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6" r:id="rId2"/>
    <p:sldId id="269" r:id="rId3"/>
    <p:sldId id="282" r:id="rId4"/>
    <p:sldId id="283" r:id="rId5"/>
    <p:sldId id="284" r:id="rId6"/>
    <p:sldId id="270" r:id="rId7"/>
    <p:sldId id="271" r:id="rId8"/>
    <p:sldId id="281" r:id="rId9"/>
    <p:sldId id="285" r:id="rId10"/>
    <p:sldId id="272" r:id="rId11"/>
    <p:sldId id="273" r:id="rId12"/>
    <p:sldId id="274" r:id="rId13"/>
    <p:sldId id="287" r:id="rId14"/>
    <p:sldId id="286" r:id="rId15"/>
    <p:sldId id="289" r:id="rId16"/>
    <p:sldId id="275" r:id="rId17"/>
    <p:sldId id="279" r:id="rId18"/>
    <p:sldId id="288" r:id="rId19"/>
    <p:sldId id="280" r:id="rId20"/>
    <p:sldId id="290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sBT5EQt348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2OIt1w7Sas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738282"/>
            <a:ext cx="7488832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SUSTAINABLE DEVELOPMENT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926523" y="3717032"/>
            <a:ext cx="527907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NATURAL RESOURCES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 Ferriz-Papi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55650" y="1700213"/>
            <a:ext cx="3529013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4800" b="1" dirty="0" smtClean="0"/>
              <a:t>Natural </a:t>
            </a:r>
            <a:r>
              <a:rPr lang="es-ES" altLang="en-US" sz="4800" b="1" dirty="0" err="1" smtClean="0"/>
              <a:t>resources</a:t>
            </a:r>
            <a:endParaRPr lang="es-ES" altLang="en-US" sz="4800" b="1" dirty="0"/>
          </a:p>
        </p:txBody>
      </p:sp>
      <p:pic>
        <p:nvPicPr>
          <p:cNvPr id="3082" name="Picture 10" descr="globalizació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1196975"/>
            <a:ext cx="4249738" cy="384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972493" y="5062853"/>
            <a:ext cx="66243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Raw materials that come from the Earth</a:t>
            </a:r>
          </a:p>
          <a:p>
            <a:endParaRPr lang="en-GB" sz="2400" dirty="0"/>
          </a:p>
          <a:p>
            <a:r>
              <a:rPr lang="en-GB" sz="2400" dirty="0" smtClean="0"/>
              <a:t>We cannot produce natural resources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0996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55650" y="1700213"/>
            <a:ext cx="3529013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4800" b="1" dirty="0" smtClean="0"/>
              <a:t>Natural </a:t>
            </a:r>
            <a:r>
              <a:rPr lang="es-ES" altLang="en-US" sz="4800" b="1" dirty="0" err="1" smtClean="0"/>
              <a:t>resources</a:t>
            </a:r>
            <a:endParaRPr lang="es-ES" altLang="en-US" sz="4800" b="1" dirty="0"/>
          </a:p>
        </p:txBody>
      </p:sp>
      <p:pic>
        <p:nvPicPr>
          <p:cNvPr id="3082" name="Picture 10" descr="globalizació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1196975"/>
            <a:ext cx="4249738" cy="384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467990" y="5543372"/>
            <a:ext cx="81378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We transform natural resources so that they are beneficial to us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64840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342933" y="1268760"/>
            <a:ext cx="475245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800" b="1" dirty="0" err="1" smtClean="0"/>
              <a:t>Examples</a:t>
            </a:r>
            <a:r>
              <a:rPr lang="es-ES" altLang="en-US" sz="2800" b="1" dirty="0" smtClean="0"/>
              <a:t> of natural </a:t>
            </a:r>
            <a:r>
              <a:rPr lang="es-ES" altLang="en-US" sz="2800" b="1" dirty="0" err="1" smtClean="0"/>
              <a:t>resources</a:t>
            </a:r>
            <a:endParaRPr lang="es-ES" altLang="en-US" sz="2800" b="1" dirty="0"/>
          </a:p>
        </p:txBody>
      </p:sp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9561784"/>
              </p:ext>
            </p:extLst>
          </p:nvPr>
        </p:nvGraphicFramePr>
        <p:xfrm>
          <a:off x="1488914" y="2396229"/>
          <a:ext cx="6096000" cy="3693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35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Natural resources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Ways to use them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Air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Wind energy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Animals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Food, clothing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Coal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mtClean="0"/>
                        <a:t>Heating, electricity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Minerals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Metals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mtClean="0"/>
                        <a:t>Oil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Fuel, electricity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Plants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Wood, paper, cotton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r>
                        <a:rPr lang="en-GB" dirty="0" smtClean="0"/>
                        <a:t>Water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Drinking, energy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42147">
                <a:tc>
                  <a:txBody>
                    <a:bodyPr/>
                    <a:lstStyle/>
                    <a:p>
                      <a:r>
                        <a:rPr lang="en-GB" dirty="0" smtClean="0"/>
                        <a:t>Sun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Energy, photosynthesis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23613">
                <a:tc>
                  <a:txBody>
                    <a:bodyPr/>
                    <a:lstStyle/>
                    <a:p>
                      <a:r>
                        <a:rPr lang="en-GB" dirty="0" smtClean="0"/>
                        <a:t>Soil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Crops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6275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342933" y="1268760"/>
            <a:ext cx="475245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800" b="1" dirty="0" err="1" smtClean="0"/>
              <a:t>Types</a:t>
            </a:r>
            <a:r>
              <a:rPr lang="es-ES" altLang="en-US" sz="2800" b="1" dirty="0" smtClean="0"/>
              <a:t> of natural </a:t>
            </a:r>
            <a:r>
              <a:rPr lang="es-ES" altLang="en-US" sz="2800" b="1" dirty="0" err="1" smtClean="0"/>
              <a:t>resources</a:t>
            </a:r>
            <a:endParaRPr lang="es-ES" altLang="en-US" sz="2800" b="1" dirty="0"/>
          </a:p>
        </p:txBody>
      </p:sp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1115616" y="2276872"/>
            <a:ext cx="62646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Biotic &amp; Abiotic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8419" y="3238025"/>
            <a:ext cx="51125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Fossil fuels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128419" y="4199178"/>
            <a:ext cx="51125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chemeClr val="tx2"/>
                </a:solidFill>
              </a:rPr>
              <a:t>Renewable and </a:t>
            </a:r>
            <a:r>
              <a:rPr lang="en-GB" sz="2000" b="1" dirty="0">
                <a:solidFill>
                  <a:schemeClr val="tx2"/>
                </a:solidFill>
              </a:rPr>
              <a:t>N</a:t>
            </a:r>
            <a:r>
              <a:rPr lang="en-GB" sz="2000" b="1" dirty="0" smtClean="0">
                <a:solidFill>
                  <a:schemeClr val="tx2"/>
                </a:solidFill>
              </a:rPr>
              <a:t>on-renewable resources</a:t>
            </a:r>
          </a:p>
        </p:txBody>
      </p:sp>
    </p:spTree>
    <p:extLst>
      <p:ext uri="{BB962C8B-B14F-4D97-AF65-F5344CB8AC3E}">
        <p14:creationId xmlns:p14="http://schemas.microsoft.com/office/powerpoint/2010/main" val="3833151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/>
          <p:cNvSpPr>
            <a:spLocks noChangeArrowheads="1"/>
          </p:cNvSpPr>
          <p:nvPr/>
        </p:nvSpPr>
        <p:spPr bwMode="auto">
          <a:xfrm>
            <a:off x="5364163" y="2492375"/>
            <a:ext cx="2952750" cy="936625"/>
          </a:xfrm>
          <a:prstGeom prst="flowChartAlternateProcess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67" name="AutoShape 3"/>
          <p:cNvSpPr>
            <a:spLocks noChangeArrowheads="1"/>
          </p:cNvSpPr>
          <p:nvPr/>
        </p:nvSpPr>
        <p:spPr bwMode="auto">
          <a:xfrm>
            <a:off x="1116013" y="2492375"/>
            <a:ext cx="2879725" cy="865188"/>
          </a:xfrm>
          <a:prstGeom prst="flowChartAlternateProcess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4" name="Text Box 10"/>
          <p:cNvSpPr txBox="1">
            <a:spLocks noChangeArrowheads="1"/>
          </p:cNvSpPr>
          <p:nvPr/>
        </p:nvSpPr>
        <p:spPr bwMode="auto">
          <a:xfrm>
            <a:off x="2627313" y="981075"/>
            <a:ext cx="4176712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4000" b="1" dirty="0" smtClean="0"/>
              <a:t>CONSUMISM</a:t>
            </a:r>
            <a:endParaRPr lang="es-ES" altLang="en-US" sz="4000" b="1" dirty="0"/>
          </a:p>
        </p:txBody>
      </p:sp>
      <p:sp>
        <p:nvSpPr>
          <p:cNvPr id="11275" name="Text Box 11"/>
          <p:cNvSpPr txBox="1">
            <a:spLocks noChangeArrowheads="1"/>
          </p:cNvSpPr>
          <p:nvPr/>
        </p:nvSpPr>
        <p:spPr bwMode="auto">
          <a:xfrm>
            <a:off x="1187450" y="2565400"/>
            <a:ext cx="273685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000" b="1" dirty="0" smtClean="0"/>
              <a:t>INDIVIDUAL HAPPINESS</a:t>
            </a:r>
            <a:endParaRPr lang="es-ES" altLang="en-US" sz="2000" b="1" dirty="0"/>
          </a:p>
        </p:txBody>
      </p:sp>
      <p:sp>
        <p:nvSpPr>
          <p:cNvPr id="11276" name="Text Box 12"/>
          <p:cNvSpPr txBox="1">
            <a:spLocks noChangeArrowheads="1"/>
          </p:cNvSpPr>
          <p:nvPr/>
        </p:nvSpPr>
        <p:spPr bwMode="auto">
          <a:xfrm>
            <a:off x="5435600" y="2636838"/>
            <a:ext cx="2879725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000" b="1" dirty="0" smtClean="0"/>
              <a:t>PURCHASE OF GOODS AND SERVICES</a:t>
            </a:r>
            <a:endParaRPr lang="es-ES" altLang="en-US" sz="2000" b="1" dirty="0"/>
          </a:p>
        </p:txBody>
      </p:sp>
      <p:sp>
        <p:nvSpPr>
          <p:cNvPr id="11277" name="Text Box 13"/>
          <p:cNvSpPr txBox="1">
            <a:spLocks noChangeArrowheads="1"/>
          </p:cNvSpPr>
          <p:nvPr/>
        </p:nvSpPr>
        <p:spPr bwMode="auto">
          <a:xfrm>
            <a:off x="4211638" y="2133600"/>
            <a:ext cx="936625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9600"/>
              <a:t>=</a:t>
            </a:r>
          </a:p>
        </p:txBody>
      </p:sp>
      <p:pic>
        <p:nvPicPr>
          <p:cNvPr id="11282" name="Picture 18" descr="consumismo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962" y="4077072"/>
            <a:ext cx="1905000" cy="230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050" name="Picture 2" descr="Resultado de imagen de happines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700" y="4077072"/>
            <a:ext cx="2181225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8914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Resultado de imagen de overpopulation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74" t="-356" r="374" b="25814"/>
          <a:stretch/>
        </p:blipFill>
        <p:spPr bwMode="auto">
          <a:xfrm>
            <a:off x="-32131" y="2273555"/>
            <a:ext cx="9176131" cy="4558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1116013" y="836613"/>
            <a:ext cx="62642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PROBLEMS:</a:t>
            </a:r>
            <a:endParaRPr lang="es-ES" altLang="en-US" sz="2400" b="1" dirty="0"/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683568" y="1628800"/>
            <a:ext cx="7920880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b="1" dirty="0" err="1" smtClean="0"/>
              <a:t>Overpopulation</a:t>
            </a:r>
            <a:endParaRPr lang="es-ES" altLang="en-US" sz="2000" b="1" dirty="0"/>
          </a:p>
          <a:p>
            <a:pPr lvl="1">
              <a:spcBef>
                <a:spcPct val="50000"/>
              </a:spcBef>
            </a:pPr>
            <a:r>
              <a:rPr lang="es-ES" altLang="en-US" sz="2000" dirty="0" smtClean="0"/>
              <a:t>2,8 ha/</a:t>
            </a:r>
            <a:r>
              <a:rPr lang="es-ES" altLang="en-US" sz="2000" dirty="0" err="1" smtClean="0"/>
              <a:t>person</a:t>
            </a:r>
            <a:r>
              <a:rPr lang="es-ES" altLang="en-US" sz="2000" dirty="0" smtClean="0"/>
              <a:t>, </a:t>
            </a:r>
            <a:r>
              <a:rPr lang="es-ES" altLang="en-US" sz="2000" dirty="0" err="1" smtClean="0"/>
              <a:t>consuming</a:t>
            </a:r>
            <a:r>
              <a:rPr lang="es-ES" altLang="en-US" sz="2000" dirty="0" smtClean="0"/>
              <a:t> 1.6 </a:t>
            </a:r>
            <a:r>
              <a:rPr lang="es-ES" altLang="en-US" sz="2000" dirty="0" err="1" smtClean="0"/>
              <a:t>earths</a:t>
            </a:r>
            <a:r>
              <a:rPr lang="es-ES" altLang="en-US" sz="2000" dirty="0" smtClean="0"/>
              <a:t> a </a:t>
            </a:r>
            <a:r>
              <a:rPr lang="es-ES" altLang="en-US" sz="2000" dirty="0" err="1" smtClean="0"/>
              <a:t>year</a:t>
            </a:r>
            <a:r>
              <a:rPr lang="es-ES" altLang="en-US" sz="2000" dirty="0" smtClean="0"/>
              <a:t> (Living </a:t>
            </a:r>
            <a:r>
              <a:rPr lang="es-ES" altLang="en-US" sz="2000" dirty="0" err="1" smtClean="0"/>
              <a:t>Planet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report</a:t>
            </a:r>
            <a:r>
              <a:rPr lang="es-ES" altLang="en-US" sz="2000" dirty="0" smtClean="0"/>
              <a:t> 2016)</a:t>
            </a:r>
            <a:endParaRPr lang="es-ES" altLang="en-US" sz="2000" dirty="0"/>
          </a:p>
          <a:p>
            <a:pPr lvl="1">
              <a:spcBef>
                <a:spcPct val="50000"/>
              </a:spcBef>
            </a:pPr>
            <a:r>
              <a:rPr lang="es-ES" altLang="en-US" sz="2000" dirty="0" err="1" smtClean="0"/>
              <a:t>The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bigger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growth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the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less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productive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land</a:t>
            </a:r>
            <a:r>
              <a:rPr lang="es-ES" altLang="en-US" sz="2000" dirty="0" smtClean="0"/>
              <a:t> per </a:t>
            </a:r>
            <a:r>
              <a:rPr lang="es-ES" altLang="en-US" sz="2000" dirty="0" err="1" smtClean="0"/>
              <a:t>person</a:t>
            </a:r>
            <a:r>
              <a:rPr lang="es-ES" altLang="en-US" sz="2000" dirty="0" smtClean="0"/>
              <a:t> </a:t>
            </a:r>
            <a:endParaRPr lang="es-ES" altLang="en-US" sz="2000" dirty="0"/>
          </a:p>
        </p:txBody>
      </p:sp>
      <p:sp>
        <p:nvSpPr>
          <p:cNvPr id="2" name="Rectangle 1">
            <a:hlinkClick r:id="rId3"/>
          </p:cNvPr>
          <p:cNvSpPr/>
          <p:nvPr/>
        </p:nvSpPr>
        <p:spPr>
          <a:xfrm>
            <a:off x="1835672" y="3412328"/>
            <a:ext cx="55446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https://www.youtube.com/watch?v=QsBT5EQt348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02377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Resultado de imagen de unequal distribution of wealt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558" y="1595475"/>
            <a:ext cx="4393442" cy="3112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1116013" y="836613"/>
            <a:ext cx="62642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PROBLEMS:</a:t>
            </a:r>
            <a:endParaRPr lang="es-ES" altLang="en-US" sz="2400" b="1" dirty="0"/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308281" y="2427793"/>
            <a:ext cx="7488237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b="1" dirty="0" err="1" smtClean="0"/>
              <a:t>Unequal</a:t>
            </a:r>
            <a:r>
              <a:rPr lang="es-ES" altLang="en-US" sz="2000" b="1" dirty="0" smtClean="0"/>
              <a:t> </a:t>
            </a:r>
            <a:r>
              <a:rPr lang="es-ES" altLang="en-US" sz="2000" b="1" dirty="0" err="1" smtClean="0"/>
              <a:t>distribution</a:t>
            </a:r>
            <a:r>
              <a:rPr lang="es-ES" altLang="en-US" sz="2000" b="1" dirty="0" smtClean="0"/>
              <a:t> of </a:t>
            </a:r>
            <a:r>
              <a:rPr lang="es-ES" altLang="en-US" sz="2000" b="1" dirty="0" err="1" smtClean="0"/>
              <a:t>resources</a:t>
            </a:r>
            <a:endParaRPr lang="es-ES" altLang="en-US" sz="2000" b="1" dirty="0"/>
          </a:p>
          <a:p>
            <a:pPr lvl="1">
              <a:spcBef>
                <a:spcPct val="50000"/>
              </a:spcBef>
            </a:pPr>
            <a:r>
              <a:rPr lang="es-ES" altLang="en-US" sz="2000" dirty="0" err="1" smtClean="0"/>
              <a:t>Depending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on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the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society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model</a:t>
            </a:r>
            <a:endParaRPr lang="es-ES" altLang="en-US" sz="2000" dirty="0"/>
          </a:p>
          <a:p>
            <a:pPr lvl="2">
              <a:spcBef>
                <a:spcPct val="50000"/>
              </a:spcBef>
            </a:pPr>
            <a:r>
              <a:rPr lang="es-ES" altLang="en-US" sz="2000" dirty="0">
                <a:solidFill>
                  <a:schemeClr val="tx2"/>
                </a:solidFill>
              </a:rPr>
              <a:t>Bangladesh </a:t>
            </a:r>
            <a:r>
              <a:rPr lang="es-ES" altLang="en-US" sz="2000" dirty="0" smtClean="0">
                <a:solidFill>
                  <a:schemeClr val="tx2"/>
                </a:solidFill>
              </a:rPr>
              <a:t>0.5 ha/</a:t>
            </a:r>
            <a:r>
              <a:rPr lang="es-ES" altLang="en-US" sz="2000" dirty="0" err="1" smtClean="0">
                <a:solidFill>
                  <a:schemeClr val="tx2"/>
                </a:solidFill>
              </a:rPr>
              <a:t>inhabitant</a:t>
            </a:r>
            <a:endParaRPr lang="es-ES" altLang="en-US" sz="2000" dirty="0">
              <a:solidFill>
                <a:schemeClr val="tx2"/>
              </a:solidFill>
            </a:endParaRPr>
          </a:p>
          <a:p>
            <a:pPr lvl="2">
              <a:spcBef>
                <a:spcPct val="50000"/>
              </a:spcBef>
            </a:pPr>
            <a:r>
              <a:rPr lang="es-ES" altLang="en-US" sz="2000" dirty="0" smtClean="0">
                <a:solidFill>
                  <a:schemeClr val="tx2"/>
                </a:solidFill>
              </a:rPr>
              <a:t>US 9.6 ha/</a:t>
            </a:r>
            <a:r>
              <a:rPr lang="es-ES" altLang="en-US" sz="2000" dirty="0" err="1" smtClean="0">
                <a:solidFill>
                  <a:schemeClr val="tx2"/>
                </a:solidFill>
              </a:rPr>
              <a:t>inhabitant</a:t>
            </a:r>
            <a:endParaRPr lang="es-ES" altLang="en-US" sz="2000" dirty="0">
              <a:solidFill>
                <a:schemeClr val="tx2"/>
              </a:solidFill>
            </a:endParaRPr>
          </a:p>
          <a:p>
            <a:pPr lvl="1">
              <a:spcBef>
                <a:spcPct val="50000"/>
              </a:spcBef>
            </a:pPr>
            <a:r>
              <a:rPr lang="es-ES" altLang="en-US" sz="2000" dirty="0" err="1" smtClean="0"/>
              <a:t>Also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differences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inside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every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society</a:t>
            </a:r>
            <a:r>
              <a:rPr lang="es-ES" altLang="en-US" sz="2000" dirty="0" smtClean="0"/>
              <a:t>  </a:t>
            </a:r>
            <a:endParaRPr lang="es-ES" altLang="en-US" sz="2000" dirty="0"/>
          </a:p>
        </p:txBody>
      </p:sp>
      <p:sp>
        <p:nvSpPr>
          <p:cNvPr id="2" name="Rectangle 1">
            <a:hlinkClick r:id="rId3"/>
          </p:cNvPr>
          <p:cNvSpPr/>
          <p:nvPr/>
        </p:nvSpPr>
        <p:spPr>
          <a:xfrm>
            <a:off x="1619672" y="5688446"/>
            <a:ext cx="48965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https://www.youtube.com/watch?v=V2OIt1w7Sas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67709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1116013" y="836613"/>
            <a:ext cx="62642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PROBLEMS:</a:t>
            </a:r>
            <a:endParaRPr lang="es-ES" altLang="en-US" sz="2400" b="1" dirty="0"/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755576" y="1628800"/>
            <a:ext cx="7488237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b="1" dirty="0" smtClean="0"/>
              <a:t>Deep social </a:t>
            </a:r>
            <a:r>
              <a:rPr lang="es-ES" altLang="en-US" sz="2000" b="1" dirty="0" err="1" smtClean="0"/>
              <a:t>differences</a:t>
            </a:r>
            <a:endParaRPr lang="es-ES" altLang="en-US" sz="2000" b="1" dirty="0"/>
          </a:p>
          <a:p>
            <a:pPr lvl="1">
              <a:spcBef>
                <a:spcPct val="50000"/>
              </a:spcBef>
            </a:pPr>
            <a:r>
              <a:rPr lang="es-ES" altLang="en-US" sz="2000" dirty="0" err="1" smtClean="0"/>
              <a:t>Migration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from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poor</a:t>
            </a:r>
            <a:r>
              <a:rPr lang="es-ES" altLang="en-US" sz="2000" dirty="0" smtClean="0"/>
              <a:t> to </a:t>
            </a:r>
            <a:r>
              <a:rPr lang="es-ES" altLang="en-US" sz="2000" dirty="0" err="1" smtClean="0"/>
              <a:t>rich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countries</a:t>
            </a:r>
            <a:endParaRPr lang="es-ES" altLang="en-US" sz="2000" dirty="0"/>
          </a:p>
          <a:p>
            <a:pPr lvl="1">
              <a:spcBef>
                <a:spcPct val="50000"/>
              </a:spcBef>
            </a:pPr>
            <a:r>
              <a:rPr lang="es-ES" altLang="en-US" sz="2000" dirty="0" err="1" smtClean="0"/>
              <a:t>Opposition</a:t>
            </a:r>
            <a:r>
              <a:rPr lang="es-ES" altLang="en-US" sz="2000" dirty="0" smtClean="0"/>
              <a:t> to free </a:t>
            </a:r>
            <a:r>
              <a:rPr lang="es-ES" altLang="en-US" sz="2000" dirty="0" err="1" smtClean="0"/>
              <a:t>movement</a:t>
            </a:r>
            <a:r>
              <a:rPr lang="es-ES" altLang="en-US" sz="2000" dirty="0" smtClean="0"/>
              <a:t> of </a:t>
            </a:r>
            <a:r>
              <a:rPr lang="es-ES" altLang="en-US" sz="2000" dirty="0" err="1" smtClean="0"/>
              <a:t>people</a:t>
            </a:r>
            <a:endParaRPr lang="es-ES" altLang="en-US" sz="2000" dirty="0"/>
          </a:p>
        </p:txBody>
      </p:sp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https://www.economist.com/sites/default/files/images/print-edition/20180825_FBD001_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686" y="3429000"/>
            <a:ext cx="5495322" cy="3091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705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22" name="Picture 10" descr="d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3141663"/>
            <a:ext cx="4895850" cy="3497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1042988" y="836613"/>
            <a:ext cx="62642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PROBLEMS:</a:t>
            </a:r>
            <a:endParaRPr lang="es-ES" altLang="en-US" sz="2400" b="1" dirty="0"/>
          </a:p>
        </p:txBody>
      </p: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900113" y="1484313"/>
            <a:ext cx="7488237" cy="16466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b="1" dirty="0" err="1" smtClean="0"/>
              <a:t>The</a:t>
            </a:r>
            <a:r>
              <a:rPr lang="es-ES" altLang="en-US" sz="2000" b="1" dirty="0" smtClean="0"/>
              <a:t> </a:t>
            </a:r>
            <a:r>
              <a:rPr lang="es-ES" altLang="en-US" sz="2000" b="1" dirty="0" err="1" smtClean="0"/>
              <a:t>current</a:t>
            </a:r>
            <a:r>
              <a:rPr lang="es-ES" altLang="en-US" sz="2000" b="1" dirty="0" smtClean="0"/>
              <a:t> </a:t>
            </a:r>
            <a:r>
              <a:rPr lang="es-ES" altLang="en-US" sz="2000" b="1" dirty="0" err="1" smtClean="0"/>
              <a:t>economic</a:t>
            </a:r>
            <a:r>
              <a:rPr lang="es-ES" altLang="en-US" sz="2000" b="1" dirty="0" smtClean="0"/>
              <a:t> </a:t>
            </a:r>
            <a:r>
              <a:rPr lang="es-ES" altLang="en-US" sz="2000" b="1" dirty="0" err="1" smtClean="0"/>
              <a:t>model</a:t>
            </a:r>
            <a:r>
              <a:rPr lang="es-ES" altLang="en-US" sz="2000" b="1" dirty="0" smtClean="0"/>
              <a:t> </a:t>
            </a:r>
            <a:r>
              <a:rPr lang="es-ES" altLang="en-US" sz="2000" b="1" dirty="0" err="1" smtClean="0"/>
              <a:t>does</a:t>
            </a:r>
            <a:r>
              <a:rPr lang="es-ES" altLang="en-US" sz="2000" b="1" dirty="0" smtClean="0"/>
              <a:t> </a:t>
            </a:r>
            <a:r>
              <a:rPr lang="es-ES" altLang="en-US" sz="2000" b="1" dirty="0" err="1" smtClean="0"/>
              <a:t>not</a:t>
            </a:r>
            <a:r>
              <a:rPr lang="es-ES" altLang="en-US" sz="2000" b="1" dirty="0" smtClean="0"/>
              <a:t> </a:t>
            </a:r>
            <a:r>
              <a:rPr lang="es-ES" altLang="en-US" sz="2000" b="1" dirty="0" err="1" smtClean="0"/>
              <a:t>consider</a:t>
            </a:r>
            <a:r>
              <a:rPr lang="es-ES" altLang="en-US" sz="2000" b="1" dirty="0" smtClean="0"/>
              <a:t> natural </a:t>
            </a:r>
            <a:r>
              <a:rPr lang="es-ES" altLang="en-US" sz="2000" b="1" dirty="0" err="1" smtClean="0"/>
              <a:t>resources</a:t>
            </a:r>
            <a:endParaRPr lang="es-ES" altLang="en-US" sz="2000" b="1" dirty="0"/>
          </a:p>
          <a:p>
            <a:pPr lvl="1">
              <a:spcBef>
                <a:spcPct val="50000"/>
              </a:spcBef>
            </a:pPr>
            <a:r>
              <a:rPr lang="es-ES" altLang="en-US" dirty="0" smtClean="0"/>
              <a:t>A country </a:t>
            </a:r>
            <a:r>
              <a:rPr lang="es-ES" altLang="en-US" dirty="0" err="1" smtClean="0"/>
              <a:t>wealth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is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meaured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by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the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Gross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Domestic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Product</a:t>
            </a:r>
            <a:r>
              <a:rPr lang="es-ES" altLang="en-US" dirty="0" smtClean="0"/>
              <a:t> (GDP)</a:t>
            </a:r>
            <a:endParaRPr lang="es-ES" altLang="en-US" dirty="0"/>
          </a:p>
          <a:p>
            <a:pPr lvl="1">
              <a:spcBef>
                <a:spcPct val="50000"/>
              </a:spcBef>
            </a:pPr>
            <a:r>
              <a:rPr lang="es-ES" altLang="en-US" dirty="0" smtClean="0"/>
              <a:t>No </a:t>
            </a:r>
            <a:r>
              <a:rPr lang="es-ES" altLang="en-US" dirty="0" err="1" smtClean="0"/>
              <a:t>or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very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reduced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value</a:t>
            </a:r>
            <a:r>
              <a:rPr lang="es-ES" altLang="en-US" dirty="0" smtClean="0"/>
              <a:t> to natural </a:t>
            </a:r>
            <a:r>
              <a:rPr lang="es-ES" altLang="en-US" dirty="0" err="1" smtClean="0"/>
              <a:t>resources</a:t>
            </a:r>
            <a:endParaRPr lang="es-ES" altLang="en-US" dirty="0"/>
          </a:p>
          <a:p>
            <a:pPr lvl="1">
              <a:spcBef>
                <a:spcPct val="50000"/>
              </a:spcBef>
            </a:pPr>
            <a:r>
              <a:rPr lang="es-ES" altLang="en-US" dirty="0" err="1" smtClean="0"/>
              <a:t>Artificialisation</a:t>
            </a:r>
            <a:r>
              <a:rPr lang="es-ES" altLang="en-US" dirty="0" smtClean="0"/>
              <a:t> of </a:t>
            </a:r>
            <a:r>
              <a:rPr lang="es-ES" altLang="en-US" dirty="0" err="1" smtClean="0"/>
              <a:t>the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economy</a:t>
            </a:r>
            <a:r>
              <a:rPr lang="es-ES" altLang="en-US" dirty="0" smtClean="0"/>
              <a:t> </a:t>
            </a:r>
            <a:endParaRPr lang="es-ES" alt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8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25282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4283968" y="2011337"/>
            <a:ext cx="4679950" cy="907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es-ES" altLang="en-US" sz="2400" b="1" dirty="0" smtClean="0"/>
              <a:t>NATURAL CAPITAL </a:t>
            </a:r>
          </a:p>
          <a:p>
            <a:pPr algn="ctr">
              <a:spcBef>
                <a:spcPts val="600"/>
              </a:spcBef>
            </a:pPr>
            <a:r>
              <a:rPr lang="es-ES" altLang="en-US" sz="2400" b="1" dirty="0" err="1" smtClean="0"/>
              <a:t>comprises</a:t>
            </a:r>
            <a:r>
              <a:rPr lang="es-ES" altLang="en-US" sz="2400" b="1" dirty="0" smtClean="0"/>
              <a:t> </a:t>
            </a:r>
            <a:r>
              <a:rPr lang="es-ES" altLang="en-US" sz="2400" b="1" dirty="0" err="1" smtClean="0"/>
              <a:t>all</a:t>
            </a:r>
            <a:r>
              <a:rPr lang="es-ES" altLang="en-US" sz="2400" b="1" dirty="0" smtClean="0"/>
              <a:t> natural </a:t>
            </a:r>
            <a:r>
              <a:rPr lang="es-ES" altLang="en-US" sz="2400" b="1" dirty="0" err="1" smtClean="0"/>
              <a:t>resources</a:t>
            </a:r>
            <a:endParaRPr lang="es-ES" altLang="en-US" sz="2400" b="1" dirty="0"/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5001999" y="4194757"/>
            <a:ext cx="3240088" cy="461665"/>
          </a:xfrm>
          <a:prstGeom prst="rect">
            <a:avLst/>
          </a:prstGeom>
          <a:solidFill>
            <a:srgbClr val="FFFF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400" b="1" dirty="0" smtClean="0"/>
              <a:t>NATURAL INCOME</a:t>
            </a:r>
            <a:endParaRPr lang="es-ES" altLang="en-US" sz="2400" b="1" dirty="0"/>
          </a:p>
        </p:txBody>
      </p:sp>
      <p:sp>
        <p:nvSpPr>
          <p:cNvPr id="14342" name="AutoShape 6"/>
          <p:cNvSpPr>
            <a:spLocks noChangeArrowheads="1"/>
          </p:cNvSpPr>
          <p:nvPr/>
        </p:nvSpPr>
        <p:spPr bwMode="auto">
          <a:xfrm>
            <a:off x="6478375" y="3216455"/>
            <a:ext cx="287337" cy="647700"/>
          </a:xfrm>
          <a:prstGeom prst="downArrow">
            <a:avLst>
              <a:gd name="adj1" fmla="val 50000"/>
              <a:gd name="adj2" fmla="val 56354"/>
            </a:avLst>
          </a:prstGeom>
          <a:solidFill>
            <a:srgbClr val="33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2118788" y="5654018"/>
            <a:ext cx="4897438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000" dirty="0" err="1" smtClean="0"/>
              <a:t>If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we</a:t>
            </a:r>
            <a:r>
              <a:rPr lang="es-ES" altLang="en-US" sz="2000" dirty="0" smtClean="0"/>
              <a:t> consume more </a:t>
            </a:r>
            <a:r>
              <a:rPr lang="es-ES" altLang="en-US" sz="2000" dirty="0" err="1" smtClean="0"/>
              <a:t>than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the</a:t>
            </a:r>
            <a:r>
              <a:rPr lang="es-ES" altLang="en-US" sz="2000" dirty="0" smtClean="0"/>
              <a:t> natural </a:t>
            </a:r>
            <a:r>
              <a:rPr lang="es-ES" altLang="en-US" sz="2000" dirty="0" err="1" smtClean="0"/>
              <a:t>income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then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we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enter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unsustainable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territory</a:t>
            </a:r>
            <a:r>
              <a:rPr lang="es-ES" altLang="en-US" sz="2000" dirty="0" smtClean="0"/>
              <a:t> </a:t>
            </a:r>
            <a:endParaRPr lang="es-ES" altLang="en-US" sz="2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395" y="541288"/>
            <a:ext cx="4437112" cy="443711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001999" y="4817140"/>
            <a:ext cx="3240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>
                <a:solidFill>
                  <a:schemeClr val="accent2"/>
                </a:solidFill>
              </a:rPr>
              <a:t>CARRYING CAPACITY</a:t>
            </a:r>
            <a:endParaRPr lang="en-GB" sz="2400" b="1" dirty="0">
              <a:solidFill>
                <a:schemeClr val="accent2"/>
              </a:solidFill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13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14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91058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1179407" y="1124744"/>
            <a:ext cx="6624637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400" b="1" dirty="0" smtClean="0"/>
              <a:t>¿CAN NATURAL CAPITAL BE </a:t>
            </a:r>
            <a:r>
              <a:rPr lang="es-ES" altLang="en-US" sz="2400" b="1" dirty="0" smtClean="0"/>
              <a:t>REPLACED </a:t>
            </a:r>
            <a:r>
              <a:rPr lang="es-ES" altLang="en-US" sz="2400" b="1" dirty="0" smtClean="0"/>
              <a:t>BY ARTIFICIAL CAPITAL?</a:t>
            </a:r>
            <a:endParaRPr lang="es-ES" altLang="en-US" sz="24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630" y="2348880"/>
            <a:ext cx="6300192" cy="4200968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62174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/>
          <p:cNvSpPr>
            <a:spLocks noChangeArrowheads="1"/>
          </p:cNvSpPr>
          <p:nvPr/>
        </p:nvSpPr>
        <p:spPr bwMode="auto">
          <a:xfrm>
            <a:off x="754657" y="1134388"/>
            <a:ext cx="3241675" cy="1439863"/>
          </a:xfrm>
          <a:prstGeom prst="downArrowCallout">
            <a:avLst>
              <a:gd name="adj1" fmla="val 56284"/>
              <a:gd name="adj2" fmla="val 56284"/>
              <a:gd name="adj3" fmla="val 16667"/>
              <a:gd name="adj4" fmla="val 66667"/>
            </a:avLst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539552" y="1329277"/>
            <a:ext cx="367188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400" b="1" dirty="0" smtClean="0"/>
              <a:t>WEAK SUSTAINABILITY</a:t>
            </a:r>
            <a:endParaRPr lang="es-ES" altLang="en-US" sz="2400" b="1" dirty="0"/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4932363" y="1329276"/>
            <a:ext cx="367188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400" b="1" dirty="0" smtClean="0"/>
              <a:t>STRONG SUSTAINABILITY</a:t>
            </a:r>
            <a:endParaRPr lang="es-ES" altLang="en-US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754657" y="2996952"/>
            <a:ext cx="56175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Resources are changed into money</a:t>
            </a:r>
          </a:p>
          <a:p>
            <a:r>
              <a:rPr lang="en-GB" sz="2000" dirty="0" smtClean="0"/>
              <a:t>Natural capital not considered</a:t>
            </a:r>
          </a:p>
          <a:p>
            <a:r>
              <a:rPr lang="en-GB" sz="2000" dirty="0" smtClean="0"/>
              <a:t>Unlimited exploitation of resources (predation)</a:t>
            </a:r>
          </a:p>
          <a:p>
            <a:r>
              <a:rPr lang="en-GB" sz="2000" dirty="0" smtClean="0"/>
              <a:t>Looking for resources in other territories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835696" y="5526401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tx2"/>
                </a:solidFill>
              </a:rPr>
              <a:t>Examples of weak sustainability?</a:t>
            </a:r>
            <a:endParaRPr lang="en-GB" sz="2400" dirty="0">
              <a:solidFill>
                <a:schemeClr val="tx2"/>
              </a:solidFill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4056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/>
          <p:cNvSpPr>
            <a:spLocks noChangeArrowheads="1"/>
          </p:cNvSpPr>
          <p:nvPr/>
        </p:nvSpPr>
        <p:spPr bwMode="auto">
          <a:xfrm>
            <a:off x="4932363" y="1071009"/>
            <a:ext cx="3671887" cy="1439863"/>
          </a:xfrm>
          <a:prstGeom prst="downArrowCallout">
            <a:avLst>
              <a:gd name="adj1" fmla="val 56284"/>
              <a:gd name="adj2" fmla="val 56284"/>
              <a:gd name="adj3" fmla="val 16667"/>
              <a:gd name="adj4" fmla="val 66667"/>
            </a:avLst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539552" y="1329277"/>
            <a:ext cx="367188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400" b="1" dirty="0" smtClean="0"/>
              <a:t>WEAK SUSTAINABILITY</a:t>
            </a:r>
            <a:endParaRPr lang="es-ES" altLang="en-US" sz="2400" b="1" dirty="0"/>
          </a:p>
        </p:txBody>
      </p:sp>
      <p:sp>
        <p:nvSpPr>
          <p:cNvPr id="8" name="Text Box 6"/>
          <p:cNvSpPr txBox="1">
            <a:spLocks noChangeArrowheads="1"/>
          </p:cNvSpPr>
          <p:nvPr/>
        </p:nvSpPr>
        <p:spPr bwMode="auto">
          <a:xfrm>
            <a:off x="4932363" y="1329276"/>
            <a:ext cx="367188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400" b="1" dirty="0" smtClean="0"/>
              <a:t>STRONG SUSTAINABILITY</a:t>
            </a:r>
            <a:endParaRPr lang="es-ES" altLang="en-US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4427984" y="2845346"/>
            <a:ext cx="504147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Resources are valued and preserved</a:t>
            </a:r>
          </a:p>
          <a:p>
            <a:r>
              <a:rPr lang="en-GB" sz="2000" dirty="0" smtClean="0"/>
              <a:t>Limited exploitation of resources</a:t>
            </a:r>
          </a:p>
          <a:p>
            <a:r>
              <a:rPr lang="en-GB" sz="2000" dirty="0" smtClean="0"/>
              <a:t>Natural income/carrying capacity</a:t>
            </a:r>
          </a:p>
          <a:p>
            <a:r>
              <a:rPr lang="en-GB" sz="2000" dirty="0" smtClean="0"/>
              <a:t>Territory self-sufficiency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835696" y="5526401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solidFill>
                  <a:schemeClr val="tx2"/>
                </a:solidFill>
              </a:rPr>
              <a:t>Examples of strong sustainability?</a:t>
            </a:r>
            <a:endParaRPr lang="en-GB" sz="2400" dirty="0">
              <a:solidFill>
                <a:schemeClr val="tx2"/>
              </a:solidFill>
            </a:endParaRPr>
          </a:p>
        </p:txBody>
      </p:sp>
      <p:grpSp>
        <p:nvGrpSpPr>
          <p:cNvPr id="11" name="Group 10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12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27133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539552" y="1329277"/>
            <a:ext cx="367188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400" b="1" dirty="0" smtClean="0"/>
              <a:t>WEAK SUSTAINABILITY</a:t>
            </a:r>
            <a:endParaRPr lang="es-ES" altLang="en-US" sz="2400" b="1" dirty="0"/>
          </a:p>
        </p:txBody>
      </p:sp>
      <p:grpSp>
        <p:nvGrpSpPr>
          <p:cNvPr id="9" name="Group 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971600" y="1988840"/>
            <a:ext cx="684076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0070C0"/>
                </a:solidFill>
              </a:rPr>
              <a:t>Resource economics</a:t>
            </a:r>
          </a:p>
          <a:p>
            <a:endParaRPr lang="en-GB" sz="2000" dirty="0"/>
          </a:p>
          <a:p>
            <a:r>
              <a:rPr lang="en-GB" sz="2000" b="1" dirty="0" err="1" smtClean="0"/>
              <a:t>Hartwick</a:t>
            </a:r>
            <a:r>
              <a:rPr lang="en-GB" sz="2000" b="1" dirty="0"/>
              <a:t> </a:t>
            </a:r>
            <a:r>
              <a:rPr lang="en-GB" sz="2000" b="1" dirty="0" smtClean="0"/>
              <a:t>(1977). </a:t>
            </a:r>
            <a:r>
              <a:rPr lang="en-GB" sz="2000" dirty="0" smtClean="0"/>
              <a:t>Defines the amount of investment in produced capital (buildings, roads, knowledge stocks, etc.) that is needed to offset declining stocks of non-renewable resources</a:t>
            </a:r>
          </a:p>
          <a:p>
            <a:r>
              <a:rPr lang="en-GB" sz="2000" b="1" dirty="0" smtClean="0"/>
              <a:t>Solow (1974). </a:t>
            </a:r>
            <a:r>
              <a:rPr lang="en-GB" sz="2000" dirty="0" smtClean="0"/>
              <a:t>A sustainable consumption programme for an economy would be to accumulate produced capital rapidly enough to absorb the non-renewable resources currently extracted</a:t>
            </a:r>
          </a:p>
          <a:p>
            <a:r>
              <a:rPr lang="en-GB" sz="2000" b="1" dirty="0" smtClean="0"/>
              <a:t>Pearce &amp; </a:t>
            </a:r>
            <a:r>
              <a:rPr lang="en-GB" sz="2000" b="1" dirty="0" err="1" smtClean="0"/>
              <a:t>Atkinsons</a:t>
            </a:r>
            <a:r>
              <a:rPr lang="en-GB" sz="2000" b="1" dirty="0" smtClean="0"/>
              <a:t> (1993) and Hamilton (1994). </a:t>
            </a:r>
            <a:r>
              <a:rPr lang="en-GB" sz="2000" dirty="0" smtClean="0"/>
              <a:t>Definition of genuine savings (difference between total investment and total disinvestment in other types of capital). </a:t>
            </a:r>
          </a:p>
          <a:p>
            <a:r>
              <a:rPr lang="en-GB" sz="2000" b="1" dirty="0" smtClean="0"/>
              <a:t>At present: </a:t>
            </a:r>
            <a:r>
              <a:rPr lang="en-GB" sz="2000" dirty="0" smtClean="0"/>
              <a:t>Estimation developed by the World Bank for different countries. A positive value for a nation is considered as a long-run economic sustainability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1200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1042988" y="1052513"/>
            <a:ext cx="712946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smtClean="0"/>
              <a:t>¿WHAT ARE EXPANSIONARY POLICIES?</a:t>
            </a:r>
            <a:endParaRPr lang="es-ES" altLang="en-US" sz="2400" b="1" dirty="0"/>
          </a:p>
        </p:txBody>
      </p:sp>
      <p:sp>
        <p:nvSpPr>
          <p:cNvPr id="16393" name="Text Box 9"/>
          <p:cNvSpPr txBox="1">
            <a:spLocks noChangeArrowheads="1"/>
          </p:cNvSpPr>
          <p:nvPr/>
        </p:nvSpPr>
        <p:spPr bwMode="auto">
          <a:xfrm>
            <a:off x="1042988" y="1627170"/>
            <a:ext cx="7272337" cy="1169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dirty="0" err="1" smtClean="0"/>
              <a:t>Necesity</a:t>
            </a:r>
            <a:r>
              <a:rPr lang="es-ES" altLang="en-US" sz="2000" dirty="0" smtClean="0"/>
              <a:t> to </a:t>
            </a:r>
            <a:r>
              <a:rPr lang="es-ES" altLang="en-US" sz="2000" dirty="0" err="1" smtClean="0"/>
              <a:t>get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resources</a:t>
            </a:r>
            <a:r>
              <a:rPr lang="es-ES" altLang="en-US" sz="2000" dirty="0" smtClean="0"/>
              <a:t> to consume </a:t>
            </a:r>
            <a:r>
              <a:rPr lang="es-ES" altLang="en-US" sz="2000" dirty="0" err="1" smtClean="0"/>
              <a:t>for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the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population</a:t>
            </a: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 smtClean="0"/>
              <a:t>Market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expansionary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policies</a:t>
            </a:r>
            <a:r>
              <a:rPr lang="es-ES" altLang="en-US" sz="2000" dirty="0" smtClean="0"/>
              <a:t> are </a:t>
            </a:r>
            <a:r>
              <a:rPr lang="es-ES" altLang="en-US" sz="2000" dirty="0" err="1" smtClean="0"/>
              <a:t>designed</a:t>
            </a:r>
            <a:r>
              <a:rPr lang="es-ES" altLang="en-US" sz="2000" dirty="0" smtClean="0"/>
              <a:t> to catch Resources </a:t>
            </a:r>
            <a:r>
              <a:rPr lang="es-ES" altLang="en-US" sz="2000" dirty="0" err="1" smtClean="0"/>
              <a:t>from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other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territories</a:t>
            </a:r>
            <a:r>
              <a:rPr lang="es-ES" altLang="en-US" sz="2000" dirty="0" smtClean="0"/>
              <a:t> </a:t>
            </a:r>
            <a:endParaRPr lang="es-ES" altLang="en-US" sz="2000" dirty="0"/>
          </a:p>
        </p:txBody>
      </p:sp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1403350" y="2909713"/>
            <a:ext cx="64087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000" b="1" dirty="0" smtClean="0"/>
              <a:t>USE OF FREE MARKET AND NEOLIBERALISM</a:t>
            </a:r>
            <a:endParaRPr lang="es-ES" altLang="en-US" sz="2000" b="1" dirty="0"/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1042988" y="3456213"/>
            <a:ext cx="7489825" cy="3277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dirty="0" err="1" smtClean="0"/>
              <a:t>Ocurring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problems</a:t>
            </a:r>
            <a:r>
              <a:rPr lang="es-ES" altLang="en-US" dirty="0" smtClean="0"/>
              <a:t>:</a:t>
            </a:r>
            <a:endParaRPr lang="es-ES" altLang="en-US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dirty="0" err="1" smtClean="0"/>
              <a:t>Pollution</a:t>
            </a:r>
            <a:r>
              <a:rPr lang="es-ES" altLang="en-US" dirty="0"/>
              <a:t> </a:t>
            </a:r>
            <a:r>
              <a:rPr lang="es-ES" altLang="en-US" dirty="0" smtClean="0"/>
              <a:t>of </a:t>
            </a:r>
            <a:r>
              <a:rPr lang="es-ES" altLang="en-US" dirty="0" err="1" smtClean="0"/>
              <a:t>other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territories</a:t>
            </a:r>
            <a:endParaRPr lang="es-ES" altLang="en-US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dirty="0" err="1" smtClean="0"/>
              <a:t>Destruction</a:t>
            </a:r>
            <a:r>
              <a:rPr lang="es-ES" altLang="en-US" dirty="0" smtClean="0"/>
              <a:t> of natural Resources and natural capital</a:t>
            </a:r>
            <a:endParaRPr lang="es-ES" altLang="en-US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dirty="0" err="1" smtClean="0"/>
              <a:t>Increase</a:t>
            </a:r>
            <a:r>
              <a:rPr lang="es-ES" altLang="en-US" dirty="0" smtClean="0"/>
              <a:t> of </a:t>
            </a:r>
            <a:r>
              <a:rPr lang="es-ES" altLang="en-US" dirty="0" err="1" smtClean="0"/>
              <a:t>transport</a:t>
            </a:r>
            <a:r>
              <a:rPr lang="es-ES" altLang="en-US" dirty="0" smtClean="0"/>
              <a:t> and </a:t>
            </a:r>
            <a:r>
              <a:rPr lang="es-ES" altLang="en-US" dirty="0" err="1" smtClean="0"/>
              <a:t>energy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consumption</a:t>
            </a:r>
            <a:r>
              <a:rPr lang="es-ES" altLang="en-US" dirty="0" smtClean="0"/>
              <a:t> </a:t>
            </a:r>
            <a:endParaRPr lang="es-ES" altLang="en-US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dirty="0" err="1" smtClean="0"/>
              <a:t>Generation</a:t>
            </a:r>
            <a:r>
              <a:rPr lang="es-ES" altLang="en-US" dirty="0" smtClean="0"/>
              <a:t> of </a:t>
            </a:r>
            <a:r>
              <a:rPr lang="es-ES" altLang="en-US" dirty="0" err="1" smtClean="0"/>
              <a:t>bigger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volumes</a:t>
            </a:r>
            <a:r>
              <a:rPr lang="es-ES" altLang="en-US" dirty="0" smtClean="0"/>
              <a:t> of </a:t>
            </a:r>
            <a:r>
              <a:rPr lang="es-ES" altLang="en-US" dirty="0" err="1" smtClean="0"/>
              <a:t>waste</a:t>
            </a:r>
            <a:r>
              <a:rPr lang="es-ES" altLang="en-US" dirty="0" smtClean="0"/>
              <a:t> </a:t>
            </a:r>
            <a:endParaRPr lang="es-ES" altLang="en-US" dirty="0"/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dirty="0" err="1" smtClean="0"/>
              <a:t>Concentration</a:t>
            </a:r>
            <a:r>
              <a:rPr lang="es-ES" altLang="en-US" dirty="0" smtClean="0"/>
              <a:t> of </a:t>
            </a:r>
            <a:r>
              <a:rPr lang="es-ES" altLang="en-US" dirty="0" err="1" smtClean="0"/>
              <a:t>land</a:t>
            </a:r>
            <a:r>
              <a:rPr lang="es-ES" altLang="en-US" dirty="0" smtClean="0"/>
              <a:t> – </a:t>
            </a:r>
            <a:r>
              <a:rPr lang="es-ES" altLang="en-US" dirty="0" err="1" smtClean="0"/>
              <a:t>destruction</a:t>
            </a:r>
            <a:r>
              <a:rPr lang="es-ES" altLang="en-US" dirty="0" smtClean="0"/>
              <a:t> of local </a:t>
            </a:r>
            <a:r>
              <a:rPr lang="es-ES" altLang="en-US" dirty="0" err="1" smtClean="0"/>
              <a:t>economy</a:t>
            </a:r>
            <a:r>
              <a:rPr lang="es-ES" altLang="en-US" dirty="0" smtClean="0"/>
              <a:t>  </a:t>
            </a:r>
          </a:p>
          <a:p>
            <a:pPr>
              <a:spcBef>
                <a:spcPct val="50000"/>
              </a:spcBef>
              <a:buFontTx/>
              <a:buChar char="-"/>
            </a:pPr>
            <a:r>
              <a:rPr lang="es-ES" altLang="en-US" dirty="0" err="1" smtClean="0"/>
              <a:t>dependency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on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multinational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corporations</a:t>
            </a:r>
            <a:endParaRPr lang="es-ES" altLang="en-US" dirty="0"/>
          </a:p>
          <a:p>
            <a:pPr>
              <a:spcBef>
                <a:spcPct val="50000"/>
              </a:spcBef>
            </a:pPr>
            <a:r>
              <a:rPr lang="es-ES" altLang="en-US" b="1" dirty="0" err="1" smtClean="0"/>
              <a:t>The</a:t>
            </a:r>
            <a:r>
              <a:rPr lang="es-ES" altLang="en-US" b="1" dirty="0" smtClean="0"/>
              <a:t> </a:t>
            </a:r>
            <a:r>
              <a:rPr lang="es-ES" altLang="en-US" b="1" dirty="0" err="1" smtClean="0"/>
              <a:t>market</a:t>
            </a:r>
            <a:r>
              <a:rPr lang="es-ES" altLang="en-US" b="1" dirty="0" smtClean="0"/>
              <a:t> </a:t>
            </a:r>
            <a:r>
              <a:rPr lang="es-ES" altLang="en-US" b="1" dirty="0" err="1" smtClean="0"/>
              <a:t>is</a:t>
            </a:r>
            <a:r>
              <a:rPr lang="es-ES" altLang="en-US" b="1" dirty="0" smtClean="0"/>
              <a:t> </a:t>
            </a:r>
            <a:r>
              <a:rPr lang="es-ES" altLang="en-US" b="1" dirty="0" err="1" smtClean="0"/>
              <a:t>only</a:t>
            </a:r>
            <a:r>
              <a:rPr lang="es-ES" altLang="en-US" b="1" dirty="0" smtClean="0"/>
              <a:t> free </a:t>
            </a:r>
            <a:r>
              <a:rPr lang="es-ES" altLang="en-US" b="1" dirty="0" err="1" smtClean="0"/>
              <a:t>for</a:t>
            </a:r>
            <a:r>
              <a:rPr lang="es-ES" altLang="en-US" b="1" dirty="0" smtClean="0"/>
              <a:t> </a:t>
            </a:r>
            <a:r>
              <a:rPr lang="es-ES" altLang="en-US" b="1" dirty="0" err="1" smtClean="0"/>
              <a:t>the</a:t>
            </a:r>
            <a:r>
              <a:rPr lang="es-ES" altLang="en-US" b="1" dirty="0" smtClean="0"/>
              <a:t> </a:t>
            </a:r>
            <a:r>
              <a:rPr lang="es-ES" altLang="en-US" b="1" dirty="0" err="1" smtClean="0"/>
              <a:t>ones</a:t>
            </a:r>
            <a:r>
              <a:rPr lang="es-ES" altLang="en-US" b="1" dirty="0" smtClean="0"/>
              <a:t> </a:t>
            </a:r>
            <a:r>
              <a:rPr lang="es-ES" altLang="en-US" b="1" dirty="0" err="1" smtClean="0"/>
              <a:t>who</a:t>
            </a:r>
            <a:r>
              <a:rPr lang="es-ES" altLang="en-US" b="1" dirty="0" smtClean="0"/>
              <a:t> </a:t>
            </a:r>
            <a:r>
              <a:rPr lang="es-ES" altLang="en-US" b="1" dirty="0" err="1" smtClean="0"/>
              <a:t>invented</a:t>
            </a:r>
            <a:r>
              <a:rPr lang="es-ES" altLang="en-US" b="1" dirty="0" smtClean="0"/>
              <a:t> </a:t>
            </a:r>
            <a:r>
              <a:rPr lang="es-ES" altLang="en-US" b="1" dirty="0" err="1" smtClean="0"/>
              <a:t>the</a:t>
            </a:r>
            <a:r>
              <a:rPr lang="es-ES" altLang="en-US" b="1" dirty="0" smtClean="0"/>
              <a:t> Free </a:t>
            </a:r>
            <a:r>
              <a:rPr lang="es-ES" altLang="en-US" b="1" dirty="0" err="1" smtClean="0"/>
              <a:t>Market</a:t>
            </a:r>
            <a:r>
              <a:rPr lang="es-ES" altLang="en-US" b="1" dirty="0" smtClean="0"/>
              <a:t> </a:t>
            </a:r>
            <a:endParaRPr lang="es-ES" altLang="en-US" b="1" dirty="0"/>
          </a:p>
        </p:txBody>
      </p:sp>
      <p:grpSp>
        <p:nvGrpSpPr>
          <p:cNvPr id="8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9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632295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959476" y="1345558"/>
            <a:ext cx="532923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3600" b="1" dirty="0" err="1" smtClean="0"/>
              <a:t>Sustainable</a:t>
            </a:r>
            <a:r>
              <a:rPr lang="es-ES" altLang="en-US" sz="3600" b="1" dirty="0" smtClean="0"/>
              <a:t> </a:t>
            </a:r>
            <a:r>
              <a:rPr lang="es-ES" altLang="en-US" sz="3600" b="1" dirty="0" err="1" smtClean="0"/>
              <a:t>Development</a:t>
            </a:r>
            <a:endParaRPr lang="es-ES" altLang="en-US" sz="3600" b="1" dirty="0"/>
          </a:p>
        </p:txBody>
      </p:sp>
      <p:sp>
        <p:nvSpPr>
          <p:cNvPr id="22537" name="Text Box 9"/>
          <p:cNvSpPr txBox="1">
            <a:spLocks noChangeArrowheads="1"/>
          </p:cNvSpPr>
          <p:nvPr/>
        </p:nvSpPr>
        <p:spPr bwMode="auto">
          <a:xfrm>
            <a:off x="971550" y="2205038"/>
            <a:ext cx="7848600" cy="2400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000" dirty="0" err="1" smtClean="0"/>
              <a:t>Brundtland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Report</a:t>
            </a:r>
            <a:r>
              <a:rPr lang="es-ES" altLang="en-US" sz="2000" dirty="0" smtClean="0"/>
              <a:t> “</a:t>
            </a:r>
            <a:r>
              <a:rPr lang="es-ES" altLang="en-US" sz="2000" dirty="0" err="1" smtClean="0"/>
              <a:t>Our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Common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Future</a:t>
            </a:r>
            <a:r>
              <a:rPr lang="es-ES" altLang="en-US" sz="2000" dirty="0" smtClean="0"/>
              <a:t>”</a:t>
            </a: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 smtClean="0"/>
              <a:t>World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Commision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for</a:t>
            </a:r>
            <a:r>
              <a:rPr lang="es-ES" altLang="en-US" sz="2000" dirty="0" smtClean="0"/>
              <a:t> Environment and </a:t>
            </a:r>
            <a:r>
              <a:rPr lang="es-ES" altLang="en-US" sz="2000" dirty="0" err="1" smtClean="0"/>
              <a:t>Development</a:t>
            </a:r>
            <a:r>
              <a:rPr lang="es-ES" altLang="en-US" sz="2000" dirty="0" smtClean="0"/>
              <a:t>, UN </a:t>
            </a:r>
            <a:r>
              <a:rPr lang="es-ES" altLang="en-US" sz="2000" dirty="0"/>
              <a:t>(1987)</a:t>
            </a:r>
          </a:p>
          <a:p>
            <a:pPr>
              <a:spcBef>
                <a:spcPct val="50000"/>
              </a:spcBef>
            </a:pPr>
            <a:endParaRPr lang="es-ES" altLang="en-US" sz="2000" dirty="0"/>
          </a:p>
          <a:p>
            <a:pPr>
              <a:spcBef>
                <a:spcPct val="50000"/>
              </a:spcBef>
            </a:pPr>
            <a:r>
              <a:rPr lang="es-ES" altLang="en-US" sz="2000" dirty="0" err="1" smtClean="0"/>
              <a:t>Bet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on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technological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development</a:t>
            </a:r>
            <a:r>
              <a:rPr lang="es-ES" altLang="en-US" sz="2000" dirty="0" smtClean="0"/>
              <a:t> and </a:t>
            </a:r>
            <a:r>
              <a:rPr lang="es-ES" altLang="en-US" sz="2000" dirty="0" err="1" smtClean="0"/>
              <a:t>increase</a:t>
            </a:r>
            <a:r>
              <a:rPr lang="es-ES" altLang="en-US" sz="2000" dirty="0" smtClean="0"/>
              <a:t> of </a:t>
            </a:r>
            <a:r>
              <a:rPr lang="es-ES" altLang="en-US" sz="2000" dirty="0" err="1" smtClean="0"/>
              <a:t>life</a:t>
            </a:r>
            <a:r>
              <a:rPr lang="es-ES" altLang="en-US" sz="2000" dirty="0"/>
              <a:t> </a:t>
            </a:r>
            <a:r>
              <a:rPr lang="es-ES" altLang="en-US" sz="2000" dirty="0" err="1" smtClean="0"/>
              <a:t>quality</a:t>
            </a:r>
            <a:r>
              <a:rPr lang="es-ES" altLang="en-US" sz="2000" dirty="0" smtClean="0"/>
              <a:t> and </a:t>
            </a:r>
            <a:r>
              <a:rPr lang="es-ES" altLang="en-US" sz="2000" dirty="0" err="1" smtClean="0"/>
              <a:t>consumption</a:t>
            </a:r>
            <a:r>
              <a:rPr lang="es-ES" altLang="en-US" sz="2000" dirty="0" smtClean="0"/>
              <a:t> in </a:t>
            </a:r>
            <a:r>
              <a:rPr lang="es-ES" altLang="en-US" sz="2000" dirty="0" err="1" smtClean="0"/>
              <a:t>developing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countries</a:t>
            </a:r>
            <a:r>
              <a:rPr lang="es-ES" altLang="en-US" sz="2000" dirty="0" smtClean="0"/>
              <a:t> as a </a:t>
            </a:r>
            <a:r>
              <a:rPr lang="es-ES" altLang="en-US" sz="2000" dirty="0" err="1" smtClean="0"/>
              <a:t>way</a:t>
            </a:r>
            <a:r>
              <a:rPr lang="es-ES" altLang="en-US" sz="2000" dirty="0" smtClean="0"/>
              <a:t> of </a:t>
            </a:r>
            <a:r>
              <a:rPr lang="es-ES" altLang="en-US" sz="2000" dirty="0" err="1" smtClean="0"/>
              <a:t>sustainable</a:t>
            </a:r>
            <a:r>
              <a:rPr lang="es-ES" altLang="en-US" sz="2000" dirty="0" smtClean="0"/>
              <a:t> </a:t>
            </a:r>
            <a:r>
              <a:rPr lang="es-ES" altLang="en-US" sz="2000" dirty="0" err="1" smtClean="0"/>
              <a:t>development</a:t>
            </a:r>
            <a:r>
              <a:rPr lang="es-ES" altLang="en-US" sz="2000" dirty="0" smtClean="0"/>
              <a:t>. </a:t>
            </a:r>
            <a:endParaRPr lang="es-ES" altLang="en-US" sz="2000" dirty="0"/>
          </a:p>
        </p:txBody>
      </p:sp>
      <p:sp>
        <p:nvSpPr>
          <p:cNvPr id="22538" name="Text Box 10"/>
          <p:cNvSpPr txBox="1">
            <a:spLocks noChangeArrowheads="1"/>
          </p:cNvSpPr>
          <p:nvPr/>
        </p:nvSpPr>
        <p:spPr bwMode="auto">
          <a:xfrm>
            <a:off x="468313" y="5667898"/>
            <a:ext cx="80645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sz="2400" b="1" dirty="0" err="1" smtClean="0"/>
              <a:t>Technological</a:t>
            </a:r>
            <a:r>
              <a:rPr lang="es-ES" altLang="en-US" sz="2400" b="1" dirty="0" smtClean="0"/>
              <a:t> </a:t>
            </a:r>
            <a:r>
              <a:rPr lang="es-ES" altLang="en-US" sz="2400" b="1" dirty="0" err="1" smtClean="0"/>
              <a:t>Development</a:t>
            </a:r>
            <a:r>
              <a:rPr lang="es-ES" altLang="en-US" sz="2400" b="1" dirty="0"/>
              <a:t>	</a:t>
            </a:r>
            <a:r>
              <a:rPr lang="es-ES" altLang="en-US" sz="2400" b="1" dirty="0" smtClean="0"/>
              <a:t>	</a:t>
            </a:r>
            <a:r>
              <a:rPr lang="es-ES" altLang="en-US" sz="2400" b="1" dirty="0"/>
              <a:t>	</a:t>
            </a:r>
            <a:r>
              <a:rPr lang="es-ES" altLang="en-US" sz="2400" b="1" dirty="0" smtClean="0"/>
              <a:t>Natural Resources</a:t>
            </a:r>
            <a:endParaRPr lang="es-ES" altLang="en-US" sz="2400" b="1" dirty="0"/>
          </a:p>
        </p:txBody>
      </p:sp>
      <p:sp>
        <p:nvSpPr>
          <p:cNvPr id="22541" name="AutoShape 13"/>
          <p:cNvSpPr>
            <a:spLocks noChangeArrowheads="1"/>
          </p:cNvSpPr>
          <p:nvPr/>
        </p:nvSpPr>
        <p:spPr bwMode="auto">
          <a:xfrm>
            <a:off x="4515869" y="5644879"/>
            <a:ext cx="863600" cy="503237"/>
          </a:xfrm>
          <a:prstGeom prst="leftRightArrow">
            <a:avLst>
              <a:gd name="adj1" fmla="val 50000"/>
              <a:gd name="adj2" fmla="val 3432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9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5130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539552" y="1329277"/>
            <a:ext cx="367188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400" b="1" dirty="0" smtClean="0"/>
              <a:t>STRONG SUSTAINABILITY</a:t>
            </a:r>
            <a:endParaRPr lang="es-ES" altLang="en-US" sz="2400" b="1" dirty="0"/>
          </a:p>
        </p:txBody>
      </p:sp>
      <p:grpSp>
        <p:nvGrpSpPr>
          <p:cNvPr id="9" name="Group 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971600" y="1988840"/>
            <a:ext cx="684076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0070C0"/>
                </a:solidFill>
              </a:rPr>
              <a:t>Ecological economics</a:t>
            </a:r>
          </a:p>
          <a:p>
            <a:endParaRPr lang="en-GB" sz="2000" dirty="0"/>
          </a:p>
          <a:p>
            <a:r>
              <a:rPr lang="en-GB" sz="2000" b="1" dirty="0" smtClean="0"/>
              <a:t>Martinez-Allier (1995). </a:t>
            </a:r>
            <a:r>
              <a:rPr lang="en-GB" sz="2000" dirty="0" smtClean="0"/>
              <a:t>Concerns over the implications of measuring weak sustainability. Criticism of Pearce &amp; Atkinson 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The industrialised countries are deemed sustainable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Industrialization does not necessarily equate to sustainability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Not an integrative sustainability model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Missing </a:t>
            </a:r>
            <a:r>
              <a:rPr lang="en-GB" sz="2000" dirty="0" err="1" smtClean="0"/>
              <a:t>interdepence</a:t>
            </a:r>
            <a:r>
              <a:rPr lang="en-GB" sz="2000" dirty="0" smtClean="0"/>
              <a:t>, not a </a:t>
            </a:r>
            <a:r>
              <a:rPr lang="en-GB" sz="2000" dirty="0" err="1" smtClean="0"/>
              <a:t>holistical</a:t>
            </a:r>
            <a:r>
              <a:rPr lang="en-GB" sz="2000" dirty="0" smtClean="0"/>
              <a:t> approach</a:t>
            </a:r>
          </a:p>
          <a:p>
            <a:pPr marL="342900" indent="-342900">
              <a:buFontTx/>
              <a:buChar char="-"/>
            </a:pPr>
            <a:r>
              <a:rPr lang="en-GB" sz="2000" dirty="0" smtClean="0"/>
              <a:t>Problems in quantifying biophysical world in monetary terms</a:t>
            </a:r>
          </a:p>
          <a:p>
            <a:r>
              <a:rPr lang="en-GB" sz="2000" b="1" dirty="0" smtClean="0"/>
              <a:t>Rees (1996). </a:t>
            </a:r>
            <a:r>
              <a:rPr lang="en-GB" sz="2000" dirty="0" smtClean="0"/>
              <a:t>Definition of carrying capacity and ecological footprint. Further development by </a:t>
            </a:r>
            <a:r>
              <a:rPr lang="en-GB" sz="2000" b="1" dirty="0" err="1" smtClean="0"/>
              <a:t>Wackernagel</a:t>
            </a:r>
            <a:endParaRPr lang="en-GB" sz="2000" b="1" dirty="0" smtClean="0"/>
          </a:p>
          <a:p>
            <a:r>
              <a:rPr lang="en-GB" sz="2000" b="1" dirty="0" smtClean="0"/>
              <a:t>Van der Bergh (2007). </a:t>
            </a:r>
            <a:r>
              <a:rPr lang="en-GB" sz="2000" dirty="0" smtClean="0"/>
              <a:t>Sustainability must be directly linked to ecosystems resilience</a:t>
            </a:r>
          </a:p>
        </p:txBody>
      </p:sp>
    </p:spTree>
    <p:extLst>
      <p:ext uri="{BB962C8B-B14F-4D97-AF65-F5344CB8AC3E}">
        <p14:creationId xmlns:p14="http://schemas.microsoft.com/office/powerpoint/2010/main" val="2600556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611559" y="1051319"/>
            <a:ext cx="7848600" cy="784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dirty="0" smtClean="0"/>
              <a:t>In 1999 </a:t>
            </a:r>
            <a:r>
              <a:rPr lang="es-ES" altLang="en-US" dirty="0" err="1" smtClean="0"/>
              <a:t>we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already</a:t>
            </a:r>
            <a:r>
              <a:rPr lang="es-ES" altLang="en-US" dirty="0" smtClean="0"/>
              <a:t> exceded </a:t>
            </a:r>
            <a:r>
              <a:rPr lang="es-ES" altLang="en-US" dirty="0" err="1" smtClean="0"/>
              <a:t>the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Earth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carrying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capacity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by</a:t>
            </a:r>
            <a:r>
              <a:rPr lang="es-ES" altLang="en-US" dirty="0" smtClean="0"/>
              <a:t> 20% </a:t>
            </a:r>
            <a:endParaRPr lang="es-ES" altLang="en-US" dirty="0"/>
          </a:p>
          <a:p>
            <a:pPr>
              <a:spcBef>
                <a:spcPct val="50000"/>
              </a:spcBef>
            </a:pPr>
            <a:r>
              <a:rPr lang="es-ES" altLang="en-US" dirty="0" err="1" smtClean="0"/>
              <a:t>We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need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one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year</a:t>
            </a:r>
            <a:r>
              <a:rPr lang="es-ES" altLang="en-US" dirty="0" smtClean="0"/>
              <a:t> and </a:t>
            </a:r>
            <a:r>
              <a:rPr lang="es-ES" altLang="en-US" dirty="0" err="1" smtClean="0"/>
              <a:t>three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months</a:t>
            </a:r>
            <a:r>
              <a:rPr lang="es-ES" altLang="en-US" dirty="0" smtClean="0"/>
              <a:t> to </a:t>
            </a:r>
            <a:r>
              <a:rPr lang="es-ES" altLang="en-US" dirty="0" err="1" smtClean="0"/>
              <a:t>recover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one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year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consumption</a:t>
            </a:r>
            <a:r>
              <a:rPr lang="es-ES" altLang="en-US" dirty="0" smtClean="0"/>
              <a:t> </a:t>
            </a:r>
            <a:endParaRPr lang="es-ES" altLang="en-US" dirty="0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5219700" y="1989138"/>
            <a:ext cx="31686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/>
              <a:t>(Mathis Wackernagel, 2002)</a:t>
            </a: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611560" y="3840044"/>
            <a:ext cx="5040561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dirty="0" err="1" smtClean="0"/>
              <a:t>Urgent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actions</a:t>
            </a:r>
            <a:r>
              <a:rPr lang="es-ES" altLang="en-US" dirty="0" smtClean="0"/>
              <a:t>:</a:t>
            </a:r>
            <a:endParaRPr lang="es-ES" altLang="en-US" dirty="0"/>
          </a:p>
          <a:p>
            <a:pPr lvl="1"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s-ES" altLang="en-US" dirty="0" err="1" smtClean="0"/>
              <a:t>Reform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our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food</a:t>
            </a:r>
            <a:r>
              <a:rPr lang="es-ES" altLang="en-US" dirty="0" smtClean="0"/>
              <a:t> and </a:t>
            </a:r>
            <a:r>
              <a:rPr lang="es-ES" altLang="en-US" dirty="0" err="1" smtClean="0"/>
              <a:t>energy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systems</a:t>
            </a:r>
            <a:endParaRPr lang="es-ES" altLang="en-US" dirty="0"/>
          </a:p>
          <a:p>
            <a:pPr lvl="1"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s-ES" altLang="en-US" dirty="0" err="1" smtClean="0"/>
              <a:t>Meet</a:t>
            </a:r>
            <a:r>
              <a:rPr lang="es-ES" altLang="en-US" dirty="0" smtClean="0"/>
              <a:t> global </a:t>
            </a:r>
            <a:r>
              <a:rPr lang="es-ES" altLang="en-US" dirty="0" err="1" smtClean="0"/>
              <a:t>commitments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on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climate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change</a:t>
            </a:r>
            <a:endParaRPr lang="es-ES" altLang="en-US" dirty="0"/>
          </a:p>
          <a:p>
            <a:pPr lvl="1"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s-ES" altLang="en-US" dirty="0" err="1" smtClean="0"/>
              <a:t>Protect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Biodiveristy</a:t>
            </a:r>
            <a:r>
              <a:rPr lang="es-ES" altLang="en-US" dirty="0" smtClean="0"/>
              <a:t> (58% of </a:t>
            </a:r>
            <a:r>
              <a:rPr lang="es-ES" altLang="en-US" dirty="0" err="1" smtClean="0"/>
              <a:t>vertebrate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population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reduction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between</a:t>
            </a:r>
            <a:r>
              <a:rPr lang="es-ES" altLang="en-US" dirty="0" smtClean="0"/>
              <a:t> </a:t>
            </a:r>
            <a:r>
              <a:rPr lang="es-ES" altLang="en-US" dirty="0"/>
              <a:t>1970 </a:t>
            </a:r>
            <a:r>
              <a:rPr lang="es-ES" altLang="en-US" dirty="0" err="1" smtClean="0"/>
              <a:t>andy</a:t>
            </a:r>
            <a:r>
              <a:rPr lang="es-ES" altLang="en-US" dirty="0" smtClean="0"/>
              <a:t> 2012)</a:t>
            </a:r>
          </a:p>
          <a:p>
            <a:pPr lvl="1">
              <a:spcBef>
                <a:spcPct val="50000"/>
              </a:spcBef>
              <a:buFont typeface="Wingdings" panose="05000000000000000000" pitchFamily="2" charset="2"/>
              <a:buChar char="Ø"/>
            </a:pPr>
            <a:r>
              <a:rPr lang="es-ES" altLang="en-US" dirty="0" err="1" smtClean="0"/>
              <a:t>Support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sustainable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development</a:t>
            </a:r>
            <a:endParaRPr lang="es-ES" altLang="en-US" dirty="0"/>
          </a:p>
        </p:txBody>
      </p:sp>
      <p:pic>
        <p:nvPicPr>
          <p:cNvPr id="62472" name="Picture 8" descr="huel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18679"/>
            <a:ext cx="3127375" cy="270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611559" y="2424102"/>
            <a:ext cx="8383959" cy="106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s-ES" altLang="en-US" b="1" dirty="0" smtClean="0"/>
              <a:t>Living </a:t>
            </a:r>
            <a:r>
              <a:rPr lang="es-ES" altLang="en-US" b="1" dirty="0" err="1" smtClean="0"/>
              <a:t>Planet</a:t>
            </a:r>
            <a:r>
              <a:rPr lang="es-ES" altLang="en-US" b="1" dirty="0" smtClean="0"/>
              <a:t> </a:t>
            </a:r>
            <a:r>
              <a:rPr lang="es-ES" altLang="en-US" b="1" dirty="0" err="1" smtClean="0"/>
              <a:t>Report</a:t>
            </a:r>
            <a:r>
              <a:rPr lang="es-ES" altLang="en-US" b="1" dirty="0" smtClean="0"/>
              <a:t> 2016</a:t>
            </a:r>
            <a:r>
              <a:rPr lang="es-ES" altLang="en-US" dirty="0" smtClean="0"/>
              <a:t>: In 2012, 1.6 </a:t>
            </a:r>
            <a:r>
              <a:rPr lang="es-ES" altLang="en-US" dirty="0" err="1" smtClean="0"/>
              <a:t>earths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were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needed</a:t>
            </a:r>
            <a:r>
              <a:rPr lang="es-ES" altLang="en-US" dirty="0" smtClean="0"/>
              <a:t> to produce </a:t>
            </a:r>
            <a:r>
              <a:rPr lang="es-ES" altLang="en-US" dirty="0" err="1" smtClean="0"/>
              <a:t>our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consumption</a:t>
            </a:r>
            <a:endParaRPr lang="es-ES" altLang="en-US" dirty="0"/>
          </a:p>
          <a:p>
            <a:pPr>
              <a:spcBef>
                <a:spcPct val="50000"/>
              </a:spcBef>
            </a:pPr>
            <a:r>
              <a:rPr lang="es-ES" altLang="en-US" dirty="0" err="1" smtClean="0"/>
              <a:t>The</a:t>
            </a:r>
            <a:r>
              <a:rPr lang="es-ES" altLang="en-US" dirty="0" smtClean="0"/>
              <a:t> </a:t>
            </a:r>
            <a:r>
              <a:rPr lang="es-ES" altLang="en-US" dirty="0" err="1" smtClean="0"/>
              <a:t>Earth</a:t>
            </a:r>
            <a:r>
              <a:rPr lang="es-ES" altLang="en-US" dirty="0" smtClean="0"/>
              <a:t> has 2.1 ha/</a:t>
            </a:r>
            <a:r>
              <a:rPr lang="es-ES" altLang="en-US" dirty="0" err="1" smtClean="0"/>
              <a:t>inhab</a:t>
            </a:r>
            <a:r>
              <a:rPr lang="es-ES" altLang="en-US" dirty="0"/>
              <a:t>. </a:t>
            </a:r>
            <a:r>
              <a:rPr lang="es-ES" altLang="en-US" dirty="0" err="1" smtClean="0"/>
              <a:t>We</a:t>
            </a:r>
            <a:r>
              <a:rPr lang="es-ES" altLang="en-US" dirty="0" smtClean="0"/>
              <a:t> consume 2.8 ha/</a:t>
            </a:r>
            <a:r>
              <a:rPr lang="es-ES" altLang="en-US" dirty="0" err="1" smtClean="0"/>
              <a:t>inhab</a:t>
            </a:r>
            <a:r>
              <a:rPr lang="es-ES" altLang="en-US" dirty="0"/>
              <a:t>.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66950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539552" y="1329277"/>
            <a:ext cx="770485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s-ES" altLang="en-US" sz="2400" b="1" dirty="0" smtClean="0"/>
              <a:t>REJECTION OF BOTH MODELS</a:t>
            </a:r>
            <a:endParaRPr lang="es-ES" altLang="en-US" sz="2400" b="1" dirty="0"/>
          </a:p>
        </p:txBody>
      </p:sp>
      <p:grpSp>
        <p:nvGrpSpPr>
          <p:cNvPr id="9" name="Group 8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1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10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NATURAL RESOURCES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4" name="TextBox 3"/>
          <p:cNvSpPr txBox="1"/>
          <p:nvPr/>
        </p:nvSpPr>
        <p:spPr>
          <a:xfrm>
            <a:off x="1187624" y="2492896"/>
            <a:ext cx="68407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Beckerman (1995). </a:t>
            </a:r>
            <a:r>
              <a:rPr lang="en-GB" sz="2000" dirty="0" smtClean="0"/>
              <a:t>Concerns Weak sustainability is illogical. Strong sustainability is impracticable and morally repugnant.</a:t>
            </a:r>
          </a:p>
          <a:p>
            <a:endParaRPr lang="en-GB" sz="2000" b="1" dirty="0"/>
          </a:p>
          <a:p>
            <a:r>
              <a:rPr lang="en-GB" sz="2000" b="1" dirty="0" smtClean="0"/>
              <a:t>Bromley (1998). </a:t>
            </a:r>
            <a:r>
              <a:rPr lang="en-GB" sz="2000" dirty="0" smtClean="0"/>
              <a:t>Social bequest approach. Look at the problem by changing to what, rather than how much, we leave to our future generations. Remove the idea of substitution and marginal trade-offs.</a:t>
            </a:r>
          </a:p>
        </p:txBody>
      </p:sp>
    </p:spTree>
    <p:extLst>
      <p:ext uri="{BB962C8B-B14F-4D97-AF65-F5344CB8AC3E}">
        <p14:creationId xmlns:p14="http://schemas.microsoft.com/office/powerpoint/2010/main" val="59290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707</TotalTime>
  <Words>809</Words>
  <Application>Microsoft Office PowerPoint</Application>
  <PresentationFormat>On-screen Show (4:3)</PresentationFormat>
  <Paragraphs>149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31</cp:revision>
  <dcterms:created xsi:type="dcterms:W3CDTF">2015-09-15T12:16:09Z</dcterms:created>
  <dcterms:modified xsi:type="dcterms:W3CDTF">2019-11-05T11:10:09Z</dcterms:modified>
</cp:coreProperties>
</file>