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7" r:id="rId3"/>
    <p:sldId id="257" r:id="rId4"/>
    <p:sldId id="265" r:id="rId5"/>
    <p:sldId id="258" r:id="rId6"/>
    <p:sldId id="259" r:id="rId7"/>
    <p:sldId id="260" r:id="rId8"/>
    <p:sldId id="261" r:id="rId9"/>
    <p:sldId id="262" r:id="rId10"/>
    <p:sldId id="264" r:id="rId11"/>
    <p:sldId id="266"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8B1F"/>
    <a:srgbClr val="8A0000"/>
    <a:srgbClr val="A40000"/>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613550-2EDA-437D-A802-A1A54AD81A0D}" v="16" dt="2025-11-28T19:10:53.9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4660"/>
  </p:normalViewPr>
  <p:slideViewPr>
    <p:cSldViewPr snapToGrid="0">
      <p:cViewPr varScale="1">
        <p:scale>
          <a:sx n="78" d="100"/>
          <a:sy n="78" d="100"/>
        </p:scale>
        <p:origin x="87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uno Rodrigues Dias (2518128)" userId="aacaabd4-dab9-44bd-9acb-1b037c673518" providerId="ADAL" clId="{55EC142F-0B2E-4FE0-AA93-D1A65843FA59}"/>
    <pc:docChg chg="modSld">
      <pc:chgData name="Nuno Rodrigues Dias (2518128)" userId="aacaabd4-dab9-44bd-9acb-1b037c673518" providerId="ADAL" clId="{55EC142F-0B2E-4FE0-AA93-D1A65843FA59}" dt="2025-11-28T19:10:53.921" v="15"/>
      <pc:docMkLst>
        <pc:docMk/>
      </pc:docMkLst>
      <pc:sldChg chg="modTransition">
        <pc:chgData name="Nuno Rodrigues Dias (2518128)" userId="aacaabd4-dab9-44bd-9acb-1b037c673518" providerId="ADAL" clId="{55EC142F-0B2E-4FE0-AA93-D1A65843FA59}" dt="2025-11-28T19:10:45.435" v="14"/>
        <pc:sldMkLst>
          <pc:docMk/>
          <pc:sldMk cId="1919485270" sldId="256"/>
        </pc:sldMkLst>
      </pc:sldChg>
      <pc:sldChg chg="modTransition">
        <pc:chgData name="Nuno Rodrigues Dias (2518128)" userId="aacaabd4-dab9-44bd-9acb-1b037c673518" providerId="ADAL" clId="{55EC142F-0B2E-4FE0-AA93-D1A65843FA59}" dt="2025-11-28T19:08:42.252" v="0"/>
        <pc:sldMkLst>
          <pc:docMk/>
          <pc:sldMk cId="2193091014" sldId="257"/>
        </pc:sldMkLst>
      </pc:sldChg>
      <pc:sldChg chg="modTransition">
        <pc:chgData name="Nuno Rodrigues Dias (2518128)" userId="aacaabd4-dab9-44bd-9acb-1b037c673518" providerId="ADAL" clId="{55EC142F-0B2E-4FE0-AA93-D1A65843FA59}" dt="2025-11-28T19:09:06.711" v="2"/>
        <pc:sldMkLst>
          <pc:docMk/>
          <pc:sldMk cId="713992482" sldId="258"/>
        </pc:sldMkLst>
      </pc:sldChg>
      <pc:sldChg chg="modTransition">
        <pc:chgData name="Nuno Rodrigues Dias (2518128)" userId="aacaabd4-dab9-44bd-9acb-1b037c673518" providerId="ADAL" clId="{55EC142F-0B2E-4FE0-AA93-D1A65843FA59}" dt="2025-11-28T19:09:11.398" v="3"/>
        <pc:sldMkLst>
          <pc:docMk/>
          <pc:sldMk cId="157031349" sldId="259"/>
        </pc:sldMkLst>
      </pc:sldChg>
      <pc:sldChg chg="modTransition">
        <pc:chgData name="Nuno Rodrigues Dias (2518128)" userId="aacaabd4-dab9-44bd-9acb-1b037c673518" providerId="ADAL" clId="{55EC142F-0B2E-4FE0-AA93-D1A65843FA59}" dt="2025-11-28T19:09:19.202" v="4"/>
        <pc:sldMkLst>
          <pc:docMk/>
          <pc:sldMk cId="3715952342" sldId="260"/>
        </pc:sldMkLst>
      </pc:sldChg>
      <pc:sldChg chg="modTransition">
        <pc:chgData name="Nuno Rodrigues Dias (2518128)" userId="aacaabd4-dab9-44bd-9acb-1b037c673518" providerId="ADAL" clId="{55EC142F-0B2E-4FE0-AA93-D1A65843FA59}" dt="2025-11-28T19:09:21.673" v="5"/>
        <pc:sldMkLst>
          <pc:docMk/>
          <pc:sldMk cId="2692436295" sldId="261"/>
        </pc:sldMkLst>
      </pc:sldChg>
      <pc:sldChg chg="modTransition">
        <pc:chgData name="Nuno Rodrigues Dias (2518128)" userId="aacaabd4-dab9-44bd-9acb-1b037c673518" providerId="ADAL" clId="{55EC142F-0B2E-4FE0-AA93-D1A65843FA59}" dt="2025-11-28T19:09:24.142" v="6"/>
        <pc:sldMkLst>
          <pc:docMk/>
          <pc:sldMk cId="3859827046" sldId="262"/>
        </pc:sldMkLst>
      </pc:sldChg>
      <pc:sldChg chg="modTransition">
        <pc:chgData name="Nuno Rodrigues Dias (2518128)" userId="aacaabd4-dab9-44bd-9acb-1b037c673518" providerId="ADAL" clId="{55EC142F-0B2E-4FE0-AA93-D1A65843FA59}" dt="2025-11-28T19:09:42.336" v="10"/>
        <pc:sldMkLst>
          <pc:docMk/>
          <pc:sldMk cId="4209962785" sldId="264"/>
        </pc:sldMkLst>
      </pc:sldChg>
      <pc:sldChg chg="modTransition">
        <pc:chgData name="Nuno Rodrigues Dias (2518128)" userId="aacaabd4-dab9-44bd-9acb-1b037c673518" providerId="ADAL" clId="{55EC142F-0B2E-4FE0-AA93-D1A65843FA59}" dt="2025-11-28T19:09:00.452" v="1"/>
        <pc:sldMkLst>
          <pc:docMk/>
          <pc:sldMk cId="2861308644" sldId="265"/>
        </pc:sldMkLst>
      </pc:sldChg>
      <pc:sldChg chg="modTransition">
        <pc:chgData name="Nuno Rodrigues Dias (2518128)" userId="aacaabd4-dab9-44bd-9acb-1b037c673518" providerId="ADAL" clId="{55EC142F-0B2E-4FE0-AA93-D1A65843FA59}" dt="2025-11-28T19:10:06.160" v="11"/>
        <pc:sldMkLst>
          <pc:docMk/>
          <pc:sldMk cId="1065552577" sldId="266"/>
        </pc:sldMkLst>
      </pc:sldChg>
      <pc:sldChg chg="modTransition">
        <pc:chgData name="Nuno Rodrigues Dias (2518128)" userId="aacaabd4-dab9-44bd-9acb-1b037c673518" providerId="ADAL" clId="{55EC142F-0B2E-4FE0-AA93-D1A65843FA59}" dt="2025-11-28T19:10:53.921" v="15"/>
        <pc:sldMkLst>
          <pc:docMk/>
          <pc:sldMk cId="1237209972" sldId="267"/>
        </pc:sldMkLst>
      </pc:sldChg>
      <pc:sldChg chg="modTransition">
        <pc:chgData name="Nuno Rodrigues Dias (2518128)" userId="aacaabd4-dab9-44bd-9acb-1b037c673518" providerId="ADAL" clId="{55EC142F-0B2E-4FE0-AA93-D1A65843FA59}" dt="2025-11-28T19:10:21.561" v="12"/>
        <pc:sldMkLst>
          <pc:docMk/>
          <pc:sldMk cId="1428358701" sldId="268"/>
        </pc:sldMkLst>
      </pc:sldChg>
      <pc:sldChg chg="modTransition">
        <pc:chgData name="Nuno Rodrigues Dias (2518128)" userId="aacaabd4-dab9-44bd-9acb-1b037c673518" providerId="ADAL" clId="{55EC142F-0B2E-4FE0-AA93-D1A65843FA59}" dt="2025-11-28T19:10:27.590" v="13"/>
        <pc:sldMkLst>
          <pc:docMk/>
          <pc:sldMk cId="1167050580" sldId="26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D0E9D1-CD9D-46DF-A57F-8821A9B81B97}" type="datetimeFigureOut">
              <a:rPr lang="en-GB" smtClean="0"/>
              <a:t>28/11/2025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736CDB-8E3C-4700-8673-63EF078D9EFD}" type="slidenum">
              <a:rPr lang="en-GB" smtClean="0"/>
              <a:t>‹#›</a:t>
            </a:fld>
            <a:endParaRPr lang="en-GB"/>
          </a:p>
        </p:txBody>
      </p:sp>
    </p:spTree>
    <p:extLst>
      <p:ext uri="{BB962C8B-B14F-4D97-AF65-F5344CB8AC3E}">
        <p14:creationId xmlns:p14="http://schemas.microsoft.com/office/powerpoint/2010/main" val="3602632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7736CDB-8E3C-4700-8673-63EF078D9EFD}" type="slidenum">
              <a:rPr lang="en-GB" smtClean="0"/>
              <a:t>10</a:t>
            </a:fld>
            <a:endParaRPr lang="en-GB"/>
          </a:p>
        </p:txBody>
      </p:sp>
    </p:spTree>
    <p:extLst>
      <p:ext uri="{BB962C8B-B14F-4D97-AF65-F5344CB8AC3E}">
        <p14:creationId xmlns:p14="http://schemas.microsoft.com/office/powerpoint/2010/main" val="2393382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F0BF1-43B6-4DE7-A37E-5C973F203D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AA8B28-AED7-4ECF-F401-B24DA6A422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9D7209-7BDA-470F-99D4-EF3347F39968}"/>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5" name="Footer Placeholder 4">
            <a:extLst>
              <a:ext uri="{FF2B5EF4-FFF2-40B4-BE49-F238E27FC236}">
                <a16:creationId xmlns:a16="http://schemas.microsoft.com/office/drawing/2014/main" id="{0717EBCB-EA9D-24F8-9655-E1F5140FF8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E4B8DE-B748-9987-EE8B-FC06249FBD6C}"/>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82268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E6468-59EF-3775-0F0C-C7D5F02229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9E0A9F-5915-224B-2349-52577C5562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20A0B9-7E88-E8E7-660C-5CF68C81FC8A}"/>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5" name="Footer Placeholder 4">
            <a:extLst>
              <a:ext uri="{FF2B5EF4-FFF2-40B4-BE49-F238E27FC236}">
                <a16:creationId xmlns:a16="http://schemas.microsoft.com/office/drawing/2014/main" id="{9C2E4051-EB22-7013-1BC8-2F0F5B2C8D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03E90E-C1F5-F922-4C56-FE7E79A2E5CD}"/>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986930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A3CEB-C0A0-D1D7-9DAE-D41AEEB9BC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BC2350-F23B-C72C-71C6-E527A267F32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CA7B6CA-B808-663F-14DC-8C22B4E8E628}"/>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5" name="Footer Placeholder 4">
            <a:extLst>
              <a:ext uri="{FF2B5EF4-FFF2-40B4-BE49-F238E27FC236}">
                <a16:creationId xmlns:a16="http://schemas.microsoft.com/office/drawing/2014/main" id="{742F134D-259B-564A-4D64-2E793E5FBB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66D565-EA64-2D29-824D-95681A3B1780}"/>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3896540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511F4-0E2E-E04C-2F0B-6C12F8B3B4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64E3E4-EC12-47EB-D005-4F5DFC0E447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AA4C341-BD02-CF49-734F-2E02E99237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73AD241-25C0-088D-2491-7BCB5497975D}"/>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6" name="Footer Placeholder 5">
            <a:extLst>
              <a:ext uri="{FF2B5EF4-FFF2-40B4-BE49-F238E27FC236}">
                <a16:creationId xmlns:a16="http://schemas.microsoft.com/office/drawing/2014/main" id="{E009F84E-FF20-FF36-2DB3-31E9A6A0F8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5F4DBB-622F-D6E6-4655-8F87E82FFD8E}"/>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2337437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54BAD-FDF3-7ED5-38CE-FAACD757F0B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F929C9-ABDA-C001-063D-4029C3629F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614C65-4BFC-CA7E-C44A-873418FC94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FFEF25-6ACB-FBA8-3991-7DABEEB082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D445FE-2FD3-73D6-C607-5C01E2F4168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20B3535-AC7B-B0D5-9253-D7C8F21B5887}"/>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8" name="Footer Placeholder 7">
            <a:extLst>
              <a:ext uri="{FF2B5EF4-FFF2-40B4-BE49-F238E27FC236}">
                <a16:creationId xmlns:a16="http://schemas.microsoft.com/office/drawing/2014/main" id="{BC5AAF39-1FF1-A290-5A5E-4315612442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816C4F-34B9-1569-6694-29F9C97EF8FA}"/>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3950990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1C91F-6E04-BD58-FC03-BC929600166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EF5A7A7-3A77-8A00-22A7-2EC7C675F7DC}"/>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4" name="Footer Placeholder 3">
            <a:extLst>
              <a:ext uri="{FF2B5EF4-FFF2-40B4-BE49-F238E27FC236}">
                <a16:creationId xmlns:a16="http://schemas.microsoft.com/office/drawing/2014/main" id="{A5F10F6A-5F67-4988-E8AF-72BBE25E271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FCEB36C-4583-56B7-5215-CF5579C52318}"/>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320607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1E5F25-C5C5-32CA-1B7E-C9D84B888FFC}"/>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3" name="Footer Placeholder 2">
            <a:extLst>
              <a:ext uri="{FF2B5EF4-FFF2-40B4-BE49-F238E27FC236}">
                <a16:creationId xmlns:a16="http://schemas.microsoft.com/office/drawing/2014/main" id="{BDE1502D-C253-2DC5-481B-F1DB3035A00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C08DD6-E6C0-3C72-637C-177F26553BFC}"/>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2666767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7526F-8C23-0A7D-677F-125BB2337A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5CAEE3-D493-D75F-706B-67921010E7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F90198-43CA-C92E-D82C-E10E526DB1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1C751D-6132-E9C9-CADC-CE30A0A40BE4}"/>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6" name="Footer Placeholder 5">
            <a:extLst>
              <a:ext uri="{FF2B5EF4-FFF2-40B4-BE49-F238E27FC236}">
                <a16:creationId xmlns:a16="http://schemas.microsoft.com/office/drawing/2014/main" id="{41DD5805-AE4D-9EBA-FF6D-C8745CFB91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F8A5DC-D817-DF9D-F6AE-7596156B0F11}"/>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1898278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17542-CEF3-E10C-6504-2B2738093C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8D5A92-F54E-C74F-E2A2-F3E33E34B6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BCBC32F-B89E-3B53-933E-38A7B1D0F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D28763-5D20-0D4B-E43D-D0F29A1E27FE}"/>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6" name="Footer Placeholder 5">
            <a:extLst>
              <a:ext uri="{FF2B5EF4-FFF2-40B4-BE49-F238E27FC236}">
                <a16:creationId xmlns:a16="http://schemas.microsoft.com/office/drawing/2014/main" id="{0DC5ED9A-6C9A-1315-DE1A-23E3D1D680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00CB86-9CA4-5D5D-C7F2-F77BE2C17FC1}"/>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2149731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E253D-04FF-A677-6CC9-F2C0746C44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DC680A-2280-3E8B-E98A-097FB96551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609D14-7585-F845-ABE3-7613F697455D}"/>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5" name="Footer Placeholder 4">
            <a:extLst>
              <a:ext uri="{FF2B5EF4-FFF2-40B4-BE49-F238E27FC236}">
                <a16:creationId xmlns:a16="http://schemas.microsoft.com/office/drawing/2014/main" id="{BEF1D6AC-06D1-6313-429E-132E4B65C6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14B970-D409-D99C-6520-86070D5CB160}"/>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3809914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94DA3DC-B60A-E74B-8B9B-D0B9FF72F7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29DF6A-CA99-39C7-47C1-D1899BA1A5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4B5438-72C7-2004-E37E-0A6EEAA49AC4}"/>
              </a:ext>
            </a:extLst>
          </p:cNvPr>
          <p:cNvSpPr>
            <a:spLocks noGrp="1"/>
          </p:cNvSpPr>
          <p:nvPr>
            <p:ph type="dt" sz="half" idx="10"/>
          </p:nvPr>
        </p:nvSpPr>
        <p:spPr/>
        <p:txBody>
          <a:bodyPr/>
          <a:lstStyle/>
          <a:p>
            <a:fld id="{209A428F-0657-452A-A2A6-A083930B09C6}" type="datetimeFigureOut">
              <a:rPr lang="en-GB" smtClean="0"/>
              <a:t>28/11/2025</a:t>
            </a:fld>
            <a:endParaRPr lang="en-GB"/>
          </a:p>
        </p:txBody>
      </p:sp>
      <p:sp>
        <p:nvSpPr>
          <p:cNvPr id="5" name="Footer Placeholder 4">
            <a:extLst>
              <a:ext uri="{FF2B5EF4-FFF2-40B4-BE49-F238E27FC236}">
                <a16:creationId xmlns:a16="http://schemas.microsoft.com/office/drawing/2014/main" id="{7B0066AD-E064-DCDD-C498-A6C698FA43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0FC4CA-1E13-2BB3-3556-E4562865B130}"/>
              </a:ext>
            </a:extLst>
          </p:cNvPr>
          <p:cNvSpPr>
            <a:spLocks noGrp="1"/>
          </p:cNvSpPr>
          <p:nvPr>
            <p:ph type="sldNum" sz="quarter" idx="12"/>
          </p:nvPr>
        </p:nvSpPr>
        <p:spPr/>
        <p:txBody>
          <a:bodyPr/>
          <a:lstStyle/>
          <a:p>
            <a:fld id="{91012646-4281-43C9-A2AE-52C565EA2159}" type="slidenum">
              <a:rPr lang="en-GB" smtClean="0"/>
              <a:t>‹#›</a:t>
            </a:fld>
            <a:endParaRPr lang="en-GB"/>
          </a:p>
        </p:txBody>
      </p:sp>
    </p:spTree>
    <p:extLst>
      <p:ext uri="{BB962C8B-B14F-4D97-AF65-F5344CB8AC3E}">
        <p14:creationId xmlns:p14="http://schemas.microsoft.com/office/powerpoint/2010/main" val="2258915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9941B5-8B2B-9DA8-5E76-E03894329E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11D8EA0-5C24-9527-E229-6036E220A9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945B96-48FE-A0E0-B0C2-30B472A170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09A428F-0657-452A-A2A6-A083930B09C6}" type="datetimeFigureOut">
              <a:rPr lang="en-GB" smtClean="0"/>
              <a:t>28/11/2025</a:t>
            </a:fld>
            <a:endParaRPr lang="en-GB"/>
          </a:p>
        </p:txBody>
      </p:sp>
      <p:sp>
        <p:nvSpPr>
          <p:cNvPr id="5" name="Footer Placeholder 4">
            <a:extLst>
              <a:ext uri="{FF2B5EF4-FFF2-40B4-BE49-F238E27FC236}">
                <a16:creationId xmlns:a16="http://schemas.microsoft.com/office/drawing/2014/main" id="{6819C6DA-4721-8BF7-D2EF-EB94945AB9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8EFCF23-5DDC-BDE7-3251-773D348CDC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012646-4281-43C9-A2AE-52C565EA2159}" type="slidenum">
              <a:rPr lang="en-GB" smtClean="0"/>
              <a:t>‹#›</a:t>
            </a:fld>
            <a:endParaRPr lang="en-GB"/>
          </a:p>
        </p:txBody>
      </p:sp>
    </p:spTree>
    <p:extLst>
      <p:ext uri="{BB962C8B-B14F-4D97-AF65-F5344CB8AC3E}">
        <p14:creationId xmlns:p14="http://schemas.microsoft.com/office/powerpoint/2010/main" val="2100039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jpe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4.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 Id="rId9" Type="http://schemas.openxmlformats.org/officeDocument/2006/relationships/image" Target="../media/image28.jpeg"/></Relationships>
</file>

<file path=ppt/slides/_rels/slide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11" Type="http://schemas.openxmlformats.org/officeDocument/2006/relationships/image" Target="../media/image38.jpeg"/><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31.jpeg"/><Relationship Id="rId9" Type="http://schemas.openxmlformats.org/officeDocument/2006/relationships/image" Target="../media/image36.jpeg"/></Relationships>
</file>

<file path=ppt/slides/_rels/slide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jpeg"/></Relationships>
</file>

<file path=ppt/slides/_rels/slide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png"/><Relationship Id="rId9" Type="http://schemas.openxmlformats.org/officeDocument/2006/relationships/image" Target="../media/image50.jpeg"/></Relationships>
</file>

<file path=ppt/slides/_rels/slide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png"/><Relationship Id="rId4" Type="http://schemas.openxmlformats.org/officeDocument/2006/relationships/image" Target="../media/image53.png"/></Relationships>
</file>

<file path=ppt/slides/_rels/slide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jpeg"/></Relationships>
</file>

<file path=ppt/slides/_rels/slide10.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jpeg"/><Relationship Id="rId4" Type="http://schemas.openxmlformats.org/officeDocument/2006/relationships/image" Target="../media/image61.png"/></Relationships>
</file>

<file path=ppt/slides/_rels/slide1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5" Type="http://schemas.openxmlformats.org/officeDocument/2006/relationships/image" Target="../media/image69.jpeg"/><Relationship Id="rId4" Type="http://schemas.openxmlformats.org/officeDocument/2006/relationships/image" Target="../media/image68.png"/></Relationships>
</file>

<file path=ppt/slides/_rels/slide13.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image" Target="../media/image70.png"/><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group of barrels in a room&#10;&#10;AI-generated content may be incorrect.">
            <a:extLst>
              <a:ext uri="{FF2B5EF4-FFF2-40B4-BE49-F238E27FC236}">
                <a16:creationId xmlns:a16="http://schemas.microsoft.com/office/drawing/2014/main" id="{7AAA4C41-1926-A6B1-4438-B5829CDFF1B9}"/>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0196052" cy="6857999"/>
          </a:xfrm>
          <a:prstGeom prst="rect">
            <a:avLst/>
          </a:prstGeom>
        </p:spPr>
      </p:pic>
      <p:sp>
        <p:nvSpPr>
          <p:cNvPr id="6" name="Freeform: Shape 5">
            <a:extLst>
              <a:ext uri="{FF2B5EF4-FFF2-40B4-BE49-F238E27FC236}">
                <a16:creationId xmlns:a16="http://schemas.microsoft.com/office/drawing/2014/main" id="{F371C585-F7AE-13D1-027B-CA85B36475C5}"/>
              </a:ext>
            </a:extLst>
          </p:cNvPr>
          <p:cNvSpPr/>
          <p:nvPr/>
        </p:nvSpPr>
        <p:spPr>
          <a:xfrm>
            <a:off x="1995948" y="0"/>
            <a:ext cx="10196052" cy="6858000"/>
          </a:xfrm>
          <a:custGeom>
            <a:avLst/>
            <a:gdLst/>
            <a:ahLst/>
            <a:cxnLst/>
            <a:rect l="l" t="t" r="r" b="b"/>
            <a:pathLst>
              <a:path w="10668004" h="6858000">
                <a:moveTo>
                  <a:pt x="1503201" y="3145409"/>
                </a:moveTo>
                <a:lnTo>
                  <a:pt x="1388790" y="3560267"/>
                </a:lnTo>
                <a:lnTo>
                  <a:pt x="1617613" y="3560267"/>
                </a:lnTo>
                <a:close/>
                <a:moveTo>
                  <a:pt x="5625665" y="3076900"/>
                </a:moveTo>
                <a:lnTo>
                  <a:pt x="5673037" y="3143070"/>
                </a:lnTo>
                <a:cubicBezTo>
                  <a:pt x="5829212" y="3391013"/>
                  <a:pt x="5909235" y="3657439"/>
                  <a:pt x="5871569" y="3952431"/>
                </a:cubicBezTo>
                <a:lnTo>
                  <a:pt x="5856759" y="4036517"/>
                </a:lnTo>
                <a:lnTo>
                  <a:pt x="5625665" y="4036517"/>
                </a:lnTo>
                <a:close/>
                <a:moveTo>
                  <a:pt x="4807074" y="3074716"/>
                </a:moveTo>
                <a:cubicBezTo>
                  <a:pt x="4746923" y="3074716"/>
                  <a:pt x="4698553" y="3089753"/>
                  <a:pt x="4661966" y="3119829"/>
                </a:cubicBezTo>
                <a:cubicBezTo>
                  <a:pt x="4625379" y="3149905"/>
                  <a:pt x="4599025" y="3190367"/>
                  <a:pt x="4582901" y="3241217"/>
                </a:cubicBezTo>
                <a:cubicBezTo>
                  <a:pt x="4566778" y="3292067"/>
                  <a:pt x="4558717" y="3348807"/>
                  <a:pt x="4558717" y="3411439"/>
                </a:cubicBezTo>
                <a:cubicBezTo>
                  <a:pt x="4558717" y="3474691"/>
                  <a:pt x="4566778" y="3531742"/>
                  <a:pt x="4582901" y="3582591"/>
                </a:cubicBezTo>
                <a:cubicBezTo>
                  <a:pt x="4599025" y="3633441"/>
                  <a:pt x="4625379" y="3673594"/>
                  <a:pt x="4661966" y="3703049"/>
                </a:cubicBezTo>
                <a:cubicBezTo>
                  <a:pt x="4698553" y="3732505"/>
                  <a:pt x="4746923" y="3747233"/>
                  <a:pt x="4807074" y="3747233"/>
                </a:cubicBezTo>
                <a:cubicBezTo>
                  <a:pt x="4867224" y="3747233"/>
                  <a:pt x="4915594" y="3731730"/>
                  <a:pt x="4952181" y="3700724"/>
                </a:cubicBezTo>
                <a:cubicBezTo>
                  <a:pt x="4988768" y="3669718"/>
                  <a:pt x="5015278" y="3628635"/>
                  <a:pt x="5031711" y="3577475"/>
                </a:cubicBezTo>
                <a:cubicBezTo>
                  <a:pt x="5048144" y="3526316"/>
                  <a:pt x="5056361" y="3470970"/>
                  <a:pt x="5056361" y="3411439"/>
                </a:cubicBezTo>
                <a:cubicBezTo>
                  <a:pt x="5056361" y="3351288"/>
                  <a:pt x="5048144" y="3295632"/>
                  <a:pt x="5031711" y="3244473"/>
                </a:cubicBezTo>
                <a:cubicBezTo>
                  <a:pt x="5015278" y="3193313"/>
                  <a:pt x="4988768" y="3152230"/>
                  <a:pt x="4952181" y="3121224"/>
                </a:cubicBezTo>
                <a:cubicBezTo>
                  <a:pt x="4915594" y="3090218"/>
                  <a:pt x="4867224" y="3074716"/>
                  <a:pt x="4807074" y="3074716"/>
                </a:cubicBezTo>
                <a:close/>
                <a:moveTo>
                  <a:pt x="5991224" y="3072855"/>
                </a:moveTo>
                <a:lnTo>
                  <a:pt x="6145634" y="3072855"/>
                </a:lnTo>
                <a:cubicBezTo>
                  <a:pt x="6174780" y="3072855"/>
                  <a:pt x="6201755" y="3081847"/>
                  <a:pt x="6226559" y="3099830"/>
                </a:cubicBezTo>
                <a:cubicBezTo>
                  <a:pt x="6251363" y="3117814"/>
                  <a:pt x="6263766" y="3148819"/>
                  <a:pt x="6263766" y="3192848"/>
                </a:cubicBezTo>
                <a:cubicBezTo>
                  <a:pt x="6263766" y="3220133"/>
                  <a:pt x="6258185" y="3243698"/>
                  <a:pt x="6247023" y="3263541"/>
                </a:cubicBezTo>
                <a:cubicBezTo>
                  <a:pt x="6235861" y="3283385"/>
                  <a:pt x="6219118" y="3298733"/>
                  <a:pt x="6196793" y="3309585"/>
                </a:cubicBezTo>
                <a:cubicBezTo>
                  <a:pt x="6174469" y="3320437"/>
                  <a:pt x="6146564" y="3325863"/>
                  <a:pt x="6113078" y="3325863"/>
                </a:cubicBezTo>
                <a:lnTo>
                  <a:pt x="5991224" y="3325863"/>
                </a:lnTo>
                <a:close/>
                <a:moveTo>
                  <a:pt x="3292041" y="2784501"/>
                </a:moveTo>
                <a:lnTo>
                  <a:pt x="3657600" y="2784501"/>
                </a:lnTo>
                <a:lnTo>
                  <a:pt x="3657600" y="3735140"/>
                </a:lnTo>
                <a:lnTo>
                  <a:pt x="4122688" y="3735140"/>
                </a:lnTo>
                <a:lnTo>
                  <a:pt x="4122688" y="4036517"/>
                </a:lnTo>
                <a:lnTo>
                  <a:pt x="3292041" y="4036517"/>
                </a:lnTo>
                <a:close/>
                <a:moveTo>
                  <a:pt x="1978149" y="2784501"/>
                </a:moveTo>
                <a:lnTo>
                  <a:pt x="2387426" y="2784501"/>
                </a:lnTo>
                <a:lnTo>
                  <a:pt x="2583693" y="3260751"/>
                </a:lnTo>
                <a:lnTo>
                  <a:pt x="2781821" y="2784501"/>
                </a:lnTo>
                <a:lnTo>
                  <a:pt x="3191098" y="2784501"/>
                </a:lnTo>
                <a:lnTo>
                  <a:pt x="2774379" y="3602125"/>
                </a:lnTo>
                <a:lnTo>
                  <a:pt x="2774379" y="4036517"/>
                </a:lnTo>
                <a:lnTo>
                  <a:pt x="2396728" y="4036517"/>
                </a:lnTo>
                <a:lnTo>
                  <a:pt x="2396728" y="3602125"/>
                </a:lnTo>
                <a:close/>
                <a:moveTo>
                  <a:pt x="1312515" y="2784501"/>
                </a:moveTo>
                <a:lnTo>
                  <a:pt x="1695747" y="2784501"/>
                </a:lnTo>
                <a:lnTo>
                  <a:pt x="2132000" y="4036517"/>
                </a:lnTo>
                <a:lnTo>
                  <a:pt x="1750628" y="4036517"/>
                </a:lnTo>
                <a:lnTo>
                  <a:pt x="1695747" y="3845831"/>
                </a:lnTo>
                <a:lnTo>
                  <a:pt x="1316236" y="3845831"/>
                </a:lnTo>
                <a:lnTo>
                  <a:pt x="1261355" y="4036517"/>
                </a:lnTo>
                <a:lnTo>
                  <a:pt x="882774" y="4036517"/>
                </a:lnTo>
                <a:close/>
                <a:moveTo>
                  <a:pt x="0" y="2784501"/>
                </a:moveTo>
                <a:lnTo>
                  <a:pt x="985056" y="2784501"/>
                </a:lnTo>
                <a:lnTo>
                  <a:pt x="985056" y="3085878"/>
                </a:lnTo>
                <a:lnTo>
                  <a:pt x="676237" y="3085878"/>
                </a:lnTo>
                <a:lnTo>
                  <a:pt x="676237" y="4036517"/>
                </a:lnTo>
                <a:lnTo>
                  <a:pt x="310678" y="4036517"/>
                </a:lnTo>
                <a:lnTo>
                  <a:pt x="310678" y="3085878"/>
                </a:lnTo>
                <a:lnTo>
                  <a:pt x="0" y="3085878"/>
                </a:lnTo>
                <a:close/>
                <a:moveTo>
                  <a:pt x="7952072" y="2769618"/>
                </a:moveTo>
                <a:cubicBezTo>
                  <a:pt x="7860294" y="2769618"/>
                  <a:pt x="7776114" y="2781090"/>
                  <a:pt x="7699530" y="2804034"/>
                </a:cubicBezTo>
                <a:cubicBezTo>
                  <a:pt x="7622945" y="2826979"/>
                  <a:pt x="7561708" y="2865116"/>
                  <a:pt x="7515820" y="2918446"/>
                </a:cubicBezTo>
                <a:cubicBezTo>
                  <a:pt x="7469930" y="2971776"/>
                  <a:pt x="7446986" y="3044640"/>
                  <a:pt x="7446986" y="3137037"/>
                </a:cubicBezTo>
                <a:cubicBezTo>
                  <a:pt x="7446986" y="3221993"/>
                  <a:pt x="7466830" y="3289896"/>
                  <a:pt x="7506518" y="3340746"/>
                </a:cubicBezTo>
                <a:cubicBezTo>
                  <a:pt x="7546205" y="3391596"/>
                  <a:pt x="7598916" y="3432213"/>
                  <a:pt x="7664648" y="3462599"/>
                </a:cubicBezTo>
                <a:cubicBezTo>
                  <a:pt x="7730380" y="3492985"/>
                  <a:pt x="7802004" y="3520580"/>
                  <a:pt x="7879518" y="3545384"/>
                </a:cubicBezTo>
                <a:cubicBezTo>
                  <a:pt x="7947111" y="3566468"/>
                  <a:pt x="7997496" y="3584297"/>
                  <a:pt x="8030672" y="3598870"/>
                </a:cubicBezTo>
                <a:cubicBezTo>
                  <a:pt x="8063848" y="3613442"/>
                  <a:pt x="8086018" y="3627240"/>
                  <a:pt x="8097180" y="3640262"/>
                </a:cubicBezTo>
                <a:cubicBezTo>
                  <a:pt x="8108342" y="3653285"/>
                  <a:pt x="8113922" y="3668478"/>
                  <a:pt x="8113922" y="3685841"/>
                </a:cubicBezTo>
                <a:cubicBezTo>
                  <a:pt x="8113922" y="3702584"/>
                  <a:pt x="8108496" y="3716847"/>
                  <a:pt x="8097644" y="3728629"/>
                </a:cubicBezTo>
                <a:cubicBezTo>
                  <a:pt x="8086792" y="3740411"/>
                  <a:pt x="8070360" y="3749248"/>
                  <a:pt x="8048345" y="3755139"/>
                </a:cubicBezTo>
                <a:cubicBezTo>
                  <a:pt x="8026331" y="3761030"/>
                  <a:pt x="7997960" y="3763976"/>
                  <a:pt x="7963234" y="3763976"/>
                </a:cubicBezTo>
                <a:cubicBezTo>
                  <a:pt x="7929748" y="3763976"/>
                  <a:pt x="7901532" y="3759945"/>
                  <a:pt x="7878588" y="3751883"/>
                </a:cubicBezTo>
                <a:cubicBezTo>
                  <a:pt x="7855644" y="3743822"/>
                  <a:pt x="7837970" y="3730799"/>
                  <a:pt x="7825568" y="3712816"/>
                </a:cubicBezTo>
                <a:cubicBezTo>
                  <a:pt x="7813166" y="3694833"/>
                  <a:pt x="7805724" y="3670648"/>
                  <a:pt x="7803244" y="3640262"/>
                </a:cubicBezTo>
                <a:lnTo>
                  <a:pt x="7425592" y="3640262"/>
                </a:lnTo>
                <a:cubicBezTo>
                  <a:pt x="7427453" y="3739481"/>
                  <a:pt x="7451792" y="3819321"/>
                  <a:pt x="7498612" y="3879783"/>
                </a:cubicBezTo>
                <a:cubicBezTo>
                  <a:pt x="7545430" y="3940244"/>
                  <a:pt x="7608837" y="3984272"/>
                  <a:pt x="7688832" y="4011868"/>
                </a:cubicBezTo>
                <a:cubicBezTo>
                  <a:pt x="7768828" y="4039463"/>
                  <a:pt x="7859054" y="4053260"/>
                  <a:pt x="7959514" y="4053260"/>
                </a:cubicBezTo>
                <a:cubicBezTo>
                  <a:pt x="8057492" y="4053260"/>
                  <a:pt x="8146944" y="4040858"/>
                  <a:pt x="8227869" y="4016053"/>
                </a:cubicBezTo>
                <a:cubicBezTo>
                  <a:pt x="8308794" y="3991249"/>
                  <a:pt x="8373442" y="3950476"/>
                  <a:pt x="8421811" y="3893735"/>
                </a:cubicBezTo>
                <a:cubicBezTo>
                  <a:pt x="8470180" y="3836995"/>
                  <a:pt x="8494364" y="3760875"/>
                  <a:pt x="8494364" y="3665377"/>
                </a:cubicBezTo>
                <a:cubicBezTo>
                  <a:pt x="8494364" y="3581041"/>
                  <a:pt x="8479482" y="3513603"/>
                  <a:pt x="8449716" y="3463064"/>
                </a:cubicBezTo>
                <a:cubicBezTo>
                  <a:pt x="8419950" y="3412524"/>
                  <a:pt x="8374682" y="3370977"/>
                  <a:pt x="8313910" y="3338420"/>
                </a:cubicBezTo>
                <a:cubicBezTo>
                  <a:pt x="8253139" y="3305864"/>
                  <a:pt x="8176244" y="3275013"/>
                  <a:pt x="8083227" y="3245868"/>
                </a:cubicBezTo>
                <a:cubicBezTo>
                  <a:pt x="8007572" y="3221683"/>
                  <a:pt x="7951452" y="3202150"/>
                  <a:pt x="7914865" y="3187267"/>
                </a:cubicBezTo>
                <a:cubicBezTo>
                  <a:pt x="7878278" y="3172384"/>
                  <a:pt x="7854404" y="3159206"/>
                  <a:pt x="7843242" y="3147734"/>
                </a:cubicBezTo>
                <a:cubicBezTo>
                  <a:pt x="7832080" y="3136262"/>
                  <a:pt x="7826498" y="3124015"/>
                  <a:pt x="7826498" y="3110992"/>
                </a:cubicBezTo>
                <a:cubicBezTo>
                  <a:pt x="7826498" y="3091149"/>
                  <a:pt x="7838436" y="3075646"/>
                  <a:pt x="7862310" y="3064484"/>
                </a:cubicBezTo>
                <a:cubicBezTo>
                  <a:pt x="7886184" y="3053321"/>
                  <a:pt x="7916105" y="3047740"/>
                  <a:pt x="7952072" y="3047740"/>
                </a:cubicBezTo>
                <a:cubicBezTo>
                  <a:pt x="7992380" y="3047740"/>
                  <a:pt x="8024316" y="3056422"/>
                  <a:pt x="8047880" y="3073785"/>
                </a:cubicBezTo>
                <a:cubicBezTo>
                  <a:pt x="8071444" y="3091149"/>
                  <a:pt x="8083227" y="3116263"/>
                  <a:pt x="8083227" y="3149129"/>
                </a:cubicBezTo>
                <a:lnTo>
                  <a:pt x="8460878" y="3149129"/>
                </a:lnTo>
                <a:cubicBezTo>
                  <a:pt x="8460878" y="3059833"/>
                  <a:pt x="8438089" y="2987279"/>
                  <a:pt x="8392510" y="2931468"/>
                </a:cubicBezTo>
                <a:cubicBezTo>
                  <a:pt x="8346932" y="2875658"/>
                  <a:pt x="8285695" y="2834730"/>
                  <a:pt x="8208800" y="2808685"/>
                </a:cubicBezTo>
                <a:cubicBezTo>
                  <a:pt x="8131906" y="2782640"/>
                  <a:pt x="8046330" y="2769618"/>
                  <a:pt x="7952072" y="2769618"/>
                </a:cubicBezTo>
                <a:close/>
                <a:moveTo>
                  <a:pt x="7043439" y="2767757"/>
                </a:moveTo>
                <a:cubicBezTo>
                  <a:pt x="6981427" y="2767757"/>
                  <a:pt x="6931818" y="2784966"/>
                  <a:pt x="6894611" y="2819382"/>
                </a:cubicBezTo>
                <a:cubicBezTo>
                  <a:pt x="6857404" y="2853799"/>
                  <a:pt x="6838801" y="2900152"/>
                  <a:pt x="6838801" y="2958444"/>
                </a:cubicBezTo>
                <a:cubicBezTo>
                  <a:pt x="6838801" y="3010533"/>
                  <a:pt x="6857404" y="3055337"/>
                  <a:pt x="6894611" y="3092854"/>
                </a:cubicBezTo>
                <a:cubicBezTo>
                  <a:pt x="6922516" y="3120992"/>
                  <a:pt x="6957398" y="3138578"/>
                  <a:pt x="6999256" y="3145612"/>
                </a:cubicBezTo>
                <a:lnTo>
                  <a:pt x="7018904" y="3147176"/>
                </a:lnTo>
                <a:lnTo>
                  <a:pt x="7015330" y="3165059"/>
                </a:lnTo>
                <a:cubicBezTo>
                  <a:pt x="7006552" y="3196452"/>
                  <a:pt x="6991582" y="3221218"/>
                  <a:pt x="6970420" y="3239357"/>
                </a:cubicBezTo>
                <a:cubicBezTo>
                  <a:pt x="6942205" y="3263541"/>
                  <a:pt x="6902982" y="3280904"/>
                  <a:pt x="6852753" y="3291446"/>
                </a:cubicBezTo>
                <a:lnTo>
                  <a:pt x="6881588" y="3451437"/>
                </a:lnTo>
                <a:cubicBezTo>
                  <a:pt x="6935538" y="3449576"/>
                  <a:pt x="6990419" y="3432523"/>
                  <a:pt x="7046230" y="3400277"/>
                </a:cubicBezTo>
                <a:cubicBezTo>
                  <a:pt x="7102040" y="3368031"/>
                  <a:pt x="7148859" y="3319972"/>
                  <a:pt x="7186686" y="3256100"/>
                </a:cubicBezTo>
                <a:cubicBezTo>
                  <a:pt x="7224514" y="3192228"/>
                  <a:pt x="7243427" y="3111922"/>
                  <a:pt x="7243427" y="3015184"/>
                </a:cubicBezTo>
                <a:cubicBezTo>
                  <a:pt x="7243427" y="2933949"/>
                  <a:pt x="7225288" y="2872402"/>
                  <a:pt x="7189012" y="2830544"/>
                </a:cubicBezTo>
                <a:cubicBezTo>
                  <a:pt x="7152734" y="2788686"/>
                  <a:pt x="7104210" y="2767757"/>
                  <a:pt x="7043439" y="2767757"/>
                </a:cubicBezTo>
                <a:close/>
                <a:moveTo>
                  <a:pt x="4807074" y="2767757"/>
                </a:moveTo>
                <a:cubicBezTo>
                  <a:pt x="4937918" y="2767757"/>
                  <a:pt x="5049849" y="2793337"/>
                  <a:pt x="5142867" y="2844497"/>
                </a:cubicBezTo>
                <a:cubicBezTo>
                  <a:pt x="5235885" y="2895657"/>
                  <a:pt x="5307198" y="2969296"/>
                  <a:pt x="5356807" y="3065414"/>
                </a:cubicBezTo>
                <a:cubicBezTo>
                  <a:pt x="5406417" y="3161532"/>
                  <a:pt x="5431221" y="3276874"/>
                  <a:pt x="5431221" y="3411439"/>
                </a:cubicBezTo>
                <a:cubicBezTo>
                  <a:pt x="5431221" y="3545384"/>
                  <a:pt x="5406417" y="3660261"/>
                  <a:pt x="5356807" y="3756069"/>
                </a:cubicBezTo>
                <a:cubicBezTo>
                  <a:pt x="5307198" y="3851877"/>
                  <a:pt x="5235885" y="3925361"/>
                  <a:pt x="5142867" y="3976521"/>
                </a:cubicBezTo>
                <a:cubicBezTo>
                  <a:pt x="5049849" y="4027681"/>
                  <a:pt x="4937918" y="4053260"/>
                  <a:pt x="4807074" y="4053260"/>
                </a:cubicBezTo>
                <a:cubicBezTo>
                  <a:pt x="4676849" y="4053260"/>
                  <a:pt x="4565228" y="4027681"/>
                  <a:pt x="4472211" y="3976521"/>
                </a:cubicBezTo>
                <a:cubicBezTo>
                  <a:pt x="4379193" y="3925361"/>
                  <a:pt x="4307880" y="3851877"/>
                  <a:pt x="4258270" y="3756069"/>
                </a:cubicBezTo>
                <a:cubicBezTo>
                  <a:pt x="4208661" y="3660261"/>
                  <a:pt x="4183856" y="3545384"/>
                  <a:pt x="4183856" y="3411439"/>
                </a:cubicBezTo>
                <a:cubicBezTo>
                  <a:pt x="4183856" y="3276874"/>
                  <a:pt x="4208661" y="3161532"/>
                  <a:pt x="4258270" y="3065414"/>
                </a:cubicBezTo>
                <a:cubicBezTo>
                  <a:pt x="4307880" y="2969296"/>
                  <a:pt x="4379193" y="2895657"/>
                  <a:pt x="4472211" y="2844497"/>
                </a:cubicBezTo>
                <a:cubicBezTo>
                  <a:pt x="4565228" y="2793337"/>
                  <a:pt x="4676849" y="2767757"/>
                  <a:pt x="4807074" y="2767757"/>
                </a:cubicBezTo>
                <a:close/>
                <a:moveTo>
                  <a:pt x="2723539" y="0"/>
                </a:moveTo>
                <a:lnTo>
                  <a:pt x="10668004" y="0"/>
                </a:lnTo>
                <a:lnTo>
                  <a:pt x="10668004" y="6858000"/>
                </a:lnTo>
                <a:lnTo>
                  <a:pt x="2733372" y="6858000"/>
                </a:lnTo>
                <a:cubicBezTo>
                  <a:pt x="4836963" y="5668528"/>
                  <a:pt x="5690969" y="4782352"/>
                  <a:pt x="5851846" y="4064412"/>
                </a:cubicBezTo>
                <a:lnTo>
                  <a:pt x="5856759" y="4036517"/>
                </a:lnTo>
                <a:lnTo>
                  <a:pt x="5991224" y="4036517"/>
                </a:lnTo>
                <a:lnTo>
                  <a:pt x="5991224" y="3613287"/>
                </a:lnTo>
                <a:lnTo>
                  <a:pt x="6101915" y="3613287"/>
                </a:lnTo>
                <a:cubicBezTo>
                  <a:pt x="6149044" y="3613287"/>
                  <a:pt x="6185477" y="3619798"/>
                  <a:pt x="6211211" y="3632821"/>
                </a:cubicBezTo>
                <a:cubicBezTo>
                  <a:pt x="6236946" y="3645843"/>
                  <a:pt x="6257409" y="3669098"/>
                  <a:pt x="6272603" y="3702584"/>
                </a:cubicBezTo>
                <a:cubicBezTo>
                  <a:pt x="6287796" y="3736070"/>
                  <a:pt x="6303453" y="3783199"/>
                  <a:pt x="6319577" y="3843971"/>
                </a:cubicBezTo>
                <a:lnTo>
                  <a:pt x="6368876" y="4036517"/>
                </a:lnTo>
                <a:lnTo>
                  <a:pt x="6741876" y="4036517"/>
                </a:lnTo>
                <a:lnTo>
                  <a:pt x="6660021" y="3763976"/>
                </a:lnTo>
                <a:cubicBezTo>
                  <a:pt x="6643278" y="3706305"/>
                  <a:pt x="6625915" y="3657005"/>
                  <a:pt x="6607931" y="3616078"/>
                </a:cubicBezTo>
                <a:cubicBezTo>
                  <a:pt x="6589947" y="3575150"/>
                  <a:pt x="6564523" y="3542439"/>
                  <a:pt x="6531657" y="3517944"/>
                </a:cubicBezTo>
                <a:cubicBezTo>
                  <a:pt x="6498790" y="3493450"/>
                  <a:pt x="6451351" y="3476551"/>
                  <a:pt x="6389340" y="3467250"/>
                </a:cubicBezTo>
                <a:cubicBezTo>
                  <a:pt x="6469335" y="3439344"/>
                  <a:pt x="6531657" y="3397952"/>
                  <a:pt x="6576305" y="3343071"/>
                </a:cubicBezTo>
                <a:cubicBezTo>
                  <a:pt x="6620953" y="3288191"/>
                  <a:pt x="6643278" y="3221373"/>
                  <a:pt x="6643278" y="3142618"/>
                </a:cubicBezTo>
                <a:cubicBezTo>
                  <a:pt x="6643278" y="3052081"/>
                  <a:pt x="6623124" y="2980768"/>
                  <a:pt x="6582816" y="2928678"/>
                </a:cubicBezTo>
                <a:cubicBezTo>
                  <a:pt x="6542508" y="2876588"/>
                  <a:pt x="6486854" y="2839536"/>
                  <a:pt x="6415850" y="2817522"/>
                </a:cubicBezTo>
                <a:cubicBezTo>
                  <a:pt x="6344846" y="2795508"/>
                  <a:pt x="6263146" y="2784501"/>
                  <a:pt x="6170748" y="2784501"/>
                </a:cubicBezTo>
                <a:lnTo>
                  <a:pt x="5625665" y="2784501"/>
                </a:lnTo>
                <a:lnTo>
                  <a:pt x="5625665" y="3076900"/>
                </a:lnTo>
                <a:lnTo>
                  <a:pt x="5542276" y="2960421"/>
                </a:lnTo>
                <a:cubicBezTo>
                  <a:pt x="4727742" y="1943263"/>
                  <a:pt x="2725281" y="1214438"/>
                  <a:pt x="2723539" y="0"/>
                </a:cubicBezTo>
                <a:close/>
              </a:path>
            </a:pathLst>
          </a:custGeom>
          <a:gradFill flip="none" rotWithShape="1">
            <a:gsLst>
              <a:gs pos="0">
                <a:srgbClr val="C00000">
                  <a:shade val="30000"/>
                  <a:satMod val="115000"/>
                </a:srgbClr>
              </a:gs>
              <a:gs pos="49000">
                <a:srgbClr val="8A0000">
                  <a:lumMod val="88000"/>
                  <a:lumOff val="12000"/>
                </a:srgbClr>
              </a:gs>
              <a:gs pos="87000">
                <a:srgbClr val="C00000">
                  <a:shade val="100000"/>
                  <a:satMod val="115000"/>
                </a:srgbClr>
              </a:gs>
            </a:gsLst>
            <a:lin ang="13500000" scaled="1"/>
            <a:tileRect/>
          </a:gradFill>
        </p:spPr>
        <p:style>
          <a:lnRef idx="2">
            <a:schemeClr val="dk1"/>
          </a:lnRef>
          <a:fillRef idx="1">
            <a:schemeClr val="lt1"/>
          </a:fillRef>
          <a:effectRef idx="0">
            <a:schemeClr val="dk1"/>
          </a:effectRef>
          <a:fontRef idx="minor">
            <a:schemeClr val="dk1"/>
          </a:fontRef>
        </p:style>
        <p:txBody>
          <a:bodyPr wrap="square" rtlCol="0" anchor="ctr">
            <a:noAutofit/>
          </a:bodyPr>
          <a:lstStyle/>
          <a:p>
            <a:pPr algn="ctr"/>
            <a:endParaRPr lang="en-GB" noProof="0" dirty="0">
              <a:solidFill>
                <a:schemeClr val="bg1"/>
              </a:solidFill>
            </a:endParaRPr>
          </a:p>
        </p:txBody>
      </p:sp>
      <p:sp>
        <p:nvSpPr>
          <p:cNvPr id="15" name="TextBox 14">
            <a:extLst>
              <a:ext uri="{FF2B5EF4-FFF2-40B4-BE49-F238E27FC236}">
                <a16:creationId xmlns:a16="http://schemas.microsoft.com/office/drawing/2014/main" id="{1E5F66D6-4204-884C-6396-F0CB71F5EF86}"/>
              </a:ext>
            </a:extLst>
          </p:cNvPr>
          <p:cNvSpPr txBox="1"/>
          <p:nvPr/>
        </p:nvSpPr>
        <p:spPr>
          <a:xfrm>
            <a:off x="7462684" y="766916"/>
            <a:ext cx="4404852" cy="861774"/>
          </a:xfrm>
          <a:prstGeom prst="rect">
            <a:avLst/>
          </a:prstGeom>
          <a:noFill/>
        </p:spPr>
        <p:txBody>
          <a:bodyPr wrap="square" rtlCol="0">
            <a:spAutoFit/>
          </a:bodyPr>
          <a:lstStyle/>
          <a:p>
            <a:r>
              <a:rPr lang="en-GB" sz="5000" noProof="0" dirty="0">
                <a:latin typeface="Arial Black" panose="020B0A04020102020204" pitchFamily="34" charset="0"/>
              </a:rPr>
              <a:t>PORT WINE</a:t>
            </a:r>
          </a:p>
        </p:txBody>
      </p:sp>
      <p:sp>
        <p:nvSpPr>
          <p:cNvPr id="2" name="TextBox 1">
            <a:extLst>
              <a:ext uri="{FF2B5EF4-FFF2-40B4-BE49-F238E27FC236}">
                <a16:creationId xmlns:a16="http://schemas.microsoft.com/office/drawing/2014/main" id="{CD34C708-2928-3025-9850-13C346DC503B}"/>
              </a:ext>
            </a:extLst>
          </p:cNvPr>
          <p:cNvSpPr txBox="1"/>
          <p:nvPr/>
        </p:nvSpPr>
        <p:spPr>
          <a:xfrm>
            <a:off x="6737555" y="5188311"/>
            <a:ext cx="5314335" cy="1231106"/>
          </a:xfrm>
          <a:prstGeom prst="rect">
            <a:avLst/>
          </a:prstGeom>
          <a:noFill/>
        </p:spPr>
        <p:txBody>
          <a:bodyPr wrap="square" rtlCol="0">
            <a:spAutoFit/>
          </a:bodyPr>
          <a:lstStyle/>
          <a:p>
            <a:pPr algn="ctr"/>
            <a:r>
              <a:rPr lang="en-GB" sz="2800" dirty="0">
                <a:solidFill>
                  <a:srgbClr val="ED8B1F"/>
                </a:solidFill>
                <a:latin typeface="Times New Roman" panose="02020603050405020304" pitchFamily="18" charset="0"/>
                <a:cs typeface="Times New Roman" panose="02020603050405020304" pitchFamily="18" charset="0"/>
              </a:rPr>
              <a:t>Hospitality and Hotel Management</a:t>
            </a:r>
          </a:p>
          <a:p>
            <a:pPr algn="ctr"/>
            <a:r>
              <a:rPr lang="en-GB" sz="2800" u="sng" dirty="0">
                <a:solidFill>
                  <a:srgbClr val="FF0000"/>
                </a:solidFill>
                <a:latin typeface="Times New Roman" panose="02020603050405020304" pitchFamily="18" charset="0"/>
                <a:cs typeface="Times New Roman" panose="02020603050405020304" pitchFamily="18" charset="0"/>
              </a:rPr>
              <a:t>Marketing Essential Module</a:t>
            </a:r>
          </a:p>
          <a:p>
            <a:endParaRPr lang="en-GB" dirty="0"/>
          </a:p>
        </p:txBody>
      </p:sp>
      <p:sp>
        <p:nvSpPr>
          <p:cNvPr id="4" name="TextBox 3">
            <a:extLst>
              <a:ext uri="{FF2B5EF4-FFF2-40B4-BE49-F238E27FC236}">
                <a16:creationId xmlns:a16="http://schemas.microsoft.com/office/drawing/2014/main" id="{4E02DE91-3F4B-58D5-D4E9-7EB338DEF483}"/>
              </a:ext>
            </a:extLst>
          </p:cNvPr>
          <p:cNvSpPr txBox="1"/>
          <p:nvPr/>
        </p:nvSpPr>
        <p:spPr>
          <a:xfrm>
            <a:off x="7595419" y="6157808"/>
            <a:ext cx="3598606" cy="584775"/>
          </a:xfrm>
          <a:prstGeom prst="rect">
            <a:avLst/>
          </a:prstGeom>
          <a:noFill/>
        </p:spPr>
        <p:txBody>
          <a:bodyPr wrap="square" rtlCol="0">
            <a:spAutoFit/>
          </a:bodyPr>
          <a:lstStyle/>
          <a:p>
            <a:pPr algn="ctr"/>
            <a:r>
              <a:rPr lang="en-GB" sz="1600" dirty="0">
                <a:solidFill>
                  <a:srgbClr val="FF0000"/>
                </a:solidFill>
                <a:latin typeface="Times New Roman" panose="02020603050405020304" pitchFamily="18" charset="0"/>
                <a:cs typeface="Times New Roman" panose="02020603050405020304" pitchFamily="18" charset="0"/>
              </a:rPr>
              <a:t>NUNO MIGUEL RODRIGUES DIAS</a:t>
            </a:r>
          </a:p>
          <a:p>
            <a:pPr algn="ctr"/>
            <a:r>
              <a:rPr lang="en-GB" sz="1600" dirty="0">
                <a:solidFill>
                  <a:srgbClr val="FF0000"/>
                </a:solidFill>
                <a:latin typeface="Times New Roman" panose="02020603050405020304" pitchFamily="18" charset="0"/>
                <a:cs typeface="Times New Roman" panose="02020603050405020304" pitchFamily="18" charset="0"/>
              </a:rPr>
              <a:t>2518128</a:t>
            </a:r>
          </a:p>
        </p:txBody>
      </p:sp>
    </p:spTree>
    <p:extLst>
      <p:ext uri="{BB962C8B-B14F-4D97-AF65-F5344CB8AC3E}">
        <p14:creationId xmlns:p14="http://schemas.microsoft.com/office/powerpoint/2010/main" val="19194852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050449-78EC-2104-2B1A-2331865F68A5}"/>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4" name="Picture 13" descr="Two large wooden barrels in a room&#10;&#10;AI-generated content may be incorrect.">
            <a:extLst>
              <a:ext uri="{FF2B5EF4-FFF2-40B4-BE49-F238E27FC236}">
                <a16:creationId xmlns:a16="http://schemas.microsoft.com/office/drawing/2014/main" id="{013ADC18-04D7-7A31-1A0A-BA48361AD096}"/>
              </a:ext>
            </a:extLst>
          </p:cNvPr>
          <p:cNvPicPr>
            <a:picLocks noChangeAspect="1"/>
          </p:cNvPicPr>
          <p:nvPr/>
        </p:nvPicPr>
        <p:blipFill>
          <a:blip r:embed="rId2" cstate="screen">
            <a:alphaModFix amt="35000"/>
            <a:extLst>
              <a:ext uri="{28A0092B-C50C-407E-A947-70E740481C1C}">
                <a14:useLocalDpi xmlns:a14="http://schemas.microsoft.com/office/drawing/2010/main"/>
              </a:ext>
            </a:extLst>
          </a:blip>
          <a:stretch>
            <a:fillRect/>
          </a:stretch>
        </p:blipFill>
        <p:spPr>
          <a:xfrm>
            <a:off x="4434347" y="-9252"/>
            <a:ext cx="2614153" cy="1744522"/>
          </a:xfrm>
          <a:prstGeom prst="rect">
            <a:avLst/>
          </a:prstGeom>
        </p:spPr>
      </p:pic>
      <p:pic>
        <p:nvPicPr>
          <p:cNvPr id="16" name="Picture 15" descr="A group of bottles of wine&#10;&#10;AI-generated content may be incorrect.">
            <a:extLst>
              <a:ext uri="{FF2B5EF4-FFF2-40B4-BE49-F238E27FC236}">
                <a16:creationId xmlns:a16="http://schemas.microsoft.com/office/drawing/2014/main" id="{779A0883-2220-5F32-0F5B-13975EF7CF85}"/>
              </a:ext>
            </a:extLst>
          </p:cNvPr>
          <p:cNvPicPr>
            <a:picLocks noChangeAspect="1"/>
          </p:cNvPicPr>
          <p:nvPr/>
        </p:nvPicPr>
        <p:blipFill>
          <a:blip r:embed="rId3" cstate="screen">
            <a:alphaModFix amt="20000"/>
            <a:extLst>
              <a:ext uri="{28A0092B-C50C-407E-A947-70E740481C1C}">
                <a14:useLocalDpi xmlns:a14="http://schemas.microsoft.com/office/drawing/2010/main"/>
              </a:ext>
            </a:extLst>
          </a:blip>
          <a:srcRect/>
          <a:stretch>
            <a:fillRect/>
          </a:stretch>
        </p:blipFill>
        <p:spPr>
          <a:xfrm>
            <a:off x="0" y="812024"/>
            <a:ext cx="7048500" cy="6045976"/>
          </a:xfrm>
          <a:prstGeom prst="rect">
            <a:avLst/>
          </a:prstGeom>
        </p:spPr>
      </p:pic>
      <p:pic>
        <p:nvPicPr>
          <p:cNvPr id="10" name="Picture 9" descr="A large barrel with a black sign&#10;&#10;AI-generated content may be incorrect.">
            <a:extLst>
              <a:ext uri="{FF2B5EF4-FFF2-40B4-BE49-F238E27FC236}">
                <a16:creationId xmlns:a16="http://schemas.microsoft.com/office/drawing/2014/main" id="{ACEB8F4B-77F7-A320-FBD2-310173D0FD97}"/>
              </a:ext>
            </a:extLst>
          </p:cNvPr>
          <p:cNvPicPr>
            <a:picLocks noChangeAspect="1"/>
          </p:cNvPicPr>
          <p:nvPr/>
        </p:nvPicPr>
        <p:blipFill>
          <a:blip r:embed="rId4" cstate="screen">
            <a:alphaModFix amt="35000"/>
            <a:extLst>
              <a:ext uri="{28A0092B-C50C-407E-A947-70E740481C1C}">
                <a14:useLocalDpi xmlns:a14="http://schemas.microsoft.com/office/drawing/2010/main"/>
              </a:ext>
            </a:extLst>
          </a:blip>
          <a:stretch>
            <a:fillRect/>
          </a:stretch>
        </p:blipFill>
        <p:spPr>
          <a:xfrm>
            <a:off x="7048500" y="0"/>
            <a:ext cx="5143500" cy="6858000"/>
          </a:xfrm>
          <a:prstGeom prst="rect">
            <a:avLst/>
          </a:prstGeom>
        </p:spPr>
      </p:pic>
      <p:sp>
        <p:nvSpPr>
          <p:cNvPr id="5" name="Title 1">
            <a:extLst>
              <a:ext uri="{FF2B5EF4-FFF2-40B4-BE49-F238E27FC236}">
                <a16:creationId xmlns:a16="http://schemas.microsoft.com/office/drawing/2014/main" id="{25B6D292-87A8-06C5-7401-B5D075132093}"/>
              </a:ext>
            </a:extLst>
          </p:cNvPr>
          <p:cNvSpPr>
            <a:spLocks noGrp="1"/>
          </p:cNvSpPr>
          <p:nvPr>
            <p:ph type="title"/>
          </p:nvPr>
        </p:nvSpPr>
        <p:spPr>
          <a:xfrm>
            <a:off x="0" y="127819"/>
            <a:ext cx="4434348" cy="1412911"/>
          </a:xfrm>
          <a:solidFill>
            <a:srgbClr val="ED8B1F"/>
          </a:solidFill>
          <a:ln>
            <a:solidFill>
              <a:schemeClr val="tx1"/>
            </a:solidFill>
          </a:ln>
        </p:spPr>
        <p:txBody>
          <a:bodyPr/>
          <a:lstStyle/>
          <a:p>
            <a:pPr algn="ctr"/>
            <a:r>
              <a:rPr lang="en-GB" noProof="0" dirty="0">
                <a:highlight>
                  <a:srgbClr val="ED8B1F"/>
                </a:highlight>
                <a:latin typeface="Aptos Black" panose="020B0004020202020204" pitchFamily="34" charset="0"/>
              </a:rPr>
              <a:t>INTRODUCTION</a:t>
            </a:r>
          </a:p>
        </p:txBody>
      </p:sp>
      <p:sp>
        <p:nvSpPr>
          <p:cNvPr id="6" name="TextBox 5">
            <a:extLst>
              <a:ext uri="{FF2B5EF4-FFF2-40B4-BE49-F238E27FC236}">
                <a16:creationId xmlns:a16="http://schemas.microsoft.com/office/drawing/2014/main" id="{F3B93A57-77E6-3D52-9038-FDA162E7017C}"/>
              </a:ext>
            </a:extLst>
          </p:cNvPr>
          <p:cNvSpPr txBox="1"/>
          <p:nvPr/>
        </p:nvSpPr>
        <p:spPr>
          <a:xfrm>
            <a:off x="821374" y="2681533"/>
            <a:ext cx="10972481" cy="1323439"/>
          </a:xfrm>
          <a:prstGeom prst="rect">
            <a:avLst/>
          </a:prstGeom>
          <a:noFill/>
        </p:spPr>
        <p:txBody>
          <a:bodyPr wrap="square" rtlCol="0">
            <a:spAutoFit/>
          </a:bodyPr>
          <a:lstStyle/>
          <a:p>
            <a:r>
              <a:rPr lang="en-US" sz="2000" dirty="0">
                <a:solidFill>
                  <a:schemeClr val="bg1"/>
                </a:solidFill>
                <a:cs typeface="Times New Roman" panose="02020603050405020304" pitchFamily="18" charset="0"/>
              </a:rPr>
              <a:t>My name is Nuno Dias, and I will be presenting the Taylors brand, Port wine. </a:t>
            </a:r>
          </a:p>
          <a:p>
            <a:r>
              <a:rPr lang="en-US" sz="2000" dirty="0">
                <a:solidFill>
                  <a:schemeClr val="bg1"/>
                </a:solidFill>
                <a:cs typeface="Times New Roman" panose="02020603050405020304" pitchFamily="18" charset="0"/>
              </a:rPr>
              <a:t>The choice of this product is because Port wine is very popular in the United Kingdom, and it's a drink that everyone greatly enjoys. </a:t>
            </a:r>
          </a:p>
          <a:p>
            <a:r>
              <a:rPr lang="en-US" sz="2000" dirty="0">
                <a:solidFill>
                  <a:schemeClr val="bg1"/>
                </a:solidFill>
                <a:cs typeface="Times New Roman" panose="02020603050405020304" pitchFamily="18" charset="0"/>
              </a:rPr>
              <a:t>I hope you enjoy the presentation and how the famous Port wine is made</a:t>
            </a:r>
            <a:endParaRPr lang="en-GB" sz="2000" dirty="0">
              <a:solidFill>
                <a:schemeClr val="bg1"/>
              </a:solidFill>
              <a:cs typeface="Times New Roman" panose="02020603050405020304" pitchFamily="18" charset="0"/>
            </a:endParaRPr>
          </a:p>
        </p:txBody>
      </p:sp>
      <p:pic>
        <p:nvPicPr>
          <p:cNvPr id="18" name="Picture 17" descr="A group of barrels in a room&#10;&#10;AI-generated content may be incorrect.">
            <a:extLst>
              <a:ext uri="{FF2B5EF4-FFF2-40B4-BE49-F238E27FC236}">
                <a16:creationId xmlns:a16="http://schemas.microsoft.com/office/drawing/2014/main" id="{CF0AD61B-7D8C-2732-EC8E-84CDA15CFED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34347" y="127819"/>
            <a:ext cx="2054307" cy="154073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4" name="Picture 23" descr="A group of people picking grapes&#10;&#10;AI-generated content may be incorrect.">
            <a:extLst>
              <a:ext uri="{FF2B5EF4-FFF2-40B4-BE49-F238E27FC236}">
                <a16:creationId xmlns:a16="http://schemas.microsoft.com/office/drawing/2014/main" id="{CCE2CFFF-CC86-9841-0609-8EEF3EFFA89D}"/>
              </a:ext>
            </a:extLst>
          </p:cNvPr>
          <p:cNvPicPr>
            <a:picLocks noChangeAspect="1"/>
          </p:cNvPicPr>
          <p:nvPr/>
        </p:nvPicPr>
        <p:blipFill>
          <a:blip r:embed="rId6"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a:xfrm>
            <a:off x="-109680" y="4942390"/>
            <a:ext cx="2748708" cy="1973763"/>
          </a:xfrm>
          <a:prstGeom prst="rect">
            <a:avLst/>
          </a:prstGeom>
          <a:ln>
            <a:noFill/>
          </a:ln>
          <a:effectLst>
            <a:softEdge rad="112500"/>
          </a:effectLst>
        </p:spPr>
      </p:pic>
      <p:pic>
        <p:nvPicPr>
          <p:cNvPr id="26" name="Picture 25" descr="Women in a field picking coffee beans&#10;&#10;AI-generated content may be incorrect.">
            <a:extLst>
              <a:ext uri="{FF2B5EF4-FFF2-40B4-BE49-F238E27FC236}">
                <a16:creationId xmlns:a16="http://schemas.microsoft.com/office/drawing/2014/main" id="{6FF850FD-15F5-93C4-D75D-80A85A4998F0}"/>
              </a:ext>
            </a:extLst>
          </p:cNvPr>
          <p:cNvPicPr>
            <a:picLocks noChangeAspect="1"/>
          </p:cNvPicPr>
          <p:nvPr/>
        </p:nvPicPr>
        <p:blipFill>
          <a:blip r:embed="rId7"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a:xfrm>
            <a:off x="2370779" y="4951235"/>
            <a:ext cx="2882401" cy="1924862"/>
          </a:xfrm>
          <a:prstGeom prst="rect">
            <a:avLst/>
          </a:prstGeom>
          <a:ln>
            <a:noFill/>
          </a:ln>
          <a:effectLst>
            <a:softEdge rad="112500"/>
          </a:effectLst>
        </p:spPr>
      </p:pic>
      <p:pic>
        <p:nvPicPr>
          <p:cNvPr id="28" name="Picture 27" descr="A person holding a bunch of grapes&#10;&#10;AI-generated content may be incorrect.">
            <a:extLst>
              <a:ext uri="{FF2B5EF4-FFF2-40B4-BE49-F238E27FC236}">
                <a16:creationId xmlns:a16="http://schemas.microsoft.com/office/drawing/2014/main" id="{0DE0D5F8-8DD9-B58F-41FB-C9B0A01AAF8C}"/>
              </a:ext>
            </a:extLst>
          </p:cNvPr>
          <p:cNvPicPr>
            <a:picLocks noChangeAspect="1"/>
          </p:cNvPicPr>
          <p:nvPr/>
        </p:nvPicPr>
        <p:blipFill>
          <a:blip r:embed="rId8"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a:xfrm>
            <a:off x="4953282" y="4930863"/>
            <a:ext cx="2882401" cy="1935982"/>
          </a:xfrm>
          <a:prstGeom prst="rect">
            <a:avLst/>
          </a:prstGeom>
          <a:ln>
            <a:noFill/>
          </a:ln>
          <a:effectLst>
            <a:softEdge rad="112500"/>
          </a:effectLst>
        </p:spPr>
      </p:pic>
      <p:pic>
        <p:nvPicPr>
          <p:cNvPr id="30" name="Picture 29" descr="A boat with a large sail&#10;&#10;AI-generated content may be incorrect.">
            <a:extLst>
              <a:ext uri="{FF2B5EF4-FFF2-40B4-BE49-F238E27FC236}">
                <a16:creationId xmlns:a16="http://schemas.microsoft.com/office/drawing/2014/main" id="{0A532817-574B-DAC5-B684-B2BA19A77656}"/>
              </a:ext>
            </a:extLst>
          </p:cNvPr>
          <p:cNvPicPr>
            <a:picLocks noChangeAspect="1"/>
          </p:cNvPicPr>
          <p:nvPr/>
        </p:nvPicPr>
        <p:blipFill>
          <a:blip r:embed="rId9"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a:xfrm>
            <a:off x="7567434" y="4884237"/>
            <a:ext cx="2582503" cy="1982608"/>
          </a:xfrm>
          <a:prstGeom prst="rect">
            <a:avLst/>
          </a:prstGeom>
          <a:ln>
            <a:noFill/>
          </a:ln>
          <a:effectLst>
            <a:softEdge rad="112500"/>
          </a:effectLst>
        </p:spPr>
      </p:pic>
      <p:pic>
        <p:nvPicPr>
          <p:cNvPr id="32" name="Picture 31" descr="A close-up of a farm&#10;&#10;AI-generated content may be incorrect.">
            <a:extLst>
              <a:ext uri="{FF2B5EF4-FFF2-40B4-BE49-F238E27FC236}">
                <a16:creationId xmlns:a16="http://schemas.microsoft.com/office/drawing/2014/main" id="{5A1EC48B-E5F9-FC42-AC2D-61276F25E4A9}"/>
              </a:ext>
            </a:extLst>
          </p:cNvPr>
          <p:cNvPicPr>
            <a:picLocks noChangeAspect="1"/>
          </p:cNvPicPr>
          <p:nvPr/>
        </p:nvPicPr>
        <p:blipFill>
          <a:blip r:embed="rId10"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a:xfrm>
            <a:off x="9858558" y="4942390"/>
            <a:ext cx="2443122" cy="1933707"/>
          </a:xfrm>
          <a:prstGeom prst="rect">
            <a:avLst/>
          </a:prstGeom>
          <a:ln>
            <a:noFill/>
          </a:ln>
          <a:effectLst>
            <a:softEdge rad="112500"/>
          </a:effectLst>
        </p:spPr>
      </p:pic>
    </p:spTree>
    <p:extLst>
      <p:ext uri="{BB962C8B-B14F-4D97-AF65-F5344CB8AC3E}">
        <p14:creationId xmlns:p14="http://schemas.microsoft.com/office/powerpoint/2010/main" val="12372099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1000"/>
                                        <p:tgtEl>
                                          <p:spTgt spid="32"/>
                                        </p:tgtEl>
                                      </p:cBhvr>
                                    </p:animEffect>
                                    <p:anim calcmode="lin" valueType="num">
                                      <p:cBhvr>
                                        <p:cTn id="28" dur="1000" fill="hold"/>
                                        <p:tgtEl>
                                          <p:spTgt spid="32"/>
                                        </p:tgtEl>
                                        <p:attrNameLst>
                                          <p:attrName>ppt_x</p:attrName>
                                        </p:attrNameLst>
                                      </p:cBhvr>
                                      <p:tavLst>
                                        <p:tav tm="0">
                                          <p:val>
                                            <p:strVal val="#ppt_x"/>
                                          </p:val>
                                        </p:tav>
                                        <p:tav tm="100000">
                                          <p:val>
                                            <p:strVal val="#ppt_x"/>
                                          </p:val>
                                        </p:tav>
                                      </p:tavLst>
                                    </p:anim>
                                    <p:anim calcmode="lin" valueType="num">
                                      <p:cBhvr>
                                        <p:cTn id="2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926D8A-97AF-E663-D6CC-C9D04C2746F9}"/>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E6F2451B-215B-83C8-9974-990ECB47DC7E}"/>
              </a:ext>
            </a:extLst>
          </p:cNvPr>
          <p:cNvSpPr>
            <a:spLocks noGrp="1"/>
          </p:cNvSpPr>
          <p:nvPr>
            <p:ph type="title"/>
          </p:nvPr>
        </p:nvSpPr>
        <p:spPr>
          <a:xfrm>
            <a:off x="14283" y="129183"/>
            <a:ext cx="2629513" cy="1412911"/>
          </a:xfrm>
          <a:solidFill>
            <a:srgbClr val="ED8B1F"/>
          </a:solidFill>
          <a:ln>
            <a:solidFill>
              <a:schemeClr val="tx1"/>
            </a:solidFill>
          </a:ln>
        </p:spPr>
        <p:txBody>
          <a:bodyPr/>
          <a:lstStyle/>
          <a:p>
            <a:pPr algn="ctr"/>
            <a:r>
              <a:rPr lang="en-GB" noProof="0" dirty="0">
                <a:highlight>
                  <a:srgbClr val="ED8B1F"/>
                </a:highlight>
                <a:latin typeface="Aptos Black" panose="020B0004020202020204" pitchFamily="34" charset="0"/>
              </a:rPr>
              <a:t>HISTORY</a:t>
            </a:r>
          </a:p>
        </p:txBody>
      </p:sp>
      <p:sp>
        <p:nvSpPr>
          <p:cNvPr id="3" name="Content Placeholder 2">
            <a:extLst>
              <a:ext uri="{FF2B5EF4-FFF2-40B4-BE49-F238E27FC236}">
                <a16:creationId xmlns:a16="http://schemas.microsoft.com/office/drawing/2014/main" id="{49AE5C58-E635-2120-E4BC-68C7FD231D6E}"/>
              </a:ext>
            </a:extLst>
          </p:cNvPr>
          <p:cNvSpPr>
            <a:spLocks noGrp="1"/>
          </p:cNvSpPr>
          <p:nvPr>
            <p:ph idx="1"/>
          </p:nvPr>
        </p:nvSpPr>
        <p:spPr>
          <a:xfrm>
            <a:off x="838200" y="4968771"/>
            <a:ext cx="10515600" cy="1119230"/>
          </a:xfrm>
        </p:spPr>
        <p:txBody>
          <a:bodyPr>
            <a:normAutofit/>
          </a:bodyPr>
          <a:lstStyle/>
          <a:p>
            <a:pPr marL="0" indent="0">
              <a:buNone/>
            </a:pPr>
            <a:r>
              <a:rPr lang="en-GB" sz="2000" noProof="0" dirty="0">
                <a:solidFill>
                  <a:schemeClr val="bg1"/>
                </a:solidFill>
              </a:rPr>
              <a:t>The history of Taylor's Port Wine began in 1692, when English merchant Job Bearsley founded the company. With over three centuries of history, Taylor's is one of the oldest and most respected Port wine houses.</a:t>
            </a:r>
          </a:p>
          <a:p>
            <a:pPr marL="0" indent="0">
              <a:buNone/>
            </a:pPr>
            <a:endParaRPr lang="en-GB" noProof="0" dirty="0"/>
          </a:p>
        </p:txBody>
      </p:sp>
      <p:pic>
        <p:nvPicPr>
          <p:cNvPr id="1026" name="Picture 2" descr="Taylor's Port: Our History - Taylor's Port">
            <a:extLst>
              <a:ext uri="{FF2B5EF4-FFF2-40B4-BE49-F238E27FC236}">
                <a16:creationId xmlns:a16="http://schemas.microsoft.com/office/drawing/2014/main" id="{A893BC34-6C4C-766F-BA85-4952A4E161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643796" y="151635"/>
            <a:ext cx="2197101" cy="139045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6" name="Picture 5" descr="A person in a hat working in a vineyard&#10;&#10;AI-generated content may be incorrect.">
            <a:extLst>
              <a:ext uri="{FF2B5EF4-FFF2-40B4-BE49-F238E27FC236}">
                <a16:creationId xmlns:a16="http://schemas.microsoft.com/office/drawing/2014/main" id="{2BA23EAF-177B-0B57-DB40-5BBACD53311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868527" y="1730875"/>
            <a:ext cx="1719072" cy="2467898"/>
          </a:xfrm>
          <a:prstGeom prst="rect">
            <a:avLst/>
          </a:prstGeom>
          <a:ln>
            <a:solidFill>
              <a:schemeClr val="tx1"/>
            </a:solidFill>
          </a:ln>
        </p:spPr>
      </p:pic>
      <p:pic>
        <p:nvPicPr>
          <p:cNvPr id="11" name="Picture 10" descr="A group of people in white t-shirts&#10;&#10;AI-generated content may be incorrect.">
            <a:extLst>
              <a:ext uri="{FF2B5EF4-FFF2-40B4-BE49-F238E27FC236}">
                <a16:creationId xmlns:a16="http://schemas.microsoft.com/office/drawing/2014/main" id="{957493A1-E7E6-FD47-23F4-C7DD2BC8DB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52188" y="1730876"/>
            <a:ext cx="3538728" cy="2467897"/>
          </a:xfrm>
          <a:prstGeom prst="rect">
            <a:avLst/>
          </a:prstGeom>
          <a:ln>
            <a:solidFill>
              <a:schemeClr val="tx1"/>
            </a:solidFill>
          </a:ln>
        </p:spPr>
      </p:pic>
      <p:pic>
        <p:nvPicPr>
          <p:cNvPr id="13" name="Picture 12" descr="A person and person sitting on stairs&#10;&#10;AI-generated content may be incorrect.">
            <a:extLst>
              <a:ext uri="{FF2B5EF4-FFF2-40B4-BE49-F238E27FC236}">
                <a16:creationId xmlns:a16="http://schemas.microsoft.com/office/drawing/2014/main" id="{0D8AFDF2-4FDD-6E4C-30AF-DD563AB35C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090916" y="1730876"/>
            <a:ext cx="3913632" cy="2467897"/>
          </a:xfrm>
          <a:prstGeom prst="rect">
            <a:avLst/>
          </a:prstGeom>
          <a:ln>
            <a:solidFill>
              <a:schemeClr val="tx1"/>
            </a:solidFill>
          </a:ln>
        </p:spPr>
      </p:pic>
      <p:pic>
        <p:nvPicPr>
          <p:cNvPr id="14" name="Picture 2" descr="Seven Port wines from Taylor's to brighten up your holidays | BKWine  Magazine |">
            <a:extLst>
              <a:ext uri="{FF2B5EF4-FFF2-40B4-BE49-F238E27FC236}">
                <a16:creationId xmlns:a16="http://schemas.microsoft.com/office/drawing/2014/main" id="{ECCA2D6A-AEBB-2610-D8F7-7DCBEA62EDBD}"/>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a:fillRect/>
          </a:stretch>
        </p:blipFill>
        <p:spPr bwMode="auto">
          <a:xfrm>
            <a:off x="187452" y="1730876"/>
            <a:ext cx="2765943" cy="246789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6" name="Picture 15" descr="A wooden boat in a glass case&#10;&#10;AI-generated content may be incorrect.">
            <a:extLst>
              <a:ext uri="{FF2B5EF4-FFF2-40B4-BE49-F238E27FC236}">
                <a16:creationId xmlns:a16="http://schemas.microsoft.com/office/drawing/2014/main" id="{CB3F778E-5A4E-90B1-7634-32BA083E52E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259026" y="22452"/>
            <a:ext cx="1168400" cy="1557867"/>
          </a:xfrm>
          <a:prstGeom prst="rect">
            <a:avLst/>
          </a:prstGeom>
        </p:spPr>
      </p:pic>
      <p:pic>
        <p:nvPicPr>
          <p:cNvPr id="18" name="Picture 17" descr="A bottle of wine on a glass shelf&#10;&#10;AI-generated content may be incorrect.">
            <a:extLst>
              <a:ext uri="{FF2B5EF4-FFF2-40B4-BE49-F238E27FC236}">
                <a16:creationId xmlns:a16="http://schemas.microsoft.com/office/drawing/2014/main" id="{40DFC84A-8E87-28CA-BA34-4E89054D5AC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427426" y="0"/>
            <a:ext cx="1168400" cy="1557867"/>
          </a:xfrm>
          <a:prstGeom prst="rect">
            <a:avLst/>
          </a:prstGeom>
        </p:spPr>
      </p:pic>
      <p:pic>
        <p:nvPicPr>
          <p:cNvPr id="22" name="Picture 21" descr="A group of barrels in a cellar&#10;&#10;AI-generated content may be incorrect.">
            <a:extLst>
              <a:ext uri="{FF2B5EF4-FFF2-40B4-BE49-F238E27FC236}">
                <a16:creationId xmlns:a16="http://schemas.microsoft.com/office/drawing/2014/main" id="{1606E305-0160-9B41-F019-2DE77DC39CCB}"/>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flipH="1">
            <a:off x="8280596" y="5390"/>
            <a:ext cx="2073342" cy="1536704"/>
          </a:xfrm>
          <a:prstGeom prst="rect">
            <a:avLst/>
          </a:prstGeom>
        </p:spPr>
      </p:pic>
      <p:pic>
        <p:nvPicPr>
          <p:cNvPr id="24" name="Picture 23" descr="A carriage with yellow wheels&#10;&#10;AI-generated content may be incorrect.">
            <a:extLst>
              <a:ext uri="{FF2B5EF4-FFF2-40B4-BE49-F238E27FC236}">
                <a16:creationId xmlns:a16="http://schemas.microsoft.com/office/drawing/2014/main" id="{41EA8AD0-10D0-EB7D-A9B1-7D71B41CE2DA}"/>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0164471" y="21161"/>
            <a:ext cx="2027911" cy="1520933"/>
          </a:xfrm>
          <a:prstGeom prst="rect">
            <a:avLst/>
          </a:prstGeom>
        </p:spPr>
      </p:pic>
      <p:pic>
        <p:nvPicPr>
          <p:cNvPr id="20" name="Picture 19" descr="A group of barrels stacked on top of each other&#10;&#10;AI-generated content may be incorrect.">
            <a:extLst>
              <a:ext uri="{FF2B5EF4-FFF2-40B4-BE49-F238E27FC236}">
                <a16:creationId xmlns:a16="http://schemas.microsoft.com/office/drawing/2014/main" id="{DDE3BFBA-EBB6-393A-13B3-1681DA8DF252}"/>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596589" y="21163"/>
            <a:ext cx="1152528" cy="1536704"/>
          </a:xfrm>
          <a:prstGeom prst="rect">
            <a:avLst/>
          </a:prstGeom>
        </p:spPr>
      </p:pic>
    </p:spTree>
    <p:extLst>
      <p:ext uri="{BB962C8B-B14F-4D97-AF65-F5344CB8AC3E}">
        <p14:creationId xmlns:p14="http://schemas.microsoft.com/office/powerpoint/2010/main" val="219309101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64D875-8605-AB6F-7935-80E056DABBD9}"/>
              </a:ext>
            </a:extLst>
          </p:cNvPr>
          <p:cNvSpPr/>
          <p:nvPr/>
        </p:nvSpPr>
        <p:spPr>
          <a:xfrm>
            <a:off x="-9398" y="-93968"/>
            <a:ext cx="12201397" cy="6951967"/>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5" name="Title 1">
            <a:extLst>
              <a:ext uri="{FF2B5EF4-FFF2-40B4-BE49-F238E27FC236}">
                <a16:creationId xmlns:a16="http://schemas.microsoft.com/office/drawing/2014/main" id="{EA5BD7B4-985B-239E-D21A-1DF2191A8B3B}"/>
              </a:ext>
            </a:extLst>
          </p:cNvPr>
          <p:cNvSpPr>
            <a:spLocks noGrp="1"/>
          </p:cNvSpPr>
          <p:nvPr>
            <p:ph type="title"/>
          </p:nvPr>
        </p:nvSpPr>
        <p:spPr>
          <a:xfrm>
            <a:off x="0" y="0"/>
            <a:ext cx="9125712" cy="1412911"/>
          </a:xfrm>
          <a:solidFill>
            <a:srgbClr val="ED8B1F"/>
          </a:solidFill>
          <a:ln>
            <a:solidFill>
              <a:schemeClr val="tx1"/>
            </a:solidFill>
          </a:ln>
        </p:spPr>
        <p:txBody>
          <a:bodyPr>
            <a:normAutofit/>
          </a:bodyPr>
          <a:lstStyle/>
          <a:p>
            <a:pPr algn="ctr"/>
            <a:r>
              <a:rPr lang="en-GB" noProof="0" dirty="0">
                <a:highlight>
                  <a:srgbClr val="ED8B1F"/>
                </a:highlight>
                <a:latin typeface="Aptos Black" panose="020B0004020202020204" pitchFamily="34" charset="0"/>
              </a:rPr>
              <a:t>DIFFERENT TYPES OF PORT WINE</a:t>
            </a:r>
          </a:p>
        </p:txBody>
      </p:sp>
      <p:pic>
        <p:nvPicPr>
          <p:cNvPr id="13" name="Picture 12" descr="A group of wine bottles and glasses on a table&#10;&#10;AI-generated content may be incorrect.">
            <a:extLst>
              <a:ext uri="{FF2B5EF4-FFF2-40B4-BE49-F238E27FC236}">
                <a16:creationId xmlns:a16="http://schemas.microsoft.com/office/drawing/2014/main" id="{C0061C78-2C13-444F-368A-C2C82DF359C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94756" y="2726809"/>
            <a:ext cx="1634005" cy="21786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Picture 16" descr="A close-up of a coat of arms&#10;&#10;AI-generated content may be incorrect.">
            <a:extLst>
              <a:ext uri="{FF2B5EF4-FFF2-40B4-BE49-F238E27FC236}">
                <a16:creationId xmlns:a16="http://schemas.microsoft.com/office/drawing/2014/main" id="{A1868701-4F45-2BFB-C2A2-A2BB67EB2C0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034271" y="-1"/>
            <a:ext cx="2579123" cy="141291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0" name="TextBox 19">
            <a:extLst>
              <a:ext uri="{FF2B5EF4-FFF2-40B4-BE49-F238E27FC236}">
                <a16:creationId xmlns:a16="http://schemas.microsoft.com/office/drawing/2014/main" id="{3033715A-9325-83F6-C80F-187AAA0457C7}"/>
              </a:ext>
            </a:extLst>
          </p:cNvPr>
          <p:cNvSpPr txBox="1"/>
          <p:nvPr/>
        </p:nvSpPr>
        <p:spPr>
          <a:xfrm>
            <a:off x="2626498" y="1565238"/>
            <a:ext cx="1280160" cy="400110"/>
          </a:xfrm>
          <a:prstGeom prst="rect">
            <a:avLst/>
          </a:prstGeom>
          <a:noFill/>
        </p:spPr>
        <p:txBody>
          <a:bodyPr wrap="square" rtlCol="0">
            <a:spAutoFit/>
          </a:bodyPr>
          <a:lstStyle/>
          <a:p>
            <a:r>
              <a:rPr lang="en-GB" sz="2000" dirty="0">
                <a:solidFill>
                  <a:schemeClr val="bg1"/>
                </a:solidFill>
                <a:highlight>
                  <a:srgbClr val="8A0000"/>
                </a:highlight>
              </a:rPr>
              <a:t>Ruby Port</a:t>
            </a:r>
          </a:p>
        </p:txBody>
      </p:sp>
      <p:sp>
        <p:nvSpPr>
          <p:cNvPr id="21" name="TextBox 20">
            <a:extLst>
              <a:ext uri="{FF2B5EF4-FFF2-40B4-BE49-F238E27FC236}">
                <a16:creationId xmlns:a16="http://schemas.microsoft.com/office/drawing/2014/main" id="{55D1AF1C-CAAD-5F33-9755-06ED505A9BE8}"/>
              </a:ext>
            </a:extLst>
          </p:cNvPr>
          <p:cNvSpPr txBox="1"/>
          <p:nvPr/>
        </p:nvSpPr>
        <p:spPr>
          <a:xfrm>
            <a:off x="349676" y="1565238"/>
            <a:ext cx="1651454" cy="400110"/>
          </a:xfrm>
          <a:prstGeom prst="rect">
            <a:avLst/>
          </a:prstGeom>
          <a:noFill/>
        </p:spPr>
        <p:txBody>
          <a:bodyPr wrap="square" rtlCol="0">
            <a:spAutoFit/>
          </a:bodyPr>
          <a:lstStyle/>
          <a:p>
            <a:r>
              <a:rPr lang="en-GB" sz="2000" dirty="0">
                <a:solidFill>
                  <a:schemeClr val="bg1"/>
                </a:solidFill>
                <a:highlight>
                  <a:srgbClr val="8A0000"/>
                </a:highlight>
              </a:rPr>
              <a:t>Tawny Port</a:t>
            </a:r>
          </a:p>
        </p:txBody>
      </p:sp>
      <p:sp>
        <p:nvSpPr>
          <p:cNvPr id="22" name="TextBox 21">
            <a:extLst>
              <a:ext uri="{FF2B5EF4-FFF2-40B4-BE49-F238E27FC236}">
                <a16:creationId xmlns:a16="http://schemas.microsoft.com/office/drawing/2014/main" id="{719B6442-5ECA-59B7-E6B7-6B6FE107D6EC}"/>
              </a:ext>
            </a:extLst>
          </p:cNvPr>
          <p:cNvSpPr txBox="1"/>
          <p:nvPr/>
        </p:nvSpPr>
        <p:spPr>
          <a:xfrm>
            <a:off x="8208264" y="1565238"/>
            <a:ext cx="1838103" cy="707886"/>
          </a:xfrm>
          <a:prstGeom prst="rect">
            <a:avLst/>
          </a:prstGeom>
          <a:noFill/>
        </p:spPr>
        <p:txBody>
          <a:bodyPr wrap="square" rtlCol="0">
            <a:spAutoFit/>
          </a:bodyPr>
          <a:lstStyle/>
          <a:p>
            <a:r>
              <a:rPr lang="en-GB" sz="2000" dirty="0">
                <a:solidFill>
                  <a:schemeClr val="bg1"/>
                </a:solidFill>
                <a:highlight>
                  <a:srgbClr val="8A0000"/>
                </a:highlight>
              </a:rPr>
              <a:t>White Port (Chip Dry)</a:t>
            </a:r>
          </a:p>
        </p:txBody>
      </p:sp>
      <p:sp>
        <p:nvSpPr>
          <p:cNvPr id="23" name="TextBox 22">
            <a:extLst>
              <a:ext uri="{FF2B5EF4-FFF2-40B4-BE49-F238E27FC236}">
                <a16:creationId xmlns:a16="http://schemas.microsoft.com/office/drawing/2014/main" id="{2AAF611E-9CA1-3E6C-1462-E465CB32DC72}"/>
              </a:ext>
            </a:extLst>
          </p:cNvPr>
          <p:cNvSpPr txBox="1"/>
          <p:nvPr/>
        </p:nvSpPr>
        <p:spPr>
          <a:xfrm>
            <a:off x="4893309" y="1565238"/>
            <a:ext cx="2794869" cy="707886"/>
          </a:xfrm>
          <a:prstGeom prst="rect">
            <a:avLst/>
          </a:prstGeom>
          <a:noFill/>
        </p:spPr>
        <p:txBody>
          <a:bodyPr wrap="square" rtlCol="0">
            <a:spAutoFit/>
          </a:bodyPr>
          <a:lstStyle/>
          <a:p>
            <a:r>
              <a:rPr lang="en-GB" sz="2000" dirty="0">
                <a:solidFill>
                  <a:schemeClr val="bg1"/>
                </a:solidFill>
                <a:highlight>
                  <a:srgbClr val="8A0000"/>
                </a:highlight>
              </a:rPr>
              <a:t>LBV Port</a:t>
            </a:r>
          </a:p>
          <a:p>
            <a:r>
              <a:rPr lang="en-GB" sz="2000" dirty="0">
                <a:solidFill>
                  <a:schemeClr val="bg1"/>
                </a:solidFill>
                <a:highlight>
                  <a:srgbClr val="8A0000"/>
                </a:highlight>
              </a:rPr>
              <a:t>(Late Bottled Vintage)</a:t>
            </a:r>
          </a:p>
        </p:txBody>
      </p:sp>
      <p:sp>
        <p:nvSpPr>
          <p:cNvPr id="25" name="TextBox 24">
            <a:extLst>
              <a:ext uri="{FF2B5EF4-FFF2-40B4-BE49-F238E27FC236}">
                <a16:creationId xmlns:a16="http://schemas.microsoft.com/office/drawing/2014/main" id="{713D1D8A-F2E5-CC4A-5695-3F0ACE394CB5}"/>
              </a:ext>
            </a:extLst>
          </p:cNvPr>
          <p:cNvSpPr txBox="1"/>
          <p:nvPr/>
        </p:nvSpPr>
        <p:spPr>
          <a:xfrm>
            <a:off x="2622059" y="2019287"/>
            <a:ext cx="1280160" cy="1708160"/>
          </a:xfrm>
          <a:prstGeom prst="rect">
            <a:avLst/>
          </a:prstGeom>
          <a:noFill/>
        </p:spPr>
        <p:txBody>
          <a:bodyPr wrap="square" rtlCol="0">
            <a:spAutoFit/>
          </a:bodyPr>
          <a:lstStyle/>
          <a:p>
            <a:r>
              <a:rPr lang="en-GB" sz="1500" dirty="0"/>
              <a:t>This type of Port is aged in oak barrels for 2 or 3 years,</a:t>
            </a:r>
          </a:p>
          <a:p>
            <a:r>
              <a:rPr lang="en-GB" sz="1500" dirty="0"/>
              <a:t>and served while young</a:t>
            </a:r>
          </a:p>
        </p:txBody>
      </p:sp>
      <p:sp>
        <p:nvSpPr>
          <p:cNvPr id="26" name="TextBox 25">
            <a:extLst>
              <a:ext uri="{FF2B5EF4-FFF2-40B4-BE49-F238E27FC236}">
                <a16:creationId xmlns:a16="http://schemas.microsoft.com/office/drawing/2014/main" id="{458ADBBC-0DF6-94CE-DBE4-C64C53A79B13}"/>
              </a:ext>
            </a:extLst>
          </p:cNvPr>
          <p:cNvSpPr txBox="1"/>
          <p:nvPr/>
        </p:nvSpPr>
        <p:spPr>
          <a:xfrm>
            <a:off x="8267825" y="2180925"/>
            <a:ext cx="1220600" cy="1477328"/>
          </a:xfrm>
          <a:prstGeom prst="rect">
            <a:avLst/>
          </a:prstGeom>
          <a:noFill/>
        </p:spPr>
        <p:txBody>
          <a:bodyPr wrap="square" rtlCol="0">
            <a:spAutoFit/>
          </a:bodyPr>
          <a:lstStyle/>
          <a:p>
            <a:r>
              <a:rPr lang="en-GB" sz="1500" dirty="0"/>
              <a:t>This Port is much lighter than the others, and can be sweet or dry</a:t>
            </a:r>
          </a:p>
        </p:txBody>
      </p:sp>
      <p:sp>
        <p:nvSpPr>
          <p:cNvPr id="27" name="TextBox 26">
            <a:extLst>
              <a:ext uri="{FF2B5EF4-FFF2-40B4-BE49-F238E27FC236}">
                <a16:creationId xmlns:a16="http://schemas.microsoft.com/office/drawing/2014/main" id="{6823D70D-F57A-2B07-C693-94864382E687}"/>
              </a:ext>
            </a:extLst>
          </p:cNvPr>
          <p:cNvSpPr txBox="1"/>
          <p:nvPr/>
        </p:nvSpPr>
        <p:spPr>
          <a:xfrm>
            <a:off x="345237" y="2019287"/>
            <a:ext cx="1392572" cy="2631490"/>
          </a:xfrm>
          <a:prstGeom prst="rect">
            <a:avLst/>
          </a:prstGeom>
          <a:noFill/>
        </p:spPr>
        <p:txBody>
          <a:bodyPr wrap="square" rtlCol="0">
            <a:spAutoFit/>
          </a:bodyPr>
          <a:lstStyle/>
          <a:p>
            <a:r>
              <a:rPr lang="en-GB" sz="1500" dirty="0"/>
              <a:t>Its golden brown and sweet due to their longevity in oak casks for 10 years in a small barrels this is the barrows the wine stays  </a:t>
            </a:r>
          </a:p>
          <a:p>
            <a:endParaRPr lang="en-GB" sz="1500" dirty="0"/>
          </a:p>
        </p:txBody>
      </p:sp>
      <p:sp>
        <p:nvSpPr>
          <p:cNvPr id="28" name="TextBox 27">
            <a:extLst>
              <a:ext uri="{FF2B5EF4-FFF2-40B4-BE49-F238E27FC236}">
                <a16:creationId xmlns:a16="http://schemas.microsoft.com/office/drawing/2014/main" id="{A614D39F-BF4C-14C8-11C5-73D9FC2D58D0}"/>
              </a:ext>
            </a:extLst>
          </p:cNvPr>
          <p:cNvSpPr txBox="1"/>
          <p:nvPr/>
        </p:nvSpPr>
        <p:spPr>
          <a:xfrm>
            <a:off x="4921832" y="2199267"/>
            <a:ext cx="1280160" cy="1708160"/>
          </a:xfrm>
          <a:prstGeom prst="rect">
            <a:avLst/>
          </a:prstGeom>
          <a:noFill/>
        </p:spPr>
        <p:txBody>
          <a:bodyPr wrap="square" rtlCol="0">
            <a:spAutoFit/>
          </a:bodyPr>
          <a:lstStyle/>
          <a:p>
            <a:r>
              <a:rPr lang="en-GB" sz="1500" dirty="0"/>
              <a:t>It’s a blend of high-quality vintage Ports aged in the vats for around 4 to 6 years</a:t>
            </a:r>
          </a:p>
        </p:txBody>
      </p:sp>
      <p:pic>
        <p:nvPicPr>
          <p:cNvPr id="30" name="Picture 29" descr="A boat with barrels on the water&#10;&#10;AI-generated content may be incorrect.">
            <a:extLst>
              <a:ext uri="{FF2B5EF4-FFF2-40B4-BE49-F238E27FC236}">
                <a16:creationId xmlns:a16="http://schemas.microsoft.com/office/drawing/2014/main" id="{9D1C929A-DBC8-6A89-CA35-9C912DF93B5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619" y="4534231"/>
            <a:ext cx="2022749" cy="15170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8" name="Picture 37" descr="A group of wine glasses on a table&#10;&#10;AI-generated content may be incorrect.">
            <a:extLst>
              <a:ext uri="{FF2B5EF4-FFF2-40B4-BE49-F238E27FC236}">
                <a16:creationId xmlns:a16="http://schemas.microsoft.com/office/drawing/2014/main" id="{114694FC-B8D4-D552-4B7C-9F74C1436DA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494756" y="4907823"/>
            <a:ext cx="1634005" cy="12255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2" name="Picture 41" descr="A large barrel in a room&#10;&#10;AI-generated content may be incorrect.">
            <a:extLst>
              <a:ext uri="{FF2B5EF4-FFF2-40B4-BE49-F238E27FC236}">
                <a16:creationId xmlns:a16="http://schemas.microsoft.com/office/drawing/2014/main" id="{C0E3D6A8-30FB-6CB4-4470-24BE0D547DD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421934" y="4033667"/>
            <a:ext cx="1680410" cy="22405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4" name="Picture 43" descr="Two large wooden barrels in a room&#10;&#10;AI-generated content may be incorrect.">
            <a:extLst>
              <a:ext uri="{FF2B5EF4-FFF2-40B4-BE49-F238E27FC236}">
                <a16:creationId xmlns:a16="http://schemas.microsoft.com/office/drawing/2014/main" id="{3BD3A585-58A1-6241-229E-FB9DFF41562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562856" y="4033667"/>
            <a:ext cx="2690168" cy="20176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6" name="Picture 45" descr="A row of barrels in a room&#10;&#10;AI-generated content may be incorrect.">
            <a:extLst>
              <a:ext uri="{FF2B5EF4-FFF2-40B4-BE49-F238E27FC236}">
                <a16:creationId xmlns:a16="http://schemas.microsoft.com/office/drawing/2014/main" id="{CF526ADF-AE95-F434-CA42-619A749A5DE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98995" y="4033667"/>
            <a:ext cx="2324837" cy="17436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8" name="Picture 47" descr="A group of barrels stacked in a row&#10;&#10;AI-generated content may be incorrect.">
            <a:extLst>
              <a:ext uri="{FF2B5EF4-FFF2-40B4-BE49-F238E27FC236}">
                <a16:creationId xmlns:a16="http://schemas.microsoft.com/office/drawing/2014/main" id="{96DB32B3-51D2-5E26-9CB1-1E15A72FC586}"/>
              </a:ext>
            </a:extLst>
          </p:cNvPr>
          <p:cNvPicPr>
            <a:picLocks noChangeAspect="1"/>
          </p:cNvPicPr>
          <p:nvPr/>
        </p:nvPicPr>
        <p:blipFill>
          <a:blip r:embed="rId9" cstate="screen">
            <a:alphaModFix amt="5000"/>
            <a:extLst>
              <a:ext uri="{28A0092B-C50C-407E-A947-70E740481C1C}">
                <a14:useLocalDpi xmlns:a14="http://schemas.microsoft.com/office/drawing/2010/main"/>
              </a:ext>
            </a:extLst>
          </a:blip>
          <a:stretch>
            <a:fillRect/>
          </a:stretch>
        </p:blipFill>
        <p:spPr>
          <a:xfrm>
            <a:off x="63239" y="-93968"/>
            <a:ext cx="12119364" cy="6817142"/>
          </a:xfrm>
          <a:prstGeom prst="rect">
            <a:avLst/>
          </a:prstGeom>
        </p:spPr>
      </p:pic>
    </p:spTree>
    <p:extLst>
      <p:ext uri="{BB962C8B-B14F-4D97-AF65-F5344CB8AC3E}">
        <p14:creationId xmlns:p14="http://schemas.microsoft.com/office/powerpoint/2010/main" val="28613086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CCF5923-50DB-78E0-EFFD-33D1EBC3857F}"/>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Picture 5" descr="A display case with bottles on it&#10;&#10;AI-generated content may be incorrect.">
            <a:extLst>
              <a:ext uri="{FF2B5EF4-FFF2-40B4-BE49-F238E27FC236}">
                <a16:creationId xmlns:a16="http://schemas.microsoft.com/office/drawing/2014/main" id="{78088C84-C576-7B64-54CE-017D72B9CB65}"/>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33639" y="2894"/>
            <a:ext cx="6077207" cy="6858000"/>
          </a:xfrm>
          <a:prstGeom prst="rect">
            <a:avLst/>
          </a:prstGeom>
        </p:spPr>
      </p:pic>
      <p:sp>
        <p:nvSpPr>
          <p:cNvPr id="4" name="Title 1">
            <a:extLst>
              <a:ext uri="{FF2B5EF4-FFF2-40B4-BE49-F238E27FC236}">
                <a16:creationId xmlns:a16="http://schemas.microsoft.com/office/drawing/2014/main" id="{0F7B3718-AC49-4783-B39C-FA4628C0C455}"/>
              </a:ext>
            </a:extLst>
          </p:cNvPr>
          <p:cNvSpPr txBox="1">
            <a:spLocks/>
          </p:cNvSpPr>
          <p:nvPr/>
        </p:nvSpPr>
        <p:spPr>
          <a:xfrm>
            <a:off x="0" y="92530"/>
            <a:ext cx="3276600" cy="1412911"/>
          </a:xfrm>
          <a:prstGeom prst="rect">
            <a:avLst/>
          </a:prstGeom>
          <a:solidFill>
            <a:srgbClr val="ED8B1F"/>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highlight>
                  <a:srgbClr val="ED8B1F"/>
                </a:highlight>
                <a:latin typeface="Aptos Black" panose="020B0004020202020204" pitchFamily="34" charset="0"/>
              </a:rPr>
              <a:t>PRODUCT</a:t>
            </a:r>
          </a:p>
        </p:txBody>
      </p:sp>
      <p:pic>
        <p:nvPicPr>
          <p:cNvPr id="31" name="Picture 30" descr="A bottle of wine on a table&#10;&#10;AI-generated content may be incorrect.">
            <a:extLst>
              <a:ext uri="{FF2B5EF4-FFF2-40B4-BE49-F238E27FC236}">
                <a16:creationId xmlns:a16="http://schemas.microsoft.com/office/drawing/2014/main" id="{4C80F787-4FE7-843F-CDA0-82A8C934D05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096815" y="185816"/>
            <a:ext cx="1779985" cy="129890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3" name="TextBox 12">
            <a:extLst>
              <a:ext uri="{FF2B5EF4-FFF2-40B4-BE49-F238E27FC236}">
                <a16:creationId xmlns:a16="http://schemas.microsoft.com/office/drawing/2014/main" id="{DE50B3B0-E0A7-DDD9-88CD-46BA6C91935A}"/>
              </a:ext>
            </a:extLst>
          </p:cNvPr>
          <p:cNvSpPr txBox="1"/>
          <p:nvPr/>
        </p:nvSpPr>
        <p:spPr>
          <a:xfrm>
            <a:off x="271547" y="2191659"/>
            <a:ext cx="7215105" cy="1908215"/>
          </a:xfrm>
          <a:prstGeom prst="rect">
            <a:avLst/>
          </a:prstGeom>
          <a:noFill/>
        </p:spPr>
        <p:txBody>
          <a:bodyPr wrap="square" rtlCol="0">
            <a:spAutoFit/>
          </a:bodyPr>
          <a:lstStyle/>
          <a:p>
            <a:r>
              <a:rPr lang="en-GB" sz="2000" dirty="0">
                <a:solidFill>
                  <a:schemeClr val="bg1"/>
                </a:solidFill>
              </a:rPr>
              <a:t>They offer different varieties of port, such as ruby and tawny, to appeal to various tastes and Flavors,</a:t>
            </a:r>
          </a:p>
          <a:p>
            <a:r>
              <a:rPr lang="en-GB" sz="2000" dirty="0">
                <a:solidFill>
                  <a:schemeClr val="bg1"/>
                </a:solidFill>
              </a:rPr>
              <a:t>I had opportunity to try all of them and the high quality of wines , and the colour, justify their price, especially for premium offerings.</a:t>
            </a:r>
          </a:p>
          <a:p>
            <a:endParaRPr lang="en-GB" dirty="0"/>
          </a:p>
        </p:txBody>
      </p:sp>
      <p:pic>
        <p:nvPicPr>
          <p:cNvPr id="23" name="Picture 22" descr="A row of wine bottles on a wood shelf&#10;&#10;AI-generated content may be incorrect.">
            <a:extLst>
              <a:ext uri="{FF2B5EF4-FFF2-40B4-BE49-F238E27FC236}">
                <a16:creationId xmlns:a16="http://schemas.microsoft.com/office/drawing/2014/main" id="{7AED6734-03D2-D3DA-B0BF-DA4FD0D16AE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2425" y="4215835"/>
            <a:ext cx="3105150" cy="2328863"/>
          </a:xfrm>
          <a:prstGeom prst="rect">
            <a:avLst/>
          </a:prstGeom>
          <a:ln>
            <a:solidFill>
              <a:schemeClr val="tx1"/>
            </a:solidFill>
          </a:ln>
        </p:spPr>
      </p:pic>
      <p:pic>
        <p:nvPicPr>
          <p:cNvPr id="25" name="Picture 24" descr="A wooden box with bottles in it&#10;&#10;AI-generated content may be incorrect.">
            <a:extLst>
              <a:ext uri="{FF2B5EF4-FFF2-40B4-BE49-F238E27FC236}">
                <a16:creationId xmlns:a16="http://schemas.microsoft.com/office/drawing/2014/main" id="{389F6974-4F53-D310-F116-AF9B467CAA2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71875" y="4228536"/>
            <a:ext cx="1746648" cy="2328863"/>
          </a:xfrm>
          <a:prstGeom prst="rect">
            <a:avLst/>
          </a:prstGeom>
          <a:ln>
            <a:solidFill>
              <a:schemeClr val="tx1"/>
            </a:solidFill>
          </a:ln>
        </p:spPr>
      </p:pic>
      <p:pic>
        <p:nvPicPr>
          <p:cNvPr id="27" name="Picture 26" descr="A row of wine bottles on a glass shelf&#10;&#10;AI-generated content may be incorrect.">
            <a:extLst>
              <a:ext uri="{FF2B5EF4-FFF2-40B4-BE49-F238E27FC236}">
                <a16:creationId xmlns:a16="http://schemas.microsoft.com/office/drawing/2014/main" id="{BCB7F7DD-DCED-D475-35CA-7D89AC82FF3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400000">
            <a:off x="5779888" y="3857061"/>
            <a:ext cx="2228850" cy="2971800"/>
          </a:xfrm>
          <a:prstGeom prst="rect">
            <a:avLst/>
          </a:prstGeom>
          <a:ln>
            <a:solidFill>
              <a:schemeClr val="tx1"/>
            </a:solidFill>
          </a:ln>
        </p:spPr>
      </p:pic>
      <p:pic>
        <p:nvPicPr>
          <p:cNvPr id="8" name="Picture 7" descr="A glass cabinet with bottles on shelves&#10;&#10;AI-generated content may be incorrect.">
            <a:extLst>
              <a:ext uri="{FF2B5EF4-FFF2-40B4-BE49-F238E27FC236}">
                <a16:creationId xmlns:a16="http://schemas.microsoft.com/office/drawing/2014/main" id="{53B4D8DF-085D-0AB7-73A9-F999E5BC8394}"/>
              </a:ext>
            </a:extLst>
          </p:cNvPr>
          <p:cNvPicPr>
            <a:picLocks noChangeAspect="1"/>
          </p:cNvPicPr>
          <p:nvPr/>
        </p:nvPicPr>
        <p:blipFill>
          <a:blip r:embed="rId7" cstate="screen">
            <a:alphaModFix amt="20000"/>
            <a:extLst>
              <a:ext uri="{28A0092B-C50C-407E-A947-70E740481C1C}">
                <a14:useLocalDpi xmlns:a14="http://schemas.microsoft.com/office/drawing/2010/main"/>
              </a:ext>
            </a:extLst>
          </a:blip>
          <a:srcRect/>
          <a:stretch>
            <a:fillRect/>
          </a:stretch>
        </p:blipFill>
        <p:spPr>
          <a:xfrm>
            <a:off x="6109179" y="8682"/>
            <a:ext cx="3889767" cy="6855106"/>
          </a:xfrm>
          <a:prstGeom prst="rect">
            <a:avLst/>
          </a:prstGeom>
        </p:spPr>
      </p:pic>
      <p:pic>
        <p:nvPicPr>
          <p:cNvPr id="17" name="Picture 16" descr="A bottle in a box&#10;&#10;AI-generated content may be incorrect.">
            <a:extLst>
              <a:ext uri="{FF2B5EF4-FFF2-40B4-BE49-F238E27FC236}">
                <a16:creationId xmlns:a16="http://schemas.microsoft.com/office/drawing/2014/main" id="{4F3BD5BE-461D-C9A4-3BC7-057247E28A33}"/>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239506" y="56586"/>
            <a:ext cx="2609850" cy="1957388"/>
          </a:xfrm>
          <a:prstGeom prst="rect">
            <a:avLst/>
          </a:prstGeom>
          <a:ln>
            <a:solidFill>
              <a:schemeClr val="tx1"/>
            </a:solidFill>
          </a:ln>
        </p:spPr>
      </p:pic>
      <p:pic>
        <p:nvPicPr>
          <p:cNvPr id="19" name="Picture 18" descr="A bottle of liquor in a box&#10;&#10;AI-generated content may be incorrect.">
            <a:extLst>
              <a:ext uri="{FF2B5EF4-FFF2-40B4-BE49-F238E27FC236}">
                <a16:creationId xmlns:a16="http://schemas.microsoft.com/office/drawing/2014/main" id="{BAB33CDE-F12E-4337-24D6-D14263A6AD4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344689" y="1653841"/>
            <a:ext cx="1735931" cy="2314575"/>
          </a:xfrm>
          <a:prstGeom prst="rect">
            <a:avLst/>
          </a:prstGeom>
          <a:ln>
            <a:solidFill>
              <a:schemeClr val="tx1"/>
            </a:solidFill>
          </a:ln>
        </p:spPr>
      </p:pic>
      <p:pic>
        <p:nvPicPr>
          <p:cNvPr id="21" name="Picture 20" descr="A wooden box with a bottle and a glass ball&#10;&#10;AI-generated content may be incorrect.">
            <a:extLst>
              <a:ext uri="{FF2B5EF4-FFF2-40B4-BE49-F238E27FC236}">
                <a16:creationId xmlns:a16="http://schemas.microsoft.com/office/drawing/2014/main" id="{916A133F-5E5F-85C3-B4FB-675F6CE9111D}"/>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486653" y="1767923"/>
            <a:ext cx="2405880" cy="1804410"/>
          </a:xfrm>
          <a:prstGeom prst="rect">
            <a:avLst/>
          </a:prstGeom>
          <a:ln>
            <a:solidFill>
              <a:schemeClr val="tx1"/>
            </a:solidFill>
          </a:ln>
        </p:spPr>
      </p:pic>
      <p:pic>
        <p:nvPicPr>
          <p:cNvPr id="29" name="Picture 28" descr="A group of bottles of wine&#10;&#10;AI-generated content may be incorrect.">
            <a:extLst>
              <a:ext uri="{FF2B5EF4-FFF2-40B4-BE49-F238E27FC236}">
                <a16:creationId xmlns:a16="http://schemas.microsoft.com/office/drawing/2014/main" id="{933C94D0-6847-D8E3-9A44-9B00A225EA8D}"/>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a:xfrm>
            <a:off x="8447300" y="4228536"/>
            <a:ext cx="3609975" cy="2328863"/>
          </a:xfrm>
          <a:prstGeom prst="rect">
            <a:avLst/>
          </a:prstGeom>
          <a:ln>
            <a:solidFill>
              <a:schemeClr val="tx1"/>
            </a:solidFill>
          </a:ln>
        </p:spPr>
      </p:pic>
    </p:spTree>
    <p:extLst>
      <p:ext uri="{BB962C8B-B14F-4D97-AF65-F5344CB8AC3E}">
        <p14:creationId xmlns:p14="http://schemas.microsoft.com/office/powerpoint/2010/main" val="7139924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6BDBC-723B-61EF-977F-EB614BAAF70A}"/>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5F68D904-C1CF-6F92-5FF9-583B7A486457}"/>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2" name="Picture 21" descr="A couple of wine glasses on a table&#10;&#10;AI-generated content may be incorrect.">
            <a:extLst>
              <a:ext uri="{FF2B5EF4-FFF2-40B4-BE49-F238E27FC236}">
                <a16:creationId xmlns:a16="http://schemas.microsoft.com/office/drawing/2014/main" id="{CBFDC2E9-ABAF-66AE-E9DB-7F4985BFD4B0}"/>
              </a:ext>
            </a:extLst>
          </p:cNvPr>
          <p:cNvPicPr>
            <a:picLocks noChangeAspect="1"/>
          </p:cNvPicPr>
          <p:nvPr/>
        </p:nvPicPr>
        <p:blipFill>
          <a:blip r:embed="rId2" cstate="screen">
            <a:alphaModFix amt="20000"/>
            <a:extLst>
              <a:ext uri="{28A0092B-C50C-407E-A947-70E740481C1C}">
                <a14:useLocalDpi xmlns:a14="http://schemas.microsoft.com/office/drawing/2010/main"/>
              </a:ext>
            </a:extLst>
          </a:blip>
          <a:stretch>
            <a:fillRect/>
          </a:stretch>
        </p:blipFill>
        <p:spPr>
          <a:xfrm>
            <a:off x="0" y="3795951"/>
            <a:ext cx="2303058" cy="3070744"/>
          </a:xfrm>
          <a:prstGeom prst="rect">
            <a:avLst/>
          </a:prstGeom>
        </p:spPr>
      </p:pic>
      <p:pic>
        <p:nvPicPr>
          <p:cNvPr id="26" name="Picture 25" descr="A group of bottles of wine&#10;&#10;AI-generated content may be incorrect.">
            <a:extLst>
              <a:ext uri="{FF2B5EF4-FFF2-40B4-BE49-F238E27FC236}">
                <a16:creationId xmlns:a16="http://schemas.microsoft.com/office/drawing/2014/main" id="{BBA02BA3-1E05-B623-8972-ABAA5E6A478D}"/>
              </a:ext>
            </a:extLst>
          </p:cNvPr>
          <p:cNvPicPr>
            <a:picLocks noChangeAspect="1"/>
          </p:cNvPicPr>
          <p:nvPr/>
        </p:nvPicPr>
        <p:blipFill>
          <a:blip r:embed="rId3" cstate="screen">
            <a:alphaModFix amt="20000"/>
            <a:extLst>
              <a:ext uri="{28A0092B-C50C-407E-A947-70E740481C1C}">
                <a14:useLocalDpi xmlns:a14="http://schemas.microsoft.com/office/drawing/2010/main"/>
              </a:ext>
            </a:extLst>
          </a:blip>
          <a:stretch>
            <a:fillRect/>
          </a:stretch>
        </p:blipFill>
        <p:spPr>
          <a:xfrm>
            <a:off x="2303058" y="-130950"/>
            <a:ext cx="5143500" cy="6858000"/>
          </a:xfrm>
          <a:prstGeom prst="rect">
            <a:avLst/>
          </a:prstGeom>
        </p:spPr>
      </p:pic>
      <p:pic>
        <p:nvPicPr>
          <p:cNvPr id="20" name="Picture 19" descr="A shelf with bottles of wine&#10;&#10;AI-generated content may be incorrect.">
            <a:extLst>
              <a:ext uri="{FF2B5EF4-FFF2-40B4-BE49-F238E27FC236}">
                <a16:creationId xmlns:a16="http://schemas.microsoft.com/office/drawing/2014/main" id="{9F2268F6-3E44-A3F9-30AC-64C211985DBC}"/>
              </a:ext>
            </a:extLst>
          </p:cNvPr>
          <p:cNvPicPr>
            <a:picLocks noChangeAspect="1"/>
          </p:cNvPicPr>
          <p:nvPr/>
        </p:nvPicPr>
        <p:blipFill>
          <a:blip r:embed="rId4" cstate="screen">
            <a:alphaModFix amt="70000"/>
            <a:extLst>
              <a:ext uri="{28A0092B-C50C-407E-A947-70E740481C1C}">
                <a14:useLocalDpi xmlns:a14="http://schemas.microsoft.com/office/drawing/2010/main"/>
              </a:ext>
            </a:extLst>
          </a:blip>
          <a:stretch>
            <a:fillRect/>
          </a:stretch>
        </p:blipFill>
        <p:spPr>
          <a:xfrm>
            <a:off x="7029450" y="0"/>
            <a:ext cx="5143500" cy="6858000"/>
          </a:xfrm>
          <a:prstGeom prst="rect">
            <a:avLst/>
          </a:prstGeom>
        </p:spPr>
      </p:pic>
      <p:sp>
        <p:nvSpPr>
          <p:cNvPr id="7" name="Title 1">
            <a:extLst>
              <a:ext uri="{FF2B5EF4-FFF2-40B4-BE49-F238E27FC236}">
                <a16:creationId xmlns:a16="http://schemas.microsoft.com/office/drawing/2014/main" id="{A5903640-44D5-DBF7-94C4-EC899A424DAB}"/>
              </a:ext>
            </a:extLst>
          </p:cNvPr>
          <p:cNvSpPr txBox="1">
            <a:spLocks/>
          </p:cNvSpPr>
          <p:nvPr/>
        </p:nvSpPr>
        <p:spPr>
          <a:xfrm>
            <a:off x="0" y="130950"/>
            <a:ext cx="2543175" cy="1412911"/>
          </a:xfrm>
          <a:prstGeom prst="rect">
            <a:avLst/>
          </a:prstGeom>
          <a:solidFill>
            <a:srgbClr val="ED8B1F"/>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highlight>
                  <a:srgbClr val="ED8B1F"/>
                </a:highlight>
                <a:latin typeface="Aptos Black" panose="020B0004020202020204" pitchFamily="34" charset="0"/>
              </a:rPr>
              <a:t>PRICE</a:t>
            </a:r>
          </a:p>
        </p:txBody>
      </p:sp>
      <p:pic>
        <p:nvPicPr>
          <p:cNvPr id="14" name="Picture 13" descr="A wooden box on a table&#10;&#10;AI-generated content may be incorrect.">
            <a:extLst>
              <a:ext uri="{FF2B5EF4-FFF2-40B4-BE49-F238E27FC236}">
                <a16:creationId xmlns:a16="http://schemas.microsoft.com/office/drawing/2014/main" id="{34952F16-F1BC-D4A4-B4D0-903CB60B5BD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09826" y="122255"/>
            <a:ext cx="1714500" cy="14216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a:extLst>
              <a:ext uri="{FF2B5EF4-FFF2-40B4-BE49-F238E27FC236}">
                <a16:creationId xmlns:a16="http://schemas.microsoft.com/office/drawing/2014/main" id="{7B9B3544-0B7A-D337-9881-AEA7A8AA5F60}"/>
              </a:ext>
            </a:extLst>
          </p:cNvPr>
          <p:cNvSpPr txBox="1"/>
          <p:nvPr/>
        </p:nvSpPr>
        <p:spPr>
          <a:xfrm>
            <a:off x="57150" y="1790699"/>
            <a:ext cx="6762750" cy="1908215"/>
          </a:xfrm>
          <a:prstGeom prst="rect">
            <a:avLst/>
          </a:prstGeom>
          <a:noFill/>
        </p:spPr>
        <p:txBody>
          <a:bodyPr wrap="square" rtlCol="0">
            <a:spAutoFit/>
          </a:bodyPr>
          <a:lstStyle/>
          <a:p>
            <a:r>
              <a:rPr lang="en-GB" sz="2000" dirty="0">
                <a:solidFill>
                  <a:schemeClr val="bg1"/>
                </a:solidFill>
              </a:rPr>
              <a:t>The price will vary depending on the specific style and age </a:t>
            </a:r>
          </a:p>
          <a:p>
            <a:r>
              <a:rPr lang="en-GB" sz="2000" dirty="0">
                <a:solidFill>
                  <a:schemeClr val="bg1"/>
                </a:solidFill>
              </a:rPr>
              <a:t>10 Year Tawny or 20 Years will be priced higher than a standard Ruby for example. </a:t>
            </a:r>
          </a:p>
          <a:p>
            <a:endParaRPr lang="en-GB" sz="2000" dirty="0">
              <a:solidFill>
                <a:schemeClr val="bg1"/>
              </a:solidFill>
            </a:endParaRPr>
          </a:p>
          <a:p>
            <a:r>
              <a:rPr lang="en-GB" sz="2000" dirty="0">
                <a:solidFill>
                  <a:schemeClr val="bg1"/>
                </a:solidFill>
              </a:rPr>
              <a:t>The older the wine, the better and tastier it is</a:t>
            </a:r>
          </a:p>
          <a:p>
            <a:endParaRPr lang="en-GB" dirty="0"/>
          </a:p>
        </p:txBody>
      </p:sp>
    </p:spTree>
    <p:extLst>
      <p:ext uri="{BB962C8B-B14F-4D97-AF65-F5344CB8AC3E}">
        <p14:creationId xmlns:p14="http://schemas.microsoft.com/office/powerpoint/2010/main" val="15703134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843408-11DC-DF6E-2AC6-BF20E4ABA06C}"/>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4" name="Title 1">
            <a:extLst>
              <a:ext uri="{FF2B5EF4-FFF2-40B4-BE49-F238E27FC236}">
                <a16:creationId xmlns:a16="http://schemas.microsoft.com/office/drawing/2014/main" id="{CDBFBECD-676D-AD48-7EBC-D24BF5D2814B}"/>
              </a:ext>
            </a:extLst>
          </p:cNvPr>
          <p:cNvSpPr txBox="1">
            <a:spLocks/>
          </p:cNvSpPr>
          <p:nvPr/>
        </p:nvSpPr>
        <p:spPr>
          <a:xfrm>
            <a:off x="0" y="138112"/>
            <a:ext cx="4152900" cy="1412911"/>
          </a:xfrm>
          <a:prstGeom prst="rect">
            <a:avLst/>
          </a:prstGeom>
          <a:solidFill>
            <a:srgbClr val="ED8B1F"/>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highlight>
                  <a:srgbClr val="ED8B1F"/>
                </a:highlight>
                <a:latin typeface="Aptos Black" panose="020B0004020202020204" pitchFamily="34" charset="0"/>
              </a:rPr>
              <a:t>PROMOTION</a:t>
            </a:r>
          </a:p>
        </p:txBody>
      </p:sp>
      <p:pic>
        <p:nvPicPr>
          <p:cNvPr id="16" name="Picture 15" descr="A plate of bread and a bowl of oil&#10;&#10;AI-generated content may be incorrect.">
            <a:extLst>
              <a:ext uri="{FF2B5EF4-FFF2-40B4-BE49-F238E27FC236}">
                <a16:creationId xmlns:a16="http://schemas.microsoft.com/office/drawing/2014/main" id="{38B58A74-4789-4342-3E4E-05BA2817C14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4110260"/>
            <a:ext cx="1600030" cy="2133374"/>
          </a:xfrm>
          <a:prstGeom prst="rect">
            <a:avLst/>
          </a:prstGeom>
          <a:ln>
            <a:solidFill>
              <a:schemeClr val="tx1"/>
            </a:solidFill>
          </a:ln>
        </p:spPr>
      </p:pic>
      <p:pic>
        <p:nvPicPr>
          <p:cNvPr id="18" name="Picture 17" descr="A plate with food in it next to a glass of wine&#10;&#10;AI-generated content may be incorrect.">
            <a:extLst>
              <a:ext uri="{FF2B5EF4-FFF2-40B4-BE49-F238E27FC236}">
                <a16:creationId xmlns:a16="http://schemas.microsoft.com/office/drawing/2014/main" id="{41E5590A-C411-F1AB-3DCE-5EB334982B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97653" y="4110259"/>
            <a:ext cx="1600030" cy="2133373"/>
          </a:xfrm>
          <a:prstGeom prst="rect">
            <a:avLst/>
          </a:prstGeom>
          <a:ln>
            <a:solidFill>
              <a:schemeClr val="tx1"/>
            </a:solidFill>
          </a:ln>
        </p:spPr>
      </p:pic>
      <p:pic>
        <p:nvPicPr>
          <p:cNvPr id="22" name="Picture 21" descr="A plate of food and a glass of wine&#10;&#10;AI-generated content may be incorrect.">
            <a:extLst>
              <a:ext uri="{FF2B5EF4-FFF2-40B4-BE49-F238E27FC236}">
                <a16:creationId xmlns:a16="http://schemas.microsoft.com/office/drawing/2014/main" id="{EC43BAC0-963F-5D0F-5002-8A6F96EC22F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97682" y="4110257"/>
            <a:ext cx="1600029" cy="2133373"/>
          </a:xfrm>
          <a:prstGeom prst="rect">
            <a:avLst/>
          </a:prstGeom>
          <a:ln>
            <a:solidFill>
              <a:schemeClr val="tx1"/>
            </a:solidFill>
          </a:ln>
        </p:spPr>
      </p:pic>
      <p:pic>
        <p:nvPicPr>
          <p:cNvPr id="28" name="Picture 27" descr="A room with a round table and blue chairs&#10;&#10;AI-generated content may be incorrect.">
            <a:extLst>
              <a:ext uri="{FF2B5EF4-FFF2-40B4-BE49-F238E27FC236}">
                <a16:creationId xmlns:a16="http://schemas.microsoft.com/office/drawing/2014/main" id="{2EB91BA8-26A5-984C-0864-FB20ADA0B7C4}"/>
              </a:ext>
            </a:extLst>
          </p:cNvPr>
          <p:cNvPicPr>
            <a:picLocks noChangeAspect="1"/>
          </p:cNvPicPr>
          <p:nvPr/>
        </p:nvPicPr>
        <p:blipFill>
          <a:blip r:embed="rId5" cstate="screen">
            <a:alphaModFix amt="20000"/>
            <a:extLst>
              <a:ext uri="{28A0092B-C50C-407E-A947-70E740481C1C}">
                <a14:useLocalDpi xmlns:a14="http://schemas.microsoft.com/office/drawing/2010/main"/>
              </a:ext>
            </a:extLst>
          </a:blip>
          <a:stretch>
            <a:fillRect/>
          </a:stretch>
        </p:blipFill>
        <p:spPr>
          <a:xfrm>
            <a:off x="4647221" y="0"/>
            <a:ext cx="7544780" cy="5629267"/>
          </a:xfrm>
          <a:prstGeom prst="rect">
            <a:avLst/>
          </a:prstGeom>
        </p:spPr>
      </p:pic>
      <p:pic>
        <p:nvPicPr>
          <p:cNvPr id="14" name="Picture 13" descr="A group of bottles of wine&#10;&#10;AI-generated content may be incorrect.">
            <a:extLst>
              <a:ext uri="{FF2B5EF4-FFF2-40B4-BE49-F238E27FC236}">
                <a16:creationId xmlns:a16="http://schemas.microsoft.com/office/drawing/2014/main" id="{6EB91D11-AEA8-B3CE-F581-665783D7422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67177" y="63518"/>
            <a:ext cx="1438273" cy="155102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4" name="Picture 23" descr="A plate of dessert and a glass of wine&#10;&#10;AI-generated content may be incorrect.">
            <a:extLst>
              <a:ext uri="{FF2B5EF4-FFF2-40B4-BE49-F238E27FC236}">
                <a16:creationId xmlns:a16="http://schemas.microsoft.com/office/drawing/2014/main" id="{F1CE98A6-9ABD-CC55-9E7D-1BDB710368D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795335" y="4110255"/>
            <a:ext cx="1600029" cy="2133373"/>
          </a:xfrm>
          <a:prstGeom prst="rect">
            <a:avLst/>
          </a:prstGeom>
          <a:ln>
            <a:solidFill>
              <a:schemeClr val="tx1"/>
            </a:solidFill>
          </a:ln>
        </p:spPr>
      </p:pic>
      <p:pic>
        <p:nvPicPr>
          <p:cNvPr id="26" name="Picture 25" descr="A cup of coffee and small pastries on a plate&#10;&#10;AI-generated content may be incorrect.">
            <a:extLst>
              <a:ext uri="{FF2B5EF4-FFF2-40B4-BE49-F238E27FC236}">
                <a16:creationId xmlns:a16="http://schemas.microsoft.com/office/drawing/2014/main" id="{D541FC0D-8769-C60B-DDFF-D7171B6B7C9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353347" y="4110255"/>
            <a:ext cx="1600028" cy="2133371"/>
          </a:xfrm>
          <a:prstGeom prst="rect">
            <a:avLst/>
          </a:prstGeom>
          <a:ln>
            <a:solidFill>
              <a:schemeClr val="tx1"/>
            </a:solidFill>
          </a:ln>
        </p:spPr>
      </p:pic>
      <p:pic>
        <p:nvPicPr>
          <p:cNvPr id="30" name="Picture 29" descr="A building with trees in the front&#10;&#10;AI-generated content may be incorrect.">
            <a:extLst>
              <a:ext uri="{FF2B5EF4-FFF2-40B4-BE49-F238E27FC236}">
                <a16:creationId xmlns:a16="http://schemas.microsoft.com/office/drawing/2014/main" id="{7B40CF5A-1C2B-F3DF-AB40-3F00D576F6BB}"/>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722878" y="5179283"/>
            <a:ext cx="1259038" cy="167871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9" name="TextBox 8">
            <a:extLst>
              <a:ext uri="{FF2B5EF4-FFF2-40B4-BE49-F238E27FC236}">
                <a16:creationId xmlns:a16="http://schemas.microsoft.com/office/drawing/2014/main" id="{C09DCB92-E11E-40AF-1B53-3770E87D04B9}"/>
              </a:ext>
            </a:extLst>
          </p:cNvPr>
          <p:cNvSpPr txBox="1"/>
          <p:nvPr/>
        </p:nvSpPr>
        <p:spPr>
          <a:xfrm>
            <a:off x="209065" y="1857612"/>
            <a:ext cx="7185226" cy="3354765"/>
          </a:xfrm>
          <a:prstGeom prst="rect">
            <a:avLst/>
          </a:prstGeom>
          <a:noFill/>
        </p:spPr>
        <p:txBody>
          <a:bodyPr wrap="square" rtlCol="0">
            <a:spAutoFit/>
          </a:bodyPr>
          <a:lstStyle/>
          <a:p>
            <a:r>
              <a:rPr lang="en-US" sz="2000" dirty="0">
                <a:solidFill>
                  <a:schemeClr val="bg1"/>
                </a:solidFill>
              </a:rPr>
              <a:t>The Taylors  build an emotional connection with customers. </a:t>
            </a:r>
            <a:endParaRPr lang="en-GB" sz="2000" dirty="0">
              <a:solidFill>
                <a:schemeClr val="bg1"/>
              </a:solidFill>
            </a:endParaRPr>
          </a:p>
          <a:p>
            <a:r>
              <a:rPr lang="en-US" sz="2000" dirty="0">
                <a:solidFill>
                  <a:schemeClr val="bg1"/>
                </a:solidFill>
              </a:rPr>
              <a:t>They encourage as well positive reviews, collaborate with wine influencers, and seek press coverage in relevant publications to build credibility and awareness.</a:t>
            </a:r>
          </a:p>
          <a:p>
            <a:r>
              <a:rPr lang="en-GB" sz="2000" dirty="0">
                <a:solidFill>
                  <a:schemeClr val="bg1"/>
                </a:solidFill>
              </a:rPr>
              <a:t>And this promotions also focus on the different styles of wine Ruby, Tawny or White Wine</a:t>
            </a: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r>
              <a:rPr lang="en-US" sz="2000" dirty="0">
                <a:solidFill>
                  <a:schemeClr val="bg1"/>
                </a:solidFill>
              </a:rPr>
              <a:t> </a:t>
            </a:r>
            <a:endParaRPr lang="en-GB" sz="2000" dirty="0">
              <a:solidFill>
                <a:schemeClr val="bg1"/>
              </a:solidFill>
            </a:endParaRPr>
          </a:p>
        </p:txBody>
      </p:sp>
    </p:spTree>
    <p:extLst>
      <p:ext uri="{BB962C8B-B14F-4D97-AF65-F5344CB8AC3E}">
        <p14:creationId xmlns:p14="http://schemas.microsoft.com/office/powerpoint/2010/main" val="3715952342"/>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88BD1C0-A871-A35A-259B-60CF0431E16C}"/>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Picture 5" descr="A city on a hill by water&#10;&#10;AI-generated content may be incorrect.">
            <a:extLst>
              <a:ext uri="{FF2B5EF4-FFF2-40B4-BE49-F238E27FC236}">
                <a16:creationId xmlns:a16="http://schemas.microsoft.com/office/drawing/2014/main" id="{64B17312-0E40-1F33-2B45-86FCC1ED54DB}"/>
              </a:ext>
            </a:extLst>
          </p:cNvPr>
          <p:cNvPicPr>
            <a:picLocks noChangeAspect="1"/>
          </p:cNvPicPr>
          <p:nvPr/>
        </p:nvPicPr>
        <p:blipFill>
          <a:blip r:embed="rId2" cstate="screen">
            <a:alphaModFix amt="35000"/>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a:xfrm flipH="1">
            <a:off x="-1" y="38894"/>
            <a:ext cx="7048502" cy="6858000"/>
          </a:xfrm>
          <a:prstGeom prst="rect">
            <a:avLst/>
          </a:prstGeom>
        </p:spPr>
      </p:pic>
      <p:sp>
        <p:nvSpPr>
          <p:cNvPr id="4" name="Title 1">
            <a:extLst>
              <a:ext uri="{FF2B5EF4-FFF2-40B4-BE49-F238E27FC236}">
                <a16:creationId xmlns:a16="http://schemas.microsoft.com/office/drawing/2014/main" id="{3D60CF0B-CA51-4E59-7223-7B462D9FB80F}"/>
              </a:ext>
            </a:extLst>
          </p:cNvPr>
          <p:cNvSpPr txBox="1">
            <a:spLocks/>
          </p:cNvSpPr>
          <p:nvPr/>
        </p:nvSpPr>
        <p:spPr>
          <a:xfrm>
            <a:off x="0" y="136489"/>
            <a:ext cx="2543175" cy="1412911"/>
          </a:xfrm>
          <a:prstGeom prst="rect">
            <a:avLst/>
          </a:prstGeom>
          <a:solidFill>
            <a:srgbClr val="ED8B1F"/>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highlight>
                  <a:srgbClr val="ED8B1F"/>
                </a:highlight>
                <a:latin typeface="Aptos Black" panose="020B0004020202020204" pitchFamily="34" charset="0"/>
              </a:rPr>
              <a:t>PLACE</a:t>
            </a:r>
          </a:p>
        </p:txBody>
      </p:sp>
      <p:sp>
        <p:nvSpPr>
          <p:cNvPr id="7" name="TextBox 6">
            <a:extLst>
              <a:ext uri="{FF2B5EF4-FFF2-40B4-BE49-F238E27FC236}">
                <a16:creationId xmlns:a16="http://schemas.microsoft.com/office/drawing/2014/main" id="{E8DA8501-357D-97C6-1903-01B095D452B5}"/>
              </a:ext>
            </a:extLst>
          </p:cNvPr>
          <p:cNvSpPr txBox="1"/>
          <p:nvPr/>
        </p:nvSpPr>
        <p:spPr>
          <a:xfrm>
            <a:off x="35163" y="2007391"/>
            <a:ext cx="6790267" cy="1323439"/>
          </a:xfrm>
          <a:prstGeom prst="rect">
            <a:avLst/>
          </a:prstGeom>
          <a:noFill/>
        </p:spPr>
        <p:txBody>
          <a:bodyPr wrap="square" rtlCol="0">
            <a:spAutoFit/>
          </a:bodyPr>
          <a:lstStyle/>
          <a:p>
            <a:r>
              <a:rPr lang="en-GB" sz="2000" dirty="0">
                <a:solidFill>
                  <a:schemeClr val="bg1"/>
                </a:solidFill>
              </a:rPr>
              <a:t>They use a strong marketing strategy that is a successful and traditional distribution. To reach customers, they partner with restaurants, bars, and fine-dining hotels to include Port wines on select menus. </a:t>
            </a:r>
          </a:p>
        </p:txBody>
      </p:sp>
      <p:pic>
        <p:nvPicPr>
          <p:cNvPr id="16" name="Picture 15" descr="A group of boats in the water&#10;&#10;AI-generated content may be incorrect.">
            <a:extLst>
              <a:ext uri="{FF2B5EF4-FFF2-40B4-BE49-F238E27FC236}">
                <a16:creationId xmlns:a16="http://schemas.microsoft.com/office/drawing/2014/main" id="{B523763F-60CD-9C6D-AA2A-ACF4C21CD6A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724" y="5254230"/>
            <a:ext cx="2086502" cy="15648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 name="Picture 17" descr="Boats on the water with a bridge in the background&#10;&#10;AI-generated content may be incorrect.">
            <a:extLst>
              <a:ext uri="{FF2B5EF4-FFF2-40B4-BE49-F238E27FC236}">
                <a16:creationId xmlns:a16="http://schemas.microsoft.com/office/drawing/2014/main" id="{5D973355-177A-4153-9169-1A0DB2A7A4C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21392" y="3839861"/>
            <a:ext cx="3771649" cy="282873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0" name="Picture 19" descr="A building with a sign on top&#10;&#10;AI-generated content may be incorrect.">
            <a:extLst>
              <a:ext uri="{FF2B5EF4-FFF2-40B4-BE49-F238E27FC236}">
                <a16:creationId xmlns:a16="http://schemas.microsoft.com/office/drawing/2014/main" id="{6348E1E0-7DC4-0A79-4B4C-8928076F92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00300" y="226773"/>
            <a:ext cx="1695450" cy="12715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2" name="Picture 11" descr="A large barrel with a logo&#10;&#10;AI-generated content may be incorrect.">
            <a:extLst>
              <a:ext uri="{FF2B5EF4-FFF2-40B4-BE49-F238E27FC236}">
                <a16:creationId xmlns:a16="http://schemas.microsoft.com/office/drawing/2014/main" id="{FF49552E-BBF4-AA9F-BD18-84CF9EDB9657}"/>
              </a:ext>
            </a:extLst>
          </p:cNvPr>
          <p:cNvPicPr>
            <a:picLocks noChangeAspect="1"/>
          </p:cNvPicPr>
          <p:nvPr/>
        </p:nvPicPr>
        <p:blipFill>
          <a:blip r:embed="rId6" cstate="screen">
            <a:alphaModFix amt="50000"/>
            <a:extLst>
              <a:ext uri="{28A0092B-C50C-407E-A947-70E740481C1C}">
                <a14:useLocalDpi xmlns:a14="http://schemas.microsoft.com/office/drawing/2010/main"/>
              </a:ext>
            </a:extLst>
          </a:blip>
          <a:stretch>
            <a:fillRect/>
          </a:stretch>
        </p:blipFill>
        <p:spPr>
          <a:xfrm>
            <a:off x="7048501" y="0"/>
            <a:ext cx="5143500" cy="6858000"/>
          </a:xfrm>
          <a:prstGeom prst="rect">
            <a:avLst/>
          </a:prstGeom>
        </p:spPr>
      </p:pic>
    </p:spTree>
    <p:extLst>
      <p:ext uri="{BB962C8B-B14F-4D97-AF65-F5344CB8AC3E}">
        <p14:creationId xmlns:p14="http://schemas.microsoft.com/office/powerpoint/2010/main" val="269243629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0813E26-91BD-D8CF-9DE1-282C51B79CD2}"/>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3" name="Picture 2" descr="A couple of wine glasses on a table&#10;&#10;AI-generated content may be incorrect.">
            <a:extLst>
              <a:ext uri="{FF2B5EF4-FFF2-40B4-BE49-F238E27FC236}">
                <a16:creationId xmlns:a16="http://schemas.microsoft.com/office/drawing/2014/main" id="{C205CF0F-134E-B04E-A839-D41AF91D0AAA}"/>
              </a:ext>
            </a:extLst>
          </p:cNvPr>
          <p:cNvPicPr>
            <a:picLocks noChangeAspect="1"/>
          </p:cNvPicPr>
          <p:nvPr/>
        </p:nvPicPr>
        <p:blipFill>
          <a:blip r:embed="rId2" cstate="screen">
            <a:alphaModFix amt="35000"/>
            <a:extLst>
              <a:ext uri="{28A0092B-C50C-407E-A947-70E740481C1C}">
                <a14:useLocalDpi xmlns:a14="http://schemas.microsoft.com/office/drawing/2010/main"/>
              </a:ext>
            </a:extLst>
          </a:blip>
          <a:srcRect/>
          <a:stretch>
            <a:fillRect/>
          </a:stretch>
        </p:blipFill>
        <p:spPr>
          <a:xfrm>
            <a:off x="22569" y="0"/>
            <a:ext cx="6794339" cy="6938931"/>
          </a:xfrm>
          <a:prstGeom prst="rect">
            <a:avLst/>
          </a:prstGeom>
        </p:spPr>
      </p:pic>
      <p:pic>
        <p:nvPicPr>
          <p:cNvPr id="16" name="Picture 15" descr="A group of people sitting at tables&#10;&#10;AI-generated content may be incorrect.">
            <a:extLst>
              <a:ext uri="{FF2B5EF4-FFF2-40B4-BE49-F238E27FC236}">
                <a16:creationId xmlns:a16="http://schemas.microsoft.com/office/drawing/2014/main" id="{1D744581-3AD1-0C48-7302-0BC646F07384}"/>
              </a:ext>
            </a:extLst>
          </p:cNvPr>
          <p:cNvPicPr>
            <a:picLocks noChangeAspect="1"/>
          </p:cNvPicPr>
          <p:nvPr/>
        </p:nvPicPr>
        <p:blipFill>
          <a:blip r:embed="rId3" cstate="screen">
            <a:extLst>
              <a:ext uri="{28A0092B-C50C-407E-A947-70E740481C1C}">
                <a14:useLocalDpi xmlns:a14="http://schemas.microsoft.com/office/drawing/2010/main"/>
              </a:ext>
            </a:extLst>
          </a:blip>
          <a:srcRect b="-193"/>
          <a:stretch>
            <a:fillRect/>
          </a:stretch>
        </p:blipFill>
        <p:spPr>
          <a:xfrm>
            <a:off x="4665623" y="72230"/>
            <a:ext cx="4618621" cy="67857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8" name="Picture 17" descr="A group of people sitting at a table&#10;&#10;AI-generated content may be incorrect.">
            <a:extLst>
              <a:ext uri="{FF2B5EF4-FFF2-40B4-BE49-F238E27FC236}">
                <a16:creationId xmlns:a16="http://schemas.microsoft.com/office/drawing/2014/main" id="{6CBB2C39-DC03-1152-93DE-B5763CAEFB1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rot="215726">
            <a:off x="7863154" y="2516844"/>
            <a:ext cx="4225747" cy="41405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a:extLst>
              <a:ext uri="{FF2B5EF4-FFF2-40B4-BE49-F238E27FC236}">
                <a16:creationId xmlns:a16="http://schemas.microsoft.com/office/drawing/2014/main" id="{44A21051-91A2-B274-CA0D-0037D8F27F9B}"/>
              </a:ext>
            </a:extLst>
          </p:cNvPr>
          <p:cNvSpPr txBox="1"/>
          <p:nvPr/>
        </p:nvSpPr>
        <p:spPr>
          <a:xfrm>
            <a:off x="180595" y="2213173"/>
            <a:ext cx="4402365" cy="1938992"/>
          </a:xfrm>
          <a:prstGeom prst="rect">
            <a:avLst/>
          </a:prstGeom>
          <a:noFill/>
        </p:spPr>
        <p:txBody>
          <a:bodyPr wrap="square" rtlCol="0">
            <a:spAutoFit/>
          </a:bodyPr>
          <a:lstStyle/>
          <a:p>
            <a:r>
              <a:rPr lang="en-GB" sz="2000" dirty="0">
                <a:solidFill>
                  <a:schemeClr val="bg1"/>
                </a:solidFill>
              </a:rPr>
              <a:t>Their recommendations are powerful in influencing consumer choices. </a:t>
            </a:r>
          </a:p>
          <a:p>
            <a:endParaRPr lang="en-GB" sz="2000" dirty="0">
              <a:solidFill>
                <a:schemeClr val="bg1"/>
              </a:solidFill>
            </a:endParaRPr>
          </a:p>
          <a:p>
            <a:r>
              <a:rPr lang="en-GB" sz="2000" dirty="0">
                <a:solidFill>
                  <a:schemeClr val="bg1"/>
                </a:solidFill>
              </a:rPr>
              <a:t>This allows them to establish more partnerships with suppliers and expanding their brand.</a:t>
            </a:r>
          </a:p>
        </p:txBody>
      </p:sp>
      <p:sp>
        <p:nvSpPr>
          <p:cNvPr id="4" name="Title 1">
            <a:extLst>
              <a:ext uri="{FF2B5EF4-FFF2-40B4-BE49-F238E27FC236}">
                <a16:creationId xmlns:a16="http://schemas.microsoft.com/office/drawing/2014/main" id="{100C9A51-E576-EE94-4399-BBA768486123}"/>
              </a:ext>
            </a:extLst>
          </p:cNvPr>
          <p:cNvSpPr txBox="1">
            <a:spLocks/>
          </p:cNvSpPr>
          <p:nvPr/>
        </p:nvSpPr>
        <p:spPr>
          <a:xfrm>
            <a:off x="0" y="144463"/>
            <a:ext cx="2543175" cy="1412911"/>
          </a:xfrm>
          <a:prstGeom prst="rect">
            <a:avLst/>
          </a:prstGeom>
          <a:solidFill>
            <a:srgbClr val="ED8B1F"/>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highlight>
                  <a:srgbClr val="ED8B1F"/>
                </a:highlight>
                <a:latin typeface="Aptos Black" panose="020B0004020202020204" pitchFamily="34" charset="0"/>
              </a:rPr>
              <a:t>PEOPLE</a:t>
            </a:r>
          </a:p>
        </p:txBody>
      </p:sp>
      <p:pic>
        <p:nvPicPr>
          <p:cNvPr id="20" name="Picture 19" descr="A group of people sitting at tables&#10;&#10;AI-generated content may be incorrect.">
            <a:extLst>
              <a:ext uri="{FF2B5EF4-FFF2-40B4-BE49-F238E27FC236}">
                <a16:creationId xmlns:a16="http://schemas.microsoft.com/office/drawing/2014/main" id="{E5E4372C-BB85-0F45-332C-FD9487CBD3E9}"/>
              </a:ext>
            </a:extLst>
          </p:cNvPr>
          <p:cNvPicPr>
            <a:picLocks noChangeAspect="1"/>
          </p:cNvPicPr>
          <p:nvPr/>
        </p:nvPicPr>
        <p:blipFill>
          <a:blip r:embed="rId5" cstate="screen">
            <a:extLst>
              <a:ext uri="{28A0092B-C50C-407E-A947-70E740481C1C}">
                <a14:useLocalDpi xmlns:a14="http://schemas.microsoft.com/office/drawing/2010/main"/>
              </a:ext>
            </a:extLst>
          </a:blip>
          <a:srcRect l="-4496"/>
          <a:stretch>
            <a:fillRect/>
          </a:stretch>
        </p:blipFill>
        <p:spPr>
          <a:xfrm>
            <a:off x="2381778" y="188842"/>
            <a:ext cx="2075922" cy="141291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59827046"/>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3D022FC-322F-7F2A-C0AB-0774FCDCCDD8}"/>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8" name="Picture 7" descr="A close-up of a coat of arms&#10;&#10;AI-generated content may be incorrect.">
            <a:extLst>
              <a:ext uri="{FF2B5EF4-FFF2-40B4-BE49-F238E27FC236}">
                <a16:creationId xmlns:a16="http://schemas.microsoft.com/office/drawing/2014/main" id="{6F9470E2-1796-6551-6F45-500ED98003DE}"/>
              </a:ext>
            </a:extLst>
          </p:cNvPr>
          <p:cNvPicPr>
            <a:picLocks noChangeAspect="1"/>
          </p:cNvPicPr>
          <p:nvPr/>
        </p:nvPicPr>
        <p:blipFill>
          <a:blip r:embed="rId3" cstate="email">
            <a:duotone>
              <a:prstClr val="black"/>
              <a:schemeClr val="accent2">
                <a:tint val="45000"/>
                <a:satMod val="400000"/>
              </a:schemeClr>
            </a:duotone>
            <a:alphaModFix amt="35000"/>
            <a:extLst>
              <a:ext uri="{28A0092B-C50C-407E-A947-70E740481C1C}">
                <a14:useLocalDpi xmlns:a14="http://schemas.microsoft.com/office/drawing/2010/main"/>
              </a:ext>
            </a:extLst>
          </a:blip>
          <a:srcRect t="-1"/>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AB55CE9F-0B19-A8CF-292A-7E1E0B9A2564}"/>
              </a:ext>
            </a:extLst>
          </p:cNvPr>
          <p:cNvSpPr txBox="1">
            <a:spLocks/>
          </p:cNvSpPr>
          <p:nvPr/>
        </p:nvSpPr>
        <p:spPr>
          <a:xfrm>
            <a:off x="0" y="153952"/>
            <a:ext cx="4171950" cy="1412911"/>
          </a:xfrm>
          <a:prstGeom prst="rect">
            <a:avLst/>
          </a:prstGeom>
          <a:solidFill>
            <a:srgbClr val="ED8B1F"/>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highlight>
                  <a:srgbClr val="ED8B1F"/>
                </a:highlight>
                <a:latin typeface="Aptos Black" panose="020B0004020202020204" pitchFamily="34" charset="0"/>
              </a:rPr>
              <a:t>CONCLUSION</a:t>
            </a:r>
          </a:p>
        </p:txBody>
      </p:sp>
      <p:pic>
        <p:nvPicPr>
          <p:cNvPr id="16" name="Picture 15" descr="A sign with a arrow in front of barrels&#10;&#10;AI-generated content may be incorrect.">
            <a:extLst>
              <a:ext uri="{FF2B5EF4-FFF2-40B4-BE49-F238E27FC236}">
                <a16:creationId xmlns:a16="http://schemas.microsoft.com/office/drawing/2014/main" id="{CF27CD93-302D-3AA8-1F26-F24407DC87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76700" y="196038"/>
            <a:ext cx="1771650" cy="132873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TextBox 6">
            <a:extLst>
              <a:ext uri="{FF2B5EF4-FFF2-40B4-BE49-F238E27FC236}">
                <a16:creationId xmlns:a16="http://schemas.microsoft.com/office/drawing/2014/main" id="{D21FAD0C-31B2-190C-5F02-535105C94FDA}"/>
              </a:ext>
            </a:extLst>
          </p:cNvPr>
          <p:cNvSpPr txBox="1"/>
          <p:nvPr/>
        </p:nvSpPr>
        <p:spPr>
          <a:xfrm>
            <a:off x="0" y="2164203"/>
            <a:ext cx="6467475" cy="1323439"/>
          </a:xfrm>
          <a:prstGeom prst="rect">
            <a:avLst/>
          </a:prstGeom>
          <a:noFill/>
        </p:spPr>
        <p:txBody>
          <a:bodyPr wrap="square" rtlCol="0">
            <a:spAutoFit/>
          </a:bodyPr>
          <a:lstStyle/>
          <a:p>
            <a:r>
              <a:rPr lang="en-GB" sz="2000" dirty="0">
                <a:solidFill>
                  <a:schemeClr val="bg1"/>
                </a:solidFill>
              </a:rPr>
              <a:t>My choice of this product is due to the fact that it is a unique product, and, in the UK, everyone knows the famous port wine for its rich fragrance.</a:t>
            </a:r>
          </a:p>
          <a:p>
            <a:r>
              <a:rPr lang="en-GB" sz="2000" dirty="0">
                <a:solidFill>
                  <a:schemeClr val="bg1"/>
                </a:solidFill>
              </a:rPr>
              <a:t>This is the result of the good wine it is: </a:t>
            </a:r>
          </a:p>
        </p:txBody>
      </p:sp>
      <p:sp>
        <p:nvSpPr>
          <p:cNvPr id="29" name="TextBox 28">
            <a:extLst>
              <a:ext uri="{FF2B5EF4-FFF2-40B4-BE49-F238E27FC236}">
                <a16:creationId xmlns:a16="http://schemas.microsoft.com/office/drawing/2014/main" id="{D0A64CD9-4B81-A34C-5A93-7AD1600CEDB3}"/>
              </a:ext>
            </a:extLst>
          </p:cNvPr>
          <p:cNvSpPr txBox="1"/>
          <p:nvPr/>
        </p:nvSpPr>
        <p:spPr>
          <a:xfrm>
            <a:off x="105889" y="5085652"/>
            <a:ext cx="9674719" cy="1015663"/>
          </a:xfrm>
          <a:prstGeom prst="rect">
            <a:avLst/>
          </a:prstGeom>
          <a:noFill/>
        </p:spPr>
        <p:txBody>
          <a:bodyPr wrap="square" rtlCol="0">
            <a:spAutoFit/>
          </a:bodyPr>
          <a:lstStyle/>
          <a:p>
            <a:r>
              <a:rPr lang="en-GB" sz="2000" dirty="0">
                <a:solidFill>
                  <a:schemeClr val="bg1"/>
                </a:solidFill>
              </a:rPr>
              <a:t>By aligning product, price, promotion, and other elements such as a company's people, processes, and physical evidence, companies can create a strategy that meets customer needs and differentiates them from the competition</a:t>
            </a:r>
          </a:p>
        </p:txBody>
      </p:sp>
      <p:grpSp>
        <p:nvGrpSpPr>
          <p:cNvPr id="2" name="Group 1">
            <a:extLst>
              <a:ext uri="{FF2B5EF4-FFF2-40B4-BE49-F238E27FC236}">
                <a16:creationId xmlns:a16="http://schemas.microsoft.com/office/drawing/2014/main" id="{08D6FBD5-A612-8A94-AD71-664E82B0D3F6}"/>
              </a:ext>
            </a:extLst>
          </p:cNvPr>
          <p:cNvGrpSpPr/>
          <p:nvPr/>
        </p:nvGrpSpPr>
        <p:grpSpPr>
          <a:xfrm>
            <a:off x="4242746" y="3268295"/>
            <a:ext cx="1518449" cy="1731968"/>
            <a:chOff x="3872701" y="2807429"/>
            <a:chExt cx="1518449" cy="1546209"/>
          </a:xfrm>
        </p:grpSpPr>
        <p:pic>
          <p:nvPicPr>
            <p:cNvPr id="28" name="Picture 27" descr="A row of wine glasses on a table&#10;&#10;AI-generated content may be incorrect.">
              <a:extLst>
                <a:ext uri="{FF2B5EF4-FFF2-40B4-BE49-F238E27FC236}">
                  <a16:creationId xmlns:a16="http://schemas.microsoft.com/office/drawing/2014/main" id="{214860F2-DF24-6DFE-2D7B-F491B672A24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88986" y="2807429"/>
              <a:ext cx="1062039" cy="1416052"/>
            </a:xfrm>
            <a:prstGeom prst="rect">
              <a:avLst/>
            </a:prstGeom>
            <a:ln>
              <a:noFill/>
            </a:ln>
            <a:effectLst>
              <a:outerShdw blurRad="292100" dist="139700" dir="2700000" algn="tl" rotWithShape="0">
                <a:srgbClr val="333333">
                  <a:alpha val="65000"/>
                </a:srgbClr>
              </a:outerShdw>
            </a:effectLst>
          </p:spPr>
        </p:pic>
        <p:sp>
          <p:nvSpPr>
            <p:cNvPr id="30" name="TextBox 29">
              <a:extLst>
                <a:ext uri="{FF2B5EF4-FFF2-40B4-BE49-F238E27FC236}">
                  <a16:creationId xmlns:a16="http://schemas.microsoft.com/office/drawing/2014/main" id="{B4014525-ABE9-29B6-7B51-EA745CBD3FBA}"/>
                </a:ext>
              </a:extLst>
            </p:cNvPr>
            <p:cNvSpPr txBox="1"/>
            <p:nvPr/>
          </p:nvSpPr>
          <p:spPr>
            <a:xfrm>
              <a:off x="3872701" y="4076639"/>
              <a:ext cx="1518449" cy="276999"/>
            </a:xfrm>
            <a:prstGeom prst="rect">
              <a:avLst/>
            </a:prstGeom>
            <a:noFill/>
          </p:spPr>
          <p:txBody>
            <a:bodyPr wrap="square" rtlCol="0">
              <a:spAutoFit/>
            </a:bodyPr>
            <a:lstStyle/>
            <a:p>
              <a:r>
                <a:rPr lang="en-GB" sz="1200" dirty="0">
                  <a:solidFill>
                    <a:srgbClr val="ED8B1F"/>
                  </a:solidFill>
                  <a:highlight>
                    <a:srgbClr val="8A0000"/>
                  </a:highlight>
                </a:rPr>
                <a:t>EMPTY GRASSES</a:t>
              </a:r>
            </a:p>
          </p:txBody>
        </p:sp>
      </p:grpSp>
      <p:pic>
        <p:nvPicPr>
          <p:cNvPr id="2056" name="Picture 8" descr="O Douro no Outono: simplesmente deslumbrante - Rota do Douro">
            <a:extLst>
              <a:ext uri="{FF2B5EF4-FFF2-40B4-BE49-F238E27FC236}">
                <a16:creationId xmlns:a16="http://schemas.microsoft.com/office/drawing/2014/main" id="{049A8630-BE5A-B5D8-AB24-43BD66F05076}"/>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872678" y="880118"/>
            <a:ext cx="4334666" cy="28786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32" name="Picture 31" descr="A group of bottles of wine&#10;&#10;AI-generated content may be incorrect.">
            <a:extLst>
              <a:ext uri="{FF2B5EF4-FFF2-40B4-BE49-F238E27FC236}">
                <a16:creationId xmlns:a16="http://schemas.microsoft.com/office/drawing/2014/main" id="{C9476721-3FC4-4F27-81D5-5D4107C1DD7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980539" y="3954828"/>
            <a:ext cx="2105572" cy="28074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099627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B1FC5D-3123-5905-349C-DEFB183F0F72}"/>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026" name="Picture 2" descr="Question mark icons | Canva">
            <a:extLst>
              <a:ext uri="{FF2B5EF4-FFF2-40B4-BE49-F238E27FC236}">
                <a16:creationId xmlns:a16="http://schemas.microsoft.com/office/drawing/2014/main" id="{4C674A9E-3C80-8B57-B627-7836C59CD02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442523" y="749675"/>
            <a:ext cx="5238750" cy="355282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6C3A4A55-9B23-6081-41E1-477F498476CF}"/>
              </a:ext>
            </a:extLst>
          </p:cNvPr>
          <p:cNvSpPr/>
          <p:nvPr/>
        </p:nvSpPr>
        <p:spPr>
          <a:xfrm>
            <a:off x="3147289" y="3989193"/>
            <a:ext cx="5622117" cy="1015663"/>
          </a:xfrm>
          <a:prstGeom prst="rect">
            <a:avLst/>
          </a:prstGeom>
          <a:noFill/>
        </p:spPr>
        <p:txBody>
          <a:bodyPr wrap="none" lIns="91440" tIns="45720" rIns="91440" bIns="45720">
            <a:spAutoFit/>
          </a:bodyPr>
          <a:lstStyle/>
          <a:p>
            <a:pPr algn="ctr"/>
            <a:r>
              <a:rPr lang="en-US" sz="6000" b="1" cap="none" spc="0" dirty="0">
                <a:ln w="22225">
                  <a:solidFill>
                    <a:schemeClr val="accent2"/>
                  </a:solidFill>
                  <a:prstDash val="solid"/>
                </a:ln>
                <a:solidFill>
                  <a:schemeClr val="accent2">
                    <a:lumMod val="40000"/>
                    <a:lumOff val="60000"/>
                  </a:schemeClr>
                </a:solidFill>
                <a:effectLst/>
              </a:rPr>
              <a:t>Any Questions?</a:t>
            </a:r>
          </a:p>
        </p:txBody>
      </p:sp>
    </p:spTree>
    <p:extLst>
      <p:ext uri="{BB962C8B-B14F-4D97-AF65-F5344CB8AC3E}">
        <p14:creationId xmlns:p14="http://schemas.microsoft.com/office/powerpoint/2010/main" val="106555257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154393-5614-949B-D178-CEA9E5FDD49D}"/>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extBox 5">
            <a:extLst>
              <a:ext uri="{FF2B5EF4-FFF2-40B4-BE49-F238E27FC236}">
                <a16:creationId xmlns:a16="http://schemas.microsoft.com/office/drawing/2014/main" id="{702B2304-C490-273B-E01A-259112E02C30}"/>
              </a:ext>
            </a:extLst>
          </p:cNvPr>
          <p:cNvSpPr txBox="1"/>
          <p:nvPr/>
        </p:nvSpPr>
        <p:spPr>
          <a:xfrm>
            <a:off x="599768" y="2310581"/>
            <a:ext cx="7138219" cy="2163096"/>
          </a:xfrm>
          <a:prstGeom prst="rect">
            <a:avLst/>
          </a:prstGeom>
          <a:noFill/>
        </p:spPr>
        <p:txBody>
          <a:bodyPr wrap="square" rtlCol="0">
            <a:spAutoFit/>
          </a:bodyPr>
          <a:lstStyle/>
          <a:p>
            <a:endParaRPr lang="en-GB" dirty="0"/>
          </a:p>
        </p:txBody>
      </p:sp>
      <p:pic>
        <p:nvPicPr>
          <p:cNvPr id="8" name="Picture 7">
            <a:extLst>
              <a:ext uri="{FF2B5EF4-FFF2-40B4-BE49-F238E27FC236}">
                <a16:creationId xmlns:a16="http://schemas.microsoft.com/office/drawing/2014/main" id="{5BEC6652-1546-5943-931D-06524B324989}"/>
              </a:ext>
            </a:extLst>
          </p:cNvPr>
          <p:cNvPicPr>
            <a:picLocks noChangeAspect="1"/>
          </p:cNvPicPr>
          <p:nvPr/>
        </p:nvPicPr>
        <p:blipFill>
          <a:blip r:embed="rId2" cstate="screen">
            <a:alphaModFix amt="35000"/>
            <a:duotone>
              <a:prstClr val="black"/>
              <a:srgbClr val="D9C3A5">
                <a:tint val="50000"/>
                <a:satMod val="180000"/>
              </a:srgbClr>
            </a:duotone>
            <a:extLst>
              <a:ext uri="{28A0092B-C50C-407E-A947-70E740481C1C}">
                <a14:useLocalDpi xmlns:a14="http://schemas.microsoft.com/office/drawing/2010/main"/>
              </a:ext>
            </a:extLst>
          </a:blip>
          <a:stretch>
            <a:fillRect/>
          </a:stretch>
        </p:blipFill>
        <p:spPr>
          <a:xfrm>
            <a:off x="0" y="-31955"/>
            <a:ext cx="12192000" cy="6858000"/>
          </a:xfrm>
          <a:prstGeom prst="rect">
            <a:avLst/>
          </a:prstGeom>
        </p:spPr>
      </p:pic>
      <p:sp>
        <p:nvSpPr>
          <p:cNvPr id="5" name="Title 1">
            <a:extLst>
              <a:ext uri="{FF2B5EF4-FFF2-40B4-BE49-F238E27FC236}">
                <a16:creationId xmlns:a16="http://schemas.microsoft.com/office/drawing/2014/main" id="{5773E5EF-0D8C-173D-BFAD-D56EE12607D3}"/>
              </a:ext>
            </a:extLst>
          </p:cNvPr>
          <p:cNvSpPr txBox="1">
            <a:spLocks/>
          </p:cNvSpPr>
          <p:nvPr/>
        </p:nvSpPr>
        <p:spPr>
          <a:xfrm>
            <a:off x="0" y="153952"/>
            <a:ext cx="4171950" cy="1412911"/>
          </a:xfrm>
          <a:prstGeom prst="rect">
            <a:avLst/>
          </a:prstGeom>
          <a:solidFill>
            <a:srgbClr val="ED8B1F"/>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highlight>
                  <a:srgbClr val="ED8B1F"/>
                </a:highlight>
                <a:latin typeface="Aptos Black" panose="020B0004020202020204" pitchFamily="34" charset="0"/>
              </a:rPr>
              <a:t>REFERENCES</a:t>
            </a:r>
          </a:p>
        </p:txBody>
      </p:sp>
      <p:pic>
        <p:nvPicPr>
          <p:cNvPr id="16" name="Picture 15">
            <a:extLst>
              <a:ext uri="{FF2B5EF4-FFF2-40B4-BE49-F238E27FC236}">
                <a16:creationId xmlns:a16="http://schemas.microsoft.com/office/drawing/2014/main" id="{635DB686-37A6-638F-D8C7-A49A567FB98F}"/>
              </a:ext>
            </a:extLst>
          </p:cNvPr>
          <p:cNvPicPr>
            <a:picLocks noChangeAspect="1"/>
          </p:cNvPicPr>
          <p:nvPr/>
        </p:nvPicPr>
        <p:blipFill>
          <a:blip r:embed="rId3" cstate="screen">
            <a:alphaModFix amt="50000"/>
            <a:extLst>
              <a:ext uri="{28A0092B-C50C-407E-A947-70E740481C1C}">
                <a14:useLocalDpi xmlns:a14="http://schemas.microsoft.com/office/drawing/2010/main"/>
              </a:ext>
            </a:extLst>
          </a:blip>
          <a:srcRect/>
          <a:stretch>
            <a:fillRect/>
          </a:stretch>
        </p:blipFill>
        <p:spPr>
          <a:xfrm>
            <a:off x="7131543" y="3316093"/>
            <a:ext cx="4843004" cy="3541907"/>
          </a:xfrm>
          <a:prstGeom prst="rect">
            <a:avLst/>
          </a:prstGeom>
          <a:ln>
            <a:noFill/>
          </a:ln>
          <a:effectLst>
            <a:softEdge rad="112500"/>
          </a:effectLst>
        </p:spPr>
      </p:pic>
      <p:pic>
        <p:nvPicPr>
          <p:cNvPr id="18" name="Picture 17">
            <a:extLst>
              <a:ext uri="{FF2B5EF4-FFF2-40B4-BE49-F238E27FC236}">
                <a16:creationId xmlns:a16="http://schemas.microsoft.com/office/drawing/2014/main" id="{A8E4E264-088B-6D1D-462D-E31C900C1F89}"/>
              </a:ext>
            </a:extLst>
          </p:cNvPr>
          <p:cNvPicPr>
            <a:picLocks noChangeAspect="1"/>
          </p:cNvPicPr>
          <p:nvPr/>
        </p:nvPicPr>
        <p:blipFill>
          <a:blip r:embed="rId4" cstate="screen">
            <a:alphaModFix amt="70000"/>
            <a:extLst>
              <a:ext uri="{28A0092B-C50C-407E-A947-70E740481C1C}">
                <a14:useLocalDpi xmlns:a14="http://schemas.microsoft.com/office/drawing/2010/main"/>
              </a:ext>
            </a:extLst>
          </a:blip>
          <a:srcRect/>
          <a:stretch>
            <a:fillRect/>
          </a:stretch>
        </p:blipFill>
        <p:spPr>
          <a:xfrm>
            <a:off x="7131543" y="0"/>
            <a:ext cx="4843005" cy="3429000"/>
          </a:xfrm>
          <a:prstGeom prst="rect">
            <a:avLst/>
          </a:prstGeom>
          <a:ln>
            <a:noFill/>
          </a:ln>
          <a:effectLst>
            <a:softEdge rad="112500"/>
          </a:effectLst>
        </p:spPr>
      </p:pic>
      <p:pic>
        <p:nvPicPr>
          <p:cNvPr id="22" name="Picture 21">
            <a:extLst>
              <a:ext uri="{FF2B5EF4-FFF2-40B4-BE49-F238E27FC236}">
                <a16:creationId xmlns:a16="http://schemas.microsoft.com/office/drawing/2014/main" id="{C9684DE9-BAFF-1316-634F-C9171E07620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070432" y="151542"/>
            <a:ext cx="1927245" cy="141532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 name="TextBox 1">
            <a:extLst>
              <a:ext uri="{FF2B5EF4-FFF2-40B4-BE49-F238E27FC236}">
                <a16:creationId xmlns:a16="http://schemas.microsoft.com/office/drawing/2014/main" id="{01BAB2D3-5908-BC57-5CBF-5FEAF42F2BF9}"/>
              </a:ext>
            </a:extLst>
          </p:cNvPr>
          <p:cNvSpPr txBox="1"/>
          <p:nvPr/>
        </p:nvSpPr>
        <p:spPr>
          <a:xfrm>
            <a:off x="234696" y="1899274"/>
            <a:ext cx="5861304" cy="5078313"/>
          </a:xfrm>
          <a:prstGeom prst="rect">
            <a:avLst/>
          </a:prstGeom>
          <a:noFill/>
        </p:spPr>
        <p:txBody>
          <a:bodyPr wrap="square" rtlCol="0">
            <a:spAutoFit/>
          </a:bodyPr>
          <a:lstStyle/>
          <a:p>
            <a:r>
              <a:rPr lang="en-GB" dirty="0">
                <a:solidFill>
                  <a:schemeClr val="bg1"/>
                </a:solidFill>
              </a:rPr>
              <a:t>-Buglass, A.J. 2022. </a:t>
            </a:r>
            <a:r>
              <a:rPr lang="en-GB" i="1" dirty="0">
                <a:solidFill>
                  <a:schemeClr val="bg1"/>
                </a:solidFill>
              </a:rPr>
              <a:t>A Guide to the World’s Vineyards and Wines</a:t>
            </a:r>
            <a:r>
              <a:rPr lang="en-GB" dirty="0">
                <a:solidFill>
                  <a:schemeClr val="bg1"/>
                </a:solidFill>
              </a:rPr>
              <a:t>. Cambridge Scholars Publishing.</a:t>
            </a:r>
          </a:p>
          <a:p>
            <a:endParaRPr lang="en-GB" dirty="0">
              <a:solidFill>
                <a:schemeClr val="bg1"/>
              </a:solidFill>
            </a:endParaRPr>
          </a:p>
          <a:p>
            <a:r>
              <a:rPr lang="en-GB" dirty="0">
                <a:solidFill>
                  <a:schemeClr val="bg1"/>
                </a:solidFill>
              </a:rPr>
              <a:t>-</a:t>
            </a:r>
            <a:r>
              <a:rPr lang="en-GB" dirty="0" err="1">
                <a:solidFill>
                  <a:schemeClr val="bg1"/>
                </a:solidFill>
              </a:rPr>
              <a:t>McGechan</a:t>
            </a:r>
            <a:r>
              <a:rPr lang="en-GB" dirty="0">
                <a:solidFill>
                  <a:schemeClr val="bg1"/>
                </a:solidFill>
              </a:rPr>
              <a:t>, B. 2013. </a:t>
            </a:r>
            <a:r>
              <a:rPr lang="en-GB" i="1" dirty="0">
                <a:solidFill>
                  <a:schemeClr val="bg1"/>
                </a:solidFill>
              </a:rPr>
              <a:t>Wine Marketing Online: How to Use the Newest Tools of Marketing to Boost Profits and Build Brands</a:t>
            </a:r>
            <a:r>
              <a:rPr lang="en-GB" dirty="0">
                <a:solidFill>
                  <a:schemeClr val="bg1"/>
                </a:solidFill>
              </a:rPr>
              <a:t>. Board and Bench Publishing.</a:t>
            </a:r>
          </a:p>
          <a:p>
            <a:endParaRPr lang="en-GB" dirty="0">
              <a:solidFill>
                <a:schemeClr val="bg1"/>
              </a:solidFill>
            </a:endParaRPr>
          </a:p>
          <a:p>
            <a:r>
              <a:rPr lang="en-GB" i="1" dirty="0">
                <a:solidFill>
                  <a:schemeClr val="bg1"/>
                </a:solidFill>
              </a:rPr>
              <a:t>-Principles of Marketing’ 2008 Ed.</a:t>
            </a:r>
            <a:r>
              <a:rPr lang="en-GB" dirty="0">
                <a:solidFill>
                  <a:schemeClr val="bg1"/>
                </a:solidFill>
              </a:rPr>
              <a:t> 2008. Rex Bookstore, Inc.</a:t>
            </a:r>
          </a:p>
          <a:p>
            <a:endParaRPr lang="en-GB" dirty="0">
              <a:solidFill>
                <a:schemeClr val="bg1"/>
              </a:solidFill>
            </a:endParaRPr>
          </a:p>
          <a:p>
            <a:r>
              <a:rPr lang="en-GB" dirty="0">
                <a:solidFill>
                  <a:schemeClr val="bg1"/>
                </a:solidFill>
              </a:rPr>
              <a:t>-I can confirm that I have not used any AI tools in the research and creation of this Presentation. I confirm that I have not presented any </a:t>
            </a:r>
            <a:r>
              <a:rPr lang="en-GB" dirty="0" err="1">
                <a:solidFill>
                  <a:schemeClr val="bg1"/>
                </a:solidFill>
              </a:rPr>
              <a:t>any</a:t>
            </a:r>
            <a:r>
              <a:rPr lang="en-GB" dirty="0">
                <a:solidFill>
                  <a:schemeClr val="bg1"/>
                </a:solidFill>
              </a:rPr>
              <a:t> AI generated photos as my own work. I confirm I have copies of my drafts, notes,  photos and other resources </a:t>
            </a:r>
            <a:r>
              <a:rPr lang="en-GB" dirty="0" err="1">
                <a:solidFill>
                  <a:schemeClr val="bg1"/>
                </a:solidFill>
              </a:rPr>
              <a:t>i</a:t>
            </a:r>
            <a:r>
              <a:rPr lang="en-GB" dirty="0">
                <a:solidFill>
                  <a:schemeClr val="bg1"/>
                </a:solidFill>
              </a:rPr>
              <a:t> used, which I may be asked to provide in evidence</a:t>
            </a:r>
          </a:p>
          <a:p>
            <a:endParaRPr lang="en-GB" dirty="0"/>
          </a:p>
          <a:p>
            <a:endParaRPr lang="en-GB" dirty="0"/>
          </a:p>
        </p:txBody>
      </p:sp>
    </p:spTree>
    <p:extLst>
      <p:ext uri="{BB962C8B-B14F-4D97-AF65-F5344CB8AC3E}">
        <p14:creationId xmlns:p14="http://schemas.microsoft.com/office/powerpoint/2010/main" val="142835870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4939BF2-B7D5-B852-330D-41A277A56186}"/>
              </a:ext>
            </a:extLst>
          </p:cNvPr>
          <p:cNvSpPr/>
          <p:nvPr/>
        </p:nvSpPr>
        <p:spPr>
          <a:xfrm>
            <a:off x="0" y="0"/>
            <a:ext cx="12192000" cy="6858000"/>
          </a:xfrm>
          <a:prstGeom prst="rect">
            <a:avLst/>
          </a:prstGeom>
          <a:gradFill flip="none" rotWithShape="1">
            <a:gsLst>
              <a:gs pos="0">
                <a:srgbClr val="A40000">
                  <a:shade val="30000"/>
                  <a:satMod val="115000"/>
                </a:srgbClr>
              </a:gs>
              <a:gs pos="50000">
                <a:srgbClr val="A40000">
                  <a:shade val="67500"/>
                  <a:satMod val="115000"/>
                </a:srgbClr>
              </a:gs>
              <a:gs pos="100000">
                <a:srgbClr val="A40000">
                  <a:shade val="100000"/>
                  <a:satMod val="115000"/>
                </a:srgbClr>
              </a:gs>
            </a:gsLst>
            <a:lin ang="16200000" scaled="1"/>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Picture 5">
            <a:extLst>
              <a:ext uri="{FF2B5EF4-FFF2-40B4-BE49-F238E27FC236}">
                <a16:creationId xmlns:a16="http://schemas.microsoft.com/office/drawing/2014/main" id="{463C1F4F-A8D5-5398-F803-4D8FE7363EF3}"/>
              </a:ext>
            </a:extLst>
          </p:cNvPr>
          <p:cNvPicPr>
            <a:picLocks noChangeAspect="1"/>
          </p:cNvPicPr>
          <p:nvPr/>
        </p:nvPicPr>
        <p:blipFill>
          <a:blip r:embed="rId2" cstate="screen">
            <a:alphaModFix amt="85000"/>
            <a:extLst>
              <a:ext uri="{28A0092B-C50C-407E-A947-70E740481C1C}">
                <a14:useLocalDpi xmlns:a14="http://schemas.microsoft.com/office/drawing/2010/main"/>
              </a:ext>
            </a:extLst>
          </a:blip>
          <a:stretch>
            <a:fillRect/>
          </a:stretch>
        </p:blipFill>
        <p:spPr>
          <a:xfrm>
            <a:off x="8652385" y="2623575"/>
            <a:ext cx="3539615" cy="4234425"/>
          </a:xfrm>
          <a:prstGeom prst="rect">
            <a:avLst/>
          </a:prstGeom>
          <a:ln>
            <a:noFill/>
          </a:ln>
          <a:effectLst>
            <a:outerShdw blurRad="190500" algn="tl" rotWithShape="0">
              <a:srgbClr val="000000">
                <a:alpha val="70000"/>
              </a:srgbClr>
            </a:outerShdw>
          </a:effectLst>
        </p:spPr>
      </p:pic>
      <p:pic>
        <p:nvPicPr>
          <p:cNvPr id="8" name="Picture 7">
            <a:extLst>
              <a:ext uri="{FF2B5EF4-FFF2-40B4-BE49-F238E27FC236}">
                <a16:creationId xmlns:a16="http://schemas.microsoft.com/office/drawing/2014/main" id="{73D7D086-0475-9019-1EDE-61EBB23EED8C}"/>
              </a:ext>
            </a:extLst>
          </p:cNvPr>
          <p:cNvPicPr>
            <a:picLocks noChangeAspect="1"/>
          </p:cNvPicPr>
          <p:nvPr/>
        </p:nvPicPr>
        <p:blipFill>
          <a:blip r:embed="rId3" cstate="screen">
            <a:alphaModFix amt="85000"/>
            <a:extLst>
              <a:ext uri="{28A0092B-C50C-407E-A947-70E740481C1C}">
                <a14:useLocalDpi xmlns:a14="http://schemas.microsoft.com/office/drawing/2010/main"/>
              </a:ext>
            </a:extLst>
          </a:blip>
          <a:stretch>
            <a:fillRect/>
          </a:stretch>
        </p:blipFill>
        <p:spPr>
          <a:xfrm>
            <a:off x="8652386" y="0"/>
            <a:ext cx="3539613" cy="2654710"/>
          </a:xfrm>
          <a:prstGeom prst="rect">
            <a:avLst/>
          </a:prstGeom>
          <a:ln>
            <a:noFill/>
          </a:ln>
          <a:effectLst>
            <a:outerShdw blurRad="190500" algn="tl" rotWithShape="0">
              <a:srgbClr val="000000">
                <a:alpha val="70000"/>
              </a:srgbClr>
            </a:outerShdw>
          </a:effectLst>
        </p:spPr>
      </p:pic>
      <p:pic>
        <p:nvPicPr>
          <p:cNvPr id="12" name="Picture 11">
            <a:extLst>
              <a:ext uri="{FF2B5EF4-FFF2-40B4-BE49-F238E27FC236}">
                <a16:creationId xmlns:a16="http://schemas.microsoft.com/office/drawing/2014/main" id="{0332A106-5D3B-38AF-58F1-FB2C6A7CC42F}"/>
              </a:ext>
            </a:extLst>
          </p:cNvPr>
          <p:cNvPicPr>
            <a:picLocks noChangeAspect="1"/>
          </p:cNvPicPr>
          <p:nvPr/>
        </p:nvPicPr>
        <p:blipFill>
          <a:blip r:embed="rId4" cstate="screen">
            <a:alphaModFix amt="85000"/>
            <a:extLst>
              <a:ext uri="{28A0092B-C50C-407E-A947-70E740481C1C}">
                <a14:useLocalDpi xmlns:a14="http://schemas.microsoft.com/office/drawing/2010/main"/>
              </a:ext>
            </a:extLst>
          </a:blip>
          <a:stretch>
            <a:fillRect/>
          </a:stretch>
        </p:blipFill>
        <p:spPr>
          <a:xfrm>
            <a:off x="0" y="-1"/>
            <a:ext cx="3726426" cy="2579133"/>
          </a:xfrm>
          <a:prstGeom prst="rect">
            <a:avLst/>
          </a:prstGeom>
          <a:ln>
            <a:noFill/>
          </a:ln>
          <a:effectLst>
            <a:outerShdw blurRad="190500" algn="tl" rotWithShape="0">
              <a:srgbClr val="000000">
                <a:alpha val="70000"/>
              </a:srgbClr>
            </a:outerShdw>
          </a:effectLst>
        </p:spPr>
      </p:pic>
      <p:pic>
        <p:nvPicPr>
          <p:cNvPr id="16" name="Picture 15">
            <a:extLst>
              <a:ext uri="{FF2B5EF4-FFF2-40B4-BE49-F238E27FC236}">
                <a16:creationId xmlns:a16="http://schemas.microsoft.com/office/drawing/2014/main" id="{2539065D-7CC9-6DAA-1D1B-F4F67A0E2F96}"/>
              </a:ext>
            </a:extLst>
          </p:cNvPr>
          <p:cNvPicPr>
            <a:picLocks noChangeAspect="1"/>
          </p:cNvPicPr>
          <p:nvPr/>
        </p:nvPicPr>
        <p:blipFill>
          <a:blip r:embed="rId5" cstate="screen">
            <a:alphaModFix amt="85000"/>
            <a:extLst>
              <a:ext uri="{28A0092B-C50C-407E-A947-70E740481C1C}">
                <a14:useLocalDpi xmlns:a14="http://schemas.microsoft.com/office/drawing/2010/main"/>
              </a:ext>
            </a:extLst>
          </a:blip>
          <a:stretch>
            <a:fillRect/>
          </a:stretch>
        </p:blipFill>
        <p:spPr>
          <a:xfrm>
            <a:off x="-1" y="2428568"/>
            <a:ext cx="3508885" cy="2381864"/>
          </a:xfrm>
          <a:prstGeom prst="rect">
            <a:avLst/>
          </a:prstGeom>
          <a:ln>
            <a:noFill/>
          </a:ln>
          <a:effectLst>
            <a:outerShdw blurRad="190500" algn="tl" rotWithShape="0">
              <a:srgbClr val="000000">
                <a:alpha val="70000"/>
              </a:srgbClr>
            </a:outerShdw>
          </a:effectLst>
        </p:spPr>
      </p:pic>
      <p:pic>
        <p:nvPicPr>
          <p:cNvPr id="20" name="Picture 19">
            <a:extLst>
              <a:ext uri="{FF2B5EF4-FFF2-40B4-BE49-F238E27FC236}">
                <a16:creationId xmlns:a16="http://schemas.microsoft.com/office/drawing/2014/main" id="{84971639-1A06-3162-840D-9DE6D3052DE4}"/>
              </a:ext>
            </a:extLst>
          </p:cNvPr>
          <p:cNvPicPr>
            <a:picLocks noChangeAspect="1"/>
          </p:cNvPicPr>
          <p:nvPr/>
        </p:nvPicPr>
        <p:blipFill>
          <a:blip r:embed="rId6" cstate="screen">
            <a:alphaModFix amt="85000"/>
            <a:extLst>
              <a:ext uri="{28A0092B-C50C-407E-A947-70E740481C1C}">
                <a14:useLocalDpi xmlns:a14="http://schemas.microsoft.com/office/drawing/2010/main"/>
              </a:ext>
            </a:extLst>
          </a:blip>
          <a:srcRect l="-1" r="-618"/>
          <a:stretch>
            <a:fillRect/>
          </a:stretch>
        </p:blipFill>
        <p:spPr>
          <a:xfrm>
            <a:off x="0" y="4746523"/>
            <a:ext cx="3539614" cy="2111477"/>
          </a:xfrm>
          <a:prstGeom prst="rect">
            <a:avLst/>
          </a:prstGeom>
          <a:ln>
            <a:noFill/>
          </a:ln>
          <a:effectLst>
            <a:outerShdw blurRad="190500" algn="tl" rotWithShape="0">
              <a:srgbClr val="000000">
                <a:alpha val="70000"/>
              </a:srgbClr>
            </a:outerShdw>
          </a:effectLst>
        </p:spPr>
      </p:pic>
      <p:pic>
        <p:nvPicPr>
          <p:cNvPr id="10" name="Picture 9">
            <a:extLst>
              <a:ext uri="{FF2B5EF4-FFF2-40B4-BE49-F238E27FC236}">
                <a16:creationId xmlns:a16="http://schemas.microsoft.com/office/drawing/2014/main" id="{5A2462A1-E142-3775-27B0-1301B9912308}"/>
              </a:ext>
            </a:extLst>
          </p:cNvPr>
          <p:cNvPicPr>
            <a:picLocks noChangeAspect="1"/>
          </p:cNvPicPr>
          <p:nvPr/>
        </p:nvPicPr>
        <p:blipFill>
          <a:blip r:embed="rId7" cstate="screen">
            <a:alphaModFix amt="85000"/>
            <a:extLst>
              <a:ext uri="{28A0092B-C50C-407E-A947-70E740481C1C}">
                <a14:useLocalDpi xmlns:a14="http://schemas.microsoft.com/office/drawing/2010/main"/>
              </a:ext>
            </a:extLst>
          </a:blip>
          <a:stretch>
            <a:fillRect/>
          </a:stretch>
        </p:blipFill>
        <p:spPr>
          <a:xfrm>
            <a:off x="3508885" y="0"/>
            <a:ext cx="5143500" cy="685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6705058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TM04033927[[fn=Main Event]]</Template>
  <TotalTime>0</TotalTime>
  <Words>640</Words>
  <Application>Microsoft Office PowerPoint</Application>
  <PresentationFormat>Widescreen</PresentationFormat>
  <Paragraphs>60</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Aptos Black</vt:lpstr>
      <vt:lpstr>Aptos Display</vt:lpstr>
      <vt:lpstr>Arial</vt:lpstr>
      <vt:lpstr>Arial Black</vt:lpstr>
      <vt:lpstr>Times New Roman</vt:lpstr>
      <vt:lpstr>Office Theme</vt:lpstr>
      <vt:lpstr>PowerPoint Presentation</vt:lpstr>
      <vt:lpstr>INTRODUCTION</vt:lpstr>
      <vt:lpstr>HISTORY</vt:lpstr>
      <vt:lpstr>DIFFERENT TYPES OF PORT WINE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Nuno Rodrigues Dias (2518128)</dc:creator>
  <cp:lastModifiedBy>Nuno Rodrigues Dias (2518128)</cp:lastModifiedBy>
  <cp:revision>15</cp:revision>
  <dcterms:created xsi:type="dcterms:W3CDTF">2025-10-27T14:13:21Z</dcterms:created>
  <dcterms:modified xsi:type="dcterms:W3CDTF">2025-11-28T19:10:56Z</dcterms:modified>
</cp:coreProperties>
</file>