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Masters/slideMaster1.xml" ContentType="application/vnd.openxmlformats-officedocument.presentationml.slideMaster+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1.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4.xml" ContentType="application/vnd.openxmlformats-officedocument.presentationml.notesSlide+xml"/>
  <Override PartName="/ppt/theme/theme1.xml" ContentType="application/vnd.openxmlformats-officedocument.theme+xml"/>
  <Override PartName="/ppt/theme/theme2.xml" ContentType="application/vnd.openxmlformats-officedocument.them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8" r:id="rId3"/>
    <p:sldId id="259" r:id="rId4"/>
    <p:sldId id="263"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7" autoAdjust="0"/>
    <p:restoredTop sz="68216" autoAdjust="0"/>
  </p:normalViewPr>
  <p:slideViewPr>
    <p:cSldViewPr snapToGrid="0">
      <p:cViewPr>
        <p:scale>
          <a:sx n="75" d="100"/>
          <a:sy n="75" d="100"/>
        </p:scale>
        <p:origin x="840" y="-6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customXml" Target="../customXml/item2.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customXml" Target="../customXml/item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B3B877-991F-45C0-BA97-7968B17961CD}" type="datetimeFigureOut">
              <a:rPr lang="en-GB" smtClean="0"/>
              <a:t>25/2/21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918C71-FD81-4951-AD18-E11E73B467EB}" type="slidenum">
              <a:rPr lang="en-GB" smtClean="0"/>
              <a:t>‹#›</a:t>
            </a:fld>
            <a:endParaRPr lang="en-GB"/>
          </a:p>
        </p:txBody>
      </p:sp>
    </p:spTree>
    <p:extLst>
      <p:ext uri="{BB962C8B-B14F-4D97-AF65-F5344CB8AC3E}">
        <p14:creationId xmlns:p14="http://schemas.microsoft.com/office/powerpoint/2010/main" val="2632878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mbria" panose="02040503050406030204" pitchFamily="18" charset="0"/>
                <a:ea typeface="Times New Roman" panose="02020603050405020304" pitchFamily="18" charset="0"/>
                <a:cs typeface="Times New Roman" panose="02020603050405020304" pitchFamily="18" charset="0"/>
              </a:rPr>
              <a:t>Script: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mbria" panose="02040503050406030204" pitchFamily="18" charset="0"/>
                <a:ea typeface="Times New Roman" panose="02020603050405020304" pitchFamily="18" charset="0"/>
                <a:cs typeface="Times New Roman" panose="02020603050405020304" pitchFamily="18" charset="0"/>
              </a:rPr>
              <a:t>The aim is to outline the key factors that can influence an organisations success and avoid protentional failure.</a:t>
            </a:r>
            <a:endParaRPr lang="en-GB" sz="1200" dirty="0">
              <a:effectLst/>
              <a:latin typeface="Cambria" panose="02040503050406030204" pitchFamily="18"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B918C71-FD81-4951-AD18-E11E73B467EB}" type="slidenum">
              <a:rPr lang="en-GB" smtClean="0"/>
              <a:t>2</a:t>
            </a:fld>
            <a:endParaRPr lang="en-GB"/>
          </a:p>
        </p:txBody>
      </p:sp>
    </p:spTree>
    <p:extLst>
      <p:ext uri="{BB962C8B-B14F-4D97-AF65-F5344CB8AC3E}">
        <p14:creationId xmlns:p14="http://schemas.microsoft.com/office/powerpoint/2010/main" val="1612682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Leadership Styles:</a:t>
            </a:r>
          </a:p>
          <a:p>
            <a:endParaRPr lang="en-GB" dirty="0"/>
          </a:p>
          <a:p>
            <a:r>
              <a:rPr lang="en-GB" dirty="0"/>
              <a:t>Script:</a:t>
            </a:r>
          </a:p>
          <a:p>
            <a:r>
              <a:rPr lang="en-GB" dirty="0"/>
              <a:t>Authoritarian – Authoritarian leaders rule through force. They use threats of punishment, which can create unrest and dissatisfaction. The result of this would be employees doing the bear minimum or leaving. Employees can struggle without their leader.</a:t>
            </a:r>
          </a:p>
          <a:p>
            <a:endParaRPr lang="en-GB" dirty="0"/>
          </a:p>
          <a:p>
            <a:r>
              <a:rPr lang="en-GB" dirty="0"/>
              <a:t>Consultative -Consultative leaders encourage involvement by asking for opinions and suggestions whilst retaining decision making authority. They communicate well, encourage employees to problem solve, and therefore staff can function without the direct supervision of their manager.</a:t>
            </a:r>
          </a:p>
          <a:p>
            <a:endParaRPr lang="en-GB" dirty="0"/>
          </a:p>
          <a:p>
            <a:r>
              <a:rPr lang="en-GB" dirty="0"/>
              <a:t>Democratic – Democratic leaders are similar to consultative leaders, but decision making is shared amongst the team.</a:t>
            </a:r>
          </a:p>
          <a:p>
            <a:endParaRPr lang="en-GB" dirty="0"/>
          </a:p>
          <a:p>
            <a:r>
              <a:rPr lang="en-GB" dirty="0"/>
              <a:t>Laissez-faire - Laissez-faire leaders provide employees with information and some general direction, but let them get on with their role with limited interference. This can be very effective, but can be difficult to monitor goals and standards.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For organisational success, the correct leadership style needs to be chosen for each team and different styles will need to be deployed within the same team, depending on the current goals. </a:t>
            </a:r>
          </a:p>
          <a:p>
            <a:endParaRPr lang="en-GB" dirty="0"/>
          </a:p>
          <a:p>
            <a:r>
              <a:rPr lang="en-GB" dirty="0"/>
              <a:t>A poor choice in leadership style can result in organisational failure, as it will push staff away.</a:t>
            </a:r>
          </a:p>
        </p:txBody>
      </p:sp>
      <p:sp>
        <p:nvSpPr>
          <p:cNvPr id="4" name="Slide Number Placeholder 3"/>
          <p:cNvSpPr>
            <a:spLocks noGrp="1"/>
          </p:cNvSpPr>
          <p:nvPr>
            <p:ph type="sldNum" sz="quarter" idx="5"/>
          </p:nvPr>
        </p:nvSpPr>
        <p:spPr/>
        <p:txBody>
          <a:bodyPr/>
          <a:lstStyle/>
          <a:p>
            <a:fld id="{CB918C71-FD81-4951-AD18-E11E73B467EB}" type="slidenum">
              <a:rPr lang="en-GB" smtClean="0"/>
              <a:t>3</a:t>
            </a:fld>
            <a:endParaRPr lang="en-GB"/>
          </a:p>
        </p:txBody>
      </p:sp>
    </p:spTree>
    <p:extLst>
      <p:ext uri="{BB962C8B-B14F-4D97-AF65-F5344CB8AC3E}">
        <p14:creationId xmlns:p14="http://schemas.microsoft.com/office/powerpoint/2010/main" val="636967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Tannenbaum-Schmidt put forward a continuum of leadership, splitting leadership into 4 main styles. </a:t>
            </a:r>
          </a:p>
          <a:p>
            <a:endParaRPr lang="en-GB" dirty="0"/>
          </a:p>
          <a:p>
            <a:r>
              <a:rPr lang="en-GB" dirty="0"/>
              <a:t>Script:</a:t>
            </a:r>
          </a:p>
          <a:p>
            <a:r>
              <a:rPr lang="en-GB" dirty="0"/>
              <a:t>Tells – Tells is where a manger makes a decision and ‘tells’ the team.</a:t>
            </a:r>
          </a:p>
          <a:p>
            <a:r>
              <a:rPr lang="en-GB" dirty="0"/>
              <a:t>Sells – Sells is where a manger sells their decision to the team.</a:t>
            </a:r>
          </a:p>
          <a:p>
            <a:r>
              <a:rPr lang="en-GB" dirty="0"/>
              <a:t>Consults –A consultive manager, will have their plan but will discuss before making the final decision.</a:t>
            </a:r>
          </a:p>
          <a:p>
            <a:r>
              <a:rPr lang="en-GB" dirty="0"/>
              <a:t>Joins –A manager who asks for suggestion and opinions.</a:t>
            </a:r>
          </a:p>
          <a:p>
            <a:endParaRPr lang="en-GB" dirty="0"/>
          </a:p>
          <a:p>
            <a:endParaRPr lang="en-GB" dirty="0"/>
          </a:p>
        </p:txBody>
      </p:sp>
      <p:sp>
        <p:nvSpPr>
          <p:cNvPr id="4" name="Slide Number Placeholder 3"/>
          <p:cNvSpPr>
            <a:spLocks noGrp="1"/>
          </p:cNvSpPr>
          <p:nvPr>
            <p:ph type="sldNum" sz="quarter" idx="5"/>
          </p:nvPr>
        </p:nvSpPr>
        <p:spPr/>
        <p:txBody>
          <a:bodyPr/>
          <a:lstStyle/>
          <a:p>
            <a:fld id="{CB918C71-FD81-4951-AD18-E11E73B467EB}" type="slidenum">
              <a:rPr lang="en-GB" smtClean="0"/>
              <a:t>4</a:t>
            </a:fld>
            <a:endParaRPr lang="en-GB"/>
          </a:p>
        </p:txBody>
      </p:sp>
    </p:spTree>
    <p:extLst>
      <p:ext uri="{BB962C8B-B14F-4D97-AF65-F5344CB8AC3E}">
        <p14:creationId xmlns:p14="http://schemas.microsoft.com/office/powerpoint/2010/main" val="2536859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r>
              <a:rPr lang="en-GB" dirty="0"/>
              <a:t>Examples of planning: setting objectives, Allocating resources, establishing and implementing systems and mechanisms. </a:t>
            </a:r>
          </a:p>
          <a:p>
            <a:endParaRPr lang="en-GB" dirty="0"/>
          </a:p>
          <a:p>
            <a:r>
              <a:rPr lang="en-GB" dirty="0"/>
              <a:t>Examples of planning, dissemination, negotiation, spokes-person.</a:t>
            </a:r>
          </a:p>
          <a:p>
            <a:endParaRPr lang="en-GB" dirty="0"/>
          </a:p>
          <a:p>
            <a:r>
              <a:rPr lang="en-GB" dirty="0"/>
              <a:t>Examples of skills include interpersonal technical and decision making.</a:t>
            </a:r>
          </a:p>
          <a:p>
            <a:endParaRPr lang="en-GB" dirty="0"/>
          </a:p>
          <a:p>
            <a:r>
              <a:rPr lang="en-GB" dirty="0"/>
              <a:t>It’s important as a manager to be well rounded in these fields, to be a positive influence.</a:t>
            </a:r>
          </a:p>
        </p:txBody>
      </p:sp>
      <p:sp>
        <p:nvSpPr>
          <p:cNvPr id="4" name="Slide Number Placeholder 3"/>
          <p:cNvSpPr>
            <a:spLocks noGrp="1"/>
          </p:cNvSpPr>
          <p:nvPr>
            <p:ph type="sldNum" sz="quarter" idx="5"/>
          </p:nvPr>
        </p:nvSpPr>
        <p:spPr/>
        <p:txBody>
          <a:bodyPr/>
          <a:lstStyle/>
          <a:p>
            <a:fld id="{CB918C71-FD81-4951-AD18-E11E73B467EB}" type="slidenum">
              <a:rPr lang="en-GB" smtClean="0"/>
              <a:t>5</a:t>
            </a:fld>
            <a:endParaRPr lang="en-GB"/>
          </a:p>
        </p:txBody>
      </p:sp>
    </p:spTree>
    <p:extLst>
      <p:ext uri="{BB962C8B-B14F-4D97-AF65-F5344CB8AC3E}">
        <p14:creationId xmlns:p14="http://schemas.microsoft.com/office/powerpoint/2010/main" val="4276669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Kotter’s 8 Step Change Model</a:t>
            </a:r>
          </a:p>
          <a:p>
            <a:pPr marL="0" indent="0">
              <a:buNone/>
            </a:pPr>
            <a:endParaRPr lang="en-GB" dirty="0"/>
          </a:p>
          <a:p>
            <a:pPr marL="0" indent="0">
              <a:buNone/>
            </a:pPr>
            <a:r>
              <a:rPr lang="en-GB" dirty="0"/>
              <a:t>Script:</a:t>
            </a:r>
          </a:p>
          <a:p>
            <a:pPr marL="228600" indent="-228600">
              <a:buAutoNum type="arabicPeriod"/>
            </a:pPr>
            <a:r>
              <a:rPr lang="en-GB" dirty="0"/>
              <a:t>Create Urgency – It helps if the whole company is motivated to change.</a:t>
            </a:r>
          </a:p>
          <a:p>
            <a:pPr marL="228600" indent="-228600">
              <a:buAutoNum type="arabicPeriod"/>
            </a:pPr>
            <a:r>
              <a:rPr lang="en-GB" dirty="0"/>
              <a:t>Form a powerful coalition - To convince staff that change is necessary. staff need to be lead by example. </a:t>
            </a:r>
          </a:p>
          <a:p>
            <a:pPr marL="228600" indent="-228600">
              <a:buAutoNum type="arabicPeriod"/>
            </a:pPr>
            <a:r>
              <a:rPr lang="en-GB" dirty="0"/>
              <a:t>Create a vision for change – It’s important to make a strategy for change.</a:t>
            </a:r>
          </a:p>
          <a:p>
            <a:pPr marL="228600" indent="-228600">
              <a:buAutoNum type="arabicPeriod"/>
            </a:pPr>
            <a:r>
              <a:rPr lang="en-GB" dirty="0"/>
              <a:t>Communicate the vision – Do this frequently and powerfully and imbed it everything you do.</a:t>
            </a:r>
          </a:p>
          <a:p>
            <a:pPr marL="228600" indent="-228600">
              <a:buAutoNum type="arabicPeriod"/>
            </a:pPr>
            <a:r>
              <a:rPr lang="en-GB" dirty="0"/>
              <a:t>Remove obstacles – Empower staff by rewarding those who embrace change and support those who resist.</a:t>
            </a:r>
          </a:p>
          <a:p>
            <a:pPr marL="228600" indent="-228600">
              <a:buAutoNum type="arabicPeriod"/>
            </a:pPr>
            <a:r>
              <a:rPr lang="en-GB" dirty="0"/>
              <a:t>Create short term wins. – Short terms targets will reduce the risk of failure. </a:t>
            </a:r>
          </a:p>
          <a:p>
            <a:pPr marL="228600" indent="-228600">
              <a:buAutoNum type="arabicPeriod"/>
            </a:pPr>
            <a:r>
              <a:rPr lang="en-GB" dirty="0"/>
              <a:t>Build on change – don’t declare victory to early, keep analysis and improving.</a:t>
            </a:r>
          </a:p>
          <a:p>
            <a:pPr marL="228600" indent="-228600">
              <a:buAutoNum type="arabicPeriod"/>
            </a:pPr>
            <a:r>
              <a:rPr lang="en-GB" dirty="0"/>
              <a:t>Anchor the changes in the company culture. – Make a </a:t>
            </a:r>
            <a:r>
              <a:rPr lang="en-GB" dirty="0" err="1"/>
              <a:t>continous</a:t>
            </a:r>
            <a:r>
              <a:rPr lang="en-GB" dirty="0"/>
              <a:t> effort to maintain the changes.</a:t>
            </a:r>
          </a:p>
        </p:txBody>
      </p:sp>
      <p:sp>
        <p:nvSpPr>
          <p:cNvPr id="4" name="Slide Number Placeholder 3"/>
          <p:cNvSpPr>
            <a:spLocks noGrp="1"/>
          </p:cNvSpPr>
          <p:nvPr>
            <p:ph type="sldNum" sz="quarter" idx="5"/>
          </p:nvPr>
        </p:nvSpPr>
        <p:spPr/>
        <p:txBody>
          <a:bodyPr/>
          <a:lstStyle/>
          <a:p>
            <a:fld id="{CB918C71-FD81-4951-AD18-E11E73B467EB}" type="slidenum">
              <a:rPr lang="en-GB" smtClean="0"/>
              <a:t>6</a:t>
            </a:fld>
            <a:endParaRPr lang="en-GB"/>
          </a:p>
        </p:txBody>
      </p:sp>
    </p:spTree>
    <p:extLst>
      <p:ext uri="{BB962C8B-B14F-4D97-AF65-F5344CB8AC3E}">
        <p14:creationId xmlns:p14="http://schemas.microsoft.com/office/powerpoint/2010/main" val="2882189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Script: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mbria" panose="02040503050406030204" pitchFamily="18" charset="0"/>
                <a:ea typeface="Times New Roman" panose="02020603050405020304" pitchFamily="18" charset="0"/>
                <a:cs typeface="Times New Roman" panose="02020603050405020304" pitchFamily="18" charset="0"/>
              </a:rPr>
              <a:t>Keeping these factors in consideration as you carry out your management role, you can influence your organisations’ success.</a:t>
            </a:r>
          </a:p>
          <a:p>
            <a:endParaRPr lang="en-GB" dirty="0"/>
          </a:p>
          <a:p>
            <a:r>
              <a:rPr lang="en-GB" dirty="0"/>
              <a:t>It’s important to remember that these are theories, and as a manger you need to be flexible with the techniques you apply. </a:t>
            </a:r>
          </a:p>
        </p:txBody>
      </p:sp>
      <p:sp>
        <p:nvSpPr>
          <p:cNvPr id="4" name="Slide Number Placeholder 3"/>
          <p:cNvSpPr>
            <a:spLocks noGrp="1"/>
          </p:cNvSpPr>
          <p:nvPr>
            <p:ph type="sldNum" sz="quarter" idx="5"/>
          </p:nvPr>
        </p:nvSpPr>
        <p:spPr/>
        <p:txBody>
          <a:bodyPr/>
          <a:lstStyle/>
          <a:p>
            <a:fld id="{CB918C71-FD81-4951-AD18-E11E73B467EB}" type="slidenum">
              <a:rPr lang="en-GB" smtClean="0"/>
              <a:t>7</a:t>
            </a:fld>
            <a:endParaRPr lang="en-GB"/>
          </a:p>
        </p:txBody>
      </p:sp>
    </p:spTree>
    <p:extLst>
      <p:ext uri="{BB962C8B-B14F-4D97-AF65-F5344CB8AC3E}">
        <p14:creationId xmlns:p14="http://schemas.microsoft.com/office/powerpoint/2010/main" val="3205950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37DE-97E0-4BD0-9C34-A4211642ED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D5AE51-63BF-41A7-A7B7-1D5F649197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970070-3EEF-47B2-AEF9-25C0B5F3FB2A}"/>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78D7A882-075E-4C82-AD19-AE308F546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3ACF1D-E43F-435E-AD15-0F965C47FE49}"/>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1986834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0F4C-AD53-466D-8631-37C428E7F5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FED394-0812-4799-A7A3-2FD54A501E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70D833-825B-4DBC-AF3C-9641F6BBFAE8}"/>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BBA862DC-3BE4-4894-A834-00C54B106D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ADF03-EFD1-4CF5-A2C9-3F1F7606AAE6}"/>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4177382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CD0E2-DA43-4BF4-86C2-1F7B33E2BE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54F75B-EDC4-4511-BCF5-3B3D2A820D4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C99968-FADA-46CE-8E7C-CDF458A0B05C}"/>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8F017ED6-61D4-48E7-923F-01B0534413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9F04E2-E02F-4567-B806-A14C2CC86C08}"/>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3405999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03B70-E74E-47B8-8CC1-7D15BA62FC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03303-80AE-4C1D-8794-331D4A3484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23AFB7-8158-466A-88AA-42B72ECEA5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8086E9-B7E4-4EE8-BC90-3B8A23180630}"/>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6" name="Footer Placeholder 5">
            <a:extLst>
              <a:ext uri="{FF2B5EF4-FFF2-40B4-BE49-F238E27FC236}">
                <a16:creationId xmlns:a16="http://schemas.microsoft.com/office/drawing/2014/main" id="{A1C17E34-6C0B-4F7A-AABF-CC6F6F7DAA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448E91-E8EB-4BD3-B9A4-E91FBD423FC1}"/>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238896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D5EF-C731-40ED-98F3-0D15FEFBB4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599757-7245-492B-8C14-0CED867799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9FB453-B567-4471-8EDF-C644F7FE20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01139B-A55B-4038-8A13-263D68B6D1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812CCD-B8BC-4D62-8345-403ABFEA96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2DE1C9-C2B5-4A5F-81FB-0F82D9E2BD0E}"/>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8" name="Footer Placeholder 7">
            <a:extLst>
              <a:ext uri="{FF2B5EF4-FFF2-40B4-BE49-F238E27FC236}">
                <a16:creationId xmlns:a16="http://schemas.microsoft.com/office/drawing/2014/main" id="{2F8DE45F-3EE0-47F8-AA78-0A659DBAAB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B2A25A9-5BBE-4836-8A0C-9842C580566E}"/>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35258209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1DAAF-10D4-4B0F-910F-3C59EB940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2A4901-D539-4C14-894B-A788F0707C1E}"/>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4" name="Footer Placeholder 3">
            <a:extLst>
              <a:ext uri="{FF2B5EF4-FFF2-40B4-BE49-F238E27FC236}">
                <a16:creationId xmlns:a16="http://schemas.microsoft.com/office/drawing/2014/main" id="{F8142492-59B9-471F-80C0-316D8D62DE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DFBA51-371D-4BB5-B306-89C6D6AC2F51}"/>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2299240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2EF2F-78CD-4B52-9EF4-B4F6BE02FFB5}"/>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3" name="Footer Placeholder 2">
            <a:extLst>
              <a:ext uri="{FF2B5EF4-FFF2-40B4-BE49-F238E27FC236}">
                <a16:creationId xmlns:a16="http://schemas.microsoft.com/office/drawing/2014/main" id="{52574150-D5B0-4002-A3BB-06B73528F2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382387-7E0B-4562-8636-81AF2A05C83B}"/>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1209380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6335-B76C-48A3-B3F0-1A458F6CEF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ED8DF4-F54B-435F-81F7-E7BB3A19FD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6179B1-79BB-418E-97F0-F32D9A6D3B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236F78-2BD8-44B0-9E88-74D97AB67485}"/>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6" name="Footer Placeholder 5">
            <a:extLst>
              <a:ext uri="{FF2B5EF4-FFF2-40B4-BE49-F238E27FC236}">
                <a16:creationId xmlns:a16="http://schemas.microsoft.com/office/drawing/2014/main" id="{EF6D87B0-D22C-4482-BF0D-C6C8D90FE8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8F8E29-27FA-4704-96FE-57273421BB7B}"/>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4093903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FCE9C-7755-4B1B-AAE1-2F1E7E1F8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83F5F0-96D7-41BF-ADF9-BE0B381CDB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02CD9C-1924-4E67-A667-38648CAD4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B4E195-F220-4EB0-BE24-D406A7A9671A}"/>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6" name="Footer Placeholder 5">
            <a:extLst>
              <a:ext uri="{FF2B5EF4-FFF2-40B4-BE49-F238E27FC236}">
                <a16:creationId xmlns:a16="http://schemas.microsoft.com/office/drawing/2014/main" id="{7B6D4A09-D08A-4671-AE34-8EDBC1BADA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BE81CF-1FE4-465C-A8B1-67FC65073DBB}"/>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232026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42E8A-EE54-49DF-A5A1-FE813BD47D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C5E3D1-641E-404D-96E5-6F3E6112F0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F30FB-1224-4733-8B01-3BBC31646CF0}"/>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563F768F-46E1-429E-AA1A-B536A8C4F0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39F008-D45B-4172-8F17-F172AF68D840}"/>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2410564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E71172-BDA1-40C8-A22C-9A28649C5AF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9EB94D-4473-4A3D-960E-74B6AE3C59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83FA65-82D4-44DF-8582-D16F53234435}"/>
              </a:ext>
            </a:extLst>
          </p:cNvPr>
          <p:cNvSpPr>
            <a:spLocks noGrp="1"/>
          </p:cNvSpPr>
          <p:nvPr>
            <p:ph type="dt" sz="half" idx="10"/>
          </p:nvPr>
        </p:nvSpPr>
        <p:spPr/>
        <p:txBody>
          <a:body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6EB76114-B55F-46D1-AB4B-6D4D7489C3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70EB3-7933-4284-9D10-B1AA2DB4045E}"/>
              </a:ext>
            </a:extLst>
          </p:cNvPr>
          <p:cNvSpPr>
            <a:spLocks noGrp="1"/>
          </p:cNvSpPr>
          <p:nvPr>
            <p:ph type="sldNum" sz="quarter" idx="12"/>
          </p:nvPr>
        </p:nvSpPr>
        <p:spPr/>
        <p:txBody>
          <a:bodyPr/>
          <a:lstStyle/>
          <a:p>
            <a:fld id="{F84AC6EA-EFFF-4A6D-8DCB-28BAB34CE2AC}" type="slidenum">
              <a:rPr lang="en-GB" smtClean="0"/>
              <a:t>‹#›</a:t>
            </a:fld>
            <a:endParaRPr lang="en-GB"/>
          </a:p>
        </p:txBody>
      </p:sp>
    </p:spTree>
    <p:extLst>
      <p:ext uri="{BB962C8B-B14F-4D97-AF65-F5344CB8AC3E}">
        <p14:creationId xmlns:p14="http://schemas.microsoft.com/office/powerpoint/2010/main" val="126479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3B45E6-D84E-4E6A-89DE-B321CD864B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F5340E-D8CD-4D7D-B280-A784DA1835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3356F-F29A-4DD5-8023-47EB373037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4A1929-7994-44C0-8855-6A952F200975}" type="datetimeFigureOut">
              <a:rPr lang="en-GB" smtClean="0"/>
              <a:t>23/2/21</a:t>
            </a:fld>
            <a:endParaRPr lang="en-GB"/>
          </a:p>
        </p:txBody>
      </p:sp>
      <p:sp>
        <p:nvSpPr>
          <p:cNvPr id="5" name="Footer Placeholder 4">
            <a:extLst>
              <a:ext uri="{FF2B5EF4-FFF2-40B4-BE49-F238E27FC236}">
                <a16:creationId xmlns:a16="http://schemas.microsoft.com/office/drawing/2014/main" id="{3801535B-F274-4367-B21D-B896BF854E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57233D-39ED-4B0A-A10B-A32D4E97D6E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4AC6EA-EFFF-4A6D-8DCB-28BAB34CE2AC}" type="slidenum">
              <a:rPr lang="en-GB" smtClean="0"/>
              <a:t>‹#›</a:t>
            </a:fld>
            <a:endParaRPr lang="en-GB"/>
          </a:p>
        </p:txBody>
      </p:sp>
    </p:spTree>
    <p:extLst>
      <p:ext uri="{BB962C8B-B14F-4D97-AF65-F5344CB8AC3E}">
        <p14:creationId xmlns:p14="http://schemas.microsoft.com/office/powerpoint/2010/main" val="3284560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pexels.com/photo/group-of-people-sitting-indoors-3184291/?utm_content=attributionCopyText&amp;utm_medium=referral&amp;utm_source=pexels" TargetMode="External"/><Relationship Id="rId4" Type="http://schemas.openxmlformats.org/officeDocument/2006/relationships/hyperlink" Target="https://www.pexels.com/@fauxels?utm_content=attributionCopyText&amp;utm_medium=referral&amp;utm_source=pexel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calendar&#10;&#10;Description automatically generated">
            <a:extLst>
              <a:ext uri="{FF2B5EF4-FFF2-40B4-BE49-F238E27FC236}">
                <a16:creationId xmlns:a16="http://schemas.microsoft.com/office/drawing/2014/main" id="{2D395F04-C120-4405-A21F-B3B2EFF91579}"/>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b="15094"/>
          <a:stretch/>
        </p:blipFill>
        <p:spPr>
          <a:xfrm>
            <a:off x="20" y="1"/>
            <a:ext cx="12191980" cy="6857999"/>
          </a:xfrm>
          <a:prstGeom prst="rect">
            <a:avLst/>
          </a:prstGeom>
        </p:spPr>
      </p:pic>
      <p:sp>
        <p:nvSpPr>
          <p:cNvPr id="2" name="Title 1">
            <a:extLst>
              <a:ext uri="{FF2B5EF4-FFF2-40B4-BE49-F238E27FC236}">
                <a16:creationId xmlns:a16="http://schemas.microsoft.com/office/drawing/2014/main" id="{30057E36-F12B-4501-BE43-7CA6FDE420BF}"/>
              </a:ext>
            </a:extLst>
          </p:cNvPr>
          <p:cNvSpPr>
            <a:spLocks noGrp="1"/>
          </p:cNvSpPr>
          <p:nvPr>
            <p:ph type="ctrTitle"/>
          </p:nvPr>
        </p:nvSpPr>
        <p:spPr>
          <a:xfrm>
            <a:off x="1524000" y="1122362"/>
            <a:ext cx="9144000" cy="2849563"/>
          </a:xfrm>
        </p:spPr>
        <p:txBody>
          <a:bodyPr>
            <a:normAutofit/>
          </a:bodyPr>
          <a:lstStyle/>
          <a:p>
            <a:r>
              <a:rPr lang="en-GB" dirty="0">
                <a:solidFill>
                  <a:srgbClr val="FFFFFF"/>
                </a:solidFill>
              </a:rPr>
              <a:t>Key factors to your success!</a:t>
            </a:r>
          </a:p>
        </p:txBody>
      </p:sp>
      <p:sp>
        <p:nvSpPr>
          <p:cNvPr id="3" name="Subtitle 2">
            <a:extLst>
              <a:ext uri="{FF2B5EF4-FFF2-40B4-BE49-F238E27FC236}">
                <a16:creationId xmlns:a16="http://schemas.microsoft.com/office/drawing/2014/main" id="{38506425-0B4B-4C98-A9F8-A5D5F4E0DAE2}"/>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Matthew Taylor</a:t>
            </a:r>
          </a:p>
        </p:txBody>
      </p:sp>
    </p:spTree>
    <p:extLst>
      <p:ext uri="{BB962C8B-B14F-4D97-AF65-F5344CB8AC3E}">
        <p14:creationId xmlns:p14="http://schemas.microsoft.com/office/powerpoint/2010/main" val="20091407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457FD-9EC9-4B24-B2A5-8E07F42C573C}"/>
              </a:ext>
            </a:extLst>
          </p:cNvPr>
          <p:cNvSpPr>
            <a:spLocks noGrp="1"/>
          </p:cNvSpPr>
          <p:nvPr>
            <p:ph type="title"/>
          </p:nvPr>
        </p:nvSpPr>
        <p:spPr>
          <a:xfrm>
            <a:off x="640080" y="325369"/>
            <a:ext cx="4368602" cy="1956841"/>
          </a:xfrm>
        </p:spPr>
        <p:txBody>
          <a:bodyPr anchor="b">
            <a:normAutofit/>
          </a:bodyPr>
          <a:lstStyle/>
          <a:p>
            <a:r>
              <a:rPr lang="en-GB" sz="5400" dirty="0"/>
              <a:t>The Aim</a:t>
            </a: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84C762-B8D8-4305-93B2-CF077D79164B}"/>
              </a:ext>
            </a:extLst>
          </p:cNvPr>
          <p:cNvSpPr>
            <a:spLocks noGrp="1"/>
          </p:cNvSpPr>
          <p:nvPr>
            <p:ph idx="1"/>
          </p:nvPr>
        </p:nvSpPr>
        <p:spPr>
          <a:xfrm>
            <a:off x="640080" y="2872899"/>
            <a:ext cx="4243589" cy="3320668"/>
          </a:xfrm>
        </p:spPr>
        <p:txBody>
          <a:bodyPr>
            <a:normAutofit/>
          </a:bodyPr>
          <a:lstStyle/>
          <a:p>
            <a:pPr marL="0" indent="0">
              <a:buNone/>
            </a:pPr>
            <a:r>
              <a:rPr lang="en-GB" sz="2200" dirty="0">
                <a:latin typeface="Cambria" panose="02040503050406030204" pitchFamily="18" charset="0"/>
                <a:ea typeface="Times New Roman" panose="02020603050405020304" pitchFamily="18" charset="0"/>
                <a:cs typeface="Times New Roman" panose="02020603050405020304" pitchFamily="18" charset="0"/>
              </a:rPr>
              <a:t>The aim is to outline the key factors that can influence an organisations success and avoid protentional failure.</a:t>
            </a:r>
            <a:endParaRPr lang="en-GB" sz="2200" dirty="0">
              <a:effectLst/>
              <a:latin typeface="Cambria" panose="02040503050406030204" pitchFamily="18" charset="0"/>
              <a:ea typeface="Times New Roman" panose="02020603050405020304" pitchFamily="18" charset="0"/>
              <a:cs typeface="Times New Roman" panose="02020603050405020304" pitchFamily="18" charset="0"/>
            </a:endParaRPr>
          </a:p>
        </p:txBody>
      </p:sp>
      <p:pic>
        <p:nvPicPr>
          <p:cNvPr id="5" name="Picture 4" descr="A group of people sitting around a table&#10;&#10;Description automatically generated with medium confidence">
            <a:extLst>
              <a:ext uri="{FF2B5EF4-FFF2-40B4-BE49-F238E27FC236}">
                <a16:creationId xmlns:a16="http://schemas.microsoft.com/office/drawing/2014/main" id="{A5A3912B-104F-43B0-BAB2-506CC37D6C04}"/>
              </a:ext>
            </a:extLst>
          </p:cNvPr>
          <p:cNvPicPr>
            <a:picLocks noChangeAspect="1"/>
          </p:cNvPicPr>
          <p:nvPr/>
        </p:nvPicPr>
        <p:blipFill rotWithShape="1">
          <a:blip r:embed="rId3">
            <a:extLst>
              <a:ext uri="{28A0092B-C50C-407E-A947-70E740481C1C}">
                <a14:useLocalDpi xmlns:a14="http://schemas.microsoft.com/office/drawing/2010/main" val="0"/>
              </a:ext>
            </a:extLst>
          </a:blip>
          <a:srcRect l="19773" r="1327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DDEDA3FC-9CC7-4764-8104-DD10C39DA1BD}"/>
              </a:ext>
            </a:extLst>
          </p:cNvPr>
          <p:cNvSpPr txBox="1"/>
          <p:nvPr/>
        </p:nvSpPr>
        <p:spPr>
          <a:xfrm>
            <a:off x="4114800" y="6591699"/>
            <a:ext cx="3048000" cy="400110"/>
          </a:xfrm>
          <a:prstGeom prst="rect">
            <a:avLst/>
          </a:prstGeom>
          <a:noFill/>
        </p:spPr>
        <p:txBody>
          <a:bodyPr wrap="square" rtlCol="0">
            <a:spAutoFit/>
          </a:bodyPr>
          <a:lstStyle/>
          <a:p>
            <a:r>
              <a:rPr lang="en-US" sz="1000" b="0" i="0" dirty="0">
                <a:solidFill>
                  <a:srgbClr val="1A1A1A"/>
                </a:solidFill>
                <a:effectLst/>
                <a:latin typeface="+mj-lt"/>
              </a:rPr>
              <a:t>Photo by </a:t>
            </a:r>
            <a:r>
              <a:rPr lang="en-US" sz="1000" b="1" i="0" u="none" strike="noStrike" dirty="0" err="1">
                <a:solidFill>
                  <a:srgbClr val="1A1A1A"/>
                </a:solidFill>
                <a:effectLst/>
                <a:latin typeface="+mj-lt"/>
                <a:hlinkClick r:id="rId4"/>
              </a:rPr>
              <a:t>fauxels</a:t>
            </a:r>
            <a:r>
              <a:rPr lang="en-US" sz="1000" b="0" i="0" dirty="0">
                <a:solidFill>
                  <a:srgbClr val="1A1A1A"/>
                </a:solidFill>
                <a:effectLst/>
                <a:latin typeface="+mj-lt"/>
              </a:rPr>
              <a:t> from </a:t>
            </a:r>
            <a:r>
              <a:rPr lang="en-US" sz="1000" b="1" i="0" u="none" strike="noStrike" dirty="0" err="1">
                <a:solidFill>
                  <a:srgbClr val="1A1A1A"/>
                </a:solidFill>
                <a:effectLst/>
                <a:latin typeface="+mj-lt"/>
                <a:hlinkClick r:id="rId5"/>
              </a:rPr>
              <a:t>Pexels</a:t>
            </a:r>
            <a:endParaRPr lang="en-US" sz="1000" b="1" i="0" u="none" strike="noStrike" dirty="0">
              <a:solidFill>
                <a:srgbClr val="1A1A1A"/>
              </a:solidFill>
              <a:effectLst/>
              <a:latin typeface="+mj-lt"/>
            </a:endParaRPr>
          </a:p>
          <a:p>
            <a:endParaRPr lang="en-GB" sz="1000" dirty="0">
              <a:latin typeface="+mj-lt"/>
            </a:endParaRPr>
          </a:p>
        </p:txBody>
      </p:sp>
    </p:spTree>
    <p:extLst>
      <p:ext uri="{BB962C8B-B14F-4D97-AF65-F5344CB8AC3E}">
        <p14:creationId xmlns:p14="http://schemas.microsoft.com/office/powerpoint/2010/main" val="991812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Orange colored pencil standing out from the crowd of black pencils">
            <a:extLst>
              <a:ext uri="{FF2B5EF4-FFF2-40B4-BE49-F238E27FC236}">
                <a16:creationId xmlns:a16="http://schemas.microsoft.com/office/drawing/2014/main" id="{A17D30A9-162E-40FF-B415-34C4CCD31035}"/>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l="17040" r="27018"/>
          <a:stretch/>
        </p:blipFill>
        <p:spPr>
          <a:xfrm>
            <a:off x="5797543" y="10"/>
            <a:ext cx="6394152" cy="6857990"/>
          </a:xfrm>
          <a:prstGeom prst="rect">
            <a:avLst/>
          </a:prstGeom>
        </p:spPr>
      </p:pic>
      <p:pic>
        <p:nvPicPr>
          <p:cNvPr id="22" name="Picture 15">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B6B3A801-2D51-403A-8A80-E5139F849EE9}"/>
              </a:ext>
            </a:extLst>
          </p:cNvPr>
          <p:cNvSpPr>
            <a:spLocks noGrp="1"/>
          </p:cNvSpPr>
          <p:nvPr>
            <p:ph type="title"/>
          </p:nvPr>
        </p:nvSpPr>
        <p:spPr>
          <a:xfrm>
            <a:off x="804998" y="798445"/>
            <a:ext cx="4803636" cy="1311664"/>
          </a:xfrm>
        </p:spPr>
        <p:txBody>
          <a:bodyPr>
            <a:normAutofit/>
          </a:bodyPr>
          <a:lstStyle/>
          <a:p>
            <a:r>
              <a:rPr lang="en-GB" dirty="0">
                <a:solidFill>
                  <a:srgbClr val="000000"/>
                </a:solidFill>
              </a:rPr>
              <a:t>Leadership Styles</a:t>
            </a:r>
          </a:p>
        </p:txBody>
      </p:sp>
      <p:sp>
        <p:nvSpPr>
          <p:cNvPr id="3" name="Content Placeholder 2">
            <a:extLst>
              <a:ext uri="{FF2B5EF4-FFF2-40B4-BE49-F238E27FC236}">
                <a16:creationId xmlns:a16="http://schemas.microsoft.com/office/drawing/2014/main" id="{3ADB0E6F-F91F-49DE-AB77-505745B1A088}"/>
              </a:ext>
            </a:extLst>
          </p:cNvPr>
          <p:cNvSpPr>
            <a:spLocks noGrp="1"/>
          </p:cNvSpPr>
          <p:nvPr>
            <p:ph idx="1"/>
          </p:nvPr>
        </p:nvSpPr>
        <p:spPr>
          <a:xfrm>
            <a:off x="804998" y="2487296"/>
            <a:ext cx="4706803" cy="3788830"/>
          </a:xfrm>
        </p:spPr>
        <p:txBody>
          <a:bodyPr anchor="ctr">
            <a:normAutofit/>
          </a:bodyPr>
          <a:lstStyle/>
          <a:p>
            <a:pPr lvl="1">
              <a:buBlip>
                <a:blip r:embed="rId5">
                  <a:extLst>
                    <a:ext uri="{96DAC541-7B7A-43D3-8B79-37D633B846F1}">
                      <asvg:svgBlip xmlns:asvg="http://schemas.microsoft.com/office/drawing/2016/SVG/main" r:embed="rId6"/>
                    </a:ext>
                  </a:extLst>
                </a:blip>
              </a:buBlip>
            </a:pPr>
            <a:r>
              <a:rPr lang="en-GB" dirty="0">
                <a:solidFill>
                  <a:srgbClr val="000000"/>
                </a:solidFill>
              </a:rPr>
              <a:t>Authoritarian</a:t>
            </a:r>
          </a:p>
          <a:p>
            <a:pPr marL="457200" lvl="1" indent="0">
              <a:buNone/>
            </a:pPr>
            <a:endParaRPr lang="en-GB" dirty="0">
              <a:solidFill>
                <a:srgbClr val="000000"/>
              </a:solidFill>
            </a:endParaRPr>
          </a:p>
          <a:p>
            <a:pPr lvl="2">
              <a:buBlip>
                <a:blip r:embed="rId5">
                  <a:extLst>
                    <a:ext uri="{96DAC541-7B7A-43D3-8B79-37D633B846F1}">
                      <asvg:svgBlip xmlns:asvg="http://schemas.microsoft.com/office/drawing/2016/SVG/main" r:embed="rId6"/>
                    </a:ext>
                  </a:extLst>
                </a:blip>
              </a:buBlip>
            </a:pPr>
            <a:r>
              <a:rPr lang="en-GB" sz="2400" dirty="0">
                <a:solidFill>
                  <a:srgbClr val="000000"/>
                </a:solidFill>
              </a:rPr>
              <a:t>Consultative</a:t>
            </a:r>
          </a:p>
          <a:p>
            <a:pPr marL="457200" lvl="1" indent="0">
              <a:buNone/>
            </a:pPr>
            <a:endParaRPr lang="en-GB" dirty="0">
              <a:solidFill>
                <a:srgbClr val="000000"/>
              </a:solidFill>
            </a:endParaRPr>
          </a:p>
          <a:p>
            <a:pPr lvl="3">
              <a:buBlip>
                <a:blip r:embed="rId5">
                  <a:extLst>
                    <a:ext uri="{96DAC541-7B7A-43D3-8B79-37D633B846F1}">
                      <asvg:svgBlip xmlns:asvg="http://schemas.microsoft.com/office/drawing/2016/SVG/main" r:embed="rId6"/>
                    </a:ext>
                  </a:extLst>
                </a:blip>
              </a:buBlip>
            </a:pPr>
            <a:r>
              <a:rPr lang="en-GB" sz="2400" dirty="0">
                <a:solidFill>
                  <a:srgbClr val="000000"/>
                </a:solidFill>
              </a:rPr>
              <a:t>Democratic</a:t>
            </a:r>
          </a:p>
          <a:p>
            <a:pPr marL="457200" lvl="1" indent="0">
              <a:buNone/>
            </a:pPr>
            <a:endParaRPr lang="en-GB" dirty="0">
              <a:solidFill>
                <a:srgbClr val="000000"/>
              </a:solidFill>
            </a:endParaRPr>
          </a:p>
          <a:p>
            <a:pPr lvl="4">
              <a:buBlip>
                <a:blip r:embed="rId5">
                  <a:extLst>
                    <a:ext uri="{96DAC541-7B7A-43D3-8B79-37D633B846F1}">
                      <asvg:svgBlip xmlns:asvg="http://schemas.microsoft.com/office/drawing/2016/SVG/main" r:embed="rId6"/>
                    </a:ext>
                  </a:extLst>
                </a:blip>
              </a:buBlip>
            </a:pPr>
            <a:r>
              <a:rPr lang="en-GB" sz="2400" dirty="0">
                <a:solidFill>
                  <a:srgbClr val="000000"/>
                </a:solidFill>
              </a:rPr>
              <a:t>Laissez-faire</a:t>
            </a:r>
          </a:p>
          <a:p>
            <a:endParaRPr lang="en-GB" sz="2000" dirty="0">
              <a:solidFill>
                <a:srgbClr val="000000"/>
              </a:solidFill>
            </a:endParaRPr>
          </a:p>
          <a:p>
            <a:endParaRPr lang="en-GB" sz="2000" dirty="0">
              <a:solidFill>
                <a:srgbClr val="000000"/>
              </a:solidFill>
            </a:endParaRPr>
          </a:p>
        </p:txBody>
      </p:sp>
    </p:spTree>
    <p:extLst>
      <p:ext uri="{BB962C8B-B14F-4D97-AF65-F5344CB8AC3E}">
        <p14:creationId xmlns:p14="http://schemas.microsoft.com/office/powerpoint/2010/main" val="2316929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5C2067A-9CFE-4B16-AAAE-237C26CE7283}"/>
              </a:ext>
            </a:extLst>
          </p:cNvPr>
          <p:cNvSpPr/>
          <p:nvPr/>
        </p:nvSpPr>
        <p:spPr>
          <a:xfrm>
            <a:off x="0" y="0"/>
            <a:ext cx="12192000" cy="1532964"/>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184B66D-46F4-47A4-92D8-6F3720E52C8D}"/>
              </a:ext>
            </a:extLst>
          </p:cNvPr>
          <p:cNvSpPr>
            <a:spLocks noGrp="1"/>
          </p:cNvSpPr>
          <p:nvPr>
            <p:ph type="title"/>
          </p:nvPr>
        </p:nvSpPr>
        <p:spPr>
          <a:xfrm>
            <a:off x="375920" y="385481"/>
            <a:ext cx="11369040" cy="1325563"/>
          </a:xfrm>
        </p:spPr>
        <p:txBody>
          <a:bodyPr>
            <a:noAutofit/>
          </a:bodyPr>
          <a:lstStyle/>
          <a:p>
            <a:r>
              <a:rPr lang="en-GB" dirty="0">
                <a:solidFill>
                  <a:schemeClr val="bg1"/>
                </a:solidFill>
              </a:rPr>
              <a:t>The Tannenbaum-Schmidt Leadership Continuum</a:t>
            </a:r>
            <a:br>
              <a:rPr lang="en-GB" dirty="0">
                <a:solidFill>
                  <a:schemeClr val="bg1"/>
                </a:solidFill>
              </a:rPr>
            </a:br>
            <a:endParaRPr lang="en-GB" dirty="0">
              <a:solidFill>
                <a:schemeClr val="bg1"/>
              </a:solidFill>
            </a:endParaRPr>
          </a:p>
        </p:txBody>
      </p:sp>
      <p:pic>
        <p:nvPicPr>
          <p:cNvPr id="5" name="Content Placeholder 4" descr="Timeline&#10;&#10;Description automatically generated">
            <a:extLst>
              <a:ext uri="{FF2B5EF4-FFF2-40B4-BE49-F238E27FC236}">
                <a16:creationId xmlns:a16="http://schemas.microsoft.com/office/drawing/2014/main" id="{9309A79A-B6D0-4E48-8422-977D9953309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1975" b="32082"/>
          <a:stretch/>
        </p:blipFill>
        <p:spPr>
          <a:xfrm>
            <a:off x="1839893" y="2274045"/>
            <a:ext cx="8512214" cy="3720355"/>
          </a:xfrm>
        </p:spPr>
      </p:pic>
      <p:sp>
        <p:nvSpPr>
          <p:cNvPr id="30" name="Rectangle 29">
            <a:extLst>
              <a:ext uri="{FF2B5EF4-FFF2-40B4-BE49-F238E27FC236}">
                <a16:creationId xmlns:a16="http://schemas.microsoft.com/office/drawing/2014/main" id="{56BEE47C-A2E3-4A0C-8289-55CCA7221B63}"/>
              </a:ext>
            </a:extLst>
          </p:cNvPr>
          <p:cNvSpPr/>
          <p:nvPr/>
        </p:nvSpPr>
        <p:spPr>
          <a:xfrm>
            <a:off x="0" y="1590861"/>
            <a:ext cx="12192000" cy="133911"/>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330122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7DA7A-9773-4F50-A6E9-D561C1A9B846}"/>
              </a:ext>
            </a:extLst>
          </p:cNvPr>
          <p:cNvSpPr>
            <a:spLocks noGrp="1"/>
          </p:cNvSpPr>
          <p:nvPr>
            <p:ph type="title"/>
          </p:nvPr>
        </p:nvSpPr>
        <p:spPr>
          <a:xfrm>
            <a:off x="696022" y="1808968"/>
            <a:ext cx="3836374" cy="2924470"/>
          </a:xfrm>
        </p:spPr>
        <p:txBody>
          <a:bodyPr>
            <a:normAutofit fontScale="90000"/>
          </a:bodyPr>
          <a:lstStyle/>
          <a:p>
            <a:pPr algn="ctr"/>
            <a:r>
              <a:rPr lang="en-GB" dirty="0"/>
              <a:t>Management style</a:t>
            </a:r>
            <a:br>
              <a:rPr lang="en-GB" dirty="0"/>
            </a:br>
            <a:br>
              <a:rPr lang="en-GB" dirty="0"/>
            </a:br>
            <a:r>
              <a:rPr lang="en-GB" sz="2700" dirty="0"/>
              <a:t>The Functions, Roles and Skills of a manager</a:t>
            </a:r>
            <a:br>
              <a:rPr lang="en-GB" sz="2700" dirty="0"/>
            </a:br>
            <a:endParaRPr lang="en-GB" sz="2700" dirty="0"/>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517D59-87DE-49B7-9FF0-15E19A779BD0}"/>
              </a:ext>
            </a:extLst>
          </p:cNvPr>
          <p:cNvSpPr>
            <a:spLocks noGrp="1"/>
          </p:cNvSpPr>
          <p:nvPr>
            <p:ph idx="1"/>
          </p:nvPr>
        </p:nvSpPr>
        <p:spPr>
          <a:xfrm>
            <a:off x="4776196" y="1652954"/>
            <a:ext cx="6267717" cy="3660725"/>
          </a:xfrm>
        </p:spPr>
        <p:txBody>
          <a:bodyPr anchor="ctr">
            <a:noAutofit/>
          </a:bodyPr>
          <a:lstStyle/>
          <a:p>
            <a:endParaRPr lang="en-GB" sz="2400" dirty="0"/>
          </a:p>
          <a:p>
            <a:pPr lvl="2">
              <a:buBlip>
                <a:blip r:embed="rId3">
                  <a:extLst>
                    <a:ext uri="{96DAC541-7B7A-43D3-8B79-37D633B846F1}">
                      <asvg:svgBlip xmlns:asvg="http://schemas.microsoft.com/office/drawing/2016/SVG/main" r:embed="rId4"/>
                    </a:ext>
                  </a:extLst>
                </a:blip>
              </a:buBlip>
            </a:pPr>
            <a:r>
              <a:rPr lang="en-GB" sz="2400" dirty="0"/>
              <a:t>Your functions Involve planning, Organising, Leading, and Controlling.</a:t>
            </a:r>
          </a:p>
          <a:p>
            <a:pPr>
              <a:buBlip>
                <a:blip r:embed="rId3">
                  <a:extLst>
                    <a:ext uri="{96DAC541-7B7A-43D3-8B79-37D633B846F1}">
                      <asvg:svgBlip xmlns:asvg="http://schemas.microsoft.com/office/drawing/2016/SVG/main" r:embed="rId4"/>
                    </a:ext>
                  </a:extLst>
                </a:blip>
              </a:buBlip>
            </a:pPr>
            <a:endParaRPr lang="en-GB" sz="2400" dirty="0"/>
          </a:p>
          <a:p>
            <a:pPr lvl="1">
              <a:buBlip>
                <a:blip r:embed="rId3">
                  <a:extLst>
                    <a:ext uri="{96DAC541-7B7A-43D3-8B79-37D633B846F1}">
                      <asvg:svgBlip xmlns:asvg="http://schemas.microsoft.com/office/drawing/2016/SVG/main" r:embed="rId4"/>
                    </a:ext>
                  </a:extLst>
                </a:blip>
              </a:buBlip>
            </a:pPr>
            <a:r>
              <a:rPr lang="en-GB" dirty="0"/>
              <a:t>Your Roles involve Information dissemination, negotiation, spokes-person.</a:t>
            </a:r>
          </a:p>
          <a:p>
            <a:pPr>
              <a:buBlip>
                <a:blip r:embed="rId3">
                  <a:extLst>
                    <a:ext uri="{96DAC541-7B7A-43D3-8B79-37D633B846F1}">
                      <asvg:svgBlip xmlns:asvg="http://schemas.microsoft.com/office/drawing/2016/SVG/main" r:embed="rId4"/>
                    </a:ext>
                  </a:extLst>
                </a:blip>
              </a:buBlip>
            </a:pPr>
            <a:endParaRPr lang="en-GB" sz="2400" dirty="0"/>
          </a:p>
          <a:p>
            <a:pPr>
              <a:buBlip>
                <a:blip r:embed="rId3">
                  <a:extLst>
                    <a:ext uri="{96DAC541-7B7A-43D3-8B79-37D633B846F1}">
                      <asvg:svgBlip xmlns:asvg="http://schemas.microsoft.com/office/drawing/2016/SVG/main" r:embed="rId4"/>
                    </a:ext>
                  </a:extLst>
                </a:blip>
              </a:buBlip>
            </a:pPr>
            <a:r>
              <a:rPr lang="en-GB" sz="2400" dirty="0"/>
              <a:t>Your skills include interpersonal, technical</a:t>
            </a:r>
          </a:p>
          <a:p>
            <a:pPr marL="0" indent="0">
              <a:buNone/>
            </a:pPr>
            <a:r>
              <a:rPr lang="en-GB" sz="2400" dirty="0"/>
              <a:t>    and decision making. </a:t>
            </a:r>
          </a:p>
        </p:txBody>
      </p:sp>
    </p:spTree>
    <p:extLst>
      <p:ext uri="{BB962C8B-B14F-4D97-AF65-F5344CB8AC3E}">
        <p14:creationId xmlns:p14="http://schemas.microsoft.com/office/powerpoint/2010/main" val="1513542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344E771-3DCA-4E23-AA41-EACB7F567539}"/>
              </a:ext>
            </a:extLst>
          </p:cNvPr>
          <p:cNvSpPr/>
          <p:nvPr/>
        </p:nvSpPr>
        <p:spPr>
          <a:xfrm>
            <a:off x="0" y="0"/>
            <a:ext cx="12192000" cy="157118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1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231E79E0-D974-44ED-AF1A-6D82BE37926F}"/>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1125"/>
          <a:stretch/>
        </p:blipFill>
        <p:spPr>
          <a:xfrm>
            <a:off x="1076461" y="2148664"/>
            <a:ext cx="10039078" cy="4394199"/>
          </a:xfrm>
          <a:prstGeom prst="rect">
            <a:avLst/>
          </a:prstGeom>
        </p:spPr>
      </p:pic>
      <p:sp>
        <p:nvSpPr>
          <p:cNvPr id="2" name="Title 1">
            <a:extLst>
              <a:ext uri="{FF2B5EF4-FFF2-40B4-BE49-F238E27FC236}">
                <a16:creationId xmlns:a16="http://schemas.microsoft.com/office/drawing/2014/main" id="{5CBC67CA-89BA-4580-95BD-3CEC36361E6C}"/>
              </a:ext>
            </a:extLst>
          </p:cNvPr>
          <p:cNvSpPr>
            <a:spLocks noGrp="1"/>
          </p:cNvSpPr>
          <p:nvPr>
            <p:ph type="title"/>
          </p:nvPr>
        </p:nvSpPr>
        <p:spPr>
          <a:xfrm>
            <a:off x="363492" y="506361"/>
            <a:ext cx="11210925" cy="744836"/>
          </a:xfrm>
        </p:spPr>
        <p:txBody>
          <a:bodyPr vert="horz" lIns="91440" tIns="45720" rIns="91440" bIns="45720" rtlCol="0" anchor="ctr">
            <a:noAutofit/>
          </a:bodyPr>
          <a:lstStyle/>
          <a:p>
            <a:pPr algn="ctr"/>
            <a:r>
              <a:rPr lang="en-US" kern="1200" dirty="0">
                <a:solidFill>
                  <a:schemeClr val="bg1"/>
                </a:solidFill>
                <a:latin typeface="+mj-lt"/>
                <a:ea typeface="+mj-ea"/>
                <a:cs typeface="+mj-cs"/>
              </a:rPr>
              <a:t>Managing Change</a:t>
            </a:r>
            <a:br>
              <a:rPr lang="en-US" kern="1200" dirty="0">
                <a:solidFill>
                  <a:schemeClr val="bg1"/>
                </a:solidFill>
                <a:latin typeface="+mj-lt"/>
                <a:ea typeface="+mj-ea"/>
                <a:cs typeface="+mj-cs"/>
              </a:rPr>
            </a:br>
            <a:r>
              <a:rPr lang="en-US" kern="1200" dirty="0">
                <a:solidFill>
                  <a:schemeClr val="bg1"/>
                </a:solidFill>
                <a:latin typeface="+mj-lt"/>
                <a:ea typeface="+mj-ea"/>
                <a:cs typeface="+mj-cs"/>
              </a:rPr>
              <a:t>Kotter’s 8 Step Change Model</a:t>
            </a:r>
          </a:p>
        </p:txBody>
      </p:sp>
      <p:sp>
        <p:nvSpPr>
          <p:cNvPr id="13" name="Rectangle 12">
            <a:extLst>
              <a:ext uri="{FF2B5EF4-FFF2-40B4-BE49-F238E27FC236}">
                <a16:creationId xmlns:a16="http://schemas.microsoft.com/office/drawing/2014/main" id="{47073A47-1214-4DD3-B70B-513D7BFEC29A}"/>
              </a:ext>
            </a:extLst>
          </p:cNvPr>
          <p:cNvSpPr/>
          <p:nvPr/>
        </p:nvSpPr>
        <p:spPr>
          <a:xfrm>
            <a:off x="0" y="1670793"/>
            <a:ext cx="12192000" cy="86765"/>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78528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C7144-ED72-460D-B89D-A4E256D0DC65}"/>
              </a:ext>
            </a:extLst>
          </p:cNvPr>
          <p:cNvSpPr>
            <a:spLocks noGrp="1"/>
          </p:cNvSpPr>
          <p:nvPr>
            <p:ph type="title"/>
          </p:nvPr>
        </p:nvSpPr>
        <p:spPr>
          <a:xfrm>
            <a:off x="1075767" y="1188637"/>
            <a:ext cx="2988234" cy="4480726"/>
          </a:xfrm>
        </p:spPr>
        <p:txBody>
          <a:bodyPr>
            <a:normAutofit/>
          </a:bodyPr>
          <a:lstStyle/>
          <a:p>
            <a:pPr algn="r"/>
            <a:r>
              <a:rPr lang="en-GB" sz="6600"/>
              <a:t>In Closing</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31263CD-D136-4C97-8D7C-FE84FCA0B2D1}"/>
              </a:ext>
            </a:extLst>
          </p:cNvPr>
          <p:cNvSpPr>
            <a:spLocks noGrp="1"/>
          </p:cNvSpPr>
          <p:nvPr>
            <p:ph idx="1"/>
          </p:nvPr>
        </p:nvSpPr>
        <p:spPr>
          <a:xfrm>
            <a:off x="5255260" y="1648870"/>
            <a:ext cx="4702848" cy="3560260"/>
          </a:xfrm>
        </p:spPr>
        <p:txBody>
          <a:bodyPr anchor="ctr">
            <a:normAutofit/>
          </a:bodyPr>
          <a:lstStyle/>
          <a:p>
            <a:pPr marL="0" indent="0">
              <a:buNone/>
            </a:pPr>
            <a:r>
              <a:rPr lang="en-GB" sz="2400" dirty="0">
                <a:latin typeface="Cambria" panose="02040503050406030204" pitchFamily="18" charset="0"/>
                <a:ea typeface="Times New Roman" panose="02020603050405020304" pitchFamily="18" charset="0"/>
                <a:cs typeface="Times New Roman" panose="02020603050405020304" pitchFamily="18" charset="0"/>
              </a:rPr>
              <a:t>Keeping these factors in consideration as you carry out your management role, you can influence your organisations’ success.</a:t>
            </a:r>
          </a:p>
          <a:p>
            <a:pPr marL="0" indent="0">
              <a:buNone/>
            </a:pPr>
            <a:endParaRPr lang="en-GB" sz="2400" dirty="0"/>
          </a:p>
        </p:txBody>
      </p:sp>
    </p:spTree>
    <p:extLst>
      <p:ext uri="{BB962C8B-B14F-4D97-AF65-F5344CB8AC3E}">
        <p14:creationId xmlns:p14="http://schemas.microsoft.com/office/powerpoint/2010/main" val="3493330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A86D7F70CAAB4A8D81227E366BC6F6" ma:contentTypeVersion="10" ma:contentTypeDescription="Create a new document." ma:contentTypeScope="" ma:versionID="1addc0f0bae88f62d8a5899875390341">
  <xsd:schema xmlns:xsd="http://www.w3.org/2001/XMLSchema" xmlns:xs="http://www.w3.org/2001/XMLSchema" xmlns:p="http://schemas.microsoft.com/office/2006/metadata/properties" xmlns:ns2="b4b12159-8873-4228-a9ef-c0ab43396be6" targetNamespace="http://schemas.microsoft.com/office/2006/metadata/properties" ma:root="true" ma:fieldsID="36af1e5120902943a2d6bf784f3cc7ca" ns2:_="">
    <xsd:import namespace="b4b12159-8873-4228-a9ef-c0ab43396be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AutoTags" minOccurs="0"/>
                <xsd:element ref="ns2:MediaServiceLocatio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b12159-8873-4228-a9ef-c0ab43396be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C6BD448-406A-4597-A2CB-3B6D689A0B8A}"/>
</file>

<file path=customXml/itemProps2.xml><?xml version="1.0" encoding="utf-8"?>
<ds:datastoreItem xmlns:ds="http://schemas.openxmlformats.org/officeDocument/2006/customXml" ds:itemID="{AC9F8080-A2C0-4778-814C-F07F31C554B8}"/>
</file>

<file path=customXml/itemProps3.xml><?xml version="1.0" encoding="utf-8"?>
<ds:datastoreItem xmlns:ds="http://schemas.openxmlformats.org/officeDocument/2006/customXml" ds:itemID="{80A1B3B8-B91B-4D2A-A0D6-79E716BDA8A4}"/>
</file>

<file path=docProps/app.xml><?xml version="1.0" encoding="utf-8"?>
<Properties xmlns="http://schemas.openxmlformats.org/officeDocument/2006/extended-properties" xmlns:vt="http://schemas.openxmlformats.org/officeDocument/2006/docPropsVTypes">
  <Template>Organic</Template>
  <TotalTime>3844</TotalTime>
  <Words>673</Words>
  <Application>Microsoft Office PowerPoint</Application>
  <PresentationFormat>Widescreen</PresentationFormat>
  <Paragraphs>78</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Cambria</vt:lpstr>
      <vt:lpstr>Office Theme</vt:lpstr>
      <vt:lpstr>Key factors to your success!</vt:lpstr>
      <vt:lpstr>The Aim</vt:lpstr>
      <vt:lpstr>Leadership Styles</vt:lpstr>
      <vt:lpstr>The Tannenbaum-Schmidt Leadership Continuum </vt:lpstr>
      <vt:lpstr>Management style  The Functions, Roles and Skills of a manager </vt:lpstr>
      <vt:lpstr>Managing Change Kotter’s 8 Step Change Model</vt:lpstr>
      <vt:lpstr>In Closing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TAY17837698 (Matthew David Taylor)</dc:creator>
  <cp:lastModifiedBy>TAY17837698 (Matthew David Taylor)</cp:lastModifiedBy>
  <cp:revision>22</cp:revision>
  <dcterms:created xsi:type="dcterms:W3CDTF">2021-02-22T23:11:39Z</dcterms:created>
  <dcterms:modified xsi:type="dcterms:W3CDTF">2021-02-25T23:54:04Z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0x01010026A86D7F70CAAB4A8D81227E366BC6F6</vt:lpwstr>
  </property>
</Properties>
</file>