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3650" r:id="rId2"/>
    <p:sldMasterId id="2147483651" r:id="rId3"/>
  </p:sldMasterIdLst>
  <p:notesMasterIdLst>
    <p:notesMasterId r:id="rId28"/>
  </p:notesMasterIdLst>
  <p:sldIdLst>
    <p:sldId id="621" r:id="rId4"/>
    <p:sldId id="309" r:id="rId5"/>
    <p:sldId id="641" r:id="rId6"/>
    <p:sldId id="339" r:id="rId7"/>
    <p:sldId id="330" r:id="rId8"/>
    <p:sldId id="331" r:id="rId9"/>
    <p:sldId id="644" r:id="rId10"/>
    <p:sldId id="645" r:id="rId11"/>
    <p:sldId id="332" r:id="rId12"/>
    <p:sldId id="335" r:id="rId13"/>
    <p:sldId id="643" r:id="rId14"/>
    <p:sldId id="333" r:id="rId15"/>
    <p:sldId id="334" r:id="rId16"/>
    <p:sldId id="336" r:id="rId17"/>
    <p:sldId id="646" r:id="rId18"/>
    <p:sldId id="647" r:id="rId19"/>
    <p:sldId id="648" r:id="rId20"/>
    <p:sldId id="649" r:id="rId21"/>
    <p:sldId id="651" r:id="rId22"/>
    <p:sldId id="650" r:id="rId23"/>
    <p:sldId id="652" r:id="rId24"/>
    <p:sldId id="654" r:id="rId25"/>
    <p:sldId id="653" r:id="rId26"/>
    <p:sldId id="655" r:id="rId27"/>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173AFF"/>
    <a:srgbClr val="FC261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312" autoAdjust="0"/>
    <p:restoredTop sz="93760" autoAdjust="0"/>
  </p:normalViewPr>
  <p:slideViewPr>
    <p:cSldViewPr>
      <p:cViewPr varScale="1">
        <p:scale>
          <a:sx n="70" d="100"/>
          <a:sy n="70" d="100"/>
        </p:scale>
        <p:origin x="687" y="3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36CEE7-EA18-4D52-AEC9-8F271FDD1B69}" type="doc">
      <dgm:prSet loTypeId="urn:microsoft.com/office/officeart/2018/2/layout/IconVerticalSolidList" loCatId="icon" qsTypeId="urn:microsoft.com/office/officeart/2005/8/quickstyle/simple3" qsCatId="simple" csTypeId="urn:microsoft.com/office/officeart/2005/8/colors/accent1_2" csCatId="accent1" phldr="1"/>
      <dgm:spPr/>
      <dgm:t>
        <a:bodyPr/>
        <a:lstStyle/>
        <a:p>
          <a:endParaRPr lang="en-US"/>
        </a:p>
      </dgm:t>
    </dgm:pt>
    <dgm:pt modelId="{8586050F-F81E-47F9-9C96-D5D95AC55E47}">
      <dgm:prSet/>
      <dgm:spPr/>
      <dgm:t>
        <a:bodyPr/>
        <a:lstStyle/>
        <a:p>
          <a:pPr>
            <a:lnSpc>
              <a:spcPct val="100000"/>
            </a:lnSpc>
          </a:pPr>
          <a:r>
            <a:rPr lang="en-GB" b="0" i="0" dirty="0"/>
            <a:t>When writing in an academic style, it can be useful to use a structure for individual body paragraphs. </a:t>
          </a:r>
          <a:endParaRPr lang="en-US" dirty="0"/>
        </a:p>
      </dgm:t>
    </dgm:pt>
    <dgm:pt modelId="{534A8BB9-605E-428D-9CBA-6B26D3093798}" type="parTrans" cxnId="{BE19F8DB-24B4-4BF9-823B-5BC4E53D92A6}">
      <dgm:prSet/>
      <dgm:spPr/>
      <dgm:t>
        <a:bodyPr/>
        <a:lstStyle/>
        <a:p>
          <a:endParaRPr lang="en-US"/>
        </a:p>
      </dgm:t>
    </dgm:pt>
    <dgm:pt modelId="{A60641BF-4B1E-4455-8D55-9C6D32CBE8C7}" type="sibTrans" cxnId="{BE19F8DB-24B4-4BF9-823B-5BC4E53D92A6}">
      <dgm:prSet/>
      <dgm:spPr/>
      <dgm:t>
        <a:bodyPr/>
        <a:lstStyle/>
        <a:p>
          <a:endParaRPr lang="en-US"/>
        </a:p>
      </dgm:t>
    </dgm:pt>
    <dgm:pt modelId="{1B436031-D22A-4D4B-82E6-BEB3065553A9}">
      <dgm:prSet/>
      <dgm:spPr/>
      <dgm:t>
        <a:bodyPr/>
        <a:lstStyle/>
        <a:p>
          <a:pPr>
            <a:lnSpc>
              <a:spcPct val="100000"/>
            </a:lnSpc>
          </a:pPr>
          <a:r>
            <a:rPr lang="en-GB" b="0" i="0" dirty="0"/>
            <a:t>The </a:t>
          </a:r>
          <a:r>
            <a:rPr lang="en-GB" b="1" i="0" u="sng" dirty="0"/>
            <a:t>TEEL</a:t>
          </a:r>
          <a:r>
            <a:rPr lang="en-GB" b="0" i="0" dirty="0"/>
            <a:t> structure is a structure that can help you to organise your ideas effectively</a:t>
          </a:r>
          <a:endParaRPr lang="en-US" dirty="0"/>
        </a:p>
      </dgm:t>
    </dgm:pt>
    <dgm:pt modelId="{BF71A53A-8B41-416A-B08C-4947419F51FF}" type="parTrans" cxnId="{9A8C1DEA-26C8-4AF6-9B1F-E8D6F630FDDE}">
      <dgm:prSet/>
      <dgm:spPr/>
      <dgm:t>
        <a:bodyPr/>
        <a:lstStyle/>
        <a:p>
          <a:endParaRPr lang="en-US"/>
        </a:p>
      </dgm:t>
    </dgm:pt>
    <dgm:pt modelId="{18837AAC-026A-4ED1-946C-99FD9CAC3A57}" type="sibTrans" cxnId="{9A8C1DEA-26C8-4AF6-9B1F-E8D6F630FDDE}">
      <dgm:prSet/>
      <dgm:spPr/>
      <dgm:t>
        <a:bodyPr/>
        <a:lstStyle/>
        <a:p>
          <a:endParaRPr lang="en-US"/>
        </a:p>
      </dgm:t>
    </dgm:pt>
    <dgm:pt modelId="{16DF0981-59AE-44EF-A406-5CDA86AEE7D9}">
      <dgm:prSet/>
      <dgm:spPr/>
      <dgm:t>
        <a:bodyPr/>
        <a:lstStyle/>
        <a:p>
          <a:pPr>
            <a:lnSpc>
              <a:spcPct val="100000"/>
            </a:lnSpc>
          </a:pPr>
          <a:r>
            <a:rPr lang="en-GB" b="0" i="0" dirty="0"/>
            <a:t>Unlike the structure for a whole report, the </a:t>
          </a:r>
          <a:r>
            <a:rPr lang="en-GB" b="1" i="0" u="sng" dirty="0"/>
            <a:t>TEEL</a:t>
          </a:r>
          <a:r>
            <a:rPr lang="en-GB" b="0" i="0" dirty="0"/>
            <a:t> structure should be repeated for each main body paragraph.</a:t>
          </a:r>
          <a:endParaRPr lang="en-US" dirty="0"/>
        </a:p>
      </dgm:t>
    </dgm:pt>
    <dgm:pt modelId="{9F118771-DC95-4AA5-84E8-EE907937CDF6}" type="parTrans" cxnId="{C2D885C3-423C-49D3-9247-758F429D476B}">
      <dgm:prSet/>
      <dgm:spPr/>
      <dgm:t>
        <a:bodyPr/>
        <a:lstStyle/>
        <a:p>
          <a:endParaRPr lang="en-US"/>
        </a:p>
      </dgm:t>
    </dgm:pt>
    <dgm:pt modelId="{FA281107-A421-4FC8-A078-7C3A62E53E42}" type="sibTrans" cxnId="{C2D885C3-423C-49D3-9247-758F429D476B}">
      <dgm:prSet/>
      <dgm:spPr/>
      <dgm:t>
        <a:bodyPr/>
        <a:lstStyle/>
        <a:p>
          <a:endParaRPr lang="en-US"/>
        </a:p>
      </dgm:t>
    </dgm:pt>
    <dgm:pt modelId="{343334F0-570C-4A02-BB44-40C7A9BE93D4}" type="pres">
      <dgm:prSet presAssocID="{5536CEE7-EA18-4D52-AEC9-8F271FDD1B69}" presName="root" presStyleCnt="0">
        <dgm:presLayoutVars>
          <dgm:dir/>
          <dgm:resizeHandles val="exact"/>
        </dgm:presLayoutVars>
      </dgm:prSet>
      <dgm:spPr/>
    </dgm:pt>
    <dgm:pt modelId="{61F1E306-1FEB-475A-B865-C0EF1F82BC10}" type="pres">
      <dgm:prSet presAssocID="{8586050F-F81E-47F9-9C96-D5D95AC55E47}" presName="compNode" presStyleCnt="0"/>
      <dgm:spPr/>
    </dgm:pt>
    <dgm:pt modelId="{D68F71C3-3F54-4601-9249-E4F8DEE06BCE}" type="pres">
      <dgm:prSet presAssocID="{8586050F-F81E-47F9-9C96-D5D95AC55E47}" presName="bgRect" presStyleLbl="bgShp" presStyleIdx="0" presStyleCnt="3" custLinFactNeighborY="-43"/>
      <dgm:spPr/>
    </dgm:pt>
    <dgm:pt modelId="{EC53370A-F7C2-498D-A6A9-D8B8A4D05C9B}" type="pres">
      <dgm:prSet presAssocID="{8586050F-F81E-47F9-9C96-D5D95AC55E4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encil"/>
        </a:ext>
      </dgm:extLst>
    </dgm:pt>
    <dgm:pt modelId="{4AC6EF0B-1BA6-40C7-BEDC-9B8B115DEBD8}" type="pres">
      <dgm:prSet presAssocID="{8586050F-F81E-47F9-9C96-D5D95AC55E47}" presName="spaceRect" presStyleCnt="0"/>
      <dgm:spPr/>
    </dgm:pt>
    <dgm:pt modelId="{E11E3715-921D-404A-86D8-2B9D96F54145}" type="pres">
      <dgm:prSet presAssocID="{8586050F-F81E-47F9-9C96-D5D95AC55E47}" presName="parTx" presStyleLbl="revTx" presStyleIdx="0" presStyleCnt="3">
        <dgm:presLayoutVars>
          <dgm:chMax val="0"/>
          <dgm:chPref val="0"/>
        </dgm:presLayoutVars>
      </dgm:prSet>
      <dgm:spPr/>
    </dgm:pt>
    <dgm:pt modelId="{674DA07E-8CB5-4ECB-927E-429F1AA42872}" type="pres">
      <dgm:prSet presAssocID="{A60641BF-4B1E-4455-8D55-9C6D32CBE8C7}" presName="sibTrans" presStyleCnt="0"/>
      <dgm:spPr/>
    </dgm:pt>
    <dgm:pt modelId="{1D3BC7D3-CD7F-4941-BBBA-6BEC066C320E}" type="pres">
      <dgm:prSet presAssocID="{1B436031-D22A-4D4B-82E6-BEB3065553A9}" presName="compNode" presStyleCnt="0"/>
      <dgm:spPr/>
    </dgm:pt>
    <dgm:pt modelId="{6095975B-FA0A-4931-9C34-CFC3F1B2878B}" type="pres">
      <dgm:prSet presAssocID="{1B436031-D22A-4D4B-82E6-BEB3065553A9}" presName="bgRect" presStyleLbl="bgShp" presStyleIdx="1" presStyleCnt="3"/>
      <dgm:spPr/>
    </dgm:pt>
    <dgm:pt modelId="{68CDE596-DB6A-4B49-81B8-475956EB4284}" type="pres">
      <dgm:prSet presAssocID="{1B436031-D22A-4D4B-82E6-BEB3065553A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02EFBE70-5260-4CF1-BE3A-B5353CEFBD5E}" type="pres">
      <dgm:prSet presAssocID="{1B436031-D22A-4D4B-82E6-BEB3065553A9}" presName="spaceRect" presStyleCnt="0"/>
      <dgm:spPr/>
    </dgm:pt>
    <dgm:pt modelId="{260A5FA7-3060-4D7A-BA83-6944C3EBB6C4}" type="pres">
      <dgm:prSet presAssocID="{1B436031-D22A-4D4B-82E6-BEB3065553A9}" presName="parTx" presStyleLbl="revTx" presStyleIdx="1" presStyleCnt="3">
        <dgm:presLayoutVars>
          <dgm:chMax val="0"/>
          <dgm:chPref val="0"/>
        </dgm:presLayoutVars>
      </dgm:prSet>
      <dgm:spPr/>
    </dgm:pt>
    <dgm:pt modelId="{930943D6-0EAE-4C7B-B171-4AE709AAC938}" type="pres">
      <dgm:prSet presAssocID="{18837AAC-026A-4ED1-946C-99FD9CAC3A57}" presName="sibTrans" presStyleCnt="0"/>
      <dgm:spPr/>
    </dgm:pt>
    <dgm:pt modelId="{AEB3CB02-F503-4AC3-B682-42C62CA758A0}" type="pres">
      <dgm:prSet presAssocID="{16DF0981-59AE-44EF-A406-5CDA86AEE7D9}" presName="compNode" presStyleCnt="0"/>
      <dgm:spPr/>
    </dgm:pt>
    <dgm:pt modelId="{7AA754FA-016E-46BD-B77E-62E9376D2178}" type="pres">
      <dgm:prSet presAssocID="{16DF0981-59AE-44EF-A406-5CDA86AEE7D9}" presName="bgRect" presStyleLbl="bgShp" presStyleIdx="2" presStyleCnt="3"/>
      <dgm:spPr/>
    </dgm:pt>
    <dgm:pt modelId="{12BF2E7A-EE6C-43A6-B1AC-BF7267C9F25B}" type="pres">
      <dgm:prSet presAssocID="{16DF0981-59AE-44EF-A406-5CDA86AEE7D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Quotes"/>
        </a:ext>
      </dgm:extLst>
    </dgm:pt>
    <dgm:pt modelId="{36ED31AE-4349-425F-B5A2-343FDCD9E25D}" type="pres">
      <dgm:prSet presAssocID="{16DF0981-59AE-44EF-A406-5CDA86AEE7D9}" presName="spaceRect" presStyleCnt="0"/>
      <dgm:spPr/>
    </dgm:pt>
    <dgm:pt modelId="{751AA424-01F5-4090-AD0D-F341B35DC8CA}" type="pres">
      <dgm:prSet presAssocID="{16DF0981-59AE-44EF-A406-5CDA86AEE7D9}" presName="parTx" presStyleLbl="revTx" presStyleIdx="2" presStyleCnt="3">
        <dgm:presLayoutVars>
          <dgm:chMax val="0"/>
          <dgm:chPref val="0"/>
        </dgm:presLayoutVars>
      </dgm:prSet>
      <dgm:spPr/>
    </dgm:pt>
  </dgm:ptLst>
  <dgm:cxnLst>
    <dgm:cxn modelId="{7570102A-09CC-4BB6-9152-F10392D589BF}" type="presOf" srcId="{16DF0981-59AE-44EF-A406-5CDA86AEE7D9}" destId="{751AA424-01F5-4090-AD0D-F341B35DC8CA}" srcOrd="0" destOrd="0" presId="urn:microsoft.com/office/officeart/2018/2/layout/IconVerticalSolidList"/>
    <dgm:cxn modelId="{F448DC7A-A922-4A63-944C-1B0396E73E18}" type="presOf" srcId="{8586050F-F81E-47F9-9C96-D5D95AC55E47}" destId="{E11E3715-921D-404A-86D8-2B9D96F54145}" srcOrd="0" destOrd="0" presId="urn:microsoft.com/office/officeart/2018/2/layout/IconVerticalSolidList"/>
    <dgm:cxn modelId="{B5AD92A5-4762-48DC-B196-A096E7D9DFEC}" type="presOf" srcId="{5536CEE7-EA18-4D52-AEC9-8F271FDD1B69}" destId="{343334F0-570C-4A02-BB44-40C7A9BE93D4}" srcOrd="0" destOrd="0" presId="urn:microsoft.com/office/officeart/2018/2/layout/IconVerticalSolidList"/>
    <dgm:cxn modelId="{C2D885C3-423C-49D3-9247-758F429D476B}" srcId="{5536CEE7-EA18-4D52-AEC9-8F271FDD1B69}" destId="{16DF0981-59AE-44EF-A406-5CDA86AEE7D9}" srcOrd="2" destOrd="0" parTransId="{9F118771-DC95-4AA5-84E8-EE907937CDF6}" sibTransId="{FA281107-A421-4FC8-A078-7C3A62E53E42}"/>
    <dgm:cxn modelId="{BE19F8DB-24B4-4BF9-823B-5BC4E53D92A6}" srcId="{5536CEE7-EA18-4D52-AEC9-8F271FDD1B69}" destId="{8586050F-F81E-47F9-9C96-D5D95AC55E47}" srcOrd="0" destOrd="0" parTransId="{534A8BB9-605E-428D-9CBA-6B26D3093798}" sibTransId="{A60641BF-4B1E-4455-8D55-9C6D32CBE8C7}"/>
    <dgm:cxn modelId="{9A8C1DEA-26C8-4AF6-9B1F-E8D6F630FDDE}" srcId="{5536CEE7-EA18-4D52-AEC9-8F271FDD1B69}" destId="{1B436031-D22A-4D4B-82E6-BEB3065553A9}" srcOrd="1" destOrd="0" parTransId="{BF71A53A-8B41-416A-B08C-4947419F51FF}" sibTransId="{18837AAC-026A-4ED1-946C-99FD9CAC3A57}"/>
    <dgm:cxn modelId="{BFC13DEB-BBA3-4DBA-80D0-FA10BB8B86BA}" type="presOf" srcId="{1B436031-D22A-4D4B-82E6-BEB3065553A9}" destId="{260A5FA7-3060-4D7A-BA83-6944C3EBB6C4}" srcOrd="0" destOrd="0" presId="urn:microsoft.com/office/officeart/2018/2/layout/IconVerticalSolidList"/>
    <dgm:cxn modelId="{2F829047-6983-4379-9D03-BDF070758991}" type="presParOf" srcId="{343334F0-570C-4A02-BB44-40C7A9BE93D4}" destId="{61F1E306-1FEB-475A-B865-C0EF1F82BC10}" srcOrd="0" destOrd="0" presId="urn:microsoft.com/office/officeart/2018/2/layout/IconVerticalSolidList"/>
    <dgm:cxn modelId="{EC08C419-2DD3-4635-9524-427F20016902}" type="presParOf" srcId="{61F1E306-1FEB-475A-B865-C0EF1F82BC10}" destId="{D68F71C3-3F54-4601-9249-E4F8DEE06BCE}" srcOrd="0" destOrd="0" presId="urn:microsoft.com/office/officeart/2018/2/layout/IconVerticalSolidList"/>
    <dgm:cxn modelId="{D01025C1-5CB6-46D5-8356-03D8D3552D0A}" type="presParOf" srcId="{61F1E306-1FEB-475A-B865-C0EF1F82BC10}" destId="{EC53370A-F7C2-498D-A6A9-D8B8A4D05C9B}" srcOrd="1" destOrd="0" presId="urn:microsoft.com/office/officeart/2018/2/layout/IconVerticalSolidList"/>
    <dgm:cxn modelId="{50FC97DC-345F-417F-A218-0D946DF39D6A}" type="presParOf" srcId="{61F1E306-1FEB-475A-B865-C0EF1F82BC10}" destId="{4AC6EF0B-1BA6-40C7-BEDC-9B8B115DEBD8}" srcOrd="2" destOrd="0" presId="urn:microsoft.com/office/officeart/2018/2/layout/IconVerticalSolidList"/>
    <dgm:cxn modelId="{653AEB1D-8C5E-4323-AE88-B277A926F3A6}" type="presParOf" srcId="{61F1E306-1FEB-475A-B865-C0EF1F82BC10}" destId="{E11E3715-921D-404A-86D8-2B9D96F54145}" srcOrd="3" destOrd="0" presId="urn:microsoft.com/office/officeart/2018/2/layout/IconVerticalSolidList"/>
    <dgm:cxn modelId="{6C0AD9F3-3B47-491C-8E17-4E7BFF5BC5F3}" type="presParOf" srcId="{343334F0-570C-4A02-BB44-40C7A9BE93D4}" destId="{674DA07E-8CB5-4ECB-927E-429F1AA42872}" srcOrd="1" destOrd="0" presId="urn:microsoft.com/office/officeart/2018/2/layout/IconVerticalSolidList"/>
    <dgm:cxn modelId="{B8FE0C1D-6211-4287-AA80-D3344908506C}" type="presParOf" srcId="{343334F0-570C-4A02-BB44-40C7A9BE93D4}" destId="{1D3BC7D3-CD7F-4941-BBBA-6BEC066C320E}" srcOrd="2" destOrd="0" presId="urn:microsoft.com/office/officeart/2018/2/layout/IconVerticalSolidList"/>
    <dgm:cxn modelId="{C31A058A-CA1B-4563-BFEB-62EB99060767}" type="presParOf" srcId="{1D3BC7D3-CD7F-4941-BBBA-6BEC066C320E}" destId="{6095975B-FA0A-4931-9C34-CFC3F1B2878B}" srcOrd="0" destOrd="0" presId="urn:microsoft.com/office/officeart/2018/2/layout/IconVerticalSolidList"/>
    <dgm:cxn modelId="{B2EEA6BA-E287-4E0B-ADD4-5F65CD4F3E20}" type="presParOf" srcId="{1D3BC7D3-CD7F-4941-BBBA-6BEC066C320E}" destId="{68CDE596-DB6A-4B49-81B8-475956EB4284}" srcOrd="1" destOrd="0" presId="urn:microsoft.com/office/officeart/2018/2/layout/IconVerticalSolidList"/>
    <dgm:cxn modelId="{C04CB2D8-E9A6-45AC-97F8-EAC19E04720F}" type="presParOf" srcId="{1D3BC7D3-CD7F-4941-BBBA-6BEC066C320E}" destId="{02EFBE70-5260-4CF1-BE3A-B5353CEFBD5E}" srcOrd="2" destOrd="0" presId="urn:microsoft.com/office/officeart/2018/2/layout/IconVerticalSolidList"/>
    <dgm:cxn modelId="{6A219E05-010E-440C-A1A1-8ACDD3400D22}" type="presParOf" srcId="{1D3BC7D3-CD7F-4941-BBBA-6BEC066C320E}" destId="{260A5FA7-3060-4D7A-BA83-6944C3EBB6C4}" srcOrd="3" destOrd="0" presId="urn:microsoft.com/office/officeart/2018/2/layout/IconVerticalSolidList"/>
    <dgm:cxn modelId="{81BA9A86-49DF-4C80-A665-02FF0211EAA3}" type="presParOf" srcId="{343334F0-570C-4A02-BB44-40C7A9BE93D4}" destId="{930943D6-0EAE-4C7B-B171-4AE709AAC938}" srcOrd="3" destOrd="0" presId="urn:microsoft.com/office/officeart/2018/2/layout/IconVerticalSolidList"/>
    <dgm:cxn modelId="{D9AD0987-1E7A-4986-877C-2C8DA6ABDD42}" type="presParOf" srcId="{343334F0-570C-4A02-BB44-40C7A9BE93D4}" destId="{AEB3CB02-F503-4AC3-B682-42C62CA758A0}" srcOrd="4" destOrd="0" presId="urn:microsoft.com/office/officeart/2018/2/layout/IconVerticalSolidList"/>
    <dgm:cxn modelId="{6892FF52-59B4-488D-97A7-FC05FF205875}" type="presParOf" srcId="{AEB3CB02-F503-4AC3-B682-42C62CA758A0}" destId="{7AA754FA-016E-46BD-B77E-62E9376D2178}" srcOrd="0" destOrd="0" presId="urn:microsoft.com/office/officeart/2018/2/layout/IconVerticalSolidList"/>
    <dgm:cxn modelId="{D85A92D0-B955-4D2A-BD19-769FC6431E36}" type="presParOf" srcId="{AEB3CB02-F503-4AC3-B682-42C62CA758A0}" destId="{12BF2E7A-EE6C-43A6-B1AC-BF7267C9F25B}" srcOrd="1" destOrd="0" presId="urn:microsoft.com/office/officeart/2018/2/layout/IconVerticalSolidList"/>
    <dgm:cxn modelId="{C4E13FAF-AA6D-4283-BFCC-5003A826BA57}" type="presParOf" srcId="{AEB3CB02-F503-4AC3-B682-42C62CA758A0}" destId="{36ED31AE-4349-425F-B5A2-343FDCD9E25D}" srcOrd="2" destOrd="0" presId="urn:microsoft.com/office/officeart/2018/2/layout/IconVerticalSolidList"/>
    <dgm:cxn modelId="{AC77335E-5AC4-40E9-BD1C-BE4B91DBECEA}" type="presParOf" srcId="{AEB3CB02-F503-4AC3-B682-42C62CA758A0}" destId="{751AA424-01F5-4090-AD0D-F341B35DC8C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8F71C3-3F54-4601-9249-E4F8DEE06BCE}">
      <dsp:nvSpPr>
        <dsp:cNvPr id="0" name=""/>
        <dsp:cNvSpPr/>
      </dsp:nvSpPr>
      <dsp:spPr>
        <a:xfrm>
          <a:off x="0" y="0"/>
          <a:ext cx="8229600" cy="11298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EC53370A-F7C2-498D-A6A9-D8B8A4D05C9B}">
      <dsp:nvSpPr>
        <dsp:cNvPr id="0" name=""/>
        <dsp:cNvSpPr/>
      </dsp:nvSpPr>
      <dsp:spPr>
        <a:xfrm>
          <a:off x="341791" y="254707"/>
          <a:ext cx="621439" cy="62143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E11E3715-921D-404A-86D8-2B9D96F54145}">
      <dsp:nvSpPr>
        <dsp:cNvPr id="0" name=""/>
        <dsp:cNvSpPr/>
      </dsp:nvSpPr>
      <dsp:spPr>
        <a:xfrm>
          <a:off x="1305022" y="482"/>
          <a:ext cx="6924577" cy="1129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580" tIns="119580" rIns="119580" bIns="119580" numCol="1" spcCol="1270" anchor="ctr" anchorCtr="0">
          <a:noAutofit/>
        </a:bodyPr>
        <a:lstStyle/>
        <a:p>
          <a:pPr marL="0" lvl="0" indent="0" algn="l" defTabSz="889000">
            <a:lnSpc>
              <a:spcPct val="100000"/>
            </a:lnSpc>
            <a:spcBef>
              <a:spcPct val="0"/>
            </a:spcBef>
            <a:spcAft>
              <a:spcPct val="35000"/>
            </a:spcAft>
            <a:buNone/>
          </a:pPr>
          <a:r>
            <a:rPr lang="en-GB" sz="2000" b="0" i="0" kern="1200" dirty="0"/>
            <a:t>When writing in an academic style, it can be useful to use a structure for individual body paragraphs. </a:t>
          </a:r>
          <a:endParaRPr lang="en-US" sz="2000" kern="1200" dirty="0"/>
        </a:p>
      </dsp:txBody>
      <dsp:txXfrm>
        <a:off x="1305022" y="482"/>
        <a:ext cx="6924577" cy="1129889"/>
      </dsp:txXfrm>
    </dsp:sp>
    <dsp:sp modelId="{6095975B-FA0A-4931-9C34-CFC3F1B2878B}">
      <dsp:nvSpPr>
        <dsp:cNvPr id="0" name=""/>
        <dsp:cNvSpPr/>
      </dsp:nvSpPr>
      <dsp:spPr>
        <a:xfrm>
          <a:off x="0" y="1412844"/>
          <a:ext cx="8229600" cy="11298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68CDE596-DB6A-4B49-81B8-475956EB4284}">
      <dsp:nvSpPr>
        <dsp:cNvPr id="0" name=""/>
        <dsp:cNvSpPr/>
      </dsp:nvSpPr>
      <dsp:spPr>
        <a:xfrm>
          <a:off x="341791" y="1667069"/>
          <a:ext cx="621439" cy="62143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260A5FA7-3060-4D7A-BA83-6944C3EBB6C4}">
      <dsp:nvSpPr>
        <dsp:cNvPr id="0" name=""/>
        <dsp:cNvSpPr/>
      </dsp:nvSpPr>
      <dsp:spPr>
        <a:xfrm>
          <a:off x="1305022" y="1412844"/>
          <a:ext cx="6924577" cy="1129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580" tIns="119580" rIns="119580" bIns="119580" numCol="1" spcCol="1270" anchor="ctr" anchorCtr="0">
          <a:noAutofit/>
        </a:bodyPr>
        <a:lstStyle/>
        <a:p>
          <a:pPr marL="0" lvl="0" indent="0" algn="l" defTabSz="889000">
            <a:lnSpc>
              <a:spcPct val="100000"/>
            </a:lnSpc>
            <a:spcBef>
              <a:spcPct val="0"/>
            </a:spcBef>
            <a:spcAft>
              <a:spcPct val="35000"/>
            </a:spcAft>
            <a:buNone/>
          </a:pPr>
          <a:r>
            <a:rPr lang="en-GB" sz="2000" b="0" i="0" kern="1200" dirty="0"/>
            <a:t>The </a:t>
          </a:r>
          <a:r>
            <a:rPr lang="en-GB" sz="2000" b="1" i="0" u="sng" kern="1200" dirty="0"/>
            <a:t>TEEL</a:t>
          </a:r>
          <a:r>
            <a:rPr lang="en-GB" sz="2000" b="0" i="0" kern="1200" dirty="0"/>
            <a:t> structure is a structure that can help you to organise your ideas effectively</a:t>
          </a:r>
          <a:endParaRPr lang="en-US" sz="2000" kern="1200" dirty="0"/>
        </a:p>
      </dsp:txBody>
      <dsp:txXfrm>
        <a:off x="1305022" y="1412844"/>
        <a:ext cx="6924577" cy="1129889"/>
      </dsp:txXfrm>
    </dsp:sp>
    <dsp:sp modelId="{7AA754FA-016E-46BD-B77E-62E9376D2178}">
      <dsp:nvSpPr>
        <dsp:cNvPr id="0" name=""/>
        <dsp:cNvSpPr/>
      </dsp:nvSpPr>
      <dsp:spPr>
        <a:xfrm>
          <a:off x="0" y="2825205"/>
          <a:ext cx="8229600" cy="11298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12BF2E7A-EE6C-43A6-B1AC-BF7267C9F25B}">
      <dsp:nvSpPr>
        <dsp:cNvPr id="0" name=""/>
        <dsp:cNvSpPr/>
      </dsp:nvSpPr>
      <dsp:spPr>
        <a:xfrm>
          <a:off x="341791" y="3079430"/>
          <a:ext cx="621439" cy="62143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751AA424-01F5-4090-AD0D-F341B35DC8CA}">
      <dsp:nvSpPr>
        <dsp:cNvPr id="0" name=""/>
        <dsp:cNvSpPr/>
      </dsp:nvSpPr>
      <dsp:spPr>
        <a:xfrm>
          <a:off x="1305022" y="2825205"/>
          <a:ext cx="6924577" cy="1129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9580" tIns="119580" rIns="119580" bIns="119580" numCol="1" spcCol="1270" anchor="ctr" anchorCtr="0">
          <a:noAutofit/>
        </a:bodyPr>
        <a:lstStyle/>
        <a:p>
          <a:pPr marL="0" lvl="0" indent="0" algn="l" defTabSz="889000">
            <a:lnSpc>
              <a:spcPct val="100000"/>
            </a:lnSpc>
            <a:spcBef>
              <a:spcPct val="0"/>
            </a:spcBef>
            <a:spcAft>
              <a:spcPct val="35000"/>
            </a:spcAft>
            <a:buNone/>
          </a:pPr>
          <a:r>
            <a:rPr lang="en-GB" sz="2000" b="0" i="0" kern="1200" dirty="0"/>
            <a:t>Unlike the structure for a whole report, the </a:t>
          </a:r>
          <a:r>
            <a:rPr lang="en-GB" sz="2000" b="1" i="0" u="sng" kern="1200" dirty="0"/>
            <a:t>TEEL</a:t>
          </a:r>
          <a:r>
            <a:rPr lang="en-GB" sz="2000" b="0" i="0" kern="1200" dirty="0"/>
            <a:t> structure should be repeated for each main body paragraph.</a:t>
          </a:r>
          <a:endParaRPr lang="en-US" sz="2000" kern="1200" dirty="0"/>
        </a:p>
      </dsp:txBody>
      <dsp:txXfrm>
        <a:off x="1305022" y="2825205"/>
        <a:ext cx="6924577" cy="11298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BFDDDB29-D266-48FC-8465-C8D9DCBE8265}" type="datetimeFigureOut">
              <a:rPr lang="en-GB"/>
              <a:pPr>
                <a:defRPr/>
              </a:pPr>
              <a:t>19/06/2024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248F1B4-D8DB-4A55-8E6E-EBADE4857EE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Abbreviations and symbols here before note taking practice?</a:t>
            </a:r>
          </a:p>
        </p:txBody>
      </p:sp>
      <p:sp>
        <p:nvSpPr>
          <p:cNvPr id="4" name="Slide Number Placeholder 3"/>
          <p:cNvSpPr>
            <a:spLocks noGrp="1"/>
          </p:cNvSpPr>
          <p:nvPr>
            <p:ph type="sldNum" sz="quarter" idx="5"/>
          </p:nvPr>
        </p:nvSpPr>
        <p:spPr/>
        <p:txBody>
          <a:bodyPr/>
          <a:lstStyle/>
          <a:p>
            <a:fld id="{6936E1E2-17D2-5E4C-B96D-EEDAC0EF77DB}" type="slidenum">
              <a:rPr lang="en-US" smtClean="0"/>
              <a:pPr/>
              <a:t>4</a:t>
            </a:fld>
            <a:endParaRPr lang="en-US"/>
          </a:p>
        </p:txBody>
      </p:sp>
    </p:spTree>
    <p:extLst>
      <p:ext uri="{BB962C8B-B14F-4D97-AF65-F5344CB8AC3E}">
        <p14:creationId xmlns:p14="http://schemas.microsoft.com/office/powerpoint/2010/main" val="2685712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5</a:t>
            </a:fld>
            <a:endParaRPr lang="en-US"/>
          </a:p>
        </p:txBody>
      </p:sp>
    </p:spTree>
    <p:extLst>
      <p:ext uri="{BB962C8B-B14F-4D97-AF65-F5344CB8AC3E}">
        <p14:creationId xmlns:p14="http://schemas.microsoft.com/office/powerpoint/2010/main" val="566261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D8957A9D-AC9B-4E69-A4C8-E529DE123C02}"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E2B4994-F2C0-43BA-805D-BAE87E775281}" type="slidenum">
              <a:rPr lang="en-GB" altLang="en-US"/>
              <a:pPr>
                <a:defRPr/>
              </a:pPr>
              <a:t>‹#›</a:t>
            </a:fld>
            <a:endParaRPr lang="en-GB" altLang="en-US"/>
          </a:p>
        </p:txBody>
      </p:sp>
    </p:spTree>
    <p:extLst>
      <p:ext uri="{BB962C8B-B14F-4D97-AF65-F5344CB8AC3E}">
        <p14:creationId xmlns:p14="http://schemas.microsoft.com/office/powerpoint/2010/main" val="1397130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4366ECD-46FF-4892-9806-222A0977A9D4}"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A22189B4-4D1C-4360-9D7A-FA5B0CE2A45F}" type="slidenum">
              <a:rPr lang="en-GB" altLang="en-US"/>
              <a:pPr>
                <a:defRPr/>
              </a:pPr>
              <a:t>‹#›</a:t>
            </a:fld>
            <a:endParaRPr lang="en-GB" altLang="en-US"/>
          </a:p>
        </p:txBody>
      </p:sp>
    </p:spTree>
    <p:extLst>
      <p:ext uri="{BB962C8B-B14F-4D97-AF65-F5344CB8AC3E}">
        <p14:creationId xmlns:p14="http://schemas.microsoft.com/office/powerpoint/2010/main" val="3595525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912352F6-B0D5-4708-A681-C79D43E526A8}"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6A9F66A-178D-4084-A6A9-FEAAFFD91103}" type="slidenum">
              <a:rPr lang="en-GB" altLang="en-US"/>
              <a:pPr>
                <a:defRPr/>
              </a:pPr>
              <a:t>‹#›</a:t>
            </a:fld>
            <a:endParaRPr lang="en-GB" altLang="en-US"/>
          </a:p>
        </p:txBody>
      </p:sp>
    </p:spTree>
    <p:extLst>
      <p:ext uri="{BB962C8B-B14F-4D97-AF65-F5344CB8AC3E}">
        <p14:creationId xmlns:p14="http://schemas.microsoft.com/office/powerpoint/2010/main" val="4806680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8F137993-CF85-4987-AD7F-5DB8FF13157A}" type="datetime1">
              <a:rPr lang="en-GB"/>
              <a:pPr>
                <a:defRPr/>
              </a:pPr>
              <a:t>19/06/2024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5D0BBD2C-051B-4398-95B1-50D2FAFD910B}" type="slidenum">
              <a:rPr lang="en-GB" altLang="en-US"/>
              <a:pPr>
                <a:defRPr/>
              </a:pPr>
              <a:t>‹#›</a:t>
            </a:fld>
            <a:endParaRPr lang="en-GB" altLang="en-US"/>
          </a:p>
        </p:txBody>
      </p:sp>
    </p:spTree>
    <p:extLst>
      <p:ext uri="{BB962C8B-B14F-4D97-AF65-F5344CB8AC3E}">
        <p14:creationId xmlns:p14="http://schemas.microsoft.com/office/powerpoint/2010/main" val="3338145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40E3C0BB-7F26-4514-BBBF-4EAA337E4C39}" type="datetime1">
              <a:rPr lang="en-GB"/>
              <a:pPr>
                <a:defRPr/>
              </a:pPr>
              <a:t>19/06/2024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F491F9F-1113-4BCA-B65B-006455AABD52}" type="slidenum">
              <a:rPr lang="en-GB" altLang="en-US"/>
              <a:pPr>
                <a:defRPr/>
              </a:pPr>
              <a:t>‹#›</a:t>
            </a:fld>
            <a:endParaRPr lang="en-GB" altLang="en-US"/>
          </a:p>
        </p:txBody>
      </p:sp>
    </p:spTree>
    <p:extLst>
      <p:ext uri="{BB962C8B-B14F-4D97-AF65-F5344CB8AC3E}">
        <p14:creationId xmlns:p14="http://schemas.microsoft.com/office/powerpoint/2010/main" val="2896231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C76616C7-AE3A-44A7-9CE5-FEFF4AFE7F41}" type="datetime1">
              <a:rPr lang="en-GB"/>
              <a:pPr>
                <a:defRPr/>
              </a:pPr>
              <a:t>19/06/2024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CDD00A46-C120-4BDD-ACA2-4E4265FEDF64}" type="slidenum">
              <a:rPr lang="en-GB" altLang="en-US"/>
              <a:pPr>
                <a:defRPr/>
              </a:pPr>
              <a:t>‹#›</a:t>
            </a:fld>
            <a:endParaRPr lang="en-GB" altLang="en-US"/>
          </a:p>
        </p:txBody>
      </p:sp>
    </p:spTree>
    <p:extLst>
      <p:ext uri="{BB962C8B-B14F-4D97-AF65-F5344CB8AC3E}">
        <p14:creationId xmlns:p14="http://schemas.microsoft.com/office/powerpoint/2010/main" val="1586125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123F0FA-A1E8-46A8-811C-76A604918AE1}" type="datetime1">
              <a:rPr lang="en-GB"/>
              <a:pPr>
                <a:defRPr/>
              </a:pPr>
              <a:t>19/06/2024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4F47D6E2-092D-41D5-93CC-4BBA81A7496F}" type="slidenum">
              <a:rPr lang="en-GB" altLang="en-US"/>
              <a:pPr>
                <a:defRPr/>
              </a:pPr>
              <a:t>‹#›</a:t>
            </a:fld>
            <a:endParaRPr lang="en-GB" altLang="en-US"/>
          </a:p>
        </p:txBody>
      </p:sp>
    </p:spTree>
    <p:extLst>
      <p:ext uri="{BB962C8B-B14F-4D97-AF65-F5344CB8AC3E}">
        <p14:creationId xmlns:p14="http://schemas.microsoft.com/office/powerpoint/2010/main" val="40748513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8B3063F9-DF01-41DB-8845-EA1A641D261B}" type="datetime1">
              <a:rPr lang="en-GB"/>
              <a:pPr>
                <a:defRPr/>
              </a:pPr>
              <a:t>19/06/2024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E0F8CEA2-BF5E-4A6C-A8F5-067B479681CE}" type="slidenum">
              <a:rPr lang="en-GB" altLang="en-US"/>
              <a:pPr>
                <a:defRPr/>
              </a:pPr>
              <a:t>‹#›</a:t>
            </a:fld>
            <a:endParaRPr lang="en-GB" altLang="en-US"/>
          </a:p>
        </p:txBody>
      </p:sp>
    </p:spTree>
    <p:extLst>
      <p:ext uri="{BB962C8B-B14F-4D97-AF65-F5344CB8AC3E}">
        <p14:creationId xmlns:p14="http://schemas.microsoft.com/office/powerpoint/2010/main" val="2258740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B7A3ED04-2E3C-4922-96FF-46FD3E74501B}" type="datetime1">
              <a:rPr lang="en-GB"/>
              <a:pPr>
                <a:defRPr/>
              </a:pPr>
              <a:t>19/06/2024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82953968-9A17-4BB3-AE45-988B81F22745}" type="slidenum">
              <a:rPr lang="en-GB" altLang="en-US"/>
              <a:pPr>
                <a:defRPr/>
              </a:pPr>
              <a:t>‹#›</a:t>
            </a:fld>
            <a:endParaRPr lang="en-GB" altLang="en-US"/>
          </a:p>
        </p:txBody>
      </p:sp>
    </p:spTree>
    <p:extLst>
      <p:ext uri="{BB962C8B-B14F-4D97-AF65-F5344CB8AC3E}">
        <p14:creationId xmlns:p14="http://schemas.microsoft.com/office/powerpoint/2010/main" val="2990315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4CDF281-FEC4-4C7F-8C01-23106C489533}"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2B61247E-6470-41F0-B541-6CCB7AEBA89C}" type="slidenum">
              <a:rPr lang="en-GB" altLang="en-US"/>
              <a:pPr>
                <a:defRPr/>
              </a:pPr>
              <a:t>‹#›</a:t>
            </a:fld>
            <a:endParaRPr lang="en-GB" altLang="en-US"/>
          </a:p>
        </p:txBody>
      </p:sp>
    </p:spTree>
    <p:extLst>
      <p:ext uri="{BB962C8B-B14F-4D97-AF65-F5344CB8AC3E}">
        <p14:creationId xmlns:p14="http://schemas.microsoft.com/office/powerpoint/2010/main" val="319367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A1BAB9D-8793-4F81-9A68-3D1487B2FFD7}"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2B73526-81C8-449A-AC37-7F65AE6F295C}" type="slidenum">
              <a:rPr lang="en-GB" altLang="en-US"/>
              <a:pPr>
                <a:defRPr/>
              </a:pPr>
              <a:t>‹#›</a:t>
            </a:fld>
            <a:endParaRPr lang="en-GB" altLang="en-US"/>
          </a:p>
        </p:txBody>
      </p:sp>
    </p:spTree>
    <p:extLst>
      <p:ext uri="{BB962C8B-B14F-4D97-AF65-F5344CB8AC3E}">
        <p14:creationId xmlns:p14="http://schemas.microsoft.com/office/powerpoint/2010/main" val="38614209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AE78C15F-829C-4062-A183-186C72A5B19B}" type="datetime1">
              <a:rPr lang="en-GB"/>
              <a:pPr>
                <a:defRPr/>
              </a:pPr>
              <a:t>19/06/2024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477BACE-7C00-448F-A882-54CC55A78DD5}" type="slidenum">
              <a:rPr lang="en-GB" altLang="en-US"/>
              <a:pPr>
                <a:defRPr/>
              </a:pPr>
              <a:t>‹#›</a:t>
            </a:fld>
            <a:endParaRPr lang="en-GB" altLang="en-US"/>
          </a:p>
        </p:txBody>
      </p:sp>
    </p:spTree>
    <p:extLst>
      <p:ext uri="{BB962C8B-B14F-4D97-AF65-F5344CB8AC3E}">
        <p14:creationId xmlns:p14="http://schemas.microsoft.com/office/powerpoint/2010/main" val="8353868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FD0E588-56D1-42A5-A553-950A7497CF5B}" type="datetime1">
              <a:rPr lang="en-GB"/>
              <a:pPr>
                <a:defRPr/>
              </a:pPr>
              <a:t>19/06/2024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E75782E4-D1C8-4E8E-8306-87AA7AB281BD}" type="slidenum">
              <a:rPr lang="en-GB" altLang="en-US"/>
              <a:pPr>
                <a:defRPr/>
              </a:pPr>
              <a:t>‹#›</a:t>
            </a:fld>
            <a:endParaRPr lang="en-GB" altLang="en-US"/>
          </a:p>
        </p:txBody>
      </p:sp>
    </p:spTree>
    <p:extLst>
      <p:ext uri="{BB962C8B-B14F-4D97-AF65-F5344CB8AC3E}">
        <p14:creationId xmlns:p14="http://schemas.microsoft.com/office/powerpoint/2010/main" val="1335110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A9BF4EC3-65E0-4CCF-90E4-DBC732BBFCBC}" type="datetime1">
              <a:rPr lang="en-GB"/>
              <a:pPr>
                <a:defRPr/>
              </a:pPr>
              <a:t>19/06/2024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D41BF09C-2E25-4F5A-80C2-59841DFEF076}" type="slidenum">
              <a:rPr lang="en-GB" altLang="en-US"/>
              <a:pPr>
                <a:defRPr/>
              </a:pPr>
              <a:t>‹#›</a:t>
            </a:fld>
            <a:endParaRPr lang="en-GB" altLang="en-US"/>
          </a:p>
        </p:txBody>
      </p:sp>
    </p:spTree>
    <p:extLst>
      <p:ext uri="{BB962C8B-B14F-4D97-AF65-F5344CB8AC3E}">
        <p14:creationId xmlns:p14="http://schemas.microsoft.com/office/powerpoint/2010/main" val="3973316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A86E5ACC-79C4-4BF0-8027-F470ADB41BF0}" type="datetime1">
              <a:rPr lang="en-GB"/>
              <a:pPr>
                <a:defRPr/>
              </a:pPr>
              <a:t>19/06/2024</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3C15340B-8082-4D8A-94A7-B68FAB42E8E4}" type="slidenum">
              <a:rPr lang="en-GB" altLang="en-US"/>
              <a:pPr>
                <a:defRPr/>
              </a:pPr>
              <a:t>‹#›</a:t>
            </a:fld>
            <a:endParaRPr lang="en-GB" altLang="en-US"/>
          </a:p>
        </p:txBody>
      </p:sp>
    </p:spTree>
    <p:extLst>
      <p:ext uri="{BB962C8B-B14F-4D97-AF65-F5344CB8AC3E}">
        <p14:creationId xmlns:p14="http://schemas.microsoft.com/office/powerpoint/2010/main" val="41192457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1FC129FB-87AC-494D-95B9-6A84410CA8A5}" type="datetime1">
              <a:rPr lang="en-GB"/>
              <a:pPr>
                <a:defRPr/>
              </a:pPr>
              <a:t>19/06/2024</a:t>
            </a:fld>
            <a:endParaRPr lang="en-GB" dirty="0"/>
          </a:p>
        </p:txBody>
      </p:sp>
      <p:sp>
        <p:nvSpPr>
          <p:cNvPr id="8" name="Slide Number Placeholder 5"/>
          <p:cNvSpPr>
            <a:spLocks noGrp="1"/>
          </p:cNvSpPr>
          <p:nvPr>
            <p:ph type="sldNum" sz="quarter" idx="11"/>
          </p:nvPr>
        </p:nvSpPr>
        <p:spPr/>
        <p:txBody>
          <a:bodyPr/>
          <a:lstStyle>
            <a:lvl1pPr>
              <a:defRPr/>
            </a:lvl1pPr>
          </a:lstStyle>
          <a:p>
            <a:pPr>
              <a:defRPr/>
            </a:pPr>
            <a:fld id="{851272C1-85B3-43F9-9F1B-401E6BCA2371}" type="slidenum">
              <a:rPr lang="en-GB" altLang="en-US"/>
              <a:pPr>
                <a:defRPr/>
              </a:pPr>
              <a:t>‹#›</a:t>
            </a:fld>
            <a:endParaRPr lang="en-GB" altLang="en-US"/>
          </a:p>
        </p:txBody>
      </p:sp>
    </p:spTree>
    <p:extLst>
      <p:ext uri="{BB962C8B-B14F-4D97-AF65-F5344CB8AC3E}">
        <p14:creationId xmlns:p14="http://schemas.microsoft.com/office/powerpoint/2010/main" val="20671899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8EF8F441-39C6-4306-A42F-42F44D7C97BD}" type="datetime1">
              <a:rPr lang="en-GB"/>
              <a:pPr>
                <a:defRPr/>
              </a:pPr>
              <a:t>19/06/2024</a:t>
            </a:fld>
            <a:endParaRPr lang="en-GB" dirty="0"/>
          </a:p>
        </p:txBody>
      </p:sp>
      <p:sp>
        <p:nvSpPr>
          <p:cNvPr id="4" name="Slide Number Placeholder 5"/>
          <p:cNvSpPr>
            <a:spLocks noGrp="1"/>
          </p:cNvSpPr>
          <p:nvPr>
            <p:ph type="sldNum" sz="quarter" idx="11"/>
          </p:nvPr>
        </p:nvSpPr>
        <p:spPr/>
        <p:txBody>
          <a:bodyPr/>
          <a:lstStyle>
            <a:lvl1pPr>
              <a:defRPr/>
            </a:lvl1pPr>
          </a:lstStyle>
          <a:p>
            <a:pPr>
              <a:defRPr/>
            </a:pPr>
            <a:fld id="{DE699A1F-28B8-4A72-B67B-BF189B832B6E}" type="slidenum">
              <a:rPr lang="en-GB" altLang="en-US"/>
              <a:pPr>
                <a:defRPr/>
              </a:pPr>
              <a:t>‹#›</a:t>
            </a:fld>
            <a:endParaRPr lang="en-GB" altLang="en-US"/>
          </a:p>
        </p:txBody>
      </p:sp>
    </p:spTree>
    <p:extLst>
      <p:ext uri="{BB962C8B-B14F-4D97-AF65-F5344CB8AC3E}">
        <p14:creationId xmlns:p14="http://schemas.microsoft.com/office/powerpoint/2010/main" val="33409360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836826C-58C1-4440-979C-F534CF4CCAE6}" type="datetime1">
              <a:rPr lang="en-GB"/>
              <a:pPr>
                <a:defRPr/>
              </a:pPr>
              <a:t>19/06/2024</a:t>
            </a:fld>
            <a:endParaRPr lang="en-GB" dirty="0"/>
          </a:p>
        </p:txBody>
      </p:sp>
      <p:sp>
        <p:nvSpPr>
          <p:cNvPr id="3" name="Slide Number Placeholder 5"/>
          <p:cNvSpPr>
            <a:spLocks noGrp="1"/>
          </p:cNvSpPr>
          <p:nvPr>
            <p:ph type="sldNum" sz="quarter" idx="11"/>
          </p:nvPr>
        </p:nvSpPr>
        <p:spPr/>
        <p:txBody>
          <a:bodyPr/>
          <a:lstStyle>
            <a:lvl1pPr>
              <a:defRPr/>
            </a:lvl1pPr>
          </a:lstStyle>
          <a:p>
            <a:pPr>
              <a:defRPr/>
            </a:pPr>
            <a:fld id="{B7968EE4-3C6A-48DA-B6AE-D98E3D87CC8E}" type="slidenum">
              <a:rPr lang="en-GB" altLang="en-US"/>
              <a:pPr>
                <a:defRPr/>
              </a:pPr>
              <a:t>‹#›</a:t>
            </a:fld>
            <a:endParaRPr lang="en-GB" altLang="en-US"/>
          </a:p>
        </p:txBody>
      </p:sp>
    </p:spTree>
    <p:extLst>
      <p:ext uri="{BB962C8B-B14F-4D97-AF65-F5344CB8AC3E}">
        <p14:creationId xmlns:p14="http://schemas.microsoft.com/office/powerpoint/2010/main" val="35029028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6348C9B3-36DE-4D30-AD9C-F5F870B48444}" type="datetime1">
              <a:rPr lang="en-GB"/>
              <a:pPr>
                <a:defRPr/>
              </a:pPr>
              <a:t>19/06/2024</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81CD3381-BD83-4D74-94EA-52991AA1AFDC}" type="slidenum">
              <a:rPr lang="en-GB" altLang="en-US"/>
              <a:pPr>
                <a:defRPr/>
              </a:pPr>
              <a:t>‹#›</a:t>
            </a:fld>
            <a:endParaRPr lang="en-GB" altLang="en-US"/>
          </a:p>
        </p:txBody>
      </p:sp>
    </p:spTree>
    <p:extLst>
      <p:ext uri="{BB962C8B-B14F-4D97-AF65-F5344CB8AC3E}">
        <p14:creationId xmlns:p14="http://schemas.microsoft.com/office/powerpoint/2010/main" val="16771162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076B4FE9-329F-4A9D-B38A-B7494D2AA5BB}" type="datetime1">
              <a:rPr lang="en-GB"/>
              <a:pPr>
                <a:defRPr/>
              </a:pPr>
              <a:t>19/06/2024</a:t>
            </a:fld>
            <a:endParaRPr lang="en-GB" dirty="0"/>
          </a:p>
        </p:txBody>
      </p:sp>
      <p:sp>
        <p:nvSpPr>
          <p:cNvPr id="6" name="Slide Number Placeholder 5"/>
          <p:cNvSpPr>
            <a:spLocks noGrp="1"/>
          </p:cNvSpPr>
          <p:nvPr>
            <p:ph type="sldNum" sz="quarter" idx="11"/>
          </p:nvPr>
        </p:nvSpPr>
        <p:spPr/>
        <p:txBody>
          <a:bodyPr/>
          <a:lstStyle>
            <a:lvl1pPr>
              <a:defRPr/>
            </a:lvl1pPr>
          </a:lstStyle>
          <a:p>
            <a:pPr>
              <a:defRPr/>
            </a:pPr>
            <a:fld id="{20781313-1272-49F1-96EB-FB78CF41E3DE}" type="slidenum">
              <a:rPr lang="en-GB" altLang="en-US"/>
              <a:pPr>
                <a:defRPr/>
              </a:pPr>
              <a:t>‹#›</a:t>
            </a:fld>
            <a:endParaRPr lang="en-GB" altLang="en-US"/>
          </a:p>
        </p:txBody>
      </p:sp>
    </p:spTree>
    <p:extLst>
      <p:ext uri="{BB962C8B-B14F-4D97-AF65-F5344CB8AC3E}">
        <p14:creationId xmlns:p14="http://schemas.microsoft.com/office/powerpoint/2010/main" val="3145892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10FA0EF-A452-4385-9B7B-11D9616E848A}" type="datetime1">
              <a:rPr lang="en-GB"/>
              <a:pPr>
                <a:defRPr/>
              </a:pPr>
              <a:t>19/06/2024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8C888349-23EE-4BCA-8D17-5D08CE195DA0}" type="slidenum">
              <a:rPr lang="en-GB" altLang="en-US"/>
              <a:pPr>
                <a:defRPr/>
              </a:pPr>
              <a:t>‹#›</a:t>
            </a:fld>
            <a:endParaRPr lang="en-GB" altLang="en-US"/>
          </a:p>
        </p:txBody>
      </p:sp>
    </p:spTree>
    <p:extLst>
      <p:ext uri="{BB962C8B-B14F-4D97-AF65-F5344CB8AC3E}">
        <p14:creationId xmlns:p14="http://schemas.microsoft.com/office/powerpoint/2010/main" val="3116898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0C8FAD4A-27DB-465A-8685-31F1AA24435C}" type="datetime1">
              <a:rPr lang="en-GB"/>
              <a:pPr>
                <a:defRPr/>
              </a:pPr>
              <a:t>19/06/2024</a:t>
            </a:fld>
            <a:endParaRPr lang="en-GB" dirty="0"/>
          </a:p>
        </p:txBody>
      </p:sp>
      <p:sp>
        <p:nvSpPr>
          <p:cNvPr id="5" name="Slide Number Placeholder 5"/>
          <p:cNvSpPr>
            <a:spLocks noGrp="1"/>
          </p:cNvSpPr>
          <p:nvPr>
            <p:ph type="sldNum" sz="quarter" idx="11"/>
          </p:nvPr>
        </p:nvSpPr>
        <p:spPr/>
        <p:txBody>
          <a:bodyPr/>
          <a:lstStyle>
            <a:lvl1pPr>
              <a:defRPr/>
            </a:lvl1pPr>
          </a:lstStyle>
          <a:p>
            <a:pPr>
              <a:defRPr/>
            </a:pPr>
            <a:fld id="{1A72FD09-D6B6-4B82-AF78-B9E9983C59BB}" type="slidenum">
              <a:rPr lang="en-GB" altLang="en-US"/>
              <a:pPr>
                <a:defRPr/>
              </a:pPr>
              <a:t>‹#›</a:t>
            </a:fld>
            <a:endParaRPr lang="en-GB" altLang="en-US"/>
          </a:p>
        </p:txBody>
      </p:sp>
    </p:spTree>
    <p:extLst>
      <p:ext uri="{BB962C8B-B14F-4D97-AF65-F5344CB8AC3E}">
        <p14:creationId xmlns:p14="http://schemas.microsoft.com/office/powerpoint/2010/main" val="784182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2F1E7B97-8893-4DF8-94C2-0BDDB4083750}"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0B473A-B5CB-4AEA-A841-E4A1420271FA}" type="slidenum">
              <a:rPr lang="en-GB" altLang="en-US"/>
              <a:pPr>
                <a:defRPr/>
              </a:pPr>
              <a:t>‹#›</a:t>
            </a:fld>
            <a:endParaRPr lang="en-GB" altLang="en-US"/>
          </a:p>
        </p:txBody>
      </p:sp>
    </p:spTree>
    <p:extLst>
      <p:ext uri="{BB962C8B-B14F-4D97-AF65-F5344CB8AC3E}">
        <p14:creationId xmlns:p14="http://schemas.microsoft.com/office/powerpoint/2010/main" val="3437072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DF502AA-C8CB-4132-B592-CA60B7C38ACE}"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3416350-3461-4282-A263-C166126E991F}" type="slidenum">
              <a:rPr lang="en-GB" altLang="en-US"/>
              <a:pPr>
                <a:defRPr/>
              </a:pPr>
              <a:t>‹#›</a:t>
            </a:fld>
            <a:endParaRPr lang="en-GB" altLang="en-US"/>
          </a:p>
        </p:txBody>
      </p:sp>
    </p:spTree>
    <p:extLst>
      <p:ext uri="{BB962C8B-B14F-4D97-AF65-F5344CB8AC3E}">
        <p14:creationId xmlns:p14="http://schemas.microsoft.com/office/powerpoint/2010/main" val="1560041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6BD54D1A-4815-47BD-8614-C0B0CB854EB1}"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1269315-487F-456B-9DCF-692949BD7BA7}" type="slidenum">
              <a:rPr lang="en-GB" altLang="en-US"/>
              <a:pPr>
                <a:defRPr/>
              </a:pPr>
              <a:t>‹#›</a:t>
            </a:fld>
            <a:endParaRPr lang="en-GB" altLang="en-US"/>
          </a:p>
        </p:txBody>
      </p:sp>
    </p:spTree>
    <p:extLst>
      <p:ext uri="{BB962C8B-B14F-4D97-AF65-F5344CB8AC3E}">
        <p14:creationId xmlns:p14="http://schemas.microsoft.com/office/powerpoint/2010/main" val="40566296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4E3DC6A9-A123-4839-B812-2B5358EDB404}" type="datetime1">
              <a:rPr lang="en-GB"/>
              <a:pPr>
                <a:defRPr/>
              </a:pPr>
              <a:t>19/06/2024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9AA3C5AE-BB4B-472B-815B-B9E00B3AC4F5}" type="slidenum">
              <a:rPr lang="en-GB" altLang="en-US"/>
              <a:pPr>
                <a:defRPr/>
              </a:pPr>
              <a:t>‹#›</a:t>
            </a:fld>
            <a:endParaRPr lang="en-GB" altLang="en-US"/>
          </a:p>
        </p:txBody>
      </p:sp>
    </p:spTree>
    <p:extLst>
      <p:ext uri="{BB962C8B-B14F-4D97-AF65-F5344CB8AC3E}">
        <p14:creationId xmlns:p14="http://schemas.microsoft.com/office/powerpoint/2010/main" val="34706885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8CB978A-EA46-472A-9CB9-DD326FDEE697}" type="datetime1">
              <a:rPr lang="en-GB"/>
              <a:pPr>
                <a:defRPr/>
              </a:pPr>
              <a:t>19/06/2024</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43C18FD-4431-4582-9B98-5DA29A8F2ABA}" type="slidenum">
              <a:rPr lang="en-GB" altLang="en-US"/>
              <a:pPr>
                <a:defRPr/>
              </a:pPr>
              <a:t>‹#›</a:t>
            </a:fld>
            <a:endParaRPr lang="en-GB" altLang="en-US"/>
          </a:p>
        </p:txBody>
      </p:sp>
    </p:spTree>
    <p:extLst>
      <p:ext uri="{BB962C8B-B14F-4D97-AF65-F5344CB8AC3E}">
        <p14:creationId xmlns:p14="http://schemas.microsoft.com/office/powerpoint/2010/main" val="12936609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29F62988-4734-49D5-ABC9-1D8830979CA5}" type="datetime1">
              <a:rPr lang="en-GB"/>
              <a:pPr>
                <a:defRPr/>
              </a:pPr>
              <a:t>19/06/2024</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7FB8E70-BA6C-4849-BF8B-0E7C61769DB9}" type="slidenum">
              <a:rPr lang="en-GB" altLang="en-US"/>
              <a:pPr>
                <a:defRPr/>
              </a:pPr>
              <a:t>‹#›</a:t>
            </a:fld>
            <a:endParaRPr lang="en-GB" altLang="en-US"/>
          </a:p>
        </p:txBody>
      </p:sp>
    </p:spTree>
    <p:extLst>
      <p:ext uri="{BB962C8B-B14F-4D97-AF65-F5344CB8AC3E}">
        <p14:creationId xmlns:p14="http://schemas.microsoft.com/office/powerpoint/2010/main" val="12375372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12784E-0867-4A6F-89D2-D0F62A3AC4E3}" type="datetime1">
              <a:rPr lang="en-GB"/>
              <a:pPr>
                <a:defRPr/>
              </a:pPr>
              <a:t>19/06/2024</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109B5B61-3075-4C1F-9BB4-EB3E42D1F0BA}" type="slidenum">
              <a:rPr lang="en-GB" altLang="en-US"/>
              <a:pPr>
                <a:defRPr/>
              </a:pPr>
              <a:t>‹#›</a:t>
            </a:fld>
            <a:endParaRPr lang="en-GB" altLang="en-US"/>
          </a:p>
        </p:txBody>
      </p:sp>
    </p:spTree>
    <p:extLst>
      <p:ext uri="{BB962C8B-B14F-4D97-AF65-F5344CB8AC3E}">
        <p14:creationId xmlns:p14="http://schemas.microsoft.com/office/powerpoint/2010/main" val="12408247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1DB6958D-3A38-440B-B159-47C5695A6FC1}" type="datetime1">
              <a:rPr lang="en-GB"/>
              <a:pPr>
                <a:defRPr/>
              </a:pPr>
              <a:t>19/06/2024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A363B1F5-2E66-4BC7-8719-37CD5455B1D2}" type="slidenum">
              <a:rPr lang="en-GB" altLang="en-US"/>
              <a:pPr>
                <a:defRPr/>
              </a:pPr>
              <a:t>‹#›</a:t>
            </a:fld>
            <a:endParaRPr lang="en-GB" altLang="en-US"/>
          </a:p>
        </p:txBody>
      </p:sp>
    </p:spTree>
    <p:extLst>
      <p:ext uri="{BB962C8B-B14F-4D97-AF65-F5344CB8AC3E}">
        <p14:creationId xmlns:p14="http://schemas.microsoft.com/office/powerpoint/2010/main" val="25069522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04EB3A9-CBB8-438E-B510-1D714DB9C88C}" type="datetime1">
              <a:rPr lang="en-GB"/>
              <a:pPr>
                <a:defRPr/>
              </a:pPr>
              <a:t>19/06/2024</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48B25A4-F189-4EFD-9B4E-E67BF842DC2B}" type="slidenum">
              <a:rPr lang="en-GB" altLang="en-US"/>
              <a:pPr>
                <a:defRPr/>
              </a:pPr>
              <a:t>‹#›</a:t>
            </a:fld>
            <a:endParaRPr lang="en-GB" altLang="en-US"/>
          </a:p>
        </p:txBody>
      </p:sp>
    </p:spTree>
    <p:extLst>
      <p:ext uri="{BB962C8B-B14F-4D97-AF65-F5344CB8AC3E}">
        <p14:creationId xmlns:p14="http://schemas.microsoft.com/office/powerpoint/2010/main" val="21984494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B5E5589-F089-4F96-BD0C-9C622F2F12A3}"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4A06D725-321D-45B2-9009-D4D95961F037}" type="slidenum">
              <a:rPr lang="en-GB" altLang="en-US"/>
              <a:pPr>
                <a:defRPr/>
              </a:pPr>
              <a:t>‹#›</a:t>
            </a:fld>
            <a:endParaRPr lang="en-GB" altLang="en-US"/>
          </a:p>
        </p:txBody>
      </p:sp>
    </p:spTree>
    <p:extLst>
      <p:ext uri="{BB962C8B-B14F-4D97-AF65-F5344CB8AC3E}">
        <p14:creationId xmlns:p14="http://schemas.microsoft.com/office/powerpoint/2010/main" val="14379029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25A3F43-87EA-41DB-AE77-B4D999651894}" type="datetime1">
              <a:rPr lang="en-GB"/>
              <a:pPr>
                <a:defRPr/>
              </a:pPr>
              <a:t>19/06/2024</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FBECE181-8A3E-4A89-AB55-3F6D08A55227}" type="slidenum">
              <a:rPr lang="en-GB" altLang="en-US"/>
              <a:pPr>
                <a:defRPr/>
              </a:pPr>
              <a:t>‹#›</a:t>
            </a:fld>
            <a:endParaRPr lang="en-GB" altLang="en-US"/>
          </a:p>
        </p:txBody>
      </p:sp>
    </p:spTree>
    <p:extLst>
      <p:ext uri="{BB962C8B-B14F-4D97-AF65-F5344CB8AC3E}">
        <p14:creationId xmlns:p14="http://schemas.microsoft.com/office/powerpoint/2010/main" val="3709207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95288"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FB171393-CDAF-464A-BA71-D5C253200948}" type="datetime1">
              <a:rPr lang="en-GB"/>
              <a:pPr>
                <a:defRPr/>
              </a:pPr>
              <a:t>19/06/2024</a:t>
            </a:fld>
            <a:endParaRPr lang="en-GB"/>
          </a:p>
        </p:txBody>
      </p:sp>
      <p:sp>
        <p:nvSpPr>
          <p:cNvPr id="8" name="Footer Placeholder 4"/>
          <p:cNvSpPr>
            <a:spLocks noGrp="1"/>
          </p:cNvSpPr>
          <p:nvPr>
            <p:ph type="ftr" sz="quarter" idx="3"/>
          </p:nvPr>
        </p:nvSpPr>
        <p:spPr>
          <a:xfrm>
            <a:off x="4140200" y="6381750"/>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52EE027-CED7-4AFB-9A56-E1CAAD639C2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397087B-0E3D-42CA-BC5C-84AC4336F180}" type="datetime1">
              <a:rPr lang="en-GB"/>
              <a:pPr>
                <a:defRPr/>
              </a:pPr>
              <a:t>19/06/2024</a:t>
            </a:fld>
            <a:endParaRPr lang="en-GB" dirty="0"/>
          </a:p>
        </p:txBody>
      </p:sp>
      <p:sp>
        <p:nvSpPr>
          <p:cNvPr id="6"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86D92E20-9FE1-48A8-BFCA-2DD363D318B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5C7E419-CA4B-430E-8B6E-28EA8E720B62}" type="datetime1">
              <a:rPr lang="en-GB"/>
              <a:pPr>
                <a:defRPr/>
              </a:pPr>
              <a:t>19/06/2024</a:t>
            </a:fld>
            <a:endParaRPr lang="en-GB"/>
          </a:p>
        </p:txBody>
      </p:sp>
      <p:sp>
        <p:nvSpPr>
          <p:cNvPr id="8" name="Footer Placeholder 4"/>
          <p:cNvSpPr>
            <a:spLocks noGrp="1"/>
          </p:cNvSpPr>
          <p:nvPr>
            <p:ph type="ftr" sz="quarter" idx="3"/>
          </p:nvPr>
        </p:nvSpPr>
        <p:spPr>
          <a:xfrm>
            <a:off x="3132138" y="6461125"/>
            <a:ext cx="2895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DDF2CF8-DB73-4838-991C-0659C678E55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hyperlink" Target="https://www.eapfoundation.com/writing/cohesion/transitions/" TargetMode="External"/><Relationship Id="rId2" Type="http://schemas.openxmlformats.org/officeDocument/2006/relationships/hyperlink" Target="https://www.eapfoundation.com/writing/cohesion/" TargetMode="External"/><Relationship Id="rId1" Type="http://schemas.openxmlformats.org/officeDocument/2006/relationships/slideLayout" Target="../slideLayouts/slideLayout24.xml"/><Relationship Id="rId4" Type="http://schemas.openxmlformats.org/officeDocument/2006/relationships/hyperlink" Target="http://www.uefap.net/grammar/grammar-in-eap-cohesion/grammar-in-eap-introduc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922FDDA-0D6E-49AD-AB27-0923E7B95F0F}"/>
              </a:ext>
            </a:extLst>
          </p:cNvPr>
          <p:cNvSpPr>
            <a:spLocks noGrp="1"/>
          </p:cNvSpPr>
          <p:nvPr>
            <p:ph type="ctrTitle"/>
          </p:nvPr>
        </p:nvSpPr>
        <p:spPr>
          <a:xfrm>
            <a:off x="1143000" y="2235200"/>
            <a:ext cx="6858000" cy="2387600"/>
          </a:xfrm>
        </p:spPr>
        <p:txBody>
          <a:bodyPr/>
          <a:lstStyle/>
          <a:p>
            <a:pPr eaLnBrk="1" hangingPunct="1"/>
            <a:br>
              <a:rPr lang="en-GB" sz="3600" b="1" dirty="0">
                <a:solidFill>
                  <a:schemeClr val="bg1"/>
                </a:solidFill>
                <a:effectLst>
                  <a:outerShdw blurRad="38100" dist="38100" dir="2700000" algn="tl">
                    <a:srgbClr val="000000">
                      <a:alpha val="43137"/>
                    </a:srgbClr>
                  </a:outerShdw>
                </a:effectLst>
              </a:rPr>
            </a:br>
            <a:r>
              <a:rPr lang="en-GB" sz="3600" b="1" dirty="0">
                <a:solidFill>
                  <a:schemeClr val="bg1"/>
                </a:solidFill>
                <a:effectLst>
                  <a:outerShdw blurRad="38100" dist="38100" dir="2700000" algn="tl">
                    <a:srgbClr val="000000">
                      <a:alpha val="43137"/>
                    </a:srgbClr>
                  </a:outerShdw>
                </a:effectLst>
              </a:rPr>
              <a:t>LCHS4001</a:t>
            </a:r>
            <a:br>
              <a:rPr lang="en-GB" sz="3600" b="1" dirty="0">
                <a:solidFill>
                  <a:schemeClr val="bg1"/>
                </a:solidFill>
                <a:effectLst>
                  <a:outerShdw blurRad="38100" dist="38100" dir="2700000" algn="tl">
                    <a:srgbClr val="000000">
                      <a:alpha val="43137"/>
                    </a:srgbClr>
                  </a:outerShdw>
                </a:effectLst>
              </a:rPr>
            </a:br>
            <a:br>
              <a:rPr lang="en-GB" sz="3600" b="1" dirty="0">
                <a:solidFill>
                  <a:schemeClr val="bg1"/>
                </a:solidFill>
                <a:effectLst>
                  <a:outerShdw blurRad="38100" dist="38100" dir="2700000" algn="tl">
                    <a:srgbClr val="000000">
                      <a:alpha val="43137"/>
                    </a:srgbClr>
                  </a:outerShdw>
                </a:effectLst>
              </a:rPr>
            </a:br>
            <a:r>
              <a:rPr lang="en-GB" sz="3600" b="1" dirty="0">
                <a:solidFill>
                  <a:schemeClr val="bg1"/>
                </a:solidFill>
                <a:effectLst>
                  <a:outerShdw blurRad="38100" dist="38100" dir="2700000" algn="tl">
                    <a:srgbClr val="000000">
                      <a:alpha val="43137"/>
                    </a:srgbClr>
                  </a:outerShdw>
                </a:effectLst>
              </a:rPr>
              <a:t>Academic and Employability Skills </a:t>
            </a:r>
            <a:br>
              <a:rPr lang="en-GB" b="1" dirty="0">
                <a:solidFill>
                  <a:schemeClr val="bg1"/>
                </a:solidFill>
                <a:effectLst>
                  <a:outerShdw blurRad="38100" dist="38100" dir="2700000" algn="tl">
                    <a:srgbClr val="000000">
                      <a:alpha val="43137"/>
                    </a:srgbClr>
                  </a:outerShdw>
                </a:effectLst>
              </a:rPr>
            </a:br>
            <a:endParaRPr lang="en-GB" dirty="0"/>
          </a:p>
        </p:txBody>
      </p:sp>
      <p:sp>
        <p:nvSpPr>
          <p:cNvPr id="4" name="Subtitle 3"/>
          <p:cNvSpPr>
            <a:spLocks noGrp="1"/>
          </p:cNvSpPr>
          <p:nvPr>
            <p:ph type="subTitle" idx="1"/>
          </p:nvPr>
        </p:nvSpPr>
        <p:spPr>
          <a:xfrm>
            <a:off x="881063" y="4077072"/>
            <a:ext cx="7488832" cy="1655762"/>
          </a:xfrm>
        </p:spPr>
        <p:txBody>
          <a:bodyPr/>
          <a:lstStyle/>
          <a:p>
            <a:pPr eaLnBrk="1" hangingPunct="1"/>
            <a:endParaRPr lang="en-GB" altLang="en-US" sz="3200" dirty="0">
              <a:effectLst>
                <a:outerShdw blurRad="38100" dist="38100" dir="2700000" algn="tl">
                  <a:srgbClr val="000000">
                    <a:alpha val="43137"/>
                  </a:srgbClr>
                </a:outerShdw>
              </a:effectLst>
            </a:endParaRPr>
          </a:p>
          <a:p>
            <a:pPr eaLnBrk="1" hangingPunct="1"/>
            <a:r>
              <a:rPr lang="en-GB" altLang="en-US" sz="3200" b="1" dirty="0">
                <a:solidFill>
                  <a:srgbClr val="FFFF00"/>
                </a:solidFill>
                <a:effectLst>
                  <a:outerShdw blurRad="38100" dist="38100" dir="2700000" algn="tl">
                    <a:srgbClr val="000000">
                      <a:alpha val="43137"/>
                    </a:srgbClr>
                  </a:outerShdw>
                </a:effectLst>
              </a:rPr>
              <a:t>Paragraphs, Coherence, and Cohesion</a:t>
            </a:r>
          </a:p>
          <a:p>
            <a:endParaRPr lang="en-GB" dirty="0"/>
          </a:p>
        </p:txBody>
      </p:sp>
      <p:sp>
        <p:nvSpPr>
          <p:cNvPr id="2" name="Date Placeholder 1"/>
          <p:cNvSpPr>
            <a:spLocks noGrp="1"/>
          </p:cNvSpPr>
          <p:nvPr>
            <p:ph type="dt" sz="half" idx="10"/>
          </p:nvPr>
        </p:nvSpPr>
        <p:spPr/>
        <p:txBody>
          <a:bodyPr/>
          <a:lstStyle/>
          <a:p>
            <a:pPr>
              <a:defRPr/>
            </a:pPr>
            <a:fld id="{46A9C64A-C95D-40FB-94EC-91D162CC4BE6}" type="datetime1">
              <a:rPr lang="en-GB" smtClean="0"/>
              <a:pPr>
                <a:defRPr/>
              </a:pPr>
              <a:t>19/06/2024</a:t>
            </a:fld>
            <a:endParaRPr lang="en-GB"/>
          </a:p>
        </p:txBody>
      </p:sp>
    </p:spTree>
    <p:extLst>
      <p:ext uri="{BB962C8B-B14F-4D97-AF65-F5344CB8AC3E}">
        <p14:creationId xmlns:p14="http://schemas.microsoft.com/office/powerpoint/2010/main" val="7389425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37790C-28BC-4C3E-A62F-5B824398615E}"/>
              </a:ext>
            </a:extLst>
          </p:cNvPr>
          <p:cNvSpPr>
            <a:spLocks noGrp="1"/>
          </p:cNvSpPr>
          <p:nvPr>
            <p:ph type="title"/>
          </p:nvPr>
        </p:nvSpPr>
        <p:spPr>
          <a:xfrm>
            <a:off x="457200" y="0"/>
            <a:ext cx="8229600" cy="1143000"/>
          </a:xfrm>
        </p:spPr>
        <p:txBody>
          <a:bodyPr>
            <a:noAutofit/>
          </a:bodyPr>
          <a:lstStyle/>
          <a:p>
            <a:r>
              <a:rPr lang="en-GB" sz="3600" b="1" dirty="0"/>
              <a:t>Aims</a:t>
            </a:r>
          </a:p>
        </p:txBody>
      </p:sp>
      <p:sp>
        <p:nvSpPr>
          <p:cNvPr id="3" name="TextBox 2">
            <a:extLst>
              <a:ext uri="{FF2B5EF4-FFF2-40B4-BE49-F238E27FC236}">
                <a16:creationId xmlns:a16="http://schemas.microsoft.com/office/drawing/2014/main" id="{1DCCE1A5-E3F3-01C6-7EB4-7B50899047B7}"/>
              </a:ext>
            </a:extLst>
          </p:cNvPr>
          <p:cNvSpPr txBox="1"/>
          <p:nvPr/>
        </p:nvSpPr>
        <p:spPr>
          <a:xfrm>
            <a:off x="460992" y="889843"/>
            <a:ext cx="7931224" cy="5078313"/>
          </a:xfrm>
          <a:prstGeom prst="rect">
            <a:avLst/>
          </a:prstGeom>
          <a:noFill/>
        </p:spPr>
        <p:txBody>
          <a:bodyPr wrap="square" rtlCol="0">
            <a:spAutoFit/>
          </a:bodyPr>
          <a:lstStyle/>
          <a:p>
            <a:pPr marL="571500" indent="-571500">
              <a:buFont typeface="Arial" panose="020B0604020202020204" pitchFamily="34" charset="0"/>
              <a:buChar char="•"/>
            </a:pPr>
            <a:r>
              <a:rPr lang="en-GB" sz="3600" dirty="0"/>
              <a:t>To be able to structure a paragraph</a:t>
            </a:r>
          </a:p>
          <a:p>
            <a:pPr marL="571500" indent="-571500">
              <a:buFont typeface="Arial" panose="020B0604020202020204" pitchFamily="34" charset="0"/>
              <a:buChar char="•"/>
            </a:pPr>
            <a:r>
              <a:rPr lang="en-GB" sz="3600" dirty="0"/>
              <a:t>To recognise a topic sentence</a:t>
            </a:r>
          </a:p>
          <a:p>
            <a:pPr marL="571500" indent="-571500">
              <a:buFont typeface="Arial" panose="020B0604020202020204" pitchFamily="34" charset="0"/>
              <a:buChar char="•"/>
            </a:pPr>
            <a:r>
              <a:rPr lang="en-GB" sz="3600" dirty="0"/>
              <a:t>To be able to write a strong topic sentence</a:t>
            </a:r>
          </a:p>
          <a:p>
            <a:pPr marL="571500" indent="-571500">
              <a:buFont typeface="Arial" panose="020B0604020202020204" pitchFamily="34" charset="0"/>
              <a:buChar char="•"/>
            </a:pPr>
            <a:r>
              <a:rPr lang="en-GB" sz="3600" dirty="0"/>
              <a:t>To be able to recognise and use linking language to increase coherence and cohesion in your own writing</a:t>
            </a:r>
          </a:p>
          <a:p>
            <a:pPr marL="571500" indent="-571500">
              <a:buFont typeface="Arial" panose="020B0604020202020204" pitchFamily="34" charset="0"/>
              <a:buChar char="•"/>
            </a:pPr>
            <a:endParaRPr lang="en-GB" sz="3600" dirty="0"/>
          </a:p>
        </p:txBody>
      </p:sp>
    </p:spTree>
    <p:extLst>
      <p:ext uri="{BB962C8B-B14F-4D97-AF65-F5344CB8AC3E}">
        <p14:creationId xmlns:p14="http://schemas.microsoft.com/office/powerpoint/2010/main" val="40547529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86F58-8980-4796-8EBA-81F4B377E2D7}"/>
              </a:ext>
            </a:extLst>
          </p:cNvPr>
          <p:cNvSpPr>
            <a:spLocks noGrp="1"/>
          </p:cNvSpPr>
          <p:nvPr>
            <p:ph type="title"/>
          </p:nvPr>
        </p:nvSpPr>
        <p:spPr>
          <a:xfrm>
            <a:off x="457200" y="260648"/>
            <a:ext cx="8229600" cy="796950"/>
          </a:xfrm>
        </p:spPr>
        <p:txBody>
          <a:bodyPr/>
          <a:lstStyle/>
          <a:p>
            <a:r>
              <a:rPr lang="en-GB" sz="4000" b="1" dirty="0"/>
              <a:t>Paragraphs</a:t>
            </a:r>
          </a:p>
        </p:txBody>
      </p:sp>
      <p:sp>
        <p:nvSpPr>
          <p:cNvPr id="3" name="TextBox 2">
            <a:extLst>
              <a:ext uri="{FF2B5EF4-FFF2-40B4-BE49-F238E27FC236}">
                <a16:creationId xmlns:a16="http://schemas.microsoft.com/office/drawing/2014/main" id="{F21FDEF3-6DBD-A5F3-8F91-162A4D863426}"/>
              </a:ext>
            </a:extLst>
          </p:cNvPr>
          <p:cNvSpPr txBox="1"/>
          <p:nvPr/>
        </p:nvSpPr>
        <p:spPr>
          <a:xfrm>
            <a:off x="451056" y="1556792"/>
            <a:ext cx="8173533" cy="3046988"/>
          </a:xfrm>
          <a:prstGeom prst="rect">
            <a:avLst/>
          </a:prstGeom>
          <a:noFill/>
        </p:spPr>
        <p:txBody>
          <a:bodyPr wrap="square" rtlCol="0">
            <a:spAutoFit/>
          </a:bodyPr>
          <a:lstStyle/>
          <a:p>
            <a:r>
              <a:rPr lang="en-GB" sz="2400" i="1" dirty="0"/>
              <a:t>Discuss:</a:t>
            </a:r>
          </a:p>
          <a:p>
            <a:endParaRPr lang="en-GB" sz="2400" i="1" dirty="0"/>
          </a:p>
          <a:p>
            <a:pPr marL="285750" indent="-285750">
              <a:buFont typeface="Arial" panose="020B0604020202020204" pitchFamily="34" charset="0"/>
              <a:buChar char="•"/>
            </a:pPr>
            <a:r>
              <a:rPr lang="en-GB" sz="2400" dirty="0"/>
              <a:t>How do you usually decide when to end/start a paragraph?</a:t>
            </a:r>
          </a:p>
          <a:p>
            <a:endParaRPr lang="en-GB" sz="2400" dirty="0"/>
          </a:p>
          <a:p>
            <a:pPr marL="285750" indent="-285750">
              <a:buFont typeface="Arial" panose="020B0604020202020204" pitchFamily="34" charset="0"/>
              <a:buChar char="•"/>
            </a:pPr>
            <a:r>
              <a:rPr lang="en-GB" sz="2400" dirty="0"/>
              <a:t>Do you know any tips or tricks for how to structure a paragraph when writing?</a:t>
            </a:r>
          </a:p>
          <a:p>
            <a:endParaRPr lang="en-GB" sz="2400" dirty="0"/>
          </a:p>
        </p:txBody>
      </p:sp>
    </p:spTree>
    <p:extLst>
      <p:ext uri="{BB962C8B-B14F-4D97-AF65-F5344CB8AC3E}">
        <p14:creationId xmlns:p14="http://schemas.microsoft.com/office/powerpoint/2010/main" val="35610692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DBAB4-4C1D-A2CE-9088-D784EF423E6E}"/>
              </a:ext>
            </a:extLst>
          </p:cNvPr>
          <p:cNvSpPr>
            <a:spLocks noGrp="1"/>
          </p:cNvSpPr>
          <p:nvPr>
            <p:ph type="title"/>
          </p:nvPr>
        </p:nvSpPr>
        <p:spPr>
          <a:xfrm>
            <a:off x="348162" y="-16843"/>
            <a:ext cx="8229600" cy="796950"/>
          </a:xfrm>
        </p:spPr>
        <p:txBody>
          <a:bodyPr/>
          <a:lstStyle/>
          <a:p>
            <a:r>
              <a:rPr lang="en-GB" sz="4000" b="1" dirty="0"/>
              <a:t>Paragraphs</a:t>
            </a:r>
          </a:p>
        </p:txBody>
      </p:sp>
      <p:sp>
        <p:nvSpPr>
          <p:cNvPr id="4" name="TextBox 3">
            <a:extLst>
              <a:ext uri="{FF2B5EF4-FFF2-40B4-BE49-F238E27FC236}">
                <a16:creationId xmlns:a16="http://schemas.microsoft.com/office/drawing/2014/main" id="{444E4EEE-D512-6004-9FAE-93C945A4ED6F}"/>
              </a:ext>
            </a:extLst>
          </p:cNvPr>
          <p:cNvSpPr txBox="1"/>
          <p:nvPr/>
        </p:nvSpPr>
        <p:spPr>
          <a:xfrm>
            <a:off x="411125" y="1351508"/>
            <a:ext cx="8173533" cy="4154984"/>
          </a:xfrm>
          <a:prstGeom prst="rect">
            <a:avLst/>
          </a:prstGeom>
          <a:noFill/>
        </p:spPr>
        <p:txBody>
          <a:bodyPr wrap="square" rtlCol="0">
            <a:spAutoFit/>
          </a:bodyPr>
          <a:lstStyle/>
          <a:p>
            <a:pPr marL="285750" indent="-285750">
              <a:buFont typeface="Arial" panose="020B0604020202020204" pitchFamily="34" charset="0"/>
              <a:buChar char="•"/>
            </a:pPr>
            <a:r>
              <a:rPr lang="en-GB" sz="2200" dirty="0"/>
              <a:t>Body paragraphs should follow certain academic conventions. </a:t>
            </a:r>
          </a:p>
          <a:p>
            <a:endParaRPr lang="en-GB" sz="2200" dirty="0"/>
          </a:p>
          <a:p>
            <a:pPr marL="285750" indent="-285750">
              <a:buFont typeface="Arial" panose="020B0604020202020204" pitchFamily="34" charset="0"/>
              <a:buChar char="•"/>
            </a:pPr>
            <a:r>
              <a:rPr lang="en-GB" sz="2200" dirty="0"/>
              <a:t>Each paragraph should:</a:t>
            </a:r>
          </a:p>
          <a:p>
            <a:pPr marL="342900" indent="-342900">
              <a:buFont typeface="Wingdings" panose="05000000000000000000" pitchFamily="2" charset="2"/>
              <a:buChar char="Ø"/>
            </a:pPr>
            <a:r>
              <a:rPr lang="en-GB" sz="2200" dirty="0"/>
              <a:t>begin with a topic sentence – a one sentence summary of the theme of the paragraph</a:t>
            </a:r>
          </a:p>
          <a:p>
            <a:pPr marL="342900" indent="-342900">
              <a:buFont typeface="Wingdings" panose="05000000000000000000" pitchFamily="2" charset="2"/>
              <a:buChar char="Ø"/>
            </a:pPr>
            <a:r>
              <a:rPr lang="en-GB" sz="2200" dirty="0"/>
              <a:t>focus on one theme only</a:t>
            </a:r>
          </a:p>
          <a:p>
            <a:pPr marL="342900" indent="-342900">
              <a:buFont typeface="Wingdings" panose="05000000000000000000" pitchFamily="2" charset="2"/>
              <a:buChar char="Ø"/>
            </a:pPr>
            <a:r>
              <a:rPr lang="en-GB" sz="2200" dirty="0"/>
              <a:t>connect directly to your report heading (or thesis statement if an essay)</a:t>
            </a:r>
          </a:p>
          <a:p>
            <a:pPr marL="342900" indent="-342900">
              <a:buFont typeface="Wingdings" panose="05000000000000000000" pitchFamily="2" charset="2"/>
              <a:buChar char="Ø"/>
            </a:pPr>
            <a:r>
              <a:rPr lang="en-GB" sz="2200" dirty="0"/>
              <a:t>use supporting evidence to demonstrate that your ideas are sound</a:t>
            </a:r>
          </a:p>
          <a:p>
            <a:pPr marL="342900" indent="-342900">
              <a:buFont typeface="Wingdings" panose="05000000000000000000" pitchFamily="2" charset="2"/>
              <a:buChar char="Ø"/>
            </a:pPr>
            <a:r>
              <a:rPr lang="en-GB" sz="2200" dirty="0"/>
              <a:t>include link and signpost words to help the reader navigate your ideas</a:t>
            </a:r>
          </a:p>
        </p:txBody>
      </p:sp>
    </p:spTree>
    <p:extLst>
      <p:ext uri="{BB962C8B-B14F-4D97-AF65-F5344CB8AC3E}">
        <p14:creationId xmlns:p14="http://schemas.microsoft.com/office/powerpoint/2010/main" val="3397313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E8795-E404-4D2B-8A75-BBE4A0EEC9CF}"/>
              </a:ext>
            </a:extLst>
          </p:cNvPr>
          <p:cNvSpPr>
            <a:spLocks noGrp="1"/>
          </p:cNvSpPr>
          <p:nvPr>
            <p:ph type="title"/>
          </p:nvPr>
        </p:nvSpPr>
        <p:spPr/>
        <p:txBody>
          <a:bodyPr>
            <a:normAutofit fontScale="90000"/>
          </a:bodyPr>
          <a:lstStyle/>
          <a:p>
            <a:r>
              <a:rPr lang="en-GB" sz="4000" b="1" dirty="0"/>
              <a:t>Paragraphs: A Suggested Structure</a:t>
            </a:r>
          </a:p>
        </p:txBody>
      </p:sp>
      <p:graphicFrame>
        <p:nvGraphicFramePr>
          <p:cNvPr id="5" name="Content Placeholder 2">
            <a:extLst>
              <a:ext uri="{FF2B5EF4-FFF2-40B4-BE49-F238E27FC236}">
                <a16:creationId xmlns:a16="http://schemas.microsoft.com/office/drawing/2014/main" id="{BC89420A-11D5-4372-38CA-C587A3ABAB92}"/>
              </a:ext>
            </a:extLst>
          </p:cNvPr>
          <p:cNvGraphicFramePr>
            <a:graphicFrameLocks noGrp="1"/>
          </p:cNvGraphicFramePr>
          <p:nvPr>
            <p:ph idx="1"/>
            <p:extLst>
              <p:ext uri="{D42A27DB-BD31-4B8C-83A1-F6EECF244321}">
                <p14:modId xmlns:p14="http://schemas.microsoft.com/office/powerpoint/2010/main" val="2321218557"/>
              </p:ext>
            </p:extLst>
          </p:nvPr>
        </p:nvGraphicFramePr>
        <p:xfrm>
          <a:off x="457200" y="1196752"/>
          <a:ext cx="8229600" cy="39555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43757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23E50-3287-4C9F-81C8-60C902175E27}"/>
              </a:ext>
            </a:extLst>
          </p:cNvPr>
          <p:cNvSpPr>
            <a:spLocks noGrp="1"/>
          </p:cNvSpPr>
          <p:nvPr>
            <p:ph type="title"/>
          </p:nvPr>
        </p:nvSpPr>
        <p:spPr>
          <a:xfrm>
            <a:off x="822412" y="-6213"/>
            <a:ext cx="7499176" cy="666328"/>
          </a:xfrm>
        </p:spPr>
        <p:txBody>
          <a:bodyPr/>
          <a:lstStyle/>
          <a:p>
            <a:r>
              <a:rPr lang="en-GB" sz="4000" b="1" dirty="0"/>
              <a:t>TEEL</a:t>
            </a:r>
          </a:p>
        </p:txBody>
      </p:sp>
      <p:sp>
        <p:nvSpPr>
          <p:cNvPr id="7" name="Content Placeholder 6">
            <a:extLst>
              <a:ext uri="{FF2B5EF4-FFF2-40B4-BE49-F238E27FC236}">
                <a16:creationId xmlns:a16="http://schemas.microsoft.com/office/drawing/2014/main" id="{1A8F2DB8-1FE6-413A-56F7-F1B0EB848127}"/>
              </a:ext>
            </a:extLst>
          </p:cNvPr>
          <p:cNvSpPr>
            <a:spLocks noGrp="1"/>
          </p:cNvSpPr>
          <p:nvPr>
            <p:ph idx="1"/>
          </p:nvPr>
        </p:nvSpPr>
        <p:spPr>
          <a:xfrm>
            <a:off x="395536" y="662684"/>
            <a:ext cx="8352928" cy="5068280"/>
          </a:xfrm>
        </p:spPr>
        <p:txBody>
          <a:bodyPr/>
          <a:lstStyle/>
          <a:p>
            <a:pPr marL="0" indent="0">
              <a:buNone/>
            </a:pPr>
            <a:r>
              <a:rPr lang="en-GB" sz="2400" b="1" dirty="0">
                <a:solidFill>
                  <a:schemeClr val="tx2">
                    <a:lumMod val="60000"/>
                    <a:lumOff val="40000"/>
                  </a:schemeClr>
                </a:solidFill>
              </a:rPr>
              <a:t>T: Topic Sentence</a:t>
            </a:r>
            <a:r>
              <a:rPr lang="en-GB" sz="1800" dirty="0"/>
              <a:t>. </a:t>
            </a:r>
            <a:r>
              <a:rPr lang="en-GB" sz="1900" dirty="0"/>
              <a:t>This is the first sentence of the paragraph, which introduces the main idea or argument you will discuss. It provides the reader with a clear understanding of what the paragraph will be about.</a:t>
            </a:r>
          </a:p>
          <a:p>
            <a:pPr marL="0" indent="0">
              <a:buNone/>
            </a:pPr>
            <a:r>
              <a:rPr lang="en-GB" sz="2400" b="1" dirty="0">
                <a:solidFill>
                  <a:srgbClr val="1F497D">
                    <a:lumMod val="60000"/>
                    <a:lumOff val="40000"/>
                  </a:srgbClr>
                </a:solidFill>
              </a:rPr>
              <a:t>E</a:t>
            </a:r>
            <a:r>
              <a:rPr kumimoji="0" lang="en-GB" sz="2400" b="1" i="0" u="none" strike="noStrike" kern="1200" cap="none" spc="0" normalizeH="0" baseline="0" noProof="0" dirty="0">
                <a:ln>
                  <a:noFill/>
                </a:ln>
                <a:solidFill>
                  <a:srgbClr val="1F497D">
                    <a:lumMod val="60000"/>
                    <a:lumOff val="40000"/>
                  </a:srgbClr>
                </a:solidFill>
                <a:effectLst/>
                <a:uLnTx/>
                <a:uFillTx/>
              </a:rPr>
              <a:t>: </a:t>
            </a:r>
            <a:r>
              <a:rPr kumimoji="0" lang="en-GB" sz="2400" b="1" i="0" u="none" strike="noStrike" kern="1200" cap="none" spc="0" normalizeH="0" baseline="0" noProof="0" dirty="0">
                <a:ln>
                  <a:noFill/>
                </a:ln>
                <a:solidFill>
                  <a:schemeClr val="tx2">
                    <a:lumMod val="60000"/>
                    <a:lumOff val="40000"/>
                  </a:schemeClr>
                </a:solidFill>
                <a:effectLst/>
                <a:uLnTx/>
                <a:uFillTx/>
              </a:rPr>
              <a:t>Explanation</a:t>
            </a:r>
            <a:r>
              <a:rPr kumimoji="0" lang="en-GB" sz="1800" b="1" i="0" u="none" strike="noStrike" kern="1200" cap="none" spc="0" normalizeH="0" baseline="0" noProof="0" dirty="0">
                <a:ln>
                  <a:noFill/>
                </a:ln>
                <a:solidFill>
                  <a:schemeClr val="tx2">
                    <a:lumMod val="60000"/>
                    <a:lumOff val="40000"/>
                  </a:schemeClr>
                </a:solidFill>
                <a:effectLst/>
                <a:uLnTx/>
                <a:uFillTx/>
              </a:rPr>
              <a:t>.</a:t>
            </a:r>
            <a:r>
              <a:rPr kumimoji="0" lang="en-GB" sz="1800" b="0" i="0" u="none" strike="noStrike" kern="1200" cap="none" spc="0" normalizeH="0" baseline="0" noProof="0" dirty="0">
                <a:ln>
                  <a:noFill/>
                </a:ln>
                <a:solidFill>
                  <a:srgbClr val="000000"/>
                </a:solidFill>
                <a:effectLst/>
                <a:uLnTx/>
                <a:uFillTx/>
              </a:rPr>
              <a:t> </a:t>
            </a:r>
            <a:r>
              <a:rPr kumimoji="0" lang="en-GB" sz="1900" b="0" i="0" u="none" strike="noStrike" kern="1200" cap="none" spc="0" normalizeH="0" baseline="0" noProof="0" dirty="0">
                <a:ln>
                  <a:noFill/>
                </a:ln>
                <a:solidFill>
                  <a:srgbClr val="000000"/>
                </a:solidFill>
                <a:effectLst/>
                <a:uLnTx/>
                <a:uFillTx/>
              </a:rPr>
              <a:t>After the topic sentence, you provide an explanation or elaboration of the main idea. This is where you expand on your argument or topic, providing relevant details, examples, or evidence to support your point.</a:t>
            </a:r>
          </a:p>
          <a:p>
            <a:pPr marL="0" indent="0">
              <a:buNone/>
            </a:pPr>
            <a:r>
              <a:rPr lang="en-GB" sz="2400" b="1" dirty="0">
                <a:solidFill>
                  <a:srgbClr val="1F497D">
                    <a:lumMod val="60000"/>
                    <a:lumOff val="40000"/>
                  </a:srgbClr>
                </a:solidFill>
              </a:rPr>
              <a:t>E</a:t>
            </a:r>
            <a:r>
              <a:rPr kumimoji="0" lang="en-GB" sz="2400" b="1" i="0" u="none" strike="noStrike" kern="1200" cap="none" spc="0" normalizeH="0" baseline="0" noProof="0" dirty="0">
                <a:ln>
                  <a:noFill/>
                </a:ln>
                <a:solidFill>
                  <a:srgbClr val="1F497D">
                    <a:lumMod val="60000"/>
                    <a:lumOff val="40000"/>
                  </a:srgbClr>
                </a:solidFill>
                <a:effectLst/>
                <a:uLnTx/>
                <a:uFillTx/>
              </a:rPr>
              <a:t>: </a:t>
            </a:r>
            <a:r>
              <a:rPr kumimoji="0" lang="en-GB" sz="2400" b="1" i="0" u="none" strike="noStrike" kern="1200" cap="none" spc="0" normalizeH="0" baseline="0" noProof="0" dirty="0">
                <a:ln>
                  <a:noFill/>
                </a:ln>
                <a:solidFill>
                  <a:schemeClr val="tx2">
                    <a:lumMod val="60000"/>
                    <a:lumOff val="40000"/>
                  </a:schemeClr>
                </a:solidFill>
                <a:effectLst/>
                <a:uLnTx/>
                <a:uFillTx/>
              </a:rPr>
              <a:t>Evidence. </a:t>
            </a:r>
            <a:r>
              <a:rPr lang="en-GB" sz="1900" b="0" i="0" dirty="0">
                <a:solidFill>
                  <a:srgbClr val="0D0D0D"/>
                </a:solidFill>
                <a:effectLst/>
              </a:rPr>
              <a:t>In this part of the paragraph, you present specific evidence or examples to support the explanation you provided. This could include quotes from sources, data, statistics, or other forms of evidence that back up your argument.</a:t>
            </a:r>
          </a:p>
          <a:p>
            <a:pPr marL="0" indent="0">
              <a:buNone/>
            </a:pPr>
            <a:r>
              <a:rPr kumimoji="0" lang="en-GB" sz="2400" b="1" u="none" strike="noStrike" kern="1200" cap="none" spc="0" normalizeH="0" baseline="0" noProof="0" dirty="0">
                <a:ln>
                  <a:noFill/>
                </a:ln>
                <a:solidFill>
                  <a:schemeClr val="tx2">
                    <a:lumMod val="60000"/>
                    <a:lumOff val="40000"/>
                  </a:schemeClr>
                </a:solidFill>
                <a:uLnTx/>
                <a:uFillTx/>
              </a:rPr>
              <a:t>L: Link. </a:t>
            </a:r>
            <a:r>
              <a:rPr kumimoji="0" lang="en-GB" sz="1900" u="none" strike="noStrike" kern="1200" cap="none" spc="0" normalizeH="0" baseline="0" noProof="0" dirty="0">
                <a:ln>
                  <a:noFill/>
                </a:ln>
                <a:uLnTx/>
                <a:uFillTx/>
              </a:rPr>
              <a:t>The final part of the TEEL paragraph is the link sentence. The link sentence explains how the evidence you presented relates back to the main point you're making in the paragraph. It ties everything together neatly.</a:t>
            </a:r>
            <a:endParaRPr kumimoji="0" lang="en-GB" sz="1800" u="none" strike="noStrike" kern="1200" cap="none" spc="0" normalizeH="0" baseline="0" noProof="0" dirty="0">
              <a:ln>
                <a:noFill/>
              </a:ln>
              <a:uLnTx/>
              <a:uFillTx/>
            </a:endParaRPr>
          </a:p>
          <a:p>
            <a:pPr marL="0" indent="0">
              <a:buNone/>
            </a:pPr>
            <a:endParaRPr kumimoji="0" lang="en-GB" sz="1800" b="1" u="none" strike="noStrike" kern="1200" cap="none" spc="0" normalizeH="0" baseline="0" noProof="0" dirty="0">
              <a:ln>
                <a:noFill/>
              </a:ln>
              <a:solidFill>
                <a:schemeClr val="tx2">
                  <a:lumMod val="60000"/>
                  <a:lumOff val="40000"/>
                </a:schemeClr>
              </a:solidFill>
              <a:uLnTx/>
              <a:uFillTx/>
            </a:endParaRPr>
          </a:p>
          <a:p>
            <a:pPr marL="0" indent="0">
              <a:buNone/>
            </a:pPr>
            <a:endParaRPr kumimoji="0" lang="en-GB" sz="1800" b="1" u="none" strike="noStrike" kern="1200" cap="none" spc="0" normalizeH="0" baseline="0" noProof="0" dirty="0">
              <a:ln>
                <a:noFill/>
              </a:ln>
              <a:solidFill>
                <a:schemeClr val="tx2">
                  <a:lumMod val="60000"/>
                  <a:lumOff val="40000"/>
                </a:schemeClr>
              </a:solidFill>
              <a:uLnTx/>
              <a:uFillTx/>
            </a:endParaRPr>
          </a:p>
          <a:p>
            <a:pPr marL="0" indent="0">
              <a:buNone/>
            </a:pPr>
            <a:endParaRPr kumimoji="0" lang="en-GB" sz="1800" b="1" u="none" strike="noStrike" kern="1200" cap="none" spc="0" normalizeH="0" baseline="0" noProof="0" dirty="0">
              <a:ln>
                <a:noFill/>
              </a:ln>
              <a:solidFill>
                <a:schemeClr val="tx2">
                  <a:lumMod val="60000"/>
                  <a:lumOff val="40000"/>
                </a:schemeClr>
              </a:solidFill>
              <a:uLnTx/>
              <a:uFillTx/>
            </a:endParaRPr>
          </a:p>
          <a:p>
            <a:pPr marL="0" indent="0">
              <a:buNone/>
            </a:pPr>
            <a:endParaRPr kumimoji="0" lang="en-GB" sz="1800" b="1" u="none" strike="noStrike" kern="1200" cap="none" spc="0" normalizeH="0" baseline="0" noProof="0" dirty="0">
              <a:ln>
                <a:noFill/>
              </a:ln>
              <a:solidFill>
                <a:schemeClr val="tx2">
                  <a:lumMod val="60000"/>
                  <a:lumOff val="40000"/>
                </a:schemeClr>
              </a:solidFill>
              <a:uLnTx/>
              <a:uFillTx/>
            </a:endParaRPr>
          </a:p>
          <a:p>
            <a:pPr marL="0" indent="0">
              <a:buNone/>
            </a:pPr>
            <a:endParaRPr kumimoji="0" lang="en-GB" sz="1800" b="1" i="0" u="none" strike="noStrike" kern="1200" cap="none" spc="0" normalizeH="0" baseline="0" noProof="0" dirty="0">
              <a:ln>
                <a:noFill/>
              </a:ln>
              <a:solidFill>
                <a:schemeClr val="tx2">
                  <a:lumMod val="60000"/>
                  <a:lumOff val="40000"/>
                </a:schemeClr>
              </a:solidFill>
              <a:effectLst/>
              <a:uLnTx/>
              <a:uFillTx/>
            </a:endParaRPr>
          </a:p>
          <a:p>
            <a:pPr marL="0" indent="0">
              <a:buNone/>
            </a:pPr>
            <a:endParaRPr lang="en-GB" sz="1800" b="1" dirty="0">
              <a:solidFill>
                <a:schemeClr val="tx2">
                  <a:lumMod val="60000"/>
                  <a:lumOff val="40000"/>
                </a:schemeClr>
              </a:solidFill>
            </a:endParaRPr>
          </a:p>
        </p:txBody>
      </p:sp>
    </p:spTree>
    <p:extLst>
      <p:ext uri="{BB962C8B-B14F-4D97-AF65-F5344CB8AC3E}">
        <p14:creationId xmlns:p14="http://schemas.microsoft.com/office/powerpoint/2010/main" val="13482535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3A1CCE-F66F-E742-477B-1F1F6A781C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C71C57-77F8-D469-29B3-50AD28F39ADE}"/>
              </a:ext>
            </a:extLst>
          </p:cNvPr>
          <p:cNvSpPr>
            <a:spLocks noGrp="1"/>
          </p:cNvSpPr>
          <p:nvPr>
            <p:ph type="title"/>
          </p:nvPr>
        </p:nvSpPr>
        <p:spPr/>
        <p:txBody>
          <a:bodyPr>
            <a:noAutofit/>
          </a:bodyPr>
          <a:lstStyle/>
          <a:p>
            <a:r>
              <a:rPr lang="en-GB" sz="3600" b="1" dirty="0">
                <a:solidFill>
                  <a:srgbClr val="173AFF"/>
                </a:solidFill>
              </a:rPr>
              <a:t>Activity 1</a:t>
            </a:r>
            <a:br>
              <a:rPr lang="en-GB" sz="3600" b="1" dirty="0">
                <a:solidFill>
                  <a:srgbClr val="173AFF"/>
                </a:solidFill>
              </a:rPr>
            </a:br>
            <a:endParaRPr lang="en-GB" sz="3600" b="1" dirty="0">
              <a:solidFill>
                <a:srgbClr val="173AFF"/>
              </a:solidFill>
            </a:endParaRPr>
          </a:p>
        </p:txBody>
      </p:sp>
      <p:sp>
        <p:nvSpPr>
          <p:cNvPr id="3" name="Content Placeholder 2">
            <a:extLst>
              <a:ext uri="{FF2B5EF4-FFF2-40B4-BE49-F238E27FC236}">
                <a16:creationId xmlns:a16="http://schemas.microsoft.com/office/drawing/2014/main" id="{06F0EEFC-ADFF-DB5D-A2C8-C2261CD5FA67}"/>
              </a:ext>
            </a:extLst>
          </p:cNvPr>
          <p:cNvSpPr>
            <a:spLocks noGrp="1"/>
          </p:cNvSpPr>
          <p:nvPr>
            <p:ph idx="1"/>
          </p:nvPr>
        </p:nvSpPr>
        <p:spPr>
          <a:xfrm>
            <a:off x="443814" y="980729"/>
            <a:ext cx="8435280" cy="1584176"/>
          </a:xfrm>
        </p:spPr>
        <p:txBody>
          <a:bodyPr/>
          <a:lstStyle/>
          <a:p>
            <a:pPr marL="0" indent="0">
              <a:buNone/>
            </a:pPr>
            <a:r>
              <a:rPr lang="en-GB" sz="1800" dirty="0">
                <a:effectLst/>
                <a:ea typeface="Calibri" panose="020F0502020204030204" pitchFamily="34" charset="0"/>
                <a:cs typeface="Times New Roman" panose="02020603050405020304" pitchFamily="18" charset="0"/>
              </a:rPr>
              <a:t>Go to the worksheet and read the paragraph in Activity 1</a:t>
            </a:r>
          </a:p>
          <a:p>
            <a:pPr marL="0" indent="0">
              <a:buNone/>
            </a:pPr>
            <a:endParaRPr lang="en-GB" sz="800" dirty="0">
              <a:ea typeface="Calibri" panose="020F0502020204030204" pitchFamily="34" charset="0"/>
              <a:cs typeface="Times New Roman" panose="02020603050405020304" pitchFamily="18" charset="0"/>
            </a:endParaRPr>
          </a:p>
          <a:p>
            <a:pPr marL="0" indent="0">
              <a:buNone/>
            </a:pPr>
            <a:r>
              <a:rPr lang="en-GB" sz="1800" dirty="0">
                <a:ea typeface="Calibri" panose="020F0502020204030204" pitchFamily="34" charset="0"/>
                <a:cs typeface="Times New Roman" panose="02020603050405020304" pitchFamily="18" charset="0"/>
              </a:rPr>
              <a:t>After you read, discuss which part of each paragraph fits each part of TEEL with a partner. Label or highlight or colour the font to reflect each different part of the paragraph.</a:t>
            </a:r>
          </a:p>
          <a:p>
            <a:pPr marL="0" indent="0">
              <a:buNone/>
            </a:pPr>
            <a:r>
              <a:rPr lang="en-GB" sz="1600" b="1" dirty="0">
                <a:solidFill>
                  <a:schemeClr val="tx2">
                    <a:lumMod val="60000"/>
                    <a:lumOff val="40000"/>
                  </a:schemeClr>
                </a:solidFill>
                <a:ea typeface="Calibri" panose="020F0502020204030204" pitchFamily="34" charset="0"/>
                <a:cs typeface="Times New Roman" panose="02020603050405020304" pitchFamily="18" charset="0"/>
              </a:rPr>
              <a:t>Topic Sentence	</a:t>
            </a:r>
            <a:r>
              <a:rPr lang="en-GB" sz="1600" b="1" dirty="0">
                <a:solidFill>
                  <a:srgbClr val="7030A0"/>
                </a:solidFill>
                <a:ea typeface="Calibri" panose="020F0502020204030204" pitchFamily="34" charset="0"/>
                <a:cs typeface="Times New Roman" panose="02020603050405020304" pitchFamily="18" charset="0"/>
              </a:rPr>
              <a:t>Explanation	</a:t>
            </a:r>
            <a:r>
              <a:rPr lang="en-GB" sz="1600" b="1" dirty="0">
                <a:solidFill>
                  <a:srgbClr val="FF9900"/>
                </a:solidFill>
                <a:ea typeface="Calibri" panose="020F0502020204030204" pitchFamily="34" charset="0"/>
                <a:cs typeface="Times New Roman" panose="02020603050405020304" pitchFamily="18" charset="0"/>
              </a:rPr>
              <a:t>Evidence		</a:t>
            </a:r>
            <a:r>
              <a:rPr lang="en-GB" sz="1600" b="1" dirty="0">
                <a:solidFill>
                  <a:srgbClr val="00B050"/>
                </a:solidFill>
                <a:ea typeface="Calibri" panose="020F0502020204030204" pitchFamily="34" charset="0"/>
                <a:cs typeface="Times New Roman" panose="02020603050405020304" pitchFamily="18" charset="0"/>
              </a:rPr>
              <a:t>Linking Sentence</a:t>
            </a:r>
            <a:endParaRPr lang="en-GB" sz="1600" b="1" dirty="0">
              <a:solidFill>
                <a:srgbClr val="00B050"/>
              </a:solidFill>
              <a:effectLst/>
              <a:ea typeface="Calibri" panose="020F0502020204030204" pitchFamily="34" charset="0"/>
              <a:cs typeface="Times New Roman" panose="02020603050405020304" pitchFamily="18" charset="0"/>
            </a:endParaRPr>
          </a:p>
        </p:txBody>
      </p:sp>
      <p:sp>
        <p:nvSpPr>
          <p:cNvPr id="5" name="Text Box 2">
            <a:extLst>
              <a:ext uri="{FF2B5EF4-FFF2-40B4-BE49-F238E27FC236}">
                <a16:creationId xmlns:a16="http://schemas.microsoft.com/office/drawing/2014/main" id="{406321AC-510E-E509-FDA3-D23D1EC5E720}"/>
              </a:ext>
            </a:extLst>
          </p:cNvPr>
          <p:cNvSpPr txBox="1">
            <a:spLocks noChangeArrowheads="1"/>
          </p:cNvSpPr>
          <p:nvPr/>
        </p:nvSpPr>
        <p:spPr bwMode="auto">
          <a:xfrm>
            <a:off x="443813" y="2708920"/>
            <a:ext cx="8435281" cy="295232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a:noAutofit/>
          </a:bodyPr>
          <a:lstStyle/>
          <a:p>
            <a:pPr algn="just">
              <a:lnSpc>
                <a:spcPct val="107000"/>
              </a:lnSpc>
              <a:spcAft>
                <a:spcPts val="800"/>
              </a:spcAft>
            </a:pPr>
            <a:r>
              <a:rPr lang="en-GB" sz="2000" kern="100" dirty="0">
                <a:effectLst/>
                <a:latin typeface="Calibri" panose="020F0502020204030204" pitchFamily="34" charset="0"/>
                <a:ea typeface="DengXian" panose="02010600030101010101" pitchFamily="2" charset="-122"/>
                <a:cs typeface="Arial" panose="020B0604020202020204" pitchFamily="34" charset="0"/>
              </a:rPr>
              <a:t>Academic style is the way of writing used in educational settings, like schools and universities. In academic writing, it's important to follow certain rules and conventions to communicate ideas effectively. This includes using formal language, providing evidence to support arguments, and citing sources properly. For example, academic papers often use third-person perspective and avoid contractions like "don't" or "can't." Additionally, they include citations for any information or ideas taken from other sources to avoid plagiarism. Therefore, understanding and using academic style is essential for students to succeed in their studies and communicate their ideas clearly and professionally.</a:t>
            </a:r>
          </a:p>
        </p:txBody>
      </p:sp>
    </p:spTree>
    <p:extLst>
      <p:ext uri="{BB962C8B-B14F-4D97-AF65-F5344CB8AC3E}">
        <p14:creationId xmlns:p14="http://schemas.microsoft.com/office/powerpoint/2010/main" val="128074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17BA74-4D92-9A3F-B2E8-253D1809D7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6F9270-A2E7-4927-8F75-3FF4B6332E2F}"/>
              </a:ext>
            </a:extLst>
          </p:cNvPr>
          <p:cNvSpPr>
            <a:spLocks noGrp="1"/>
          </p:cNvSpPr>
          <p:nvPr>
            <p:ph type="title"/>
          </p:nvPr>
        </p:nvSpPr>
        <p:spPr>
          <a:xfrm>
            <a:off x="1889079" y="404664"/>
            <a:ext cx="5365841" cy="184808"/>
          </a:xfrm>
        </p:spPr>
        <p:txBody>
          <a:bodyPr>
            <a:noAutofit/>
          </a:bodyPr>
          <a:lstStyle/>
          <a:p>
            <a:r>
              <a:rPr lang="en-GB" sz="3200" b="1" dirty="0">
                <a:solidFill>
                  <a:srgbClr val="FF0000"/>
                </a:solidFill>
              </a:rPr>
              <a:t>Activity 1 Answers</a:t>
            </a:r>
            <a:br>
              <a:rPr lang="en-GB" sz="3600" b="1" dirty="0"/>
            </a:br>
            <a:endParaRPr lang="en-GB" sz="3600" b="1" dirty="0"/>
          </a:p>
        </p:txBody>
      </p:sp>
      <p:sp>
        <p:nvSpPr>
          <p:cNvPr id="4" name="Text Box 2">
            <a:extLst>
              <a:ext uri="{FF2B5EF4-FFF2-40B4-BE49-F238E27FC236}">
                <a16:creationId xmlns:a16="http://schemas.microsoft.com/office/drawing/2014/main" id="{B2B15459-B494-4522-6295-A91D4CD3BBF3}"/>
              </a:ext>
            </a:extLst>
          </p:cNvPr>
          <p:cNvSpPr txBox="1">
            <a:spLocks noChangeArrowheads="1"/>
          </p:cNvSpPr>
          <p:nvPr/>
        </p:nvSpPr>
        <p:spPr bwMode="auto">
          <a:xfrm>
            <a:off x="200327" y="968797"/>
            <a:ext cx="8784976" cy="4412790"/>
          </a:xfrm>
          <a:prstGeom prst="rect">
            <a:avLst/>
          </a:prstGeom>
          <a:solidFill>
            <a:srgbClr val="FFFFFF"/>
          </a:solidFill>
          <a:ln w="28575">
            <a:solidFill>
              <a:schemeClr val="tx1"/>
            </a:solidFill>
            <a:miter lim="800000"/>
            <a:headEnd/>
            <a:tailEnd/>
          </a:ln>
        </p:spPr>
        <p:txBody>
          <a:bodyPr rot="0" vert="horz" wrap="square" lIns="91440" tIns="45720" rIns="91440" bIns="45720" anchor="t" anchorCtr="0">
            <a:noAutofit/>
          </a:bodyPr>
          <a:lstStyle/>
          <a:p>
            <a:pPr algn="just">
              <a:lnSpc>
                <a:spcPct val="107000"/>
              </a:lnSpc>
              <a:spcAft>
                <a:spcPts val="800"/>
              </a:spcAft>
            </a:pPr>
            <a:r>
              <a:rPr lang="en-GB" sz="2400" b="1" kern="100" dirty="0">
                <a:solidFill>
                  <a:srgbClr val="0070C0"/>
                </a:solidFill>
                <a:effectLst/>
                <a:latin typeface="Calibri" panose="020F0502020204030204" pitchFamily="34" charset="0"/>
                <a:ea typeface="DengXian" panose="02010600030101010101" pitchFamily="2" charset="-122"/>
                <a:cs typeface="Arial" panose="020B0604020202020204" pitchFamily="34" charset="0"/>
              </a:rPr>
              <a:t>Academic style is the style of writing used in educational settings, like schools and universities</a:t>
            </a:r>
            <a:r>
              <a:rPr lang="en-GB" sz="2400" b="1" kern="100" dirty="0">
                <a:solidFill>
                  <a:srgbClr val="7030A0"/>
                </a:solidFill>
                <a:effectLst/>
                <a:latin typeface="Calibri" panose="020F0502020204030204" pitchFamily="34" charset="0"/>
                <a:ea typeface="DengXian" panose="02010600030101010101" pitchFamily="2" charset="-122"/>
                <a:cs typeface="Arial" panose="020B0604020202020204" pitchFamily="34" charset="0"/>
              </a:rPr>
              <a:t>. In academic writing, it</a:t>
            </a:r>
            <a:r>
              <a:rPr lang="en-GB" sz="2400" b="1" kern="100" dirty="0">
                <a:solidFill>
                  <a:srgbClr val="7030A0"/>
                </a:solidFill>
                <a:latin typeface="Calibri" panose="020F0502020204030204" pitchFamily="34" charset="0"/>
                <a:ea typeface="DengXian" panose="02010600030101010101" pitchFamily="2" charset="-122"/>
              </a:rPr>
              <a:t> is</a:t>
            </a:r>
            <a:r>
              <a:rPr lang="en-GB" sz="2400" b="1" kern="100" dirty="0">
                <a:solidFill>
                  <a:srgbClr val="7030A0"/>
                </a:solidFill>
                <a:effectLst/>
                <a:latin typeface="Calibri" panose="020F0502020204030204" pitchFamily="34" charset="0"/>
                <a:ea typeface="DengXian" panose="02010600030101010101" pitchFamily="2" charset="-122"/>
                <a:cs typeface="Arial" panose="020B0604020202020204" pitchFamily="34" charset="0"/>
              </a:rPr>
              <a:t> important to follow certain rules and conventions to communicate ideas effectively. This includes using formal language, providing evidence to support arguments, and citing sources properly. </a:t>
            </a:r>
            <a:r>
              <a:rPr lang="en-GB" sz="2400" b="1" kern="100" dirty="0">
                <a:solidFill>
                  <a:srgbClr val="FF9900"/>
                </a:solidFill>
                <a:effectLst/>
                <a:latin typeface="Calibri" panose="020F0502020204030204" pitchFamily="34" charset="0"/>
                <a:ea typeface="DengXian" panose="02010600030101010101" pitchFamily="2" charset="-122"/>
                <a:cs typeface="Arial" panose="020B0604020202020204" pitchFamily="34" charset="0"/>
              </a:rPr>
              <a:t>For example, academic papers often use third-person perspective and avoid contractions like "don't" or "can't." Additionally, they include citations for any information or ideas taken from other sources to avoid plagiarism. </a:t>
            </a:r>
            <a:r>
              <a:rPr lang="en-GB" sz="2400" b="1" kern="100" dirty="0">
                <a:solidFill>
                  <a:srgbClr val="00B050"/>
                </a:solidFill>
                <a:effectLst/>
                <a:latin typeface="Calibri" panose="020F0502020204030204" pitchFamily="34" charset="0"/>
                <a:ea typeface="DengXian" panose="02010600030101010101" pitchFamily="2" charset="-122"/>
                <a:cs typeface="Arial" panose="020B0604020202020204" pitchFamily="34" charset="0"/>
              </a:rPr>
              <a:t>Therefore, understanding and using academic style is essential for students to succeed in their studies and communicate their ideas clearly and professionally.</a:t>
            </a:r>
          </a:p>
        </p:txBody>
      </p:sp>
      <p:sp>
        <p:nvSpPr>
          <p:cNvPr id="5" name="TextBox 4">
            <a:extLst>
              <a:ext uri="{FF2B5EF4-FFF2-40B4-BE49-F238E27FC236}">
                <a16:creationId xmlns:a16="http://schemas.microsoft.com/office/drawing/2014/main" id="{2B2640AA-BB52-76DD-439D-C36E9B1B4AE3}"/>
              </a:ext>
            </a:extLst>
          </p:cNvPr>
          <p:cNvSpPr txBox="1"/>
          <p:nvPr/>
        </p:nvSpPr>
        <p:spPr>
          <a:xfrm>
            <a:off x="467544" y="476672"/>
            <a:ext cx="7632848" cy="369332"/>
          </a:xfrm>
          <a:prstGeom prst="rect">
            <a:avLst/>
          </a:prstGeom>
          <a:noFill/>
        </p:spPr>
        <p:txBody>
          <a:bodyPr wrap="square" rtlCol="0">
            <a:spAutoFit/>
          </a:bodyPr>
          <a:lstStyle/>
          <a:p>
            <a:r>
              <a:rPr lang="en-GB" b="1" dirty="0">
                <a:solidFill>
                  <a:schemeClr val="accent1">
                    <a:lumMod val="75000"/>
                  </a:schemeClr>
                </a:solidFill>
              </a:rPr>
              <a:t>Topic sentence</a:t>
            </a:r>
            <a:r>
              <a:rPr lang="en-GB" dirty="0"/>
              <a:t>	  </a:t>
            </a:r>
            <a:r>
              <a:rPr lang="en-GB" b="1" dirty="0">
                <a:solidFill>
                  <a:srgbClr val="7030A0"/>
                </a:solidFill>
              </a:rPr>
              <a:t>Explanation</a:t>
            </a:r>
            <a:r>
              <a:rPr lang="en-GB" dirty="0"/>
              <a:t>	</a:t>
            </a:r>
            <a:r>
              <a:rPr lang="en-GB" b="1" dirty="0">
                <a:solidFill>
                  <a:srgbClr val="FF9900"/>
                </a:solidFill>
              </a:rPr>
              <a:t>Evidence</a:t>
            </a:r>
            <a:r>
              <a:rPr lang="en-GB" dirty="0"/>
              <a:t>	</a:t>
            </a:r>
            <a:r>
              <a:rPr lang="en-GB" b="1" dirty="0">
                <a:solidFill>
                  <a:srgbClr val="00B050"/>
                </a:solidFill>
              </a:rPr>
              <a:t>Linking Sentence</a:t>
            </a:r>
          </a:p>
        </p:txBody>
      </p:sp>
    </p:spTree>
    <p:extLst>
      <p:ext uri="{BB962C8B-B14F-4D97-AF65-F5344CB8AC3E}">
        <p14:creationId xmlns:p14="http://schemas.microsoft.com/office/powerpoint/2010/main" val="1071728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61348-CC6E-4480-8B3B-7C8CC123794A}"/>
              </a:ext>
            </a:extLst>
          </p:cNvPr>
          <p:cNvSpPr>
            <a:spLocks noGrp="1"/>
          </p:cNvSpPr>
          <p:nvPr>
            <p:ph type="title"/>
          </p:nvPr>
        </p:nvSpPr>
        <p:spPr/>
        <p:txBody>
          <a:bodyPr>
            <a:noAutofit/>
          </a:bodyPr>
          <a:lstStyle/>
          <a:p>
            <a:r>
              <a:rPr lang="en-GB" sz="3600" b="1" dirty="0">
                <a:solidFill>
                  <a:srgbClr val="173AFF"/>
                </a:solidFill>
              </a:rPr>
              <a:t>Activity 2</a:t>
            </a:r>
            <a:br>
              <a:rPr lang="en-GB" sz="3600" b="1" dirty="0">
                <a:solidFill>
                  <a:srgbClr val="173AFF"/>
                </a:solidFill>
              </a:rPr>
            </a:br>
            <a:endParaRPr lang="en-GB" sz="3600" b="1" dirty="0">
              <a:solidFill>
                <a:srgbClr val="173AFF"/>
              </a:solidFill>
            </a:endParaRPr>
          </a:p>
        </p:txBody>
      </p:sp>
      <p:sp>
        <p:nvSpPr>
          <p:cNvPr id="3" name="Content Placeholder 2">
            <a:extLst>
              <a:ext uri="{FF2B5EF4-FFF2-40B4-BE49-F238E27FC236}">
                <a16:creationId xmlns:a16="http://schemas.microsoft.com/office/drawing/2014/main" id="{4742A326-4A77-41DB-984D-248162318FAF}"/>
              </a:ext>
            </a:extLst>
          </p:cNvPr>
          <p:cNvSpPr>
            <a:spLocks noGrp="1"/>
          </p:cNvSpPr>
          <p:nvPr>
            <p:ph idx="1"/>
          </p:nvPr>
        </p:nvSpPr>
        <p:spPr>
          <a:xfrm>
            <a:off x="359024" y="980728"/>
            <a:ext cx="8784976" cy="3916363"/>
          </a:xfrm>
        </p:spPr>
        <p:txBody>
          <a:bodyPr/>
          <a:lstStyle/>
          <a:p>
            <a:pPr marL="0" indent="0">
              <a:buNone/>
            </a:pPr>
            <a:r>
              <a:rPr lang="en-GB" sz="2000" dirty="0">
                <a:effectLst/>
                <a:ea typeface="Calibri" panose="020F0502020204030204" pitchFamily="34" charset="0"/>
                <a:cs typeface="Times New Roman" panose="02020603050405020304" pitchFamily="18" charset="0"/>
              </a:rPr>
              <a:t>Go to the worksheet and read both paragraphs</a:t>
            </a:r>
          </a:p>
          <a:p>
            <a:pPr marL="0" indent="0">
              <a:buNone/>
            </a:pPr>
            <a:endParaRPr lang="en-GB" sz="2000" dirty="0">
              <a:ea typeface="Calibri" panose="020F0502020204030204" pitchFamily="34" charset="0"/>
              <a:cs typeface="Times New Roman" panose="02020603050405020304" pitchFamily="18" charset="0"/>
            </a:endParaRPr>
          </a:p>
          <a:p>
            <a:pPr marL="0" indent="0">
              <a:buNone/>
            </a:pPr>
            <a:r>
              <a:rPr lang="en-GB" sz="2000" dirty="0">
                <a:ea typeface="Calibri" panose="020F0502020204030204" pitchFamily="34" charset="0"/>
                <a:cs typeface="Times New Roman" panose="02020603050405020304" pitchFamily="18" charset="0"/>
              </a:rPr>
              <a:t>After you read, discuss which paragraph is the better example of TEEL. Write down at least 3 reasons why you believe the paragraph is better with examples from the text.</a:t>
            </a:r>
            <a:endParaRPr lang="en-GB" sz="2000" dirty="0">
              <a:effectLst/>
              <a:ea typeface="Calibri" panose="020F0502020204030204" pitchFamily="34" charset="0"/>
              <a:cs typeface="Times New Roman" panose="02020603050405020304" pitchFamily="18" charset="0"/>
            </a:endParaRPr>
          </a:p>
          <a:p>
            <a:endParaRPr lang="en-GB" sz="20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74424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64323A2-C1C4-A4A2-82F1-3D818507C4BB}"/>
              </a:ext>
            </a:extLst>
          </p:cNvPr>
          <p:cNvSpPr txBox="1">
            <a:spLocks/>
          </p:cNvSpPr>
          <p:nvPr/>
        </p:nvSpPr>
        <p:spPr bwMode="auto">
          <a:xfrm>
            <a:off x="2893006" y="13624"/>
            <a:ext cx="4055257" cy="504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a:lstStyle>
          <a:p>
            <a:r>
              <a:rPr lang="en-GB" sz="3200" b="1" dirty="0">
                <a:solidFill>
                  <a:srgbClr val="FC2610"/>
                </a:solidFill>
              </a:rPr>
              <a:t>Activity 2 Answer</a:t>
            </a:r>
            <a:r>
              <a:rPr lang="en-GB" sz="3200" b="1" dirty="0"/>
              <a:t>: </a:t>
            </a:r>
          </a:p>
        </p:txBody>
      </p:sp>
      <p:sp>
        <p:nvSpPr>
          <p:cNvPr id="4" name="Content Placeholder 3">
            <a:extLst>
              <a:ext uri="{FF2B5EF4-FFF2-40B4-BE49-F238E27FC236}">
                <a16:creationId xmlns:a16="http://schemas.microsoft.com/office/drawing/2014/main" id="{E5A899D6-054E-6A69-CFA6-44EA1DCCDC49}"/>
              </a:ext>
            </a:extLst>
          </p:cNvPr>
          <p:cNvSpPr>
            <a:spLocks noGrp="1"/>
          </p:cNvSpPr>
          <p:nvPr>
            <p:ph idx="1"/>
          </p:nvPr>
        </p:nvSpPr>
        <p:spPr>
          <a:xfrm>
            <a:off x="107504" y="404664"/>
            <a:ext cx="8856984" cy="5071140"/>
          </a:xfrm>
        </p:spPr>
        <p:txBody>
          <a:bodyPr/>
          <a:lstStyle/>
          <a:p>
            <a:pPr marL="0" indent="0" algn="just">
              <a:buNone/>
            </a:pPr>
            <a:r>
              <a:rPr lang="en-GB" sz="2400" b="1" i="1" dirty="0">
                <a:solidFill>
                  <a:srgbClr val="00B0F0"/>
                </a:solidFill>
              </a:rPr>
              <a:t>Paragraph A </a:t>
            </a:r>
            <a:r>
              <a:rPr lang="en-GB" sz="2400" b="1" i="1" dirty="0"/>
              <a:t>is the better demonstration of TEEL. </a:t>
            </a:r>
            <a:r>
              <a:rPr lang="en-GB" sz="2400" i="1" dirty="0"/>
              <a:t>Here’s why:</a:t>
            </a:r>
            <a:endParaRPr lang="en-GB" sz="800" i="1" dirty="0"/>
          </a:p>
          <a:p>
            <a:pPr marL="0" indent="0" algn="just">
              <a:buNone/>
            </a:pPr>
            <a:r>
              <a:rPr lang="en-GB" sz="2000" b="1" dirty="0"/>
              <a:t>Problems with </a:t>
            </a:r>
            <a:r>
              <a:rPr lang="en-GB" sz="2000" b="1" dirty="0">
                <a:solidFill>
                  <a:srgbClr val="FF0000"/>
                </a:solidFill>
              </a:rPr>
              <a:t>Paragraph B:</a:t>
            </a:r>
            <a:endParaRPr lang="en-GB" sz="800" b="1" dirty="0">
              <a:solidFill>
                <a:srgbClr val="FF0000"/>
              </a:solidFill>
            </a:endParaRPr>
          </a:p>
          <a:p>
            <a:pPr marL="0" indent="0" algn="just">
              <a:buNone/>
            </a:pPr>
            <a:r>
              <a:rPr lang="en-GB" sz="1800" b="1" dirty="0">
                <a:solidFill>
                  <a:srgbClr val="00B0F0"/>
                </a:solidFill>
              </a:rPr>
              <a:t>T:  </a:t>
            </a:r>
            <a:r>
              <a:rPr lang="en-GB" sz="1800" dirty="0"/>
              <a:t>The topic sentence "academic skills are important" is </a:t>
            </a:r>
            <a:r>
              <a:rPr lang="en-GB" sz="1800" b="1" dirty="0">
                <a:solidFill>
                  <a:srgbClr val="FF0000"/>
                </a:solidFill>
              </a:rPr>
              <a:t>weak</a:t>
            </a:r>
            <a:r>
              <a:rPr lang="en-GB" sz="1800" dirty="0"/>
              <a:t> because it is </a:t>
            </a:r>
            <a:r>
              <a:rPr lang="en-GB" sz="1800" b="1" dirty="0">
                <a:solidFill>
                  <a:srgbClr val="FF0000"/>
                </a:solidFill>
              </a:rPr>
              <a:t>overly broad</a:t>
            </a:r>
            <a:r>
              <a:rPr lang="en-GB" sz="1800" dirty="0"/>
              <a:t> and </a:t>
            </a:r>
            <a:r>
              <a:rPr lang="en-GB" sz="1800" b="1" dirty="0">
                <a:solidFill>
                  <a:srgbClr val="FF0000"/>
                </a:solidFill>
              </a:rPr>
              <a:t>lacks specificity</a:t>
            </a:r>
            <a:r>
              <a:rPr lang="en-GB" sz="1800" dirty="0"/>
              <a:t>. It does not provide the reader with a clear indication of what the paragraph will discuss or what aspect of academic skills will be addressed. Additionally, it is </a:t>
            </a:r>
            <a:r>
              <a:rPr lang="en-GB" sz="1800" b="1" dirty="0">
                <a:solidFill>
                  <a:srgbClr val="FF0000"/>
                </a:solidFill>
              </a:rPr>
              <a:t>a statement of fact </a:t>
            </a:r>
            <a:r>
              <a:rPr lang="en-GB" sz="1800" dirty="0"/>
              <a:t>rather than an argument or main point that can be developed and supported throughout the paragraph. </a:t>
            </a:r>
          </a:p>
          <a:p>
            <a:pPr marL="0" indent="0" algn="just">
              <a:buNone/>
            </a:pPr>
            <a:r>
              <a:rPr lang="en-GB" sz="1800" b="1" dirty="0">
                <a:solidFill>
                  <a:srgbClr val="00B0F0"/>
                </a:solidFill>
              </a:rPr>
              <a:t>E: </a:t>
            </a:r>
            <a:r>
              <a:rPr lang="en-GB" sz="1800" dirty="0"/>
              <a:t>There’s </a:t>
            </a:r>
            <a:r>
              <a:rPr lang="en-GB" sz="1800" b="1" dirty="0">
                <a:solidFill>
                  <a:srgbClr val="FF0000"/>
                </a:solidFill>
              </a:rPr>
              <a:t>no clear explanation</a:t>
            </a:r>
            <a:r>
              <a:rPr lang="en-GB" sz="1800" dirty="0"/>
              <a:t> or </a:t>
            </a:r>
            <a:r>
              <a:rPr lang="en-GB" sz="1800" b="1" dirty="0">
                <a:solidFill>
                  <a:srgbClr val="FF0000"/>
                </a:solidFill>
              </a:rPr>
              <a:t>development</a:t>
            </a:r>
            <a:r>
              <a:rPr lang="en-GB" sz="1800" dirty="0"/>
              <a:t> of the main idea. Instead, it jumps from point to point without providing adequate explanation or support for each idea presented. It also </a:t>
            </a:r>
            <a:r>
              <a:rPr lang="en-GB" sz="1800" b="1" dirty="0">
                <a:solidFill>
                  <a:srgbClr val="FF0000"/>
                </a:solidFill>
              </a:rPr>
              <a:t>includes lots of irrelevant information </a:t>
            </a:r>
            <a:r>
              <a:rPr lang="en-GB" sz="1800" dirty="0"/>
              <a:t>which </a:t>
            </a:r>
            <a:r>
              <a:rPr lang="en-GB" sz="1800" b="1" dirty="0">
                <a:solidFill>
                  <a:srgbClr val="FF0000"/>
                </a:solidFill>
              </a:rPr>
              <a:t>does not relate to the topic sentence</a:t>
            </a:r>
            <a:r>
              <a:rPr lang="en-GB" sz="1800" dirty="0"/>
              <a:t> (e.g. about lecturers, student unions, workshops)</a:t>
            </a:r>
          </a:p>
          <a:p>
            <a:pPr marL="0" indent="0" algn="just">
              <a:buNone/>
            </a:pPr>
            <a:endParaRPr lang="en-GB" sz="800" dirty="0"/>
          </a:p>
          <a:p>
            <a:pPr marL="0" indent="0" algn="just">
              <a:buNone/>
            </a:pPr>
            <a:r>
              <a:rPr lang="en-GB" sz="1800" b="1" dirty="0">
                <a:solidFill>
                  <a:srgbClr val="00B0F0"/>
                </a:solidFill>
              </a:rPr>
              <a:t>E: </a:t>
            </a:r>
            <a:r>
              <a:rPr lang="en-GB" sz="1800" dirty="0"/>
              <a:t>The evidence presented in the first example is weak and </a:t>
            </a:r>
            <a:r>
              <a:rPr lang="en-GB" sz="1800" b="1" dirty="0">
                <a:solidFill>
                  <a:srgbClr val="FF0000"/>
                </a:solidFill>
              </a:rPr>
              <a:t>lacks specificity</a:t>
            </a:r>
            <a:r>
              <a:rPr lang="en-GB" sz="1800" dirty="0"/>
              <a:t>. It offers a generic example </a:t>
            </a:r>
            <a:r>
              <a:rPr lang="en-GB" sz="1800" b="1" dirty="0">
                <a:solidFill>
                  <a:srgbClr val="FF0000"/>
                </a:solidFill>
              </a:rPr>
              <a:t>without supporting any of the explanation points </a:t>
            </a:r>
            <a:r>
              <a:rPr lang="en-GB" sz="1800" dirty="0"/>
              <a:t>or the claim of the topic sentence.</a:t>
            </a:r>
          </a:p>
          <a:p>
            <a:pPr marL="0" indent="0" algn="just">
              <a:buNone/>
            </a:pPr>
            <a:endParaRPr lang="en-GB" sz="300" dirty="0"/>
          </a:p>
          <a:p>
            <a:pPr marL="0" indent="0" algn="just">
              <a:buNone/>
            </a:pPr>
            <a:r>
              <a:rPr lang="en-GB" sz="1800" b="1" dirty="0">
                <a:solidFill>
                  <a:srgbClr val="00B0F0"/>
                </a:solidFill>
              </a:rPr>
              <a:t>L: </a:t>
            </a:r>
            <a:r>
              <a:rPr lang="en-GB" sz="1800" dirty="0"/>
              <a:t>The link sentence doesn't </a:t>
            </a:r>
            <a:r>
              <a:rPr lang="en-GB" sz="1800" b="1" dirty="0">
                <a:solidFill>
                  <a:srgbClr val="FF0000"/>
                </a:solidFill>
              </a:rPr>
              <a:t>effectively tie the evidence back to the main idea of the paragraph</a:t>
            </a:r>
            <a:r>
              <a:rPr lang="en-GB" sz="1800" dirty="0"/>
              <a:t>, </a:t>
            </a:r>
            <a:r>
              <a:rPr lang="en-GB" sz="1800" b="1" dirty="0">
                <a:solidFill>
                  <a:srgbClr val="FF0000"/>
                </a:solidFill>
              </a:rPr>
              <a:t>includes new information </a:t>
            </a:r>
            <a:r>
              <a:rPr lang="en-GB" sz="1800" dirty="0"/>
              <a:t>(e.g. learning generally, and development) and includes an example which doesn’t fit the paragraph.</a:t>
            </a:r>
          </a:p>
        </p:txBody>
      </p:sp>
    </p:spTree>
    <p:extLst>
      <p:ext uri="{BB962C8B-B14F-4D97-AF65-F5344CB8AC3E}">
        <p14:creationId xmlns:p14="http://schemas.microsoft.com/office/powerpoint/2010/main" val="20442466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BEB83-6D70-D225-BB45-6E04EDBC411A}"/>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0C4657B1-D5A1-E7CF-D8A4-73AD6E1C229A}"/>
              </a:ext>
            </a:extLst>
          </p:cNvPr>
          <p:cNvSpPr txBox="1">
            <a:spLocks/>
          </p:cNvSpPr>
          <p:nvPr/>
        </p:nvSpPr>
        <p:spPr bwMode="auto">
          <a:xfrm>
            <a:off x="565942" y="-171400"/>
            <a:ext cx="8012116" cy="68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a:lstStyle>
          <a:p>
            <a:endParaRPr lang="en-GB" sz="2800" b="1" dirty="0"/>
          </a:p>
        </p:txBody>
      </p:sp>
      <p:sp>
        <p:nvSpPr>
          <p:cNvPr id="4" name="Content Placeholder 3">
            <a:extLst>
              <a:ext uri="{FF2B5EF4-FFF2-40B4-BE49-F238E27FC236}">
                <a16:creationId xmlns:a16="http://schemas.microsoft.com/office/drawing/2014/main" id="{4AC7AA39-9981-86AB-3228-716D55CD23CF}"/>
              </a:ext>
            </a:extLst>
          </p:cNvPr>
          <p:cNvSpPr>
            <a:spLocks noGrp="1"/>
          </p:cNvSpPr>
          <p:nvPr>
            <p:ph idx="1"/>
          </p:nvPr>
        </p:nvSpPr>
        <p:spPr>
          <a:xfrm>
            <a:off x="107504" y="0"/>
            <a:ext cx="8928992" cy="5071140"/>
          </a:xfrm>
        </p:spPr>
        <p:txBody>
          <a:bodyPr/>
          <a:lstStyle/>
          <a:p>
            <a:pPr marL="0" indent="0" algn="ctr">
              <a:buNone/>
            </a:pPr>
            <a:r>
              <a:rPr lang="en-GB" sz="2800" b="1" dirty="0"/>
              <a:t>What’s right with </a:t>
            </a:r>
            <a:r>
              <a:rPr lang="en-GB" sz="2800" b="1" dirty="0">
                <a:solidFill>
                  <a:srgbClr val="00B050"/>
                </a:solidFill>
              </a:rPr>
              <a:t>Paragraph A?</a:t>
            </a:r>
          </a:p>
          <a:p>
            <a:pPr marL="0" indent="0" algn="just">
              <a:buNone/>
            </a:pPr>
            <a:endParaRPr lang="en-GB" sz="800" b="1" dirty="0">
              <a:solidFill>
                <a:srgbClr val="00B050"/>
              </a:solidFill>
            </a:endParaRPr>
          </a:p>
          <a:p>
            <a:pPr marL="0" indent="0" algn="just">
              <a:buNone/>
            </a:pPr>
            <a:r>
              <a:rPr lang="en-GB" sz="1900" b="1" dirty="0">
                <a:solidFill>
                  <a:srgbClr val="00B0F0"/>
                </a:solidFill>
              </a:rPr>
              <a:t>T:  </a:t>
            </a:r>
            <a:r>
              <a:rPr lang="en-GB" sz="1900" b="0" i="0" dirty="0">
                <a:solidFill>
                  <a:srgbClr val="0D0D0D"/>
                </a:solidFill>
                <a:effectLst/>
              </a:rPr>
              <a:t>the topic sentence is </a:t>
            </a:r>
            <a:r>
              <a:rPr lang="en-GB" sz="1900" b="1" i="0" dirty="0">
                <a:solidFill>
                  <a:srgbClr val="00B0F0"/>
                </a:solidFill>
                <a:effectLst/>
              </a:rPr>
              <a:t>more focused </a:t>
            </a:r>
            <a:r>
              <a:rPr lang="en-GB" sz="1900" b="0" i="0" dirty="0">
                <a:solidFill>
                  <a:srgbClr val="0D0D0D"/>
                </a:solidFill>
                <a:effectLst/>
              </a:rPr>
              <a:t>and </a:t>
            </a:r>
            <a:r>
              <a:rPr lang="en-GB" sz="1900" b="1" i="0" dirty="0">
                <a:solidFill>
                  <a:srgbClr val="00B0F0"/>
                </a:solidFill>
                <a:effectLst/>
              </a:rPr>
              <a:t>clearly establishes the main idea </a:t>
            </a:r>
            <a:r>
              <a:rPr lang="en-GB" sz="1900" b="0" i="0" dirty="0">
                <a:solidFill>
                  <a:srgbClr val="0D0D0D"/>
                </a:solidFill>
                <a:effectLst/>
              </a:rPr>
              <a:t>of the paragraph, which is the importance of academic skills in university success.</a:t>
            </a:r>
            <a:endParaRPr lang="en-GB" sz="800" b="1" dirty="0">
              <a:solidFill>
                <a:srgbClr val="00B0F0"/>
              </a:solidFill>
            </a:endParaRPr>
          </a:p>
          <a:p>
            <a:pPr marL="0" indent="0" algn="just">
              <a:buNone/>
            </a:pPr>
            <a:r>
              <a:rPr lang="en-GB" sz="1900" b="1" dirty="0">
                <a:solidFill>
                  <a:srgbClr val="00B0F0"/>
                </a:solidFill>
              </a:rPr>
              <a:t>E: </a:t>
            </a:r>
            <a:r>
              <a:rPr lang="en-GB" sz="1900" b="0" i="0" dirty="0">
                <a:solidFill>
                  <a:srgbClr val="0D0D0D"/>
                </a:solidFill>
                <a:effectLst/>
              </a:rPr>
              <a:t>the explanation.</a:t>
            </a:r>
            <a:r>
              <a:rPr lang="en-GB" sz="1900" dirty="0">
                <a:solidFill>
                  <a:srgbClr val="0D0D0D"/>
                </a:solidFill>
              </a:rPr>
              <a:t> is </a:t>
            </a:r>
            <a:r>
              <a:rPr lang="en-GB" sz="1900" b="1" dirty="0">
                <a:solidFill>
                  <a:srgbClr val="00B0F0"/>
                </a:solidFill>
              </a:rPr>
              <a:t>more comprehensive. </a:t>
            </a:r>
            <a:r>
              <a:rPr lang="en-GB" sz="1900" dirty="0"/>
              <a:t>It</a:t>
            </a:r>
            <a:r>
              <a:rPr lang="en-GB" sz="1900" b="0" i="0" dirty="0">
                <a:solidFill>
                  <a:srgbClr val="0D0D0D"/>
                </a:solidFill>
                <a:effectLst/>
              </a:rPr>
              <a:t> provides an explanation of why academic skills are important, specifically focusing on effective writing, paraphrasing, and referencing. It explains how these skills are essential for understanding complex course materials and articulating ideas clearly in assignments.</a:t>
            </a:r>
            <a:endParaRPr lang="en-GB" sz="800" b="1" dirty="0">
              <a:solidFill>
                <a:srgbClr val="00B0F0"/>
              </a:solidFill>
            </a:endParaRPr>
          </a:p>
          <a:p>
            <a:pPr marL="0" indent="0" algn="just">
              <a:buNone/>
            </a:pPr>
            <a:r>
              <a:rPr lang="en-GB" sz="1900" b="1" dirty="0">
                <a:solidFill>
                  <a:srgbClr val="00B0F0"/>
                </a:solidFill>
              </a:rPr>
              <a:t>E: </a:t>
            </a:r>
            <a:r>
              <a:rPr lang="en-GB" sz="1900" dirty="0"/>
              <a:t>Paragraph B provides specific evidence in the form of a research study conducted by Johnson (2020). This </a:t>
            </a:r>
            <a:r>
              <a:rPr lang="en-GB" sz="1900" b="1" dirty="0">
                <a:solidFill>
                  <a:srgbClr val="00B0F0"/>
                </a:solidFill>
              </a:rPr>
              <a:t>adds credibility to the argument </a:t>
            </a:r>
            <a:r>
              <a:rPr lang="en-GB" sz="1900" dirty="0"/>
              <a:t>and demonstrates that the writer has conducted research to support their claims. The evidence is also </a:t>
            </a:r>
            <a:r>
              <a:rPr lang="en-GB" sz="1900" b="1" dirty="0">
                <a:solidFill>
                  <a:srgbClr val="00B0F0"/>
                </a:solidFill>
              </a:rPr>
              <a:t>directly relevant to the topic </a:t>
            </a:r>
            <a:r>
              <a:rPr lang="en-GB" sz="1900" dirty="0"/>
              <a:t>and reinforces the importance of academic skills for comprehension of materials.</a:t>
            </a:r>
          </a:p>
          <a:p>
            <a:pPr marL="0" indent="0" algn="just">
              <a:buNone/>
            </a:pPr>
            <a:endParaRPr lang="en-GB" sz="800" b="1" dirty="0">
              <a:solidFill>
                <a:srgbClr val="00B0F0"/>
              </a:solidFill>
            </a:endParaRPr>
          </a:p>
          <a:p>
            <a:pPr marL="0" indent="0" algn="just">
              <a:buNone/>
            </a:pPr>
            <a:r>
              <a:rPr lang="en-GB" sz="1900" b="1" dirty="0">
                <a:solidFill>
                  <a:srgbClr val="00B0F0"/>
                </a:solidFill>
              </a:rPr>
              <a:t>L:</a:t>
            </a:r>
            <a:r>
              <a:rPr lang="en-GB" sz="1900" dirty="0"/>
              <a:t>. The last sentence </a:t>
            </a:r>
            <a:r>
              <a:rPr lang="en-GB" sz="1900" b="1" dirty="0">
                <a:solidFill>
                  <a:srgbClr val="00B0F0"/>
                </a:solidFill>
              </a:rPr>
              <a:t>links back to the main argument </a:t>
            </a:r>
            <a:r>
              <a:rPr lang="en-GB" sz="1900" dirty="0"/>
              <a:t>and summarizes the paragraph. It </a:t>
            </a:r>
            <a:r>
              <a:rPr lang="en-GB" sz="1900" b="1" dirty="0">
                <a:solidFill>
                  <a:srgbClr val="00B0F0"/>
                </a:solidFill>
              </a:rPr>
              <a:t>reinforces</a:t>
            </a:r>
            <a:r>
              <a:rPr lang="en-GB" sz="1900" dirty="0"/>
              <a:t> the importance of developing academic skills without necessarily repeating too much.</a:t>
            </a:r>
            <a:endParaRPr lang="en-GB" sz="2000" dirty="0"/>
          </a:p>
        </p:txBody>
      </p:sp>
    </p:spTree>
    <p:extLst>
      <p:ext uri="{BB962C8B-B14F-4D97-AF65-F5344CB8AC3E}">
        <p14:creationId xmlns:p14="http://schemas.microsoft.com/office/powerpoint/2010/main" val="1766876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78B39-FF74-420E-B3E4-FBE3CC2FA903}"/>
              </a:ext>
            </a:extLst>
          </p:cNvPr>
          <p:cNvSpPr>
            <a:spLocks noGrp="1"/>
          </p:cNvSpPr>
          <p:nvPr>
            <p:ph type="title"/>
          </p:nvPr>
        </p:nvSpPr>
        <p:spPr>
          <a:xfrm>
            <a:off x="742114" y="188640"/>
            <a:ext cx="7659772" cy="432048"/>
          </a:xfrm>
        </p:spPr>
        <p:txBody>
          <a:bodyPr/>
          <a:lstStyle/>
          <a:p>
            <a:r>
              <a:rPr lang="en-GB" sz="3200" b="1" dirty="0"/>
              <a:t>Things to Remember: Topic Sentences</a:t>
            </a:r>
          </a:p>
        </p:txBody>
      </p:sp>
      <p:sp>
        <p:nvSpPr>
          <p:cNvPr id="3" name="Content Placeholder 2">
            <a:extLst>
              <a:ext uri="{FF2B5EF4-FFF2-40B4-BE49-F238E27FC236}">
                <a16:creationId xmlns:a16="http://schemas.microsoft.com/office/drawing/2014/main" id="{0509886F-C9CC-488B-8E74-4DC6512E7FCF}"/>
              </a:ext>
            </a:extLst>
          </p:cNvPr>
          <p:cNvSpPr>
            <a:spLocks noGrp="1"/>
          </p:cNvSpPr>
          <p:nvPr>
            <p:ph idx="1"/>
          </p:nvPr>
        </p:nvSpPr>
        <p:spPr>
          <a:xfrm>
            <a:off x="506666" y="764704"/>
            <a:ext cx="8130668" cy="4474150"/>
          </a:xfrm>
        </p:spPr>
        <p:txBody>
          <a:bodyPr/>
          <a:lstStyle/>
          <a:p>
            <a:pPr algn="just"/>
            <a:r>
              <a:rPr lang="en-GB" sz="2000" dirty="0"/>
              <a:t>A good topic sentence helps the reader to understand the paragraph they are about to read.  </a:t>
            </a:r>
          </a:p>
          <a:p>
            <a:pPr algn="just"/>
            <a:endParaRPr lang="en-GB" sz="800" dirty="0"/>
          </a:p>
          <a:p>
            <a:pPr algn="just"/>
            <a:r>
              <a:rPr lang="en-GB" sz="2000" dirty="0"/>
              <a:t>It is usually the first sentence of the paragraph.</a:t>
            </a:r>
          </a:p>
          <a:p>
            <a:pPr marL="0" indent="0" algn="just">
              <a:buNone/>
            </a:pPr>
            <a:endParaRPr lang="en-GB" sz="800" dirty="0"/>
          </a:p>
          <a:p>
            <a:pPr algn="just"/>
            <a:r>
              <a:rPr lang="en-GB" sz="2000" dirty="0"/>
              <a:t>A good topic sentence makes clear the </a:t>
            </a:r>
            <a:r>
              <a:rPr lang="en-GB" sz="2000" b="1" dirty="0">
                <a:solidFill>
                  <a:srgbClr val="7030A0"/>
                </a:solidFill>
              </a:rPr>
              <a:t>paragraph topic</a:t>
            </a:r>
            <a:r>
              <a:rPr lang="en-GB" sz="2000" dirty="0"/>
              <a:t>, and </a:t>
            </a:r>
            <a:r>
              <a:rPr lang="en-GB" sz="2000" b="1" dirty="0">
                <a:solidFill>
                  <a:srgbClr val="00B0F0"/>
                </a:solidFill>
              </a:rPr>
              <a:t>what you want to say about the topic</a:t>
            </a:r>
            <a:r>
              <a:rPr lang="en-GB" sz="2000" dirty="0"/>
              <a:t>. E.g. </a:t>
            </a:r>
            <a:r>
              <a:rPr lang="en-GB" sz="2000" b="1" dirty="0">
                <a:solidFill>
                  <a:srgbClr val="7030A0"/>
                </a:solidFill>
              </a:rPr>
              <a:t>Cats are better pets than dogs </a:t>
            </a:r>
            <a:r>
              <a:rPr lang="en-GB" sz="2000" dirty="0"/>
              <a:t>because </a:t>
            </a:r>
            <a:r>
              <a:rPr lang="en-GB" sz="2000" b="1" dirty="0">
                <a:solidFill>
                  <a:srgbClr val="00B0F0"/>
                </a:solidFill>
              </a:rPr>
              <a:t>they are cheaper</a:t>
            </a:r>
            <a:r>
              <a:rPr lang="en-GB" sz="2000" dirty="0"/>
              <a:t>. We now know the paragraph will explain and give examples/evidence of why and how cats are cheaper than dogs. It will not discuss anything else.</a:t>
            </a:r>
          </a:p>
          <a:p>
            <a:pPr marL="0" indent="0" algn="just">
              <a:buNone/>
            </a:pPr>
            <a:endParaRPr lang="en-GB" sz="800" dirty="0"/>
          </a:p>
          <a:p>
            <a:pPr algn="just"/>
            <a:r>
              <a:rPr lang="en-GB" sz="2000" dirty="0"/>
              <a:t>Everything in your paragraph should relate to the topic sentence. </a:t>
            </a:r>
          </a:p>
          <a:p>
            <a:pPr algn="just"/>
            <a:endParaRPr lang="en-GB" sz="800" dirty="0"/>
          </a:p>
          <a:p>
            <a:pPr algn="just"/>
            <a:r>
              <a:rPr lang="en-GB" sz="2000" dirty="0"/>
              <a:t>Students often think that simple sentences are not academic. This is not the case. </a:t>
            </a:r>
            <a:r>
              <a:rPr lang="en-GB" sz="2000" b="1" dirty="0">
                <a:solidFill>
                  <a:srgbClr val="00B050"/>
                </a:solidFill>
              </a:rPr>
              <a:t>Keep it simple and clear!</a:t>
            </a:r>
          </a:p>
        </p:txBody>
      </p:sp>
    </p:spTree>
    <p:extLst>
      <p:ext uri="{BB962C8B-B14F-4D97-AF65-F5344CB8AC3E}">
        <p14:creationId xmlns:p14="http://schemas.microsoft.com/office/powerpoint/2010/main" val="1535618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4DB6A53-9E3B-849B-6F14-32FCDECA9050}"/>
              </a:ext>
            </a:extLst>
          </p:cNvPr>
          <p:cNvSpPr txBox="1"/>
          <p:nvPr/>
        </p:nvSpPr>
        <p:spPr>
          <a:xfrm>
            <a:off x="1111190" y="116632"/>
            <a:ext cx="6876256" cy="584775"/>
          </a:xfrm>
          <a:prstGeom prst="rect">
            <a:avLst/>
          </a:prstGeom>
          <a:noFill/>
        </p:spPr>
        <p:txBody>
          <a:bodyPr wrap="square">
            <a:spAutoFit/>
          </a:bodyPr>
          <a:lstStyle/>
          <a:p>
            <a:r>
              <a:rPr lang="en-GB" sz="3200" b="1" dirty="0"/>
              <a:t>Things to Remember: Explanation</a:t>
            </a:r>
            <a:endParaRPr lang="en-GB" sz="3200" dirty="0"/>
          </a:p>
        </p:txBody>
      </p:sp>
      <p:sp>
        <p:nvSpPr>
          <p:cNvPr id="11" name="Content Placeholder 2">
            <a:extLst>
              <a:ext uri="{FF2B5EF4-FFF2-40B4-BE49-F238E27FC236}">
                <a16:creationId xmlns:a16="http://schemas.microsoft.com/office/drawing/2014/main" id="{3F399E1F-C081-08BA-A863-2F72C613085D}"/>
              </a:ext>
            </a:extLst>
          </p:cNvPr>
          <p:cNvSpPr txBox="1">
            <a:spLocks/>
          </p:cNvSpPr>
          <p:nvPr/>
        </p:nvSpPr>
        <p:spPr>
          <a:xfrm>
            <a:off x="228838" y="908720"/>
            <a:ext cx="8640960" cy="3672408"/>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GB" sz="2800" dirty="0"/>
              <a:t>Writing the development part of a paragraph involves expanding on the main idea presented in the topic sentence. </a:t>
            </a:r>
          </a:p>
          <a:p>
            <a:pPr marL="0" indent="0" algn="just">
              <a:buNone/>
            </a:pPr>
            <a:endParaRPr lang="en-GB" sz="1050" dirty="0"/>
          </a:p>
          <a:p>
            <a:pPr algn="just"/>
            <a:r>
              <a:rPr lang="en-GB" sz="2800" dirty="0"/>
              <a:t>This is where you provide more context, explanation, analysis, and details to help the reader fully understand and appreciate your main point.</a:t>
            </a:r>
          </a:p>
          <a:p>
            <a:pPr marL="0" indent="0" algn="just">
              <a:buNone/>
            </a:pPr>
            <a:endParaRPr lang="en-GB" sz="1050" dirty="0"/>
          </a:p>
          <a:p>
            <a:pPr algn="just"/>
            <a:r>
              <a:rPr lang="en-GB" sz="2800" dirty="0"/>
              <a:t>Avoid trying to show off how much you know by </a:t>
            </a:r>
            <a:r>
              <a:rPr lang="en-GB" sz="2800" b="1" dirty="0">
                <a:solidFill>
                  <a:srgbClr val="00B050"/>
                </a:solidFill>
              </a:rPr>
              <a:t>keeping</a:t>
            </a:r>
            <a:r>
              <a:rPr lang="en-GB" sz="2800" dirty="0"/>
              <a:t> </a:t>
            </a:r>
            <a:r>
              <a:rPr lang="en-GB" sz="2800" b="1" dirty="0">
                <a:solidFill>
                  <a:srgbClr val="00B050"/>
                </a:solidFill>
              </a:rPr>
              <a:t>everything on topic</a:t>
            </a:r>
            <a:r>
              <a:rPr lang="en-GB" sz="2800" dirty="0"/>
              <a:t>.</a:t>
            </a:r>
          </a:p>
          <a:p>
            <a:pPr algn="just"/>
            <a:endParaRPr lang="en-GB" dirty="0"/>
          </a:p>
        </p:txBody>
      </p:sp>
    </p:spTree>
    <p:extLst>
      <p:ext uri="{BB962C8B-B14F-4D97-AF65-F5344CB8AC3E}">
        <p14:creationId xmlns:p14="http://schemas.microsoft.com/office/powerpoint/2010/main" val="1239232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19452-6D5C-4D69-A41E-6A6940B61C73}"/>
              </a:ext>
            </a:extLst>
          </p:cNvPr>
          <p:cNvSpPr>
            <a:spLocks noGrp="1"/>
          </p:cNvSpPr>
          <p:nvPr>
            <p:ph type="title"/>
          </p:nvPr>
        </p:nvSpPr>
        <p:spPr>
          <a:xfrm>
            <a:off x="457200" y="274638"/>
            <a:ext cx="8229600" cy="418058"/>
          </a:xfrm>
        </p:spPr>
        <p:txBody>
          <a:bodyPr/>
          <a:lstStyle/>
          <a:p>
            <a:r>
              <a:rPr lang="en-GB" sz="3200" b="1" dirty="0"/>
              <a:t>Things to Remember: Evidence</a:t>
            </a:r>
            <a:br>
              <a:rPr lang="en-GB" sz="3200" b="1" dirty="0"/>
            </a:br>
            <a:endParaRPr lang="en-GB" sz="3200" b="1" dirty="0"/>
          </a:p>
        </p:txBody>
      </p:sp>
      <p:sp>
        <p:nvSpPr>
          <p:cNvPr id="3" name="Content Placeholder 2">
            <a:extLst>
              <a:ext uri="{FF2B5EF4-FFF2-40B4-BE49-F238E27FC236}">
                <a16:creationId xmlns:a16="http://schemas.microsoft.com/office/drawing/2014/main" id="{951B14E2-E1D9-42FD-B6F1-F64D57575081}"/>
              </a:ext>
            </a:extLst>
          </p:cNvPr>
          <p:cNvSpPr>
            <a:spLocks noGrp="1"/>
          </p:cNvSpPr>
          <p:nvPr>
            <p:ph idx="1"/>
          </p:nvPr>
        </p:nvSpPr>
        <p:spPr>
          <a:xfrm>
            <a:off x="251520" y="483667"/>
            <a:ext cx="8640960" cy="3916363"/>
          </a:xfrm>
        </p:spPr>
        <p:txBody>
          <a:bodyPr/>
          <a:lstStyle/>
          <a:p>
            <a:pPr>
              <a:lnSpc>
                <a:spcPct val="107000"/>
              </a:lnSpc>
              <a:spcAft>
                <a:spcPts val="800"/>
              </a:spcAft>
            </a:pPr>
            <a:r>
              <a:rPr lang="en-GB" sz="2300" dirty="0"/>
              <a:t>This is where you provide evidence from sources for the arguments you’ve made in the development or provide further examples to support your ideas made in the explanation. </a:t>
            </a:r>
          </a:p>
          <a:p>
            <a:pPr>
              <a:lnSpc>
                <a:spcPct val="107000"/>
              </a:lnSpc>
              <a:spcAft>
                <a:spcPts val="800"/>
              </a:spcAft>
            </a:pPr>
            <a:r>
              <a:rPr lang="en-GB" sz="2300" dirty="0"/>
              <a:t>Try to avoid </a:t>
            </a:r>
            <a:r>
              <a:rPr lang="en-GB" sz="2300" b="1" dirty="0">
                <a:solidFill>
                  <a:srgbClr val="FF0000"/>
                </a:solidFill>
              </a:rPr>
              <a:t>using too much evidence</a:t>
            </a:r>
            <a:r>
              <a:rPr lang="en-GB" sz="2300" dirty="0"/>
              <a:t>. This may confuse the reader and bury the structure of the report or essay.</a:t>
            </a:r>
          </a:p>
          <a:p>
            <a:pPr>
              <a:lnSpc>
                <a:spcPct val="107000"/>
              </a:lnSpc>
              <a:spcAft>
                <a:spcPts val="800"/>
              </a:spcAft>
            </a:pPr>
            <a:r>
              <a:rPr lang="en-GB" sz="2300" dirty="0"/>
              <a:t>On the other hand, make sure you </a:t>
            </a:r>
            <a:r>
              <a:rPr lang="en-GB" sz="2300" b="1" dirty="0">
                <a:solidFill>
                  <a:srgbClr val="FF0000"/>
                </a:solidFill>
              </a:rPr>
              <a:t>avoid giving too little evidence</a:t>
            </a:r>
            <a:r>
              <a:rPr lang="en-GB" sz="2300" dirty="0"/>
              <a:t>. Relying on your own ideas without any research to support them can result in a low mark. </a:t>
            </a:r>
          </a:p>
          <a:p>
            <a:pPr>
              <a:lnSpc>
                <a:spcPct val="107000"/>
              </a:lnSpc>
              <a:spcAft>
                <a:spcPts val="800"/>
              </a:spcAft>
            </a:pPr>
            <a:r>
              <a:rPr lang="en-GB" sz="2300" b="1" dirty="0">
                <a:solidFill>
                  <a:srgbClr val="00B0F0"/>
                </a:solidFill>
              </a:rPr>
              <a:t>It is a balance between your ideas and the evidence you provide</a:t>
            </a:r>
            <a:r>
              <a:rPr lang="en-GB" sz="2300" dirty="0"/>
              <a:t>, and this balance will take time and practice! Try not to be too discouraged by your first attempts. </a:t>
            </a:r>
            <a:r>
              <a:rPr lang="en-GB" sz="2300" b="1" dirty="0">
                <a:solidFill>
                  <a:srgbClr val="00B050"/>
                </a:solidFill>
              </a:rPr>
              <a:t>It takes time to get right</a:t>
            </a:r>
            <a:r>
              <a:rPr lang="en-GB" sz="2300" dirty="0"/>
              <a:t>, and that’s okay!</a:t>
            </a:r>
          </a:p>
          <a:p>
            <a:pPr marL="0" indent="0">
              <a:lnSpc>
                <a:spcPct val="107000"/>
              </a:lnSpc>
              <a:spcAft>
                <a:spcPts val="800"/>
              </a:spcAft>
              <a:buNone/>
            </a:pPr>
            <a:endParaRPr lang="en-GB" sz="2400" dirty="0"/>
          </a:p>
        </p:txBody>
      </p:sp>
    </p:spTree>
    <p:extLst>
      <p:ext uri="{BB962C8B-B14F-4D97-AF65-F5344CB8AC3E}">
        <p14:creationId xmlns:p14="http://schemas.microsoft.com/office/powerpoint/2010/main" val="4258782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7717D-D85D-4FB4-D264-2C45A8E0EC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151FC7-7470-AB20-0B2D-5107DFC10928}"/>
              </a:ext>
            </a:extLst>
          </p:cNvPr>
          <p:cNvSpPr>
            <a:spLocks noGrp="1"/>
          </p:cNvSpPr>
          <p:nvPr>
            <p:ph type="title"/>
          </p:nvPr>
        </p:nvSpPr>
        <p:spPr>
          <a:xfrm>
            <a:off x="457200" y="274638"/>
            <a:ext cx="8229600" cy="418058"/>
          </a:xfrm>
        </p:spPr>
        <p:txBody>
          <a:bodyPr/>
          <a:lstStyle/>
          <a:p>
            <a:r>
              <a:rPr lang="en-GB" sz="3200" b="1" dirty="0"/>
              <a:t>Things to Remember: Linking Sentences</a:t>
            </a:r>
            <a:br>
              <a:rPr lang="en-GB" sz="3200" b="1" dirty="0"/>
            </a:br>
            <a:endParaRPr lang="en-GB" sz="3200" b="1" dirty="0"/>
          </a:p>
        </p:txBody>
      </p:sp>
      <p:sp>
        <p:nvSpPr>
          <p:cNvPr id="3" name="Content Placeholder 2">
            <a:extLst>
              <a:ext uri="{FF2B5EF4-FFF2-40B4-BE49-F238E27FC236}">
                <a16:creationId xmlns:a16="http://schemas.microsoft.com/office/drawing/2014/main" id="{2DCC971A-88F7-CEDC-ED69-B865A4FEE6FD}"/>
              </a:ext>
            </a:extLst>
          </p:cNvPr>
          <p:cNvSpPr>
            <a:spLocks noGrp="1"/>
          </p:cNvSpPr>
          <p:nvPr>
            <p:ph idx="1"/>
          </p:nvPr>
        </p:nvSpPr>
        <p:spPr>
          <a:xfrm>
            <a:off x="251520" y="548680"/>
            <a:ext cx="8640960" cy="3916363"/>
          </a:xfrm>
        </p:spPr>
        <p:txBody>
          <a:bodyPr/>
          <a:lstStyle/>
          <a:p>
            <a:pPr>
              <a:lnSpc>
                <a:spcPct val="107000"/>
              </a:lnSpc>
              <a:spcAft>
                <a:spcPts val="800"/>
              </a:spcAft>
            </a:pPr>
            <a:r>
              <a:rPr lang="en-GB" sz="2200" dirty="0"/>
              <a:t>Link sentences can summarise the main idea and remind the reader of the focus and purpose of each paragraph. </a:t>
            </a:r>
          </a:p>
          <a:p>
            <a:pPr>
              <a:lnSpc>
                <a:spcPct val="107000"/>
              </a:lnSpc>
              <a:spcAft>
                <a:spcPts val="800"/>
              </a:spcAft>
            </a:pPr>
            <a:r>
              <a:rPr lang="en-GB" sz="2200" dirty="0"/>
              <a:t>Try to avoid </a:t>
            </a:r>
            <a:r>
              <a:rPr lang="en-GB" sz="2200" b="1" dirty="0">
                <a:solidFill>
                  <a:srgbClr val="FF0000"/>
                </a:solidFill>
              </a:rPr>
              <a:t>too much repetition</a:t>
            </a:r>
            <a:r>
              <a:rPr lang="en-GB" sz="2200" dirty="0"/>
              <a:t>. Instead offer a perspective that builds on what information you have provided.</a:t>
            </a:r>
          </a:p>
          <a:p>
            <a:pPr>
              <a:lnSpc>
                <a:spcPct val="107000"/>
              </a:lnSpc>
              <a:spcAft>
                <a:spcPts val="800"/>
              </a:spcAft>
            </a:pPr>
            <a:r>
              <a:rPr lang="en-GB" sz="2200" dirty="0"/>
              <a:t>Links can sometimes transition to the next point IF applicable, especially in essays which do not have headings to show one section from the next.</a:t>
            </a:r>
          </a:p>
          <a:p>
            <a:pPr>
              <a:lnSpc>
                <a:spcPct val="107000"/>
              </a:lnSpc>
              <a:spcAft>
                <a:spcPts val="800"/>
              </a:spcAft>
            </a:pPr>
            <a:r>
              <a:rPr lang="en-GB" sz="2200" b="1" dirty="0">
                <a:solidFill>
                  <a:srgbClr val="00B0F0"/>
                </a:solidFill>
              </a:rPr>
              <a:t>Use transition words </a:t>
            </a:r>
            <a:r>
              <a:rPr lang="en-GB" sz="2200" dirty="0"/>
              <a:t>(e.g. ‘therefore’; ‘consequently’) to show the paragraph is about to end and to signal the relationship between the evidence you have just provided and the main idea</a:t>
            </a:r>
          </a:p>
          <a:p>
            <a:pPr>
              <a:lnSpc>
                <a:spcPct val="107000"/>
              </a:lnSpc>
              <a:spcAft>
                <a:spcPts val="800"/>
              </a:spcAft>
            </a:pPr>
            <a:r>
              <a:rPr lang="en-GB" sz="2200" dirty="0"/>
              <a:t>Be concise: keep link sentences short and to the point. </a:t>
            </a:r>
            <a:r>
              <a:rPr lang="en-GB" sz="2200" b="1" dirty="0">
                <a:solidFill>
                  <a:srgbClr val="00B050"/>
                </a:solidFill>
              </a:rPr>
              <a:t>Keep it simple!</a:t>
            </a:r>
          </a:p>
          <a:p>
            <a:pPr marL="0" indent="0">
              <a:lnSpc>
                <a:spcPct val="107000"/>
              </a:lnSpc>
              <a:spcAft>
                <a:spcPts val="800"/>
              </a:spcAft>
              <a:buNone/>
            </a:pPr>
            <a:endParaRPr lang="en-GB" sz="2200" dirty="0"/>
          </a:p>
        </p:txBody>
      </p:sp>
    </p:spTree>
    <p:extLst>
      <p:ext uri="{BB962C8B-B14F-4D97-AF65-F5344CB8AC3E}">
        <p14:creationId xmlns:p14="http://schemas.microsoft.com/office/powerpoint/2010/main" val="762191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F30DD-4092-0D90-DCDA-4EA55091E1B4}"/>
              </a:ext>
            </a:extLst>
          </p:cNvPr>
          <p:cNvSpPr>
            <a:spLocks noGrp="1"/>
          </p:cNvSpPr>
          <p:nvPr>
            <p:ph type="title"/>
          </p:nvPr>
        </p:nvSpPr>
        <p:spPr>
          <a:xfrm>
            <a:off x="1326468" y="116632"/>
            <a:ext cx="6491064" cy="562074"/>
          </a:xfrm>
        </p:spPr>
        <p:txBody>
          <a:bodyPr/>
          <a:lstStyle/>
          <a:p>
            <a:r>
              <a:rPr lang="en-GB" sz="3600" b="1" dirty="0"/>
              <a:t>Things to Remember: Overall</a:t>
            </a:r>
          </a:p>
        </p:txBody>
      </p:sp>
      <p:sp>
        <p:nvSpPr>
          <p:cNvPr id="3" name="Content Placeholder 2">
            <a:extLst>
              <a:ext uri="{FF2B5EF4-FFF2-40B4-BE49-F238E27FC236}">
                <a16:creationId xmlns:a16="http://schemas.microsoft.com/office/drawing/2014/main" id="{BDBF39D8-BC00-0CD1-51E9-B184DDDC6FF8}"/>
              </a:ext>
            </a:extLst>
          </p:cNvPr>
          <p:cNvSpPr>
            <a:spLocks noGrp="1"/>
          </p:cNvSpPr>
          <p:nvPr>
            <p:ph idx="1"/>
          </p:nvPr>
        </p:nvSpPr>
        <p:spPr>
          <a:xfrm>
            <a:off x="250824" y="678706"/>
            <a:ext cx="8569647" cy="3916363"/>
          </a:xfrm>
        </p:spPr>
        <p:txBody>
          <a:bodyPr/>
          <a:lstStyle/>
          <a:p>
            <a:r>
              <a:rPr lang="en-GB" sz="2100" b="1" dirty="0">
                <a:solidFill>
                  <a:srgbClr val="00B050"/>
                </a:solidFill>
              </a:rPr>
              <a:t>Simple is best</a:t>
            </a:r>
            <a:r>
              <a:rPr lang="en-GB" sz="2100" dirty="0"/>
              <a:t>. Don’t overcomplicate things, especially for your first piece of writing</a:t>
            </a:r>
          </a:p>
          <a:p>
            <a:endParaRPr lang="en-GB" sz="800" dirty="0"/>
          </a:p>
          <a:p>
            <a:r>
              <a:rPr lang="en-GB" sz="2100" dirty="0"/>
              <a:t>One topic per paragraph. If your topic sentence is “One significant method to take notes is the Mapping Method” do not start writing about the Tabular Method in the same paragraph. </a:t>
            </a:r>
            <a:r>
              <a:rPr lang="en-GB" sz="2100" b="1" dirty="0">
                <a:solidFill>
                  <a:schemeClr val="accent1"/>
                </a:solidFill>
              </a:rPr>
              <a:t>When you need to discuss a new topic, switch to a new paragraph</a:t>
            </a:r>
          </a:p>
          <a:p>
            <a:endParaRPr lang="en-GB" sz="800" dirty="0"/>
          </a:p>
          <a:p>
            <a:r>
              <a:rPr lang="en-GB" sz="2100" dirty="0"/>
              <a:t>Generally, in academic writing, a paragraph should be roughly 150-200 words. This is NOT a hard and fast rule, but a </a:t>
            </a:r>
            <a:r>
              <a:rPr lang="en-GB" sz="2100" b="1" dirty="0">
                <a:solidFill>
                  <a:schemeClr val="accent1"/>
                </a:solidFill>
              </a:rPr>
              <a:t>ROUGH guide.</a:t>
            </a:r>
          </a:p>
          <a:p>
            <a:endParaRPr lang="en-GB" sz="800" dirty="0"/>
          </a:p>
          <a:p>
            <a:r>
              <a:rPr lang="en-GB" sz="2100" b="1" dirty="0">
                <a:solidFill>
                  <a:srgbClr val="00B050"/>
                </a:solidFill>
              </a:rPr>
              <a:t>Leave yourself time to make changes and edit your work</a:t>
            </a:r>
            <a:r>
              <a:rPr lang="en-GB" sz="2100" dirty="0"/>
              <a:t>. </a:t>
            </a:r>
            <a:r>
              <a:rPr lang="en-GB" sz="2100" u="sng" dirty="0"/>
              <a:t>Even your tutors</a:t>
            </a:r>
            <a:r>
              <a:rPr lang="en-GB" sz="2100" dirty="0"/>
              <a:t> can write paragraphs which are too long, include too many ideas, or need a lot of editing when they write their first draft of a paper! </a:t>
            </a:r>
            <a:r>
              <a:rPr lang="en-GB" sz="2100" b="1" dirty="0">
                <a:solidFill>
                  <a:srgbClr val="00B050"/>
                </a:solidFill>
              </a:rPr>
              <a:t>Editing makes good writing</a:t>
            </a:r>
            <a:r>
              <a:rPr lang="en-GB" sz="2100" dirty="0"/>
              <a:t>-get your ideas out in a rough draft, then </a:t>
            </a:r>
            <a:r>
              <a:rPr lang="en-GB" sz="2100" b="1" dirty="0">
                <a:solidFill>
                  <a:srgbClr val="00B0F0"/>
                </a:solidFill>
              </a:rPr>
              <a:t>edit</a:t>
            </a:r>
            <a:r>
              <a:rPr lang="en-GB" sz="2100" dirty="0"/>
              <a:t>, </a:t>
            </a:r>
            <a:r>
              <a:rPr lang="en-GB" sz="2100" b="1" dirty="0">
                <a:solidFill>
                  <a:srgbClr val="00B0F0"/>
                </a:solidFill>
              </a:rPr>
              <a:t>edit</a:t>
            </a:r>
            <a:r>
              <a:rPr lang="en-GB" sz="2100" dirty="0"/>
              <a:t>, </a:t>
            </a:r>
            <a:r>
              <a:rPr lang="en-GB" sz="2100" b="1" dirty="0">
                <a:solidFill>
                  <a:srgbClr val="00B0F0"/>
                </a:solidFill>
              </a:rPr>
              <a:t>edit</a:t>
            </a:r>
            <a:r>
              <a:rPr lang="en-GB" sz="2100" dirty="0"/>
              <a:t> to perfect paragraph structure!</a:t>
            </a:r>
          </a:p>
        </p:txBody>
      </p:sp>
      <p:sp>
        <p:nvSpPr>
          <p:cNvPr id="4" name="Date Placeholder 3">
            <a:extLst>
              <a:ext uri="{FF2B5EF4-FFF2-40B4-BE49-F238E27FC236}">
                <a16:creationId xmlns:a16="http://schemas.microsoft.com/office/drawing/2014/main" id="{A97FA8B7-AF75-2FCD-9450-9C336FE4EC91}"/>
              </a:ext>
            </a:extLst>
          </p:cNvPr>
          <p:cNvSpPr>
            <a:spLocks noGrp="1"/>
          </p:cNvSpPr>
          <p:nvPr>
            <p:ph type="dt" sz="half" idx="10"/>
          </p:nvPr>
        </p:nvSpPr>
        <p:spPr/>
        <p:txBody>
          <a:bodyPr/>
          <a:lstStyle/>
          <a:p>
            <a:pPr>
              <a:defRPr/>
            </a:pPr>
            <a:fld id="{CDF502AA-C8CB-4132-B592-CA60B7C38ACE}" type="datetime1">
              <a:rPr lang="en-GB" smtClean="0"/>
              <a:pPr>
                <a:defRPr/>
              </a:pPr>
              <a:t>19/06/2024</a:t>
            </a:fld>
            <a:endParaRPr lang="en-GB"/>
          </a:p>
        </p:txBody>
      </p:sp>
    </p:spTree>
    <p:extLst>
      <p:ext uri="{BB962C8B-B14F-4D97-AF65-F5344CB8AC3E}">
        <p14:creationId xmlns:p14="http://schemas.microsoft.com/office/powerpoint/2010/main" val="27294750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5DFDE-1167-2C90-44D7-7042F13925F7}"/>
              </a:ext>
            </a:extLst>
          </p:cNvPr>
          <p:cNvSpPr>
            <a:spLocks noGrp="1"/>
          </p:cNvSpPr>
          <p:nvPr>
            <p:ph type="title"/>
          </p:nvPr>
        </p:nvSpPr>
        <p:spPr>
          <a:xfrm>
            <a:off x="420848" y="-52141"/>
            <a:ext cx="8229600" cy="1143000"/>
          </a:xfrm>
        </p:spPr>
        <p:txBody>
          <a:bodyPr/>
          <a:lstStyle/>
          <a:p>
            <a:r>
              <a:rPr lang="en-US" b="1" dirty="0"/>
              <a:t>Coherence and Cohesion</a:t>
            </a:r>
          </a:p>
        </p:txBody>
      </p:sp>
      <p:sp>
        <p:nvSpPr>
          <p:cNvPr id="3" name="Content Placeholder 2">
            <a:extLst>
              <a:ext uri="{FF2B5EF4-FFF2-40B4-BE49-F238E27FC236}">
                <a16:creationId xmlns:a16="http://schemas.microsoft.com/office/drawing/2014/main" id="{B1503793-C1BD-4131-0383-906499E7B144}"/>
              </a:ext>
            </a:extLst>
          </p:cNvPr>
          <p:cNvSpPr>
            <a:spLocks noGrp="1"/>
          </p:cNvSpPr>
          <p:nvPr>
            <p:ph idx="1"/>
          </p:nvPr>
        </p:nvSpPr>
        <p:spPr>
          <a:xfrm>
            <a:off x="250824" y="1090859"/>
            <a:ext cx="8569647" cy="3916363"/>
          </a:xfrm>
        </p:spPr>
        <p:txBody>
          <a:bodyPr/>
          <a:lstStyle/>
          <a:p>
            <a:pPr algn="l"/>
            <a:r>
              <a:rPr lang="en-GB" sz="2800" b="1" i="0" dirty="0">
                <a:solidFill>
                  <a:schemeClr val="tx2">
                    <a:lumMod val="60000"/>
                    <a:lumOff val="40000"/>
                  </a:schemeClr>
                </a:solidFill>
                <a:effectLst/>
                <a:highlight>
                  <a:srgbClr val="FFFFFF"/>
                </a:highlight>
              </a:rPr>
              <a:t>Coherence</a:t>
            </a:r>
            <a:r>
              <a:rPr lang="en-GB" sz="2800" b="0" i="0" dirty="0">
                <a:solidFill>
                  <a:srgbClr val="0D0D0D"/>
                </a:solidFill>
                <a:effectLst/>
                <a:highlight>
                  <a:srgbClr val="FFFFFF"/>
                </a:highlight>
              </a:rPr>
              <a:t> means that your writing is easy to understand because all the ideas are connected and flow logically from one to the next. Think of it as making sure your writing is clear and makes sense as a whole.</a:t>
            </a:r>
          </a:p>
          <a:p>
            <a:pPr algn="l"/>
            <a:r>
              <a:rPr lang="en-GB" sz="2800" b="1" i="0" dirty="0">
                <a:solidFill>
                  <a:schemeClr val="tx2">
                    <a:lumMod val="60000"/>
                    <a:lumOff val="40000"/>
                  </a:schemeClr>
                </a:solidFill>
                <a:effectLst/>
                <a:highlight>
                  <a:srgbClr val="FFFFFF"/>
                </a:highlight>
              </a:rPr>
              <a:t>Cohesion</a:t>
            </a:r>
            <a:r>
              <a:rPr lang="en-GB" sz="2800" b="0" i="0" dirty="0">
                <a:solidFill>
                  <a:srgbClr val="0D0D0D"/>
                </a:solidFill>
                <a:effectLst/>
                <a:highlight>
                  <a:srgbClr val="FFFFFF"/>
                </a:highlight>
              </a:rPr>
              <a:t> refers to the way you link sentences and paragraphs together using words and phrases (</a:t>
            </a:r>
            <a:r>
              <a:rPr lang="en-GB" sz="2800" b="1" i="0" dirty="0">
                <a:solidFill>
                  <a:srgbClr val="00B050"/>
                </a:solidFill>
                <a:effectLst/>
                <a:highlight>
                  <a:srgbClr val="FFFFFF"/>
                </a:highlight>
              </a:rPr>
              <a:t>linking language/devices</a:t>
            </a:r>
            <a:r>
              <a:rPr lang="en-GB" sz="2800" b="0" i="0" dirty="0">
                <a:effectLst/>
                <a:highlight>
                  <a:srgbClr val="FFFFFF"/>
                </a:highlight>
              </a:rPr>
              <a:t>)</a:t>
            </a:r>
            <a:r>
              <a:rPr lang="en-GB" sz="2800" b="0" i="0" dirty="0">
                <a:solidFill>
                  <a:srgbClr val="0D0D0D"/>
                </a:solidFill>
                <a:effectLst/>
                <a:highlight>
                  <a:srgbClr val="FFFFFF"/>
                </a:highlight>
              </a:rPr>
              <a:t> like "and," "but," "first," "next," and "however." These help your readers follow your ideas easily.</a:t>
            </a:r>
          </a:p>
          <a:p>
            <a:endParaRPr lang="en-US" dirty="0"/>
          </a:p>
        </p:txBody>
      </p:sp>
      <p:sp>
        <p:nvSpPr>
          <p:cNvPr id="4" name="Date Placeholder 3">
            <a:extLst>
              <a:ext uri="{FF2B5EF4-FFF2-40B4-BE49-F238E27FC236}">
                <a16:creationId xmlns:a16="http://schemas.microsoft.com/office/drawing/2014/main" id="{1394A721-400F-3070-5048-4AF6F67A53A3}"/>
              </a:ext>
            </a:extLst>
          </p:cNvPr>
          <p:cNvSpPr>
            <a:spLocks noGrp="1"/>
          </p:cNvSpPr>
          <p:nvPr>
            <p:ph type="dt" sz="half" idx="10"/>
          </p:nvPr>
        </p:nvSpPr>
        <p:spPr/>
        <p:txBody>
          <a:bodyPr/>
          <a:lstStyle/>
          <a:p>
            <a:pPr>
              <a:defRPr/>
            </a:pPr>
            <a:fld id="{CDF502AA-C8CB-4132-B592-CA60B7C38ACE}" type="datetime1">
              <a:rPr lang="en-GB" smtClean="0"/>
              <a:pPr>
                <a:defRPr/>
              </a:pPr>
              <a:t>19/06/2024</a:t>
            </a:fld>
            <a:endParaRPr lang="en-GB"/>
          </a:p>
        </p:txBody>
      </p:sp>
    </p:spTree>
    <p:extLst>
      <p:ext uri="{BB962C8B-B14F-4D97-AF65-F5344CB8AC3E}">
        <p14:creationId xmlns:p14="http://schemas.microsoft.com/office/powerpoint/2010/main" val="30567531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BFDAA-AAC9-F67A-B6C6-8A2075E0A666}"/>
              </a:ext>
            </a:extLst>
          </p:cNvPr>
          <p:cNvSpPr>
            <a:spLocks noGrp="1"/>
          </p:cNvSpPr>
          <p:nvPr>
            <p:ph type="title"/>
          </p:nvPr>
        </p:nvSpPr>
        <p:spPr>
          <a:xfrm>
            <a:off x="457200" y="-171400"/>
            <a:ext cx="8229600" cy="1143000"/>
          </a:xfrm>
        </p:spPr>
        <p:txBody>
          <a:bodyPr/>
          <a:lstStyle/>
          <a:p>
            <a:r>
              <a:rPr lang="en-US" b="1" dirty="0">
                <a:solidFill>
                  <a:srgbClr val="173AFF"/>
                </a:solidFill>
              </a:rPr>
              <a:t>Activity 3</a:t>
            </a:r>
          </a:p>
        </p:txBody>
      </p:sp>
      <p:sp>
        <p:nvSpPr>
          <p:cNvPr id="3" name="Content Placeholder 2">
            <a:extLst>
              <a:ext uri="{FF2B5EF4-FFF2-40B4-BE49-F238E27FC236}">
                <a16:creationId xmlns:a16="http://schemas.microsoft.com/office/drawing/2014/main" id="{BFA54F78-C4FA-4C97-208A-BF481C73AEFC}"/>
              </a:ext>
            </a:extLst>
          </p:cNvPr>
          <p:cNvSpPr>
            <a:spLocks noGrp="1"/>
          </p:cNvSpPr>
          <p:nvPr>
            <p:ph idx="1"/>
          </p:nvPr>
        </p:nvSpPr>
        <p:spPr>
          <a:xfrm>
            <a:off x="457200" y="971600"/>
            <a:ext cx="8229600" cy="3916363"/>
          </a:xfrm>
        </p:spPr>
        <p:txBody>
          <a:bodyPr/>
          <a:lstStyle/>
          <a:p>
            <a:pPr marL="0" indent="0">
              <a:buNone/>
            </a:pPr>
            <a:r>
              <a:rPr lang="en-GB" sz="3200" dirty="0">
                <a:effectLst/>
                <a:ea typeface="Calibri" panose="020F0502020204030204" pitchFamily="34" charset="0"/>
                <a:cs typeface="Times New Roman" panose="02020603050405020304" pitchFamily="18" charset="0"/>
              </a:rPr>
              <a:t>Go to the worksheet and read both paragraphs.</a:t>
            </a:r>
          </a:p>
          <a:p>
            <a:pPr marL="0" indent="0">
              <a:buNone/>
            </a:pPr>
            <a:endParaRPr lang="en-GB" sz="3200" dirty="0">
              <a:ea typeface="Calibri" panose="020F0502020204030204" pitchFamily="34" charset="0"/>
              <a:cs typeface="Times New Roman" panose="02020603050405020304" pitchFamily="18" charset="0"/>
            </a:endParaRPr>
          </a:p>
          <a:p>
            <a:pPr marL="0" indent="0">
              <a:buNone/>
            </a:pPr>
            <a:r>
              <a:rPr lang="en-GB" sz="3200" dirty="0">
                <a:ea typeface="Calibri" panose="020F0502020204030204" pitchFamily="34" charset="0"/>
                <a:cs typeface="Times New Roman" panose="02020603050405020304" pitchFamily="18" charset="0"/>
              </a:rPr>
              <a:t>After you read, discuss with a partner which paragraph is the better example of coherent and cohesive writing. Underline or highlight the language that helps make this paragraph more coherent and cohesive.</a:t>
            </a:r>
            <a:endParaRPr lang="en-US" dirty="0"/>
          </a:p>
        </p:txBody>
      </p:sp>
      <p:sp>
        <p:nvSpPr>
          <p:cNvPr id="4" name="Date Placeholder 3">
            <a:extLst>
              <a:ext uri="{FF2B5EF4-FFF2-40B4-BE49-F238E27FC236}">
                <a16:creationId xmlns:a16="http://schemas.microsoft.com/office/drawing/2014/main" id="{747EA478-D4BA-F8A5-2010-04824DAB09CD}"/>
              </a:ext>
            </a:extLst>
          </p:cNvPr>
          <p:cNvSpPr>
            <a:spLocks noGrp="1"/>
          </p:cNvSpPr>
          <p:nvPr>
            <p:ph type="dt" sz="half" idx="10"/>
          </p:nvPr>
        </p:nvSpPr>
        <p:spPr/>
        <p:txBody>
          <a:bodyPr/>
          <a:lstStyle/>
          <a:p>
            <a:pPr>
              <a:defRPr/>
            </a:pPr>
            <a:fld id="{CDF502AA-C8CB-4132-B592-CA60B7C38ACE}" type="datetime1">
              <a:rPr lang="en-GB" smtClean="0"/>
              <a:pPr>
                <a:defRPr/>
              </a:pPr>
              <a:t>19/06/2024</a:t>
            </a:fld>
            <a:endParaRPr lang="en-GB"/>
          </a:p>
        </p:txBody>
      </p:sp>
    </p:spTree>
    <p:extLst>
      <p:ext uri="{BB962C8B-B14F-4D97-AF65-F5344CB8AC3E}">
        <p14:creationId xmlns:p14="http://schemas.microsoft.com/office/powerpoint/2010/main" val="41852972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FBF16-568F-0899-47C0-0A193D6F3708}"/>
              </a:ext>
            </a:extLst>
          </p:cNvPr>
          <p:cNvSpPr>
            <a:spLocks noGrp="1"/>
          </p:cNvSpPr>
          <p:nvPr>
            <p:ph type="title"/>
          </p:nvPr>
        </p:nvSpPr>
        <p:spPr>
          <a:xfrm>
            <a:off x="457200" y="-70742"/>
            <a:ext cx="8229600" cy="1143000"/>
          </a:xfrm>
        </p:spPr>
        <p:txBody>
          <a:bodyPr/>
          <a:lstStyle/>
          <a:p>
            <a:r>
              <a:rPr lang="en-US" b="1" dirty="0">
                <a:solidFill>
                  <a:srgbClr val="FF0000"/>
                </a:solidFill>
              </a:rPr>
              <a:t>Activity 3 Answers</a:t>
            </a:r>
          </a:p>
        </p:txBody>
      </p:sp>
      <p:sp>
        <p:nvSpPr>
          <p:cNvPr id="3" name="Content Placeholder 2">
            <a:extLst>
              <a:ext uri="{FF2B5EF4-FFF2-40B4-BE49-F238E27FC236}">
                <a16:creationId xmlns:a16="http://schemas.microsoft.com/office/drawing/2014/main" id="{9A75AE36-542F-422D-B44B-9D0C6E0F59BF}"/>
              </a:ext>
            </a:extLst>
          </p:cNvPr>
          <p:cNvSpPr>
            <a:spLocks noGrp="1"/>
          </p:cNvSpPr>
          <p:nvPr>
            <p:ph idx="1"/>
          </p:nvPr>
        </p:nvSpPr>
        <p:spPr>
          <a:xfrm>
            <a:off x="450232" y="836712"/>
            <a:ext cx="8229600" cy="4752528"/>
          </a:xfrm>
        </p:spPr>
        <p:txBody>
          <a:bodyPr/>
          <a:lstStyle/>
          <a:p>
            <a:pPr marL="0" indent="0" algn="just">
              <a:buNone/>
            </a:pPr>
            <a:r>
              <a:rPr lang="en-GB" sz="2200" kern="100" dirty="0">
                <a:effectLst/>
                <a:latin typeface="Arial" panose="020B0604020202020204" pitchFamily="34" charset="0"/>
                <a:ea typeface="DengXian" panose="02010600030101010101" pitchFamily="2" charset="-122"/>
                <a:cs typeface="Arial" panose="020B0604020202020204" pitchFamily="34" charset="0"/>
              </a:rPr>
              <a:t>Many students at university have different motivations that drive both their academic and extracurricular activities. </a:t>
            </a:r>
            <a:r>
              <a:rPr lang="en-GB" sz="2200" u="sng" kern="100" dirty="0">
                <a:effectLst/>
                <a:highlight>
                  <a:srgbClr val="FFFF00"/>
                </a:highlight>
                <a:latin typeface="Arial" panose="020B0604020202020204" pitchFamily="34" charset="0"/>
                <a:ea typeface="DengXian" panose="02010600030101010101" pitchFamily="2" charset="-122"/>
                <a:cs typeface="Arial" panose="020B0604020202020204" pitchFamily="34" charset="0"/>
              </a:rPr>
              <a:t>For instance</a:t>
            </a:r>
            <a:r>
              <a:rPr lang="en-GB" sz="2200" kern="100" dirty="0">
                <a:effectLst/>
                <a:latin typeface="Arial" panose="020B0604020202020204" pitchFamily="34" charset="0"/>
                <a:ea typeface="DengXian" panose="02010600030101010101" pitchFamily="2" charset="-122"/>
                <a:cs typeface="Arial" panose="020B0604020202020204" pitchFamily="34" charset="0"/>
              </a:rPr>
              <a:t>, some students are deeply interested in their subjects and have a strong desire to learn more. These students are motivated by their passion for knowledge and academic excellence. </a:t>
            </a:r>
            <a:r>
              <a:rPr lang="en-GB" sz="2200" u="sng" kern="100" dirty="0">
                <a:effectLst/>
                <a:highlight>
                  <a:srgbClr val="FFFF00"/>
                </a:highlight>
                <a:latin typeface="Arial" panose="020B0604020202020204" pitchFamily="34" charset="0"/>
                <a:ea typeface="DengXian" panose="02010600030101010101" pitchFamily="2" charset="-122"/>
                <a:cs typeface="Arial" panose="020B0604020202020204" pitchFamily="34" charset="0"/>
              </a:rPr>
              <a:t>On the other hand</a:t>
            </a:r>
            <a:r>
              <a:rPr lang="en-GB" sz="2200" kern="100" dirty="0">
                <a:effectLst/>
                <a:latin typeface="Arial" panose="020B0604020202020204" pitchFamily="34" charset="0"/>
                <a:ea typeface="DengXian" panose="02010600030101010101" pitchFamily="2" charset="-122"/>
                <a:cs typeface="Arial" panose="020B0604020202020204" pitchFamily="34" charset="0"/>
              </a:rPr>
              <a:t>, others are driven by future job prospects, seeing their studies as a critical step towards a successful career. </a:t>
            </a:r>
            <a:r>
              <a:rPr lang="en-GB" sz="2200" u="sng" kern="100" dirty="0">
                <a:effectLst/>
                <a:highlight>
                  <a:srgbClr val="FFFF00"/>
                </a:highlight>
                <a:latin typeface="Arial" panose="020B0604020202020204" pitchFamily="34" charset="0"/>
                <a:ea typeface="DengXian" panose="02010600030101010101" pitchFamily="2" charset="-122"/>
                <a:cs typeface="Arial" panose="020B0604020202020204" pitchFamily="34" charset="0"/>
              </a:rPr>
              <a:t>Additionally</a:t>
            </a:r>
            <a:r>
              <a:rPr lang="en-GB" sz="2200" kern="100" dirty="0">
                <a:effectLst/>
                <a:latin typeface="Arial" panose="020B0604020202020204" pitchFamily="34" charset="0"/>
                <a:ea typeface="DengXian" panose="02010600030101010101" pitchFamily="2" charset="-122"/>
                <a:cs typeface="Arial" panose="020B0604020202020204" pitchFamily="34" charset="0"/>
              </a:rPr>
              <a:t>, involvement in clubs and sports can be motivated by social reasons, as students seek to build friendships and engage in campus life. </a:t>
            </a:r>
            <a:r>
              <a:rPr lang="en-GB" sz="2200" u="sng" kern="100" dirty="0">
                <a:effectLst/>
                <a:highlight>
                  <a:srgbClr val="FFFF00"/>
                </a:highlight>
                <a:latin typeface="Arial" panose="020B0604020202020204" pitchFamily="34" charset="0"/>
                <a:ea typeface="DengXian" panose="02010600030101010101" pitchFamily="2" charset="-122"/>
                <a:cs typeface="Arial" panose="020B0604020202020204" pitchFamily="34" charset="0"/>
              </a:rPr>
              <a:t>Finally</a:t>
            </a:r>
            <a:r>
              <a:rPr lang="en-GB" sz="2200" kern="100" dirty="0">
                <a:effectLst/>
                <a:latin typeface="Arial" panose="020B0604020202020204" pitchFamily="34" charset="0"/>
                <a:ea typeface="DengXian" panose="02010600030101010101" pitchFamily="2" charset="-122"/>
                <a:cs typeface="Arial" panose="020B0604020202020204" pitchFamily="34" charset="0"/>
              </a:rPr>
              <a:t>, the support of friends and family is crucial in maintaining motivation, because motivation can often change overtime. </a:t>
            </a:r>
            <a:r>
              <a:rPr lang="en-GB" sz="2200" u="sng" kern="100" dirty="0">
                <a:effectLst/>
                <a:highlight>
                  <a:srgbClr val="FFFF00"/>
                </a:highlight>
                <a:latin typeface="Arial" panose="020B0604020202020204" pitchFamily="34" charset="0"/>
                <a:ea typeface="DengXian" panose="02010600030101010101" pitchFamily="2" charset="-122"/>
                <a:cs typeface="Arial" panose="020B0604020202020204" pitchFamily="34" charset="0"/>
              </a:rPr>
              <a:t>In conclusion,</a:t>
            </a:r>
            <a:r>
              <a:rPr lang="en-GB" sz="2200" kern="100" dirty="0">
                <a:effectLst/>
                <a:latin typeface="Arial" panose="020B0604020202020204" pitchFamily="34" charset="0"/>
                <a:ea typeface="DengXian" panose="02010600030101010101" pitchFamily="2" charset="-122"/>
                <a:cs typeface="Arial" panose="020B0604020202020204" pitchFamily="34" charset="0"/>
              </a:rPr>
              <a:t> u</a:t>
            </a:r>
            <a:r>
              <a:rPr lang="en-GB" sz="2200" kern="100" dirty="0">
                <a:latin typeface="Arial" panose="020B0604020202020204" pitchFamily="34" charset="0"/>
                <a:ea typeface="DengXian" panose="02010600030101010101" pitchFamily="2" charset="-122"/>
                <a:cs typeface="Arial" panose="020B0604020202020204" pitchFamily="34" charset="0"/>
              </a:rPr>
              <a:t>niversities should try to understand all the different ways students are motivated, so that they can help students achieve success.</a:t>
            </a:r>
            <a:endParaRPr lang="en-US" dirty="0"/>
          </a:p>
        </p:txBody>
      </p:sp>
      <p:sp>
        <p:nvSpPr>
          <p:cNvPr id="4" name="Date Placeholder 3">
            <a:extLst>
              <a:ext uri="{FF2B5EF4-FFF2-40B4-BE49-F238E27FC236}">
                <a16:creationId xmlns:a16="http://schemas.microsoft.com/office/drawing/2014/main" id="{4A8E52C1-78BC-58DA-88DA-AA0DACB81693}"/>
              </a:ext>
            </a:extLst>
          </p:cNvPr>
          <p:cNvSpPr>
            <a:spLocks noGrp="1"/>
          </p:cNvSpPr>
          <p:nvPr>
            <p:ph type="dt" sz="half" idx="10"/>
          </p:nvPr>
        </p:nvSpPr>
        <p:spPr/>
        <p:txBody>
          <a:bodyPr/>
          <a:lstStyle/>
          <a:p>
            <a:pPr>
              <a:defRPr/>
            </a:pPr>
            <a:fld id="{CDF502AA-C8CB-4132-B592-CA60B7C38ACE}" type="datetime1">
              <a:rPr lang="en-GB" smtClean="0"/>
              <a:pPr>
                <a:defRPr/>
              </a:pPr>
              <a:t>19/06/2024</a:t>
            </a:fld>
            <a:endParaRPr lang="en-GB"/>
          </a:p>
        </p:txBody>
      </p:sp>
    </p:spTree>
    <p:extLst>
      <p:ext uri="{BB962C8B-B14F-4D97-AF65-F5344CB8AC3E}">
        <p14:creationId xmlns:p14="http://schemas.microsoft.com/office/powerpoint/2010/main" val="31737728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2560D-E5FB-7220-4E06-8974D1D7CCB5}"/>
              </a:ext>
            </a:extLst>
          </p:cNvPr>
          <p:cNvSpPr>
            <a:spLocks noGrp="1"/>
          </p:cNvSpPr>
          <p:nvPr>
            <p:ph type="title"/>
          </p:nvPr>
        </p:nvSpPr>
        <p:spPr/>
        <p:txBody>
          <a:bodyPr/>
          <a:lstStyle/>
          <a:p>
            <a:r>
              <a:rPr lang="en-US" b="1" dirty="0">
                <a:solidFill>
                  <a:srgbClr val="173AFF"/>
                </a:solidFill>
              </a:rPr>
              <a:t>Activity 4</a:t>
            </a:r>
            <a:endParaRPr lang="en-US" dirty="0"/>
          </a:p>
        </p:txBody>
      </p:sp>
      <p:sp>
        <p:nvSpPr>
          <p:cNvPr id="3" name="Content Placeholder 2">
            <a:extLst>
              <a:ext uri="{FF2B5EF4-FFF2-40B4-BE49-F238E27FC236}">
                <a16:creationId xmlns:a16="http://schemas.microsoft.com/office/drawing/2014/main" id="{30934D32-CE4C-013D-E327-9FA72745C0F6}"/>
              </a:ext>
            </a:extLst>
          </p:cNvPr>
          <p:cNvSpPr>
            <a:spLocks noGrp="1"/>
          </p:cNvSpPr>
          <p:nvPr>
            <p:ph idx="1"/>
          </p:nvPr>
        </p:nvSpPr>
        <p:spPr/>
        <p:txBody>
          <a:bodyPr/>
          <a:lstStyle/>
          <a:p>
            <a:pPr marL="0" indent="0">
              <a:buNone/>
            </a:pPr>
            <a:r>
              <a:rPr lang="en-US" dirty="0"/>
              <a:t>Go to the worksheet and sort the devices into their function</a:t>
            </a:r>
          </a:p>
          <a:p>
            <a:pPr marL="0" indent="0">
              <a:buNone/>
            </a:pPr>
            <a:endParaRPr lang="en-US" dirty="0"/>
          </a:p>
          <a:p>
            <a:pPr marL="0" indent="0">
              <a:buNone/>
            </a:pPr>
            <a:r>
              <a:rPr lang="en-US" dirty="0"/>
              <a:t>Compare your answers with a partner</a:t>
            </a:r>
          </a:p>
        </p:txBody>
      </p:sp>
      <p:sp>
        <p:nvSpPr>
          <p:cNvPr id="4" name="Date Placeholder 3">
            <a:extLst>
              <a:ext uri="{FF2B5EF4-FFF2-40B4-BE49-F238E27FC236}">
                <a16:creationId xmlns:a16="http://schemas.microsoft.com/office/drawing/2014/main" id="{EA16EC28-68D7-9DEE-C622-508128B92D72}"/>
              </a:ext>
            </a:extLst>
          </p:cNvPr>
          <p:cNvSpPr>
            <a:spLocks noGrp="1"/>
          </p:cNvSpPr>
          <p:nvPr>
            <p:ph type="dt" sz="half" idx="10"/>
          </p:nvPr>
        </p:nvSpPr>
        <p:spPr/>
        <p:txBody>
          <a:bodyPr/>
          <a:lstStyle/>
          <a:p>
            <a:pPr>
              <a:defRPr/>
            </a:pPr>
            <a:fld id="{CDF502AA-C8CB-4132-B592-CA60B7C38ACE}" type="datetime1">
              <a:rPr lang="en-GB" smtClean="0"/>
              <a:pPr>
                <a:defRPr/>
              </a:pPr>
              <a:t>19/06/2024</a:t>
            </a:fld>
            <a:endParaRPr lang="en-GB"/>
          </a:p>
        </p:txBody>
      </p:sp>
    </p:spTree>
    <p:extLst>
      <p:ext uri="{BB962C8B-B14F-4D97-AF65-F5344CB8AC3E}">
        <p14:creationId xmlns:p14="http://schemas.microsoft.com/office/powerpoint/2010/main" val="10414148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B3170-173F-D128-503B-A68B4FF7D6D8}"/>
              </a:ext>
            </a:extLst>
          </p:cNvPr>
          <p:cNvSpPr>
            <a:spLocks noGrp="1"/>
          </p:cNvSpPr>
          <p:nvPr>
            <p:ph type="title"/>
          </p:nvPr>
        </p:nvSpPr>
        <p:spPr/>
        <p:txBody>
          <a:bodyPr/>
          <a:lstStyle/>
          <a:p>
            <a:r>
              <a:rPr lang="en-US" b="1" dirty="0">
                <a:solidFill>
                  <a:srgbClr val="FF0000"/>
                </a:solidFill>
              </a:rPr>
              <a:t>Activity 4 Answers</a:t>
            </a:r>
          </a:p>
        </p:txBody>
      </p:sp>
      <p:sp>
        <p:nvSpPr>
          <p:cNvPr id="4" name="Date Placeholder 3">
            <a:extLst>
              <a:ext uri="{FF2B5EF4-FFF2-40B4-BE49-F238E27FC236}">
                <a16:creationId xmlns:a16="http://schemas.microsoft.com/office/drawing/2014/main" id="{440AA253-5D37-AE3D-8613-C267250B9C4E}"/>
              </a:ext>
            </a:extLst>
          </p:cNvPr>
          <p:cNvSpPr>
            <a:spLocks noGrp="1"/>
          </p:cNvSpPr>
          <p:nvPr>
            <p:ph type="dt" sz="half" idx="10"/>
          </p:nvPr>
        </p:nvSpPr>
        <p:spPr/>
        <p:txBody>
          <a:bodyPr/>
          <a:lstStyle/>
          <a:p>
            <a:pPr>
              <a:defRPr/>
            </a:pPr>
            <a:fld id="{CDF502AA-C8CB-4132-B592-CA60B7C38ACE}" type="datetime1">
              <a:rPr lang="en-GB" smtClean="0"/>
              <a:pPr>
                <a:defRPr/>
              </a:pPr>
              <a:t>19/06/2024</a:t>
            </a:fld>
            <a:endParaRPr lang="en-GB"/>
          </a:p>
        </p:txBody>
      </p:sp>
      <p:pic>
        <p:nvPicPr>
          <p:cNvPr id="20" name="Picture 19" descr="A white table with red text&#10;&#10;Description automatically generated">
            <a:extLst>
              <a:ext uri="{FF2B5EF4-FFF2-40B4-BE49-F238E27FC236}">
                <a16:creationId xmlns:a16="http://schemas.microsoft.com/office/drawing/2014/main" id="{A9062FF3-572E-88BD-E6BA-3C61888974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9079" y="1417638"/>
            <a:ext cx="8585842" cy="3595538"/>
          </a:xfrm>
          <a:prstGeom prst="rect">
            <a:avLst/>
          </a:prstGeom>
        </p:spPr>
      </p:pic>
    </p:spTree>
    <p:extLst>
      <p:ext uri="{BB962C8B-B14F-4D97-AF65-F5344CB8AC3E}">
        <p14:creationId xmlns:p14="http://schemas.microsoft.com/office/powerpoint/2010/main" val="33388645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CB141-7EF8-E972-D5B6-5C14BC6D8B9D}"/>
              </a:ext>
            </a:extLst>
          </p:cNvPr>
          <p:cNvSpPr>
            <a:spLocks noGrp="1"/>
          </p:cNvSpPr>
          <p:nvPr>
            <p:ph type="title"/>
          </p:nvPr>
        </p:nvSpPr>
        <p:spPr/>
        <p:txBody>
          <a:bodyPr/>
          <a:lstStyle/>
          <a:p>
            <a:r>
              <a:rPr lang="en-US" sz="3600" b="1" dirty="0"/>
              <a:t>How to use cohesive devices in your own writing</a:t>
            </a:r>
          </a:p>
        </p:txBody>
      </p:sp>
      <p:sp>
        <p:nvSpPr>
          <p:cNvPr id="3" name="Content Placeholder 2">
            <a:extLst>
              <a:ext uri="{FF2B5EF4-FFF2-40B4-BE49-F238E27FC236}">
                <a16:creationId xmlns:a16="http://schemas.microsoft.com/office/drawing/2014/main" id="{A515270D-F68F-A902-3238-003B6CD5460C}"/>
              </a:ext>
            </a:extLst>
          </p:cNvPr>
          <p:cNvSpPr>
            <a:spLocks noGrp="1"/>
          </p:cNvSpPr>
          <p:nvPr>
            <p:ph idx="1"/>
          </p:nvPr>
        </p:nvSpPr>
        <p:spPr>
          <a:xfrm>
            <a:off x="250825" y="1600200"/>
            <a:ext cx="8641655" cy="3916363"/>
          </a:xfrm>
        </p:spPr>
        <p:txBody>
          <a:bodyPr/>
          <a:lstStyle/>
          <a:p>
            <a:pPr marL="0" indent="0">
              <a:buNone/>
            </a:pPr>
            <a:r>
              <a:rPr lang="en-GB" sz="2200" dirty="0"/>
              <a:t>If you can’t find any places in your writing where you think you could use cohesive devices, ask yourself if your paragraph needs more detail.</a:t>
            </a:r>
          </a:p>
          <a:p>
            <a:pPr marL="0" indent="0">
              <a:buNone/>
            </a:pPr>
            <a:r>
              <a:rPr lang="en-GB" sz="2200" dirty="0"/>
              <a:t>Could you…</a:t>
            </a:r>
          </a:p>
          <a:p>
            <a:pPr marL="457200" indent="-457200">
              <a:buFontTx/>
              <a:buChar char="-"/>
            </a:pPr>
            <a:r>
              <a:rPr lang="en-GB" sz="2200" dirty="0"/>
              <a:t>Add another piece of evidence to support your point? (using ‘Moreover’, ‘Furthermore’, ‘In addition…’)</a:t>
            </a:r>
          </a:p>
          <a:p>
            <a:pPr marL="457200" indent="-457200">
              <a:buFontTx/>
              <a:buChar char="-"/>
            </a:pPr>
            <a:r>
              <a:rPr lang="en-GB" sz="2200" dirty="0"/>
              <a:t>Give an example? (using ‘such as’, ‘For example’, ‘For instance’…)</a:t>
            </a:r>
          </a:p>
          <a:p>
            <a:pPr marL="457200" indent="-457200">
              <a:buFontTx/>
              <a:buChar char="-"/>
            </a:pPr>
            <a:r>
              <a:rPr lang="en-GB" sz="2200" dirty="0"/>
              <a:t>Organise your ideas more clearly? (using ‘Firstly’, ‘Secondly’, ‘Finally’…)</a:t>
            </a:r>
          </a:p>
          <a:p>
            <a:pPr marL="457200" indent="-457200">
              <a:buFontTx/>
              <a:buChar char="-"/>
            </a:pPr>
            <a:r>
              <a:rPr lang="en-GB" sz="2200" dirty="0"/>
              <a:t>Explain why something is important or significant? (using ‘Consequently’, ‘For this reason’…)</a:t>
            </a:r>
          </a:p>
          <a:p>
            <a:endParaRPr lang="en-US" sz="2200" dirty="0"/>
          </a:p>
        </p:txBody>
      </p:sp>
      <p:sp>
        <p:nvSpPr>
          <p:cNvPr id="4" name="Date Placeholder 3">
            <a:extLst>
              <a:ext uri="{FF2B5EF4-FFF2-40B4-BE49-F238E27FC236}">
                <a16:creationId xmlns:a16="http://schemas.microsoft.com/office/drawing/2014/main" id="{C3F38AED-C1CB-9843-8197-E6A714CAD809}"/>
              </a:ext>
            </a:extLst>
          </p:cNvPr>
          <p:cNvSpPr>
            <a:spLocks noGrp="1"/>
          </p:cNvSpPr>
          <p:nvPr>
            <p:ph type="dt" sz="half" idx="10"/>
          </p:nvPr>
        </p:nvSpPr>
        <p:spPr/>
        <p:txBody>
          <a:bodyPr/>
          <a:lstStyle/>
          <a:p>
            <a:pPr>
              <a:defRPr/>
            </a:pPr>
            <a:fld id="{CDF502AA-C8CB-4132-B592-CA60B7C38ACE}" type="datetime1">
              <a:rPr lang="en-GB" smtClean="0"/>
              <a:pPr>
                <a:defRPr/>
              </a:pPr>
              <a:t>19/06/2024</a:t>
            </a:fld>
            <a:endParaRPr lang="en-GB"/>
          </a:p>
        </p:txBody>
      </p:sp>
    </p:spTree>
    <p:extLst>
      <p:ext uri="{BB962C8B-B14F-4D97-AF65-F5344CB8AC3E}">
        <p14:creationId xmlns:p14="http://schemas.microsoft.com/office/powerpoint/2010/main" val="8090027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62DA7-5B6D-BFB5-8F71-D91A8A5E8E3E}"/>
              </a:ext>
            </a:extLst>
          </p:cNvPr>
          <p:cNvSpPr>
            <a:spLocks noGrp="1"/>
          </p:cNvSpPr>
          <p:nvPr>
            <p:ph type="title"/>
          </p:nvPr>
        </p:nvSpPr>
        <p:spPr>
          <a:xfrm>
            <a:off x="457200" y="-171400"/>
            <a:ext cx="8229600" cy="1143000"/>
          </a:xfrm>
        </p:spPr>
        <p:txBody>
          <a:bodyPr/>
          <a:lstStyle/>
          <a:p>
            <a:r>
              <a:rPr lang="en-US" b="1" dirty="0">
                <a:solidFill>
                  <a:srgbClr val="173AFF"/>
                </a:solidFill>
              </a:rPr>
              <a:t>Activity 5</a:t>
            </a:r>
          </a:p>
        </p:txBody>
      </p:sp>
      <p:sp>
        <p:nvSpPr>
          <p:cNvPr id="3" name="Content Placeholder 2">
            <a:extLst>
              <a:ext uri="{FF2B5EF4-FFF2-40B4-BE49-F238E27FC236}">
                <a16:creationId xmlns:a16="http://schemas.microsoft.com/office/drawing/2014/main" id="{EF655955-50BC-1B02-3367-5D3C9548C0B7}"/>
              </a:ext>
            </a:extLst>
          </p:cNvPr>
          <p:cNvSpPr>
            <a:spLocks noGrp="1"/>
          </p:cNvSpPr>
          <p:nvPr>
            <p:ph idx="1"/>
          </p:nvPr>
        </p:nvSpPr>
        <p:spPr>
          <a:xfrm>
            <a:off x="457200" y="970104"/>
            <a:ext cx="8229600" cy="3916363"/>
          </a:xfrm>
        </p:spPr>
        <p:txBody>
          <a:bodyPr/>
          <a:lstStyle/>
          <a:p>
            <a:pPr marL="0" indent="0">
              <a:buNone/>
            </a:pPr>
            <a:r>
              <a:rPr lang="en-US" dirty="0"/>
              <a:t>Your tutor will now give you back your writing from last week. They have </a:t>
            </a:r>
            <a:r>
              <a:rPr lang="en-US" b="1" dirty="0"/>
              <a:t>not</a:t>
            </a:r>
            <a:r>
              <a:rPr lang="en-US" dirty="0"/>
              <a:t> yet made comments or given feedback on this writing. </a:t>
            </a:r>
          </a:p>
          <a:p>
            <a:pPr marL="0" indent="0">
              <a:buNone/>
            </a:pPr>
            <a:endParaRPr lang="en-US" dirty="0"/>
          </a:p>
          <a:p>
            <a:pPr marL="0" indent="0">
              <a:buNone/>
            </a:pPr>
            <a:r>
              <a:rPr lang="en-US" dirty="0"/>
              <a:t>Using what you have learnt in this lesson, revise your writing so that it follows TEEL, and uses linking language to be more coherent and cohesive.</a:t>
            </a:r>
          </a:p>
        </p:txBody>
      </p:sp>
      <p:sp>
        <p:nvSpPr>
          <p:cNvPr id="4" name="Date Placeholder 3">
            <a:extLst>
              <a:ext uri="{FF2B5EF4-FFF2-40B4-BE49-F238E27FC236}">
                <a16:creationId xmlns:a16="http://schemas.microsoft.com/office/drawing/2014/main" id="{5EB9CD70-DD32-C628-04BA-0CB6EA86FB74}"/>
              </a:ext>
            </a:extLst>
          </p:cNvPr>
          <p:cNvSpPr>
            <a:spLocks noGrp="1"/>
          </p:cNvSpPr>
          <p:nvPr>
            <p:ph type="dt" sz="half" idx="10"/>
          </p:nvPr>
        </p:nvSpPr>
        <p:spPr/>
        <p:txBody>
          <a:bodyPr/>
          <a:lstStyle/>
          <a:p>
            <a:pPr>
              <a:defRPr/>
            </a:pPr>
            <a:fld id="{CDF502AA-C8CB-4132-B592-CA60B7C38ACE}" type="datetime1">
              <a:rPr lang="en-GB" smtClean="0"/>
              <a:pPr>
                <a:defRPr/>
              </a:pPr>
              <a:t>19/06/2024</a:t>
            </a:fld>
            <a:endParaRPr lang="en-GB"/>
          </a:p>
        </p:txBody>
      </p:sp>
    </p:spTree>
    <p:extLst>
      <p:ext uri="{BB962C8B-B14F-4D97-AF65-F5344CB8AC3E}">
        <p14:creationId xmlns:p14="http://schemas.microsoft.com/office/powerpoint/2010/main" val="9258968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E404E-50D7-A8D7-8A72-AC86823E48FE}"/>
              </a:ext>
            </a:extLst>
          </p:cNvPr>
          <p:cNvSpPr>
            <a:spLocks noGrp="1"/>
          </p:cNvSpPr>
          <p:nvPr>
            <p:ph type="title"/>
          </p:nvPr>
        </p:nvSpPr>
        <p:spPr>
          <a:xfrm>
            <a:off x="472104" y="-222334"/>
            <a:ext cx="8229600" cy="1143000"/>
          </a:xfrm>
        </p:spPr>
        <p:txBody>
          <a:bodyPr/>
          <a:lstStyle/>
          <a:p>
            <a:r>
              <a:rPr lang="en-US" b="1" dirty="0"/>
              <a:t>Extra Practice</a:t>
            </a:r>
          </a:p>
        </p:txBody>
      </p:sp>
      <p:sp>
        <p:nvSpPr>
          <p:cNvPr id="4" name="Date Placeholder 3">
            <a:extLst>
              <a:ext uri="{FF2B5EF4-FFF2-40B4-BE49-F238E27FC236}">
                <a16:creationId xmlns:a16="http://schemas.microsoft.com/office/drawing/2014/main" id="{01DF064D-1681-B0F7-A758-4B823E9DFD35}"/>
              </a:ext>
            </a:extLst>
          </p:cNvPr>
          <p:cNvSpPr>
            <a:spLocks noGrp="1"/>
          </p:cNvSpPr>
          <p:nvPr>
            <p:ph type="dt" sz="half" idx="10"/>
          </p:nvPr>
        </p:nvSpPr>
        <p:spPr/>
        <p:txBody>
          <a:bodyPr/>
          <a:lstStyle/>
          <a:p>
            <a:pPr>
              <a:defRPr/>
            </a:pPr>
            <a:fld id="{CDF502AA-C8CB-4132-B592-CA60B7C38ACE}" type="datetime1">
              <a:rPr lang="en-GB" smtClean="0"/>
              <a:pPr>
                <a:defRPr/>
              </a:pPr>
              <a:t>19/06/2024</a:t>
            </a:fld>
            <a:endParaRPr lang="en-GB"/>
          </a:p>
        </p:txBody>
      </p:sp>
      <p:sp>
        <p:nvSpPr>
          <p:cNvPr id="5" name="Content Placeholder 2">
            <a:extLst>
              <a:ext uri="{FF2B5EF4-FFF2-40B4-BE49-F238E27FC236}">
                <a16:creationId xmlns:a16="http://schemas.microsoft.com/office/drawing/2014/main" id="{2A492B89-83C6-E233-612D-C9FB2371A8FD}"/>
              </a:ext>
            </a:extLst>
          </p:cNvPr>
          <p:cNvSpPr>
            <a:spLocks noGrp="1"/>
          </p:cNvSpPr>
          <p:nvPr>
            <p:ph idx="1"/>
          </p:nvPr>
        </p:nvSpPr>
        <p:spPr>
          <a:xfrm>
            <a:off x="422520" y="764704"/>
            <a:ext cx="8229600" cy="3916363"/>
          </a:xfrm>
        </p:spPr>
        <p:txBody>
          <a:bodyPr/>
          <a:lstStyle/>
          <a:p>
            <a:r>
              <a:rPr lang="en-GB" sz="2600" dirty="0"/>
              <a:t>You can find more practice activities through these websites:</a:t>
            </a:r>
          </a:p>
          <a:p>
            <a:pPr marL="0" indent="0">
              <a:buNone/>
            </a:pPr>
            <a:r>
              <a:rPr lang="en-GB" sz="2600" dirty="0"/>
              <a:t>​</a:t>
            </a:r>
          </a:p>
          <a:p>
            <a:pPr marL="0" indent="0">
              <a:buNone/>
            </a:pPr>
            <a:r>
              <a:rPr lang="en-GB" sz="2600" dirty="0">
                <a:hlinkClick r:id="rId2"/>
              </a:rPr>
              <a:t>https://www.eapfoundation.com/writing/cohesion/</a:t>
            </a:r>
            <a:r>
              <a:rPr lang="en-GB" sz="2600" dirty="0"/>
              <a:t>​ </a:t>
            </a:r>
          </a:p>
          <a:p>
            <a:pPr marL="0" indent="0">
              <a:buNone/>
            </a:pPr>
            <a:endParaRPr lang="en-GB" sz="2600" dirty="0"/>
          </a:p>
          <a:p>
            <a:pPr marL="0" indent="0">
              <a:buNone/>
            </a:pPr>
            <a:r>
              <a:rPr lang="en-GB" sz="2600" dirty="0">
                <a:hlinkClick r:id="rId3"/>
              </a:rPr>
              <a:t>https://www.eapfoundation.com/writing/cohesion/transitions/</a:t>
            </a:r>
            <a:r>
              <a:rPr lang="en-GB" sz="2600" dirty="0"/>
              <a:t> </a:t>
            </a:r>
          </a:p>
          <a:p>
            <a:pPr marL="0" indent="0">
              <a:buNone/>
            </a:pPr>
            <a:endParaRPr lang="en-GB" sz="2600" dirty="0"/>
          </a:p>
          <a:p>
            <a:pPr marL="0" indent="0">
              <a:buNone/>
            </a:pPr>
            <a:r>
              <a:rPr lang="en-GB" sz="2600" dirty="0">
                <a:hlinkClick r:id="rId4"/>
              </a:rPr>
              <a:t>http://www.uefap.net/grammar/grammar-in-eap-cohesion/grammar-in-eap-introduction</a:t>
            </a:r>
            <a:r>
              <a:rPr lang="en-GB" sz="2600" dirty="0"/>
              <a:t> </a:t>
            </a:r>
          </a:p>
        </p:txBody>
      </p:sp>
    </p:spTree>
    <p:extLst>
      <p:ext uri="{BB962C8B-B14F-4D97-AF65-F5344CB8AC3E}">
        <p14:creationId xmlns:p14="http://schemas.microsoft.com/office/powerpoint/2010/main" val="3382955142"/>
      </p:ext>
    </p:extLst>
  </p:cSld>
  <p:clrMapOvr>
    <a:masterClrMapping/>
  </p:clrMapOvr>
</p:sld>
</file>

<file path=ppt/theme/theme1.xml><?xml version="1.0" encoding="utf-8"?>
<a:theme xmlns:a="http://schemas.openxmlformats.org/drawingml/2006/main" name="1_20140311PresentationUWTSDTemplate">
  <a:themeElements>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1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1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 Template</Template>
  <TotalTime>0</TotalTime>
  <Words>2316</Words>
  <Application>Microsoft Office PowerPoint</Application>
  <PresentationFormat>On-screen Show (4:3)</PresentationFormat>
  <Paragraphs>146</Paragraphs>
  <Slides>24</Slides>
  <Notes>2</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24</vt:i4>
      </vt:variant>
    </vt:vector>
  </HeadingPairs>
  <TitlesOfParts>
    <vt:vector size="31" baseType="lpstr">
      <vt:lpstr>Myriad Pro</vt:lpstr>
      <vt:lpstr>Arial</vt:lpstr>
      <vt:lpstr>Calibri</vt:lpstr>
      <vt:lpstr>Wingdings</vt:lpstr>
      <vt:lpstr>1_20140311PresentationUWTSDTemplate</vt:lpstr>
      <vt:lpstr>20140311PresentationUWTSDTemplate</vt:lpstr>
      <vt:lpstr>2_20140311PresentationUWTSDTemplate</vt:lpstr>
      <vt:lpstr> LCHS4001  Academic and Employability Skills  </vt:lpstr>
      <vt:lpstr>Aims</vt:lpstr>
      <vt:lpstr>Paragraphs</vt:lpstr>
      <vt:lpstr>Paragraphs</vt:lpstr>
      <vt:lpstr>Paragraphs: A Suggested Structure</vt:lpstr>
      <vt:lpstr>TEEL</vt:lpstr>
      <vt:lpstr>Activity 1 </vt:lpstr>
      <vt:lpstr>Activity 1 Answers </vt:lpstr>
      <vt:lpstr>Activity 2 </vt:lpstr>
      <vt:lpstr>PowerPoint Presentation</vt:lpstr>
      <vt:lpstr>PowerPoint Presentation</vt:lpstr>
      <vt:lpstr>Things to Remember: Topic Sentences</vt:lpstr>
      <vt:lpstr>PowerPoint Presentation</vt:lpstr>
      <vt:lpstr>Things to Remember: Evidence </vt:lpstr>
      <vt:lpstr>Things to Remember: Linking Sentences </vt:lpstr>
      <vt:lpstr>Things to Remember: Overall</vt:lpstr>
      <vt:lpstr>Coherence and Cohesion</vt:lpstr>
      <vt:lpstr>Activity 3</vt:lpstr>
      <vt:lpstr>Activity 3 Answers</vt:lpstr>
      <vt:lpstr>Activity 4</vt:lpstr>
      <vt:lpstr>Activity 4 Answers</vt:lpstr>
      <vt:lpstr>How to use cohesive devices in your own writing</vt:lpstr>
      <vt:lpstr>Activity 5</vt:lpstr>
      <vt:lpstr>Extra Practice</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Employability Session 1</dc:title>
  <dc:creator>Lizeta Demetriou</dc:creator>
  <cp:lastModifiedBy>Lizeta Demetriou</cp:lastModifiedBy>
  <cp:revision>393</cp:revision>
  <dcterms:created xsi:type="dcterms:W3CDTF">2012-10-20T16:04:33Z</dcterms:created>
  <dcterms:modified xsi:type="dcterms:W3CDTF">2024-06-19T20:58:30Z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762d7e7-4474-4a67-9ef6-3d4dc52b0ea7_Enabled">
    <vt:lpwstr>true</vt:lpwstr>
  </property>
  <property fmtid="{D5CDD505-2E9C-101B-9397-08002B2CF9AE}" pid="3" name="MSIP_Label_9762d7e7-4474-4a67-9ef6-3d4dc52b0ea7_SetDate">
    <vt:lpwstr>2024-05-20T13:40:42Z</vt:lpwstr>
  </property>
  <property fmtid="{D5CDD505-2E9C-101B-9397-08002B2CF9AE}" pid="4" name="MSIP_Label_9762d7e7-4474-4a67-9ef6-3d4dc52b0ea7_Method">
    <vt:lpwstr>Privileged</vt:lpwstr>
  </property>
  <property fmtid="{D5CDD505-2E9C-101B-9397-08002B2CF9AE}" pid="5" name="MSIP_Label_9762d7e7-4474-4a67-9ef6-3d4dc52b0ea7_Name">
    <vt:lpwstr>Internal</vt:lpwstr>
  </property>
  <property fmtid="{D5CDD505-2E9C-101B-9397-08002B2CF9AE}" pid="6" name="MSIP_Label_9762d7e7-4474-4a67-9ef6-3d4dc52b0ea7_SiteId">
    <vt:lpwstr>057daf85-b1d5-44cd-ab7b-0a4ce1b29eae</vt:lpwstr>
  </property>
  <property fmtid="{D5CDD505-2E9C-101B-9397-08002B2CF9AE}" pid="7" name="MSIP_Label_9762d7e7-4474-4a67-9ef6-3d4dc52b0ea7_ActionId">
    <vt:lpwstr>17600f9c-6b43-4a24-a45d-afcdcf5a5e78</vt:lpwstr>
  </property>
  <property fmtid="{D5CDD505-2E9C-101B-9397-08002B2CF9AE}" pid="8" name="MSIP_Label_9762d7e7-4474-4a67-9ef6-3d4dc52b0ea7_ContentBits">
    <vt:lpwstr>0</vt:lpwstr>
  </property>
</Properties>
</file>