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7"/>
  </p:notesMasterIdLst>
  <p:handoutMasterIdLst>
    <p:handoutMasterId r:id="rId8"/>
  </p:handoutMasterIdLst>
  <p:sldIdLst>
    <p:sldId id="258" r:id="rId5"/>
    <p:sldId id="259" r:id="rId6"/>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4F53491-7726-4385-83D5-869598A2540A}">
          <p14:sldIdLst>
            <p14:sldId id="258"/>
            <p14:sldId id="259"/>
          </p14:sldIdLst>
        </p14:section>
      </p14:sectionLst>
    </p:ext>
    <p:ext uri="{EFAFB233-063F-42B5-8137-9DF3F51BA10A}">
      <p15:sldGuideLst xmlns:p15="http://schemas.microsoft.com/office/powerpoint/2012/main">
        <p15:guide id="2" pos="2160" userDrawn="1">
          <p15:clr>
            <a:srgbClr val="A4A3A4"/>
          </p15:clr>
        </p15:guide>
        <p15:guide id="3" orient="horz" pos="2880" userDrawn="1">
          <p15:clr>
            <a:srgbClr val="A4A3A4"/>
          </p15:clr>
        </p15:guide>
        <p15:guide id="4" pos="3589" userDrawn="1">
          <p15:clr>
            <a:srgbClr val="A4A3A4"/>
          </p15:clr>
        </p15:guide>
        <p15:guide id="5" orient="horz" pos="22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1BC"/>
    <a:srgbClr val="0C6EA5"/>
    <a:srgbClr val="F2B800"/>
    <a:srgbClr val="474B53"/>
    <a:srgbClr val="191E28"/>
    <a:srgbClr val="DF3A42"/>
    <a:srgbClr val="E75B2B"/>
    <a:srgbClr val="F47200"/>
    <a:srgbClr val="E28D17"/>
    <a:srgbClr val="D5A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78705" autoAdjust="0"/>
  </p:normalViewPr>
  <p:slideViewPr>
    <p:cSldViewPr snapToGrid="0" showGuides="1">
      <p:cViewPr varScale="1">
        <p:scale>
          <a:sx n="65" d="100"/>
          <a:sy n="65" d="100"/>
        </p:scale>
        <p:origin x="2453" y="53"/>
      </p:cViewPr>
      <p:guideLst>
        <p:guide pos="2160"/>
        <p:guide orient="horz" pos="2880"/>
        <p:guide pos="3589"/>
        <p:guide orient="horz" pos="226"/>
      </p:guideLst>
    </p:cSldViewPr>
  </p:slideViewPr>
  <p:notesTextViewPr>
    <p:cViewPr>
      <p:scale>
        <a:sx n="3" d="2"/>
        <a:sy n="3" d="2"/>
      </p:scale>
      <p:origin x="0" y="0"/>
    </p:cViewPr>
  </p:notesTextViewPr>
  <p:notesViewPr>
    <p:cSldViewPr snapToGrid="0" showGuides="1">
      <p:cViewPr varScale="1">
        <p:scale>
          <a:sx n="55" d="100"/>
          <a:sy n="55" d="100"/>
        </p:scale>
        <p:origin x="288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23F10A-5BE5-4EE5-83A9-FC7FBAB5AC38}" type="datetimeFigureOut">
              <a:rPr lang="ru-RU" smtClean="0"/>
              <a:t>08.12.2018</a:t>
            </a:fld>
            <a:endParaRPr lang="ru-RU" dirty="0"/>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869D12F-E8AC-48C0-8B1F-BD566648D8E6}" type="slidenum">
              <a:rPr lang="ru-RU" smtClean="0"/>
              <a:t>‹#›</a:t>
            </a:fld>
            <a:endParaRPr lang="ru-RU" dirty="0"/>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ru-RU" smtClean="0"/>
              <a:t>08.12.2018</a:t>
            </a:fld>
            <a:endParaRPr lang="ru-RU"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ru-RU" smtClean="0"/>
              <a:t>‹#›</a:t>
            </a:fld>
            <a:endParaRPr lang="ru-RU"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Edward Glaser (1941) in Cottrell (2013) </a:t>
            </a:r>
            <a:r>
              <a:rPr lang="en-US" dirty="0" err="1"/>
              <a:t>emphasises</a:t>
            </a:r>
            <a:r>
              <a:rPr lang="en-US" dirty="0"/>
              <a:t> three points which describe the process and importance of critical thinking. </a:t>
            </a:r>
          </a:p>
          <a:p>
            <a:endParaRPr lang="en-US" dirty="0"/>
          </a:p>
          <a:p>
            <a:r>
              <a:rPr lang="en-US" dirty="0"/>
              <a:t>Persistence: where we consider an issue or argument more than once and with a lot of thought.</a:t>
            </a:r>
          </a:p>
          <a:p>
            <a:r>
              <a:rPr lang="en-US" dirty="0"/>
              <a:t>Evidence: to evaluate the evidence that’s been put forward in support of the issue.</a:t>
            </a:r>
          </a:p>
          <a:p>
            <a:r>
              <a:rPr lang="en-US" dirty="0"/>
              <a:t>Implications: this is where its decided if the viewpoint is reasonable, rational and if it should be reevaluated. </a:t>
            </a:r>
          </a:p>
          <a:p>
            <a:endParaRPr lang="en-US" dirty="0"/>
          </a:p>
          <a:p>
            <a:r>
              <a:rPr lang="en-US" dirty="0"/>
              <a:t>So these are three important points being made but there are many other points to</a:t>
            </a:r>
          </a:p>
          <a:p>
            <a:r>
              <a:rPr lang="en-US" dirty="0"/>
              <a:t>also  consider when critically thinking.</a:t>
            </a:r>
          </a:p>
          <a:p>
            <a:endParaRPr lang="en-US" dirty="0"/>
          </a:p>
          <a:p>
            <a:r>
              <a:rPr lang="en-US" dirty="0"/>
              <a:t>I will be discussing today, three skills that influence the development of critical thinking in education. </a:t>
            </a:r>
          </a:p>
          <a:p>
            <a:endParaRPr lang="en-US" dirty="0"/>
          </a:p>
          <a:p>
            <a:r>
              <a:rPr lang="en-US" dirty="0"/>
              <a:t>First point: Evidence based. When approaching a situation critically we are asking questions, we are not looking at the work as black and white but also as grey, if we look at the evidence in a piece of writing if its in a book or journal for example, we need to look at the evidence. Is it easy to identify and what is it? This may be a case of looking at statistics, case studies, </a:t>
            </a:r>
          </a:p>
          <a:p>
            <a:endParaRPr lang="en-US" dirty="0"/>
          </a:p>
          <a:p>
            <a:r>
              <a:rPr lang="en-US" dirty="0"/>
              <a:t>Lets take a look at objectivity</a:t>
            </a:r>
          </a:p>
          <a:p>
            <a:endParaRPr lang="en-US" dirty="0"/>
          </a:p>
          <a:p>
            <a:r>
              <a:rPr lang="en-US" dirty="0"/>
              <a:t>In regards to the development of education, we can look at models such as ‘Blooms Taxonomy’ it gives us a structure on which we can take steps in the approach to critical thinking. </a:t>
            </a:r>
          </a:p>
          <a:p>
            <a:endParaRPr lang="en-US" dirty="0"/>
          </a:p>
          <a:p>
            <a:r>
              <a:rPr lang="en-US" dirty="0"/>
              <a:t>Mary Forehand (2001) quoting from the </a:t>
            </a:r>
            <a:r>
              <a:rPr lang="en-US" dirty="0" err="1"/>
              <a:t>Ohama</a:t>
            </a:r>
            <a:r>
              <a:rPr lang="en-US" dirty="0"/>
              <a:t> School Teaching Corner presents a very basic but easy way of describing the revised Taxonomy by Bloom. (Goldilocks here)</a:t>
            </a:r>
          </a:p>
          <a:p>
            <a:endParaRPr lang="en-US" dirty="0"/>
          </a:p>
          <a:p>
            <a:r>
              <a:rPr lang="en-US" dirty="0"/>
              <a:t>https://www.brookes.ac.uk/students/upgrade/study-skills/reflective-writing-gibbs/</a:t>
            </a:r>
          </a:p>
          <a:p>
            <a:endParaRPr lang="en-US" dirty="0"/>
          </a:p>
        </p:txBody>
      </p:sp>
      <p:sp>
        <p:nvSpPr>
          <p:cNvPr id="4" name="Slide Number Placeholder 3"/>
          <p:cNvSpPr>
            <a:spLocks noGrp="1"/>
          </p:cNvSpPr>
          <p:nvPr>
            <p:ph type="sldNum" sz="quarter" idx="5"/>
          </p:nvPr>
        </p:nvSpPr>
        <p:spPr/>
        <p:txBody>
          <a:bodyPr/>
          <a:lstStyle/>
          <a:p>
            <a:fld id="{C8136092-2EDF-47BF-99B1-B87430F95B70}" type="slidenum">
              <a:rPr lang="ru-RU" smtClean="0"/>
              <a:t>1</a:t>
            </a:fld>
            <a:endParaRPr lang="ru-RU" dirty="0"/>
          </a:p>
        </p:txBody>
      </p:sp>
    </p:spTree>
    <p:extLst>
      <p:ext uri="{BB962C8B-B14F-4D97-AF65-F5344CB8AC3E}">
        <p14:creationId xmlns:p14="http://schemas.microsoft.com/office/powerpoint/2010/main" val="2552797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Титульный слайд">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31B22D-278B-4494-9983-22D9FEE2D057}"/>
              </a:ext>
            </a:extLst>
          </p:cNvPr>
          <p:cNvPicPr>
            <a:picLocks noChangeAspect="1"/>
          </p:cNvPicPr>
          <p:nvPr userDrawn="1"/>
        </p:nvPicPr>
        <p:blipFill>
          <a:blip r:embed="rId2"/>
          <a:stretch>
            <a:fillRect/>
          </a:stretch>
        </p:blipFill>
        <p:spPr>
          <a:xfrm>
            <a:off x="0" y="0"/>
            <a:ext cx="6858000" cy="9144000"/>
          </a:xfrm>
          <a:prstGeom prst="rect">
            <a:avLst/>
          </a:prstGeom>
        </p:spPr>
      </p:pic>
      <p:sp>
        <p:nvSpPr>
          <p:cNvPr id="14" name="Text Placeholder 13">
            <a:extLst>
              <a:ext uri="{FF2B5EF4-FFF2-40B4-BE49-F238E27FC236}">
                <a16:creationId xmlns:a16="http://schemas.microsoft.com/office/drawing/2014/main" id="{780CA53D-B21C-44EE-A7DC-F80DFA651AFE}"/>
              </a:ext>
            </a:extLst>
          </p:cNvPr>
          <p:cNvSpPr>
            <a:spLocks noGrp="1"/>
          </p:cNvSpPr>
          <p:nvPr>
            <p:ph type="body" sz="quarter" idx="10" hasCustomPrompt="1"/>
          </p:nvPr>
        </p:nvSpPr>
        <p:spPr>
          <a:xfrm>
            <a:off x="287859" y="0"/>
            <a:ext cx="619200" cy="1295400"/>
          </a:xfrm>
          <a:solidFill>
            <a:schemeClr val="bg2"/>
          </a:solidFill>
        </p:spPr>
        <p:txBody>
          <a:bodyPr lIns="72000" tIns="108000" rIns="72000" bIns="72000" anchor="ctr" anchorCtr="0">
            <a:noAutofit/>
          </a:bodyPr>
          <a:lstStyle>
            <a:lvl1pPr marL="0" indent="0" algn="ctr">
              <a:buNone/>
              <a:defRPr sz="1800" b="1">
                <a:solidFill>
                  <a:schemeClr val="accent2"/>
                </a:solidFill>
                <a:latin typeface="+mn-lt"/>
              </a:defRPr>
            </a:lvl1pPr>
            <a:lvl2pPr>
              <a:defRPr sz="1800"/>
            </a:lvl2pPr>
            <a:lvl3pPr>
              <a:defRPr sz="1800"/>
            </a:lvl3pPr>
            <a:lvl4pPr>
              <a:defRPr sz="1800"/>
            </a:lvl4pPr>
            <a:lvl5pPr>
              <a:defRPr sz="1800"/>
            </a:lvl5pPr>
          </a:lstStyle>
          <a:p>
            <a:pPr lvl="0"/>
            <a:r>
              <a:rPr lang="en-US" dirty="0"/>
              <a:t>THE AGE OF</a:t>
            </a:r>
            <a:endParaRPr lang="ru-RU" dirty="0"/>
          </a:p>
        </p:txBody>
      </p:sp>
      <p:sp>
        <p:nvSpPr>
          <p:cNvPr id="29" name="Title 28">
            <a:extLst>
              <a:ext uri="{FF2B5EF4-FFF2-40B4-BE49-F238E27FC236}">
                <a16:creationId xmlns:a16="http://schemas.microsoft.com/office/drawing/2014/main" id="{CF5BE93F-A649-42C8-AEBD-2B75A390FADC}"/>
              </a:ext>
            </a:extLst>
          </p:cNvPr>
          <p:cNvSpPr>
            <a:spLocks noGrp="1"/>
          </p:cNvSpPr>
          <p:nvPr>
            <p:ph type="title" hasCustomPrompt="1"/>
          </p:nvPr>
        </p:nvSpPr>
        <p:spPr>
          <a:xfrm>
            <a:off x="711090" y="299964"/>
            <a:ext cx="5915025" cy="1039695"/>
          </a:xfrm>
        </p:spPr>
        <p:txBody>
          <a:bodyPr lIns="0" tIns="0" rIns="0" bIns="0">
            <a:noAutofit/>
          </a:bodyPr>
          <a:lstStyle>
            <a:lvl1pPr algn="r">
              <a:defRPr sz="9530">
                <a:solidFill>
                  <a:schemeClr val="bg1"/>
                </a:solidFill>
              </a:defRPr>
            </a:lvl1pPr>
          </a:lstStyle>
          <a:p>
            <a:r>
              <a:rPr lang="en-US" dirty="0"/>
              <a:t>BIG DATA</a:t>
            </a:r>
            <a:endParaRPr lang="ru-RU" dirty="0"/>
          </a:p>
        </p:txBody>
      </p:sp>
    </p:spTree>
    <p:extLst>
      <p:ext uri="{BB962C8B-B14F-4D97-AF65-F5344CB8AC3E}">
        <p14:creationId xmlns:p14="http://schemas.microsoft.com/office/powerpoint/2010/main" val="4160577128"/>
      </p:ext>
    </p:extLst>
  </p:cSld>
  <p:clrMapOvr>
    <a:masterClrMapping/>
  </p:clrMapOvr>
  <p:extLst mod="1">
    <p:ext uri="{DCECCB84-F9BA-43D5-87BE-67443E8EF086}">
      <p15:sldGuideLst xmlns:p15="http://schemas.microsoft.com/office/powerpoint/2012/main">
        <p15:guide id="1" orient="horz" pos="158" userDrawn="1">
          <p15:clr>
            <a:srgbClr val="FBAE40"/>
          </p15:clr>
        </p15:guide>
        <p15:guide id="2" pos="2160" userDrawn="1">
          <p15:clr>
            <a:srgbClr val="FBAE40"/>
          </p15:clr>
        </p15:guide>
        <p15:guide id="3" pos="164" userDrawn="1">
          <p15:clr>
            <a:srgbClr val="FBAE40"/>
          </p15:clr>
        </p15:guide>
        <p15:guide id="4" pos="4156" userDrawn="1">
          <p15:clr>
            <a:srgbClr val="FBAE40"/>
          </p15:clr>
        </p15:guide>
        <p15:guide id="12" orient="horz" pos="5534" userDrawn="1">
          <p15:clr>
            <a:srgbClr val="FBAE40"/>
          </p15:clr>
        </p15:guide>
        <p15:guide id="13" orient="horz" pos="816" userDrawn="1">
          <p15:clr>
            <a:srgbClr val="FBAE40"/>
          </p15:clr>
        </p15:guide>
        <p15:guide id="14" orient="horz" pos="3833" userDrawn="1">
          <p15:clr>
            <a:srgbClr val="FBAE40"/>
          </p15:clr>
        </p15:guide>
        <p15:guide id="15" pos="1593"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r>
              <a:rPr lang="ru-RU"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ADD A FOOTER</a:t>
            </a:r>
            <a:endParaRPr lang="ru-RU"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C075BE66-B004-4B62-93B5-6C3A07EE5DEC}" type="slidenum">
              <a:rPr lang="ru-RU" smtClean="0"/>
              <a:t>‹#›</a:t>
            </a:fld>
            <a:endParaRPr lang="ru-RU"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s://creativecommons.org/licenses/by-nc-sa/3.0/" TargetMode="External"/><Relationship Id="rId4" Type="http://schemas.openxmlformats.org/officeDocument/2006/relationships/hyperlink" Target="http://facildedigerir.com/2013/06/"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images/search" TargetMode="External"/><Relationship Id="rId2" Type="http://schemas.openxmlformats.org/officeDocument/2006/relationships/hyperlink" Target="https://www.brookes.ac.uk/students/upgrade/study-skills/reflective-writing-gibbs/" TargetMode="External"/><Relationship Id="rId1" Type="http://schemas.openxmlformats.org/officeDocument/2006/relationships/slideLayout" Target="../slideLayouts/slideLayout1.xml"/><Relationship Id="rId4" Type="http://schemas.openxmlformats.org/officeDocument/2006/relationships/hyperlink" Target="https://www.d41.org/cms/lib/IL01904672/Centricity/Domain/422/BloomsTaxonom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B18341-EF25-422E-9244-875589C13E58}"/>
              </a:ext>
            </a:extLst>
          </p:cNvPr>
          <p:cNvSpPr>
            <a:spLocks noGrp="1"/>
          </p:cNvSpPr>
          <p:nvPr>
            <p:ph type="body" sz="quarter" idx="10"/>
          </p:nvPr>
        </p:nvSpPr>
        <p:spPr>
          <a:xfrm>
            <a:off x="113632" y="87376"/>
            <a:ext cx="1478840" cy="1377919"/>
          </a:xfrm>
        </p:spPr>
        <p:txBody>
          <a:bodyPr/>
          <a:lstStyle/>
          <a:p>
            <a:endParaRPr lang="en-US" dirty="0"/>
          </a:p>
          <a:p>
            <a:r>
              <a:rPr lang="en-US" dirty="0"/>
              <a:t>The </a:t>
            </a:r>
          </a:p>
          <a:p>
            <a:r>
              <a:rPr lang="en-US" dirty="0"/>
              <a:t>Development</a:t>
            </a:r>
          </a:p>
          <a:p>
            <a:r>
              <a:rPr lang="en-US" dirty="0"/>
              <a:t>of</a:t>
            </a:r>
          </a:p>
          <a:p>
            <a:endParaRPr lang="ru-RU" dirty="0"/>
          </a:p>
        </p:txBody>
      </p:sp>
      <p:sp>
        <p:nvSpPr>
          <p:cNvPr id="3" name="Title 2">
            <a:extLst>
              <a:ext uri="{FF2B5EF4-FFF2-40B4-BE49-F238E27FC236}">
                <a16:creationId xmlns:a16="http://schemas.microsoft.com/office/drawing/2014/main" id="{6F345E3D-A2D8-410A-AB73-7095D6AFCF69}"/>
              </a:ext>
            </a:extLst>
          </p:cNvPr>
          <p:cNvSpPr>
            <a:spLocks noGrp="1"/>
          </p:cNvSpPr>
          <p:nvPr>
            <p:ph type="title"/>
          </p:nvPr>
        </p:nvSpPr>
        <p:spPr>
          <a:xfrm>
            <a:off x="1036319" y="114736"/>
            <a:ext cx="5708049" cy="1194306"/>
          </a:xfrm>
          <a:ln>
            <a:noFill/>
          </a:ln>
        </p:spPr>
        <p:txBody>
          <a:bodyPr/>
          <a:lstStyle/>
          <a:p>
            <a:r>
              <a:rPr lang="en-US" sz="6000" dirty="0" err="1"/>
              <a:t>CriticalThinking</a:t>
            </a:r>
            <a:br>
              <a:rPr lang="en-US" sz="6000" dirty="0"/>
            </a:br>
            <a:r>
              <a:rPr lang="en-US" sz="1800" dirty="0"/>
              <a:t>in education</a:t>
            </a:r>
            <a:endParaRPr lang="ru-RU" sz="6000" dirty="0"/>
          </a:p>
        </p:txBody>
      </p:sp>
      <p:pic>
        <p:nvPicPr>
          <p:cNvPr id="75" name="Picture 74">
            <a:extLst>
              <a:ext uri="{FF2B5EF4-FFF2-40B4-BE49-F238E27FC236}">
                <a16:creationId xmlns:a16="http://schemas.microsoft.com/office/drawing/2014/main" id="{13AF9955-B990-499A-AD42-E6E6E92BA4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26084" y="1485363"/>
            <a:ext cx="1042931" cy="1268569"/>
          </a:xfrm>
          <a:prstGeom prst="rect">
            <a:avLst/>
          </a:prstGeom>
        </p:spPr>
      </p:pic>
      <p:sp>
        <p:nvSpPr>
          <p:cNvPr id="77" name="TextBox 76">
            <a:extLst>
              <a:ext uri="{FF2B5EF4-FFF2-40B4-BE49-F238E27FC236}">
                <a16:creationId xmlns:a16="http://schemas.microsoft.com/office/drawing/2014/main" id="{32013CCE-E741-4F1C-BF44-641E673F8ECB}"/>
              </a:ext>
            </a:extLst>
          </p:cNvPr>
          <p:cNvSpPr txBox="1"/>
          <p:nvPr/>
        </p:nvSpPr>
        <p:spPr>
          <a:xfrm>
            <a:off x="-38665" y="2205471"/>
            <a:ext cx="1505350" cy="338554"/>
          </a:xfrm>
          <a:prstGeom prst="rect">
            <a:avLst/>
          </a:prstGeom>
          <a:noFill/>
        </p:spPr>
        <p:txBody>
          <a:bodyPr wrap="square" rtlCol="0">
            <a:spAutoFit/>
          </a:bodyPr>
          <a:lstStyle/>
          <a:p>
            <a:r>
              <a:rPr lang="en-US" sz="800" dirty="0">
                <a:solidFill>
                  <a:schemeClr val="bg1"/>
                </a:solidFill>
                <a:hlinkClick r:id="rId4" tooltip="http://facildedigerir.com/2013/06/">
                  <a:extLst>
                    <a:ext uri="{A12FA001-AC4F-418D-AE19-62706E023703}">
                      <ahyp:hlinkClr xmlns:ahyp="http://schemas.microsoft.com/office/drawing/2018/hyperlinkcolor" val="tx"/>
                    </a:ext>
                  </a:extLst>
                </a:hlinkClick>
              </a:rPr>
              <a:t>This Photo</a:t>
            </a:r>
            <a:r>
              <a:rPr lang="en-US" sz="800" dirty="0">
                <a:solidFill>
                  <a:schemeClr val="bg1"/>
                </a:solidFill>
              </a:rPr>
              <a:t> by Unknown Author is licensed under </a:t>
            </a:r>
            <a:r>
              <a:rPr lang="en-US" sz="800" dirty="0">
                <a:solidFill>
                  <a:schemeClr val="bg1"/>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800" dirty="0">
              <a:solidFill>
                <a:schemeClr val="bg1"/>
              </a:solidFill>
            </a:endParaRPr>
          </a:p>
        </p:txBody>
      </p:sp>
      <p:pic>
        <p:nvPicPr>
          <p:cNvPr id="1026" name="Picture 2" descr="See the source image">
            <a:extLst>
              <a:ext uri="{FF2B5EF4-FFF2-40B4-BE49-F238E27FC236}">
                <a16:creationId xmlns:a16="http://schemas.microsoft.com/office/drawing/2014/main" id="{56712EEF-21EE-48E5-AFE3-2E620BA227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2617" y="2293902"/>
            <a:ext cx="2011097" cy="1847790"/>
          </a:xfrm>
          <a:prstGeom prst="rect">
            <a:avLst/>
          </a:prstGeom>
          <a:noFill/>
          <a:extLst>
            <a:ext uri="{909E8E84-426E-40DD-AFC4-6F175D3DCCD1}">
              <a14:hiddenFill xmlns:a14="http://schemas.microsoft.com/office/drawing/2010/main">
                <a:solidFill>
                  <a:srgbClr val="FFFFFF"/>
                </a:solidFill>
              </a14:hiddenFill>
            </a:ext>
          </a:extLst>
        </p:spPr>
      </p:pic>
      <p:sp>
        <p:nvSpPr>
          <p:cNvPr id="79" name="TextBox 78">
            <a:extLst>
              <a:ext uri="{FF2B5EF4-FFF2-40B4-BE49-F238E27FC236}">
                <a16:creationId xmlns:a16="http://schemas.microsoft.com/office/drawing/2014/main" id="{8AA22101-4702-4268-AC0F-73E17F8D1557}"/>
              </a:ext>
            </a:extLst>
          </p:cNvPr>
          <p:cNvSpPr txBox="1"/>
          <p:nvPr/>
        </p:nvSpPr>
        <p:spPr>
          <a:xfrm>
            <a:off x="44595" y="1507923"/>
            <a:ext cx="1184642" cy="738664"/>
          </a:xfrm>
          <a:prstGeom prst="rect">
            <a:avLst/>
          </a:prstGeom>
          <a:noFill/>
          <a:ln>
            <a:solidFill>
              <a:schemeClr val="bg1"/>
            </a:solidFill>
          </a:ln>
        </p:spPr>
        <p:txBody>
          <a:bodyPr wrap="square" rtlCol="0">
            <a:spAutoFit/>
          </a:bodyPr>
          <a:lstStyle/>
          <a:p>
            <a:r>
              <a:rPr lang="en-US" sz="1400" dirty="0">
                <a:solidFill>
                  <a:schemeClr val="bg1"/>
                </a:solidFill>
              </a:rPr>
              <a:t>Detective like mind (Cottrell, 2013)…</a:t>
            </a:r>
          </a:p>
        </p:txBody>
      </p:sp>
      <p:sp>
        <p:nvSpPr>
          <p:cNvPr id="4" name="TextBox 3">
            <a:extLst>
              <a:ext uri="{FF2B5EF4-FFF2-40B4-BE49-F238E27FC236}">
                <a16:creationId xmlns:a16="http://schemas.microsoft.com/office/drawing/2014/main" id="{44B88EBD-499E-449C-B4B9-6D3E439AB6B2}"/>
              </a:ext>
            </a:extLst>
          </p:cNvPr>
          <p:cNvSpPr txBox="1"/>
          <p:nvPr/>
        </p:nvSpPr>
        <p:spPr>
          <a:xfrm>
            <a:off x="-15591" y="2501250"/>
            <a:ext cx="2466697" cy="4247317"/>
          </a:xfrm>
          <a:prstGeom prst="rect">
            <a:avLst/>
          </a:prstGeom>
          <a:noFill/>
        </p:spPr>
        <p:txBody>
          <a:bodyPr wrap="square" rtlCol="0">
            <a:spAutoFit/>
          </a:bodyPr>
          <a:lstStyle/>
          <a:p>
            <a:r>
              <a:rPr lang="en-US" u="sng" dirty="0">
                <a:solidFill>
                  <a:schemeClr val="bg1"/>
                </a:solidFill>
              </a:rPr>
              <a:t>Introduction</a:t>
            </a:r>
          </a:p>
          <a:p>
            <a:r>
              <a:rPr lang="en-US" sz="1200" dirty="0">
                <a:solidFill>
                  <a:schemeClr val="bg1"/>
                </a:solidFill>
              </a:rPr>
              <a:t>When a person thinks critically they are objectively analyzing facts to create or form a judgement. It involves an active process of applying and evaluating information. This may have been gathered through experience, observation, reasoning, reflection or communication (Glaser, 1941). It is important when thinking critically for academic work that the information is accurate, relevant, consistent and has sound evidence (Cottrell, 2013).</a:t>
            </a:r>
          </a:p>
          <a:p>
            <a:endParaRPr lang="en-US" dirty="0"/>
          </a:p>
          <a:p>
            <a:endParaRPr lang="en-US" dirty="0"/>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A5C9DEB1-AD6B-414F-922D-23DCD1175BAF}"/>
              </a:ext>
            </a:extLst>
          </p:cNvPr>
          <p:cNvSpPr txBox="1"/>
          <p:nvPr/>
        </p:nvSpPr>
        <p:spPr>
          <a:xfrm>
            <a:off x="-13934" y="5072914"/>
            <a:ext cx="2451104" cy="4247317"/>
          </a:xfrm>
          <a:prstGeom prst="rect">
            <a:avLst/>
          </a:prstGeom>
          <a:noFill/>
        </p:spPr>
        <p:txBody>
          <a:bodyPr wrap="square" rtlCol="0">
            <a:spAutoFit/>
          </a:bodyPr>
          <a:lstStyle/>
          <a:p>
            <a:r>
              <a:rPr lang="en-US" u="sng" dirty="0">
                <a:solidFill>
                  <a:schemeClr val="bg1"/>
                </a:solidFill>
              </a:rPr>
              <a:t>Evidence</a:t>
            </a:r>
          </a:p>
          <a:p>
            <a:r>
              <a:rPr lang="en-US" sz="1200" dirty="0">
                <a:solidFill>
                  <a:schemeClr val="bg1"/>
                </a:solidFill>
              </a:rPr>
              <a:t>When critically evaluating the evidence in a piece of work it needs to be decided whether it has equal weight for all arguments (Cottrell, 2013). Deciding which evidence is more useful requires personal skills to come in to play. This is where a person determines if the evidence is relevant and valid. This can be done by checking research dates to see if they are recent., identifying academic sources and looking for bias. Some authors use statistical data and numbers in their work. This may not always be presented in the correct order. It may be laid out in such a way to guide the reader into a certain viewpoint. This applies also to emotive language, where readers are directed into an opinion through persuader words, for example, ‘normal’ or ‘unfair’ (</a:t>
            </a:r>
            <a:r>
              <a:rPr lang="en-GB" sz="1200" dirty="0">
                <a:solidFill>
                  <a:schemeClr val="bg1"/>
                </a:solidFill>
              </a:rPr>
              <a:t>Cottrell</a:t>
            </a:r>
            <a:r>
              <a:rPr lang="en-US" sz="1200" dirty="0">
                <a:solidFill>
                  <a:schemeClr val="bg1"/>
                </a:solidFill>
              </a:rPr>
              <a:t>, 2013) </a:t>
            </a:r>
          </a:p>
          <a:p>
            <a:endParaRPr lang="en-US" sz="1200" dirty="0">
              <a:solidFill>
                <a:schemeClr val="bg1"/>
              </a:solidFill>
            </a:endParaRPr>
          </a:p>
        </p:txBody>
      </p:sp>
      <p:sp>
        <p:nvSpPr>
          <p:cNvPr id="6" name="TextBox 5">
            <a:extLst>
              <a:ext uri="{FF2B5EF4-FFF2-40B4-BE49-F238E27FC236}">
                <a16:creationId xmlns:a16="http://schemas.microsoft.com/office/drawing/2014/main" id="{AD742FAF-FAC7-4BAF-AF77-3B09B6282220}"/>
              </a:ext>
            </a:extLst>
          </p:cNvPr>
          <p:cNvSpPr txBox="1"/>
          <p:nvPr/>
        </p:nvSpPr>
        <p:spPr>
          <a:xfrm>
            <a:off x="2452204" y="1161716"/>
            <a:ext cx="2201857" cy="4970591"/>
          </a:xfrm>
          <a:prstGeom prst="rect">
            <a:avLst/>
          </a:prstGeom>
          <a:noFill/>
        </p:spPr>
        <p:txBody>
          <a:bodyPr wrap="square" rtlCol="0">
            <a:spAutoFit/>
          </a:bodyPr>
          <a:lstStyle/>
          <a:p>
            <a:r>
              <a:rPr lang="en-US" u="sng" dirty="0">
                <a:solidFill>
                  <a:schemeClr val="bg1"/>
                </a:solidFill>
              </a:rPr>
              <a:t>Objectivity</a:t>
            </a:r>
          </a:p>
          <a:p>
            <a:r>
              <a:rPr lang="en-US" sz="1200" dirty="0">
                <a:solidFill>
                  <a:schemeClr val="bg1"/>
                </a:solidFill>
              </a:rPr>
              <a:t>Using objectivity in academic work means not assuming or presuming an outcome. The ability to be objective means that all evaluating would be done through looking at arguments or data and presenting an equal stance through evidence (Williams, 2014). Personal opinion would suggest coercion of thought so the acknowledgement of hidden assumption need to be </a:t>
            </a:r>
            <a:r>
              <a:rPr lang="en-US" sz="1200" dirty="0" err="1">
                <a:solidFill>
                  <a:schemeClr val="bg1"/>
                </a:solidFill>
              </a:rPr>
              <a:t>recognised</a:t>
            </a:r>
            <a:r>
              <a:rPr lang="en-US" sz="1200" dirty="0">
                <a:solidFill>
                  <a:schemeClr val="bg1"/>
                </a:solidFill>
              </a:rPr>
              <a:t>.  Cottrell (2013) states; ‘it is difficult to stand completely outside of the commonsense views and ideological context of the society in which one is writing’. Implying that even when trying to be objective it is sometimes too much for someone who may have strong views or opinions on a particular subject or topic. Reflection can be a useful tool when critically analyzing information to see the different viewpoints.</a:t>
            </a:r>
            <a:endParaRPr lang="en-US" u="sng" dirty="0">
              <a:solidFill>
                <a:schemeClr val="bg1"/>
              </a:solidFill>
            </a:endParaRPr>
          </a:p>
          <a:p>
            <a:endParaRPr lang="en-US" sz="1100" dirty="0">
              <a:solidFill>
                <a:schemeClr val="bg1"/>
              </a:solidFill>
            </a:endParaRPr>
          </a:p>
        </p:txBody>
      </p:sp>
      <p:sp>
        <p:nvSpPr>
          <p:cNvPr id="7" name="TextBox 6">
            <a:extLst>
              <a:ext uri="{FF2B5EF4-FFF2-40B4-BE49-F238E27FC236}">
                <a16:creationId xmlns:a16="http://schemas.microsoft.com/office/drawing/2014/main" id="{C2D45C89-9155-4102-9BA2-46DBF1C6D6E8}"/>
              </a:ext>
            </a:extLst>
          </p:cNvPr>
          <p:cNvSpPr txBox="1"/>
          <p:nvPr/>
        </p:nvSpPr>
        <p:spPr>
          <a:xfrm>
            <a:off x="2402614" y="5696920"/>
            <a:ext cx="2286000" cy="646331"/>
          </a:xfrm>
          <a:prstGeom prst="rect">
            <a:avLst/>
          </a:prstGeom>
          <a:noFill/>
        </p:spPr>
        <p:txBody>
          <a:bodyPr wrap="square" rtlCol="0">
            <a:spAutoFit/>
          </a:bodyPr>
          <a:lstStyle/>
          <a:p>
            <a:r>
              <a:rPr lang="en-US" u="sng" dirty="0">
                <a:solidFill>
                  <a:schemeClr val="bg1"/>
                </a:solidFill>
              </a:rPr>
              <a:t>Reflection</a:t>
            </a:r>
          </a:p>
          <a:p>
            <a:endParaRPr lang="en-US" u="sng" dirty="0">
              <a:solidFill>
                <a:schemeClr val="bg1"/>
              </a:solidFill>
            </a:endParaRPr>
          </a:p>
        </p:txBody>
      </p:sp>
      <p:sp>
        <p:nvSpPr>
          <p:cNvPr id="8" name="TextBox 7">
            <a:extLst>
              <a:ext uri="{FF2B5EF4-FFF2-40B4-BE49-F238E27FC236}">
                <a16:creationId xmlns:a16="http://schemas.microsoft.com/office/drawing/2014/main" id="{2ADF6A34-B536-4971-A2C1-70F3B76E7D37}"/>
              </a:ext>
            </a:extLst>
          </p:cNvPr>
          <p:cNvSpPr txBox="1"/>
          <p:nvPr/>
        </p:nvSpPr>
        <p:spPr>
          <a:xfrm>
            <a:off x="4650045" y="6865452"/>
            <a:ext cx="2176242" cy="2215991"/>
          </a:xfrm>
          <a:prstGeom prst="rect">
            <a:avLst/>
          </a:prstGeom>
          <a:noFill/>
        </p:spPr>
        <p:txBody>
          <a:bodyPr wrap="square" rtlCol="0">
            <a:spAutoFit/>
          </a:bodyPr>
          <a:lstStyle/>
          <a:p>
            <a:r>
              <a:rPr lang="en-US" u="sng" dirty="0">
                <a:solidFill>
                  <a:schemeClr val="bg1"/>
                </a:solidFill>
              </a:rPr>
              <a:t>Conclusion</a:t>
            </a:r>
          </a:p>
          <a:p>
            <a:r>
              <a:rPr lang="en-US" sz="1200" dirty="0">
                <a:solidFill>
                  <a:schemeClr val="bg1"/>
                </a:solidFill>
              </a:rPr>
              <a:t>It is important to develop individual skills in critical thinking as all approaches can assist in a fair analysis of work and objectives. There are many  ways of doing this and it takes practice to develop each skill. By remembering each skill a person can achieve a fair and thorough outcome in all aspects of work.</a:t>
            </a:r>
          </a:p>
        </p:txBody>
      </p:sp>
      <p:pic>
        <p:nvPicPr>
          <p:cNvPr id="12" name="Picture 11">
            <a:extLst>
              <a:ext uri="{FF2B5EF4-FFF2-40B4-BE49-F238E27FC236}">
                <a16:creationId xmlns:a16="http://schemas.microsoft.com/office/drawing/2014/main" id="{85A4ABFD-0FE1-493D-94BC-0E67D13B02B4}"/>
              </a:ext>
            </a:extLst>
          </p:cNvPr>
          <p:cNvPicPr>
            <a:picLocks noChangeAspect="1"/>
          </p:cNvPicPr>
          <p:nvPr/>
        </p:nvPicPr>
        <p:blipFill>
          <a:blip r:embed="rId7"/>
          <a:stretch>
            <a:fillRect/>
          </a:stretch>
        </p:blipFill>
        <p:spPr>
          <a:xfrm>
            <a:off x="2464868" y="6090585"/>
            <a:ext cx="2118511" cy="1499320"/>
          </a:xfrm>
          <a:prstGeom prst="rect">
            <a:avLst/>
          </a:prstGeom>
        </p:spPr>
      </p:pic>
      <p:sp>
        <p:nvSpPr>
          <p:cNvPr id="13" name="TextBox 12">
            <a:extLst>
              <a:ext uri="{FF2B5EF4-FFF2-40B4-BE49-F238E27FC236}">
                <a16:creationId xmlns:a16="http://schemas.microsoft.com/office/drawing/2014/main" id="{8AA49F94-4BD8-4140-8D52-3A7B23623022}"/>
              </a:ext>
            </a:extLst>
          </p:cNvPr>
          <p:cNvSpPr txBox="1"/>
          <p:nvPr/>
        </p:nvSpPr>
        <p:spPr>
          <a:xfrm>
            <a:off x="2437169" y="7867220"/>
            <a:ext cx="2216891" cy="1200329"/>
          </a:xfrm>
          <a:prstGeom prst="rect">
            <a:avLst/>
          </a:prstGeom>
          <a:noFill/>
        </p:spPr>
        <p:txBody>
          <a:bodyPr wrap="square" rtlCol="0">
            <a:spAutoFit/>
          </a:bodyPr>
          <a:lstStyle/>
          <a:p>
            <a:r>
              <a:rPr lang="en-US" sz="1200" dirty="0">
                <a:solidFill>
                  <a:schemeClr val="bg1"/>
                </a:solidFill>
              </a:rPr>
              <a:t>Reflection during critical thinking or analysis is a process. Shown above is a model of Gibbs reflective cycle, 1988. This model of thinking is used in a range of different settings. To be reflective is a way of staging critical </a:t>
            </a:r>
            <a:endParaRPr lang="en-US" sz="1200" dirty="0"/>
          </a:p>
        </p:txBody>
      </p:sp>
      <p:sp>
        <p:nvSpPr>
          <p:cNvPr id="14" name="TextBox 13">
            <a:extLst>
              <a:ext uri="{FF2B5EF4-FFF2-40B4-BE49-F238E27FC236}">
                <a16:creationId xmlns:a16="http://schemas.microsoft.com/office/drawing/2014/main" id="{78D9A905-48C9-4642-8856-8813CA738F25}"/>
              </a:ext>
            </a:extLst>
          </p:cNvPr>
          <p:cNvSpPr txBox="1"/>
          <p:nvPr/>
        </p:nvSpPr>
        <p:spPr>
          <a:xfrm>
            <a:off x="4688615" y="1425613"/>
            <a:ext cx="2124790" cy="646331"/>
          </a:xfrm>
          <a:prstGeom prst="rect">
            <a:avLst/>
          </a:prstGeom>
          <a:noFill/>
        </p:spPr>
        <p:txBody>
          <a:bodyPr wrap="square" rtlCol="0">
            <a:spAutoFit/>
          </a:bodyPr>
          <a:lstStyle/>
          <a:p>
            <a:r>
              <a:rPr lang="en-US" sz="1200" dirty="0">
                <a:solidFill>
                  <a:schemeClr val="bg1"/>
                </a:solidFill>
              </a:rPr>
              <a:t>thinking to produce a thorough analysis of what is to be learned or researched (Godfrey, 2013).</a:t>
            </a:r>
            <a:endParaRPr lang="en-US" sz="1200" u="sng" dirty="0">
              <a:solidFill>
                <a:schemeClr val="bg1"/>
              </a:solidFill>
            </a:endParaRPr>
          </a:p>
        </p:txBody>
      </p:sp>
      <p:sp>
        <p:nvSpPr>
          <p:cNvPr id="9" name="TextBox 8">
            <a:extLst>
              <a:ext uri="{FF2B5EF4-FFF2-40B4-BE49-F238E27FC236}">
                <a16:creationId xmlns:a16="http://schemas.microsoft.com/office/drawing/2014/main" id="{BF2C7969-3C94-4F9B-8C8C-EC769C4D1833}"/>
              </a:ext>
            </a:extLst>
          </p:cNvPr>
          <p:cNvSpPr txBox="1"/>
          <p:nvPr/>
        </p:nvSpPr>
        <p:spPr>
          <a:xfrm>
            <a:off x="4636072" y="4441177"/>
            <a:ext cx="2160182" cy="2308324"/>
          </a:xfrm>
          <a:prstGeom prst="rect">
            <a:avLst/>
          </a:prstGeom>
          <a:noFill/>
        </p:spPr>
        <p:txBody>
          <a:bodyPr wrap="square" rtlCol="0">
            <a:spAutoFit/>
          </a:bodyPr>
          <a:lstStyle/>
          <a:p>
            <a:r>
              <a:rPr lang="en-US" sz="1200" dirty="0">
                <a:solidFill>
                  <a:schemeClr val="bg1"/>
                </a:solidFill>
              </a:rPr>
              <a:t>This model of Blooms Taxonomy created by can also be used during the reflection process in critical thinking as it produces a clear structure of thought when analyzing, by starting at the bottom of the model and achieving each level until the top is reached. This model is used widely in education and business. Benjamin Bloom first published the taxonomy in 1956 and is still used today (</a:t>
            </a:r>
          </a:p>
        </p:txBody>
      </p:sp>
      <p:sp>
        <p:nvSpPr>
          <p:cNvPr id="11" name="TextBox 10">
            <a:extLst>
              <a:ext uri="{FF2B5EF4-FFF2-40B4-BE49-F238E27FC236}">
                <a16:creationId xmlns:a16="http://schemas.microsoft.com/office/drawing/2014/main" id="{EDD2C785-EEEF-4F81-BD6A-100E16E6D630}"/>
              </a:ext>
            </a:extLst>
          </p:cNvPr>
          <p:cNvSpPr txBox="1"/>
          <p:nvPr/>
        </p:nvSpPr>
        <p:spPr>
          <a:xfrm>
            <a:off x="5279945" y="4142689"/>
            <a:ext cx="1533460" cy="246221"/>
          </a:xfrm>
          <a:prstGeom prst="rect">
            <a:avLst/>
          </a:prstGeom>
          <a:noFill/>
        </p:spPr>
        <p:txBody>
          <a:bodyPr wrap="square" rtlCol="0">
            <a:spAutoFit/>
          </a:bodyPr>
          <a:lstStyle/>
          <a:p>
            <a:pPr algn="r"/>
            <a:r>
              <a:rPr lang="en-US" sz="1000" dirty="0">
                <a:solidFill>
                  <a:schemeClr val="bg1"/>
                </a:solidFill>
              </a:rPr>
              <a:t>(Bing, 2018)</a:t>
            </a:r>
          </a:p>
        </p:txBody>
      </p:sp>
      <p:sp>
        <p:nvSpPr>
          <p:cNvPr id="15" name="TextBox 14">
            <a:extLst>
              <a:ext uri="{FF2B5EF4-FFF2-40B4-BE49-F238E27FC236}">
                <a16:creationId xmlns:a16="http://schemas.microsoft.com/office/drawing/2014/main" id="{CF3B0968-55C1-4FF4-8828-C860C36AFFA3}"/>
              </a:ext>
            </a:extLst>
          </p:cNvPr>
          <p:cNvSpPr txBox="1"/>
          <p:nvPr/>
        </p:nvSpPr>
        <p:spPr>
          <a:xfrm>
            <a:off x="3765714" y="7589904"/>
            <a:ext cx="1001979" cy="246221"/>
          </a:xfrm>
          <a:prstGeom prst="rect">
            <a:avLst/>
          </a:prstGeom>
          <a:noFill/>
        </p:spPr>
        <p:txBody>
          <a:bodyPr wrap="square" rtlCol="0">
            <a:spAutoFit/>
          </a:bodyPr>
          <a:lstStyle/>
          <a:p>
            <a:r>
              <a:rPr lang="en-US" sz="1000" dirty="0">
                <a:solidFill>
                  <a:schemeClr val="bg1"/>
                </a:solidFill>
              </a:rPr>
              <a:t>(Brookes, 2018</a:t>
            </a:r>
            <a:r>
              <a:rPr lang="en-US" sz="900" dirty="0">
                <a:solidFill>
                  <a:schemeClr val="bg1"/>
                </a:solidFill>
              </a:rPr>
              <a:t>) </a:t>
            </a:r>
          </a:p>
        </p:txBody>
      </p:sp>
    </p:spTree>
    <p:extLst>
      <p:ext uri="{BB962C8B-B14F-4D97-AF65-F5344CB8AC3E}">
        <p14:creationId xmlns:p14="http://schemas.microsoft.com/office/powerpoint/2010/main" val="1945047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FAAD8D-25F0-4511-B94E-9D12EC285996}"/>
              </a:ext>
            </a:extLst>
          </p:cNvPr>
          <p:cNvSpPr txBox="1"/>
          <p:nvPr/>
        </p:nvSpPr>
        <p:spPr>
          <a:xfrm>
            <a:off x="297180" y="467751"/>
            <a:ext cx="6355080" cy="5909310"/>
          </a:xfrm>
          <a:prstGeom prst="rect">
            <a:avLst/>
          </a:prstGeom>
          <a:noFill/>
        </p:spPr>
        <p:txBody>
          <a:bodyPr wrap="square" rtlCol="0">
            <a:spAutoFit/>
          </a:bodyPr>
          <a:lstStyle/>
          <a:p>
            <a:r>
              <a:rPr lang="en-US" u="sng" dirty="0">
                <a:solidFill>
                  <a:schemeClr val="bg1"/>
                </a:solidFill>
              </a:rPr>
              <a:t>References</a:t>
            </a:r>
          </a:p>
          <a:p>
            <a:r>
              <a:rPr lang="en-US" dirty="0"/>
              <a:t> </a:t>
            </a:r>
          </a:p>
          <a:p>
            <a:r>
              <a:rPr lang="en-US" dirty="0">
                <a:solidFill>
                  <a:schemeClr val="bg1"/>
                </a:solidFill>
              </a:rPr>
              <a:t>Cottrell, S. (2013) </a:t>
            </a:r>
            <a:r>
              <a:rPr lang="en-US" i="1" dirty="0">
                <a:solidFill>
                  <a:schemeClr val="bg1"/>
                </a:solidFill>
              </a:rPr>
              <a:t>The Study Skills Handbook </a:t>
            </a:r>
            <a:r>
              <a:rPr lang="en-US" dirty="0">
                <a:solidFill>
                  <a:schemeClr val="bg1"/>
                </a:solidFill>
              </a:rPr>
              <a:t>(4</a:t>
            </a:r>
            <a:r>
              <a:rPr lang="en-US" baseline="30000" dirty="0">
                <a:solidFill>
                  <a:schemeClr val="bg1"/>
                </a:solidFill>
              </a:rPr>
              <a:t>th</a:t>
            </a:r>
            <a:r>
              <a:rPr lang="en-US" dirty="0">
                <a:solidFill>
                  <a:schemeClr val="bg1"/>
                </a:solidFill>
              </a:rPr>
              <a:t> ed). Basingstoke: Palgrave MacMillan.P194</a:t>
            </a:r>
          </a:p>
          <a:p>
            <a:endParaRPr lang="en-US" dirty="0">
              <a:solidFill>
                <a:schemeClr val="bg1"/>
              </a:solidFill>
            </a:endParaRPr>
          </a:p>
          <a:p>
            <a:r>
              <a:rPr lang="en-US" dirty="0">
                <a:solidFill>
                  <a:schemeClr val="bg1"/>
                </a:solidFill>
                <a:hlinkClick r:id="rId2">
                  <a:extLst>
                    <a:ext uri="{A12FA001-AC4F-418D-AE19-62706E023703}">
                      <ahyp:hlinkClr xmlns:ahyp="http://schemas.microsoft.com/office/drawing/2018/hyperlinkcolor" val="tx"/>
                    </a:ext>
                  </a:extLst>
                </a:hlinkClick>
              </a:rPr>
              <a:t>Gibbs, G. (1988)</a:t>
            </a:r>
            <a:r>
              <a:rPr lang="en-US" dirty="0">
                <a:solidFill>
                  <a:schemeClr val="bg1"/>
                </a:solidFill>
              </a:rPr>
              <a:t> Learning by Doing: </a:t>
            </a:r>
            <a:r>
              <a:rPr lang="en-US" i="1" dirty="0">
                <a:solidFill>
                  <a:schemeClr val="bg1"/>
                </a:solidFill>
              </a:rPr>
              <a:t>A guide to teaching and learning methods</a:t>
            </a:r>
            <a:r>
              <a:rPr lang="en-US" dirty="0">
                <a:solidFill>
                  <a:schemeClr val="bg1"/>
                </a:solidFill>
              </a:rPr>
              <a:t>. Further Education Unit. Oxford Polytechnic: Oxford. </a:t>
            </a:r>
            <a:r>
              <a:rPr lang="en-US" dirty="0">
                <a:solidFill>
                  <a:schemeClr val="bg1"/>
                </a:solidFill>
                <a:hlinkClick r:id="rId2">
                  <a:extLst>
                    <a:ext uri="{A12FA001-AC4F-418D-AE19-62706E023703}">
                      <ahyp:hlinkClr xmlns:ahyp="http://schemas.microsoft.com/office/drawing/2018/hyperlinkcolor" val="tx"/>
                    </a:ext>
                  </a:extLst>
                </a:hlinkClick>
              </a:rPr>
              <a:t>https://www.brookes.ac.uk/students/upgrade/study-skills/reflective-writing-gibbs/</a:t>
            </a:r>
            <a:r>
              <a:rPr lang="en-US" dirty="0">
                <a:solidFill>
                  <a:schemeClr val="bg1"/>
                </a:solidFill>
              </a:rPr>
              <a:t> [Accessed: 30</a:t>
            </a:r>
            <a:r>
              <a:rPr lang="en-US" baseline="30000" dirty="0">
                <a:solidFill>
                  <a:schemeClr val="bg1"/>
                </a:solidFill>
              </a:rPr>
              <a:t>th</a:t>
            </a:r>
            <a:r>
              <a:rPr lang="en-US" dirty="0">
                <a:solidFill>
                  <a:schemeClr val="bg1"/>
                </a:solidFill>
              </a:rPr>
              <a:t> November 2018].</a:t>
            </a:r>
          </a:p>
          <a:p>
            <a:endParaRPr lang="en-US" dirty="0">
              <a:solidFill>
                <a:schemeClr val="bg1"/>
              </a:solidFill>
            </a:endParaRPr>
          </a:p>
          <a:p>
            <a:r>
              <a:rPr lang="en-US" dirty="0">
                <a:solidFill>
                  <a:schemeClr val="bg1"/>
                </a:solidFill>
              </a:rPr>
              <a:t>Godfrey, J. (2013) </a:t>
            </a:r>
            <a:r>
              <a:rPr lang="en-US" i="1" dirty="0">
                <a:solidFill>
                  <a:schemeClr val="bg1"/>
                </a:solidFill>
              </a:rPr>
              <a:t>How to use your reading in your essays </a:t>
            </a:r>
            <a:r>
              <a:rPr lang="en-US" dirty="0">
                <a:solidFill>
                  <a:schemeClr val="bg1"/>
                </a:solidFill>
              </a:rPr>
              <a:t>(2</a:t>
            </a:r>
            <a:r>
              <a:rPr lang="en-US" baseline="30000" dirty="0">
                <a:solidFill>
                  <a:schemeClr val="bg1"/>
                </a:solidFill>
              </a:rPr>
              <a:t>nd</a:t>
            </a:r>
            <a:r>
              <a:rPr lang="en-US" dirty="0">
                <a:solidFill>
                  <a:schemeClr val="bg1"/>
                </a:solidFill>
              </a:rPr>
              <a:t> ed). Basingstoke: Palgrave MacMillan</a:t>
            </a:r>
          </a:p>
          <a:p>
            <a:endParaRPr lang="en-US" dirty="0">
              <a:solidFill>
                <a:schemeClr val="bg1"/>
              </a:solidFill>
            </a:endParaRPr>
          </a:p>
          <a:p>
            <a:r>
              <a:rPr lang="en-US" dirty="0">
                <a:solidFill>
                  <a:schemeClr val="bg1"/>
                </a:solidFill>
              </a:rPr>
              <a:t>Williams, K. (2014) </a:t>
            </a:r>
            <a:r>
              <a:rPr lang="en-US" i="1" dirty="0">
                <a:solidFill>
                  <a:schemeClr val="bg1"/>
                </a:solidFill>
              </a:rPr>
              <a:t>Getting Critical </a:t>
            </a:r>
            <a:r>
              <a:rPr lang="en-US" dirty="0">
                <a:solidFill>
                  <a:schemeClr val="bg1"/>
                </a:solidFill>
              </a:rPr>
              <a:t>(2</a:t>
            </a:r>
            <a:r>
              <a:rPr lang="en-US" baseline="30000" dirty="0">
                <a:solidFill>
                  <a:schemeClr val="bg1"/>
                </a:solidFill>
              </a:rPr>
              <a:t>nd</a:t>
            </a:r>
            <a:r>
              <a:rPr lang="en-US" dirty="0">
                <a:solidFill>
                  <a:schemeClr val="bg1"/>
                </a:solidFill>
              </a:rPr>
              <a:t> ed). Basingstoke: Palgrave Macmillan.</a:t>
            </a:r>
          </a:p>
          <a:p>
            <a:endParaRPr lang="en-US" dirty="0">
              <a:solidFill>
                <a:schemeClr val="bg1"/>
              </a:solidFill>
            </a:endParaRPr>
          </a:p>
          <a:p>
            <a:r>
              <a:rPr lang="en-US" dirty="0">
                <a:solidFill>
                  <a:schemeClr val="bg1"/>
                </a:solidFill>
                <a:hlinkClick r:id="rId3">
                  <a:extLst>
                    <a:ext uri="{A12FA001-AC4F-418D-AE19-62706E023703}">
                      <ahyp:hlinkClr xmlns:ahyp="http://schemas.microsoft.com/office/drawing/2018/hyperlinkcolor" val="tx"/>
                    </a:ext>
                  </a:extLst>
                </a:hlinkClick>
              </a:rPr>
              <a:t>https://www.bing.com/images/search</a:t>
            </a:r>
            <a:endParaRPr lang="en-US" dirty="0">
              <a:solidFill>
                <a:schemeClr val="bg1"/>
              </a:solidFill>
            </a:endParaRPr>
          </a:p>
          <a:p>
            <a:endParaRPr lang="en-US" dirty="0">
              <a:solidFill>
                <a:schemeClr val="bg1"/>
              </a:solidFill>
            </a:endParaRPr>
          </a:p>
          <a:p>
            <a:r>
              <a:rPr lang="en-US" dirty="0">
                <a:solidFill>
                  <a:schemeClr val="bg1"/>
                </a:solidFill>
                <a:hlinkClick r:id="rId4">
                  <a:extLst>
                    <a:ext uri="{A12FA001-AC4F-418D-AE19-62706E023703}">
                      <ahyp:hlinkClr xmlns:ahyp="http://schemas.microsoft.com/office/drawing/2018/hyperlinkcolor" val="tx"/>
                    </a:ext>
                  </a:extLst>
                </a:hlinkClick>
              </a:rPr>
              <a:t>https://www.d41.org/cms/lib/IL01904672/Centricity/Domain/422/BloomsTaxonomy.pdf</a:t>
            </a:r>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259338191"/>
      </p:ext>
    </p:extLst>
  </p:cSld>
  <p:clrMapOvr>
    <a:masterClrMapping/>
  </p:clrMapOvr>
</p:sld>
</file>

<file path=ppt/theme/theme1.xml><?xml version="1.0" encoding="utf-8"?>
<a:theme xmlns:a="http://schemas.openxmlformats.org/drawingml/2006/main" name="InfographicsPoster_Tech_v1_mo">
  <a:themeElements>
    <a:clrScheme name="Custom 19">
      <a:dk1>
        <a:srgbClr val="0071BC"/>
      </a:dk1>
      <a:lt1>
        <a:srgbClr val="FFFFFF"/>
      </a:lt1>
      <a:dk2>
        <a:srgbClr val="191E28"/>
      </a:dk2>
      <a:lt2>
        <a:srgbClr val="F7931E"/>
      </a:lt2>
      <a:accent1>
        <a:srgbClr val="29ABE2"/>
      </a:accent1>
      <a:accent2>
        <a:srgbClr val="1B1464"/>
      </a:accent2>
      <a:accent3>
        <a:srgbClr val="F15A24"/>
      </a:accent3>
      <a:accent4>
        <a:srgbClr val="ED1C24"/>
      </a:accent4>
      <a:accent5>
        <a:srgbClr val="8CC63F"/>
      </a:accent5>
      <a:accent6>
        <a:srgbClr val="D4145A"/>
      </a:accent6>
      <a:hlink>
        <a:srgbClr val="29ABE2"/>
      </a:hlink>
      <a:folHlink>
        <a:srgbClr val="29ABE2"/>
      </a:folHlink>
    </a:clrScheme>
    <a:fontScheme name="Custom 10">
      <a:majorFont>
        <a:latin typeface="Tahoma"/>
        <a:ea typeface=""/>
        <a:cs typeface=""/>
      </a:majorFont>
      <a:minorFont>
        <a:latin typeface="Arial Narr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nfographicsPoster_05_Tech_MO - v6" id="{1530636B-D1E3-4B01-9D90-9DAD836A6AB8}" vid="{BE62F7C2-45A8-4590-B6A9-FEA39F9536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F119CC75-1457-4C9F-96D0-F5A5801446E9}">
  <ds:schemaRefs>
    <ds:schemaRef ds:uri="http://schemas.microsoft.com/sharepoint/v3/contenttype/forms"/>
  </ds:schemaRefs>
</ds:datastoreItem>
</file>

<file path=customXml/itemProps2.xml><?xml version="1.0" encoding="utf-8"?>
<ds:datastoreItem xmlns:ds="http://schemas.openxmlformats.org/officeDocument/2006/customXml" ds:itemID="{53FB9CA9-3963-4091-A731-4A9DB8A55C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708826-4E55-460B-A868-A5847D27555D}">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Technology infographics poster</Template>
  <TotalTime>0</TotalTime>
  <Words>891</Words>
  <Application>Microsoft Office PowerPoint</Application>
  <PresentationFormat>On-screen Show (4:3)</PresentationFormat>
  <Paragraphs>59</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Narrow</vt:lpstr>
      <vt:lpstr>Calibri</vt:lpstr>
      <vt:lpstr>Tahoma</vt:lpstr>
      <vt:lpstr>InfographicsPoster_Tech_v1_mo</vt:lpstr>
      <vt:lpstr>CriticalThinking in education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2018-10-17T08:44:33Z</dcterms:created>
  <dcterms:modified xsi:type="dcterms:W3CDTF">2018-12-10T08:09:44Z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