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2"/>
  </p:notesMasterIdLst>
  <p:handoutMasterIdLst>
    <p:handoutMasterId r:id="rId33"/>
  </p:handout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0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3100" y="4643438"/>
            <a:ext cx="5378450" cy="439737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814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2020/2021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1a - Introducing Classes </a:t>
            </a:r>
            <a:r>
              <a:rPr lang="en-US" b="1" smtClean="0"/>
              <a:t>(Fundamentals)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Fundamentals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US" sz="2800" dirty="0" smtClean="0"/>
              <a:t>The class </a:t>
            </a:r>
            <a:r>
              <a:rPr lang="en-US" sz="2800" dirty="0"/>
              <a:t>is at the core of </a:t>
            </a:r>
            <a:r>
              <a:rPr lang="en-US" sz="2800" dirty="0" smtClean="0"/>
              <a:t>Java</a:t>
            </a:r>
            <a:r>
              <a:rPr lang="en-US" sz="2800" dirty="0"/>
              <a:t>;</a:t>
            </a:r>
            <a:r>
              <a:rPr lang="en-US" sz="2800" dirty="0" smtClean="0"/>
              <a:t> </a:t>
            </a:r>
          </a:p>
          <a:p>
            <a:r>
              <a:rPr lang="en-US" sz="2800" dirty="0" smtClean="0"/>
              <a:t>It </a:t>
            </a:r>
            <a:r>
              <a:rPr lang="en-US" sz="2800" dirty="0"/>
              <a:t>is the logical construct upon which the entire Java language is </a:t>
            </a:r>
            <a:r>
              <a:rPr lang="en-US" sz="2800" dirty="0" smtClean="0"/>
              <a:t>built;</a:t>
            </a:r>
          </a:p>
          <a:p>
            <a:r>
              <a:rPr lang="en-US" sz="2800" dirty="0"/>
              <a:t>I</a:t>
            </a:r>
            <a:r>
              <a:rPr lang="en-US" sz="2800" dirty="0" smtClean="0"/>
              <a:t>t </a:t>
            </a:r>
            <a:r>
              <a:rPr lang="en-US" sz="2800" dirty="0"/>
              <a:t>defines the shape and nature of an </a:t>
            </a:r>
            <a:r>
              <a:rPr lang="en-US" sz="2800" dirty="0" smtClean="0"/>
              <a:t>object</a:t>
            </a:r>
            <a:r>
              <a:rPr lang="en-US" sz="2800" dirty="0"/>
              <a:t>:</a:t>
            </a:r>
            <a:endParaRPr lang="en-US" sz="2800" dirty="0" smtClean="0"/>
          </a:p>
          <a:p>
            <a:pPr lvl="1"/>
            <a:r>
              <a:rPr lang="en-US" sz="2400" dirty="0" smtClean="0"/>
              <a:t>As </a:t>
            </a:r>
            <a:r>
              <a:rPr lang="en-US" sz="2400" dirty="0"/>
              <a:t>such, the class forms the basis for object-oriented programming in Java. </a:t>
            </a:r>
            <a:endParaRPr lang="en-US" sz="2400" dirty="0" smtClean="0"/>
          </a:p>
          <a:p>
            <a:r>
              <a:rPr lang="en-US" sz="2800" dirty="0" smtClean="0"/>
              <a:t>Any concept you need to implement in Java will be encapsulated within a class.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15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04800"/>
            <a:ext cx="8684518" cy="1143000"/>
          </a:xfrm>
        </p:spPr>
        <p:txBody>
          <a:bodyPr/>
          <a:lstStyle/>
          <a:p>
            <a:pPr algn="ctr"/>
            <a:r>
              <a:rPr lang="en-GB" dirty="0" smtClean="0"/>
              <a:t>Java Classes Rule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060848"/>
            <a:ext cx="7920880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06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Fundamentals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8280920" cy="4608512"/>
          </a:xfrm>
        </p:spPr>
        <p:txBody>
          <a:bodyPr/>
          <a:lstStyle/>
          <a:p>
            <a:r>
              <a:rPr lang="en-US" sz="2800" dirty="0"/>
              <a:t>T</a:t>
            </a:r>
            <a:r>
              <a:rPr lang="en-US" sz="2800" dirty="0" smtClean="0"/>
              <a:t>he </a:t>
            </a:r>
            <a:r>
              <a:rPr lang="en-US" sz="2800" dirty="0"/>
              <a:t>most important thing to understand about a class is that it defines a new data type. </a:t>
            </a:r>
            <a:endParaRPr lang="en-US" sz="2800" dirty="0" smtClean="0"/>
          </a:p>
          <a:p>
            <a:r>
              <a:rPr lang="en-US" sz="2800" dirty="0" smtClean="0"/>
              <a:t>Once </a:t>
            </a:r>
            <a:r>
              <a:rPr lang="en-US" sz="2800" dirty="0"/>
              <a:t>defined, this new type can be used to create objects of that type. </a:t>
            </a:r>
            <a:endParaRPr lang="en-US" sz="2800" dirty="0" smtClean="0"/>
          </a:p>
          <a:p>
            <a:pPr lvl="1"/>
            <a:r>
              <a:rPr lang="en-US" sz="2400" dirty="0" smtClean="0"/>
              <a:t>Thus</a:t>
            </a:r>
            <a:r>
              <a:rPr lang="en-US" sz="2400" dirty="0"/>
              <a:t>, a class </a:t>
            </a:r>
            <a:r>
              <a:rPr lang="en-US" sz="2400" dirty="0" smtClean="0"/>
              <a:t>is</a:t>
            </a:r>
            <a:r>
              <a:rPr lang="en-US" sz="2400" dirty="0"/>
              <a:t> </a:t>
            </a:r>
            <a:r>
              <a:rPr lang="en-US" sz="2400" dirty="0" smtClean="0"/>
              <a:t>a </a:t>
            </a:r>
            <a:r>
              <a:rPr lang="en-US" sz="2400" i="1" dirty="0"/>
              <a:t>template </a:t>
            </a:r>
            <a:r>
              <a:rPr lang="en-US" sz="2400" dirty="0"/>
              <a:t>for an object, and an object is an </a:t>
            </a:r>
            <a:r>
              <a:rPr lang="en-US" sz="2400" i="1" dirty="0"/>
              <a:t>instance </a:t>
            </a:r>
            <a:r>
              <a:rPr lang="en-US" sz="2400" dirty="0"/>
              <a:t>of a class. </a:t>
            </a:r>
            <a:endParaRPr lang="en-US" sz="2400" dirty="0" smtClean="0"/>
          </a:p>
          <a:p>
            <a:r>
              <a:rPr lang="en-US" sz="2800" dirty="0" smtClean="0"/>
              <a:t>Because </a:t>
            </a:r>
            <a:r>
              <a:rPr lang="en-US" sz="2800" dirty="0"/>
              <a:t>an object is an instance of a class, you will often see the two words </a:t>
            </a:r>
            <a:r>
              <a:rPr lang="en-US" sz="2800" i="1" dirty="0"/>
              <a:t>object </a:t>
            </a:r>
            <a:r>
              <a:rPr lang="en-US" sz="2800" dirty="0"/>
              <a:t>and </a:t>
            </a:r>
            <a:r>
              <a:rPr lang="en-US" sz="2800" i="1" dirty="0" smtClean="0"/>
              <a:t>instance </a:t>
            </a:r>
            <a:r>
              <a:rPr lang="en-US" sz="2800" dirty="0" smtClean="0"/>
              <a:t>used interchangeably</a:t>
            </a:r>
            <a:r>
              <a:rPr lang="en-US" sz="2800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2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simplified general form of a </a:t>
            </a:r>
            <a:r>
              <a:rPr lang="en-US" b="1" dirty="0"/>
              <a:t>class </a:t>
            </a:r>
            <a:r>
              <a:rPr lang="en-US" dirty="0"/>
              <a:t>definition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pPr marL="0" indent="0">
              <a:buNone/>
            </a:pPr>
            <a:r>
              <a:rPr lang="en-US" sz="1800" b="1" i="1" dirty="0" smtClean="0"/>
              <a:t>class </a:t>
            </a:r>
            <a:r>
              <a:rPr lang="en-US" sz="1800" b="1" i="1" dirty="0" err="1"/>
              <a:t>classname</a:t>
            </a:r>
            <a:r>
              <a:rPr lang="en-US" sz="1800" b="1" i="1" dirty="0"/>
              <a:t> {</a:t>
            </a:r>
            <a:br>
              <a:rPr lang="en-US" sz="1800" b="1" i="1" dirty="0"/>
            </a:br>
            <a:r>
              <a:rPr lang="en-US" sz="1800" b="1" i="1" dirty="0" smtClean="0"/>
              <a:t>	type </a:t>
            </a:r>
            <a:r>
              <a:rPr lang="en-US" sz="1800" b="1" i="1" dirty="0"/>
              <a:t>instance-variable1</a:t>
            </a:r>
            <a:r>
              <a:rPr lang="en-US" sz="1800" b="1" i="1" dirty="0" smtClean="0"/>
              <a:t>; </a:t>
            </a:r>
          </a:p>
          <a:p>
            <a:pPr marL="0" indent="0">
              <a:buNone/>
            </a:pPr>
            <a:r>
              <a:rPr lang="en-US" sz="1800" b="1" i="1" dirty="0" smtClean="0"/>
              <a:t>	type </a:t>
            </a:r>
            <a:r>
              <a:rPr lang="en-US" sz="1800" b="1" i="1" dirty="0"/>
              <a:t>instance-variable2; </a:t>
            </a:r>
          </a:p>
          <a:p>
            <a:pPr marL="0" indent="0">
              <a:buNone/>
            </a:pPr>
            <a:r>
              <a:rPr lang="en-US" sz="1800" b="1" i="1" dirty="0" smtClean="0"/>
              <a:t>	.</a:t>
            </a:r>
            <a:r>
              <a:rPr lang="en-US" sz="1800" b="1" i="1" dirty="0"/>
              <a:t>.. </a:t>
            </a:r>
          </a:p>
          <a:p>
            <a:pPr marL="0" indent="0">
              <a:buNone/>
            </a:pPr>
            <a:r>
              <a:rPr lang="en-US" sz="1800" b="1" i="1" dirty="0" smtClean="0"/>
              <a:t>	type </a:t>
            </a:r>
            <a:r>
              <a:rPr lang="en-US" sz="1800" b="1" i="1" dirty="0"/>
              <a:t>instance-</a:t>
            </a:r>
            <a:r>
              <a:rPr lang="en-US" sz="1800" b="1" i="1" dirty="0" err="1"/>
              <a:t>variableN</a:t>
            </a:r>
            <a:r>
              <a:rPr lang="en-US" sz="1800" b="1" i="1" dirty="0"/>
              <a:t>; </a:t>
            </a:r>
            <a:endParaRPr lang="en-US" sz="1800" b="1" i="1" dirty="0" smtClean="0"/>
          </a:p>
          <a:p>
            <a:pPr marL="0" indent="0">
              <a:buNone/>
            </a:pPr>
            <a:endParaRPr lang="en-US" sz="1800" b="1" i="1" dirty="0"/>
          </a:p>
          <a:p>
            <a:pPr marL="0" indent="0">
              <a:buNone/>
            </a:pPr>
            <a:r>
              <a:rPr lang="en-US" sz="1800" b="1" i="1" dirty="0" smtClean="0"/>
              <a:t>	type </a:t>
            </a:r>
            <a:r>
              <a:rPr lang="en-US" sz="1800" b="1" i="1" dirty="0"/>
              <a:t>methodname1(parameter-list) { </a:t>
            </a:r>
            <a:r>
              <a:rPr lang="en-US" sz="1800" b="1" i="1" dirty="0" smtClean="0"/>
              <a:t>body </a:t>
            </a:r>
            <a:r>
              <a:rPr lang="en-US" sz="1800" b="1" i="1" dirty="0"/>
              <a:t>of method </a:t>
            </a:r>
            <a:r>
              <a:rPr lang="en-US" sz="1800" b="1" i="1" dirty="0" smtClean="0"/>
              <a:t>}</a:t>
            </a:r>
            <a:r>
              <a:rPr lang="en-US" sz="1800" b="1" i="1" dirty="0"/>
              <a:t/>
            </a:r>
            <a:br>
              <a:rPr lang="en-US" sz="1800" b="1" i="1" dirty="0"/>
            </a:br>
            <a:endParaRPr lang="en-US" sz="1800" b="1" i="1" dirty="0" smtClean="0"/>
          </a:p>
          <a:p>
            <a:pPr marL="0" indent="0">
              <a:buNone/>
            </a:pPr>
            <a:r>
              <a:rPr lang="en-US" sz="1800" b="1" i="1" dirty="0" smtClean="0"/>
              <a:t>	type </a:t>
            </a:r>
            <a:r>
              <a:rPr lang="en-US" sz="1800" b="1" i="1" dirty="0"/>
              <a:t>methodname2(parameter-list) { </a:t>
            </a:r>
            <a:r>
              <a:rPr lang="en-US" sz="1800" b="1" i="1" dirty="0" smtClean="0"/>
              <a:t>body </a:t>
            </a:r>
            <a:r>
              <a:rPr lang="en-US" sz="1800" b="1" i="1" dirty="0"/>
              <a:t>of method } </a:t>
            </a:r>
          </a:p>
          <a:p>
            <a:pPr marL="0" indent="0">
              <a:buNone/>
            </a:pPr>
            <a:r>
              <a:rPr lang="en-US" sz="1800" b="1" i="1" dirty="0" smtClean="0"/>
              <a:t> 	.</a:t>
            </a:r>
            <a:r>
              <a:rPr lang="en-US" sz="1800" b="1" i="1" dirty="0"/>
              <a:t>..</a:t>
            </a:r>
            <a:br>
              <a:rPr lang="en-US" sz="1800" b="1" i="1" dirty="0"/>
            </a:br>
            <a:r>
              <a:rPr lang="en-US" sz="1800" b="1" i="1" dirty="0" smtClean="0"/>
              <a:t>	type </a:t>
            </a:r>
            <a:r>
              <a:rPr lang="en-US" sz="1800" b="1" i="1" dirty="0" err="1"/>
              <a:t>methodnameN</a:t>
            </a:r>
            <a:r>
              <a:rPr lang="en-US" sz="1800" b="1" i="1" dirty="0"/>
              <a:t>(parameter-list) { </a:t>
            </a:r>
            <a:r>
              <a:rPr lang="en-US" sz="1800" b="1" i="1" dirty="0" smtClean="0"/>
              <a:t>body </a:t>
            </a:r>
            <a:r>
              <a:rPr lang="en-US" sz="1800" b="1" i="1" dirty="0"/>
              <a:t>of method } </a:t>
            </a:r>
            <a:endParaRPr lang="en-US" sz="1800" b="1" i="1" dirty="0" smtClean="0"/>
          </a:p>
          <a:p>
            <a:pPr marL="0" indent="0">
              <a:buNone/>
            </a:pPr>
            <a:r>
              <a:rPr lang="en-US" sz="1800" b="1" i="1" dirty="0"/>
              <a:t>}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45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Fundamentals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US" sz="2800" dirty="0"/>
              <a:t>The data, or variables, defined within a </a:t>
            </a:r>
            <a:r>
              <a:rPr lang="en-US" sz="2800" b="1" dirty="0"/>
              <a:t>class </a:t>
            </a:r>
            <a:r>
              <a:rPr lang="en-US" sz="2800" dirty="0"/>
              <a:t>are called </a:t>
            </a:r>
            <a:r>
              <a:rPr lang="en-US" sz="2800" i="1" dirty="0"/>
              <a:t>instance variables. </a:t>
            </a:r>
            <a:endParaRPr lang="en-US" sz="2800" i="1" dirty="0" smtClean="0"/>
          </a:p>
          <a:p>
            <a:r>
              <a:rPr lang="en-US" sz="2800" dirty="0" smtClean="0"/>
              <a:t>The </a:t>
            </a:r>
            <a:r>
              <a:rPr lang="en-US" sz="2800" dirty="0"/>
              <a:t>code is contained within </a:t>
            </a:r>
            <a:r>
              <a:rPr lang="en-US" sz="2800" i="1" dirty="0"/>
              <a:t>methods. </a:t>
            </a:r>
            <a:endParaRPr lang="en-US" sz="2800" i="1" dirty="0" smtClean="0"/>
          </a:p>
          <a:p>
            <a:r>
              <a:rPr lang="en-US" sz="2800" dirty="0" smtClean="0"/>
              <a:t>Collectively</a:t>
            </a:r>
            <a:r>
              <a:rPr lang="en-US" sz="2800" dirty="0"/>
              <a:t>, the methods and variables defined within a class are called </a:t>
            </a:r>
            <a:r>
              <a:rPr lang="en-US" sz="2800" i="1" dirty="0"/>
              <a:t>members </a:t>
            </a:r>
            <a:r>
              <a:rPr lang="en-US" sz="2800" dirty="0"/>
              <a:t>of the class. </a:t>
            </a:r>
            <a:endParaRPr lang="en-US" sz="2800" dirty="0" smtClean="0"/>
          </a:p>
          <a:p>
            <a:r>
              <a:rPr lang="en-US" sz="2800" dirty="0" smtClean="0"/>
              <a:t>In </a:t>
            </a:r>
            <a:r>
              <a:rPr lang="en-US" sz="2800" dirty="0"/>
              <a:t>most classes, the instance variables are acted upon and accessed by the methods defined for that class. </a:t>
            </a:r>
            <a:endParaRPr lang="en-US" sz="28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8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Fundamentals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US" sz="2800" dirty="0"/>
              <a:t>A</a:t>
            </a:r>
            <a:r>
              <a:rPr lang="en-US" sz="2800" dirty="0" smtClean="0"/>
              <a:t>s </a:t>
            </a:r>
            <a:r>
              <a:rPr lang="en-US" sz="2800" dirty="0"/>
              <a:t>a general rule, it is the methods that determine how a class’ data can be </a:t>
            </a:r>
            <a:r>
              <a:rPr lang="en-US" sz="2800" dirty="0" smtClean="0"/>
              <a:t>used; </a:t>
            </a:r>
          </a:p>
          <a:p>
            <a:r>
              <a:rPr lang="en-US" sz="2800" dirty="0"/>
              <a:t>Variables defined within a class are called instance </a:t>
            </a:r>
            <a:r>
              <a:rPr lang="en-US" sz="2800" dirty="0" smtClean="0"/>
              <a:t>variables: </a:t>
            </a:r>
          </a:p>
          <a:p>
            <a:pPr lvl="1"/>
            <a:r>
              <a:rPr lang="en-US" sz="2400" dirty="0" smtClean="0"/>
              <a:t>because </a:t>
            </a:r>
            <a:r>
              <a:rPr lang="en-US" sz="2400" dirty="0"/>
              <a:t>each instance of the class (that is, each object of the class) contains its own copy of these variables. </a:t>
            </a:r>
            <a:endParaRPr lang="en-US" sz="2400" dirty="0" smtClean="0"/>
          </a:p>
          <a:p>
            <a:r>
              <a:rPr lang="en-US" sz="2800" dirty="0" smtClean="0"/>
              <a:t>Therefore, </a:t>
            </a:r>
            <a:r>
              <a:rPr lang="en-US" sz="2800" dirty="0"/>
              <a:t>the data for one object is separate and unique from the data for another.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15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Fundamentals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US" sz="2800" dirty="0"/>
              <a:t>However, most methods will not be specified as </a:t>
            </a:r>
            <a:r>
              <a:rPr lang="en-US" sz="2800" b="1" dirty="0"/>
              <a:t>static </a:t>
            </a:r>
            <a:r>
              <a:rPr lang="en-US" sz="2800" dirty="0"/>
              <a:t>or </a:t>
            </a:r>
            <a:r>
              <a:rPr lang="en-US" sz="2800" b="1" dirty="0"/>
              <a:t>public</a:t>
            </a:r>
            <a:r>
              <a:rPr lang="en-US" sz="2800" dirty="0"/>
              <a:t>. </a:t>
            </a:r>
            <a:endParaRPr lang="en-US" sz="2800" dirty="0" smtClean="0"/>
          </a:p>
          <a:p>
            <a:r>
              <a:rPr lang="en-US" sz="2800" dirty="0"/>
              <a:t>T</a:t>
            </a:r>
            <a:r>
              <a:rPr lang="en-US" sz="2800" dirty="0" smtClean="0"/>
              <a:t>he </a:t>
            </a:r>
            <a:r>
              <a:rPr lang="en-US" sz="2800" dirty="0"/>
              <a:t>general form of a class does not specify a </a:t>
            </a:r>
            <a:r>
              <a:rPr lang="en-US" sz="2800" b="1" dirty="0"/>
              <a:t>main( ) </a:t>
            </a:r>
            <a:r>
              <a:rPr lang="en-US" sz="2800" dirty="0"/>
              <a:t>method. </a:t>
            </a:r>
            <a:endParaRPr lang="en-US" sz="2800" dirty="0" smtClean="0"/>
          </a:p>
          <a:p>
            <a:r>
              <a:rPr lang="en-US" sz="2800" dirty="0" smtClean="0"/>
              <a:t>Java </a:t>
            </a:r>
            <a:r>
              <a:rPr lang="en-US" sz="2800" dirty="0"/>
              <a:t>classes do not need to have a </a:t>
            </a:r>
            <a:r>
              <a:rPr lang="en-US" sz="2800" b="1" dirty="0"/>
              <a:t>main( ) </a:t>
            </a:r>
            <a:r>
              <a:rPr lang="en-US" sz="2800" dirty="0"/>
              <a:t>method. </a:t>
            </a:r>
            <a:endParaRPr lang="en-US" sz="2800" dirty="0" smtClean="0"/>
          </a:p>
          <a:p>
            <a:r>
              <a:rPr lang="en-US" sz="2800" dirty="0" smtClean="0"/>
              <a:t>You </a:t>
            </a:r>
            <a:r>
              <a:rPr lang="en-US" sz="2800" dirty="0"/>
              <a:t>only specify a </a:t>
            </a:r>
            <a:r>
              <a:rPr lang="en-US" sz="2800" b="1" dirty="0"/>
              <a:t>main( ) </a:t>
            </a:r>
            <a:r>
              <a:rPr lang="en-US" sz="2800" dirty="0" smtClean="0"/>
              <a:t>method if </a:t>
            </a:r>
            <a:r>
              <a:rPr lang="en-US" sz="2800" dirty="0"/>
              <a:t>that class is the starting point for your program.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83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Simple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8271520" cy="4287689"/>
          </a:xfrm>
        </p:spPr>
        <p:txBody>
          <a:bodyPr/>
          <a:lstStyle/>
          <a:p>
            <a:r>
              <a:rPr lang="en-US" sz="2800" dirty="0" smtClean="0"/>
              <a:t>Here </a:t>
            </a:r>
            <a:r>
              <a:rPr lang="en-US" sz="2800" dirty="0"/>
              <a:t>is a class called </a:t>
            </a:r>
            <a:r>
              <a:rPr lang="en-US" sz="2800" b="1" dirty="0"/>
              <a:t>Box </a:t>
            </a:r>
            <a:r>
              <a:rPr lang="en-US" sz="2800" dirty="0"/>
              <a:t>that defines three instance variables: </a:t>
            </a:r>
            <a:endParaRPr lang="en-US" sz="2800" dirty="0" smtClean="0"/>
          </a:p>
          <a:p>
            <a:pPr lvl="1"/>
            <a:r>
              <a:rPr lang="en-US" sz="2400" b="1" dirty="0" smtClean="0"/>
              <a:t>width</a:t>
            </a:r>
            <a:r>
              <a:rPr lang="en-US" sz="2400" dirty="0"/>
              <a:t>, </a:t>
            </a:r>
            <a:r>
              <a:rPr lang="en-US" sz="2400" b="1" dirty="0"/>
              <a:t>height</a:t>
            </a:r>
            <a:r>
              <a:rPr lang="en-US" sz="2400" dirty="0"/>
              <a:t>, and </a:t>
            </a:r>
            <a:r>
              <a:rPr lang="en-US" sz="2400" b="1" dirty="0"/>
              <a:t>depth</a:t>
            </a:r>
            <a:r>
              <a:rPr lang="en-US" sz="2400" dirty="0"/>
              <a:t>. </a:t>
            </a:r>
            <a:endParaRPr lang="en-US" sz="2400" dirty="0" smtClean="0"/>
          </a:p>
          <a:p>
            <a:r>
              <a:rPr lang="en-US" sz="2800" dirty="0" smtClean="0"/>
              <a:t>Currently</a:t>
            </a:r>
            <a:r>
              <a:rPr lang="en-US" sz="2800" dirty="0"/>
              <a:t>, </a:t>
            </a:r>
            <a:r>
              <a:rPr lang="en-US" sz="2800" b="1" dirty="0"/>
              <a:t>Box </a:t>
            </a:r>
            <a:r>
              <a:rPr lang="en-US" sz="2800" dirty="0"/>
              <a:t>does not contain any </a:t>
            </a:r>
            <a:r>
              <a:rPr lang="en-US" sz="2800" dirty="0" smtClean="0"/>
              <a:t>methods. </a:t>
            </a:r>
            <a:endParaRPr lang="en-US" sz="2800" dirty="0"/>
          </a:p>
          <a:p>
            <a:pPr marL="0" indent="0">
              <a:buNone/>
            </a:pPr>
            <a:r>
              <a:rPr lang="en-US" sz="2800" dirty="0" smtClean="0"/>
              <a:t>	</a:t>
            </a:r>
            <a:r>
              <a:rPr lang="en-US" sz="2800" b="1" i="1" dirty="0" smtClean="0"/>
              <a:t>class </a:t>
            </a:r>
            <a:r>
              <a:rPr lang="en-US" sz="2800" b="1" i="1" dirty="0"/>
              <a:t>Box { </a:t>
            </a:r>
            <a:endParaRPr lang="en-US" sz="2800" b="1" i="1" dirty="0" smtClean="0"/>
          </a:p>
          <a:p>
            <a:pPr marL="0" indent="0">
              <a:buNone/>
            </a:pPr>
            <a:r>
              <a:rPr lang="en-US" sz="2800" b="1" i="1" dirty="0"/>
              <a:t>	</a:t>
            </a:r>
            <a:r>
              <a:rPr lang="en-US" sz="2800" b="1" i="1" dirty="0" smtClean="0"/>
              <a:t>	double </a:t>
            </a:r>
            <a:r>
              <a:rPr lang="en-US" sz="2800" b="1" i="1" dirty="0"/>
              <a:t>width; </a:t>
            </a:r>
            <a:endParaRPr lang="en-US" sz="2800" b="1" i="1" dirty="0" smtClean="0"/>
          </a:p>
          <a:p>
            <a:pPr marL="0" indent="0">
              <a:buNone/>
            </a:pPr>
            <a:r>
              <a:rPr lang="en-US" sz="2800" b="1" i="1" dirty="0"/>
              <a:t>	</a:t>
            </a:r>
            <a:r>
              <a:rPr lang="en-US" sz="2800" b="1" i="1" dirty="0" smtClean="0"/>
              <a:t>	double </a:t>
            </a:r>
            <a:r>
              <a:rPr lang="en-US" sz="2800" b="1" i="1" dirty="0"/>
              <a:t>height; </a:t>
            </a:r>
            <a:endParaRPr lang="en-US" sz="2800" b="1" i="1" dirty="0" smtClean="0"/>
          </a:p>
          <a:p>
            <a:pPr marL="0" indent="0">
              <a:buNone/>
            </a:pPr>
            <a:r>
              <a:rPr lang="en-US" sz="2800" b="1" i="1" dirty="0"/>
              <a:t>	</a:t>
            </a:r>
            <a:r>
              <a:rPr lang="en-US" sz="2800" b="1" i="1" dirty="0" smtClean="0"/>
              <a:t>	double </a:t>
            </a:r>
            <a:r>
              <a:rPr lang="en-US" sz="2800" b="1" i="1" dirty="0"/>
              <a:t>depth; </a:t>
            </a:r>
            <a:endParaRPr lang="en-US" sz="2800" b="1" i="1" dirty="0" smtClean="0"/>
          </a:p>
          <a:p>
            <a:pPr marL="0" indent="0">
              <a:buNone/>
            </a:pPr>
            <a:r>
              <a:rPr lang="en-US" sz="2800" b="1" i="1" dirty="0"/>
              <a:t>	</a:t>
            </a:r>
            <a:r>
              <a:rPr lang="en-US" sz="2800" b="1" i="1" dirty="0" smtClean="0"/>
              <a:t>} </a:t>
            </a:r>
            <a:endParaRPr lang="en-US" sz="2800" b="1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73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Simple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To actually create a </a:t>
            </a:r>
            <a:r>
              <a:rPr lang="en-US" sz="2800" b="1" dirty="0"/>
              <a:t>Box </a:t>
            </a:r>
            <a:r>
              <a:rPr lang="en-US" sz="2800" dirty="0"/>
              <a:t>object, you will use a statement like the following: </a:t>
            </a:r>
            <a:endParaRPr lang="en-US" sz="2800" dirty="0" smtClean="0"/>
          </a:p>
          <a:p>
            <a:pPr marL="0" indent="0">
              <a:buNone/>
            </a:pPr>
            <a:r>
              <a:rPr lang="en-US" sz="2800" dirty="0" smtClean="0"/>
              <a:t>	</a:t>
            </a:r>
            <a:r>
              <a:rPr lang="en-US" sz="2800" b="1" i="1" dirty="0" smtClean="0"/>
              <a:t>Box </a:t>
            </a:r>
            <a:r>
              <a:rPr lang="en-US" sz="2800" b="1" i="1" dirty="0" err="1"/>
              <a:t>mybox</a:t>
            </a:r>
            <a:r>
              <a:rPr lang="en-US" sz="2800" b="1" i="1" dirty="0"/>
              <a:t> = new Box(); </a:t>
            </a:r>
            <a:endParaRPr lang="en-US" sz="2800" b="1" i="1" dirty="0" smtClean="0"/>
          </a:p>
          <a:p>
            <a:pPr marL="0" indent="0">
              <a:buNone/>
            </a:pPr>
            <a:r>
              <a:rPr lang="en-US" sz="2800" dirty="0" smtClean="0"/>
              <a:t>	/</a:t>
            </a:r>
            <a:r>
              <a:rPr lang="en-US" sz="2800" dirty="0"/>
              <a:t>/ create a Box object called </a:t>
            </a:r>
            <a:r>
              <a:rPr lang="en-US" sz="2800" dirty="0" err="1"/>
              <a:t>mybox</a:t>
            </a:r>
            <a:r>
              <a:rPr lang="en-US" sz="2800" dirty="0"/>
              <a:t> </a:t>
            </a:r>
          </a:p>
          <a:p>
            <a:r>
              <a:rPr lang="en-US" sz="2800" dirty="0"/>
              <a:t>After this statement executes, </a:t>
            </a:r>
            <a:r>
              <a:rPr lang="en-US" sz="2800" b="1" dirty="0" err="1"/>
              <a:t>mybox</a:t>
            </a:r>
            <a:r>
              <a:rPr lang="en-US" sz="2800" b="1" dirty="0"/>
              <a:t> </a:t>
            </a:r>
            <a:r>
              <a:rPr lang="en-US" sz="2800" dirty="0"/>
              <a:t>will be an instance of </a:t>
            </a:r>
            <a:r>
              <a:rPr lang="en-US" sz="2800" b="1" dirty="0"/>
              <a:t>Box</a:t>
            </a:r>
            <a:r>
              <a:rPr lang="en-US" sz="2800" dirty="0"/>
              <a:t>. </a:t>
            </a:r>
            <a:endParaRPr lang="en-US" sz="2800" dirty="0" smtClean="0"/>
          </a:p>
          <a:p>
            <a:r>
              <a:rPr lang="en-US" sz="2800" dirty="0" smtClean="0"/>
              <a:t>Thus</a:t>
            </a:r>
            <a:r>
              <a:rPr lang="en-US" sz="2800" dirty="0"/>
              <a:t>, it will have “physical” reality.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68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Simple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E</a:t>
            </a:r>
            <a:r>
              <a:rPr lang="en-US" sz="2800" dirty="0" smtClean="0"/>
              <a:t>ach </a:t>
            </a:r>
            <a:r>
              <a:rPr lang="en-US" sz="2800" dirty="0"/>
              <a:t>time you create an instance of a class, you are creating an object that contains its own copy of each instance variable defined by the class. </a:t>
            </a:r>
            <a:endParaRPr lang="en-US" sz="2800" dirty="0" smtClean="0"/>
          </a:p>
          <a:p>
            <a:r>
              <a:rPr lang="en-US" sz="2800" dirty="0" smtClean="0"/>
              <a:t>Thus</a:t>
            </a:r>
            <a:r>
              <a:rPr lang="en-US" sz="2800" dirty="0"/>
              <a:t>, every </a:t>
            </a:r>
            <a:r>
              <a:rPr lang="en-US" sz="2800" b="1" dirty="0"/>
              <a:t>Box </a:t>
            </a:r>
            <a:r>
              <a:rPr lang="en-US" sz="2800" dirty="0"/>
              <a:t>object will contain its own copies of the instance </a:t>
            </a:r>
            <a:r>
              <a:rPr lang="en-US" sz="2800" dirty="0" smtClean="0"/>
              <a:t>variables: </a:t>
            </a:r>
          </a:p>
          <a:p>
            <a:pPr lvl="1"/>
            <a:r>
              <a:rPr lang="en-US" sz="2400" b="1" dirty="0" smtClean="0"/>
              <a:t>width</a:t>
            </a:r>
            <a:r>
              <a:rPr lang="en-US" sz="2400" dirty="0"/>
              <a:t>, </a:t>
            </a:r>
            <a:r>
              <a:rPr lang="en-US" sz="2400" b="1" dirty="0"/>
              <a:t>height</a:t>
            </a:r>
            <a:r>
              <a:rPr lang="en-US" sz="2400" dirty="0"/>
              <a:t>, and </a:t>
            </a:r>
            <a:r>
              <a:rPr lang="en-US" sz="2400" b="1" dirty="0"/>
              <a:t>depth</a:t>
            </a:r>
            <a:r>
              <a:rPr lang="en-US" sz="2400" dirty="0"/>
              <a:t>. </a:t>
            </a:r>
            <a:endParaRPr lang="en-US" sz="2400" dirty="0" smtClean="0"/>
          </a:p>
          <a:p>
            <a:r>
              <a:rPr lang="en-US" sz="2800" dirty="0" smtClean="0"/>
              <a:t>To </a:t>
            </a:r>
            <a:r>
              <a:rPr lang="en-US" sz="2800" dirty="0"/>
              <a:t>access these variables, you will use the </a:t>
            </a:r>
            <a:r>
              <a:rPr lang="en-US" sz="2800" i="1" dirty="0"/>
              <a:t>dot </a:t>
            </a:r>
            <a:r>
              <a:rPr lang="en-US" sz="2800" dirty="0"/>
              <a:t>(.) operator.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Simple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The dot operator links the name of the object with the name of an instance variable. </a:t>
            </a:r>
            <a:endParaRPr lang="en-US" sz="2800" dirty="0" smtClean="0"/>
          </a:p>
          <a:p>
            <a:r>
              <a:rPr lang="en-US" sz="2800" dirty="0" smtClean="0"/>
              <a:t>For </a:t>
            </a:r>
            <a:r>
              <a:rPr lang="en-US" sz="2800" dirty="0"/>
              <a:t>example, to assign the </a:t>
            </a:r>
            <a:r>
              <a:rPr lang="en-US" sz="2800" b="1" dirty="0"/>
              <a:t>width </a:t>
            </a:r>
            <a:r>
              <a:rPr lang="en-US" sz="2800" dirty="0"/>
              <a:t>variable of </a:t>
            </a:r>
            <a:r>
              <a:rPr lang="en-US" sz="2800" b="1" dirty="0" err="1"/>
              <a:t>mybox</a:t>
            </a:r>
            <a:r>
              <a:rPr lang="en-US" sz="2800" b="1" dirty="0"/>
              <a:t> </a:t>
            </a:r>
            <a:r>
              <a:rPr lang="en-US" sz="2800" dirty="0"/>
              <a:t>the value 100, you would use the following statement: 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b="1" i="1" dirty="0" err="1" smtClean="0"/>
              <a:t>mybox.width</a:t>
            </a:r>
            <a:r>
              <a:rPr lang="en-US" sz="2800" b="1" i="1" dirty="0" smtClean="0"/>
              <a:t> </a:t>
            </a:r>
            <a:r>
              <a:rPr lang="en-US" sz="2800" b="1" i="1" dirty="0"/>
              <a:t>= 100;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4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675928"/>
          </a:xfrm>
        </p:spPr>
        <p:txBody>
          <a:bodyPr/>
          <a:lstStyle/>
          <a:p>
            <a:pPr algn="ctr"/>
            <a:r>
              <a:rPr lang="en-GB" dirty="0" smtClean="0"/>
              <a:t>Program that uses the Box Class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052736"/>
            <a:ext cx="8136904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28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 that uses the Box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run this program, you must execute </a:t>
            </a:r>
            <a:r>
              <a:rPr lang="en-GB" dirty="0" err="1"/>
              <a:t>BoxDemo.class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you do, you will see </a:t>
            </a:r>
            <a:r>
              <a:rPr lang="en-GB" dirty="0" smtClean="0"/>
              <a:t>the following </a:t>
            </a:r>
            <a:r>
              <a:rPr lang="en-GB" dirty="0"/>
              <a:t>output:</a:t>
            </a:r>
          </a:p>
          <a:p>
            <a:pPr lvl="1"/>
            <a:r>
              <a:rPr lang="en-GB" dirty="0"/>
              <a:t>Volume</a:t>
            </a:r>
            <a:r>
              <a:rPr lang="en-GB" sz="2400" dirty="0"/>
              <a:t> is 3000.0</a:t>
            </a:r>
          </a:p>
          <a:p>
            <a:r>
              <a:rPr lang="en-GB" dirty="0"/>
              <a:t>As stated earlier, each object has its own copies of the instance variables. </a:t>
            </a:r>
            <a:endParaRPr lang="en-GB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5958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 that uses the Box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</a:t>
            </a:r>
            <a:r>
              <a:rPr lang="en-GB" dirty="0"/>
              <a:t>you have two Box objects, each has its own copy of depth, width, and height.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</a:t>
            </a:r>
            <a:r>
              <a:rPr lang="en-GB" dirty="0" smtClean="0"/>
              <a:t>important to </a:t>
            </a:r>
            <a:r>
              <a:rPr lang="en-GB" dirty="0"/>
              <a:t>understand that changes to the instance variables of one object have no effect on the </a:t>
            </a:r>
            <a:r>
              <a:rPr lang="en-GB" dirty="0" smtClean="0"/>
              <a:t>instance variables </a:t>
            </a:r>
            <a:r>
              <a:rPr lang="en-GB" dirty="0"/>
              <a:t>of another.</a:t>
            </a:r>
          </a:p>
        </p:txBody>
      </p:sp>
    </p:spTree>
    <p:extLst>
      <p:ext uri="{BB962C8B-B14F-4D97-AF65-F5344CB8AC3E}">
        <p14:creationId xmlns:p14="http://schemas.microsoft.com/office/powerpoint/2010/main" val="95434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Separate Class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52882"/>
            <a:ext cx="8343528" cy="4114800"/>
          </a:xfrm>
        </p:spPr>
        <p:txBody>
          <a:bodyPr/>
          <a:lstStyle/>
          <a:p>
            <a:r>
              <a:rPr lang="en-GB" dirty="0" smtClean="0"/>
              <a:t>Create classes as separate entities to: 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eclutter the programme code;</a:t>
            </a:r>
          </a:p>
          <a:p>
            <a:pPr lvl="1"/>
            <a:r>
              <a:rPr lang="en-GB" dirty="0" smtClean="0"/>
              <a:t>Compartmentalise programme logic;</a:t>
            </a:r>
          </a:p>
          <a:p>
            <a:pPr lvl="1"/>
            <a:r>
              <a:rPr lang="en-GB" dirty="0" smtClean="0"/>
              <a:t>Easier testing regime.</a:t>
            </a:r>
          </a:p>
          <a:p>
            <a:r>
              <a:rPr lang="en-GB" dirty="0" smtClean="0"/>
              <a:t>The next programme creates a separate Box class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028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03920"/>
          </a:xfrm>
        </p:spPr>
        <p:txBody>
          <a:bodyPr/>
          <a:lstStyle/>
          <a:p>
            <a:r>
              <a:rPr lang="en-GB" dirty="0">
                <a:solidFill>
                  <a:srgbClr val="333399"/>
                </a:solidFill>
              </a:rPr>
              <a:t>Program that uses </a:t>
            </a:r>
            <a:r>
              <a:rPr lang="en-GB" dirty="0" smtClean="0">
                <a:solidFill>
                  <a:srgbClr val="333399"/>
                </a:solidFill>
              </a:rPr>
              <a:t>Two </a:t>
            </a:r>
            <a:r>
              <a:rPr lang="en-GB" dirty="0">
                <a:solidFill>
                  <a:srgbClr val="333399"/>
                </a:solidFill>
              </a:rPr>
              <a:t>Box Class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772816"/>
            <a:ext cx="3384376" cy="20919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4077072"/>
            <a:ext cx="4968552" cy="247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24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332656"/>
            <a:ext cx="8064896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696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33399"/>
                </a:solidFill>
              </a:rPr>
              <a:t>Program that uses Two Box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output produced by this program is shown here:</a:t>
            </a:r>
          </a:p>
          <a:p>
            <a:pPr lvl="1"/>
            <a:r>
              <a:rPr lang="en-GB" dirty="0"/>
              <a:t>Volume is </a:t>
            </a:r>
            <a:r>
              <a:rPr lang="en-GB" dirty="0" smtClean="0"/>
              <a:t>3000.0       //mybox1</a:t>
            </a:r>
            <a:endParaRPr lang="en-GB" dirty="0"/>
          </a:p>
          <a:p>
            <a:pPr lvl="1"/>
            <a:r>
              <a:rPr lang="en-GB" dirty="0"/>
              <a:t>Volume is </a:t>
            </a:r>
            <a:r>
              <a:rPr lang="en-GB" dirty="0" smtClean="0"/>
              <a:t>162.0        //mybox2</a:t>
            </a:r>
            <a:endParaRPr lang="en-GB" dirty="0"/>
          </a:p>
          <a:p>
            <a:r>
              <a:rPr lang="en-GB" dirty="0"/>
              <a:t>As you can see, </a:t>
            </a:r>
            <a:r>
              <a:rPr lang="en-GB" dirty="0" smtClean="0"/>
              <a:t>mybox1’s </a:t>
            </a:r>
            <a:r>
              <a:rPr lang="en-GB" dirty="0"/>
              <a:t>data is completely separate from the data contained in </a:t>
            </a:r>
            <a:r>
              <a:rPr lang="en-GB" dirty="0" smtClean="0"/>
              <a:t>mybox2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3825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When </a:t>
            </a:r>
            <a:r>
              <a:rPr lang="en-GB" sz="2800" dirty="0"/>
              <a:t>you create a class, you are creating a new data type. </a:t>
            </a:r>
            <a:endParaRPr lang="en-GB" sz="2800" dirty="0" smtClean="0"/>
          </a:p>
          <a:p>
            <a:r>
              <a:rPr lang="en-GB" sz="2800" dirty="0" smtClean="0"/>
              <a:t>You </a:t>
            </a:r>
            <a:r>
              <a:rPr lang="en-GB" sz="2800" dirty="0"/>
              <a:t>can use </a:t>
            </a:r>
            <a:r>
              <a:rPr lang="en-GB" sz="2800" dirty="0" smtClean="0"/>
              <a:t>this type </a:t>
            </a:r>
            <a:r>
              <a:rPr lang="en-GB" sz="2800" dirty="0"/>
              <a:t>to declare objects of that type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However, obtaining objects of a class is a two-step process.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65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772816"/>
            <a:ext cx="7772400" cy="4359697"/>
          </a:xfrm>
        </p:spPr>
        <p:txBody>
          <a:bodyPr/>
          <a:lstStyle/>
          <a:p>
            <a:r>
              <a:rPr lang="en-GB" sz="2800" dirty="0" smtClean="0"/>
              <a:t>First</a:t>
            </a:r>
            <a:r>
              <a:rPr lang="en-GB" sz="2800" dirty="0"/>
              <a:t>, you must declare a variable of the class type. </a:t>
            </a:r>
            <a:endParaRPr lang="en-GB" sz="2800" dirty="0" smtClean="0"/>
          </a:p>
          <a:p>
            <a:pPr lvl="1"/>
            <a:r>
              <a:rPr lang="en-GB" sz="2400" dirty="0" smtClean="0"/>
              <a:t>This </a:t>
            </a:r>
            <a:r>
              <a:rPr lang="en-GB" sz="2400" dirty="0"/>
              <a:t>variable does not define an object.</a:t>
            </a:r>
          </a:p>
          <a:p>
            <a:pPr lvl="1"/>
            <a:r>
              <a:rPr lang="en-GB" sz="2400" dirty="0"/>
              <a:t>Instead, it is simply a variable that can refer to an object. </a:t>
            </a:r>
            <a:endParaRPr lang="en-GB" sz="2400" dirty="0" smtClean="0"/>
          </a:p>
          <a:p>
            <a:r>
              <a:rPr lang="en-GB" sz="2800" dirty="0" smtClean="0"/>
              <a:t>Second</a:t>
            </a:r>
            <a:r>
              <a:rPr lang="en-GB" sz="2800" dirty="0"/>
              <a:t>, you must acquire an actual</a:t>
            </a:r>
            <a:r>
              <a:rPr lang="en-GB" sz="2800" dirty="0" smtClean="0"/>
              <a:t>, physical </a:t>
            </a:r>
            <a:r>
              <a:rPr lang="en-GB" sz="2800" dirty="0"/>
              <a:t>copy of the object and assign it to that variable. </a:t>
            </a:r>
            <a:endParaRPr lang="en-GB" sz="2800" dirty="0" smtClean="0"/>
          </a:p>
          <a:p>
            <a:r>
              <a:rPr lang="en-GB" sz="2800" dirty="0" smtClean="0"/>
              <a:t>You </a:t>
            </a:r>
            <a:r>
              <a:rPr lang="en-GB" sz="2800" dirty="0"/>
              <a:t>can do this using the </a:t>
            </a:r>
            <a:r>
              <a:rPr lang="en-GB" sz="2800" b="1" i="1" dirty="0"/>
              <a:t>new</a:t>
            </a:r>
            <a:r>
              <a:rPr lang="en-GB" sz="2800" dirty="0"/>
              <a:t> operator.</a:t>
            </a:r>
          </a:p>
        </p:txBody>
      </p:sp>
    </p:spTree>
    <p:extLst>
      <p:ext uri="{BB962C8B-B14F-4D97-AF65-F5344CB8AC3E}">
        <p14:creationId xmlns:p14="http://schemas.microsoft.com/office/powerpoint/2010/main" val="210763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772816"/>
            <a:ext cx="7772400" cy="4359697"/>
          </a:xfrm>
        </p:spPr>
        <p:txBody>
          <a:bodyPr/>
          <a:lstStyle/>
          <a:p>
            <a:r>
              <a:rPr lang="en-GB" sz="2800" dirty="0"/>
              <a:t>The </a:t>
            </a:r>
            <a:r>
              <a:rPr lang="en-GB" sz="2800" b="1" i="1" dirty="0"/>
              <a:t>new</a:t>
            </a:r>
            <a:r>
              <a:rPr lang="en-GB" sz="2800" dirty="0"/>
              <a:t> operator dynamically allocates (that is, allocates at run time) memory for an </a:t>
            </a:r>
            <a:r>
              <a:rPr lang="en-GB" sz="2800" dirty="0" smtClean="0"/>
              <a:t>object and </a:t>
            </a:r>
            <a:r>
              <a:rPr lang="en-GB" sz="2800" dirty="0"/>
              <a:t>returns a reference to it. </a:t>
            </a:r>
            <a:endParaRPr lang="en-GB" sz="2800" dirty="0" smtClean="0"/>
          </a:p>
          <a:p>
            <a:pPr lvl="1"/>
            <a:r>
              <a:rPr lang="en-GB" sz="2400" dirty="0" smtClean="0"/>
              <a:t>This </a:t>
            </a:r>
            <a:r>
              <a:rPr lang="en-GB" sz="2400" dirty="0"/>
              <a:t>reference is, more or less, the address in memory of the </a:t>
            </a:r>
            <a:r>
              <a:rPr lang="en-GB" sz="2400" dirty="0" smtClean="0"/>
              <a:t>object allocated </a:t>
            </a:r>
            <a:r>
              <a:rPr lang="en-GB" sz="2400" dirty="0"/>
              <a:t>by new. </a:t>
            </a:r>
            <a:endParaRPr lang="en-GB" sz="2400" dirty="0" smtClean="0"/>
          </a:p>
          <a:p>
            <a:pPr lvl="1"/>
            <a:r>
              <a:rPr lang="en-GB" sz="2400" dirty="0" smtClean="0"/>
              <a:t>This </a:t>
            </a:r>
            <a:r>
              <a:rPr lang="en-GB" sz="2400" dirty="0"/>
              <a:t>reference is then stored in the variable. </a:t>
            </a:r>
            <a:endParaRPr lang="en-GB" sz="2400" dirty="0" smtClean="0"/>
          </a:p>
          <a:p>
            <a:r>
              <a:rPr lang="en-GB" sz="2800" dirty="0" smtClean="0"/>
              <a:t>Therefore, </a:t>
            </a:r>
            <a:r>
              <a:rPr lang="en-GB" sz="2800" dirty="0"/>
              <a:t>in Java, all class </a:t>
            </a:r>
            <a:r>
              <a:rPr lang="en-GB" sz="2800" dirty="0" smtClean="0"/>
              <a:t>objects must </a:t>
            </a:r>
            <a:r>
              <a:rPr lang="en-GB" sz="2800" dirty="0"/>
              <a:t>be dynamically allocated. </a:t>
            </a:r>
          </a:p>
        </p:txBody>
      </p:sp>
    </p:spTree>
    <p:extLst>
      <p:ext uri="{BB962C8B-B14F-4D97-AF65-F5344CB8AC3E}">
        <p14:creationId xmlns:p14="http://schemas.microsoft.com/office/powerpoint/2010/main" val="326732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2"/>
            <a:ext cx="8343528" cy="4579639"/>
          </a:xfrm>
        </p:spPr>
        <p:txBody>
          <a:bodyPr/>
          <a:lstStyle/>
          <a:p>
            <a:r>
              <a:rPr lang="en-GB" dirty="0" smtClean="0"/>
              <a:t>The following line of code is </a:t>
            </a:r>
            <a:r>
              <a:rPr lang="en-GB" dirty="0"/>
              <a:t>used to declare </a:t>
            </a:r>
            <a:r>
              <a:rPr lang="en-GB" dirty="0" smtClean="0"/>
              <a:t>an object </a:t>
            </a:r>
            <a:r>
              <a:rPr lang="en-GB" dirty="0"/>
              <a:t>of type Box: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b="1" i="1" dirty="0" smtClean="0"/>
              <a:t>Box </a:t>
            </a:r>
            <a:r>
              <a:rPr lang="en-GB" b="1" i="1" dirty="0" err="1" smtClean="0"/>
              <a:t>mybox</a:t>
            </a:r>
            <a:r>
              <a:rPr lang="en-GB" b="1" i="1" dirty="0" smtClean="0"/>
              <a:t> </a:t>
            </a:r>
            <a:r>
              <a:rPr lang="en-GB" b="1" i="1" dirty="0"/>
              <a:t>= new Box();</a:t>
            </a:r>
          </a:p>
          <a:p>
            <a:r>
              <a:rPr lang="en-GB" dirty="0"/>
              <a:t>This statement combines </a:t>
            </a:r>
            <a:r>
              <a:rPr lang="en-GB" dirty="0" smtClean="0"/>
              <a:t>two steps.</a:t>
            </a:r>
          </a:p>
          <a:p>
            <a:r>
              <a:rPr lang="en-GB" dirty="0" smtClean="0"/>
              <a:t>It </a:t>
            </a:r>
            <a:r>
              <a:rPr lang="en-GB" dirty="0"/>
              <a:t>can be rewritten like this to </a:t>
            </a:r>
            <a:r>
              <a:rPr lang="en-GB" dirty="0" smtClean="0"/>
              <a:t>show each </a:t>
            </a:r>
            <a:r>
              <a:rPr lang="en-GB" dirty="0"/>
              <a:t>step more clearly:</a:t>
            </a:r>
          </a:p>
          <a:p>
            <a:pPr marL="400050" lvl="1" indent="0">
              <a:buNone/>
            </a:pPr>
            <a:r>
              <a:rPr lang="en-GB" b="1" i="1" dirty="0"/>
              <a:t>Box </a:t>
            </a:r>
            <a:r>
              <a:rPr lang="en-GB" b="1" i="1" dirty="0" err="1" smtClean="0"/>
              <a:t>mybox</a:t>
            </a:r>
            <a:r>
              <a:rPr lang="en-GB" b="1" i="1" dirty="0"/>
              <a:t>; </a:t>
            </a:r>
            <a:r>
              <a:rPr lang="en-GB" dirty="0"/>
              <a:t>// declare reference to object</a:t>
            </a:r>
          </a:p>
          <a:p>
            <a:pPr marL="400050" lvl="1" indent="0">
              <a:buNone/>
            </a:pPr>
            <a:r>
              <a:rPr lang="en-GB" b="1" i="1" dirty="0" err="1" smtClean="0"/>
              <a:t>mybox</a:t>
            </a:r>
            <a:r>
              <a:rPr lang="en-GB" b="1" i="1" dirty="0" smtClean="0"/>
              <a:t> </a:t>
            </a:r>
            <a:r>
              <a:rPr lang="en-GB" b="1" i="1" dirty="0"/>
              <a:t>= new Box(); </a:t>
            </a:r>
            <a:r>
              <a:rPr lang="en-GB" dirty="0"/>
              <a:t>// allocate a Box object</a:t>
            </a:r>
          </a:p>
        </p:txBody>
      </p:sp>
    </p:spTree>
    <p:extLst>
      <p:ext uri="{BB962C8B-B14F-4D97-AF65-F5344CB8AC3E}">
        <p14:creationId xmlns:p14="http://schemas.microsoft.com/office/powerpoint/2010/main" val="399626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2688" y="2159263"/>
            <a:ext cx="7772400" cy="383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225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17712"/>
            <a:ext cx="7772400" cy="4363615"/>
          </a:xfrm>
        </p:spPr>
        <p:txBody>
          <a:bodyPr/>
          <a:lstStyle/>
          <a:p>
            <a:r>
              <a:rPr lang="en-GB" dirty="0"/>
              <a:t>At this point, you might be wondering why you do not need to use </a:t>
            </a:r>
            <a:r>
              <a:rPr lang="en-GB" b="1" i="1" dirty="0"/>
              <a:t>new</a:t>
            </a:r>
            <a:r>
              <a:rPr lang="en-GB" dirty="0"/>
              <a:t> for such things as integers or characters.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answer is that Java’s primitive types are not implemented as objects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Rather, they are implemented as “normal” variables.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is done in the interest of efficiency. </a:t>
            </a:r>
          </a:p>
        </p:txBody>
      </p:sp>
    </p:spTree>
    <p:extLst>
      <p:ext uri="{BB962C8B-B14F-4D97-AF65-F5344CB8AC3E}">
        <p14:creationId xmlns:p14="http://schemas.microsoft.com/office/powerpoint/2010/main" val="13873065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understand that </a:t>
            </a:r>
            <a:r>
              <a:rPr lang="en-GB" b="1" i="1" dirty="0"/>
              <a:t>new</a:t>
            </a:r>
            <a:r>
              <a:rPr lang="en-GB" dirty="0"/>
              <a:t> allocates memory for an object during run time.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advantage of this approach is that your program can create as many or as few objects as it needs during the execution of your program. </a:t>
            </a:r>
          </a:p>
        </p:txBody>
      </p:sp>
    </p:spTree>
    <p:extLst>
      <p:ext uri="{BB962C8B-B14F-4D97-AF65-F5344CB8AC3E}">
        <p14:creationId xmlns:p14="http://schemas.microsoft.com/office/powerpoint/2010/main" val="36587607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Distinction between Class and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class creates a new data type that can be used to create objects. </a:t>
            </a:r>
            <a:endParaRPr lang="en-GB" sz="2800" dirty="0" smtClean="0"/>
          </a:p>
          <a:p>
            <a:r>
              <a:rPr lang="en-GB" sz="2800" dirty="0" smtClean="0"/>
              <a:t>That </a:t>
            </a:r>
            <a:r>
              <a:rPr lang="en-GB" sz="2800" dirty="0"/>
              <a:t>is, a class creates a logical framework that defines the relationship between its members. </a:t>
            </a:r>
            <a:endParaRPr lang="en-GB" sz="2800" dirty="0" smtClean="0"/>
          </a:p>
          <a:p>
            <a:r>
              <a:rPr lang="en-GB" sz="2800" dirty="0" smtClean="0"/>
              <a:t>When </a:t>
            </a:r>
            <a:r>
              <a:rPr lang="en-GB" sz="2800" dirty="0"/>
              <a:t>you declare an object of a class, you are creating an instance of that class. Thus, a class is a logical construct. </a:t>
            </a:r>
            <a:endParaRPr lang="en-GB" sz="2800" dirty="0" smtClean="0"/>
          </a:p>
          <a:p>
            <a:r>
              <a:rPr lang="en-GB" sz="2800" dirty="0" smtClean="0"/>
              <a:t>An </a:t>
            </a:r>
            <a:r>
              <a:rPr lang="en-GB" sz="2800" dirty="0"/>
              <a:t>object has physical reality. </a:t>
            </a:r>
          </a:p>
        </p:txBody>
      </p:sp>
    </p:spTree>
    <p:extLst>
      <p:ext uri="{BB962C8B-B14F-4D97-AF65-F5344CB8AC3E}">
        <p14:creationId xmlns:p14="http://schemas.microsoft.com/office/powerpoint/2010/main" val="18895487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Assigning Object Reference 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Object reference variables act differently than you might expect when an assignment takes place.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what do you think the following fragment does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4941168"/>
            <a:ext cx="6048672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4507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Object Reference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You might think that b2 is being assigned a reference to a copy of the object referred to by b1. </a:t>
            </a:r>
            <a:endParaRPr lang="en-GB" sz="2800" dirty="0" smtClean="0"/>
          </a:p>
          <a:p>
            <a:r>
              <a:rPr lang="en-GB" sz="2800" dirty="0" smtClean="0"/>
              <a:t>That </a:t>
            </a:r>
            <a:r>
              <a:rPr lang="en-GB" sz="2800" dirty="0"/>
              <a:t>is, you might think that b1 and b2 refer to separate and distinct objects. </a:t>
            </a:r>
            <a:endParaRPr lang="en-GB" sz="2800" dirty="0" smtClean="0"/>
          </a:p>
          <a:p>
            <a:r>
              <a:rPr lang="en-GB" sz="2800" dirty="0" smtClean="0"/>
              <a:t>However</a:t>
            </a:r>
            <a:r>
              <a:rPr lang="en-GB" sz="2800" dirty="0"/>
              <a:t>, this would be wrong. </a:t>
            </a:r>
            <a:endParaRPr lang="en-GB" sz="2800" dirty="0" smtClean="0"/>
          </a:p>
          <a:p>
            <a:r>
              <a:rPr lang="en-GB" sz="2800" dirty="0" smtClean="0"/>
              <a:t>Instead</a:t>
            </a:r>
            <a:r>
              <a:rPr lang="en-GB" sz="2800" dirty="0"/>
              <a:t>, after this fragment executes, b1 and b2 will both refer to the same object.</a:t>
            </a:r>
          </a:p>
        </p:txBody>
      </p:sp>
    </p:spTree>
    <p:extLst>
      <p:ext uri="{BB962C8B-B14F-4D97-AF65-F5344CB8AC3E}">
        <p14:creationId xmlns:p14="http://schemas.microsoft.com/office/powerpoint/2010/main" val="28932269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Object Reference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situation is shown below: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63" y="2852936"/>
            <a:ext cx="8243961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7103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1472216240</TotalTime>
  <Words>1343</Words>
  <Application>Microsoft Office PowerPoint</Application>
  <PresentationFormat>On-screen Show (4:3)</PresentationFormat>
  <Paragraphs>138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ＭＳ Ｐゴシック</vt:lpstr>
      <vt:lpstr>ＭＳ Ｐゴシック</vt:lpstr>
      <vt:lpstr>Tahoma</vt:lpstr>
      <vt:lpstr>Times New Roman</vt:lpstr>
      <vt:lpstr>Wingdings</vt:lpstr>
      <vt:lpstr>Blends</vt:lpstr>
      <vt:lpstr>Topic 1a - Introducing Classes (Fundamentals)</vt:lpstr>
      <vt:lpstr>Class Fundamentals</vt:lpstr>
      <vt:lpstr>Java Classes Rule</vt:lpstr>
      <vt:lpstr>Class Fundamentals</vt:lpstr>
      <vt:lpstr>A simplified general form of a class definition </vt:lpstr>
      <vt:lpstr>Class Fundamentals</vt:lpstr>
      <vt:lpstr>Class Fundamentals</vt:lpstr>
      <vt:lpstr>Class Fundamentals</vt:lpstr>
      <vt:lpstr>A Simple Class</vt:lpstr>
      <vt:lpstr>A Simple Class</vt:lpstr>
      <vt:lpstr>A Simple Class</vt:lpstr>
      <vt:lpstr>A Simple Class</vt:lpstr>
      <vt:lpstr>Program that uses the Box Class</vt:lpstr>
      <vt:lpstr>Program that uses the Box Class</vt:lpstr>
      <vt:lpstr>Program that uses the Box Class</vt:lpstr>
      <vt:lpstr>Separate Class Definitions</vt:lpstr>
      <vt:lpstr>Program that uses Two Box Class</vt:lpstr>
      <vt:lpstr>PowerPoint Presentation</vt:lpstr>
      <vt:lpstr>Program that uses Two Box Class</vt:lpstr>
      <vt:lpstr>Declaring Objects</vt:lpstr>
      <vt:lpstr>Declaring Objects</vt:lpstr>
      <vt:lpstr>Declaring Objects</vt:lpstr>
      <vt:lpstr>Declaring Objects</vt:lpstr>
      <vt:lpstr>Declaring Objects</vt:lpstr>
      <vt:lpstr>Declaring Objects</vt:lpstr>
      <vt:lpstr>Declaring Objects</vt:lpstr>
      <vt:lpstr>Distinction between Class and Object</vt:lpstr>
      <vt:lpstr>Assigning Object Reference Variables</vt:lpstr>
      <vt:lpstr>Assigning Object Reference Variables</vt:lpstr>
      <vt:lpstr>Assigning Object Reference Variables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141</cp:revision>
  <cp:lastPrinted>2018-10-31T08:24:02Z</cp:lastPrinted>
  <dcterms:created xsi:type="dcterms:W3CDTF">1996-12-09T10:09:10Z</dcterms:created>
  <dcterms:modified xsi:type="dcterms:W3CDTF">2021-01-31T11:33:56Z</dcterms:modified>
</cp:coreProperties>
</file>