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9" r:id="rId3"/>
    <p:sldId id="257" r:id="rId4"/>
    <p:sldId id="258" r:id="rId5"/>
    <p:sldId id="261" r:id="rId6"/>
    <p:sldId id="262" r:id="rId7"/>
    <p:sldId id="263" r:id="rId8"/>
    <p:sldId id="264" r:id="rId9"/>
    <p:sldId id="265" r:id="rId10"/>
    <p:sldId id="266" r:id="rId11"/>
    <p:sldId id="267" r:id="rId12"/>
    <p:sldId id="268" r:id="rId13"/>
    <p:sldId id="269" r:id="rId14"/>
    <p:sldId id="271" r:id="rId15"/>
    <p:sldId id="272" r:id="rId16"/>
    <p:sldId id="273"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B82DB0-13FE-4583-B8FD-9BFB95EBFC5C}" type="datetimeFigureOut">
              <a:rPr lang="en-GB" smtClean="0"/>
              <a:t>19/11/2019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361D6-D08C-467F-8616-1835E9C576B0}" type="slidenum">
              <a:rPr lang="en-GB" smtClean="0"/>
              <a:t>‹#›</a:t>
            </a:fld>
            <a:endParaRPr lang="en-GB"/>
          </a:p>
        </p:txBody>
      </p:sp>
    </p:spTree>
    <p:extLst>
      <p:ext uri="{BB962C8B-B14F-4D97-AF65-F5344CB8AC3E}">
        <p14:creationId xmlns:p14="http://schemas.microsoft.com/office/powerpoint/2010/main" val="3407184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ChangeArrowheads="1" noTextEdit="1"/>
          </p:cNvSpPr>
          <p:nvPr>
            <p:ph type="sldImg"/>
          </p:nvPr>
        </p:nvSpPr>
        <p:spPr>
          <a:xfrm>
            <a:off x="90488" y="744538"/>
            <a:ext cx="6616700" cy="3722687"/>
          </a:xfrm>
          <a:ln/>
        </p:spPr>
      </p:sp>
      <p:sp>
        <p:nvSpPr>
          <p:cNvPr id="38915"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Public health</a:t>
            </a:r>
          </a:p>
        </p:txBody>
      </p:sp>
      <p:sp>
        <p:nvSpPr>
          <p:cNvPr id="38916"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32D6340-B9A2-40A2-8551-C0DAD8C55351}" type="slidenum">
              <a:rPr lang="cy-GB" altLang="en-US" sz="1200" smtClean="0">
                <a:latin typeface="Arial" panose="020B0604020202020204" pitchFamily="34" charset="0"/>
              </a:rPr>
              <a:pPr/>
              <a:t>15</a:t>
            </a:fld>
            <a:endParaRPr lang="cy-GB" altLang="en-US" sz="1200" smtClean="0">
              <a:latin typeface="Arial" panose="020B0604020202020204" pitchFamily="34" charset="0"/>
            </a:endParaRPr>
          </a:p>
        </p:txBody>
      </p:sp>
    </p:spTree>
    <p:extLst>
      <p:ext uri="{BB962C8B-B14F-4D97-AF65-F5344CB8AC3E}">
        <p14:creationId xmlns:p14="http://schemas.microsoft.com/office/powerpoint/2010/main" val="17731474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11/19/2019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gov.wales/docs/dhss/publications/171219frameworken.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WjOMHaNp5GY#action=sh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ons.gov.uk/peoplepopulationandcommunity/wellbein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social-policy.org.uk/wordpress/wp-content/uploads/2015/04/03_heins1.pdf" TargetMode="External"/><Relationship Id="rId7" Type="http://schemas.openxmlformats.org/officeDocument/2006/relationships/hyperlink" Target="https://gweddill.gov.wales/topics/health/socialcare/well-being/?lang=en" TargetMode="External"/><Relationship Id="rId2" Type="http://schemas.openxmlformats.org/officeDocument/2006/relationships/hyperlink" Target="https://publichealthmatters.blog.gov.uk/2013/10/07/promoting-wellbeing-and-mental-health-whats-next/"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wellbeing/articles/measuringnationalwellbeing/qualityoflifeintheuk2018" TargetMode="External"/><Relationship Id="rId5" Type="http://schemas.openxmlformats.org/officeDocument/2006/relationships/hyperlink" Target="http://www.oecd.org/statistics/how-s-life-23089679.htm" TargetMode="External"/><Relationship Id="rId4" Type="http://schemas.openxmlformats.org/officeDocument/2006/relationships/hyperlink" Target="http://webarchive.nationalarchives.gov.uk/20130105035209/http:/www.dh.gov.uk/prod_consum_dh/groups/dh_digitalassets/@dh/@en/documents/digitalasset/dh_10970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950645"/>
            <a:ext cx="6815669" cy="1515533"/>
          </a:xfrm>
        </p:spPr>
        <p:txBody>
          <a:bodyPr/>
          <a:lstStyle/>
          <a:p>
            <a:r>
              <a:rPr lang="en-GB" dirty="0" smtClean="0"/>
              <a:t>Well-being</a:t>
            </a:r>
            <a:endParaRPr lang="en-GB" dirty="0"/>
          </a:p>
        </p:txBody>
      </p:sp>
      <p:sp>
        <p:nvSpPr>
          <p:cNvPr id="3" name="Subtitle 2"/>
          <p:cNvSpPr>
            <a:spLocks noGrp="1"/>
          </p:cNvSpPr>
          <p:nvPr>
            <p:ph type="subTitle" idx="1"/>
          </p:nvPr>
        </p:nvSpPr>
        <p:spPr>
          <a:xfrm>
            <a:off x="2756008" y="3975649"/>
            <a:ext cx="6815669" cy="1319920"/>
          </a:xfrm>
        </p:spPr>
        <p:txBody>
          <a:bodyPr>
            <a:normAutofit/>
          </a:bodyPr>
          <a:lstStyle/>
          <a:p>
            <a:r>
              <a:rPr lang="en-GB" sz="2400" dirty="0" smtClean="0"/>
              <a:t>A Reminder…</a:t>
            </a:r>
            <a:endParaRPr lang="en-GB" sz="2400" dirty="0"/>
          </a:p>
        </p:txBody>
      </p:sp>
    </p:spTree>
    <p:extLst>
      <p:ext uri="{BB962C8B-B14F-4D97-AF65-F5344CB8AC3E}">
        <p14:creationId xmlns:p14="http://schemas.microsoft.com/office/powerpoint/2010/main" val="2235109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2"/>
          <p:cNvSpPr>
            <a:spLocks noGrp="1"/>
          </p:cNvSpPr>
          <p:nvPr>
            <p:ph idx="1"/>
          </p:nvPr>
        </p:nvSpPr>
        <p:spPr>
          <a:xfrm>
            <a:off x="1705818" y="2575256"/>
            <a:ext cx="8229600" cy="3917950"/>
          </a:xfrm>
        </p:spPr>
        <p:txBody>
          <a:bodyPr>
            <a:normAutofit lnSpcReduction="10000"/>
          </a:bodyPr>
          <a:lstStyle/>
          <a:p>
            <a:pPr marL="0" indent="0">
              <a:buNone/>
            </a:pPr>
            <a:r>
              <a:rPr lang="en-GB" altLang="en-US" i="1" dirty="0" smtClean="0"/>
              <a:t>The question of how wellbeing should be defined (or spelt) still remains largely unresolved, which ‚has given rise to blurred and overly broad definitions of wellbeing’</a:t>
            </a:r>
          </a:p>
          <a:p>
            <a:pPr marL="0" indent="0">
              <a:buNone/>
            </a:pPr>
            <a:endParaRPr lang="en-GB" altLang="en-US" dirty="0" smtClean="0"/>
          </a:p>
          <a:p>
            <a:pPr marL="0" indent="0">
              <a:buNone/>
            </a:pPr>
            <a:r>
              <a:rPr lang="en-GB" altLang="en-US" i="1" dirty="0"/>
              <a:t>Some researchers have preferred to ignore the multifaceted nature of wellbeing and equate it with one construct (often life satisfaction), leading to the unfortunate omission of other important aspects of wellbeing </a:t>
            </a:r>
          </a:p>
          <a:p>
            <a:pPr marL="0" indent="0">
              <a:buNone/>
            </a:pPr>
            <a:endParaRPr lang="en-GB" altLang="en-US" dirty="0" smtClean="0"/>
          </a:p>
          <a:p>
            <a:pPr marL="0" indent="0">
              <a:buNone/>
            </a:pPr>
            <a:r>
              <a:rPr lang="en-GB" altLang="en-US" dirty="0" smtClean="0"/>
              <a:t>                </a:t>
            </a:r>
          </a:p>
        </p:txBody>
      </p:sp>
      <p:sp>
        <p:nvSpPr>
          <p:cNvPr id="3" name="Rectangle 2"/>
          <p:cNvSpPr/>
          <p:nvPr/>
        </p:nvSpPr>
        <p:spPr>
          <a:xfrm>
            <a:off x="3467089" y="1287042"/>
            <a:ext cx="4589911" cy="769441"/>
          </a:xfrm>
          <a:prstGeom prst="rect">
            <a:avLst/>
          </a:prstGeom>
        </p:spPr>
        <p:txBody>
          <a:bodyPr wrap="none">
            <a:spAutoFit/>
          </a:bodyPr>
          <a:lstStyle/>
          <a:p>
            <a:r>
              <a:rPr lang="en-GB" sz="4400" dirty="0">
                <a:ln w="3175" cmpd="sng">
                  <a:noFill/>
                </a:ln>
                <a:solidFill>
                  <a:prstClr val="black">
                    <a:lumMod val="85000"/>
                    <a:lumOff val="15000"/>
                  </a:prstClr>
                </a:solidFill>
                <a:ea typeface="+mj-ea"/>
                <a:cs typeface="+mj-cs"/>
              </a:rPr>
              <a:t>Defining Well-being</a:t>
            </a:r>
            <a:endParaRPr lang="en-GB" dirty="0"/>
          </a:p>
        </p:txBody>
      </p:sp>
      <p:sp>
        <p:nvSpPr>
          <p:cNvPr id="4" name="TextBox 3"/>
          <p:cNvSpPr txBox="1"/>
          <p:nvPr/>
        </p:nvSpPr>
        <p:spPr>
          <a:xfrm>
            <a:off x="8669251" y="5265751"/>
            <a:ext cx="3043021" cy="369332"/>
          </a:xfrm>
          <a:prstGeom prst="rect">
            <a:avLst/>
          </a:prstGeom>
          <a:noFill/>
        </p:spPr>
        <p:txBody>
          <a:bodyPr wrap="square" rtlCol="0">
            <a:spAutoFit/>
          </a:bodyPr>
          <a:lstStyle/>
          <a:p>
            <a:r>
              <a:rPr lang="en-GB" altLang="en-US"/>
              <a:t>(Forgeard et al., 2011, p. 81)</a:t>
            </a:r>
            <a:endParaRPr lang="en-GB" altLang="en-US" dirty="0"/>
          </a:p>
        </p:txBody>
      </p:sp>
    </p:spTree>
    <p:extLst>
      <p:ext uri="{BB962C8B-B14F-4D97-AF65-F5344CB8AC3E}">
        <p14:creationId xmlns:p14="http://schemas.microsoft.com/office/powerpoint/2010/main" val="206241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Well-being</a:t>
            </a:r>
            <a:endParaRPr lang="en-GB" dirty="0"/>
          </a:p>
        </p:txBody>
      </p:sp>
      <p:sp>
        <p:nvSpPr>
          <p:cNvPr id="3" name="Content Placeholder 2"/>
          <p:cNvSpPr>
            <a:spLocks noGrp="1"/>
          </p:cNvSpPr>
          <p:nvPr>
            <p:ph idx="1"/>
          </p:nvPr>
        </p:nvSpPr>
        <p:spPr>
          <a:xfrm>
            <a:off x="1605502" y="3137377"/>
            <a:ext cx="9601196" cy="3318936"/>
          </a:xfrm>
        </p:spPr>
        <p:txBody>
          <a:bodyPr/>
          <a:lstStyle/>
          <a:p>
            <a:r>
              <a:rPr lang="en-GB" dirty="0" smtClean="0"/>
              <a:t>Well-being is a much defined concept</a:t>
            </a:r>
          </a:p>
          <a:p>
            <a:r>
              <a:rPr lang="en-GB" dirty="0" smtClean="0"/>
              <a:t>How would you define it?</a:t>
            </a:r>
            <a:endParaRPr lang="en-GB" dirty="0"/>
          </a:p>
        </p:txBody>
      </p:sp>
      <p:sp>
        <p:nvSpPr>
          <p:cNvPr id="4" name="TextBox 3"/>
          <p:cNvSpPr txBox="1"/>
          <p:nvPr/>
        </p:nvSpPr>
        <p:spPr>
          <a:xfrm>
            <a:off x="7044855" y="4603805"/>
            <a:ext cx="2019632" cy="646331"/>
          </a:xfrm>
          <a:prstGeom prst="rect">
            <a:avLst/>
          </a:prstGeom>
          <a:noFill/>
        </p:spPr>
        <p:txBody>
          <a:bodyPr wrap="square" rtlCol="0">
            <a:spAutoFit/>
          </a:bodyPr>
          <a:lstStyle/>
          <a:p>
            <a:r>
              <a:rPr lang="en-GB" sz="3600" dirty="0" smtClean="0">
                <a:solidFill>
                  <a:srgbClr val="FF0000"/>
                </a:solidFill>
              </a:rPr>
              <a:t>Discuss…</a:t>
            </a:r>
            <a:endParaRPr lang="en-GB" sz="3600" dirty="0">
              <a:solidFill>
                <a:srgbClr val="FF0000"/>
              </a:solidFill>
            </a:endParaRPr>
          </a:p>
        </p:txBody>
      </p:sp>
    </p:spTree>
    <p:extLst>
      <p:ext uri="{BB962C8B-B14F-4D97-AF65-F5344CB8AC3E}">
        <p14:creationId xmlns:p14="http://schemas.microsoft.com/office/powerpoint/2010/main" val="2746249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Well-being</a:t>
            </a:r>
          </a:p>
        </p:txBody>
      </p:sp>
      <p:sp>
        <p:nvSpPr>
          <p:cNvPr id="3" name="Content Placeholder 2"/>
          <p:cNvSpPr>
            <a:spLocks noGrp="1"/>
          </p:cNvSpPr>
          <p:nvPr>
            <p:ph idx="1"/>
          </p:nvPr>
        </p:nvSpPr>
        <p:spPr/>
        <p:txBody>
          <a:bodyPr/>
          <a:lstStyle/>
          <a:p>
            <a:pPr marL="0" indent="0">
              <a:buNone/>
            </a:pPr>
            <a:r>
              <a:rPr lang="en-GB" altLang="en-US" i="1" dirty="0" smtClean="0"/>
              <a:t> Well-being </a:t>
            </a:r>
            <a:r>
              <a:rPr lang="en-GB" altLang="en-US" i="1" dirty="0"/>
              <a:t>is more than just happiness. As well as feeling satisfied and happy, well-being means developing as a person, being </a:t>
            </a:r>
            <a:r>
              <a:rPr lang="en-GB" altLang="en-US" i="1" dirty="0" smtClean="0"/>
              <a:t>fulfilled, </a:t>
            </a:r>
            <a:r>
              <a:rPr lang="en-GB" altLang="en-US" i="1" dirty="0"/>
              <a:t>and making a contribution to the </a:t>
            </a:r>
            <a:r>
              <a:rPr lang="en-GB" altLang="en-US" i="1" dirty="0" smtClean="0"/>
              <a:t>community</a:t>
            </a:r>
          </a:p>
          <a:p>
            <a:pPr marL="0" indent="0">
              <a:buNone/>
            </a:pPr>
            <a:endParaRPr lang="en-GB" i="1" dirty="0"/>
          </a:p>
          <a:p>
            <a:pPr marL="0" indent="0">
              <a:buNone/>
            </a:pPr>
            <a:r>
              <a:rPr lang="en-GB" dirty="0"/>
              <a:t>“</a:t>
            </a:r>
            <a:r>
              <a:rPr lang="en-GB" i="1" dirty="0"/>
              <a:t>a positive state of mind and body, feeling safe and able to cope, with a sense of connection with people, communities and the wider environment.”</a:t>
            </a:r>
            <a:endParaRPr lang="en-GB" dirty="0"/>
          </a:p>
        </p:txBody>
      </p:sp>
      <p:sp>
        <p:nvSpPr>
          <p:cNvPr id="4" name="TextBox 3"/>
          <p:cNvSpPr txBox="1"/>
          <p:nvPr/>
        </p:nvSpPr>
        <p:spPr>
          <a:xfrm>
            <a:off x="9485906" y="3506526"/>
            <a:ext cx="2234317" cy="276999"/>
          </a:xfrm>
          <a:prstGeom prst="rect">
            <a:avLst/>
          </a:prstGeom>
          <a:noFill/>
        </p:spPr>
        <p:txBody>
          <a:bodyPr wrap="square" rtlCol="0">
            <a:spAutoFit/>
          </a:bodyPr>
          <a:lstStyle/>
          <a:p>
            <a:r>
              <a:rPr lang="en-GB" altLang="en-US" sz="1200" dirty="0"/>
              <a:t>(Marks and Shah, 2004, p. 2)</a:t>
            </a:r>
          </a:p>
        </p:txBody>
      </p:sp>
      <p:sp>
        <p:nvSpPr>
          <p:cNvPr id="5" name="TextBox 4"/>
          <p:cNvSpPr txBox="1"/>
          <p:nvPr/>
        </p:nvSpPr>
        <p:spPr>
          <a:xfrm>
            <a:off x="9503464" y="4865552"/>
            <a:ext cx="1804946" cy="276999"/>
          </a:xfrm>
          <a:prstGeom prst="rect">
            <a:avLst/>
          </a:prstGeom>
          <a:noFill/>
        </p:spPr>
        <p:txBody>
          <a:bodyPr wrap="square" rtlCol="0">
            <a:spAutoFit/>
          </a:bodyPr>
          <a:lstStyle/>
          <a:p>
            <a:pPr>
              <a:defRPr/>
            </a:pPr>
            <a:r>
              <a:rPr lang="en-GB" sz="1200" dirty="0"/>
              <a:t>(HM Government, 2009)</a:t>
            </a:r>
          </a:p>
        </p:txBody>
      </p:sp>
    </p:spTree>
    <p:extLst>
      <p:ext uri="{BB962C8B-B14F-4D97-AF65-F5344CB8AC3E}">
        <p14:creationId xmlns:p14="http://schemas.microsoft.com/office/powerpoint/2010/main" val="2716762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dirty="0" smtClean="0"/>
              <a:t>The Welfare </a:t>
            </a:r>
            <a:r>
              <a:rPr lang="en-GB" altLang="en-US" dirty="0"/>
              <a:t>S</a:t>
            </a:r>
            <a:r>
              <a:rPr lang="en-GB" altLang="en-US" dirty="0" smtClean="0"/>
              <a:t>tate…</a:t>
            </a:r>
          </a:p>
        </p:txBody>
      </p:sp>
      <p:sp>
        <p:nvSpPr>
          <p:cNvPr id="20483" name="Content Placeholder 2"/>
          <p:cNvSpPr>
            <a:spLocks noGrp="1"/>
          </p:cNvSpPr>
          <p:nvPr>
            <p:ph idx="1"/>
          </p:nvPr>
        </p:nvSpPr>
        <p:spPr>
          <a:xfrm>
            <a:off x="1774466" y="2776994"/>
            <a:ext cx="8229600" cy="3916363"/>
          </a:xfrm>
        </p:spPr>
        <p:txBody>
          <a:bodyPr/>
          <a:lstStyle/>
          <a:p>
            <a:r>
              <a:rPr lang="en-GB" altLang="en-US" dirty="0" smtClean="0"/>
              <a:t>not only impacts directly on citizen’s well-being through the provision of personal services and family benefits, but also more indirectly through improving the health, wealth and social well-being of a whole nation</a:t>
            </a:r>
          </a:p>
          <a:p>
            <a:endParaRPr lang="en-GB" altLang="en-US" dirty="0" smtClean="0"/>
          </a:p>
          <a:p>
            <a:pPr marL="0" indent="0">
              <a:buNone/>
            </a:pPr>
            <a:endParaRPr lang="en-GB" altLang="en-US" dirty="0" smtClean="0"/>
          </a:p>
        </p:txBody>
      </p:sp>
      <p:sp>
        <p:nvSpPr>
          <p:cNvPr id="2" name="TextBox 1"/>
          <p:cNvSpPr txBox="1"/>
          <p:nvPr/>
        </p:nvSpPr>
        <p:spPr>
          <a:xfrm>
            <a:off x="9764202" y="5112689"/>
            <a:ext cx="1598213" cy="369332"/>
          </a:xfrm>
          <a:prstGeom prst="rect">
            <a:avLst/>
          </a:prstGeom>
          <a:noFill/>
        </p:spPr>
        <p:txBody>
          <a:bodyPr wrap="square" rtlCol="0">
            <a:spAutoFit/>
          </a:bodyPr>
          <a:lstStyle/>
          <a:p>
            <a:r>
              <a:rPr lang="en-GB" dirty="0" smtClean="0"/>
              <a:t>(</a:t>
            </a:r>
            <a:r>
              <a:rPr lang="en-GB" dirty="0" err="1" smtClean="0"/>
              <a:t>Heins</a:t>
            </a:r>
            <a:r>
              <a:rPr lang="en-GB" dirty="0" smtClean="0"/>
              <a:t>, 2005)</a:t>
            </a:r>
            <a:endParaRPr lang="en-GB" dirty="0"/>
          </a:p>
        </p:txBody>
      </p:sp>
    </p:spTree>
    <p:extLst>
      <p:ext uri="{BB962C8B-B14F-4D97-AF65-F5344CB8AC3E}">
        <p14:creationId xmlns:p14="http://schemas.microsoft.com/office/powerpoint/2010/main" val="197768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Autofit/>
          </a:bodyPr>
          <a:lstStyle/>
          <a:p>
            <a:r>
              <a:rPr lang="en-GB" altLang="en-US" sz="4000" dirty="0"/>
              <a:t>Historical </a:t>
            </a:r>
            <a:r>
              <a:rPr lang="en-GB" altLang="en-US" sz="4000" dirty="0" smtClean="0"/>
              <a:t>Use </a:t>
            </a:r>
            <a:r>
              <a:rPr lang="en-GB" altLang="en-US" sz="4000" dirty="0"/>
              <a:t>of the </a:t>
            </a:r>
            <a:r>
              <a:rPr lang="en-GB" altLang="en-US" sz="4000" dirty="0" smtClean="0"/>
              <a:t>Term </a:t>
            </a:r>
            <a:r>
              <a:rPr lang="en-GB" altLang="en-US" sz="4000" dirty="0"/>
              <a:t>in </a:t>
            </a:r>
            <a:r>
              <a:rPr lang="en-GB" altLang="en-US" sz="4000" dirty="0" smtClean="0"/>
              <a:t>Policy</a:t>
            </a:r>
            <a:r>
              <a:rPr lang="en-GB" altLang="en-US" sz="4000" dirty="0"/>
              <a:t>: Local Government Act, (2000)</a:t>
            </a:r>
          </a:p>
        </p:txBody>
      </p:sp>
      <p:sp>
        <p:nvSpPr>
          <p:cNvPr id="3" name="Content Placeholder 2">
            <a:extLst/>
          </p:cNvPr>
          <p:cNvSpPr>
            <a:spLocks noGrp="1"/>
          </p:cNvSpPr>
          <p:nvPr>
            <p:ph idx="1"/>
          </p:nvPr>
        </p:nvSpPr>
        <p:spPr>
          <a:xfrm>
            <a:off x="1853979" y="2751000"/>
            <a:ext cx="8229600" cy="3917950"/>
          </a:xfrm>
        </p:spPr>
        <p:txBody>
          <a:bodyPr/>
          <a:lstStyle/>
          <a:p>
            <a:pPr>
              <a:defRPr/>
            </a:pPr>
            <a:r>
              <a:rPr lang="en-GB" dirty="0"/>
              <a:t>The Local Government Act 2000 marked the introduction of the term ‘well-being’ to local government</a:t>
            </a:r>
          </a:p>
          <a:p>
            <a:pPr marL="0" indent="0">
              <a:buNone/>
              <a:defRPr/>
            </a:pPr>
            <a:endParaRPr lang="en-GB" dirty="0"/>
          </a:p>
          <a:p>
            <a:pPr>
              <a:defRPr/>
            </a:pPr>
            <a:r>
              <a:rPr lang="en-GB" dirty="0"/>
              <a:t>a requirement for each local authority in England and Wales to prepare a Community Strategy, outlining how it would use its power to achieve better economic, social and environmental outcomes</a:t>
            </a:r>
          </a:p>
        </p:txBody>
      </p:sp>
    </p:spTree>
    <p:extLst>
      <p:ext uri="{BB962C8B-B14F-4D97-AF65-F5344CB8AC3E}">
        <p14:creationId xmlns:p14="http://schemas.microsoft.com/office/powerpoint/2010/main" val="34284819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p:txBody>
          <a:bodyPr/>
          <a:lstStyle/>
          <a:p>
            <a:r>
              <a:rPr lang="en-GB" altLang="en-US" dirty="0" smtClean="0"/>
              <a:t>Around the Start of the Millennia (2000’s)</a:t>
            </a:r>
          </a:p>
        </p:txBody>
      </p:sp>
      <p:sp>
        <p:nvSpPr>
          <p:cNvPr id="22531" name="Content Placeholder 2"/>
          <p:cNvSpPr>
            <a:spLocks noGrp="1"/>
          </p:cNvSpPr>
          <p:nvPr>
            <p:ph sz="half" idx="1"/>
          </p:nvPr>
        </p:nvSpPr>
        <p:spPr>
          <a:xfrm>
            <a:off x="771276" y="2448573"/>
            <a:ext cx="7712765" cy="3989388"/>
          </a:xfrm>
        </p:spPr>
        <p:txBody>
          <a:bodyPr>
            <a:normAutofit/>
          </a:bodyPr>
          <a:lstStyle/>
          <a:p>
            <a:pPr marL="0" indent="0">
              <a:buNone/>
            </a:pPr>
            <a:endParaRPr lang="en-GB" altLang="en-US" i="1" dirty="0" smtClean="0"/>
          </a:p>
          <a:p>
            <a:pPr marL="0" indent="0">
              <a:buNone/>
            </a:pPr>
            <a:r>
              <a:rPr lang="en-GB" altLang="en-US" i="1" dirty="0" smtClean="0"/>
              <a:t>It's time we admitted that there's more to life than money and it's time we focused not just on GDP but on GWB – general wellbeing…</a:t>
            </a:r>
          </a:p>
          <a:p>
            <a:pPr marL="0" indent="0">
              <a:buNone/>
            </a:pPr>
            <a:r>
              <a:rPr lang="en-GB" altLang="en-US" i="1" dirty="0"/>
              <a:t>…Wellbeing can't be measured by money or traded in markets. It's about the beauty of our surroundings, the quality of our culture and, above all, the strength of our relationships. Improving our society's sense of wellbeing is, I believe, the central political challenge of our times</a:t>
            </a:r>
          </a:p>
          <a:p>
            <a:pPr marL="0" indent="0">
              <a:buNone/>
            </a:pPr>
            <a:endParaRPr lang="en-GB" altLang="en-US" i="1" dirty="0" smtClean="0"/>
          </a:p>
        </p:txBody>
      </p:sp>
      <p:pic>
        <p:nvPicPr>
          <p:cNvPr id="22532" name="Picture 2" descr="prime minister David Camero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8685915" y="3296946"/>
            <a:ext cx="2716255" cy="2292642"/>
          </a:xfrm>
          <a:noFill/>
        </p:spPr>
      </p:pic>
      <p:sp>
        <p:nvSpPr>
          <p:cNvPr id="2" name="TextBox 1"/>
          <p:cNvSpPr txBox="1"/>
          <p:nvPr/>
        </p:nvSpPr>
        <p:spPr>
          <a:xfrm>
            <a:off x="7466273" y="5752162"/>
            <a:ext cx="1916264" cy="276999"/>
          </a:xfrm>
          <a:prstGeom prst="rect">
            <a:avLst/>
          </a:prstGeom>
          <a:noFill/>
        </p:spPr>
        <p:txBody>
          <a:bodyPr wrap="square" rtlCol="0">
            <a:spAutoFit/>
          </a:bodyPr>
          <a:lstStyle/>
          <a:p>
            <a:r>
              <a:rPr lang="en-GB" sz="1200" dirty="0" smtClean="0"/>
              <a:t>(Cameron, 2005)</a:t>
            </a:r>
            <a:endParaRPr lang="en-GB" sz="1200" dirty="0"/>
          </a:p>
        </p:txBody>
      </p:sp>
    </p:spTree>
    <p:extLst>
      <p:ext uri="{BB962C8B-B14F-4D97-AF65-F5344CB8AC3E}">
        <p14:creationId xmlns:p14="http://schemas.microsoft.com/office/powerpoint/2010/main" val="4888269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Welfare and Well-being are Linked</a:t>
            </a:r>
          </a:p>
        </p:txBody>
      </p:sp>
      <p:sp>
        <p:nvSpPr>
          <p:cNvPr id="3" name="Content Placeholder 2">
            <a:extLst/>
          </p:cNvPr>
          <p:cNvSpPr>
            <a:spLocks noGrp="1"/>
          </p:cNvSpPr>
          <p:nvPr>
            <p:ph idx="1"/>
          </p:nvPr>
        </p:nvSpPr>
        <p:spPr>
          <a:xfrm>
            <a:off x="1981199" y="2800848"/>
            <a:ext cx="9325555" cy="3916363"/>
          </a:xfrm>
        </p:spPr>
        <p:txBody>
          <a:bodyPr/>
          <a:lstStyle/>
          <a:p>
            <a:pPr>
              <a:defRPr/>
            </a:pPr>
            <a:r>
              <a:rPr lang="en-GB" dirty="0"/>
              <a:t>Key well-being outcomes and welfare policies are closely linked</a:t>
            </a:r>
          </a:p>
          <a:p>
            <a:pPr marL="0" indent="0">
              <a:buNone/>
              <a:defRPr/>
            </a:pPr>
            <a:endParaRPr lang="en-GB" dirty="0"/>
          </a:p>
          <a:p>
            <a:pPr>
              <a:defRPr/>
            </a:pPr>
            <a:r>
              <a:rPr lang="en-GB" dirty="0"/>
              <a:t>The better welfare polices the better well-being scores physical and mental health, educational attainment, social mobility and social connectivity, crime and imprisonment rates </a:t>
            </a:r>
            <a:endParaRPr lang="en-GB" dirty="0" smtClean="0"/>
          </a:p>
          <a:p>
            <a:pPr marL="0" indent="0">
              <a:buNone/>
              <a:defRPr/>
            </a:pPr>
            <a:endParaRPr lang="en-GB" sz="1200" dirty="0" smtClean="0"/>
          </a:p>
          <a:p>
            <a:pPr marL="0" indent="0">
              <a:buNone/>
              <a:defRPr/>
            </a:pPr>
            <a:endParaRPr lang="en-GB" sz="1200" dirty="0"/>
          </a:p>
          <a:p>
            <a:pPr marL="0" indent="0">
              <a:buNone/>
              <a:defRPr/>
            </a:pPr>
            <a:r>
              <a:rPr lang="en-GB" sz="1200" dirty="0" smtClean="0"/>
              <a:t>                                                                                                                                                                                                  (</a:t>
            </a:r>
            <a:r>
              <a:rPr lang="en-GB" sz="1200" dirty="0"/>
              <a:t>Wilkinson and Pickett, 2010</a:t>
            </a:r>
            <a:r>
              <a:rPr lang="en-GB" sz="1200" dirty="0" smtClean="0"/>
              <a:t>)</a:t>
            </a:r>
            <a:endParaRPr lang="en-GB" sz="1200" dirty="0"/>
          </a:p>
        </p:txBody>
      </p:sp>
    </p:spTree>
    <p:extLst>
      <p:ext uri="{BB962C8B-B14F-4D97-AF65-F5344CB8AC3E}">
        <p14:creationId xmlns:p14="http://schemas.microsoft.com/office/powerpoint/2010/main" val="904040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smtClean="0"/>
              <a:t>Heins (2015)</a:t>
            </a:r>
          </a:p>
        </p:txBody>
      </p:sp>
      <p:sp>
        <p:nvSpPr>
          <p:cNvPr id="30723" name="Content Placeholder 2"/>
          <p:cNvSpPr>
            <a:spLocks noGrp="1"/>
          </p:cNvSpPr>
          <p:nvPr>
            <p:ph idx="1"/>
          </p:nvPr>
        </p:nvSpPr>
        <p:spPr>
          <a:xfrm>
            <a:off x="1981200" y="3023484"/>
            <a:ext cx="8229600" cy="3916363"/>
          </a:xfrm>
        </p:spPr>
        <p:txBody>
          <a:bodyPr/>
          <a:lstStyle/>
          <a:p>
            <a:r>
              <a:rPr lang="en-GB" altLang="en-US" dirty="0" smtClean="0"/>
              <a:t>well-being is unevenly distributed within the British population. Inequality continues to be a problem in society and this presents a clear challenge to policymakers who need to do more to ensure more people can lead happy and fulfilling lives. </a:t>
            </a:r>
          </a:p>
        </p:txBody>
      </p:sp>
    </p:spTree>
    <p:extLst>
      <p:ext uri="{BB962C8B-B14F-4D97-AF65-F5344CB8AC3E}">
        <p14:creationId xmlns:p14="http://schemas.microsoft.com/office/powerpoint/2010/main" val="3060131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endParaRPr lang="en-GB" altLang="en-US" smtClean="0"/>
          </a:p>
        </p:txBody>
      </p:sp>
      <p:sp>
        <p:nvSpPr>
          <p:cNvPr id="31747" name="Content Placeholder 2"/>
          <p:cNvSpPr>
            <a:spLocks noGrp="1"/>
          </p:cNvSpPr>
          <p:nvPr>
            <p:ph idx="1"/>
          </p:nvPr>
        </p:nvSpPr>
        <p:spPr>
          <a:xfrm>
            <a:off x="1838076" y="2713384"/>
            <a:ext cx="8229600" cy="3916363"/>
          </a:xfrm>
        </p:spPr>
        <p:txBody>
          <a:bodyPr/>
          <a:lstStyle/>
          <a:p>
            <a:r>
              <a:rPr lang="en-GB" altLang="en-US" dirty="0" smtClean="0"/>
              <a:t>People living in poor health – which often means coping with a longstanding illness – are amongst the most vulnerable members of British society, reporting the lowest levels of well-being. </a:t>
            </a:r>
          </a:p>
          <a:p>
            <a:pPr marL="0" indent="0">
              <a:buNone/>
            </a:pPr>
            <a:r>
              <a:rPr lang="en-GB" altLang="en-US" dirty="0" smtClean="0"/>
              <a:t>                                                                                               </a:t>
            </a:r>
            <a:r>
              <a:rPr lang="en-GB" altLang="en-US" sz="1200" dirty="0" smtClean="0"/>
              <a:t>(</a:t>
            </a:r>
            <a:r>
              <a:rPr lang="en-GB" altLang="en-US" sz="1200" dirty="0" err="1" smtClean="0"/>
              <a:t>Heins</a:t>
            </a:r>
            <a:r>
              <a:rPr lang="en-GB" altLang="en-US" sz="1200" dirty="0" smtClean="0"/>
              <a:t>, 2015)</a:t>
            </a:r>
          </a:p>
        </p:txBody>
      </p:sp>
    </p:spTree>
    <p:extLst>
      <p:ext uri="{BB962C8B-B14F-4D97-AF65-F5344CB8AC3E}">
        <p14:creationId xmlns:p14="http://schemas.microsoft.com/office/powerpoint/2010/main" val="1949528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
          <p:cNvSpPr>
            <a:spLocks noChangeArrowheads="1"/>
          </p:cNvSpPr>
          <p:nvPr/>
        </p:nvSpPr>
        <p:spPr bwMode="auto">
          <a:xfrm>
            <a:off x="3810000" y="2828926"/>
            <a:ext cx="457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2400">
              <a:latin typeface="Times" panose="02020603050405020304" pitchFamily="18" charset="0"/>
            </a:endParaRPr>
          </a:p>
        </p:txBody>
      </p:sp>
      <p:sp>
        <p:nvSpPr>
          <p:cNvPr id="33795" name="Title 2"/>
          <p:cNvSpPr>
            <a:spLocks noGrp="1"/>
          </p:cNvSpPr>
          <p:nvPr>
            <p:ph type="title"/>
          </p:nvPr>
        </p:nvSpPr>
        <p:spPr>
          <a:xfrm>
            <a:off x="1981200" y="1012825"/>
            <a:ext cx="8229600" cy="1143000"/>
          </a:xfrm>
        </p:spPr>
        <p:txBody>
          <a:bodyPr>
            <a:normAutofit fontScale="90000"/>
          </a:bodyPr>
          <a:lstStyle/>
          <a:p>
            <a:r>
              <a:rPr lang="en-GB" altLang="en-US" smtClean="0"/>
              <a:t>How it is measured for Social Services and Well-being Act 2014</a:t>
            </a:r>
          </a:p>
        </p:txBody>
      </p:sp>
      <p:sp>
        <p:nvSpPr>
          <p:cNvPr id="4" name="Content Placeholder 3">
            <a:extLst/>
          </p:cNvPr>
          <p:cNvSpPr>
            <a:spLocks noGrp="1"/>
          </p:cNvSpPr>
          <p:nvPr>
            <p:ph idx="1"/>
          </p:nvPr>
        </p:nvSpPr>
        <p:spPr>
          <a:xfrm>
            <a:off x="1981200" y="3094038"/>
            <a:ext cx="8229600" cy="3916362"/>
          </a:xfrm>
        </p:spPr>
        <p:txBody>
          <a:bodyPr/>
          <a:lstStyle/>
          <a:p>
            <a:pPr>
              <a:defRPr/>
            </a:pPr>
            <a:r>
              <a:rPr lang="en-GB" dirty="0">
                <a:hlinkClick r:id="rId2"/>
              </a:rPr>
              <a:t>https://</a:t>
            </a:r>
            <a:r>
              <a:rPr lang="en-GB" dirty="0" err="1">
                <a:hlinkClick r:id="rId2"/>
              </a:rPr>
              <a:t>gov.wales</a:t>
            </a:r>
            <a:r>
              <a:rPr lang="en-GB" dirty="0">
                <a:hlinkClick r:id="rId2"/>
              </a:rPr>
              <a:t>/docs/</a:t>
            </a:r>
            <a:r>
              <a:rPr lang="en-GB" dirty="0" err="1">
                <a:hlinkClick r:id="rId2"/>
              </a:rPr>
              <a:t>dhss</a:t>
            </a:r>
            <a:r>
              <a:rPr lang="en-GB" dirty="0">
                <a:hlinkClick r:id="rId2"/>
              </a:rPr>
              <a:t>/publications/171219frameworken.pdf</a:t>
            </a:r>
            <a:endParaRPr lang="en-GB" dirty="0"/>
          </a:p>
          <a:p>
            <a:pPr marL="0" indent="0">
              <a:buNone/>
              <a:defRPr/>
            </a:pPr>
            <a:endParaRPr lang="en-GB" dirty="0"/>
          </a:p>
        </p:txBody>
      </p:sp>
    </p:spTree>
    <p:extLst>
      <p:ext uri="{BB962C8B-B14F-4D97-AF65-F5344CB8AC3E}">
        <p14:creationId xmlns:p14="http://schemas.microsoft.com/office/powerpoint/2010/main" val="20233377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fontScale="90000"/>
          </a:bodyPr>
          <a:lstStyle/>
          <a:p>
            <a:r>
              <a:rPr lang="en-GB" altLang="en-US" dirty="0" smtClean="0"/>
              <a:t>SSWB (2014) National </a:t>
            </a:r>
            <a:r>
              <a:rPr lang="en-GB" altLang="en-US" dirty="0"/>
              <a:t>O</a:t>
            </a:r>
            <a:r>
              <a:rPr lang="en-GB" altLang="en-US" dirty="0" smtClean="0"/>
              <a:t>utcome </a:t>
            </a:r>
            <a:r>
              <a:rPr lang="en-GB" altLang="en-US" dirty="0"/>
              <a:t>I</a:t>
            </a:r>
            <a:r>
              <a:rPr lang="en-GB" altLang="en-US" dirty="0" smtClean="0"/>
              <a:t>ndicators for Well-being</a:t>
            </a:r>
          </a:p>
        </p:txBody>
      </p:sp>
      <p:sp>
        <p:nvSpPr>
          <p:cNvPr id="3" name="Content Placeholder 2">
            <a:extLst/>
          </p:cNvPr>
          <p:cNvSpPr>
            <a:spLocks noGrp="1"/>
          </p:cNvSpPr>
          <p:nvPr>
            <p:ph idx="1"/>
          </p:nvPr>
        </p:nvSpPr>
        <p:spPr>
          <a:xfrm>
            <a:off x="1822173" y="2506649"/>
            <a:ext cx="9739023" cy="3916363"/>
          </a:xfrm>
        </p:spPr>
        <p:txBody>
          <a:bodyPr>
            <a:normAutofit/>
          </a:bodyPr>
          <a:lstStyle/>
          <a:p>
            <a:pPr>
              <a:defRPr/>
            </a:pPr>
            <a:r>
              <a:rPr lang="en-GB" sz="2000" dirty="0"/>
              <a:t>Securing rights and entitlements </a:t>
            </a:r>
          </a:p>
          <a:p>
            <a:pPr marL="0" indent="0">
              <a:buNone/>
              <a:defRPr/>
            </a:pPr>
            <a:r>
              <a:rPr lang="en-GB" sz="2000" dirty="0"/>
              <a:t>• Physical, mental health and emotional well-being </a:t>
            </a:r>
          </a:p>
          <a:p>
            <a:pPr marL="0" indent="0">
              <a:buNone/>
              <a:defRPr/>
            </a:pPr>
            <a:r>
              <a:rPr lang="en-GB" sz="2000" dirty="0"/>
              <a:t>• Protection from abuse and neglect </a:t>
            </a:r>
          </a:p>
          <a:p>
            <a:pPr marL="0" indent="0">
              <a:buNone/>
              <a:defRPr/>
            </a:pPr>
            <a:r>
              <a:rPr lang="en-GB" sz="2000" dirty="0"/>
              <a:t>• Education, training and recreation </a:t>
            </a:r>
          </a:p>
          <a:p>
            <a:pPr marL="0" indent="0">
              <a:buNone/>
              <a:defRPr/>
            </a:pPr>
            <a:r>
              <a:rPr lang="en-GB" sz="2000" dirty="0"/>
              <a:t>• Domestic, family and personal relationships </a:t>
            </a:r>
          </a:p>
          <a:p>
            <a:pPr marL="0" indent="0">
              <a:buNone/>
              <a:defRPr/>
            </a:pPr>
            <a:r>
              <a:rPr lang="en-GB" sz="2000" dirty="0"/>
              <a:t>• Contribution made to society </a:t>
            </a:r>
          </a:p>
          <a:p>
            <a:pPr marL="0" indent="0">
              <a:buNone/>
              <a:defRPr/>
            </a:pPr>
            <a:r>
              <a:rPr lang="en-GB" sz="2000" dirty="0"/>
              <a:t>• Social and economic well-being </a:t>
            </a:r>
          </a:p>
          <a:p>
            <a:pPr marL="0" indent="0">
              <a:buNone/>
              <a:defRPr/>
            </a:pPr>
            <a:r>
              <a:rPr lang="en-GB" sz="2000" dirty="0"/>
              <a:t>• Suitability of living accommodation.</a:t>
            </a:r>
          </a:p>
        </p:txBody>
      </p:sp>
      <p:sp>
        <p:nvSpPr>
          <p:cNvPr id="2" name="TextBox 1"/>
          <p:cNvSpPr txBox="1"/>
          <p:nvPr/>
        </p:nvSpPr>
        <p:spPr>
          <a:xfrm>
            <a:off x="9390491" y="5812403"/>
            <a:ext cx="2584174" cy="369332"/>
          </a:xfrm>
          <a:prstGeom prst="rect">
            <a:avLst/>
          </a:prstGeom>
          <a:noFill/>
        </p:spPr>
        <p:txBody>
          <a:bodyPr wrap="square" rtlCol="0">
            <a:spAutoFit/>
          </a:bodyPr>
          <a:lstStyle/>
          <a:p>
            <a:r>
              <a:rPr lang="en-GB" dirty="0" smtClean="0"/>
              <a:t>(</a:t>
            </a:r>
            <a:r>
              <a:rPr lang="en-GB" sz="1200" dirty="0" smtClean="0"/>
              <a:t>Welsh Government, 2018</a:t>
            </a:r>
            <a:r>
              <a:rPr lang="en-GB" dirty="0" smtClean="0"/>
              <a:t>)</a:t>
            </a:r>
            <a:endParaRPr lang="en-GB" dirty="0"/>
          </a:p>
        </p:txBody>
      </p:sp>
    </p:spTree>
    <p:extLst>
      <p:ext uri="{BB962C8B-B14F-4D97-AF65-F5344CB8AC3E}">
        <p14:creationId xmlns:p14="http://schemas.microsoft.com/office/powerpoint/2010/main" val="2667133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446477" y="948267"/>
            <a:ext cx="9601196" cy="1303867"/>
          </a:xfrm>
        </p:spPr>
        <p:txBody>
          <a:bodyPr/>
          <a:lstStyle/>
          <a:p>
            <a:r>
              <a:rPr lang="en-GB" altLang="en-US" dirty="0" smtClean="0"/>
              <a:t>OECD (2017) How’s life?</a:t>
            </a:r>
          </a:p>
        </p:txBody>
      </p:sp>
      <p:sp>
        <p:nvSpPr>
          <p:cNvPr id="3" name="Content Placeholder 2">
            <a:extLst/>
          </p:cNvPr>
          <p:cNvSpPr>
            <a:spLocks noGrp="1"/>
          </p:cNvSpPr>
          <p:nvPr>
            <p:ph idx="1"/>
          </p:nvPr>
        </p:nvSpPr>
        <p:spPr>
          <a:xfrm>
            <a:off x="2259496" y="3373342"/>
            <a:ext cx="8229600" cy="3916363"/>
          </a:xfrm>
        </p:spPr>
        <p:txBody>
          <a:bodyPr/>
          <a:lstStyle/>
          <a:p>
            <a:pPr>
              <a:defRPr/>
            </a:pPr>
            <a:r>
              <a:rPr lang="en-GB" dirty="0">
                <a:hlinkClick r:id="rId2"/>
              </a:rPr>
              <a:t>https://www.youtube.com/watch?v=WjOMHaNp5GY#action=share</a:t>
            </a:r>
            <a:endParaRPr lang="en-GB" dirty="0"/>
          </a:p>
          <a:p>
            <a:pPr marL="0" indent="0">
              <a:buNone/>
              <a:defRPr/>
            </a:pPr>
            <a:endParaRPr lang="en-GB" dirty="0"/>
          </a:p>
        </p:txBody>
      </p:sp>
    </p:spTree>
    <p:extLst>
      <p:ext uri="{BB962C8B-B14F-4D97-AF65-F5344CB8AC3E}">
        <p14:creationId xmlns:p14="http://schemas.microsoft.com/office/powerpoint/2010/main" val="17052377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96779" y="628153"/>
            <a:ext cx="9144000" cy="5481638"/>
          </a:xfrm>
        </p:spPr>
      </p:pic>
      <p:sp>
        <p:nvSpPr>
          <p:cNvPr id="36867" name="TextBox 6"/>
          <p:cNvSpPr txBox="1">
            <a:spLocks noChangeArrowheads="1"/>
          </p:cNvSpPr>
          <p:nvPr/>
        </p:nvSpPr>
        <p:spPr bwMode="auto">
          <a:xfrm>
            <a:off x="10140798" y="6109791"/>
            <a:ext cx="10903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200" dirty="0">
                <a:latin typeface="Times" panose="02020603050405020304" pitchFamily="18" charset="0"/>
              </a:rPr>
              <a:t>(OECD, 2017)</a:t>
            </a:r>
          </a:p>
        </p:txBody>
      </p:sp>
    </p:spTree>
    <p:extLst>
      <p:ext uri="{BB962C8B-B14F-4D97-AF65-F5344CB8AC3E}">
        <p14:creationId xmlns:p14="http://schemas.microsoft.com/office/powerpoint/2010/main" val="22986807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p:cNvPr>
          <p:cNvSpPr>
            <a:spLocks noGrp="1"/>
          </p:cNvSpPr>
          <p:nvPr>
            <p:ph idx="1"/>
          </p:nvPr>
        </p:nvSpPr>
        <p:spPr>
          <a:xfrm>
            <a:off x="1879655" y="2512033"/>
            <a:ext cx="9061340" cy="3916363"/>
          </a:xfrm>
        </p:spPr>
        <p:txBody>
          <a:bodyPr>
            <a:normAutofit fontScale="92500" lnSpcReduction="10000"/>
          </a:bodyPr>
          <a:lstStyle/>
          <a:p>
            <a:pPr>
              <a:defRPr/>
            </a:pPr>
            <a:r>
              <a:rPr lang="en-GB" dirty="0"/>
              <a:t>It can fluctuate during people’s lives. It can dip in adolescence and middle-age. </a:t>
            </a:r>
          </a:p>
          <a:p>
            <a:pPr marL="0" indent="0">
              <a:buNone/>
              <a:defRPr/>
            </a:pPr>
            <a:endParaRPr lang="en-GB" dirty="0"/>
          </a:p>
          <a:p>
            <a:pPr>
              <a:defRPr/>
            </a:pPr>
            <a:r>
              <a:rPr lang="en-GB" dirty="0"/>
              <a:t>Influenced by the same factors that crop up again and again in our conversations about health – good jobs, homes and friends. </a:t>
            </a:r>
          </a:p>
          <a:p>
            <a:pPr>
              <a:defRPr/>
            </a:pPr>
            <a:endParaRPr lang="en-GB" dirty="0"/>
          </a:p>
          <a:p>
            <a:pPr>
              <a:defRPr/>
            </a:pPr>
            <a:r>
              <a:rPr lang="en-GB" dirty="0"/>
              <a:t>linked to better physical health, though it’s hard to know exactly what causes what – people with higher levels of wellbeing are less likely to smoke and they tend to eat a healthier diet. We also think that healthy behaviours, in turn, promote wellbeing.</a:t>
            </a:r>
          </a:p>
          <a:p>
            <a:pPr marL="0" indent="0" algn="r">
              <a:buNone/>
              <a:defRPr/>
            </a:pPr>
            <a:r>
              <a:rPr lang="en-GB" sz="1300" dirty="0"/>
              <a:t>(Fenton, 2013)</a:t>
            </a:r>
          </a:p>
        </p:txBody>
      </p:sp>
      <p:sp>
        <p:nvSpPr>
          <p:cNvPr id="2" name="TextBox 1"/>
          <p:cNvSpPr txBox="1"/>
          <p:nvPr/>
        </p:nvSpPr>
        <p:spPr>
          <a:xfrm>
            <a:off x="3613040" y="1455088"/>
            <a:ext cx="7916352" cy="707886"/>
          </a:xfrm>
          <a:prstGeom prst="rect">
            <a:avLst/>
          </a:prstGeom>
          <a:noFill/>
        </p:spPr>
        <p:txBody>
          <a:bodyPr wrap="square" rtlCol="0">
            <a:spAutoFit/>
          </a:bodyPr>
          <a:lstStyle/>
          <a:p>
            <a:r>
              <a:rPr lang="en-GB" sz="4000" dirty="0" smtClean="0"/>
              <a:t>Measuring Well-being</a:t>
            </a:r>
            <a:endParaRPr lang="en-GB" sz="4000" dirty="0"/>
          </a:p>
        </p:txBody>
      </p:sp>
    </p:spTree>
    <p:extLst>
      <p:ext uri="{BB962C8B-B14F-4D97-AF65-F5344CB8AC3E}">
        <p14:creationId xmlns:p14="http://schemas.microsoft.com/office/powerpoint/2010/main" val="5629411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additive="base">
                                        <p:cTn id="2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smtClean="0"/>
              <a:t>ONS (2018)</a:t>
            </a:r>
          </a:p>
        </p:txBody>
      </p:sp>
      <p:sp>
        <p:nvSpPr>
          <p:cNvPr id="3" name="Content Placeholder 2">
            <a:extLst/>
          </p:cNvPr>
          <p:cNvSpPr>
            <a:spLocks noGrp="1"/>
          </p:cNvSpPr>
          <p:nvPr>
            <p:ph idx="1"/>
          </p:nvPr>
        </p:nvSpPr>
        <p:spPr>
          <a:xfrm>
            <a:off x="1846028" y="2999630"/>
            <a:ext cx="9050570" cy="3916363"/>
          </a:xfrm>
        </p:spPr>
        <p:txBody>
          <a:bodyPr/>
          <a:lstStyle/>
          <a:p>
            <a:pPr>
              <a:defRPr/>
            </a:pPr>
            <a:r>
              <a:rPr lang="en-GB" dirty="0"/>
              <a:t>Wales – poor personal well-being</a:t>
            </a:r>
          </a:p>
          <a:p>
            <a:pPr>
              <a:defRPr/>
            </a:pPr>
            <a:endParaRPr lang="en-GB" dirty="0"/>
          </a:p>
          <a:p>
            <a:pPr>
              <a:defRPr/>
            </a:pPr>
            <a:r>
              <a:rPr lang="en-GB" dirty="0">
                <a:hlinkClick r:id="rId2"/>
              </a:rPr>
              <a:t>https://www.ons.gov.uk/peoplepopulationandcommunity/wellbeing</a:t>
            </a:r>
            <a:endParaRPr lang="en-GB" dirty="0"/>
          </a:p>
          <a:p>
            <a:pPr marL="0" indent="0">
              <a:buNone/>
              <a:defRPr/>
            </a:pPr>
            <a:endParaRPr lang="en-GB" dirty="0"/>
          </a:p>
        </p:txBody>
      </p:sp>
    </p:spTree>
    <p:extLst>
      <p:ext uri="{BB962C8B-B14F-4D97-AF65-F5344CB8AC3E}">
        <p14:creationId xmlns:p14="http://schemas.microsoft.com/office/powerpoint/2010/main" val="104057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r>
              <a:rPr lang="en-GB" altLang="en-US" dirty="0" smtClean="0"/>
              <a:t>Measurements of National Well-Being 2018 - decreases</a:t>
            </a:r>
          </a:p>
        </p:txBody>
      </p:sp>
      <p:sp>
        <p:nvSpPr>
          <p:cNvPr id="3" name="Content Placeholder 2">
            <a:extLst/>
          </p:cNvPr>
          <p:cNvSpPr>
            <a:spLocks noGrp="1"/>
          </p:cNvSpPr>
          <p:nvPr>
            <p:ph idx="1"/>
          </p:nvPr>
        </p:nvSpPr>
        <p:spPr>
          <a:xfrm>
            <a:off x="1861930" y="2427136"/>
            <a:ext cx="9034668" cy="3916363"/>
          </a:xfrm>
        </p:spPr>
        <p:txBody>
          <a:bodyPr/>
          <a:lstStyle/>
          <a:p>
            <a:pPr marL="0" indent="0">
              <a:buNone/>
              <a:defRPr/>
            </a:pPr>
            <a:endParaRPr lang="en-GB" dirty="0"/>
          </a:p>
          <a:p>
            <a:pPr>
              <a:defRPr/>
            </a:pPr>
            <a:r>
              <a:rPr lang="en-GB" dirty="0"/>
              <a:t>having someone to rely on</a:t>
            </a:r>
          </a:p>
          <a:p>
            <a:pPr>
              <a:defRPr/>
            </a:pPr>
            <a:r>
              <a:rPr lang="en-GB" dirty="0"/>
              <a:t>satisfaction with our jobs.</a:t>
            </a:r>
          </a:p>
          <a:p>
            <a:pPr marL="0" indent="0">
              <a:buNone/>
              <a:defRPr/>
            </a:pPr>
            <a:r>
              <a:rPr lang="en-GB" dirty="0"/>
              <a:t>                                       </a:t>
            </a:r>
            <a:r>
              <a:rPr lang="en-GB" dirty="0" smtClean="0"/>
              <a:t>                                                                   </a:t>
            </a:r>
            <a:r>
              <a:rPr lang="en-GB" sz="1200" dirty="0" smtClean="0"/>
              <a:t>(</a:t>
            </a:r>
            <a:r>
              <a:rPr lang="en-GB" sz="1200" dirty="0"/>
              <a:t>ONS, 2018)</a:t>
            </a:r>
          </a:p>
          <a:p>
            <a:pPr marL="0" indent="0">
              <a:buNone/>
              <a:defRPr/>
            </a:pPr>
            <a:endParaRPr lang="en-GB" dirty="0"/>
          </a:p>
          <a:p>
            <a:pPr marL="0" indent="0">
              <a:buNone/>
              <a:defRPr/>
            </a:pPr>
            <a:r>
              <a:rPr lang="en-GB" sz="1800" dirty="0"/>
              <a:t>https://</a:t>
            </a:r>
            <a:r>
              <a:rPr lang="en-GB" sz="1800" dirty="0" err="1"/>
              <a:t>www.ons.gov.uk</a:t>
            </a:r>
            <a:r>
              <a:rPr lang="en-GB" sz="1800" dirty="0"/>
              <a:t>/</a:t>
            </a:r>
            <a:r>
              <a:rPr lang="en-GB" sz="1800" dirty="0" err="1"/>
              <a:t>peoplepopulationandcommunity</a:t>
            </a:r>
            <a:r>
              <a:rPr lang="en-GB" sz="1800" dirty="0"/>
              <a:t>/wellbeing/articles/</a:t>
            </a:r>
            <a:r>
              <a:rPr lang="en-GB" sz="1800" dirty="0" err="1"/>
              <a:t>measuresofnationalwellbeingdashboard</a:t>
            </a:r>
            <a:r>
              <a:rPr lang="en-GB" sz="1800" dirty="0"/>
              <a:t>/2018-04-25</a:t>
            </a:r>
          </a:p>
          <a:p>
            <a:pPr>
              <a:defRPr/>
            </a:pPr>
            <a:endParaRPr lang="en-GB" dirty="0"/>
          </a:p>
          <a:p>
            <a:pPr>
              <a:defRPr/>
            </a:pPr>
            <a:endParaRPr lang="en-GB" dirty="0"/>
          </a:p>
          <a:p>
            <a:pPr>
              <a:defRPr/>
            </a:pPr>
            <a:endParaRPr lang="en-GB" dirty="0"/>
          </a:p>
        </p:txBody>
      </p:sp>
    </p:spTree>
    <p:extLst>
      <p:ext uri="{BB962C8B-B14F-4D97-AF65-F5344CB8AC3E}">
        <p14:creationId xmlns:p14="http://schemas.microsoft.com/office/powerpoint/2010/main" val="37379336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168843" y="2520563"/>
            <a:ext cx="9398440" cy="3999507"/>
          </a:xfrm>
        </p:spPr>
        <p:txBody>
          <a:bodyPr>
            <a:normAutofit fontScale="47500" lnSpcReduction="20000"/>
          </a:bodyPr>
          <a:lstStyle/>
          <a:p>
            <a:pPr indent="-36000">
              <a:lnSpc>
                <a:spcPct val="120000"/>
              </a:lnSpc>
              <a:spcBef>
                <a:spcPts val="0"/>
              </a:spcBef>
              <a:spcAft>
                <a:spcPts val="0"/>
              </a:spcAft>
            </a:pPr>
            <a:r>
              <a:rPr lang="en-GB" sz="2500" dirty="0" smtClean="0"/>
              <a:t>Fenton, K. (2013) </a:t>
            </a:r>
            <a:r>
              <a:rPr lang="en-GB" sz="2500" i="1" dirty="0"/>
              <a:t>Promoting wellbeing and mental health: what's next</a:t>
            </a:r>
            <a:r>
              <a:rPr lang="en-GB" sz="2500" i="1" dirty="0" smtClean="0"/>
              <a:t>? </a:t>
            </a:r>
            <a:r>
              <a:rPr lang="en-GB" sz="2500" dirty="0" smtClean="0"/>
              <a:t>Available at: </a:t>
            </a:r>
            <a:r>
              <a:rPr lang="en-GB" sz="2500" dirty="0">
                <a:hlinkClick r:id="rId2"/>
              </a:rPr>
              <a:t>https://publichealthmatters.blog.gov.uk/2013/10/07/promoting-wellbeing-and-mental-health-whats-next</a:t>
            </a:r>
            <a:r>
              <a:rPr lang="en-GB" sz="2500" dirty="0" smtClean="0">
                <a:hlinkClick r:id="rId2"/>
              </a:rPr>
              <a:t>/</a:t>
            </a:r>
            <a:r>
              <a:rPr lang="en-GB" sz="2500" dirty="0" smtClean="0"/>
              <a:t> (Accessed: 17 November 2019).</a:t>
            </a:r>
          </a:p>
          <a:p>
            <a:pPr indent="-36000">
              <a:lnSpc>
                <a:spcPct val="120000"/>
              </a:lnSpc>
              <a:spcBef>
                <a:spcPts val="0"/>
              </a:spcBef>
              <a:spcAft>
                <a:spcPts val="0"/>
              </a:spcAft>
            </a:pPr>
            <a:r>
              <a:rPr lang="en-GB" sz="2500" dirty="0" smtClean="0"/>
              <a:t>Forger</a:t>
            </a:r>
            <a:r>
              <a:rPr lang="en-GB" sz="2500" dirty="0"/>
              <a:t>, M. J. C., </a:t>
            </a:r>
            <a:r>
              <a:rPr lang="en-GB" sz="2500" dirty="0" err="1"/>
              <a:t>Jayawickreme</a:t>
            </a:r>
            <a:r>
              <a:rPr lang="en-GB" sz="2500" dirty="0"/>
              <a:t>, E., Kern, M. and Seligman, M. E. P. (2011). Doing the </a:t>
            </a:r>
            <a:r>
              <a:rPr lang="en-GB" sz="2500" dirty="0" smtClean="0"/>
              <a:t>Right Thing</a:t>
            </a:r>
            <a:r>
              <a:rPr lang="en-GB" sz="2500" dirty="0"/>
              <a:t>: Measuring </a:t>
            </a:r>
            <a:r>
              <a:rPr lang="en-GB" sz="2500" dirty="0" smtClean="0"/>
              <a:t>Wellbeing </a:t>
            </a:r>
            <a:r>
              <a:rPr lang="en-GB" sz="2500" dirty="0"/>
              <a:t>for </a:t>
            </a:r>
            <a:r>
              <a:rPr lang="en-GB" sz="2500" dirty="0" smtClean="0"/>
              <a:t>Public </a:t>
            </a:r>
            <a:r>
              <a:rPr lang="en-GB" sz="2500" dirty="0"/>
              <a:t>P</a:t>
            </a:r>
            <a:r>
              <a:rPr lang="en-GB" sz="2500" dirty="0" smtClean="0"/>
              <a:t>olicy’. </a:t>
            </a:r>
            <a:r>
              <a:rPr lang="en-GB" sz="2500" i="1" dirty="0"/>
              <a:t>International Journal of Wellbeing, </a:t>
            </a:r>
            <a:r>
              <a:rPr lang="en-GB" sz="2500" dirty="0"/>
              <a:t>1(1), </a:t>
            </a:r>
            <a:r>
              <a:rPr lang="en-GB" sz="2500" dirty="0" smtClean="0"/>
              <a:t>pp.79–106.</a:t>
            </a:r>
          </a:p>
          <a:p>
            <a:pPr indent="-36000">
              <a:lnSpc>
                <a:spcPct val="120000"/>
              </a:lnSpc>
              <a:spcBef>
                <a:spcPts val="0"/>
              </a:spcBef>
              <a:spcAft>
                <a:spcPts val="0"/>
              </a:spcAft>
            </a:pPr>
            <a:r>
              <a:rPr lang="en-GB" sz="2500" dirty="0" err="1" smtClean="0"/>
              <a:t>Heins</a:t>
            </a:r>
            <a:r>
              <a:rPr lang="en-GB" sz="2500" dirty="0" smtClean="0"/>
              <a:t>, E. </a:t>
            </a:r>
            <a:r>
              <a:rPr lang="en-GB" sz="2500" dirty="0"/>
              <a:t>(2015) </a:t>
            </a:r>
            <a:r>
              <a:rPr lang="en-GB" sz="2500" i="1" dirty="0"/>
              <a:t>Welfare and </a:t>
            </a:r>
            <a:r>
              <a:rPr lang="en-GB" sz="2500" i="1" dirty="0" smtClean="0"/>
              <a:t>Well-being </a:t>
            </a:r>
            <a:r>
              <a:rPr lang="en-GB" sz="2500" i="1" dirty="0"/>
              <a:t>– </a:t>
            </a:r>
            <a:r>
              <a:rPr lang="en-GB" sz="2500" i="1" dirty="0" smtClean="0"/>
              <a:t>Inextricably Linked </a:t>
            </a:r>
            <a:r>
              <a:rPr lang="en-GB" sz="2500" dirty="0" smtClean="0"/>
              <a:t>Available at: </a:t>
            </a:r>
            <a:r>
              <a:rPr lang="en-GB" sz="2500" dirty="0">
                <a:hlinkClick r:id="rId3"/>
              </a:rPr>
              <a:t>http://</a:t>
            </a:r>
            <a:r>
              <a:rPr lang="en-GB" sz="2500" dirty="0" smtClean="0">
                <a:hlinkClick r:id="rId3"/>
              </a:rPr>
              <a:t>www.social-policy.org.uk/wordpress/wp-content/uploads/2015/04/03_heins1.pdf</a:t>
            </a:r>
            <a:r>
              <a:rPr lang="en-GB" sz="2500" dirty="0" smtClean="0"/>
              <a:t> (Accessed: 17 </a:t>
            </a:r>
            <a:r>
              <a:rPr lang="en-GB" sz="2500" dirty="0" err="1" smtClean="0"/>
              <a:t>Novemner</a:t>
            </a:r>
            <a:r>
              <a:rPr lang="en-GB" sz="2500" dirty="0" smtClean="0"/>
              <a:t> 2019).</a:t>
            </a:r>
            <a:endParaRPr lang="en-GB" sz="2500" i="1" dirty="0" smtClean="0"/>
          </a:p>
          <a:p>
            <a:pPr indent="-36000">
              <a:lnSpc>
                <a:spcPct val="120000"/>
              </a:lnSpc>
              <a:spcBef>
                <a:spcPts val="0"/>
              </a:spcBef>
              <a:spcAft>
                <a:spcPts val="0"/>
              </a:spcAft>
            </a:pPr>
            <a:r>
              <a:rPr lang="en-GB" altLang="en-US" sz="2500" dirty="0"/>
              <a:t>HM Government (2009) </a:t>
            </a:r>
            <a:r>
              <a:rPr lang="en-GB" altLang="en-US" sz="2500" i="1" dirty="0"/>
              <a:t>New Horizons: A </a:t>
            </a:r>
            <a:r>
              <a:rPr lang="en-GB" altLang="en-US" sz="2500" i="1" dirty="0" smtClean="0"/>
              <a:t>Shared Vision </a:t>
            </a:r>
            <a:r>
              <a:rPr lang="en-GB" altLang="en-US" sz="2500" i="1" dirty="0"/>
              <a:t>for </a:t>
            </a:r>
            <a:r>
              <a:rPr lang="en-GB" altLang="en-US" sz="2500" i="1" dirty="0" smtClean="0"/>
              <a:t>Mental Health</a:t>
            </a:r>
            <a:r>
              <a:rPr lang="en-GB" altLang="en-US" sz="2500" dirty="0"/>
              <a:t>. London. HM Government. </a:t>
            </a:r>
            <a:r>
              <a:rPr lang="en-GB" altLang="en-US" sz="2500" dirty="0" smtClean="0"/>
              <a:t>Available at: </a:t>
            </a:r>
            <a:r>
              <a:rPr lang="en-GB" altLang="en-US" sz="2500" dirty="0" smtClean="0">
                <a:hlinkClick r:id="rId4"/>
              </a:rPr>
              <a:t>http</a:t>
            </a:r>
            <a:r>
              <a:rPr lang="en-GB" altLang="en-US" sz="2500" dirty="0">
                <a:hlinkClick r:id="rId4"/>
              </a:rPr>
              <a:t>://webarchive.nationalarchives.gov.uk/20130105035209/http://www.dh.gov.uk/prod_consum_dh/groups/dh_digitalassets/@dh/@</a:t>
            </a:r>
            <a:r>
              <a:rPr lang="en-GB" altLang="en-US" sz="2500" dirty="0" smtClean="0">
                <a:hlinkClick r:id="rId4"/>
              </a:rPr>
              <a:t>en/documents/digitalasset/dh_109708.pdf</a:t>
            </a:r>
            <a:r>
              <a:rPr lang="en-GB" altLang="en-US" sz="2500" dirty="0" smtClean="0"/>
              <a:t> (Accessed: 18 November 2019).</a:t>
            </a:r>
          </a:p>
          <a:p>
            <a:pPr indent="-36000">
              <a:lnSpc>
                <a:spcPct val="120000"/>
              </a:lnSpc>
              <a:spcBef>
                <a:spcPts val="0"/>
              </a:spcBef>
              <a:spcAft>
                <a:spcPts val="0"/>
              </a:spcAft>
            </a:pPr>
            <a:r>
              <a:rPr lang="en-GB" altLang="en-US" sz="2500" dirty="0" smtClean="0"/>
              <a:t>OECD. (2017) </a:t>
            </a:r>
            <a:r>
              <a:rPr lang="en-GB" altLang="en-US" sz="2500" i="1" dirty="0" smtClean="0"/>
              <a:t>How’s Life? 2017: Measuring Well-being. </a:t>
            </a:r>
            <a:r>
              <a:rPr lang="en-GB" altLang="en-US" sz="2500" dirty="0" smtClean="0"/>
              <a:t>Available at: </a:t>
            </a:r>
            <a:r>
              <a:rPr lang="en-GB" sz="2500" dirty="0">
                <a:hlinkClick r:id="rId5"/>
              </a:rPr>
              <a:t>http://</a:t>
            </a:r>
            <a:r>
              <a:rPr lang="en-GB" sz="2500" dirty="0" smtClean="0">
                <a:hlinkClick r:id="rId5"/>
              </a:rPr>
              <a:t>www.oecd.org/statistics/how-s-life-23089679.htm</a:t>
            </a:r>
            <a:r>
              <a:rPr lang="en-GB" sz="2500" dirty="0" smtClean="0"/>
              <a:t> (Accessed: 17 November 2019).</a:t>
            </a:r>
          </a:p>
          <a:p>
            <a:pPr indent="-36000">
              <a:lnSpc>
                <a:spcPct val="120000"/>
              </a:lnSpc>
              <a:spcBef>
                <a:spcPts val="0"/>
              </a:spcBef>
              <a:spcAft>
                <a:spcPts val="0"/>
              </a:spcAft>
            </a:pPr>
            <a:r>
              <a:rPr lang="en-GB" altLang="en-US" sz="2500" dirty="0" smtClean="0"/>
              <a:t>ONS. (2018) </a:t>
            </a:r>
            <a:r>
              <a:rPr lang="en-GB" sz="2500" i="1" dirty="0"/>
              <a:t>Measuring National Well-being: Quality of Life in the UK, </a:t>
            </a:r>
            <a:r>
              <a:rPr lang="en-GB" sz="2500" i="1" dirty="0" smtClean="0"/>
              <a:t>2018. </a:t>
            </a:r>
            <a:r>
              <a:rPr lang="en-GB" sz="2500" dirty="0" smtClean="0"/>
              <a:t>Available at: </a:t>
            </a:r>
            <a:r>
              <a:rPr lang="en-GB" sz="2500" dirty="0">
                <a:hlinkClick r:id="rId6"/>
              </a:rPr>
              <a:t>https://</a:t>
            </a:r>
            <a:r>
              <a:rPr lang="en-GB" sz="2500" dirty="0" smtClean="0">
                <a:hlinkClick r:id="rId6"/>
              </a:rPr>
              <a:t>www.ons.gov.uk/peoplepopulationandcommunity/wellbeing/articles/measuringnationalwellbeing/qualityoflifeintheuk2018</a:t>
            </a:r>
            <a:r>
              <a:rPr lang="en-GB" sz="2500" dirty="0" smtClean="0"/>
              <a:t> (Accessed: 17 November 2019).</a:t>
            </a:r>
            <a:endParaRPr lang="en-GB" altLang="en-US" sz="2500" dirty="0" smtClean="0"/>
          </a:p>
          <a:p>
            <a:pPr indent="-36000">
              <a:lnSpc>
                <a:spcPct val="120000"/>
              </a:lnSpc>
              <a:spcBef>
                <a:spcPts val="0"/>
              </a:spcBef>
              <a:spcAft>
                <a:spcPts val="0"/>
              </a:spcAft>
            </a:pPr>
            <a:r>
              <a:rPr lang="en-GB" altLang="en-US" sz="2500" dirty="0" smtClean="0"/>
              <a:t>Shah</a:t>
            </a:r>
            <a:r>
              <a:rPr lang="en-GB" altLang="en-US" sz="2500" dirty="0"/>
              <a:t>, H</a:t>
            </a:r>
            <a:r>
              <a:rPr lang="en-GB" altLang="en-US" sz="2500" dirty="0" smtClean="0"/>
              <a:t>. </a:t>
            </a:r>
            <a:r>
              <a:rPr lang="en-GB" altLang="en-US" sz="2500" dirty="0"/>
              <a:t>&amp; Marks, N. (2004).</a:t>
            </a:r>
            <a:r>
              <a:rPr lang="en-GB" altLang="en-US" sz="2500" i="1" dirty="0"/>
              <a:t> A </a:t>
            </a:r>
            <a:r>
              <a:rPr lang="en-GB" altLang="en-US" sz="2500" i="1" dirty="0" smtClean="0"/>
              <a:t>Well-being Manifesto </a:t>
            </a:r>
            <a:r>
              <a:rPr lang="en-GB" altLang="en-US" sz="2500" i="1" dirty="0"/>
              <a:t>for a </a:t>
            </a:r>
            <a:r>
              <a:rPr lang="en-GB" altLang="en-US" sz="2500" i="1" dirty="0" smtClean="0"/>
              <a:t>Flourishing Society</a:t>
            </a:r>
            <a:r>
              <a:rPr lang="en-GB" altLang="en-US" sz="2500" i="1" dirty="0"/>
              <a:t>. </a:t>
            </a:r>
            <a:r>
              <a:rPr lang="en-GB" altLang="en-US" sz="2500" dirty="0"/>
              <a:t>London: The New Economics </a:t>
            </a:r>
            <a:r>
              <a:rPr lang="en-GB" altLang="en-US" sz="2500" dirty="0" smtClean="0"/>
              <a:t>Foundation.</a:t>
            </a:r>
          </a:p>
          <a:p>
            <a:pPr indent="-36000">
              <a:lnSpc>
                <a:spcPct val="120000"/>
              </a:lnSpc>
              <a:spcBef>
                <a:spcPts val="0"/>
              </a:spcBef>
              <a:spcAft>
                <a:spcPts val="0"/>
              </a:spcAft>
            </a:pPr>
            <a:r>
              <a:rPr lang="en-GB" sz="2500" dirty="0"/>
              <a:t>Welsh </a:t>
            </a:r>
            <a:r>
              <a:rPr lang="en-GB" sz="2500" dirty="0" smtClean="0"/>
              <a:t>Government. (2018) </a:t>
            </a:r>
            <a:r>
              <a:rPr lang="en-GB" sz="2500" i="1" dirty="0"/>
              <a:t>Measuring </a:t>
            </a:r>
            <a:r>
              <a:rPr lang="en-GB" sz="2500" i="1" dirty="0" smtClean="0"/>
              <a:t>well-being. </a:t>
            </a:r>
            <a:r>
              <a:rPr lang="en-GB" sz="2500" dirty="0" smtClean="0"/>
              <a:t>Available at: </a:t>
            </a:r>
            <a:r>
              <a:rPr lang="en-GB" sz="2500" dirty="0">
                <a:hlinkClick r:id="rId7"/>
              </a:rPr>
              <a:t>https://gweddill.gov.wales/topics/health/socialcare/well-being/?</a:t>
            </a:r>
            <a:r>
              <a:rPr lang="en-GB" sz="2500" dirty="0" smtClean="0">
                <a:hlinkClick r:id="rId7"/>
              </a:rPr>
              <a:t>lang=en</a:t>
            </a:r>
            <a:r>
              <a:rPr lang="en-GB" sz="2500" dirty="0" smtClean="0"/>
              <a:t> (Accessed: 17 November 2019).</a:t>
            </a:r>
          </a:p>
          <a:p>
            <a:pPr indent="-36000">
              <a:lnSpc>
                <a:spcPct val="120000"/>
              </a:lnSpc>
              <a:spcBef>
                <a:spcPts val="0"/>
              </a:spcBef>
              <a:spcAft>
                <a:spcPts val="0"/>
              </a:spcAft>
            </a:pPr>
            <a:r>
              <a:rPr lang="en-GB" sz="2500" dirty="0" smtClean="0"/>
              <a:t>Wilkinson, R. &amp; Pickett, K. (2010) </a:t>
            </a:r>
            <a:r>
              <a:rPr lang="en-GB" sz="2500" i="1" dirty="0"/>
              <a:t>The Spirit Level: Why Equality is Better for Everyone</a:t>
            </a:r>
            <a:r>
              <a:rPr lang="en-GB" sz="2500" dirty="0"/>
              <a:t>. London: </a:t>
            </a:r>
            <a:r>
              <a:rPr lang="en-GB" sz="2500" dirty="0" smtClean="0"/>
              <a:t>Penguin.</a:t>
            </a:r>
            <a:endParaRPr lang="en-GB" sz="2500" dirty="0"/>
          </a:p>
          <a:p>
            <a:endParaRPr lang="en-GB" dirty="0"/>
          </a:p>
          <a:p>
            <a:endParaRPr lang="en-GB" altLang="en-US" dirty="0"/>
          </a:p>
          <a:p>
            <a:endParaRPr lang="en-GB" dirty="0"/>
          </a:p>
        </p:txBody>
      </p:sp>
    </p:spTree>
    <p:extLst>
      <p:ext uri="{BB962C8B-B14F-4D97-AF65-F5344CB8AC3E}">
        <p14:creationId xmlns:p14="http://schemas.microsoft.com/office/powerpoint/2010/main" val="42387460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87</TotalTime>
  <Words>1019</Words>
  <Application>Microsoft Office PowerPoint</Application>
  <PresentationFormat>Widescreen</PresentationFormat>
  <Paragraphs>89</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ＭＳ Ｐゴシック</vt:lpstr>
      <vt:lpstr>Arial</vt:lpstr>
      <vt:lpstr>Calibri</vt:lpstr>
      <vt:lpstr>Garamond</vt:lpstr>
      <vt:lpstr>Times</vt:lpstr>
      <vt:lpstr>Organic</vt:lpstr>
      <vt:lpstr>Well-being</vt:lpstr>
      <vt:lpstr>PowerPoint Presentation</vt:lpstr>
      <vt:lpstr>Defining Well-being</vt:lpstr>
      <vt:lpstr>Defining Well-being</vt:lpstr>
      <vt:lpstr>The Welfare State…</vt:lpstr>
      <vt:lpstr>Historical Use of the Term in Policy: Local Government Act, (2000)</vt:lpstr>
      <vt:lpstr>Around the Start of the Millennia (2000’s)</vt:lpstr>
      <vt:lpstr>Welfare and Well-being are Linked</vt:lpstr>
      <vt:lpstr>Heins (2015)</vt:lpstr>
      <vt:lpstr>PowerPoint Presentation</vt:lpstr>
      <vt:lpstr>How it is measured for Social Services and Well-being Act 2014</vt:lpstr>
      <vt:lpstr>SSWB (2014) National Outcome Indicators for Well-being</vt:lpstr>
      <vt:lpstr>OECD (2017) How’s life?</vt:lpstr>
      <vt:lpstr>PowerPoint Presentation</vt:lpstr>
      <vt:lpstr>PowerPoint Presentation</vt:lpstr>
      <vt:lpstr>ONS (2018)</vt:lpstr>
      <vt:lpstr>Measurements of National Well-Being 2018 - decreases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dc:title>
  <dc:creator>Joanne Davies (Yr Athrofa)</dc:creator>
  <cp:lastModifiedBy>Joanne Davies (Yr Athrofa)</cp:lastModifiedBy>
  <cp:revision>10</cp:revision>
  <dcterms:created xsi:type="dcterms:W3CDTF">2019-11-19T08:18:14Z</dcterms:created>
  <dcterms:modified xsi:type="dcterms:W3CDTF">2019-11-19T15:52:17Z</dcterms:modified>
</cp:coreProperties>
</file>