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1" r:id="rId2"/>
    <p:sldId id="312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35" r:id="rId12"/>
    <p:sldId id="322" r:id="rId13"/>
    <p:sldId id="323" r:id="rId14"/>
    <p:sldId id="324" r:id="rId15"/>
    <p:sldId id="325" r:id="rId16"/>
    <p:sldId id="326" r:id="rId17"/>
    <p:sldId id="327" r:id="rId18"/>
    <p:sldId id="328" r:id="rId19"/>
    <p:sldId id="329" r:id="rId20"/>
    <p:sldId id="330" r:id="rId21"/>
    <p:sldId id="331" r:id="rId22"/>
    <p:sldId id="332" r:id="rId23"/>
    <p:sldId id="336" r:id="rId24"/>
    <p:sldId id="334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78462-3540-4590-9CA1-8F0A0780D4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125F6-FE51-4E9F-85BA-8CF7D2C6A4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44E2D-F490-4792-8249-2E6538149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87172-6679-49B7-BF4A-D0DD15D80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8DEBA-3608-42B5-B833-468D4D27F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40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B9559-F8A6-45CD-8C2F-BC22C7B3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6BEDC-B26E-451D-B805-77DFC84C0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4716-B66A-4F74-BB4E-40BD3C84F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71CE9-4FE9-4029-BD57-2EBC1A567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453F1-BA18-4942-AD32-3AEB76C4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767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D22D3-4985-424D-B7C0-E8EC33C4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05E31-2D12-47B4-8076-6164BEA71A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93D04-6798-491F-80B5-82722FCB2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CC310-A793-475F-839D-F2B43A6F0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09F2A-7BEB-4225-B2B3-C09374665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34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CAC53-8129-4E1C-8E78-453A8816A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63540-2FA2-4F11-BF8A-4F65896326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B6A437-E2AE-459F-B8D1-AD418A6C0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ED1F9B-47A7-48B9-A21E-AA6E4D71F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3CFE3-993F-4932-8AAC-3238EB135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B331C-61D8-44FD-A382-9EE5DD899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054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124CA-8D3D-4120-81D1-75A884D3D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B49455-155E-4BA1-9499-893B4FAD8D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CC6144-93EA-4D9F-A4D7-1B65C68BE2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146E5E-9002-4FE8-8D5F-5FB4239230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468C51-293E-4B68-B707-3A8C9BBF18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541CC7-1555-47D3-BED1-FB580B1EF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2AC02D-54A1-4DC8-B95F-39606AF69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4E9E4F-7447-4BD9-950B-48022BE63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3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BA889-44C2-4077-ADB5-2A07C5511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192717-5922-4196-8E14-A35453DFF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FFBAAC-EAA7-400B-9B23-2757F1C73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AA25A0-278E-4947-B5D6-13A4CEB54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6D4566-1622-4B95-A024-0E6DAB6D3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E43A96-1D2B-4DA1-874F-9F9C45716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DE19C5-4447-4994-B5AD-EB95DB66D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760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263A6-1347-4F43-BF6E-94635DF19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7E41D-EFB0-4FD2-AEC5-A10648A1B0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B84FBC-36CD-4A49-BFD4-021A9381C1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EB08F9-FE64-4D04-B32D-9E81A0C60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6E40CA-0637-4D3C-B3E4-95C910C66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77200-ADBF-4EAE-9EF9-AF442B0D1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710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4972A-BAF5-4BAB-AA92-7449B3457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B920DD-1E91-4B58-947E-A87BDBFC68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B90DE-3577-44B5-9DE9-0E90DBAA80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E416E-BD5F-490A-BDF0-E376DF831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4DDA7-DC08-4DD3-BD49-D0B30F6E2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40C633-81D7-44BD-8598-934C1F3DB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17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5C8F-72F2-416F-9954-B9F539CD9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D0EC3E-AB11-4FF1-80EA-7B1D568D84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5A0BF-2664-4948-9529-81784DC04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5450C-AA5D-4967-B6EA-14DFD993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7B779-5A50-449B-B6C4-378C5A40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945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511360-C453-4C0C-982A-DEA2BADA82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C18960-9DE4-459B-B964-988466FA80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FCFEA-6F82-4786-AAC3-1316BC0CE2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6A7DD-B2A1-45EF-926D-F227B563F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FE098-EFB6-4BF2-B966-AC91E125D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167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94B654-55A5-46F7-A7C8-7346031F5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16CEF-C867-4A03-BF36-390ACCEAC0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16985-11B5-4057-96CA-37A128B36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18DB4-C19F-462E-97A9-F7E8C29F1D00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4BC66-F738-4A06-9D11-86E32469F1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E2F86-F5D1-43A9-9A77-596C6A2537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A0CED-43C1-4462-BB26-B783280D9E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53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s://uwtsd.careercentre.me/elearning/scorm.aspx?CourseId=bNE7TFdKkurZ0lFvoWLjQQ%3D%3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nFE8IaoInQU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Cxct4CR-To?feature=oemb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Cxct4CR-To" TargetMode="External"/><Relationship Id="rId2" Type="http://schemas.openxmlformats.org/officeDocument/2006/relationships/hyperlink" Target="https://www.uwtsd.ac.uk/career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22198" y="1503374"/>
            <a:ext cx="4540885" cy="34931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International</a:t>
            </a:r>
            <a:r>
              <a:rPr sz="25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Hotel</a:t>
            </a:r>
            <a:r>
              <a:rPr sz="25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Management</a:t>
            </a:r>
            <a:endParaRPr sz="2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405"/>
              </a:spcBef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Business</a:t>
            </a:r>
            <a:r>
              <a:rPr sz="25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endParaRPr sz="25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65"/>
              </a:spcBef>
            </a:pPr>
            <a:endParaRPr sz="2500">
              <a:latin typeface="Arial"/>
              <a:cs typeface="Arial"/>
            </a:endParaRPr>
          </a:p>
          <a:p>
            <a:pPr marL="12700" marR="179070">
              <a:lnSpc>
                <a:spcPts val="2700"/>
              </a:lnSpc>
              <a:tabLst>
                <a:tab pos="3365500" algn="l"/>
              </a:tabLst>
            </a:pP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Part</a:t>
            </a:r>
            <a:r>
              <a:rPr sz="2500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3:</a:t>
            </a:r>
            <a:r>
              <a:rPr sz="2500" spc="-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Transferable</a:t>
            </a:r>
            <a:r>
              <a:rPr sz="25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sz="25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25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Professional</a:t>
            </a:r>
            <a:r>
              <a:rPr sz="25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Practice</a:t>
            </a:r>
            <a:r>
              <a:rPr sz="2500" spc="-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500" spc="-60" dirty="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2500" dirty="0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People Skills</a:t>
            </a:r>
            <a:endParaRPr sz="2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365"/>
              </a:spcBef>
            </a:pPr>
            <a:r>
              <a:rPr sz="2500" spc="-10" dirty="0">
                <a:solidFill>
                  <a:srgbClr val="FFFFFF"/>
                </a:solidFill>
                <a:latin typeface="Arial"/>
                <a:cs typeface="Arial"/>
              </a:rPr>
              <a:t>Teamwork</a:t>
            </a:r>
            <a:endParaRPr sz="2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5" dirty="0"/>
              <a:t>Learning</a:t>
            </a:r>
            <a:r>
              <a:rPr spc="-170" dirty="0"/>
              <a:t> </a:t>
            </a:r>
            <a:r>
              <a:rPr spc="-30" dirty="0"/>
              <a:t>Outcome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9403715" cy="721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0" indent="-244475">
              <a:lnSpc>
                <a:spcPts val="2740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Upon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completion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3,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explain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40" dirty="0">
                <a:latin typeface="Calibri"/>
                <a:cs typeface="Calibri"/>
              </a:rPr>
              <a:t>key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elements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ts val="2740"/>
              </a:lnSpc>
            </a:pPr>
            <a:r>
              <a:rPr sz="2400" dirty="0">
                <a:latin typeface="Calibri"/>
                <a:cs typeface="Calibri"/>
              </a:rPr>
              <a:t>creating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collaborative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environment.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5416" y="1091641"/>
            <a:ext cx="39668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It’s</a:t>
            </a:r>
            <a:r>
              <a:rPr spc="-165" dirty="0"/>
              <a:t> </a:t>
            </a:r>
            <a:r>
              <a:rPr spc="-30" dirty="0"/>
              <a:t>Definition</a:t>
            </a:r>
            <a:r>
              <a:rPr spc="-180" dirty="0"/>
              <a:t> </a:t>
            </a:r>
            <a:r>
              <a:rPr spc="-10" dirty="0"/>
              <a:t>Time!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5416" y="2290952"/>
            <a:ext cx="3738245" cy="139636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2400" dirty="0">
                <a:latin typeface="Calibri"/>
                <a:cs typeface="Calibri"/>
              </a:rPr>
              <a:t>Let’s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look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meaning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of…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Group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20" dirty="0">
                <a:latin typeface="Calibri"/>
                <a:cs typeface="Calibri"/>
              </a:rPr>
              <a:t>Team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199376" y="120550"/>
            <a:ext cx="4871834" cy="661689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0" dirty="0"/>
              <a:t>Let’s</a:t>
            </a:r>
            <a:r>
              <a:rPr spc="-180" dirty="0"/>
              <a:t> </a:t>
            </a:r>
            <a:r>
              <a:rPr spc="-30" dirty="0"/>
              <a:t>Compare!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10316845" cy="150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0" indent="-244475">
              <a:lnSpc>
                <a:spcPts val="2740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Groups: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Two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individuals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interacting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interdependent,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come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ts val="2740"/>
              </a:lnSpc>
            </a:pPr>
            <a:r>
              <a:rPr sz="2400" dirty="0">
                <a:latin typeface="Calibri"/>
                <a:cs typeface="Calibri"/>
              </a:rPr>
              <a:t>together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achieve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particular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objectives.</a:t>
            </a:r>
            <a:endParaRPr sz="2400">
              <a:latin typeface="Calibri"/>
              <a:cs typeface="Calibri"/>
            </a:endParaRPr>
          </a:p>
          <a:p>
            <a:pPr marL="241300" marR="875030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spc="-30" dirty="0">
                <a:latin typeface="Calibri"/>
                <a:cs typeface="Calibri"/>
              </a:rPr>
              <a:t>	Teams: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goal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recognise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personal </a:t>
            </a:r>
            <a:r>
              <a:rPr sz="2400" dirty="0">
                <a:latin typeface="Calibri"/>
                <a:cs typeface="Calibri"/>
              </a:rPr>
              <a:t>success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dependent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success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others.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394697" y="4287088"/>
            <a:ext cx="188023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(Mullins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2019).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5" dirty="0"/>
              <a:t>Coming</a:t>
            </a:r>
            <a:r>
              <a:rPr spc="-185" dirty="0"/>
              <a:t> </a:t>
            </a:r>
            <a:r>
              <a:rPr spc="-25" dirty="0"/>
              <a:t>up…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06841"/>
            <a:ext cx="5702935" cy="1050925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294005" indent="-285750">
              <a:lnSpc>
                <a:spcPct val="100000"/>
              </a:lnSpc>
              <a:spcBef>
                <a:spcPts val="775"/>
              </a:spcBef>
              <a:buSzPct val="96428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Collaborative</a:t>
            </a:r>
            <a:r>
              <a:rPr sz="2800" spc="-1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Working</a:t>
            </a:r>
            <a:endParaRPr sz="2800">
              <a:latin typeface="Calibri"/>
              <a:cs typeface="Calibri"/>
            </a:endParaRPr>
          </a:p>
          <a:p>
            <a:pPr marL="294640" indent="-285750">
              <a:lnSpc>
                <a:spcPct val="100000"/>
              </a:lnSpc>
              <a:spcBef>
                <a:spcPts val="675"/>
              </a:spcBef>
              <a:buSzPct val="96428"/>
              <a:buFont typeface="Wingdings"/>
              <a:buChar char=""/>
              <a:tabLst>
                <a:tab pos="294640" algn="l"/>
              </a:tabLst>
            </a:pPr>
            <a:r>
              <a:rPr sz="2800" spc="-35" dirty="0">
                <a:latin typeface="Calibri"/>
                <a:cs typeface="Calibri"/>
              </a:rPr>
              <a:t>Tuckman’s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40" dirty="0">
                <a:latin typeface="Calibri"/>
                <a:cs typeface="Calibri"/>
              </a:rPr>
              <a:t>Team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Development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Model</a:t>
            </a:r>
            <a:endParaRPr sz="28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89650" y="4265421"/>
            <a:ext cx="2661920" cy="820419"/>
            <a:chOff x="6089650" y="4265421"/>
            <a:chExt cx="2661920" cy="820419"/>
          </a:xfrm>
        </p:grpSpPr>
        <p:sp>
          <p:nvSpPr>
            <p:cNvPr id="5" name="object 5"/>
            <p:cNvSpPr/>
            <p:nvPr/>
          </p:nvSpPr>
          <p:spPr>
            <a:xfrm>
              <a:off x="6096000" y="4271771"/>
              <a:ext cx="2649220" cy="807720"/>
            </a:xfrm>
            <a:custGeom>
              <a:avLst/>
              <a:gdLst/>
              <a:ahLst/>
              <a:cxnLst/>
              <a:rect l="l" t="t" r="r" b="b"/>
              <a:pathLst>
                <a:path w="2649220" h="807720">
                  <a:moveTo>
                    <a:pt x="2244852" y="0"/>
                  </a:moveTo>
                  <a:lnTo>
                    <a:pt x="2244852" y="201929"/>
                  </a:lnTo>
                  <a:lnTo>
                    <a:pt x="0" y="201929"/>
                  </a:lnTo>
                  <a:lnTo>
                    <a:pt x="0" y="605789"/>
                  </a:lnTo>
                  <a:lnTo>
                    <a:pt x="2244852" y="605789"/>
                  </a:lnTo>
                  <a:lnTo>
                    <a:pt x="2244852" y="807719"/>
                  </a:lnTo>
                  <a:lnTo>
                    <a:pt x="2648711" y="403859"/>
                  </a:lnTo>
                  <a:lnTo>
                    <a:pt x="2244852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96000" y="4271771"/>
              <a:ext cx="2649220" cy="807720"/>
            </a:xfrm>
            <a:custGeom>
              <a:avLst/>
              <a:gdLst/>
              <a:ahLst/>
              <a:cxnLst/>
              <a:rect l="l" t="t" r="r" b="b"/>
              <a:pathLst>
                <a:path w="2649220" h="807720">
                  <a:moveTo>
                    <a:pt x="0" y="201929"/>
                  </a:moveTo>
                  <a:lnTo>
                    <a:pt x="2244852" y="201929"/>
                  </a:lnTo>
                  <a:lnTo>
                    <a:pt x="2244852" y="0"/>
                  </a:lnTo>
                  <a:lnTo>
                    <a:pt x="2648711" y="403859"/>
                  </a:lnTo>
                  <a:lnTo>
                    <a:pt x="2244852" y="807719"/>
                  </a:lnTo>
                  <a:lnTo>
                    <a:pt x="2244852" y="605789"/>
                  </a:lnTo>
                  <a:lnTo>
                    <a:pt x="0" y="605789"/>
                  </a:lnTo>
                  <a:lnTo>
                    <a:pt x="0" y="201929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90" dirty="0"/>
              <a:t>Transferable</a:t>
            </a:r>
            <a:r>
              <a:rPr spc="-40" dirty="0"/>
              <a:t> </a:t>
            </a:r>
            <a:r>
              <a:rPr spc="-25" dirty="0"/>
              <a:t>me!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89"/>
            <a:ext cx="10212705" cy="122047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241300" marR="5080" indent="-233045">
              <a:lnSpc>
                <a:spcPct val="90000"/>
              </a:lnSpc>
              <a:spcBef>
                <a:spcPts val="434"/>
              </a:spcBef>
              <a:buSzPct val="96428"/>
              <a:buFont typeface="Wingdings"/>
              <a:buChar char=""/>
              <a:tabLst>
                <a:tab pos="241300" algn="l"/>
                <a:tab pos="294005" algn="l"/>
              </a:tabLst>
            </a:pPr>
            <a:r>
              <a:rPr sz="2800" spc="-25" dirty="0">
                <a:latin typeface="Calibri"/>
                <a:cs typeface="Calibri"/>
              </a:rPr>
              <a:t>	Teamworking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skills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are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high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list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employers'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lists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desirable </a:t>
            </a:r>
            <a:r>
              <a:rPr sz="2800" dirty="0">
                <a:latin typeface="Calibri"/>
                <a:cs typeface="Calibri"/>
              </a:rPr>
              <a:t>skills.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Your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ability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work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well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others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crucial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entire </a:t>
            </a:r>
            <a:r>
              <a:rPr sz="2800" spc="-20" dirty="0">
                <a:latin typeface="Calibri"/>
                <a:cs typeface="Calibri"/>
              </a:rPr>
              <a:t>team’s</a:t>
            </a:r>
            <a:r>
              <a:rPr sz="2800" spc="-1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performance.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5339" y="1445513"/>
            <a:ext cx="43668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Collaborative</a:t>
            </a:r>
            <a:r>
              <a:rPr spc="-160" dirty="0"/>
              <a:t> </a:t>
            </a:r>
            <a:r>
              <a:rPr spc="-10" dirty="0"/>
              <a:t>working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15339" y="3208147"/>
            <a:ext cx="4752340" cy="155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 algn="just">
              <a:lnSpc>
                <a:spcPts val="2280"/>
              </a:lnSpc>
              <a:spcBef>
                <a:spcPts val="105"/>
              </a:spcBef>
              <a:buFont typeface="Wingdings"/>
              <a:buChar char=""/>
              <a:tabLst>
                <a:tab pos="240665" algn="l"/>
              </a:tabLst>
            </a:pPr>
            <a:r>
              <a:rPr sz="2000" dirty="0">
                <a:latin typeface="Calibri"/>
                <a:cs typeface="Calibri"/>
              </a:rPr>
              <a:t>Click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link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complete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15-</a:t>
            </a:r>
            <a:endParaRPr sz="2000">
              <a:latin typeface="Calibri"/>
              <a:cs typeface="Calibri"/>
            </a:endParaRPr>
          </a:p>
          <a:p>
            <a:pPr marL="241300" algn="just">
              <a:lnSpc>
                <a:spcPts val="2280"/>
              </a:lnSpc>
            </a:pPr>
            <a:r>
              <a:rPr sz="2000" dirty="0">
                <a:latin typeface="Calibri"/>
                <a:cs typeface="Calibri"/>
              </a:rPr>
              <a:t>minute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course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Collaborative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Working.</a:t>
            </a:r>
            <a:endParaRPr sz="2000">
              <a:latin typeface="Calibri"/>
              <a:cs typeface="Calibri"/>
            </a:endParaRPr>
          </a:p>
          <a:p>
            <a:pPr marL="240029" marR="5080" indent="-227965" algn="just">
              <a:lnSpc>
                <a:spcPts val="2160"/>
              </a:lnSpc>
              <a:spcBef>
                <a:spcPts val="1030"/>
              </a:spcBef>
              <a:buClr>
                <a:srgbClr val="000000"/>
              </a:buClr>
              <a:buFont typeface="Wingdings"/>
              <a:buChar char=""/>
              <a:tabLst>
                <a:tab pos="241300" algn="l"/>
              </a:tabLst>
            </a:pPr>
            <a:r>
              <a:rPr sz="20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https://uwtsd.careercentre.me/elearning/s</a:t>
            </a:r>
            <a:r>
              <a:rPr sz="2000" spc="-10" dirty="0">
                <a:solidFill>
                  <a:srgbClr val="0462C1"/>
                </a:solidFill>
                <a:latin typeface="Calibri"/>
                <a:cs typeface="Calibri"/>
              </a:rPr>
              <a:t> 	</a:t>
            </a:r>
            <a:r>
              <a:rPr sz="20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corm.aspx?CourseId=bNE7TFdKkurZ0lFvoW</a:t>
            </a:r>
            <a:r>
              <a:rPr sz="2000" spc="-10" dirty="0">
                <a:solidFill>
                  <a:srgbClr val="0462C1"/>
                </a:solidFill>
                <a:latin typeface="Calibri"/>
                <a:cs typeface="Calibri"/>
              </a:rPr>
              <a:t> 	</a:t>
            </a:r>
            <a:r>
              <a:rPr sz="20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LjQQ==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095777" y="2001796"/>
            <a:ext cx="4252857" cy="308168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6400799"/>
            <a:ext cx="121920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How</a:t>
            </a:r>
            <a:r>
              <a:rPr spc="-160" dirty="0"/>
              <a:t> </a:t>
            </a:r>
            <a:r>
              <a:rPr dirty="0"/>
              <a:t>did</a:t>
            </a:r>
            <a:r>
              <a:rPr spc="-145" dirty="0"/>
              <a:t> </a:t>
            </a:r>
            <a:r>
              <a:rPr dirty="0"/>
              <a:t>it</a:t>
            </a:r>
            <a:r>
              <a:rPr spc="-125" dirty="0"/>
              <a:t> </a:t>
            </a:r>
            <a:r>
              <a:rPr spc="-25" dirty="0"/>
              <a:t>go?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9601200" cy="1178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0" indent="-244475">
              <a:lnSpc>
                <a:spcPts val="2740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Reflect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group’s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contribution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mini-</a:t>
            </a:r>
            <a:r>
              <a:rPr sz="2400" dirty="0">
                <a:latin typeface="Calibri"/>
                <a:cs typeface="Calibri"/>
              </a:rPr>
              <a:t>exhibition.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consider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ts val="2740"/>
              </a:lnSpc>
            </a:pPr>
            <a:r>
              <a:rPr sz="2400" spc="-10" dirty="0">
                <a:latin typeface="Calibri"/>
                <a:cs typeface="Calibri"/>
              </a:rPr>
              <a:t>yourselves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collaborative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team?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2400" dirty="0">
                <a:latin typeface="Calibri"/>
                <a:cs typeface="Calibri"/>
              </a:rPr>
              <a:t>Do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agree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following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statements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taken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from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videos: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Collaborative</a:t>
            </a:r>
            <a:r>
              <a:rPr spc="-155" dirty="0"/>
              <a:t> </a:t>
            </a:r>
            <a:r>
              <a:rPr spc="-35" dirty="0"/>
              <a:t>Working…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89"/>
            <a:ext cx="10340975" cy="3471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4005" indent="-290195" algn="just">
              <a:lnSpc>
                <a:spcPts val="3229"/>
              </a:lnSpc>
              <a:spcBef>
                <a:spcPts val="95"/>
              </a:spcBef>
              <a:buSzPct val="94642"/>
              <a:buFont typeface="Wingdings"/>
              <a:buChar char=""/>
              <a:tabLst>
                <a:tab pos="294005" algn="l"/>
              </a:tabLst>
            </a:pPr>
            <a:r>
              <a:rPr sz="2800" dirty="0">
                <a:latin typeface="Calibri"/>
                <a:cs typeface="Calibri"/>
              </a:rPr>
              <a:t>“</a:t>
            </a:r>
            <a:r>
              <a:rPr sz="2400" dirty="0">
                <a:latin typeface="Calibri"/>
                <a:cs typeface="Calibri"/>
              </a:rPr>
              <a:t>Group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success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placed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over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individual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accomplishments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teams</a:t>
            </a:r>
            <a:endParaRPr sz="2400">
              <a:latin typeface="Calibri"/>
              <a:cs typeface="Calibri"/>
            </a:endParaRPr>
          </a:p>
          <a:p>
            <a:pPr marL="241300" algn="just">
              <a:lnSpc>
                <a:spcPts val="2750"/>
              </a:lnSpc>
            </a:pPr>
            <a:r>
              <a:rPr sz="2400" spc="-10" dirty="0">
                <a:latin typeface="Calibri"/>
                <a:cs typeface="Calibri"/>
              </a:rPr>
              <a:t>collaborate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towards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common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goal.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”</a:t>
            </a:r>
            <a:endParaRPr sz="2400">
              <a:latin typeface="Calibri"/>
              <a:cs typeface="Calibri"/>
            </a:endParaRPr>
          </a:p>
          <a:p>
            <a:pPr marL="241300" marR="5080" indent="-236220" algn="just">
              <a:lnSpc>
                <a:spcPts val="2590"/>
              </a:lnSpc>
              <a:spcBef>
                <a:spcPts val="1050"/>
              </a:spcBef>
              <a:buSzPct val="93750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spc="-10" dirty="0">
                <a:latin typeface="Calibri"/>
                <a:cs typeface="Calibri"/>
              </a:rPr>
              <a:t>“Everyone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play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part,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there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when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someone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waiting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someone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else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before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continue.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Support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others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help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advance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other </a:t>
            </a:r>
            <a:r>
              <a:rPr sz="2400" dirty="0">
                <a:latin typeface="Calibri"/>
                <a:cs typeface="Calibri"/>
              </a:rPr>
              <a:t>aspects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project.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50" dirty="0">
                <a:latin typeface="Calibri"/>
                <a:cs typeface="Calibri"/>
              </a:rPr>
              <a:t>”</a:t>
            </a:r>
            <a:endParaRPr sz="2400">
              <a:latin typeface="Calibri"/>
              <a:cs typeface="Calibri"/>
            </a:endParaRPr>
          </a:p>
          <a:p>
            <a:pPr marL="241300" marR="116839" indent="-236220" algn="just">
              <a:lnSpc>
                <a:spcPts val="2590"/>
              </a:lnSpc>
              <a:spcBef>
                <a:spcPts val="1005"/>
              </a:spcBef>
              <a:buSzPct val="93750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Identify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strong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shared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purpose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communicated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order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give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them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focus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direction.</a:t>
            </a:r>
            <a:endParaRPr sz="2400">
              <a:latin typeface="Calibri"/>
              <a:cs typeface="Calibri"/>
            </a:endParaRPr>
          </a:p>
          <a:p>
            <a:pPr marL="254000" indent="-248920" algn="just">
              <a:lnSpc>
                <a:spcPts val="2735"/>
              </a:lnSpc>
              <a:spcBef>
                <a:spcPts val="670"/>
              </a:spcBef>
              <a:buSzPct val="93750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Encourage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innovation,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invite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members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share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ideas,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question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existing</a:t>
            </a:r>
            <a:endParaRPr sz="2400">
              <a:latin typeface="Calibri"/>
              <a:cs typeface="Calibri"/>
            </a:endParaRPr>
          </a:p>
          <a:p>
            <a:pPr marL="241300" algn="just">
              <a:lnSpc>
                <a:spcPts val="2735"/>
              </a:lnSpc>
            </a:pPr>
            <a:r>
              <a:rPr sz="2400" dirty="0">
                <a:latin typeface="Calibri"/>
                <a:cs typeface="Calibri"/>
              </a:rPr>
              <a:t>practices,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diverse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body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knowledge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advantage.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105" dirty="0"/>
              <a:t>Tuckman’s</a:t>
            </a:r>
            <a:r>
              <a:rPr spc="-85" dirty="0"/>
              <a:t> </a:t>
            </a:r>
            <a:r>
              <a:rPr spc="-135" dirty="0"/>
              <a:t>Team</a:t>
            </a:r>
            <a:r>
              <a:rPr spc="-110" dirty="0"/>
              <a:t> </a:t>
            </a:r>
            <a:r>
              <a:rPr spc="-50" dirty="0"/>
              <a:t>Development</a:t>
            </a:r>
            <a:r>
              <a:rPr spc="-85" dirty="0"/>
              <a:t> </a:t>
            </a:r>
            <a:r>
              <a:rPr spc="-10" dirty="0"/>
              <a:t>Model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6237"/>
            <a:ext cx="10137775" cy="16280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80"/>
              </a:lnSpc>
              <a:spcBef>
                <a:spcPts val="95"/>
              </a:spcBef>
            </a:pPr>
            <a:r>
              <a:rPr sz="2800" dirty="0">
                <a:latin typeface="Calibri"/>
                <a:cs typeface="Calibri"/>
              </a:rPr>
              <a:t>Let’s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watch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video:</a:t>
            </a:r>
            <a:r>
              <a:rPr sz="2800" spc="-1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”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Bruce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Tuckman's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45" dirty="0">
                <a:latin typeface="Calibri"/>
                <a:cs typeface="Calibri"/>
              </a:rPr>
              <a:t>Team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Stages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Model</a:t>
            </a:r>
            <a:endParaRPr sz="2800" dirty="0">
              <a:latin typeface="Calibri"/>
              <a:cs typeface="Calibri"/>
            </a:endParaRPr>
          </a:p>
          <a:p>
            <a:pPr marL="12700">
              <a:lnSpc>
                <a:spcPts val="3015"/>
              </a:lnSpc>
            </a:pPr>
            <a:r>
              <a:rPr sz="2800" spc="-25" dirty="0">
                <a:latin typeface="Calibri"/>
                <a:cs typeface="Calibri"/>
              </a:rPr>
              <a:t>Explained”.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will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then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discuss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compare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this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model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relation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to</a:t>
            </a:r>
            <a:endParaRPr sz="2800" dirty="0">
              <a:latin typeface="Calibri"/>
              <a:cs typeface="Calibri"/>
            </a:endParaRPr>
          </a:p>
          <a:p>
            <a:pPr marL="12700">
              <a:lnSpc>
                <a:spcPts val="3190"/>
              </a:lnSpc>
            </a:pPr>
            <a:r>
              <a:rPr sz="2800" dirty="0">
                <a:latin typeface="Calibri"/>
                <a:cs typeface="Calibri"/>
              </a:rPr>
              <a:t>your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own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lang="en-GB" sz="2800" spc="-95" dirty="0">
                <a:latin typeface="Calibri"/>
                <a:cs typeface="Calibri"/>
              </a:rPr>
              <a:t>work </a:t>
            </a:r>
            <a:r>
              <a:rPr sz="2800" dirty="0">
                <a:latin typeface="Calibri"/>
                <a:cs typeface="Calibri"/>
              </a:rPr>
              <a:t>experiences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lang="en-GB" sz="2800" spc="-75" dirty="0">
                <a:latin typeface="Calibri"/>
                <a:cs typeface="Calibri"/>
              </a:rPr>
              <a:t>(and </a:t>
            </a:r>
            <a:r>
              <a:rPr sz="2800" dirty="0">
                <a:latin typeface="Calibri"/>
                <a:cs typeface="Calibri"/>
              </a:rPr>
              <a:t>when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preparing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your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group</a:t>
            </a:r>
            <a:r>
              <a:rPr sz="2800" spc="-8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presentations.</a:t>
            </a:r>
            <a:r>
              <a:rPr lang="en-GB" sz="2800" spc="-10" dirty="0">
                <a:latin typeface="Calibri"/>
                <a:cs typeface="Calibri"/>
              </a:rPr>
              <a:t>)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3BD8C-210B-45BD-B3E7-B43703461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0F0F0F"/>
                </a:solidFill>
                <a:effectLst/>
                <a:latin typeface="YouTube Sans"/>
              </a:rPr>
              <a:t>Forming, Storming, Norming, and Performing: Bruce Tuckman's Team Stages Model Explained</a:t>
            </a:r>
            <a:br>
              <a:rPr lang="en-GB" b="1" i="0" dirty="0">
                <a:solidFill>
                  <a:srgbClr val="0F0F0F"/>
                </a:solidFill>
                <a:effectLst/>
                <a:latin typeface="YouTube Sans"/>
              </a:rPr>
            </a:br>
            <a:endParaRPr lang="en-GB" dirty="0"/>
          </a:p>
        </p:txBody>
      </p:sp>
      <p:pic>
        <p:nvPicPr>
          <p:cNvPr id="3" name="Online Media 2" title="Forming, Storming, Norming, and Performing: Bruce Tuckman's Team Stages Model Explained">
            <a:hlinkClick r:id="" action="ppaction://media"/>
            <a:extLst>
              <a:ext uri="{FF2B5EF4-FFF2-40B4-BE49-F238E27FC236}">
                <a16:creationId xmlns:a16="http://schemas.microsoft.com/office/drawing/2014/main" id="{B5F5AB7F-B5BD-4D55-A63C-15BE69FFE0D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3822" y="1326160"/>
            <a:ext cx="8765875" cy="495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12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0" dirty="0"/>
              <a:t>Let’s</a:t>
            </a:r>
            <a:r>
              <a:rPr spc="-180" dirty="0"/>
              <a:t> </a:t>
            </a:r>
            <a:r>
              <a:rPr spc="-30" dirty="0"/>
              <a:t>Compare…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8089" y="2466014"/>
            <a:ext cx="7602829" cy="83815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18659" y="4796993"/>
            <a:ext cx="669163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Calibri"/>
                <a:cs typeface="Calibri"/>
              </a:rPr>
              <a:t>Tuckman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Jenson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(1977)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revised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model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small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group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development.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Getting</a:t>
            </a:r>
            <a:r>
              <a:rPr spc="-165" dirty="0"/>
              <a:t> </a:t>
            </a:r>
            <a:r>
              <a:rPr dirty="0"/>
              <a:t>to</a:t>
            </a:r>
            <a:r>
              <a:rPr spc="-155" dirty="0"/>
              <a:t> </a:t>
            </a:r>
            <a:r>
              <a:rPr spc="-20" dirty="0"/>
              <a:t>know</a:t>
            </a:r>
            <a:r>
              <a:rPr spc="-185" dirty="0"/>
              <a:t> </a:t>
            </a:r>
            <a:r>
              <a:rPr spc="-20" dirty="0"/>
              <a:t>you…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3189"/>
            <a:ext cx="10287635" cy="287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>
                <a:latin typeface="Calibri"/>
                <a:cs typeface="Calibri"/>
              </a:rPr>
              <a:t>Characteristics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Forming: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39"/>
              </a:spcBef>
            </a:pPr>
            <a:endParaRPr sz="2800">
              <a:latin typeface="Calibri"/>
              <a:cs typeface="Calibri"/>
            </a:endParaRPr>
          </a:p>
          <a:p>
            <a:pPr marL="241300" marR="485775" indent="-231140">
              <a:lnSpc>
                <a:spcPct val="90000"/>
              </a:lnSpc>
              <a:spcBef>
                <a:spcPts val="5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Forming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new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takes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time.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time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get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know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each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other. </a:t>
            </a:r>
            <a:r>
              <a:rPr sz="2400" dirty="0">
                <a:latin typeface="Calibri"/>
                <a:cs typeface="Calibri"/>
              </a:rPr>
              <a:t>During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stage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unsure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team’s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purpose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whether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35" dirty="0">
                <a:latin typeface="Calibri"/>
                <a:cs typeface="Calibri"/>
              </a:rPr>
              <a:t>together.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mixed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feelings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such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anxiety, curiosity,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excitement.</a:t>
            </a:r>
            <a:endParaRPr sz="2400">
              <a:latin typeface="Calibri"/>
              <a:cs typeface="Calibri"/>
            </a:endParaRPr>
          </a:p>
          <a:p>
            <a:pPr marL="4956810">
              <a:lnSpc>
                <a:spcPct val="100000"/>
              </a:lnSpc>
              <a:spcBef>
                <a:spcPts val="730"/>
              </a:spcBef>
            </a:pPr>
            <a:r>
              <a:rPr sz="2400" spc="-20" dirty="0">
                <a:latin typeface="Calibri"/>
                <a:cs typeface="Calibri"/>
              </a:rPr>
              <a:t>(Tuckman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Jenson,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1977;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Mullins,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05561"/>
            <a:ext cx="37141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Riding</a:t>
            </a:r>
            <a:r>
              <a:rPr spc="-160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spc="-10" dirty="0"/>
              <a:t>Storm…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673868"/>
            <a:ext cx="10292715" cy="2734945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2400" spc="-10" dirty="0">
                <a:latin typeface="Calibri"/>
                <a:cs typeface="Calibri"/>
              </a:rPr>
              <a:t>Characteristics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Storming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1015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It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during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stage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development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conflict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likely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arise</a:t>
            </a:r>
            <a:endParaRPr sz="2400">
              <a:latin typeface="Calibri"/>
              <a:cs typeface="Calibri"/>
            </a:endParaRPr>
          </a:p>
          <a:p>
            <a:pPr marL="241300" marR="5080">
              <a:lnSpc>
                <a:spcPct val="100000"/>
              </a:lnSpc>
            </a:pPr>
            <a:r>
              <a:rPr sz="2400" dirty="0">
                <a:latin typeface="Calibri"/>
                <a:cs typeface="Calibri"/>
              </a:rPr>
              <a:t>between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members.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Individuals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start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challenge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team’s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mission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as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true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characters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preferred </a:t>
            </a:r>
            <a:r>
              <a:rPr sz="2400" dirty="0">
                <a:latin typeface="Calibri"/>
                <a:cs typeface="Calibri"/>
              </a:rPr>
              <a:t>ways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surface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clash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other </a:t>
            </a:r>
            <a:r>
              <a:rPr sz="2400" dirty="0">
                <a:latin typeface="Calibri"/>
                <a:cs typeface="Calibri"/>
              </a:rPr>
              <a:t>members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team.</a:t>
            </a:r>
            <a:endParaRPr sz="2400">
              <a:latin typeface="Calibri"/>
              <a:cs typeface="Calibri"/>
            </a:endParaRPr>
          </a:p>
          <a:p>
            <a:pPr marL="4956810">
              <a:lnSpc>
                <a:spcPct val="100000"/>
              </a:lnSpc>
              <a:spcBef>
                <a:spcPts val="2030"/>
              </a:spcBef>
            </a:pPr>
            <a:r>
              <a:rPr sz="2400" spc="-20" dirty="0">
                <a:latin typeface="Calibri"/>
                <a:cs typeface="Calibri"/>
              </a:rPr>
              <a:t>(Tuckman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Jenson,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1977;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Mullins,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40" dirty="0"/>
              <a:t>Knowing</a:t>
            </a:r>
            <a:r>
              <a:rPr spc="-180" dirty="0"/>
              <a:t> </a:t>
            </a:r>
            <a:r>
              <a:rPr dirty="0"/>
              <a:t>me</a:t>
            </a:r>
            <a:r>
              <a:rPr spc="-160" dirty="0"/>
              <a:t> </a:t>
            </a:r>
            <a:r>
              <a:rPr spc="-40" dirty="0"/>
              <a:t>Knowing</a:t>
            </a:r>
            <a:r>
              <a:rPr spc="-175" dirty="0"/>
              <a:t> </a:t>
            </a:r>
            <a:r>
              <a:rPr spc="-20" dirty="0"/>
              <a:t>you!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10481"/>
            <a:ext cx="10288270" cy="251396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2400" spc="-10" dirty="0">
                <a:latin typeface="Calibri"/>
                <a:cs typeface="Calibri"/>
              </a:rPr>
              <a:t>Characteristics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Norming:</a:t>
            </a:r>
            <a:endParaRPr sz="2400">
              <a:latin typeface="Calibri"/>
              <a:cs typeface="Calibri"/>
            </a:endParaRPr>
          </a:p>
          <a:p>
            <a:pPr marL="241300" marR="250825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During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Norming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stage,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members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start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resolve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and </a:t>
            </a:r>
            <a:r>
              <a:rPr sz="2400" dirty="0">
                <a:latin typeface="Calibri"/>
                <a:cs typeface="Calibri"/>
              </a:rPr>
              <a:t>begin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form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each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member’s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strengths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weaknesses.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also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feel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committed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team's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objectives.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60"/>
              </a:spcBef>
            </a:pPr>
            <a:endParaRPr sz="2400">
              <a:latin typeface="Calibri"/>
              <a:cs typeface="Calibri"/>
            </a:endParaRPr>
          </a:p>
          <a:p>
            <a:pPr marL="4953635">
              <a:lnSpc>
                <a:spcPct val="100000"/>
              </a:lnSpc>
            </a:pPr>
            <a:r>
              <a:rPr sz="2400" spc="-20" dirty="0">
                <a:latin typeface="Calibri"/>
                <a:cs typeface="Calibri"/>
              </a:rPr>
              <a:t>(Tuckman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Jenson,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1977;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Mullins,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Lights,</a:t>
            </a:r>
            <a:r>
              <a:rPr spc="-160" dirty="0"/>
              <a:t> </a:t>
            </a:r>
            <a:r>
              <a:rPr spc="-40" dirty="0"/>
              <a:t>Camera,</a:t>
            </a:r>
            <a:r>
              <a:rPr spc="-170" dirty="0"/>
              <a:t> </a:t>
            </a:r>
            <a:r>
              <a:rPr spc="-10" dirty="0"/>
              <a:t>Action!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10481"/>
            <a:ext cx="10276840" cy="2562225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2400" spc="-10" dirty="0">
                <a:latin typeface="Calibri"/>
                <a:cs typeface="Calibri"/>
              </a:rPr>
              <a:t>Characteristics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Performing:</a:t>
            </a:r>
            <a:endParaRPr sz="2400">
              <a:latin typeface="Calibri"/>
              <a:cs typeface="Calibri"/>
            </a:endParaRPr>
          </a:p>
          <a:p>
            <a:pPr marL="241300" marR="645795" indent="-231140">
              <a:lnSpc>
                <a:spcPts val="2590"/>
              </a:lnSpc>
              <a:spcBef>
                <a:spcPts val="1050"/>
              </a:spcBef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At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this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stage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should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now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performing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full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potential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is </a:t>
            </a:r>
            <a:r>
              <a:rPr sz="2400" spc="-10" dirty="0">
                <a:latin typeface="Calibri"/>
                <a:cs typeface="Calibri"/>
              </a:rPr>
              <a:t>therefore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likely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achieve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goals.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Differences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amongst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are </a:t>
            </a:r>
            <a:r>
              <a:rPr sz="2400" spc="-10" dirty="0">
                <a:latin typeface="Calibri"/>
                <a:cs typeface="Calibri"/>
              </a:rPr>
              <a:t>appreciated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recognised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way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enhancing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performance.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60"/>
              </a:spcBef>
            </a:pPr>
            <a:endParaRPr sz="2400">
              <a:latin typeface="Calibri"/>
              <a:cs typeface="Calibri"/>
            </a:endParaRPr>
          </a:p>
          <a:p>
            <a:pPr marL="492506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(Tuckman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Jenson,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1977;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Mullins,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</a:t>
            </a:r>
            <a:r>
              <a:rPr sz="2800" spc="-10" dirty="0">
                <a:latin typeface="Calibri"/>
                <a:cs typeface="Calibri"/>
              </a:rPr>
              <a:t>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05561"/>
            <a:ext cx="36112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5" dirty="0"/>
              <a:t>We’ll</a:t>
            </a:r>
            <a:r>
              <a:rPr spc="-170" dirty="0"/>
              <a:t> </a:t>
            </a:r>
            <a:r>
              <a:rPr spc="-10" dirty="0"/>
              <a:t>Meet</a:t>
            </a:r>
            <a:r>
              <a:rPr spc="-180" dirty="0"/>
              <a:t> </a:t>
            </a:r>
            <a:r>
              <a:rPr spc="-10" dirty="0"/>
              <a:t>Again!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10481"/>
            <a:ext cx="10287635" cy="3224530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2400" dirty="0">
                <a:latin typeface="Calibri"/>
                <a:cs typeface="Calibri"/>
              </a:rPr>
              <a:t>The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adjourning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stage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2400" dirty="0">
                <a:latin typeface="Calibri"/>
                <a:cs typeface="Calibri"/>
              </a:rPr>
              <a:t>Here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some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examples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what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occur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within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team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at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adjourning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stage: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Work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complete</a:t>
            </a:r>
            <a:endParaRPr sz="2400">
              <a:latin typeface="Calibri"/>
              <a:cs typeface="Calibri"/>
            </a:endParaRPr>
          </a:p>
          <a:p>
            <a:pPr marL="254000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A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job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well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done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2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Group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disbands</a:t>
            </a:r>
            <a:endParaRPr sz="24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71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Sadness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individuals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return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independence.</a:t>
            </a:r>
            <a:endParaRPr sz="2400">
              <a:latin typeface="Calibri"/>
              <a:cs typeface="Calibri"/>
            </a:endParaRPr>
          </a:p>
          <a:p>
            <a:pPr marL="4956810" lvl="1" indent="-3263265">
              <a:lnSpc>
                <a:spcPct val="100000"/>
              </a:lnSpc>
              <a:spcBef>
                <a:spcPts val="730"/>
              </a:spcBef>
              <a:buFont typeface="Wingdings"/>
              <a:buChar char=""/>
              <a:tabLst>
                <a:tab pos="4956810" algn="l"/>
              </a:tabLst>
            </a:pPr>
            <a:r>
              <a:rPr sz="2400" spc="-20" dirty="0">
                <a:latin typeface="Calibri"/>
                <a:cs typeface="Calibri"/>
              </a:rPr>
              <a:t>(Tuckman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Jenson,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1977;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Mullins,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2019)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39" y="1535938"/>
            <a:ext cx="296227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/>
              <a:t>Cause</a:t>
            </a:r>
            <a:r>
              <a:rPr sz="3200" spc="-150" dirty="0"/>
              <a:t> </a:t>
            </a:r>
            <a:r>
              <a:rPr sz="3200" dirty="0"/>
              <a:t>and</a:t>
            </a:r>
            <a:r>
              <a:rPr sz="3200" spc="-140" dirty="0"/>
              <a:t> </a:t>
            </a:r>
            <a:r>
              <a:rPr sz="3200" spc="-35" dirty="0"/>
              <a:t>effect…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861060" y="87172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5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FFC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0739" y="2441930"/>
            <a:ext cx="4356735" cy="2053589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55"/>
              </a:spcBef>
              <a:buFont typeface="Wingdings"/>
              <a:buChar char=""/>
              <a:tabLst>
                <a:tab pos="240665" algn="l"/>
              </a:tabLst>
            </a:pPr>
            <a:r>
              <a:rPr sz="2000" dirty="0">
                <a:latin typeface="Calibri"/>
                <a:cs typeface="Calibri"/>
              </a:rPr>
              <a:t>Reflect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on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your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mini-exhibition.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1030"/>
              </a:spcBef>
              <a:buFont typeface="Wingdings"/>
              <a:buChar char=""/>
              <a:tabLst>
                <a:tab pos="241300" algn="l"/>
              </a:tabLst>
            </a:pPr>
            <a:r>
              <a:rPr sz="2000" dirty="0">
                <a:latin typeface="Calibri"/>
                <a:cs typeface="Calibri"/>
              </a:rPr>
              <a:t>Consider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how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poor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time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management, </a:t>
            </a:r>
            <a:r>
              <a:rPr sz="2000" dirty="0">
                <a:latin typeface="Calibri"/>
                <a:cs typeface="Calibri"/>
              </a:rPr>
              <a:t>communication,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interpersonal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skills </a:t>
            </a:r>
            <a:r>
              <a:rPr sz="2000" dirty="0">
                <a:latin typeface="Calibri"/>
                <a:cs typeface="Calibri"/>
              </a:rPr>
              <a:t>can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affect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team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building.</a:t>
            </a:r>
            <a:endParaRPr sz="2000">
              <a:latin typeface="Calibri"/>
              <a:cs typeface="Calibri"/>
            </a:endParaRPr>
          </a:p>
          <a:p>
            <a:pPr marL="297180" indent="-284480">
              <a:lnSpc>
                <a:spcPts val="2280"/>
              </a:lnSpc>
              <a:spcBef>
                <a:spcPts val="735"/>
              </a:spcBef>
              <a:buFont typeface="Wingdings"/>
              <a:buChar char=""/>
              <a:tabLst>
                <a:tab pos="297180" algn="l"/>
              </a:tabLst>
            </a:pPr>
            <a:r>
              <a:rPr sz="2000" dirty="0">
                <a:latin typeface="Calibri"/>
                <a:cs typeface="Calibri"/>
              </a:rPr>
              <a:t>Consider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significance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teamwork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sz="2000" dirty="0">
                <a:latin typeface="Calibri"/>
                <a:cs typeface="Calibri"/>
              </a:rPr>
              <a:t>in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relation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to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hospitality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industry.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82284" y="1319783"/>
            <a:ext cx="5334000" cy="4219956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35" dirty="0"/>
              <a:t>Recap:</a:t>
            </a:r>
            <a:r>
              <a:rPr spc="-160" dirty="0"/>
              <a:t> </a:t>
            </a:r>
            <a:r>
              <a:rPr spc="-25" dirty="0"/>
              <a:t>Learning</a:t>
            </a:r>
            <a:r>
              <a:rPr spc="-185" dirty="0"/>
              <a:t> </a:t>
            </a:r>
            <a:r>
              <a:rPr spc="-20" dirty="0"/>
              <a:t>Outcome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9403715" cy="721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0" indent="-244475">
              <a:lnSpc>
                <a:spcPts val="2740"/>
              </a:lnSpc>
              <a:spcBef>
                <a:spcPts val="100"/>
              </a:spcBef>
              <a:buSzPct val="95833"/>
              <a:buFont typeface="Wingdings"/>
              <a:buChar char=""/>
              <a:tabLst>
                <a:tab pos="254000" algn="l"/>
              </a:tabLst>
            </a:pPr>
            <a:r>
              <a:rPr sz="2400" dirty="0">
                <a:latin typeface="Calibri"/>
                <a:cs typeface="Calibri"/>
              </a:rPr>
              <a:t>Upon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completion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part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3,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able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explain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40" dirty="0">
                <a:latin typeface="Calibri"/>
                <a:cs typeface="Calibri"/>
              </a:rPr>
              <a:t>key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elements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of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ts val="2740"/>
              </a:lnSpc>
            </a:pPr>
            <a:r>
              <a:rPr sz="2400" dirty="0">
                <a:latin typeface="Calibri"/>
                <a:cs typeface="Calibri"/>
              </a:rPr>
              <a:t>creating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collaborative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working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environment.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58"/>
              <a:ext cx="9669779" cy="685787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125212" y="0"/>
              <a:ext cx="7066788" cy="68580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015096" y="2639060"/>
            <a:ext cx="2740660" cy="17322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pc="-20" dirty="0"/>
              <a:t>Time</a:t>
            </a:r>
            <a:r>
              <a:rPr spc="-185" dirty="0"/>
              <a:t> </a:t>
            </a:r>
            <a:r>
              <a:rPr spc="-20" dirty="0"/>
              <a:t>for… Things</a:t>
            </a:r>
            <a:r>
              <a:rPr spc="-135" dirty="0"/>
              <a:t> </a:t>
            </a:r>
            <a:r>
              <a:rPr dirty="0"/>
              <a:t>I</a:t>
            </a:r>
            <a:r>
              <a:rPr spc="-85" dirty="0"/>
              <a:t> </a:t>
            </a:r>
            <a:r>
              <a:rPr spc="-10" dirty="0"/>
              <a:t>don’t Know!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1910" y="1834642"/>
            <a:ext cx="60236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The</a:t>
            </a:r>
            <a:r>
              <a:rPr spc="-215" dirty="0"/>
              <a:t> </a:t>
            </a:r>
            <a:r>
              <a:rPr spc="-25" dirty="0"/>
              <a:t>Business</a:t>
            </a:r>
            <a:r>
              <a:rPr spc="-150" dirty="0"/>
              <a:t> </a:t>
            </a:r>
            <a:r>
              <a:rPr spc="-10" dirty="0"/>
              <a:t>Skills</a:t>
            </a:r>
            <a:r>
              <a:rPr spc="-150" dirty="0"/>
              <a:t> </a:t>
            </a:r>
            <a:r>
              <a:rPr spc="-155" dirty="0"/>
              <a:t>Take</a:t>
            </a:r>
            <a:r>
              <a:rPr spc="-90" dirty="0"/>
              <a:t> </a:t>
            </a:r>
            <a:r>
              <a:rPr spc="-10" dirty="0"/>
              <a:t>Away!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661661" y="3192526"/>
            <a:ext cx="3911600" cy="1029335"/>
            <a:chOff x="4661661" y="3192526"/>
            <a:chExt cx="3911600" cy="1029335"/>
          </a:xfrm>
        </p:grpSpPr>
        <p:sp>
          <p:nvSpPr>
            <p:cNvPr id="4" name="object 4"/>
            <p:cNvSpPr/>
            <p:nvPr/>
          </p:nvSpPr>
          <p:spPr>
            <a:xfrm>
              <a:off x="4668011" y="3198876"/>
              <a:ext cx="3898900" cy="1016635"/>
            </a:xfrm>
            <a:custGeom>
              <a:avLst/>
              <a:gdLst/>
              <a:ahLst/>
              <a:cxnLst/>
              <a:rect l="l" t="t" r="r" b="b"/>
              <a:pathLst>
                <a:path w="3898900" h="1016635">
                  <a:moveTo>
                    <a:pt x="3390138" y="0"/>
                  </a:moveTo>
                  <a:lnTo>
                    <a:pt x="3390138" y="254126"/>
                  </a:lnTo>
                  <a:lnTo>
                    <a:pt x="0" y="254126"/>
                  </a:lnTo>
                  <a:lnTo>
                    <a:pt x="0" y="762381"/>
                  </a:lnTo>
                  <a:lnTo>
                    <a:pt x="3390138" y="762381"/>
                  </a:lnTo>
                  <a:lnTo>
                    <a:pt x="3390138" y="1016507"/>
                  </a:lnTo>
                  <a:lnTo>
                    <a:pt x="3898391" y="508254"/>
                  </a:lnTo>
                  <a:lnTo>
                    <a:pt x="3390138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668011" y="3198876"/>
              <a:ext cx="3898900" cy="1016635"/>
            </a:xfrm>
            <a:custGeom>
              <a:avLst/>
              <a:gdLst/>
              <a:ahLst/>
              <a:cxnLst/>
              <a:rect l="l" t="t" r="r" b="b"/>
              <a:pathLst>
                <a:path w="3898900" h="1016635">
                  <a:moveTo>
                    <a:pt x="0" y="254126"/>
                  </a:moveTo>
                  <a:lnTo>
                    <a:pt x="3390138" y="254126"/>
                  </a:lnTo>
                  <a:lnTo>
                    <a:pt x="3390138" y="0"/>
                  </a:lnTo>
                  <a:lnTo>
                    <a:pt x="3898391" y="508254"/>
                  </a:lnTo>
                  <a:lnTo>
                    <a:pt x="3390138" y="1016507"/>
                  </a:lnTo>
                  <a:lnTo>
                    <a:pt x="3390138" y="762381"/>
                  </a:lnTo>
                  <a:lnTo>
                    <a:pt x="0" y="762381"/>
                  </a:lnTo>
                  <a:lnTo>
                    <a:pt x="0" y="254126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Feel</a:t>
            </a:r>
            <a:r>
              <a:rPr spc="-180" dirty="0"/>
              <a:t> </a:t>
            </a:r>
            <a:r>
              <a:rPr spc="-20" dirty="0"/>
              <a:t>Free</a:t>
            </a:r>
            <a:r>
              <a:rPr spc="-195" dirty="0"/>
              <a:t> </a:t>
            </a:r>
            <a:r>
              <a:rPr dirty="0"/>
              <a:t>to</a:t>
            </a:r>
            <a:r>
              <a:rPr spc="-165" dirty="0"/>
              <a:t> </a:t>
            </a:r>
            <a:r>
              <a:rPr spc="-20" dirty="0"/>
              <a:t>Extend</a:t>
            </a:r>
            <a:r>
              <a:rPr spc="-190" dirty="0"/>
              <a:t> </a:t>
            </a:r>
            <a:r>
              <a:rPr spc="-10" dirty="0"/>
              <a:t>your</a:t>
            </a:r>
            <a:r>
              <a:rPr spc="-185" dirty="0"/>
              <a:t> </a:t>
            </a:r>
            <a:r>
              <a:rPr spc="-10" dirty="0"/>
              <a:t>Learning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2333"/>
            <a:ext cx="10359390" cy="3590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91254" algn="l"/>
              </a:tabLst>
            </a:pPr>
            <a:r>
              <a:rPr sz="2400" dirty="0">
                <a:latin typeface="Calibri"/>
                <a:cs typeface="Calibri"/>
              </a:rPr>
              <a:t>An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introduction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Lencioni’s</a:t>
            </a:r>
            <a:r>
              <a:rPr sz="2400" dirty="0">
                <a:latin typeface="Calibri"/>
                <a:cs typeface="Calibri"/>
              </a:rPr>
              <a:t>	“Five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Dysfunctions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Team”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670"/>
              </a:spcBef>
            </a:pPr>
            <a:endParaRPr sz="2400" dirty="0">
              <a:latin typeface="Calibri"/>
              <a:cs typeface="Calibri"/>
            </a:endParaRPr>
          </a:p>
          <a:p>
            <a:pPr marL="241300" marR="5080" indent="-231140">
              <a:lnSpc>
                <a:spcPct val="90000"/>
              </a:lnSpc>
              <a:buSzPct val="95833"/>
              <a:buFont typeface="Wingdings"/>
              <a:buChar char=""/>
              <a:tabLst>
                <a:tab pos="241300" algn="l"/>
                <a:tab pos="254635" algn="l"/>
              </a:tabLst>
            </a:pPr>
            <a:r>
              <a:rPr sz="2400" dirty="0">
                <a:latin typeface="Calibri"/>
                <a:cs typeface="Calibri"/>
              </a:rPr>
              <a:t>	“Trust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foundation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effective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teamwork.”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People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need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trust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another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order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engage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healthy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conflict.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Individuals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must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collectively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commit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decisions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made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then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hold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another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accountable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actions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so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that </a:t>
            </a:r>
            <a:r>
              <a:rPr sz="2400" dirty="0">
                <a:latin typeface="Calibri"/>
                <a:cs typeface="Calibri"/>
              </a:rPr>
              <a:t>they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achieve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collective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result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40" dirty="0">
                <a:latin typeface="Calibri"/>
                <a:cs typeface="Calibri"/>
              </a:rPr>
              <a:t>together.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(Lencioni,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2018).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40"/>
              </a:spcBef>
            </a:pPr>
            <a:endParaRPr sz="2400" dirty="0">
              <a:latin typeface="Calibri"/>
              <a:cs typeface="Calibri"/>
            </a:endParaRPr>
          </a:p>
          <a:p>
            <a:pPr marL="12700" marR="383540">
              <a:lnSpc>
                <a:spcPts val="2590"/>
              </a:lnSpc>
              <a:tabLst>
                <a:tab pos="9225915" algn="l"/>
              </a:tabLst>
            </a:pPr>
            <a:r>
              <a:rPr sz="2400" spc="-20" dirty="0">
                <a:latin typeface="Calibri"/>
                <a:cs typeface="Calibri"/>
              </a:rPr>
              <a:t>Watch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two-</a:t>
            </a:r>
            <a:r>
              <a:rPr sz="2400" dirty="0">
                <a:latin typeface="Calibri"/>
                <a:cs typeface="Calibri"/>
              </a:rPr>
              <a:t>minute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video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below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importance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this.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i="1" dirty="0">
                <a:latin typeface="Calibri"/>
                <a:cs typeface="Calibri"/>
              </a:rPr>
              <a:t>I</a:t>
            </a:r>
            <a:r>
              <a:rPr sz="2400" i="1" spc="-5" dirty="0">
                <a:latin typeface="Calibri"/>
                <a:cs typeface="Calibri"/>
              </a:rPr>
              <a:t> </a:t>
            </a:r>
            <a:r>
              <a:rPr sz="2400" i="1" spc="-20" dirty="0">
                <a:latin typeface="Calibri"/>
                <a:cs typeface="Calibri"/>
              </a:rPr>
              <a:t>have </a:t>
            </a:r>
            <a:r>
              <a:rPr sz="2400" i="1" dirty="0">
                <a:latin typeface="Calibri"/>
                <a:cs typeface="Calibri"/>
              </a:rPr>
              <a:t>also</a:t>
            </a:r>
            <a:r>
              <a:rPr sz="2400" i="1" spc="-35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included</a:t>
            </a:r>
            <a:r>
              <a:rPr sz="2400" i="1" spc="-45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the</a:t>
            </a:r>
            <a:r>
              <a:rPr sz="2400" i="1" spc="-35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link</a:t>
            </a:r>
            <a:r>
              <a:rPr sz="2400" i="1" spc="-55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within</a:t>
            </a:r>
            <a:r>
              <a:rPr sz="2400" i="1" spc="-55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the</a:t>
            </a:r>
            <a:r>
              <a:rPr sz="2400" i="1" spc="-45" dirty="0">
                <a:latin typeface="Calibri"/>
                <a:cs typeface="Calibri"/>
              </a:rPr>
              <a:t> </a:t>
            </a:r>
            <a:r>
              <a:rPr sz="2400" i="1" spc="-10" dirty="0">
                <a:latin typeface="Calibri"/>
                <a:cs typeface="Calibri"/>
              </a:rPr>
              <a:t>reference</a:t>
            </a:r>
            <a:r>
              <a:rPr sz="2400" i="1" spc="-50" dirty="0">
                <a:latin typeface="Calibri"/>
                <a:cs typeface="Calibri"/>
              </a:rPr>
              <a:t> </a:t>
            </a:r>
            <a:r>
              <a:rPr sz="2400" i="1" spc="-10" dirty="0">
                <a:latin typeface="Calibri"/>
                <a:cs typeface="Calibri"/>
              </a:rPr>
              <a:t>list.</a:t>
            </a:r>
            <a:endParaRPr sz="2400" dirty="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875778" y="5181346"/>
            <a:ext cx="3484879" cy="767080"/>
            <a:chOff x="7875778" y="5181346"/>
            <a:chExt cx="3484879" cy="767080"/>
          </a:xfrm>
        </p:grpSpPr>
        <p:sp>
          <p:nvSpPr>
            <p:cNvPr id="5" name="object 5"/>
            <p:cNvSpPr/>
            <p:nvPr/>
          </p:nvSpPr>
          <p:spPr>
            <a:xfrm>
              <a:off x="7882128" y="5187696"/>
              <a:ext cx="3472179" cy="754380"/>
            </a:xfrm>
            <a:custGeom>
              <a:avLst/>
              <a:gdLst/>
              <a:ahLst/>
              <a:cxnLst/>
              <a:rect l="l" t="t" r="r" b="b"/>
              <a:pathLst>
                <a:path w="3472179" h="754379">
                  <a:moveTo>
                    <a:pt x="3094481" y="0"/>
                  </a:moveTo>
                  <a:lnTo>
                    <a:pt x="3094481" y="188594"/>
                  </a:lnTo>
                  <a:lnTo>
                    <a:pt x="0" y="188594"/>
                  </a:lnTo>
                  <a:lnTo>
                    <a:pt x="0" y="565784"/>
                  </a:lnTo>
                  <a:lnTo>
                    <a:pt x="3094481" y="565784"/>
                  </a:lnTo>
                  <a:lnTo>
                    <a:pt x="3094481" y="754379"/>
                  </a:lnTo>
                  <a:lnTo>
                    <a:pt x="3471672" y="377189"/>
                  </a:lnTo>
                  <a:lnTo>
                    <a:pt x="309448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882128" y="5187696"/>
              <a:ext cx="3472179" cy="754380"/>
            </a:xfrm>
            <a:custGeom>
              <a:avLst/>
              <a:gdLst/>
              <a:ahLst/>
              <a:cxnLst/>
              <a:rect l="l" t="t" r="r" b="b"/>
              <a:pathLst>
                <a:path w="3472179" h="754379">
                  <a:moveTo>
                    <a:pt x="0" y="188594"/>
                  </a:moveTo>
                  <a:lnTo>
                    <a:pt x="3094481" y="188594"/>
                  </a:lnTo>
                  <a:lnTo>
                    <a:pt x="3094481" y="0"/>
                  </a:lnTo>
                  <a:lnTo>
                    <a:pt x="3471672" y="377189"/>
                  </a:lnTo>
                  <a:lnTo>
                    <a:pt x="3094481" y="754379"/>
                  </a:lnTo>
                  <a:lnTo>
                    <a:pt x="3094481" y="565784"/>
                  </a:lnTo>
                  <a:lnTo>
                    <a:pt x="0" y="565784"/>
                  </a:lnTo>
                  <a:lnTo>
                    <a:pt x="0" y="188594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D3DB-D355-425B-8A43-6B7287F8F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>
                <a:latin typeface="Calibri"/>
                <a:cs typeface="Calibri"/>
              </a:rPr>
              <a:t>The</a:t>
            </a:r>
            <a:r>
              <a:rPr lang="en-GB" sz="4400" i="1" spc="-30" dirty="0">
                <a:latin typeface="Calibri"/>
                <a:cs typeface="Calibri"/>
              </a:rPr>
              <a:t> </a:t>
            </a:r>
            <a:r>
              <a:rPr lang="en-GB" sz="4400" i="1" dirty="0">
                <a:latin typeface="Calibri"/>
                <a:cs typeface="Calibri"/>
              </a:rPr>
              <a:t>five</a:t>
            </a:r>
            <a:r>
              <a:rPr lang="en-GB" sz="4400" i="1" spc="-10" dirty="0">
                <a:latin typeface="Calibri"/>
                <a:cs typeface="Calibri"/>
              </a:rPr>
              <a:t> </a:t>
            </a:r>
            <a:r>
              <a:rPr lang="en-GB" sz="4400" i="1" dirty="0">
                <a:latin typeface="Calibri"/>
                <a:cs typeface="Calibri"/>
              </a:rPr>
              <a:t>dysfunctions</a:t>
            </a:r>
            <a:r>
              <a:rPr lang="en-GB" sz="4400" i="1" spc="-40" dirty="0">
                <a:latin typeface="Calibri"/>
                <a:cs typeface="Calibri"/>
              </a:rPr>
              <a:t> </a:t>
            </a:r>
            <a:r>
              <a:rPr lang="en-GB" sz="4400" i="1" dirty="0">
                <a:latin typeface="Calibri"/>
                <a:cs typeface="Calibri"/>
              </a:rPr>
              <a:t>of</a:t>
            </a:r>
            <a:r>
              <a:rPr lang="en-GB" sz="4400" i="1" spc="-10" dirty="0">
                <a:latin typeface="Calibri"/>
                <a:cs typeface="Calibri"/>
              </a:rPr>
              <a:t> </a:t>
            </a:r>
            <a:r>
              <a:rPr lang="en-GB" sz="4400" i="1" dirty="0">
                <a:latin typeface="Calibri"/>
                <a:cs typeface="Calibri"/>
              </a:rPr>
              <a:t>a</a:t>
            </a:r>
            <a:r>
              <a:rPr lang="en-GB" sz="4400" i="1" spc="-25" dirty="0">
                <a:latin typeface="Calibri"/>
                <a:cs typeface="Calibri"/>
              </a:rPr>
              <a:t> </a:t>
            </a:r>
            <a:r>
              <a:rPr lang="en-GB" sz="4400" i="1" spc="-20" dirty="0">
                <a:latin typeface="Calibri"/>
                <a:cs typeface="Calibri"/>
              </a:rPr>
              <a:t>team</a:t>
            </a:r>
            <a:endParaRPr lang="en-GB" dirty="0"/>
          </a:p>
        </p:txBody>
      </p:sp>
      <p:pic>
        <p:nvPicPr>
          <p:cNvPr id="4" name="Online Media 3" title="Five Dysfunctions of a Team by Patrick Lencioni">
            <a:hlinkClick r:id="" action="ppaction://media"/>
            <a:extLst>
              <a:ext uri="{FF2B5EF4-FFF2-40B4-BE49-F238E27FC236}">
                <a16:creationId xmlns:a16="http://schemas.microsoft.com/office/drawing/2014/main" id="{9C28BCB8-CCE4-46F7-96E4-82AB5214829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8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254635"/>
            <a:ext cx="223139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239393"/>
            <a:ext cx="10225405" cy="4111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280"/>
              </a:lnSpc>
              <a:spcBef>
                <a:spcPts val="105"/>
              </a:spcBef>
            </a:pPr>
            <a:r>
              <a:rPr sz="2000" spc="-25" dirty="0">
                <a:latin typeface="Calibri"/>
                <a:cs typeface="Calibri"/>
              </a:rPr>
              <a:t>Adair,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J.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(2009)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i="1" spc="-10" dirty="0">
                <a:latin typeface="Calibri"/>
                <a:cs typeface="Calibri"/>
              </a:rPr>
              <a:t>Effective</a:t>
            </a:r>
            <a:r>
              <a:rPr sz="2000" i="1" spc="-3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Communication:</a:t>
            </a:r>
            <a:r>
              <a:rPr sz="2000" i="1" spc="-4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The</a:t>
            </a:r>
            <a:r>
              <a:rPr sz="2000" i="1" spc="-5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most</a:t>
            </a:r>
            <a:r>
              <a:rPr sz="2000" i="1" spc="-4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important</a:t>
            </a:r>
            <a:r>
              <a:rPr sz="2000" i="1" spc="-5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management</a:t>
            </a:r>
            <a:r>
              <a:rPr sz="2000" i="1" spc="-7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skill</a:t>
            </a:r>
            <a:r>
              <a:rPr sz="2000" i="1" spc="-3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of</a:t>
            </a:r>
            <a:r>
              <a:rPr sz="2000" i="1" spc="-4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all</a:t>
            </a:r>
            <a:r>
              <a:rPr sz="2000" dirty="0">
                <a:latin typeface="Calibri"/>
                <a:cs typeface="Calibri"/>
              </a:rPr>
              <a:t>.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London:</a:t>
            </a:r>
            <a:r>
              <a:rPr sz="2000" spc="-7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Pan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ts val="2280"/>
              </a:lnSpc>
            </a:pPr>
            <a:r>
              <a:rPr sz="2000" spc="-10" dirty="0">
                <a:latin typeface="Calibri"/>
                <a:cs typeface="Calibri"/>
              </a:rPr>
              <a:t>Books.</a:t>
            </a:r>
            <a:endParaRPr sz="2000" dirty="0">
              <a:latin typeface="Calibri"/>
              <a:cs typeface="Calibri"/>
            </a:endParaRPr>
          </a:p>
          <a:p>
            <a:pPr marL="12700" marR="1822450">
              <a:lnSpc>
                <a:spcPts val="2160"/>
              </a:lnSpc>
              <a:spcBef>
                <a:spcPts val="1030"/>
              </a:spcBef>
            </a:pPr>
            <a:r>
              <a:rPr sz="2000" dirty="0">
                <a:latin typeface="Calibri"/>
                <a:cs typeface="Calibri"/>
              </a:rPr>
              <a:t>Mullins,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L.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J.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(2019)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Organisational</a:t>
            </a:r>
            <a:r>
              <a:rPr sz="2000" i="1" spc="-4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behaviour</a:t>
            </a:r>
            <a:r>
              <a:rPr sz="2000" i="1" spc="-5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in</a:t>
            </a:r>
            <a:r>
              <a:rPr sz="2000" i="1" spc="-2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the</a:t>
            </a:r>
            <a:r>
              <a:rPr sz="2000" i="1" spc="-3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workplace</a:t>
            </a:r>
            <a:r>
              <a:rPr sz="2000" dirty="0">
                <a:latin typeface="Calibri"/>
                <a:cs typeface="Calibri"/>
              </a:rPr>
              <a:t>.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12th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edn.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Harlow: Pearson</a:t>
            </a:r>
            <a:r>
              <a:rPr sz="2000" spc="-6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Education.</a:t>
            </a:r>
            <a:endParaRPr sz="2000" dirty="0">
              <a:latin typeface="Calibri"/>
              <a:cs typeface="Calibri"/>
            </a:endParaRPr>
          </a:p>
          <a:p>
            <a:pPr marL="12700" marR="77470">
              <a:lnSpc>
                <a:spcPts val="2160"/>
              </a:lnSpc>
              <a:spcBef>
                <a:spcPts val="1005"/>
              </a:spcBef>
            </a:pPr>
            <a:r>
              <a:rPr sz="2000" spc="-20" dirty="0">
                <a:latin typeface="Calibri"/>
                <a:cs typeface="Calibri"/>
              </a:rPr>
              <a:t>Tuckman,</a:t>
            </a:r>
            <a:r>
              <a:rPr sz="2000" spc="-6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B.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0" dirty="0">
                <a:latin typeface="Calibri"/>
                <a:cs typeface="Calibri"/>
              </a:rPr>
              <a:t>W.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M.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A.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Jensen.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(1977)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‘Stages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of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small-</a:t>
            </a:r>
            <a:r>
              <a:rPr sz="2000" dirty="0">
                <a:latin typeface="Calibri"/>
                <a:cs typeface="Calibri"/>
              </a:rPr>
              <a:t>group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development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revisited’,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Group</a:t>
            </a:r>
            <a:r>
              <a:rPr sz="2000" i="1" spc="-25" dirty="0">
                <a:latin typeface="Calibri"/>
                <a:cs typeface="Calibri"/>
              </a:rPr>
              <a:t> and </a:t>
            </a:r>
            <a:r>
              <a:rPr sz="2000" i="1" dirty="0">
                <a:latin typeface="Calibri"/>
                <a:cs typeface="Calibri"/>
              </a:rPr>
              <a:t>Organization</a:t>
            </a:r>
            <a:r>
              <a:rPr sz="2000" i="1" spc="-4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Studies</a:t>
            </a:r>
            <a:r>
              <a:rPr sz="2000" i="1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2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(4)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pp.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419–27.</a:t>
            </a:r>
            <a:endParaRPr sz="2000" dirty="0">
              <a:latin typeface="Calibri"/>
              <a:cs typeface="Calibri"/>
            </a:endParaRPr>
          </a:p>
          <a:p>
            <a:pPr marL="12700" marR="13335">
              <a:lnSpc>
                <a:spcPts val="2160"/>
              </a:lnSpc>
              <a:spcBef>
                <a:spcPts val="1000"/>
              </a:spcBef>
            </a:pPr>
            <a:r>
              <a:rPr sz="2000" dirty="0">
                <a:latin typeface="Calibri"/>
                <a:cs typeface="Calibri"/>
              </a:rPr>
              <a:t>UWTSD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(2023)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Student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Careers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Service.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Available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at: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https://www.uwtsd.ac.uk/careers/</a:t>
            </a:r>
            <a:r>
              <a:rPr sz="2000" spc="-3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(Accessed: </a:t>
            </a:r>
            <a:r>
              <a:rPr sz="2000" dirty="0">
                <a:latin typeface="Calibri"/>
                <a:cs typeface="Calibri"/>
              </a:rPr>
              <a:t>3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August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2023)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000" b="1" dirty="0">
                <a:latin typeface="Calibri"/>
                <a:cs typeface="Calibri"/>
              </a:rPr>
              <a:t>Further</a:t>
            </a:r>
            <a:r>
              <a:rPr sz="2000" b="1" spc="-5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Reading:</a:t>
            </a:r>
            <a:endParaRPr sz="2000" dirty="0">
              <a:latin typeface="Calibri"/>
              <a:cs typeface="Calibri"/>
            </a:endParaRPr>
          </a:p>
          <a:p>
            <a:pPr marL="12700" marR="5080">
              <a:lnSpc>
                <a:spcPct val="131500"/>
              </a:lnSpc>
              <a:spcBef>
                <a:spcPts val="10"/>
              </a:spcBef>
            </a:pPr>
            <a:r>
              <a:rPr sz="2000" dirty="0">
                <a:latin typeface="Calibri"/>
                <a:cs typeface="Calibri"/>
              </a:rPr>
              <a:t>Lencioni,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spc="-140" dirty="0">
                <a:latin typeface="Calibri"/>
                <a:cs typeface="Calibri"/>
              </a:rPr>
              <a:t>P.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M.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(2002)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The</a:t>
            </a:r>
            <a:r>
              <a:rPr sz="2000" i="1" spc="-3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five</a:t>
            </a:r>
            <a:r>
              <a:rPr sz="2000" i="1" spc="-2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dysfunctions</a:t>
            </a:r>
            <a:r>
              <a:rPr sz="2000" i="1" spc="-5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of</a:t>
            </a:r>
            <a:r>
              <a:rPr sz="2000" i="1" spc="-2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a</a:t>
            </a:r>
            <a:r>
              <a:rPr sz="2000" i="1" spc="-3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team:</a:t>
            </a:r>
            <a:r>
              <a:rPr sz="2000" i="1" spc="-3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A</a:t>
            </a:r>
            <a:r>
              <a:rPr sz="2000" i="1" spc="-1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leadership</a:t>
            </a:r>
            <a:r>
              <a:rPr sz="2000" i="1" spc="-7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fable</a:t>
            </a:r>
            <a:r>
              <a:rPr sz="2000" dirty="0">
                <a:latin typeface="Calibri"/>
                <a:cs typeface="Calibri"/>
              </a:rPr>
              <a:t>.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San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Francisco: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Josey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Bass. </a:t>
            </a:r>
            <a:r>
              <a:rPr sz="2000" dirty="0">
                <a:latin typeface="Calibri"/>
                <a:cs typeface="Calibri"/>
              </a:rPr>
              <a:t>Lencioni,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140" dirty="0">
                <a:latin typeface="Calibri"/>
                <a:cs typeface="Calibri"/>
              </a:rPr>
              <a:t>P.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M.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(2018)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The</a:t>
            </a:r>
            <a:r>
              <a:rPr sz="2000" i="1" spc="-3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five</a:t>
            </a:r>
            <a:r>
              <a:rPr sz="2000" i="1" spc="-1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dysfunctions</a:t>
            </a:r>
            <a:r>
              <a:rPr sz="2000" i="1" spc="-4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of</a:t>
            </a:r>
            <a:r>
              <a:rPr sz="2000" i="1" spc="-1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a</a:t>
            </a:r>
            <a:r>
              <a:rPr sz="2000" i="1" spc="-25" dirty="0">
                <a:latin typeface="Calibri"/>
                <a:cs typeface="Calibri"/>
              </a:rPr>
              <a:t> </a:t>
            </a:r>
            <a:r>
              <a:rPr sz="2000" i="1" spc="-20" dirty="0">
                <a:latin typeface="Calibri"/>
                <a:cs typeface="Calibri"/>
              </a:rPr>
              <a:t>team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ts val="2160"/>
              </a:lnSpc>
            </a:pPr>
            <a:r>
              <a:rPr sz="20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https://www.youtube.com/watch?v=GCxct4CR-</a:t>
            </a:r>
            <a:r>
              <a:rPr sz="20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3"/>
              </a:rPr>
              <a:t>To</a:t>
            </a:r>
            <a:r>
              <a:rPr sz="2000" spc="140" dirty="0">
                <a:solidFill>
                  <a:srgbClr val="0462C1"/>
                </a:solidFill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(Accessed: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18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September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2023)</a:t>
            </a:r>
            <a:endParaRPr sz="2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1056</Words>
  <Application>Microsoft Office PowerPoint</Application>
  <PresentationFormat>Widescreen</PresentationFormat>
  <Paragraphs>98</Paragraphs>
  <Slides>24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YouTube Sans</vt:lpstr>
      <vt:lpstr>Arial</vt:lpstr>
      <vt:lpstr>Calibri</vt:lpstr>
      <vt:lpstr>Calibri Light</vt:lpstr>
      <vt:lpstr>Wingdings</vt:lpstr>
      <vt:lpstr>Office Theme</vt:lpstr>
      <vt:lpstr>PowerPoint Presentation</vt:lpstr>
      <vt:lpstr>Learning Outcome</vt:lpstr>
      <vt:lpstr>It’s Definition Time!</vt:lpstr>
      <vt:lpstr>Let’s Compare!</vt:lpstr>
      <vt:lpstr>Coming up…</vt:lpstr>
      <vt:lpstr>Transferable me!</vt:lpstr>
      <vt:lpstr>Collaborative working</vt:lpstr>
      <vt:lpstr>How did it go?</vt:lpstr>
      <vt:lpstr>Collaborative Working…</vt:lpstr>
      <vt:lpstr>Tuckman’s Team Development Model</vt:lpstr>
      <vt:lpstr>Forming, Storming, Norming, and Performing: Bruce Tuckman's Team Stages Model Explained </vt:lpstr>
      <vt:lpstr>Let’s Compare…</vt:lpstr>
      <vt:lpstr>Getting to know you…</vt:lpstr>
      <vt:lpstr>Riding the Storm…</vt:lpstr>
      <vt:lpstr>Knowing me Knowing you!</vt:lpstr>
      <vt:lpstr>Lights, Camera, Action!</vt:lpstr>
      <vt:lpstr>We’ll Meet Again!</vt:lpstr>
      <vt:lpstr>Cause and effect…</vt:lpstr>
      <vt:lpstr>Recap: Learning Outcome</vt:lpstr>
      <vt:lpstr>Time for… Things I don’t Know!</vt:lpstr>
      <vt:lpstr>The Business Skills Take Away!</vt:lpstr>
      <vt:lpstr>Feel Free to Extend your Learning</vt:lpstr>
      <vt:lpstr>The five dysfunctions of a team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Evans (Institute of Management and Health)</dc:creator>
  <cp:lastModifiedBy>Helen Evans (Institute of Management and Health)</cp:lastModifiedBy>
  <cp:revision>1</cp:revision>
  <dcterms:created xsi:type="dcterms:W3CDTF">2023-10-17T17:44:37Z</dcterms:created>
  <dcterms:modified xsi:type="dcterms:W3CDTF">2023-10-17T17:53:07Z</dcterms:modified>
</cp:coreProperties>
</file>