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10.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1.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1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1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62" r:id="rId5"/>
    <p:sldMasterId id="2147483663" r:id="rId6"/>
    <p:sldMasterId id="2147483666" r:id="rId7"/>
    <p:sldMasterId id="2147483668" r:id="rId8"/>
    <p:sldMasterId id="2147483669" r:id="rId9"/>
    <p:sldMasterId id="2147483672" r:id="rId10"/>
    <p:sldMasterId id="2147483674" r:id="rId11"/>
    <p:sldMasterId id="2147483676" r:id="rId12"/>
    <p:sldMasterId id="2147483680" r:id="rId13"/>
    <p:sldMasterId id="2147483692" r:id="rId14"/>
    <p:sldMasterId id="2147483704" r:id="rId15"/>
    <p:sldMasterId id="2147483724" r:id="rId16"/>
    <p:sldMasterId id="2147483712" r:id="rId17"/>
    <p:sldMasterId id="2147483728" r:id="rId18"/>
    <p:sldMasterId id="2147483740" r:id="rId19"/>
  </p:sldMasterIdLst>
  <p:notesMasterIdLst>
    <p:notesMasterId r:id="rId61"/>
  </p:notesMasterIdLst>
  <p:sldIdLst>
    <p:sldId id="256" r:id="rId20"/>
    <p:sldId id="257" r:id="rId21"/>
    <p:sldId id="335" r:id="rId22"/>
    <p:sldId id="259" r:id="rId23"/>
    <p:sldId id="272" r:id="rId24"/>
    <p:sldId id="309" r:id="rId25"/>
    <p:sldId id="291" r:id="rId26"/>
    <p:sldId id="263" r:id="rId27"/>
    <p:sldId id="290" r:id="rId28"/>
    <p:sldId id="266" r:id="rId29"/>
    <p:sldId id="271" r:id="rId30"/>
    <p:sldId id="265" r:id="rId31"/>
    <p:sldId id="308" r:id="rId32"/>
    <p:sldId id="331" r:id="rId33"/>
    <p:sldId id="327" r:id="rId34"/>
    <p:sldId id="332" r:id="rId35"/>
    <p:sldId id="261" r:id="rId36"/>
    <p:sldId id="310" r:id="rId37"/>
    <p:sldId id="276" r:id="rId38"/>
    <p:sldId id="334" r:id="rId39"/>
    <p:sldId id="320" r:id="rId40"/>
    <p:sldId id="311" r:id="rId41"/>
    <p:sldId id="264" r:id="rId42"/>
    <p:sldId id="312" r:id="rId43"/>
    <p:sldId id="313" r:id="rId44"/>
    <p:sldId id="314" r:id="rId45"/>
    <p:sldId id="268" r:id="rId46"/>
    <p:sldId id="315" r:id="rId47"/>
    <p:sldId id="270" r:id="rId48"/>
    <p:sldId id="316" r:id="rId49"/>
    <p:sldId id="317" r:id="rId50"/>
    <p:sldId id="273" r:id="rId51"/>
    <p:sldId id="274" r:id="rId52"/>
    <p:sldId id="275" r:id="rId53"/>
    <p:sldId id="277" r:id="rId54"/>
    <p:sldId id="278" r:id="rId55"/>
    <p:sldId id="279" r:id="rId56"/>
    <p:sldId id="333" r:id="rId57"/>
    <p:sldId id="260" r:id="rId58"/>
    <p:sldId id="269" r:id="rId59"/>
    <p:sldId id="262" r:id="rId6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FA6395-D6B0-49E6-9854-2F42BC868CC7}" v="10" dt="2022-01-06T11:27:29.395"/>
    <p1510:client id="{E7058C27-ED17-40E9-93E4-15525FD77BC7}" v="13" dt="2022-01-06T11:30:55.487"/>
    <p1510:client id="{FD8A3B13-5EC5-4390-8928-C8062F1F2E90}" v="7" dt="2021-09-17T09:36:19.5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0131" autoAdjust="0"/>
  </p:normalViewPr>
  <p:slideViewPr>
    <p:cSldViewPr snapToGrid="0">
      <p:cViewPr varScale="1">
        <p:scale>
          <a:sx n="56" d="100"/>
          <a:sy n="56" d="100"/>
        </p:scale>
        <p:origin x="1800" y="3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7.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slide" Target="slides/slide36.xml"/><Relationship Id="rId63"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0.xml"/><Relationship Id="rId11" Type="http://schemas.openxmlformats.org/officeDocument/2006/relationships/slideMaster" Target="slideMasters/slideMaster8.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slide" Target="slides/slide39.xml"/><Relationship Id="rId66" Type="http://schemas.microsoft.com/office/2015/10/relationships/revisionInfo" Target="revisionInfo.xml"/><Relationship Id="rId5" Type="http://schemas.openxmlformats.org/officeDocument/2006/relationships/slideMaster" Target="slideMasters/slideMaster2.xml"/><Relationship Id="rId61" Type="http://schemas.openxmlformats.org/officeDocument/2006/relationships/notesMaster" Target="notesMasters/notesMaster1.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32.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10" Type="http://schemas.openxmlformats.org/officeDocument/2006/relationships/slideMaster" Target="slideMasters/slideMaster7.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2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C3DAB5-2D9C-416C-967C-E301824F2227}" type="doc">
      <dgm:prSet loTypeId="urn:microsoft.com/office/officeart/2009/3/layout/HorizontalOrganizationChart" loCatId="hierarchy" qsTypeId="urn:microsoft.com/office/officeart/2005/8/quickstyle/simple1" qsCatId="simple" csTypeId="urn:microsoft.com/office/officeart/2005/8/colors/accent1_2" csCatId="accent1" phldr="1"/>
      <dgm:spPr/>
      <dgm:t>
        <a:bodyPr/>
        <a:lstStyle/>
        <a:p>
          <a:endParaRPr lang="en-US"/>
        </a:p>
      </dgm:t>
    </dgm:pt>
    <dgm:pt modelId="{C3ABCB25-E782-4692-B06B-A4707F1D8753}">
      <dgm:prSet/>
      <dgm:spPr/>
      <dgm:t>
        <a:bodyPr/>
        <a:lstStyle/>
        <a:p>
          <a:r>
            <a:rPr lang="en-US" b="1"/>
            <a:t>There are 3 assignments for this module:</a:t>
          </a:r>
          <a:endParaRPr lang="en-US"/>
        </a:p>
      </dgm:t>
    </dgm:pt>
    <dgm:pt modelId="{E52A781F-79E6-4035-B291-9220D4E65074}" type="parTrans" cxnId="{BCB37217-DE46-49D0-A3B4-3BE1B74DEC08}">
      <dgm:prSet/>
      <dgm:spPr/>
      <dgm:t>
        <a:bodyPr/>
        <a:lstStyle/>
        <a:p>
          <a:endParaRPr lang="en-US"/>
        </a:p>
      </dgm:t>
    </dgm:pt>
    <dgm:pt modelId="{A268A703-C6F5-4E34-BFE5-06D0996CFE08}" type="sibTrans" cxnId="{BCB37217-DE46-49D0-A3B4-3BE1B74DEC08}">
      <dgm:prSet/>
      <dgm:spPr/>
      <dgm:t>
        <a:bodyPr/>
        <a:lstStyle/>
        <a:p>
          <a:endParaRPr lang="en-US"/>
        </a:p>
      </dgm:t>
    </dgm:pt>
    <dgm:pt modelId="{07B32F21-C356-4344-B313-8B096E218489}">
      <dgm:prSet/>
      <dgm:spPr/>
      <dgm:t>
        <a:bodyPr/>
        <a:lstStyle/>
        <a:p>
          <a:r>
            <a:rPr lang="en-US" b="1"/>
            <a:t>1. Student Journal (750+ words)  - 25%</a:t>
          </a:r>
          <a:endParaRPr lang="en-US"/>
        </a:p>
      </dgm:t>
    </dgm:pt>
    <dgm:pt modelId="{E6C3D22F-B07E-4CD9-8DF1-4D0C7298F160}" type="parTrans" cxnId="{25CCB169-A0E7-4711-90A4-61FD89035E9E}">
      <dgm:prSet/>
      <dgm:spPr/>
      <dgm:t>
        <a:bodyPr/>
        <a:lstStyle/>
        <a:p>
          <a:endParaRPr lang="en-US"/>
        </a:p>
      </dgm:t>
    </dgm:pt>
    <dgm:pt modelId="{A02CB98E-B47D-4863-A4AB-F5AFDB4F2521}" type="sibTrans" cxnId="{25CCB169-A0E7-4711-90A4-61FD89035E9E}">
      <dgm:prSet/>
      <dgm:spPr/>
      <dgm:t>
        <a:bodyPr/>
        <a:lstStyle/>
        <a:p>
          <a:endParaRPr lang="en-US"/>
        </a:p>
      </dgm:t>
    </dgm:pt>
    <dgm:pt modelId="{D0FEA79A-DF78-4684-A0EC-5C9A416FE797}">
      <dgm:prSet/>
      <dgm:spPr/>
      <dgm:t>
        <a:bodyPr/>
        <a:lstStyle/>
        <a:p>
          <a:r>
            <a:rPr lang="en-US" b="1"/>
            <a:t>2. Assessment of practical tasks (10-minute exam) &amp; self-assessment form - 25%</a:t>
          </a:r>
          <a:endParaRPr lang="en-US"/>
        </a:p>
      </dgm:t>
    </dgm:pt>
    <dgm:pt modelId="{DB619B43-5EE8-401E-9B43-A82A81E9EE51}" type="parTrans" cxnId="{35C00EF8-15C5-4B7B-A52F-80F8A95ECABA}">
      <dgm:prSet/>
      <dgm:spPr/>
      <dgm:t>
        <a:bodyPr/>
        <a:lstStyle/>
        <a:p>
          <a:endParaRPr lang="en-US"/>
        </a:p>
      </dgm:t>
    </dgm:pt>
    <dgm:pt modelId="{8D3BE978-30FF-4852-B0B6-BCF2050612FC}" type="sibTrans" cxnId="{35C00EF8-15C5-4B7B-A52F-80F8A95ECABA}">
      <dgm:prSet/>
      <dgm:spPr/>
      <dgm:t>
        <a:bodyPr/>
        <a:lstStyle/>
        <a:p>
          <a:endParaRPr lang="en-US"/>
        </a:p>
      </dgm:t>
    </dgm:pt>
    <dgm:pt modelId="{D5C187AE-92E6-4F19-ADBE-F89562A5A3AA}">
      <dgm:prSet/>
      <dgm:spPr/>
      <dgm:t>
        <a:bodyPr/>
        <a:lstStyle/>
        <a:p>
          <a:r>
            <a:rPr lang="en-US" b="1"/>
            <a:t>3. Portfolio - (4 elements) - 50%</a:t>
          </a:r>
          <a:endParaRPr lang="en-US"/>
        </a:p>
      </dgm:t>
    </dgm:pt>
    <dgm:pt modelId="{D438C00F-98A8-4857-BAD2-7198B34A7EC7}" type="parTrans" cxnId="{41D4E1CB-A4CA-4AB5-9EFE-001122A8FC91}">
      <dgm:prSet/>
      <dgm:spPr/>
      <dgm:t>
        <a:bodyPr/>
        <a:lstStyle/>
        <a:p>
          <a:endParaRPr lang="en-US"/>
        </a:p>
      </dgm:t>
    </dgm:pt>
    <dgm:pt modelId="{55D46666-76D6-45BC-8A50-3AC87CBD3732}" type="sibTrans" cxnId="{41D4E1CB-A4CA-4AB5-9EFE-001122A8FC91}">
      <dgm:prSet/>
      <dgm:spPr/>
      <dgm:t>
        <a:bodyPr/>
        <a:lstStyle/>
        <a:p>
          <a:endParaRPr lang="en-US"/>
        </a:p>
      </dgm:t>
    </dgm:pt>
    <dgm:pt modelId="{DCC661E3-1979-4973-B0BF-85173C031CA4}" type="pres">
      <dgm:prSet presAssocID="{FBC3DAB5-2D9C-416C-967C-E301824F2227}" presName="hierChild1" presStyleCnt="0">
        <dgm:presLayoutVars>
          <dgm:orgChart val="1"/>
          <dgm:chPref val="1"/>
          <dgm:dir/>
          <dgm:animOne val="branch"/>
          <dgm:animLvl val="lvl"/>
          <dgm:resizeHandles/>
        </dgm:presLayoutVars>
      </dgm:prSet>
      <dgm:spPr/>
    </dgm:pt>
    <dgm:pt modelId="{CE4899CD-5AE7-464A-83FF-2D59ED8C4779}" type="pres">
      <dgm:prSet presAssocID="{C3ABCB25-E782-4692-B06B-A4707F1D8753}" presName="hierRoot1" presStyleCnt="0">
        <dgm:presLayoutVars>
          <dgm:hierBranch val="init"/>
        </dgm:presLayoutVars>
      </dgm:prSet>
      <dgm:spPr/>
    </dgm:pt>
    <dgm:pt modelId="{7FEBA988-6D09-411E-B2E5-9AC00E9DAB0D}" type="pres">
      <dgm:prSet presAssocID="{C3ABCB25-E782-4692-B06B-A4707F1D8753}" presName="rootComposite1" presStyleCnt="0"/>
      <dgm:spPr/>
    </dgm:pt>
    <dgm:pt modelId="{609208CA-2FE0-48F1-8236-AA5318BBAAFB}" type="pres">
      <dgm:prSet presAssocID="{C3ABCB25-E782-4692-B06B-A4707F1D8753}" presName="rootText1" presStyleLbl="node0" presStyleIdx="0" presStyleCnt="4">
        <dgm:presLayoutVars>
          <dgm:chPref val="3"/>
        </dgm:presLayoutVars>
      </dgm:prSet>
      <dgm:spPr/>
    </dgm:pt>
    <dgm:pt modelId="{D106D137-DB5A-4DC7-9B01-C40587352470}" type="pres">
      <dgm:prSet presAssocID="{C3ABCB25-E782-4692-B06B-A4707F1D8753}" presName="rootConnector1" presStyleLbl="node1" presStyleIdx="0" presStyleCnt="0"/>
      <dgm:spPr/>
    </dgm:pt>
    <dgm:pt modelId="{E8329FC8-5A94-430C-9E31-426CD8CE2BAB}" type="pres">
      <dgm:prSet presAssocID="{C3ABCB25-E782-4692-B06B-A4707F1D8753}" presName="hierChild2" presStyleCnt="0"/>
      <dgm:spPr/>
    </dgm:pt>
    <dgm:pt modelId="{95E7AB29-2211-4E34-B35A-4349F40EF64E}" type="pres">
      <dgm:prSet presAssocID="{C3ABCB25-E782-4692-B06B-A4707F1D8753}" presName="hierChild3" presStyleCnt="0"/>
      <dgm:spPr/>
    </dgm:pt>
    <dgm:pt modelId="{FE8A8176-1C10-4B7A-8364-E163E31A0EF7}" type="pres">
      <dgm:prSet presAssocID="{07B32F21-C356-4344-B313-8B096E218489}" presName="hierRoot1" presStyleCnt="0">
        <dgm:presLayoutVars>
          <dgm:hierBranch val="init"/>
        </dgm:presLayoutVars>
      </dgm:prSet>
      <dgm:spPr/>
    </dgm:pt>
    <dgm:pt modelId="{B8797782-8C63-4F6E-B4C5-6EDD9F84BCF9}" type="pres">
      <dgm:prSet presAssocID="{07B32F21-C356-4344-B313-8B096E218489}" presName="rootComposite1" presStyleCnt="0"/>
      <dgm:spPr/>
    </dgm:pt>
    <dgm:pt modelId="{A7CA185F-AF3D-49AA-8244-3297FC82C66F}" type="pres">
      <dgm:prSet presAssocID="{07B32F21-C356-4344-B313-8B096E218489}" presName="rootText1" presStyleLbl="node0" presStyleIdx="1" presStyleCnt="4">
        <dgm:presLayoutVars>
          <dgm:chPref val="3"/>
        </dgm:presLayoutVars>
      </dgm:prSet>
      <dgm:spPr/>
    </dgm:pt>
    <dgm:pt modelId="{79F3D079-DABA-4CDA-9D9A-C295DCA0CAE4}" type="pres">
      <dgm:prSet presAssocID="{07B32F21-C356-4344-B313-8B096E218489}" presName="rootConnector1" presStyleLbl="node1" presStyleIdx="0" presStyleCnt="0"/>
      <dgm:spPr/>
    </dgm:pt>
    <dgm:pt modelId="{C7912BF4-CE6F-426A-AE9C-0C5C1D40C3E2}" type="pres">
      <dgm:prSet presAssocID="{07B32F21-C356-4344-B313-8B096E218489}" presName="hierChild2" presStyleCnt="0"/>
      <dgm:spPr/>
    </dgm:pt>
    <dgm:pt modelId="{58E17633-E1F2-4476-A72D-289102932F43}" type="pres">
      <dgm:prSet presAssocID="{07B32F21-C356-4344-B313-8B096E218489}" presName="hierChild3" presStyleCnt="0"/>
      <dgm:spPr/>
    </dgm:pt>
    <dgm:pt modelId="{DE15E9D5-C028-417B-B84F-41FB8EAA6420}" type="pres">
      <dgm:prSet presAssocID="{D0FEA79A-DF78-4684-A0EC-5C9A416FE797}" presName="hierRoot1" presStyleCnt="0">
        <dgm:presLayoutVars>
          <dgm:hierBranch val="init"/>
        </dgm:presLayoutVars>
      </dgm:prSet>
      <dgm:spPr/>
    </dgm:pt>
    <dgm:pt modelId="{4703CCE6-9D2A-47B4-9B29-1B4669F66610}" type="pres">
      <dgm:prSet presAssocID="{D0FEA79A-DF78-4684-A0EC-5C9A416FE797}" presName="rootComposite1" presStyleCnt="0"/>
      <dgm:spPr/>
    </dgm:pt>
    <dgm:pt modelId="{CC128C19-68A5-4630-B69E-01E0BDB406B0}" type="pres">
      <dgm:prSet presAssocID="{D0FEA79A-DF78-4684-A0EC-5C9A416FE797}" presName="rootText1" presStyleLbl="node0" presStyleIdx="2" presStyleCnt="4">
        <dgm:presLayoutVars>
          <dgm:chPref val="3"/>
        </dgm:presLayoutVars>
      </dgm:prSet>
      <dgm:spPr/>
    </dgm:pt>
    <dgm:pt modelId="{B0029B4A-60EA-406E-9069-FAB6CE35BBC2}" type="pres">
      <dgm:prSet presAssocID="{D0FEA79A-DF78-4684-A0EC-5C9A416FE797}" presName="rootConnector1" presStyleLbl="node1" presStyleIdx="0" presStyleCnt="0"/>
      <dgm:spPr/>
    </dgm:pt>
    <dgm:pt modelId="{78BF9373-A33E-4E7B-A354-7815079EB146}" type="pres">
      <dgm:prSet presAssocID="{D0FEA79A-DF78-4684-A0EC-5C9A416FE797}" presName="hierChild2" presStyleCnt="0"/>
      <dgm:spPr/>
    </dgm:pt>
    <dgm:pt modelId="{ABFD7379-574F-424E-8CA2-ABF66F9F7B74}" type="pres">
      <dgm:prSet presAssocID="{D0FEA79A-DF78-4684-A0EC-5C9A416FE797}" presName="hierChild3" presStyleCnt="0"/>
      <dgm:spPr/>
    </dgm:pt>
    <dgm:pt modelId="{61CA332F-3029-4420-8C8A-0EBFCBBE87BA}" type="pres">
      <dgm:prSet presAssocID="{D5C187AE-92E6-4F19-ADBE-F89562A5A3AA}" presName="hierRoot1" presStyleCnt="0">
        <dgm:presLayoutVars>
          <dgm:hierBranch val="init"/>
        </dgm:presLayoutVars>
      </dgm:prSet>
      <dgm:spPr/>
    </dgm:pt>
    <dgm:pt modelId="{4BF9A10A-4479-45C6-9B6F-AE9117666E94}" type="pres">
      <dgm:prSet presAssocID="{D5C187AE-92E6-4F19-ADBE-F89562A5A3AA}" presName="rootComposite1" presStyleCnt="0"/>
      <dgm:spPr/>
    </dgm:pt>
    <dgm:pt modelId="{1A621922-E014-42A8-8DB7-D7F74BEE6C98}" type="pres">
      <dgm:prSet presAssocID="{D5C187AE-92E6-4F19-ADBE-F89562A5A3AA}" presName="rootText1" presStyleLbl="node0" presStyleIdx="3" presStyleCnt="4">
        <dgm:presLayoutVars>
          <dgm:chPref val="3"/>
        </dgm:presLayoutVars>
      </dgm:prSet>
      <dgm:spPr/>
    </dgm:pt>
    <dgm:pt modelId="{F753168A-AAC1-4757-8C3F-F8BCE1551ACA}" type="pres">
      <dgm:prSet presAssocID="{D5C187AE-92E6-4F19-ADBE-F89562A5A3AA}" presName="rootConnector1" presStyleLbl="node1" presStyleIdx="0" presStyleCnt="0"/>
      <dgm:spPr/>
    </dgm:pt>
    <dgm:pt modelId="{89278473-98DB-460E-B19E-C0FC4DAF8EE2}" type="pres">
      <dgm:prSet presAssocID="{D5C187AE-92E6-4F19-ADBE-F89562A5A3AA}" presName="hierChild2" presStyleCnt="0"/>
      <dgm:spPr/>
    </dgm:pt>
    <dgm:pt modelId="{3DC15349-9FC3-4B95-8DE1-6E412ABF8031}" type="pres">
      <dgm:prSet presAssocID="{D5C187AE-92E6-4F19-ADBE-F89562A5A3AA}" presName="hierChild3" presStyleCnt="0"/>
      <dgm:spPr/>
    </dgm:pt>
  </dgm:ptLst>
  <dgm:cxnLst>
    <dgm:cxn modelId="{BCB37217-DE46-49D0-A3B4-3BE1B74DEC08}" srcId="{FBC3DAB5-2D9C-416C-967C-E301824F2227}" destId="{C3ABCB25-E782-4692-B06B-A4707F1D8753}" srcOrd="0" destOrd="0" parTransId="{E52A781F-79E6-4035-B291-9220D4E65074}" sibTransId="{A268A703-C6F5-4E34-BFE5-06D0996CFE08}"/>
    <dgm:cxn modelId="{CE2EB763-77B7-43FE-867D-7EE9BACC63D8}" type="presOf" srcId="{D0FEA79A-DF78-4684-A0EC-5C9A416FE797}" destId="{CC128C19-68A5-4630-B69E-01E0BDB406B0}" srcOrd="0" destOrd="0" presId="urn:microsoft.com/office/officeart/2009/3/layout/HorizontalOrganizationChart"/>
    <dgm:cxn modelId="{25CCB169-A0E7-4711-90A4-61FD89035E9E}" srcId="{FBC3DAB5-2D9C-416C-967C-E301824F2227}" destId="{07B32F21-C356-4344-B313-8B096E218489}" srcOrd="1" destOrd="0" parTransId="{E6C3D22F-B07E-4CD9-8DF1-4D0C7298F160}" sibTransId="{A02CB98E-B47D-4863-A4AB-F5AFDB4F2521}"/>
    <dgm:cxn modelId="{2CF7AB51-DBAE-4D49-8CE6-C6FF7D6B69E8}" type="presOf" srcId="{D5C187AE-92E6-4F19-ADBE-F89562A5A3AA}" destId="{1A621922-E014-42A8-8DB7-D7F74BEE6C98}" srcOrd="0" destOrd="0" presId="urn:microsoft.com/office/officeart/2009/3/layout/HorizontalOrganizationChart"/>
    <dgm:cxn modelId="{32961258-719A-4D74-8D52-DDA3B7C12E4B}" type="presOf" srcId="{D0FEA79A-DF78-4684-A0EC-5C9A416FE797}" destId="{B0029B4A-60EA-406E-9069-FAB6CE35BBC2}" srcOrd="1" destOrd="0" presId="urn:microsoft.com/office/officeart/2009/3/layout/HorizontalOrganizationChart"/>
    <dgm:cxn modelId="{539AC379-540F-4E9E-99A5-3942FA2192C6}" type="presOf" srcId="{D5C187AE-92E6-4F19-ADBE-F89562A5A3AA}" destId="{F753168A-AAC1-4757-8C3F-F8BCE1551ACA}" srcOrd="1" destOrd="0" presId="urn:microsoft.com/office/officeart/2009/3/layout/HorizontalOrganizationChart"/>
    <dgm:cxn modelId="{00380A95-57B6-46DF-823D-37DBA47D7A32}" type="presOf" srcId="{07B32F21-C356-4344-B313-8B096E218489}" destId="{A7CA185F-AF3D-49AA-8244-3297FC82C66F}" srcOrd="0" destOrd="0" presId="urn:microsoft.com/office/officeart/2009/3/layout/HorizontalOrganizationChart"/>
    <dgm:cxn modelId="{CDF6CFBC-318C-4DC8-A858-C516A2BFBF26}" type="presOf" srcId="{C3ABCB25-E782-4692-B06B-A4707F1D8753}" destId="{609208CA-2FE0-48F1-8236-AA5318BBAAFB}" srcOrd="0" destOrd="0" presId="urn:microsoft.com/office/officeart/2009/3/layout/HorizontalOrganizationChart"/>
    <dgm:cxn modelId="{41D4E1CB-A4CA-4AB5-9EFE-001122A8FC91}" srcId="{FBC3DAB5-2D9C-416C-967C-E301824F2227}" destId="{D5C187AE-92E6-4F19-ADBE-F89562A5A3AA}" srcOrd="3" destOrd="0" parTransId="{D438C00F-98A8-4857-BAD2-7198B34A7EC7}" sibTransId="{55D46666-76D6-45BC-8A50-3AC87CBD3732}"/>
    <dgm:cxn modelId="{4D5F2DD6-070F-4B4E-998A-403D2823D0A5}" type="presOf" srcId="{FBC3DAB5-2D9C-416C-967C-E301824F2227}" destId="{DCC661E3-1979-4973-B0BF-85173C031CA4}" srcOrd="0" destOrd="0" presId="urn:microsoft.com/office/officeart/2009/3/layout/HorizontalOrganizationChart"/>
    <dgm:cxn modelId="{1F6FCEEE-AC1B-477D-B369-ADC29DBC59B2}" type="presOf" srcId="{C3ABCB25-E782-4692-B06B-A4707F1D8753}" destId="{D106D137-DB5A-4DC7-9B01-C40587352470}" srcOrd="1" destOrd="0" presId="urn:microsoft.com/office/officeart/2009/3/layout/HorizontalOrganizationChart"/>
    <dgm:cxn modelId="{35C00EF8-15C5-4B7B-A52F-80F8A95ECABA}" srcId="{FBC3DAB5-2D9C-416C-967C-E301824F2227}" destId="{D0FEA79A-DF78-4684-A0EC-5C9A416FE797}" srcOrd="2" destOrd="0" parTransId="{DB619B43-5EE8-401E-9B43-A82A81E9EE51}" sibTransId="{8D3BE978-30FF-4852-B0B6-BCF2050612FC}"/>
    <dgm:cxn modelId="{63293FFF-271E-4606-ABAD-DEC4499B36F5}" type="presOf" srcId="{07B32F21-C356-4344-B313-8B096E218489}" destId="{79F3D079-DABA-4CDA-9D9A-C295DCA0CAE4}" srcOrd="1" destOrd="0" presId="urn:microsoft.com/office/officeart/2009/3/layout/HorizontalOrganizationChart"/>
    <dgm:cxn modelId="{DF3BFF5D-E75E-4900-B51A-41448F3DCB08}" type="presParOf" srcId="{DCC661E3-1979-4973-B0BF-85173C031CA4}" destId="{CE4899CD-5AE7-464A-83FF-2D59ED8C4779}" srcOrd="0" destOrd="0" presId="urn:microsoft.com/office/officeart/2009/3/layout/HorizontalOrganizationChart"/>
    <dgm:cxn modelId="{27D475EA-1628-435E-A893-23ED5F362BA5}" type="presParOf" srcId="{CE4899CD-5AE7-464A-83FF-2D59ED8C4779}" destId="{7FEBA988-6D09-411E-B2E5-9AC00E9DAB0D}" srcOrd="0" destOrd="0" presId="urn:microsoft.com/office/officeart/2009/3/layout/HorizontalOrganizationChart"/>
    <dgm:cxn modelId="{B76458EE-F7F2-4664-8F67-EDB10DB4A412}" type="presParOf" srcId="{7FEBA988-6D09-411E-B2E5-9AC00E9DAB0D}" destId="{609208CA-2FE0-48F1-8236-AA5318BBAAFB}" srcOrd="0" destOrd="0" presId="urn:microsoft.com/office/officeart/2009/3/layout/HorizontalOrganizationChart"/>
    <dgm:cxn modelId="{C8A6D6C2-9E60-4DDB-9FD0-6118DA9A6EE3}" type="presParOf" srcId="{7FEBA988-6D09-411E-B2E5-9AC00E9DAB0D}" destId="{D106D137-DB5A-4DC7-9B01-C40587352470}" srcOrd="1" destOrd="0" presId="urn:microsoft.com/office/officeart/2009/3/layout/HorizontalOrganizationChart"/>
    <dgm:cxn modelId="{5C6E9547-83B8-410F-8A8E-4C11259075FE}" type="presParOf" srcId="{CE4899CD-5AE7-464A-83FF-2D59ED8C4779}" destId="{E8329FC8-5A94-430C-9E31-426CD8CE2BAB}" srcOrd="1" destOrd="0" presId="urn:microsoft.com/office/officeart/2009/3/layout/HorizontalOrganizationChart"/>
    <dgm:cxn modelId="{9739B0D0-B32A-486C-9441-7250AF1BAB52}" type="presParOf" srcId="{CE4899CD-5AE7-464A-83FF-2D59ED8C4779}" destId="{95E7AB29-2211-4E34-B35A-4349F40EF64E}" srcOrd="2" destOrd="0" presId="urn:microsoft.com/office/officeart/2009/3/layout/HorizontalOrganizationChart"/>
    <dgm:cxn modelId="{CA4C7750-7A25-4B57-92D5-887DD47F16F3}" type="presParOf" srcId="{DCC661E3-1979-4973-B0BF-85173C031CA4}" destId="{FE8A8176-1C10-4B7A-8364-E163E31A0EF7}" srcOrd="1" destOrd="0" presId="urn:microsoft.com/office/officeart/2009/3/layout/HorizontalOrganizationChart"/>
    <dgm:cxn modelId="{26F266FF-DD26-48E7-93F3-CB9AB6AA8A1F}" type="presParOf" srcId="{FE8A8176-1C10-4B7A-8364-E163E31A0EF7}" destId="{B8797782-8C63-4F6E-B4C5-6EDD9F84BCF9}" srcOrd="0" destOrd="0" presId="urn:microsoft.com/office/officeart/2009/3/layout/HorizontalOrganizationChart"/>
    <dgm:cxn modelId="{834A01B1-D2CE-4ADE-A76F-090C1E43FCD8}" type="presParOf" srcId="{B8797782-8C63-4F6E-B4C5-6EDD9F84BCF9}" destId="{A7CA185F-AF3D-49AA-8244-3297FC82C66F}" srcOrd="0" destOrd="0" presId="urn:microsoft.com/office/officeart/2009/3/layout/HorizontalOrganizationChart"/>
    <dgm:cxn modelId="{5E4C7B07-9D2D-45AB-ADAF-EAC2F8D32B46}" type="presParOf" srcId="{B8797782-8C63-4F6E-B4C5-6EDD9F84BCF9}" destId="{79F3D079-DABA-4CDA-9D9A-C295DCA0CAE4}" srcOrd="1" destOrd="0" presId="urn:microsoft.com/office/officeart/2009/3/layout/HorizontalOrganizationChart"/>
    <dgm:cxn modelId="{4F4061D7-79F9-4534-BD86-C1BB2933F0BA}" type="presParOf" srcId="{FE8A8176-1C10-4B7A-8364-E163E31A0EF7}" destId="{C7912BF4-CE6F-426A-AE9C-0C5C1D40C3E2}" srcOrd="1" destOrd="0" presId="urn:microsoft.com/office/officeart/2009/3/layout/HorizontalOrganizationChart"/>
    <dgm:cxn modelId="{8466AD3C-857F-498B-891A-761D5B843AD2}" type="presParOf" srcId="{FE8A8176-1C10-4B7A-8364-E163E31A0EF7}" destId="{58E17633-E1F2-4476-A72D-289102932F43}" srcOrd="2" destOrd="0" presId="urn:microsoft.com/office/officeart/2009/3/layout/HorizontalOrganizationChart"/>
    <dgm:cxn modelId="{45150B23-2752-497A-8EC3-C232564FF19E}" type="presParOf" srcId="{DCC661E3-1979-4973-B0BF-85173C031CA4}" destId="{DE15E9D5-C028-417B-B84F-41FB8EAA6420}" srcOrd="2" destOrd="0" presId="urn:microsoft.com/office/officeart/2009/3/layout/HorizontalOrganizationChart"/>
    <dgm:cxn modelId="{C68D152B-A2BF-41EF-B853-51A91EEFC13B}" type="presParOf" srcId="{DE15E9D5-C028-417B-B84F-41FB8EAA6420}" destId="{4703CCE6-9D2A-47B4-9B29-1B4669F66610}" srcOrd="0" destOrd="0" presId="urn:microsoft.com/office/officeart/2009/3/layout/HorizontalOrganizationChart"/>
    <dgm:cxn modelId="{03A97A1D-0F36-4094-9FDE-102E5B653C33}" type="presParOf" srcId="{4703CCE6-9D2A-47B4-9B29-1B4669F66610}" destId="{CC128C19-68A5-4630-B69E-01E0BDB406B0}" srcOrd="0" destOrd="0" presId="urn:microsoft.com/office/officeart/2009/3/layout/HorizontalOrganizationChart"/>
    <dgm:cxn modelId="{29BE8486-EF9C-48D8-AC57-735C3AFDC0AA}" type="presParOf" srcId="{4703CCE6-9D2A-47B4-9B29-1B4669F66610}" destId="{B0029B4A-60EA-406E-9069-FAB6CE35BBC2}" srcOrd="1" destOrd="0" presId="urn:microsoft.com/office/officeart/2009/3/layout/HorizontalOrganizationChart"/>
    <dgm:cxn modelId="{6FEAF35E-A550-46D5-ADAD-6627E895C99F}" type="presParOf" srcId="{DE15E9D5-C028-417B-B84F-41FB8EAA6420}" destId="{78BF9373-A33E-4E7B-A354-7815079EB146}" srcOrd="1" destOrd="0" presId="urn:microsoft.com/office/officeart/2009/3/layout/HorizontalOrganizationChart"/>
    <dgm:cxn modelId="{1346E061-0767-443A-A10D-6AAC87CD7BF8}" type="presParOf" srcId="{DE15E9D5-C028-417B-B84F-41FB8EAA6420}" destId="{ABFD7379-574F-424E-8CA2-ABF66F9F7B74}" srcOrd="2" destOrd="0" presId="urn:microsoft.com/office/officeart/2009/3/layout/HorizontalOrganizationChart"/>
    <dgm:cxn modelId="{DDB94D7B-08E0-49A8-A85B-00E06A4CF38E}" type="presParOf" srcId="{DCC661E3-1979-4973-B0BF-85173C031CA4}" destId="{61CA332F-3029-4420-8C8A-0EBFCBBE87BA}" srcOrd="3" destOrd="0" presId="urn:microsoft.com/office/officeart/2009/3/layout/HorizontalOrganizationChart"/>
    <dgm:cxn modelId="{C79033F2-86F6-4E2F-AA2C-E167E65AB73C}" type="presParOf" srcId="{61CA332F-3029-4420-8C8A-0EBFCBBE87BA}" destId="{4BF9A10A-4479-45C6-9B6F-AE9117666E94}" srcOrd="0" destOrd="0" presId="urn:microsoft.com/office/officeart/2009/3/layout/HorizontalOrganizationChart"/>
    <dgm:cxn modelId="{FC116216-FC4C-488F-BE77-2B85E89BEF5B}" type="presParOf" srcId="{4BF9A10A-4479-45C6-9B6F-AE9117666E94}" destId="{1A621922-E014-42A8-8DB7-D7F74BEE6C98}" srcOrd="0" destOrd="0" presId="urn:microsoft.com/office/officeart/2009/3/layout/HorizontalOrganizationChart"/>
    <dgm:cxn modelId="{7944AE51-877A-4629-81D4-C1904688C115}" type="presParOf" srcId="{4BF9A10A-4479-45C6-9B6F-AE9117666E94}" destId="{F753168A-AAC1-4757-8C3F-F8BCE1551ACA}" srcOrd="1" destOrd="0" presId="urn:microsoft.com/office/officeart/2009/3/layout/HorizontalOrganizationChart"/>
    <dgm:cxn modelId="{47301003-4DAC-4D62-B0BC-525BC2450171}" type="presParOf" srcId="{61CA332F-3029-4420-8C8A-0EBFCBBE87BA}" destId="{89278473-98DB-460E-B19E-C0FC4DAF8EE2}" srcOrd="1" destOrd="0" presId="urn:microsoft.com/office/officeart/2009/3/layout/HorizontalOrganizationChart"/>
    <dgm:cxn modelId="{9625026F-F41D-4263-8E24-6E399DD5DD7E}" type="presParOf" srcId="{61CA332F-3029-4420-8C8A-0EBFCBBE87BA}" destId="{3DC15349-9FC3-4B95-8DE1-6E412ABF8031}" srcOrd="2" destOrd="0" presId="urn:microsoft.com/office/officeart/2009/3/layout/HorizontalOrganizationChar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2F9A0A-B3FF-46FE-BBAD-1B2311E07DF5}"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22340116-03B7-424E-AEDA-5AC807B3BB33}">
      <dgm:prSet/>
      <dgm:spPr/>
      <dgm:t>
        <a:bodyPr/>
        <a:lstStyle/>
        <a:p>
          <a:r>
            <a:rPr lang="en-GB" b="1"/>
            <a:t>Brainstorming</a:t>
          </a:r>
          <a:endParaRPr lang="en-US"/>
        </a:p>
      </dgm:t>
    </dgm:pt>
    <dgm:pt modelId="{1E58F93D-C01D-423C-BA0A-A2D712216DDC}" type="parTrans" cxnId="{3A9145E6-4BD8-42FE-86C5-3217C1576DC2}">
      <dgm:prSet/>
      <dgm:spPr/>
      <dgm:t>
        <a:bodyPr/>
        <a:lstStyle/>
        <a:p>
          <a:endParaRPr lang="en-US"/>
        </a:p>
      </dgm:t>
    </dgm:pt>
    <dgm:pt modelId="{2D9671A7-AB7A-4ED1-8A2E-227F46C97CF6}" type="sibTrans" cxnId="{3A9145E6-4BD8-42FE-86C5-3217C1576DC2}">
      <dgm:prSet/>
      <dgm:spPr/>
      <dgm:t>
        <a:bodyPr/>
        <a:lstStyle/>
        <a:p>
          <a:endParaRPr lang="en-US"/>
        </a:p>
      </dgm:t>
    </dgm:pt>
    <dgm:pt modelId="{E52B85ED-C185-4B22-8013-2EBBB6706B67}">
      <dgm:prSet/>
      <dgm:spPr/>
      <dgm:t>
        <a:bodyPr/>
        <a:lstStyle/>
        <a:p>
          <a:r>
            <a:rPr lang="en-GB" b="1"/>
            <a:t>Case studies or extended problem-based discussion</a:t>
          </a:r>
          <a:endParaRPr lang="en-US"/>
        </a:p>
      </dgm:t>
    </dgm:pt>
    <dgm:pt modelId="{6424EA9A-34C7-4777-A185-01D779EF8CEC}" type="parTrans" cxnId="{7307FFD5-5113-43CA-B36D-73BB85D6C6F5}">
      <dgm:prSet/>
      <dgm:spPr/>
      <dgm:t>
        <a:bodyPr/>
        <a:lstStyle/>
        <a:p>
          <a:endParaRPr lang="en-US"/>
        </a:p>
      </dgm:t>
    </dgm:pt>
    <dgm:pt modelId="{E940DA5E-0BB7-42D7-AA16-DF428B56303D}" type="sibTrans" cxnId="{7307FFD5-5113-43CA-B36D-73BB85D6C6F5}">
      <dgm:prSet/>
      <dgm:spPr/>
      <dgm:t>
        <a:bodyPr/>
        <a:lstStyle/>
        <a:p>
          <a:endParaRPr lang="en-US"/>
        </a:p>
      </dgm:t>
    </dgm:pt>
    <dgm:pt modelId="{09CDFE9A-DD10-4BFC-9380-1F535E371409}">
      <dgm:prSet/>
      <dgm:spPr/>
      <dgm:t>
        <a:bodyPr/>
        <a:lstStyle/>
        <a:p>
          <a:r>
            <a:rPr lang="en-GB" b="1" i="0"/>
            <a:t>Let students critique each other</a:t>
          </a:r>
          <a:endParaRPr lang="en-US"/>
        </a:p>
      </dgm:t>
    </dgm:pt>
    <dgm:pt modelId="{CA1BBE40-040F-4EBA-BEB4-96EE129B9C7E}" type="parTrans" cxnId="{0DC530FE-817A-4433-9D92-A775459F2AAF}">
      <dgm:prSet/>
      <dgm:spPr/>
      <dgm:t>
        <a:bodyPr/>
        <a:lstStyle/>
        <a:p>
          <a:endParaRPr lang="en-US"/>
        </a:p>
      </dgm:t>
    </dgm:pt>
    <dgm:pt modelId="{FED217D1-9488-4239-8C13-AB2D37956D52}" type="sibTrans" cxnId="{0DC530FE-817A-4433-9D92-A775459F2AAF}">
      <dgm:prSet/>
      <dgm:spPr/>
      <dgm:t>
        <a:bodyPr/>
        <a:lstStyle/>
        <a:p>
          <a:endParaRPr lang="en-US"/>
        </a:p>
      </dgm:t>
    </dgm:pt>
    <dgm:pt modelId="{738512E9-BE05-4829-AB7F-32D5B70C2729}">
      <dgm:prSet/>
      <dgm:spPr/>
      <dgm:t>
        <a:bodyPr/>
        <a:lstStyle/>
        <a:p>
          <a:r>
            <a:rPr lang="en-GB" b="1" i="0"/>
            <a:t>What’s wrong with this example? </a:t>
          </a:r>
          <a:endParaRPr lang="en-US"/>
        </a:p>
      </dgm:t>
    </dgm:pt>
    <dgm:pt modelId="{7B1F852C-6AD4-4E9C-965B-1276699FB63F}" type="parTrans" cxnId="{E5EADE0B-E11F-4B16-82CE-C806B96B276B}">
      <dgm:prSet/>
      <dgm:spPr/>
      <dgm:t>
        <a:bodyPr/>
        <a:lstStyle/>
        <a:p>
          <a:endParaRPr lang="en-US"/>
        </a:p>
      </dgm:t>
    </dgm:pt>
    <dgm:pt modelId="{C45F07EF-8C7D-453F-8FF6-F16E294B8AEE}" type="sibTrans" cxnId="{E5EADE0B-E11F-4B16-82CE-C806B96B276B}">
      <dgm:prSet/>
      <dgm:spPr/>
      <dgm:t>
        <a:bodyPr/>
        <a:lstStyle/>
        <a:p>
          <a:endParaRPr lang="en-US"/>
        </a:p>
      </dgm:t>
    </dgm:pt>
    <dgm:pt modelId="{57E10D07-F23C-4DAC-858E-544929C94B8C}">
      <dgm:prSet/>
      <dgm:spPr/>
      <dgm:t>
        <a:bodyPr/>
        <a:lstStyle/>
        <a:p>
          <a:r>
            <a:rPr lang="en-GB" b="1"/>
            <a:t>Large group discussion</a:t>
          </a:r>
          <a:endParaRPr lang="en-US"/>
        </a:p>
      </dgm:t>
    </dgm:pt>
    <dgm:pt modelId="{D6EDCC54-99B4-44E7-B8E9-A362B59F6E75}" type="parTrans" cxnId="{0FBA8014-4D9D-4D80-81FA-0CC65B266CCA}">
      <dgm:prSet/>
      <dgm:spPr/>
      <dgm:t>
        <a:bodyPr/>
        <a:lstStyle/>
        <a:p>
          <a:endParaRPr lang="en-US"/>
        </a:p>
      </dgm:t>
    </dgm:pt>
    <dgm:pt modelId="{F5EF0F18-AA9A-45F4-8A13-448CEEF85BB5}" type="sibTrans" cxnId="{0FBA8014-4D9D-4D80-81FA-0CC65B266CCA}">
      <dgm:prSet/>
      <dgm:spPr/>
      <dgm:t>
        <a:bodyPr/>
        <a:lstStyle/>
        <a:p>
          <a:endParaRPr lang="en-US"/>
        </a:p>
      </dgm:t>
    </dgm:pt>
    <dgm:pt modelId="{4613A8EF-A484-490F-A2A4-68E554F1F388}">
      <dgm:prSet/>
      <dgm:spPr/>
      <dgm:t>
        <a:bodyPr/>
        <a:lstStyle/>
        <a:p>
          <a:r>
            <a:rPr lang="en-GB" b="1"/>
            <a:t>Small group discussion</a:t>
          </a:r>
          <a:r>
            <a:rPr lang="en-GB" b="0"/>
            <a:t> </a:t>
          </a:r>
          <a:endParaRPr lang="en-US"/>
        </a:p>
      </dgm:t>
    </dgm:pt>
    <dgm:pt modelId="{6F910B34-7B0F-4D16-90C8-175E38225DE2}" type="parTrans" cxnId="{58634312-92AC-4BB8-A9C9-5C519E0743F7}">
      <dgm:prSet/>
      <dgm:spPr/>
      <dgm:t>
        <a:bodyPr/>
        <a:lstStyle/>
        <a:p>
          <a:endParaRPr lang="en-US"/>
        </a:p>
      </dgm:t>
    </dgm:pt>
    <dgm:pt modelId="{69EF3F02-97FB-419E-938B-606FA2E02BDB}" type="sibTrans" cxnId="{58634312-92AC-4BB8-A9C9-5C519E0743F7}">
      <dgm:prSet/>
      <dgm:spPr/>
      <dgm:t>
        <a:bodyPr/>
        <a:lstStyle/>
        <a:p>
          <a:endParaRPr lang="en-US"/>
        </a:p>
      </dgm:t>
    </dgm:pt>
    <dgm:pt modelId="{53CB8860-2C4B-41F6-8D8E-68E0E943EABA}">
      <dgm:prSet/>
      <dgm:spPr/>
      <dgm:t>
        <a:bodyPr/>
        <a:lstStyle/>
        <a:p>
          <a:r>
            <a:rPr lang="en-GB" b="1"/>
            <a:t>KWL charts</a:t>
          </a:r>
          <a:endParaRPr lang="en-US"/>
        </a:p>
      </dgm:t>
    </dgm:pt>
    <dgm:pt modelId="{77B2548D-1363-46BB-A717-276D5306F0A6}" type="parTrans" cxnId="{DF3D0062-8A92-42AF-A8B7-9F33AF994770}">
      <dgm:prSet/>
      <dgm:spPr/>
      <dgm:t>
        <a:bodyPr/>
        <a:lstStyle/>
        <a:p>
          <a:endParaRPr lang="en-US"/>
        </a:p>
      </dgm:t>
    </dgm:pt>
    <dgm:pt modelId="{A8C358C8-2A70-4501-B2D5-A5E00D975BBC}" type="sibTrans" cxnId="{DF3D0062-8A92-42AF-A8B7-9F33AF994770}">
      <dgm:prSet/>
      <dgm:spPr/>
      <dgm:t>
        <a:bodyPr/>
        <a:lstStyle/>
        <a:p>
          <a:endParaRPr lang="en-US"/>
        </a:p>
      </dgm:t>
    </dgm:pt>
    <dgm:pt modelId="{8F45F1A4-4B47-42F7-9C5C-4D11C807A70B}">
      <dgm:prSet/>
      <dgm:spPr/>
      <dgm:t>
        <a:bodyPr/>
        <a:lstStyle/>
        <a:p>
          <a:r>
            <a:rPr lang="en-US" b="1" i="0"/>
            <a:t>Gallery walk</a:t>
          </a:r>
          <a:endParaRPr lang="en-US"/>
        </a:p>
      </dgm:t>
    </dgm:pt>
    <dgm:pt modelId="{3DCBE67B-5BA4-4DD3-B60F-1C03AC55D9EE}" type="parTrans" cxnId="{444AEDA9-3E54-42D3-BEDA-F0CC310FF62A}">
      <dgm:prSet/>
      <dgm:spPr/>
      <dgm:t>
        <a:bodyPr/>
        <a:lstStyle/>
        <a:p>
          <a:endParaRPr lang="en-US"/>
        </a:p>
      </dgm:t>
    </dgm:pt>
    <dgm:pt modelId="{2AD9DFFD-15BE-46C2-8CFE-F48B34DDB27F}" type="sibTrans" cxnId="{444AEDA9-3E54-42D3-BEDA-F0CC310FF62A}">
      <dgm:prSet/>
      <dgm:spPr/>
      <dgm:t>
        <a:bodyPr/>
        <a:lstStyle/>
        <a:p>
          <a:endParaRPr lang="en-US"/>
        </a:p>
      </dgm:t>
    </dgm:pt>
    <dgm:pt modelId="{22033359-1EAA-4DA2-B4D0-21676914F3C8}">
      <dgm:prSet/>
      <dgm:spPr/>
      <dgm:t>
        <a:bodyPr/>
        <a:lstStyle/>
        <a:p>
          <a:r>
            <a:rPr lang="en-US" b="1" i="0"/>
            <a:t>Mind map</a:t>
          </a:r>
          <a:endParaRPr lang="en-US"/>
        </a:p>
      </dgm:t>
    </dgm:pt>
    <dgm:pt modelId="{50579F9B-D5B8-46AD-954F-11D0C3EA4B2E}" type="parTrans" cxnId="{EED64EA4-5BC1-4B19-8FA6-3D2C0030F82B}">
      <dgm:prSet/>
      <dgm:spPr/>
      <dgm:t>
        <a:bodyPr/>
        <a:lstStyle/>
        <a:p>
          <a:endParaRPr lang="en-GB"/>
        </a:p>
      </dgm:t>
    </dgm:pt>
    <dgm:pt modelId="{8A384D7D-E87E-42C4-90BA-E8E8B3A4D55E}" type="sibTrans" cxnId="{EED64EA4-5BC1-4B19-8FA6-3D2C0030F82B}">
      <dgm:prSet/>
      <dgm:spPr/>
      <dgm:t>
        <a:bodyPr/>
        <a:lstStyle/>
        <a:p>
          <a:endParaRPr lang="en-GB"/>
        </a:p>
      </dgm:t>
    </dgm:pt>
    <dgm:pt modelId="{18A69B82-7C5F-4BCB-ABFE-15987A915FA8}">
      <dgm:prSet/>
      <dgm:spPr/>
      <dgm:t>
        <a:bodyPr/>
        <a:lstStyle/>
        <a:p>
          <a:r>
            <a:rPr lang="en-US"/>
            <a:t>Debates</a:t>
          </a:r>
        </a:p>
      </dgm:t>
    </dgm:pt>
    <dgm:pt modelId="{4A2D575A-E640-401C-A849-44BF3FA647A4}" type="parTrans" cxnId="{821E2333-DB36-45F0-B165-A5E1C3C3CA9F}">
      <dgm:prSet/>
      <dgm:spPr/>
      <dgm:t>
        <a:bodyPr/>
        <a:lstStyle/>
        <a:p>
          <a:endParaRPr lang="en-GB"/>
        </a:p>
      </dgm:t>
    </dgm:pt>
    <dgm:pt modelId="{F8C70E9F-853C-4490-9DBD-C55200D96059}" type="sibTrans" cxnId="{821E2333-DB36-45F0-B165-A5E1C3C3CA9F}">
      <dgm:prSet/>
      <dgm:spPr/>
      <dgm:t>
        <a:bodyPr/>
        <a:lstStyle/>
        <a:p>
          <a:endParaRPr lang="en-GB"/>
        </a:p>
      </dgm:t>
    </dgm:pt>
    <dgm:pt modelId="{1C815883-F985-4715-A6D2-B21080797849}">
      <dgm:prSet/>
      <dgm:spPr/>
      <dgm:t>
        <a:bodyPr/>
        <a:lstStyle/>
        <a:p>
          <a:r>
            <a:rPr lang="en-US"/>
            <a:t>Interviews/role play</a:t>
          </a:r>
        </a:p>
      </dgm:t>
    </dgm:pt>
    <dgm:pt modelId="{7D546A16-B63E-4B15-BCB4-DB36C256A455}" type="parTrans" cxnId="{70AD8CE0-6FA6-45CE-95F9-D67B9A47D8A5}">
      <dgm:prSet/>
      <dgm:spPr/>
      <dgm:t>
        <a:bodyPr/>
        <a:lstStyle/>
        <a:p>
          <a:endParaRPr lang="en-GB"/>
        </a:p>
      </dgm:t>
    </dgm:pt>
    <dgm:pt modelId="{65FCCA61-6484-49C9-BFB2-729CBCBB431E}" type="sibTrans" cxnId="{70AD8CE0-6FA6-45CE-95F9-D67B9A47D8A5}">
      <dgm:prSet/>
      <dgm:spPr/>
      <dgm:t>
        <a:bodyPr/>
        <a:lstStyle/>
        <a:p>
          <a:endParaRPr lang="en-GB"/>
        </a:p>
      </dgm:t>
    </dgm:pt>
    <dgm:pt modelId="{3312D55D-E211-4AA3-ABD5-582C5F5CB1EC}">
      <dgm:prSet/>
      <dgm:spPr/>
      <dgm:t>
        <a:bodyPr/>
        <a:lstStyle/>
        <a:p>
          <a:r>
            <a:rPr lang="en-US"/>
            <a:t>Interactive demonstrations</a:t>
          </a:r>
        </a:p>
      </dgm:t>
    </dgm:pt>
    <dgm:pt modelId="{12908B6A-73FC-4C53-ADFD-ED227EE0BA7C}" type="parTrans" cxnId="{61CB6DDB-635D-43A8-81D9-FC2FCA2EA9AA}">
      <dgm:prSet/>
      <dgm:spPr/>
      <dgm:t>
        <a:bodyPr/>
        <a:lstStyle/>
        <a:p>
          <a:endParaRPr lang="en-GB"/>
        </a:p>
      </dgm:t>
    </dgm:pt>
    <dgm:pt modelId="{B3812326-752A-40B3-A02B-1E18EB5FE46C}" type="sibTrans" cxnId="{61CB6DDB-635D-43A8-81D9-FC2FCA2EA9AA}">
      <dgm:prSet/>
      <dgm:spPr/>
      <dgm:t>
        <a:bodyPr/>
        <a:lstStyle/>
        <a:p>
          <a:endParaRPr lang="en-GB"/>
        </a:p>
      </dgm:t>
    </dgm:pt>
    <dgm:pt modelId="{19BF5EA7-1348-4162-9A6F-289998E7E3C7}">
      <dgm:prSet/>
      <dgm:spPr/>
      <dgm:t>
        <a:bodyPr/>
        <a:lstStyle/>
        <a:p>
          <a:r>
            <a:rPr lang="en-US"/>
            <a:t>Student presentations</a:t>
          </a:r>
        </a:p>
      </dgm:t>
    </dgm:pt>
    <dgm:pt modelId="{A2DABF58-E099-4008-BC28-712F1DE3693D}" type="parTrans" cxnId="{1C61B75F-D959-455F-9B45-4C47EE246730}">
      <dgm:prSet/>
      <dgm:spPr/>
      <dgm:t>
        <a:bodyPr/>
        <a:lstStyle/>
        <a:p>
          <a:endParaRPr lang="en-GB"/>
        </a:p>
      </dgm:t>
    </dgm:pt>
    <dgm:pt modelId="{FA6E48E8-C0DC-44DC-96B8-61C1265D54B9}" type="sibTrans" cxnId="{1C61B75F-D959-455F-9B45-4C47EE246730}">
      <dgm:prSet/>
      <dgm:spPr/>
      <dgm:t>
        <a:bodyPr/>
        <a:lstStyle/>
        <a:p>
          <a:endParaRPr lang="en-GB"/>
        </a:p>
      </dgm:t>
    </dgm:pt>
    <dgm:pt modelId="{8CBA0060-AFB5-49AB-A27B-9F6E8324B399}">
      <dgm:prSet/>
      <dgm:spPr/>
      <dgm:t>
        <a:bodyPr/>
        <a:lstStyle/>
        <a:p>
          <a:r>
            <a:rPr lang="en-US"/>
            <a:t>Jigsaw techniques</a:t>
          </a:r>
        </a:p>
      </dgm:t>
    </dgm:pt>
    <dgm:pt modelId="{FE10DECC-B0F1-446A-A79C-96C715162BDD}" type="parTrans" cxnId="{02046F72-3C28-43A2-991F-41F7DCEC3393}">
      <dgm:prSet/>
      <dgm:spPr/>
      <dgm:t>
        <a:bodyPr/>
        <a:lstStyle/>
        <a:p>
          <a:endParaRPr lang="en-GB"/>
        </a:p>
      </dgm:t>
    </dgm:pt>
    <dgm:pt modelId="{264DD1EF-0221-4837-8650-1FA3F787C768}" type="sibTrans" cxnId="{02046F72-3C28-43A2-991F-41F7DCEC3393}">
      <dgm:prSet/>
      <dgm:spPr/>
      <dgm:t>
        <a:bodyPr/>
        <a:lstStyle/>
        <a:p>
          <a:endParaRPr lang="en-GB"/>
        </a:p>
      </dgm:t>
    </dgm:pt>
    <dgm:pt modelId="{7240E4EE-7FD6-4874-AC06-7B989F061D49}">
      <dgm:prSet/>
      <dgm:spPr/>
      <dgm:t>
        <a:bodyPr/>
        <a:lstStyle/>
        <a:p>
          <a:r>
            <a:rPr lang="en-US"/>
            <a:t>Flipped learning</a:t>
          </a:r>
        </a:p>
      </dgm:t>
    </dgm:pt>
    <dgm:pt modelId="{AA3AB633-1F43-4F14-9DD8-447208AA52FC}" type="parTrans" cxnId="{E4BA0E56-ED4F-4332-8651-C29E7ADFF000}">
      <dgm:prSet/>
      <dgm:spPr/>
      <dgm:t>
        <a:bodyPr/>
        <a:lstStyle/>
        <a:p>
          <a:endParaRPr lang="en-GB"/>
        </a:p>
      </dgm:t>
    </dgm:pt>
    <dgm:pt modelId="{05EE7895-5051-4CEA-B16E-3701548FCEE6}" type="sibTrans" cxnId="{E4BA0E56-ED4F-4332-8651-C29E7ADFF000}">
      <dgm:prSet/>
      <dgm:spPr/>
      <dgm:t>
        <a:bodyPr/>
        <a:lstStyle/>
        <a:p>
          <a:endParaRPr lang="en-GB"/>
        </a:p>
      </dgm:t>
    </dgm:pt>
    <dgm:pt modelId="{6F52212A-49BE-4FDE-8426-388D8861C63B}">
      <dgm:prSet/>
      <dgm:spPr/>
      <dgm:t>
        <a:bodyPr/>
        <a:lstStyle/>
        <a:p>
          <a:r>
            <a:rPr lang="en-US"/>
            <a:t>Flipgrid</a:t>
          </a:r>
        </a:p>
      </dgm:t>
    </dgm:pt>
    <dgm:pt modelId="{CDF1BC0C-5EBC-401C-9E82-F58835CBDF6F}" type="parTrans" cxnId="{B338AD9B-F9CB-4B07-A13F-E33F73C3D979}">
      <dgm:prSet/>
      <dgm:spPr/>
      <dgm:t>
        <a:bodyPr/>
        <a:lstStyle/>
        <a:p>
          <a:endParaRPr lang="en-GB"/>
        </a:p>
      </dgm:t>
    </dgm:pt>
    <dgm:pt modelId="{19EB2A86-CC7F-44B3-9BD2-2AD2610AA1B8}" type="sibTrans" cxnId="{B338AD9B-F9CB-4B07-A13F-E33F73C3D979}">
      <dgm:prSet/>
      <dgm:spPr/>
      <dgm:t>
        <a:bodyPr/>
        <a:lstStyle/>
        <a:p>
          <a:endParaRPr lang="en-GB"/>
        </a:p>
      </dgm:t>
    </dgm:pt>
    <dgm:pt modelId="{BE08C7BD-4886-4F64-89FB-5585F6EB50D0}" type="pres">
      <dgm:prSet presAssocID="{2D2F9A0A-B3FF-46FE-BBAD-1B2311E07DF5}" presName="Name0" presStyleCnt="0">
        <dgm:presLayoutVars>
          <dgm:dir/>
          <dgm:resizeHandles val="exact"/>
        </dgm:presLayoutVars>
      </dgm:prSet>
      <dgm:spPr/>
    </dgm:pt>
    <dgm:pt modelId="{F016469F-4A84-4A40-B4BA-F83A6640BCA3}" type="pres">
      <dgm:prSet presAssocID="{22340116-03B7-424E-AEDA-5AC807B3BB33}" presName="node" presStyleLbl="node1" presStyleIdx="0" presStyleCnt="16">
        <dgm:presLayoutVars>
          <dgm:bulletEnabled val="1"/>
        </dgm:presLayoutVars>
      </dgm:prSet>
      <dgm:spPr/>
    </dgm:pt>
    <dgm:pt modelId="{A398F1E0-CEAB-47F4-A976-C7D6D4B90EFC}" type="pres">
      <dgm:prSet presAssocID="{2D9671A7-AB7A-4ED1-8A2E-227F46C97CF6}" presName="sibTrans" presStyleLbl="sibTrans1D1" presStyleIdx="0" presStyleCnt="15"/>
      <dgm:spPr/>
    </dgm:pt>
    <dgm:pt modelId="{36ED0114-BDF6-434A-8DAB-AA8904CB153C}" type="pres">
      <dgm:prSet presAssocID="{2D9671A7-AB7A-4ED1-8A2E-227F46C97CF6}" presName="connectorText" presStyleLbl="sibTrans1D1" presStyleIdx="0" presStyleCnt="15"/>
      <dgm:spPr/>
    </dgm:pt>
    <dgm:pt modelId="{9BBA7BF1-7FB6-417D-A3BC-896FD75F13C6}" type="pres">
      <dgm:prSet presAssocID="{E52B85ED-C185-4B22-8013-2EBBB6706B67}" presName="node" presStyleLbl="node1" presStyleIdx="1" presStyleCnt="16">
        <dgm:presLayoutVars>
          <dgm:bulletEnabled val="1"/>
        </dgm:presLayoutVars>
      </dgm:prSet>
      <dgm:spPr/>
    </dgm:pt>
    <dgm:pt modelId="{2A6219B4-2086-4D22-9900-2E805C081743}" type="pres">
      <dgm:prSet presAssocID="{E940DA5E-0BB7-42D7-AA16-DF428B56303D}" presName="sibTrans" presStyleLbl="sibTrans1D1" presStyleIdx="1" presStyleCnt="15"/>
      <dgm:spPr/>
    </dgm:pt>
    <dgm:pt modelId="{7CC2C352-73A1-41DE-AE29-C2135972A978}" type="pres">
      <dgm:prSet presAssocID="{E940DA5E-0BB7-42D7-AA16-DF428B56303D}" presName="connectorText" presStyleLbl="sibTrans1D1" presStyleIdx="1" presStyleCnt="15"/>
      <dgm:spPr/>
    </dgm:pt>
    <dgm:pt modelId="{5AC2437E-215B-4453-BF07-F9EB6E9B1C71}" type="pres">
      <dgm:prSet presAssocID="{09CDFE9A-DD10-4BFC-9380-1F535E371409}" presName="node" presStyleLbl="node1" presStyleIdx="2" presStyleCnt="16">
        <dgm:presLayoutVars>
          <dgm:bulletEnabled val="1"/>
        </dgm:presLayoutVars>
      </dgm:prSet>
      <dgm:spPr/>
    </dgm:pt>
    <dgm:pt modelId="{9D9E8C89-3F9E-48D6-A106-FC3196F5379B}" type="pres">
      <dgm:prSet presAssocID="{FED217D1-9488-4239-8C13-AB2D37956D52}" presName="sibTrans" presStyleLbl="sibTrans1D1" presStyleIdx="2" presStyleCnt="15"/>
      <dgm:spPr/>
    </dgm:pt>
    <dgm:pt modelId="{9796C354-3451-42C1-BA2F-06C4FF3F25D1}" type="pres">
      <dgm:prSet presAssocID="{FED217D1-9488-4239-8C13-AB2D37956D52}" presName="connectorText" presStyleLbl="sibTrans1D1" presStyleIdx="2" presStyleCnt="15"/>
      <dgm:spPr/>
    </dgm:pt>
    <dgm:pt modelId="{0645E6F9-CE29-4F1D-AC4B-C4AFAB2AA78A}" type="pres">
      <dgm:prSet presAssocID="{738512E9-BE05-4829-AB7F-32D5B70C2729}" presName="node" presStyleLbl="node1" presStyleIdx="3" presStyleCnt="16">
        <dgm:presLayoutVars>
          <dgm:bulletEnabled val="1"/>
        </dgm:presLayoutVars>
      </dgm:prSet>
      <dgm:spPr/>
    </dgm:pt>
    <dgm:pt modelId="{6237AE95-C891-4C92-B749-EAC6CE05E57E}" type="pres">
      <dgm:prSet presAssocID="{C45F07EF-8C7D-453F-8FF6-F16E294B8AEE}" presName="sibTrans" presStyleLbl="sibTrans1D1" presStyleIdx="3" presStyleCnt="15"/>
      <dgm:spPr/>
    </dgm:pt>
    <dgm:pt modelId="{DE9344FB-AB79-4C5A-B49D-D23407C8AA64}" type="pres">
      <dgm:prSet presAssocID="{C45F07EF-8C7D-453F-8FF6-F16E294B8AEE}" presName="connectorText" presStyleLbl="sibTrans1D1" presStyleIdx="3" presStyleCnt="15"/>
      <dgm:spPr/>
    </dgm:pt>
    <dgm:pt modelId="{BCD3D8F7-F7C8-4E45-97EA-B14A005CA087}" type="pres">
      <dgm:prSet presAssocID="{57E10D07-F23C-4DAC-858E-544929C94B8C}" presName="node" presStyleLbl="node1" presStyleIdx="4" presStyleCnt="16">
        <dgm:presLayoutVars>
          <dgm:bulletEnabled val="1"/>
        </dgm:presLayoutVars>
      </dgm:prSet>
      <dgm:spPr/>
    </dgm:pt>
    <dgm:pt modelId="{C24BE50E-8BCD-4209-BB1C-9E6F6D4F1529}" type="pres">
      <dgm:prSet presAssocID="{F5EF0F18-AA9A-45F4-8A13-448CEEF85BB5}" presName="sibTrans" presStyleLbl="sibTrans1D1" presStyleIdx="4" presStyleCnt="15"/>
      <dgm:spPr/>
    </dgm:pt>
    <dgm:pt modelId="{DEC26309-507C-4A30-B7D4-B25643CDE183}" type="pres">
      <dgm:prSet presAssocID="{F5EF0F18-AA9A-45F4-8A13-448CEEF85BB5}" presName="connectorText" presStyleLbl="sibTrans1D1" presStyleIdx="4" presStyleCnt="15"/>
      <dgm:spPr/>
    </dgm:pt>
    <dgm:pt modelId="{0ECD8CBA-F676-40A9-AA83-38B7AD095102}" type="pres">
      <dgm:prSet presAssocID="{4613A8EF-A484-490F-A2A4-68E554F1F388}" presName="node" presStyleLbl="node1" presStyleIdx="5" presStyleCnt="16">
        <dgm:presLayoutVars>
          <dgm:bulletEnabled val="1"/>
        </dgm:presLayoutVars>
      </dgm:prSet>
      <dgm:spPr/>
    </dgm:pt>
    <dgm:pt modelId="{BCF6B16E-2870-45E9-AFBC-2BB55DA7DEB3}" type="pres">
      <dgm:prSet presAssocID="{69EF3F02-97FB-419E-938B-606FA2E02BDB}" presName="sibTrans" presStyleLbl="sibTrans1D1" presStyleIdx="5" presStyleCnt="15"/>
      <dgm:spPr/>
    </dgm:pt>
    <dgm:pt modelId="{8D6B4888-7BCD-4A45-AD65-4AE0EBA5D246}" type="pres">
      <dgm:prSet presAssocID="{69EF3F02-97FB-419E-938B-606FA2E02BDB}" presName="connectorText" presStyleLbl="sibTrans1D1" presStyleIdx="5" presStyleCnt="15"/>
      <dgm:spPr/>
    </dgm:pt>
    <dgm:pt modelId="{D449064E-8FF2-4181-985E-99734A4DE18A}" type="pres">
      <dgm:prSet presAssocID="{53CB8860-2C4B-41F6-8D8E-68E0E943EABA}" presName="node" presStyleLbl="node1" presStyleIdx="6" presStyleCnt="16">
        <dgm:presLayoutVars>
          <dgm:bulletEnabled val="1"/>
        </dgm:presLayoutVars>
      </dgm:prSet>
      <dgm:spPr/>
    </dgm:pt>
    <dgm:pt modelId="{FC6ED0F6-1467-4A34-A445-92DF808AA4D3}" type="pres">
      <dgm:prSet presAssocID="{A8C358C8-2A70-4501-B2D5-A5E00D975BBC}" presName="sibTrans" presStyleLbl="sibTrans1D1" presStyleIdx="6" presStyleCnt="15"/>
      <dgm:spPr/>
    </dgm:pt>
    <dgm:pt modelId="{5EE7E2FC-AF46-4828-9E7C-4773F3865559}" type="pres">
      <dgm:prSet presAssocID="{A8C358C8-2A70-4501-B2D5-A5E00D975BBC}" presName="connectorText" presStyleLbl="sibTrans1D1" presStyleIdx="6" presStyleCnt="15"/>
      <dgm:spPr/>
    </dgm:pt>
    <dgm:pt modelId="{B7A12D66-8635-476F-82BC-571F520C489C}" type="pres">
      <dgm:prSet presAssocID="{8F45F1A4-4B47-42F7-9C5C-4D11C807A70B}" presName="node" presStyleLbl="node1" presStyleIdx="7" presStyleCnt="16">
        <dgm:presLayoutVars>
          <dgm:bulletEnabled val="1"/>
        </dgm:presLayoutVars>
      </dgm:prSet>
      <dgm:spPr/>
    </dgm:pt>
    <dgm:pt modelId="{C0C1040F-36FE-442A-9994-0F30C60001DF}" type="pres">
      <dgm:prSet presAssocID="{2AD9DFFD-15BE-46C2-8CFE-F48B34DDB27F}" presName="sibTrans" presStyleLbl="sibTrans1D1" presStyleIdx="7" presStyleCnt="15"/>
      <dgm:spPr/>
    </dgm:pt>
    <dgm:pt modelId="{565384EC-BE8C-4A79-B522-028077B4CADD}" type="pres">
      <dgm:prSet presAssocID="{2AD9DFFD-15BE-46C2-8CFE-F48B34DDB27F}" presName="connectorText" presStyleLbl="sibTrans1D1" presStyleIdx="7" presStyleCnt="15"/>
      <dgm:spPr/>
    </dgm:pt>
    <dgm:pt modelId="{BB681FD7-509E-483B-B0E5-5A7A1FF5839F}" type="pres">
      <dgm:prSet presAssocID="{22033359-1EAA-4DA2-B4D0-21676914F3C8}" presName="node" presStyleLbl="node1" presStyleIdx="8" presStyleCnt="16">
        <dgm:presLayoutVars>
          <dgm:bulletEnabled val="1"/>
        </dgm:presLayoutVars>
      </dgm:prSet>
      <dgm:spPr/>
    </dgm:pt>
    <dgm:pt modelId="{2D7403BE-D727-4136-868D-E4037678B4BC}" type="pres">
      <dgm:prSet presAssocID="{8A384D7D-E87E-42C4-90BA-E8E8B3A4D55E}" presName="sibTrans" presStyleLbl="sibTrans1D1" presStyleIdx="8" presStyleCnt="15"/>
      <dgm:spPr/>
    </dgm:pt>
    <dgm:pt modelId="{B85AC7DF-6772-4A58-9A97-84BEB9C404E6}" type="pres">
      <dgm:prSet presAssocID="{8A384D7D-E87E-42C4-90BA-E8E8B3A4D55E}" presName="connectorText" presStyleLbl="sibTrans1D1" presStyleIdx="8" presStyleCnt="15"/>
      <dgm:spPr/>
    </dgm:pt>
    <dgm:pt modelId="{462C9EEE-A94C-4DFC-8409-6A97230866BB}" type="pres">
      <dgm:prSet presAssocID="{18A69B82-7C5F-4BCB-ABFE-15987A915FA8}" presName="node" presStyleLbl="node1" presStyleIdx="9" presStyleCnt="16">
        <dgm:presLayoutVars>
          <dgm:bulletEnabled val="1"/>
        </dgm:presLayoutVars>
      </dgm:prSet>
      <dgm:spPr/>
    </dgm:pt>
    <dgm:pt modelId="{F57E53DC-77AB-4448-A97D-028BCE0A1B57}" type="pres">
      <dgm:prSet presAssocID="{F8C70E9F-853C-4490-9DBD-C55200D96059}" presName="sibTrans" presStyleLbl="sibTrans1D1" presStyleIdx="9" presStyleCnt="15"/>
      <dgm:spPr/>
    </dgm:pt>
    <dgm:pt modelId="{39B9A40E-7EF6-4811-ADFC-96634DCE28B9}" type="pres">
      <dgm:prSet presAssocID="{F8C70E9F-853C-4490-9DBD-C55200D96059}" presName="connectorText" presStyleLbl="sibTrans1D1" presStyleIdx="9" presStyleCnt="15"/>
      <dgm:spPr/>
    </dgm:pt>
    <dgm:pt modelId="{CBFE0EC5-855A-4E21-B3DE-AFFE94015027}" type="pres">
      <dgm:prSet presAssocID="{1C815883-F985-4715-A6D2-B21080797849}" presName="node" presStyleLbl="node1" presStyleIdx="10" presStyleCnt="16">
        <dgm:presLayoutVars>
          <dgm:bulletEnabled val="1"/>
        </dgm:presLayoutVars>
      </dgm:prSet>
      <dgm:spPr/>
    </dgm:pt>
    <dgm:pt modelId="{1EF10D0D-1ECA-4902-8E47-69A89C8BA6F7}" type="pres">
      <dgm:prSet presAssocID="{65FCCA61-6484-49C9-BFB2-729CBCBB431E}" presName="sibTrans" presStyleLbl="sibTrans1D1" presStyleIdx="10" presStyleCnt="15"/>
      <dgm:spPr/>
    </dgm:pt>
    <dgm:pt modelId="{429971C0-F1C3-45BB-A896-03000BDD60F9}" type="pres">
      <dgm:prSet presAssocID="{65FCCA61-6484-49C9-BFB2-729CBCBB431E}" presName="connectorText" presStyleLbl="sibTrans1D1" presStyleIdx="10" presStyleCnt="15"/>
      <dgm:spPr/>
    </dgm:pt>
    <dgm:pt modelId="{CC7A7919-55C7-40C8-9F1D-539E85A29D5A}" type="pres">
      <dgm:prSet presAssocID="{3312D55D-E211-4AA3-ABD5-582C5F5CB1EC}" presName="node" presStyleLbl="node1" presStyleIdx="11" presStyleCnt="16">
        <dgm:presLayoutVars>
          <dgm:bulletEnabled val="1"/>
        </dgm:presLayoutVars>
      </dgm:prSet>
      <dgm:spPr/>
    </dgm:pt>
    <dgm:pt modelId="{B4636F5C-94AE-465C-B6CC-E8B9D943E909}" type="pres">
      <dgm:prSet presAssocID="{B3812326-752A-40B3-A02B-1E18EB5FE46C}" presName="sibTrans" presStyleLbl="sibTrans1D1" presStyleIdx="11" presStyleCnt="15"/>
      <dgm:spPr/>
    </dgm:pt>
    <dgm:pt modelId="{8B184ECE-2E89-4AE9-BDFE-393115B26D0C}" type="pres">
      <dgm:prSet presAssocID="{B3812326-752A-40B3-A02B-1E18EB5FE46C}" presName="connectorText" presStyleLbl="sibTrans1D1" presStyleIdx="11" presStyleCnt="15"/>
      <dgm:spPr/>
    </dgm:pt>
    <dgm:pt modelId="{BF470B4E-3695-4B11-BE1A-BFC9984FB7A3}" type="pres">
      <dgm:prSet presAssocID="{19BF5EA7-1348-4162-9A6F-289998E7E3C7}" presName="node" presStyleLbl="node1" presStyleIdx="12" presStyleCnt="16">
        <dgm:presLayoutVars>
          <dgm:bulletEnabled val="1"/>
        </dgm:presLayoutVars>
      </dgm:prSet>
      <dgm:spPr/>
    </dgm:pt>
    <dgm:pt modelId="{B01EDF6E-CE08-4AA3-975D-8A50CE7BCFE4}" type="pres">
      <dgm:prSet presAssocID="{FA6E48E8-C0DC-44DC-96B8-61C1265D54B9}" presName="sibTrans" presStyleLbl="sibTrans1D1" presStyleIdx="12" presStyleCnt="15"/>
      <dgm:spPr/>
    </dgm:pt>
    <dgm:pt modelId="{3FD7459F-F50C-4CD6-8948-CAA538CDE0EF}" type="pres">
      <dgm:prSet presAssocID="{FA6E48E8-C0DC-44DC-96B8-61C1265D54B9}" presName="connectorText" presStyleLbl="sibTrans1D1" presStyleIdx="12" presStyleCnt="15"/>
      <dgm:spPr/>
    </dgm:pt>
    <dgm:pt modelId="{F7AE61C9-A17D-4B06-BC29-BE44DD05E603}" type="pres">
      <dgm:prSet presAssocID="{8CBA0060-AFB5-49AB-A27B-9F6E8324B399}" presName="node" presStyleLbl="node1" presStyleIdx="13" presStyleCnt="16">
        <dgm:presLayoutVars>
          <dgm:bulletEnabled val="1"/>
        </dgm:presLayoutVars>
      </dgm:prSet>
      <dgm:spPr/>
    </dgm:pt>
    <dgm:pt modelId="{0CC20B8F-F849-4394-AC1E-92CF5C8E7352}" type="pres">
      <dgm:prSet presAssocID="{264DD1EF-0221-4837-8650-1FA3F787C768}" presName="sibTrans" presStyleLbl="sibTrans1D1" presStyleIdx="13" presStyleCnt="15"/>
      <dgm:spPr/>
    </dgm:pt>
    <dgm:pt modelId="{CF27F499-AFAB-4319-8E91-2FED37B21C54}" type="pres">
      <dgm:prSet presAssocID="{264DD1EF-0221-4837-8650-1FA3F787C768}" presName="connectorText" presStyleLbl="sibTrans1D1" presStyleIdx="13" presStyleCnt="15"/>
      <dgm:spPr/>
    </dgm:pt>
    <dgm:pt modelId="{1E8A40EB-F984-4141-A241-6903E316F368}" type="pres">
      <dgm:prSet presAssocID="{7240E4EE-7FD6-4874-AC06-7B989F061D49}" presName="node" presStyleLbl="node1" presStyleIdx="14" presStyleCnt="16">
        <dgm:presLayoutVars>
          <dgm:bulletEnabled val="1"/>
        </dgm:presLayoutVars>
      </dgm:prSet>
      <dgm:spPr/>
    </dgm:pt>
    <dgm:pt modelId="{230309DC-3C04-4881-B36C-2ECEDE0CB918}" type="pres">
      <dgm:prSet presAssocID="{05EE7895-5051-4CEA-B16E-3701548FCEE6}" presName="sibTrans" presStyleLbl="sibTrans1D1" presStyleIdx="14" presStyleCnt="15"/>
      <dgm:spPr/>
    </dgm:pt>
    <dgm:pt modelId="{F011FCD7-F516-4FFB-B8D6-44AA512BC550}" type="pres">
      <dgm:prSet presAssocID="{05EE7895-5051-4CEA-B16E-3701548FCEE6}" presName="connectorText" presStyleLbl="sibTrans1D1" presStyleIdx="14" presStyleCnt="15"/>
      <dgm:spPr/>
    </dgm:pt>
    <dgm:pt modelId="{78651A20-E46A-43AF-A678-7BE1C5A09102}" type="pres">
      <dgm:prSet presAssocID="{6F52212A-49BE-4FDE-8426-388D8861C63B}" presName="node" presStyleLbl="node1" presStyleIdx="15" presStyleCnt="16">
        <dgm:presLayoutVars>
          <dgm:bulletEnabled val="1"/>
        </dgm:presLayoutVars>
      </dgm:prSet>
      <dgm:spPr/>
    </dgm:pt>
  </dgm:ptLst>
  <dgm:cxnLst>
    <dgm:cxn modelId="{D2FB3103-990C-4F6D-9591-BD104E57C76A}" type="presOf" srcId="{05EE7895-5051-4CEA-B16E-3701548FCEE6}" destId="{230309DC-3C04-4881-B36C-2ECEDE0CB918}" srcOrd="0" destOrd="0" presId="urn:microsoft.com/office/officeart/2016/7/layout/RepeatingBendingProcessNew"/>
    <dgm:cxn modelId="{763D5A07-BAFB-4AE6-BCB1-157ED3400BDF}" type="presOf" srcId="{E940DA5E-0BB7-42D7-AA16-DF428B56303D}" destId="{2A6219B4-2086-4D22-9900-2E805C081743}" srcOrd="0" destOrd="0" presId="urn:microsoft.com/office/officeart/2016/7/layout/RepeatingBendingProcessNew"/>
    <dgm:cxn modelId="{984CBC0A-0994-4BB4-8EBD-4FB30CAEAA79}" type="presOf" srcId="{C45F07EF-8C7D-453F-8FF6-F16E294B8AEE}" destId="{DE9344FB-AB79-4C5A-B49D-D23407C8AA64}" srcOrd="1" destOrd="0" presId="urn:microsoft.com/office/officeart/2016/7/layout/RepeatingBendingProcessNew"/>
    <dgm:cxn modelId="{E5EADE0B-E11F-4B16-82CE-C806B96B276B}" srcId="{2D2F9A0A-B3FF-46FE-BBAD-1B2311E07DF5}" destId="{738512E9-BE05-4829-AB7F-32D5B70C2729}" srcOrd="3" destOrd="0" parTransId="{7B1F852C-6AD4-4E9C-965B-1276699FB63F}" sibTransId="{C45F07EF-8C7D-453F-8FF6-F16E294B8AEE}"/>
    <dgm:cxn modelId="{CB71800C-2493-4CDA-AFB1-73A3A7DB0A6B}" type="presOf" srcId="{8CBA0060-AFB5-49AB-A27B-9F6E8324B399}" destId="{F7AE61C9-A17D-4B06-BC29-BE44DD05E603}" srcOrd="0" destOrd="0" presId="urn:microsoft.com/office/officeart/2016/7/layout/RepeatingBendingProcessNew"/>
    <dgm:cxn modelId="{6B94760D-300F-452B-9C90-B88D383ED629}" type="presOf" srcId="{65FCCA61-6484-49C9-BFB2-729CBCBB431E}" destId="{1EF10D0D-1ECA-4902-8E47-69A89C8BA6F7}" srcOrd="0" destOrd="0" presId="urn:microsoft.com/office/officeart/2016/7/layout/RepeatingBendingProcessNew"/>
    <dgm:cxn modelId="{58634312-92AC-4BB8-A9C9-5C519E0743F7}" srcId="{2D2F9A0A-B3FF-46FE-BBAD-1B2311E07DF5}" destId="{4613A8EF-A484-490F-A2A4-68E554F1F388}" srcOrd="5" destOrd="0" parTransId="{6F910B34-7B0F-4D16-90C8-175E38225DE2}" sibTransId="{69EF3F02-97FB-419E-938B-606FA2E02BDB}"/>
    <dgm:cxn modelId="{0FBA8014-4D9D-4D80-81FA-0CC65B266CCA}" srcId="{2D2F9A0A-B3FF-46FE-BBAD-1B2311E07DF5}" destId="{57E10D07-F23C-4DAC-858E-544929C94B8C}" srcOrd="4" destOrd="0" parTransId="{D6EDCC54-99B4-44E7-B8E9-A362B59F6E75}" sibTransId="{F5EF0F18-AA9A-45F4-8A13-448CEEF85BB5}"/>
    <dgm:cxn modelId="{1F04241A-5278-4D9A-A259-B8F454795BEC}" type="presOf" srcId="{65FCCA61-6484-49C9-BFB2-729CBCBB431E}" destId="{429971C0-F1C3-45BB-A896-03000BDD60F9}" srcOrd="1" destOrd="0" presId="urn:microsoft.com/office/officeart/2016/7/layout/RepeatingBendingProcessNew"/>
    <dgm:cxn modelId="{1A35F527-8FD6-4465-93DA-41FE822653EA}" type="presOf" srcId="{2D2F9A0A-B3FF-46FE-BBAD-1B2311E07DF5}" destId="{BE08C7BD-4886-4F64-89FB-5585F6EB50D0}" srcOrd="0" destOrd="0" presId="urn:microsoft.com/office/officeart/2016/7/layout/RepeatingBendingProcessNew"/>
    <dgm:cxn modelId="{9A26FD2B-FD3E-4F27-8B0B-C9C9B81FB47D}" type="presOf" srcId="{8F45F1A4-4B47-42F7-9C5C-4D11C807A70B}" destId="{B7A12D66-8635-476F-82BC-571F520C489C}" srcOrd="0" destOrd="0" presId="urn:microsoft.com/office/officeart/2016/7/layout/RepeatingBendingProcessNew"/>
    <dgm:cxn modelId="{821E2333-DB36-45F0-B165-A5E1C3C3CA9F}" srcId="{2D2F9A0A-B3FF-46FE-BBAD-1B2311E07DF5}" destId="{18A69B82-7C5F-4BCB-ABFE-15987A915FA8}" srcOrd="9" destOrd="0" parTransId="{4A2D575A-E640-401C-A849-44BF3FA647A4}" sibTransId="{F8C70E9F-853C-4490-9DBD-C55200D96059}"/>
    <dgm:cxn modelId="{75F85535-D715-487C-9902-95AF50C6317D}" type="presOf" srcId="{05EE7895-5051-4CEA-B16E-3701548FCEE6}" destId="{F011FCD7-F516-4FFB-B8D6-44AA512BC550}" srcOrd="1" destOrd="0" presId="urn:microsoft.com/office/officeart/2016/7/layout/RepeatingBendingProcessNew"/>
    <dgm:cxn modelId="{59E0E435-525F-4245-9E1F-8A025D4EAF62}" type="presOf" srcId="{69EF3F02-97FB-419E-938B-606FA2E02BDB}" destId="{BCF6B16E-2870-45E9-AFBC-2BB55DA7DEB3}" srcOrd="0" destOrd="0" presId="urn:microsoft.com/office/officeart/2016/7/layout/RepeatingBendingProcessNew"/>
    <dgm:cxn modelId="{459D8C38-8067-4633-8CF6-546183473089}" type="presOf" srcId="{A8C358C8-2A70-4501-B2D5-A5E00D975BBC}" destId="{5EE7E2FC-AF46-4828-9E7C-4773F3865559}" srcOrd="1" destOrd="0" presId="urn:microsoft.com/office/officeart/2016/7/layout/RepeatingBendingProcessNew"/>
    <dgm:cxn modelId="{CA855E39-9F65-43DB-AB7A-2B5A06210918}" type="presOf" srcId="{69EF3F02-97FB-419E-938B-606FA2E02BDB}" destId="{8D6B4888-7BCD-4A45-AD65-4AE0EBA5D246}" srcOrd="1" destOrd="0" presId="urn:microsoft.com/office/officeart/2016/7/layout/RepeatingBendingProcessNew"/>
    <dgm:cxn modelId="{DA50343D-B439-4F67-98B9-258B365E1EE2}" type="presOf" srcId="{3312D55D-E211-4AA3-ABD5-582C5F5CB1EC}" destId="{CC7A7919-55C7-40C8-9F1D-539E85A29D5A}" srcOrd="0" destOrd="0" presId="urn:microsoft.com/office/officeart/2016/7/layout/RepeatingBendingProcessNew"/>
    <dgm:cxn modelId="{7DB1FD3F-BAEE-46C2-8990-DF2367F207B4}" type="presOf" srcId="{FA6E48E8-C0DC-44DC-96B8-61C1265D54B9}" destId="{B01EDF6E-CE08-4AA3-975D-8A50CE7BCFE4}" srcOrd="0" destOrd="0" presId="urn:microsoft.com/office/officeart/2016/7/layout/RepeatingBendingProcessNew"/>
    <dgm:cxn modelId="{3C27FE3F-3718-4489-9BE9-F0BE6036A676}" type="presOf" srcId="{A8C358C8-2A70-4501-B2D5-A5E00D975BBC}" destId="{FC6ED0F6-1467-4A34-A445-92DF808AA4D3}" srcOrd="0" destOrd="0" presId="urn:microsoft.com/office/officeart/2016/7/layout/RepeatingBendingProcessNew"/>
    <dgm:cxn modelId="{B50B115B-166B-4C47-8B6F-9627B05CB7C6}" type="presOf" srcId="{264DD1EF-0221-4837-8650-1FA3F787C768}" destId="{0CC20B8F-F849-4394-AC1E-92CF5C8E7352}" srcOrd="0" destOrd="0" presId="urn:microsoft.com/office/officeart/2016/7/layout/RepeatingBendingProcessNew"/>
    <dgm:cxn modelId="{A2A71B5C-52E2-416F-9296-F9951C7DBA43}" type="presOf" srcId="{F5EF0F18-AA9A-45F4-8A13-448CEEF85BB5}" destId="{C24BE50E-8BCD-4209-BB1C-9E6F6D4F1529}" srcOrd="0" destOrd="0" presId="urn:microsoft.com/office/officeart/2016/7/layout/RepeatingBendingProcessNew"/>
    <dgm:cxn modelId="{68E6305F-BD71-4AAB-86C5-EE99594942D9}" type="presOf" srcId="{8A384D7D-E87E-42C4-90BA-E8E8B3A4D55E}" destId="{B85AC7DF-6772-4A58-9A97-84BEB9C404E6}" srcOrd="1" destOrd="0" presId="urn:microsoft.com/office/officeart/2016/7/layout/RepeatingBendingProcessNew"/>
    <dgm:cxn modelId="{1C61B75F-D959-455F-9B45-4C47EE246730}" srcId="{2D2F9A0A-B3FF-46FE-BBAD-1B2311E07DF5}" destId="{19BF5EA7-1348-4162-9A6F-289998E7E3C7}" srcOrd="12" destOrd="0" parTransId="{A2DABF58-E099-4008-BC28-712F1DE3693D}" sibTransId="{FA6E48E8-C0DC-44DC-96B8-61C1265D54B9}"/>
    <dgm:cxn modelId="{13247561-1C71-429C-80F6-58CFC7B0EC69}" type="presOf" srcId="{22033359-1EAA-4DA2-B4D0-21676914F3C8}" destId="{BB681FD7-509E-483B-B0E5-5A7A1FF5839F}" srcOrd="0" destOrd="0" presId="urn:microsoft.com/office/officeart/2016/7/layout/RepeatingBendingProcessNew"/>
    <dgm:cxn modelId="{DF3D0062-8A92-42AF-A8B7-9F33AF994770}" srcId="{2D2F9A0A-B3FF-46FE-BBAD-1B2311E07DF5}" destId="{53CB8860-2C4B-41F6-8D8E-68E0E943EABA}" srcOrd="6" destOrd="0" parTransId="{77B2548D-1363-46BB-A717-276D5306F0A6}" sibTransId="{A8C358C8-2A70-4501-B2D5-A5E00D975BBC}"/>
    <dgm:cxn modelId="{8F3C4065-848B-438B-BC7E-61FCE0338A8A}" type="presOf" srcId="{8A384D7D-E87E-42C4-90BA-E8E8B3A4D55E}" destId="{2D7403BE-D727-4136-868D-E4037678B4BC}" srcOrd="0" destOrd="0" presId="urn:microsoft.com/office/officeart/2016/7/layout/RepeatingBendingProcessNew"/>
    <dgm:cxn modelId="{D6A79666-8E9C-41E6-A0E6-E2C97FC7AC6E}" type="presOf" srcId="{E940DA5E-0BB7-42D7-AA16-DF428B56303D}" destId="{7CC2C352-73A1-41DE-AE29-C2135972A978}" srcOrd="1" destOrd="0" presId="urn:microsoft.com/office/officeart/2016/7/layout/RepeatingBendingProcessNew"/>
    <dgm:cxn modelId="{5BD3E766-7315-4DF8-B8E7-5F264E56B476}" type="presOf" srcId="{F8C70E9F-853C-4490-9DBD-C55200D96059}" destId="{39B9A40E-7EF6-4811-ADFC-96634DCE28B9}" srcOrd="1" destOrd="0" presId="urn:microsoft.com/office/officeart/2016/7/layout/RepeatingBendingProcessNew"/>
    <dgm:cxn modelId="{3237FD47-F0E1-4ACA-83E4-09B9993AFB83}" type="presOf" srcId="{B3812326-752A-40B3-A02B-1E18EB5FE46C}" destId="{B4636F5C-94AE-465C-B6CC-E8B9D943E909}" srcOrd="0" destOrd="0" presId="urn:microsoft.com/office/officeart/2016/7/layout/RepeatingBendingProcessNew"/>
    <dgm:cxn modelId="{A0A78A68-6F45-4D0F-B3C9-79FDDC5A66D3}" type="presOf" srcId="{264DD1EF-0221-4837-8650-1FA3F787C768}" destId="{CF27F499-AFAB-4319-8E91-2FED37B21C54}" srcOrd="1" destOrd="0" presId="urn:microsoft.com/office/officeart/2016/7/layout/RepeatingBendingProcessNew"/>
    <dgm:cxn modelId="{4D16A668-6E7D-43BC-998B-0A17AEF5A648}" type="presOf" srcId="{7240E4EE-7FD6-4874-AC06-7B989F061D49}" destId="{1E8A40EB-F984-4141-A241-6903E316F368}" srcOrd="0" destOrd="0" presId="urn:microsoft.com/office/officeart/2016/7/layout/RepeatingBendingProcessNew"/>
    <dgm:cxn modelId="{A161B171-F8B5-492D-90DA-E99B58F13A28}" type="presOf" srcId="{FED217D1-9488-4239-8C13-AB2D37956D52}" destId="{9D9E8C89-3F9E-48D6-A106-FC3196F5379B}" srcOrd="0" destOrd="0" presId="urn:microsoft.com/office/officeart/2016/7/layout/RepeatingBendingProcessNew"/>
    <dgm:cxn modelId="{02046F72-3C28-43A2-991F-41F7DCEC3393}" srcId="{2D2F9A0A-B3FF-46FE-BBAD-1B2311E07DF5}" destId="{8CBA0060-AFB5-49AB-A27B-9F6E8324B399}" srcOrd="13" destOrd="0" parTransId="{FE10DECC-B0F1-446A-A79C-96C715162BDD}" sibTransId="{264DD1EF-0221-4837-8650-1FA3F787C768}"/>
    <dgm:cxn modelId="{BD259355-DA86-4325-8BFC-B433F8357965}" type="presOf" srcId="{18A69B82-7C5F-4BCB-ABFE-15987A915FA8}" destId="{462C9EEE-A94C-4DFC-8409-6A97230866BB}" srcOrd="0" destOrd="0" presId="urn:microsoft.com/office/officeart/2016/7/layout/RepeatingBendingProcessNew"/>
    <dgm:cxn modelId="{E4BA0E56-ED4F-4332-8651-C29E7ADFF000}" srcId="{2D2F9A0A-B3FF-46FE-BBAD-1B2311E07DF5}" destId="{7240E4EE-7FD6-4874-AC06-7B989F061D49}" srcOrd="14" destOrd="0" parTransId="{AA3AB633-1F43-4F14-9DD8-447208AA52FC}" sibTransId="{05EE7895-5051-4CEA-B16E-3701548FCEE6}"/>
    <dgm:cxn modelId="{0AD1B876-9152-49E6-A9E0-F14ECF07FEDB}" type="presOf" srcId="{22340116-03B7-424E-AEDA-5AC807B3BB33}" destId="{F016469F-4A84-4A40-B4BA-F83A6640BCA3}" srcOrd="0" destOrd="0" presId="urn:microsoft.com/office/officeart/2016/7/layout/RepeatingBendingProcessNew"/>
    <dgm:cxn modelId="{D058C276-B354-4478-A010-3525F6C7C60A}" type="presOf" srcId="{19BF5EA7-1348-4162-9A6F-289998E7E3C7}" destId="{BF470B4E-3695-4B11-BE1A-BFC9984FB7A3}" srcOrd="0" destOrd="0" presId="urn:microsoft.com/office/officeart/2016/7/layout/RepeatingBendingProcessNew"/>
    <dgm:cxn modelId="{602A897C-1E68-43DE-8768-D7324AB5E11F}" type="presOf" srcId="{1C815883-F985-4715-A6D2-B21080797849}" destId="{CBFE0EC5-855A-4E21-B3DE-AFFE94015027}" srcOrd="0" destOrd="0" presId="urn:microsoft.com/office/officeart/2016/7/layout/RepeatingBendingProcessNew"/>
    <dgm:cxn modelId="{2335B282-A436-40F5-95AF-C213C1038487}" type="presOf" srcId="{E52B85ED-C185-4B22-8013-2EBBB6706B67}" destId="{9BBA7BF1-7FB6-417D-A3BC-896FD75F13C6}" srcOrd="0" destOrd="0" presId="urn:microsoft.com/office/officeart/2016/7/layout/RepeatingBendingProcessNew"/>
    <dgm:cxn modelId="{B338AD9B-F9CB-4B07-A13F-E33F73C3D979}" srcId="{2D2F9A0A-B3FF-46FE-BBAD-1B2311E07DF5}" destId="{6F52212A-49BE-4FDE-8426-388D8861C63B}" srcOrd="15" destOrd="0" parTransId="{CDF1BC0C-5EBC-401C-9E82-F58835CBDF6F}" sibTransId="{19EB2A86-CC7F-44B3-9BD2-2AD2610AA1B8}"/>
    <dgm:cxn modelId="{EED64EA4-5BC1-4B19-8FA6-3D2C0030F82B}" srcId="{2D2F9A0A-B3FF-46FE-BBAD-1B2311E07DF5}" destId="{22033359-1EAA-4DA2-B4D0-21676914F3C8}" srcOrd="8" destOrd="0" parTransId="{50579F9B-D5B8-46AD-954F-11D0C3EA4B2E}" sibTransId="{8A384D7D-E87E-42C4-90BA-E8E8B3A4D55E}"/>
    <dgm:cxn modelId="{5E0B8EA8-3A25-481C-978D-013912DD3568}" type="presOf" srcId="{F8C70E9F-853C-4490-9DBD-C55200D96059}" destId="{F57E53DC-77AB-4448-A97D-028BCE0A1B57}" srcOrd="0" destOrd="0" presId="urn:microsoft.com/office/officeart/2016/7/layout/RepeatingBendingProcessNew"/>
    <dgm:cxn modelId="{FC35D2A9-5487-4B51-862B-A7879E60C067}" type="presOf" srcId="{FED217D1-9488-4239-8C13-AB2D37956D52}" destId="{9796C354-3451-42C1-BA2F-06C4FF3F25D1}" srcOrd="1" destOrd="0" presId="urn:microsoft.com/office/officeart/2016/7/layout/RepeatingBendingProcessNew"/>
    <dgm:cxn modelId="{444AEDA9-3E54-42D3-BEDA-F0CC310FF62A}" srcId="{2D2F9A0A-B3FF-46FE-BBAD-1B2311E07DF5}" destId="{8F45F1A4-4B47-42F7-9C5C-4D11C807A70B}" srcOrd="7" destOrd="0" parTransId="{3DCBE67B-5BA4-4DD3-B60F-1C03AC55D9EE}" sibTransId="{2AD9DFFD-15BE-46C2-8CFE-F48B34DDB27F}"/>
    <dgm:cxn modelId="{1C156BAF-9739-4AF2-95D9-D670396A44BC}" type="presOf" srcId="{4613A8EF-A484-490F-A2A4-68E554F1F388}" destId="{0ECD8CBA-F676-40A9-AA83-38B7AD095102}" srcOrd="0" destOrd="0" presId="urn:microsoft.com/office/officeart/2016/7/layout/RepeatingBendingProcessNew"/>
    <dgm:cxn modelId="{5451D7AF-98C2-46CD-A52F-18173BE819A4}" type="presOf" srcId="{09CDFE9A-DD10-4BFC-9380-1F535E371409}" destId="{5AC2437E-215B-4453-BF07-F9EB6E9B1C71}" srcOrd="0" destOrd="0" presId="urn:microsoft.com/office/officeart/2016/7/layout/RepeatingBendingProcessNew"/>
    <dgm:cxn modelId="{0868BDC1-256E-4DE3-8F8D-12CC0D9B90A9}" type="presOf" srcId="{6F52212A-49BE-4FDE-8426-388D8861C63B}" destId="{78651A20-E46A-43AF-A678-7BE1C5A09102}" srcOrd="0" destOrd="0" presId="urn:microsoft.com/office/officeart/2016/7/layout/RepeatingBendingProcessNew"/>
    <dgm:cxn modelId="{E0F476C2-CD5F-401D-BC55-986EABC95921}" type="presOf" srcId="{C45F07EF-8C7D-453F-8FF6-F16E294B8AEE}" destId="{6237AE95-C891-4C92-B749-EAC6CE05E57E}" srcOrd="0" destOrd="0" presId="urn:microsoft.com/office/officeart/2016/7/layout/RepeatingBendingProcessNew"/>
    <dgm:cxn modelId="{3EECDFC2-6AB9-4E01-B1C8-5F0428AA98E1}" type="presOf" srcId="{F5EF0F18-AA9A-45F4-8A13-448CEEF85BB5}" destId="{DEC26309-507C-4A30-B7D4-B25643CDE183}" srcOrd="1" destOrd="0" presId="urn:microsoft.com/office/officeart/2016/7/layout/RepeatingBendingProcessNew"/>
    <dgm:cxn modelId="{61195BC4-943D-44AA-80D9-5DA2983A87FF}" type="presOf" srcId="{53CB8860-2C4B-41F6-8D8E-68E0E943EABA}" destId="{D449064E-8FF2-4181-985E-99734A4DE18A}" srcOrd="0" destOrd="0" presId="urn:microsoft.com/office/officeart/2016/7/layout/RepeatingBendingProcessNew"/>
    <dgm:cxn modelId="{5EBB39CF-4ECA-4496-B1CC-854AC1178949}" type="presOf" srcId="{FA6E48E8-C0DC-44DC-96B8-61C1265D54B9}" destId="{3FD7459F-F50C-4CD6-8948-CAA538CDE0EF}" srcOrd="1" destOrd="0" presId="urn:microsoft.com/office/officeart/2016/7/layout/RepeatingBendingProcessNew"/>
    <dgm:cxn modelId="{750F12D3-43FF-46E1-A8FE-F4EA2B245654}" type="presOf" srcId="{B3812326-752A-40B3-A02B-1E18EB5FE46C}" destId="{8B184ECE-2E89-4AE9-BDFE-393115B26D0C}" srcOrd="1" destOrd="0" presId="urn:microsoft.com/office/officeart/2016/7/layout/RepeatingBendingProcessNew"/>
    <dgm:cxn modelId="{7307FFD5-5113-43CA-B36D-73BB85D6C6F5}" srcId="{2D2F9A0A-B3FF-46FE-BBAD-1B2311E07DF5}" destId="{E52B85ED-C185-4B22-8013-2EBBB6706B67}" srcOrd="1" destOrd="0" parTransId="{6424EA9A-34C7-4777-A185-01D779EF8CEC}" sibTransId="{E940DA5E-0BB7-42D7-AA16-DF428B56303D}"/>
    <dgm:cxn modelId="{FFE8FED6-04A4-41AD-B4FA-64666EAA300A}" type="presOf" srcId="{738512E9-BE05-4829-AB7F-32D5B70C2729}" destId="{0645E6F9-CE29-4F1D-AC4B-C4AFAB2AA78A}" srcOrd="0" destOrd="0" presId="urn:microsoft.com/office/officeart/2016/7/layout/RepeatingBendingProcessNew"/>
    <dgm:cxn modelId="{61CB6DDB-635D-43A8-81D9-FC2FCA2EA9AA}" srcId="{2D2F9A0A-B3FF-46FE-BBAD-1B2311E07DF5}" destId="{3312D55D-E211-4AA3-ABD5-582C5F5CB1EC}" srcOrd="11" destOrd="0" parTransId="{12908B6A-73FC-4C53-ADFD-ED227EE0BA7C}" sibTransId="{B3812326-752A-40B3-A02B-1E18EB5FE46C}"/>
    <dgm:cxn modelId="{554C21DC-427E-47B7-A2A4-6F87FBCAFEED}" type="presOf" srcId="{2AD9DFFD-15BE-46C2-8CFE-F48B34DDB27F}" destId="{C0C1040F-36FE-442A-9994-0F30C60001DF}" srcOrd="0" destOrd="0" presId="urn:microsoft.com/office/officeart/2016/7/layout/RepeatingBendingProcessNew"/>
    <dgm:cxn modelId="{70AD8CE0-6FA6-45CE-95F9-D67B9A47D8A5}" srcId="{2D2F9A0A-B3FF-46FE-BBAD-1B2311E07DF5}" destId="{1C815883-F985-4715-A6D2-B21080797849}" srcOrd="10" destOrd="0" parTransId="{7D546A16-B63E-4B15-BCB4-DB36C256A455}" sibTransId="{65FCCA61-6484-49C9-BFB2-729CBCBB431E}"/>
    <dgm:cxn modelId="{A4037AE3-1F98-4C45-BFCF-6396C3A1D389}" type="presOf" srcId="{2D9671A7-AB7A-4ED1-8A2E-227F46C97CF6}" destId="{A398F1E0-CEAB-47F4-A976-C7D6D4B90EFC}" srcOrd="0" destOrd="0" presId="urn:microsoft.com/office/officeart/2016/7/layout/RepeatingBendingProcessNew"/>
    <dgm:cxn modelId="{CA72E4E3-BD5A-41B4-964E-B28B348D2E61}" type="presOf" srcId="{57E10D07-F23C-4DAC-858E-544929C94B8C}" destId="{BCD3D8F7-F7C8-4E45-97EA-B14A005CA087}" srcOrd="0" destOrd="0" presId="urn:microsoft.com/office/officeart/2016/7/layout/RepeatingBendingProcessNew"/>
    <dgm:cxn modelId="{3A9145E6-4BD8-42FE-86C5-3217C1576DC2}" srcId="{2D2F9A0A-B3FF-46FE-BBAD-1B2311E07DF5}" destId="{22340116-03B7-424E-AEDA-5AC807B3BB33}" srcOrd="0" destOrd="0" parTransId="{1E58F93D-C01D-423C-BA0A-A2D712216DDC}" sibTransId="{2D9671A7-AB7A-4ED1-8A2E-227F46C97CF6}"/>
    <dgm:cxn modelId="{EA5457EB-6B42-4D3B-9D8E-A52AED1EF248}" type="presOf" srcId="{2D9671A7-AB7A-4ED1-8A2E-227F46C97CF6}" destId="{36ED0114-BDF6-434A-8DAB-AA8904CB153C}" srcOrd="1" destOrd="0" presId="urn:microsoft.com/office/officeart/2016/7/layout/RepeatingBendingProcessNew"/>
    <dgm:cxn modelId="{6EF1A4F8-5252-4FDA-A55D-B8A5574EA44C}" type="presOf" srcId="{2AD9DFFD-15BE-46C2-8CFE-F48B34DDB27F}" destId="{565384EC-BE8C-4A79-B522-028077B4CADD}" srcOrd="1" destOrd="0" presId="urn:microsoft.com/office/officeart/2016/7/layout/RepeatingBendingProcessNew"/>
    <dgm:cxn modelId="{0DC530FE-817A-4433-9D92-A775459F2AAF}" srcId="{2D2F9A0A-B3FF-46FE-BBAD-1B2311E07DF5}" destId="{09CDFE9A-DD10-4BFC-9380-1F535E371409}" srcOrd="2" destOrd="0" parTransId="{CA1BBE40-040F-4EBA-BEB4-96EE129B9C7E}" sibTransId="{FED217D1-9488-4239-8C13-AB2D37956D52}"/>
    <dgm:cxn modelId="{C6A2E3AD-5585-46FF-BB46-8A586A4CCFAF}" type="presParOf" srcId="{BE08C7BD-4886-4F64-89FB-5585F6EB50D0}" destId="{F016469F-4A84-4A40-B4BA-F83A6640BCA3}" srcOrd="0" destOrd="0" presId="urn:microsoft.com/office/officeart/2016/7/layout/RepeatingBendingProcessNew"/>
    <dgm:cxn modelId="{1313A3BB-D110-46B1-BA7F-74552EDC01DE}" type="presParOf" srcId="{BE08C7BD-4886-4F64-89FB-5585F6EB50D0}" destId="{A398F1E0-CEAB-47F4-A976-C7D6D4B90EFC}" srcOrd="1" destOrd="0" presId="urn:microsoft.com/office/officeart/2016/7/layout/RepeatingBendingProcessNew"/>
    <dgm:cxn modelId="{E2296BDB-D7EC-4195-AEE9-E99FA89F10EC}" type="presParOf" srcId="{A398F1E0-CEAB-47F4-A976-C7D6D4B90EFC}" destId="{36ED0114-BDF6-434A-8DAB-AA8904CB153C}" srcOrd="0" destOrd="0" presId="urn:microsoft.com/office/officeart/2016/7/layout/RepeatingBendingProcessNew"/>
    <dgm:cxn modelId="{6D4CB007-94A4-495E-B67E-6DBF2B4B0176}" type="presParOf" srcId="{BE08C7BD-4886-4F64-89FB-5585F6EB50D0}" destId="{9BBA7BF1-7FB6-417D-A3BC-896FD75F13C6}" srcOrd="2" destOrd="0" presId="urn:microsoft.com/office/officeart/2016/7/layout/RepeatingBendingProcessNew"/>
    <dgm:cxn modelId="{8CA15D48-1EE2-461D-8C1A-322DF684E47F}" type="presParOf" srcId="{BE08C7BD-4886-4F64-89FB-5585F6EB50D0}" destId="{2A6219B4-2086-4D22-9900-2E805C081743}" srcOrd="3" destOrd="0" presId="urn:microsoft.com/office/officeart/2016/7/layout/RepeatingBendingProcessNew"/>
    <dgm:cxn modelId="{FA6D5600-FD89-4269-B094-0EC10A466A89}" type="presParOf" srcId="{2A6219B4-2086-4D22-9900-2E805C081743}" destId="{7CC2C352-73A1-41DE-AE29-C2135972A978}" srcOrd="0" destOrd="0" presId="urn:microsoft.com/office/officeart/2016/7/layout/RepeatingBendingProcessNew"/>
    <dgm:cxn modelId="{247CCECA-CEA5-49DA-999B-7F2BAA62FBD6}" type="presParOf" srcId="{BE08C7BD-4886-4F64-89FB-5585F6EB50D0}" destId="{5AC2437E-215B-4453-BF07-F9EB6E9B1C71}" srcOrd="4" destOrd="0" presId="urn:microsoft.com/office/officeart/2016/7/layout/RepeatingBendingProcessNew"/>
    <dgm:cxn modelId="{9D05171B-1B43-4228-A70B-654AF61A78C5}" type="presParOf" srcId="{BE08C7BD-4886-4F64-89FB-5585F6EB50D0}" destId="{9D9E8C89-3F9E-48D6-A106-FC3196F5379B}" srcOrd="5" destOrd="0" presId="urn:microsoft.com/office/officeart/2016/7/layout/RepeatingBendingProcessNew"/>
    <dgm:cxn modelId="{656DEE81-76C6-4D27-B711-2537591BF71B}" type="presParOf" srcId="{9D9E8C89-3F9E-48D6-A106-FC3196F5379B}" destId="{9796C354-3451-42C1-BA2F-06C4FF3F25D1}" srcOrd="0" destOrd="0" presId="urn:microsoft.com/office/officeart/2016/7/layout/RepeatingBendingProcessNew"/>
    <dgm:cxn modelId="{4C28FAA9-61AC-4EE1-BD50-D9BDC4EA38C7}" type="presParOf" srcId="{BE08C7BD-4886-4F64-89FB-5585F6EB50D0}" destId="{0645E6F9-CE29-4F1D-AC4B-C4AFAB2AA78A}" srcOrd="6" destOrd="0" presId="urn:microsoft.com/office/officeart/2016/7/layout/RepeatingBendingProcessNew"/>
    <dgm:cxn modelId="{06CCC267-241C-4434-B770-9BA2F3F26A3D}" type="presParOf" srcId="{BE08C7BD-4886-4F64-89FB-5585F6EB50D0}" destId="{6237AE95-C891-4C92-B749-EAC6CE05E57E}" srcOrd="7" destOrd="0" presId="urn:microsoft.com/office/officeart/2016/7/layout/RepeatingBendingProcessNew"/>
    <dgm:cxn modelId="{6429999F-7491-44A0-8BB8-68CAF83527A0}" type="presParOf" srcId="{6237AE95-C891-4C92-B749-EAC6CE05E57E}" destId="{DE9344FB-AB79-4C5A-B49D-D23407C8AA64}" srcOrd="0" destOrd="0" presId="urn:microsoft.com/office/officeart/2016/7/layout/RepeatingBendingProcessNew"/>
    <dgm:cxn modelId="{8F7B2F20-FE7E-4EE3-8F21-264B2B6120E4}" type="presParOf" srcId="{BE08C7BD-4886-4F64-89FB-5585F6EB50D0}" destId="{BCD3D8F7-F7C8-4E45-97EA-B14A005CA087}" srcOrd="8" destOrd="0" presId="urn:microsoft.com/office/officeart/2016/7/layout/RepeatingBendingProcessNew"/>
    <dgm:cxn modelId="{2DAA5107-8112-4278-B5E5-6C92567DFDCA}" type="presParOf" srcId="{BE08C7BD-4886-4F64-89FB-5585F6EB50D0}" destId="{C24BE50E-8BCD-4209-BB1C-9E6F6D4F1529}" srcOrd="9" destOrd="0" presId="urn:microsoft.com/office/officeart/2016/7/layout/RepeatingBendingProcessNew"/>
    <dgm:cxn modelId="{17F43D1B-EAAB-417E-9D7C-45BBBA8BD89C}" type="presParOf" srcId="{C24BE50E-8BCD-4209-BB1C-9E6F6D4F1529}" destId="{DEC26309-507C-4A30-B7D4-B25643CDE183}" srcOrd="0" destOrd="0" presId="urn:microsoft.com/office/officeart/2016/7/layout/RepeatingBendingProcessNew"/>
    <dgm:cxn modelId="{D4112CE3-3312-4FE3-B4FA-1CFBB4D05CE8}" type="presParOf" srcId="{BE08C7BD-4886-4F64-89FB-5585F6EB50D0}" destId="{0ECD8CBA-F676-40A9-AA83-38B7AD095102}" srcOrd="10" destOrd="0" presId="urn:microsoft.com/office/officeart/2016/7/layout/RepeatingBendingProcessNew"/>
    <dgm:cxn modelId="{097C508B-E0B4-47B3-9E69-A5A379E7F172}" type="presParOf" srcId="{BE08C7BD-4886-4F64-89FB-5585F6EB50D0}" destId="{BCF6B16E-2870-45E9-AFBC-2BB55DA7DEB3}" srcOrd="11" destOrd="0" presId="urn:microsoft.com/office/officeart/2016/7/layout/RepeatingBendingProcessNew"/>
    <dgm:cxn modelId="{2001A16B-23C8-4D86-A868-FA356B442B5D}" type="presParOf" srcId="{BCF6B16E-2870-45E9-AFBC-2BB55DA7DEB3}" destId="{8D6B4888-7BCD-4A45-AD65-4AE0EBA5D246}" srcOrd="0" destOrd="0" presId="urn:microsoft.com/office/officeart/2016/7/layout/RepeatingBendingProcessNew"/>
    <dgm:cxn modelId="{9BCCBB44-1649-42F3-9C3B-7FCC3E90A5FB}" type="presParOf" srcId="{BE08C7BD-4886-4F64-89FB-5585F6EB50D0}" destId="{D449064E-8FF2-4181-985E-99734A4DE18A}" srcOrd="12" destOrd="0" presId="urn:microsoft.com/office/officeart/2016/7/layout/RepeatingBendingProcessNew"/>
    <dgm:cxn modelId="{2B4FBEBB-A8A3-4373-B11B-E5B4EA7C07FE}" type="presParOf" srcId="{BE08C7BD-4886-4F64-89FB-5585F6EB50D0}" destId="{FC6ED0F6-1467-4A34-A445-92DF808AA4D3}" srcOrd="13" destOrd="0" presId="urn:microsoft.com/office/officeart/2016/7/layout/RepeatingBendingProcessNew"/>
    <dgm:cxn modelId="{1D4D7478-860E-4721-9F6E-B2BE39E53262}" type="presParOf" srcId="{FC6ED0F6-1467-4A34-A445-92DF808AA4D3}" destId="{5EE7E2FC-AF46-4828-9E7C-4773F3865559}" srcOrd="0" destOrd="0" presId="urn:microsoft.com/office/officeart/2016/7/layout/RepeatingBendingProcessNew"/>
    <dgm:cxn modelId="{D7ABAEDC-65C6-4125-BE3B-C1349F0B84E5}" type="presParOf" srcId="{BE08C7BD-4886-4F64-89FB-5585F6EB50D0}" destId="{B7A12D66-8635-476F-82BC-571F520C489C}" srcOrd="14" destOrd="0" presId="urn:microsoft.com/office/officeart/2016/7/layout/RepeatingBendingProcessNew"/>
    <dgm:cxn modelId="{D64886D8-9D5E-4423-88F7-2A8ABF7250FE}" type="presParOf" srcId="{BE08C7BD-4886-4F64-89FB-5585F6EB50D0}" destId="{C0C1040F-36FE-442A-9994-0F30C60001DF}" srcOrd="15" destOrd="0" presId="urn:microsoft.com/office/officeart/2016/7/layout/RepeatingBendingProcessNew"/>
    <dgm:cxn modelId="{D3F7A037-8A8A-4466-A5EF-B5002098434E}" type="presParOf" srcId="{C0C1040F-36FE-442A-9994-0F30C60001DF}" destId="{565384EC-BE8C-4A79-B522-028077B4CADD}" srcOrd="0" destOrd="0" presId="urn:microsoft.com/office/officeart/2016/7/layout/RepeatingBendingProcessNew"/>
    <dgm:cxn modelId="{00C8F51B-AE59-4774-BC6F-26D6439337A0}" type="presParOf" srcId="{BE08C7BD-4886-4F64-89FB-5585F6EB50D0}" destId="{BB681FD7-509E-483B-B0E5-5A7A1FF5839F}" srcOrd="16" destOrd="0" presId="urn:microsoft.com/office/officeart/2016/7/layout/RepeatingBendingProcessNew"/>
    <dgm:cxn modelId="{0432B02B-377B-4298-9AF1-919EFA6D3512}" type="presParOf" srcId="{BE08C7BD-4886-4F64-89FB-5585F6EB50D0}" destId="{2D7403BE-D727-4136-868D-E4037678B4BC}" srcOrd="17" destOrd="0" presId="urn:microsoft.com/office/officeart/2016/7/layout/RepeatingBendingProcessNew"/>
    <dgm:cxn modelId="{06E23DA4-06DD-47E1-ABD2-43DF10F17732}" type="presParOf" srcId="{2D7403BE-D727-4136-868D-E4037678B4BC}" destId="{B85AC7DF-6772-4A58-9A97-84BEB9C404E6}" srcOrd="0" destOrd="0" presId="urn:microsoft.com/office/officeart/2016/7/layout/RepeatingBendingProcessNew"/>
    <dgm:cxn modelId="{2FB81B4B-7AD4-4D4E-8229-74CD84A2192F}" type="presParOf" srcId="{BE08C7BD-4886-4F64-89FB-5585F6EB50D0}" destId="{462C9EEE-A94C-4DFC-8409-6A97230866BB}" srcOrd="18" destOrd="0" presId="urn:microsoft.com/office/officeart/2016/7/layout/RepeatingBendingProcessNew"/>
    <dgm:cxn modelId="{153E5BC3-93F3-4C6B-BF0F-E544AF10963E}" type="presParOf" srcId="{BE08C7BD-4886-4F64-89FB-5585F6EB50D0}" destId="{F57E53DC-77AB-4448-A97D-028BCE0A1B57}" srcOrd="19" destOrd="0" presId="urn:microsoft.com/office/officeart/2016/7/layout/RepeatingBendingProcessNew"/>
    <dgm:cxn modelId="{D015603E-C692-4106-AF0F-50ED0CB38F0C}" type="presParOf" srcId="{F57E53DC-77AB-4448-A97D-028BCE0A1B57}" destId="{39B9A40E-7EF6-4811-ADFC-96634DCE28B9}" srcOrd="0" destOrd="0" presId="urn:microsoft.com/office/officeart/2016/7/layout/RepeatingBendingProcessNew"/>
    <dgm:cxn modelId="{D67CA0F0-32AD-400E-96D6-23C39EBAD6A4}" type="presParOf" srcId="{BE08C7BD-4886-4F64-89FB-5585F6EB50D0}" destId="{CBFE0EC5-855A-4E21-B3DE-AFFE94015027}" srcOrd="20" destOrd="0" presId="urn:microsoft.com/office/officeart/2016/7/layout/RepeatingBendingProcessNew"/>
    <dgm:cxn modelId="{625C3C91-9086-4039-B95A-99FC46C86600}" type="presParOf" srcId="{BE08C7BD-4886-4F64-89FB-5585F6EB50D0}" destId="{1EF10D0D-1ECA-4902-8E47-69A89C8BA6F7}" srcOrd="21" destOrd="0" presId="urn:microsoft.com/office/officeart/2016/7/layout/RepeatingBendingProcessNew"/>
    <dgm:cxn modelId="{D36AA263-5DDE-4457-BC0F-DE5D9ED6FFDF}" type="presParOf" srcId="{1EF10D0D-1ECA-4902-8E47-69A89C8BA6F7}" destId="{429971C0-F1C3-45BB-A896-03000BDD60F9}" srcOrd="0" destOrd="0" presId="urn:microsoft.com/office/officeart/2016/7/layout/RepeatingBendingProcessNew"/>
    <dgm:cxn modelId="{A471ABBF-D843-44DB-ABA2-D5BC027B1605}" type="presParOf" srcId="{BE08C7BD-4886-4F64-89FB-5585F6EB50D0}" destId="{CC7A7919-55C7-40C8-9F1D-539E85A29D5A}" srcOrd="22" destOrd="0" presId="urn:microsoft.com/office/officeart/2016/7/layout/RepeatingBendingProcessNew"/>
    <dgm:cxn modelId="{3052737B-5A8B-49A7-8F09-B5982C560AFE}" type="presParOf" srcId="{BE08C7BD-4886-4F64-89FB-5585F6EB50D0}" destId="{B4636F5C-94AE-465C-B6CC-E8B9D943E909}" srcOrd="23" destOrd="0" presId="urn:microsoft.com/office/officeart/2016/7/layout/RepeatingBendingProcessNew"/>
    <dgm:cxn modelId="{772809FD-CE03-4C6B-90B6-881971B2403E}" type="presParOf" srcId="{B4636F5C-94AE-465C-B6CC-E8B9D943E909}" destId="{8B184ECE-2E89-4AE9-BDFE-393115B26D0C}" srcOrd="0" destOrd="0" presId="urn:microsoft.com/office/officeart/2016/7/layout/RepeatingBendingProcessNew"/>
    <dgm:cxn modelId="{DA31DED7-DDE1-4217-9166-863DD604170B}" type="presParOf" srcId="{BE08C7BD-4886-4F64-89FB-5585F6EB50D0}" destId="{BF470B4E-3695-4B11-BE1A-BFC9984FB7A3}" srcOrd="24" destOrd="0" presId="urn:microsoft.com/office/officeart/2016/7/layout/RepeatingBendingProcessNew"/>
    <dgm:cxn modelId="{CFE27637-E80B-4FCD-923F-7634B6D771AB}" type="presParOf" srcId="{BE08C7BD-4886-4F64-89FB-5585F6EB50D0}" destId="{B01EDF6E-CE08-4AA3-975D-8A50CE7BCFE4}" srcOrd="25" destOrd="0" presId="urn:microsoft.com/office/officeart/2016/7/layout/RepeatingBendingProcessNew"/>
    <dgm:cxn modelId="{2958E946-F242-499A-B859-0CDB22EEF4CC}" type="presParOf" srcId="{B01EDF6E-CE08-4AA3-975D-8A50CE7BCFE4}" destId="{3FD7459F-F50C-4CD6-8948-CAA538CDE0EF}" srcOrd="0" destOrd="0" presId="urn:microsoft.com/office/officeart/2016/7/layout/RepeatingBendingProcessNew"/>
    <dgm:cxn modelId="{18FD2DB9-F60A-4ADB-88E8-C3AEF7FD3E6E}" type="presParOf" srcId="{BE08C7BD-4886-4F64-89FB-5585F6EB50D0}" destId="{F7AE61C9-A17D-4B06-BC29-BE44DD05E603}" srcOrd="26" destOrd="0" presId="urn:microsoft.com/office/officeart/2016/7/layout/RepeatingBendingProcessNew"/>
    <dgm:cxn modelId="{09C59ACC-6C29-43AE-BBC5-7EF2B7102502}" type="presParOf" srcId="{BE08C7BD-4886-4F64-89FB-5585F6EB50D0}" destId="{0CC20B8F-F849-4394-AC1E-92CF5C8E7352}" srcOrd="27" destOrd="0" presId="urn:microsoft.com/office/officeart/2016/7/layout/RepeatingBendingProcessNew"/>
    <dgm:cxn modelId="{1AE570C9-8DFF-4BCE-B53C-84D2B384950D}" type="presParOf" srcId="{0CC20B8F-F849-4394-AC1E-92CF5C8E7352}" destId="{CF27F499-AFAB-4319-8E91-2FED37B21C54}" srcOrd="0" destOrd="0" presId="urn:microsoft.com/office/officeart/2016/7/layout/RepeatingBendingProcessNew"/>
    <dgm:cxn modelId="{07C1B65A-5F16-45C1-A59A-1F8388FE7D53}" type="presParOf" srcId="{BE08C7BD-4886-4F64-89FB-5585F6EB50D0}" destId="{1E8A40EB-F984-4141-A241-6903E316F368}" srcOrd="28" destOrd="0" presId="urn:microsoft.com/office/officeart/2016/7/layout/RepeatingBendingProcessNew"/>
    <dgm:cxn modelId="{22232B87-DB4F-43CF-9284-BB19E5B1AF3C}" type="presParOf" srcId="{BE08C7BD-4886-4F64-89FB-5585F6EB50D0}" destId="{230309DC-3C04-4881-B36C-2ECEDE0CB918}" srcOrd="29" destOrd="0" presId="urn:microsoft.com/office/officeart/2016/7/layout/RepeatingBendingProcessNew"/>
    <dgm:cxn modelId="{CA6BA331-C996-452B-9D45-DEF62DAC6A98}" type="presParOf" srcId="{230309DC-3C04-4881-B36C-2ECEDE0CB918}" destId="{F011FCD7-F516-4FFB-B8D6-44AA512BC550}" srcOrd="0" destOrd="0" presId="urn:microsoft.com/office/officeart/2016/7/layout/RepeatingBendingProcessNew"/>
    <dgm:cxn modelId="{59D6991B-EBB6-417D-818F-A2B5C50CD865}" type="presParOf" srcId="{BE08C7BD-4886-4F64-89FB-5585F6EB50D0}" destId="{78651A20-E46A-43AF-A678-7BE1C5A09102}" srcOrd="3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83CE01-BDB7-2140-B4DB-88DB585330A3}" type="doc">
      <dgm:prSet loTypeId="urn:microsoft.com/office/officeart/2005/8/layout/hProcess9" loCatId="" qsTypeId="urn:microsoft.com/office/officeart/2005/8/quickstyle/simple1" qsCatId="simple" csTypeId="urn:microsoft.com/office/officeart/2005/8/colors/accent1_2" csCatId="accent1" phldr="1"/>
      <dgm:spPr/>
    </dgm:pt>
    <dgm:pt modelId="{327E3CB7-C32A-104A-AB53-68CCCD1E4D3C}">
      <dgm:prSet phldrT="[Text]"/>
      <dgm:spPr/>
      <dgm:t>
        <a:bodyPr/>
        <a:lstStyle/>
        <a:p>
          <a:r>
            <a:rPr lang="en-GB"/>
            <a:t>Pre-Arrival</a:t>
          </a:r>
        </a:p>
      </dgm:t>
    </dgm:pt>
    <dgm:pt modelId="{8C83C3A0-478F-A946-ADE3-F5F04B276D51}" type="parTrans" cxnId="{0178AF72-A3DA-A548-B770-675702271AD3}">
      <dgm:prSet/>
      <dgm:spPr/>
      <dgm:t>
        <a:bodyPr/>
        <a:lstStyle/>
        <a:p>
          <a:endParaRPr lang="en-GB"/>
        </a:p>
      </dgm:t>
    </dgm:pt>
    <dgm:pt modelId="{BF330915-7DB4-9746-90BC-E61E167755F8}" type="sibTrans" cxnId="{0178AF72-A3DA-A548-B770-675702271AD3}">
      <dgm:prSet/>
      <dgm:spPr/>
      <dgm:t>
        <a:bodyPr/>
        <a:lstStyle/>
        <a:p>
          <a:endParaRPr lang="en-GB"/>
        </a:p>
      </dgm:t>
    </dgm:pt>
    <dgm:pt modelId="{218E4A75-8BF7-724A-AAB4-EEA07ABCB640}">
      <dgm:prSet phldrT="[Text]"/>
      <dgm:spPr/>
      <dgm:t>
        <a:bodyPr/>
        <a:lstStyle/>
        <a:p>
          <a:r>
            <a:rPr lang="en-GB"/>
            <a:t>Arrival</a:t>
          </a:r>
        </a:p>
      </dgm:t>
    </dgm:pt>
    <dgm:pt modelId="{A47871B7-3E58-F842-8437-B717E97B7C57}" type="parTrans" cxnId="{F2A35C99-D49C-274E-909D-2C512F4F286E}">
      <dgm:prSet/>
      <dgm:spPr/>
      <dgm:t>
        <a:bodyPr/>
        <a:lstStyle/>
        <a:p>
          <a:endParaRPr lang="en-GB"/>
        </a:p>
      </dgm:t>
    </dgm:pt>
    <dgm:pt modelId="{AD2E7EE6-9DBA-3E4F-AEC3-22BA8419CCBE}" type="sibTrans" cxnId="{F2A35C99-D49C-274E-909D-2C512F4F286E}">
      <dgm:prSet/>
      <dgm:spPr/>
      <dgm:t>
        <a:bodyPr/>
        <a:lstStyle/>
        <a:p>
          <a:endParaRPr lang="en-GB"/>
        </a:p>
      </dgm:t>
    </dgm:pt>
    <dgm:pt modelId="{40D690F9-FBC5-1348-9284-2E6D9EBD398C}">
      <dgm:prSet phldrT="[Text]"/>
      <dgm:spPr/>
      <dgm:t>
        <a:bodyPr/>
        <a:lstStyle/>
        <a:p>
          <a:r>
            <a:rPr lang="en-GB"/>
            <a:t>Stay</a:t>
          </a:r>
        </a:p>
      </dgm:t>
    </dgm:pt>
    <dgm:pt modelId="{1DB40B85-FCE0-234A-B659-79D400B3DF5C}" type="parTrans" cxnId="{BB57127E-F9FC-0D45-897D-52E057172596}">
      <dgm:prSet/>
      <dgm:spPr/>
      <dgm:t>
        <a:bodyPr/>
        <a:lstStyle/>
        <a:p>
          <a:endParaRPr lang="en-GB"/>
        </a:p>
      </dgm:t>
    </dgm:pt>
    <dgm:pt modelId="{6E13311B-151D-7042-A943-FE401E6705AA}" type="sibTrans" cxnId="{BB57127E-F9FC-0D45-897D-52E057172596}">
      <dgm:prSet/>
      <dgm:spPr/>
      <dgm:t>
        <a:bodyPr/>
        <a:lstStyle/>
        <a:p>
          <a:endParaRPr lang="en-GB"/>
        </a:p>
      </dgm:t>
    </dgm:pt>
    <dgm:pt modelId="{FF2D99EE-CB2E-AB43-8FFA-78D32013DB6C}">
      <dgm:prSet/>
      <dgm:spPr/>
      <dgm:t>
        <a:bodyPr/>
        <a:lstStyle/>
        <a:p>
          <a:r>
            <a:rPr lang="en-GB"/>
            <a:t>Departure</a:t>
          </a:r>
        </a:p>
      </dgm:t>
    </dgm:pt>
    <dgm:pt modelId="{BE6D91D5-1399-1A40-8A63-6D95551897F8}" type="parTrans" cxnId="{6473F080-62F6-B241-9EBC-37EE6DB48DD9}">
      <dgm:prSet/>
      <dgm:spPr/>
      <dgm:t>
        <a:bodyPr/>
        <a:lstStyle/>
        <a:p>
          <a:endParaRPr lang="en-GB"/>
        </a:p>
      </dgm:t>
    </dgm:pt>
    <dgm:pt modelId="{FE1AC508-6FA6-504F-B3FA-FA6BE57BD40F}" type="sibTrans" cxnId="{6473F080-62F6-B241-9EBC-37EE6DB48DD9}">
      <dgm:prSet/>
      <dgm:spPr/>
      <dgm:t>
        <a:bodyPr/>
        <a:lstStyle/>
        <a:p>
          <a:endParaRPr lang="en-GB"/>
        </a:p>
      </dgm:t>
    </dgm:pt>
    <dgm:pt modelId="{78DBC0F0-F3B2-4F46-9FBD-4946C358B9A7}" type="pres">
      <dgm:prSet presAssocID="{D483CE01-BDB7-2140-B4DB-88DB585330A3}" presName="CompostProcess" presStyleCnt="0">
        <dgm:presLayoutVars>
          <dgm:dir/>
          <dgm:resizeHandles val="exact"/>
        </dgm:presLayoutVars>
      </dgm:prSet>
      <dgm:spPr/>
    </dgm:pt>
    <dgm:pt modelId="{08800C40-9911-7142-BF82-B26343E60D11}" type="pres">
      <dgm:prSet presAssocID="{D483CE01-BDB7-2140-B4DB-88DB585330A3}" presName="arrow" presStyleLbl="bgShp" presStyleIdx="0" presStyleCnt="1" custLinFactNeighborX="1030" custLinFactNeighborY="-438"/>
      <dgm:spPr/>
    </dgm:pt>
    <dgm:pt modelId="{4B23499D-A436-254E-92F3-627DB5C54A84}" type="pres">
      <dgm:prSet presAssocID="{D483CE01-BDB7-2140-B4DB-88DB585330A3}" presName="linearProcess" presStyleCnt="0"/>
      <dgm:spPr/>
    </dgm:pt>
    <dgm:pt modelId="{9BA0D510-EAF8-B644-8BF9-9DB741B26341}" type="pres">
      <dgm:prSet presAssocID="{327E3CB7-C32A-104A-AB53-68CCCD1E4D3C}" presName="textNode" presStyleLbl="node1" presStyleIdx="0" presStyleCnt="4">
        <dgm:presLayoutVars>
          <dgm:bulletEnabled val="1"/>
        </dgm:presLayoutVars>
      </dgm:prSet>
      <dgm:spPr/>
    </dgm:pt>
    <dgm:pt modelId="{CC215466-4A7F-3E40-AC6D-D9404AD5E3F2}" type="pres">
      <dgm:prSet presAssocID="{BF330915-7DB4-9746-90BC-E61E167755F8}" presName="sibTrans" presStyleCnt="0"/>
      <dgm:spPr/>
    </dgm:pt>
    <dgm:pt modelId="{C2C48D74-FD3D-4440-BE5A-B91406FA2C1A}" type="pres">
      <dgm:prSet presAssocID="{218E4A75-8BF7-724A-AAB4-EEA07ABCB640}" presName="textNode" presStyleLbl="node1" presStyleIdx="1" presStyleCnt="4" custLinFactNeighborX="33614" custLinFactNeighborY="-4">
        <dgm:presLayoutVars>
          <dgm:bulletEnabled val="1"/>
        </dgm:presLayoutVars>
      </dgm:prSet>
      <dgm:spPr/>
    </dgm:pt>
    <dgm:pt modelId="{A14F95FF-D47C-8149-AC68-DC7FF628339D}" type="pres">
      <dgm:prSet presAssocID="{AD2E7EE6-9DBA-3E4F-AEC3-22BA8419CCBE}" presName="sibTrans" presStyleCnt="0"/>
      <dgm:spPr/>
    </dgm:pt>
    <dgm:pt modelId="{F1D452E0-83C0-B948-8E68-F4AB4A0082EA}" type="pres">
      <dgm:prSet presAssocID="{40D690F9-FBC5-1348-9284-2E6D9EBD398C}" presName="textNode" presStyleLbl="node1" presStyleIdx="2" presStyleCnt="4" custLinFactNeighborX="89871" custLinFactNeighborY="2730">
        <dgm:presLayoutVars>
          <dgm:bulletEnabled val="1"/>
        </dgm:presLayoutVars>
      </dgm:prSet>
      <dgm:spPr/>
    </dgm:pt>
    <dgm:pt modelId="{42379CF0-6C3E-D244-8620-AAC7BBB2B100}" type="pres">
      <dgm:prSet presAssocID="{6E13311B-151D-7042-A943-FE401E6705AA}" presName="sibTrans" presStyleCnt="0"/>
      <dgm:spPr/>
    </dgm:pt>
    <dgm:pt modelId="{01D0C1FE-6F2B-4347-9802-1BFD39AF989E}" type="pres">
      <dgm:prSet presAssocID="{FF2D99EE-CB2E-AB43-8FFA-78D32013DB6C}" presName="textNode" presStyleLbl="node1" presStyleIdx="3" presStyleCnt="4">
        <dgm:presLayoutVars>
          <dgm:bulletEnabled val="1"/>
        </dgm:presLayoutVars>
      </dgm:prSet>
      <dgm:spPr/>
    </dgm:pt>
  </dgm:ptLst>
  <dgm:cxnLst>
    <dgm:cxn modelId="{49550A20-722B-0043-B519-9B47A028B08F}" type="presOf" srcId="{40D690F9-FBC5-1348-9284-2E6D9EBD398C}" destId="{F1D452E0-83C0-B948-8E68-F4AB4A0082EA}" srcOrd="0" destOrd="0" presId="urn:microsoft.com/office/officeart/2005/8/layout/hProcess9"/>
    <dgm:cxn modelId="{0178AF72-A3DA-A548-B770-675702271AD3}" srcId="{D483CE01-BDB7-2140-B4DB-88DB585330A3}" destId="{327E3CB7-C32A-104A-AB53-68CCCD1E4D3C}" srcOrd="0" destOrd="0" parTransId="{8C83C3A0-478F-A946-ADE3-F5F04B276D51}" sibTransId="{BF330915-7DB4-9746-90BC-E61E167755F8}"/>
    <dgm:cxn modelId="{BB57127E-F9FC-0D45-897D-52E057172596}" srcId="{D483CE01-BDB7-2140-B4DB-88DB585330A3}" destId="{40D690F9-FBC5-1348-9284-2E6D9EBD398C}" srcOrd="2" destOrd="0" parTransId="{1DB40B85-FCE0-234A-B659-79D400B3DF5C}" sibTransId="{6E13311B-151D-7042-A943-FE401E6705AA}"/>
    <dgm:cxn modelId="{6473F080-62F6-B241-9EBC-37EE6DB48DD9}" srcId="{D483CE01-BDB7-2140-B4DB-88DB585330A3}" destId="{FF2D99EE-CB2E-AB43-8FFA-78D32013DB6C}" srcOrd="3" destOrd="0" parTransId="{BE6D91D5-1399-1A40-8A63-6D95551897F8}" sibTransId="{FE1AC508-6FA6-504F-B3FA-FA6BE57BD40F}"/>
    <dgm:cxn modelId="{F2A35C99-D49C-274E-909D-2C512F4F286E}" srcId="{D483CE01-BDB7-2140-B4DB-88DB585330A3}" destId="{218E4A75-8BF7-724A-AAB4-EEA07ABCB640}" srcOrd="1" destOrd="0" parTransId="{A47871B7-3E58-F842-8437-B717E97B7C57}" sibTransId="{AD2E7EE6-9DBA-3E4F-AEC3-22BA8419CCBE}"/>
    <dgm:cxn modelId="{3713EC9C-E387-B54E-82A5-A154F04EF7E4}" type="presOf" srcId="{D483CE01-BDB7-2140-B4DB-88DB585330A3}" destId="{78DBC0F0-F3B2-4F46-9FBD-4946C358B9A7}" srcOrd="0" destOrd="0" presId="urn:microsoft.com/office/officeart/2005/8/layout/hProcess9"/>
    <dgm:cxn modelId="{1957B1F4-3D33-3345-A164-EF2CFC288776}" type="presOf" srcId="{218E4A75-8BF7-724A-AAB4-EEA07ABCB640}" destId="{C2C48D74-FD3D-4440-BE5A-B91406FA2C1A}" srcOrd="0" destOrd="0" presId="urn:microsoft.com/office/officeart/2005/8/layout/hProcess9"/>
    <dgm:cxn modelId="{45CFB1F7-883D-5E49-8E7D-4D9C80EDC892}" type="presOf" srcId="{FF2D99EE-CB2E-AB43-8FFA-78D32013DB6C}" destId="{01D0C1FE-6F2B-4347-9802-1BFD39AF989E}" srcOrd="0" destOrd="0" presId="urn:microsoft.com/office/officeart/2005/8/layout/hProcess9"/>
    <dgm:cxn modelId="{1823DDFF-CB44-3442-A967-67D20A5B9895}" type="presOf" srcId="{327E3CB7-C32A-104A-AB53-68CCCD1E4D3C}" destId="{9BA0D510-EAF8-B644-8BF9-9DB741B26341}" srcOrd="0" destOrd="0" presId="urn:microsoft.com/office/officeart/2005/8/layout/hProcess9"/>
    <dgm:cxn modelId="{13788C79-08D7-9443-9B25-C537F76A07D4}" type="presParOf" srcId="{78DBC0F0-F3B2-4F46-9FBD-4946C358B9A7}" destId="{08800C40-9911-7142-BF82-B26343E60D11}" srcOrd="0" destOrd="0" presId="urn:microsoft.com/office/officeart/2005/8/layout/hProcess9"/>
    <dgm:cxn modelId="{148F0E40-ACEF-074B-A118-7409E7BA15CF}" type="presParOf" srcId="{78DBC0F0-F3B2-4F46-9FBD-4946C358B9A7}" destId="{4B23499D-A436-254E-92F3-627DB5C54A84}" srcOrd="1" destOrd="0" presId="urn:microsoft.com/office/officeart/2005/8/layout/hProcess9"/>
    <dgm:cxn modelId="{2DFCFF8A-A78A-A14C-B054-A5D3F519D5B2}" type="presParOf" srcId="{4B23499D-A436-254E-92F3-627DB5C54A84}" destId="{9BA0D510-EAF8-B644-8BF9-9DB741B26341}" srcOrd="0" destOrd="0" presId="urn:microsoft.com/office/officeart/2005/8/layout/hProcess9"/>
    <dgm:cxn modelId="{4C86A38B-675F-BD42-83B5-3722D12615A4}" type="presParOf" srcId="{4B23499D-A436-254E-92F3-627DB5C54A84}" destId="{CC215466-4A7F-3E40-AC6D-D9404AD5E3F2}" srcOrd="1" destOrd="0" presId="urn:microsoft.com/office/officeart/2005/8/layout/hProcess9"/>
    <dgm:cxn modelId="{2EE5EA49-1777-D248-9863-E3AF4EF859BC}" type="presParOf" srcId="{4B23499D-A436-254E-92F3-627DB5C54A84}" destId="{C2C48D74-FD3D-4440-BE5A-B91406FA2C1A}" srcOrd="2" destOrd="0" presId="urn:microsoft.com/office/officeart/2005/8/layout/hProcess9"/>
    <dgm:cxn modelId="{1136E6ED-E637-7045-8729-EBB87EF72F1C}" type="presParOf" srcId="{4B23499D-A436-254E-92F3-627DB5C54A84}" destId="{A14F95FF-D47C-8149-AC68-DC7FF628339D}" srcOrd="3" destOrd="0" presId="urn:microsoft.com/office/officeart/2005/8/layout/hProcess9"/>
    <dgm:cxn modelId="{0BB9EBD5-D0EE-C84C-9EC7-287B18CAD772}" type="presParOf" srcId="{4B23499D-A436-254E-92F3-627DB5C54A84}" destId="{F1D452E0-83C0-B948-8E68-F4AB4A0082EA}" srcOrd="4" destOrd="0" presId="urn:microsoft.com/office/officeart/2005/8/layout/hProcess9"/>
    <dgm:cxn modelId="{FFDB527F-9992-1C42-A162-E413631BC5D5}" type="presParOf" srcId="{4B23499D-A436-254E-92F3-627DB5C54A84}" destId="{42379CF0-6C3E-D244-8620-AAC7BBB2B100}" srcOrd="5" destOrd="0" presId="urn:microsoft.com/office/officeart/2005/8/layout/hProcess9"/>
    <dgm:cxn modelId="{5C49DF15-0BD5-E34B-B643-67E4717F9DC0}" type="presParOf" srcId="{4B23499D-A436-254E-92F3-627DB5C54A84}" destId="{01D0C1FE-6F2B-4347-9802-1BFD39AF989E}" srcOrd="6"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94E5E47-4D4F-465C-A660-59301DCC6B72}"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FD0B4234-0735-416D-A673-D68D24968EE6}">
      <dgm:prSet custT="1"/>
      <dgm:spPr/>
      <dgm:t>
        <a:bodyPr/>
        <a:lstStyle/>
        <a:p>
          <a:r>
            <a:rPr lang="en-US" sz="1400"/>
            <a:t>Using a modern hotel PMS system can increase your revenue by tracking your performance and gathering data about your hotel, </a:t>
          </a:r>
          <a:r>
            <a:rPr lang="en-US" sz="1400" err="1"/>
            <a:t>analysing</a:t>
          </a:r>
          <a:r>
            <a:rPr lang="en-US" sz="1400"/>
            <a:t> it, and creating reports. </a:t>
          </a:r>
        </a:p>
      </dgm:t>
    </dgm:pt>
    <dgm:pt modelId="{2FA458DC-B285-4AEC-BE40-4DA76A6F89A3}" type="parTrans" cxnId="{71BE31A1-C78C-40FD-9593-CFEF4873BB61}">
      <dgm:prSet/>
      <dgm:spPr/>
      <dgm:t>
        <a:bodyPr/>
        <a:lstStyle/>
        <a:p>
          <a:endParaRPr lang="en-US"/>
        </a:p>
      </dgm:t>
    </dgm:pt>
    <dgm:pt modelId="{01809DEB-6519-426F-8356-DE5DDB9A20EC}" type="sibTrans" cxnId="{71BE31A1-C78C-40FD-9593-CFEF4873BB61}">
      <dgm:prSet/>
      <dgm:spPr/>
      <dgm:t>
        <a:bodyPr/>
        <a:lstStyle/>
        <a:p>
          <a:endParaRPr lang="en-US"/>
        </a:p>
      </dgm:t>
    </dgm:pt>
    <dgm:pt modelId="{F1F1C088-7BFF-44B0-B37D-0917472ADC1C}">
      <dgm:prSet custT="1"/>
      <dgm:spPr/>
      <dgm:t>
        <a:bodyPr/>
        <a:lstStyle/>
        <a:p>
          <a:r>
            <a:rPr lang="en-US" sz="1400"/>
            <a:t>From there, you’ll be able to see a clear overview of how your hotel is doing, and you can use this data to make better decisions about how to run the business. </a:t>
          </a:r>
        </a:p>
      </dgm:t>
    </dgm:pt>
    <dgm:pt modelId="{FEBA8412-488C-4430-8F19-3515358FC0AA}" type="parTrans" cxnId="{ADF9B3A2-8C22-4F0C-9CBA-A1CAF517664E}">
      <dgm:prSet/>
      <dgm:spPr/>
      <dgm:t>
        <a:bodyPr/>
        <a:lstStyle/>
        <a:p>
          <a:endParaRPr lang="en-US"/>
        </a:p>
      </dgm:t>
    </dgm:pt>
    <dgm:pt modelId="{F59965E2-B6E2-4DE6-A59A-FBC380020BCC}" type="sibTrans" cxnId="{ADF9B3A2-8C22-4F0C-9CBA-A1CAF517664E}">
      <dgm:prSet/>
      <dgm:spPr/>
      <dgm:t>
        <a:bodyPr/>
        <a:lstStyle/>
        <a:p>
          <a:endParaRPr lang="en-US"/>
        </a:p>
      </dgm:t>
    </dgm:pt>
    <dgm:pt modelId="{0A1101FF-681D-410D-B1C6-E042E32F72D8}">
      <dgm:prSet custT="1"/>
      <dgm:spPr/>
      <dgm:t>
        <a:bodyPr/>
        <a:lstStyle/>
        <a:p>
          <a:r>
            <a:rPr lang="en-US" sz="1400"/>
            <a:t>For example, you can use your property management system to adopt a dynamic pricing strategy, so you can keep more of your rooms filled at rates that make the customer happy</a:t>
          </a:r>
          <a:r>
            <a:rPr lang="en-US" sz="1200"/>
            <a:t>.</a:t>
          </a:r>
        </a:p>
      </dgm:t>
    </dgm:pt>
    <dgm:pt modelId="{1F0AB44E-75AF-4706-AC66-CF981FBC7002}" type="parTrans" cxnId="{D2EC103B-DF00-456D-873D-12EFF7AC763A}">
      <dgm:prSet/>
      <dgm:spPr/>
      <dgm:t>
        <a:bodyPr/>
        <a:lstStyle/>
        <a:p>
          <a:endParaRPr lang="en-US"/>
        </a:p>
      </dgm:t>
    </dgm:pt>
    <dgm:pt modelId="{D3BCE392-3F6B-460A-83A8-93A5CFBDC2AF}" type="sibTrans" cxnId="{D2EC103B-DF00-456D-873D-12EFF7AC763A}">
      <dgm:prSet/>
      <dgm:spPr/>
      <dgm:t>
        <a:bodyPr/>
        <a:lstStyle/>
        <a:p>
          <a:endParaRPr lang="en-US"/>
        </a:p>
      </dgm:t>
    </dgm:pt>
    <dgm:pt modelId="{340B038E-F69D-4780-8744-04A01F7BF187}" type="pres">
      <dgm:prSet presAssocID="{794E5E47-4D4F-465C-A660-59301DCC6B72}" presName="diagram" presStyleCnt="0">
        <dgm:presLayoutVars>
          <dgm:dir/>
          <dgm:resizeHandles val="exact"/>
        </dgm:presLayoutVars>
      </dgm:prSet>
      <dgm:spPr/>
    </dgm:pt>
    <dgm:pt modelId="{1193EA84-B510-46A8-947F-B149978D0DB2}" type="pres">
      <dgm:prSet presAssocID="{FD0B4234-0735-416D-A673-D68D24968EE6}" presName="node" presStyleLbl="node1" presStyleIdx="0" presStyleCnt="3" custScaleX="123699" custScaleY="130938">
        <dgm:presLayoutVars>
          <dgm:bulletEnabled val="1"/>
        </dgm:presLayoutVars>
      </dgm:prSet>
      <dgm:spPr/>
    </dgm:pt>
    <dgm:pt modelId="{12A57644-06F9-4D47-835A-5EEEB2A4A5A2}" type="pres">
      <dgm:prSet presAssocID="{01809DEB-6519-426F-8356-DE5DDB9A20EC}" presName="sibTrans" presStyleCnt="0"/>
      <dgm:spPr/>
    </dgm:pt>
    <dgm:pt modelId="{284EE077-26EE-4409-8774-BEBCF791FC1F}" type="pres">
      <dgm:prSet presAssocID="{F1F1C088-7BFF-44B0-B37D-0917472ADC1C}" presName="node" presStyleLbl="node1" presStyleIdx="1" presStyleCnt="3" custScaleX="123011" custScaleY="101966">
        <dgm:presLayoutVars>
          <dgm:bulletEnabled val="1"/>
        </dgm:presLayoutVars>
      </dgm:prSet>
      <dgm:spPr/>
    </dgm:pt>
    <dgm:pt modelId="{809E962D-C429-499F-B692-CFDFF6CDAD5D}" type="pres">
      <dgm:prSet presAssocID="{F59965E2-B6E2-4DE6-A59A-FBC380020BCC}" presName="sibTrans" presStyleCnt="0"/>
      <dgm:spPr/>
    </dgm:pt>
    <dgm:pt modelId="{211A8B03-31EF-47EC-BAB2-2E5C5F1982D2}" type="pres">
      <dgm:prSet presAssocID="{0A1101FF-681D-410D-B1C6-E042E32F72D8}" presName="node" presStyleLbl="node1" presStyleIdx="2" presStyleCnt="3" custScaleX="125813">
        <dgm:presLayoutVars>
          <dgm:bulletEnabled val="1"/>
        </dgm:presLayoutVars>
      </dgm:prSet>
      <dgm:spPr/>
    </dgm:pt>
  </dgm:ptLst>
  <dgm:cxnLst>
    <dgm:cxn modelId="{7A24651D-0F23-4178-BC00-4AAE905ABA75}" type="presOf" srcId="{0A1101FF-681D-410D-B1C6-E042E32F72D8}" destId="{211A8B03-31EF-47EC-BAB2-2E5C5F1982D2}" srcOrd="0" destOrd="0" presId="urn:microsoft.com/office/officeart/2005/8/layout/default"/>
    <dgm:cxn modelId="{D2EC103B-DF00-456D-873D-12EFF7AC763A}" srcId="{794E5E47-4D4F-465C-A660-59301DCC6B72}" destId="{0A1101FF-681D-410D-B1C6-E042E32F72D8}" srcOrd="2" destOrd="0" parTransId="{1F0AB44E-75AF-4706-AC66-CF981FBC7002}" sibTransId="{D3BCE392-3F6B-460A-83A8-93A5CFBDC2AF}"/>
    <dgm:cxn modelId="{71BE31A1-C78C-40FD-9593-CFEF4873BB61}" srcId="{794E5E47-4D4F-465C-A660-59301DCC6B72}" destId="{FD0B4234-0735-416D-A673-D68D24968EE6}" srcOrd="0" destOrd="0" parTransId="{2FA458DC-B285-4AEC-BE40-4DA76A6F89A3}" sibTransId="{01809DEB-6519-426F-8356-DE5DDB9A20EC}"/>
    <dgm:cxn modelId="{ADF9B3A2-8C22-4F0C-9CBA-A1CAF517664E}" srcId="{794E5E47-4D4F-465C-A660-59301DCC6B72}" destId="{F1F1C088-7BFF-44B0-B37D-0917472ADC1C}" srcOrd="1" destOrd="0" parTransId="{FEBA8412-488C-4430-8F19-3515358FC0AA}" sibTransId="{F59965E2-B6E2-4DE6-A59A-FBC380020BCC}"/>
    <dgm:cxn modelId="{D34577D0-9761-458D-8D2D-EE658B7E5862}" type="presOf" srcId="{794E5E47-4D4F-465C-A660-59301DCC6B72}" destId="{340B038E-F69D-4780-8744-04A01F7BF187}" srcOrd="0" destOrd="0" presId="urn:microsoft.com/office/officeart/2005/8/layout/default"/>
    <dgm:cxn modelId="{FCEB6EE8-22C9-442C-ACE6-24170970C71A}" type="presOf" srcId="{FD0B4234-0735-416D-A673-D68D24968EE6}" destId="{1193EA84-B510-46A8-947F-B149978D0DB2}" srcOrd="0" destOrd="0" presId="urn:microsoft.com/office/officeart/2005/8/layout/default"/>
    <dgm:cxn modelId="{D66A89EB-8060-440E-A521-64D20DDB1A66}" type="presOf" srcId="{F1F1C088-7BFF-44B0-B37D-0917472ADC1C}" destId="{284EE077-26EE-4409-8774-BEBCF791FC1F}" srcOrd="0" destOrd="0" presId="urn:microsoft.com/office/officeart/2005/8/layout/default"/>
    <dgm:cxn modelId="{9C9502AF-92BD-4D1A-8E08-C66AAD897079}" type="presParOf" srcId="{340B038E-F69D-4780-8744-04A01F7BF187}" destId="{1193EA84-B510-46A8-947F-B149978D0DB2}" srcOrd="0" destOrd="0" presId="urn:microsoft.com/office/officeart/2005/8/layout/default"/>
    <dgm:cxn modelId="{B971FF04-8210-4058-958D-F9DE84E22BD7}" type="presParOf" srcId="{340B038E-F69D-4780-8744-04A01F7BF187}" destId="{12A57644-06F9-4D47-835A-5EEEB2A4A5A2}" srcOrd="1" destOrd="0" presId="urn:microsoft.com/office/officeart/2005/8/layout/default"/>
    <dgm:cxn modelId="{E53E9473-08BA-4A6F-9D6E-E9661DC27ECD}" type="presParOf" srcId="{340B038E-F69D-4780-8744-04A01F7BF187}" destId="{284EE077-26EE-4409-8774-BEBCF791FC1F}" srcOrd="2" destOrd="0" presId="urn:microsoft.com/office/officeart/2005/8/layout/default"/>
    <dgm:cxn modelId="{B1975588-CDEB-4F9F-B518-B5789D6C8B18}" type="presParOf" srcId="{340B038E-F69D-4780-8744-04A01F7BF187}" destId="{809E962D-C429-499F-B692-CFDFF6CDAD5D}" srcOrd="3" destOrd="0" presId="urn:microsoft.com/office/officeart/2005/8/layout/default"/>
    <dgm:cxn modelId="{64CD89F5-2153-46E0-A8A9-1D0CB225846B}" type="presParOf" srcId="{340B038E-F69D-4780-8744-04A01F7BF187}" destId="{211A8B03-31EF-47EC-BAB2-2E5C5F1982D2}" srcOrd="4"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9208CA-2FE0-48F1-8236-AA5318BBAAFB}">
      <dsp:nvSpPr>
        <dsp:cNvPr id="0" name=""/>
        <dsp:cNvSpPr/>
      </dsp:nvSpPr>
      <dsp:spPr>
        <a:xfrm>
          <a:off x="335" y="186865"/>
          <a:ext cx="2749605" cy="8386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b="1" kern="1200"/>
            <a:t>There are 3 assignments for this module:</a:t>
          </a:r>
          <a:endParaRPr lang="en-US" sz="1900" kern="1200"/>
        </a:p>
      </dsp:txBody>
      <dsp:txXfrm>
        <a:off x="335" y="186865"/>
        <a:ext cx="2749605" cy="838629"/>
      </dsp:txXfrm>
    </dsp:sp>
    <dsp:sp modelId="{A7CA185F-AF3D-49AA-8244-3297FC82C66F}">
      <dsp:nvSpPr>
        <dsp:cNvPr id="0" name=""/>
        <dsp:cNvSpPr/>
      </dsp:nvSpPr>
      <dsp:spPr>
        <a:xfrm>
          <a:off x="335" y="1369195"/>
          <a:ext cx="2749605" cy="8386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b="1" kern="1200"/>
            <a:t>1. Student Journal (750+ words)  - 25%</a:t>
          </a:r>
          <a:endParaRPr lang="en-US" sz="1900" kern="1200"/>
        </a:p>
      </dsp:txBody>
      <dsp:txXfrm>
        <a:off x="335" y="1369195"/>
        <a:ext cx="2749605" cy="838629"/>
      </dsp:txXfrm>
    </dsp:sp>
    <dsp:sp modelId="{CC128C19-68A5-4630-B69E-01E0BDB406B0}">
      <dsp:nvSpPr>
        <dsp:cNvPr id="0" name=""/>
        <dsp:cNvSpPr/>
      </dsp:nvSpPr>
      <dsp:spPr>
        <a:xfrm>
          <a:off x="335" y="2551526"/>
          <a:ext cx="2749605" cy="8386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b="1" kern="1200"/>
            <a:t>2. Assessment of practical tasks (10-minute exam) &amp; self-assessment form - 25%</a:t>
          </a:r>
          <a:endParaRPr lang="en-US" sz="1900" kern="1200"/>
        </a:p>
      </dsp:txBody>
      <dsp:txXfrm>
        <a:off x="335" y="2551526"/>
        <a:ext cx="2749605" cy="838629"/>
      </dsp:txXfrm>
    </dsp:sp>
    <dsp:sp modelId="{1A621922-E014-42A8-8DB7-D7F74BEE6C98}">
      <dsp:nvSpPr>
        <dsp:cNvPr id="0" name=""/>
        <dsp:cNvSpPr/>
      </dsp:nvSpPr>
      <dsp:spPr>
        <a:xfrm>
          <a:off x="335" y="3733856"/>
          <a:ext cx="2749605" cy="8386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b="1" kern="1200"/>
            <a:t>3. Portfolio - (4 elements) - 50%</a:t>
          </a:r>
          <a:endParaRPr lang="en-US" sz="1900" kern="1200"/>
        </a:p>
      </dsp:txBody>
      <dsp:txXfrm>
        <a:off x="335" y="3733856"/>
        <a:ext cx="2749605" cy="8386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8F1E0-CEAB-47F4-A976-C7D6D4B90EFC}">
      <dsp:nvSpPr>
        <dsp:cNvPr id="0" name=""/>
        <dsp:cNvSpPr/>
      </dsp:nvSpPr>
      <dsp:spPr>
        <a:xfrm>
          <a:off x="1374483" y="339857"/>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8641" y="384107"/>
        <a:ext cx="14679" cy="2938"/>
      </dsp:txXfrm>
    </dsp:sp>
    <dsp:sp modelId="{F016469F-4A84-4A40-B4BA-F83A6640BCA3}">
      <dsp:nvSpPr>
        <dsp:cNvPr id="0" name=""/>
        <dsp:cNvSpPr/>
      </dsp:nvSpPr>
      <dsp:spPr>
        <a:xfrm>
          <a:off x="99784" y="2627"/>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GB" sz="1200" b="1" kern="1200"/>
            <a:t>Brainstorming</a:t>
          </a:r>
          <a:endParaRPr lang="en-US" sz="1200" kern="1200"/>
        </a:p>
      </dsp:txBody>
      <dsp:txXfrm>
        <a:off x="99784" y="2627"/>
        <a:ext cx="1276499" cy="765899"/>
      </dsp:txXfrm>
    </dsp:sp>
    <dsp:sp modelId="{2A6219B4-2086-4D22-9900-2E805C081743}">
      <dsp:nvSpPr>
        <dsp:cNvPr id="0" name=""/>
        <dsp:cNvSpPr/>
      </dsp:nvSpPr>
      <dsp:spPr>
        <a:xfrm>
          <a:off x="2944578" y="339857"/>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68735" y="384107"/>
        <a:ext cx="14679" cy="2938"/>
      </dsp:txXfrm>
    </dsp:sp>
    <dsp:sp modelId="{9BBA7BF1-7FB6-417D-A3BC-896FD75F13C6}">
      <dsp:nvSpPr>
        <dsp:cNvPr id="0" name=""/>
        <dsp:cNvSpPr/>
      </dsp:nvSpPr>
      <dsp:spPr>
        <a:xfrm>
          <a:off x="1669878" y="2627"/>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GB" sz="1200" b="1" kern="1200"/>
            <a:t>Case studies or extended problem-based discussion</a:t>
          </a:r>
          <a:endParaRPr lang="en-US" sz="1200" kern="1200"/>
        </a:p>
      </dsp:txBody>
      <dsp:txXfrm>
        <a:off x="1669878" y="2627"/>
        <a:ext cx="1276499" cy="765899"/>
      </dsp:txXfrm>
    </dsp:sp>
    <dsp:sp modelId="{9D9E8C89-3F9E-48D6-A106-FC3196F5379B}">
      <dsp:nvSpPr>
        <dsp:cNvPr id="0" name=""/>
        <dsp:cNvSpPr/>
      </dsp:nvSpPr>
      <dsp:spPr>
        <a:xfrm>
          <a:off x="4514672" y="339857"/>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38830" y="384107"/>
        <a:ext cx="14679" cy="2938"/>
      </dsp:txXfrm>
    </dsp:sp>
    <dsp:sp modelId="{5AC2437E-215B-4453-BF07-F9EB6E9B1C71}">
      <dsp:nvSpPr>
        <dsp:cNvPr id="0" name=""/>
        <dsp:cNvSpPr/>
      </dsp:nvSpPr>
      <dsp:spPr>
        <a:xfrm>
          <a:off x="3239972" y="2627"/>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GB" sz="1200" b="1" i="0" kern="1200"/>
            <a:t>Let students critique each other</a:t>
          </a:r>
          <a:endParaRPr lang="en-US" sz="1200" kern="1200"/>
        </a:p>
      </dsp:txBody>
      <dsp:txXfrm>
        <a:off x="3239972" y="2627"/>
        <a:ext cx="1276499" cy="765899"/>
      </dsp:txXfrm>
    </dsp:sp>
    <dsp:sp modelId="{6237AE95-C891-4C92-B749-EAC6CE05E57E}">
      <dsp:nvSpPr>
        <dsp:cNvPr id="0" name=""/>
        <dsp:cNvSpPr/>
      </dsp:nvSpPr>
      <dsp:spPr>
        <a:xfrm>
          <a:off x="738033" y="766726"/>
          <a:ext cx="4710283" cy="262994"/>
        </a:xfrm>
        <a:custGeom>
          <a:avLst/>
          <a:gdLst/>
          <a:ahLst/>
          <a:cxnLst/>
          <a:rect l="0" t="0" r="0" b="0"/>
          <a:pathLst>
            <a:path>
              <a:moveTo>
                <a:pt x="4710283" y="0"/>
              </a:moveTo>
              <a:lnTo>
                <a:pt x="4710283" y="148597"/>
              </a:lnTo>
              <a:lnTo>
                <a:pt x="0" y="148597"/>
              </a:lnTo>
              <a:lnTo>
                <a:pt x="0" y="262994"/>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75189" y="896755"/>
        <a:ext cx="235971" cy="2938"/>
      </dsp:txXfrm>
    </dsp:sp>
    <dsp:sp modelId="{0645E6F9-CE29-4F1D-AC4B-C4AFAB2AA78A}">
      <dsp:nvSpPr>
        <dsp:cNvPr id="0" name=""/>
        <dsp:cNvSpPr/>
      </dsp:nvSpPr>
      <dsp:spPr>
        <a:xfrm>
          <a:off x="4810067" y="2627"/>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GB" sz="1200" b="1" i="0" kern="1200"/>
            <a:t>What’s wrong with this example? </a:t>
          </a:r>
          <a:endParaRPr lang="en-US" sz="1200" kern="1200"/>
        </a:p>
      </dsp:txBody>
      <dsp:txXfrm>
        <a:off x="4810067" y="2627"/>
        <a:ext cx="1276499" cy="765899"/>
      </dsp:txXfrm>
    </dsp:sp>
    <dsp:sp modelId="{C24BE50E-8BCD-4209-BB1C-9E6F6D4F1529}">
      <dsp:nvSpPr>
        <dsp:cNvPr id="0" name=""/>
        <dsp:cNvSpPr/>
      </dsp:nvSpPr>
      <dsp:spPr>
        <a:xfrm>
          <a:off x="1374483" y="1399351"/>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8641" y="1443602"/>
        <a:ext cx="14679" cy="2938"/>
      </dsp:txXfrm>
    </dsp:sp>
    <dsp:sp modelId="{BCD3D8F7-F7C8-4E45-97EA-B14A005CA087}">
      <dsp:nvSpPr>
        <dsp:cNvPr id="0" name=""/>
        <dsp:cNvSpPr/>
      </dsp:nvSpPr>
      <dsp:spPr>
        <a:xfrm>
          <a:off x="99784" y="1062121"/>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GB" sz="1200" b="1" kern="1200"/>
            <a:t>Large group discussion</a:t>
          </a:r>
          <a:endParaRPr lang="en-US" sz="1200" kern="1200"/>
        </a:p>
      </dsp:txBody>
      <dsp:txXfrm>
        <a:off x="99784" y="1062121"/>
        <a:ext cx="1276499" cy="765899"/>
      </dsp:txXfrm>
    </dsp:sp>
    <dsp:sp modelId="{BCF6B16E-2870-45E9-AFBC-2BB55DA7DEB3}">
      <dsp:nvSpPr>
        <dsp:cNvPr id="0" name=""/>
        <dsp:cNvSpPr/>
      </dsp:nvSpPr>
      <dsp:spPr>
        <a:xfrm>
          <a:off x="2944578" y="1399351"/>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68735" y="1443602"/>
        <a:ext cx="14679" cy="2938"/>
      </dsp:txXfrm>
    </dsp:sp>
    <dsp:sp modelId="{0ECD8CBA-F676-40A9-AA83-38B7AD095102}">
      <dsp:nvSpPr>
        <dsp:cNvPr id="0" name=""/>
        <dsp:cNvSpPr/>
      </dsp:nvSpPr>
      <dsp:spPr>
        <a:xfrm>
          <a:off x="1669878" y="1062121"/>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GB" sz="1200" b="1" kern="1200"/>
            <a:t>Small group discussion</a:t>
          </a:r>
          <a:r>
            <a:rPr lang="en-GB" sz="1200" b="0" kern="1200"/>
            <a:t> </a:t>
          </a:r>
          <a:endParaRPr lang="en-US" sz="1200" kern="1200"/>
        </a:p>
      </dsp:txBody>
      <dsp:txXfrm>
        <a:off x="1669878" y="1062121"/>
        <a:ext cx="1276499" cy="765899"/>
      </dsp:txXfrm>
    </dsp:sp>
    <dsp:sp modelId="{FC6ED0F6-1467-4A34-A445-92DF808AA4D3}">
      <dsp:nvSpPr>
        <dsp:cNvPr id="0" name=""/>
        <dsp:cNvSpPr/>
      </dsp:nvSpPr>
      <dsp:spPr>
        <a:xfrm>
          <a:off x="4514672" y="1399351"/>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38830" y="1443602"/>
        <a:ext cx="14679" cy="2938"/>
      </dsp:txXfrm>
    </dsp:sp>
    <dsp:sp modelId="{D449064E-8FF2-4181-985E-99734A4DE18A}">
      <dsp:nvSpPr>
        <dsp:cNvPr id="0" name=""/>
        <dsp:cNvSpPr/>
      </dsp:nvSpPr>
      <dsp:spPr>
        <a:xfrm>
          <a:off x="3239972" y="1062121"/>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GB" sz="1200" b="1" kern="1200"/>
            <a:t>KWL charts</a:t>
          </a:r>
          <a:endParaRPr lang="en-US" sz="1200" kern="1200"/>
        </a:p>
      </dsp:txBody>
      <dsp:txXfrm>
        <a:off x="3239972" y="1062121"/>
        <a:ext cx="1276499" cy="765899"/>
      </dsp:txXfrm>
    </dsp:sp>
    <dsp:sp modelId="{C0C1040F-36FE-442A-9994-0F30C60001DF}">
      <dsp:nvSpPr>
        <dsp:cNvPr id="0" name=""/>
        <dsp:cNvSpPr/>
      </dsp:nvSpPr>
      <dsp:spPr>
        <a:xfrm>
          <a:off x="738033" y="1826221"/>
          <a:ext cx="4710283" cy="262994"/>
        </a:xfrm>
        <a:custGeom>
          <a:avLst/>
          <a:gdLst/>
          <a:ahLst/>
          <a:cxnLst/>
          <a:rect l="0" t="0" r="0" b="0"/>
          <a:pathLst>
            <a:path>
              <a:moveTo>
                <a:pt x="4710283" y="0"/>
              </a:moveTo>
              <a:lnTo>
                <a:pt x="4710283" y="148597"/>
              </a:lnTo>
              <a:lnTo>
                <a:pt x="0" y="148597"/>
              </a:lnTo>
              <a:lnTo>
                <a:pt x="0" y="262994"/>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75189" y="1956249"/>
        <a:ext cx="235971" cy="2938"/>
      </dsp:txXfrm>
    </dsp:sp>
    <dsp:sp modelId="{B7A12D66-8635-476F-82BC-571F520C489C}">
      <dsp:nvSpPr>
        <dsp:cNvPr id="0" name=""/>
        <dsp:cNvSpPr/>
      </dsp:nvSpPr>
      <dsp:spPr>
        <a:xfrm>
          <a:off x="4810067" y="1062121"/>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US" sz="1200" b="1" i="0" kern="1200"/>
            <a:t>Gallery walk</a:t>
          </a:r>
          <a:endParaRPr lang="en-US" sz="1200" kern="1200"/>
        </a:p>
      </dsp:txBody>
      <dsp:txXfrm>
        <a:off x="4810067" y="1062121"/>
        <a:ext cx="1276499" cy="765899"/>
      </dsp:txXfrm>
    </dsp:sp>
    <dsp:sp modelId="{2D7403BE-D727-4136-868D-E4037678B4BC}">
      <dsp:nvSpPr>
        <dsp:cNvPr id="0" name=""/>
        <dsp:cNvSpPr/>
      </dsp:nvSpPr>
      <dsp:spPr>
        <a:xfrm>
          <a:off x="1374483" y="2458846"/>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498641" y="2503096"/>
        <a:ext cx="14679" cy="2938"/>
      </dsp:txXfrm>
    </dsp:sp>
    <dsp:sp modelId="{BB681FD7-509E-483B-B0E5-5A7A1FF5839F}">
      <dsp:nvSpPr>
        <dsp:cNvPr id="0" name=""/>
        <dsp:cNvSpPr/>
      </dsp:nvSpPr>
      <dsp:spPr>
        <a:xfrm>
          <a:off x="99784" y="2121616"/>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US" sz="1200" b="1" i="0" kern="1200"/>
            <a:t>Mind map</a:t>
          </a:r>
          <a:endParaRPr lang="en-US" sz="1200" kern="1200"/>
        </a:p>
      </dsp:txBody>
      <dsp:txXfrm>
        <a:off x="99784" y="2121616"/>
        <a:ext cx="1276499" cy="765899"/>
      </dsp:txXfrm>
    </dsp:sp>
    <dsp:sp modelId="{F57E53DC-77AB-4448-A97D-028BCE0A1B57}">
      <dsp:nvSpPr>
        <dsp:cNvPr id="0" name=""/>
        <dsp:cNvSpPr/>
      </dsp:nvSpPr>
      <dsp:spPr>
        <a:xfrm>
          <a:off x="2944578" y="2458846"/>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68735" y="2503096"/>
        <a:ext cx="14679" cy="2938"/>
      </dsp:txXfrm>
    </dsp:sp>
    <dsp:sp modelId="{462C9EEE-A94C-4DFC-8409-6A97230866BB}">
      <dsp:nvSpPr>
        <dsp:cNvPr id="0" name=""/>
        <dsp:cNvSpPr/>
      </dsp:nvSpPr>
      <dsp:spPr>
        <a:xfrm>
          <a:off x="1669878" y="2121616"/>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US" sz="1200" kern="1200"/>
            <a:t>Debates</a:t>
          </a:r>
        </a:p>
      </dsp:txBody>
      <dsp:txXfrm>
        <a:off x="1669878" y="2121616"/>
        <a:ext cx="1276499" cy="765899"/>
      </dsp:txXfrm>
    </dsp:sp>
    <dsp:sp modelId="{1EF10D0D-1ECA-4902-8E47-69A89C8BA6F7}">
      <dsp:nvSpPr>
        <dsp:cNvPr id="0" name=""/>
        <dsp:cNvSpPr/>
      </dsp:nvSpPr>
      <dsp:spPr>
        <a:xfrm>
          <a:off x="4514672" y="2458846"/>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638830" y="2503096"/>
        <a:ext cx="14679" cy="2938"/>
      </dsp:txXfrm>
    </dsp:sp>
    <dsp:sp modelId="{CBFE0EC5-855A-4E21-B3DE-AFFE94015027}">
      <dsp:nvSpPr>
        <dsp:cNvPr id="0" name=""/>
        <dsp:cNvSpPr/>
      </dsp:nvSpPr>
      <dsp:spPr>
        <a:xfrm>
          <a:off x="3239972" y="2121616"/>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US" sz="1200" kern="1200"/>
            <a:t>Interviews/role play</a:t>
          </a:r>
        </a:p>
      </dsp:txBody>
      <dsp:txXfrm>
        <a:off x="3239972" y="2121616"/>
        <a:ext cx="1276499" cy="765899"/>
      </dsp:txXfrm>
    </dsp:sp>
    <dsp:sp modelId="{B4636F5C-94AE-465C-B6CC-E8B9D943E909}">
      <dsp:nvSpPr>
        <dsp:cNvPr id="0" name=""/>
        <dsp:cNvSpPr/>
      </dsp:nvSpPr>
      <dsp:spPr>
        <a:xfrm>
          <a:off x="738033" y="2885716"/>
          <a:ext cx="4710283" cy="262994"/>
        </a:xfrm>
        <a:custGeom>
          <a:avLst/>
          <a:gdLst/>
          <a:ahLst/>
          <a:cxnLst/>
          <a:rect l="0" t="0" r="0" b="0"/>
          <a:pathLst>
            <a:path>
              <a:moveTo>
                <a:pt x="4710283" y="0"/>
              </a:moveTo>
              <a:lnTo>
                <a:pt x="4710283" y="148597"/>
              </a:lnTo>
              <a:lnTo>
                <a:pt x="0" y="148597"/>
              </a:lnTo>
              <a:lnTo>
                <a:pt x="0" y="262994"/>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975189" y="3015744"/>
        <a:ext cx="235971" cy="2938"/>
      </dsp:txXfrm>
    </dsp:sp>
    <dsp:sp modelId="{CC7A7919-55C7-40C8-9F1D-539E85A29D5A}">
      <dsp:nvSpPr>
        <dsp:cNvPr id="0" name=""/>
        <dsp:cNvSpPr/>
      </dsp:nvSpPr>
      <dsp:spPr>
        <a:xfrm>
          <a:off x="4810067" y="2121616"/>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US" sz="1200" kern="1200"/>
            <a:t>Interactive demonstrations</a:t>
          </a:r>
        </a:p>
      </dsp:txBody>
      <dsp:txXfrm>
        <a:off x="4810067" y="2121616"/>
        <a:ext cx="1276499" cy="765899"/>
      </dsp:txXfrm>
    </dsp:sp>
    <dsp:sp modelId="{B01EDF6E-CE08-4AA3-975D-8A50CE7BCFE4}">
      <dsp:nvSpPr>
        <dsp:cNvPr id="0" name=""/>
        <dsp:cNvSpPr/>
      </dsp:nvSpPr>
      <dsp:spPr>
        <a:xfrm>
          <a:off x="1374483" y="3518340"/>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498641" y="3562591"/>
        <a:ext cx="14679" cy="2938"/>
      </dsp:txXfrm>
    </dsp:sp>
    <dsp:sp modelId="{BF470B4E-3695-4B11-BE1A-BFC9984FB7A3}">
      <dsp:nvSpPr>
        <dsp:cNvPr id="0" name=""/>
        <dsp:cNvSpPr/>
      </dsp:nvSpPr>
      <dsp:spPr>
        <a:xfrm>
          <a:off x="99784" y="3181111"/>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US" sz="1200" kern="1200"/>
            <a:t>Student presentations</a:t>
          </a:r>
        </a:p>
      </dsp:txBody>
      <dsp:txXfrm>
        <a:off x="99784" y="3181111"/>
        <a:ext cx="1276499" cy="765899"/>
      </dsp:txXfrm>
    </dsp:sp>
    <dsp:sp modelId="{0CC20B8F-F849-4394-AC1E-92CF5C8E7352}">
      <dsp:nvSpPr>
        <dsp:cNvPr id="0" name=""/>
        <dsp:cNvSpPr/>
      </dsp:nvSpPr>
      <dsp:spPr>
        <a:xfrm>
          <a:off x="2944578" y="3518340"/>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68735" y="3562591"/>
        <a:ext cx="14679" cy="2938"/>
      </dsp:txXfrm>
    </dsp:sp>
    <dsp:sp modelId="{F7AE61C9-A17D-4B06-BC29-BE44DD05E603}">
      <dsp:nvSpPr>
        <dsp:cNvPr id="0" name=""/>
        <dsp:cNvSpPr/>
      </dsp:nvSpPr>
      <dsp:spPr>
        <a:xfrm>
          <a:off x="1669878" y="3181111"/>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US" sz="1200" kern="1200"/>
            <a:t>Jigsaw techniques</a:t>
          </a:r>
        </a:p>
      </dsp:txBody>
      <dsp:txXfrm>
        <a:off x="1669878" y="3181111"/>
        <a:ext cx="1276499" cy="765899"/>
      </dsp:txXfrm>
    </dsp:sp>
    <dsp:sp modelId="{230309DC-3C04-4881-B36C-2ECEDE0CB918}">
      <dsp:nvSpPr>
        <dsp:cNvPr id="0" name=""/>
        <dsp:cNvSpPr/>
      </dsp:nvSpPr>
      <dsp:spPr>
        <a:xfrm>
          <a:off x="4514672" y="3518340"/>
          <a:ext cx="262994" cy="91440"/>
        </a:xfrm>
        <a:custGeom>
          <a:avLst/>
          <a:gdLst/>
          <a:ahLst/>
          <a:cxnLst/>
          <a:rect l="0" t="0" r="0" b="0"/>
          <a:pathLst>
            <a:path>
              <a:moveTo>
                <a:pt x="0" y="45720"/>
              </a:moveTo>
              <a:lnTo>
                <a:pt x="26299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638830" y="3562591"/>
        <a:ext cx="14679" cy="2938"/>
      </dsp:txXfrm>
    </dsp:sp>
    <dsp:sp modelId="{1E8A40EB-F984-4141-A241-6903E316F368}">
      <dsp:nvSpPr>
        <dsp:cNvPr id="0" name=""/>
        <dsp:cNvSpPr/>
      </dsp:nvSpPr>
      <dsp:spPr>
        <a:xfrm>
          <a:off x="3239972" y="3181111"/>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US" sz="1200" kern="1200"/>
            <a:t>Flipped learning</a:t>
          </a:r>
        </a:p>
      </dsp:txBody>
      <dsp:txXfrm>
        <a:off x="3239972" y="3181111"/>
        <a:ext cx="1276499" cy="765899"/>
      </dsp:txXfrm>
    </dsp:sp>
    <dsp:sp modelId="{78651A20-E46A-43AF-A678-7BE1C5A09102}">
      <dsp:nvSpPr>
        <dsp:cNvPr id="0" name=""/>
        <dsp:cNvSpPr/>
      </dsp:nvSpPr>
      <dsp:spPr>
        <a:xfrm>
          <a:off x="4810067" y="3181111"/>
          <a:ext cx="1276499" cy="7658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550" tIns="65657" rIns="62550" bIns="65657" numCol="1" spcCol="1270" anchor="ctr" anchorCtr="0">
          <a:noAutofit/>
        </a:bodyPr>
        <a:lstStyle/>
        <a:p>
          <a:pPr marL="0" lvl="0" indent="0" algn="ctr" defTabSz="533400">
            <a:lnSpc>
              <a:spcPct val="90000"/>
            </a:lnSpc>
            <a:spcBef>
              <a:spcPct val="0"/>
            </a:spcBef>
            <a:spcAft>
              <a:spcPct val="35000"/>
            </a:spcAft>
            <a:buNone/>
          </a:pPr>
          <a:r>
            <a:rPr lang="en-US" sz="1200" kern="1200"/>
            <a:t>Flipgrid</a:t>
          </a:r>
        </a:p>
      </dsp:txBody>
      <dsp:txXfrm>
        <a:off x="4810067" y="3181111"/>
        <a:ext cx="1276499" cy="7658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800C40-9911-7142-BF82-B26343E60D11}">
      <dsp:nvSpPr>
        <dsp:cNvPr id="0" name=""/>
        <dsp:cNvSpPr/>
      </dsp:nvSpPr>
      <dsp:spPr>
        <a:xfrm>
          <a:off x="329265" y="0"/>
          <a:ext cx="3341600" cy="2413614"/>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A0D510-EAF8-B644-8BF9-9DB741B26341}">
      <dsp:nvSpPr>
        <dsp:cNvPr id="0" name=""/>
        <dsp:cNvSpPr/>
      </dsp:nvSpPr>
      <dsp:spPr>
        <a:xfrm>
          <a:off x="1967" y="724084"/>
          <a:ext cx="946351" cy="965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Pre-Arrival</a:t>
          </a:r>
        </a:p>
      </dsp:txBody>
      <dsp:txXfrm>
        <a:off x="48164" y="770281"/>
        <a:ext cx="853957" cy="873051"/>
      </dsp:txXfrm>
    </dsp:sp>
    <dsp:sp modelId="{C2C48D74-FD3D-4440-BE5A-B91406FA2C1A}">
      <dsp:nvSpPr>
        <dsp:cNvPr id="0" name=""/>
        <dsp:cNvSpPr/>
      </dsp:nvSpPr>
      <dsp:spPr>
        <a:xfrm>
          <a:off x="1011542" y="724045"/>
          <a:ext cx="946351" cy="965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Arrival</a:t>
          </a:r>
        </a:p>
      </dsp:txBody>
      <dsp:txXfrm>
        <a:off x="1057739" y="770242"/>
        <a:ext cx="853957" cy="873051"/>
      </dsp:txXfrm>
    </dsp:sp>
    <dsp:sp modelId="{F1D452E0-83C0-B948-8E68-F4AB4A0082EA}">
      <dsp:nvSpPr>
        <dsp:cNvPr id="0" name=""/>
        <dsp:cNvSpPr/>
      </dsp:nvSpPr>
      <dsp:spPr>
        <a:xfrm>
          <a:off x="2031831" y="750440"/>
          <a:ext cx="946351" cy="965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Stay</a:t>
          </a:r>
        </a:p>
      </dsp:txBody>
      <dsp:txXfrm>
        <a:off x="2078028" y="796637"/>
        <a:ext cx="853957" cy="873051"/>
      </dsp:txXfrm>
    </dsp:sp>
    <dsp:sp modelId="{01D0C1FE-6F2B-4347-9802-1BFD39AF989E}">
      <dsp:nvSpPr>
        <dsp:cNvPr id="0" name=""/>
        <dsp:cNvSpPr/>
      </dsp:nvSpPr>
      <dsp:spPr>
        <a:xfrm>
          <a:off x="2982975" y="724084"/>
          <a:ext cx="946351" cy="965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Departure</a:t>
          </a:r>
        </a:p>
      </dsp:txBody>
      <dsp:txXfrm>
        <a:off x="3029172" y="770281"/>
        <a:ext cx="853957" cy="8730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93EA84-B510-46A8-947F-B149978D0DB2}">
      <dsp:nvSpPr>
        <dsp:cNvPr id="0" name=""/>
        <dsp:cNvSpPr/>
      </dsp:nvSpPr>
      <dsp:spPr>
        <a:xfrm>
          <a:off x="817841" y="1823"/>
          <a:ext cx="2644989" cy="1679866"/>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Using a modern hotel PMS system can increase your revenue by tracking your performance and gathering data about your hotel, </a:t>
          </a:r>
          <a:r>
            <a:rPr lang="en-US" sz="1400" kern="1200" err="1"/>
            <a:t>analysing</a:t>
          </a:r>
          <a:r>
            <a:rPr lang="en-US" sz="1400" kern="1200"/>
            <a:t> it, and creating reports. </a:t>
          </a:r>
        </a:p>
      </dsp:txBody>
      <dsp:txXfrm>
        <a:off x="817841" y="1823"/>
        <a:ext cx="2644989" cy="1679866"/>
      </dsp:txXfrm>
    </dsp:sp>
    <dsp:sp modelId="{284EE077-26EE-4409-8774-BEBCF791FC1F}">
      <dsp:nvSpPr>
        <dsp:cNvPr id="0" name=""/>
        <dsp:cNvSpPr/>
      </dsp:nvSpPr>
      <dsp:spPr>
        <a:xfrm>
          <a:off x="825197" y="1895513"/>
          <a:ext cx="2630278" cy="1308170"/>
        </a:xfrm>
        <a:prstGeom prst="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From there, you’ll be able to see a clear overview of how your hotel is doing, and you can use this data to make better decisions about how to run the business. </a:t>
          </a:r>
        </a:p>
      </dsp:txBody>
      <dsp:txXfrm>
        <a:off x="825197" y="1895513"/>
        <a:ext cx="2630278" cy="1308170"/>
      </dsp:txXfrm>
    </dsp:sp>
    <dsp:sp modelId="{211A8B03-31EF-47EC-BAB2-2E5C5F1982D2}">
      <dsp:nvSpPr>
        <dsp:cNvPr id="0" name=""/>
        <dsp:cNvSpPr/>
      </dsp:nvSpPr>
      <dsp:spPr>
        <a:xfrm>
          <a:off x="795240" y="3417509"/>
          <a:ext cx="2690191" cy="1282947"/>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For example, you can use your property management system to adopt a dynamic pricing strategy, so you can keep more of your rooms filled at rates that make the customer happy</a:t>
          </a:r>
          <a:r>
            <a:rPr lang="en-US" sz="1200" kern="1200"/>
            <a:t>.</a:t>
          </a:r>
        </a:p>
      </dsp:txBody>
      <dsp:txXfrm>
        <a:off x="795240" y="3417509"/>
        <a:ext cx="2690191" cy="1282947"/>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1/7/2022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Our module outcomes for Hotel Administration (or HAFO is what we usually use for short) are as follows: (read slide)</a:t>
            </a:r>
          </a:p>
          <a:p>
            <a:endParaRPr lang="en-GB"/>
          </a:p>
          <a:p>
            <a:endParaRPr lang="en-GB"/>
          </a:p>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5</a:t>
            </a:fld>
            <a:endParaRPr lang="en-US"/>
          </a:p>
        </p:txBody>
      </p:sp>
    </p:spTree>
    <p:extLst>
      <p:ext uri="{BB962C8B-B14F-4D97-AF65-F5344CB8AC3E}">
        <p14:creationId xmlns:p14="http://schemas.microsoft.com/office/powerpoint/2010/main" val="6531066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1438863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7</a:t>
            </a:fld>
            <a:endParaRPr lang="en-US"/>
          </a:p>
        </p:txBody>
      </p:sp>
    </p:spTree>
    <p:extLst>
      <p:ext uri="{BB962C8B-B14F-4D97-AF65-F5344CB8AC3E}">
        <p14:creationId xmlns:p14="http://schemas.microsoft.com/office/powerpoint/2010/main" val="3345088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Let’s take a look at Moodle….(share Moodle and navigate around the tiles etc for students)</a:t>
            </a:r>
          </a:p>
        </p:txBody>
      </p:sp>
      <p:sp>
        <p:nvSpPr>
          <p:cNvPr id="4" name="Slide Number Placeholder 3"/>
          <p:cNvSpPr>
            <a:spLocks noGrp="1"/>
          </p:cNvSpPr>
          <p:nvPr>
            <p:ph type="sldNum" sz="quarter" idx="5"/>
          </p:nvPr>
        </p:nvSpPr>
        <p:spPr/>
        <p:txBody>
          <a:bodyPr/>
          <a:lstStyle/>
          <a:p>
            <a:fld id="{05FFDD11-B3EC-214B-B984-1798BFAD033A}" type="slidenum">
              <a:rPr lang="en-US" smtClean="0"/>
              <a:t>8</a:t>
            </a:fld>
            <a:endParaRPr lang="en-US"/>
          </a:p>
        </p:txBody>
      </p:sp>
    </p:spTree>
    <p:extLst>
      <p:ext uri="{BB962C8B-B14F-4D97-AF65-F5344CB8AC3E}">
        <p14:creationId xmlns:p14="http://schemas.microsoft.com/office/powerpoint/2010/main" val="947829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GB"/>
          </a:p>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10</a:t>
            </a:fld>
            <a:endParaRPr lang="en-US"/>
          </a:p>
        </p:txBody>
      </p:sp>
    </p:spTree>
    <p:extLst>
      <p:ext uri="{BB962C8B-B14F-4D97-AF65-F5344CB8AC3E}">
        <p14:creationId xmlns:p14="http://schemas.microsoft.com/office/powerpoint/2010/main" val="1782373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students to take note of assignment deadlines. Explain 7 days late submission and what happens if they miss this second deadline.</a:t>
            </a:r>
          </a:p>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11</a:t>
            </a:fld>
            <a:endParaRPr lang="en-US"/>
          </a:p>
        </p:txBody>
      </p:sp>
    </p:spTree>
    <p:extLst>
      <p:ext uri="{BB962C8B-B14F-4D97-AF65-F5344CB8AC3E}">
        <p14:creationId xmlns:p14="http://schemas.microsoft.com/office/powerpoint/2010/main" val="12044217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update your picture and use a suitable background when attending lectures. Please find your group on teams as you can access your lecture link and recordings from the Teams page. All information this term will be directly on Moodle only (apart from recorded lectures). Please ensure you regularly check your student email accounts. </a:t>
            </a:r>
          </a:p>
          <a:p>
            <a:endParaRPr lang="en-GB" dirty="0"/>
          </a:p>
          <a:p>
            <a:r>
              <a:rPr lang="en-GB" dirty="0"/>
              <a:t>I know you are familiar with Teams and Moodle. We are going to break and I will give you extra time to complete the following: </a:t>
            </a:r>
          </a:p>
          <a:p>
            <a:r>
              <a:rPr lang="en-GB" dirty="0"/>
              <a:t>Can everyone now go an log into Moodle and ensure you have access to Hotel Administration &amp; Front Office Operations tile. Download the Module handbook and referencing handbook to your laptop or PC.</a:t>
            </a:r>
          </a:p>
          <a:p>
            <a:r>
              <a:rPr lang="en-GB" dirty="0"/>
              <a:t>Set up a Flipgrid account and ensure you can access the topic today (introductions – I will post the join code for you in chat)). You will find your user guide under Week 1.</a:t>
            </a:r>
          </a:p>
          <a:p>
            <a:r>
              <a:rPr lang="en-GB" dirty="0"/>
              <a:t>Set up a </a:t>
            </a:r>
            <a:r>
              <a:rPr lang="en-GB" dirty="0" err="1"/>
              <a:t>Typsy</a:t>
            </a:r>
            <a:r>
              <a:rPr lang="en-GB" dirty="0"/>
              <a:t> account (user guide is under Week 1)</a:t>
            </a:r>
          </a:p>
          <a:p>
            <a:r>
              <a:rPr lang="en-GB" dirty="0"/>
              <a:t>Can everyone please access our Teams group page which can be found here (demonstrate for students where their group is). Show them how to access Moodle from Teams.</a:t>
            </a:r>
          </a:p>
          <a:p>
            <a:r>
              <a:rPr lang="en-GB" dirty="0"/>
              <a:t>I’ll post this in chat so you don’t forget what to do.</a:t>
            </a:r>
          </a:p>
        </p:txBody>
      </p:sp>
      <p:sp>
        <p:nvSpPr>
          <p:cNvPr id="4" name="Slide Number Placeholder 3"/>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690351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a:solidFill>
                  <a:srgbClr val="515151"/>
                </a:solidFill>
                <a:effectLst/>
                <a:latin typeface="Birdseye"/>
              </a:rPr>
              <a:t>Teaching methods created this term based on previous student feedback: More group activities &amp; more interaction/additional Hotelier sessions &amp; practice/additional help and time spent on assignments.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a:solidFill>
                <a:srgbClr val="515151"/>
              </a:solidFill>
              <a:effectLst/>
              <a:latin typeface="Birdseye"/>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a:solidFill>
                  <a:srgbClr val="515151"/>
                </a:solidFill>
                <a:effectLst/>
                <a:latin typeface="Birdseye"/>
              </a:rPr>
              <a:t>We want to equip you with the necessary skills to become hospitality professionals! We also want to ensure you succeed academically throughout university. We will deliver sessions to aid your critical, analytical and independent thinking. We encourage you to research in preparation for level 5 and we are going to assist you with the correct referencing techniques (Harvard referencing).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a:solidFill>
                <a:srgbClr val="515151"/>
              </a:solidFill>
              <a:effectLst/>
              <a:latin typeface="Birdseye"/>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a:solidFill>
                  <a:srgbClr val="515151"/>
                </a:solidFill>
                <a:effectLst/>
                <a:latin typeface="Birdseye"/>
              </a:rPr>
              <a:t>However, the success of this module also depends on your commitment and independent study.</a:t>
            </a:r>
            <a:endParaRPr lang="en-GB" sz="1200" b="0">
              <a:solidFill>
                <a:srgbClr val="515151"/>
              </a:solidFill>
              <a:effectLst/>
              <a:latin typeface="Birdseye"/>
            </a:endParaRPr>
          </a:p>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15</a:t>
            </a:fld>
            <a:endParaRPr lang="en-US"/>
          </a:p>
        </p:txBody>
      </p:sp>
    </p:spTree>
    <p:extLst>
      <p:ext uri="{BB962C8B-B14F-4D97-AF65-F5344CB8AC3E}">
        <p14:creationId xmlns:p14="http://schemas.microsoft.com/office/powerpoint/2010/main" val="876629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1" i="0" dirty="0">
                <a:solidFill>
                  <a:srgbClr val="2D3436"/>
                </a:solidFill>
                <a:effectLst/>
                <a:latin typeface="Verdana" panose="020B0604030504040204" pitchFamily="34" charset="0"/>
              </a:rPr>
              <a:t>Let’s start by working with your peers to establish prior knowledge!</a:t>
            </a:r>
          </a:p>
          <a:p>
            <a:pPr algn="l">
              <a:buFont typeface="Arial" panose="020B0604020202020204" pitchFamily="34" charset="0"/>
              <a:buChar char="•"/>
            </a:pPr>
            <a:endParaRPr lang="en-GB" b="1" i="0" dirty="0">
              <a:solidFill>
                <a:srgbClr val="2D3436"/>
              </a:solidFill>
              <a:effectLst/>
              <a:latin typeface="Verdana" panose="020B0604030504040204" pitchFamily="34" charset="0"/>
            </a:endParaRPr>
          </a:p>
          <a:p>
            <a:pPr algn="l">
              <a:buFont typeface="Arial" panose="020B0604020202020204" pitchFamily="34" charset="0"/>
              <a:buChar char="•"/>
            </a:pPr>
            <a:r>
              <a:rPr lang="en-GB" b="1" i="0" dirty="0">
                <a:solidFill>
                  <a:srgbClr val="2D3436"/>
                </a:solidFill>
                <a:effectLst/>
                <a:latin typeface="Verdana" panose="020B0604030504040204" pitchFamily="34" charset="0"/>
              </a:rPr>
              <a:t>Task 1:</a:t>
            </a:r>
          </a:p>
          <a:p>
            <a:pPr algn="l">
              <a:buFont typeface="Arial" panose="020B0604020202020204" pitchFamily="34" charset="0"/>
              <a:buChar char="•"/>
            </a:pPr>
            <a:endParaRPr lang="en-GB" b="1" i="0" dirty="0">
              <a:solidFill>
                <a:srgbClr val="2D3436"/>
              </a:solidFill>
              <a:effectLst/>
              <a:latin typeface="Verdana" panose="020B0604030504040204" pitchFamily="34" charset="0"/>
            </a:endParaRPr>
          </a:p>
          <a:p>
            <a:pPr algn="l">
              <a:buFont typeface="Arial" panose="020B0604020202020204" pitchFamily="34" charset="0"/>
              <a:buChar char="•"/>
            </a:pPr>
            <a:r>
              <a:rPr lang="en-GB" b="1" i="0" dirty="0">
                <a:solidFill>
                  <a:srgbClr val="2D3436"/>
                </a:solidFill>
                <a:effectLst/>
                <a:latin typeface="Verdana" panose="020B0604030504040204" pitchFamily="34" charset="0"/>
              </a:rPr>
              <a:t>Front Office – think about:</a:t>
            </a:r>
          </a:p>
          <a:p>
            <a:pPr algn="l">
              <a:buFont typeface="Arial" panose="020B0604020202020204" pitchFamily="34" charset="0"/>
              <a:buChar char="•"/>
            </a:pP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r>
              <a:rPr lang="en-GB" b="0" i="0" dirty="0">
                <a:solidFill>
                  <a:srgbClr val="2D3436"/>
                </a:solidFill>
                <a:effectLst/>
                <a:latin typeface="Verdana" panose="020B0604030504040204" pitchFamily="34" charset="0"/>
              </a:rPr>
              <a:t>What is the front office?</a:t>
            </a:r>
          </a:p>
          <a:p>
            <a:pPr algn="l">
              <a:buFont typeface="Arial" panose="020B0604020202020204" pitchFamily="34" charset="0"/>
              <a:buChar char="•"/>
            </a:pPr>
            <a:r>
              <a:rPr lang="en-GB" b="0" i="0" dirty="0">
                <a:solidFill>
                  <a:srgbClr val="2D3436"/>
                </a:solidFill>
                <a:effectLst/>
                <a:latin typeface="Verdana" panose="020B0604030504040204" pitchFamily="34" charset="0"/>
              </a:rPr>
              <a:t>Why is the front office important?</a:t>
            </a:r>
          </a:p>
          <a:p>
            <a:pPr algn="l">
              <a:buFont typeface="Arial" panose="020B0604020202020204" pitchFamily="34" charset="0"/>
              <a:buChar char="•"/>
            </a:pPr>
            <a:r>
              <a:rPr lang="en-GB" b="0" i="0" dirty="0">
                <a:solidFill>
                  <a:srgbClr val="2D3436"/>
                </a:solidFill>
                <a:effectLst/>
                <a:latin typeface="Verdana" panose="020B0604030504040204" pitchFamily="34" charset="0"/>
              </a:rPr>
              <a:t>What are the duties and responsibilities of a front office department?</a:t>
            </a:r>
          </a:p>
          <a:p>
            <a:pPr algn="l">
              <a:buFont typeface="Arial" panose="020B0604020202020204" pitchFamily="34" charset="0"/>
              <a:buChar char="•"/>
            </a:pP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r>
              <a:rPr lang="en-GB" b="0" i="0" dirty="0">
                <a:solidFill>
                  <a:srgbClr val="2D3436"/>
                </a:solidFill>
                <a:effectLst/>
                <a:latin typeface="Verdana" panose="020B0604030504040204" pitchFamily="34" charset="0"/>
              </a:rPr>
              <a:t>Methods:</a:t>
            </a:r>
          </a:p>
          <a:p>
            <a:pPr algn="l">
              <a:buFont typeface="Arial" panose="020B0604020202020204" pitchFamily="34" charset="0"/>
              <a:buChar char="•"/>
            </a:pP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r>
              <a:rPr lang="en-GB" b="1" i="0" dirty="0">
                <a:solidFill>
                  <a:srgbClr val="2D3436"/>
                </a:solidFill>
                <a:effectLst/>
                <a:latin typeface="Verdana" panose="020B0604030504040204" pitchFamily="34" charset="0"/>
              </a:rPr>
              <a:t>KWL/small group</a:t>
            </a: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r>
              <a:rPr lang="en-GB" b="0" i="0" dirty="0">
                <a:solidFill>
                  <a:srgbClr val="2D3436"/>
                </a:solidFill>
                <a:effectLst/>
                <a:latin typeface="Verdana" panose="020B0604030504040204" pitchFamily="34" charset="0"/>
              </a:rPr>
              <a:t>What do I already know? What do I want to know? What have I learned? At the end of the lecture and independent study throughout the week, have you learnt everything you wanted to learn? Note down keywords to assist you in your research. Make a note of websites to return to and citations that intrigued you. This is an example of a KWL chart. Create your own (it doesn’t have to be in the same format).</a:t>
            </a:r>
          </a:p>
          <a:p>
            <a:pPr algn="l">
              <a:buFont typeface="Arial" panose="020B0604020202020204" pitchFamily="34" charset="0"/>
              <a:buChar char="•"/>
            </a:pP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r>
              <a:rPr lang="en-GB" b="0" i="0" dirty="0">
                <a:solidFill>
                  <a:srgbClr val="2D3436"/>
                </a:solidFill>
                <a:effectLst/>
                <a:latin typeface="Verdana" panose="020B0604030504040204" pitchFamily="34" charset="0"/>
              </a:rPr>
              <a:t>In your breakout rooms, someone can share a </a:t>
            </a:r>
            <a:r>
              <a:rPr lang="en-GB" b="0" i="0" dirty="0" err="1">
                <a:solidFill>
                  <a:srgbClr val="2D3436"/>
                </a:solidFill>
                <a:effectLst/>
                <a:latin typeface="Verdana" panose="020B0604030504040204" pitchFamily="34" charset="0"/>
              </a:rPr>
              <a:t>powerpoint</a:t>
            </a:r>
            <a:r>
              <a:rPr lang="en-GB" b="0" i="0" dirty="0">
                <a:solidFill>
                  <a:srgbClr val="2D3436"/>
                </a:solidFill>
                <a:effectLst/>
                <a:latin typeface="Verdana" panose="020B0604030504040204" pitchFamily="34" charset="0"/>
              </a:rPr>
              <a:t> slide/word document or Teams whiteboard. Collectively, note down what you already know (K). Think about what you don’t know in the next box (W) and note them down. Put in keywords that you could use for research. For example, if I were researching front office duties what would I put into a search engine? Maybe receptionist at a hotel, guest check-in, rooms keys, bookings etc.</a:t>
            </a:r>
          </a:p>
          <a:p>
            <a:pPr algn="l">
              <a:buFont typeface="Arial" panose="020B0604020202020204" pitchFamily="34" charset="0"/>
              <a:buChar char="•"/>
            </a:pP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r>
              <a:rPr lang="en-GB" b="0" i="0" dirty="0">
                <a:solidFill>
                  <a:srgbClr val="2D3436"/>
                </a:solidFill>
                <a:effectLst/>
                <a:latin typeface="Verdana" panose="020B0604030504040204" pitchFamily="34" charset="0"/>
              </a:rPr>
              <a:t>This chart is helpful for you to begin the planning stages of any project. It is also helpful to keep them ready for assignment preparation. You could even use one in every lecture.</a:t>
            </a:r>
          </a:p>
          <a:p>
            <a:pPr algn="l">
              <a:buFont typeface="Arial" panose="020B0604020202020204" pitchFamily="34" charset="0"/>
              <a:buChar char="•"/>
            </a:pP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r>
              <a:rPr lang="en-GB" b="0" i="0" dirty="0">
                <a:solidFill>
                  <a:srgbClr val="2D3436"/>
                </a:solidFill>
                <a:effectLst/>
                <a:latin typeface="Verdana" panose="020B0604030504040204" pitchFamily="34" charset="0"/>
              </a:rPr>
              <a:t>I will put you into breakout rooms in groups. You can use the chat function if you want to communicate with me. Whoever shares their screen will need access, so I will come in to each room and allow access for you to share. Please be patient – but you can by loading up a blank word document or </a:t>
            </a:r>
            <a:r>
              <a:rPr lang="en-GB" b="0" i="0" dirty="0" err="1">
                <a:solidFill>
                  <a:srgbClr val="2D3436"/>
                </a:solidFill>
                <a:effectLst/>
                <a:latin typeface="Verdana" panose="020B0604030504040204" pitchFamily="34" charset="0"/>
              </a:rPr>
              <a:t>powerpoint</a:t>
            </a:r>
            <a:r>
              <a:rPr lang="en-GB" b="0" i="0" dirty="0">
                <a:solidFill>
                  <a:srgbClr val="2D3436"/>
                </a:solidFill>
                <a:effectLst/>
                <a:latin typeface="Verdana" panose="020B0604030504040204" pitchFamily="34" charset="0"/>
              </a:rPr>
              <a:t> before I arrive! I will announce to the groups when the activity is about to end. This is the format of breakout rooms that you will use a lot during this module. I will switch the groups every week which will enhance learning and experiences. When you come back, you can share you screen with your collaborative ideas or just tell us verbally (it’s a good idea to nominate someone to be group spokesperson </a:t>
            </a:r>
            <a:r>
              <a:rPr lang="en-GB" b="0" i="0" dirty="0" err="1">
                <a:solidFill>
                  <a:srgbClr val="2D3436"/>
                </a:solidFill>
                <a:effectLst/>
                <a:latin typeface="Verdana" panose="020B0604030504040204" pitchFamily="34" charset="0"/>
              </a:rPr>
              <a:t>everytime</a:t>
            </a:r>
            <a:r>
              <a:rPr lang="en-GB" b="0" i="0" dirty="0">
                <a:solidFill>
                  <a:srgbClr val="2D3436"/>
                </a:solidFill>
                <a:effectLst/>
                <a:latin typeface="Verdana" panose="020B0604030504040204" pitchFamily="34" charset="0"/>
              </a:rPr>
              <a:t> you do an activity). This will assist you in your future managerial roles (delegation/nomination/public speaking/confidence).</a:t>
            </a:r>
          </a:p>
          <a:p>
            <a:pPr algn="l">
              <a:buFont typeface="Arial" panose="020B0604020202020204" pitchFamily="34" charset="0"/>
              <a:buChar char="•"/>
            </a:pP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endParaRPr lang="en-GB" b="0" i="0" dirty="0">
              <a:solidFill>
                <a:srgbClr val="2D3436"/>
              </a:solidFill>
              <a:effectLst/>
              <a:latin typeface="Verdana" panose="020B0604030504040204" pitchFamily="34" charset="0"/>
            </a:endParaRPr>
          </a:p>
          <a:p>
            <a:pPr algn="l">
              <a:buFont typeface="Arial" panose="020B0604020202020204" pitchFamily="34" charset="0"/>
              <a:buChar char="•"/>
            </a:pPr>
            <a:endParaRPr lang="en-GB" b="1" i="0" dirty="0">
              <a:solidFill>
                <a:srgbClr val="2D3436"/>
              </a:solidFill>
              <a:effectLst/>
              <a:latin typeface="Verdana" panose="020B0604030504040204" pitchFamily="34" charset="0"/>
            </a:endParaRPr>
          </a:p>
          <a:p>
            <a:pPr algn="l">
              <a:buFont typeface="Arial" panose="020B0604020202020204" pitchFamily="34" charset="0"/>
              <a:buChar char="•"/>
            </a:pPr>
            <a:endParaRPr lang="en-GB" b="1" i="0" dirty="0">
              <a:solidFill>
                <a:srgbClr val="2D3436"/>
              </a:solidFill>
              <a:effectLst/>
              <a:latin typeface="Verdana" panose="020B0604030504040204" pitchFamily="34" charset="0"/>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16</a:t>
            </a:fld>
            <a:endParaRPr lang="en-US"/>
          </a:p>
        </p:txBody>
      </p:sp>
    </p:spTree>
    <p:extLst>
      <p:ext uri="{BB962C8B-B14F-4D97-AF65-F5344CB8AC3E}">
        <p14:creationId xmlns:p14="http://schemas.microsoft.com/office/powerpoint/2010/main" val="1748222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Important contact moments are spread over the key 4 guest touch points, which drives the work of a front office department. </a:t>
            </a:r>
            <a:r>
              <a:rPr lang="en-US" sz="1200">
                <a:solidFill>
                  <a:srgbClr val="262A55"/>
                </a:solidFill>
                <a:latin typeface="Nunito"/>
              </a:rPr>
              <a:t>The department is led by the front office manager (FOM), who is traditionally responsible for reservation,  reception, cashiering, night-audit, guest service and telephone switchboard activities. </a:t>
            </a:r>
            <a:r>
              <a:rPr lang="en-US"/>
              <a:t>We will explore the front office department much more in depth in Week 2. Remember to bring your research to the lecture!</a:t>
            </a:r>
          </a:p>
          <a:p>
            <a:pPr lvl="0"/>
            <a:endParaRPr lang="en-US"/>
          </a:p>
          <a:p>
            <a:pPr lvl="0"/>
            <a:r>
              <a:rPr lang="en-US"/>
              <a:t>Today, we are going to start to look at Property Management Systems (PMS) and what they are used for.</a:t>
            </a:r>
          </a:p>
          <a:p>
            <a:pPr lvl="0"/>
            <a:endParaRPr lang="en-US"/>
          </a:p>
          <a:p>
            <a:pPr lvl="0"/>
            <a:r>
              <a:rPr lang="en-US"/>
              <a:t>The PMS is a computer-based management information system that supports a variety of front, and back of house applications within hotels. Let's take a look (next slide)...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17</a:t>
            </a:fld>
            <a:endParaRPr lang="cs-CZ"/>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A property management system (PMS) is a set of software solutions that give hotel managers the ability to enhance their operating efficiency and deliver the best possible experiences for their guests. At its core, a ​property management system​ handles booking, check-in/check-out, room rates, billing, and performance analytics. All of these tasks can be </a:t>
            </a:r>
            <a:r>
              <a:rPr lang="en-US" err="1"/>
              <a:t>labour</a:t>
            </a:r>
            <a:r>
              <a:rPr lang="en-US"/>
              <a:t> and time-intensive when done by hand, so the goal of a PMS system is to save hotel managers and their employees time and money.</a:t>
            </a:r>
          </a:p>
          <a:p>
            <a:pPr lvl="0"/>
            <a:endParaRPr lang="en-US"/>
          </a:p>
          <a:p>
            <a:pPr lvl="0"/>
            <a:r>
              <a:rPr lang="en-US"/>
              <a:t>In recent years, property management systems have increased their capabilities and moved beyond just completing basic front-office tasks. With a PMS system, you can now offer loyalty programs to guests, gather and </a:t>
            </a:r>
            <a:r>
              <a:rPr lang="en-US" err="1"/>
              <a:t>analyse</a:t>
            </a:r>
            <a:r>
              <a:rPr lang="en-US"/>
              <a:t> data, manage food and beverage services and more. But many hotels still rely on outdated and time-consuming methods to manage their property. Running a hotel is a complex business, and it’s important to stay on top of the latest technology to get ahead in a competitive market. Using a modern PMS can help you stay ahead of your competitors and make sure that your guests have a great experience.</a:t>
            </a:r>
          </a:p>
          <a:p>
            <a:pPr lvl="0"/>
            <a:endParaRPr lang="en-US"/>
          </a:p>
          <a:p>
            <a:pPr lvl="0"/>
            <a:r>
              <a:rPr lang="en-US"/>
              <a:t>Many years ago, hotels​ still reported​ using pen and paper or Excel spreadsheets to manage all of their front-office tasks like room bookings, billing, and room availability. This can be an inefficient way to do things in the long run. And what would happen if your spreadsheet or paper records got lost or destroyed?</a:t>
            </a:r>
          </a:p>
          <a:p>
            <a:pPr lvl="0"/>
            <a:endParaRPr lang="en-US"/>
          </a:p>
          <a:p>
            <a:pPr lvl="0"/>
            <a:r>
              <a:rPr lang="en-US"/>
              <a:t>Using a PMS system can save you time by automating recurring tasks like updating room rates and availability, sending out reminder emails to guests prior and upon arrival, and invoicing your guests. You can also connect your property management system to a channel manager so that you can take bookings on various channels online, and they will all arrive in your PMS, so you have a way to easily keep track of them all in one place. With a PMS, your staff spend less time on administrative tasks and more time on satisfying your guests. READ SCREEN.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18</a:t>
            </a:fld>
            <a:endParaRPr lang="cs-C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Here's a detailed PMS description video from Booking Ninjas.</a:t>
            </a:r>
          </a:p>
          <a:p>
            <a:pPr lvl="0"/>
            <a:r>
              <a:rPr lang="en-US"/>
              <a:t>https://</a:t>
            </a:r>
            <a:r>
              <a:rPr lang="en-US" err="1"/>
              <a:t>www.youtube.com</a:t>
            </a:r>
            <a:r>
              <a:rPr lang="en-US"/>
              <a:t>/</a:t>
            </a:r>
            <a:r>
              <a:rPr lang="en-US" err="1"/>
              <a:t>watch?v</a:t>
            </a:r>
            <a:r>
              <a:rPr lang="en-US"/>
              <a:t>=McPpqbG4yUY</a:t>
            </a:r>
          </a:p>
          <a:p>
            <a:pPr lvl="0"/>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19</a:t>
            </a:fld>
            <a:endParaRPr lang="cs-CZ"/>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our Hotelier PMS training system.</a:t>
            </a:r>
          </a:p>
          <a:p>
            <a:endParaRPr lang="en-GB" dirty="0"/>
          </a:p>
          <a:p>
            <a:r>
              <a:rPr lang="en-GB" dirty="0"/>
              <a:t>In the next week or so, you will be given log in details to access the PMS. You will use these throughout the course of the module. Hotelier are currently busy in South Africa creating user details for all students. Lecturers will be available to assist with any difficulties logging on. Mel, Ffion and Lola will be organising structured sessions where you can resolve any issues.</a:t>
            </a:r>
          </a:p>
          <a:p>
            <a:endParaRPr lang="en-GB" dirty="0"/>
          </a:p>
          <a:p>
            <a:r>
              <a:rPr lang="en-GB" dirty="0"/>
              <a:t>Here is the address: www.hotelierapi3.co.za</a:t>
            </a:r>
          </a:p>
          <a:p>
            <a:endParaRPr lang="en-GB" dirty="0"/>
          </a:p>
          <a:p>
            <a:r>
              <a:rPr lang="en-GB" dirty="0"/>
              <a:t>Can you all please type the address into your browser now (do it live with them). Then save this in your favourites for easy access.</a:t>
            </a:r>
          </a:p>
          <a:p>
            <a:endParaRPr lang="en-GB" dirty="0"/>
          </a:p>
          <a:p>
            <a:r>
              <a:rPr lang="en-GB" dirty="0"/>
              <a:t>Explain that they will need access to a laptop or PC for Hotelier. If they are unable to access Hotelier then they will not be able to complete the module.</a:t>
            </a:r>
          </a:p>
          <a:p>
            <a:endParaRPr lang="en-GB"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20</a:t>
            </a:fld>
            <a:endParaRPr lang="en-US"/>
          </a:p>
        </p:txBody>
      </p:sp>
    </p:spTree>
    <p:extLst>
      <p:ext uri="{BB962C8B-B14F-4D97-AF65-F5344CB8AC3E}">
        <p14:creationId xmlns:p14="http://schemas.microsoft.com/office/powerpoint/2010/main" val="3307045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So let’s take a look at the key functions of a property Management System.</a:t>
            </a:r>
          </a:p>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21</a:t>
            </a:fld>
            <a:endParaRPr lang="en-US"/>
          </a:p>
        </p:txBody>
      </p:sp>
    </p:spTree>
    <p:extLst>
      <p:ext uri="{BB962C8B-B14F-4D97-AF65-F5344CB8AC3E}">
        <p14:creationId xmlns:p14="http://schemas.microsoft.com/office/powerpoint/2010/main" val="2625832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Ask students to choose a number that they know something about and pick students to tell you. Raise hand function.</a:t>
            </a:r>
          </a:p>
          <a:p>
            <a:pPr lvl="0"/>
            <a:endParaRPr lang="en-US"/>
          </a:p>
          <a:p>
            <a:pPr lvl="0"/>
            <a:r>
              <a:rPr lang="en-US"/>
              <a:t>Then proceed with slides: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22</a:t>
            </a:fld>
            <a:endParaRPr lang="cs-CZ"/>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dirty="0"/>
              <a:t>The first and perhaps most obvious feature your property management system should have is an ability to handle hotel reservations. This reservation system should be able to integrate with</a:t>
            </a:r>
          </a:p>
          <a:p>
            <a:pPr lvl="0"/>
            <a:r>
              <a:rPr lang="en-US" dirty="0"/>
              <a:t>all channels where customers can make bookings, and provide your own staff with access to up-to-date inventory information. This means employees should be able to use the PMS system to find out which rooms are reserved and when. Some PMS systems also provide similar functionality for other hotel services, while hotels that are part of a chain may need access to reservation information from across the entire property portfolio.</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23</a:t>
            </a:fld>
            <a:endParaRPr lang="cs-CZ"/>
          </a:p>
        </p:txBody>
      </p:sp>
    </p:spTree>
    <p:extLst>
      <p:ext uri="{BB962C8B-B14F-4D97-AF65-F5344CB8AC3E}">
        <p14:creationId xmlns:p14="http://schemas.microsoft.com/office/powerpoint/2010/main" val="23041689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Your PMS software should also allow front desk staff to carry out a number of important functions. In particular, staff should be able to use the hotel software to access up-to-date information about reservations and the status of specific rooms within the property, and this kind of information should be able to be manually updated.</a:t>
            </a:r>
          </a:p>
          <a:p>
            <a:pPr lvl="0"/>
            <a:r>
              <a:rPr lang="en-US"/>
              <a:t>So, for example, it should be possible for front desk workers to help guests to switch rooms, and update the room information. It should also be possible for staff to manually check guests in and out, and issue key cards.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24</a:t>
            </a:fld>
            <a:endParaRPr lang="cs-CZ"/>
          </a:p>
        </p:txBody>
      </p:sp>
    </p:spTree>
    <p:extLst>
      <p:ext uri="{BB962C8B-B14F-4D97-AF65-F5344CB8AC3E}">
        <p14:creationId xmlns:p14="http://schemas.microsoft.com/office/powerpoint/2010/main" val="3536053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For hotels to remain competitive, they will typically need to distribute hotels across a variety of different channels. Indeed, hotel rooms can be sold through the hotel website, through telephone bookings, via online travel agencies, and more. This makes it absolutely essential that the various channels can be managed effectively.</a:t>
            </a:r>
          </a:p>
          <a:p>
            <a:pPr lvl="0"/>
            <a:r>
              <a:rPr lang="en-US"/>
              <a:t>The very best hotel management software will include channel management functions, ensuring rooms are available across multiple channels and that inventory information is always up-to-date. Some PMS systems offer direct channel management functionality, while others integrate with third party global distribution systems.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25</a:t>
            </a:fld>
            <a:endParaRPr lang="cs-CZ"/>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Another important feature for your hotel management software is revenue management functionality. This can help hotel managers and other staff to assess the performance of the hotel, using key performance indicators like ADR (average daily rate), RevPAR (revenue per available room) and GOPPAR (gross operating profit per available room).</a:t>
            </a:r>
          </a:p>
          <a:p>
            <a:pPr lvl="0"/>
            <a:r>
              <a:rPr lang="en-US"/>
              <a:t>Related to this, a good PMS system will also offer rate plan management. Put simply, this will allow hotels to quickly create room rate plans and also put them into effect, allowing managers to more easily respond to changes in demand. These changes may be linked to the season, local events, and various other external factors.</a:t>
            </a:r>
          </a:p>
          <a:p>
            <a:pPr lvl="0"/>
            <a:endParaRPr lang="en-US"/>
          </a:p>
          <a:p>
            <a:pPr lvl="0"/>
            <a:r>
              <a:rPr lang="en-US"/>
              <a:t>We will explore this theme later in this module.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26</a:t>
            </a:fld>
            <a:endParaRPr lang="cs-CZ"/>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Digital check-in functionality is a relatively new offering within the PMS market, but one that is growing in popularity. This allows payment cards to be authorised in advance, allowing guests to arrive, and then check in using a mobile app on their phone, or by using a self-service check-in machine in the reception area.</a:t>
            </a:r>
          </a:p>
          <a:p>
            <a:pPr lvl="0"/>
            <a:r>
              <a:rPr lang="en-US"/>
              <a:t>Then PMS syncs automatically, keeping check-in and occupancy information updated. Benefits include improved speed, communication with customers via the app, as well as up-selling and cross-selling opportunities. Even in PMS systems that do not include this feature directly, many offer integration with external check-in systems.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27</a:t>
            </a:fld>
            <a:endParaRPr lang="cs-CZ"/>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The hotel industry is increasingly data driven, and this means keeping information about customers. For this reason, it is essential that your PMS system includes a customer data management function, allowing staff to obtain contact details, the dates customers stayed at the hotel, information about which guests are in which room, etc.</a:t>
            </a:r>
          </a:p>
          <a:p>
            <a:pPr lvl="0"/>
            <a:r>
              <a:rPr lang="en-US"/>
              <a:t>Customer loyalty schemes should be able to be managed via the software, while the PMS should be able to be used to assist with marketing efforts. Customer information can then be consolidated in one place, regardless of whether it was obtained online or in person, and the PMS system can even be integrated with your CRM software.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28</a:t>
            </a:fld>
            <a:endParaRPr lang="cs-CZ"/>
          </a:p>
        </p:txBody>
      </p:sp>
    </p:spTree>
    <p:extLst>
      <p:ext uri="{BB962C8B-B14F-4D97-AF65-F5344CB8AC3E}">
        <p14:creationId xmlns:p14="http://schemas.microsoft.com/office/powerpoint/2010/main" val="15719728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The best property management systems will also allow housekeeping tasks to be managed effectively. This kind of functionality could be as simple as allowing front office staff to track the status of rooms and whether or not they have been cleaned, but can also allow specific tasks to be assigned to housekeeping staff.</a:t>
            </a:r>
          </a:p>
          <a:p>
            <a:pPr lvl="0"/>
            <a:r>
              <a:rPr lang="en-US"/>
              <a:t>Some of the more modern hotel management software solutions will also allow tablets or mobile devices to connect to the main system. The benefit of this is that housekeeping staff can update their progress as they go, offering more of an up-to-date status report, while communication with the front desk can also be made simple.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29</a:t>
            </a:fld>
            <a:endParaRPr lang="cs-CZ"/>
          </a:p>
        </p:txBody>
      </p:sp>
    </p:spTree>
    <p:extLst>
      <p:ext uri="{BB962C8B-B14F-4D97-AF65-F5344CB8AC3E}">
        <p14:creationId xmlns:p14="http://schemas.microsoft.com/office/powerpoint/2010/main" val="27924490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While a PMS system is designed to be an all-in-one solution, the reality is that many hotels are also going to use other software solutions alongside their PMS. Therefore, third party integrations are an important consideration when selecting the best hotel management software for your property.</a:t>
            </a:r>
          </a:p>
          <a:p>
            <a:pPr lvl="0"/>
            <a:r>
              <a:rPr lang="en-US"/>
              <a:t>Some of the most common third party integrations hotel owners look for are with global distribution systems, with online travel agents, with central reservation systems, and with hotel accounting solutions.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30</a:t>
            </a:fld>
            <a:endParaRPr lang="cs-CZ"/>
          </a:p>
        </p:txBody>
      </p:sp>
    </p:spTree>
    <p:extLst>
      <p:ext uri="{BB962C8B-B14F-4D97-AF65-F5344CB8AC3E}">
        <p14:creationId xmlns:p14="http://schemas.microsoft.com/office/powerpoint/2010/main" val="5461419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Next, it is important that a property management system provides a range of different payment options. This should include payment processing options for front-desk staff, along with e-payment processing for bookings that are made online using a credit or debit card. Software should also allow confirmation emails to be sent swiftly. Furthermore, the software should have the ability to create invoices or receipts for customers, so that these can be easily issued upon check-out, or after using any of the additional paid hotel services.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31</a:t>
            </a:fld>
            <a:endParaRPr lang="cs-CZ"/>
          </a:p>
        </p:txBody>
      </p:sp>
    </p:spTree>
    <p:extLst>
      <p:ext uri="{BB962C8B-B14F-4D97-AF65-F5344CB8AC3E}">
        <p14:creationId xmlns:p14="http://schemas.microsoft.com/office/powerpoint/2010/main" val="22475838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Modern hotels often have a range extra facilities, services and sales outlets, and the various transactions that occur will often need to be added to a guest’s bill, which will be presented upon check-out. For this reason, a property management system that includes point of sale services can be a vital addition.</a:t>
            </a:r>
          </a:p>
          <a:p>
            <a:pPr lvl="0"/>
            <a:r>
              <a:rPr lang="en-US"/>
              <a:t>Staff in the hotel restaurant, gym or spa should be able to use the software to handle transactions and update the bill for individual guests. The same should also be true for room service. The best solutions will allow discounts to be applied too, and the benefit of this is that transactions can be handled in the moment, reducing mistakes.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32</a:t>
            </a:fld>
            <a:endParaRPr lang="cs-CZ"/>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Your hotel management software should also include automated report functionality. This will allow hotel staff to quickly access reports based on the latest data, and these reports could be linked to hotel performance, financial information, or hotel management tasks and processes.</a:t>
            </a:r>
          </a:p>
          <a:p>
            <a:pPr lvl="0"/>
            <a:r>
              <a:rPr lang="en-US"/>
              <a:t>For instance, if management require a report on hotel occupancy rates over the past two years, or on the performance of a specific distribution channel, the software will be able to produce such a report. Similarly, financial reports may be needed for accounting and tax filing purposes, or simply to assist with decision-making.</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33</a:t>
            </a:fld>
            <a:endParaRPr lang="cs-CZ"/>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Finally, a PMS system is used throughout the day in the hotel. It must be user-friendly to ensure that time spent completing tasks is kept to a minimum. Ask students why this is important in a hotel?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34</a:t>
            </a:fld>
            <a:endParaRPr lang="cs-CZ"/>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https://</a:t>
            </a:r>
            <a:r>
              <a:rPr lang="en-US" err="1"/>
              <a:t>www.youtube.com</a:t>
            </a:r>
            <a:r>
              <a:rPr lang="en-US"/>
              <a:t>/</a:t>
            </a:r>
            <a:r>
              <a:rPr lang="en-US" err="1"/>
              <a:t>watch?v</a:t>
            </a:r>
            <a:r>
              <a:rPr lang="en-US"/>
              <a:t>=vqJZoyfW31g&amp;t=13s</a:t>
            </a:r>
          </a:p>
          <a:p>
            <a:pPr lvl="0"/>
            <a:endParaRPr lang="en-US"/>
          </a:p>
          <a:p>
            <a:pPr lvl="0"/>
            <a:r>
              <a:rPr lang="en-US"/>
              <a:t>In the past, hotel property management systems were operated from servers in the hotel. They often needed a dedicated IT staff to run them, and if the server went down, then the entire hotel’s operations could be affected. But in the last few years, cloud-based hotel PMS software has been on the rise. They are a great choice for hotels of any size because they’re easy to use, quick to deploy and accessible from all devices at any time, whilst being generally being more secure than the previous systems. Cloud-based property management systems can also be easily integrated with lots of other tools to streamline many processes throughout your operations.</a:t>
            </a:r>
          </a:p>
          <a:p>
            <a:pPr lvl="0"/>
            <a:endParaRPr lang="en-US"/>
          </a:p>
          <a:p>
            <a:pPr lvl="0"/>
            <a:r>
              <a:rPr lang="en-US"/>
              <a:t>With a cloud-based PMS solution, you can generate more direct bookings by booking on your website or your Facebook page in real-time, and you can integrate with a channel manager to push your rates and availability to all connected channels. When a booking is made on a channel, it’s automatically updated on the PMS. Some cloud-based PMS’s can also help with revenue management by predicting when your property will be in demand, evaluating how profitable your hotel is, and taking into consideration your hotel’s reputation when making a recommendation about how to price your rooms.</a:t>
            </a:r>
          </a:p>
          <a:p>
            <a:pPr lvl="0"/>
            <a:endParaRPr lang="en-US"/>
          </a:p>
          <a:p>
            <a:pPr lvl="0"/>
            <a:r>
              <a:rPr lang="en-US"/>
              <a:t>As a hotel manager, you know how important your reputation is, and a cloud-based solution can more intuitively help you see what people are saying about you online and how your reviews across all platforms affect this. You can choose to automatically prompt guests to leave reviews in order to boost your online ratings and spread the word about your hotel.</a:t>
            </a:r>
          </a:p>
          <a:p>
            <a:pPr lvl="0"/>
            <a:endParaRPr lang="en-US"/>
          </a:p>
          <a:p>
            <a:pPr lvl="0"/>
            <a:r>
              <a:rPr lang="en-US"/>
              <a:t>In addition, a cloud-based property management system is great for a growing hotel, as you can’t outgrow it. You’ll be able to scale up services as you expand, and you’ll have easy access to technical support 24/7 without having to have a dedicated IT team on staff. All your data will be secure across all platforms, and your staff will be able to use the same, central tool to simplify tasks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35</a:t>
            </a:fld>
            <a:endParaRPr lang="cs-CZ"/>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https://youtu.be/AalYMli_bXs</a:t>
            </a:r>
          </a:p>
          <a:p>
            <a:pPr lvl="0"/>
            <a:endParaRPr lang="en-US"/>
          </a:p>
          <a:p>
            <a:pPr lvl="0"/>
            <a:r>
              <a:rPr lang="en-US"/>
              <a:t>Let's take a look at Opera Cloud in action….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36</a:t>
            </a:fld>
            <a:endParaRPr lang="cs-CZ"/>
          </a:p>
        </p:txBody>
      </p:sp>
    </p:spTree>
    <p:extLst>
      <p:ext uri="{BB962C8B-B14F-4D97-AF65-F5344CB8AC3E}">
        <p14:creationId xmlns:p14="http://schemas.microsoft.com/office/powerpoint/2010/main" val="25994606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https://</a:t>
            </a:r>
            <a:r>
              <a:rPr lang="en-US" err="1"/>
              <a:t>www.youtube.com</a:t>
            </a:r>
            <a:r>
              <a:rPr lang="en-US"/>
              <a:t>/</a:t>
            </a:r>
            <a:r>
              <a:rPr lang="en-US" err="1"/>
              <a:t>watch?v</a:t>
            </a:r>
            <a:r>
              <a:rPr lang="en-US"/>
              <a:t>=Ku_cQPQq2hE</a:t>
            </a:r>
          </a:p>
          <a:p>
            <a:pPr lvl="0"/>
            <a:r>
              <a:rPr lang="en-US"/>
              <a:t>The choice of PMS has become particularly important for hotel groups that have several brands. Let's hear what the </a:t>
            </a:r>
            <a:r>
              <a:rPr lang="en-US" err="1"/>
              <a:t>Dalata</a:t>
            </a:r>
            <a:r>
              <a:rPr lang="en-US"/>
              <a:t> Hotel Group have to say...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37</a:t>
            </a:fld>
            <a:endParaRPr lang="cs-CZ"/>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07.01.2022</a:t>
            </a:fld>
            <a:endParaRPr lang="cs-CZ"/>
          </a:p>
        </p:txBody>
      </p:sp>
      <p:sp>
        <p:nvSpPr>
          <p:cNvPr id="4" name="Slide Image Placeholder 3"/>
          <p:cNvSpPr>
            <a:spLocks noGrp="1" noRot="1" noChangeAspect="1"/>
          </p:cNvSpPr>
          <p:nvPr>
            <p:ph type="sldImg" idx="2"/>
          </p:nvPr>
        </p:nvSpPr>
        <p:spPr>
          <a:xfrm>
            <a:off x="2860675" y="512763"/>
            <a:ext cx="342265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I’ll read one of the boxes above, can someone raise a yellow hand to recap? If they haven’t quite covered everything, students, you can raise your hand to add missing information!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38</a:t>
            </a:fld>
            <a:endParaRPr lang="cs-CZ"/>
          </a:p>
        </p:txBody>
      </p:sp>
    </p:spTree>
    <p:extLst>
      <p:ext uri="{BB962C8B-B14F-4D97-AF65-F5344CB8AC3E}">
        <p14:creationId xmlns:p14="http://schemas.microsoft.com/office/powerpoint/2010/main" val="15902700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Ensure students know all HAFO groups spring 2022 can view the responses.</a:t>
            </a:r>
          </a:p>
        </p:txBody>
      </p:sp>
      <p:sp>
        <p:nvSpPr>
          <p:cNvPr id="4" name="Slide Number Placeholder 3"/>
          <p:cNvSpPr>
            <a:spLocks noGrp="1"/>
          </p:cNvSpPr>
          <p:nvPr>
            <p:ph type="sldNum" sz="quarter" idx="5"/>
          </p:nvPr>
        </p:nvSpPr>
        <p:spPr/>
        <p:txBody>
          <a:bodyPr/>
          <a:lstStyle/>
          <a:p>
            <a:fld id="{05FFDD11-B3EC-214B-B984-1798BFAD033A}" type="slidenum">
              <a:rPr lang="en-US" smtClean="0"/>
              <a:t>39</a:t>
            </a:fld>
            <a:endParaRPr lang="en-US"/>
          </a:p>
        </p:txBody>
      </p:sp>
    </p:spTree>
    <p:extLst>
      <p:ext uri="{BB962C8B-B14F-4D97-AF65-F5344CB8AC3E}">
        <p14:creationId xmlns:p14="http://schemas.microsoft.com/office/powerpoint/2010/main" val="7558805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40</a:t>
            </a:fld>
            <a:endParaRPr lang="en-US"/>
          </a:p>
        </p:txBody>
      </p:sp>
    </p:spTree>
    <p:extLst>
      <p:ext uri="{BB962C8B-B14F-4D97-AF65-F5344CB8AC3E}">
        <p14:creationId xmlns:p14="http://schemas.microsoft.com/office/powerpoint/2010/main" val="1770878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6.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048649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868080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8666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761956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3440184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3942648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4123628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272742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1/7/2022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571949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195173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01024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2347472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758150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17432412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6456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1/7/2022</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296405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9574035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4825835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589236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6036212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474443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071179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4578321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429282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331749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1/7/2022</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06410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0.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10.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image" Target="../media/image11.png"/><Relationship Id="rId5" Type="http://schemas.openxmlformats.org/officeDocument/2006/relationships/theme" Target="../theme/theme11.xml"/><Relationship Id="rId4" Type="http://schemas.openxmlformats.org/officeDocument/2006/relationships/slideLayout" Target="../slideLayouts/slideLayout25.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13.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image" Target="../media/image14.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1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image" Target="../media/image15.png"/><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15.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1.xml"/><Relationship Id="rId3" Type="http://schemas.openxmlformats.org/officeDocument/2006/relationships/slideLayout" Target="../slideLayouts/slideLayout56.xml"/><Relationship Id="rId7" Type="http://schemas.openxmlformats.org/officeDocument/2006/relationships/slideLayout" Target="../slideLayouts/slideLayout60.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5" Type="http://schemas.openxmlformats.org/officeDocument/2006/relationships/slideLayout" Target="../slideLayouts/slideLayout58.xml"/><Relationship Id="rId4" Type="http://schemas.openxmlformats.org/officeDocument/2006/relationships/slideLayout" Target="../slideLayouts/slideLayout57.xml"/><Relationship Id="rId9"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19471356"/>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7895613"/>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847168410"/>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9" r:id="rId3"/>
    <p:sldLayoutId id="214748370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915559488"/>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1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8984617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3.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39.png"/><Relationship Id="rId7" Type="http://schemas.openxmlformats.org/officeDocument/2006/relationships/diagramData" Target="../diagrams/data3.xml"/><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42.svg"/><Relationship Id="rId11" Type="http://schemas.microsoft.com/office/2007/relationships/diagramDrawing" Target="../diagrams/drawing3.xml"/><Relationship Id="rId5" Type="http://schemas.openxmlformats.org/officeDocument/2006/relationships/image" Target="../media/image41.png"/><Relationship Id="rId10" Type="http://schemas.openxmlformats.org/officeDocument/2006/relationships/diagramColors" Target="../diagrams/colors3.xml"/><Relationship Id="rId4" Type="http://schemas.openxmlformats.org/officeDocument/2006/relationships/image" Target="../media/image40.svg"/><Relationship Id="rId9"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43.png"/><Relationship Id="rId7" Type="http://schemas.openxmlformats.org/officeDocument/2006/relationships/diagramQuickStyle" Target="../diagrams/quickStyle4.xml"/><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4.jpeg"/><Relationship Id="rId9" Type="http://schemas.microsoft.com/office/2007/relationships/diagramDrawing" Target="../diagrams/drawing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7.xml"/><Relationship Id="rId1" Type="http://schemas.openxmlformats.org/officeDocument/2006/relationships/video" Target="https://www.youtube.com/embed/McPpqbG4yUY?feature=oembed" TargetMode="External"/><Relationship Id="rId4" Type="http://schemas.openxmlformats.org/officeDocument/2006/relationships/image" Target="../media/image45.jpe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svg"/></Relationships>
</file>

<file path=ppt/slides/_rels/slide24.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41.png"/><Relationship Id="rId7" Type="http://schemas.openxmlformats.org/officeDocument/2006/relationships/image" Target="../media/image54.jpeg"/><Relationship Id="rId2" Type="http://schemas.openxmlformats.org/officeDocument/2006/relationships/notesSlide" Target="../notesSlides/notesSlide17.xml"/><Relationship Id="rId1" Type="http://schemas.openxmlformats.org/officeDocument/2006/relationships/slideLayout" Target="../slideLayouts/slideLayout1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42.svg"/><Relationship Id="rId9" Type="http://schemas.openxmlformats.org/officeDocument/2006/relationships/image" Target="../media/image56.jpeg"/></Relationships>
</file>

<file path=ppt/slides/_rels/slide2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62.jpeg"/><Relationship Id="rId7" Type="http://schemas.openxmlformats.org/officeDocument/2006/relationships/image" Target="../media/image64.jpeg"/><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openxmlformats.org/officeDocument/2006/relationships/image" Target="../media/image63.jpeg"/><Relationship Id="rId5" Type="http://schemas.openxmlformats.org/officeDocument/2006/relationships/image" Target="../media/image42.svg"/><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4.xml"/><Relationship Id="rId1" Type="http://schemas.openxmlformats.org/officeDocument/2006/relationships/slideLayout" Target="../slideLayouts/slideLayout17.xml"/><Relationship Id="rId4" Type="http://schemas.openxmlformats.org/officeDocument/2006/relationships/image" Target="../media/image66.jpeg"/></Relationships>
</file>

<file path=ppt/slides/_rels/slide3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7.xml"/><Relationship Id="rId1" Type="http://schemas.openxmlformats.org/officeDocument/2006/relationships/video" Target="https://www.youtube.com/embed/vqJZoyfW31g?start=13&amp;feature=oembed" TargetMode="External"/><Relationship Id="rId6" Type="http://schemas.openxmlformats.org/officeDocument/2006/relationships/image" Target="../media/image70.jpeg"/><Relationship Id="rId5" Type="http://schemas.openxmlformats.org/officeDocument/2006/relationships/image" Target="../media/image42.svg"/><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7.xml"/><Relationship Id="rId1" Type="http://schemas.openxmlformats.org/officeDocument/2006/relationships/video" Target="https://www.youtube.com/embed/AalYMli_bXs?feature=oembed" TargetMode="Externa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7.xml"/><Relationship Id="rId1" Type="http://schemas.openxmlformats.org/officeDocument/2006/relationships/video" Target="https://www.youtube.com/embed/Ku_cQPQq2hE?feature=oembed" TargetMode="External"/><Relationship Id="rId4" Type="http://schemas.openxmlformats.org/officeDocument/2006/relationships/image" Target="../media/image74.jpeg"/></Relationships>
</file>

<file path=ppt/slides/_rels/slide3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78.jpeg"/><Relationship Id="rId4" Type="http://schemas.openxmlformats.org/officeDocument/2006/relationships/image" Target="../media/image77.jpeg"/></Relationships>
</file>

<file path=ppt/slides/_rels/slide4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96798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p:txBody>
          <a:bodyPr/>
          <a:lstStyle/>
          <a:p>
            <a:pPr algn="ctr"/>
            <a:r>
              <a:rPr lang="en-GB">
                <a:solidFill>
                  <a:schemeClr val="bg1"/>
                </a:solidFill>
              </a:rPr>
              <a:t>International Hotel Management</a:t>
            </a:r>
            <a:br>
              <a:rPr lang="en-GB" b="1">
                <a:solidFill>
                  <a:schemeClr val="bg1"/>
                </a:solidFill>
              </a:rPr>
            </a:br>
            <a:br>
              <a:rPr lang="en-GB" b="1">
                <a:solidFill>
                  <a:schemeClr val="bg1"/>
                </a:solidFill>
              </a:rPr>
            </a:br>
            <a:br>
              <a:rPr lang="en-GB" b="1">
                <a:solidFill>
                  <a:schemeClr val="bg1"/>
                </a:solidFill>
              </a:rPr>
            </a:br>
            <a:r>
              <a:rPr lang="en-GB" b="1">
                <a:solidFill>
                  <a:schemeClr val="bg1"/>
                </a:solidFill>
              </a:rPr>
              <a:t>Hotel Administration &amp; Front Office Operations</a:t>
            </a:r>
            <a:br>
              <a:rPr lang="en-GB" b="1">
                <a:solidFill>
                  <a:schemeClr val="bg1"/>
                </a:solidFill>
              </a:rPr>
            </a:br>
            <a:br>
              <a:rPr lang="en-GB" b="1">
                <a:solidFill>
                  <a:schemeClr val="bg1"/>
                </a:solidFill>
              </a:rPr>
            </a:br>
            <a:r>
              <a:rPr lang="en-GB">
                <a:solidFill>
                  <a:schemeClr val="bg1"/>
                </a:solidFill>
              </a:rPr>
              <a:t>BMIH4004</a:t>
            </a:r>
            <a:br>
              <a:rPr lang="en-GB">
                <a:solidFill>
                  <a:schemeClr val="bg1"/>
                </a:solidFill>
              </a:rPr>
            </a:br>
            <a:br>
              <a:rPr lang="en-GB">
                <a:solidFill>
                  <a:schemeClr val="bg1"/>
                </a:solidFill>
              </a:rPr>
            </a:br>
            <a:r>
              <a:rPr lang="en-GB">
                <a:solidFill>
                  <a:schemeClr val="bg1"/>
                </a:solidFill>
              </a:rPr>
              <a:t>Spring Term 2022</a:t>
            </a:r>
            <a:br>
              <a:rPr lang="en-GB">
                <a:solidFill>
                  <a:schemeClr val="bg1"/>
                </a:solidFill>
              </a:rPr>
            </a:br>
            <a:r>
              <a:rPr lang="en-GB">
                <a:solidFill>
                  <a:schemeClr val="bg1"/>
                </a:solidFill>
              </a:rPr>
              <a:t>Week 1 </a:t>
            </a:r>
            <a:endParaRPr lang="en-GB"/>
          </a:p>
        </p:txBody>
      </p:sp>
    </p:spTree>
    <p:extLst>
      <p:ext uri="{BB962C8B-B14F-4D97-AF65-F5344CB8AC3E}">
        <p14:creationId xmlns:p14="http://schemas.microsoft.com/office/powerpoint/2010/main" val="1370600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application&#10;&#10;Description automatically generated">
            <a:extLst>
              <a:ext uri="{FF2B5EF4-FFF2-40B4-BE49-F238E27FC236}">
                <a16:creationId xmlns:a16="http://schemas.microsoft.com/office/drawing/2014/main" id="{FCC3772B-B2AE-4660-924C-69C904144BAB}"/>
              </a:ext>
            </a:extLst>
          </p:cNvPr>
          <p:cNvPicPr>
            <a:picLocks noChangeAspect="1"/>
          </p:cNvPicPr>
          <p:nvPr/>
        </p:nvPicPr>
        <p:blipFill>
          <a:blip r:embed="rId2"/>
          <a:stretch>
            <a:fillRect/>
          </a:stretch>
        </p:blipFill>
        <p:spPr>
          <a:xfrm>
            <a:off x="-1" y="0"/>
            <a:ext cx="9225643" cy="6068786"/>
          </a:xfrm>
          <a:prstGeom prst="rect">
            <a:avLst/>
          </a:prstGeom>
        </p:spPr>
      </p:pic>
    </p:spTree>
    <p:extLst>
      <p:ext uri="{BB962C8B-B14F-4D97-AF65-F5344CB8AC3E}">
        <p14:creationId xmlns:p14="http://schemas.microsoft.com/office/powerpoint/2010/main" val="904912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3F933-F88F-4632-9695-080E7ACD6589}"/>
              </a:ext>
            </a:extLst>
          </p:cNvPr>
          <p:cNvSpPr>
            <a:spLocks noGrp="1"/>
          </p:cNvSpPr>
          <p:nvPr>
            <p:ph type="ctrTitle"/>
          </p:nvPr>
        </p:nvSpPr>
        <p:spPr/>
        <p:txBody>
          <a:bodyPr/>
          <a:lstStyle/>
          <a:p>
            <a:r>
              <a:rPr lang="en-GB"/>
              <a:t>W</a:t>
            </a:r>
          </a:p>
        </p:txBody>
      </p:sp>
      <p:sp>
        <p:nvSpPr>
          <p:cNvPr id="3" name="Subtitle 2">
            <a:extLst>
              <a:ext uri="{FF2B5EF4-FFF2-40B4-BE49-F238E27FC236}">
                <a16:creationId xmlns:a16="http://schemas.microsoft.com/office/drawing/2014/main" id="{0B093274-6B36-4383-9A8B-5257AE1E734F}"/>
              </a:ext>
            </a:extLst>
          </p:cNvPr>
          <p:cNvSpPr>
            <a:spLocks noGrp="1"/>
          </p:cNvSpPr>
          <p:nvPr>
            <p:ph type="subTitle" idx="1"/>
          </p:nvPr>
        </p:nvSpPr>
        <p:spPr/>
        <p:txBody>
          <a:bodyPr/>
          <a:lstStyle/>
          <a:p>
            <a:pPr marL="0" indent="0">
              <a:lnSpc>
                <a:spcPct val="90000"/>
              </a:lnSpc>
              <a:buNone/>
            </a:pPr>
            <a:r>
              <a:rPr lang="en-GB" sz="2400"/>
              <a:t>As there are quite a few of us here, during parts of our time together, your microphone will be muted to prevent background noise.</a:t>
            </a:r>
          </a:p>
          <a:p>
            <a:pPr marL="0" indent="0">
              <a:lnSpc>
                <a:spcPct val="90000"/>
              </a:lnSpc>
              <a:buNone/>
            </a:pPr>
            <a:r>
              <a:rPr lang="en-GB"/>
              <a:t>T</a:t>
            </a:r>
            <a:r>
              <a:rPr lang="en-GB" sz="2400"/>
              <a:t>his session will be recorded.</a:t>
            </a:r>
          </a:p>
          <a:p>
            <a:pPr marL="0" indent="0">
              <a:lnSpc>
                <a:spcPct val="90000"/>
              </a:lnSpc>
              <a:buNone/>
            </a:pPr>
            <a:endParaRPr lang="en-GB"/>
          </a:p>
          <a:p>
            <a:pPr marL="0" indent="0">
              <a:lnSpc>
                <a:spcPct val="90000"/>
              </a:lnSpc>
              <a:buNone/>
            </a:pPr>
            <a:r>
              <a:rPr lang="en-GB" sz="2400">
                <a:solidFill>
                  <a:schemeClr val="bg1"/>
                </a:solidFill>
              </a:rPr>
              <a:t>watch</a:t>
            </a:r>
            <a:endParaRPr lang="en-GB" sz="2400"/>
          </a:p>
          <a:p>
            <a:pPr marL="0" indent="0">
              <a:lnSpc>
                <a:spcPct val="90000"/>
              </a:lnSpc>
              <a:buNone/>
            </a:pPr>
            <a:endParaRPr lang="en-GB" sz="2400"/>
          </a:p>
        </p:txBody>
      </p:sp>
      <p:pic>
        <p:nvPicPr>
          <p:cNvPr id="4" name="Picture 3">
            <a:extLst>
              <a:ext uri="{FF2B5EF4-FFF2-40B4-BE49-F238E27FC236}">
                <a16:creationId xmlns:a16="http://schemas.microsoft.com/office/drawing/2014/main" id="{A3F52622-16DC-42DC-993C-3B9591669B31}"/>
              </a:ext>
            </a:extLst>
          </p:cNvPr>
          <p:cNvPicPr>
            <a:picLocks noChangeAspect="1"/>
          </p:cNvPicPr>
          <p:nvPr/>
        </p:nvPicPr>
        <p:blipFill rotWithShape="1">
          <a:blip r:embed="rId2"/>
          <a:srcRect t="11151" b="2751"/>
          <a:stretch/>
        </p:blipFill>
        <p:spPr>
          <a:xfrm>
            <a:off x="3113910" y="950477"/>
            <a:ext cx="2916179" cy="2305485"/>
          </a:xfrm>
          <a:prstGeom prst="rect">
            <a:avLst/>
          </a:prstGeom>
        </p:spPr>
      </p:pic>
      <p:sp>
        <p:nvSpPr>
          <p:cNvPr id="6" name="TextBox 5">
            <a:extLst>
              <a:ext uri="{FF2B5EF4-FFF2-40B4-BE49-F238E27FC236}">
                <a16:creationId xmlns:a16="http://schemas.microsoft.com/office/drawing/2014/main" id="{CA0AC3D8-F061-49A4-BF0A-24772F336CC7}"/>
              </a:ext>
            </a:extLst>
          </p:cNvPr>
          <p:cNvSpPr txBox="1"/>
          <p:nvPr/>
        </p:nvSpPr>
        <p:spPr>
          <a:xfrm>
            <a:off x="2286000" y="308433"/>
            <a:ext cx="4572000" cy="369332"/>
          </a:xfrm>
          <a:prstGeom prst="rect">
            <a:avLst/>
          </a:prstGeom>
          <a:noFill/>
        </p:spPr>
        <p:txBody>
          <a:bodyPr wrap="square">
            <a:spAutoFit/>
          </a:bodyPr>
          <a:lstStyle/>
          <a:p>
            <a:r>
              <a:rPr lang="en-GB" sz="1800" b="1">
                <a:solidFill>
                  <a:srgbClr val="002060"/>
                </a:solidFill>
              </a:rPr>
              <a:t>Welcome to International Hotel Management!</a:t>
            </a:r>
            <a:endParaRPr lang="en-GB"/>
          </a:p>
        </p:txBody>
      </p:sp>
    </p:spTree>
    <p:extLst>
      <p:ext uri="{BB962C8B-B14F-4D97-AF65-F5344CB8AC3E}">
        <p14:creationId xmlns:p14="http://schemas.microsoft.com/office/powerpoint/2010/main" val="2537598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3303486-A9F5-455C-941B-5F2B202F03D0}"/>
              </a:ext>
            </a:extLst>
          </p:cNvPr>
          <p:cNvPicPr>
            <a:picLocks noChangeAspect="1"/>
          </p:cNvPicPr>
          <p:nvPr/>
        </p:nvPicPr>
        <p:blipFill>
          <a:blip r:embed="rId3"/>
          <a:srcRect t="15440"/>
          <a:stretch>
            <a:fillRect/>
          </a:stretch>
        </p:blipFill>
        <p:spPr>
          <a:xfrm>
            <a:off x="929898" y="582104"/>
            <a:ext cx="7284203" cy="4782654"/>
          </a:xfrm>
          <a:prstGeom prst="rect">
            <a:avLst/>
          </a:prstGeom>
        </p:spPr>
      </p:pic>
    </p:spTree>
    <p:extLst>
      <p:ext uri="{BB962C8B-B14F-4D97-AF65-F5344CB8AC3E}">
        <p14:creationId xmlns:p14="http://schemas.microsoft.com/office/powerpoint/2010/main" val="732321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EE1FC7B4-E4A7-4452-B413-1A623E3A7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840065"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68605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Box 8"/>
          <p:cNvSpPr txBox="1"/>
          <p:nvPr/>
        </p:nvSpPr>
        <p:spPr>
          <a:xfrm>
            <a:off x="624751" y="448253"/>
            <a:ext cx="7890527" cy="1325563"/>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kern="1200">
                <a:solidFill>
                  <a:schemeClr val="tx1"/>
                </a:solidFill>
                <a:latin typeface="+mj-lt"/>
                <a:ea typeface="+mj-ea"/>
                <a:cs typeface="+mj-cs"/>
              </a:rPr>
              <a:t>THIS WEEK...</a:t>
            </a:r>
          </a:p>
        </p:txBody>
      </p:sp>
      <p:sp>
        <p:nvSpPr>
          <p:cNvPr id="2" name="Rectangle 1">
            <a:extLst>
              <a:ext uri="{FF2B5EF4-FFF2-40B4-BE49-F238E27FC236}">
                <a16:creationId xmlns:a16="http://schemas.microsoft.com/office/drawing/2014/main" id="{48034FE8-2859-483C-80E3-FFA194F0AF16}"/>
              </a:ext>
            </a:extLst>
          </p:cNvPr>
          <p:cNvSpPr/>
          <p:nvPr/>
        </p:nvSpPr>
        <p:spPr>
          <a:xfrm>
            <a:off x="628650" y="2191807"/>
            <a:ext cx="3702050" cy="3985155"/>
          </a:xfrm>
          <a:prstGeom prst="rect">
            <a:avLst/>
          </a:prstGeom>
        </p:spPr>
        <p:txBody>
          <a:bodyPr vert="horz" lIns="91440" tIns="45720" rIns="91440" bIns="45720" rtlCol="0">
            <a:normAutofit/>
          </a:bodyPr>
          <a:lstStyle/>
          <a:p>
            <a:pPr indent="-228600" algn="ctr" defTabSz="914400">
              <a:lnSpc>
                <a:spcPct val="90000"/>
              </a:lnSpc>
              <a:spcAft>
                <a:spcPts val="600"/>
              </a:spcAft>
              <a:buFont typeface="Arial" panose="020B0604020202020204" pitchFamily="34" charset="0"/>
              <a:buChar char="•"/>
            </a:pPr>
            <a:r>
              <a:rPr lang="en-US" sz="4400" b="0" cap="none" spc="0">
                <a:ln w="0"/>
                <a:effectLst>
                  <a:outerShdw blurRad="38100" dist="25400" dir="5400000" algn="ctr" rotWithShape="0">
                    <a:srgbClr val="6E747A">
                      <a:alpha val="43000"/>
                    </a:srgbClr>
                  </a:outerShdw>
                </a:effectLst>
              </a:rPr>
              <a:t>Moodle &amp; Teams </a:t>
            </a:r>
          </a:p>
          <a:p>
            <a:pPr indent="-228600" algn="ctr" defTabSz="914400">
              <a:lnSpc>
                <a:spcPct val="90000"/>
              </a:lnSpc>
              <a:spcAft>
                <a:spcPts val="600"/>
              </a:spcAft>
              <a:buFont typeface="Arial" panose="020B0604020202020204" pitchFamily="34" charset="0"/>
              <a:buChar char="•"/>
            </a:pPr>
            <a:r>
              <a:rPr lang="en-US" sz="4400">
                <a:ln w="0"/>
                <a:effectLst>
                  <a:outerShdw blurRad="38100" dist="25400" dir="5400000" algn="ctr" rotWithShape="0">
                    <a:srgbClr val="6E747A">
                      <a:alpha val="43000"/>
                    </a:srgbClr>
                  </a:outerShdw>
                </a:effectLst>
              </a:rPr>
              <a:t>The Front Office &amp;</a:t>
            </a:r>
            <a:r>
              <a:rPr lang="en-US" sz="4400" b="0" cap="none" spc="0">
                <a:ln w="0"/>
                <a:effectLst>
                  <a:outerShdw blurRad="38100" dist="25400" dir="5400000" algn="ctr" rotWithShape="0">
                    <a:srgbClr val="6E747A">
                      <a:alpha val="43000"/>
                    </a:srgbClr>
                  </a:outerShdw>
                </a:effectLst>
              </a:rPr>
              <a:t> </a:t>
            </a:r>
            <a:r>
              <a:rPr lang="en-US" sz="4400">
                <a:ln w="0"/>
                <a:effectLst>
                  <a:outerShdw blurRad="38100" dist="25400" dir="5400000" algn="ctr" rotWithShape="0">
                    <a:srgbClr val="6E747A">
                      <a:alpha val="43000"/>
                    </a:srgbClr>
                  </a:outerShdw>
                </a:effectLst>
              </a:rPr>
              <a:t>T</a:t>
            </a:r>
            <a:r>
              <a:rPr lang="en-US" sz="4400" b="0" cap="none" spc="0">
                <a:ln w="0"/>
                <a:effectLst>
                  <a:outerShdw blurRad="38100" dist="25400" dir="5400000" algn="ctr" rotWithShape="0">
                    <a:srgbClr val="6E747A">
                      <a:alpha val="43000"/>
                    </a:srgbClr>
                  </a:outerShdw>
                </a:effectLst>
              </a:rPr>
              <a:t>he PMS</a:t>
            </a:r>
          </a:p>
        </p:txBody>
      </p:sp>
      <p:pic>
        <p:nvPicPr>
          <p:cNvPr id="1026" name="Picture 2" descr="A picture containing text&#10;&#10;Description automatically generated">
            <a:extLst>
              <a:ext uri="{FF2B5EF4-FFF2-40B4-BE49-F238E27FC236}">
                <a16:creationId xmlns:a16="http://schemas.microsoft.com/office/drawing/2014/main" id="{9D996BF1-C3CB-454C-82F0-5FCF6365B0A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13300" y="3147831"/>
            <a:ext cx="3701978" cy="2073107"/>
          </a:xfrm>
          <a:prstGeom prst="rect">
            <a:avLst/>
          </a:prstGeom>
          <a:noFill/>
        </p:spPr>
      </p:pic>
    </p:spTree>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A91B99-EFE1-4B9C-9BA9-E5015F6DF1C2}"/>
              </a:ext>
            </a:extLst>
          </p:cNvPr>
          <p:cNvSpPr>
            <a:spLocks noGrp="1"/>
          </p:cNvSpPr>
          <p:nvPr>
            <p:ph sz="half" idx="2"/>
          </p:nvPr>
        </p:nvSpPr>
        <p:spPr>
          <a:xfrm>
            <a:off x="4839393" y="3141676"/>
            <a:ext cx="4038600" cy="3989040"/>
          </a:xfrm>
        </p:spPr>
        <p:txBody>
          <a:bodyPr>
            <a:normAutofit/>
          </a:bodyPr>
          <a:lstStyle/>
          <a:p>
            <a:pPr marL="0" indent="0">
              <a:buNone/>
            </a:pPr>
            <a:r>
              <a:rPr lang="en-GB" b="1">
                <a:solidFill>
                  <a:srgbClr val="002060"/>
                </a:solidFill>
              </a:rPr>
              <a:t>Ok let’s go… we’ll start at the top left of my screen.</a:t>
            </a:r>
          </a:p>
          <a:p>
            <a:pPr marL="0" indent="0">
              <a:buNone/>
            </a:pPr>
            <a:endParaRPr lang="en-GB" b="1">
              <a:solidFill>
                <a:srgbClr val="002060"/>
              </a:solidFill>
            </a:endParaRPr>
          </a:p>
          <a:p>
            <a:pPr marL="0" indent="0">
              <a:buNone/>
            </a:pPr>
            <a:r>
              <a:rPr lang="en-GB" b="1">
                <a:solidFill>
                  <a:srgbClr val="002060"/>
                </a:solidFill>
              </a:rPr>
              <a:t>I’ll call your name out and then you can introduce yourself…</a:t>
            </a:r>
          </a:p>
        </p:txBody>
      </p:sp>
      <p:pic>
        <p:nvPicPr>
          <p:cNvPr id="4098" name="Picture 2" descr="A picture containing text, computer, electronics&#10;&#10;Description automatically generated">
            <a:extLst>
              <a:ext uri="{FF2B5EF4-FFF2-40B4-BE49-F238E27FC236}">
                <a16:creationId xmlns:a16="http://schemas.microsoft.com/office/drawing/2014/main" id="{80B377CA-356C-495D-85CC-57B5024A4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007" y="1147156"/>
            <a:ext cx="4229794" cy="3989040"/>
          </a:xfrm>
          <a:prstGeom prst="rect">
            <a:avLst/>
          </a:prstGeom>
          <a:noFill/>
        </p:spPr>
      </p:pic>
      <p:pic>
        <p:nvPicPr>
          <p:cNvPr id="6146" name="Picture 2" descr="A picture containing text&#10;&#10;Description automatically generated">
            <a:extLst>
              <a:ext uri="{FF2B5EF4-FFF2-40B4-BE49-F238E27FC236}">
                <a16:creationId xmlns:a16="http://schemas.microsoft.com/office/drawing/2014/main" id="{FF522696-5B41-4CE1-8633-48BC4298B9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9393" y="282634"/>
            <a:ext cx="3722716" cy="2576944"/>
          </a:xfrm>
          <a:prstGeom prst="rect">
            <a:avLst/>
          </a:prstGeom>
          <a:noFill/>
        </p:spPr>
      </p:pic>
    </p:spTree>
    <p:extLst>
      <p:ext uri="{BB962C8B-B14F-4D97-AF65-F5344CB8AC3E}">
        <p14:creationId xmlns:p14="http://schemas.microsoft.com/office/powerpoint/2010/main" val="1711403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61BA8-7664-4EE1-B4D8-AE45D4C24256}"/>
              </a:ext>
            </a:extLst>
          </p:cNvPr>
          <p:cNvSpPr>
            <a:spLocks noGrp="1"/>
          </p:cNvSpPr>
          <p:nvPr>
            <p:ph type="title"/>
          </p:nvPr>
        </p:nvSpPr>
        <p:spPr>
          <a:xfrm>
            <a:off x="107504" y="-51420"/>
            <a:ext cx="8229600" cy="1143000"/>
          </a:xfrm>
        </p:spPr>
        <p:txBody>
          <a:bodyPr anchor="ctr">
            <a:normAutofit/>
          </a:bodyPr>
          <a:lstStyle/>
          <a:p>
            <a:pPr algn="l"/>
            <a:r>
              <a:rPr lang="en-GB" b="1"/>
              <a:t>Your Moodle Page</a:t>
            </a:r>
          </a:p>
        </p:txBody>
      </p:sp>
      <p:sp>
        <p:nvSpPr>
          <p:cNvPr id="3" name="Content Placeholder 2">
            <a:extLst>
              <a:ext uri="{FF2B5EF4-FFF2-40B4-BE49-F238E27FC236}">
                <a16:creationId xmlns:a16="http://schemas.microsoft.com/office/drawing/2014/main" id="{4B5A6907-36A9-4CD2-B7A6-81358EEF8017}"/>
              </a:ext>
            </a:extLst>
          </p:cNvPr>
          <p:cNvSpPr>
            <a:spLocks noGrp="1"/>
          </p:cNvSpPr>
          <p:nvPr>
            <p:ph sz="half" idx="2"/>
          </p:nvPr>
        </p:nvSpPr>
        <p:spPr>
          <a:xfrm>
            <a:off x="217612" y="764704"/>
            <a:ext cx="8708776" cy="3989040"/>
          </a:xfrm>
        </p:spPr>
        <p:txBody>
          <a:bodyPr>
            <a:normAutofit/>
          </a:bodyPr>
          <a:lstStyle/>
          <a:p>
            <a:pPr marL="0" indent="0">
              <a:buNone/>
            </a:pPr>
            <a:r>
              <a:rPr lang="en-GB" sz="2000"/>
              <a:t>To access your learning material and be able to read announcements about the course, you will need to access the Module </a:t>
            </a:r>
            <a:r>
              <a:rPr lang="en-GB" sz="2000" b="1"/>
              <a:t>Moodle Page</a:t>
            </a:r>
          </a:p>
          <a:p>
            <a:endParaRPr lang="en-GB" b="1"/>
          </a:p>
        </p:txBody>
      </p:sp>
      <p:pic>
        <p:nvPicPr>
          <p:cNvPr id="5" name="Picture 4" descr="Graphical user interface&#10;&#10;Description automatically generated with low confidence">
            <a:extLst>
              <a:ext uri="{FF2B5EF4-FFF2-40B4-BE49-F238E27FC236}">
                <a16:creationId xmlns:a16="http://schemas.microsoft.com/office/drawing/2014/main" id="{76835200-9690-F946-A176-6627A794AACC}"/>
              </a:ext>
            </a:extLst>
          </p:cNvPr>
          <p:cNvPicPr>
            <a:picLocks noChangeAspect="1"/>
          </p:cNvPicPr>
          <p:nvPr/>
        </p:nvPicPr>
        <p:blipFill rotWithShape="1">
          <a:blip r:embed="rId3">
            <a:extLst>
              <a:ext uri="{28A0092B-C50C-407E-A947-70E740481C1C}">
                <a14:useLocalDpi xmlns:a14="http://schemas.microsoft.com/office/drawing/2010/main" val="0"/>
              </a:ext>
            </a:extLst>
          </a:blip>
          <a:srcRect l="-74" t="25457" r="24710"/>
          <a:stretch/>
        </p:blipFill>
        <p:spPr>
          <a:xfrm>
            <a:off x="1454789" y="1623138"/>
            <a:ext cx="5932005" cy="3721623"/>
          </a:xfrm>
          <a:prstGeom prst="rect">
            <a:avLst/>
          </a:prstGeom>
        </p:spPr>
      </p:pic>
    </p:spTree>
    <p:extLst>
      <p:ext uri="{BB962C8B-B14F-4D97-AF65-F5344CB8AC3E}">
        <p14:creationId xmlns:p14="http://schemas.microsoft.com/office/powerpoint/2010/main" val="1924686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68E30-FD49-46BE-9B47-D1268623CF3C}"/>
              </a:ext>
            </a:extLst>
          </p:cNvPr>
          <p:cNvSpPr>
            <a:spLocks noGrp="1"/>
          </p:cNvSpPr>
          <p:nvPr>
            <p:ph type="title"/>
          </p:nvPr>
        </p:nvSpPr>
        <p:spPr>
          <a:xfrm>
            <a:off x="361205" y="1685583"/>
            <a:ext cx="2620756" cy="3793488"/>
          </a:xfrm>
          <a:noFill/>
        </p:spPr>
        <p:txBody>
          <a:bodyPr vert="horz" lIns="91440" tIns="45720" rIns="91440" bIns="45720" rtlCol="0" anchor="b">
            <a:normAutofit fontScale="90000"/>
          </a:bodyPr>
          <a:lstStyle/>
          <a:p>
            <a:r>
              <a:rPr lang="en-US" sz="2000" b="1" kern="1200">
                <a:solidFill>
                  <a:schemeClr val="tx1"/>
                </a:solidFill>
                <a:latin typeface="+mj-lt"/>
                <a:ea typeface="+mj-ea"/>
                <a:cs typeface="+mj-cs"/>
              </a:rPr>
              <a:t>Module Information</a:t>
            </a:r>
            <a:br>
              <a:rPr lang="en-US" sz="1600" kern="1200">
                <a:solidFill>
                  <a:schemeClr val="tx1"/>
                </a:solidFill>
                <a:latin typeface="+mj-lt"/>
                <a:ea typeface="+mj-ea"/>
                <a:cs typeface="+mj-cs"/>
              </a:rPr>
            </a:br>
            <a:br>
              <a:rPr lang="en-US" sz="1600" kern="1200">
                <a:solidFill>
                  <a:schemeClr val="tx1"/>
                </a:solidFill>
                <a:latin typeface="+mj-lt"/>
                <a:ea typeface="+mj-ea"/>
                <a:cs typeface="+mj-cs"/>
              </a:rPr>
            </a:br>
            <a:r>
              <a:rPr lang="en-US" sz="2200" kern="1200">
                <a:solidFill>
                  <a:schemeClr val="tx1"/>
                </a:solidFill>
                <a:latin typeface="+mj-lt"/>
                <a:ea typeface="+mj-ea"/>
                <a:cs typeface="+mj-cs"/>
              </a:rPr>
              <a:t>To start with please access the Module Information tile, there you will find:</a:t>
            </a:r>
            <a:br>
              <a:rPr lang="en-US" sz="2200" kern="1200">
                <a:solidFill>
                  <a:schemeClr val="tx1"/>
                </a:solidFill>
                <a:latin typeface="+mj-lt"/>
                <a:ea typeface="+mj-ea"/>
                <a:cs typeface="+mj-cs"/>
              </a:rPr>
            </a:br>
            <a:br>
              <a:rPr lang="en-US" sz="2200" kern="1200">
                <a:solidFill>
                  <a:schemeClr val="tx1"/>
                </a:solidFill>
                <a:latin typeface="+mj-lt"/>
                <a:ea typeface="+mj-ea"/>
                <a:cs typeface="+mj-cs"/>
              </a:rPr>
            </a:br>
            <a:r>
              <a:rPr lang="en-US" sz="2200" kern="1200">
                <a:solidFill>
                  <a:schemeClr val="tx1"/>
                </a:solidFill>
                <a:latin typeface="+mj-lt"/>
                <a:ea typeface="+mj-ea"/>
                <a:cs typeface="+mj-cs"/>
              </a:rPr>
              <a:t>. A welcome from the Module Lead</a:t>
            </a:r>
            <a:br>
              <a:rPr lang="en-US" sz="2200" kern="1200">
                <a:solidFill>
                  <a:schemeClr val="tx1"/>
                </a:solidFill>
                <a:latin typeface="+mj-lt"/>
                <a:ea typeface="+mj-ea"/>
                <a:cs typeface="+mj-cs"/>
              </a:rPr>
            </a:br>
            <a:r>
              <a:rPr lang="en-US" sz="2200" kern="1200">
                <a:solidFill>
                  <a:schemeClr val="tx1"/>
                </a:solidFill>
                <a:latin typeface="+mj-lt"/>
                <a:ea typeface="+mj-ea"/>
                <a:cs typeface="+mj-cs"/>
              </a:rPr>
              <a:t>. Information about your Lecturers</a:t>
            </a:r>
            <a:br>
              <a:rPr lang="en-US" sz="2200" kern="1200">
                <a:solidFill>
                  <a:schemeClr val="tx1"/>
                </a:solidFill>
                <a:latin typeface="+mj-lt"/>
                <a:ea typeface="+mj-ea"/>
                <a:cs typeface="+mj-cs"/>
              </a:rPr>
            </a:br>
            <a:r>
              <a:rPr lang="en-US" sz="2200" kern="1200">
                <a:solidFill>
                  <a:schemeClr val="tx1"/>
                </a:solidFill>
                <a:latin typeface="+mj-lt"/>
                <a:ea typeface="+mj-ea"/>
                <a:cs typeface="+mj-cs"/>
              </a:rPr>
              <a:t>. The Module Handbook</a:t>
            </a:r>
            <a:br>
              <a:rPr lang="en-US" sz="2200" kern="1200">
                <a:solidFill>
                  <a:schemeClr val="tx1"/>
                </a:solidFill>
                <a:latin typeface="+mj-lt"/>
                <a:ea typeface="+mj-ea"/>
                <a:cs typeface="+mj-cs"/>
              </a:rPr>
            </a:br>
            <a:r>
              <a:rPr lang="en-US" sz="2200" kern="1200">
                <a:solidFill>
                  <a:schemeClr val="tx1"/>
                </a:solidFill>
                <a:latin typeface="+mj-lt"/>
                <a:ea typeface="+mj-ea"/>
                <a:cs typeface="+mj-cs"/>
              </a:rPr>
              <a:t>. Contact details for your Lecturers</a:t>
            </a:r>
            <a:br>
              <a:rPr lang="en-US" sz="2200" kern="1200">
                <a:solidFill>
                  <a:schemeClr val="tx1"/>
                </a:solidFill>
                <a:latin typeface="+mj-lt"/>
                <a:ea typeface="+mj-ea"/>
                <a:cs typeface="+mj-cs"/>
              </a:rPr>
            </a:br>
            <a:r>
              <a:rPr lang="en-US" sz="2200" kern="1200">
                <a:solidFill>
                  <a:schemeClr val="tx1"/>
                </a:solidFill>
                <a:latin typeface="+mj-lt"/>
                <a:ea typeface="+mj-ea"/>
                <a:cs typeface="+mj-cs"/>
              </a:rPr>
              <a:t>. Assignment information</a:t>
            </a:r>
            <a:br>
              <a:rPr lang="en-US" sz="2200" kern="1200">
                <a:solidFill>
                  <a:schemeClr val="tx1"/>
                </a:solidFill>
                <a:latin typeface="+mj-lt"/>
                <a:ea typeface="+mj-ea"/>
                <a:cs typeface="+mj-cs"/>
              </a:rPr>
            </a:br>
            <a:r>
              <a:rPr lang="en-US" sz="2200" kern="1200">
                <a:solidFill>
                  <a:schemeClr val="tx1"/>
                </a:solidFill>
                <a:latin typeface="+mj-lt"/>
                <a:ea typeface="+mj-ea"/>
                <a:cs typeface="+mj-cs"/>
              </a:rPr>
              <a:t>. Online resource list</a:t>
            </a:r>
            <a:br>
              <a:rPr lang="en-US" sz="1600" kern="1200">
                <a:solidFill>
                  <a:schemeClr val="tx1"/>
                </a:solidFill>
                <a:latin typeface="+mj-lt"/>
                <a:ea typeface="+mj-ea"/>
                <a:cs typeface="+mj-cs"/>
              </a:rPr>
            </a:br>
            <a:endParaRPr lang="en-US" sz="1600" kern="1200">
              <a:solidFill>
                <a:schemeClr val="tx1"/>
              </a:solidFill>
              <a:latin typeface="+mj-lt"/>
              <a:ea typeface="+mj-ea"/>
              <a:cs typeface="+mj-cs"/>
            </a:endParaRPr>
          </a:p>
        </p:txBody>
      </p:sp>
      <p:sp>
        <p:nvSpPr>
          <p:cNvPr id="22" name="Rectangle 11">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69444" y="0"/>
            <a:ext cx="5674556"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6927" y="640091"/>
            <a:ext cx="469959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picture containing graphical user interface&#10;&#10;Description automatically generated">
            <a:extLst>
              <a:ext uri="{FF2B5EF4-FFF2-40B4-BE49-F238E27FC236}">
                <a16:creationId xmlns:a16="http://schemas.microsoft.com/office/drawing/2014/main" id="{4BC4DCAE-DD24-344F-A399-91730B406F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1301" y="1685583"/>
            <a:ext cx="4450842" cy="3486834"/>
          </a:xfrm>
          <a:prstGeom prst="rect">
            <a:avLst/>
          </a:prstGeom>
          <a:effectLst/>
        </p:spPr>
      </p:pic>
    </p:spTree>
    <p:extLst>
      <p:ext uri="{BB962C8B-B14F-4D97-AF65-F5344CB8AC3E}">
        <p14:creationId xmlns:p14="http://schemas.microsoft.com/office/powerpoint/2010/main" val="3294733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48A28-858E-4233-B34F-909DCA1A9C28}"/>
              </a:ext>
            </a:extLst>
          </p:cNvPr>
          <p:cNvSpPr>
            <a:spLocks noGrp="1"/>
          </p:cNvSpPr>
          <p:nvPr>
            <p:ph type="title"/>
          </p:nvPr>
        </p:nvSpPr>
        <p:spPr>
          <a:xfrm>
            <a:off x="486696" y="629266"/>
            <a:ext cx="2629122" cy="1622321"/>
          </a:xfrm>
        </p:spPr>
        <p:txBody>
          <a:bodyPr>
            <a:normAutofit/>
          </a:bodyPr>
          <a:lstStyle/>
          <a:p>
            <a:r>
              <a:rPr lang="en-GB" sz="3700" b="1"/>
              <a:t>The Weeks of the Module</a:t>
            </a:r>
          </a:p>
        </p:txBody>
      </p:sp>
      <p:sp>
        <p:nvSpPr>
          <p:cNvPr id="3" name="Content Placeholder 2">
            <a:extLst>
              <a:ext uri="{FF2B5EF4-FFF2-40B4-BE49-F238E27FC236}">
                <a16:creationId xmlns:a16="http://schemas.microsoft.com/office/drawing/2014/main" id="{D6F76996-49C1-4BA4-89F0-D52D2AEACFEB}"/>
              </a:ext>
            </a:extLst>
          </p:cNvPr>
          <p:cNvSpPr>
            <a:spLocks noGrp="1"/>
          </p:cNvSpPr>
          <p:nvPr>
            <p:ph idx="1"/>
          </p:nvPr>
        </p:nvSpPr>
        <p:spPr>
          <a:xfrm>
            <a:off x="486698" y="2438400"/>
            <a:ext cx="2629120" cy="3785419"/>
          </a:xfrm>
        </p:spPr>
        <p:txBody>
          <a:bodyPr>
            <a:normAutofit/>
          </a:bodyPr>
          <a:lstStyle/>
          <a:p>
            <a:pPr marL="0" indent="0" algn="just">
              <a:buNone/>
            </a:pPr>
            <a:r>
              <a:rPr lang="en-GB" sz="2400"/>
              <a:t>Each week will cover a different topic. You will find this content under the weekly tiles. Content will not populate until the week of lectures.</a:t>
            </a:r>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FA3214E-39E6-3844-8B60-D69D78A2E9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4396" y="2394686"/>
            <a:ext cx="4514498" cy="2065382"/>
          </a:xfrm>
          <a:prstGeom prst="rect">
            <a:avLst/>
          </a:prstGeom>
          <a:effectLst/>
        </p:spPr>
      </p:pic>
    </p:spTree>
    <p:extLst>
      <p:ext uri="{BB962C8B-B14F-4D97-AF65-F5344CB8AC3E}">
        <p14:creationId xmlns:p14="http://schemas.microsoft.com/office/powerpoint/2010/main" val="3495652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408" y="559407"/>
            <a:ext cx="4945891"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2" descr="Two people talking&#10;&#10;Description automatically generated with low confidence"/>
          <p:cNvPicPr>
            <a:picLocks noChangeAspect="1"/>
          </p:cNvPicPr>
          <p:nvPr/>
        </p:nvPicPr>
        <p:blipFill rotWithShape="1">
          <a:blip r:embed="rId3"/>
          <a:srcRect l="5500" r="5499" b="-1"/>
          <a:stretch/>
        </p:blipFill>
        <p:spPr>
          <a:xfrm>
            <a:off x="558106" y="1723317"/>
            <a:ext cx="4548495" cy="3411365"/>
          </a:xfrm>
          <a:prstGeom prst="rect">
            <a:avLst/>
          </a:prstGeom>
          <a:effectLst/>
        </p:spPr>
      </p:pic>
      <p:sp>
        <p:nvSpPr>
          <p:cNvPr id="4" name="Rectangle 3">
            <a:extLst>
              <a:ext uri="{FF2B5EF4-FFF2-40B4-BE49-F238E27FC236}">
                <a16:creationId xmlns:a16="http://schemas.microsoft.com/office/drawing/2014/main" id="{15868F46-50DF-4C3A-ADEC-3CB85A09F75D}"/>
              </a:ext>
            </a:extLst>
          </p:cNvPr>
          <p:cNvSpPr/>
          <p:nvPr/>
        </p:nvSpPr>
        <p:spPr>
          <a:xfrm>
            <a:off x="5866800" y="97742"/>
            <a:ext cx="2917792" cy="584775"/>
          </a:xfrm>
          <a:prstGeom prst="rect">
            <a:avLst/>
          </a:prstGeom>
          <a:noFill/>
        </p:spPr>
        <p:txBody>
          <a:bodyPr wrap="square" lIns="91440" tIns="45720" rIns="91440" bIns="45720">
            <a:spAutoFit/>
          </a:bodyPr>
          <a:lstStyle/>
          <a:p>
            <a:pPr algn="ctr"/>
            <a:r>
              <a:rPr lang="en-US" sz="3200" b="0" cap="none" spc="0">
                <a:ln w="0"/>
                <a:solidFill>
                  <a:schemeClr val="accent1"/>
                </a:solidFill>
                <a:effectLst>
                  <a:outerShdw blurRad="38100" dist="25400" dir="5400000" algn="ctr" rotWithShape="0">
                    <a:srgbClr val="6E747A">
                      <a:alpha val="43000"/>
                    </a:srgbClr>
                  </a:outerShdw>
                </a:effectLst>
              </a:rPr>
              <a:t>Assessment</a:t>
            </a:r>
          </a:p>
        </p:txBody>
      </p:sp>
      <p:graphicFrame>
        <p:nvGraphicFramePr>
          <p:cNvPr id="19" name="TextBox 3">
            <a:extLst>
              <a:ext uri="{FF2B5EF4-FFF2-40B4-BE49-F238E27FC236}">
                <a16:creationId xmlns:a16="http://schemas.microsoft.com/office/drawing/2014/main" id="{76B8FBA0-9811-4398-BF80-B9861CEC7CDA}"/>
              </a:ext>
            </a:extLst>
          </p:cNvPr>
          <p:cNvGraphicFramePr/>
          <p:nvPr>
            <p:extLst>
              <p:ext uri="{D42A27DB-BD31-4B8C-83A1-F6EECF244321}">
                <p14:modId xmlns:p14="http://schemas.microsoft.com/office/powerpoint/2010/main" val="389553715"/>
              </p:ext>
            </p:extLst>
          </p:nvPr>
        </p:nvGraphicFramePr>
        <p:xfrm>
          <a:off x="6034315" y="900370"/>
          <a:ext cx="2750277" cy="47593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732E2-77B9-429C-8F47-17962FC43486}"/>
              </a:ext>
            </a:extLst>
          </p:cNvPr>
          <p:cNvSpPr>
            <a:spLocks noGrp="1"/>
          </p:cNvSpPr>
          <p:nvPr>
            <p:ph type="title"/>
          </p:nvPr>
        </p:nvSpPr>
        <p:spPr>
          <a:xfrm>
            <a:off x="363161" y="226310"/>
            <a:ext cx="2629122" cy="1622321"/>
          </a:xfrm>
        </p:spPr>
        <p:txBody>
          <a:bodyPr vert="horz" lIns="91440" tIns="45720" rIns="91440" bIns="45720" rtlCol="0" anchor="ctr">
            <a:normAutofit/>
          </a:bodyPr>
          <a:lstStyle/>
          <a:p>
            <a:r>
              <a:rPr lang="en-US" sz="4100" b="1" kern="1200">
                <a:solidFill>
                  <a:schemeClr val="tx1"/>
                </a:solidFill>
                <a:latin typeface="+mj-lt"/>
                <a:ea typeface="+mj-ea"/>
                <a:cs typeface="+mj-cs"/>
              </a:rPr>
              <a:t>Assessment Section</a:t>
            </a:r>
          </a:p>
        </p:txBody>
      </p:sp>
      <p:sp>
        <p:nvSpPr>
          <p:cNvPr id="7" name="Content Placeholder 6">
            <a:extLst>
              <a:ext uri="{FF2B5EF4-FFF2-40B4-BE49-F238E27FC236}">
                <a16:creationId xmlns:a16="http://schemas.microsoft.com/office/drawing/2014/main" id="{A6F58775-AFE3-4D0F-9E69-9F4EA3C01972}"/>
              </a:ext>
            </a:extLst>
          </p:cNvPr>
          <p:cNvSpPr>
            <a:spLocks noGrp="1"/>
          </p:cNvSpPr>
          <p:nvPr>
            <p:ph sz="half" idx="1"/>
          </p:nvPr>
        </p:nvSpPr>
        <p:spPr>
          <a:xfrm>
            <a:off x="363161" y="1848631"/>
            <a:ext cx="2629120" cy="3785419"/>
          </a:xfrm>
        </p:spPr>
        <p:txBody>
          <a:bodyPr vert="horz" lIns="91440" tIns="45720" rIns="91440" bIns="45720" rtlCol="0">
            <a:normAutofit/>
          </a:bodyPr>
          <a:lstStyle/>
          <a:p>
            <a:pPr marL="0"/>
            <a:r>
              <a:rPr lang="en-US" sz="1600"/>
              <a:t>This section will give you information about the assignments that you will complete within the module. </a:t>
            </a:r>
          </a:p>
          <a:p>
            <a:pPr marL="0"/>
            <a:endParaRPr lang="en-US" sz="1600"/>
          </a:p>
          <a:p>
            <a:pPr marL="0"/>
            <a:r>
              <a:rPr lang="en-US" sz="1600"/>
              <a:t>The dates that they should be submitted and the content that is required.</a:t>
            </a:r>
          </a:p>
          <a:p>
            <a:pPr marL="0"/>
            <a:endParaRPr lang="en-US" sz="1600"/>
          </a:p>
          <a:p>
            <a:pPr marL="0"/>
            <a:r>
              <a:rPr lang="en-US" sz="1600"/>
              <a:t>Please ask if you don’t understand. This is the start of your learning journey and as Lecturers, we are here to help!</a:t>
            </a:r>
          </a:p>
        </p:txBody>
      </p:sp>
      <p:sp>
        <p:nvSpPr>
          <p:cNvPr id="12" name="Rectangle 11">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cell phone&#10;&#10;Description automatically generated">
            <a:extLst>
              <a:ext uri="{FF2B5EF4-FFF2-40B4-BE49-F238E27FC236}">
                <a16:creationId xmlns:a16="http://schemas.microsoft.com/office/drawing/2014/main" id="{303762B5-4ECE-42D4-B9C0-C7D631435F6A}"/>
              </a:ext>
            </a:extLst>
          </p:cNvPr>
          <p:cNvPicPr>
            <a:picLocks noChangeAspect="1"/>
          </p:cNvPicPr>
          <p:nvPr/>
        </p:nvPicPr>
        <p:blipFill rotWithShape="1">
          <a:blip r:embed="rId2">
            <a:extLst>
              <a:ext uri="{28A0092B-C50C-407E-A947-70E740481C1C}">
                <a14:useLocalDpi xmlns:a14="http://schemas.microsoft.com/office/drawing/2010/main" val="0"/>
              </a:ext>
            </a:extLst>
          </a:blip>
          <a:srcRect l="4327" t="30296" r="64962" b="52800"/>
          <a:stretch/>
        </p:blipFill>
        <p:spPr>
          <a:xfrm>
            <a:off x="4054396" y="2728504"/>
            <a:ext cx="4514498" cy="1397745"/>
          </a:xfrm>
          <a:prstGeom prst="rect">
            <a:avLst/>
          </a:prstGeom>
          <a:effectLst/>
        </p:spPr>
      </p:pic>
    </p:spTree>
    <p:extLst>
      <p:ext uri="{BB962C8B-B14F-4D97-AF65-F5344CB8AC3E}">
        <p14:creationId xmlns:p14="http://schemas.microsoft.com/office/powerpoint/2010/main" val="2864899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lowchart: Document 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631" y="0"/>
            <a:ext cx="2436019" cy="3400426"/>
          </a:xfrm>
          <a:prstGeom prst="flowChartDocument">
            <a:avLst/>
          </a:prstGeom>
          <a:solidFill>
            <a:srgbClr val="4A4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5F67F3-9E4A-49FE-9126-EB2C6AB41D09}"/>
              </a:ext>
            </a:extLst>
          </p:cNvPr>
          <p:cNvSpPr>
            <a:spLocks noGrp="1"/>
          </p:cNvSpPr>
          <p:nvPr>
            <p:ph type="ctrTitle"/>
          </p:nvPr>
        </p:nvSpPr>
        <p:spPr>
          <a:xfrm>
            <a:off x="628650" y="171162"/>
            <a:ext cx="2130136" cy="2371148"/>
          </a:xfrm>
        </p:spPr>
        <p:txBody>
          <a:bodyPr vert="horz" lIns="91440" tIns="45720" rIns="91440" bIns="45720" rtlCol="0" anchor="ctr">
            <a:normAutofit/>
          </a:bodyPr>
          <a:lstStyle/>
          <a:p>
            <a:pPr algn="l"/>
            <a:r>
              <a:rPr lang="en-US" sz="2800" kern="1200">
                <a:solidFill>
                  <a:srgbClr val="FFFFFF"/>
                </a:solidFill>
                <a:latin typeface="+mj-lt"/>
                <a:ea typeface="+mj-ea"/>
                <a:cs typeface="+mj-cs"/>
              </a:rPr>
              <a:t>Microsoft Teams</a:t>
            </a:r>
          </a:p>
        </p:txBody>
      </p:sp>
      <p:pic>
        <p:nvPicPr>
          <p:cNvPr id="4" name="Picture 4">
            <a:extLst>
              <a:ext uri="{FF2B5EF4-FFF2-40B4-BE49-F238E27FC236}">
                <a16:creationId xmlns:a16="http://schemas.microsoft.com/office/drawing/2014/main" id="{C30FF6DB-32BE-4D79-BB41-CB182007A4E6}"/>
              </a:ext>
            </a:extLst>
          </p:cNvPr>
          <p:cNvPicPr>
            <a:picLocks noChangeAspect="1"/>
          </p:cNvPicPr>
          <p:nvPr/>
        </p:nvPicPr>
        <p:blipFill rotWithShape="1">
          <a:blip r:embed="rId3"/>
          <a:srcRect l="16528" r="25823"/>
          <a:stretch/>
        </p:blipFill>
        <p:spPr>
          <a:xfrm>
            <a:off x="3155949" y="741027"/>
            <a:ext cx="5510653" cy="5376921"/>
          </a:xfrm>
          <a:prstGeom prst="rect">
            <a:avLst/>
          </a:prstGeom>
        </p:spPr>
      </p:pic>
    </p:spTree>
    <p:extLst>
      <p:ext uri="{BB962C8B-B14F-4D97-AF65-F5344CB8AC3E}">
        <p14:creationId xmlns:p14="http://schemas.microsoft.com/office/powerpoint/2010/main" val="3579043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See the source image">
            <a:extLst>
              <a:ext uri="{FF2B5EF4-FFF2-40B4-BE49-F238E27FC236}">
                <a16:creationId xmlns:a16="http://schemas.microsoft.com/office/drawing/2014/main" id="{036EE47A-D0F5-4470-9779-8ACB0C89465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941" b="-2"/>
          <a:stretch/>
        </p:blipFill>
        <p:spPr bwMode="auto">
          <a:xfrm>
            <a:off x="342900" y="457200"/>
            <a:ext cx="841248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4197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1C0AF6F-64EA-4753-8A08-4D995D9B78B1}"/>
              </a:ext>
            </a:extLst>
          </p:cNvPr>
          <p:cNvSpPr txBox="1"/>
          <p:nvPr/>
        </p:nvSpPr>
        <p:spPr>
          <a:xfrm>
            <a:off x="203200" y="135346"/>
            <a:ext cx="8665029" cy="1692771"/>
          </a:xfrm>
          <a:prstGeom prst="rect">
            <a:avLst/>
          </a:prstGeom>
          <a:noFill/>
        </p:spPr>
        <p:txBody>
          <a:bodyPr wrap="square">
            <a:spAutoFit/>
          </a:bodyPr>
          <a:lstStyle/>
          <a:p>
            <a:pPr>
              <a:spcAft>
                <a:spcPts val="600"/>
              </a:spcAft>
            </a:pPr>
            <a:r>
              <a:rPr lang="en-GB" sz="1600" b="1" i="0">
                <a:solidFill>
                  <a:srgbClr val="000000"/>
                </a:solidFill>
                <a:effectLst/>
                <a:latin typeface="Open Sans" panose="020B0606030504020204" pitchFamily="34" charset="0"/>
              </a:rPr>
              <a:t>Determining what students already know allows </a:t>
            </a:r>
            <a:r>
              <a:rPr lang="en-GB" sz="1600" b="1">
                <a:solidFill>
                  <a:srgbClr val="000000"/>
                </a:solidFill>
                <a:latin typeface="Open Sans" panose="020B0606030504020204" pitchFamily="34" charset="0"/>
              </a:rPr>
              <a:t>us</a:t>
            </a:r>
            <a:r>
              <a:rPr lang="en-GB" sz="1600" b="1" i="0">
                <a:solidFill>
                  <a:srgbClr val="000000"/>
                </a:solidFill>
                <a:effectLst/>
                <a:latin typeface="Open Sans" panose="020B0606030504020204" pitchFamily="34" charset="0"/>
              </a:rPr>
              <a:t> to: </a:t>
            </a:r>
          </a:p>
          <a:p>
            <a:pPr>
              <a:spcAft>
                <a:spcPts val="600"/>
              </a:spcAft>
            </a:pPr>
            <a:endParaRPr lang="en-GB" b="1" i="0">
              <a:solidFill>
                <a:srgbClr val="000000"/>
              </a:solidFill>
              <a:effectLst/>
              <a:latin typeface="Open Sans" panose="020B0606030504020204" pitchFamily="34" charset="0"/>
            </a:endParaRPr>
          </a:p>
          <a:p>
            <a:pPr marL="285750" indent="-285750">
              <a:spcAft>
                <a:spcPts val="600"/>
              </a:spcAft>
              <a:buFont typeface="Wingdings" panose="05000000000000000000" pitchFamily="2" charset="2"/>
              <a:buChar char="q"/>
            </a:pPr>
            <a:r>
              <a:rPr lang="en-GB" sz="1600" b="0" i="0">
                <a:solidFill>
                  <a:srgbClr val="000000"/>
                </a:solidFill>
                <a:effectLst/>
                <a:latin typeface="Open Sans" panose="020B0606030504020204" pitchFamily="34" charset="0"/>
              </a:rPr>
              <a:t>Target knowledge gaps and misconceptions</a:t>
            </a:r>
          </a:p>
          <a:p>
            <a:pPr marL="285750" indent="-285750">
              <a:spcAft>
                <a:spcPts val="600"/>
              </a:spcAft>
              <a:buFont typeface="Wingdings" panose="05000000000000000000" pitchFamily="2" charset="2"/>
              <a:buChar char="q"/>
            </a:pPr>
            <a:r>
              <a:rPr lang="en-GB" sz="1600" b="0" i="0">
                <a:solidFill>
                  <a:srgbClr val="000000"/>
                </a:solidFill>
                <a:effectLst/>
                <a:latin typeface="Open Sans" panose="020B0606030504020204" pitchFamily="34" charset="0"/>
              </a:rPr>
              <a:t>Become aware of the diversity of backgrounds in your classroom</a:t>
            </a:r>
          </a:p>
          <a:p>
            <a:pPr marL="285750" indent="-285750">
              <a:spcAft>
                <a:spcPts val="600"/>
              </a:spcAft>
              <a:buFont typeface="Wingdings" panose="05000000000000000000" pitchFamily="2" charset="2"/>
              <a:buChar char="q"/>
            </a:pPr>
            <a:r>
              <a:rPr lang="en-GB" sz="1600" b="0" i="0">
                <a:solidFill>
                  <a:srgbClr val="000000"/>
                </a:solidFill>
                <a:effectLst/>
                <a:latin typeface="Open Sans" panose="020B0606030504020204" pitchFamily="34" charset="0"/>
              </a:rPr>
              <a:t>Create a bridge between students’ previous knowledge and new material</a:t>
            </a:r>
          </a:p>
        </p:txBody>
      </p:sp>
      <p:graphicFrame>
        <p:nvGraphicFramePr>
          <p:cNvPr id="54" name="TextBox 9">
            <a:extLst>
              <a:ext uri="{FF2B5EF4-FFF2-40B4-BE49-F238E27FC236}">
                <a16:creationId xmlns:a16="http://schemas.microsoft.com/office/drawing/2014/main" id="{616447E7-8ADB-424F-B169-8EF20904E901}"/>
              </a:ext>
            </a:extLst>
          </p:cNvPr>
          <p:cNvGraphicFramePr/>
          <p:nvPr>
            <p:extLst>
              <p:ext uri="{D42A27DB-BD31-4B8C-83A1-F6EECF244321}">
                <p14:modId xmlns:p14="http://schemas.microsoft.com/office/powerpoint/2010/main" val="2246653707"/>
              </p:ext>
            </p:extLst>
          </p:nvPr>
        </p:nvGraphicFramePr>
        <p:xfrm>
          <a:off x="1281247" y="1913193"/>
          <a:ext cx="6186351" cy="3949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3459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81C2729-308D-47E6-85A2-6FA8917267F0}"/>
              </a:ext>
            </a:extLst>
          </p:cNvPr>
          <p:cNvSpPr/>
          <p:nvPr/>
        </p:nvSpPr>
        <p:spPr>
          <a:xfrm>
            <a:off x="628650" y="627529"/>
            <a:ext cx="7886699" cy="932688"/>
          </a:xfrm>
          <a:prstGeom prst="rect">
            <a:avLst/>
          </a:prstGeom>
        </p:spPr>
        <p:txBody>
          <a:bodyPr vert="horz" lIns="91440" tIns="45720" rIns="91440" bIns="45720" rtlCol="0" anchor="b">
            <a:noAutofit/>
          </a:bodyPr>
          <a:lstStyle/>
          <a:p>
            <a:pPr algn="ctr" defTabSz="914400">
              <a:lnSpc>
                <a:spcPct val="90000"/>
              </a:lnSpc>
              <a:spcBef>
                <a:spcPct val="0"/>
              </a:spcBef>
              <a:spcAft>
                <a:spcPts val="600"/>
              </a:spcAft>
            </a:pPr>
            <a:r>
              <a:rPr lang="en-US" sz="2800" b="1" kern="1200" cap="none" spc="0">
                <a:ln w="0"/>
                <a:solidFill>
                  <a:schemeClr val="bg1"/>
                </a:solidFill>
                <a:effectLst>
                  <a:outerShdw blurRad="38100" dist="25400" dir="5400000" algn="ctr" rotWithShape="0">
                    <a:srgbClr val="6E747A">
                      <a:alpha val="43000"/>
                    </a:srgbClr>
                  </a:outerShdw>
                </a:effectLst>
                <a:latin typeface="+mj-lt"/>
                <a:ea typeface="+mj-ea"/>
                <a:cs typeface="+mj-cs"/>
              </a:rPr>
              <a:t>The Front Office</a:t>
            </a:r>
          </a:p>
          <a:p>
            <a:pPr algn="ctr" defTabSz="914400">
              <a:lnSpc>
                <a:spcPct val="90000"/>
              </a:lnSpc>
              <a:spcBef>
                <a:spcPct val="0"/>
              </a:spcBef>
              <a:spcAft>
                <a:spcPts val="600"/>
              </a:spcAft>
            </a:pPr>
            <a:endParaRPr lang="en-US" sz="2800" b="1" kern="1200">
              <a:ln w="0"/>
              <a:solidFill>
                <a:schemeClr val="bg1"/>
              </a:solidFill>
              <a:effectLst>
                <a:outerShdw blurRad="38100" dist="25400" dir="5400000" algn="ctr" rotWithShape="0">
                  <a:srgbClr val="6E747A">
                    <a:alpha val="43000"/>
                  </a:srgbClr>
                </a:outerShdw>
              </a:effectLst>
              <a:latin typeface="+mj-lt"/>
              <a:ea typeface="+mj-ea"/>
              <a:cs typeface="+mj-cs"/>
            </a:endParaRPr>
          </a:p>
        </p:txBody>
      </p:sp>
      <p:pic>
        <p:nvPicPr>
          <p:cNvPr id="5122" name="Picture 2" descr="Image result for activity">
            <a:extLst>
              <a:ext uri="{FF2B5EF4-FFF2-40B4-BE49-F238E27FC236}">
                <a16:creationId xmlns:a16="http://schemas.microsoft.com/office/drawing/2014/main" id="{E3B199EE-5F57-4DC4-9D35-8C07344212A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8650" y="745098"/>
            <a:ext cx="1711778" cy="69754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See the source image">
            <a:extLst>
              <a:ext uri="{FF2B5EF4-FFF2-40B4-BE49-F238E27FC236}">
                <a16:creationId xmlns:a16="http://schemas.microsoft.com/office/drawing/2014/main" id="{4F666A77-F546-4A9B-8509-5B38CDA25E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1915064"/>
            <a:ext cx="7268966" cy="4090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93878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05412" y="130629"/>
            <a:ext cx="8933176" cy="5698671"/>
          </a:xfrm>
          <a:prstGeom prst="rect">
            <a:avLst/>
          </a:prstGeom>
        </p:spPr>
      </p:pic>
      <p:pic>
        <p:nvPicPr>
          <p:cNvPr id="4" name="Picture 4"/>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768370" flipH="1">
            <a:off x="190892" y="974026"/>
            <a:ext cx="711895" cy="851179"/>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934288">
            <a:off x="7499996" y="2863884"/>
            <a:ext cx="472348" cy="564764"/>
          </a:xfrm>
          <a:prstGeom prst="rect">
            <a:avLst/>
          </a:prstGeom>
        </p:spPr>
      </p:pic>
      <p:sp>
        <p:nvSpPr>
          <p:cNvPr id="6" name="TextBox 6"/>
          <p:cNvSpPr txBox="1"/>
          <p:nvPr/>
        </p:nvSpPr>
        <p:spPr>
          <a:xfrm>
            <a:off x="5156787" y="1399615"/>
            <a:ext cx="3345110" cy="3479799"/>
          </a:xfrm>
          <a:prstGeom prst="rect">
            <a:avLst/>
          </a:prstGeom>
        </p:spPr>
        <p:txBody>
          <a:bodyPr wrap="square" lIns="0" tIns="0" rIns="0" bIns="0" rtlCol="0" anchor="t">
            <a:spAutoFit/>
          </a:bodyPr>
          <a:lstStyle/>
          <a:p>
            <a:pPr algn="just">
              <a:lnSpc>
                <a:spcPts val="1680"/>
              </a:lnSpc>
            </a:pPr>
            <a:r>
              <a:rPr lang="en-US" sz="1600">
                <a:solidFill>
                  <a:srgbClr val="262A55"/>
                </a:solidFill>
                <a:latin typeface="Bookman Old Style" panose="02050604050505020204" pitchFamily="18" charset="0"/>
                <a:cs typeface="AngsanaUPC" panose="020B0502040204020203" pitchFamily="18" charset="-34"/>
              </a:rPr>
              <a:t>The Front Office department is one of the main departments within the rooms division of a hotel. The front office itself consists of a number of sub-departments and a variety of positions that have particular roles and responsibilities within the </a:t>
            </a:r>
            <a:r>
              <a:rPr lang="en-US" sz="1600" err="1">
                <a:solidFill>
                  <a:srgbClr val="262A55"/>
                </a:solidFill>
                <a:latin typeface="Bookman Old Style" panose="02050604050505020204" pitchFamily="18" charset="0"/>
                <a:cs typeface="AngsanaUPC" panose="020B0502040204020203" pitchFamily="18" charset="-34"/>
              </a:rPr>
              <a:t>organisation</a:t>
            </a:r>
            <a:r>
              <a:rPr lang="en-US" sz="1600">
                <a:solidFill>
                  <a:srgbClr val="262A55"/>
                </a:solidFill>
                <a:latin typeface="Bookman Old Style" panose="02050604050505020204" pitchFamily="18" charset="0"/>
                <a:cs typeface="AngsanaUPC" panose="020B0502040204020203" pitchFamily="18" charset="-34"/>
              </a:rPr>
              <a:t>. Depending on the size, service level and target customer groups of a hotel, the front office departmental size, structure and </a:t>
            </a:r>
            <a:r>
              <a:rPr lang="en-US" sz="1600" err="1">
                <a:solidFill>
                  <a:srgbClr val="262A55"/>
                </a:solidFill>
                <a:latin typeface="Bookman Old Style" panose="02050604050505020204" pitchFamily="18" charset="0"/>
                <a:cs typeface="AngsanaUPC" panose="020B0502040204020203" pitchFamily="18" charset="-34"/>
              </a:rPr>
              <a:t>organisation</a:t>
            </a:r>
            <a:r>
              <a:rPr lang="en-US" sz="1600">
                <a:solidFill>
                  <a:srgbClr val="262A55"/>
                </a:solidFill>
                <a:latin typeface="Bookman Old Style" panose="02050604050505020204" pitchFamily="18" charset="0"/>
                <a:cs typeface="AngsanaUPC" panose="020B0502040204020203" pitchFamily="18" charset="-34"/>
              </a:rPr>
              <a:t> may vary</a:t>
            </a:r>
            <a:r>
              <a:rPr lang="en-US" sz="1200">
                <a:solidFill>
                  <a:srgbClr val="262A55"/>
                </a:solidFill>
                <a:latin typeface="Bookman Old Style" panose="02050604050505020204" pitchFamily="18" charset="0"/>
                <a:cs typeface="AngsanaUPC" panose="020B0502040204020203" pitchFamily="18" charset="-34"/>
              </a:rPr>
              <a:t>.</a:t>
            </a:r>
          </a:p>
          <a:p>
            <a:pPr algn="r">
              <a:lnSpc>
                <a:spcPts val="1680"/>
              </a:lnSpc>
            </a:pPr>
            <a:endParaRPr lang="en-US" sz="1200">
              <a:solidFill>
                <a:srgbClr val="262A55"/>
              </a:solidFill>
              <a:latin typeface="Nunito"/>
            </a:endParaRPr>
          </a:p>
          <a:p>
            <a:pPr algn="r">
              <a:lnSpc>
                <a:spcPts val="1680"/>
              </a:lnSpc>
            </a:pPr>
            <a:r>
              <a:rPr lang="en-US" sz="1200">
                <a:solidFill>
                  <a:srgbClr val="262A55"/>
                </a:solidFill>
                <a:latin typeface="Nunito"/>
              </a:rPr>
              <a:t>.</a:t>
            </a:r>
          </a:p>
        </p:txBody>
      </p:sp>
      <p:sp>
        <p:nvSpPr>
          <p:cNvPr id="7" name="TextBox 7"/>
          <p:cNvSpPr txBox="1"/>
          <p:nvPr/>
        </p:nvSpPr>
        <p:spPr>
          <a:xfrm>
            <a:off x="755593" y="733033"/>
            <a:ext cx="4091342" cy="692497"/>
          </a:xfrm>
          <a:prstGeom prst="rect">
            <a:avLst/>
          </a:prstGeom>
        </p:spPr>
        <p:txBody>
          <a:bodyPr lIns="0" tIns="0" rIns="0" bIns="0" rtlCol="0" anchor="t">
            <a:spAutoFit/>
          </a:bodyPr>
          <a:lstStyle/>
          <a:p>
            <a:pPr>
              <a:lnSpc>
                <a:spcPts val="5600"/>
              </a:lnSpc>
              <a:spcBef>
                <a:spcPct val="0"/>
              </a:spcBef>
            </a:pPr>
            <a:r>
              <a:rPr lang="en-US" sz="4000">
                <a:solidFill>
                  <a:srgbClr val="262A55"/>
                </a:solidFill>
                <a:latin typeface="Nunito Bold"/>
              </a:rPr>
              <a:t>The Front Office</a:t>
            </a:r>
          </a:p>
        </p:txBody>
      </p:sp>
      <p:sp>
        <p:nvSpPr>
          <p:cNvPr id="8" name="TextBox 8"/>
          <p:cNvSpPr txBox="1"/>
          <p:nvPr/>
        </p:nvSpPr>
        <p:spPr>
          <a:xfrm>
            <a:off x="640705" y="3849877"/>
            <a:ext cx="3621443" cy="837409"/>
          </a:xfrm>
          <a:prstGeom prst="rect">
            <a:avLst/>
          </a:prstGeom>
        </p:spPr>
        <p:txBody>
          <a:bodyPr wrap="square" lIns="0" tIns="0" rIns="0" bIns="0" rtlCol="0" anchor="t">
            <a:spAutoFit/>
          </a:bodyPr>
          <a:lstStyle/>
          <a:p>
            <a:pPr marL="345440" lvl="1" indent="-172720" algn="ctr">
              <a:lnSpc>
                <a:spcPts val="2240"/>
              </a:lnSpc>
              <a:buFont typeface="Arial"/>
              <a:buChar char="•"/>
            </a:pPr>
            <a:r>
              <a:rPr lang="en-US" sz="1600">
                <a:solidFill>
                  <a:srgbClr val="262A55"/>
                </a:solidFill>
                <a:latin typeface="Nunito Bold"/>
              </a:rPr>
              <a:t>Most guests will interact with the Front Office department at some point during their stay.</a:t>
            </a:r>
          </a:p>
        </p:txBody>
      </p:sp>
      <p:graphicFrame>
        <p:nvGraphicFramePr>
          <p:cNvPr id="13" name="Diagram 12">
            <a:extLst>
              <a:ext uri="{FF2B5EF4-FFF2-40B4-BE49-F238E27FC236}">
                <a16:creationId xmlns:a16="http://schemas.microsoft.com/office/drawing/2014/main" id="{B77E767D-7B32-1249-BB05-8B4C975DE9ED}"/>
              </a:ext>
            </a:extLst>
          </p:cNvPr>
          <p:cNvGraphicFramePr/>
          <p:nvPr>
            <p:extLst>
              <p:ext uri="{D42A27DB-BD31-4B8C-83A1-F6EECF244321}">
                <p14:modId xmlns:p14="http://schemas.microsoft.com/office/powerpoint/2010/main" val="169297825"/>
              </p:ext>
            </p:extLst>
          </p:nvPr>
        </p:nvGraphicFramePr>
        <p:xfrm>
          <a:off x="951954" y="1378657"/>
          <a:ext cx="3931295" cy="241361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B2372472-A28D-4A46-A417-C339E4A84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Freeform 13">
            <a:extLst>
              <a:ext uri="{FF2B5EF4-FFF2-40B4-BE49-F238E27FC236}">
                <a16:creationId xmlns:a16="http://schemas.microsoft.com/office/drawing/2014/main" id="{AA6E07BD-D7EE-482F-A60D-431FAF26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840065"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Freeform 11">
            <a:extLst>
              <a:ext uri="{FF2B5EF4-FFF2-40B4-BE49-F238E27FC236}">
                <a16:creationId xmlns:a16="http://schemas.microsoft.com/office/drawing/2014/main" id="{1E098AAF-E08F-4026-A70E-1097D1649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68605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6" descr="Graphical user interface&#10;&#10;Description automatically generated"/>
          <p:cNvPicPr>
            <a:picLocks noChangeAspect="1"/>
          </p:cNvPicPr>
          <p:nvPr/>
        </p:nvPicPr>
        <p:blipFill>
          <a:blip r:embed="rId3"/>
          <a:stretch>
            <a:fillRect/>
          </a:stretch>
        </p:blipFill>
        <p:spPr>
          <a:xfrm>
            <a:off x="4962178" y="3292847"/>
            <a:ext cx="3412565" cy="2461640"/>
          </a:xfrm>
          <a:prstGeom prst="rect">
            <a:avLst/>
          </a:prstGeom>
        </p:spPr>
      </p:pic>
      <p:pic>
        <p:nvPicPr>
          <p:cNvPr id="11" name="Picture 2" descr="Graphical user interface&#10;&#10;Description automatically generated">
            <a:extLst>
              <a:ext uri="{FF2B5EF4-FFF2-40B4-BE49-F238E27FC236}">
                <a16:creationId xmlns:a16="http://schemas.microsoft.com/office/drawing/2014/main" id="{422E7DB3-1259-47BC-95C1-291A87062FB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522348" y="628732"/>
            <a:ext cx="4023030" cy="2230132"/>
          </a:xfrm>
          <a:prstGeom prst="rect">
            <a:avLst/>
          </a:prstGeom>
          <a:noFill/>
        </p:spPr>
      </p:pic>
      <p:graphicFrame>
        <p:nvGraphicFramePr>
          <p:cNvPr id="37" name="TextBox 9">
            <a:extLst>
              <a:ext uri="{FF2B5EF4-FFF2-40B4-BE49-F238E27FC236}">
                <a16:creationId xmlns:a16="http://schemas.microsoft.com/office/drawing/2014/main" id="{67BCCCF2-16C3-46BE-B300-22C24697F95F}"/>
              </a:ext>
            </a:extLst>
          </p:cNvPr>
          <p:cNvGraphicFramePr/>
          <p:nvPr>
            <p:extLst>
              <p:ext uri="{D42A27DB-BD31-4B8C-83A1-F6EECF244321}">
                <p14:modId xmlns:p14="http://schemas.microsoft.com/office/powerpoint/2010/main" val="4179759893"/>
              </p:ext>
            </p:extLst>
          </p:nvPr>
        </p:nvGraphicFramePr>
        <p:xfrm>
          <a:off x="241675" y="628732"/>
          <a:ext cx="4280673" cy="470228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9" name="Freeform: Shape 14">
            <a:extLst>
              <a:ext uri="{FF2B5EF4-FFF2-40B4-BE49-F238E27FC236}">
                <a16:creationId xmlns:a16="http://schemas.microsoft.com/office/drawing/2014/main" id="{E862BE82-D00D-42C1-BF16-93AA37870C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6">
            <a:extLst>
              <a:ext uri="{FF2B5EF4-FFF2-40B4-BE49-F238E27FC236}">
                <a16:creationId xmlns:a16="http://schemas.microsoft.com/office/drawing/2014/main" id="{F6D92C2D-1D3D-4974-918C-06579FB354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49" y="-2"/>
            <a:ext cx="4081393" cy="5654940"/>
          </a:xfrm>
          <a:custGeom>
            <a:avLst/>
            <a:gdLst>
              <a:gd name="connsiteX0" fmla="*/ 0 w 5441859"/>
              <a:gd name="connsiteY0" fmla="*/ 0 h 5654940"/>
              <a:gd name="connsiteX1" fmla="*/ 4400492 w 5441859"/>
              <a:gd name="connsiteY1" fmla="*/ 0 h 5654940"/>
              <a:gd name="connsiteX2" fmla="*/ 4484767 w 5441859"/>
              <a:gd name="connsiteY2" fmla="*/ 76595 h 5654940"/>
              <a:gd name="connsiteX3" fmla="*/ 5441859 w 5441859"/>
              <a:gd name="connsiteY3" fmla="*/ 2387221 h 5654940"/>
              <a:gd name="connsiteX4" fmla="*/ 2174140 w 5441859"/>
              <a:gd name="connsiteY4" fmla="*/ 5654940 h 5654940"/>
              <a:gd name="connsiteX5" fmla="*/ 156693 w 5441859"/>
              <a:gd name="connsiteY5" fmla="*/ 4957981 h 5654940"/>
              <a:gd name="connsiteX6" fmla="*/ 0 w 5441859"/>
              <a:gd name="connsiteY6" fmla="*/ 4820612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0" y="0"/>
                </a:moveTo>
                <a:lnTo>
                  <a:pt x="4400492" y="0"/>
                </a:lnTo>
                <a:lnTo>
                  <a:pt x="4484767" y="76595"/>
                </a:lnTo>
                <a:cubicBezTo>
                  <a:pt x="5076108"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solidFill>
            <a:schemeClr val="bg1">
              <a:lumMod val="95000"/>
              <a:lumOff val="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Online Media 9" descr="Property Management Software Explanation (PMS) Video | SAVE Your Hotel!">
            <a:hlinkClick r:id="" action="ppaction://media"/>
            <a:extLst>
              <a:ext uri="{FF2B5EF4-FFF2-40B4-BE49-F238E27FC236}">
                <a16:creationId xmlns:a16="http://schemas.microsoft.com/office/drawing/2014/main" id="{907F1F5F-2204-124C-BD80-7D53C5183116}"/>
              </a:ext>
            </a:extLst>
          </p:cNvPr>
          <p:cNvPicPr>
            <a:picLocks noRot="1" noChangeAspect="1"/>
          </p:cNvPicPr>
          <p:nvPr>
            <a:videoFile r:link="rId1"/>
          </p:nvPr>
        </p:nvPicPr>
        <p:blipFill>
          <a:blip r:embed="rId4"/>
          <a:stretch>
            <a:fillRect/>
          </a:stretch>
        </p:blipFill>
        <p:spPr>
          <a:xfrm>
            <a:off x="318977" y="170121"/>
            <a:ext cx="8591107" cy="5654940"/>
          </a:xfrm>
          <a:prstGeom prst="rect">
            <a:avLst/>
          </a:prstGeom>
        </p:spPr>
      </p:pic>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6A44006-61F7-4B2E-8F1E-D24FCDE2066D}"/>
              </a:ext>
            </a:extLst>
          </p:cNvPr>
          <p:cNvPicPr>
            <a:picLocks noChangeAspect="1"/>
          </p:cNvPicPr>
          <p:nvPr/>
        </p:nvPicPr>
        <p:blipFill rotWithShape="1">
          <a:blip r:embed="rId3"/>
          <a:srcRect r="5011" b="1"/>
          <a:stretch/>
        </p:blipFill>
        <p:spPr>
          <a:xfrm>
            <a:off x="342900" y="457200"/>
            <a:ext cx="8458200" cy="5943600"/>
          </a:xfrm>
          <a:prstGeom prst="rect">
            <a:avLst/>
          </a:prstGeom>
        </p:spPr>
      </p:pic>
    </p:spTree>
    <p:extLst>
      <p:ext uri="{BB962C8B-B14F-4D97-AF65-F5344CB8AC3E}">
        <p14:creationId xmlns:p14="http://schemas.microsoft.com/office/powerpoint/2010/main" val="1262983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93" name="Rectangle 192">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611505" y="683404"/>
            <a:ext cx="792099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10242" name="Picture 2" descr="A picture containing text, building, resort&#10;&#10;Description automatically generated">
            <a:extLst>
              <a:ext uri="{FF2B5EF4-FFF2-40B4-BE49-F238E27FC236}">
                <a16:creationId xmlns:a16="http://schemas.microsoft.com/office/drawing/2014/main" id="{5A12C712-F853-47A4-89A7-6BB070FE4B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106" r="11601" b="2"/>
          <a:stretch/>
        </p:blipFill>
        <p:spPr bwMode="auto">
          <a:xfrm rot="21480000">
            <a:off x="853377" y="1003258"/>
            <a:ext cx="7437246" cy="4764396"/>
          </a:xfrm>
          <a:prstGeom prst="rect">
            <a:avLst/>
          </a:prstGeom>
          <a:noFill/>
        </p:spPr>
      </p:pic>
    </p:spTree>
    <p:extLst>
      <p:ext uri="{BB962C8B-B14F-4D97-AF65-F5344CB8AC3E}">
        <p14:creationId xmlns:p14="http://schemas.microsoft.com/office/powerpoint/2010/main" val="7470072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5620" y="643125"/>
            <a:ext cx="9083843" cy="5143500"/>
            <a:chOff x="0" y="0"/>
            <a:chExt cx="24384000" cy="13716000"/>
          </a:xfrm>
        </p:grpSpPr>
        <p:sp>
          <p:nvSpPr>
            <p:cNvPr id="3" name="AutoShape 3"/>
            <p:cNvSpPr/>
            <p:nvPr/>
          </p:nvSpPr>
          <p:spPr>
            <a:xfrm>
              <a:off x="0" y="0"/>
              <a:ext cx="6000751" cy="4360579"/>
            </a:xfrm>
            <a:prstGeom prst="rect">
              <a:avLst/>
            </a:prstGeom>
            <a:solidFill>
              <a:srgbClr val="53A272"/>
            </a:solidFill>
          </p:spPr>
        </p:sp>
        <p:sp>
          <p:nvSpPr>
            <p:cNvPr id="4" name="AutoShape 4"/>
            <p:cNvSpPr/>
            <p:nvPr/>
          </p:nvSpPr>
          <p:spPr>
            <a:xfrm>
              <a:off x="6127750" y="0"/>
              <a:ext cx="6000750" cy="4487333"/>
            </a:xfrm>
            <a:prstGeom prst="rect">
              <a:avLst/>
            </a:prstGeom>
            <a:solidFill>
              <a:srgbClr val="7DABEA"/>
            </a:solidFill>
          </p:spPr>
        </p:sp>
        <p:sp>
          <p:nvSpPr>
            <p:cNvPr id="5" name="AutoShape 5"/>
            <p:cNvSpPr/>
            <p:nvPr/>
          </p:nvSpPr>
          <p:spPr>
            <a:xfrm>
              <a:off x="12255500" y="0"/>
              <a:ext cx="6000750" cy="4487333"/>
            </a:xfrm>
            <a:prstGeom prst="rect">
              <a:avLst/>
            </a:prstGeom>
            <a:solidFill>
              <a:srgbClr val="53A272"/>
            </a:solidFill>
          </p:spPr>
        </p:sp>
        <p:sp>
          <p:nvSpPr>
            <p:cNvPr id="6" name="AutoShape 6"/>
            <p:cNvSpPr/>
            <p:nvPr/>
          </p:nvSpPr>
          <p:spPr>
            <a:xfrm>
              <a:off x="18383250" y="0"/>
              <a:ext cx="6000750" cy="4487333"/>
            </a:xfrm>
            <a:prstGeom prst="rect">
              <a:avLst/>
            </a:prstGeom>
            <a:solidFill>
              <a:srgbClr val="7DABEA"/>
            </a:solidFill>
          </p:spPr>
        </p:sp>
        <p:sp>
          <p:nvSpPr>
            <p:cNvPr id="7" name="AutoShape 7"/>
            <p:cNvSpPr/>
            <p:nvPr/>
          </p:nvSpPr>
          <p:spPr>
            <a:xfrm>
              <a:off x="0" y="4614333"/>
              <a:ext cx="6000750" cy="4487333"/>
            </a:xfrm>
            <a:prstGeom prst="rect">
              <a:avLst/>
            </a:prstGeom>
            <a:solidFill>
              <a:srgbClr val="7DABEA"/>
            </a:solidFill>
          </p:spPr>
        </p:sp>
        <p:sp>
          <p:nvSpPr>
            <p:cNvPr id="8" name="AutoShape 8"/>
            <p:cNvSpPr/>
            <p:nvPr/>
          </p:nvSpPr>
          <p:spPr>
            <a:xfrm>
              <a:off x="6127750" y="4614333"/>
              <a:ext cx="6000750" cy="4487333"/>
            </a:xfrm>
            <a:prstGeom prst="rect">
              <a:avLst/>
            </a:prstGeom>
            <a:solidFill>
              <a:srgbClr val="53A272"/>
            </a:solidFill>
          </p:spPr>
        </p:sp>
        <p:sp>
          <p:nvSpPr>
            <p:cNvPr id="9" name="AutoShape 9"/>
            <p:cNvSpPr/>
            <p:nvPr/>
          </p:nvSpPr>
          <p:spPr>
            <a:xfrm>
              <a:off x="12255500" y="4614333"/>
              <a:ext cx="6000750" cy="4487333"/>
            </a:xfrm>
            <a:prstGeom prst="rect">
              <a:avLst/>
            </a:prstGeom>
            <a:solidFill>
              <a:srgbClr val="7DABEA"/>
            </a:solidFill>
          </p:spPr>
        </p:sp>
        <p:sp>
          <p:nvSpPr>
            <p:cNvPr id="10" name="AutoShape 10"/>
            <p:cNvSpPr/>
            <p:nvPr/>
          </p:nvSpPr>
          <p:spPr>
            <a:xfrm>
              <a:off x="18383250" y="4614333"/>
              <a:ext cx="6000750" cy="4487333"/>
            </a:xfrm>
            <a:prstGeom prst="rect">
              <a:avLst/>
            </a:prstGeom>
            <a:solidFill>
              <a:srgbClr val="53A272"/>
            </a:solidFill>
          </p:spPr>
        </p:sp>
        <p:sp>
          <p:nvSpPr>
            <p:cNvPr id="11" name="AutoShape 11"/>
            <p:cNvSpPr/>
            <p:nvPr/>
          </p:nvSpPr>
          <p:spPr>
            <a:xfrm>
              <a:off x="0" y="9228667"/>
              <a:ext cx="6000750" cy="4487333"/>
            </a:xfrm>
            <a:prstGeom prst="rect">
              <a:avLst/>
            </a:prstGeom>
            <a:solidFill>
              <a:srgbClr val="53A272"/>
            </a:solidFill>
          </p:spPr>
        </p:sp>
        <p:sp>
          <p:nvSpPr>
            <p:cNvPr id="12" name="AutoShape 12"/>
            <p:cNvSpPr/>
            <p:nvPr/>
          </p:nvSpPr>
          <p:spPr>
            <a:xfrm>
              <a:off x="6127750" y="9228667"/>
              <a:ext cx="6000750" cy="4487333"/>
            </a:xfrm>
            <a:prstGeom prst="rect">
              <a:avLst/>
            </a:prstGeom>
            <a:solidFill>
              <a:srgbClr val="7DABEA"/>
            </a:solidFill>
          </p:spPr>
        </p:sp>
        <p:sp>
          <p:nvSpPr>
            <p:cNvPr id="13" name="AutoShape 13"/>
            <p:cNvSpPr/>
            <p:nvPr/>
          </p:nvSpPr>
          <p:spPr>
            <a:xfrm>
              <a:off x="12255500" y="9228667"/>
              <a:ext cx="6000750" cy="4487333"/>
            </a:xfrm>
            <a:prstGeom prst="rect">
              <a:avLst/>
            </a:prstGeom>
            <a:solidFill>
              <a:srgbClr val="53A272"/>
            </a:solidFill>
          </p:spPr>
        </p:sp>
        <p:sp>
          <p:nvSpPr>
            <p:cNvPr id="14" name="AutoShape 14"/>
            <p:cNvSpPr/>
            <p:nvPr/>
          </p:nvSpPr>
          <p:spPr>
            <a:xfrm>
              <a:off x="18383250" y="9228667"/>
              <a:ext cx="6000750" cy="4487333"/>
            </a:xfrm>
            <a:prstGeom prst="rect">
              <a:avLst/>
            </a:prstGeom>
            <a:solidFill>
              <a:srgbClr val="7DABEA"/>
            </a:solidFill>
          </p:spPr>
        </p:sp>
      </p:grpSp>
      <p:grpSp>
        <p:nvGrpSpPr>
          <p:cNvPr id="15" name="Group 15"/>
          <p:cNvGrpSpPr/>
          <p:nvPr/>
        </p:nvGrpSpPr>
        <p:grpSpPr>
          <a:xfrm>
            <a:off x="0" y="1199850"/>
            <a:ext cx="2236970" cy="1103333"/>
            <a:chOff x="0" y="38100"/>
            <a:chExt cx="5965252" cy="2942222"/>
          </a:xfrm>
        </p:grpSpPr>
        <p:sp>
          <p:nvSpPr>
            <p:cNvPr id="16" name="TextBox 16"/>
            <p:cNvSpPr txBox="1"/>
            <p:nvPr/>
          </p:nvSpPr>
          <p:spPr>
            <a:xfrm>
              <a:off x="0" y="1338847"/>
              <a:ext cx="5965252" cy="1641475"/>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RESERVATIONS</a:t>
              </a:r>
            </a:p>
          </p:txBody>
        </p:sp>
        <p:sp>
          <p:nvSpPr>
            <p:cNvPr id="17" name="TextBox 17"/>
            <p:cNvSpPr txBox="1"/>
            <p:nvPr/>
          </p:nvSpPr>
          <p:spPr>
            <a:xfrm>
              <a:off x="38768" y="38100"/>
              <a:ext cx="5887716" cy="1231107"/>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1</a:t>
              </a:r>
            </a:p>
          </p:txBody>
        </p:sp>
      </p:grpSp>
      <p:grpSp>
        <p:nvGrpSpPr>
          <p:cNvPr id="18" name="Group 18"/>
          <p:cNvGrpSpPr/>
          <p:nvPr/>
        </p:nvGrpSpPr>
        <p:grpSpPr>
          <a:xfrm>
            <a:off x="2298882" y="1199850"/>
            <a:ext cx="2236970" cy="1103333"/>
            <a:chOff x="0" y="38100"/>
            <a:chExt cx="5965252" cy="2942220"/>
          </a:xfrm>
        </p:grpSpPr>
        <p:sp>
          <p:nvSpPr>
            <p:cNvPr id="19" name="TextBox 19"/>
            <p:cNvSpPr txBox="1"/>
            <p:nvPr/>
          </p:nvSpPr>
          <p:spPr>
            <a:xfrm>
              <a:off x="0" y="1338846"/>
              <a:ext cx="5965252" cy="1641474"/>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FRONT DESK</a:t>
              </a:r>
            </a:p>
            <a:p>
              <a:pPr algn="ctr">
                <a:lnSpc>
                  <a:spcPts val="2352"/>
                </a:lnSpc>
              </a:pPr>
              <a:r>
                <a:rPr lang="en-US" sz="2100" spc="153">
                  <a:solidFill>
                    <a:srgbClr val="000000"/>
                  </a:solidFill>
                  <a:latin typeface="Barlow Bold"/>
                </a:rPr>
                <a:t>OPERATIONS</a:t>
              </a:r>
            </a:p>
          </p:txBody>
        </p:sp>
        <p:sp>
          <p:nvSpPr>
            <p:cNvPr id="20" name="TextBox 20"/>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2</a:t>
              </a:r>
            </a:p>
          </p:txBody>
        </p:sp>
      </p:grpSp>
      <p:grpSp>
        <p:nvGrpSpPr>
          <p:cNvPr id="21" name="Group 21"/>
          <p:cNvGrpSpPr/>
          <p:nvPr/>
        </p:nvGrpSpPr>
        <p:grpSpPr>
          <a:xfrm>
            <a:off x="4600575" y="1199850"/>
            <a:ext cx="2236970" cy="1103333"/>
            <a:chOff x="0" y="38100"/>
            <a:chExt cx="5965252" cy="2942220"/>
          </a:xfrm>
        </p:grpSpPr>
        <p:sp>
          <p:nvSpPr>
            <p:cNvPr id="22" name="TextBox 22"/>
            <p:cNvSpPr txBox="1"/>
            <p:nvPr/>
          </p:nvSpPr>
          <p:spPr>
            <a:xfrm>
              <a:off x="0" y="1338846"/>
              <a:ext cx="5965252" cy="1641474"/>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CHANNEL MANAGER</a:t>
              </a:r>
            </a:p>
          </p:txBody>
        </p:sp>
        <p:sp>
          <p:nvSpPr>
            <p:cNvPr id="23" name="TextBox 23"/>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3</a:t>
              </a:r>
            </a:p>
          </p:txBody>
        </p:sp>
      </p:grpSp>
      <p:grpSp>
        <p:nvGrpSpPr>
          <p:cNvPr id="24" name="Group 24"/>
          <p:cNvGrpSpPr/>
          <p:nvPr/>
        </p:nvGrpSpPr>
        <p:grpSpPr>
          <a:xfrm>
            <a:off x="6907031" y="1199850"/>
            <a:ext cx="2236970" cy="1103333"/>
            <a:chOff x="0" y="38100"/>
            <a:chExt cx="5965252" cy="2942220"/>
          </a:xfrm>
        </p:grpSpPr>
        <p:sp>
          <p:nvSpPr>
            <p:cNvPr id="25" name="TextBox 25"/>
            <p:cNvSpPr txBox="1"/>
            <p:nvPr/>
          </p:nvSpPr>
          <p:spPr>
            <a:xfrm>
              <a:off x="0" y="1338846"/>
              <a:ext cx="5965252" cy="1641474"/>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REVENUE MANAGEMENT</a:t>
              </a:r>
            </a:p>
          </p:txBody>
        </p:sp>
        <p:sp>
          <p:nvSpPr>
            <p:cNvPr id="26" name="TextBox 26"/>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4</a:t>
              </a:r>
            </a:p>
          </p:txBody>
        </p:sp>
      </p:grpSp>
      <p:grpSp>
        <p:nvGrpSpPr>
          <p:cNvPr id="27" name="Group 27"/>
          <p:cNvGrpSpPr/>
          <p:nvPr/>
        </p:nvGrpSpPr>
        <p:grpSpPr>
          <a:xfrm>
            <a:off x="45620" y="2903828"/>
            <a:ext cx="2191350" cy="1411110"/>
            <a:chOff x="0" y="38100"/>
            <a:chExt cx="5965252" cy="3762958"/>
          </a:xfrm>
        </p:grpSpPr>
        <p:sp>
          <p:nvSpPr>
            <p:cNvPr id="28" name="TextBox 28"/>
            <p:cNvSpPr txBox="1"/>
            <p:nvPr/>
          </p:nvSpPr>
          <p:spPr>
            <a:xfrm>
              <a:off x="0" y="1338846"/>
              <a:ext cx="5965252" cy="2462212"/>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CHECK-IN FUNCTIONALITY</a:t>
              </a:r>
            </a:p>
          </p:txBody>
        </p:sp>
        <p:sp>
          <p:nvSpPr>
            <p:cNvPr id="29" name="TextBox 29"/>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5</a:t>
              </a:r>
            </a:p>
          </p:txBody>
        </p:sp>
      </p:grpSp>
      <p:grpSp>
        <p:nvGrpSpPr>
          <p:cNvPr id="30" name="Group 30"/>
          <p:cNvGrpSpPr/>
          <p:nvPr/>
        </p:nvGrpSpPr>
        <p:grpSpPr>
          <a:xfrm>
            <a:off x="2311218" y="2903828"/>
            <a:ext cx="2236970" cy="1103333"/>
            <a:chOff x="0" y="38100"/>
            <a:chExt cx="5965252" cy="2942220"/>
          </a:xfrm>
        </p:grpSpPr>
        <p:sp>
          <p:nvSpPr>
            <p:cNvPr id="31" name="TextBox 31"/>
            <p:cNvSpPr txBox="1"/>
            <p:nvPr/>
          </p:nvSpPr>
          <p:spPr>
            <a:xfrm>
              <a:off x="0" y="1338846"/>
              <a:ext cx="5965252" cy="1641474"/>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CUSTOMER DATA</a:t>
              </a:r>
            </a:p>
          </p:txBody>
        </p:sp>
        <p:sp>
          <p:nvSpPr>
            <p:cNvPr id="32" name="TextBox 32"/>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6</a:t>
              </a:r>
            </a:p>
          </p:txBody>
        </p:sp>
      </p:grpSp>
      <p:grpSp>
        <p:nvGrpSpPr>
          <p:cNvPr id="33" name="Group 33"/>
          <p:cNvGrpSpPr/>
          <p:nvPr/>
        </p:nvGrpSpPr>
        <p:grpSpPr>
          <a:xfrm>
            <a:off x="4610100" y="2903828"/>
            <a:ext cx="2236970" cy="1103333"/>
            <a:chOff x="0" y="38100"/>
            <a:chExt cx="5965252" cy="2942222"/>
          </a:xfrm>
        </p:grpSpPr>
        <p:sp>
          <p:nvSpPr>
            <p:cNvPr id="34" name="TextBox 34"/>
            <p:cNvSpPr txBox="1"/>
            <p:nvPr/>
          </p:nvSpPr>
          <p:spPr>
            <a:xfrm>
              <a:off x="0" y="1338847"/>
              <a:ext cx="5965252" cy="1641475"/>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HOUSEKEEPING</a:t>
              </a:r>
            </a:p>
          </p:txBody>
        </p:sp>
        <p:sp>
          <p:nvSpPr>
            <p:cNvPr id="35" name="TextBox 35"/>
            <p:cNvSpPr txBox="1"/>
            <p:nvPr/>
          </p:nvSpPr>
          <p:spPr>
            <a:xfrm>
              <a:off x="38768" y="38100"/>
              <a:ext cx="5887716" cy="1231107"/>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7</a:t>
              </a:r>
            </a:p>
          </p:txBody>
        </p:sp>
      </p:grpSp>
      <p:grpSp>
        <p:nvGrpSpPr>
          <p:cNvPr id="36" name="Group 36"/>
          <p:cNvGrpSpPr/>
          <p:nvPr/>
        </p:nvGrpSpPr>
        <p:grpSpPr>
          <a:xfrm>
            <a:off x="6907031" y="2903828"/>
            <a:ext cx="2236970" cy="1103333"/>
            <a:chOff x="0" y="38100"/>
            <a:chExt cx="5965252" cy="2942220"/>
          </a:xfrm>
        </p:grpSpPr>
        <p:sp>
          <p:nvSpPr>
            <p:cNvPr id="37" name="TextBox 37"/>
            <p:cNvSpPr txBox="1"/>
            <p:nvPr/>
          </p:nvSpPr>
          <p:spPr>
            <a:xfrm>
              <a:off x="0" y="1338846"/>
              <a:ext cx="5965252" cy="1641474"/>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THIRD PARTY INTEGRATIONS</a:t>
              </a:r>
            </a:p>
          </p:txBody>
        </p:sp>
        <p:sp>
          <p:nvSpPr>
            <p:cNvPr id="38" name="TextBox 38"/>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8</a:t>
              </a:r>
            </a:p>
          </p:txBody>
        </p:sp>
      </p:grpSp>
      <p:grpSp>
        <p:nvGrpSpPr>
          <p:cNvPr id="39" name="Group 39"/>
          <p:cNvGrpSpPr/>
          <p:nvPr/>
        </p:nvGrpSpPr>
        <p:grpSpPr>
          <a:xfrm>
            <a:off x="0" y="4589163"/>
            <a:ext cx="2236970" cy="1103333"/>
            <a:chOff x="0" y="38100"/>
            <a:chExt cx="5965252" cy="2942220"/>
          </a:xfrm>
        </p:grpSpPr>
        <p:sp>
          <p:nvSpPr>
            <p:cNvPr id="40" name="TextBox 40"/>
            <p:cNvSpPr txBox="1"/>
            <p:nvPr/>
          </p:nvSpPr>
          <p:spPr>
            <a:xfrm>
              <a:off x="0" y="1338846"/>
              <a:ext cx="5965252" cy="1641474"/>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INVOICE &amp; PAYMENT</a:t>
              </a:r>
            </a:p>
          </p:txBody>
        </p:sp>
        <p:sp>
          <p:nvSpPr>
            <p:cNvPr id="41" name="TextBox 41"/>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9</a:t>
              </a:r>
            </a:p>
          </p:txBody>
        </p:sp>
      </p:grpSp>
      <p:grpSp>
        <p:nvGrpSpPr>
          <p:cNvPr id="42" name="Group 42"/>
          <p:cNvGrpSpPr/>
          <p:nvPr/>
        </p:nvGrpSpPr>
        <p:grpSpPr>
          <a:xfrm>
            <a:off x="2311218" y="4589163"/>
            <a:ext cx="2236970" cy="1411110"/>
            <a:chOff x="0" y="38100"/>
            <a:chExt cx="5965252" cy="3762958"/>
          </a:xfrm>
        </p:grpSpPr>
        <p:sp>
          <p:nvSpPr>
            <p:cNvPr id="43" name="TextBox 43"/>
            <p:cNvSpPr txBox="1"/>
            <p:nvPr/>
          </p:nvSpPr>
          <p:spPr>
            <a:xfrm>
              <a:off x="0" y="1338846"/>
              <a:ext cx="5965252" cy="2462212"/>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POINT OF SALE SERVICES</a:t>
              </a:r>
            </a:p>
          </p:txBody>
        </p:sp>
        <p:sp>
          <p:nvSpPr>
            <p:cNvPr id="44" name="TextBox 44"/>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10</a:t>
              </a:r>
            </a:p>
          </p:txBody>
        </p:sp>
      </p:grpSp>
      <p:grpSp>
        <p:nvGrpSpPr>
          <p:cNvPr id="45" name="Group 45"/>
          <p:cNvGrpSpPr/>
          <p:nvPr/>
        </p:nvGrpSpPr>
        <p:grpSpPr>
          <a:xfrm>
            <a:off x="4610100" y="4589163"/>
            <a:ext cx="2236970" cy="795557"/>
            <a:chOff x="0" y="38100"/>
            <a:chExt cx="5965252" cy="2121486"/>
          </a:xfrm>
        </p:grpSpPr>
        <p:sp>
          <p:nvSpPr>
            <p:cNvPr id="46" name="TextBox 46"/>
            <p:cNvSpPr txBox="1"/>
            <p:nvPr/>
          </p:nvSpPr>
          <p:spPr>
            <a:xfrm>
              <a:off x="0" y="1338847"/>
              <a:ext cx="5965252" cy="820739"/>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REPORTS</a:t>
              </a:r>
            </a:p>
          </p:txBody>
        </p:sp>
        <p:sp>
          <p:nvSpPr>
            <p:cNvPr id="47" name="TextBox 47"/>
            <p:cNvSpPr txBox="1"/>
            <p:nvPr/>
          </p:nvSpPr>
          <p:spPr>
            <a:xfrm>
              <a:off x="38768" y="38100"/>
              <a:ext cx="5887716" cy="1231107"/>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11</a:t>
              </a:r>
            </a:p>
          </p:txBody>
        </p:sp>
      </p:grpSp>
      <p:grpSp>
        <p:nvGrpSpPr>
          <p:cNvPr id="48" name="Group 48"/>
          <p:cNvGrpSpPr/>
          <p:nvPr/>
        </p:nvGrpSpPr>
        <p:grpSpPr>
          <a:xfrm>
            <a:off x="6907031" y="4589163"/>
            <a:ext cx="2236970" cy="1103333"/>
            <a:chOff x="0" y="38100"/>
            <a:chExt cx="5965252" cy="2942222"/>
          </a:xfrm>
        </p:grpSpPr>
        <p:sp>
          <p:nvSpPr>
            <p:cNvPr id="49" name="TextBox 49"/>
            <p:cNvSpPr txBox="1"/>
            <p:nvPr/>
          </p:nvSpPr>
          <p:spPr>
            <a:xfrm>
              <a:off x="0" y="1338847"/>
              <a:ext cx="5965252" cy="1641475"/>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USER FRIENDLY</a:t>
              </a:r>
            </a:p>
          </p:txBody>
        </p:sp>
        <p:sp>
          <p:nvSpPr>
            <p:cNvPr id="50" name="TextBox 50"/>
            <p:cNvSpPr txBox="1"/>
            <p:nvPr/>
          </p:nvSpPr>
          <p:spPr>
            <a:xfrm>
              <a:off x="38768" y="38100"/>
              <a:ext cx="5887716" cy="1231107"/>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12</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ssolv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dissolv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dissolv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dissolv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dissolv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dissolve">
                                      <p:cBhvr>
                                        <p:cTn id="32" dur="5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dissolve">
                                      <p:cBhvr>
                                        <p:cTn id="37" dur="500"/>
                                        <p:tgtEl>
                                          <p:spTgt spid="33"/>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dissolve">
                                      <p:cBhvr>
                                        <p:cTn id="42" dur="500"/>
                                        <p:tgtEl>
                                          <p:spTgt spid="36"/>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dissolve">
                                      <p:cBhvr>
                                        <p:cTn id="47" dur="500"/>
                                        <p:tgtEl>
                                          <p:spTgt spid="39"/>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dissolve">
                                      <p:cBhvr>
                                        <p:cTn id="52" dur="500"/>
                                        <p:tgtEl>
                                          <p:spTgt spid="42"/>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nodeType="click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dissolve">
                                      <p:cBhvr>
                                        <p:cTn id="57" dur="500"/>
                                        <p:tgtEl>
                                          <p:spTgt spid="45"/>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dissolve">
                                      <p:cBhvr>
                                        <p:cTn id="6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5"/>
          <p:cNvSpPr txBox="1"/>
          <p:nvPr/>
        </p:nvSpPr>
        <p:spPr>
          <a:xfrm>
            <a:off x="1143000" y="4642583"/>
            <a:ext cx="6858000" cy="1099845"/>
          </a:xfrm>
          <a:prstGeom prst="rect">
            <a:avLst/>
          </a:prstGeom>
        </p:spPr>
        <p:txBody>
          <a:bodyPr vert="horz" lIns="91440" tIns="45720" rIns="91440" bIns="45720" rtlCol="0" anchor="b">
            <a:normAutofit/>
          </a:bodyPr>
          <a:lstStyle/>
          <a:p>
            <a:pPr algn="ctr" defTabSz="914400">
              <a:lnSpc>
                <a:spcPct val="90000"/>
              </a:lnSpc>
              <a:spcBef>
                <a:spcPct val="0"/>
              </a:spcBef>
              <a:spcAft>
                <a:spcPts val="600"/>
              </a:spcAft>
            </a:pPr>
            <a:r>
              <a:rPr lang="en-US" sz="6000">
                <a:latin typeface="+mj-lt"/>
                <a:ea typeface="+mj-ea"/>
                <a:cs typeface="+mj-cs"/>
              </a:rPr>
              <a:t>1) RESERVATIONS</a:t>
            </a:r>
          </a:p>
        </p:txBody>
      </p:sp>
      <p:sp>
        <p:nvSpPr>
          <p:cNvPr id="71" name="Rectangle 70">
            <a:extLst>
              <a:ext uri="{FF2B5EF4-FFF2-40B4-BE49-F238E27FC236}">
                <a16:creationId xmlns:a16="http://schemas.microsoft.com/office/drawing/2014/main" id="{DAE885FA-583E-488C-A3B2-2647B84A8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0"/>
          </a:xfrm>
          <a:prstGeom prst="rect">
            <a:avLst/>
          </a:prstGeom>
          <a:solidFill>
            <a:srgbClr val="705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ounded Rectangle 26">
            <a:extLst>
              <a:ext uri="{FF2B5EF4-FFF2-40B4-BE49-F238E27FC236}">
                <a16:creationId xmlns:a16="http://schemas.microsoft.com/office/drawing/2014/main" id="{87B1CEC7-C2CE-4440-A0F7-0BE6B3AAD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1173" y="320843"/>
            <a:ext cx="4210176"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9245" y="640080"/>
            <a:ext cx="2934031" cy="3291840"/>
          </a:xfrm>
          <a:prstGeom prst="rect">
            <a:avLst/>
          </a:prstGeom>
        </p:spPr>
      </p:pic>
      <p:sp>
        <p:nvSpPr>
          <p:cNvPr id="75" name="Rounded Rectangle 16">
            <a:extLst>
              <a:ext uri="{FF2B5EF4-FFF2-40B4-BE49-F238E27FC236}">
                <a16:creationId xmlns:a16="http://schemas.microsoft.com/office/drawing/2014/main" id="{7B0DBF0B-D7C2-4F15-94AE-3152558245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1061" y="320843"/>
            <a:ext cx="4210177"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When should you have reservations about your hotel reservations?">
            <a:extLst>
              <a:ext uri="{FF2B5EF4-FFF2-40B4-BE49-F238E27FC236}">
                <a16:creationId xmlns:a16="http://schemas.microsoft.com/office/drawing/2014/main" id="{521323A8-0090-1B48-9526-E9446B519FC5}"/>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930773" y="1040862"/>
            <a:ext cx="3730752" cy="249027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 picture containing indoor, window, table, dining table&#10;&#10;Description automatically generated">
            <a:extLst>
              <a:ext uri="{FF2B5EF4-FFF2-40B4-BE49-F238E27FC236}">
                <a16:creationId xmlns:a16="http://schemas.microsoft.com/office/drawing/2014/main" id="{3F3C4104-9414-415D-B0AF-CF4E19E808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3000" y="1040862"/>
            <a:ext cx="2638425" cy="2692937"/>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4" name="TextBox 4"/>
          <p:cNvSpPr txBox="1"/>
          <p:nvPr/>
        </p:nvSpPr>
        <p:spPr>
          <a:xfrm>
            <a:off x="507174" y="5200879"/>
            <a:ext cx="6061835" cy="802111"/>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pPr>
            <a:r>
              <a:rPr lang="en-US" sz="3800" kern="1200">
                <a:solidFill>
                  <a:schemeClr val="tx1"/>
                </a:solidFill>
                <a:latin typeface="+mj-lt"/>
                <a:ea typeface="+mj-ea"/>
                <a:cs typeface="+mj-cs"/>
              </a:rPr>
              <a:t>2) FRONT DESK OPERATIONS</a:t>
            </a:r>
          </a:p>
        </p:txBody>
      </p:sp>
      <p:sp>
        <p:nvSpPr>
          <p:cNvPr id="71" name="Rectangle 70">
            <a:extLst>
              <a:ext uri="{FF2B5EF4-FFF2-40B4-BE49-F238E27FC236}">
                <a16:creationId xmlns:a16="http://schemas.microsoft.com/office/drawing/2014/main" id="{26882C51-76F9-4F99-997D-31FA6242A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2594" y="629042"/>
            <a:ext cx="912912" cy="85953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618218" y="692331"/>
            <a:ext cx="613203" cy="732958"/>
          </a:xfrm>
          <a:prstGeom prst="rect">
            <a:avLst/>
          </a:prstGeom>
        </p:spPr>
      </p:pic>
      <p:sp>
        <p:nvSpPr>
          <p:cNvPr id="73" name="Right Triangle 72">
            <a:extLst>
              <a:ext uri="{FF2B5EF4-FFF2-40B4-BE49-F238E27FC236}">
                <a16:creationId xmlns:a16="http://schemas.microsoft.com/office/drawing/2014/main" id="{61FFFC16-86E2-4B9A-BC6D-213DC26547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3798" y="635538"/>
            <a:ext cx="510306" cy="849747"/>
          </a:xfrm>
          <a:prstGeom prst="r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Right Triangle 74">
            <a:extLst>
              <a:ext uri="{FF2B5EF4-FFF2-40B4-BE49-F238E27FC236}">
                <a16:creationId xmlns:a16="http://schemas.microsoft.com/office/drawing/2014/main" id="{D8350E6D-CBC9-4A26-B84F-7145FDC9F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7998" y="609601"/>
            <a:ext cx="510306" cy="849747"/>
          </a:xfrm>
          <a:prstGeom prst="r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Freeform: Shape 76">
            <a:extLst>
              <a:ext uri="{FF2B5EF4-FFF2-40B4-BE49-F238E27FC236}">
                <a16:creationId xmlns:a16="http://schemas.microsoft.com/office/drawing/2014/main" id="{DD3524E0-C87C-4F38-9FC7-E969C15A79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64157" y="1286480"/>
            <a:ext cx="1371600" cy="1767583"/>
          </a:xfrm>
          <a:custGeom>
            <a:avLst/>
            <a:gdLst>
              <a:gd name="connsiteX0" fmla="*/ 0 w 1371600"/>
              <a:gd name="connsiteY0" fmla="*/ 0 h 2356777"/>
              <a:gd name="connsiteX1" fmla="*/ 0 w 1371600"/>
              <a:gd name="connsiteY1" fmla="*/ 1216152 h 2356777"/>
              <a:gd name="connsiteX2" fmla="*/ 4495 w 1371600"/>
              <a:gd name="connsiteY2" fmla="*/ 1216152 h 2356777"/>
              <a:gd name="connsiteX3" fmla="*/ 4495 w 1371600"/>
              <a:gd name="connsiteY3" fmla="*/ 2356777 h 2356777"/>
              <a:gd name="connsiteX4" fmla="*/ 1367105 w 1371600"/>
              <a:gd name="connsiteY4" fmla="*/ 2356777 h 2356777"/>
              <a:gd name="connsiteX5" fmla="*/ 1367105 w 1371600"/>
              <a:gd name="connsiteY5" fmla="*/ 1216152 h 2356777"/>
              <a:gd name="connsiteX6" fmla="*/ 1371600 w 1371600"/>
              <a:gd name="connsiteY6" fmla="*/ 1216152 h 2356777"/>
              <a:gd name="connsiteX7" fmla="*/ 1367105 w 1371600"/>
              <a:gd name="connsiteY7" fmla="*/ 1212166 h 2356777"/>
              <a:gd name="connsiteX8" fmla="*/ 1367105 w 1371600"/>
              <a:gd name="connsiteY8" fmla="*/ 1210176 h 2356777"/>
              <a:gd name="connsiteX9" fmla="*/ 1364860 w 1371600"/>
              <a:gd name="connsiteY9" fmla="*/ 1210176 h 2356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0" h="2356777">
                <a:moveTo>
                  <a:pt x="0" y="0"/>
                </a:moveTo>
                <a:lnTo>
                  <a:pt x="0" y="1216152"/>
                </a:lnTo>
                <a:lnTo>
                  <a:pt x="4495" y="1216152"/>
                </a:lnTo>
                <a:lnTo>
                  <a:pt x="4495" y="2356777"/>
                </a:lnTo>
                <a:lnTo>
                  <a:pt x="1367105" y="2356777"/>
                </a:lnTo>
                <a:lnTo>
                  <a:pt x="1367105" y="1216152"/>
                </a:lnTo>
                <a:lnTo>
                  <a:pt x="1371600" y="1216152"/>
                </a:lnTo>
                <a:lnTo>
                  <a:pt x="1367105" y="1212166"/>
                </a:lnTo>
                <a:lnTo>
                  <a:pt x="1367105" y="1210176"/>
                </a:lnTo>
                <a:lnTo>
                  <a:pt x="1364860" y="1210176"/>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Right Triangle 78">
            <a:extLst>
              <a:ext uri="{FF2B5EF4-FFF2-40B4-BE49-F238E27FC236}">
                <a16:creationId xmlns:a16="http://schemas.microsoft.com/office/drawing/2014/main" id="{F1ED1DF4-DDDE-4464-8ABC-ED1F633CC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6937" y="1477941"/>
            <a:ext cx="819195" cy="1371600"/>
          </a:xfrm>
          <a:prstGeom prst="r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1" name="Rectangle 80">
            <a:extLst>
              <a:ext uri="{FF2B5EF4-FFF2-40B4-BE49-F238E27FC236}">
                <a16:creationId xmlns:a16="http://schemas.microsoft.com/office/drawing/2014/main" id="{5CB4E315-91F2-4710-B866-B119037ED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9326" y="1447563"/>
            <a:ext cx="1485354" cy="139669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DCBE1B01-A27C-45C2-ADA4-AA13C3AC1F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137" y="2850674"/>
            <a:ext cx="2037108" cy="190195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F6FE5468-759E-4E83-828A-5587C7F58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33779" y="1485831"/>
            <a:ext cx="1493203" cy="1371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Can The Front Desk Really Be Measured? | By Pierre Boettner – Hospitality  Net">
            <a:extLst>
              <a:ext uri="{FF2B5EF4-FFF2-40B4-BE49-F238E27FC236}">
                <a16:creationId xmlns:a16="http://schemas.microsoft.com/office/drawing/2014/main" id="{9724433B-4A1B-9B47-9FCB-4DBC8D78586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352666" y="1613037"/>
            <a:ext cx="1240456" cy="10854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DDF7616D-D182-1148-9194-57D225274CF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386192" y="1613037"/>
            <a:ext cx="891623" cy="1065752"/>
          </a:xfrm>
          <a:prstGeom prst="rect">
            <a:avLst/>
          </a:prstGeom>
        </p:spPr>
      </p:pic>
      <p:sp>
        <p:nvSpPr>
          <p:cNvPr id="87" name="Right Triangle 86">
            <a:extLst>
              <a:ext uri="{FF2B5EF4-FFF2-40B4-BE49-F238E27FC236}">
                <a16:creationId xmlns:a16="http://schemas.microsoft.com/office/drawing/2014/main" id="{569BABC0-B0CC-4E7B-838A-F6E644779E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306789" y="1713412"/>
            <a:ext cx="1399032" cy="862971"/>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9" name="Right Triangle 88">
            <a:extLst>
              <a:ext uri="{FF2B5EF4-FFF2-40B4-BE49-F238E27FC236}">
                <a16:creationId xmlns:a16="http://schemas.microsoft.com/office/drawing/2014/main" id="{BE7E1DAA-43FB-4446-A354-9283DE668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684615" y="3387678"/>
            <a:ext cx="1911096" cy="825563"/>
          </a:xfrm>
          <a:prstGeom prst="r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3"/>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3406186" y="3009630"/>
            <a:ext cx="1323493" cy="1581964"/>
          </a:xfrm>
          <a:prstGeom prst="rect">
            <a:avLst/>
          </a:prstGeom>
        </p:spPr>
      </p:pic>
      <p:sp>
        <p:nvSpPr>
          <p:cNvPr id="91" name="Rectangle 90">
            <a:extLst>
              <a:ext uri="{FF2B5EF4-FFF2-40B4-BE49-F238E27FC236}">
                <a16:creationId xmlns:a16="http://schemas.microsoft.com/office/drawing/2014/main" id="{99FE99BC-5F7D-47C3-AA1E-16D7DBDBD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7453" y="2841337"/>
            <a:ext cx="2092391" cy="18653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a:extLst>
              <a:ext uri="{FF2B5EF4-FFF2-40B4-BE49-F238E27FC236}">
                <a16:creationId xmlns:a16="http://schemas.microsoft.com/office/drawing/2014/main" id="{B0B1D163-E2C1-5D4C-A179-C8ECC99462C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6961538" y="2994562"/>
            <a:ext cx="1304221" cy="1558928"/>
          </a:xfrm>
          <a:prstGeom prst="rect">
            <a:avLst/>
          </a:prstGeom>
        </p:spPr>
      </p:pic>
      <p:sp>
        <p:nvSpPr>
          <p:cNvPr id="93" name="Right Triangle 92">
            <a:extLst>
              <a:ext uri="{FF2B5EF4-FFF2-40B4-BE49-F238E27FC236}">
                <a16:creationId xmlns:a16="http://schemas.microsoft.com/office/drawing/2014/main" id="{27400BAF-FCE6-4296-8A0E-9B595ADC09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324600" y="4724529"/>
            <a:ext cx="244200" cy="406635"/>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5" name="Right Triangle 94">
            <a:extLst>
              <a:ext uri="{FF2B5EF4-FFF2-40B4-BE49-F238E27FC236}">
                <a16:creationId xmlns:a16="http://schemas.microsoft.com/office/drawing/2014/main" id="{F2FC5C7B-261A-4268-BA85-C29488A8B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73485" y="3052527"/>
            <a:ext cx="1911096" cy="1485354"/>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A group of people working at a table&#10;&#10;Description automatically generated with low confidence">
            <a:extLst>
              <a:ext uri="{FF2B5EF4-FFF2-40B4-BE49-F238E27FC236}">
                <a16:creationId xmlns:a16="http://schemas.microsoft.com/office/drawing/2014/main" id="{16D58965-52BA-441F-BC02-18F23C607A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63389" y="2927146"/>
            <a:ext cx="1788145" cy="1734163"/>
          </a:xfrm>
          <a:prstGeom prst="rect">
            <a:avLst/>
          </a:prstGeom>
          <a:noFill/>
        </p:spPr>
      </p:pic>
      <p:pic>
        <p:nvPicPr>
          <p:cNvPr id="3074" name="Picture 2" descr="A group of people standing around a counter&#10;&#10;Description automatically generated with medium confidence">
            <a:extLst>
              <a:ext uri="{FF2B5EF4-FFF2-40B4-BE49-F238E27FC236}">
                <a16:creationId xmlns:a16="http://schemas.microsoft.com/office/drawing/2014/main" id="{84EB5C6D-1F8B-463B-AFDC-8E126617EAE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82154" y="2976746"/>
            <a:ext cx="1842868" cy="1614848"/>
          </a:xfrm>
          <a:prstGeom prst="rect">
            <a:avLst/>
          </a:prstGeom>
          <a:noFill/>
        </p:spPr>
      </p:pic>
      <p:pic>
        <p:nvPicPr>
          <p:cNvPr id="5" name="Picture 2" descr="A person talking to a person&#10;&#10;Description automatically generated with low confidence">
            <a:extLst>
              <a:ext uri="{FF2B5EF4-FFF2-40B4-BE49-F238E27FC236}">
                <a16:creationId xmlns:a16="http://schemas.microsoft.com/office/drawing/2014/main" id="{7E048BBB-CB44-4F0F-8FD8-847603C602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89563" y="1500937"/>
            <a:ext cx="1278940" cy="1287919"/>
          </a:xfrm>
          <a:prstGeom prst="rect">
            <a:avLst/>
          </a:prstGeom>
          <a:noFill/>
        </p:spPr>
      </p:pic>
      <p:pic>
        <p:nvPicPr>
          <p:cNvPr id="5122" name="Picture 2" descr="A picture containing person, suit, dressed&#10;&#10;Description automatically generated">
            <a:extLst>
              <a:ext uri="{FF2B5EF4-FFF2-40B4-BE49-F238E27FC236}">
                <a16:creationId xmlns:a16="http://schemas.microsoft.com/office/drawing/2014/main" id="{965BDBF1-8EE8-4AA4-8C45-0526A3A8082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4476" y="712664"/>
            <a:ext cx="744053" cy="736949"/>
          </a:xfrm>
          <a:prstGeom prst="rect">
            <a:avLst/>
          </a:prstGeom>
          <a:noFill/>
        </p:spPr>
      </p:pic>
    </p:spTree>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2"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3356" y="1928731"/>
            <a:ext cx="3333749"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4"/>
          <p:cNvSpPr txBox="1"/>
          <p:nvPr/>
        </p:nvSpPr>
        <p:spPr>
          <a:xfrm>
            <a:off x="771525" y="1967266"/>
            <a:ext cx="1971675" cy="2547257"/>
          </a:xfrm>
          <a:prstGeom prst="rect">
            <a:avLst/>
          </a:prstGeom>
          <a:noFill/>
        </p:spPr>
        <p:txBody>
          <a:bodyPr vert="horz" lIns="91440" tIns="45720" rIns="91440" bIns="45720" rtlCol="0" anchor="ctr">
            <a:normAutofit/>
          </a:bodyPr>
          <a:lstStyle/>
          <a:p>
            <a:pPr algn="ctr" defTabSz="914400">
              <a:lnSpc>
                <a:spcPct val="90000"/>
              </a:lnSpc>
              <a:spcBef>
                <a:spcPct val="0"/>
              </a:spcBef>
              <a:spcAft>
                <a:spcPts val="600"/>
              </a:spcAft>
            </a:pPr>
            <a:r>
              <a:rPr lang="en-US" sz="3100" kern="1200">
                <a:solidFill>
                  <a:srgbClr val="FFFFFF"/>
                </a:solidFill>
                <a:latin typeface="+mj-lt"/>
                <a:ea typeface="+mj-ea"/>
                <a:cs typeface="+mj-cs"/>
              </a:rPr>
              <a:t>3) CHANNEL MANAGER</a:t>
            </a:r>
          </a:p>
        </p:txBody>
      </p:sp>
      <p:pic>
        <p:nvPicPr>
          <p:cNvPr id="5122" name="Picture 2" descr="Hotel Channel Manager &amp; Management | HotelRunner">
            <a:extLst>
              <a:ext uri="{FF2B5EF4-FFF2-40B4-BE49-F238E27FC236}">
                <a16:creationId xmlns:a16="http://schemas.microsoft.com/office/drawing/2014/main" id="{A4041915-12F2-8A4D-B6A2-5173184F2FD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235" t="3541" r="23532" b="1"/>
          <a:stretch/>
        </p:blipFill>
        <p:spPr bwMode="auto">
          <a:xfrm>
            <a:off x="3958276" y="643466"/>
            <a:ext cx="4334946" cy="55687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92" name="Rectangle 191">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How Hotel Inventory Distribution Impacts Revenue Management">
            <a:extLst>
              <a:ext uri="{FF2B5EF4-FFF2-40B4-BE49-F238E27FC236}">
                <a16:creationId xmlns:a16="http://schemas.microsoft.com/office/drawing/2014/main" id="{80D50DB1-51A2-AE47-BB10-1EFCABA43D80}"/>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l="11000" r="-2" b="-2"/>
          <a:stretch/>
        </p:blipFill>
        <p:spPr bwMode="auto">
          <a:xfrm>
            <a:off x="20" y="1"/>
            <a:ext cx="9143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4"/>
          <p:cNvSpPr txBox="1"/>
          <p:nvPr/>
        </p:nvSpPr>
        <p:spPr>
          <a:xfrm>
            <a:off x="1143000" y="1122362"/>
            <a:ext cx="6858000" cy="2900518"/>
          </a:xfrm>
          <a:prstGeom prst="rect">
            <a:avLst/>
          </a:prstGeom>
        </p:spPr>
        <p:txBody>
          <a:bodyPr vert="horz" lIns="91440" tIns="45720" rIns="91440" bIns="45720" rtlCol="0" anchor="b">
            <a:normAutofit/>
          </a:bodyPr>
          <a:lstStyle/>
          <a:p>
            <a:pPr algn="ctr" defTabSz="914400">
              <a:lnSpc>
                <a:spcPct val="90000"/>
              </a:lnSpc>
              <a:spcBef>
                <a:spcPct val="0"/>
              </a:spcBef>
              <a:spcAft>
                <a:spcPts val="600"/>
              </a:spcAft>
            </a:pPr>
            <a:r>
              <a:rPr lang="en-US" sz="6000">
                <a:solidFill>
                  <a:srgbClr val="FFFFFF"/>
                </a:solidFill>
                <a:latin typeface="+mj-lt"/>
                <a:ea typeface="+mj-ea"/>
                <a:cs typeface="+mj-cs"/>
              </a:rPr>
              <a:t>4) REVENUE </a:t>
            </a:r>
          </a:p>
          <a:p>
            <a:pPr algn="ctr" defTabSz="914400">
              <a:lnSpc>
                <a:spcPct val="90000"/>
              </a:lnSpc>
              <a:spcBef>
                <a:spcPct val="0"/>
              </a:spcBef>
              <a:spcAft>
                <a:spcPts val="600"/>
              </a:spcAft>
            </a:pPr>
            <a:r>
              <a:rPr lang="en-US" sz="6000">
                <a:solidFill>
                  <a:srgbClr val="FFFFFF"/>
                </a:solidFill>
                <a:latin typeface="+mj-lt"/>
                <a:ea typeface="+mj-ea"/>
                <a:cs typeface="+mj-cs"/>
              </a:rPr>
              <a:t>MANAGEMENT</a:t>
            </a:r>
          </a:p>
        </p:txBody>
      </p:sp>
    </p:spTree>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0" name="Picture 2" descr="Self-service check-in and check-out for hotels - CZECH KIOSK">
            <a:extLst>
              <a:ext uri="{FF2B5EF4-FFF2-40B4-BE49-F238E27FC236}">
                <a16:creationId xmlns:a16="http://schemas.microsoft.com/office/drawing/2014/main" id="{3643D5E8-206F-5545-A860-979996090CF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262" t="5609" r="21692" b="1"/>
          <a:stretch/>
        </p:blipFill>
        <p:spPr bwMode="auto">
          <a:xfrm>
            <a:off x="20" y="584909"/>
            <a:ext cx="4288957" cy="5509675"/>
          </a:xfrm>
          <a:custGeom>
            <a:avLst/>
            <a:gdLst/>
            <a:ahLst/>
            <a:cxnLst/>
            <a:rect l="l" t="t" r="r" b="b"/>
            <a:pathLst>
              <a:path w="5718636" h="5509675">
                <a:moveTo>
                  <a:pt x="0" y="0"/>
                </a:moveTo>
                <a:lnTo>
                  <a:pt x="2672821" y="0"/>
                </a:lnTo>
                <a:lnTo>
                  <a:pt x="2673116" y="639"/>
                </a:lnTo>
                <a:lnTo>
                  <a:pt x="3175662" y="639"/>
                </a:lnTo>
                <a:lnTo>
                  <a:pt x="5718636" y="5509675"/>
                </a:lnTo>
                <a:lnTo>
                  <a:pt x="502842" y="5509675"/>
                </a:lnTo>
                <a:lnTo>
                  <a:pt x="502842" y="5509036"/>
                </a:lnTo>
                <a:lnTo>
                  <a:pt x="0" y="5509036"/>
                </a:lnTo>
                <a:close/>
              </a:path>
            </a:pathLst>
          </a:custGeom>
          <a:noFill/>
          <a:extLst>
            <a:ext uri="{909E8E84-426E-40DD-AFC4-6F175D3DCCD1}">
              <a14:hiddenFill xmlns:a14="http://schemas.microsoft.com/office/drawing/2010/main">
                <a:solidFill>
                  <a:srgbClr val="FFFFFF"/>
                </a:solidFill>
              </a14:hiddenFill>
            </a:ext>
          </a:extLst>
        </p:spPr>
      </p:pic>
      <p:sp>
        <p:nvSpPr>
          <p:cNvPr id="74" name="Freeform: Shape 73">
            <a:extLst>
              <a:ext uri="{FF2B5EF4-FFF2-40B4-BE49-F238E27FC236}">
                <a16:creationId xmlns:a16="http://schemas.microsoft.com/office/drawing/2014/main" id="{17CDB40A-75BB-4498-A20B-59C3984A3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81964" y="585526"/>
            <a:ext cx="6262036" cy="5509038"/>
          </a:xfrm>
          <a:custGeom>
            <a:avLst/>
            <a:gdLst>
              <a:gd name="connsiteX0" fmla="*/ 0 w 8349381"/>
              <a:gd name="connsiteY0" fmla="*/ 0 h 5509038"/>
              <a:gd name="connsiteX1" fmla="*/ 8349381 w 8349381"/>
              <a:gd name="connsiteY1" fmla="*/ 0 h 5509038"/>
              <a:gd name="connsiteX2" fmla="*/ 5806407 w 8349381"/>
              <a:gd name="connsiteY2" fmla="*/ 5509038 h 5509038"/>
              <a:gd name="connsiteX3" fmla="*/ 0 w 8349381"/>
              <a:gd name="connsiteY3" fmla="*/ 5509038 h 5509038"/>
            </a:gdLst>
            <a:ahLst/>
            <a:cxnLst>
              <a:cxn ang="0">
                <a:pos x="connsiteX0" y="connsiteY0"/>
              </a:cxn>
              <a:cxn ang="0">
                <a:pos x="connsiteX1" y="connsiteY1"/>
              </a:cxn>
              <a:cxn ang="0">
                <a:pos x="connsiteX2" y="connsiteY2"/>
              </a:cxn>
              <a:cxn ang="0">
                <a:pos x="connsiteX3" y="connsiteY3"/>
              </a:cxn>
            </a:cxnLst>
            <a:rect l="l" t="t" r="r" b="b"/>
            <a:pathLst>
              <a:path w="8349381" h="5509038">
                <a:moveTo>
                  <a:pt x="0" y="0"/>
                </a:moveTo>
                <a:lnTo>
                  <a:pt x="8349381" y="0"/>
                </a:lnTo>
                <a:lnTo>
                  <a:pt x="5806407" y="5509038"/>
                </a:lnTo>
                <a:lnTo>
                  <a:pt x="0" y="5509038"/>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4" name="TextBox 4"/>
          <p:cNvSpPr txBox="1"/>
          <p:nvPr/>
        </p:nvSpPr>
        <p:spPr>
          <a:xfrm>
            <a:off x="4255310" y="1408814"/>
            <a:ext cx="4262326" cy="2235277"/>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700">
                <a:solidFill>
                  <a:srgbClr val="FFFFFF"/>
                </a:solidFill>
                <a:latin typeface="+mj-lt"/>
                <a:ea typeface="+mj-ea"/>
                <a:cs typeface="+mj-cs"/>
              </a:rPr>
              <a:t>5) CHECK-IN </a:t>
            </a:r>
          </a:p>
          <a:p>
            <a:pPr defTabSz="914400">
              <a:lnSpc>
                <a:spcPct val="90000"/>
              </a:lnSpc>
              <a:spcBef>
                <a:spcPct val="0"/>
              </a:spcBef>
              <a:spcAft>
                <a:spcPts val="600"/>
              </a:spcAft>
            </a:pPr>
            <a:r>
              <a:rPr lang="en-US" sz="4700">
                <a:solidFill>
                  <a:srgbClr val="FFFFFF"/>
                </a:solidFill>
                <a:latin typeface="+mj-lt"/>
                <a:ea typeface="+mj-ea"/>
                <a:cs typeface="+mj-cs"/>
              </a:rPr>
              <a:t>FUNCTIONALITY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Freeform: Shape 134">
            <a:extLst>
              <a:ext uri="{FF2B5EF4-FFF2-40B4-BE49-F238E27FC236}">
                <a16:creationId xmlns:a16="http://schemas.microsoft.com/office/drawing/2014/main" id="{17CDB40A-75BB-4498-A20B-59C3984A3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5526"/>
            <a:ext cx="6262035" cy="5509038"/>
          </a:xfrm>
          <a:custGeom>
            <a:avLst/>
            <a:gdLst>
              <a:gd name="connsiteX0" fmla="*/ 0 w 8349381"/>
              <a:gd name="connsiteY0" fmla="*/ 0 h 5509038"/>
              <a:gd name="connsiteX1" fmla="*/ 8349381 w 8349381"/>
              <a:gd name="connsiteY1" fmla="*/ 0 h 5509038"/>
              <a:gd name="connsiteX2" fmla="*/ 5806407 w 8349381"/>
              <a:gd name="connsiteY2" fmla="*/ 5509038 h 5509038"/>
              <a:gd name="connsiteX3" fmla="*/ 0 w 8349381"/>
              <a:gd name="connsiteY3" fmla="*/ 5509038 h 5509038"/>
            </a:gdLst>
            <a:ahLst/>
            <a:cxnLst>
              <a:cxn ang="0">
                <a:pos x="connsiteX0" y="connsiteY0"/>
              </a:cxn>
              <a:cxn ang="0">
                <a:pos x="connsiteX1" y="connsiteY1"/>
              </a:cxn>
              <a:cxn ang="0">
                <a:pos x="connsiteX2" y="connsiteY2"/>
              </a:cxn>
              <a:cxn ang="0">
                <a:pos x="connsiteX3" y="connsiteY3"/>
              </a:cxn>
            </a:cxnLst>
            <a:rect l="l" t="t" r="r" b="b"/>
            <a:pathLst>
              <a:path w="8349381" h="5509038">
                <a:moveTo>
                  <a:pt x="0" y="0"/>
                </a:moveTo>
                <a:lnTo>
                  <a:pt x="8349381" y="0"/>
                </a:lnTo>
                <a:lnTo>
                  <a:pt x="5806407" y="5509038"/>
                </a:lnTo>
                <a:lnTo>
                  <a:pt x="0" y="5509038"/>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4" name="TextBox 4"/>
          <p:cNvSpPr txBox="1"/>
          <p:nvPr/>
        </p:nvSpPr>
        <p:spPr>
          <a:xfrm>
            <a:off x="630936" y="1408814"/>
            <a:ext cx="4297254" cy="2235277"/>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700">
                <a:solidFill>
                  <a:srgbClr val="FFFFFF"/>
                </a:solidFill>
                <a:latin typeface="+mj-lt"/>
                <a:ea typeface="+mj-ea"/>
                <a:cs typeface="+mj-cs"/>
              </a:rPr>
              <a:t>6) CUSTOMER DATA</a:t>
            </a:r>
          </a:p>
        </p:txBody>
      </p:sp>
      <p:pic>
        <p:nvPicPr>
          <p:cNvPr id="11266" name="Picture 2" descr="10 Questions to Ask Your Customer Data Platform Vendor">
            <a:extLst>
              <a:ext uri="{FF2B5EF4-FFF2-40B4-BE49-F238E27FC236}">
                <a16:creationId xmlns:a16="http://schemas.microsoft.com/office/drawing/2014/main" id="{5CE43B2B-DF6B-424F-8FED-1795E5CF7C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4624" y="3165559"/>
            <a:ext cx="3019425" cy="2235277"/>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290" name="Picture 2" descr="A person holding a baby&#10;&#10;Description automatically generated with low confidence">
            <a:extLst>
              <a:ext uri="{FF2B5EF4-FFF2-40B4-BE49-F238E27FC236}">
                <a16:creationId xmlns:a16="http://schemas.microsoft.com/office/drawing/2014/main" id="{7CF4C864-8EE1-4EB4-B1B9-40C58986E0A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083" r="8619"/>
          <a:stretch/>
        </p:blipFill>
        <p:spPr bwMode="auto">
          <a:xfrm>
            <a:off x="20" y="1302606"/>
            <a:ext cx="3310169" cy="4252313"/>
          </a:xfrm>
          <a:custGeom>
            <a:avLst/>
            <a:gdLst/>
            <a:ahLst/>
            <a:cxnLst/>
            <a:rect l="l" t="t" r="r" b="b"/>
            <a:pathLst>
              <a:path w="4413586" h="4252313">
                <a:moveTo>
                  <a:pt x="0" y="0"/>
                </a:moveTo>
                <a:lnTo>
                  <a:pt x="2062856" y="0"/>
                </a:lnTo>
                <a:lnTo>
                  <a:pt x="2063084" y="493"/>
                </a:lnTo>
                <a:lnTo>
                  <a:pt x="2450944" y="493"/>
                </a:lnTo>
                <a:lnTo>
                  <a:pt x="4413586" y="4252313"/>
                </a:lnTo>
                <a:lnTo>
                  <a:pt x="388087" y="4252313"/>
                </a:lnTo>
                <a:lnTo>
                  <a:pt x="388087" y="4251820"/>
                </a:lnTo>
                <a:lnTo>
                  <a:pt x="0" y="4251820"/>
                </a:lnTo>
                <a:close/>
              </a:path>
            </a:pathLst>
          </a:custGeom>
          <a:noFill/>
        </p:spPr>
      </p:pic>
      <p:sp>
        <p:nvSpPr>
          <p:cNvPr id="135" name="Freeform: Shape 134">
            <a:extLst>
              <a:ext uri="{FF2B5EF4-FFF2-40B4-BE49-F238E27FC236}">
                <a16:creationId xmlns:a16="http://schemas.microsoft.com/office/drawing/2014/main" id="{0CBF71E6-C54A-4E15-90AD-354C39435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24272" y="1303083"/>
            <a:ext cx="6919728" cy="4251821"/>
          </a:xfrm>
          <a:custGeom>
            <a:avLst/>
            <a:gdLst>
              <a:gd name="connsiteX0" fmla="*/ 0 w 9226303"/>
              <a:gd name="connsiteY0" fmla="*/ 0 h 4251821"/>
              <a:gd name="connsiteX1" fmla="*/ 9226303 w 9226303"/>
              <a:gd name="connsiteY1" fmla="*/ 0 h 4251821"/>
              <a:gd name="connsiteX2" fmla="*/ 7263661 w 9226303"/>
              <a:gd name="connsiteY2" fmla="*/ 4251821 h 4251821"/>
              <a:gd name="connsiteX3" fmla="*/ 0 w 9226303"/>
              <a:gd name="connsiteY3" fmla="*/ 4251821 h 4251821"/>
            </a:gdLst>
            <a:ahLst/>
            <a:cxnLst>
              <a:cxn ang="0">
                <a:pos x="connsiteX0" y="connsiteY0"/>
              </a:cxn>
              <a:cxn ang="0">
                <a:pos x="connsiteX1" y="connsiteY1"/>
              </a:cxn>
              <a:cxn ang="0">
                <a:pos x="connsiteX2" y="connsiteY2"/>
              </a:cxn>
              <a:cxn ang="0">
                <a:pos x="connsiteX3" y="connsiteY3"/>
              </a:cxn>
            </a:cxnLst>
            <a:rect l="l" t="t" r="r" b="b"/>
            <a:pathLst>
              <a:path w="9226303" h="4251821">
                <a:moveTo>
                  <a:pt x="0" y="0"/>
                </a:moveTo>
                <a:lnTo>
                  <a:pt x="9226303" y="0"/>
                </a:lnTo>
                <a:lnTo>
                  <a:pt x="7263661" y="4251821"/>
                </a:lnTo>
                <a:lnTo>
                  <a:pt x="0" y="4251821"/>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4" name="TextBox 4"/>
          <p:cNvSpPr txBox="1"/>
          <p:nvPr/>
        </p:nvSpPr>
        <p:spPr>
          <a:xfrm>
            <a:off x="3733941" y="1828800"/>
            <a:ext cx="4783695" cy="2027941"/>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5600">
                <a:solidFill>
                  <a:srgbClr val="FFFFFF"/>
                </a:solidFill>
                <a:latin typeface="+mj-lt"/>
                <a:ea typeface="+mj-ea"/>
                <a:cs typeface="+mj-cs"/>
              </a:rPr>
              <a:t>7) HOUSEKEEPING</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4"/>
          <p:cNvSpPr txBox="1"/>
          <p:nvPr/>
        </p:nvSpPr>
        <p:spPr>
          <a:xfrm>
            <a:off x="742950" y="4642583"/>
            <a:ext cx="7658100" cy="1099845"/>
          </a:xfrm>
          <a:prstGeom prst="rect">
            <a:avLst/>
          </a:prstGeom>
        </p:spPr>
        <p:txBody>
          <a:bodyPr vert="horz" lIns="91440" tIns="45720" rIns="91440" bIns="45720" rtlCol="0" anchor="b">
            <a:normAutofit/>
          </a:bodyPr>
          <a:lstStyle/>
          <a:p>
            <a:pPr algn="ctr" defTabSz="914400">
              <a:lnSpc>
                <a:spcPct val="90000"/>
              </a:lnSpc>
              <a:spcBef>
                <a:spcPct val="0"/>
              </a:spcBef>
              <a:spcAft>
                <a:spcPts val="600"/>
              </a:spcAft>
            </a:pPr>
            <a:r>
              <a:rPr lang="en-US" sz="3300">
                <a:latin typeface="+mj-lt"/>
                <a:ea typeface="+mj-ea"/>
                <a:cs typeface="+mj-cs"/>
              </a:rPr>
              <a:t>8) THIRD PARTY </a:t>
            </a:r>
          </a:p>
          <a:p>
            <a:pPr algn="ctr" defTabSz="914400">
              <a:lnSpc>
                <a:spcPct val="90000"/>
              </a:lnSpc>
              <a:spcBef>
                <a:spcPct val="0"/>
              </a:spcBef>
              <a:spcAft>
                <a:spcPts val="600"/>
              </a:spcAft>
            </a:pPr>
            <a:r>
              <a:rPr lang="en-US" sz="3300">
                <a:latin typeface="+mj-lt"/>
                <a:ea typeface="+mj-ea"/>
                <a:cs typeface="+mj-cs"/>
              </a:rPr>
              <a:t>INTEGRATIONS</a:t>
            </a:r>
          </a:p>
        </p:txBody>
      </p:sp>
      <p:sp>
        <p:nvSpPr>
          <p:cNvPr id="10244" name="Rectangle 70">
            <a:extLst>
              <a:ext uri="{FF2B5EF4-FFF2-40B4-BE49-F238E27FC236}">
                <a16:creationId xmlns:a16="http://schemas.microsoft.com/office/drawing/2014/main" id="{FF638861-22F4-42BD-AB54-580F4FFF9F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405745"/>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5" name="Rounded Rectangle 26">
            <a:extLst>
              <a:ext uri="{FF2B5EF4-FFF2-40B4-BE49-F238E27FC236}">
                <a16:creationId xmlns:a16="http://schemas.microsoft.com/office/drawing/2014/main" id="{6CACE173-0A3A-4306-B76C-60A0714C31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1172" y="320843"/>
            <a:ext cx="2743200" cy="370806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7 mistakes hotels make when upgrading their PMS | Hotel Management">
            <a:extLst>
              <a:ext uri="{FF2B5EF4-FFF2-40B4-BE49-F238E27FC236}">
                <a16:creationId xmlns:a16="http://schemas.microsoft.com/office/drawing/2014/main" id="{7C71C71D-90A5-A345-AD5C-44804FC029E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3448" y="749737"/>
            <a:ext cx="2434590" cy="2876804"/>
          </a:xfrm>
          <a:prstGeom prst="rect">
            <a:avLst/>
          </a:prstGeom>
          <a:noFill/>
          <a:extLst>
            <a:ext uri="{909E8E84-426E-40DD-AFC4-6F175D3DCCD1}">
              <a14:hiddenFill xmlns:a14="http://schemas.microsoft.com/office/drawing/2010/main">
                <a:solidFill>
                  <a:srgbClr val="FFFFFF"/>
                </a:solidFill>
              </a14:hiddenFill>
            </a:ext>
          </a:extLst>
        </p:spPr>
      </p:pic>
      <p:sp>
        <p:nvSpPr>
          <p:cNvPr id="10246" name="Rounded Rectangle 26">
            <a:extLst>
              <a:ext uri="{FF2B5EF4-FFF2-40B4-BE49-F238E27FC236}">
                <a16:creationId xmlns:a16="http://schemas.microsoft.com/office/drawing/2014/main" id="{BE5996B0-F3AC-4A78-A5EF-139FD3495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0398" y="320842"/>
            <a:ext cx="2743200" cy="370806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354703" y="720269"/>
            <a:ext cx="2434590" cy="2910051"/>
          </a:xfrm>
          <a:prstGeom prst="rect">
            <a:avLst/>
          </a:prstGeom>
        </p:spPr>
      </p:pic>
      <p:sp>
        <p:nvSpPr>
          <p:cNvPr id="10247" name="Rounded Rectangle 26">
            <a:extLst>
              <a:ext uri="{FF2B5EF4-FFF2-40B4-BE49-F238E27FC236}">
                <a16:creationId xmlns:a16="http://schemas.microsoft.com/office/drawing/2014/main" id="{347C85EF-9B88-46AF-B40D-70F2DDDE1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59625" y="320842"/>
            <a:ext cx="2743200" cy="370806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6313930" y="716490"/>
            <a:ext cx="2434590" cy="2910051"/>
          </a:xfrm>
          <a:prstGeom prst="rect">
            <a:avLst/>
          </a:prstGeom>
        </p:spPr>
      </p:pic>
      <p:pic>
        <p:nvPicPr>
          <p:cNvPr id="6146" name="Picture 2" descr="A picture containing graphical user interface&#10;&#10;Description automatically generated">
            <a:extLst>
              <a:ext uri="{FF2B5EF4-FFF2-40B4-BE49-F238E27FC236}">
                <a16:creationId xmlns:a16="http://schemas.microsoft.com/office/drawing/2014/main" id="{8D902DF5-77D3-4C0B-883F-2924CCB4114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24464" y="749736"/>
            <a:ext cx="2213522" cy="2906271"/>
          </a:xfrm>
          <a:prstGeom prst="rect">
            <a:avLst/>
          </a:prstGeom>
          <a:noFill/>
        </p:spPr>
      </p:pic>
      <p:pic>
        <p:nvPicPr>
          <p:cNvPr id="7170" name="Picture 2" descr="A picture containing clipart&#10;&#10;Description automatically generated">
            <a:extLst>
              <a:ext uri="{FF2B5EF4-FFF2-40B4-BE49-F238E27FC236}">
                <a16:creationId xmlns:a16="http://schemas.microsoft.com/office/drawing/2014/main" id="{B5714463-B8EF-4E55-B025-DEE3D76FEA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01006" y="749737"/>
            <a:ext cx="2443554" cy="2876804"/>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6" name="Rectangle 198">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97661" y="280374"/>
            <a:ext cx="8579095"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4"/>
          <p:cNvSpPr txBox="1"/>
          <p:nvPr/>
        </p:nvSpPr>
        <p:spPr>
          <a:xfrm>
            <a:off x="409763" y="433545"/>
            <a:ext cx="8354890" cy="930447"/>
          </a:xfrm>
          <a:prstGeom prst="rect">
            <a:avLst/>
          </a:prstGeom>
        </p:spPr>
        <p:txBody>
          <a:bodyPr vert="horz" lIns="91440" tIns="45720" rIns="91440" bIns="45720" rtlCol="0" anchor="b">
            <a:normAutofit/>
          </a:bodyPr>
          <a:lstStyle/>
          <a:p>
            <a:pPr algn="ctr" defTabSz="914400">
              <a:lnSpc>
                <a:spcPct val="90000"/>
              </a:lnSpc>
              <a:spcBef>
                <a:spcPct val="0"/>
              </a:spcBef>
              <a:spcAft>
                <a:spcPts val="600"/>
              </a:spcAft>
            </a:pPr>
            <a:r>
              <a:rPr lang="en-US" sz="4700">
                <a:solidFill>
                  <a:srgbClr val="FFFFFF"/>
                </a:solidFill>
                <a:latin typeface="+mj-lt"/>
                <a:ea typeface="+mj-ea"/>
                <a:cs typeface="+mj-cs"/>
              </a:rPr>
              <a:t>9) INVOICE &amp; PAYMENT</a:t>
            </a:r>
          </a:p>
        </p:txBody>
      </p:sp>
      <p:cxnSp>
        <p:nvCxnSpPr>
          <p:cNvPr id="10247" name="Straight Connector 200">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72558" y="1522292"/>
            <a:ext cx="58293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42" name="Picture 2" descr="A person using a computer&#10;&#10;Description automatically generated with low confidence">
            <a:extLst>
              <a:ext uri="{FF2B5EF4-FFF2-40B4-BE49-F238E27FC236}">
                <a16:creationId xmlns:a16="http://schemas.microsoft.com/office/drawing/2014/main" id="{34939F1C-FE8A-495D-A89D-038B6A3784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811" r="-2" b="-2"/>
          <a:stretch/>
        </p:blipFill>
        <p:spPr bwMode="auto">
          <a:xfrm>
            <a:off x="248675" y="2881799"/>
            <a:ext cx="4091938" cy="3087675"/>
          </a:xfrm>
          <a:prstGeom prst="rect">
            <a:avLst/>
          </a:prstGeom>
          <a:noFill/>
        </p:spPr>
      </p:pic>
      <p:cxnSp>
        <p:nvCxnSpPr>
          <p:cNvPr id="203" name="Straight Connector 202">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8720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9218" name="Picture 2" descr="A person holding a phone&#10;&#10;Description automatically generated with low confidence">
            <a:extLst>
              <a:ext uri="{FF2B5EF4-FFF2-40B4-BE49-F238E27FC236}">
                <a16:creationId xmlns:a16="http://schemas.microsoft.com/office/drawing/2014/main" id="{F9985D8B-1874-4CD2-A462-3974515C6B2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000" r="48169" b="2"/>
          <a:stretch/>
        </p:blipFill>
        <p:spPr bwMode="auto">
          <a:xfrm>
            <a:off x="5579912" y="2426818"/>
            <a:ext cx="2599722" cy="3400545"/>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290" name="Picture 2" descr="Looking for On-Premise POS for your hotel(s)? Newhotel">
            <a:extLst>
              <a:ext uri="{FF2B5EF4-FFF2-40B4-BE49-F238E27FC236}">
                <a16:creationId xmlns:a16="http://schemas.microsoft.com/office/drawing/2014/main" id="{EF4258C7-C37D-3D43-B00D-440B76A9AB4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664" t="6201" r="26431" b="1"/>
          <a:stretch/>
        </p:blipFill>
        <p:spPr bwMode="auto">
          <a:xfrm>
            <a:off x="20" y="584909"/>
            <a:ext cx="4288957" cy="5509675"/>
          </a:xfrm>
          <a:custGeom>
            <a:avLst/>
            <a:gdLst/>
            <a:ahLst/>
            <a:cxnLst/>
            <a:rect l="l" t="t" r="r" b="b"/>
            <a:pathLst>
              <a:path w="5718636" h="5509675">
                <a:moveTo>
                  <a:pt x="0" y="0"/>
                </a:moveTo>
                <a:lnTo>
                  <a:pt x="2672821" y="0"/>
                </a:lnTo>
                <a:lnTo>
                  <a:pt x="2673116" y="639"/>
                </a:lnTo>
                <a:lnTo>
                  <a:pt x="3175662" y="639"/>
                </a:lnTo>
                <a:lnTo>
                  <a:pt x="5718636" y="5509675"/>
                </a:lnTo>
                <a:lnTo>
                  <a:pt x="502842" y="5509675"/>
                </a:lnTo>
                <a:lnTo>
                  <a:pt x="502842" y="5509036"/>
                </a:lnTo>
                <a:lnTo>
                  <a:pt x="0" y="5509036"/>
                </a:lnTo>
                <a:close/>
              </a:path>
            </a:pathLst>
          </a:custGeom>
          <a:noFill/>
          <a:extLst>
            <a:ext uri="{909E8E84-426E-40DD-AFC4-6F175D3DCCD1}">
              <a14:hiddenFill xmlns:a14="http://schemas.microsoft.com/office/drawing/2010/main">
                <a:solidFill>
                  <a:srgbClr val="FFFFFF"/>
                </a:solidFill>
              </a14:hiddenFill>
            </a:ext>
          </a:extLst>
        </p:spPr>
      </p:pic>
      <p:sp>
        <p:nvSpPr>
          <p:cNvPr id="135" name="Freeform: Shape 134">
            <a:extLst>
              <a:ext uri="{FF2B5EF4-FFF2-40B4-BE49-F238E27FC236}">
                <a16:creationId xmlns:a16="http://schemas.microsoft.com/office/drawing/2014/main" id="{17CDB40A-75BB-4498-A20B-59C3984A3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81964" y="585526"/>
            <a:ext cx="6262036" cy="5509038"/>
          </a:xfrm>
          <a:custGeom>
            <a:avLst/>
            <a:gdLst>
              <a:gd name="connsiteX0" fmla="*/ 0 w 8349381"/>
              <a:gd name="connsiteY0" fmla="*/ 0 h 5509038"/>
              <a:gd name="connsiteX1" fmla="*/ 8349381 w 8349381"/>
              <a:gd name="connsiteY1" fmla="*/ 0 h 5509038"/>
              <a:gd name="connsiteX2" fmla="*/ 5806407 w 8349381"/>
              <a:gd name="connsiteY2" fmla="*/ 5509038 h 5509038"/>
              <a:gd name="connsiteX3" fmla="*/ 0 w 8349381"/>
              <a:gd name="connsiteY3" fmla="*/ 5509038 h 5509038"/>
            </a:gdLst>
            <a:ahLst/>
            <a:cxnLst>
              <a:cxn ang="0">
                <a:pos x="connsiteX0" y="connsiteY0"/>
              </a:cxn>
              <a:cxn ang="0">
                <a:pos x="connsiteX1" y="connsiteY1"/>
              </a:cxn>
              <a:cxn ang="0">
                <a:pos x="connsiteX2" y="connsiteY2"/>
              </a:cxn>
              <a:cxn ang="0">
                <a:pos x="connsiteX3" y="connsiteY3"/>
              </a:cxn>
            </a:cxnLst>
            <a:rect l="l" t="t" r="r" b="b"/>
            <a:pathLst>
              <a:path w="8349381" h="5509038">
                <a:moveTo>
                  <a:pt x="0" y="0"/>
                </a:moveTo>
                <a:lnTo>
                  <a:pt x="8349381" y="0"/>
                </a:lnTo>
                <a:lnTo>
                  <a:pt x="5806407" y="5509038"/>
                </a:lnTo>
                <a:lnTo>
                  <a:pt x="0" y="5509038"/>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4" name="TextBox 4"/>
          <p:cNvSpPr txBox="1"/>
          <p:nvPr/>
        </p:nvSpPr>
        <p:spPr>
          <a:xfrm>
            <a:off x="4255310" y="1408814"/>
            <a:ext cx="4262326" cy="2235277"/>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700">
                <a:solidFill>
                  <a:srgbClr val="FFFFFF"/>
                </a:solidFill>
                <a:latin typeface="+mj-lt"/>
                <a:ea typeface="+mj-ea"/>
                <a:cs typeface="+mj-cs"/>
              </a:rPr>
              <a:t>10) POINT OF SALE SERVICES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9" name="Rectangle 73">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4"/>
          <p:cNvSpPr txBox="1"/>
          <p:nvPr/>
        </p:nvSpPr>
        <p:spPr>
          <a:xfrm>
            <a:off x="417399" y="643467"/>
            <a:ext cx="8408193" cy="744836"/>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2800" kern="1200">
                <a:solidFill>
                  <a:schemeClr val="bg1"/>
                </a:solidFill>
                <a:latin typeface="+mj-lt"/>
                <a:ea typeface="+mj-ea"/>
                <a:cs typeface="+mj-cs"/>
              </a:rPr>
              <a:t>11) REPORTS</a:t>
            </a:r>
          </a:p>
        </p:txBody>
      </p:sp>
      <p:pic>
        <p:nvPicPr>
          <p:cNvPr id="13314" name="Picture 2" descr="How to generate 8 must-have hotel reports with a cloud property management  system | Hotelogix">
            <a:extLst>
              <a:ext uri="{FF2B5EF4-FFF2-40B4-BE49-F238E27FC236}">
                <a16:creationId xmlns:a16="http://schemas.microsoft.com/office/drawing/2014/main" id="{31AA4EAC-04CE-3746-8EB9-448A74E16DF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3897" y="1675227"/>
            <a:ext cx="7576205" cy="43941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338" name="Picture 2" descr="Hotel Property Management Software By StayNTouch">
            <a:extLst>
              <a:ext uri="{FF2B5EF4-FFF2-40B4-BE49-F238E27FC236}">
                <a16:creationId xmlns:a16="http://schemas.microsoft.com/office/drawing/2014/main" id="{6F52EAE4-94AF-634D-9E89-3AC40E7E46A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776" r="11052" b="6241"/>
          <a:stretch/>
        </p:blipFill>
        <p:spPr bwMode="auto">
          <a:xfrm>
            <a:off x="20" y="584909"/>
            <a:ext cx="4288957" cy="5509675"/>
          </a:xfrm>
          <a:custGeom>
            <a:avLst/>
            <a:gdLst/>
            <a:ahLst/>
            <a:cxnLst/>
            <a:rect l="l" t="t" r="r" b="b"/>
            <a:pathLst>
              <a:path w="5718636" h="5509675">
                <a:moveTo>
                  <a:pt x="0" y="0"/>
                </a:moveTo>
                <a:lnTo>
                  <a:pt x="2672821" y="0"/>
                </a:lnTo>
                <a:lnTo>
                  <a:pt x="2673116" y="639"/>
                </a:lnTo>
                <a:lnTo>
                  <a:pt x="3175662" y="639"/>
                </a:lnTo>
                <a:lnTo>
                  <a:pt x="5718636" y="5509675"/>
                </a:lnTo>
                <a:lnTo>
                  <a:pt x="502842" y="5509675"/>
                </a:lnTo>
                <a:lnTo>
                  <a:pt x="502842" y="5509036"/>
                </a:lnTo>
                <a:lnTo>
                  <a:pt x="0" y="5509036"/>
                </a:lnTo>
                <a:close/>
              </a:path>
            </a:pathLst>
          </a:custGeom>
          <a:noFill/>
          <a:extLst>
            <a:ext uri="{909E8E84-426E-40DD-AFC4-6F175D3DCCD1}">
              <a14:hiddenFill xmlns:a14="http://schemas.microsoft.com/office/drawing/2010/main">
                <a:solidFill>
                  <a:srgbClr val="FFFFFF"/>
                </a:solidFill>
              </a14:hiddenFill>
            </a:ext>
          </a:extLst>
        </p:spPr>
      </p:pic>
      <p:sp>
        <p:nvSpPr>
          <p:cNvPr id="74" name="Freeform: Shape 73">
            <a:extLst>
              <a:ext uri="{FF2B5EF4-FFF2-40B4-BE49-F238E27FC236}">
                <a16:creationId xmlns:a16="http://schemas.microsoft.com/office/drawing/2014/main" id="{17CDB40A-75BB-4498-A20B-59C3984A3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81964" y="585526"/>
            <a:ext cx="6262036" cy="5509038"/>
          </a:xfrm>
          <a:custGeom>
            <a:avLst/>
            <a:gdLst>
              <a:gd name="connsiteX0" fmla="*/ 0 w 8349381"/>
              <a:gd name="connsiteY0" fmla="*/ 0 h 5509038"/>
              <a:gd name="connsiteX1" fmla="*/ 8349381 w 8349381"/>
              <a:gd name="connsiteY1" fmla="*/ 0 h 5509038"/>
              <a:gd name="connsiteX2" fmla="*/ 5806407 w 8349381"/>
              <a:gd name="connsiteY2" fmla="*/ 5509038 h 5509038"/>
              <a:gd name="connsiteX3" fmla="*/ 0 w 8349381"/>
              <a:gd name="connsiteY3" fmla="*/ 5509038 h 5509038"/>
            </a:gdLst>
            <a:ahLst/>
            <a:cxnLst>
              <a:cxn ang="0">
                <a:pos x="connsiteX0" y="connsiteY0"/>
              </a:cxn>
              <a:cxn ang="0">
                <a:pos x="connsiteX1" y="connsiteY1"/>
              </a:cxn>
              <a:cxn ang="0">
                <a:pos x="connsiteX2" y="connsiteY2"/>
              </a:cxn>
              <a:cxn ang="0">
                <a:pos x="connsiteX3" y="connsiteY3"/>
              </a:cxn>
            </a:cxnLst>
            <a:rect l="l" t="t" r="r" b="b"/>
            <a:pathLst>
              <a:path w="8349381" h="5509038">
                <a:moveTo>
                  <a:pt x="0" y="0"/>
                </a:moveTo>
                <a:lnTo>
                  <a:pt x="8349381" y="0"/>
                </a:lnTo>
                <a:lnTo>
                  <a:pt x="5806407" y="5509038"/>
                </a:lnTo>
                <a:lnTo>
                  <a:pt x="0" y="5509038"/>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4" name="TextBox 4"/>
          <p:cNvSpPr txBox="1"/>
          <p:nvPr/>
        </p:nvSpPr>
        <p:spPr>
          <a:xfrm>
            <a:off x="4255310" y="1408814"/>
            <a:ext cx="4262326" cy="2235277"/>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700">
                <a:solidFill>
                  <a:srgbClr val="FFFFFF"/>
                </a:solidFill>
                <a:latin typeface="+mj-lt"/>
                <a:ea typeface="+mj-ea"/>
                <a:cs typeface="+mj-cs"/>
              </a:rPr>
              <a:t>12) USER </a:t>
            </a:r>
          </a:p>
          <a:p>
            <a:pPr defTabSz="914400">
              <a:lnSpc>
                <a:spcPct val="90000"/>
              </a:lnSpc>
              <a:spcBef>
                <a:spcPct val="0"/>
              </a:spcBef>
              <a:spcAft>
                <a:spcPts val="600"/>
              </a:spcAft>
            </a:pPr>
            <a:r>
              <a:rPr lang="en-US" sz="4700">
                <a:solidFill>
                  <a:srgbClr val="FFFFFF"/>
                </a:solidFill>
                <a:latin typeface="+mj-lt"/>
                <a:ea typeface="+mj-ea"/>
                <a:cs typeface="+mj-cs"/>
              </a:rPr>
              <a:t>FRIENDLY</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90614" flipH="1">
            <a:off x="8598863" y="1263731"/>
            <a:ext cx="485380" cy="580345"/>
          </a:xfrm>
          <a:prstGeom prst="rect">
            <a:avLst/>
          </a:prstGeom>
        </p:spPr>
      </p:pic>
      <p:pic>
        <p:nvPicPr>
          <p:cNvPr id="5" name="Picture 5"/>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240341">
            <a:off x="8787787" y="5500178"/>
            <a:ext cx="411665" cy="492208"/>
          </a:xfrm>
          <a:prstGeom prst="rect">
            <a:avLst/>
          </a:prstGeom>
        </p:spPr>
      </p:pic>
      <p:sp>
        <p:nvSpPr>
          <p:cNvPr id="7" name="TextBox 7"/>
          <p:cNvSpPr txBox="1"/>
          <p:nvPr/>
        </p:nvSpPr>
        <p:spPr>
          <a:xfrm>
            <a:off x="7962901" y="1327339"/>
            <a:ext cx="1030719" cy="151260"/>
          </a:xfrm>
          <a:prstGeom prst="rect">
            <a:avLst/>
          </a:prstGeom>
        </p:spPr>
        <p:txBody>
          <a:bodyPr wrap="square" lIns="0" tIns="0" rIns="0" bIns="0" rtlCol="0" anchor="t">
            <a:spAutoFit/>
          </a:bodyPr>
          <a:lstStyle/>
          <a:p>
            <a:pPr algn="ctr">
              <a:lnSpc>
                <a:spcPts val="1260"/>
              </a:lnSpc>
            </a:pPr>
            <a:r>
              <a:rPr lang="en-US" sz="900">
                <a:solidFill>
                  <a:srgbClr val="000000"/>
                </a:solidFill>
                <a:latin typeface="Trocchi"/>
              </a:rPr>
              <a:t>(Oracle, 2019)</a:t>
            </a:r>
          </a:p>
        </p:txBody>
      </p:sp>
      <p:pic>
        <p:nvPicPr>
          <p:cNvPr id="9" name="Online Media 8" descr="OPERA Cloud Property Management: Ushering in a New Era of Innovation">
            <a:hlinkClick r:id="" action="ppaction://media"/>
            <a:extLst>
              <a:ext uri="{FF2B5EF4-FFF2-40B4-BE49-F238E27FC236}">
                <a16:creationId xmlns:a16="http://schemas.microsoft.com/office/drawing/2014/main" id="{AC932DA9-A452-DE4D-86AB-664E5F0014EC}"/>
              </a:ext>
            </a:extLst>
          </p:cNvPr>
          <p:cNvPicPr>
            <a:picLocks noRot="1" noChangeAspect="1"/>
          </p:cNvPicPr>
          <p:nvPr>
            <a:videoFile r:link="rId1"/>
          </p:nvPr>
        </p:nvPicPr>
        <p:blipFill>
          <a:blip r:embed="rId6"/>
          <a:stretch>
            <a:fillRect/>
          </a:stretch>
        </p:blipFill>
        <p:spPr>
          <a:xfrm>
            <a:off x="0" y="0"/>
            <a:ext cx="9127557" cy="600616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3726E6E6-780F-4A0A-A5F4-00A5D98CD9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D0CE67C6-550F-4926-A0C6-3B04D13562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3FE779B0-F7A5-4CC4-866E-BE631E4936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BA0C0F8B-0FF1-48AC-AAFF-ADE67F5D3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E933A1D7-4610-4093-8383-604286D8C3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CF812992-42FB-42E1-BDF9-82281909A8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30B7AC02-CE8D-437F-AC5D-838D3B45D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extBox 2"/>
          <p:cNvSpPr txBox="1"/>
          <p:nvPr/>
        </p:nvSpPr>
        <p:spPr>
          <a:xfrm>
            <a:off x="2595437" y="102238"/>
            <a:ext cx="2905046" cy="838053"/>
          </a:xfrm>
          <a:prstGeom prst="rect">
            <a:avLst/>
          </a:prstGeom>
          <a:noFill/>
        </p:spPr>
        <p:txBody>
          <a:bodyPr vert="horz" lIns="91440" tIns="45720" rIns="91440" bIns="45720" rtlCol="0" anchor="b">
            <a:normAutofit/>
          </a:bodyPr>
          <a:lstStyle/>
          <a:p>
            <a:pPr algn="ctr" defTabSz="914400">
              <a:lnSpc>
                <a:spcPct val="90000"/>
              </a:lnSpc>
              <a:spcBef>
                <a:spcPct val="0"/>
              </a:spcBef>
              <a:spcAft>
                <a:spcPts val="600"/>
              </a:spcAft>
            </a:pPr>
            <a:r>
              <a:rPr lang="en-US" sz="2400">
                <a:solidFill>
                  <a:schemeClr val="bg1"/>
                </a:solidFill>
                <a:latin typeface="+mj-lt"/>
                <a:ea typeface="+mj-ea"/>
                <a:cs typeface="+mj-cs"/>
              </a:rPr>
              <a:t>OPERA CLOUD IN ACTION...</a:t>
            </a:r>
          </a:p>
        </p:txBody>
      </p:sp>
      <p:sp>
        <p:nvSpPr>
          <p:cNvPr id="24" name="Rectangle 23">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DE06513A-997E-439F-88F7-33C92E7454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7200000">
            <a:off x="4894704" y="2946054"/>
            <a:ext cx="3065910" cy="2299433"/>
          </a:xfrm>
          <a:prstGeom prst="ellipse">
            <a:avLst/>
          </a:prstGeom>
          <a:gradFill>
            <a:gsLst>
              <a:gs pos="0">
                <a:schemeClr val="tx2">
                  <a:lumMod val="75000"/>
                  <a:alpha val="10000"/>
                </a:schemeClr>
              </a:gs>
              <a:gs pos="100000">
                <a:schemeClr val="tx2">
                  <a:lumMod val="75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31" name="Straight Connector 30">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6" name="Oval 35">
            <a:extLst>
              <a:ext uri="{FF2B5EF4-FFF2-40B4-BE49-F238E27FC236}">
                <a16:creationId xmlns:a16="http://schemas.microsoft.com/office/drawing/2014/main" id="{D410E918-5C84-4D9A-9CFE-CD3CCB173E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922755" y="2740770"/>
            <a:ext cx="1381607" cy="1036205"/>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5" y="828636"/>
            <a:ext cx="304800" cy="322326"/>
            <a:chOff x="215328" y="-46937"/>
            <a:chExt cx="304800" cy="2773841"/>
          </a:xfrm>
        </p:grpSpPr>
        <p:cxnSp>
          <p:nvCxnSpPr>
            <p:cNvPr id="39" name="Straight Connector 38">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85AC4472-E842-4CF4-BD50-983305EDB3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07958" y="4945279"/>
            <a:ext cx="964406" cy="549007"/>
            <a:chOff x="7029447" y="3514725"/>
            <a:chExt cx="1285875" cy="549007"/>
          </a:xfrm>
        </p:grpSpPr>
        <p:cxnSp>
          <p:nvCxnSpPr>
            <p:cNvPr id="45" name="Straight Connector 44">
              <a:extLst>
                <a:ext uri="{FF2B5EF4-FFF2-40B4-BE49-F238E27FC236}">
                  <a16:creationId xmlns:a16="http://schemas.microsoft.com/office/drawing/2014/main" id="{C2EE92C3-E117-4FC2-A305-586C89CA7B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EA6FE6FB-7083-4B79-B1FD-B08855376F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6D5D4DA-BEE4-4C4F-9CA9-0D068AAB83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CEB1644A-A3F6-44EF-AC1D-F2CB55C9F6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51" name="Straight Connector 50">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6" name="Picture 6"/>
          <p:cNvPicPr>
            <a:picLocks noChangeAspect="1"/>
          </p:cNvPicPr>
          <p:nvPr/>
        </p:nvPicPr>
        <p:blipFill>
          <a:blip r:embed="rId4"/>
          <a:stretch>
            <a:fillRect/>
          </a:stretch>
        </p:blipFill>
        <p:spPr>
          <a:xfrm>
            <a:off x="5831312" y="404762"/>
            <a:ext cx="1911569" cy="585231"/>
          </a:xfrm>
          <a:prstGeom prst="rect">
            <a:avLst/>
          </a:prstGeom>
        </p:spPr>
      </p:pic>
      <p:pic>
        <p:nvPicPr>
          <p:cNvPr id="13314" name="Picture 2" descr="A picture containing text, building, outdoor, restaurant&#10;&#10;Description automatically generated">
            <a:extLst>
              <a:ext uri="{FF2B5EF4-FFF2-40B4-BE49-F238E27FC236}">
                <a16:creationId xmlns:a16="http://schemas.microsoft.com/office/drawing/2014/main" id="{E3D9EBBA-93D2-4F54-857A-68BB444996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867" y="240529"/>
            <a:ext cx="1911569" cy="1000801"/>
          </a:xfrm>
          <a:prstGeom prst="rect">
            <a:avLst/>
          </a:prstGeom>
          <a:noFill/>
        </p:spPr>
      </p:pic>
      <p:pic>
        <p:nvPicPr>
          <p:cNvPr id="3" name="Online Media 2" title="Oracle's OPERA Cloud Is Making a Difference at Wyndham">
            <a:hlinkClick r:id="" action="ppaction://media"/>
            <a:extLst>
              <a:ext uri="{FF2B5EF4-FFF2-40B4-BE49-F238E27FC236}">
                <a16:creationId xmlns:a16="http://schemas.microsoft.com/office/drawing/2014/main" id="{FF9FD827-1929-4469-BACB-247488F44253}"/>
              </a:ext>
            </a:extLst>
          </p:cNvPr>
          <p:cNvPicPr>
            <a:picLocks noRot="1" noChangeAspect="1"/>
          </p:cNvPicPr>
          <p:nvPr>
            <a:videoFile r:link="rId1"/>
          </p:nvPr>
        </p:nvPicPr>
        <p:blipFill>
          <a:blip r:embed="rId6"/>
          <a:stretch>
            <a:fillRect/>
          </a:stretch>
        </p:blipFill>
        <p:spPr>
          <a:xfrm>
            <a:off x="254563" y="1400792"/>
            <a:ext cx="8617779" cy="51396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Online Media 7" descr="Dalata Hotel Group Drives Efficient Operations with OPERA Cloud">
            <a:hlinkClick r:id="" action="ppaction://media"/>
            <a:extLst>
              <a:ext uri="{FF2B5EF4-FFF2-40B4-BE49-F238E27FC236}">
                <a16:creationId xmlns:a16="http://schemas.microsoft.com/office/drawing/2014/main" id="{FE8B5E8E-8E06-BF46-980D-993DFBD547F7}"/>
              </a:ext>
            </a:extLst>
          </p:cNvPr>
          <p:cNvPicPr>
            <a:picLocks noRot="1" noChangeAspect="1"/>
          </p:cNvPicPr>
          <p:nvPr>
            <a:videoFile r:link="rId1"/>
          </p:nvPr>
        </p:nvPicPr>
        <p:blipFill>
          <a:blip r:embed="rId4"/>
          <a:stretch>
            <a:fillRect/>
          </a:stretch>
        </p:blipFill>
        <p:spPr>
          <a:xfrm>
            <a:off x="342900" y="276447"/>
            <a:ext cx="8458200" cy="627320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5620" y="1790718"/>
            <a:ext cx="9083843" cy="4125110"/>
            <a:chOff x="0" y="0"/>
            <a:chExt cx="24384000" cy="13716000"/>
          </a:xfrm>
        </p:grpSpPr>
        <p:sp>
          <p:nvSpPr>
            <p:cNvPr id="3" name="AutoShape 3"/>
            <p:cNvSpPr/>
            <p:nvPr/>
          </p:nvSpPr>
          <p:spPr>
            <a:xfrm>
              <a:off x="0" y="0"/>
              <a:ext cx="6000751" cy="4360579"/>
            </a:xfrm>
            <a:prstGeom prst="rect">
              <a:avLst/>
            </a:prstGeom>
            <a:solidFill>
              <a:srgbClr val="53A272"/>
            </a:solidFill>
          </p:spPr>
        </p:sp>
        <p:sp>
          <p:nvSpPr>
            <p:cNvPr id="4" name="AutoShape 4"/>
            <p:cNvSpPr/>
            <p:nvPr/>
          </p:nvSpPr>
          <p:spPr>
            <a:xfrm>
              <a:off x="6127750" y="0"/>
              <a:ext cx="6000750" cy="4487333"/>
            </a:xfrm>
            <a:prstGeom prst="rect">
              <a:avLst/>
            </a:prstGeom>
            <a:solidFill>
              <a:srgbClr val="7DABEA"/>
            </a:solidFill>
          </p:spPr>
        </p:sp>
        <p:sp>
          <p:nvSpPr>
            <p:cNvPr id="5" name="AutoShape 5"/>
            <p:cNvSpPr/>
            <p:nvPr/>
          </p:nvSpPr>
          <p:spPr>
            <a:xfrm>
              <a:off x="12255500" y="0"/>
              <a:ext cx="6000750" cy="4487333"/>
            </a:xfrm>
            <a:prstGeom prst="rect">
              <a:avLst/>
            </a:prstGeom>
            <a:solidFill>
              <a:srgbClr val="53A272"/>
            </a:solidFill>
          </p:spPr>
        </p:sp>
        <p:sp>
          <p:nvSpPr>
            <p:cNvPr id="6" name="AutoShape 6"/>
            <p:cNvSpPr/>
            <p:nvPr/>
          </p:nvSpPr>
          <p:spPr>
            <a:xfrm>
              <a:off x="18383250" y="0"/>
              <a:ext cx="6000750" cy="4487333"/>
            </a:xfrm>
            <a:prstGeom prst="rect">
              <a:avLst/>
            </a:prstGeom>
            <a:solidFill>
              <a:srgbClr val="7DABEA"/>
            </a:solidFill>
          </p:spPr>
        </p:sp>
        <p:sp>
          <p:nvSpPr>
            <p:cNvPr id="7" name="AutoShape 7"/>
            <p:cNvSpPr/>
            <p:nvPr/>
          </p:nvSpPr>
          <p:spPr>
            <a:xfrm>
              <a:off x="0" y="4614333"/>
              <a:ext cx="6000750" cy="4487333"/>
            </a:xfrm>
            <a:prstGeom prst="rect">
              <a:avLst/>
            </a:prstGeom>
            <a:solidFill>
              <a:srgbClr val="7DABEA"/>
            </a:solidFill>
          </p:spPr>
        </p:sp>
        <p:sp>
          <p:nvSpPr>
            <p:cNvPr id="8" name="AutoShape 8"/>
            <p:cNvSpPr/>
            <p:nvPr/>
          </p:nvSpPr>
          <p:spPr>
            <a:xfrm>
              <a:off x="6127750" y="4614333"/>
              <a:ext cx="6000750" cy="4487333"/>
            </a:xfrm>
            <a:prstGeom prst="rect">
              <a:avLst/>
            </a:prstGeom>
            <a:solidFill>
              <a:srgbClr val="53A272"/>
            </a:solidFill>
          </p:spPr>
        </p:sp>
        <p:sp>
          <p:nvSpPr>
            <p:cNvPr id="9" name="AutoShape 9"/>
            <p:cNvSpPr/>
            <p:nvPr/>
          </p:nvSpPr>
          <p:spPr>
            <a:xfrm>
              <a:off x="12255500" y="4614333"/>
              <a:ext cx="6000750" cy="4487333"/>
            </a:xfrm>
            <a:prstGeom prst="rect">
              <a:avLst/>
            </a:prstGeom>
            <a:solidFill>
              <a:srgbClr val="7DABEA"/>
            </a:solidFill>
          </p:spPr>
        </p:sp>
        <p:sp>
          <p:nvSpPr>
            <p:cNvPr id="10" name="AutoShape 10"/>
            <p:cNvSpPr/>
            <p:nvPr/>
          </p:nvSpPr>
          <p:spPr>
            <a:xfrm>
              <a:off x="18383250" y="4614333"/>
              <a:ext cx="6000750" cy="4487333"/>
            </a:xfrm>
            <a:prstGeom prst="rect">
              <a:avLst/>
            </a:prstGeom>
            <a:solidFill>
              <a:srgbClr val="53A272"/>
            </a:solidFill>
          </p:spPr>
        </p:sp>
        <p:sp>
          <p:nvSpPr>
            <p:cNvPr id="11" name="AutoShape 11"/>
            <p:cNvSpPr/>
            <p:nvPr/>
          </p:nvSpPr>
          <p:spPr>
            <a:xfrm>
              <a:off x="0" y="9228667"/>
              <a:ext cx="6000750" cy="4487333"/>
            </a:xfrm>
            <a:prstGeom prst="rect">
              <a:avLst/>
            </a:prstGeom>
            <a:solidFill>
              <a:srgbClr val="53A272"/>
            </a:solidFill>
          </p:spPr>
        </p:sp>
        <p:sp>
          <p:nvSpPr>
            <p:cNvPr id="12" name="AutoShape 12"/>
            <p:cNvSpPr/>
            <p:nvPr/>
          </p:nvSpPr>
          <p:spPr>
            <a:xfrm>
              <a:off x="6127750" y="9228667"/>
              <a:ext cx="6000750" cy="4487333"/>
            </a:xfrm>
            <a:prstGeom prst="rect">
              <a:avLst/>
            </a:prstGeom>
            <a:solidFill>
              <a:srgbClr val="7DABEA"/>
            </a:solidFill>
          </p:spPr>
        </p:sp>
        <p:sp>
          <p:nvSpPr>
            <p:cNvPr id="13" name="AutoShape 13"/>
            <p:cNvSpPr/>
            <p:nvPr/>
          </p:nvSpPr>
          <p:spPr>
            <a:xfrm>
              <a:off x="12255500" y="9228667"/>
              <a:ext cx="6000750" cy="4487333"/>
            </a:xfrm>
            <a:prstGeom prst="rect">
              <a:avLst/>
            </a:prstGeom>
            <a:solidFill>
              <a:srgbClr val="53A272"/>
            </a:solidFill>
          </p:spPr>
        </p:sp>
        <p:sp>
          <p:nvSpPr>
            <p:cNvPr id="14" name="AutoShape 14"/>
            <p:cNvSpPr/>
            <p:nvPr/>
          </p:nvSpPr>
          <p:spPr>
            <a:xfrm>
              <a:off x="18383250" y="9228667"/>
              <a:ext cx="6000750" cy="4487333"/>
            </a:xfrm>
            <a:prstGeom prst="rect">
              <a:avLst/>
            </a:prstGeom>
            <a:solidFill>
              <a:srgbClr val="7DABEA"/>
            </a:solidFill>
          </p:spPr>
        </p:sp>
      </p:grpSp>
      <p:grpSp>
        <p:nvGrpSpPr>
          <p:cNvPr id="15" name="Group 15"/>
          <p:cNvGrpSpPr/>
          <p:nvPr/>
        </p:nvGrpSpPr>
        <p:grpSpPr>
          <a:xfrm>
            <a:off x="0" y="1199850"/>
            <a:ext cx="2236970" cy="1103333"/>
            <a:chOff x="0" y="38100"/>
            <a:chExt cx="5965252" cy="2942222"/>
          </a:xfrm>
        </p:grpSpPr>
        <p:sp>
          <p:nvSpPr>
            <p:cNvPr id="16" name="TextBox 16"/>
            <p:cNvSpPr txBox="1"/>
            <p:nvPr/>
          </p:nvSpPr>
          <p:spPr>
            <a:xfrm>
              <a:off x="0" y="1338847"/>
              <a:ext cx="5965252" cy="1641475"/>
            </a:xfrm>
            <a:prstGeom prst="rect">
              <a:avLst/>
            </a:prstGeom>
          </p:spPr>
          <p:txBody>
            <a:bodyPr lIns="0" tIns="0" rIns="0" bIns="0" rtlCol="0" anchor="t">
              <a:spAutoFit/>
            </a:bodyPr>
            <a:lstStyle/>
            <a:p>
              <a:pPr algn="ctr">
                <a:lnSpc>
                  <a:spcPts val="2352"/>
                </a:lnSpc>
              </a:pPr>
              <a:endParaRPr lang="en-US" sz="2100" spc="153">
                <a:solidFill>
                  <a:srgbClr val="000000"/>
                </a:solidFill>
                <a:latin typeface="Barlow Bold"/>
              </a:endParaRPr>
            </a:p>
            <a:p>
              <a:pPr algn="ctr">
                <a:lnSpc>
                  <a:spcPts val="2352"/>
                </a:lnSpc>
              </a:pPr>
              <a:r>
                <a:rPr lang="en-US" sz="2100" spc="153">
                  <a:solidFill>
                    <a:srgbClr val="000000"/>
                  </a:solidFill>
                  <a:latin typeface="Barlow Bold"/>
                </a:rPr>
                <a:t>RESERVATIONS</a:t>
              </a:r>
            </a:p>
          </p:txBody>
        </p:sp>
        <p:sp>
          <p:nvSpPr>
            <p:cNvPr id="17" name="TextBox 17"/>
            <p:cNvSpPr txBox="1"/>
            <p:nvPr/>
          </p:nvSpPr>
          <p:spPr>
            <a:xfrm>
              <a:off x="38768" y="38100"/>
              <a:ext cx="5887716" cy="1231107"/>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1</a:t>
              </a:r>
            </a:p>
          </p:txBody>
        </p:sp>
      </p:grpSp>
      <p:grpSp>
        <p:nvGrpSpPr>
          <p:cNvPr id="18" name="Group 18"/>
          <p:cNvGrpSpPr/>
          <p:nvPr/>
        </p:nvGrpSpPr>
        <p:grpSpPr>
          <a:xfrm>
            <a:off x="2298882" y="1199850"/>
            <a:ext cx="2236970" cy="1411110"/>
            <a:chOff x="0" y="38100"/>
            <a:chExt cx="5965252" cy="3762958"/>
          </a:xfrm>
        </p:grpSpPr>
        <p:sp>
          <p:nvSpPr>
            <p:cNvPr id="19" name="TextBox 19"/>
            <p:cNvSpPr txBox="1"/>
            <p:nvPr/>
          </p:nvSpPr>
          <p:spPr>
            <a:xfrm>
              <a:off x="0" y="1338846"/>
              <a:ext cx="5965252" cy="2462212"/>
            </a:xfrm>
            <a:prstGeom prst="rect">
              <a:avLst/>
            </a:prstGeom>
          </p:spPr>
          <p:txBody>
            <a:bodyPr lIns="0" tIns="0" rIns="0" bIns="0" rtlCol="0" anchor="t">
              <a:spAutoFit/>
            </a:bodyPr>
            <a:lstStyle/>
            <a:p>
              <a:pPr algn="ctr">
                <a:lnSpc>
                  <a:spcPts val="2352"/>
                </a:lnSpc>
              </a:pPr>
              <a:endParaRPr lang="en-US" sz="2100" spc="153">
                <a:solidFill>
                  <a:srgbClr val="000000"/>
                </a:solidFill>
                <a:latin typeface="Barlow Bold"/>
              </a:endParaRPr>
            </a:p>
            <a:p>
              <a:pPr algn="ctr">
                <a:lnSpc>
                  <a:spcPts val="2352"/>
                </a:lnSpc>
              </a:pPr>
              <a:r>
                <a:rPr lang="en-US" sz="2100" spc="153">
                  <a:solidFill>
                    <a:srgbClr val="000000"/>
                  </a:solidFill>
                  <a:latin typeface="Barlow Bold"/>
                </a:rPr>
                <a:t>FRONT DESK</a:t>
              </a:r>
            </a:p>
            <a:p>
              <a:pPr algn="ctr">
                <a:lnSpc>
                  <a:spcPts val="2352"/>
                </a:lnSpc>
              </a:pPr>
              <a:r>
                <a:rPr lang="en-US" sz="2100" spc="153">
                  <a:solidFill>
                    <a:srgbClr val="000000"/>
                  </a:solidFill>
                  <a:latin typeface="Barlow Bold"/>
                </a:rPr>
                <a:t>OPERATIONS</a:t>
              </a:r>
            </a:p>
          </p:txBody>
        </p:sp>
        <p:sp>
          <p:nvSpPr>
            <p:cNvPr id="20" name="TextBox 20"/>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2</a:t>
              </a:r>
            </a:p>
          </p:txBody>
        </p:sp>
      </p:grpSp>
      <p:grpSp>
        <p:nvGrpSpPr>
          <p:cNvPr id="21" name="Group 21"/>
          <p:cNvGrpSpPr/>
          <p:nvPr/>
        </p:nvGrpSpPr>
        <p:grpSpPr>
          <a:xfrm>
            <a:off x="4600575" y="1199850"/>
            <a:ext cx="2236970" cy="1411110"/>
            <a:chOff x="0" y="38100"/>
            <a:chExt cx="5965252" cy="3762958"/>
          </a:xfrm>
        </p:grpSpPr>
        <p:sp>
          <p:nvSpPr>
            <p:cNvPr id="22" name="TextBox 22"/>
            <p:cNvSpPr txBox="1"/>
            <p:nvPr/>
          </p:nvSpPr>
          <p:spPr>
            <a:xfrm>
              <a:off x="0" y="1338846"/>
              <a:ext cx="5965252" cy="2462212"/>
            </a:xfrm>
            <a:prstGeom prst="rect">
              <a:avLst/>
            </a:prstGeom>
          </p:spPr>
          <p:txBody>
            <a:bodyPr lIns="0" tIns="0" rIns="0" bIns="0" rtlCol="0" anchor="t">
              <a:spAutoFit/>
            </a:bodyPr>
            <a:lstStyle/>
            <a:p>
              <a:pPr algn="ctr">
                <a:lnSpc>
                  <a:spcPts val="2352"/>
                </a:lnSpc>
              </a:pPr>
              <a:endParaRPr lang="en-US" sz="2100" spc="153">
                <a:solidFill>
                  <a:srgbClr val="000000"/>
                </a:solidFill>
                <a:latin typeface="Barlow Bold"/>
              </a:endParaRPr>
            </a:p>
            <a:p>
              <a:pPr algn="ctr">
                <a:lnSpc>
                  <a:spcPts val="2352"/>
                </a:lnSpc>
              </a:pPr>
              <a:r>
                <a:rPr lang="en-US" sz="2100" spc="153">
                  <a:solidFill>
                    <a:srgbClr val="000000"/>
                  </a:solidFill>
                  <a:latin typeface="Barlow Bold"/>
                </a:rPr>
                <a:t>CHANNEL MANAGER</a:t>
              </a:r>
            </a:p>
          </p:txBody>
        </p:sp>
        <p:sp>
          <p:nvSpPr>
            <p:cNvPr id="23" name="TextBox 23"/>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3</a:t>
              </a:r>
            </a:p>
          </p:txBody>
        </p:sp>
      </p:grpSp>
      <p:grpSp>
        <p:nvGrpSpPr>
          <p:cNvPr id="24" name="Group 24"/>
          <p:cNvGrpSpPr/>
          <p:nvPr/>
        </p:nvGrpSpPr>
        <p:grpSpPr>
          <a:xfrm>
            <a:off x="6907031" y="1199850"/>
            <a:ext cx="2236970" cy="1411110"/>
            <a:chOff x="0" y="38100"/>
            <a:chExt cx="5965252" cy="3762958"/>
          </a:xfrm>
        </p:grpSpPr>
        <p:sp>
          <p:nvSpPr>
            <p:cNvPr id="25" name="TextBox 25"/>
            <p:cNvSpPr txBox="1"/>
            <p:nvPr/>
          </p:nvSpPr>
          <p:spPr>
            <a:xfrm>
              <a:off x="0" y="1338846"/>
              <a:ext cx="5965252" cy="2462212"/>
            </a:xfrm>
            <a:prstGeom prst="rect">
              <a:avLst/>
            </a:prstGeom>
          </p:spPr>
          <p:txBody>
            <a:bodyPr lIns="0" tIns="0" rIns="0" bIns="0" rtlCol="0" anchor="t">
              <a:spAutoFit/>
            </a:bodyPr>
            <a:lstStyle/>
            <a:p>
              <a:pPr algn="ctr">
                <a:lnSpc>
                  <a:spcPts val="2352"/>
                </a:lnSpc>
              </a:pPr>
              <a:endParaRPr lang="en-US" sz="2100" spc="153">
                <a:solidFill>
                  <a:srgbClr val="000000"/>
                </a:solidFill>
                <a:latin typeface="Barlow Bold"/>
              </a:endParaRPr>
            </a:p>
            <a:p>
              <a:pPr algn="ctr">
                <a:lnSpc>
                  <a:spcPts val="2352"/>
                </a:lnSpc>
              </a:pPr>
              <a:r>
                <a:rPr lang="en-US" sz="2100" spc="153">
                  <a:solidFill>
                    <a:srgbClr val="000000"/>
                  </a:solidFill>
                  <a:latin typeface="Barlow Bold"/>
                </a:rPr>
                <a:t>REVENUE MANAGEMENT</a:t>
              </a:r>
            </a:p>
          </p:txBody>
        </p:sp>
        <p:sp>
          <p:nvSpPr>
            <p:cNvPr id="26" name="TextBox 26"/>
            <p:cNvSpPr txBox="1"/>
            <p:nvPr/>
          </p:nvSpPr>
          <p:spPr>
            <a:xfrm>
              <a:off x="38768" y="38100"/>
              <a:ext cx="5887716" cy="1231106"/>
            </a:xfrm>
            <a:prstGeom prst="rect">
              <a:avLst/>
            </a:prstGeom>
          </p:spPr>
          <p:txBody>
            <a:bodyPr lIns="0" tIns="0" rIns="0" bIns="0" rtlCol="0" anchor="t">
              <a:spAutoFit/>
            </a:bodyPr>
            <a:lstStyle/>
            <a:p>
              <a:pPr algn="ctr">
                <a:lnSpc>
                  <a:spcPts val="3616"/>
                </a:lnSpc>
              </a:pPr>
              <a:r>
                <a:rPr lang="en-US" sz="3200">
                  <a:solidFill>
                    <a:srgbClr val="FFFFFF"/>
                  </a:solidFill>
                  <a:latin typeface="Mr Dafoe"/>
                </a:rPr>
                <a:t>4</a:t>
              </a:r>
            </a:p>
          </p:txBody>
        </p:sp>
      </p:grpSp>
      <p:grpSp>
        <p:nvGrpSpPr>
          <p:cNvPr id="27" name="Group 27"/>
          <p:cNvGrpSpPr/>
          <p:nvPr/>
        </p:nvGrpSpPr>
        <p:grpSpPr>
          <a:xfrm>
            <a:off x="45620" y="2903828"/>
            <a:ext cx="2191350" cy="1411110"/>
            <a:chOff x="0" y="38100"/>
            <a:chExt cx="5965252" cy="3762958"/>
          </a:xfrm>
        </p:grpSpPr>
        <p:sp>
          <p:nvSpPr>
            <p:cNvPr id="28" name="TextBox 28"/>
            <p:cNvSpPr txBox="1"/>
            <p:nvPr/>
          </p:nvSpPr>
          <p:spPr>
            <a:xfrm>
              <a:off x="0" y="1338846"/>
              <a:ext cx="5965252" cy="2462212"/>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CHECK-IN FUNCTIONALITY</a:t>
              </a:r>
            </a:p>
          </p:txBody>
        </p:sp>
        <p:sp>
          <p:nvSpPr>
            <p:cNvPr id="29" name="TextBox 29"/>
            <p:cNvSpPr txBox="1"/>
            <p:nvPr/>
          </p:nvSpPr>
          <p:spPr>
            <a:xfrm>
              <a:off x="38769" y="38100"/>
              <a:ext cx="5887716" cy="2462212"/>
            </a:xfrm>
            <a:prstGeom prst="rect">
              <a:avLst/>
            </a:prstGeom>
          </p:spPr>
          <p:txBody>
            <a:bodyPr lIns="0" tIns="0" rIns="0" bIns="0" rtlCol="0" anchor="t">
              <a:spAutoFit/>
            </a:bodyPr>
            <a:lstStyle/>
            <a:p>
              <a:pPr algn="ctr">
                <a:lnSpc>
                  <a:spcPts val="3616"/>
                </a:lnSpc>
              </a:pPr>
              <a:endParaRPr lang="en-US" sz="3200">
                <a:solidFill>
                  <a:srgbClr val="FFFFFF"/>
                </a:solidFill>
                <a:latin typeface="Mr Dafoe"/>
              </a:endParaRPr>
            </a:p>
            <a:p>
              <a:pPr algn="ctr">
                <a:lnSpc>
                  <a:spcPts val="3616"/>
                </a:lnSpc>
              </a:pPr>
              <a:endParaRPr lang="en-US" sz="3200">
                <a:solidFill>
                  <a:srgbClr val="FFFFFF"/>
                </a:solidFill>
                <a:latin typeface="Mr Dafoe"/>
              </a:endParaRPr>
            </a:p>
          </p:txBody>
        </p:sp>
      </p:grpSp>
      <p:grpSp>
        <p:nvGrpSpPr>
          <p:cNvPr id="30" name="Group 30"/>
          <p:cNvGrpSpPr/>
          <p:nvPr/>
        </p:nvGrpSpPr>
        <p:grpSpPr>
          <a:xfrm>
            <a:off x="2311218" y="2903828"/>
            <a:ext cx="2236970" cy="1103333"/>
            <a:chOff x="0" y="38100"/>
            <a:chExt cx="5965252" cy="2942220"/>
          </a:xfrm>
        </p:grpSpPr>
        <p:sp>
          <p:nvSpPr>
            <p:cNvPr id="31" name="TextBox 31"/>
            <p:cNvSpPr txBox="1"/>
            <p:nvPr/>
          </p:nvSpPr>
          <p:spPr>
            <a:xfrm>
              <a:off x="0" y="1338846"/>
              <a:ext cx="5965252" cy="1641474"/>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CUSTOMER DATA</a:t>
              </a:r>
            </a:p>
          </p:txBody>
        </p:sp>
        <p:sp>
          <p:nvSpPr>
            <p:cNvPr id="32" name="TextBox 32"/>
            <p:cNvSpPr txBox="1"/>
            <p:nvPr/>
          </p:nvSpPr>
          <p:spPr>
            <a:xfrm>
              <a:off x="38768" y="38100"/>
              <a:ext cx="5887716" cy="1231106"/>
            </a:xfrm>
            <a:prstGeom prst="rect">
              <a:avLst/>
            </a:prstGeom>
          </p:spPr>
          <p:txBody>
            <a:bodyPr lIns="0" tIns="0" rIns="0" bIns="0" rtlCol="0" anchor="t">
              <a:spAutoFit/>
            </a:bodyPr>
            <a:lstStyle/>
            <a:p>
              <a:pPr algn="ctr">
                <a:lnSpc>
                  <a:spcPts val="3616"/>
                </a:lnSpc>
              </a:pPr>
              <a:endParaRPr lang="en-US" sz="3200">
                <a:solidFill>
                  <a:srgbClr val="FFFFFF"/>
                </a:solidFill>
                <a:latin typeface="Mr Dafoe"/>
              </a:endParaRPr>
            </a:p>
          </p:txBody>
        </p:sp>
      </p:grpSp>
      <p:grpSp>
        <p:nvGrpSpPr>
          <p:cNvPr id="33" name="Group 33"/>
          <p:cNvGrpSpPr/>
          <p:nvPr/>
        </p:nvGrpSpPr>
        <p:grpSpPr>
          <a:xfrm>
            <a:off x="4610100" y="2903828"/>
            <a:ext cx="2236970" cy="1103333"/>
            <a:chOff x="0" y="38100"/>
            <a:chExt cx="5965252" cy="2942222"/>
          </a:xfrm>
        </p:grpSpPr>
        <p:sp>
          <p:nvSpPr>
            <p:cNvPr id="34" name="TextBox 34"/>
            <p:cNvSpPr txBox="1"/>
            <p:nvPr/>
          </p:nvSpPr>
          <p:spPr>
            <a:xfrm>
              <a:off x="0" y="1338847"/>
              <a:ext cx="5965252" cy="1641475"/>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HOUSEKEEPING</a:t>
              </a:r>
            </a:p>
          </p:txBody>
        </p:sp>
        <p:sp>
          <p:nvSpPr>
            <p:cNvPr id="35" name="TextBox 35"/>
            <p:cNvSpPr txBox="1"/>
            <p:nvPr/>
          </p:nvSpPr>
          <p:spPr>
            <a:xfrm>
              <a:off x="38768" y="38100"/>
              <a:ext cx="5887716" cy="1231107"/>
            </a:xfrm>
            <a:prstGeom prst="rect">
              <a:avLst/>
            </a:prstGeom>
          </p:spPr>
          <p:txBody>
            <a:bodyPr lIns="0" tIns="0" rIns="0" bIns="0" rtlCol="0" anchor="t">
              <a:spAutoFit/>
            </a:bodyPr>
            <a:lstStyle/>
            <a:p>
              <a:pPr algn="ctr">
                <a:lnSpc>
                  <a:spcPts val="3616"/>
                </a:lnSpc>
              </a:pPr>
              <a:endParaRPr lang="en-US" sz="3200">
                <a:solidFill>
                  <a:srgbClr val="FFFFFF"/>
                </a:solidFill>
                <a:latin typeface="Mr Dafoe"/>
              </a:endParaRPr>
            </a:p>
          </p:txBody>
        </p:sp>
      </p:grpSp>
      <p:grpSp>
        <p:nvGrpSpPr>
          <p:cNvPr id="36" name="Group 36"/>
          <p:cNvGrpSpPr/>
          <p:nvPr/>
        </p:nvGrpSpPr>
        <p:grpSpPr>
          <a:xfrm>
            <a:off x="6907031" y="2903828"/>
            <a:ext cx="2236970" cy="1103333"/>
            <a:chOff x="0" y="38100"/>
            <a:chExt cx="5965252" cy="2942220"/>
          </a:xfrm>
        </p:grpSpPr>
        <p:sp>
          <p:nvSpPr>
            <p:cNvPr id="37" name="TextBox 37"/>
            <p:cNvSpPr txBox="1"/>
            <p:nvPr/>
          </p:nvSpPr>
          <p:spPr>
            <a:xfrm>
              <a:off x="0" y="1338846"/>
              <a:ext cx="5965252" cy="1641474"/>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THIRD PARTY INTEGRATIONS</a:t>
              </a:r>
            </a:p>
          </p:txBody>
        </p:sp>
        <p:sp>
          <p:nvSpPr>
            <p:cNvPr id="38" name="TextBox 38"/>
            <p:cNvSpPr txBox="1"/>
            <p:nvPr/>
          </p:nvSpPr>
          <p:spPr>
            <a:xfrm>
              <a:off x="38768" y="38100"/>
              <a:ext cx="5887716" cy="1231106"/>
            </a:xfrm>
            <a:prstGeom prst="rect">
              <a:avLst/>
            </a:prstGeom>
          </p:spPr>
          <p:txBody>
            <a:bodyPr lIns="0" tIns="0" rIns="0" bIns="0" rtlCol="0" anchor="t">
              <a:spAutoFit/>
            </a:bodyPr>
            <a:lstStyle/>
            <a:p>
              <a:pPr algn="ctr">
                <a:lnSpc>
                  <a:spcPts val="3616"/>
                </a:lnSpc>
              </a:pPr>
              <a:endParaRPr lang="en-US" sz="3200">
                <a:solidFill>
                  <a:srgbClr val="FFFFFF"/>
                </a:solidFill>
                <a:latin typeface="Mr Dafoe"/>
              </a:endParaRPr>
            </a:p>
          </p:txBody>
        </p:sp>
      </p:grpSp>
      <p:grpSp>
        <p:nvGrpSpPr>
          <p:cNvPr id="39" name="Group 39"/>
          <p:cNvGrpSpPr/>
          <p:nvPr/>
        </p:nvGrpSpPr>
        <p:grpSpPr>
          <a:xfrm>
            <a:off x="0" y="4589163"/>
            <a:ext cx="2236970" cy="1103333"/>
            <a:chOff x="0" y="38100"/>
            <a:chExt cx="5965252" cy="2942220"/>
          </a:xfrm>
        </p:grpSpPr>
        <p:sp>
          <p:nvSpPr>
            <p:cNvPr id="40" name="TextBox 40"/>
            <p:cNvSpPr txBox="1"/>
            <p:nvPr/>
          </p:nvSpPr>
          <p:spPr>
            <a:xfrm>
              <a:off x="0" y="1338846"/>
              <a:ext cx="5965252" cy="1641474"/>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INVOICE &amp; PAYMENT</a:t>
              </a:r>
            </a:p>
          </p:txBody>
        </p:sp>
        <p:sp>
          <p:nvSpPr>
            <p:cNvPr id="41" name="TextBox 41"/>
            <p:cNvSpPr txBox="1"/>
            <p:nvPr/>
          </p:nvSpPr>
          <p:spPr>
            <a:xfrm>
              <a:off x="38768" y="38100"/>
              <a:ext cx="5887716" cy="1231106"/>
            </a:xfrm>
            <a:prstGeom prst="rect">
              <a:avLst/>
            </a:prstGeom>
          </p:spPr>
          <p:txBody>
            <a:bodyPr lIns="0" tIns="0" rIns="0" bIns="0" rtlCol="0" anchor="t">
              <a:spAutoFit/>
            </a:bodyPr>
            <a:lstStyle/>
            <a:p>
              <a:pPr algn="ctr">
                <a:lnSpc>
                  <a:spcPts val="3616"/>
                </a:lnSpc>
              </a:pPr>
              <a:endParaRPr lang="en-US" sz="3200">
                <a:solidFill>
                  <a:srgbClr val="FFFFFF"/>
                </a:solidFill>
                <a:latin typeface="Mr Dafoe"/>
              </a:endParaRPr>
            </a:p>
          </p:txBody>
        </p:sp>
      </p:grpSp>
      <p:grpSp>
        <p:nvGrpSpPr>
          <p:cNvPr id="42" name="Group 42"/>
          <p:cNvGrpSpPr/>
          <p:nvPr/>
        </p:nvGrpSpPr>
        <p:grpSpPr>
          <a:xfrm>
            <a:off x="2311218" y="4589163"/>
            <a:ext cx="2236970" cy="1411110"/>
            <a:chOff x="0" y="38100"/>
            <a:chExt cx="5965252" cy="3762958"/>
          </a:xfrm>
        </p:grpSpPr>
        <p:sp>
          <p:nvSpPr>
            <p:cNvPr id="43" name="TextBox 43"/>
            <p:cNvSpPr txBox="1"/>
            <p:nvPr/>
          </p:nvSpPr>
          <p:spPr>
            <a:xfrm>
              <a:off x="0" y="1338846"/>
              <a:ext cx="5965252" cy="2462212"/>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POINT OF SALE SERVICES</a:t>
              </a:r>
            </a:p>
          </p:txBody>
        </p:sp>
        <p:sp>
          <p:nvSpPr>
            <p:cNvPr id="44" name="TextBox 44"/>
            <p:cNvSpPr txBox="1"/>
            <p:nvPr/>
          </p:nvSpPr>
          <p:spPr>
            <a:xfrm>
              <a:off x="38768" y="38100"/>
              <a:ext cx="5887716" cy="1231106"/>
            </a:xfrm>
            <a:prstGeom prst="rect">
              <a:avLst/>
            </a:prstGeom>
          </p:spPr>
          <p:txBody>
            <a:bodyPr lIns="0" tIns="0" rIns="0" bIns="0" rtlCol="0" anchor="t">
              <a:spAutoFit/>
            </a:bodyPr>
            <a:lstStyle/>
            <a:p>
              <a:pPr algn="ctr">
                <a:lnSpc>
                  <a:spcPts val="3616"/>
                </a:lnSpc>
              </a:pPr>
              <a:endParaRPr lang="en-US" sz="3200">
                <a:solidFill>
                  <a:srgbClr val="FFFFFF"/>
                </a:solidFill>
                <a:latin typeface="Mr Dafoe"/>
              </a:endParaRPr>
            </a:p>
          </p:txBody>
        </p:sp>
      </p:grpSp>
      <p:grpSp>
        <p:nvGrpSpPr>
          <p:cNvPr id="45" name="Group 45"/>
          <p:cNvGrpSpPr/>
          <p:nvPr/>
        </p:nvGrpSpPr>
        <p:grpSpPr>
          <a:xfrm>
            <a:off x="4610100" y="4589163"/>
            <a:ext cx="2236970" cy="795557"/>
            <a:chOff x="0" y="38100"/>
            <a:chExt cx="5965252" cy="2121486"/>
          </a:xfrm>
        </p:grpSpPr>
        <p:sp>
          <p:nvSpPr>
            <p:cNvPr id="46" name="TextBox 46"/>
            <p:cNvSpPr txBox="1"/>
            <p:nvPr/>
          </p:nvSpPr>
          <p:spPr>
            <a:xfrm>
              <a:off x="0" y="1338847"/>
              <a:ext cx="5965252" cy="820739"/>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REPORTS</a:t>
              </a:r>
            </a:p>
          </p:txBody>
        </p:sp>
        <p:sp>
          <p:nvSpPr>
            <p:cNvPr id="47" name="TextBox 47"/>
            <p:cNvSpPr txBox="1"/>
            <p:nvPr/>
          </p:nvSpPr>
          <p:spPr>
            <a:xfrm>
              <a:off x="38768" y="38100"/>
              <a:ext cx="5887716" cy="1231107"/>
            </a:xfrm>
            <a:prstGeom prst="rect">
              <a:avLst/>
            </a:prstGeom>
          </p:spPr>
          <p:txBody>
            <a:bodyPr lIns="0" tIns="0" rIns="0" bIns="0" rtlCol="0" anchor="t">
              <a:spAutoFit/>
            </a:bodyPr>
            <a:lstStyle/>
            <a:p>
              <a:pPr algn="ctr">
                <a:lnSpc>
                  <a:spcPts val="3616"/>
                </a:lnSpc>
              </a:pPr>
              <a:endParaRPr lang="en-US" sz="3200">
                <a:solidFill>
                  <a:srgbClr val="FFFFFF"/>
                </a:solidFill>
                <a:latin typeface="Mr Dafoe"/>
              </a:endParaRPr>
            </a:p>
          </p:txBody>
        </p:sp>
      </p:grpSp>
      <p:grpSp>
        <p:nvGrpSpPr>
          <p:cNvPr id="48" name="Group 48"/>
          <p:cNvGrpSpPr/>
          <p:nvPr/>
        </p:nvGrpSpPr>
        <p:grpSpPr>
          <a:xfrm>
            <a:off x="6907031" y="4589163"/>
            <a:ext cx="2236970" cy="1103333"/>
            <a:chOff x="0" y="38100"/>
            <a:chExt cx="5965252" cy="2942222"/>
          </a:xfrm>
        </p:grpSpPr>
        <p:sp>
          <p:nvSpPr>
            <p:cNvPr id="49" name="TextBox 49"/>
            <p:cNvSpPr txBox="1"/>
            <p:nvPr/>
          </p:nvSpPr>
          <p:spPr>
            <a:xfrm>
              <a:off x="0" y="1338847"/>
              <a:ext cx="5965252" cy="1641475"/>
            </a:xfrm>
            <a:prstGeom prst="rect">
              <a:avLst/>
            </a:prstGeom>
          </p:spPr>
          <p:txBody>
            <a:bodyPr lIns="0" tIns="0" rIns="0" bIns="0" rtlCol="0" anchor="t">
              <a:spAutoFit/>
            </a:bodyPr>
            <a:lstStyle/>
            <a:p>
              <a:pPr algn="ctr">
                <a:lnSpc>
                  <a:spcPts val="2352"/>
                </a:lnSpc>
              </a:pPr>
              <a:r>
                <a:rPr lang="en-US" sz="2100" spc="153">
                  <a:solidFill>
                    <a:srgbClr val="000000"/>
                  </a:solidFill>
                  <a:latin typeface="Barlow Bold"/>
                </a:rPr>
                <a:t>USER FRIENDLY</a:t>
              </a:r>
            </a:p>
          </p:txBody>
        </p:sp>
        <p:sp>
          <p:nvSpPr>
            <p:cNvPr id="50" name="TextBox 50"/>
            <p:cNvSpPr txBox="1"/>
            <p:nvPr/>
          </p:nvSpPr>
          <p:spPr>
            <a:xfrm>
              <a:off x="38768" y="38100"/>
              <a:ext cx="5887716" cy="1231107"/>
            </a:xfrm>
            <a:prstGeom prst="rect">
              <a:avLst/>
            </a:prstGeom>
          </p:spPr>
          <p:txBody>
            <a:bodyPr lIns="0" tIns="0" rIns="0" bIns="0" rtlCol="0" anchor="t">
              <a:spAutoFit/>
            </a:bodyPr>
            <a:lstStyle/>
            <a:p>
              <a:pPr algn="ctr">
                <a:lnSpc>
                  <a:spcPts val="3616"/>
                </a:lnSpc>
              </a:pPr>
              <a:endParaRPr lang="en-US" sz="3200">
                <a:solidFill>
                  <a:srgbClr val="FFFFFF"/>
                </a:solidFill>
                <a:latin typeface="Mr Dafoe"/>
              </a:endParaRPr>
            </a:p>
          </p:txBody>
        </p:sp>
      </p:grpSp>
      <p:pic>
        <p:nvPicPr>
          <p:cNvPr id="1026" name="Picture 2" descr="Image result for ask for help">
            <a:extLst>
              <a:ext uri="{FF2B5EF4-FFF2-40B4-BE49-F238E27FC236}">
                <a16:creationId xmlns:a16="http://schemas.microsoft.com/office/drawing/2014/main" id="{25404927-D7EE-4178-8E85-20DA76EC15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7703" y="80258"/>
            <a:ext cx="2433246" cy="1622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4207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ssolv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dissolv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dissolv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dissolv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dissolv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dissolve">
                                      <p:cBhvr>
                                        <p:cTn id="32" dur="5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dissolve">
                                      <p:cBhvr>
                                        <p:cTn id="37" dur="500"/>
                                        <p:tgtEl>
                                          <p:spTgt spid="33"/>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dissolve">
                                      <p:cBhvr>
                                        <p:cTn id="42" dur="500"/>
                                        <p:tgtEl>
                                          <p:spTgt spid="36"/>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dissolve">
                                      <p:cBhvr>
                                        <p:cTn id="47" dur="500"/>
                                        <p:tgtEl>
                                          <p:spTgt spid="39"/>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dissolve">
                                      <p:cBhvr>
                                        <p:cTn id="52" dur="500"/>
                                        <p:tgtEl>
                                          <p:spTgt spid="42"/>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nodeType="click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dissolve">
                                      <p:cBhvr>
                                        <p:cTn id="57" dur="500"/>
                                        <p:tgtEl>
                                          <p:spTgt spid="45"/>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dissolve">
                                      <p:cBhvr>
                                        <p:cTn id="6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solidFill>
            <a:srgbClr val="29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4" y="484632"/>
            <a:ext cx="275005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ext&#10;&#10;Description automatically generated with medium confidence">
            <a:extLst>
              <a:ext uri="{FF2B5EF4-FFF2-40B4-BE49-F238E27FC236}">
                <a16:creationId xmlns:a16="http://schemas.microsoft.com/office/drawing/2014/main" id="{FC18D6D3-3B61-4C8D-956C-193EF14DF18A}"/>
              </a:ext>
            </a:extLst>
          </p:cNvPr>
          <p:cNvPicPr>
            <a:picLocks noChangeAspect="1"/>
          </p:cNvPicPr>
          <p:nvPr/>
        </p:nvPicPr>
        <p:blipFill>
          <a:blip r:embed="rId3"/>
          <a:stretch>
            <a:fillRect/>
          </a:stretch>
        </p:blipFill>
        <p:spPr>
          <a:xfrm>
            <a:off x="679172" y="803049"/>
            <a:ext cx="2118661" cy="2470743"/>
          </a:xfrm>
          <a:prstGeom prst="rect">
            <a:avLst/>
          </a:prstGeom>
          <a:noFill/>
        </p:spPr>
      </p:pic>
      <p:pic>
        <p:nvPicPr>
          <p:cNvPr id="6" name="Picture 2" descr="Graphical user interface, application&#10;&#10;Description automatically generated">
            <a:extLst>
              <a:ext uri="{FF2B5EF4-FFF2-40B4-BE49-F238E27FC236}">
                <a16:creationId xmlns:a16="http://schemas.microsoft.com/office/drawing/2014/main" id="{6F044421-9E26-44C0-8AB2-CDE8BE319E4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03504" y="4044945"/>
            <a:ext cx="2269997" cy="1271198"/>
          </a:xfrm>
          <a:prstGeom prst="rect">
            <a:avLst/>
          </a:prstGeom>
          <a:noFill/>
          <a:effectLst/>
        </p:spPr>
      </p:pic>
      <p:sp>
        <p:nvSpPr>
          <p:cNvPr id="3" name="Content Placeholder 2">
            <a:extLst>
              <a:ext uri="{FF2B5EF4-FFF2-40B4-BE49-F238E27FC236}">
                <a16:creationId xmlns:a16="http://schemas.microsoft.com/office/drawing/2014/main" id="{67321F8F-B4D4-4F4B-BE94-B68B41A88C77}"/>
              </a:ext>
            </a:extLst>
          </p:cNvPr>
          <p:cNvSpPr>
            <a:spLocks noGrp="1"/>
          </p:cNvSpPr>
          <p:nvPr>
            <p:ph sz="half" idx="2"/>
          </p:nvPr>
        </p:nvSpPr>
        <p:spPr>
          <a:xfrm>
            <a:off x="3837660" y="2438400"/>
            <a:ext cx="4817136" cy="3785419"/>
          </a:xfrm>
        </p:spPr>
        <p:txBody>
          <a:bodyPr vert="horz" lIns="91440" tIns="45720" rIns="91440" bIns="45720" rtlCol="0">
            <a:normAutofit/>
          </a:bodyPr>
          <a:lstStyle/>
          <a:p>
            <a:pPr marL="0"/>
            <a:r>
              <a:rPr lang="en-US" sz="1700" i="1"/>
              <a:t>Can you please spend some time this week to tell us a little about yourself? You will see a video from me in Flipgrid. Record yourself and I look forward to seeing them this week!</a:t>
            </a:r>
          </a:p>
          <a:p>
            <a:pPr marL="0"/>
            <a:endParaRPr lang="en-US" sz="1700" i="1"/>
          </a:p>
          <a:p>
            <a:pPr marL="0"/>
            <a:r>
              <a:rPr lang="en-US" sz="1700" i="1"/>
              <a:t>I have attached a </a:t>
            </a:r>
            <a:r>
              <a:rPr lang="en-US" sz="1700" i="1" err="1"/>
              <a:t>Fipgrid</a:t>
            </a:r>
            <a:r>
              <a:rPr lang="en-US" sz="1700" i="1"/>
              <a:t> set up guide on Moodle         	(please use your university email).</a:t>
            </a:r>
          </a:p>
          <a:p>
            <a:pPr marL="0"/>
            <a:endParaRPr lang="en-US" sz="1700" i="1"/>
          </a:p>
          <a:p>
            <a:pPr marL="0"/>
            <a:r>
              <a:rPr lang="en-US" sz="1700" i="1"/>
              <a:t>Join Code: https://flipgrid.com/2fa5cb4b</a:t>
            </a:r>
          </a:p>
          <a:p>
            <a:pPr marL="0" indent="0">
              <a:buNone/>
            </a:pPr>
            <a:endParaRPr lang="en-US" sz="1700" i="1"/>
          </a:p>
          <a:p>
            <a:pPr marL="0"/>
            <a:endParaRPr lang="en-US" sz="1700" i="1"/>
          </a:p>
          <a:p>
            <a:pPr marL="0"/>
            <a:endParaRPr lang="en-US" sz="1700" i="1"/>
          </a:p>
        </p:txBody>
      </p:sp>
      <p:pic>
        <p:nvPicPr>
          <p:cNvPr id="7170" name="Picture 2" descr="A blue sky with white clouds&#10;&#10;Description automatically generated with low confidence">
            <a:extLst>
              <a:ext uri="{FF2B5EF4-FFF2-40B4-BE49-F238E27FC236}">
                <a16:creationId xmlns:a16="http://schemas.microsoft.com/office/drawing/2014/main" id="{A97AC8E8-D2B4-4558-AED3-64AF345D01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6540" y="449959"/>
            <a:ext cx="2619375" cy="1743075"/>
          </a:xfrm>
          <a:prstGeom prst="rect">
            <a:avLst/>
          </a:prstGeom>
          <a:noFill/>
        </p:spPr>
      </p:pic>
    </p:spTree>
    <p:extLst>
      <p:ext uri="{BB962C8B-B14F-4D97-AF65-F5344CB8AC3E}">
        <p14:creationId xmlns:p14="http://schemas.microsoft.com/office/powerpoint/2010/main" val="16706485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CA815F2C-4E80-4019-8E59-FAD3F7F847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06978" cy="6858000"/>
          </a:xfrm>
          <a:custGeom>
            <a:avLst/>
            <a:gdLst>
              <a:gd name="connsiteX0" fmla="*/ 8239723 w 12009304"/>
              <a:gd name="connsiteY0" fmla="*/ 5083103 h 6858000"/>
              <a:gd name="connsiteX1" fmla="*/ 9505105 w 12009304"/>
              <a:gd name="connsiteY1" fmla="*/ 5083103 h 6858000"/>
              <a:gd name="connsiteX2" fmla="*/ 9564676 w 12009304"/>
              <a:gd name="connsiteY2" fmla="*/ 5091016 h 6858000"/>
              <a:gd name="connsiteX3" fmla="*/ 9605648 w 12009304"/>
              <a:gd name="connsiteY3" fmla="*/ 5108194 h 6858000"/>
              <a:gd name="connsiteX4" fmla="*/ 9580608 w 12009304"/>
              <a:gd name="connsiteY4" fmla="*/ 5151499 h 6858000"/>
              <a:gd name="connsiteX5" fmla="*/ 8693486 w 12009304"/>
              <a:gd name="connsiteY5" fmla="*/ 6685800 h 6858000"/>
              <a:gd name="connsiteX6" fmla="*/ 8595419 w 12009304"/>
              <a:gd name="connsiteY6" fmla="*/ 6814017 h 6858000"/>
              <a:gd name="connsiteX7" fmla="*/ 8545620 w 12009304"/>
              <a:gd name="connsiteY7" fmla="*/ 6858000 h 6858000"/>
              <a:gd name="connsiteX8" fmla="*/ 7612173 w 12009304"/>
              <a:gd name="connsiteY8" fmla="*/ 6858000 h 6858000"/>
              <a:gd name="connsiteX9" fmla="*/ 7591825 w 12009304"/>
              <a:gd name="connsiteY9" fmla="*/ 6822959 h 6858000"/>
              <a:gd name="connsiteX10" fmla="*/ 7411622 w 12009304"/>
              <a:gd name="connsiteY10" fmla="*/ 6512633 h 6858000"/>
              <a:gd name="connsiteX11" fmla="*/ 7411622 w 12009304"/>
              <a:gd name="connsiteY11" fmla="*/ 6289354 h 6858000"/>
              <a:gd name="connsiteX12" fmla="*/ 8045680 w 12009304"/>
              <a:gd name="connsiteY12" fmla="*/ 5197465 h 6858000"/>
              <a:gd name="connsiteX13" fmla="*/ 8239723 w 12009304"/>
              <a:gd name="connsiteY13" fmla="*/ 5083103 h 6858000"/>
              <a:gd name="connsiteX14" fmla="*/ 10622296 w 12009304"/>
              <a:gd name="connsiteY14" fmla="*/ 1326563 h 6858000"/>
              <a:gd name="connsiteX15" fmla="*/ 11448522 w 12009304"/>
              <a:gd name="connsiteY15" fmla="*/ 1326563 h 6858000"/>
              <a:gd name="connsiteX16" fmla="*/ 11577006 w 12009304"/>
              <a:gd name="connsiteY16" fmla="*/ 1401233 h 6858000"/>
              <a:gd name="connsiteX17" fmla="*/ 11989228 w 12009304"/>
              <a:gd name="connsiteY17" fmla="*/ 2114179 h 6858000"/>
              <a:gd name="connsiteX18" fmla="*/ 11989228 w 12009304"/>
              <a:gd name="connsiteY18" fmla="*/ 2259969 h 6858000"/>
              <a:gd name="connsiteX19" fmla="*/ 11577006 w 12009304"/>
              <a:gd name="connsiteY19" fmla="*/ 2972914 h 6858000"/>
              <a:gd name="connsiteX20" fmla="*/ 11448522 w 12009304"/>
              <a:gd name="connsiteY20" fmla="*/ 3047587 h 6858000"/>
              <a:gd name="connsiteX21" fmla="*/ 10622296 w 12009304"/>
              <a:gd name="connsiteY21" fmla="*/ 3047587 h 6858000"/>
              <a:gd name="connsiteX22" fmla="*/ 10495594 w 12009304"/>
              <a:gd name="connsiteY22" fmla="*/ 2972914 h 6858000"/>
              <a:gd name="connsiteX23" fmla="*/ 10081589 w 12009304"/>
              <a:gd name="connsiteY23" fmla="*/ 2259969 h 6858000"/>
              <a:gd name="connsiteX24" fmla="*/ 10081589 w 12009304"/>
              <a:gd name="connsiteY24" fmla="*/ 2114179 h 6858000"/>
              <a:gd name="connsiteX25" fmla="*/ 10495594 w 12009304"/>
              <a:gd name="connsiteY25" fmla="*/ 1401233 h 6858000"/>
              <a:gd name="connsiteX26" fmla="*/ 10622296 w 12009304"/>
              <a:gd name="connsiteY26" fmla="*/ 1326563 h 6858000"/>
              <a:gd name="connsiteX27" fmla="*/ 0 w 12009304"/>
              <a:gd name="connsiteY27" fmla="*/ 0 h 6858000"/>
              <a:gd name="connsiteX28" fmla="*/ 4457990 w 12009304"/>
              <a:gd name="connsiteY28" fmla="*/ 0 h 6858000"/>
              <a:gd name="connsiteX29" fmla="*/ 5902610 w 12009304"/>
              <a:gd name="connsiteY29" fmla="*/ 0 h 6858000"/>
              <a:gd name="connsiteX30" fmla="*/ 8476869 w 12009304"/>
              <a:gd name="connsiteY30" fmla="*/ 0 h 6858000"/>
              <a:gd name="connsiteX31" fmla="*/ 8535933 w 12009304"/>
              <a:gd name="connsiteY31" fmla="*/ 39849 h 6858000"/>
              <a:gd name="connsiteX32" fmla="*/ 8693486 w 12009304"/>
              <a:gd name="connsiteY32" fmla="*/ 220603 h 6858000"/>
              <a:gd name="connsiteX33" fmla="*/ 10389180 w 12009304"/>
              <a:gd name="connsiteY33" fmla="*/ 3153347 h 6858000"/>
              <a:gd name="connsiteX34" fmla="*/ 10389180 w 12009304"/>
              <a:gd name="connsiteY34" fmla="*/ 3753061 h 6858000"/>
              <a:gd name="connsiteX35" fmla="*/ 9759557 w 12009304"/>
              <a:gd name="connsiteY35" fmla="*/ 4842009 h 6858000"/>
              <a:gd name="connsiteX36" fmla="*/ 9706493 w 12009304"/>
              <a:gd name="connsiteY36" fmla="*/ 4933778 h 6858000"/>
              <a:gd name="connsiteX37" fmla="*/ 9708360 w 12009304"/>
              <a:gd name="connsiteY37" fmla="*/ 4934561 h 6858000"/>
              <a:gd name="connsiteX38" fmla="*/ 9802002 w 12009304"/>
              <a:gd name="connsiteY38" fmla="*/ 5029008 h 6858000"/>
              <a:gd name="connsiteX39" fmla="*/ 10514131 w 12009304"/>
              <a:gd name="connsiteY39" fmla="*/ 6260653 h 6858000"/>
              <a:gd name="connsiteX40" fmla="*/ 10514131 w 12009304"/>
              <a:gd name="connsiteY40" fmla="*/ 6512512 h 6858000"/>
              <a:gd name="connsiteX41" fmla="*/ 10340271 w 12009304"/>
              <a:gd name="connsiteY41" fmla="*/ 6813206 h 6858000"/>
              <a:gd name="connsiteX42" fmla="*/ 10314372 w 12009304"/>
              <a:gd name="connsiteY42" fmla="*/ 6858000 h 6858000"/>
              <a:gd name="connsiteX43" fmla="*/ 10119136 w 12009304"/>
              <a:gd name="connsiteY43" fmla="*/ 6858000 h 6858000"/>
              <a:gd name="connsiteX44" fmla="*/ 10122008 w 12009304"/>
              <a:gd name="connsiteY44" fmla="*/ 6853033 h 6858000"/>
              <a:gd name="connsiteX45" fmla="*/ 10327158 w 12009304"/>
              <a:gd name="connsiteY45" fmla="*/ 6498223 h 6858000"/>
              <a:gd name="connsiteX46" fmla="*/ 10327158 w 12009304"/>
              <a:gd name="connsiteY46" fmla="*/ 6274942 h 6858000"/>
              <a:gd name="connsiteX47" fmla="*/ 9695832 w 12009304"/>
              <a:gd name="connsiteY47" fmla="*/ 5183053 h 6858000"/>
              <a:gd name="connsiteX48" fmla="*/ 9612819 w 12009304"/>
              <a:gd name="connsiteY48" fmla="*/ 5099323 h 6858000"/>
              <a:gd name="connsiteX49" fmla="*/ 9603213 w 12009304"/>
              <a:gd name="connsiteY49" fmla="*/ 5095298 h 6858000"/>
              <a:gd name="connsiteX50" fmla="*/ 9654707 w 12009304"/>
              <a:gd name="connsiteY50" fmla="*/ 5006238 h 6858000"/>
              <a:gd name="connsiteX51" fmla="*/ 9693004 w 12009304"/>
              <a:gd name="connsiteY51" fmla="*/ 4940002 h 6858000"/>
              <a:gd name="connsiteX52" fmla="*/ 9653283 w 12009304"/>
              <a:gd name="connsiteY52" fmla="*/ 4923348 h 6858000"/>
              <a:gd name="connsiteX53" fmla="*/ 9586087 w 12009304"/>
              <a:gd name="connsiteY53" fmla="*/ 4914420 h 6858000"/>
              <a:gd name="connsiteX54" fmla="*/ 8158743 w 12009304"/>
              <a:gd name="connsiteY54" fmla="*/ 4914420 h 6858000"/>
              <a:gd name="connsiteX55" fmla="*/ 7939863 w 12009304"/>
              <a:gd name="connsiteY55" fmla="*/ 5043420 h 6858000"/>
              <a:gd name="connsiteX56" fmla="*/ 7224650 w 12009304"/>
              <a:gd name="connsiteY56" fmla="*/ 6275065 h 6858000"/>
              <a:gd name="connsiteX57" fmla="*/ 7224650 w 12009304"/>
              <a:gd name="connsiteY57" fmla="*/ 6526922 h 6858000"/>
              <a:gd name="connsiteX58" fmla="*/ 7350544 w 12009304"/>
              <a:gd name="connsiteY58" fmla="*/ 6743723 h 6858000"/>
              <a:gd name="connsiteX59" fmla="*/ 7416905 w 12009304"/>
              <a:gd name="connsiteY59" fmla="*/ 6858000 h 6858000"/>
              <a:gd name="connsiteX60" fmla="*/ 5902610 w 12009304"/>
              <a:gd name="connsiteY60" fmla="*/ 6858000 h 6858000"/>
              <a:gd name="connsiteX61" fmla="*/ 4389357 w 12009304"/>
              <a:gd name="connsiteY61" fmla="*/ 6858000 h 6858000"/>
              <a:gd name="connsiteX62" fmla="*/ 0 w 12009304"/>
              <a:gd name="connsiteY6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2009304" h="6858000">
                <a:moveTo>
                  <a:pt x="8239723" y="5083103"/>
                </a:moveTo>
                <a:cubicBezTo>
                  <a:pt x="8239723" y="5083103"/>
                  <a:pt x="8239723" y="5083103"/>
                  <a:pt x="9505105" y="5083103"/>
                </a:cubicBezTo>
                <a:cubicBezTo>
                  <a:pt x="9525601" y="5083103"/>
                  <a:pt x="9545588" y="5085825"/>
                  <a:pt x="9564676" y="5091016"/>
                </a:cubicBezTo>
                <a:lnTo>
                  <a:pt x="9605648" y="5108194"/>
                </a:lnTo>
                <a:lnTo>
                  <a:pt x="9580608" y="5151499"/>
                </a:lnTo>
                <a:cubicBezTo>
                  <a:pt x="9354208" y="5543062"/>
                  <a:pt x="9064418" y="6044264"/>
                  <a:pt x="8693486" y="6685800"/>
                </a:cubicBezTo>
                <a:cubicBezTo>
                  <a:pt x="8665958" y="6733339"/>
                  <a:pt x="8632925" y="6776306"/>
                  <a:pt x="8595419" y="6814017"/>
                </a:cubicBezTo>
                <a:lnTo>
                  <a:pt x="8545620" y="6858000"/>
                </a:lnTo>
                <a:lnTo>
                  <a:pt x="7612173" y="6858000"/>
                </a:lnTo>
                <a:lnTo>
                  <a:pt x="7591825" y="6822959"/>
                </a:lnTo>
                <a:cubicBezTo>
                  <a:pt x="7538315" y="6730809"/>
                  <a:pt x="7478495" y="6627794"/>
                  <a:pt x="7411622" y="6512633"/>
                </a:cubicBezTo>
                <a:cubicBezTo>
                  <a:pt x="7370628" y="6444560"/>
                  <a:pt x="7370628" y="6357427"/>
                  <a:pt x="7411622" y="6289354"/>
                </a:cubicBezTo>
                <a:cubicBezTo>
                  <a:pt x="7411622" y="6289354"/>
                  <a:pt x="7411622" y="6289354"/>
                  <a:pt x="8045680" y="5197465"/>
                </a:cubicBezTo>
                <a:cubicBezTo>
                  <a:pt x="8083943" y="5126669"/>
                  <a:pt x="8160465" y="5083103"/>
                  <a:pt x="8239723" y="5083103"/>
                </a:cubicBezTo>
                <a:close/>
                <a:moveTo>
                  <a:pt x="10622296" y="1326563"/>
                </a:moveTo>
                <a:cubicBezTo>
                  <a:pt x="10622296" y="1326563"/>
                  <a:pt x="10622296" y="1326563"/>
                  <a:pt x="11448522" y="1326563"/>
                </a:cubicBezTo>
                <a:cubicBezTo>
                  <a:pt x="11502058" y="1326563"/>
                  <a:pt x="11550238" y="1355009"/>
                  <a:pt x="11577006" y="1401233"/>
                </a:cubicBezTo>
                <a:cubicBezTo>
                  <a:pt x="11577006" y="1401233"/>
                  <a:pt x="11577006" y="1401233"/>
                  <a:pt x="11989228" y="2114179"/>
                </a:cubicBezTo>
                <a:cubicBezTo>
                  <a:pt x="12015996" y="2158629"/>
                  <a:pt x="12015996" y="2215522"/>
                  <a:pt x="11989228" y="2259969"/>
                </a:cubicBezTo>
                <a:cubicBezTo>
                  <a:pt x="11989228" y="2259969"/>
                  <a:pt x="11989228" y="2259969"/>
                  <a:pt x="11577006" y="2972914"/>
                </a:cubicBezTo>
                <a:cubicBezTo>
                  <a:pt x="11550238" y="3019141"/>
                  <a:pt x="11502058" y="3047587"/>
                  <a:pt x="11448522" y="3047587"/>
                </a:cubicBezTo>
                <a:cubicBezTo>
                  <a:pt x="11448522" y="3047587"/>
                  <a:pt x="11448522" y="3047587"/>
                  <a:pt x="10622296" y="3047587"/>
                </a:cubicBezTo>
                <a:cubicBezTo>
                  <a:pt x="10570544" y="3047587"/>
                  <a:pt x="10520578" y="3019141"/>
                  <a:pt x="10495594" y="2972914"/>
                </a:cubicBezTo>
                <a:cubicBezTo>
                  <a:pt x="10495594" y="2972914"/>
                  <a:pt x="10495594" y="2972914"/>
                  <a:pt x="10081589" y="2259969"/>
                </a:cubicBezTo>
                <a:cubicBezTo>
                  <a:pt x="10054821" y="2215522"/>
                  <a:pt x="10054821" y="2158629"/>
                  <a:pt x="10081589" y="2114179"/>
                </a:cubicBezTo>
                <a:cubicBezTo>
                  <a:pt x="10081589" y="2114179"/>
                  <a:pt x="10081589" y="2114179"/>
                  <a:pt x="10495594" y="1401233"/>
                </a:cubicBezTo>
                <a:cubicBezTo>
                  <a:pt x="10520578" y="1355009"/>
                  <a:pt x="10570544" y="1326563"/>
                  <a:pt x="10622296" y="1326563"/>
                </a:cubicBezTo>
                <a:close/>
                <a:moveTo>
                  <a:pt x="0" y="0"/>
                </a:moveTo>
                <a:lnTo>
                  <a:pt x="4457990" y="0"/>
                </a:lnTo>
                <a:lnTo>
                  <a:pt x="5902610" y="0"/>
                </a:lnTo>
                <a:lnTo>
                  <a:pt x="8476869" y="0"/>
                </a:lnTo>
                <a:lnTo>
                  <a:pt x="8535933" y="39849"/>
                </a:lnTo>
                <a:cubicBezTo>
                  <a:pt x="8598516" y="88273"/>
                  <a:pt x="8652195" y="149296"/>
                  <a:pt x="8693486" y="220603"/>
                </a:cubicBezTo>
                <a:cubicBezTo>
                  <a:pt x="8693486" y="220603"/>
                  <a:pt x="8693486" y="220603"/>
                  <a:pt x="10389180" y="3153347"/>
                </a:cubicBezTo>
                <a:cubicBezTo>
                  <a:pt x="10499291" y="3336185"/>
                  <a:pt x="10499291" y="3570221"/>
                  <a:pt x="10389180" y="3753061"/>
                </a:cubicBezTo>
                <a:cubicBezTo>
                  <a:pt x="10389180" y="3753061"/>
                  <a:pt x="10389180" y="3753061"/>
                  <a:pt x="9759557" y="4842009"/>
                </a:cubicBezTo>
                <a:lnTo>
                  <a:pt x="9706493" y="4933778"/>
                </a:lnTo>
                <a:lnTo>
                  <a:pt x="9708360" y="4934561"/>
                </a:lnTo>
                <a:cubicBezTo>
                  <a:pt x="9746510" y="4956830"/>
                  <a:pt x="9778880" y="4989078"/>
                  <a:pt x="9802002" y="5029008"/>
                </a:cubicBezTo>
                <a:cubicBezTo>
                  <a:pt x="9802002" y="5029008"/>
                  <a:pt x="9802002" y="5029008"/>
                  <a:pt x="10514131" y="6260653"/>
                </a:cubicBezTo>
                <a:cubicBezTo>
                  <a:pt x="10560376" y="6337439"/>
                  <a:pt x="10560376" y="6435725"/>
                  <a:pt x="10514131" y="6512512"/>
                </a:cubicBezTo>
                <a:cubicBezTo>
                  <a:pt x="10514131" y="6512512"/>
                  <a:pt x="10514131" y="6512512"/>
                  <a:pt x="10340271" y="6813206"/>
                </a:cubicBezTo>
                <a:lnTo>
                  <a:pt x="10314372" y="6858000"/>
                </a:lnTo>
                <a:lnTo>
                  <a:pt x="10119136" y="6858000"/>
                </a:lnTo>
                <a:lnTo>
                  <a:pt x="10122008" y="6853033"/>
                </a:lnTo>
                <a:cubicBezTo>
                  <a:pt x="10327158" y="6498223"/>
                  <a:pt x="10327158" y="6498223"/>
                  <a:pt x="10327158" y="6498223"/>
                </a:cubicBezTo>
                <a:cubicBezTo>
                  <a:pt x="10368154" y="6430148"/>
                  <a:pt x="10368154" y="6343015"/>
                  <a:pt x="10327158" y="6274942"/>
                </a:cubicBezTo>
                <a:cubicBezTo>
                  <a:pt x="9695832" y="5183053"/>
                  <a:pt x="9695832" y="5183053"/>
                  <a:pt x="9695832" y="5183053"/>
                </a:cubicBezTo>
                <a:cubicBezTo>
                  <a:pt x="9675334" y="5147654"/>
                  <a:pt x="9646640" y="5119063"/>
                  <a:pt x="9612819" y="5099323"/>
                </a:cubicBezTo>
                <a:lnTo>
                  <a:pt x="9603213" y="5095298"/>
                </a:lnTo>
                <a:lnTo>
                  <a:pt x="9654707" y="5006238"/>
                </a:lnTo>
                <a:lnTo>
                  <a:pt x="9693004" y="4940002"/>
                </a:lnTo>
                <a:lnTo>
                  <a:pt x="9653283" y="4923348"/>
                </a:lnTo>
                <a:cubicBezTo>
                  <a:pt x="9631750" y="4917491"/>
                  <a:pt x="9609208" y="4914420"/>
                  <a:pt x="9586087" y="4914420"/>
                </a:cubicBezTo>
                <a:cubicBezTo>
                  <a:pt x="8158743" y="4914420"/>
                  <a:pt x="8158743" y="4914420"/>
                  <a:pt x="8158743" y="4914420"/>
                </a:cubicBezTo>
                <a:cubicBezTo>
                  <a:pt x="8069341" y="4914420"/>
                  <a:pt x="7983024" y="4963563"/>
                  <a:pt x="7939863" y="5043420"/>
                </a:cubicBezTo>
                <a:cubicBezTo>
                  <a:pt x="7224650" y="6275065"/>
                  <a:pt x="7224650" y="6275065"/>
                  <a:pt x="7224650" y="6275065"/>
                </a:cubicBezTo>
                <a:cubicBezTo>
                  <a:pt x="7178407" y="6351849"/>
                  <a:pt x="7178407" y="6450135"/>
                  <a:pt x="7224650" y="6526922"/>
                </a:cubicBezTo>
                <a:cubicBezTo>
                  <a:pt x="7269350" y="6603900"/>
                  <a:pt x="7311257" y="6676067"/>
                  <a:pt x="7350544" y="6743723"/>
                </a:cubicBezTo>
                <a:lnTo>
                  <a:pt x="7416905" y="6858000"/>
                </a:lnTo>
                <a:lnTo>
                  <a:pt x="5902610" y="6858000"/>
                </a:lnTo>
                <a:lnTo>
                  <a:pt x="4389357" y="6858000"/>
                </a:lnTo>
                <a:lnTo>
                  <a:pt x="0" y="6858000"/>
                </a:ln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8A6FEF65-1D2F-424B-B593-2DA2420E64BA}"/>
              </a:ext>
            </a:extLst>
          </p:cNvPr>
          <p:cNvPicPr>
            <a:picLocks noChangeAspect="1"/>
          </p:cNvPicPr>
          <p:nvPr/>
        </p:nvPicPr>
        <p:blipFill rotWithShape="1">
          <a:blip r:embed="rId3"/>
          <a:srcRect l="11583" r="18359" b="1"/>
          <a:stretch/>
        </p:blipFill>
        <p:spPr>
          <a:xfrm>
            <a:off x="2108457" y="1357672"/>
            <a:ext cx="4927086" cy="3235085"/>
          </a:xfrm>
          <a:prstGeom prst="rect">
            <a:avLst/>
          </a:prstGeom>
          <a:noFill/>
        </p:spPr>
      </p:pic>
    </p:spTree>
    <p:extLst>
      <p:ext uri="{BB962C8B-B14F-4D97-AF65-F5344CB8AC3E}">
        <p14:creationId xmlns:p14="http://schemas.microsoft.com/office/powerpoint/2010/main" val="21521370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5405413"/>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02BADA621A38D4687FF6123381C64DF" ma:contentTypeVersion="12" ma:contentTypeDescription="Create a new document." ma:contentTypeScope="" ma:versionID="1f5f6ec95bb0a48820e02e38d02848a0">
  <xsd:schema xmlns:xsd="http://www.w3.org/2001/XMLSchema" xmlns:xs="http://www.w3.org/2001/XMLSchema" xmlns:p="http://schemas.microsoft.com/office/2006/metadata/properties" xmlns:ns2="3e7a15d4-c698-4f99-9f68-49b1414f3841" xmlns:ns3="6e64d6fd-104f-4775-b027-3bb9d4227659" targetNamespace="http://schemas.microsoft.com/office/2006/metadata/properties" ma:root="true" ma:fieldsID="01c3316f0dd2ce296747dced19a367aa" ns2:_="" ns3:_="">
    <xsd:import namespace="3e7a15d4-c698-4f99-9f68-49b1414f3841"/>
    <xsd:import namespace="6e64d6fd-104f-4775-b027-3bb9d4227659"/>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7a15d4-c698-4f99-9f68-49b1414f38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e64d6fd-104f-4775-b027-3bb9d422765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AE1112E-EDC2-4AC9-9B76-EB457A03CEA7}">
  <ds:schemaRefs>
    <ds:schemaRef ds:uri="http://schemas.microsoft.com/sharepoint/v3/contenttype/forms"/>
  </ds:schemaRefs>
</ds:datastoreItem>
</file>

<file path=customXml/itemProps2.xml><?xml version="1.0" encoding="utf-8"?>
<ds:datastoreItem xmlns:ds="http://schemas.openxmlformats.org/officeDocument/2006/customXml" ds:itemID="{20E9D568-4252-4BB8-8B3C-4E459D6E26D4}">
  <ds:schemaRefs>
    <ds:schemaRef ds:uri="3e7a15d4-c698-4f99-9f68-49b1414f3841"/>
    <ds:schemaRef ds:uri="6e64d6fd-104f-4775-b027-3bb9d422765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547D3B3-2CEC-47BE-8F2F-5C3164EBC5A8}">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259</TotalTime>
  <Words>4135</Words>
  <Application>Microsoft Office PowerPoint</Application>
  <PresentationFormat>On-screen Show (4:3)</PresentationFormat>
  <Paragraphs>296</Paragraphs>
  <Slides>41</Slides>
  <Notes>33</Notes>
  <HiddenSlides>0</HiddenSlides>
  <MMClips>4</MMClips>
  <ScaleCrop>false</ScaleCrop>
  <HeadingPairs>
    <vt:vector size="6" baseType="variant">
      <vt:variant>
        <vt:lpstr>Fonts Used</vt:lpstr>
      </vt:variant>
      <vt:variant>
        <vt:i4>14</vt:i4>
      </vt:variant>
      <vt:variant>
        <vt:lpstr>Theme</vt:lpstr>
      </vt:variant>
      <vt:variant>
        <vt:i4>16</vt:i4>
      </vt:variant>
      <vt:variant>
        <vt:lpstr>Slide Titles</vt:lpstr>
      </vt:variant>
      <vt:variant>
        <vt:i4>41</vt:i4>
      </vt:variant>
    </vt:vector>
  </HeadingPairs>
  <TitlesOfParts>
    <vt:vector size="71" baseType="lpstr">
      <vt:lpstr>Barlow Bold</vt:lpstr>
      <vt:lpstr>Birdseye</vt:lpstr>
      <vt:lpstr>Mr Dafoe</vt:lpstr>
      <vt:lpstr>Trocchi</vt:lpstr>
      <vt:lpstr>Arial</vt:lpstr>
      <vt:lpstr>Bookman Old Style</vt:lpstr>
      <vt:lpstr>Calibri</vt:lpstr>
      <vt:lpstr>Calibri Light</vt:lpstr>
      <vt:lpstr>Impact</vt:lpstr>
      <vt:lpstr>Nunito</vt:lpstr>
      <vt:lpstr>Nunito Bold</vt:lpstr>
      <vt:lpstr>Open Sans</vt:lpstr>
      <vt:lpstr>Verdana</vt:lpstr>
      <vt:lpstr>Wingdings</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PowerPoint Presentation</vt:lpstr>
      <vt:lpstr>International Hotel Management   Hotel Administration &amp; Front Office Operations  BMIH4004  Spring Term 2022 Week 1 </vt:lpstr>
      <vt:lpstr>PowerPoint Presentation</vt:lpstr>
      <vt:lpstr>W</vt:lpstr>
      <vt:lpstr>PowerPoint Presentation</vt:lpstr>
      <vt:lpstr>PowerPoint Presentation</vt:lpstr>
      <vt:lpstr>PowerPoint Presentation</vt:lpstr>
      <vt:lpstr>Your Moodle Page</vt:lpstr>
      <vt:lpstr>Module Information  To start with please access the Module Information tile, there you will find:  . A welcome from the Module Lead . Information about your Lecturers . The Module Handbook . Contact details for your Lecturers . Assignment information . Online resource list </vt:lpstr>
      <vt:lpstr>The Weeks of the Module</vt:lpstr>
      <vt:lpstr>PowerPoint Presentation</vt:lpstr>
      <vt:lpstr>Assessment Section</vt:lpstr>
      <vt:lpstr>Microsoft Teams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Melissa John</cp:lastModifiedBy>
  <cp:revision>3</cp:revision>
  <dcterms:created xsi:type="dcterms:W3CDTF">2021-03-10T12:10:47Z</dcterms:created>
  <dcterms:modified xsi:type="dcterms:W3CDTF">2022-01-07T16:58:55Z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0x010100D02BADA621A38D4687FF6123381C64DF</vt:lpwstr>
  </property>
</Properties>
</file>