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3"/>
  </p:notesMasterIdLst>
  <p:handoutMasterIdLst>
    <p:handoutMasterId r:id="rId54"/>
  </p:handoutMasterIdLst>
  <p:sldIdLst>
    <p:sldId id="303" r:id="rId5"/>
    <p:sldId id="363" r:id="rId6"/>
    <p:sldId id="534" r:id="rId7"/>
    <p:sldId id="469" r:id="rId8"/>
    <p:sldId id="266" r:id="rId9"/>
    <p:sldId id="373" r:id="rId10"/>
    <p:sldId id="374" r:id="rId11"/>
    <p:sldId id="370" r:id="rId12"/>
    <p:sldId id="371" r:id="rId13"/>
    <p:sldId id="486" r:id="rId14"/>
    <p:sldId id="273" r:id="rId15"/>
    <p:sldId id="271" r:id="rId16"/>
    <p:sldId id="330" r:id="rId17"/>
    <p:sldId id="526" r:id="rId18"/>
    <p:sldId id="478" r:id="rId19"/>
    <p:sldId id="537" r:id="rId20"/>
    <p:sldId id="479" r:id="rId21"/>
    <p:sldId id="476" r:id="rId22"/>
    <p:sldId id="530" r:id="rId23"/>
    <p:sldId id="517" r:id="rId24"/>
    <p:sldId id="518" r:id="rId25"/>
    <p:sldId id="531" r:id="rId26"/>
    <p:sldId id="519" r:id="rId27"/>
    <p:sldId id="516" r:id="rId28"/>
    <p:sldId id="480" r:id="rId29"/>
    <p:sldId id="470" r:id="rId30"/>
    <p:sldId id="473" r:id="rId31"/>
    <p:sldId id="527" r:id="rId32"/>
    <p:sldId id="475" r:id="rId33"/>
    <p:sldId id="471" r:id="rId34"/>
    <p:sldId id="288" r:id="rId35"/>
    <p:sldId id="265" r:id="rId36"/>
    <p:sldId id="482" r:id="rId37"/>
    <p:sldId id="483" r:id="rId38"/>
    <p:sldId id="535" r:id="rId39"/>
    <p:sldId id="532" r:id="rId40"/>
    <p:sldId id="472" r:id="rId41"/>
    <p:sldId id="521" r:id="rId42"/>
    <p:sldId id="524" r:id="rId43"/>
    <p:sldId id="522" r:id="rId44"/>
    <p:sldId id="474" r:id="rId45"/>
    <p:sldId id="523" r:id="rId46"/>
    <p:sldId id="511" r:id="rId47"/>
    <p:sldId id="533" r:id="rId48"/>
    <p:sldId id="512" r:id="rId49"/>
    <p:sldId id="513" r:id="rId50"/>
    <p:sldId id="477" r:id="rId51"/>
    <p:sldId id="536" r:id="rId52"/>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12" autoAdjust="0"/>
    <p:restoredTop sz="85945" autoAdjust="0"/>
  </p:normalViewPr>
  <p:slideViewPr>
    <p:cSldViewPr>
      <p:cViewPr varScale="1">
        <p:scale>
          <a:sx n="96" d="100"/>
          <a:sy n="96" d="100"/>
        </p:scale>
        <p:origin x="1728" y="160"/>
      </p:cViewPr>
      <p:guideLst>
        <p:guide orient="horz" pos="2160"/>
        <p:guide pos="288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30/01/2023</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30/01/2023</a:t>
            </a:fld>
            <a:endParaRPr lang="en-GB"/>
          </a:p>
        </p:txBody>
      </p:sp>
      <p:sp>
        <p:nvSpPr>
          <p:cNvPr id="4" name="Slide Image Placeholder 3"/>
          <p:cNvSpPr>
            <a:spLocks noGrp="1" noRot="1" noChangeAspect="1"/>
          </p:cNvSpPr>
          <p:nvPr>
            <p:ph type="sldImg" idx="2"/>
          </p:nvPr>
        </p:nvSpPr>
        <p:spPr>
          <a:xfrm>
            <a:off x="1190625" y="1243013"/>
            <a:ext cx="447675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cipd.co.uk/podcasts/ethics-leadership"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cipd.co.uk/knowledge/culture/ethics/role-hr-factsheet" TargetMode="External"/><Relationship Id="rId2" Type="http://schemas.openxmlformats.org/officeDocument/2006/relationships/slide" Target="../slides/slide26.xml"/><Relationship Id="rId1" Type="http://schemas.openxmlformats.org/officeDocument/2006/relationships/notesMaster" Target="../notesMasters/notesMaster1.xml"/><Relationship Id="rId5" Type="http://schemas.openxmlformats.org/officeDocument/2006/relationships/hyperlink" Target="https://www.cipd.co.uk/knowledge/strategy/corporate-responsibility/factsheet/" TargetMode="External"/><Relationship Id="rId4" Type="http://schemas.openxmlformats.org/officeDocument/2006/relationships/hyperlink" Target="https://www.cipd.co.uk/knowledge/strategy/governance/factsheet/" TargetMode="Externa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baseline="0" dirty="0"/>
              <a:t> </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31045767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1833796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1008386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next few slides link to your Evidence Based-Practice module as you have touched on ethics within that, so to recap.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29311652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At the heart of the CIPD Profession Map is that having sound, ethical principles that align with an organisation’s vision and values, produces a positive mindset and working environment. Ethical practice is about building trust by role-modelling ethical behaviour and applying principles and values consistently in decision-making.</a:t>
            </a:r>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37241824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also looked a practical applications and implications with Julie:</a:t>
            </a:r>
          </a:p>
          <a:p>
            <a:endParaRPr lang="en-GB" dirty="0"/>
          </a:p>
          <a:p>
            <a:r>
              <a:rPr lang="en-GB" dirty="0"/>
              <a:t>Don’t put candidates under undue stress, being aware of unconscious bias in selection processes </a:t>
            </a:r>
          </a:p>
          <a:p>
            <a:r>
              <a:rPr lang="en-GB" dirty="0"/>
              <a:t>Don’t make people undergo training if it is not a basic requirement for the role, fairness of opportunity </a:t>
            </a:r>
          </a:p>
          <a:p>
            <a:r>
              <a:rPr lang="en-GB" dirty="0"/>
              <a:t>There should be procedural fairness in performance management. People given chance to improve, before disciplinary action, with regular conversations to address any issues or development needs rather than waiting until quarterly or annual supervisions or appraisals for instance.</a:t>
            </a:r>
          </a:p>
        </p:txBody>
      </p:sp>
      <p:sp>
        <p:nvSpPr>
          <p:cNvPr id="4" name="Slide Number Placeholder 3"/>
          <p:cNvSpPr>
            <a:spLocks noGrp="1"/>
          </p:cNvSpPr>
          <p:nvPr>
            <p:ph type="sldNum" sz="quarter" idx="5"/>
          </p:nvPr>
        </p:nvSpPr>
        <p:spPr/>
        <p:txBody>
          <a:bodyPr/>
          <a:lstStyle/>
          <a:p>
            <a:fld id="{A5553E8B-3C33-4B97-8EA9-05E63040F10E}" type="slidenum">
              <a:rPr lang="en-GB" smtClean="0"/>
              <a:t>7</a:t>
            </a:fld>
            <a:endParaRPr lang="en-GB"/>
          </a:p>
        </p:txBody>
      </p:sp>
    </p:spTree>
    <p:extLst>
      <p:ext uri="{BB962C8B-B14F-4D97-AF65-F5344CB8AC3E}">
        <p14:creationId xmlns:p14="http://schemas.microsoft.com/office/powerpoint/2010/main" val="1042192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And also touched on some theory and frameworks:</a:t>
            </a:r>
          </a:p>
          <a:p>
            <a:pPr marL="0" indent="0">
              <a:buNone/>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8</a:t>
            </a:fld>
            <a:endParaRPr lang="en-GB"/>
          </a:p>
        </p:txBody>
      </p:sp>
    </p:spTree>
    <p:extLst>
      <p:ext uri="{BB962C8B-B14F-4D97-AF65-F5344CB8AC3E}">
        <p14:creationId xmlns:p14="http://schemas.microsoft.com/office/powerpoint/2010/main" val="38542458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9</a:t>
            </a:fld>
            <a:endParaRPr lang="en-GB"/>
          </a:p>
        </p:txBody>
      </p:sp>
    </p:spTree>
    <p:extLst>
      <p:ext uri="{BB962C8B-B14F-4D97-AF65-F5344CB8AC3E}">
        <p14:creationId xmlns:p14="http://schemas.microsoft.com/office/powerpoint/2010/main" val="42527845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a:p>
            <a:pPr>
              <a:buFont typeface="Arial" pitchFamily="34" charset="0"/>
              <a:buNone/>
            </a:pPr>
            <a:r>
              <a:rPr lang="en-GB" baseline="0" dirty="0"/>
              <a:t>So to give some added aspects of definitions around ethical practice we have two here to help set the scene for this module. </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35624415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20487076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when we look at the values within the profession map, for this module we are certainly linking in with a principles-led approach</a:t>
            </a:r>
          </a:p>
        </p:txBody>
      </p:sp>
      <p:sp>
        <p:nvSpPr>
          <p:cNvPr id="4" name="Slide Number Placeholder 3"/>
          <p:cNvSpPr>
            <a:spLocks noGrp="1"/>
          </p:cNvSpPr>
          <p:nvPr>
            <p:ph type="sldNum" sz="quarter" idx="5"/>
          </p:nvPr>
        </p:nvSpPr>
        <p:spPr/>
        <p:txBody>
          <a:bodyPr/>
          <a:lstStyle/>
          <a:p>
            <a:fld id="{2E77DE39-8C43-41EA-A72F-BA87F309D135}" type="slidenum">
              <a:rPr lang="en-GB" smtClean="0"/>
              <a:t>12</a:t>
            </a:fld>
            <a:endParaRPr lang="en-GB"/>
          </a:p>
        </p:txBody>
      </p:sp>
    </p:spTree>
    <p:extLst>
      <p:ext uri="{BB962C8B-B14F-4D97-AF65-F5344CB8AC3E}">
        <p14:creationId xmlns:p14="http://schemas.microsoft.com/office/powerpoint/2010/main" val="10670904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 be accessed free, just need to sign in. </a:t>
            </a:r>
          </a:p>
          <a:p>
            <a:endParaRPr lang="en-US" dirty="0"/>
          </a:p>
          <a:p>
            <a:r>
              <a:rPr lang="en-US" dirty="0"/>
              <a:t>Focus on the first 3 of these as these are mentioned in the learner assessment document for this module, however, the professional courage and influence course will help you also – specifically for 1.2 and 1.3</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39298339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13860918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So what is it to be professional?</a:t>
            </a:r>
          </a:p>
          <a:p>
            <a:endParaRPr lang="en-US" b="1" dirty="0"/>
          </a:p>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5116898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in with CIPD code of conduct.</a:t>
            </a:r>
          </a:p>
          <a:p>
            <a:endParaRPr lang="en-US" dirty="0"/>
          </a:p>
          <a:p>
            <a:r>
              <a:rPr lang="en-US" dirty="0"/>
              <a:t>CIPD Research Report January 2017 called HR Professionalism: what do we stand for?  – talks about how in any profession, practitioners will inevitably face situations characterized by conflicts of values between different stakeholders. The ability to apply situational judgment and demonstrate moral integrity are what sets them apart as professional, and are important characteristics in helping </a:t>
            </a:r>
            <a:r>
              <a:rPr lang="en-US" dirty="0" err="1"/>
              <a:t>organisations</a:t>
            </a:r>
            <a:r>
              <a:rPr lang="en-US" dirty="0"/>
              <a:t> create long-term sustainability. They also recognized that when under pressure from the business, organizational identity may take precedence over professional identity for HR practitioners, which accounts for an evidenced gap between the ambition to uphold ethical values and what happens in practice. Having a strong sense of purpose in work, and perceiving moral values to be a core part of one’s working life, can build HR’s sense of professional identity.  </a:t>
            </a:r>
          </a:p>
          <a:p>
            <a:endParaRPr lang="en-US" dirty="0"/>
          </a:p>
          <a:p>
            <a:r>
              <a:rPr lang="en-US" dirty="0"/>
              <a:t>Whilst HR see their role as ‘ethical stewards’ in challenging unethical organizational practice, they do not always follow through in their actions. Having a level of perceived authority in one’s role to challenge organizational decisions, and viewing the advancement of current organizational practice as central to the role, can enable HR to raise concerns about unethical decisions. </a:t>
            </a:r>
          </a:p>
          <a:p>
            <a:endParaRPr lang="en-US" dirty="0"/>
          </a:p>
          <a:p>
            <a:r>
              <a:rPr lang="en-US" dirty="0"/>
              <a:t>To this end the writers of the report </a:t>
            </a:r>
            <a:r>
              <a:rPr lang="en-US" dirty="0" err="1"/>
              <a:t>summarise</a:t>
            </a:r>
            <a:r>
              <a:rPr lang="en-US" dirty="0"/>
              <a:t> how it is therefore vital that HR should identify with professional groups and frameworks such as CIPD to feel personally aligned with the norms and values of the profession and these give clear guidance on what it stands for and how this translates into professional practice. By developing a sense of identification and connection with the principles of the profession, it can help HR practitioners to challenge the way things are done in the organization and also help to create understanding on the rest of the business of the value that HR can bring, as experts on people, and demonstrate role model behavior. </a:t>
            </a:r>
          </a:p>
          <a:p>
            <a:r>
              <a:rPr lang="en-US" dirty="0"/>
              <a:t>There is often a lack of career role models for HR </a:t>
            </a:r>
            <a:r>
              <a:rPr lang="en-US" dirty="0" err="1"/>
              <a:t>practioners</a:t>
            </a:r>
            <a:r>
              <a:rPr lang="en-US" dirty="0"/>
              <a:t>, I myself am stand alone in my role, and they tend to look outside the org for support, which again links into the benefits of CIPD local networks where help, support and networking can be developed. </a:t>
            </a:r>
          </a:p>
          <a:p>
            <a:endParaRPr lang="en-US" dirty="0"/>
          </a:p>
          <a:p>
            <a:r>
              <a:rPr lang="en-US" dirty="0"/>
              <a:t>HR identity can be developed over the course of one’s career through CPD. </a:t>
            </a:r>
          </a:p>
          <a:p>
            <a:endParaRPr lang="en-US" dirty="0"/>
          </a:p>
          <a:p>
            <a:r>
              <a:rPr lang="en-GB" sz="1200" u="sng" kern="1200" dirty="0">
                <a:solidFill>
                  <a:schemeClr val="tx1"/>
                </a:solidFill>
                <a:effectLst/>
                <a:latin typeface="+mn-lt"/>
                <a:ea typeface="+mn-ea"/>
                <a:cs typeface="+mn-cs"/>
                <a:hlinkClick r:id="rId3"/>
              </a:rPr>
              <a:t>https://www.cipd.co.uk/podcasts/ethics-leadership</a:t>
            </a:r>
            <a:r>
              <a:rPr lang="en-GB" sz="1200" u="sng"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one in three business leaders in HR saying they’ve had to compromise their principles to meet current business needs</a:t>
            </a:r>
            <a:r>
              <a:rPr lang="en-GB" b="0" dirty="0">
                <a:effectLst/>
              </a:rPr>
              <a:t> </a:t>
            </a:r>
            <a:r>
              <a:rPr lang="en-GB" sz="1200" b="0" kern="1200" dirty="0">
                <a:solidFill>
                  <a:schemeClr val="tx1"/>
                </a:solidFill>
                <a:effectLst/>
                <a:latin typeface="+mn-lt"/>
                <a:ea typeface="+mn-ea"/>
                <a:cs typeface="+mn-cs"/>
              </a:rPr>
              <a:t>There are some very interesting findings from the research that looks at how people make decisions, it highlighted that generally business leaders and HR leaders as well as line managers want to make good decisions, they want to make ethical, fair, transparent decisions, but when it comes in terms of how that plays out in practice there's often things that get in the way, whether that's pressure to meet current business needs, whether it’s a fear about how their career trajectory will go forward if they make certain choices. We all collectively have a responsibility to create the environments where people can do the right thing, where there aren’t negative consequences either for their business or themselves and that we find more creative ways to really think through creating the right conditions for people to make good decisions.</a:t>
            </a:r>
          </a:p>
          <a:p>
            <a:r>
              <a:rPr lang="en-GB" sz="1200" b="0" kern="1200" dirty="0">
                <a:solidFill>
                  <a:schemeClr val="tx1"/>
                </a:solidFill>
                <a:effectLst/>
                <a:latin typeface="+mn-lt"/>
                <a:ea typeface="+mn-ea"/>
                <a:cs typeface="+mn-cs"/>
              </a:rPr>
              <a:t> </a:t>
            </a:r>
          </a:p>
          <a:p>
            <a:r>
              <a:rPr lang="en-GB" sz="1200" b="0" kern="1200" dirty="0">
                <a:solidFill>
                  <a:schemeClr val="tx1"/>
                </a:solidFill>
                <a:effectLst/>
                <a:latin typeface="+mn-lt"/>
                <a:ea typeface="+mn-ea"/>
                <a:cs typeface="+mn-cs"/>
              </a:rPr>
              <a:t>Another interesting point raised in the podcast is that Ultimately ethics is a business matter. If HR were to take responsibility for a company’s ethics then it ends up being something which is side-lined and it isn’t mainstream to the business. Ultimately ethics is a business issue and it’s one which HR can assist and it can be involved. It cannot own ethics, that's a matter for the business, and acting in an ethical manner from a business perspective makes good long-term commercial sense.</a:t>
            </a:r>
          </a:p>
          <a:p>
            <a:r>
              <a:rPr lang="en-GB" sz="1200" b="0" kern="1200" dirty="0">
                <a:solidFill>
                  <a:schemeClr val="tx1"/>
                </a:solidFill>
                <a:effectLst/>
                <a:latin typeface="+mn-lt"/>
                <a:ea typeface="+mn-ea"/>
                <a:cs typeface="+mn-cs"/>
              </a:rPr>
              <a:t>: What’s quite crucial is the definition of professionalism has many iterations but it’s beyond technical knowledge and competence, it’s actually how you live and breathe your practice and ethical leaders should certainly be able to, for example, walk through dilemmas and be able to coach and mentor others in terms of how to do that, be comfortable with exercising their moral muscle.</a:t>
            </a:r>
          </a:p>
          <a:p>
            <a:r>
              <a:rPr lang="en-GB" sz="1200" b="0" kern="1200" dirty="0">
                <a:solidFill>
                  <a:schemeClr val="tx1"/>
                </a:solidFill>
                <a:effectLst/>
                <a:latin typeface="+mn-lt"/>
                <a:ea typeface="+mn-ea"/>
                <a:cs typeface="+mn-cs"/>
              </a:rPr>
              <a:t>True HR professionals are those who make robust situational judgements. Now at the end of the day we don't all live in the world where we always make the right decision, we simply don't, so what you’re looking for from a leader is somebody who can make a justified decision which is for the general good rather than the good of particular stakeholders or particular parties and certainly not for self-interest.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a:p>
            <a:r>
              <a:rPr lang="en-US" dirty="0"/>
              <a:t>You may also wish to touch on in your writing the benefits of personal values aligning with organizational values too, we will revisit this a bit later.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So when we think around the term professionalism, we could also talk about the importance of truly knowing ourselves and our values. Recognising biases, being self-aware. Something from John Amaechi in his book The Promises of Giants, describes how many organisations work hard on addressing unconscious bias in their recruitment procedures for instance: he says that unconscious bias should be more accurately described as “entrenched assumption” to stop people thinking their dealing with an inaccessible slice of of their psyche that they could not be aware of or be responsible for. He feels that we make excuses for it. He goes on to say that training and policies in this area need to focus not on unconscious bias awareness but focus on behaviour change, and HR will need to be key in this to equip managers with the right tools and practice around having difficult conversations. </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29603187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from the Institute of Employment studies - IES, we have the most common areas of workplace conduct causing ethical concern, through the different eyes of HR, employees and the public. </a:t>
            </a:r>
          </a:p>
          <a:p>
            <a:endParaRPr lang="en-US" dirty="0"/>
          </a:p>
          <a:p>
            <a:r>
              <a:rPr lang="en-US" dirty="0"/>
              <a:t>Those recorded for the HR specialists are quite interesting and many have links around equality, diversity and inclusivity.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33512910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You’ll see from the assessment brief document that there are two key CIPD insights documents, so as far as practicable, link these reports into your writing across the learning objectives along with a variety of suitable academic references.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will take a look at Bad apples doc in the first instance, which describes that there are 3 types of influence on unethical </a:t>
            </a:r>
            <a:r>
              <a:rPr lang="en-US" dirty="0" err="1"/>
              <a:t>behaviour</a:t>
            </a:r>
            <a:r>
              <a:rPr lang="en-US" dirty="0"/>
              <a:t>: </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7347313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describe individual differences and how these can impact on ethical </a:t>
            </a:r>
            <a:r>
              <a:rPr lang="en-US" dirty="0" err="1"/>
              <a:t>behaviour</a:t>
            </a:r>
            <a:r>
              <a:rPr lang="en-US" dirty="0"/>
              <a:t>: </a:t>
            </a:r>
          </a:p>
          <a:p>
            <a:endParaRPr lang="en-US" dirty="0"/>
          </a:p>
          <a:p>
            <a:r>
              <a:rPr lang="en-US" dirty="0"/>
              <a:t>They talk about Cognitive moral development – the ‘dark triad’  Machiavellianism (associated with those who are unscrupulous, dishonest, cunning, manipulative and wanting power), psychopathy (amoral and anti-social </a:t>
            </a:r>
            <a:r>
              <a:rPr lang="en-US" dirty="0" err="1"/>
              <a:t>behaviour</a:t>
            </a:r>
            <a:r>
              <a:rPr lang="en-US" dirty="0"/>
              <a:t>) and </a:t>
            </a:r>
            <a:r>
              <a:rPr lang="en-US" dirty="0" err="1"/>
              <a:t>Narcissim</a:t>
            </a:r>
            <a:r>
              <a:rPr lang="en-US" dirty="0"/>
              <a:t>  (inflated sense of one’s own self-importance) – all typically show low empathy with others, impulsivity, having a lack of attention to moral aspects of a situation. </a:t>
            </a:r>
          </a:p>
          <a:p>
            <a:r>
              <a:rPr lang="en-US" dirty="0"/>
              <a:t>Those possessing these traits are more susceptible to unethical </a:t>
            </a:r>
            <a:r>
              <a:rPr lang="en-US" dirty="0" err="1"/>
              <a:t>behaviour</a:t>
            </a:r>
            <a:r>
              <a:rPr lang="en-US" dirty="0"/>
              <a:t>. There are also other personality traits such as those who are highly egocentric. Also an individuals locus of control can also influence unethical </a:t>
            </a:r>
            <a:r>
              <a:rPr lang="en-US" dirty="0" err="1"/>
              <a:t>behaviour</a:t>
            </a:r>
            <a:r>
              <a:rPr lang="en-US" dirty="0"/>
              <a:t>. So those who have an external locus of control –tend to put events down to other people’s actions or the situation and underplay their own responsibility (links to mistakes(1.4). “out of my hands, I had no choice, hands were tied” </a:t>
            </a:r>
          </a:p>
          <a:p>
            <a:endParaRPr lang="en-US" dirty="0"/>
          </a:p>
          <a:p>
            <a:r>
              <a:rPr lang="en-US" dirty="0"/>
              <a:t>Influences on individual behavior can include peer pressure (it may be that an employee is expected to achieve unrealistic targets set by a supervisor and there is a wish to please), those who who are susceptible to wanting to be an accepted part of a group, or those receiving negative feedback about a situation or task, those who are highly competitive. There is good evidence to suggest that differences in personality, moral development, as well as mood (e.g. feelings of frustration) all affect employees propensity to engage in unethical </a:t>
            </a:r>
            <a:r>
              <a:rPr lang="en-US" dirty="0" err="1"/>
              <a:t>behaviour</a:t>
            </a:r>
            <a:r>
              <a:rPr lang="en-US" dirty="0"/>
              <a:t>.</a:t>
            </a:r>
          </a:p>
          <a:p>
            <a:endParaRPr lang="en-US" dirty="0"/>
          </a:p>
          <a:p>
            <a:r>
              <a:rPr lang="en-US" dirty="0"/>
              <a:t>To counter this, what do line managers and HR need to do? </a:t>
            </a:r>
          </a:p>
          <a:p>
            <a:endParaRPr lang="en-US" dirty="0"/>
          </a:p>
          <a:p>
            <a:r>
              <a:rPr lang="en-US" dirty="0"/>
              <a:t>They need to target leadership, people management and development interventions where the risks are the greatest. There is a need to create positive, healthy and robust workplaces, where employees don’t feel constantly frustrated, can take responsibility for their actions and feel confident to challenge. Aspects such as fairness, job satisfaction and good quality leadership will minimize negative aspects.  </a:t>
            </a:r>
            <a:r>
              <a:rPr lang="en-US" dirty="0" err="1"/>
              <a:t>E.g</a:t>
            </a:r>
            <a:r>
              <a:rPr lang="en-US" dirty="0"/>
              <a:t> in managing the impacts of change – take them on that journey, involve them, so they don’t feel change is happening to them. Empowering employees to raise concerns, question decisions, and having clear ways to do this, whistleblowing policies etc. About creating positive places to work.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32936048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can be a range of factors affecting organizational context, including culture, climate and leadership. </a:t>
            </a:r>
          </a:p>
          <a:p>
            <a:endParaRPr lang="en-US" dirty="0"/>
          </a:p>
          <a:p>
            <a:r>
              <a:rPr lang="en-US" dirty="0" err="1"/>
              <a:t>Cutlure</a:t>
            </a:r>
            <a:r>
              <a:rPr lang="en-US" dirty="0"/>
              <a:t> is often referred to as a factor, but this term can be wide ranging, nebulous and difficult to influence. Here we we encounter in the report the term ‘ethical climate’. It refers to the social norms – the shared understanding of what is correct </a:t>
            </a:r>
            <a:r>
              <a:rPr lang="en-US" dirty="0" err="1"/>
              <a:t>behaviour</a:t>
            </a:r>
            <a:r>
              <a:rPr lang="en-US" dirty="0"/>
              <a:t>, and how ethical decisions should be handled in an organization.’ it’s the “way things are done around here.’ so to speak.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Culture and climate both centre on context and collective, shared understanding, rather than individual experience – but there are some differences. In quantitative studies, ethical climate does more than ethical culture to explain workplace behaviour, and climate can be shaped by processes, leader behaviour and HR practices, whereas culture is harder to influence. </a:t>
            </a:r>
          </a:p>
          <a:p>
            <a:endParaRPr lang="en-US" dirty="0"/>
          </a:p>
          <a:p>
            <a:r>
              <a:rPr lang="en-US" dirty="0" err="1"/>
              <a:t>Organisations</a:t>
            </a:r>
            <a:r>
              <a:rPr lang="en-US" dirty="0"/>
              <a:t> can focus on understanding and shaping their ethical climate- which is influenced by tangible factors, such as practices and procedures. Ethical climate is also linked to other outcomes such as job satisfaction and employee well-being as well as being linked to trust and fairness. </a:t>
            </a:r>
          </a:p>
          <a:p>
            <a:endParaRPr lang="en-US" dirty="0"/>
          </a:p>
          <a:p>
            <a:r>
              <a:rPr lang="en-US" dirty="0"/>
              <a:t>Because if the norm is to act in self-interest and neglect the interests of the wider community, colleagues suffer as well as ethical practices. </a:t>
            </a:r>
          </a:p>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9152955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171450" indent="-171450">
              <a:buFont typeface="Arial" panose="020B0604020202020204" pitchFamily="34" charset="0"/>
              <a:buChar char="•"/>
            </a:pPr>
            <a:r>
              <a:rPr lang="en-US" dirty="0"/>
              <a:t>“in this organization, people protect their own interests.”</a:t>
            </a:r>
          </a:p>
          <a:p>
            <a:pPr marL="171450" indent="-171450">
              <a:buFont typeface="Arial" panose="020B0604020202020204" pitchFamily="34" charset="0"/>
              <a:buChar char="•"/>
            </a:pPr>
            <a:r>
              <a:rPr lang="en-US" dirty="0"/>
              <a:t>“in this organization, people are actively concerned about customers and the public’s interest</a:t>
            </a:r>
          </a:p>
          <a:p>
            <a:pPr marL="171450" indent="-171450">
              <a:buFont typeface="Arial" panose="020B0604020202020204" pitchFamily="34" charset="0"/>
              <a:buChar char="•"/>
            </a:pPr>
            <a:r>
              <a:rPr lang="en-US" dirty="0"/>
              <a:t>“it is important to follow strictly the </a:t>
            </a:r>
            <a:r>
              <a:rPr lang="en-US" dirty="0" err="1"/>
              <a:t>organisations</a:t>
            </a:r>
            <a:r>
              <a:rPr lang="en-US" dirty="0"/>
              <a:t> rules and procedures</a:t>
            </a:r>
          </a:p>
          <a:p>
            <a:endParaRPr lang="en-US" dirty="0"/>
          </a:p>
          <a:p>
            <a:r>
              <a:rPr lang="en-US" dirty="0"/>
              <a:t>what do line managers and HR need to do in relation to these </a:t>
            </a:r>
            <a:r>
              <a:rPr lang="en-GB" dirty="0"/>
              <a:t>potential bad barrels?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Focus on shaping climate, rather than culture, as it is more concrete and more clearly related to behaviour. Do this by: </a:t>
            </a:r>
          </a:p>
          <a:p>
            <a:r>
              <a:rPr lang="en-GB" sz="1200" kern="1200" dirty="0">
                <a:solidFill>
                  <a:schemeClr val="tx1"/>
                </a:solidFill>
                <a:effectLst/>
                <a:latin typeface="+mn-lt"/>
                <a:ea typeface="+mn-ea"/>
                <a:cs typeface="+mn-cs"/>
              </a:rPr>
              <a:t>• Seeking to understand what type of ethical climate dominates your organisation – for example, egoistic, benevolent or principled. </a:t>
            </a:r>
          </a:p>
          <a:p>
            <a:r>
              <a:rPr lang="en-GB" sz="1200" kern="1200" dirty="0">
                <a:solidFill>
                  <a:schemeClr val="tx1"/>
                </a:solidFill>
                <a:effectLst/>
                <a:latin typeface="+mn-lt"/>
                <a:ea typeface="+mn-ea"/>
                <a:cs typeface="+mn-cs"/>
              </a:rPr>
              <a:t>• Reflecting on how the organisation’s systems, procedures and informal practices shape ethical climate and culture.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Then </a:t>
            </a:r>
          </a:p>
          <a:p>
            <a:r>
              <a:rPr lang="en-GB" sz="1200" kern="1200" dirty="0">
                <a:solidFill>
                  <a:schemeClr val="tx1"/>
                </a:solidFill>
                <a:effectLst/>
                <a:latin typeface="+mn-lt"/>
                <a:ea typeface="+mn-ea"/>
                <a:cs typeface="+mn-cs"/>
              </a:rPr>
              <a:t>Assessing employee perceptions of politics and fairness, for example through a survey and focus groups. Do this by: </a:t>
            </a:r>
          </a:p>
          <a:p>
            <a:r>
              <a:rPr lang="en-GB" sz="1200" kern="1200" dirty="0">
                <a:solidFill>
                  <a:schemeClr val="tx1"/>
                </a:solidFill>
                <a:effectLst/>
                <a:latin typeface="+mn-lt"/>
                <a:ea typeface="+mn-ea"/>
                <a:cs typeface="+mn-cs"/>
              </a:rPr>
              <a:t>• Reviewing policies and practices to ensure they are fair. </a:t>
            </a:r>
          </a:p>
          <a:p>
            <a:r>
              <a:rPr lang="en-GB" sz="1200" kern="1200" dirty="0">
                <a:solidFill>
                  <a:schemeClr val="tx1"/>
                </a:solidFill>
                <a:effectLst/>
                <a:latin typeface="+mn-lt"/>
                <a:ea typeface="+mn-ea"/>
                <a:cs typeface="+mn-cs"/>
              </a:rPr>
              <a:t>• Keeping political behaviour in check, challenging it when it becomes unhealthy. </a:t>
            </a:r>
          </a:p>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36466770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a number of situational factors that can impact on the likelihood of unethical behaviour.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main area of research in the report has been around Competition and reward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Studies suggest that market competition both increases unethical pro-organisational behaviour and makes leaders more lenient in reprimanding unethical behaviour. E.g. the top selling sales executive that is economical with the truth in selling second hand cars to customers – their boss may well turn a blind eye to the methods used in gaining those sales if competition is high in the second hand car market in the town they operate in. or if branches are pitted against each other, and effect their bonuses/commission perhaps?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Other examples of pro-organisational behaviour include: price-fixing, accounting fraud, withholding information from customers or shareholders etc. There's a high profile case in thew news at the moment, of a lady, Elizabeth Holmes, founder and CEO of </a:t>
            </a:r>
            <a:r>
              <a:rPr lang="en-GB" sz="1200" kern="1200" dirty="0" err="1">
                <a:solidFill>
                  <a:schemeClr val="tx1"/>
                </a:solidFill>
                <a:effectLst/>
                <a:latin typeface="+mn-lt"/>
                <a:ea typeface="+mn-ea"/>
                <a:cs typeface="+mn-cs"/>
              </a:rPr>
              <a:t>Theranos</a:t>
            </a:r>
            <a:r>
              <a:rPr lang="en-GB" sz="120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claimed her diagnostics machines could test hundreds of diseases.</a:t>
            </a:r>
            <a:r>
              <a:rPr lang="en-GB" sz="1200" kern="1200" dirty="0">
                <a:solidFill>
                  <a:schemeClr val="tx1"/>
                </a:solidFill>
                <a:effectLst/>
                <a:latin typeface="+mn-lt"/>
                <a:ea typeface="+mn-ea"/>
                <a:cs typeface="+mn-cs"/>
              </a:rPr>
              <a:t> and they couldn't - she repeatedly lied to investors.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high profile example of a sticky situation is </a:t>
            </a:r>
            <a:r>
              <a:rPr lang="en-GB" sz="1200" kern="1200" dirty="0" err="1">
                <a:solidFill>
                  <a:schemeClr val="tx1"/>
                </a:solidFill>
                <a:effectLst/>
                <a:latin typeface="+mn-lt"/>
                <a:ea typeface="+mn-ea"/>
                <a:cs typeface="+mn-cs"/>
              </a:rPr>
              <a:t>Volksvagen</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Where senior leaders were autocratic bullies, technicians falsified emissions results, middle managers and others turned a blind eye. There are some resources on Moodle for you, which go into more detail about this high profile case and can be used in LO2 to demonstrate how a competitive market, those acting unethically being far removed from stakeholders effected, saw short –term gains for VW but sustained longer term financial liabilities, litigation, and reputational damage as a result as well as a long and drawn out criminal prosecution process for some of the overarching executives of the company.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Other situational factor examples include:</a:t>
            </a:r>
          </a:p>
          <a:p>
            <a:r>
              <a:rPr lang="en-GB" sz="1200" kern="1200" dirty="0">
                <a:solidFill>
                  <a:schemeClr val="tx1"/>
                </a:solidFill>
                <a:effectLst/>
                <a:latin typeface="+mn-lt"/>
                <a:ea typeface="+mn-ea"/>
                <a:cs typeface="+mn-cs"/>
              </a:rPr>
              <a:t>A motivation to increase performance status over others – internal competition particularly where bonuses are concerned has the unintended consequence of increasing the chance of unethical behaviour. There could be </a:t>
            </a:r>
            <a:r>
              <a:rPr lang="en-GB" sz="1200" kern="1200" dirty="0" err="1">
                <a:solidFill>
                  <a:schemeClr val="tx1"/>
                </a:solidFill>
                <a:effectLst/>
                <a:latin typeface="+mn-lt"/>
                <a:ea typeface="+mn-ea"/>
                <a:cs typeface="+mn-cs"/>
              </a:rPr>
              <a:t>saboutage</a:t>
            </a:r>
            <a:r>
              <a:rPr lang="en-GB" sz="1200" kern="1200" dirty="0">
                <a:solidFill>
                  <a:schemeClr val="tx1"/>
                </a:solidFill>
                <a:effectLst/>
                <a:latin typeface="+mn-lt"/>
                <a:ea typeface="+mn-ea"/>
                <a:cs typeface="+mn-cs"/>
              </a:rPr>
              <a:t> of others work or achievements or passing off work of others as their own.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Work pressure </a:t>
            </a:r>
          </a:p>
          <a:p>
            <a:r>
              <a:rPr lang="en-GB" sz="1200" kern="1200" dirty="0">
                <a:solidFill>
                  <a:schemeClr val="tx1"/>
                </a:solidFill>
                <a:effectLst/>
                <a:latin typeface="+mn-lt"/>
                <a:ea typeface="+mn-ea"/>
                <a:cs typeface="+mn-cs"/>
              </a:rPr>
              <a:t>When employees lack resource and are time poor, this not only affects their wellbeing and motivation but also runs the risk of unethical behaviour. We are seeing great pressure in some sectors due to supply and staffing issues, if there aren’t clear and embedded principles of acceptable behaviour within an organisation, the risk is great in unethical acts being undertaken.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report also touches upon those in jobs with low task variety - they go into autopilot, and are more removed from the deliberative thinking?? More susceptible to cheat or cut corners if the opportunity presents itself. This certainly demonstrates the importance of good and meaningful work.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Key lessons for practice - </a:t>
            </a:r>
            <a:r>
              <a:rPr lang="en-US" dirty="0"/>
              <a:t>what do line managers and HR need to do in relation to these </a:t>
            </a:r>
            <a:r>
              <a:rPr lang="en-GB" dirty="0"/>
              <a:t>potential sticky situations?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Manage the risk factors related to job design - to do this:</a:t>
            </a:r>
          </a:p>
          <a:p>
            <a:r>
              <a:rPr lang="en-GB" sz="1200" kern="1200" dirty="0">
                <a:solidFill>
                  <a:schemeClr val="tx1"/>
                </a:solidFill>
                <a:effectLst/>
                <a:latin typeface="+mn-lt"/>
                <a:ea typeface="+mn-ea"/>
                <a:cs typeface="+mn-cs"/>
              </a:rPr>
              <a:t>• Where possible, design jobs that are stimulating and ensure workload is manageable. </a:t>
            </a:r>
          </a:p>
          <a:p>
            <a:r>
              <a:rPr lang="en-GB" sz="1200" kern="1200" dirty="0">
                <a:solidFill>
                  <a:schemeClr val="tx1"/>
                </a:solidFill>
                <a:effectLst/>
                <a:latin typeface="+mn-lt"/>
                <a:ea typeface="+mn-ea"/>
                <a:cs typeface="+mn-cs"/>
              </a:rPr>
              <a:t>• Understand the risk factors related to different types of job to inform where to target interventions on ethical behaviour – from ethical training and reminders to checks and balances and whistleblowing channels.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is a need to create accountability and introduce checks and balances in decision-making , and to do this there is a need to: </a:t>
            </a:r>
          </a:p>
          <a:p>
            <a:r>
              <a:rPr lang="en-GB" sz="1200" kern="1200" dirty="0">
                <a:solidFill>
                  <a:schemeClr val="tx1"/>
                </a:solidFill>
                <a:effectLst/>
                <a:latin typeface="+mn-lt"/>
                <a:ea typeface="+mn-ea"/>
                <a:cs typeface="+mn-cs"/>
              </a:rPr>
              <a:t>• Create management structures that hold people accountable. Provide checks and balances where decisions are made in isolation. </a:t>
            </a:r>
          </a:p>
          <a:p>
            <a:r>
              <a:rPr lang="en-GB" sz="1200" kern="1200" dirty="0">
                <a:solidFill>
                  <a:schemeClr val="tx1"/>
                </a:solidFill>
                <a:effectLst/>
                <a:latin typeface="+mn-lt"/>
                <a:ea typeface="+mn-ea"/>
                <a:cs typeface="+mn-cs"/>
              </a:rPr>
              <a:t>• Encourage evidence-based practice to ensure decisions are made based on a range of factors, considering stakeholder concerns and a wide range of evidence. </a:t>
            </a:r>
          </a:p>
          <a:p>
            <a:r>
              <a:rPr lang="en-GB" sz="1200" kern="1200" dirty="0">
                <a:solidFill>
                  <a:schemeClr val="tx1"/>
                </a:solidFill>
                <a:effectLst/>
                <a:latin typeface="+mn-lt"/>
                <a:ea typeface="+mn-ea"/>
                <a:cs typeface="+mn-cs"/>
              </a:rPr>
              <a:t>• Consider how behaviour can be monitored effectively </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39361757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Overview</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42154201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9 main areas of action employers can take that, based on the best available evidence, are most likely to have a positive impact on workplace ethics:</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13947939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hlinkClick r:id="rId3"/>
              </a:rPr>
              <a:t>https://www.cipd.co.uk/knowledge/culture/ethics/role-hr-factsheet</a:t>
            </a:r>
            <a:r>
              <a:rPr lang="en-GB" sz="1200" u="sng" kern="1200" dirty="0">
                <a:solidFill>
                  <a:schemeClr val="tx1"/>
                </a:solidFill>
                <a:effectLst/>
                <a:latin typeface="+mn-lt"/>
                <a:ea typeface="+mn-ea"/>
                <a:cs typeface="+mn-cs"/>
              </a:rPr>
              <a:t> </a:t>
            </a:r>
            <a:r>
              <a:rPr lang="en-GB" sz="1200" b="1" u="sng" kern="1200" dirty="0">
                <a:solidFill>
                  <a:schemeClr val="tx1"/>
                </a:solidFill>
                <a:effectLst/>
                <a:latin typeface="+mn-lt"/>
                <a:ea typeface="+mn-ea"/>
                <a:cs typeface="+mn-cs"/>
              </a:rPr>
              <a:t>–</a:t>
            </a:r>
            <a:r>
              <a:rPr lang="en-GB" sz="1200" b="1" kern="1200" dirty="0">
                <a:solidFill>
                  <a:schemeClr val="tx1"/>
                </a:solidFill>
                <a:effectLst/>
                <a:latin typeface="+mn-lt"/>
                <a:ea typeface="+mn-ea"/>
                <a:cs typeface="+mn-cs"/>
              </a:rPr>
              <a:t>Ethical practice is the application of ethical values in organisational behaviour. It applies in all aspects of organisational conduct, including </a:t>
            </a:r>
            <a:r>
              <a:rPr lang="en-GB" sz="1200" b="1" u="sng" kern="1200" dirty="0">
                <a:solidFill>
                  <a:schemeClr val="tx1"/>
                </a:solidFill>
                <a:effectLst/>
                <a:latin typeface="+mn-lt"/>
                <a:ea typeface="+mn-ea"/>
                <a:cs typeface="+mn-cs"/>
                <a:hlinkClick r:id="rId4" tooltip="Corporate governance factsheet"/>
              </a:rPr>
              <a:t>corporate governance</a:t>
            </a:r>
            <a:r>
              <a:rPr lang="en-GB" sz="1200" b="1" kern="1200" dirty="0">
                <a:solidFill>
                  <a:schemeClr val="tx1"/>
                </a:solidFill>
                <a:effectLst/>
                <a:latin typeface="+mn-lt"/>
                <a:ea typeface="+mn-ea"/>
                <a:cs typeface="+mn-cs"/>
              </a:rPr>
              <a:t>, employment practices, sales techniques, stakeholder relations, accounting practices, and issues of product and </a:t>
            </a:r>
            <a:r>
              <a:rPr lang="en-GB" sz="1200" b="1" u="sng" kern="1200" dirty="0">
                <a:solidFill>
                  <a:schemeClr val="tx1"/>
                </a:solidFill>
                <a:effectLst/>
                <a:latin typeface="+mn-lt"/>
                <a:ea typeface="+mn-ea"/>
                <a:cs typeface="+mn-cs"/>
                <a:hlinkClick r:id="rId5" tooltip="Corporate responsibility factsheet"/>
              </a:rPr>
              <a:t>corporate responsibility</a:t>
            </a:r>
            <a:r>
              <a:rPr lang="en-GB" sz="1200" b="1" kern="1200" dirty="0">
                <a:solidFill>
                  <a:schemeClr val="tx1"/>
                </a:solidFill>
                <a:effectLst/>
                <a:latin typeface="+mn-lt"/>
                <a:ea typeface="+mn-ea"/>
                <a:cs typeface="+mn-cs"/>
              </a:rPr>
              <a:t>. It’s about the discretionary decisions that organisations and the people who work for them make, and transparency with all stakeholders about those decisions. Are colleagues treated with dignity and respect? Are customers treated fairly? Does the organisation acknowledge its responsibilities to wider society?</a:t>
            </a:r>
          </a:p>
          <a:p>
            <a:r>
              <a:rPr lang="en-GB" sz="1200" b="1" kern="1200" dirty="0">
                <a:solidFill>
                  <a:schemeClr val="tx1"/>
                </a:solidFill>
                <a:effectLst/>
                <a:latin typeface="+mn-lt"/>
                <a:ea typeface="+mn-ea"/>
                <a:cs typeface="+mn-cs"/>
              </a:rPr>
              <a:t>People management decisions often involve trade-offs between different needs or priorities. Being aware of and understanding the outcomes of alternative courses of action will enable people managers to make sound judgements. Transparency means being open with employees and stakeholders about decisions and the rationale behind them. Such communication will build trust.</a:t>
            </a:r>
          </a:p>
          <a:p>
            <a:r>
              <a:rPr lang="en-GB" sz="1200" b="1" kern="1200" dirty="0">
                <a:solidFill>
                  <a:schemeClr val="tx1"/>
                </a:solidFill>
                <a:effectLst/>
                <a:latin typeface="+mn-lt"/>
                <a:ea typeface="+mn-ea"/>
                <a:cs typeface="+mn-cs"/>
              </a:rPr>
              <a:t>The COVID-19 pandemic has forced many organisations to make rapid changes to their business model. It’s also bringing unique people management challenges as employees adapt to workplace changes or personal challenges such as juggling caring responsibilities or self-isolating.</a:t>
            </a:r>
          </a:p>
          <a:p>
            <a:r>
              <a:rPr lang="en-GB" sz="1200" b="1" kern="1200" dirty="0">
                <a:solidFill>
                  <a:schemeClr val="tx1"/>
                </a:solidFill>
                <a:effectLst/>
                <a:latin typeface="+mn-lt"/>
                <a:ea typeface="+mn-ea"/>
                <a:cs typeface="+mn-cs"/>
              </a:rPr>
              <a:t>In this unparalleled situation, having a principle-based approach to decision-making is essential to make sure organisations behave ethically. There are many factors to be considered; from employee wellbeing and safety, business finances and long-term sustainability. A principle-led approach can help guide decisions as the situation evolves.</a:t>
            </a:r>
          </a:p>
          <a:p>
            <a:endParaRPr lang="en-GB" sz="1200" b="1"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Organisations should ‘do the right thing’ because it is the right thing to do. </a:t>
            </a:r>
            <a:endParaRPr lang="en-US" dirty="0"/>
          </a:p>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21815032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the CIPD learning hub, they explain the main elements of the core behaviors around ethical practice </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26956329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Institute of Business Ethics' research describes the benefits to organisations when they take their ethical values seriously: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Reputations are based not only on an organisation’s delivery of its products and services, but on how it values its relationships with its staff and stakeholders, and how it establishes responsibility and accountability towards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Demonstrable ethical practice is not only an effective insurance policy, mitigating risk; it gives organisations competitive advantage.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organisation's success depends on trustful relationships with employees, customers, suppliers and the community.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IBE report – on Moodle also descries that serious risks can occur when an organisation’s culture is at odds with its stated ethical values. The ‘say/do gap’ – where leaders say one thing but do another – is harmful to their credibility and leaves workers cynical and disengaged. As a result, the organisation is susceptible to ethical lapses and damage to its reputation. Leaders should be clear on what the organisation’s ethical values are, demonstrate them day-to-day, and set expectations that employees reflect these values in their own behaviours. </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28</a:t>
            </a:fld>
            <a:endParaRPr lang="en-GB"/>
          </a:p>
        </p:txBody>
      </p:sp>
    </p:spTree>
    <p:extLst>
      <p:ext uri="{BB962C8B-B14F-4D97-AF65-F5344CB8AC3E}">
        <p14:creationId xmlns:p14="http://schemas.microsoft.com/office/powerpoint/2010/main" val="40974463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Wetherspoons –delay all pay until it received financial support from the gov upfront as the furlough scheme was being introduced. Also telling staff to go and work in supermarkets to supplement their income. </a:t>
            </a:r>
          </a:p>
          <a:p>
            <a:endParaRPr lang="en-US" dirty="0"/>
          </a:p>
          <a:p>
            <a:r>
              <a:rPr lang="en-US" dirty="0"/>
              <a:t>Pandemic – falsifying furlough. Over £5.5 bn Covid support funds lost to fraud or error. -9% Guardian 4</a:t>
            </a:r>
            <a:r>
              <a:rPr lang="en-US" baseline="30000" dirty="0"/>
              <a:t>th</a:t>
            </a:r>
            <a:r>
              <a:rPr lang="en-US" dirty="0"/>
              <a:t> Nov 21</a:t>
            </a:r>
          </a:p>
          <a:p>
            <a:r>
              <a:rPr lang="en-GB" sz="1200" b="0" i="0" kern="1200" dirty="0">
                <a:solidFill>
                  <a:schemeClr val="tx1"/>
                </a:solidFill>
                <a:effectLst/>
                <a:latin typeface="+mn-lt"/>
                <a:ea typeface="+mn-ea"/>
                <a:cs typeface="+mn-cs"/>
              </a:rPr>
              <a:t>HMRCs annual report highlighted an unnamed company where “staff had been threatened with the sack if they didn’t continue working despite being furloughed, even if sick”. </a:t>
            </a:r>
            <a:r>
              <a:rPr lang="en-GB" dirty="0"/>
              <a:t>HMRC</a:t>
            </a:r>
            <a:r>
              <a:rPr lang="en-GB" sz="1200" b="0" i="0" kern="1200" dirty="0">
                <a:solidFill>
                  <a:schemeClr val="tx1"/>
                </a:solidFill>
                <a:effectLst/>
                <a:latin typeface="+mn-lt"/>
                <a:ea typeface="+mn-ea"/>
                <a:cs typeface="+mn-cs"/>
              </a:rPr>
              <a:t> are working to recover £357,000.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 business claimed to have furloughed all of their workforce through April and May. However, HMRC analysts found that debit and credit card sales data showed their trade was comparable to pre-lockdown levels. The HMRC investigation yielded £53,000.</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about those orgs that fail to pay NMW? We have heard of those such as John Lewis that insist it was a software error and have put things right, others on the other hand such as Pizza Hut – whilst an oversight – there seems to have been a lack of respect for its predominantly younger workforce and was not quick to address concerns when it first came to light.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Amazon, tornado and other poor working practices – heatwave, ambulances queuing outside to collect them as they fell, drivers relieving themselves into bottles to keep up their delivery quotas as they didn’t have time to go to the toilet.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 think we can all say we've heard of mis-selling of PPI - example of short-term gains and not seeing the longer-term sustainability and ethical principles in business.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29</a:t>
            </a:fld>
            <a:endParaRPr lang="en-GB"/>
          </a:p>
        </p:txBody>
      </p:sp>
    </p:spTree>
    <p:extLst>
      <p:ext uri="{BB962C8B-B14F-4D97-AF65-F5344CB8AC3E}">
        <p14:creationId xmlns:p14="http://schemas.microsoft.com/office/powerpoint/2010/main" val="42095891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Contribute view and opinions clearly:</a:t>
            </a:r>
          </a:p>
          <a:p>
            <a:endParaRPr lang="en-US" dirty="0"/>
          </a:p>
          <a:p>
            <a:r>
              <a:rPr lang="en-US" dirty="0"/>
              <a:t>Is it evidence – based? What data can back up my views?</a:t>
            </a:r>
          </a:p>
          <a:p>
            <a:endParaRPr lang="en-US" dirty="0"/>
          </a:p>
          <a:p>
            <a:r>
              <a:rPr lang="en-US" dirty="0"/>
              <a:t>How can get our points across clearly? We need to challenge constructively, not being passive, be confident and forthright (assertive even) but being respectful of others. Be calm not aggressive – we can be highjacked by our emotions, flight or flight can take over from the </a:t>
            </a:r>
            <a:r>
              <a:rPr lang="en-US" dirty="0" err="1"/>
              <a:t>amygdyla</a:t>
            </a:r>
            <a:r>
              <a:rPr lang="en-US" dirty="0"/>
              <a:t> part od the brain, we need to self-regulate and have self-awareness. How do I want to respond, be courageous. Sometimes confrontation is uncomfortable, sometimes we can appear passive as we may be shocked by the other persons aggression. We may have self-doubt, feel we aren’t senior enough, knowledgeable enough. </a:t>
            </a:r>
          </a:p>
          <a:p>
            <a:endParaRPr lang="en-US" dirty="0"/>
          </a:p>
          <a:p>
            <a:r>
              <a:rPr lang="en-US" dirty="0"/>
              <a:t>But we need to be confident in getting our points across: our body language, our tone of voice, the pace of our words, the projection of our voices. But we also need to listen too. </a:t>
            </a:r>
          </a:p>
          <a:p>
            <a:endParaRPr lang="en-US" dirty="0"/>
          </a:p>
          <a:p>
            <a:r>
              <a:rPr lang="en-US" dirty="0"/>
              <a:t>Taking responsibility for mistakes that sit within your remit, encouraging learning and demonstrating ownership for the actions to make things right, we will look at this in a little more detail shortly. </a:t>
            </a:r>
          </a:p>
          <a:p>
            <a:endParaRPr lang="en-US" dirty="0"/>
          </a:p>
          <a:p>
            <a:endParaRPr lang="en-US" dirty="0"/>
          </a:p>
          <a:p>
            <a:endParaRPr lang="en-US" b="0" dirty="0"/>
          </a:p>
          <a:p>
            <a:endParaRPr lang="en-US" b="0"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30</a:t>
            </a:fld>
            <a:endParaRPr lang="en-GB"/>
          </a:p>
        </p:txBody>
      </p:sp>
    </p:spTree>
    <p:extLst>
      <p:ext uri="{BB962C8B-B14F-4D97-AF65-F5344CB8AC3E}">
        <p14:creationId xmlns:p14="http://schemas.microsoft.com/office/powerpoint/2010/main" val="15802009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DE6803-F9A1-4D0B-9AA2-6577C3C5A8B0}"/>
              </a:ext>
            </a:extLst>
          </p:cNvPr>
          <p:cNvSpPr>
            <a:spLocks noGrp="1" noChangeArrowheads="1"/>
          </p:cNvSpPr>
          <p:nvPr>
            <p:ph type="sldNum" sz="quarter" idx="5"/>
          </p:nvPr>
        </p:nvSpPr>
        <p:spPr>
          <a:ln/>
        </p:spPr>
        <p:txBody>
          <a:bodyPr/>
          <a:lstStyle/>
          <a:p>
            <a:fld id="{334F7BDA-A65F-41FF-8D90-4D2703C2E3E3}" type="slidenum">
              <a:rPr lang="en-GB" altLang="en-US"/>
              <a:pPr/>
              <a:t>31</a:t>
            </a:fld>
            <a:endParaRPr lang="en-GB" altLang="en-US"/>
          </a:p>
        </p:txBody>
      </p:sp>
      <p:sp>
        <p:nvSpPr>
          <p:cNvPr id="105474" name="Rectangle 2">
            <a:extLst>
              <a:ext uri="{FF2B5EF4-FFF2-40B4-BE49-F238E27FC236}">
                <a16:creationId xmlns:a16="http://schemas.microsoft.com/office/drawing/2014/main" id="{9CB924B8-9D14-4912-BC10-024571035C46}"/>
              </a:ext>
            </a:extLst>
          </p:cNvPr>
          <p:cNvSpPr>
            <a:spLocks noGrp="1" noRot="1" noChangeAspect="1" noChangeArrowheads="1" noTextEdit="1"/>
          </p:cNvSpPr>
          <p:nvPr>
            <p:ph type="sldImg"/>
          </p:nvPr>
        </p:nvSpPr>
        <p:spPr>
          <a:ln/>
        </p:spPr>
      </p:sp>
      <p:sp>
        <p:nvSpPr>
          <p:cNvPr id="105475" name="Rectangle 3">
            <a:extLst>
              <a:ext uri="{FF2B5EF4-FFF2-40B4-BE49-F238E27FC236}">
                <a16:creationId xmlns:a16="http://schemas.microsoft.com/office/drawing/2014/main" id="{DFF3E96F-FDA0-4D31-BE0C-61D02F8CAF56}"/>
              </a:ext>
            </a:extLst>
          </p:cNvPr>
          <p:cNvSpPr>
            <a:spLocks noGrp="1" noChangeArrowheads="1"/>
          </p:cNvSpPr>
          <p:nvPr>
            <p:ph type="body" idx="1"/>
          </p:nvPr>
        </p:nvSpPr>
        <p:spPr/>
        <p:txBody>
          <a:bodyPr/>
          <a:lstStyle/>
          <a:p>
            <a:endParaRPr lang="en-GB"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This demonstrates the importance of outside factors rather than what we say.  Our tone of voice, energy, attitude, emotions, dress, body language, eye contact, facial expressions, movements and gestures have a stronger impact than words alone.  By taking these into consideration in our communication style we can build rapport and relationships more effectively. </a:t>
            </a:r>
          </a:p>
          <a:p>
            <a:endParaRPr lang="en-US" dirty="0"/>
          </a:p>
          <a:p>
            <a:r>
              <a:rPr lang="en-GB" sz="1200" kern="1200" dirty="0">
                <a:solidFill>
                  <a:schemeClr val="tx1"/>
                </a:solidFill>
                <a:effectLst/>
                <a:latin typeface="+mn-lt"/>
                <a:ea typeface="+mn-ea"/>
                <a:cs typeface="+mn-cs"/>
              </a:rPr>
              <a:t>Authenticity plays a part here too – and that starts with knowing ourselves - being self-aware and also by understanding others. Only then can you start feeling that you are acting with authenticity and reap the benefits of being authentic towards others.  There is a blog by Amy Brann on Moodle– who has done much research into the neuroscience of leadership amongst other elements of business. She talks about building trust by being authentic. The bottom line is that if people don’t perceive you as genuine then you are hard to trust.  </a:t>
            </a:r>
          </a:p>
          <a:p>
            <a:r>
              <a:rPr lang="en-GB" sz="1200" kern="1200" dirty="0">
                <a:solidFill>
                  <a:schemeClr val="tx1"/>
                </a:solidFill>
                <a:effectLst/>
                <a:latin typeface="+mn-lt"/>
                <a:ea typeface="+mn-ea"/>
                <a:cs typeface="+mn-cs"/>
              </a:rPr>
              <a:t>So how can you let people know they can trust you when you are trying something new?  </a:t>
            </a:r>
          </a:p>
          <a:p>
            <a:r>
              <a:rPr lang="en-GB" sz="1200" kern="1200" dirty="0">
                <a:solidFill>
                  <a:schemeClr val="tx1"/>
                </a:solidFill>
                <a:effectLst/>
                <a:latin typeface="+mn-lt"/>
                <a:ea typeface="+mn-ea"/>
                <a:cs typeface="+mn-cs"/>
              </a:rPr>
              <a:t>It comes down to framing..  Re-framing also has links to Neuro </a:t>
            </a:r>
            <a:r>
              <a:rPr lang="en-GB" sz="1200" kern="1200" dirty="0" err="1">
                <a:solidFill>
                  <a:schemeClr val="tx1"/>
                </a:solidFill>
                <a:effectLst/>
                <a:latin typeface="+mn-lt"/>
                <a:ea typeface="+mn-ea"/>
                <a:cs typeface="+mn-cs"/>
              </a:rPr>
              <a:t>Lingustic</a:t>
            </a:r>
            <a:r>
              <a:rPr lang="en-GB" sz="1200" kern="1200" dirty="0">
                <a:solidFill>
                  <a:schemeClr val="tx1"/>
                </a:solidFill>
                <a:effectLst/>
                <a:latin typeface="+mn-lt"/>
                <a:ea typeface="+mn-ea"/>
                <a:cs typeface="+mn-cs"/>
              </a:rPr>
              <a:t> Programming or NLP, which you may have heard of, </a:t>
            </a:r>
            <a:r>
              <a:rPr lang="en-GB" sz="1200" b="0" i="0" kern="1200" dirty="0">
                <a:solidFill>
                  <a:schemeClr val="tx1"/>
                </a:solidFill>
                <a:effectLst/>
                <a:latin typeface="+mn-lt"/>
                <a:ea typeface="+mn-ea"/>
                <a:cs typeface="+mn-cs"/>
              </a:rPr>
              <a:t>within this behavioural science approach to self development, it provides a way for people to remove self-imposed limitations and limiting self-beliefs.</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Also to tie in with this, Carol</a:t>
            </a:r>
            <a:r>
              <a:rPr lang="en-GB" sz="1200" b="0" i="0" kern="1200" baseline="0" dirty="0">
                <a:solidFill>
                  <a:schemeClr val="tx1"/>
                </a:solidFill>
                <a:effectLst/>
                <a:latin typeface="+mn-lt"/>
                <a:ea typeface="+mn-ea"/>
                <a:cs typeface="+mn-cs"/>
              </a:rPr>
              <a:t> Dweck (2012) in her book Mindset, also describes how peoples mindset’s can influence their development and learning. In having what is termed a “growth” mindset you can fulfil your potential.  Whereas a fixed mindset very much a</a:t>
            </a:r>
            <a:r>
              <a:rPr lang="en-GB" sz="1800" b="0" i="0" kern="1200" dirty="0">
                <a:solidFill>
                  <a:schemeClr val="tx1"/>
                </a:solidFill>
                <a:effectLst/>
                <a:latin typeface="+mn-lt"/>
                <a:ea typeface="+mn-ea"/>
                <a:cs typeface="+mn-cs"/>
              </a:rPr>
              <a:t>ssumes that our character, intelligence, and creative ability are static givens which we can’t change in any meaningful way, this makes those with</a:t>
            </a:r>
            <a:r>
              <a:rPr lang="en-GB" sz="1800" b="0" i="0" kern="1200" baseline="0" dirty="0">
                <a:solidFill>
                  <a:schemeClr val="tx1"/>
                </a:solidFill>
                <a:effectLst/>
                <a:latin typeface="+mn-lt"/>
                <a:ea typeface="+mn-ea"/>
                <a:cs typeface="+mn-cs"/>
              </a:rPr>
              <a:t> a fixed mindset more difficult to engage in training and development as well as </a:t>
            </a:r>
            <a:r>
              <a:rPr lang="en-GB" sz="1800" b="0" i="0" kern="1200" baseline="0" dirty="0" err="1">
                <a:solidFill>
                  <a:schemeClr val="tx1"/>
                </a:solidFill>
                <a:effectLst/>
                <a:latin typeface="+mn-lt"/>
                <a:ea typeface="+mn-ea"/>
                <a:cs typeface="+mn-cs"/>
              </a:rPr>
              <a:t>embrasing</a:t>
            </a:r>
            <a:r>
              <a:rPr lang="en-GB" sz="1800" b="0" i="0" kern="1200" baseline="0" dirty="0">
                <a:solidFill>
                  <a:schemeClr val="tx1"/>
                </a:solidFill>
                <a:effectLst/>
                <a:latin typeface="+mn-lt"/>
                <a:ea typeface="+mn-ea"/>
                <a:cs typeface="+mn-cs"/>
              </a:rPr>
              <a:t> change and innovation. </a:t>
            </a:r>
            <a:endParaRPr lang="en-GB" sz="1200" b="0" i="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32</a:t>
            </a:fld>
            <a:endParaRPr lang="en-GB"/>
          </a:p>
        </p:txBody>
      </p:sp>
    </p:spTree>
    <p:extLst>
      <p:ext uri="{BB962C8B-B14F-4D97-AF65-F5344CB8AC3E}">
        <p14:creationId xmlns:p14="http://schemas.microsoft.com/office/powerpoint/2010/main" val="517365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a:p>
            <a:r>
              <a:rPr lang="en-US" b="1" dirty="0"/>
              <a:t>Mistakes </a:t>
            </a:r>
          </a:p>
          <a:p>
            <a:r>
              <a:rPr lang="en-US" b="0" dirty="0"/>
              <a:t>Taking responsibility. Mistakes are outcomes we didn’t expect or desire. Need to be seen as a learning opportunity. Own it. Not cover it up and things escalate. Shape a culture where people can fail safely without fear, learn, review and adapt. </a:t>
            </a:r>
          </a:p>
          <a:p>
            <a:endParaRPr lang="en-US" dirty="0"/>
          </a:p>
          <a:p>
            <a:r>
              <a:rPr lang="en-US" dirty="0"/>
              <a:t>We also need to be mindful of some cultural differences we may encounter in </a:t>
            </a:r>
            <a:r>
              <a:rPr lang="en-US" dirty="0" err="1"/>
              <a:t>organisations</a:t>
            </a:r>
            <a:r>
              <a:rPr lang="en-US" dirty="0"/>
              <a:t> where they may operate more globally, and concepts around saving face for example. </a:t>
            </a:r>
            <a:r>
              <a:rPr lang="en-US" dirty="0" err="1"/>
              <a:t>E.g</a:t>
            </a:r>
            <a:r>
              <a:rPr lang="en-US" dirty="0"/>
              <a:t> colleagues from Japan may not wish to admit a mistake in front of team mates, as they would feel particularly embarrassed and “lose face” this is to be born in mind when engaging and influencing too. </a:t>
            </a:r>
          </a:p>
          <a:p>
            <a:endParaRPr lang="en-US" dirty="0"/>
          </a:p>
          <a:p>
            <a:r>
              <a:rPr lang="en-US" dirty="0"/>
              <a:t>So do some research around taking responsibility for work/actions, including </a:t>
            </a:r>
            <a:r>
              <a:rPr lang="en-US" dirty="0" err="1"/>
              <a:t>recognising</a:t>
            </a:r>
            <a:r>
              <a:rPr lang="en-US" dirty="0"/>
              <a:t> and rectifying mistakes. Rather than more unethical, shifting blame, covering up etc. reflect on own experiences.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33</a:t>
            </a:fld>
            <a:endParaRPr lang="en-GB"/>
          </a:p>
        </p:txBody>
      </p:sp>
    </p:spTree>
    <p:extLst>
      <p:ext uri="{BB962C8B-B14F-4D97-AF65-F5344CB8AC3E}">
        <p14:creationId xmlns:p14="http://schemas.microsoft.com/office/powerpoint/2010/main" val="26589464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Podcast on </a:t>
            </a:r>
            <a:r>
              <a:rPr lang="en-GB" dirty="0" err="1"/>
              <a:t>Mooldle</a:t>
            </a:r>
            <a:r>
              <a:rPr lang="en-GB" sz="1200" b="0" kern="1200" dirty="0">
                <a:solidFill>
                  <a:schemeClr val="tx1"/>
                </a:solidFill>
                <a:effectLst/>
                <a:latin typeface="+mn-lt"/>
                <a:ea typeface="+mn-ea"/>
                <a:cs typeface="+mn-cs"/>
              </a:rPr>
              <a:t>– is that Whistleblowing is a very negative term and if you go back to where it originated from, in the days of mining when people were down the pits,  if something went wrong, what did they do? They blew the whistle to bring people to the mine head and usually it was an accident sadly. In sport -The referee blows the whistle after the event, doesn’t blow it in anticipation of an event. So in both cases, we’re talking about something having happened. Now actually what organisations want is to know in advance of something that could happen, something that might be wrong, somebody’s seen something, something doesn’t look right, somebody’s behaviour, some process or other and take steps to stop it before something significant happens.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How do you make it safe for people to come forward with their concerns?</a:t>
            </a:r>
          </a:p>
          <a:p>
            <a:r>
              <a:rPr lang="en-GB" sz="1200" b="0" kern="1200" dirty="0">
                <a:solidFill>
                  <a:schemeClr val="tx1"/>
                </a:solidFill>
                <a:effectLst/>
                <a:latin typeface="+mn-lt"/>
                <a:ea typeface="+mn-ea"/>
                <a:cs typeface="+mn-cs"/>
              </a:rPr>
              <a:t>You start off by talking about speaking up, feeling free to raise a concern. You then have a very well thought-through process to help people. Instead of having a lawyer drafting your policy you have a speak out policy and you write it from the point of view of somebody who’s going to want to use it.</a:t>
            </a:r>
          </a:p>
          <a:p>
            <a:r>
              <a:rPr lang="en-GB" sz="1200" b="0" kern="1200" dirty="0">
                <a:solidFill>
                  <a:schemeClr val="tx1"/>
                </a:solidFill>
                <a:effectLst/>
                <a:latin typeface="+mn-lt"/>
                <a:ea typeface="+mn-ea"/>
                <a:cs typeface="+mn-cs"/>
              </a:rPr>
              <a:t>It is how you brand it, you don’t call it whistleblowing, you call it speaking up or speaking out or “your views”, or whatever it is, so you take the anxiety out of it. </a:t>
            </a:r>
          </a:p>
          <a:p>
            <a:r>
              <a:rPr lang="en-GB" sz="1200" b="0" kern="1200" dirty="0">
                <a:solidFill>
                  <a:schemeClr val="tx1"/>
                </a:solidFill>
                <a:effectLst/>
                <a:latin typeface="+mn-lt"/>
                <a:ea typeface="+mn-ea"/>
                <a:cs typeface="+mn-cs"/>
              </a:rPr>
              <a:t>Take that terms with the negative connotations away and the terminology of those that do speak up as being a “whistle blower”, things are moving away from this and now they tend to be called the ‘reporter’. </a:t>
            </a:r>
          </a:p>
          <a:p>
            <a:r>
              <a:rPr lang="en-GB" sz="1200" b="0" kern="1200" dirty="0">
                <a:solidFill>
                  <a:schemeClr val="tx1"/>
                </a:solidFill>
                <a:effectLst/>
                <a:latin typeface="+mn-lt"/>
                <a:ea typeface="+mn-ea"/>
                <a:cs typeface="+mn-cs"/>
              </a:rPr>
              <a:t>Its about being viewed as being constructive rather than being perceived as being critical of the organisation. Us and them so to speak.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Taylor and Woodhams textbook (Lizard)  – Significance of legal compliance – it is essential that HR practitioners comply with employment legislation, it is possible that the requests of senior management (based on operational concerns) may contradict the stipulations of employment law, which can put HR in a difficult position.</a:t>
            </a:r>
          </a:p>
          <a:p>
            <a:r>
              <a:rPr lang="en-GB" sz="1200" b="0" kern="1200" dirty="0">
                <a:solidFill>
                  <a:schemeClr val="tx1"/>
                </a:solidFill>
                <a:effectLst/>
                <a:latin typeface="+mn-lt"/>
                <a:ea typeface="+mn-ea"/>
                <a:cs typeface="+mn-cs"/>
              </a:rPr>
              <a:t>e.g. management may try to dismiss an employee on the grounds of capability, when the real reason is that they don’t like the individual or they want to avoid having to pay a redundancy settlement. In such situations, it is essential that professional integrity and legal obligations are adhered to. HR should argue the business case for compliance and ensure that senior managers are aware that lawful remedies are more beneficial to the company in the long run. – avoiding tribunal costs, ensuring that the reputation of the company is not damaged. They explain that Legal compliance is about meeting the minimum standards set by external bodies, whereas truly ethical business requires a proactive, internally driven approach that seeks to continually work towards fairness for all. </a:t>
            </a:r>
          </a:p>
          <a:p>
            <a:endParaRPr lang="en-GB" sz="1200" b="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sz="1200" b="0" kern="1200" dirty="0">
              <a:solidFill>
                <a:schemeClr val="tx1"/>
              </a:solidFill>
              <a:effectLst/>
              <a:latin typeface="+mn-lt"/>
              <a:ea typeface="+mn-ea"/>
              <a:cs typeface="+mn-cs"/>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34</a:t>
            </a:fld>
            <a:endParaRPr lang="en-GB"/>
          </a:p>
        </p:txBody>
      </p:sp>
    </p:spTree>
    <p:extLst>
      <p:ext uri="{BB962C8B-B14F-4D97-AF65-F5344CB8AC3E}">
        <p14:creationId xmlns:p14="http://schemas.microsoft.com/office/powerpoint/2010/main" val="40746786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35</a:t>
            </a:fld>
            <a:endParaRPr lang="en-GB"/>
          </a:p>
        </p:txBody>
      </p:sp>
    </p:spTree>
    <p:extLst>
      <p:ext uri="{BB962C8B-B14F-4D97-AF65-F5344CB8AC3E}">
        <p14:creationId xmlns:p14="http://schemas.microsoft.com/office/powerpoint/2010/main" val="14103151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36</a:t>
            </a:fld>
            <a:endParaRPr lang="en-GB"/>
          </a:p>
        </p:txBody>
      </p:sp>
    </p:spTree>
    <p:extLst>
      <p:ext uri="{BB962C8B-B14F-4D97-AF65-F5344CB8AC3E}">
        <p14:creationId xmlns:p14="http://schemas.microsoft.com/office/powerpoint/2010/main" val="5018584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By having purpose in your work, you will be able to </a:t>
            </a:r>
            <a:r>
              <a:rPr lang="en-GB" sz="1200" b="0" i="0" kern="1200" dirty="0">
                <a:solidFill>
                  <a:schemeClr val="tx1"/>
                </a:solidFill>
                <a:effectLst/>
                <a:latin typeface="+mn-lt"/>
                <a:ea typeface="+mn-ea"/>
                <a:cs typeface="+mn-cs"/>
              </a:rPr>
              <a:t>build a sense of team spirit and communicating the purpose of work will motivate and inspire people</a:t>
            </a:r>
            <a:endParaRPr lang="en-US" dirty="0"/>
          </a:p>
          <a:p>
            <a:endParaRPr lang="en-US" dirty="0"/>
          </a:p>
          <a:p>
            <a:pPr marL="171450" indent="-171450">
              <a:buFont typeface="Arial" panose="020B0604020202020204" pitchFamily="34" charset="0"/>
              <a:buChar char="•"/>
            </a:pPr>
            <a:r>
              <a:rPr lang="en-US" dirty="0"/>
              <a:t>Taking a holistic view not just looking at performance</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This could involve coaching and mentoring techniques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Ensuring employee voice: this could be through focus groups, surveys, suggestion boxes, whistleblowing mechanisms, etc. </a:t>
            </a:r>
          </a:p>
          <a:p>
            <a:pPr marL="171450" indent="-171450">
              <a:buFont typeface="Arial" panose="020B0604020202020204" pitchFamily="34" charset="0"/>
              <a:buChar char="•"/>
            </a:pPr>
            <a:endParaRPr lang="en-US" dirty="0"/>
          </a:p>
          <a:p>
            <a:endParaRPr lang="en-US" dirty="0"/>
          </a:p>
          <a:p>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37</a:t>
            </a:fld>
            <a:endParaRPr lang="en-GB"/>
          </a:p>
        </p:txBody>
      </p:sp>
    </p:spTree>
    <p:extLst>
      <p:ext uri="{BB962C8B-B14F-4D97-AF65-F5344CB8AC3E}">
        <p14:creationId xmlns:p14="http://schemas.microsoft.com/office/powerpoint/2010/main" val="5806004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People feeling valued has impacts on motivation and employee engagement – but what it is employee engagement? What are the elements involved? </a:t>
            </a:r>
          </a:p>
          <a:p>
            <a:endParaRPr lang="en-US" dirty="0"/>
          </a:p>
          <a:p>
            <a:r>
              <a:rPr lang="en-US" dirty="0"/>
              <a:t>Lots of elements came out here:</a:t>
            </a:r>
          </a:p>
          <a:p>
            <a:endParaRPr lang="en-US" dirty="0"/>
          </a:p>
          <a:p>
            <a:r>
              <a:rPr lang="en-US" dirty="0"/>
              <a:t>Voice</a:t>
            </a:r>
          </a:p>
          <a:p>
            <a:r>
              <a:rPr lang="en-US" dirty="0"/>
              <a:t>Belonging</a:t>
            </a:r>
          </a:p>
          <a:p>
            <a:r>
              <a:rPr lang="en-US" dirty="0"/>
              <a:t>Autonomy</a:t>
            </a:r>
          </a:p>
          <a:p>
            <a:r>
              <a:rPr lang="en-US" dirty="0"/>
              <a:t>Purpose</a:t>
            </a:r>
          </a:p>
          <a:p>
            <a:r>
              <a:rPr lang="en-US" dirty="0"/>
              <a:t>Meaningful and interesting work</a:t>
            </a:r>
          </a:p>
          <a:p>
            <a:r>
              <a:rPr lang="en-US" dirty="0"/>
              <a:t>Satisfaction</a:t>
            </a:r>
          </a:p>
          <a:p>
            <a:r>
              <a:rPr lang="en-US" dirty="0"/>
              <a:t>Security</a:t>
            </a:r>
          </a:p>
          <a:p>
            <a:r>
              <a:rPr lang="en-US" dirty="0"/>
              <a:t>Flexibility/agility</a:t>
            </a:r>
          </a:p>
          <a:p>
            <a:r>
              <a:rPr lang="en-US" dirty="0"/>
              <a:t>Being trusted</a:t>
            </a:r>
          </a:p>
          <a:p>
            <a:endParaRPr lang="en-US" dirty="0"/>
          </a:p>
          <a:p>
            <a:r>
              <a:rPr lang="en-US" dirty="0"/>
              <a:t>Some of these threads link into Maslow’s Hierarchy of Needs (1943) pyramid depiction of different levels of requirement before full self-actualization can be realized. </a:t>
            </a:r>
          </a:p>
          <a:p>
            <a:r>
              <a:rPr lang="en-US" dirty="0"/>
              <a:t>There are also links here to Dan Pinks: Autonomy, Mastery and Purpose. So please feel free to link these into your presentations/notes for the assignment to robustly underpin your points around the human and business benefits of people feeling included, valued, and fairly treated.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38</a:t>
            </a:fld>
            <a:endParaRPr lang="en-GB"/>
          </a:p>
        </p:txBody>
      </p:sp>
    </p:spTree>
    <p:extLst>
      <p:ext uri="{BB962C8B-B14F-4D97-AF65-F5344CB8AC3E}">
        <p14:creationId xmlns:p14="http://schemas.microsoft.com/office/powerpoint/2010/main" val="200333600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Maslow, (1943) engagement, feeling valued, helps with esteem needs and belonging parts of the pyramid.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39</a:t>
            </a:fld>
            <a:endParaRPr lang="en-GB"/>
          </a:p>
        </p:txBody>
      </p:sp>
    </p:spTree>
    <p:extLst>
      <p:ext uri="{BB962C8B-B14F-4D97-AF65-F5344CB8AC3E}">
        <p14:creationId xmlns:p14="http://schemas.microsoft.com/office/powerpoint/2010/main" val="38066533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CIPD profession map identifies that in valuing people we must </a:t>
            </a:r>
            <a:r>
              <a:rPr lang="en-GB" dirty="0"/>
              <a:t>Empathise with others and consider their well-being.</a:t>
            </a:r>
          </a:p>
          <a:p>
            <a:endParaRPr lang="en-US" dirty="0"/>
          </a:p>
          <a:p>
            <a:endParaRPr lang="en-US" dirty="0"/>
          </a:p>
          <a:p>
            <a:r>
              <a:rPr lang="en-US" dirty="0"/>
              <a:t>The recommendations for orgs here are clearly I think you’d agree are the right things to do and HR need to be at the forefront of driving these changes in being more ethical and fair in ensuring that all workers have opportunities to access the support and interventions that they need.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40</a:t>
            </a:fld>
            <a:endParaRPr lang="en-GB"/>
          </a:p>
        </p:txBody>
      </p:sp>
    </p:spTree>
    <p:extLst>
      <p:ext uri="{BB962C8B-B14F-4D97-AF65-F5344CB8AC3E}">
        <p14:creationId xmlns:p14="http://schemas.microsoft.com/office/powerpoint/2010/main" val="37599601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Diff circs, cultures, roles, backgrounds etc. </a:t>
            </a:r>
          </a:p>
          <a:p>
            <a:pPr marL="171450" indent="-171450">
              <a:buFont typeface="Arial" panose="020B0604020202020204" pitchFamily="34" charset="0"/>
              <a:buChar char="•"/>
            </a:pPr>
            <a:r>
              <a:rPr lang="en-US" dirty="0"/>
              <a:t>Employee reps or focus groups can be powerful and engaging, </a:t>
            </a:r>
          </a:p>
          <a:p>
            <a:pPr marL="171450" indent="-171450">
              <a:buFont typeface="Arial" panose="020B0604020202020204" pitchFamily="34" charset="0"/>
              <a:buChar char="•"/>
            </a:pPr>
            <a:r>
              <a:rPr lang="en-US" dirty="0"/>
              <a:t>Be non-judgmental and show a willingness to learn from others. </a:t>
            </a:r>
          </a:p>
          <a:p>
            <a:endParaRPr lang="en-GB" sz="1200" b="0" i="0" kern="1200" dirty="0">
              <a:solidFill>
                <a:schemeClr val="tx1"/>
              </a:solidFill>
              <a:effectLst/>
              <a:latin typeface="+mn-lt"/>
              <a:ea typeface="+mn-ea"/>
              <a:cs typeface="+mn-cs"/>
            </a:endParaRPr>
          </a:p>
          <a:p>
            <a:r>
              <a:rPr lang="en-US" dirty="0"/>
              <a:t>So from the Insights document in the assessment brief – Inclusion and diversity in the workplace </a:t>
            </a:r>
          </a:p>
          <a:p>
            <a:endParaRPr lang="en-US" dirty="0"/>
          </a:p>
          <a:p>
            <a:r>
              <a:rPr lang="en-GB" sz="1200" kern="1200" dirty="0">
                <a:solidFill>
                  <a:schemeClr val="tx1"/>
                </a:solidFill>
                <a:effectLst/>
                <a:latin typeface="+mn-lt"/>
                <a:ea typeface="+mn-ea"/>
                <a:cs typeface="+mn-cs"/>
              </a:rPr>
              <a:t>Promoting and supporting diversity in the workplace is an important aspect of good</a:t>
            </a:r>
          </a:p>
          <a:p>
            <a:r>
              <a:rPr lang="en-GB" sz="1200" kern="1200" dirty="0">
                <a:solidFill>
                  <a:schemeClr val="tx1"/>
                </a:solidFill>
                <a:effectLst/>
                <a:latin typeface="+mn-lt"/>
                <a:ea typeface="+mn-ea"/>
                <a:cs typeface="+mn-cs"/>
              </a:rPr>
              <a:t>people management - it’s about valuing everyone in the organisation as an individual.</a:t>
            </a:r>
          </a:p>
          <a:p>
            <a:r>
              <a:rPr lang="en-GB" sz="1200" kern="1200" dirty="0">
                <a:solidFill>
                  <a:schemeClr val="tx1"/>
                </a:solidFill>
                <a:effectLst/>
                <a:latin typeface="+mn-lt"/>
                <a:ea typeface="+mn-ea"/>
                <a:cs typeface="+mn-cs"/>
              </a:rPr>
              <a:t>However, to reap the benefits of a diverse workforce it’s vital to have an inclusive</a:t>
            </a:r>
          </a:p>
          <a:p>
            <a:r>
              <a:rPr lang="en-GB" sz="1200" kern="1200" dirty="0">
                <a:solidFill>
                  <a:schemeClr val="tx1"/>
                </a:solidFill>
                <a:effectLst/>
                <a:latin typeface="+mn-lt"/>
                <a:ea typeface="+mn-ea"/>
                <a:cs typeface="+mn-cs"/>
              </a:rPr>
              <a:t>environment where everyone feels able to participate and achieve their potential. While</a:t>
            </a:r>
          </a:p>
          <a:p>
            <a:r>
              <a:rPr lang="en-GB" sz="1200" kern="1200" dirty="0">
                <a:solidFill>
                  <a:schemeClr val="tx1"/>
                </a:solidFill>
                <a:effectLst/>
                <a:latin typeface="+mn-lt"/>
                <a:ea typeface="+mn-ea"/>
                <a:cs typeface="+mn-cs"/>
              </a:rPr>
              <a:t>UK legislation – covering age, disability, race, religion, sex and sexual orientation among</a:t>
            </a:r>
          </a:p>
          <a:p>
            <a:r>
              <a:rPr lang="en-GB" sz="1200" kern="1200" dirty="0">
                <a:solidFill>
                  <a:schemeClr val="tx1"/>
                </a:solidFill>
                <a:effectLst/>
                <a:latin typeface="+mn-lt"/>
                <a:ea typeface="+mn-ea"/>
                <a:cs typeface="+mn-cs"/>
              </a:rPr>
              <a:t>others – sets minimum standards, an effective inclusion and diversity strategy goes</a:t>
            </a:r>
          </a:p>
          <a:p>
            <a:r>
              <a:rPr lang="en-GB" sz="1200" kern="1200" dirty="0">
                <a:solidFill>
                  <a:schemeClr val="tx1"/>
                </a:solidFill>
                <a:effectLst/>
                <a:latin typeface="+mn-lt"/>
                <a:ea typeface="+mn-ea"/>
                <a:cs typeface="+mn-cs"/>
              </a:rPr>
              <a:t>beyond legal compliance and seeks to add value to an organisation, contributing to</a:t>
            </a:r>
          </a:p>
          <a:p>
            <a:r>
              <a:rPr lang="en-GB" sz="1200" kern="1200" dirty="0">
                <a:solidFill>
                  <a:schemeClr val="tx1"/>
                </a:solidFill>
                <a:effectLst/>
                <a:latin typeface="+mn-lt"/>
                <a:ea typeface="+mn-ea"/>
                <a:cs typeface="+mn-cs"/>
              </a:rPr>
              <a:t>employee wellbeing and engagement.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moral case for building fairer and more inclusive labour markets and workplaces is</a:t>
            </a:r>
          </a:p>
          <a:p>
            <a:r>
              <a:rPr lang="en-GB" sz="1200" kern="1200" dirty="0">
                <a:solidFill>
                  <a:schemeClr val="tx1"/>
                </a:solidFill>
                <a:effectLst/>
                <a:latin typeface="+mn-lt"/>
                <a:ea typeface="+mn-ea"/>
                <a:cs typeface="+mn-cs"/>
              </a:rPr>
              <a:t>indisputable: regardless of our identity, background or circumstance, we all deserve the</a:t>
            </a:r>
          </a:p>
          <a:p>
            <a:r>
              <a:rPr lang="en-GB" sz="1200" kern="1200" dirty="0">
                <a:solidFill>
                  <a:schemeClr val="tx1"/>
                </a:solidFill>
                <a:effectLst/>
                <a:latin typeface="+mn-lt"/>
                <a:ea typeface="+mn-ea"/>
                <a:cs typeface="+mn-cs"/>
              </a:rPr>
              <a:t>opportunity to develop our skills and talents to our full potential, work in a safe,</a:t>
            </a:r>
          </a:p>
          <a:p>
            <a:r>
              <a:rPr lang="en-GB" sz="1200" kern="1200" dirty="0">
                <a:solidFill>
                  <a:schemeClr val="tx1"/>
                </a:solidFill>
                <a:effectLst/>
                <a:latin typeface="+mn-lt"/>
                <a:ea typeface="+mn-ea"/>
                <a:cs typeface="+mn-cs"/>
              </a:rPr>
              <a:t>supportive and inclusive environment, be fairly rewarded and recognised for our work</a:t>
            </a:r>
          </a:p>
          <a:p>
            <a:r>
              <a:rPr lang="en-GB" sz="1200" kern="1200" dirty="0">
                <a:solidFill>
                  <a:schemeClr val="tx1"/>
                </a:solidFill>
                <a:effectLst/>
                <a:latin typeface="+mn-lt"/>
                <a:ea typeface="+mn-ea"/>
                <a:cs typeface="+mn-cs"/>
              </a:rPr>
              <a:t>and have a meaningful voice on matters that affect us.</a:t>
            </a:r>
          </a:p>
          <a:p>
            <a:r>
              <a:rPr lang="en-GB" sz="1200" kern="1200" dirty="0">
                <a:solidFill>
                  <a:schemeClr val="tx1"/>
                </a:solidFill>
                <a:effectLst/>
                <a:latin typeface="+mn-lt"/>
                <a:ea typeface="+mn-ea"/>
                <a:cs typeface="+mn-cs"/>
              </a:rPr>
              <a:t>It’s also vital for the sustainability of businesses and economies. Everyone stands to</a:t>
            </a:r>
          </a:p>
          <a:p>
            <a:r>
              <a:rPr lang="en-GB" sz="1200" kern="1200" dirty="0">
                <a:solidFill>
                  <a:schemeClr val="tx1"/>
                </a:solidFill>
                <a:effectLst/>
                <a:latin typeface="+mn-lt"/>
                <a:ea typeface="+mn-ea"/>
                <a:cs typeface="+mn-cs"/>
              </a:rPr>
              <a:t>benefit when we embrace and value the diversity of thoughts, ideas and ways of working</a:t>
            </a:r>
          </a:p>
          <a:p>
            <a:r>
              <a:rPr lang="en-GB" sz="1200" kern="1200" dirty="0">
                <a:solidFill>
                  <a:schemeClr val="tx1"/>
                </a:solidFill>
                <a:effectLst/>
                <a:latin typeface="+mn-lt"/>
                <a:ea typeface="+mn-ea"/>
                <a:cs typeface="+mn-cs"/>
              </a:rPr>
              <a:t>that people from different backgrounds, experiences and identities bring to an</a:t>
            </a:r>
          </a:p>
          <a:p>
            <a:r>
              <a:rPr lang="en-GB" sz="1200" kern="1200" dirty="0">
                <a:solidFill>
                  <a:schemeClr val="tx1"/>
                </a:solidFill>
                <a:effectLst/>
                <a:latin typeface="+mn-lt"/>
                <a:ea typeface="+mn-ea"/>
                <a:cs typeface="+mn-cs"/>
              </a:rPr>
              <a:t>organisation. So organisations must ensure their people management approaches do not</a:t>
            </a:r>
          </a:p>
          <a:p>
            <a:r>
              <a:rPr lang="en-GB" sz="1200" kern="1200" dirty="0">
                <a:solidFill>
                  <a:schemeClr val="tx1"/>
                </a:solidFill>
                <a:effectLst/>
                <a:latin typeface="+mn-lt"/>
                <a:ea typeface="+mn-ea"/>
                <a:cs typeface="+mn-cs"/>
              </a:rPr>
              <a:t>put any group at a disadvantage. People professionals have a key role to play in role</a:t>
            </a:r>
          </a:p>
          <a:p>
            <a:r>
              <a:rPr lang="en-GB" sz="1200" kern="1200" dirty="0">
                <a:solidFill>
                  <a:schemeClr val="tx1"/>
                </a:solidFill>
                <a:effectLst/>
                <a:latin typeface="+mn-lt"/>
                <a:ea typeface="+mn-ea"/>
                <a:cs typeface="+mn-cs"/>
              </a:rPr>
              <a:t>modelling inclusion and diversity in their organisation.</a:t>
            </a:r>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41</a:t>
            </a:fld>
            <a:endParaRPr lang="en-GB"/>
          </a:p>
        </p:txBody>
      </p:sp>
    </p:spTree>
    <p:extLst>
      <p:ext uri="{BB962C8B-B14F-4D97-AF65-F5344CB8AC3E}">
        <p14:creationId xmlns:p14="http://schemas.microsoft.com/office/powerpoint/2010/main" val="131270080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Increased retention is a pertinent one –We keep hearing at the moment the Great </a:t>
            </a:r>
            <a:r>
              <a:rPr lang="en-US" dirty="0" err="1"/>
              <a:t>Resignation,Whilst</a:t>
            </a:r>
            <a:r>
              <a:rPr lang="en-US" dirty="0"/>
              <a:t> its clear you cannot keep people forever in an ever-changing world of work, its about ensuring that the organization’s workers are living out its purpose and values each and every day. It is more important than ever to ensure that employees are settled, feel valued, have a voice and are happy in an organization that supports their development and wellbeing.</a:t>
            </a:r>
          </a:p>
          <a:p>
            <a:endParaRPr lang="en-US" dirty="0"/>
          </a:p>
          <a:p>
            <a:r>
              <a:rPr lang="en-US" dirty="0"/>
              <a:t>“boomerang employees” example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42</a:t>
            </a:fld>
            <a:endParaRPr lang="en-GB"/>
          </a:p>
        </p:txBody>
      </p:sp>
    </p:spTree>
    <p:extLst>
      <p:ext uri="{BB962C8B-B14F-4D97-AF65-F5344CB8AC3E}">
        <p14:creationId xmlns:p14="http://schemas.microsoft.com/office/powerpoint/2010/main" val="16248811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Differences include visible and non-visible factors, for instance, personal characteristics</a:t>
            </a:r>
          </a:p>
          <a:p>
            <a:r>
              <a:rPr lang="en-GB" sz="1200" kern="1200" dirty="0">
                <a:solidFill>
                  <a:schemeClr val="tx1"/>
                </a:solidFill>
                <a:effectLst/>
                <a:latin typeface="+mn-lt"/>
                <a:ea typeface="+mn-ea"/>
                <a:cs typeface="+mn-cs"/>
              </a:rPr>
              <a:t>such as background, culture, personality, work-style, accent, and language. It’s important</a:t>
            </a:r>
          </a:p>
          <a:p>
            <a:r>
              <a:rPr lang="en-GB" sz="1200" kern="1200" dirty="0">
                <a:solidFill>
                  <a:schemeClr val="tx1"/>
                </a:solidFill>
                <a:effectLst/>
                <a:latin typeface="+mn-lt"/>
                <a:ea typeface="+mn-ea"/>
                <a:cs typeface="+mn-cs"/>
              </a:rPr>
              <a:t>to recognise that a ‘one-size-fits all’ approach to managing people does not achieve</a:t>
            </a:r>
          </a:p>
          <a:p>
            <a:r>
              <a:rPr lang="en-GB" sz="1200" kern="1200" dirty="0">
                <a:solidFill>
                  <a:schemeClr val="tx1"/>
                </a:solidFill>
                <a:effectLst/>
                <a:latin typeface="+mn-lt"/>
                <a:ea typeface="+mn-ea"/>
                <a:cs typeface="+mn-cs"/>
              </a:rPr>
              <a:t>fairness and equality of opportunity for everyone. People have different personal needs,</a:t>
            </a:r>
          </a:p>
          <a:p>
            <a:r>
              <a:rPr lang="en-GB" sz="1200" kern="1200" dirty="0">
                <a:solidFill>
                  <a:schemeClr val="tx1"/>
                </a:solidFill>
                <a:effectLst/>
                <a:latin typeface="+mn-lt"/>
                <a:ea typeface="+mn-ea"/>
                <a:cs typeface="+mn-cs"/>
              </a:rPr>
              <a:t>values and beliefs. Good people management practice needs to be consistently fair but</a:t>
            </a:r>
          </a:p>
          <a:p>
            <a:r>
              <a:rPr lang="en-GB" sz="1200" kern="1200" dirty="0">
                <a:solidFill>
                  <a:schemeClr val="tx1"/>
                </a:solidFill>
                <a:effectLst/>
                <a:latin typeface="+mn-lt"/>
                <a:ea typeface="+mn-ea"/>
                <a:cs typeface="+mn-cs"/>
              </a:rPr>
              <a:t>also flexible and inclusive to support both individual and business needs.</a:t>
            </a:r>
          </a:p>
          <a:p>
            <a:endParaRPr lang="en-US" dirty="0"/>
          </a:p>
          <a:p>
            <a:endParaRPr lang="en-US" b="1" dirty="0"/>
          </a:p>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43</a:t>
            </a:fld>
            <a:endParaRPr lang="en-GB"/>
          </a:p>
        </p:txBody>
      </p:sp>
    </p:spTree>
    <p:extLst>
      <p:ext uri="{BB962C8B-B14F-4D97-AF65-F5344CB8AC3E}">
        <p14:creationId xmlns:p14="http://schemas.microsoft.com/office/powerpoint/2010/main" val="400233063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44</a:t>
            </a:fld>
            <a:endParaRPr lang="en-GB"/>
          </a:p>
        </p:txBody>
      </p:sp>
    </p:spTree>
    <p:extLst>
      <p:ext uri="{BB962C8B-B14F-4D97-AF65-F5344CB8AC3E}">
        <p14:creationId xmlns:p14="http://schemas.microsoft.com/office/powerpoint/2010/main" val="28765506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Also during this time, its about ensuring that investigations, disciplinaries and grievance processes are carried out via online means in a fair and transparent manner. </a:t>
            </a:r>
          </a:p>
          <a:p>
            <a:endParaRPr lang="en-US" dirty="0"/>
          </a:p>
          <a:p>
            <a:r>
              <a:rPr lang="en-US" dirty="0"/>
              <a:t>Also working from home considerations around inclusivity? How do you make them feel a part of things? Caring responsibilities, same storm but different boats etc. </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45</a:t>
            </a:fld>
            <a:endParaRPr lang="en-GB"/>
          </a:p>
        </p:txBody>
      </p:sp>
    </p:spTree>
    <p:extLst>
      <p:ext uri="{BB962C8B-B14F-4D97-AF65-F5344CB8AC3E}">
        <p14:creationId xmlns:p14="http://schemas.microsoft.com/office/powerpoint/2010/main" val="172323849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Corporate reputation is more in the spotlight with the introduction of ESG reports </a:t>
            </a:r>
          </a:p>
          <a:p>
            <a:r>
              <a:rPr lang="en-US" dirty="0"/>
              <a:t>Reporting which refers to the disclosure of data covering a company’s operations in 3 areas:</a:t>
            </a:r>
          </a:p>
          <a:p>
            <a:r>
              <a:rPr lang="en-US" dirty="0"/>
              <a:t>Environmental</a:t>
            </a:r>
          </a:p>
          <a:p>
            <a:r>
              <a:rPr lang="en-US" dirty="0"/>
              <a:t>Social </a:t>
            </a:r>
          </a:p>
          <a:p>
            <a:r>
              <a:rPr lang="en-US" dirty="0"/>
              <a:t>Corporate governance </a:t>
            </a:r>
          </a:p>
          <a:p>
            <a:endParaRPr lang="en-US" dirty="0"/>
          </a:p>
          <a:p>
            <a:r>
              <a:rPr lang="en-US" dirty="0"/>
              <a:t>Gives a snapshot of how sustainable and responsible the company is. </a:t>
            </a:r>
          </a:p>
          <a:p>
            <a:endParaRPr lang="en-US" dirty="0"/>
          </a:p>
          <a:p>
            <a:r>
              <a:rPr lang="en-US" dirty="0"/>
              <a:t>Within the “Social”</a:t>
            </a:r>
          </a:p>
          <a:p>
            <a:r>
              <a:rPr lang="en-US" dirty="0"/>
              <a:t>Human capital; Gender and diversity; employee engagement; human rights; labor management</a:t>
            </a:r>
          </a:p>
          <a:p>
            <a:endParaRPr lang="en-US" dirty="0"/>
          </a:p>
          <a:p>
            <a:r>
              <a:rPr lang="en-US" dirty="0"/>
              <a:t>Within the “governance’</a:t>
            </a:r>
          </a:p>
          <a:p>
            <a:r>
              <a:rPr lang="en-US" dirty="0"/>
              <a:t>Bribery and corruption (ethical practice) and business ethics </a:t>
            </a:r>
          </a:p>
          <a:p>
            <a:r>
              <a:rPr lang="en-US" dirty="0"/>
              <a:t>Whistleblowing policies and procedures</a:t>
            </a:r>
          </a:p>
          <a:p>
            <a:r>
              <a:rPr lang="en-US" dirty="0"/>
              <a:t>Board diversity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Strategic approaches are likely to be more successful: equality and diversity need to be embedded in the business organisational strategy, not ad-hoc additions to the business. Department for Business, Innovation &amp; Skills and Government Equalities Office. (2013) </a:t>
            </a:r>
            <a:r>
              <a:rPr lang="en-GB" sz="1200" i="1" kern="1200" dirty="0">
                <a:solidFill>
                  <a:schemeClr val="tx1"/>
                </a:solidFill>
                <a:effectLst/>
                <a:latin typeface="+mn-lt"/>
                <a:ea typeface="+mn-ea"/>
                <a:cs typeface="+mn-cs"/>
              </a:rPr>
              <a:t>The business case for equality and diversity: a survey of the academic literature. </a:t>
            </a:r>
            <a:r>
              <a:rPr lang="en-GB" sz="1200" kern="1200" dirty="0">
                <a:solidFill>
                  <a:schemeClr val="tx1"/>
                </a:solidFill>
                <a:effectLst/>
                <a:latin typeface="+mn-lt"/>
                <a:ea typeface="+mn-ea"/>
                <a:cs typeface="+mn-cs"/>
              </a:rPr>
              <a:t>BIS Occasional Paper No.4. London: The Department. Available at: </a:t>
            </a:r>
            <a:r>
              <a:rPr lang="en-GB" sz="1200" kern="1200" dirty="0" err="1">
                <a:solidFill>
                  <a:schemeClr val="tx1"/>
                </a:solidFill>
                <a:effectLst/>
                <a:latin typeface="+mn-lt"/>
                <a:ea typeface="+mn-ea"/>
                <a:cs typeface="+mn-cs"/>
              </a:rPr>
              <a:t>www.gov.uk</a:t>
            </a:r>
            <a:r>
              <a:rPr lang="en-GB" sz="1200" kern="1200" dirty="0">
                <a:solidFill>
                  <a:schemeClr val="tx1"/>
                </a:solidFill>
                <a:effectLst/>
                <a:latin typeface="+mn-lt"/>
                <a:ea typeface="+mn-ea"/>
                <a:cs typeface="+mn-cs"/>
              </a:rPr>
              <a:t>/government/publications/the-business-case-for-equality-and-diversity-a-survey-of-the-academic-literature  </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46</a:t>
            </a:fld>
            <a:endParaRPr lang="en-GB"/>
          </a:p>
        </p:txBody>
      </p:sp>
    </p:spTree>
    <p:extLst>
      <p:ext uri="{BB962C8B-B14F-4D97-AF65-F5344CB8AC3E}">
        <p14:creationId xmlns:p14="http://schemas.microsoft.com/office/powerpoint/2010/main" val="90569600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47</a:t>
            </a:fld>
            <a:endParaRPr lang="en-GB"/>
          </a:p>
        </p:txBody>
      </p:sp>
    </p:spTree>
    <p:extLst>
      <p:ext uri="{BB962C8B-B14F-4D97-AF65-F5344CB8AC3E}">
        <p14:creationId xmlns:p14="http://schemas.microsoft.com/office/powerpoint/2010/main" val="56902110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a:r>
            <a:endParaRPr lang="en-US" dirty="0"/>
          </a:p>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48</a:t>
            </a:fld>
            <a:endParaRPr lang="en-GB"/>
          </a:p>
        </p:txBody>
      </p:sp>
    </p:spTree>
    <p:extLst>
      <p:ext uri="{BB962C8B-B14F-4D97-AF65-F5344CB8AC3E}">
        <p14:creationId xmlns:p14="http://schemas.microsoft.com/office/powerpoint/2010/main" val="27351308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30/01/2023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30/01/2023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30/01/2023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30/01/2023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30/01/2023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30/01/2023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hyperlink" Target="https://www.cipd.co.uk/about/what-we-do/professional-standards/cod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s://peopleprofession.cipd.org/profession-map/core-purpos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learninghub.cipd.org/d2l/home/6668"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psf.cipduat.co.uk/learning/professional-courage-influencing" TargetMode="External"/><Relationship Id="rId5" Type="http://schemas.openxmlformats.org/officeDocument/2006/relationships/hyperlink" Target="https://learninghub.cipd.org/d2l/home/6666" TargetMode="External"/><Relationship Id="rId4" Type="http://schemas.openxmlformats.org/officeDocument/2006/relationships/hyperlink" Target="https://peopleprofession.cipd.org/learning/ethical-practice"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cipd.co.uk/Images/unethical-behaviour-in-the-workplace_report-2_tcm18-57022.pdf"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www.cipd.co.uk/Images/unethical-behaviour-in-the-workplace_report-2_tcm18-57022.pdf"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www.cipd.co.uk/Images/unethical-behaviour-in-the-workplace_report-2_tcm18-57022.pdf"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KtGipKcJ_CQ?feature=oembed" TargetMode="External"/><Relationship Id="rId4" Type="http://schemas.openxmlformats.org/officeDocument/2006/relationships/image" Target="../media/image10.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twitter.com/AcademiWales/status/1012349878557708288"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xml"/><Relationship Id="rId1" Type="http://schemas.openxmlformats.org/officeDocument/2006/relationships/video" Target="https://www.youtube.com/embed/JsYyfU1Idvw?feature=oembed" TargetMode="External"/><Relationship Id="rId4" Type="http://schemas.openxmlformats.org/officeDocument/2006/relationships/image" Target="../media/image12.jpeg"/></Relationships>
</file>

<file path=ppt/slides/_rels/slide3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2.xml"/><Relationship Id="rId1" Type="http://schemas.openxmlformats.org/officeDocument/2006/relationships/video" Target="https://www.youtube.com/embed/3DbLqENHQjw?feature=oembed" TargetMode="External"/><Relationship Id="rId4" Type="http://schemas.openxmlformats.org/officeDocument/2006/relationships/image" Target="../media/image14.jpe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employment-studies.co.uk/system/files/resources/files/mp111.pdf" TargetMode="External"/><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038665"/>
            <a:ext cx="7772400" cy="1470025"/>
          </a:xfrm>
        </p:spPr>
        <p:txBody>
          <a:bodyPr>
            <a:normAutofit/>
          </a:bodyPr>
          <a:lstStyle/>
          <a:p>
            <a:r>
              <a:rPr lang="en-GB" sz="2400" dirty="0">
                <a:solidFill>
                  <a:schemeClr val="bg1"/>
                </a:solidFill>
              </a:rPr>
              <a:t>    CIPD Associate Diploma in People Management</a:t>
            </a:r>
          </a:p>
        </p:txBody>
      </p:sp>
      <p:sp>
        <p:nvSpPr>
          <p:cNvPr id="5" name="Subtitle 4"/>
          <p:cNvSpPr>
            <a:spLocks noGrp="1"/>
          </p:cNvSpPr>
          <p:nvPr>
            <p:ph type="subTitle" idx="1"/>
          </p:nvPr>
        </p:nvSpPr>
        <p:spPr>
          <a:xfrm>
            <a:off x="1555576" y="2692231"/>
            <a:ext cx="6400800" cy="1752600"/>
          </a:xfrm>
        </p:spPr>
        <p:txBody>
          <a:bodyPr>
            <a:normAutofit/>
          </a:bodyPr>
          <a:lstStyle/>
          <a:p>
            <a:r>
              <a:rPr lang="en-GB" sz="4000" b="1" dirty="0">
                <a:solidFill>
                  <a:srgbClr val="7030A0"/>
                </a:solidFill>
              </a:rPr>
              <a:t>Professional Behaviours and Valuing People</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Session plan </a:t>
            </a:r>
          </a:p>
        </p:txBody>
      </p:sp>
      <p:sp>
        <p:nvSpPr>
          <p:cNvPr id="5" name="Vertical Text Placeholder 4"/>
          <p:cNvSpPr>
            <a:spLocks noGrp="1"/>
          </p:cNvSpPr>
          <p:nvPr>
            <p:ph type="body" orient="vert" idx="1"/>
          </p:nvPr>
        </p:nvSpPr>
        <p:spPr/>
        <p:txBody>
          <a:bodyPr>
            <a:normAutofit fontScale="92500"/>
          </a:bodyPr>
          <a:lstStyle/>
          <a:p>
            <a:pPr>
              <a:buFont typeface="Wingdings" pitchFamily="2" charset="2"/>
              <a:buChar char="Ø"/>
            </a:pPr>
            <a:r>
              <a:rPr lang="en-GB" sz="2400" dirty="0"/>
              <a:t>CIPD Code of Conduct and Ethics</a:t>
            </a:r>
          </a:p>
          <a:p>
            <a:pPr>
              <a:buFont typeface="Wingdings" pitchFamily="2" charset="2"/>
              <a:buChar char="Ø"/>
            </a:pPr>
            <a:r>
              <a:rPr lang="en-GB" sz="2400" dirty="0"/>
              <a:t>Explore professionalism and ethical practice concepts</a:t>
            </a:r>
          </a:p>
          <a:p>
            <a:pPr>
              <a:buFont typeface="Wingdings" pitchFamily="2" charset="2"/>
              <a:buChar char="Ø"/>
            </a:pPr>
            <a:r>
              <a:rPr lang="en-GB" sz="2400" dirty="0"/>
              <a:t>Personal values </a:t>
            </a:r>
            <a:r>
              <a:rPr lang="en-GB" sz="2400"/>
              <a:t>in practice</a:t>
            </a:r>
            <a:endParaRPr lang="en-GB" sz="2400" dirty="0"/>
          </a:p>
          <a:p>
            <a:pPr>
              <a:buFont typeface="Wingdings" pitchFamily="2" charset="2"/>
              <a:buChar char="Ø"/>
            </a:pPr>
            <a:r>
              <a:rPr lang="en-GB" sz="2400" dirty="0"/>
              <a:t>Unethical workplace behaviour</a:t>
            </a:r>
          </a:p>
          <a:p>
            <a:pPr>
              <a:buFont typeface="Wingdings" pitchFamily="2" charset="2"/>
              <a:buChar char="Ø"/>
            </a:pPr>
            <a:r>
              <a:rPr lang="en-GB" sz="2400" dirty="0"/>
              <a:t>Valuing People</a:t>
            </a:r>
          </a:p>
          <a:p>
            <a:pPr>
              <a:buFont typeface="Wingdings" pitchFamily="2" charset="2"/>
              <a:buChar char="Ø"/>
            </a:pPr>
            <a:r>
              <a:rPr lang="en-GB" sz="2400" dirty="0"/>
              <a:t>Inclusion and diversity</a:t>
            </a:r>
          </a:p>
          <a:p>
            <a:pPr>
              <a:buFont typeface="Wingdings" pitchFamily="2" charset="2"/>
              <a:buChar char="Ø"/>
            </a:pPr>
            <a:r>
              <a:rPr lang="en-GB" sz="2400" dirty="0"/>
              <a:t>Q&amp;A</a:t>
            </a:r>
          </a:p>
          <a:p>
            <a:pPr marL="0" indent="0">
              <a:buNone/>
            </a:pPr>
            <a:endParaRPr lang="en-GB" sz="2400" dirty="0"/>
          </a:p>
          <a:p>
            <a:pPr marL="0" indent="0">
              <a:buNone/>
            </a:pPr>
            <a:r>
              <a:rPr lang="en-GB" sz="2400" dirty="0"/>
              <a:t>We will break in mid-morning, for lunch and during the afternoon</a:t>
            </a:r>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373760" y="443674"/>
            <a:ext cx="8317230" cy="1143000"/>
          </a:xfrm>
        </p:spPr>
        <p:txBody>
          <a:bodyPr/>
          <a:lstStyle/>
          <a:p>
            <a:pPr marL="0" indent="0">
              <a:buNone/>
            </a:pPr>
            <a:r>
              <a:rPr lang="en-GB" sz="2400" dirty="0"/>
              <a:t>Session plan (9:30-4:30)</a:t>
            </a:r>
          </a:p>
        </p:txBody>
      </p:sp>
    </p:spTree>
    <p:extLst>
      <p:ext uri="{BB962C8B-B14F-4D97-AF65-F5344CB8AC3E}">
        <p14:creationId xmlns:p14="http://schemas.microsoft.com/office/powerpoint/2010/main" val="572695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Session plan </a:t>
            </a:r>
          </a:p>
        </p:txBody>
      </p:sp>
      <p:sp>
        <p:nvSpPr>
          <p:cNvPr id="5" name="Vertical Text Placeholder 4"/>
          <p:cNvSpPr>
            <a:spLocks noGrp="1"/>
          </p:cNvSpPr>
          <p:nvPr>
            <p:ph type="body" orient="vert" idx="1"/>
          </p:nvPr>
        </p:nvSpPr>
        <p:spPr>
          <a:xfrm>
            <a:off x="405584" y="2348880"/>
            <a:ext cx="8318832" cy="3168352"/>
          </a:xfrm>
        </p:spPr>
        <p:txBody>
          <a:bodyPr>
            <a:normAutofit/>
          </a:bodyPr>
          <a:lstStyle/>
          <a:p>
            <a:r>
              <a:rPr lang="en-GB" sz="2400" dirty="0"/>
              <a:t>LO1 - Be able to demonstrate professional and ethical behaviours, in the context of people practice</a:t>
            </a:r>
          </a:p>
          <a:p>
            <a:r>
              <a:rPr lang="en-GB" sz="2400" dirty="0"/>
              <a:t>LO2 - Be able to champion inclusive and collaborative strategies for building positive working relationships</a:t>
            </a:r>
          </a:p>
          <a:p>
            <a:r>
              <a:rPr lang="en-GB" sz="2400" dirty="0"/>
              <a:t>LO3 - Be able to demonstrate personal commitment to learning, professional development and performance management</a:t>
            </a:r>
            <a:endParaRPr lang="en-GB" sz="1800" dirty="0"/>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373760" y="443674"/>
            <a:ext cx="8317230" cy="1143000"/>
          </a:xfrm>
        </p:spPr>
        <p:txBody>
          <a:bodyPr/>
          <a:lstStyle/>
          <a:p>
            <a:pPr marL="0" indent="0">
              <a:buNone/>
            </a:pPr>
            <a:r>
              <a:rPr lang="en-GB" sz="3200" dirty="0"/>
              <a:t>Learning objectives</a:t>
            </a:r>
          </a:p>
        </p:txBody>
      </p:sp>
    </p:spTree>
    <p:extLst>
      <p:ext uri="{BB962C8B-B14F-4D97-AF65-F5344CB8AC3E}">
        <p14:creationId xmlns:p14="http://schemas.microsoft.com/office/powerpoint/2010/main" val="3421296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Assignment </a:t>
            </a:r>
          </a:p>
        </p:txBody>
      </p:sp>
      <p:sp>
        <p:nvSpPr>
          <p:cNvPr id="5" name="Vertical Text Placeholder 4"/>
          <p:cNvSpPr>
            <a:spLocks noGrp="1"/>
          </p:cNvSpPr>
          <p:nvPr>
            <p:ph type="body" orient="vert" idx="1"/>
          </p:nvPr>
        </p:nvSpPr>
        <p:spPr/>
        <p:txBody>
          <a:bodyPr>
            <a:normAutofit fontScale="40000" lnSpcReduction="20000"/>
          </a:bodyPr>
          <a:lstStyle/>
          <a:p>
            <a:endParaRPr lang="en-GB" sz="2400" dirty="0"/>
          </a:p>
          <a:p>
            <a:pPr marL="0" indent="0">
              <a:buNone/>
            </a:pPr>
            <a:r>
              <a:rPr lang="en-GB" sz="3800" dirty="0"/>
              <a:t>There will be a Panopto video uploaded to Moodle, with detailed guidance on the assignment requirements for this module.</a:t>
            </a:r>
          </a:p>
          <a:p>
            <a:pPr marL="0" indent="0">
              <a:buNone/>
            </a:pPr>
            <a:endParaRPr lang="en-GB" sz="3800" dirty="0"/>
          </a:p>
          <a:p>
            <a:pPr marL="0" indent="0">
              <a:buNone/>
            </a:pPr>
            <a:r>
              <a:rPr lang="en-GB" sz="3800" dirty="0"/>
              <a:t>In summary </a:t>
            </a:r>
          </a:p>
          <a:p>
            <a:r>
              <a:rPr lang="en-GB" sz="3800" dirty="0"/>
              <a:t>There is the need to compile a presentation, with accompanying notes around concepts of ethical practice and its benefits to both individuals and organisations. Drawing on personal examples or potential scenarios to make your writing robust and persuasive to the audience at a CIPD conference workshop. </a:t>
            </a:r>
          </a:p>
          <a:p>
            <a:r>
              <a:rPr lang="en-GB" sz="3800" dirty="0"/>
              <a:t>Some thoughts around professional development, with you all undertaking a self-assessment relating to the CIPD profession map in three core behaviours: ethical practice; valuing people and working inclusively.  And from there developing a Personal Development Plan. All of the above to be completed by early next month. </a:t>
            </a:r>
          </a:p>
          <a:p>
            <a:r>
              <a:rPr lang="en-GB" sz="3800" dirty="0"/>
              <a:t>Reflective practice element, learning log to be completed in June, drawing on any relevant training within the last 6 months, and a focussed approach to the results of your self-assessments for the next 6 months. </a:t>
            </a:r>
          </a:p>
          <a:p>
            <a:pPr marL="0" indent="0">
              <a:buNone/>
            </a:pPr>
            <a:endParaRPr lang="en-GB" sz="2400" dirty="0"/>
          </a:p>
          <a:p>
            <a:pPr marL="0" indent="0">
              <a:buNone/>
            </a:pPr>
            <a:endParaRPr lang="en-GB" sz="2400" dirty="0"/>
          </a:p>
          <a:p>
            <a:pPr marL="0" indent="0">
              <a:buNone/>
            </a:pPr>
            <a:r>
              <a:rPr lang="en-GB" sz="2400" dirty="0"/>
              <a:t> </a:t>
            </a:r>
          </a:p>
        </p:txBody>
      </p:sp>
      <p:sp>
        <p:nvSpPr>
          <p:cNvPr id="6" name="Vertical Text Placeholder 5"/>
          <p:cNvSpPr>
            <a:spLocks noGrp="1"/>
          </p:cNvSpPr>
          <p:nvPr>
            <p:ph type="body" orient="vert" idx="13"/>
          </p:nvPr>
        </p:nvSpPr>
        <p:spPr>
          <a:xfrm>
            <a:off x="373760" y="620688"/>
            <a:ext cx="8317230" cy="965985"/>
          </a:xfrm>
        </p:spPr>
        <p:txBody>
          <a:bodyPr/>
          <a:lstStyle/>
          <a:p>
            <a:pPr marL="0" indent="0">
              <a:buNone/>
            </a:pPr>
            <a:r>
              <a:rPr lang="en-GB" sz="3200" dirty="0"/>
              <a:t>Assignment </a:t>
            </a:r>
          </a:p>
        </p:txBody>
      </p:sp>
    </p:spTree>
    <p:extLst>
      <p:ext uri="{BB962C8B-B14F-4D97-AF65-F5344CB8AC3E}">
        <p14:creationId xmlns:p14="http://schemas.microsoft.com/office/powerpoint/2010/main" val="2359173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07570"/>
            <a:ext cx="8363272" cy="1143000"/>
          </a:xfrm>
        </p:spPr>
        <p:txBody>
          <a:bodyPr>
            <a:normAutofit/>
          </a:bodyPr>
          <a:lstStyle/>
          <a:p>
            <a:r>
              <a:rPr lang="en-GB" b="1" dirty="0"/>
              <a:t>CIPD Code of Conduct &amp; Ethics</a:t>
            </a:r>
          </a:p>
        </p:txBody>
      </p:sp>
      <p:sp>
        <p:nvSpPr>
          <p:cNvPr id="3" name="Content Placeholder 2"/>
          <p:cNvSpPr>
            <a:spLocks noGrp="1"/>
          </p:cNvSpPr>
          <p:nvPr>
            <p:ph idx="1"/>
          </p:nvPr>
        </p:nvSpPr>
        <p:spPr>
          <a:xfrm>
            <a:off x="2843808" y="1508260"/>
            <a:ext cx="5842992" cy="3528392"/>
          </a:xfrm>
        </p:spPr>
        <p:txBody>
          <a:bodyPr>
            <a:normAutofit fontScale="92500" lnSpcReduction="20000"/>
          </a:bodyPr>
          <a:lstStyle/>
          <a:p>
            <a:pPr marL="0" indent="0">
              <a:buNone/>
            </a:pPr>
            <a:r>
              <a:rPr lang="en-GB" dirty="0"/>
              <a:t>Ethics and need to observe high standards of conduct – part of being a professional.</a:t>
            </a:r>
          </a:p>
          <a:p>
            <a:pPr marL="0" indent="0">
              <a:buNone/>
            </a:pPr>
            <a:endParaRPr lang="en-GB" dirty="0"/>
          </a:p>
          <a:p>
            <a:pPr marL="0" indent="0">
              <a:buNone/>
            </a:pPr>
            <a:r>
              <a:rPr lang="en-GB" dirty="0"/>
              <a:t>HR as role models. </a:t>
            </a:r>
          </a:p>
          <a:p>
            <a:pPr marL="0" indent="0">
              <a:buNone/>
            </a:pPr>
            <a:endParaRPr lang="en-GB" dirty="0"/>
          </a:p>
          <a:p>
            <a:pPr marL="0" indent="0">
              <a:buNone/>
            </a:pPr>
            <a:r>
              <a:rPr lang="en-GB" dirty="0"/>
              <a:t>CIPD Code of Conduct includes ethical standards and integrity. </a:t>
            </a:r>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5</a:t>
            </a:fld>
            <a:endParaRPr lang="en-GB"/>
          </a:p>
        </p:txBody>
      </p:sp>
      <p:pic>
        <p:nvPicPr>
          <p:cNvPr id="6" name="Picture 5" descr="A person sitting at a table&#10;&#10;Description automatically generated with medium confidence">
            <a:hlinkClick r:id="rId3"/>
            <a:extLst>
              <a:ext uri="{FF2B5EF4-FFF2-40B4-BE49-F238E27FC236}">
                <a16:creationId xmlns:a16="http://schemas.microsoft.com/office/drawing/2014/main" id="{D9563351-A924-9E91-AA01-312503AD411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504" y="1556792"/>
            <a:ext cx="2526292" cy="3431329"/>
          </a:xfrm>
          <a:prstGeom prst="rect">
            <a:avLst/>
          </a:prstGeom>
        </p:spPr>
      </p:pic>
    </p:spTree>
    <p:extLst>
      <p:ext uri="{BB962C8B-B14F-4D97-AF65-F5344CB8AC3E}">
        <p14:creationId xmlns:p14="http://schemas.microsoft.com/office/powerpoint/2010/main" val="561106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E8A78-FBF0-4715-A03B-09A37C7C1C63}"/>
              </a:ext>
            </a:extLst>
          </p:cNvPr>
          <p:cNvSpPr>
            <a:spLocks noGrp="1"/>
          </p:cNvSpPr>
          <p:nvPr>
            <p:ph type="title"/>
          </p:nvPr>
        </p:nvSpPr>
        <p:spPr/>
        <p:txBody>
          <a:bodyPr>
            <a:normAutofit/>
          </a:bodyPr>
          <a:lstStyle/>
          <a:p>
            <a:r>
              <a:rPr lang="en-GB" dirty="0"/>
              <a:t> The Ethical Dimension of HRM</a:t>
            </a:r>
          </a:p>
        </p:txBody>
      </p:sp>
      <p:sp>
        <p:nvSpPr>
          <p:cNvPr id="3" name="Content Placeholder 2">
            <a:extLst>
              <a:ext uri="{FF2B5EF4-FFF2-40B4-BE49-F238E27FC236}">
                <a16:creationId xmlns:a16="http://schemas.microsoft.com/office/drawing/2014/main" id="{61930CCB-310B-4EF1-BA36-F8C97EE189CF}"/>
              </a:ext>
            </a:extLst>
          </p:cNvPr>
          <p:cNvSpPr>
            <a:spLocks noGrp="1"/>
          </p:cNvSpPr>
          <p:nvPr>
            <p:ph idx="1"/>
          </p:nvPr>
        </p:nvSpPr>
        <p:spPr/>
        <p:txBody>
          <a:bodyPr>
            <a:normAutofit fontScale="85000" lnSpcReduction="10000"/>
          </a:bodyPr>
          <a:lstStyle/>
          <a:p>
            <a:r>
              <a:rPr lang="en-GB" dirty="0"/>
              <a:t>As well as supporting commercial outcomes, HR need to exercise social responsibility and look after the interests (well-being) of employees and to act ethically with regards to the needs of people in the organisation and community. </a:t>
            </a:r>
          </a:p>
          <a:p>
            <a:r>
              <a:rPr lang="en-GB" dirty="0"/>
              <a:t>Ethics is concerned with making decisions and judgements about what is the right course of action.</a:t>
            </a:r>
          </a:p>
          <a:p>
            <a:r>
              <a:rPr lang="en-GB" dirty="0"/>
              <a:t>Concepts of equity, justice and fair dealing. </a:t>
            </a:r>
          </a:p>
        </p:txBody>
      </p:sp>
    </p:spTree>
    <p:extLst>
      <p:ext uri="{BB962C8B-B14F-4D97-AF65-F5344CB8AC3E}">
        <p14:creationId xmlns:p14="http://schemas.microsoft.com/office/powerpoint/2010/main" val="2906452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D2C3-7B8F-4FA5-9D18-665957A73909}"/>
              </a:ext>
            </a:extLst>
          </p:cNvPr>
          <p:cNvSpPr>
            <a:spLocks noGrp="1"/>
          </p:cNvSpPr>
          <p:nvPr>
            <p:ph type="title"/>
          </p:nvPr>
        </p:nvSpPr>
        <p:spPr/>
        <p:txBody>
          <a:bodyPr/>
          <a:lstStyle/>
          <a:p>
            <a:r>
              <a:rPr lang="en-GB" b="1" dirty="0"/>
              <a:t>Examples of Ethical Guidelines</a:t>
            </a:r>
          </a:p>
        </p:txBody>
      </p:sp>
      <p:sp>
        <p:nvSpPr>
          <p:cNvPr id="3" name="Content Placeholder 2">
            <a:extLst>
              <a:ext uri="{FF2B5EF4-FFF2-40B4-BE49-F238E27FC236}">
                <a16:creationId xmlns:a16="http://schemas.microsoft.com/office/drawing/2014/main" id="{E8037A1C-B111-403C-A311-FDC03FDFA6CD}"/>
              </a:ext>
            </a:extLst>
          </p:cNvPr>
          <p:cNvSpPr>
            <a:spLocks noGrp="1"/>
          </p:cNvSpPr>
          <p:nvPr>
            <p:ph idx="1"/>
          </p:nvPr>
        </p:nvSpPr>
        <p:spPr/>
        <p:txBody>
          <a:bodyPr/>
          <a:lstStyle/>
          <a:p>
            <a:pPr marL="0" indent="0">
              <a:buNone/>
            </a:pPr>
            <a:r>
              <a:rPr lang="en-GB" dirty="0"/>
              <a:t>What guidelines might you see associated with:</a:t>
            </a:r>
          </a:p>
          <a:p>
            <a:r>
              <a:rPr lang="en-GB" dirty="0"/>
              <a:t>Recruitment and Selection?</a:t>
            </a:r>
          </a:p>
          <a:p>
            <a:r>
              <a:rPr lang="en-GB" dirty="0"/>
              <a:t>Learning and Development?</a:t>
            </a:r>
          </a:p>
          <a:p>
            <a:r>
              <a:rPr lang="en-GB" dirty="0"/>
              <a:t>Performance Management?</a:t>
            </a:r>
          </a:p>
        </p:txBody>
      </p:sp>
    </p:spTree>
    <p:extLst>
      <p:ext uri="{BB962C8B-B14F-4D97-AF65-F5344CB8AC3E}">
        <p14:creationId xmlns:p14="http://schemas.microsoft.com/office/powerpoint/2010/main" val="2185502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944724"/>
            <a:ext cx="6172200" cy="540060"/>
          </a:xfrm>
        </p:spPr>
        <p:txBody>
          <a:bodyPr>
            <a:normAutofit fontScale="90000"/>
          </a:bodyPr>
          <a:lstStyle/>
          <a:p>
            <a:r>
              <a:rPr lang="en-GB" b="1" dirty="0"/>
              <a:t>Ethical Frameworks and Theory</a:t>
            </a:r>
          </a:p>
        </p:txBody>
      </p:sp>
      <p:sp>
        <p:nvSpPr>
          <p:cNvPr id="3" name="Content Placeholder 2"/>
          <p:cNvSpPr>
            <a:spLocks noGrp="1"/>
          </p:cNvSpPr>
          <p:nvPr>
            <p:ph idx="1"/>
          </p:nvPr>
        </p:nvSpPr>
        <p:spPr>
          <a:xfrm>
            <a:off x="720970" y="1484785"/>
            <a:ext cx="7702061" cy="3576944"/>
          </a:xfrm>
        </p:spPr>
        <p:txBody>
          <a:bodyPr>
            <a:normAutofit fontScale="62500" lnSpcReduction="20000"/>
          </a:bodyPr>
          <a:lstStyle/>
          <a:p>
            <a:endParaRPr lang="en-GB" dirty="0"/>
          </a:p>
          <a:p>
            <a:pPr marL="0" indent="0">
              <a:buNone/>
            </a:pPr>
            <a:r>
              <a:rPr lang="en-GB" dirty="0"/>
              <a:t>Deontological theory (some actions are right or wrong, what is right for one is right for all, do to others as you would be done by). </a:t>
            </a:r>
          </a:p>
          <a:p>
            <a:pPr marL="0" indent="0">
              <a:buNone/>
            </a:pPr>
            <a:r>
              <a:rPr lang="en-GB" dirty="0"/>
              <a:t>Utilitarianism – doing the greatest good, to the greatest number of people. </a:t>
            </a:r>
          </a:p>
          <a:p>
            <a:pPr marL="0" indent="0">
              <a:buNone/>
            </a:pPr>
            <a:r>
              <a:rPr lang="en-GB" dirty="0"/>
              <a:t>Equity Theory – fairness.</a:t>
            </a:r>
          </a:p>
          <a:p>
            <a:pPr marL="0" indent="0">
              <a:buNone/>
            </a:pPr>
            <a:r>
              <a:rPr lang="en-GB" dirty="0"/>
              <a:t>Stakeholder Theory – Management should act in interests of stakeholders.</a:t>
            </a:r>
          </a:p>
          <a:p>
            <a:pPr marL="0" indent="0">
              <a:buNone/>
            </a:pPr>
            <a:r>
              <a:rPr lang="en-GB" dirty="0"/>
              <a:t>Justice – treating people in a way that is fair, right and proper.</a:t>
            </a:r>
          </a:p>
          <a:p>
            <a:pPr marL="0" indent="0">
              <a:buNone/>
            </a:pPr>
            <a:endParaRPr lang="en-GB" dirty="0"/>
          </a:p>
          <a:p>
            <a:pPr marL="0" indent="0">
              <a:buNone/>
            </a:pPr>
            <a:r>
              <a:rPr lang="en-GB" dirty="0"/>
              <a:t>Frameworks can be used to make decisions and guide policy. </a:t>
            </a:r>
          </a:p>
        </p:txBody>
      </p:sp>
      <p:sp>
        <p:nvSpPr>
          <p:cNvPr id="4" name="Slide Number Placeholder 3"/>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3100898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59644"/>
            <a:ext cx="8229600" cy="706499"/>
          </a:xfrm>
        </p:spPr>
        <p:txBody>
          <a:bodyPr>
            <a:normAutofit fontScale="90000"/>
          </a:bodyPr>
          <a:lstStyle/>
          <a:p>
            <a:r>
              <a:rPr lang="en-GB" b="1" dirty="0"/>
              <a:t>CIPD – Eight Ethical Lenses</a:t>
            </a:r>
          </a:p>
        </p:txBody>
      </p:sp>
      <p:sp>
        <p:nvSpPr>
          <p:cNvPr id="3" name="Content Placeholder 2"/>
          <p:cNvSpPr>
            <a:spLocks noGrp="1"/>
          </p:cNvSpPr>
          <p:nvPr>
            <p:ph idx="1"/>
          </p:nvPr>
        </p:nvSpPr>
        <p:spPr>
          <a:xfrm>
            <a:off x="1485900" y="1762219"/>
            <a:ext cx="6172200" cy="3074696"/>
          </a:xfrm>
        </p:spPr>
        <p:txBody>
          <a:bodyPr>
            <a:normAutofit fontScale="47500" lnSpcReduction="20000"/>
          </a:bodyPr>
          <a:lstStyle/>
          <a:p>
            <a:pPr marL="0" indent="0">
              <a:buNone/>
            </a:pPr>
            <a:r>
              <a:rPr lang="en-GB" dirty="0"/>
              <a:t>Eight ethical perspectives for navigating workplace dilemmas. Specific workplace situations will require decision makers to decide which choice is right for them. </a:t>
            </a:r>
          </a:p>
          <a:p>
            <a:pPr marL="0" indent="0">
              <a:buNone/>
            </a:pPr>
            <a:endParaRPr lang="en-GB" dirty="0"/>
          </a:p>
          <a:p>
            <a:r>
              <a:rPr lang="en-GB" dirty="0"/>
              <a:t>Fairness</a:t>
            </a:r>
          </a:p>
          <a:p>
            <a:r>
              <a:rPr lang="en-GB" dirty="0"/>
              <a:t>Merit </a:t>
            </a:r>
          </a:p>
          <a:p>
            <a:r>
              <a:rPr lang="en-GB" dirty="0"/>
              <a:t>Markets</a:t>
            </a:r>
          </a:p>
          <a:p>
            <a:r>
              <a:rPr lang="en-GB" dirty="0"/>
              <a:t>Democracy </a:t>
            </a:r>
          </a:p>
          <a:p>
            <a:r>
              <a:rPr lang="en-GB" dirty="0"/>
              <a:t>Well-being  </a:t>
            </a:r>
          </a:p>
          <a:p>
            <a:r>
              <a:rPr lang="en-GB" dirty="0"/>
              <a:t>Rights and Duties</a:t>
            </a:r>
          </a:p>
          <a:p>
            <a:r>
              <a:rPr lang="en-GB" dirty="0"/>
              <a:t>Character </a:t>
            </a:r>
          </a:p>
          <a:p>
            <a:r>
              <a:rPr lang="en-GB" dirty="0"/>
              <a:t>Handing down</a:t>
            </a:r>
          </a:p>
        </p:txBody>
      </p:sp>
      <p:sp>
        <p:nvSpPr>
          <p:cNvPr id="4" name="Slide Number Placeholder 3"/>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15143898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 Ethical practice</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
        <p:nvSpPr>
          <p:cNvPr id="2" name="Rectangle 1"/>
          <p:cNvSpPr/>
          <p:nvPr/>
        </p:nvSpPr>
        <p:spPr>
          <a:xfrm>
            <a:off x="964600" y="1124745"/>
            <a:ext cx="7200800" cy="4431983"/>
          </a:xfrm>
          <a:prstGeom prst="rect">
            <a:avLst/>
          </a:prstGeom>
        </p:spPr>
        <p:txBody>
          <a:bodyPr wrap="square">
            <a:spAutoFit/>
          </a:bodyPr>
          <a:lstStyle/>
          <a:p>
            <a:pPr>
              <a:buFont typeface="Arial" pitchFamily="34" charset="0"/>
              <a:buNone/>
            </a:pPr>
            <a:endParaRPr lang="en-GB" i="1" dirty="0"/>
          </a:p>
          <a:p>
            <a:pPr>
              <a:buFont typeface="Arial" pitchFamily="34" charset="0"/>
              <a:buNone/>
            </a:pPr>
            <a:r>
              <a:rPr lang="en-GB" sz="2200" i="1" dirty="0"/>
              <a:t>“A code of ethics provides foundational guidelines in relation to what to expect from those in the profession”(</a:t>
            </a:r>
            <a:r>
              <a:rPr lang="en-GB" sz="2200" dirty="0" err="1"/>
              <a:t>Gert</a:t>
            </a:r>
            <a:r>
              <a:rPr lang="en-GB" sz="2200" dirty="0"/>
              <a:t>, 1988).</a:t>
            </a:r>
          </a:p>
          <a:p>
            <a:pPr>
              <a:buFont typeface="Arial" pitchFamily="34" charset="0"/>
              <a:buNone/>
            </a:pPr>
            <a:r>
              <a:rPr lang="en-GB" sz="2200" dirty="0"/>
              <a:t> </a:t>
            </a:r>
          </a:p>
          <a:p>
            <a:pPr>
              <a:buFont typeface="Arial" pitchFamily="34" charset="0"/>
              <a:buNone/>
            </a:pPr>
            <a:r>
              <a:rPr lang="en-GB" sz="2200" i="1" dirty="0"/>
              <a:t>“Ethical codes are standards of conduct that define the essentials of honourable behaviour within the particular field or organization.  Upon joining, a member of a professional body agrees to abide by the organization’s code and acknowledgement of the code creates a feeling of community and mutual obligation among the members towards each other and the overall profession</a:t>
            </a:r>
            <a:r>
              <a:rPr lang="en-GB" sz="2200" dirty="0"/>
              <a:t>” (</a:t>
            </a:r>
            <a:r>
              <a:rPr lang="en-GB" sz="2200" dirty="0" err="1"/>
              <a:t>Khurana</a:t>
            </a:r>
            <a:r>
              <a:rPr lang="en-GB" sz="2200" dirty="0"/>
              <a:t> &amp; </a:t>
            </a:r>
            <a:r>
              <a:rPr lang="en-GB" sz="2200" dirty="0" err="1"/>
              <a:t>Nobria</a:t>
            </a:r>
            <a:r>
              <a:rPr lang="en-GB" sz="2200" dirty="0"/>
              <a:t>, 2008). </a:t>
            </a:r>
          </a:p>
        </p:txBody>
      </p:sp>
    </p:spTree>
    <p:extLst>
      <p:ext uri="{BB962C8B-B14F-4D97-AF65-F5344CB8AC3E}">
        <p14:creationId xmlns:p14="http://schemas.microsoft.com/office/powerpoint/2010/main" val="565604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58E66-F7F0-4123-9552-68FC6855F372}"/>
              </a:ext>
            </a:extLst>
          </p:cNvPr>
          <p:cNvSpPr>
            <a:spLocks noGrp="1"/>
          </p:cNvSpPr>
          <p:nvPr>
            <p:ph type="title"/>
          </p:nvPr>
        </p:nvSpPr>
        <p:spPr/>
        <p:txBody>
          <a:bodyPr/>
          <a:lstStyle/>
          <a:p>
            <a:r>
              <a:rPr lang="en-GB" dirty="0"/>
              <a:t>Profession Map</a:t>
            </a:r>
          </a:p>
        </p:txBody>
      </p:sp>
      <p:sp>
        <p:nvSpPr>
          <p:cNvPr id="3" name="Content Placeholder 2">
            <a:extLst>
              <a:ext uri="{FF2B5EF4-FFF2-40B4-BE49-F238E27FC236}">
                <a16:creationId xmlns:a16="http://schemas.microsoft.com/office/drawing/2014/main" id="{00B5FF31-D983-41C1-86AD-137286C66F1C}"/>
              </a:ext>
            </a:extLst>
          </p:cNvPr>
          <p:cNvSpPr>
            <a:spLocks noGrp="1"/>
          </p:cNvSpPr>
          <p:nvPr>
            <p:ph idx="1"/>
          </p:nvPr>
        </p:nvSpPr>
        <p:spPr/>
        <p:txBody>
          <a:bodyPr/>
          <a:lstStyle/>
          <a:p>
            <a:pPr marL="0" indent="0">
              <a:buNone/>
            </a:pPr>
            <a:r>
              <a:rPr lang="en-GB" dirty="0"/>
              <a:t>Link to video:</a:t>
            </a:r>
          </a:p>
          <a:p>
            <a:r>
              <a:rPr lang="en-GB" dirty="0">
                <a:hlinkClick r:id="rId3"/>
              </a:rPr>
              <a:t>https://peopleprofession.cipd.org/profession-map/core-purpose</a:t>
            </a:r>
            <a:endParaRPr lang="en-GB" dirty="0"/>
          </a:p>
          <a:p>
            <a:pPr marL="0" indent="0">
              <a:buNone/>
            </a:pPr>
            <a:endParaRPr lang="en-GB" dirty="0"/>
          </a:p>
        </p:txBody>
      </p:sp>
    </p:spTree>
    <p:extLst>
      <p:ext uri="{BB962C8B-B14F-4D97-AF65-F5344CB8AC3E}">
        <p14:creationId xmlns:p14="http://schemas.microsoft.com/office/powerpoint/2010/main" val="325481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3CA11F-0D1F-4439-A19A-360422911F53}"/>
              </a:ext>
            </a:extLst>
          </p:cNvPr>
          <p:cNvPicPr>
            <a:picLocks noChangeAspect="1"/>
          </p:cNvPicPr>
          <p:nvPr/>
        </p:nvPicPr>
        <p:blipFill>
          <a:blip r:embed="rId3"/>
          <a:stretch>
            <a:fillRect/>
          </a:stretch>
        </p:blipFill>
        <p:spPr>
          <a:xfrm>
            <a:off x="122153" y="1109176"/>
            <a:ext cx="8899695" cy="4639648"/>
          </a:xfrm>
          <a:prstGeom prst="rect">
            <a:avLst/>
          </a:prstGeom>
        </p:spPr>
      </p:pic>
      <p:sp>
        <p:nvSpPr>
          <p:cNvPr id="3" name="TextBox 2">
            <a:extLst>
              <a:ext uri="{FF2B5EF4-FFF2-40B4-BE49-F238E27FC236}">
                <a16:creationId xmlns:a16="http://schemas.microsoft.com/office/drawing/2014/main" id="{03BBD938-3CA7-405D-9759-7B51CBEEB75B}"/>
              </a:ext>
            </a:extLst>
          </p:cNvPr>
          <p:cNvSpPr txBox="1"/>
          <p:nvPr/>
        </p:nvSpPr>
        <p:spPr>
          <a:xfrm>
            <a:off x="6242179" y="3429001"/>
            <a:ext cx="2470280" cy="715581"/>
          </a:xfrm>
          <a:prstGeom prst="rect">
            <a:avLst/>
          </a:prstGeom>
          <a:solidFill>
            <a:schemeClr val="accent1">
              <a:lumMod val="20000"/>
              <a:lumOff val="80000"/>
            </a:schemeClr>
          </a:solidFill>
        </p:spPr>
        <p:txBody>
          <a:bodyPr wrap="square" rtlCol="0">
            <a:spAutoFit/>
          </a:bodyPr>
          <a:lstStyle/>
          <a:p>
            <a:r>
              <a:rPr lang="en-GB" sz="1350" dirty="0"/>
              <a:t>Values -  Principles-led, evidence-based and outcomes-driven </a:t>
            </a:r>
          </a:p>
        </p:txBody>
      </p:sp>
    </p:spTree>
    <p:extLst>
      <p:ext uri="{BB962C8B-B14F-4D97-AF65-F5344CB8AC3E}">
        <p14:creationId xmlns:p14="http://schemas.microsoft.com/office/powerpoint/2010/main" val="9818775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0580D-D3EC-4D2C-8C58-9C6EF1DBA9C6}"/>
              </a:ext>
            </a:extLst>
          </p:cNvPr>
          <p:cNvSpPr>
            <a:spLocks noGrp="1"/>
          </p:cNvSpPr>
          <p:nvPr>
            <p:ph type="title"/>
          </p:nvPr>
        </p:nvSpPr>
        <p:spPr/>
        <p:txBody>
          <a:bodyPr>
            <a:normAutofit fontScale="90000"/>
          </a:bodyPr>
          <a:lstStyle/>
          <a:p>
            <a:r>
              <a:rPr lang="en-GB" dirty="0"/>
              <a:t>Relevant CIPD Courses on Core Behaviours (Free, online)</a:t>
            </a:r>
          </a:p>
        </p:txBody>
      </p:sp>
      <p:sp>
        <p:nvSpPr>
          <p:cNvPr id="3" name="Content Placeholder 2">
            <a:extLst>
              <a:ext uri="{FF2B5EF4-FFF2-40B4-BE49-F238E27FC236}">
                <a16:creationId xmlns:a16="http://schemas.microsoft.com/office/drawing/2014/main" id="{15DB6AFE-D874-4F36-A95C-0E0879872716}"/>
              </a:ext>
            </a:extLst>
          </p:cNvPr>
          <p:cNvSpPr>
            <a:spLocks noGrp="1"/>
          </p:cNvSpPr>
          <p:nvPr>
            <p:ph idx="1"/>
          </p:nvPr>
        </p:nvSpPr>
        <p:spPr>
          <a:xfrm>
            <a:off x="457200" y="2443163"/>
            <a:ext cx="8229600" cy="2937774"/>
          </a:xfrm>
        </p:spPr>
        <p:txBody>
          <a:bodyPr/>
          <a:lstStyle/>
          <a:p>
            <a:r>
              <a:rPr lang="en-GB" dirty="0">
                <a:hlinkClick r:id="rId3"/>
              </a:rPr>
              <a:t>Course: Valuing People </a:t>
            </a:r>
            <a:endParaRPr lang="en-GB" dirty="0"/>
          </a:p>
          <a:p>
            <a:r>
              <a:rPr lang="en-GB" dirty="0">
                <a:hlinkClick r:id="rId4"/>
              </a:rPr>
              <a:t>Course: Ethical practice </a:t>
            </a:r>
            <a:endParaRPr lang="en-GB" dirty="0"/>
          </a:p>
          <a:p>
            <a:r>
              <a:rPr lang="en-GB" dirty="0">
                <a:hlinkClick r:id="rId5"/>
              </a:rPr>
              <a:t>Course: Working inclusively</a:t>
            </a:r>
            <a:endParaRPr lang="en-GB" dirty="0"/>
          </a:p>
          <a:p>
            <a:r>
              <a:rPr lang="en-GB" dirty="0">
                <a:hlinkClick r:id="rId6"/>
              </a:rPr>
              <a:t>Course: Professional courage and influence</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877201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CA0CE-D3B6-2544-8D43-BB14BB038FA2}"/>
              </a:ext>
            </a:extLst>
          </p:cNvPr>
          <p:cNvSpPr>
            <a:spLocks noGrp="1"/>
          </p:cNvSpPr>
          <p:nvPr>
            <p:ph type="title"/>
          </p:nvPr>
        </p:nvSpPr>
        <p:spPr/>
        <p:txBody>
          <a:bodyPr/>
          <a:lstStyle/>
          <a:p>
            <a:r>
              <a:rPr lang="en-US" dirty="0"/>
              <a:t>Discussion</a:t>
            </a:r>
          </a:p>
        </p:txBody>
      </p:sp>
      <p:sp>
        <p:nvSpPr>
          <p:cNvPr id="3" name="Content Placeholder 2">
            <a:extLst>
              <a:ext uri="{FF2B5EF4-FFF2-40B4-BE49-F238E27FC236}">
                <a16:creationId xmlns:a16="http://schemas.microsoft.com/office/drawing/2014/main" id="{BE8075BA-1536-A843-8797-B720CDA6D09E}"/>
              </a:ext>
            </a:extLst>
          </p:cNvPr>
          <p:cNvSpPr>
            <a:spLocks noGrp="1"/>
          </p:cNvSpPr>
          <p:nvPr>
            <p:ph idx="1"/>
          </p:nvPr>
        </p:nvSpPr>
        <p:spPr>
          <a:xfrm>
            <a:off x="457200" y="2492895"/>
            <a:ext cx="8229600" cy="2160241"/>
          </a:xfrm>
        </p:spPr>
        <p:txBody>
          <a:bodyPr>
            <a:normAutofit/>
          </a:bodyPr>
          <a:lstStyle/>
          <a:p>
            <a:pPr marL="0" indent="0" algn="ctr">
              <a:buNone/>
            </a:pPr>
            <a:r>
              <a:rPr lang="en-US" sz="4000" dirty="0"/>
              <a:t>What does being professional mean to you?</a:t>
            </a:r>
          </a:p>
          <a:p>
            <a:pPr marL="0" indent="0" algn="ctr">
              <a:buNone/>
            </a:pPr>
            <a:r>
              <a:rPr lang="en-US" sz="4000" dirty="0"/>
              <a:t>What key words spring to mind? </a:t>
            </a:r>
          </a:p>
        </p:txBody>
      </p:sp>
    </p:spTree>
    <p:extLst>
      <p:ext uri="{BB962C8B-B14F-4D97-AF65-F5344CB8AC3E}">
        <p14:creationId xmlns:p14="http://schemas.microsoft.com/office/powerpoint/2010/main" val="42214383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72348-C16E-344B-A624-5F5417C05B37}"/>
              </a:ext>
            </a:extLst>
          </p:cNvPr>
          <p:cNvSpPr>
            <a:spLocks noGrp="1"/>
          </p:cNvSpPr>
          <p:nvPr>
            <p:ph type="title"/>
          </p:nvPr>
        </p:nvSpPr>
        <p:spPr/>
        <p:txBody>
          <a:bodyPr/>
          <a:lstStyle/>
          <a:p>
            <a:r>
              <a:rPr lang="en-US" dirty="0"/>
              <a:t>1.1 People professionals</a:t>
            </a:r>
          </a:p>
        </p:txBody>
      </p:sp>
      <p:sp>
        <p:nvSpPr>
          <p:cNvPr id="3" name="Content Placeholder 2">
            <a:extLst>
              <a:ext uri="{FF2B5EF4-FFF2-40B4-BE49-F238E27FC236}">
                <a16:creationId xmlns:a16="http://schemas.microsoft.com/office/drawing/2014/main" id="{1583DB36-B9C1-8C40-80BA-E956D969ACF3}"/>
              </a:ext>
            </a:extLst>
          </p:cNvPr>
          <p:cNvSpPr>
            <a:spLocks noGrp="1"/>
          </p:cNvSpPr>
          <p:nvPr>
            <p:ph idx="1"/>
          </p:nvPr>
        </p:nvSpPr>
        <p:spPr/>
        <p:txBody>
          <a:bodyPr>
            <a:normAutofit fontScale="70000" lnSpcReduction="20000"/>
          </a:bodyPr>
          <a:lstStyle/>
          <a:p>
            <a:pPr marL="0" indent="0">
              <a:buNone/>
            </a:pPr>
            <a:r>
              <a:rPr lang="en-GB" i="1" dirty="0"/>
              <a:t>“Professionalism in HR as in other fields can be defined generally as the conduct exhibited by people who are providing advice and services that require expertise and that meet defined or generally accepted standards of behaviour. Work done by a professional is usually distinguished by its reference to a framework of fundamental concepts that reflect the skilful application of specialized education, training and experience. It is accompanied by a sense of responsibility and an acceptance of recognized standards. Even more loosely, people can be described as acting ‘professionally’ when they do their work well and act responsibly</a:t>
            </a:r>
            <a:r>
              <a:rPr lang="en-GB" dirty="0"/>
              <a:t>.”</a:t>
            </a:r>
          </a:p>
          <a:p>
            <a:pPr marL="0" indent="0">
              <a:buNone/>
            </a:pPr>
            <a:r>
              <a:rPr lang="en-GB" dirty="0"/>
              <a:t> </a:t>
            </a:r>
          </a:p>
          <a:p>
            <a:pPr marL="0" indent="0">
              <a:buNone/>
            </a:pPr>
            <a:r>
              <a:rPr lang="en-GB" dirty="0"/>
              <a:t>Armstrong, M (2014). </a:t>
            </a:r>
            <a:r>
              <a:rPr lang="en-GB" i="1" dirty="0"/>
              <a:t>pp. 47</a:t>
            </a:r>
            <a:endParaRPr lang="en-GB" dirty="0"/>
          </a:p>
          <a:p>
            <a:pPr marL="0" indent="0">
              <a:buNone/>
            </a:pPr>
            <a:endParaRPr lang="en-US" dirty="0"/>
          </a:p>
        </p:txBody>
      </p:sp>
    </p:spTree>
    <p:extLst>
      <p:ext uri="{BB962C8B-B14F-4D97-AF65-F5344CB8AC3E}">
        <p14:creationId xmlns:p14="http://schemas.microsoft.com/office/powerpoint/2010/main" val="42483746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47D83-C43C-4081-9AEC-EF516A80CA41}"/>
              </a:ext>
            </a:extLst>
          </p:cNvPr>
          <p:cNvSpPr>
            <a:spLocks noGrp="1"/>
          </p:cNvSpPr>
          <p:nvPr>
            <p:ph type="title"/>
          </p:nvPr>
        </p:nvSpPr>
        <p:spPr>
          <a:xfrm>
            <a:off x="179512" y="296944"/>
            <a:ext cx="4114800" cy="634082"/>
          </a:xfrm>
        </p:spPr>
        <p:txBody>
          <a:bodyPr>
            <a:normAutofit fontScale="90000"/>
          </a:bodyPr>
          <a:lstStyle/>
          <a:p>
            <a:r>
              <a:rPr lang="en-GB" dirty="0"/>
              <a:t>Personal Values</a:t>
            </a:r>
          </a:p>
        </p:txBody>
      </p:sp>
      <p:pic>
        <p:nvPicPr>
          <p:cNvPr id="1026" name="Picture 2">
            <a:extLst>
              <a:ext uri="{FF2B5EF4-FFF2-40B4-BE49-F238E27FC236}">
                <a16:creationId xmlns:a16="http://schemas.microsoft.com/office/drawing/2014/main" id="{4447E89B-38DF-5DBF-69EB-619DC2E8C6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7904" y="300872"/>
            <a:ext cx="5168875" cy="52614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BD16D24-E2F8-8846-BBAA-37FCCD87DCC3}"/>
              </a:ext>
            </a:extLst>
          </p:cNvPr>
          <p:cNvSpPr txBox="1"/>
          <p:nvPr/>
        </p:nvSpPr>
        <p:spPr>
          <a:xfrm>
            <a:off x="395536" y="1772816"/>
            <a:ext cx="3096344" cy="2554545"/>
          </a:xfrm>
          <a:prstGeom prst="rect">
            <a:avLst/>
          </a:prstGeom>
          <a:noFill/>
        </p:spPr>
        <p:txBody>
          <a:bodyPr wrap="square" rtlCol="0">
            <a:spAutoFit/>
          </a:bodyPr>
          <a:lstStyle/>
          <a:p>
            <a:r>
              <a:rPr lang="en-GB" sz="3200" dirty="0"/>
              <a:t>From the coloured “cheeses”, work out your list of values in order</a:t>
            </a:r>
          </a:p>
        </p:txBody>
      </p:sp>
    </p:spTree>
    <p:extLst>
      <p:ext uri="{BB962C8B-B14F-4D97-AF65-F5344CB8AC3E}">
        <p14:creationId xmlns:p14="http://schemas.microsoft.com/office/powerpoint/2010/main" val="1697419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FF6B1-CBDB-CB48-A9CD-BF3E0CE44A27}"/>
              </a:ext>
            </a:extLst>
          </p:cNvPr>
          <p:cNvSpPr>
            <a:spLocks noGrp="1"/>
          </p:cNvSpPr>
          <p:nvPr>
            <p:ph type="title"/>
          </p:nvPr>
        </p:nvSpPr>
        <p:spPr/>
        <p:txBody>
          <a:bodyPr/>
          <a:lstStyle/>
          <a:p>
            <a:r>
              <a:rPr lang="en-US" dirty="0"/>
              <a:t>1.1 Personal values</a:t>
            </a:r>
          </a:p>
        </p:txBody>
      </p:sp>
      <p:sp>
        <p:nvSpPr>
          <p:cNvPr id="3" name="Content Placeholder 2">
            <a:extLst>
              <a:ext uri="{FF2B5EF4-FFF2-40B4-BE49-F238E27FC236}">
                <a16:creationId xmlns:a16="http://schemas.microsoft.com/office/drawing/2014/main" id="{F0A5F5F3-7D5F-A141-85F8-F6AE6D4728F1}"/>
              </a:ext>
            </a:extLst>
          </p:cNvPr>
          <p:cNvSpPr>
            <a:spLocks noGrp="1"/>
          </p:cNvSpPr>
          <p:nvPr>
            <p:ph idx="1"/>
          </p:nvPr>
        </p:nvSpPr>
        <p:spPr/>
        <p:txBody>
          <a:bodyPr>
            <a:normAutofit lnSpcReduction="10000"/>
          </a:bodyPr>
          <a:lstStyle/>
          <a:p>
            <a:r>
              <a:rPr lang="en-US" dirty="0"/>
              <a:t>Fairness</a:t>
            </a:r>
          </a:p>
          <a:p>
            <a:r>
              <a:rPr lang="en-US" dirty="0"/>
              <a:t>Honesty</a:t>
            </a:r>
          </a:p>
          <a:p>
            <a:r>
              <a:rPr lang="en-US" dirty="0"/>
              <a:t>Equality</a:t>
            </a:r>
          </a:p>
          <a:p>
            <a:r>
              <a:rPr lang="en-US" dirty="0"/>
              <a:t>Inclusivity</a:t>
            </a:r>
          </a:p>
          <a:p>
            <a:r>
              <a:rPr lang="en-US" dirty="0"/>
              <a:t>Valuing others</a:t>
            </a:r>
          </a:p>
          <a:p>
            <a:r>
              <a:rPr lang="en-US" dirty="0"/>
              <a:t>Evidence-based decisions</a:t>
            </a:r>
          </a:p>
          <a:p>
            <a:r>
              <a:rPr lang="en-US" dirty="0"/>
              <a:t>Professional integrity (def) </a:t>
            </a:r>
          </a:p>
        </p:txBody>
      </p:sp>
    </p:spTree>
    <p:extLst>
      <p:ext uri="{BB962C8B-B14F-4D97-AF65-F5344CB8AC3E}">
        <p14:creationId xmlns:p14="http://schemas.microsoft.com/office/powerpoint/2010/main" val="35067321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Table&#10;&#10;Description automatically generated">
            <a:extLst>
              <a:ext uri="{FF2B5EF4-FFF2-40B4-BE49-F238E27FC236}">
                <a16:creationId xmlns:a16="http://schemas.microsoft.com/office/drawing/2014/main" id="{F28B9266-7F2C-AD44-BC04-6424F52A5FE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1531" y="68263"/>
            <a:ext cx="8700939" cy="6721475"/>
          </a:xfrm>
          <a:noFill/>
        </p:spPr>
      </p:pic>
    </p:spTree>
    <p:extLst>
      <p:ext uri="{BB962C8B-B14F-4D97-AF65-F5344CB8AC3E}">
        <p14:creationId xmlns:p14="http://schemas.microsoft.com/office/powerpoint/2010/main" val="33502644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169CF-0FCF-244F-8EE9-B95AEB4F93B1}"/>
              </a:ext>
            </a:extLst>
          </p:cNvPr>
          <p:cNvSpPr>
            <a:spLocks noGrp="1"/>
          </p:cNvSpPr>
          <p:nvPr>
            <p:ph type="title"/>
          </p:nvPr>
        </p:nvSpPr>
        <p:spPr/>
        <p:txBody>
          <a:bodyPr/>
          <a:lstStyle/>
          <a:p>
            <a:r>
              <a:rPr lang="en-US" dirty="0"/>
              <a:t>CIPD Insights documents</a:t>
            </a:r>
          </a:p>
        </p:txBody>
      </p:sp>
      <p:sp>
        <p:nvSpPr>
          <p:cNvPr id="3" name="Content Placeholder 2">
            <a:extLst>
              <a:ext uri="{FF2B5EF4-FFF2-40B4-BE49-F238E27FC236}">
                <a16:creationId xmlns:a16="http://schemas.microsoft.com/office/drawing/2014/main" id="{25DBE141-AE35-1941-9B68-3ECC03031DED}"/>
              </a:ext>
            </a:extLst>
          </p:cNvPr>
          <p:cNvSpPr>
            <a:spLocks noGrp="1"/>
          </p:cNvSpPr>
          <p:nvPr>
            <p:ph idx="1"/>
          </p:nvPr>
        </p:nvSpPr>
        <p:spPr/>
        <p:txBody>
          <a:bodyPr>
            <a:normAutofit fontScale="62500" lnSpcReduction="20000"/>
          </a:bodyPr>
          <a:lstStyle/>
          <a:p>
            <a:pPr marL="0" indent="0">
              <a:buNone/>
            </a:pPr>
            <a:r>
              <a:rPr lang="en-US" dirty="0"/>
              <a:t>Link to these two key documents as much as possible and supplement with suitable academic references </a:t>
            </a:r>
          </a:p>
          <a:p>
            <a:pPr marL="0" indent="0">
              <a:buNone/>
            </a:pPr>
            <a:endParaRPr lang="en-US" dirty="0"/>
          </a:p>
          <a:p>
            <a:r>
              <a:rPr lang="en-US" dirty="0"/>
              <a:t>Bad apples, bad barrels and sticky situations</a:t>
            </a:r>
          </a:p>
          <a:p>
            <a:r>
              <a:rPr lang="en-US" dirty="0"/>
              <a:t>Inclusion and diversity in the workplace</a:t>
            </a:r>
          </a:p>
          <a:p>
            <a:endParaRPr lang="en-US" dirty="0"/>
          </a:p>
          <a:p>
            <a:pPr marL="0" indent="0">
              <a:buNone/>
            </a:pPr>
            <a:r>
              <a:rPr lang="en-US" dirty="0"/>
              <a:t>We shall look at</a:t>
            </a:r>
          </a:p>
          <a:p>
            <a:r>
              <a:rPr lang="en-US" dirty="0"/>
              <a:t>Bad apples, bad barrels and sticky situations first:</a:t>
            </a:r>
          </a:p>
          <a:p>
            <a:pPr marL="0" indent="0">
              <a:buNone/>
            </a:pPr>
            <a:endParaRPr lang="en-US" dirty="0"/>
          </a:p>
          <a:p>
            <a:pPr marL="0" indent="0">
              <a:buNone/>
            </a:pPr>
            <a:r>
              <a:rPr lang="en-US" dirty="0"/>
              <a:t>There are 3 types of influence on unethical </a:t>
            </a:r>
            <a:r>
              <a:rPr lang="en-US" dirty="0" err="1"/>
              <a:t>behaviour</a:t>
            </a:r>
            <a:endParaRPr lang="en-US" dirty="0"/>
          </a:p>
          <a:p>
            <a:pPr marL="0" indent="0">
              <a:buNone/>
            </a:pPr>
            <a:endParaRPr lang="en-US" dirty="0"/>
          </a:p>
          <a:p>
            <a:pPr marL="0" indent="0">
              <a:buNone/>
            </a:pPr>
            <a:r>
              <a:rPr lang="en-US" dirty="0"/>
              <a:t> </a:t>
            </a:r>
          </a:p>
        </p:txBody>
      </p:sp>
    </p:spTree>
    <p:extLst>
      <p:ext uri="{BB962C8B-B14F-4D97-AF65-F5344CB8AC3E}">
        <p14:creationId xmlns:p14="http://schemas.microsoft.com/office/powerpoint/2010/main" val="25862068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A4BAC-944C-064D-ADC0-1B235843B1C4}"/>
              </a:ext>
            </a:extLst>
          </p:cNvPr>
          <p:cNvSpPr>
            <a:spLocks noGrp="1"/>
          </p:cNvSpPr>
          <p:nvPr>
            <p:ph type="title"/>
          </p:nvPr>
        </p:nvSpPr>
        <p:spPr/>
        <p:txBody>
          <a:bodyPr/>
          <a:lstStyle/>
          <a:p>
            <a:r>
              <a:rPr lang="en-US" dirty="0"/>
              <a:t>Rotten apples </a:t>
            </a:r>
          </a:p>
        </p:txBody>
      </p:sp>
      <p:pic>
        <p:nvPicPr>
          <p:cNvPr id="5" name="Content Placeholder 4" descr="Diagram&#10;&#10;Description automatically generated">
            <a:extLst>
              <a:ext uri="{FF2B5EF4-FFF2-40B4-BE49-F238E27FC236}">
                <a16:creationId xmlns:a16="http://schemas.microsoft.com/office/drawing/2014/main" id="{C679DEEA-649B-2D46-8B6C-EABF4E7E82B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41450" y="1729581"/>
            <a:ext cx="6261100" cy="3657600"/>
          </a:xfrm>
        </p:spPr>
      </p:pic>
      <p:sp>
        <p:nvSpPr>
          <p:cNvPr id="3" name="TextBox 2">
            <a:extLst>
              <a:ext uri="{FF2B5EF4-FFF2-40B4-BE49-F238E27FC236}">
                <a16:creationId xmlns:a16="http://schemas.microsoft.com/office/drawing/2014/main" id="{8AD73038-B8AC-DB4C-BBE2-D5AA18182254}"/>
              </a:ext>
            </a:extLst>
          </p:cNvPr>
          <p:cNvSpPr txBox="1"/>
          <p:nvPr/>
        </p:nvSpPr>
        <p:spPr>
          <a:xfrm>
            <a:off x="179512" y="5237459"/>
            <a:ext cx="5808803" cy="461665"/>
          </a:xfrm>
          <a:prstGeom prst="rect">
            <a:avLst/>
          </a:prstGeom>
          <a:noFill/>
        </p:spPr>
        <p:txBody>
          <a:bodyPr wrap="square" rtlCol="0">
            <a:spAutoFit/>
          </a:bodyPr>
          <a:lstStyle/>
          <a:p>
            <a:r>
              <a:rPr lang="en-US" sz="1200" dirty="0">
                <a:hlinkClick r:id="rId4"/>
              </a:rPr>
              <a:t>https://www.cipd.co.uk/Images/unethical-behaviour-in-the-workplace_report-2_tcm18-57022.pdf</a:t>
            </a:r>
            <a:r>
              <a:rPr lang="en-US" sz="1200" dirty="0"/>
              <a:t> </a:t>
            </a:r>
          </a:p>
        </p:txBody>
      </p:sp>
    </p:spTree>
    <p:extLst>
      <p:ext uri="{BB962C8B-B14F-4D97-AF65-F5344CB8AC3E}">
        <p14:creationId xmlns:p14="http://schemas.microsoft.com/office/powerpoint/2010/main" val="42231218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7C9F7-9B8D-0A4F-8F4D-7552665B1B95}"/>
              </a:ext>
            </a:extLst>
          </p:cNvPr>
          <p:cNvSpPr>
            <a:spLocks noGrp="1"/>
          </p:cNvSpPr>
          <p:nvPr>
            <p:ph type="title"/>
          </p:nvPr>
        </p:nvSpPr>
        <p:spPr>
          <a:xfrm>
            <a:off x="457200" y="274638"/>
            <a:ext cx="8229600" cy="1143000"/>
          </a:xfrm>
        </p:spPr>
        <p:txBody>
          <a:bodyPr anchor="ctr">
            <a:normAutofit/>
          </a:bodyPr>
          <a:lstStyle/>
          <a:p>
            <a:r>
              <a:rPr lang="en-US" dirty="0"/>
              <a:t>Bad barrels</a:t>
            </a:r>
          </a:p>
        </p:txBody>
      </p:sp>
      <p:pic>
        <p:nvPicPr>
          <p:cNvPr id="5" name="Content Placeholder 4" descr="A picture containing text&#10;&#10;Description automatically generated">
            <a:extLst>
              <a:ext uri="{FF2B5EF4-FFF2-40B4-BE49-F238E27FC236}">
                <a16:creationId xmlns:a16="http://schemas.microsoft.com/office/drawing/2014/main" id="{EBAB5912-3C83-F349-BA9A-DA1FF54F38A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1892223"/>
            <a:ext cx="8229600" cy="3332987"/>
          </a:xfrm>
          <a:noFill/>
        </p:spPr>
      </p:pic>
      <p:sp>
        <p:nvSpPr>
          <p:cNvPr id="4" name="TextBox 3">
            <a:extLst>
              <a:ext uri="{FF2B5EF4-FFF2-40B4-BE49-F238E27FC236}">
                <a16:creationId xmlns:a16="http://schemas.microsoft.com/office/drawing/2014/main" id="{96189CC5-2E3B-C144-87D5-163B1A359C9D}"/>
              </a:ext>
            </a:extLst>
          </p:cNvPr>
          <p:cNvSpPr txBox="1"/>
          <p:nvPr/>
        </p:nvSpPr>
        <p:spPr>
          <a:xfrm>
            <a:off x="179512" y="5237459"/>
            <a:ext cx="5808803" cy="461665"/>
          </a:xfrm>
          <a:prstGeom prst="rect">
            <a:avLst/>
          </a:prstGeom>
          <a:noFill/>
        </p:spPr>
        <p:txBody>
          <a:bodyPr wrap="square" rtlCol="0">
            <a:spAutoFit/>
          </a:bodyPr>
          <a:lstStyle/>
          <a:p>
            <a:r>
              <a:rPr lang="en-US" sz="1200" dirty="0">
                <a:hlinkClick r:id="rId4"/>
              </a:rPr>
              <a:t>https://www.cipd.co.uk/Images/unethical-behaviour-in-the-workplace_report-2_tcm18-57022.pdf</a:t>
            </a:r>
            <a:r>
              <a:rPr lang="en-US" sz="1200" dirty="0"/>
              <a:t> </a:t>
            </a:r>
          </a:p>
        </p:txBody>
      </p:sp>
    </p:spTree>
    <p:extLst>
      <p:ext uri="{BB962C8B-B14F-4D97-AF65-F5344CB8AC3E}">
        <p14:creationId xmlns:p14="http://schemas.microsoft.com/office/powerpoint/2010/main" val="28065641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FCAB3-924A-744E-A7C2-4276451AD6F8}"/>
              </a:ext>
            </a:extLst>
          </p:cNvPr>
          <p:cNvSpPr>
            <a:spLocks noGrp="1"/>
          </p:cNvSpPr>
          <p:nvPr>
            <p:ph type="title"/>
          </p:nvPr>
        </p:nvSpPr>
        <p:spPr/>
        <p:txBody>
          <a:bodyPr>
            <a:normAutofit fontScale="90000"/>
          </a:bodyPr>
          <a:lstStyle/>
          <a:p>
            <a:r>
              <a:rPr lang="en-US" dirty="0"/>
              <a:t>Bad barrels: Three important types of ethical climates:</a:t>
            </a:r>
          </a:p>
        </p:txBody>
      </p:sp>
      <p:sp>
        <p:nvSpPr>
          <p:cNvPr id="3" name="Content Placeholder 2">
            <a:extLst>
              <a:ext uri="{FF2B5EF4-FFF2-40B4-BE49-F238E27FC236}">
                <a16:creationId xmlns:a16="http://schemas.microsoft.com/office/drawing/2014/main" id="{5B3F6444-9983-8F4F-AC03-AE825AE71EF8}"/>
              </a:ext>
            </a:extLst>
          </p:cNvPr>
          <p:cNvSpPr>
            <a:spLocks noGrp="1"/>
          </p:cNvSpPr>
          <p:nvPr>
            <p:ph idx="1"/>
          </p:nvPr>
        </p:nvSpPr>
        <p:spPr/>
        <p:txBody>
          <a:bodyPr/>
          <a:lstStyle/>
          <a:p>
            <a:r>
              <a:rPr lang="en-US" dirty="0"/>
              <a:t>Egoistic /instrumental – where acting in self-interest is the norm</a:t>
            </a:r>
          </a:p>
          <a:p>
            <a:r>
              <a:rPr lang="en-US" dirty="0"/>
              <a:t>Benevolent – where acting in the interest of others is the expected way of doing things</a:t>
            </a:r>
          </a:p>
          <a:p>
            <a:r>
              <a:rPr lang="en-US" dirty="0"/>
              <a:t>Principled – when sticking to the rules and regulations is the norm </a:t>
            </a:r>
          </a:p>
        </p:txBody>
      </p:sp>
    </p:spTree>
    <p:extLst>
      <p:ext uri="{BB962C8B-B14F-4D97-AF65-F5344CB8AC3E}">
        <p14:creationId xmlns:p14="http://schemas.microsoft.com/office/powerpoint/2010/main" val="30674463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47208-BF59-F145-A7F8-FDF928DE89F2}"/>
              </a:ext>
            </a:extLst>
          </p:cNvPr>
          <p:cNvSpPr>
            <a:spLocks noGrp="1"/>
          </p:cNvSpPr>
          <p:nvPr>
            <p:ph type="title"/>
          </p:nvPr>
        </p:nvSpPr>
        <p:spPr>
          <a:xfrm>
            <a:off x="457200" y="274638"/>
            <a:ext cx="8229600" cy="1143000"/>
          </a:xfrm>
        </p:spPr>
        <p:txBody>
          <a:bodyPr anchor="ctr">
            <a:normAutofit/>
          </a:bodyPr>
          <a:lstStyle/>
          <a:p>
            <a:r>
              <a:rPr lang="en-US" dirty="0"/>
              <a:t>Sticky situations</a:t>
            </a:r>
          </a:p>
        </p:txBody>
      </p:sp>
      <p:pic>
        <p:nvPicPr>
          <p:cNvPr id="5" name="Content Placeholder 4" descr="Diagram&#10;&#10;Description automatically generated">
            <a:extLst>
              <a:ext uri="{FF2B5EF4-FFF2-40B4-BE49-F238E27FC236}">
                <a16:creationId xmlns:a16="http://schemas.microsoft.com/office/drawing/2014/main" id="{969270F5-2863-1647-8848-58CE6E96334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1779067"/>
            <a:ext cx="8229600" cy="3559299"/>
          </a:xfrm>
          <a:noFill/>
        </p:spPr>
      </p:pic>
      <p:sp>
        <p:nvSpPr>
          <p:cNvPr id="4" name="TextBox 3">
            <a:extLst>
              <a:ext uri="{FF2B5EF4-FFF2-40B4-BE49-F238E27FC236}">
                <a16:creationId xmlns:a16="http://schemas.microsoft.com/office/drawing/2014/main" id="{FD9DDC6F-4F68-214F-8B2F-3BB48A5CB581}"/>
              </a:ext>
            </a:extLst>
          </p:cNvPr>
          <p:cNvSpPr txBox="1"/>
          <p:nvPr/>
        </p:nvSpPr>
        <p:spPr>
          <a:xfrm>
            <a:off x="179512" y="5237459"/>
            <a:ext cx="5808803" cy="461665"/>
          </a:xfrm>
          <a:prstGeom prst="rect">
            <a:avLst/>
          </a:prstGeom>
          <a:noFill/>
        </p:spPr>
        <p:txBody>
          <a:bodyPr wrap="square" rtlCol="0">
            <a:spAutoFit/>
          </a:bodyPr>
          <a:lstStyle/>
          <a:p>
            <a:r>
              <a:rPr lang="en-US" sz="1200" dirty="0">
                <a:hlinkClick r:id="rId4"/>
              </a:rPr>
              <a:t>https://www.cipd.co.uk/Images/unethical-behaviour-in-the-workplace_report-2_tcm18-57022.pdf</a:t>
            </a:r>
            <a:r>
              <a:rPr lang="en-US" sz="1200" dirty="0"/>
              <a:t> </a:t>
            </a:r>
          </a:p>
        </p:txBody>
      </p:sp>
    </p:spTree>
    <p:extLst>
      <p:ext uri="{BB962C8B-B14F-4D97-AF65-F5344CB8AC3E}">
        <p14:creationId xmlns:p14="http://schemas.microsoft.com/office/powerpoint/2010/main" val="13628719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2421C-8A0D-FF4F-BF97-2AB907CE41DB}"/>
              </a:ext>
            </a:extLst>
          </p:cNvPr>
          <p:cNvSpPr>
            <a:spLocks noGrp="1"/>
          </p:cNvSpPr>
          <p:nvPr>
            <p:ph type="title"/>
          </p:nvPr>
        </p:nvSpPr>
        <p:spPr/>
        <p:txBody>
          <a:bodyPr>
            <a:normAutofit fontScale="90000"/>
          </a:bodyPr>
          <a:lstStyle/>
          <a:p>
            <a:r>
              <a:rPr lang="en-US" dirty="0"/>
              <a:t>3 types of influence on unethical </a:t>
            </a:r>
            <a:r>
              <a:rPr lang="en-US" dirty="0" err="1"/>
              <a:t>behaviour</a:t>
            </a:r>
            <a:r>
              <a:rPr lang="en-US" dirty="0"/>
              <a:t> </a:t>
            </a:r>
          </a:p>
        </p:txBody>
      </p:sp>
      <p:sp>
        <p:nvSpPr>
          <p:cNvPr id="3" name="Content Placeholder 2">
            <a:extLst>
              <a:ext uri="{FF2B5EF4-FFF2-40B4-BE49-F238E27FC236}">
                <a16:creationId xmlns:a16="http://schemas.microsoft.com/office/drawing/2014/main" id="{BE41B71F-8ABB-3445-BF91-AB74332A8C76}"/>
              </a:ext>
            </a:extLst>
          </p:cNvPr>
          <p:cNvSpPr>
            <a:spLocks noGrp="1"/>
          </p:cNvSpPr>
          <p:nvPr>
            <p:ph idx="1"/>
          </p:nvPr>
        </p:nvSpPr>
        <p:spPr>
          <a:xfrm>
            <a:off x="457200" y="1600201"/>
            <a:ext cx="8229600" cy="3628999"/>
          </a:xfrm>
        </p:spPr>
        <p:txBody>
          <a:bodyPr>
            <a:normAutofit fontScale="92500" lnSpcReduction="20000"/>
          </a:bodyPr>
          <a:lstStyle/>
          <a:p>
            <a:r>
              <a:rPr lang="en-US" dirty="0"/>
              <a:t>Bad apples – </a:t>
            </a:r>
            <a:r>
              <a:rPr lang="en-GB" dirty="0"/>
              <a:t>to what extent is unethical behaviour the result of individual choices? </a:t>
            </a:r>
          </a:p>
          <a:p>
            <a:r>
              <a:rPr lang="en-GB" dirty="0"/>
              <a:t>Bad barrels – to what extent is it due to systemic, organisation or industry-wide problems, in particular organisational culture or ingrained norms of behaviour? </a:t>
            </a:r>
          </a:p>
          <a:p>
            <a:r>
              <a:rPr lang="en-GB" dirty="0"/>
              <a:t>Sticky situations- to what extent is it due to the difficult or compromising nature of decisions that people face? </a:t>
            </a:r>
          </a:p>
          <a:p>
            <a:endParaRPr lang="en-GB" dirty="0"/>
          </a:p>
          <a:p>
            <a:endParaRPr lang="en-GB" dirty="0"/>
          </a:p>
          <a:p>
            <a:endParaRPr lang="en-US" dirty="0"/>
          </a:p>
        </p:txBody>
      </p:sp>
    </p:spTree>
    <p:extLst>
      <p:ext uri="{BB962C8B-B14F-4D97-AF65-F5344CB8AC3E}">
        <p14:creationId xmlns:p14="http://schemas.microsoft.com/office/powerpoint/2010/main" val="41840432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86E9-663B-1447-8C01-1200D972D8E4}"/>
              </a:ext>
            </a:extLst>
          </p:cNvPr>
          <p:cNvSpPr>
            <a:spLocks noGrp="1"/>
          </p:cNvSpPr>
          <p:nvPr>
            <p:ph type="title"/>
          </p:nvPr>
        </p:nvSpPr>
        <p:spPr>
          <a:xfrm>
            <a:off x="457200" y="223881"/>
            <a:ext cx="8229600" cy="1143000"/>
          </a:xfrm>
        </p:spPr>
        <p:txBody>
          <a:bodyPr>
            <a:normAutofit fontScale="90000"/>
          </a:bodyPr>
          <a:lstStyle/>
          <a:p>
            <a:r>
              <a:rPr lang="en-US" dirty="0"/>
              <a:t>9 main areas of action employers can take: </a:t>
            </a:r>
          </a:p>
        </p:txBody>
      </p:sp>
      <p:sp>
        <p:nvSpPr>
          <p:cNvPr id="3" name="Content Placeholder 2">
            <a:extLst>
              <a:ext uri="{FF2B5EF4-FFF2-40B4-BE49-F238E27FC236}">
                <a16:creationId xmlns:a16="http://schemas.microsoft.com/office/drawing/2014/main" id="{2B3EBC2D-A2EC-934E-9F18-06E4B94FABB6}"/>
              </a:ext>
            </a:extLst>
          </p:cNvPr>
          <p:cNvSpPr>
            <a:spLocks noGrp="1"/>
          </p:cNvSpPr>
          <p:nvPr>
            <p:ph idx="1"/>
          </p:nvPr>
        </p:nvSpPr>
        <p:spPr/>
        <p:txBody>
          <a:bodyPr>
            <a:normAutofit fontScale="32500" lnSpcReduction="20000"/>
          </a:bodyPr>
          <a:lstStyle/>
          <a:p>
            <a:endParaRPr lang="en-US" sz="5500" dirty="0"/>
          </a:p>
          <a:p>
            <a:pPr marL="228600" indent="-228600">
              <a:buAutoNum type="arabicPeriod"/>
            </a:pPr>
            <a:r>
              <a:rPr lang="en-US" sz="5500" dirty="0"/>
              <a:t>Consistently enforce codes of conduct</a:t>
            </a:r>
          </a:p>
          <a:p>
            <a:pPr marL="228600" indent="-228600">
              <a:buAutoNum type="arabicPeriod"/>
            </a:pPr>
            <a:r>
              <a:rPr lang="en-US" sz="5500" dirty="0"/>
              <a:t>Communicate carefully about unethical </a:t>
            </a:r>
            <a:r>
              <a:rPr lang="en-US" sz="5500" dirty="0" err="1"/>
              <a:t>behaviour</a:t>
            </a:r>
            <a:r>
              <a:rPr lang="en-US" sz="5500" dirty="0"/>
              <a:t> and ethical standards</a:t>
            </a:r>
          </a:p>
          <a:p>
            <a:pPr marL="228600" indent="-228600">
              <a:buAutoNum type="arabicPeriod"/>
            </a:pPr>
            <a:r>
              <a:rPr lang="en-US" sz="5500" dirty="0"/>
              <a:t>Focus on the ethical climate and </a:t>
            </a:r>
            <a:r>
              <a:rPr lang="en-US" sz="5500" dirty="0" err="1"/>
              <a:t>organisational</a:t>
            </a:r>
            <a:r>
              <a:rPr lang="en-US" sz="5500" dirty="0"/>
              <a:t> practices that shape it</a:t>
            </a:r>
          </a:p>
          <a:p>
            <a:pPr marL="228600" indent="-228600">
              <a:buAutoNum type="arabicPeriod"/>
            </a:pPr>
            <a:r>
              <a:rPr lang="en-US" sz="5500" dirty="0"/>
              <a:t>Promote </a:t>
            </a:r>
            <a:r>
              <a:rPr lang="en-US" sz="5500" dirty="0" err="1"/>
              <a:t>organisational</a:t>
            </a:r>
            <a:r>
              <a:rPr lang="en-US" sz="5500" dirty="0"/>
              <a:t> fairness and challenge political </a:t>
            </a:r>
            <a:r>
              <a:rPr lang="en-US" sz="5500" dirty="0" err="1"/>
              <a:t>behaviour</a:t>
            </a:r>
            <a:endParaRPr lang="en-US" sz="5500" dirty="0"/>
          </a:p>
          <a:p>
            <a:pPr marL="228600" indent="-228600">
              <a:buAutoNum type="arabicPeriod"/>
            </a:pPr>
            <a:r>
              <a:rPr lang="en-US" sz="5500" dirty="0"/>
              <a:t>Understand and manage the impact of personality and mood</a:t>
            </a:r>
          </a:p>
          <a:p>
            <a:pPr marL="228600" indent="-228600">
              <a:buAutoNum type="arabicPeriod"/>
            </a:pPr>
            <a:r>
              <a:rPr lang="en-US" sz="5500" dirty="0"/>
              <a:t>Manage the risk factors related to job design</a:t>
            </a:r>
          </a:p>
          <a:p>
            <a:pPr marL="228600" indent="-228600">
              <a:buAutoNum type="arabicPeriod"/>
            </a:pPr>
            <a:r>
              <a:rPr lang="en-US" sz="5500" dirty="0"/>
              <a:t>Ensure targets are realistic and reward is linked to multiple complementary outcomes</a:t>
            </a:r>
          </a:p>
          <a:p>
            <a:pPr marL="228600" indent="-228600">
              <a:buAutoNum type="arabicPeriod"/>
            </a:pPr>
            <a:r>
              <a:rPr lang="en-US" sz="5500" dirty="0"/>
              <a:t>Create accountability and introduce checks and balances in decision-making</a:t>
            </a:r>
          </a:p>
          <a:p>
            <a:pPr marL="228600" indent="-228600">
              <a:buAutoNum type="arabicPeriod"/>
            </a:pPr>
            <a:r>
              <a:rPr lang="en-US" sz="5500" dirty="0"/>
              <a:t>Empower employees to speak up and provide safe whistleblowing channels </a:t>
            </a:r>
          </a:p>
          <a:p>
            <a:pPr marL="0" indent="0">
              <a:buNone/>
            </a:pPr>
            <a:endParaRPr lang="en-US" dirty="0"/>
          </a:p>
        </p:txBody>
      </p:sp>
    </p:spTree>
    <p:extLst>
      <p:ext uri="{BB962C8B-B14F-4D97-AF65-F5344CB8AC3E}">
        <p14:creationId xmlns:p14="http://schemas.microsoft.com/office/powerpoint/2010/main" val="12085433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13186-2295-9A46-892B-37ABD82B367E}"/>
              </a:ext>
            </a:extLst>
          </p:cNvPr>
          <p:cNvSpPr>
            <a:spLocks noGrp="1"/>
          </p:cNvSpPr>
          <p:nvPr>
            <p:ph type="title"/>
          </p:nvPr>
        </p:nvSpPr>
        <p:spPr/>
        <p:txBody>
          <a:bodyPr>
            <a:normAutofit fontScale="90000"/>
          </a:bodyPr>
          <a:lstStyle/>
          <a:p>
            <a:r>
              <a:rPr lang="en-US" dirty="0"/>
              <a:t>What does an ethical approach to HRM entail?</a:t>
            </a:r>
          </a:p>
        </p:txBody>
      </p:sp>
      <p:sp>
        <p:nvSpPr>
          <p:cNvPr id="3" name="Content Placeholder 2">
            <a:extLst>
              <a:ext uri="{FF2B5EF4-FFF2-40B4-BE49-F238E27FC236}">
                <a16:creationId xmlns:a16="http://schemas.microsoft.com/office/drawing/2014/main" id="{AE9346CE-C656-0A43-8C71-68584F00AB68}"/>
              </a:ext>
            </a:extLst>
          </p:cNvPr>
          <p:cNvSpPr>
            <a:spLocks noGrp="1"/>
          </p:cNvSpPr>
          <p:nvPr>
            <p:ph idx="1"/>
          </p:nvPr>
        </p:nvSpPr>
        <p:spPr>
          <a:xfrm>
            <a:off x="457200" y="1600201"/>
            <a:ext cx="8229600" cy="3268959"/>
          </a:xfrm>
        </p:spPr>
        <p:txBody>
          <a:bodyPr/>
          <a:lstStyle/>
          <a:p>
            <a:r>
              <a:rPr lang="en-US" dirty="0"/>
              <a:t>Stephen Taylor &amp; Graham Perkins </a:t>
            </a:r>
          </a:p>
        </p:txBody>
      </p:sp>
      <p:pic>
        <p:nvPicPr>
          <p:cNvPr id="4" name="Online Media 3" descr="CIPD -  What does a ethical approach to HRM entail? | Stephen Taylor &amp; Graham Perkins">
            <a:hlinkClick r:id="" action="ppaction://media"/>
            <a:extLst>
              <a:ext uri="{FF2B5EF4-FFF2-40B4-BE49-F238E27FC236}">
                <a16:creationId xmlns:a16="http://schemas.microsoft.com/office/drawing/2014/main" id="{3D153350-9D11-8C42-AC11-01C4F5521DBB}"/>
              </a:ext>
            </a:extLst>
          </p:cNvPr>
          <p:cNvPicPr>
            <a:picLocks noRot="1" noChangeAspect="1"/>
          </p:cNvPicPr>
          <p:nvPr>
            <a:videoFile r:link="rId1"/>
          </p:nvPr>
        </p:nvPicPr>
        <p:blipFill>
          <a:blip r:embed="rId4"/>
          <a:stretch>
            <a:fillRect/>
          </a:stretch>
        </p:blipFill>
        <p:spPr>
          <a:xfrm>
            <a:off x="2318594" y="2155825"/>
            <a:ext cx="4506812" cy="2546349"/>
          </a:xfrm>
          <a:prstGeom prst="rect">
            <a:avLst/>
          </a:prstGeom>
        </p:spPr>
      </p:pic>
      <p:sp>
        <p:nvSpPr>
          <p:cNvPr id="5" name="TextBox 4">
            <a:extLst>
              <a:ext uri="{FF2B5EF4-FFF2-40B4-BE49-F238E27FC236}">
                <a16:creationId xmlns:a16="http://schemas.microsoft.com/office/drawing/2014/main" id="{A9D25D69-71BB-B844-B0BA-2856C7A2C5B0}"/>
              </a:ext>
            </a:extLst>
          </p:cNvPr>
          <p:cNvSpPr txBox="1"/>
          <p:nvPr/>
        </p:nvSpPr>
        <p:spPr>
          <a:xfrm>
            <a:off x="755576" y="5051723"/>
            <a:ext cx="5518731" cy="369332"/>
          </a:xfrm>
          <a:prstGeom prst="rect">
            <a:avLst/>
          </a:prstGeom>
          <a:noFill/>
        </p:spPr>
        <p:txBody>
          <a:bodyPr wrap="square" rtlCol="0">
            <a:spAutoFit/>
          </a:bodyPr>
          <a:lstStyle/>
          <a:p>
            <a:r>
              <a:rPr lang="en-US" dirty="0"/>
              <a:t>https://</a:t>
            </a:r>
            <a:r>
              <a:rPr lang="en-US" dirty="0" err="1"/>
              <a:t>www.youtube.com</a:t>
            </a:r>
            <a:r>
              <a:rPr lang="en-US" dirty="0"/>
              <a:t>/</a:t>
            </a:r>
            <a:r>
              <a:rPr lang="en-US" dirty="0" err="1"/>
              <a:t>watch?v</a:t>
            </a:r>
            <a:r>
              <a:rPr lang="en-US" dirty="0"/>
              <a:t>=</a:t>
            </a:r>
            <a:r>
              <a:rPr lang="en-US" dirty="0" err="1"/>
              <a:t>KtGipKcJ_CQ</a:t>
            </a:r>
            <a:endParaRPr lang="en-US" dirty="0"/>
          </a:p>
        </p:txBody>
      </p:sp>
    </p:spTree>
    <p:extLst>
      <p:ext uri="{BB962C8B-B14F-4D97-AF65-F5344CB8AC3E}">
        <p14:creationId xmlns:p14="http://schemas.microsoft.com/office/powerpoint/2010/main" val="526163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FBD8E-33C5-8C4D-B565-769F185E70EC}"/>
              </a:ext>
            </a:extLst>
          </p:cNvPr>
          <p:cNvSpPr>
            <a:spLocks noGrp="1"/>
          </p:cNvSpPr>
          <p:nvPr>
            <p:ph type="title"/>
          </p:nvPr>
        </p:nvSpPr>
        <p:spPr/>
        <p:txBody>
          <a:bodyPr/>
          <a:lstStyle/>
          <a:p>
            <a:r>
              <a:rPr lang="en-US" dirty="0"/>
              <a:t>Ethical practice (CIPD Prof map)</a:t>
            </a:r>
          </a:p>
        </p:txBody>
      </p:sp>
      <p:sp>
        <p:nvSpPr>
          <p:cNvPr id="3" name="Content Placeholder 2">
            <a:extLst>
              <a:ext uri="{FF2B5EF4-FFF2-40B4-BE49-F238E27FC236}">
                <a16:creationId xmlns:a16="http://schemas.microsoft.com/office/drawing/2014/main" id="{46F21B70-9939-3F49-9A28-04D874546166}"/>
              </a:ext>
            </a:extLst>
          </p:cNvPr>
          <p:cNvSpPr>
            <a:spLocks noGrp="1"/>
          </p:cNvSpPr>
          <p:nvPr>
            <p:ph idx="1"/>
          </p:nvPr>
        </p:nvSpPr>
        <p:spPr/>
        <p:txBody>
          <a:bodyPr>
            <a:normAutofit fontScale="85000" lnSpcReduction="10000"/>
          </a:bodyPr>
          <a:lstStyle/>
          <a:p>
            <a:r>
              <a:rPr lang="en-GB" dirty="0"/>
              <a:t>Consider how professional principles and values currently inform your approach and how they can be more consistently applied in the future</a:t>
            </a:r>
          </a:p>
          <a:p>
            <a:r>
              <a:rPr lang="en-GB" dirty="0"/>
              <a:t>Take responsibility for your actions</a:t>
            </a:r>
          </a:p>
          <a:p>
            <a:r>
              <a:rPr lang="en-GB" dirty="0"/>
              <a:t>Act compliantly with regard to relevant regulation and law</a:t>
            </a:r>
          </a:p>
          <a:p>
            <a:r>
              <a:rPr lang="en-GB" dirty="0"/>
              <a:t>Handle personal data and information in a professional manner</a:t>
            </a:r>
          </a:p>
          <a:p>
            <a:r>
              <a:rPr lang="en-GB" dirty="0"/>
              <a:t>Demonstrate honesty in dealings with others</a:t>
            </a:r>
          </a:p>
          <a:p>
            <a:endParaRPr lang="en-US" dirty="0"/>
          </a:p>
        </p:txBody>
      </p:sp>
    </p:spTree>
    <p:extLst>
      <p:ext uri="{BB962C8B-B14F-4D97-AF65-F5344CB8AC3E}">
        <p14:creationId xmlns:p14="http://schemas.microsoft.com/office/powerpoint/2010/main" val="15368346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27F52-BF27-B34A-9612-0292A1AD3B20}"/>
              </a:ext>
            </a:extLst>
          </p:cNvPr>
          <p:cNvSpPr>
            <a:spLocks noGrp="1"/>
          </p:cNvSpPr>
          <p:nvPr>
            <p:ph type="title"/>
          </p:nvPr>
        </p:nvSpPr>
        <p:spPr/>
        <p:txBody>
          <a:bodyPr/>
          <a:lstStyle/>
          <a:p>
            <a:r>
              <a:rPr lang="en-US" dirty="0"/>
              <a:t>Benefits to </a:t>
            </a:r>
            <a:r>
              <a:rPr lang="en-US" dirty="0" err="1"/>
              <a:t>organisations</a:t>
            </a:r>
            <a:r>
              <a:rPr lang="en-US" dirty="0"/>
              <a:t> </a:t>
            </a:r>
          </a:p>
        </p:txBody>
      </p:sp>
      <p:sp>
        <p:nvSpPr>
          <p:cNvPr id="3" name="Content Placeholder 2">
            <a:extLst>
              <a:ext uri="{FF2B5EF4-FFF2-40B4-BE49-F238E27FC236}">
                <a16:creationId xmlns:a16="http://schemas.microsoft.com/office/drawing/2014/main" id="{FA373ED3-070E-F54C-8D51-8CA7DE021310}"/>
              </a:ext>
            </a:extLst>
          </p:cNvPr>
          <p:cNvSpPr>
            <a:spLocks noGrp="1"/>
          </p:cNvSpPr>
          <p:nvPr>
            <p:ph idx="1"/>
          </p:nvPr>
        </p:nvSpPr>
        <p:spPr/>
        <p:txBody>
          <a:bodyPr/>
          <a:lstStyle/>
          <a:p>
            <a:pPr marL="0" indent="0">
              <a:buNone/>
            </a:pPr>
            <a:r>
              <a:rPr lang="en-US" dirty="0"/>
              <a:t>When ethical values are taken seriously:</a:t>
            </a:r>
          </a:p>
          <a:p>
            <a:r>
              <a:rPr lang="en-GB" dirty="0"/>
              <a:t>An open culture improves morale. </a:t>
            </a:r>
          </a:p>
          <a:p>
            <a:r>
              <a:rPr lang="en-GB" dirty="0"/>
              <a:t>Good relations with customers lead to an enhanced reputation. </a:t>
            </a:r>
          </a:p>
          <a:p>
            <a:r>
              <a:rPr lang="en-GB" dirty="0"/>
              <a:t>Ethical companies outperform their peers financially in the long term. </a:t>
            </a:r>
          </a:p>
          <a:p>
            <a:endParaRPr lang="en-US" dirty="0"/>
          </a:p>
        </p:txBody>
      </p:sp>
    </p:spTree>
    <p:extLst>
      <p:ext uri="{BB962C8B-B14F-4D97-AF65-F5344CB8AC3E}">
        <p14:creationId xmlns:p14="http://schemas.microsoft.com/office/powerpoint/2010/main" val="21127533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69E7B-0614-F94E-89D0-DB8C906A3E2B}"/>
              </a:ext>
            </a:extLst>
          </p:cNvPr>
          <p:cNvSpPr>
            <a:spLocks noGrp="1"/>
          </p:cNvSpPr>
          <p:nvPr>
            <p:ph type="title"/>
          </p:nvPr>
        </p:nvSpPr>
        <p:spPr/>
        <p:txBody>
          <a:bodyPr/>
          <a:lstStyle/>
          <a:p>
            <a:r>
              <a:rPr lang="en-US" dirty="0"/>
              <a:t>Ethical dilemmas discussion</a:t>
            </a:r>
          </a:p>
        </p:txBody>
      </p:sp>
      <p:sp>
        <p:nvSpPr>
          <p:cNvPr id="3" name="Content Placeholder 2">
            <a:extLst>
              <a:ext uri="{FF2B5EF4-FFF2-40B4-BE49-F238E27FC236}">
                <a16:creationId xmlns:a16="http://schemas.microsoft.com/office/drawing/2014/main" id="{BD44522E-99A9-1C4B-B47D-6A7E674364D8}"/>
              </a:ext>
            </a:extLst>
          </p:cNvPr>
          <p:cNvSpPr>
            <a:spLocks noGrp="1"/>
          </p:cNvSpPr>
          <p:nvPr>
            <p:ph idx="1"/>
          </p:nvPr>
        </p:nvSpPr>
        <p:spPr/>
        <p:txBody>
          <a:bodyPr/>
          <a:lstStyle/>
          <a:p>
            <a:r>
              <a:rPr lang="en-US" dirty="0"/>
              <a:t>In small groups, discuss any ethical dilemmas that you have encountered during your career or that of colleagues, family and friends that you are aware of. </a:t>
            </a:r>
          </a:p>
          <a:p>
            <a:r>
              <a:rPr lang="en-US" dirty="0"/>
              <a:t>How did the situation make you or the storyteller feel? </a:t>
            </a:r>
          </a:p>
          <a:p>
            <a:r>
              <a:rPr lang="en-US" dirty="0"/>
              <a:t>High profile examples – where was HR? </a:t>
            </a:r>
          </a:p>
        </p:txBody>
      </p:sp>
    </p:spTree>
    <p:extLst>
      <p:ext uri="{BB962C8B-B14F-4D97-AF65-F5344CB8AC3E}">
        <p14:creationId xmlns:p14="http://schemas.microsoft.com/office/powerpoint/2010/main" val="19265064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76963-8EB2-B742-8D7D-937060C0BD10}"/>
              </a:ext>
            </a:extLst>
          </p:cNvPr>
          <p:cNvSpPr>
            <a:spLocks noGrp="1"/>
          </p:cNvSpPr>
          <p:nvPr>
            <p:ph type="title"/>
          </p:nvPr>
        </p:nvSpPr>
        <p:spPr/>
        <p:txBody>
          <a:bodyPr>
            <a:normAutofit fontScale="90000"/>
          </a:bodyPr>
          <a:lstStyle/>
          <a:p>
            <a:r>
              <a:rPr lang="en-US" dirty="0"/>
              <a:t>Professional courage and influencing (CIPD Prof map)</a:t>
            </a:r>
          </a:p>
        </p:txBody>
      </p:sp>
      <p:sp>
        <p:nvSpPr>
          <p:cNvPr id="3" name="Content Placeholder 2">
            <a:extLst>
              <a:ext uri="{FF2B5EF4-FFF2-40B4-BE49-F238E27FC236}">
                <a16:creationId xmlns:a16="http://schemas.microsoft.com/office/drawing/2014/main" id="{8F7E3531-A6F6-034A-9354-85DDB87C9D97}"/>
              </a:ext>
            </a:extLst>
          </p:cNvPr>
          <p:cNvSpPr>
            <a:spLocks noGrp="1"/>
          </p:cNvSpPr>
          <p:nvPr>
            <p:ph idx="1"/>
          </p:nvPr>
        </p:nvSpPr>
        <p:spPr/>
        <p:txBody>
          <a:bodyPr>
            <a:normAutofit fontScale="85000" lnSpcReduction="20000"/>
          </a:bodyPr>
          <a:lstStyle/>
          <a:p>
            <a:r>
              <a:rPr lang="en-GB" dirty="0"/>
              <a:t>Contribute views and opinions clearly</a:t>
            </a:r>
          </a:p>
          <a:p>
            <a:r>
              <a:rPr lang="en-GB" dirty="0"/>
              <a:t>Provide information accurately and in a timely way</a:t>
            </a:r>
          </a:p>
          <a:p>
            <a:r>
              <a:rPr lang="en-GB" dirty="0"/>
              <a:t>Initiate purposeful conversations with a range of people</a:t>
            </a:r>
          </a:p>
          <a:p>
            <a:r>
              <a:rPr lang="en-GB" dirty="0"/>
              <a:t>Understand the impact of different influencing and communication styles in a range of situations</a:t>
            </a:r>
          </a:p>
          <a:p>
            <a:r>
              <a:rPr lang="en-GB" dirty="0"/>
              <a:t>Recognise and accept mistakes </a:t>
            </a:r>
          </a:p>
          <a:p>
            <a:pPr marL="0" indent="0">
              <a:buNone/>
            </a:pPr>
            <a:endParaRPr lang="en-GB" dirty="0"/>
          </a:p>
          <a:p>
            <a:pPr marL="0" indent="0">
              <a:buNone/>
            </a:pPr>
            <a:r>
              <a:rPr lang="en-GB" dirty="0"/>
              <a:t>1.3 and 1.4)</a:t>
            </a:r>
          </a:p>
          <a:p>
            <a:endParaRPr lang="en-US" dirty="0"/>
          </a:p>
        </p:txBody>
      </p:sp>
    </p:spTree>
    <p:extLst>
      <p:ext uri="{BB962C8B-B14F-4D97-AF65-F5344CB8AC3E}">
        <p14:creationId xmlns:p14="http://schemas.microsoft.com/office/powerpoint/2010/main" val="36129149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012BE73B-BB11-44C7-BF77-34789975A427}"/>
              </a:ext>
            </a:extLst>
          </p:cNvPr>
          <p:cNvSpPr>
            <a:spLocks noGrp="1" noChangeArrowheads="1"/>
          </p:cNvSpPr>
          <p:nvPr>
            <p:ph type="title"/>
          </p:nvPr>
        </p:nvSpPr>
        <p:spPr/>
        <p:txBody>
          <a:bodyPr>
            <a:normAutofit fontScale="90000"/>
          </a:bodyPr>
          <a:lstStyle/>
          <a:p>
            <a:br>
              <a:rPr lang="en-GB" altLang="en-US" b="0" dirty="0"/>
            </a:br>
            <a:r>
              <a:rPr lang="en-GB" altLang="en-US" b="0" dirty="0"/>
              <a:t>Effective communication and contributing to discussions</a:t>
            </a:r>
            <a:br>
              <a:rPr lang="en-GB" altLang="en-US" b="0" dirty="0"/>
            </a:br>
            <a:endParaRPr lang="en-GB" altLang="en-US" b="0" dirty="0"/>
          </a:p>
        </p:txBody>
      </p:sp>
      <p:sp>
        <p:nvSpPr>
          <p:cNvPr id="35843" name="Rectangle 3">
            <a:extLst>
              <a:ext uri="{FF2B5EF4-FFF2-40B4-BE49-F238E27FC236}">
                <a16:creationId xmlns:a16="http://schemas.microsoft.com/office/drawing/2014/main" id="{B2B8F905-D74E-40C7-87F4-F4DD0D8D141F}"/>
              </a:ext>
            </a:extLst>
          </p:cNvPr>
          <p:cNvSpPr>
            <a:spLocks noChangeArrowheads="1"/>
          </p:cNvSpPr>
          <p:nvPr/>
        </p:nvSpPr>
        <p:spPr bwMode="auto">
          <a:xfrm>
            <a:off x="1385887" y="1808560"/>
            <a:ext cx="6490727" cy="302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a:lnSpc>
                <a:spcPct val="150000"/>
              </a:lnSpc>
              <a:spcBef>
                <a:spcPct val="20000"/>
              </a:spcBef>
              <a:buChar char="•"/>
              <a:defRPr sz="2400">
                <a:solidFill>
                  <a:schemeClr val="tx1"/>
                </a:solidFill>
                <a:latin typeface="Verdana" panose="020B0604030504040204" pitchFamily="34" charset="0"/>
              </a:defRPr>
            </a:lvl1pPr>
            <a:lvl2pPr marL="742950" indent="-285750" algn="l">
              <a:lnSpc>
                <a:spcPct val="150000"/>
              </a:lnSpc>
              <a:spcBef>
                <a:spcPct val="20000"/>
              </a:spcBef>
              <a:buChar char="–"/>
              <a:defRPr sz="2400">
                <a:solidFill>
                  <a:schemeClr val="tx1"/>
                </a:solidFill>
                <a:latin typeface="Verdana" panose="020B0604030504040204" pitchFamily="34" charset="0"/>
              </a:defRPr>
            </a:lvl2pPr>
            <a:lvl3pPr marL="1143000" indent="-228600" algn="l">
              <a:lnSpc>
                <a:spcPct val="150000"/>
              </a:lnSpc>
              <a:spcBef>
                <a:spcPct val="20000"/>
              </a:spcBef>
              <a:buChar char="•"/>
              <a:defRPr sz="2400">
                <a:solidFill>
                  <a:schemeClr val="tx1"/>
                </a:solidFill>
                <a:latin typeface="Verdana" panose="020B0604030504040204" pitchFamily="34" charset="0"/>
              </a:defRPr>
            </a:lvl3pPr>
            <a:lvl4pPr marL="1600200" indent="-228600" algn="l">
              <a:lnSpc>
                <a:spcPct val="150000"/>
              </a:lnSpc>
              <a:spcBef>
                <a:spcPct val="20000"/>
              </a:spcBef>
              <a:buChar char="–"/>
              <a:defRPr sz="2400">
                <a:solidFill>
                  <a:schemeClr val="tx1"/>
                </a:solidFill>
                <a:latin typeface="Verdana" panose="020B0604030504040204" pitchFamily="34" charset="0"/>
              </a:defRPr>
            </a:lvl4pPr>
            <a:lvl5pPr marL="2057400" indent="-228600" algn="l">
              <a:lnSpc>
                <a:spcPct val="150000"/>
              </a:lnSpc>
              <a:spcBef>
                <a:spcPct val="20000"/>
              </a:spcBef>
              <a:buChar char="»"/>
              <a:defRPr sz="2400">
                <a:solidFill>
                  <a:schemeClr val="tx1"/>
                </a:solidFill>
                <a:latin typeface="Verdana" panose="020B0604030504040204" pitchFamily="34" charset="0"/>
              </a:defRPr>
            </a:lvl5pPr>
            <a:lvl6pPr marL="2514600" indent="-228600" fontAlgn="base">
              <a:lnSpc>
                <a:spcPct val="150000"/>
              </a:lnSpc>
              <a:spcBef>
                <a:spcPct val="20000"/>
              </a:spcBef>
              <a:spcAft>
                <a:spcPct val="0"/>
              </a:spcAft>
              <a:buChar char="»"/>
              <a:defRPr sz="2400">
                <a:solidFill>
                  <a:schemeClr val="tx1"/>
                </a:solidFill>
                <a:latin typeface="Verdana" panose="020B0604030504040204" pitchFamily="34" charset="0"/>
              </a:defRPr>
            </a:lvl6pPr>
            <a:lvl7pPr marL="2971800" indent="-228600" fontAlgn="base">
              <a:lnSpc>
                <a:spcPct val="150000"/>
              </a:lnSpc>
              <a:spcBef>
                <a:spcPct val="20000"/>
              </a:spcBef>
              <a:spcAft>
                <a:spcPct val="0"/>
              </a:spcAft>
              <a:buChar char="»"/>
              <a:defRPr sz="2400">
                <a:solidFill>
                  <a:schemeClr val="tx1"/>
                </a:solidFill>
                <a:latin typeface="Verdana" panose="020B0604030504040204" pitchFamily="34" charset="0"/>
              </a:defRPr>
            </a:lvl7pPr>
            <a:lvl8pPr marL="3429000" indent="-228600" fontAlgn="base">
              <a:lnSpc>
                <a:spcPct val="150000"/>
              </a:lnSpc>
              <a:spcBef>
                <a:spcPct val="20000"/>
              </a:spcBef>
              <a:spcAft>
                <a:spcPct val="0"/>
              </a:spcAft>
              <a:buChar char="»"/>
              <a:defRPr sz="2400">
                <a:solidFill>
                  <a:schemeClr val="tx1"/>
                </a:solidFill>
                <a:latin typeface="Verdana" panose="020B0604030504040204" pitchFamily="34" charset="0"/>
              </a:defRPr>
            </a:lvl8pPr>
            <a:lvl9pPr marL="3886200" indent="-228600" fontAlgn="base">
              <a:lnSpc>
                <a:spcPct val="150000"/>
              </a:lnSpc>
              <a:spcBef>
                <a:spcPct val="20000"/>
              </a:spcBef>
              <a:spcAft>
                <a:spcPct val="0"/>
              </a:spcAft>
              <a:buChar char="»"/>
              <a:defRPr sz="2400">
                <a:solidFill>
                  <a:schemeClr val="tx1"/>
                </a:solidFill>
                <a:latin typeface="Verdana" panose="020B0604030504040204" pitchFamily="34" charset="0"/>
              </a:defRPr>
            </a:lvl9pPr>
          </a:lstStyle>
          <a:p>
            <a:pPr>
              <a:buFontTx/>
              <a:buNone/>
            </a:pPr>
            <a:r>
              <a:rPr lang="en-US" altLang="en-US" sz="2000" dirty="0">
                <a:latin typeface="+mn-lt"/>
                <a:cs typeface="Arial" panose="020B0604020202020204" pitchFamily="34" charset="0"/>
              </a:rPr>
              <a:t>In any communication, the listener’s impression is based</a:t>
            </a:r>
          </a:p>
          <a:p>
            <a:pPr>
              <a:buFontTx/>
              <a:buNone/>
            </a:pPr>
            <a:r>
              <a:rPr lang="en-US" altLang="en-US" sz="2000" dirty="0">
                <a:latin typeface="+mn-lt"/>
                <a:cs typeface="Arial" panose="020B0604020202020204" pitchFamily="34" charset="0"/>
              </a:rPr>
              <a:t>on…</a:t>
            </a:r>
          </a:p>
          <a:p>
            <a:pPr>
              <a:buFontTx/>
              <a:buNone/>
            </a:pPr>
            <a:endParaRPr lang="en-US" altLang="en-US" sz="2000" dirty="0">
              <a:latin typeface="+mn-lt"/>
              <a:cs typeface="Arial" panose="020B0604020202020204" pitchFamily="34" charset="0"/>
            </a:endParaRPr>
          </a:p>
          <a:p>
            <a:pPr>
              <a:buFontTx/>
              <a:buNone/>
            </a:pPr>
            <a:r>
              <a:rPr lang="en-US" altLang="en-US" sz="2000" dirty="0">
                <a:latin typeface="+mn-lt"/>
                <a:cs typeface="Arial" panose="020B0604020202020204" pitchFamily="34" charset="0"/>
              </a:rPr>
              <a:t>Body language (55%)</a:t>
            </a:r>
          </a:p>
          <a:p>
            <a:pPr>
              <a:buFontTx/>
              <a:buNone/>
            </a:pPr>
            <a:r>
              <a:rPr lang="en-US" altLang="en-US" sz="2000" dirty="0">
                <a:latin typeface="+mn-lt"/>
                <a:cs typeface="Arial" panose="020B0604020202020204" pitchFamily="34" charset="0"/>
              </a:rPr>
              <a:t>Tone (38%)</a:t>
            </a:r>
          </a:p>
          <a:p>
            <a:pPr>
              <a:buFontTx/>
              <a:buNone/>
            </a:pPr>
            <a:r>
              <a:rPr lang="en-US" altLang="en-US" sz="2000" dirty="0">
                <a:latin typeface="+mn-lt"/>
                <a:cs typeface="Arial" panose="020B0604020202020204" pitchFamily="34" charset="0"/>
              </a:rPr>
              <a:t>Words (7%)</a:t>
            </a:r>
          </a:p>
        </p:txBody>
      </p:sp>
      <p:pic>
        <p:nvPicPr>
          <p:cNvPr id="47110" name="Picture 4" descr="brent2">
            <a:extLst>
              <a:ext uri="{FF2B5EF4-FFF2-40B4-BE49-F238E27FC236}">
                <a16:creationId xmlns:a16="http://schemas.microsoft.com/office/drawing/2014/main" id="{26ED2AFE-2DC0-41D8-896C-6297F8F1B9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6667" y="3158730"/>
            <a:ext cx="1674019" cy="1674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584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3A318007-D1BE-40CC-A515-48379AD363BC}"/>
              </a:ext>
            </a:extLst>
          </p:cNvPr>
          <p:cNvSpPr txBox="1">
            <a:spLocks noChangeArrowheads="1"/>
          </p:cNvSpPr>
          <p:nvPr/>
        </p:nvSpPr>
        <p:spPr bwMode="auto">
          <a:xfrm>
            <a:off x="3371850" y="1085851"/>
            <a:ext cx="2376488"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000" b="1">
                <a:solidFill>
                  <a:schemeClr val="accent2"/>
                </a:solidFill>
                <a:effectLst>
                  <a:outerShdw blurRad="38100" dist="38100" dir="2700000" algn="tl">
                    <a:srgbClr val="000000"/>
                  </a:outerShdw>
                </a:effectLst>
              </a:rPr>
              <a:t>Betari’s Box</a:t>
            </a:r>
          </a:p>
        </p:txBody>
      </p:sp>
      <p:sp>
        <p:nvSpPr>
          <p:cNvPr id="13320" name="AutoShape 8">
            <a:extLst>
              <a:ext uri="{FF2B5EF4-FFF2-40B4-BE49-F238E27FC236}">
                <a16:creationId xmlns:a16="http://schemas.microsoft.com/office/drawing/2014/main" id="{FA3FAAF2-0B19-4013-971E-4F614F360B77}"/>
              </a:ext>
            </a:extLst>
          </p:cNvPr>
          <p:cNvSpPr>
            <a:spLocks noChangeArrowheads="1"/>
          </p:cNvSpPr>
          <p:nvPr/>
        </p:nvSpPr>
        <p:spPr bwMode="auto">
          <a:xfrm>
            <a:off x="2981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My Attitude</a:t>
            </a:r>
          </a:p>
        </p:txBody>
      </p:sp>
      <p:sp>
        <p:nvSpPr>
          <p:cNvPr id="13321" name="AutoShape 9">
            <a:extLst>
              <a:ext uri="{FF2B5EF4-FFF2-40B4-BE49-F238E27FC236}">
                <a16:creationId xmlns:a16="http://schemas.microsoft.com/office/drawing/2014/main" id="{7B6D8B21-886F-4416-9924-3B25A66872A1}"/>
              </a:ext>
            </a:extLst>
          </p:cNvPr>
          <p:cNvSpPr>
            <a:spLocks noChangeArrowheads="1"/>
          </p:cNvSpPr>
          <p:nvPr/>
        </p:nvSpPr>
        <p:spPr bwMode="auto">
          <a:xfrm flipH="1">
            <a:off x="2981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Your Attitude</a:t>
            </a:r>
          </a:p>
        </p:txBody>
      </p:sp>
      <p:sp>
        <p:nvSpPr>
          <p:cNvPr id="13322" name="AutoShape 10">
            <a:extLst>
              <a:ext uri="{FF2B5EF4-FFF2-40B4-BE49-F238E27FC236}">
                <a16:creationId xmlns:a16="http://schemas.microsoft.com/office/drawing/2014/main" id="{8DCE86EA-1F73-428C-AB4F-4BD874CA41F8}"/>
              </a:ext>
            </a:extLst>
          </p:cNvPr>
          <p:cNvSpPr>
            <a:spLocks noChangeArrowheads="1"/>
          </p:cNvSpPr>
          <p:nvPr/>
        </p:nvSpPr>
        <p:spPr bwMode="auto">
          <a:xfrm rot="5400000">
            <a:off x="5200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My Behaviour</a:t>
            </a:r>
          </a:p>
        </p:txBody>
      </p:sp>
      <p:sp>
        <p:nvSpPr>
          <p:cNvPr id="13323" name="AutoShape 11">
            <a:extLst>
              <a:ext uri="{FF2B5EF4-FFF2-40B4-BE49-F238E27FC236}">
                <a16:creationId xmlns:a16="http://schemas.microsoft.com/office/drawing/2014/main" id="{DF07AAAF-B770-42C1-86F1-32609FAF703D}"/>
              </a:ext>
            </a:extLst>
          </p:cNvPr>
          <p:cNvSpPr>
            <a:spLocks noChangeArrowheads="1"/>
          </p:cNvSpPr>
          <p:nvPr/>
        </p:nvSpPr>
        <p:spPr bwMode="auto">
          <a:xfrm rot="5400000" flipH="1">
            <a:off x="914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350" dirty="0">
                <a:solidFill>
                  <a:schemeClr val="bg1"/>
                </a:solidFill>
              </a:rPr>
              <a:t>Your Behaviour</a:t>
            </a:r>
          </a:p>
        </p:txBody>
      </p:sp>
      <p:sp>
        <p:nvSpPr>
          <p:cNvPr id="13324" name="Text Box 12">
            <a:extLst>
              <a:ext uri="{FF2B5EF4-FFF2-40B4-BE49-F238E27FC236}">
                <a16:creationId xmlns:a16="http://schemas.microsoft.com/office/drawing/2014/main" id="{42F709D1-CC71-4A5D-9DEC-C8B55BF4B20B}"/>
              </a:ext>
            </a:extLst>
          </p:cNvPr>
          <p:cNvSpPr txBox="1">
            <a:spLocks noChangeArrowheads="1"/>
          </p:cNvSpPr>
          <p:nvPr/>
        </p:nvSpPr>
        <p:spPr bwMode="auto">
          <a:xfrm>
            <a:off x="3771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5A304750-78D4-594C-8257-857DA4022598}"/>
              </a:ext>
            </a:extLst>
          </p:cNvPr>
          <p:cNvSpPr/>
          <p:nvPr/>
        </p:nvSpPr>
        <p:spPr>
          <a:xfrm>
            <a:off x="1885950" y="453670"/>
            <a:ext cx="5854402" cy="646331"/>
          </a:xfrm>
          <a:prstGeom prst="rect">
            <a:avLst/>
          </a:prstGeom>
        </p:spPr>
        <p:txBody>
          <a:bodyPr wrap="square">
            <a:spAutoFit/>
          </a:bodyPr>
          <a:lstStyle/>
          <a:p>
            <a:r>
              <a:rPr lang="en-GB" altLang="en-US" dirty="0"/>
              <a:t>The impact our attitudes and behaviours have on the attitudes and behaviours of the people around us. </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4BA15-D5F6-6443-B788-E839CE42FD6C}"/>
              </a:ext>
            </a:extLst>
          </p:cNvPr>
          <p:cNvSpPr>
            <a:spLocks noGrp="1"/>
          </p:cNvSpPr>
          <p:nvPr>
            <p:ph type="title"/>
          </p:nvPr>
        </p:nvSpPr>
        <p:spPr/>
        <p:txBody>
          <a:bodyPr>
            <a:normAutofit fontScale="90000"/>
          </a:bodyPr>
          <a:lstStyle/>
          <a:p>
            <a:r>
              <a:rPr lang="en-US" dirty="0"/>
              <a:t>1.4 </a:t>
            </a:r>
            <a:r>
              <a:rPr lang="en-US" dirty="0" err="1"/>
              <a:t>Recognising</a:t>
            </a:r>
            <a:r>
              <a:rPr lang="en-US" dirty="0"/>
              <a:t> and Learning from mistakes</a:t>
            </a:r>
          </a:p>
        </p:txBody>
      </p:sp>
      <p:sp>
        <p:nvSpPr>
          <p:cNvPr id="3" name="Content Placeholder 2">
            <a:extLst>
              <a:ext uri="{FF2B5EF4-FFF2-40B4-BE49-F238E27FC236}">
                <a16:creationId xmlns:a16="http://schemas.microsoft.com/office/drawing/2014/main" id="{E5FA0FAB-569D-5A4A-ACD3-680754E9A614}"/>
              </a:ext>
            </a:extLst>
          </p:cNvPr>
          <p:cNvSpPr>
            <a:spLocks noGrp="1"/>
          </p:cNvSpPr>
          <p:nvPr>
            <p:ph idx="1"/>
          </p:nvPr>
        </p:nvSpPr>
        <p:spPr/>
        <p:txBody>
          <a:bodyPr>
            <a:normAutofit lnSpcReduction="10000"/>
          </a:bodyPr>
          <a:lstStyle/>
          <a:p>
            <a:r>
              <a:rPr lang="en-US" dirty="0"/>
              <a:t>Taking responsibility</a:t>
            </a:r>
          </a:p>
          <a:p>
            <a:r>
              <a:rPr lang="en-US" dirty="0"/>
              <a:t>Clarifying work requirements</a:t>
            </a:r>
          </a:p>
          <a:p>
            <a:r>
              <a:rPr lang="en-US" dirty="0"/>
              <a:t>Being clear on ethics and values</a:t>
            </a:r>
          </a:p>
          <a:p>
            <a:r>
              <a:rPr lang="en-US" dirty="0"/>
              <a:t>Ensuring own capability meets requirements/asking for help/training</a:t>
            </a:r>
          </a:p>
          <a:p>
            <a:r>
              <a:rPr lang="en-US" dirty="0"/>
              <a:t>Timescales</a:t>
            </a:r>
          </a:p>
          <a:p>
            <a:r>
              <a:rPr lang="en-US" dirty="0"/>
              <a:t>Client/stakeholder satisfaction </a:t>
            </a:r>
          </a:p>
        </p:txBody>
      </p:sp>
    </p:spTree>
    <p:extLst>
      <p:ext uri="{BB962C8B-B14F-4D97-AF65-F5344CB8AC3E}">
        <p14:creationId xmlns:p14="http://schemas.microsoft.com/office/powerpoint/2010/main" val="18852174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102ED-E30B-D54F-896D-5208A637457C}"/>
              </a:ext>
            </a:extLst>
          </p:cNvPr>
          <p:cNvSpPr>
            <a:spLocks noGrp="1"/>
          </p:cNvSpPr>
          <p:nvPr>
            <p:ph type="title"/>
          </p:nvPr>
        </p:nvSpPr>
        <p:spPr/>
        <p:txBody>
          <a:bodyPr>
            <a:normAutofit fontScale="90000"/>
          </a:bodyPr>
          <a:lstStyle/>
          <a:p>
            <a:r>
              <a:rPr lang="en-US" dirty="0"/>
              <a:t>1.5 Raising matters which conflict with ethical values or legislation </a:t>
            </a:r>
          </a:p>
        </p:txBody>
      </p:sp>
      <p:sp>
        <p:nvSpPr>
          <p:cNvPr id="3" name="Content Placeholder 2">
            <a:extLst>
              <a:ext uri="{FF2B5EF4-FFF2-40B4-BE49-F238E27FC236}">
                <a16:creationId xmlns:a16="http://schemas.microsoft.com/office/drawing/2014/main" id="{7F245F13-B929-1344-9B6D-1B7D496434A8}"/>
              </a:ext>
            </a:extLst>
          </p:cNvPr>
          <p:cNvSpPr>
            <a:spLocks noGrp="1"/>
          </p:cNvSpPr>
          <p:nvPr>
            <p:ph idx="1"/>
          </p:nvPr>
        </p:nvSpPr>
        <p:spPr/>
        <p:txBody>
          <a:bodyPr/>
          <a:lstStyle/>
          <a:p>
            <a:r>
              <a:rPr lang="en-US" dirty="0"/>
              <a:t>Good chapter in the People and Practice book – ethics and regulation</a:t>
            </a:r>
          </a:p>
          <a:p>
            <a:r>
              <a:rPr lang="en-US" dirty="0"/>
              <a:t>High profile examples, e.g. VW, Enron and Deep Horizon</a:t>
            </a:r>
          </a:p>
          <a:p>
            <a:r>
              <a:rPr lang="en-US" dirty="0" err="1"/>
              <a:t>Cipd</a:t>
            </a:r>
            <a:r>
              <a:rPr lang="en-US" dirty="0"/>
              <a:t> podcast – ethical workplaces </a:t>
            </a:r>
          </a:p>
          <a:p>
            <a:r>
              <a:rPr lang="en-US" dirty="0"/>
              <a:t>Whistleblowing policy </a:t>
            </a:r>
          </a:p>
        </p:txBody>
      </p:sp>
    </p:spTree>
    <p:extLst>
      <p:ext uri="{BB962C8B-B14F-4D97-AF65-F5344CB8AC3E}">
        <p14:creationId xmlns:p14="http://schemas.microsoft.com/office/powerpoint/2010/main" val="17758947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6038D7-11F2-BE4C-9037-A261FF240A9A}"/>
              </a:ext>
            </a:extLst>
          </p:cNvPr>
          <p:cNvSpPr>
            <a:spLocks noGrp="1"/>
          </p:cNvSpPr>
          <p:nvPr>
            <p:ph idx="1"/>
          </p:nvPr>
        </p:nvSpPr>
        <p:spPr>
          <a:xfrm>
            <a:off x="457200" y="980728"/>
            <a:ext cx="8229600" cy="3917032"/>
          </a:xfrm>
        </p:spPr>
        <p:txBody>
          <a:bodyPr/>
          <a:lstStyle/>
          <a:p>
            <a:pPr marL="0" indent="0">
              <a:buNone/>
            </a:pPr>
            <a:r>
              <a:rPr lang="en-GB" i="1" dirty="0"/>
              <a:t>'Truth to power and bravery are very simple - it's about holding up a mirror to others and being brave enough to hold it up to yourself’ </a:t>
            </a:r>
          </a:p>
          <a:p>
            <a:pPr marL="0" indent="0">
              <a:buNone/>
            </a:pPr>
            <a:r>
              <a:rPr lang="en-GB" dirty="0"/>
              <a:t>Dame Louise Casey</a:t>
            </a:r>
          </a:p>
          <a:p>
            <a:pPr marL="0" indent="0">
              <a:buNone/>
            </a:pPr>
            <a:endParaRPr lang="en-GB" dirty="0"/>
          </a:p>
          <a:p>
            <a:pPr marL="0" indent="0">
              <a:buNone/>
            </a:pPr>
            <a:r>
              <a:rPr lang="en-GB" dirty="0">
                <a:hlinkClick r:id="rId3"/>
              </a:rPr>
              <a:t>Jun 28, 2018</a:t>
            </a:r>
            <a:r>
              <a:rPr lang="en-GB" dirty="0"/>
              <a:t>, </a:t>
            </a:r>
            <a:r>
              <a:rPr lang="en-GB" dirty="0" err="1"/>
              <a:t>Academi</a:t>
            </a:r>
            <a:r>
              <a:rPr lang="en-GB" dirty="0"/>
              <a:t> Wales Summer School conference</a:t>
            </a:r>
            <a:endParaRPr lang="en-US" dirty="0"/>
          </a:p>
        </p:txBody>
      </p:sp>
    </p:spTree>
    <p:extLst>
      <p:ext uri="{BB962C8B-B14F-4D97-AF65-F5344CB8AC3E}">
        <p14:creationId xmlns:p14="http://schemas.microsoft.com/office/powerpoint/2010/main" val="35782774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6ABB5-1112-1F4A-93B9-FC8D29DF4F88}"/>
              </a:ext>
            </a:extLst>
          </p:cNvPr>
          <p:cNvSpPr>
            <a:spLocks noGrp="1"/>
          </p:cNvSpPr>
          <p:nvPr>
            <p:ph type="title"/>
          </p:nvPr>
        </p:nvSpPr>
        <p:spPr/>
        <p:txBody>
          <a:bodyPr/>
          <a:lstStyle/>
          <a:p>
            <a:r>
              <a:rPr lang="en-US" dirty="0"/>
              <a:t>Scenario - discuss</a:t>
            </a:r>
          </a:p>
        </p:txBody>
      </p:sp>
      <p:sp>
        <p:nvSpPr>
          <p:cNvPr id="3" name="Content Placeholder 2">
            <a:extLst>
              <a:ext uri="{FF2B5EF4-FFF2-40B4-BE49-F238E27FC236}">
                <a16:creationId xmlns:a16="http://schemas.microsoft.com/office/drawing/2014/main" id="{070C1997-B3E7-C34E-8663-3C30B825B92E}"/>
              </a:ext>
            </a:extLst>
          </p:cNvPr>
          <p:cNvSpPr>
            <a:spLocks noGrp="1"/>
          </p:cNvSpPr>
          <p:nvPr>
            <p:ph idx="1"/>
          </p:nvPr>
        </p:nvSpPr>
        <p:spPr/>
        <p:txBody>
          <a:bodyPr>
            <a:normAutofit fontScale="77500" lnSpcReduction="20000"/>
          </a:bodyPr>
          <a:lstStyle/>
          <a:p>
            <a:r>
              <a:rPr lang="en-GB" dirty="0"/>
              <a:t>You work for a health food supplement company. There is pressure to meet a delivery deadline to Boots and Tesco in the coming days, but the Quality Control department are still waiting on a certificate from a Chinese company that supplies one of the main ingredients to certify that it is organic as per the spec.</a:t>
            </a:r>
          </a:p>
          <a:p>
            <a:r>
              <a:rPr lang="en-GB" dirty="0"/>
              <a:t>You have been in a HR Advisor role for one month at the company and a quality controller approaches you to talk about this situation - it seems that the quality control manager is likely to pass the product for distribution despite not receiving this certificate yet. What do you do? What steps do you take? </a:t>
            </a:r>
          </a:p>
          <a:p>
            <a:endParaRPr lang="en-US" dirty="0"/>
          </a:p>
        </p:txBody>
      </p:sp>
    </p:spTree>
    <p:extLst>
      <p:ext uri="{BB962C8B-B14F-4D97-AF65-F5344CB8AC3E}">
        <p14:creationId xmlns:p14="http://schemas.microsoft.com/office/powerpoint/2010/main" val="3677959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9828-76DE-8C46-9247-B9A13F05853C}"/>
              </a:ext>
            </a:extLst>
          </p:cNvPr>
          <p:cNvSpPr>
            <a:spLocks noGrp="1"/>
          </p:cNvSpPr>
          <p:nvPr>
            <p:ph type="title"/>
          </p:nvPr>
        </p:nvSpPr>
        <p:spPr/>
        <p:txBody>
          <a:bodyPr>
            <a:normAutofit fontScale="90000"/>
          </a:bodyPr>
          <a:lstStyle/>
          <a:p>
            <a:r>
              <a:rPr lang="en-US" dirty="0"/>
              <a:t>2.1 Valuing People (CIPD Prof map)</a:t>
            </a:r>
          </a:p>
        </p:txBody>
      </p:sp>
      <p:sp>
        <p:nvSpPr>
          <p:cNvPr id="3" name="Content Placeholder 2">
            <a:extLst>
              <a:ext uri="{FF2B5EF4-FFF2-40B4-BE49-F238E27FC236}">
                <a16:creationId xmlns:a16="http://schemas.microsoft.com/office/drawing/2014/main" id="{B8144295-744D-D648-B141-355F910B71A3}"/>
              </a:ext>
            </a:extLst>
          </p:cNvPr>
          <p:cNvSpPr>
            <a:spLocks noGrp="1"/>
          </p:cNvSpPr>
          <p:nvPr>
            <p:ph idx="1"/>
          </p:nvPr>
        </p:nvSpPr>
        <p:spPr/>
        <p:txBody>
          <a:bodyPr/>
          <a:lstStyle/>
          <a:p>
            <a:r>
              <a:rPr lang="en-GB" dirty="0"/>
              <a:t>Understand the purpose of your work</a:t>
            </a:r>
          </a:p>
          <a:p>
            <a:r>
              <a:rPr lang="en-GB" dirty="0"/>
              <a:t>Empathise with others and consider their well-being</a:t>
            </a:r>
          </a:p>
          <a:p>
            <a:r>
              <a:rPr lang="en-GB" dirty="0"/>
              <a:t>Support others to develop and be their best</a:t>
            </a:r>
          </a:p>
          <a:p>
            <a:r>
              <a:rPr lang="en-GB" dirty="0"/>
              <a:t>Ask a range of people for their opinion and listen carefully to responses</a:t>
            </a:r>
          </a:p>
          <a:p>
            <a:endParaRPr lang="en-US" dirty="0"/>
          </a:p>
        </p:txBody>
      </p:sp>
    </p:spTree>
    <p:extLst>
      <p:ext uri="{BB962C8B-B14F-4D97-AF65-F5344CB8AC3E}">
        <p14:creationId xmlns:p14="http://schemas.microsoft.com/office/powerpoint/2010/main" val="16542240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E15EE-7B71-EE4B-941F-9B03F5238913}"/>
              </a:ext>
            </a:extLst>
          </p:cNvPr>
          <p:cNvSpPr>
            <a:spLocks noGrp="1"/>
          </p:cNvSpPr>
          <p:nvPr>
            <p:ph type="title"/>
          </p:nvPr>
        </p:nvSpPr>
        <p:spPr/>
        <p:txBody>
          <a:bodyPr/>
          <a:lstStyle/>
          <a:p>
            <a:r>
              <a:rPr lang="en-US" dirty="0"/>
              <a:t>Employee Engagement </a:t>
            </a:r>
          </a:p>
        </p:txBody>
      </p:sp>
      <p:pic>
        <p:nvPicPr>
          <p:cNvPr id="4" name="Online Media 3" descr="CIPD Chief Examiner and Author Stephen Taylor looks at Employee Engagement">
            <a:hlinkClick r:id="" action="ppaction://media"/>
            <a:extLst>
              <a:ext uri="{FF2B5EF4-FFF2-40B4-BE49-F238E27FC236}">
                <a16:creationId xmlns:a16="http://schemas.microsoft.com/office/drawing/2014/main" id="{E2813633-12B6-1441-8487-65542C26E90C}"/>
              </a:ext>
            </a:extLst>
          </p:cNvPr>
          <p:cNvPicPr>
            <a:picLocks noGrp="1" noRot="1" noChangeAspect="1"/>
          </p:cNvPicPr>
          <p:nvPr>
            <p:ph idx="1"/>
            <a:videoFile r:link="rId1"/>
          </p:nvPr>
        </p:nvPicPr>
        <p:blipFill>
          <a:blip r:embed="rId4"/>
          <a:stretch>
            <a:fillRect/>
          </a:stretch>
        </p:blipFill>
        <p:spPr>
          <a:xfrm>
            <a:off x="1106488" y="1600200"/>
            <a:ext cx="6931025" cy="3916363"/>
          </a:xfrm>
          <a:prstGeom prst="rect">
            <a:avLst/>
          </a:prstGeom>
        </p:spPr>
      </p:pic>
    </p:spTree>
    <p:extLst>
      <p:ext uri="{BB962C8B-B14F-4D97-AF65-F5344CB8AC3E}">
        <p14:creationId xmlns:p14="http://schemas.microsoft.com/office/powerpoint/2010/main" val="1273337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9203-0384-C248-8955-45EB5E9891FD}"/>
              </a:ext>
            </a:extLst>
          </p:cNvPr>
          <p:cNvSpPr>
            <a:spLocks noGrp="1"/>
          </p:cNvSpPr>
          <p:nvPr>
            <p:ph type="title"/>
          </p:nvPr>
        </p:nvSpPr>
        <p:spPr/>
        <p:txBody>
          <a:bodyPr>
            <a:noAutofit/>
          </a:bodyPr>
          <a:lstStyle/>
          <a:p>
            <a:r>
              <a:rPr lang="en-US" sz="2800" dirty="0"/>
              <a:t>Maslow, A (1943). </a:t>
            </a:r>
            <a:br>
              <a:rPr lang="en-US" sz="2800" dirty="0"/>
            </a:br>
            <a:r>
              <a:rPr lang="en-US" sz="2800" dirty="0"/>
              <a:t>Hierarchy of Needs (Theory of Human Motivation) </a:t>
            </a:r>
          </a:p>
        </p:txBody>
      </p:sp>
      <p:pic>
        <p:nvPicPr>
          <p:cNvPr id="1026" name="Picture 2" descr="Maslow&amp;#39;s Hierarchy of Needs – Project Maslow">
            <a:extLst>
              <a:ext uri="{FF2B5EF4-FFF2-40B4-BE49-F238E27FC236}">
                <a16:creationId xmlns:a16="http://schemas.microsoft.com/office/drawing/2014/main" id="{38CFE134-5E03-9643-B4EC-31596099488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54362" y="1600200"/>
            <a:ext cx="5235275"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5504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27BA4-66FE-F349-88B4-AE5DFBA92D88}"/>
              </a:ext>
            </a:extLst>
          </p:cNvPr>
          <p:cNvSpPr>
            <a:spLocks noGrp="1"/>
          </p:cNvSpPr>
          <p:nvPr>
            <p:ph type="title"/>
          </p:nvPr>
        </p:nvSpPr>
        <p:spPr/>
        <p:txBody>
          <a:bodyPr/>
          <a:lstStyle/>
          <a:p>
            <a:r>
              <a:rPr lang="en-US" dirty="0"/>
              <a:t>Wellbeing </a:t>
            </a:r>
          </a:p>
        </p:txBody>
      </p:sp>
      <p:pic>
        <p:nvPicPr>
          <p:cNvPr id="4" name="Online Media 3" descr="Health and Wellbeing survey animation">
            <a:hlinkClick r:id="" action="ppaction://media"/>
            <a:extLst>
              <a:ext uri="{FF2B5EF4-FFF2-40B4-BE49-F238E27FC236}">
                <a16:creationId xmlns:a16="http://schemas.microsoft.com/office/drawing/2014/main" id="{FB505AF6-2F4B-A544-8916-EF32D2B34AA0}"/>
              </a:ext>
            </a:extLst>
          </p:cNvPr>
          <p:cNvPicPr>
            <a:picLocks noGrp="1" noRot="1" noChangeAspect="1"/>
          </p:cNvPicPr>
          <p:nvPr>
            <p:ph idx="1"/>
            <a:videoFile r:link="rId1"/>
          </p:nvPr>
        </p:nvPicPr>
        <p:blipFill>
          <a:blip r:embed="rId4"/>
          <a:stretch>
            <a:fillRect/>
          </a:stretch>
        </p:blipFill>
        <p:spPr>
          <a:xfrm>
            <a:off x="1106488" y="1600200"/>
            <a:ext cx="6931025" cy="3916363"/>
          </a:xfrm>
          <a:prstGeom prst="rect">
            <a:avLst/>
          </a:prstGeom>
        </p:spPr>
      </p:pic>
    </p:spTree>
    <p:extLst>
      <p:ext uri="{BB962C8B-B14F-4D97-AF65-F5344CB8AC3E}">
        <p14:creationId xmlns:p14="http://schemas.microsoft.com/office/powerpoint/2010/main" val="379565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AB045-BEA2-8B4C-BB39-4F9182338241}"/>
              </a:ext>
            </a:extLst>
          </p:cNvPr>
          <p:cNvSpPr>
            <a:spLocks noGrp="1"/>
          </p:cNvSpPr>
          <p:nvPr>
            <p:ph type="title"/>
          </p:nvPr>
        </p:nvSpPr>
        <p:spPr/>
        <p:txBody>
          <a:bodyPr>
            <a:normAutofit fontScale="90000"/>
          </a:bodyPr>
          <a:lstStyle/>
          <a:p>
            <a:r>
              <a:rPr lang="en-US" dirty="0"/>
              <a:t>Working Inclusively (CIPD Prof map)</a:t>
            </a:r>
          </a:p>
        </p:txBody>
      </p:sp>
      <p:sp>
        <p:nvSpPr>
          <p:cNvPr id="3" name="Content Placeholder 2">
            <a:extLst>
              <a:ext uri="{FF2B5EF4-FFF2-40B4-BE49-F238E27FC236}">
                <a16:creationId xmlns:a16="http://schemas.microsoft.com/office/drawing/2014/main" id="{2110A0CF-5C2B-394F-8802-F2971C0806F5}"/>
              </a:ext>
            </a:extLst>
          </p:cNvPr>
          <p:cNvSpPr>
            <a:spLocks noGrp="1"/>
          </p:cNvSpPr>
          <p:nvPr>
            <p:ph idx="1"/>
          </p:nvPr>
        </p:nvSpPr>
        <p:spPr/>
        <p:txBody>
          <a:bodyPr>
            <a:normAutofit fontScale="92500" lnSpcReduction="20000"/>
          </a:bodyPr>
          <a:lstStyle/>
          <a:p>
            <a:r>
              <a:rPr lang="en-GB" dirty="0"/>
              <a:t>Show sensitivity and respect to others</a:t>
            </a:r>
          </a:p>
          <a:p>
            <a:r>
              <a:rPr lang="en-GB" dirty="0"/>
              <a:t>Demonstrate openness to diverse views and opinions</a:t>
            </a:r>
          </a:p>
          <a:p>
            <a:r>
              <a:rPr lang="en-GB" dirty="0"/>
              <a:t>Build positive working relationships with immediate colleagues</a:t>
            </a:r>
          </a:p>
          <a:p>
            <a:r>
              <a:rPr lang="en-GB" dirty="0"/>
              <a:t>Share data and information to inform work in your area</a:t>
            </a:r>
          </a:p>
          <a:p>
            <a:r>
              <a:rPr lang="en-GB" dirty="0"/>
              <a:t>Handle difficult situations calmly and contribute to finding a way forward</a:t>
            </a:r>
          </a:p>
          <a:p>
            <a:endParaRPr lang="en-US" dirty="0"/>
          </a:p>
        </p:txBody>
      </p:sp>
    </p:spTree>
    <p:extLst>
      <p:ext uri="{BB962C8B-B14F-4D97-AF65-F5344CB8AC3E}">
        <p14:creationId xmlns:p14="http://schemas.microsoft.com/office/powerpoint/2010/main" val="5391657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CB637-DA5E-BF4B-8FC8-1EBD11C1EEF7}"/>
              </a:ext>
            </a:extLst>
          </p:cNvPr>
          <p:cNvSpPr>
            <a:spLocks noGrp="1"/>
          </p:cNvSpPr>
          <p:nvPr>
            <p:ph type="title"/>
          </p:nvPr>
        </p:nvSpPr>
        <p:spPr/>
        <p:txBody>
          <a:bodyPr>
            <a:normAutofit fontScale="90000"/>
          </a:bodyPr>
          <a:lstStyle/>
          <a:p>
            <a:r>
              <a:rPr lang="en-US" dirty="0"/>
              <a:t>Main business benefits to employees feeling included, valued, and fairly treated:</a:t>
            </a:r>
          </a:p>
        </p:txBody>
      </p:sp>
      <p:sp>
        <p:nvSpPr>
          <p:cNvPr id="3" name="Content Placeholder 2">
            <a:extLst>
              <a:ext uri="{FF2B5EF4-FFF2-40B4-BE49-F238E27FC236}">
                <a16:creationId xmlns:a16="http://schemas.microsoft.com/office/drawing/2014/main" id="{C477CC79-9DA8-FB4D-B91B-8E05D93E6A21}"/>
              </a:ext>
            </a:extLst>
          </p:cNvPr>
          <p:cNvSpPr>
            <a:spLocks noGrp="1"/>
          </p:cNvSpPr>
          <p:nvPr>
            <p:ph idx="1"/>
          </p:nvPr>
        </p:nvSpPr>
        <p:spPr>
          <a:xfrm>
            <a:off x="454809" y="1988840"/>
            <a:ext cx="8229600" cy="3917032"/>
          </a:xfrm>
        </p:spPr>
        <p:txBody>
          <a:bodyPr>
            <a:normAutofit fontScale="92500" lnSpcReduction="20000"/>
          </a:bodyPr>
          <a:lstStyle/>
          <a:p>
            <a:r>
              <a:rPr lang="en-US" dirty="0"/>
              <a:t>Job satisfaction</a:t>
            </a:r>
          </a:p>
          <a:p>
            <a:r>
              <a:rPr lang="en-US" dirty="0"/>
              <a:t>Reduced conflict</a:t>
            </a:r>
          </a:p>
          <a:p>
            <a:r>
              <a:rPr lang="en-US" dirty="0"/>
              <a:t>Enhanced reputation</a:t>
            </a:r>
          </a:p>
          <a:p>
            <a:r>
              <a:rPr lang="en-US" dirty="0"/>
              <a:t>Enhanced wellbeing</a:t>
            </a:r>
          </a:p>
          <a:p>
            <a:r>
              <a:rPr lang="en-US" dirty="0"/>
              <a:t>Increased retention</a:t>
            </a:r>
          </a:p>
          <a:p>
            <a:r>
              <a:rPr lang="en-US" dirty="0"/>
              <a:t>Reduced sickness absence</a:t>
            </a:r>
          </a:p>
          <a:p>
            <a:r>
              <a:rPr lang="en-US" dirty="0"/>
              <a:t>Increased engagement leading to increased productivity </a:t>
            </a:r>
          </a:p>
        </p:txBody>
      </p:sp>
    </p:spTree>
    <p:extLst>
      <p:ext uri="{BB962C8B-B14F-4D97-AF65-F5344CB8AC3E}">
        <p14:creationId xmlns:p14="http://schemas.microsoft.com/office/powerpoint/2010/main" val="5421380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59DB6-8CD0-ED4E-8F72-84E379ABF7DB}"/>
              </a:ext>
            </a:extLst>
          </p:cNvPr>
          <p:cNvSpPr>
            <a:spLocks noGrp="1"/>
          </p:cNvSpPr>
          <p:nvPr>
            <p:ph type="title"/>
          </p:nvPr>
        </p:nvSpPr>
        <p:spPr/>
        <p:txBody>
          <a:bodyPr>
            <a:normAutofit fontScale="90000"/>
          </a:bodyPr>
          <a:lstStyle/>
          <a:p>
            <a:r>
              <a:rPr lang="en-US" dirty="0"/>
              <a:t>Inclusion and diversity go hand in hand but they are different </a:t>
            </a:r>
          </a:p>
        </p:txBody>
      </p:sp>
      <p:sp>
        <p:nvSpPr>
          <p:cNvPr id="3" name="Content Placeholder 2">
            <a:extLst>
              <a:ext uri="{FF2B5EF4-FFF2-40B4-BE49-F238E27FC236}">
                <a16:creationId xmlns:a16="http://schemas.microsoft.com/office/drawing/2014/main" id="{EE3B2B63-DE80-374F-A553-1768F84ECC3A}"/>
              </a:ext>
            </a:extLst>
          </p:cNvPr>
          <p:cNvSpPr>
            <a:spLocks noGrp="1"/>
          </p:cNvSpPr>
          <p:nvPr>
            <p:ph idx="1"/>
          </p:nvPr>
        </p:nvSpPr>
        <p:spPr/>
        <p:txBody>
          <a:bodyPr>
            <a:noAutofit/>
          </a:bodyPr>
          <a:lstStyle/>
          <a:p>
            <a:r>
              <a:rPr lang="en-GB" sz="1600" dirty="0"/>
              <a:t>Inclusion is where people’s differences are valued and used to enable everyone to</a:t>
            </a:r>
          </a:p>
          <a:p>
            <a:pPr marL="0" indent="0">
              <a:buNone/>
            </a:pPr>
            <a:r>
              <a:rPr lang="en-GB" sz="1600" dirty="0"/>
              <a:t> thrive at work. An inclusive working environment is one in which everyone feels that</a:t>
            </a:r>
          </a:p>
          <a:p>
            <a:pPr marL="0" indent="0">
              <a:buNone/>
            </a:pPr>
            <a:r>
              <a:rPr lang="en-GB" sz="1600" dirty="0"/>
              <a:t> they belong without having to conform, that their contribution matters and they are</a:t>
            </a:r>
          </a:p>
          <a:p>
            <a:pPr marL="0" indent="0">
              <a:buNone/>
            </a:pPr>
            <a:r>
              <a:rPr lang="en-GB" sz="1600" dirty="0"/>
              <a:t> able to perform to their full potential, no matter their background, identity or</a:t>
            </a:r>
          </a:p>
          <a:p>
            <a:pPr marL="0" indent="0">
              <a:buNone/>
            </a:pPr>
            <a:r>
              <a:rPr lang="en-GB" sz="1600" dirty="0"/>
              <a:t> circumstances. An inclusive workplace has fair policies and practices in place and</a:t>
            </a:r>
          </a:p>
          <a:p>
            <a:pPr marL="0" indent="0">
              <a:buNone/>
            </a:pPr>
            <a:r>
              <a:rPr lang="en-GB" sz="1600" dirty="0"/>
              <a:t> enables a diverse range of people to work together effectively. </a:t>
            </a:r>
          </a:p>
          <a:p>
            <a:pPr marL="0" indent="0">
              <a:buNone/>
            </a:pPr>
            <a:endParaRPr lang="en-GB" sz="1600" dirty="0"/>
          </a:p>
          <a:p>
            <a:r>
              <a:rPr lang="en-GB" sz="1600" dirty="0"/>
              <a:t>Diversity is about recognising difference. It’s acknowledging the benefit of having a</a:t>
            </a:r>
          </a:p>
          <a:p>
            <a:pPr marL="0" indent="0">
              <a:buNone/>
            </a:pPr>
            <a:r>
              <a:rPr lang="en-GB" sz="1600" dirty="0"/>
              <a:t>range of perspectives in decision-making and the workforce being representative of</a:t>
            </a:r>
          </a:p>
          <a:p>
            <a:pPr marL="0" indent="0">
              <a:buNone/>
            </a:pPr>
            <a:r>
              <a:rPr lang="en-GB" sz="1600" dirty="0"/>
              <a:t>the organisation’s customers.</a:t>
            </a:r>
          </a:p>
          <a:p>
            <a:pPr marL="0" indent="0">
              <a:buNone/>
            </a:pPr>
            <a:endParaRPr lang="en-US" sz="1600" dirty="0"/>
          </a:p>
          <a:p>
            <a:pPr marL="0" indent="0">
              <a:buNone/>
            </a:pPr>
            <a:r>
              <a:rPr lang="en-US" sz="1600" i="1" dirty="0"/>
              <a:t>CIPD insights document – Inclusion and diversity in the workplace.</a:t>
            </a:r>
          </a:p>
        </p:txBody>
      </p:sp>
    </p:spTree>
    <p:extLst>
      <p:ext uri="{BB962C8B-B14F-4D97-AF65-F5344CB8AC3E}">
        <p14:creationId xmlns:p14="http://schemas.microsoft.com/office/powerpoint/2010/main" val="33621495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CF41A-2D49-BA4A-A7E5-D21DC5F7B8D2}"/>
              </a:ext>
            </a:extLst>
          </p:cNvPr>
          <p:cNvSpPr>
            <a:spLocks noGrp="1"/>
          </p:cNvSpPr>
          <p:nvPr>
            <p:ph type="title"/>
          </p:nvPr>
        </p:nvSpPr>
        <p:spPr/>
        <p:txBody>
          <a:bodyPr/>
          <a:lstStyle/>
          <a:p>
            <a:r>
              <a:rPr lang="en-US" dirty="0"/>
              <a:t>Discrimination can: </a:t>
            </a:r>
          </a:p>
        </p:txBody>
      </p:sp>
      <p:sp>
        <p:nvSpPr>
          <p:cNvPr id="3" name="Content Placeholder 2">
            <a:extLst>
              <a:ext uri="{FF2B5EF4-FFF2-40B4-BE49-F238E27FC236}">
                <a16:creationId xmlns:a16="http://schemas.microsoft.com/office/drawing/2014/main" id="{E7A986BE-C8EC-674A-BAD0-16F01860576E}"/>
              </a:ext>
            </a:extLst>
          </p:cNvPr>
          <p:cNvSpPr>
            <a:spLocks noGrp="1"/>
          </p:cNvSpPr>
          <p:nvPr>
            <p:ph idx="1"/>
          </p:nvPr>
        </p:nvSpPr>
        <p:spPr/>
        <p:txBody>
          <a:bodyPr>
            <a:normAutofit fontScale="25000" lnSpcReduction="20000"/>
          </a:bodyPr>
          <a:lstStyle/>
          <a:p>
            <a:pPr marL="0" indent="0">
              <a:buNone/>
            </a:pPr>
            <a:r>
              <a:rPr lang="en-GB" dirty="0"/>
              <a:t>:</a:t>
            </a:r>
          </a:p>
          <a:p>
            <a:r>
              <a:rPr lang="en-GB" sz="8000" dirty="0"/>
              <a:t>Impact an individual’s wellbeing, performance at work and intention to stay.</a:t>
            </a:r>
          </a:p>
          <a:p>
            <a:r>
              <a:rPr lang="en-GB" sz="8000" dirty="0"/>
              <a:t>Adversely affect employment opportunities.</a:t>
            </a:r>
          </a:p>
          <a:p>
            <a:r>
              <a:rPr lang="en-GB" sz="8000" dirty="0"/>
              <a:t>*Result in failure to recognise skills-based abilities, potential and experience.</a:t>
            </a:r>
          </a:p>
          <a:p>
            <a:r>
              <a:rPr lang="en-GB" sz="8000" dirty="0"/>
              <a:t>Result in significant legal costs, compensation and settlements paid to avoid defending expensive discrimination claims.</a:t>
            </a:r>
          </a:p>
          <a:p>
            <a:pPr marL="0" indent="0">
              <a:buNone/>
            </a:pPr>
            <a:endParaRPr lang="en-GB" sz="8000" dirty="0"/>
          </a:p>
          <a:p>
            <a:pPr marL="0" indent="0">
              <a:buNone/>
            </a:pPr>
            <a:r>
              <a:rPr lang="en-GB" sz="8000" dirty="0"/>
              <a:t>‘Neurodiversity’ is a growing area of workplace inclusion. It refers to the natural range of differences in human brain function. Among employers, it’s used to describe alternative thinking styles including dyslexia, autism and ADHD. </a:t>
            </a:r>
          </a:p>
          <a:p>
            <a:endParaRPr lang="en-US" dirty="0"/>
          </a:p>
        </p:txBody>
      </p:sp>
    </p:spTree>
    <p:extLst>
      <p:ext uri="{BB962C8B-B14F-4D97-AF65-F5344CB8AC3E}">
        <p14:creationId xmlns:p14="http://schemas.microsoft.com/office/powerpoint/2010/main" val="14497058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D54D-2848-6E49-96B2-02CF103773DA}"/>
              </a:ext>
            </a:extLst>
          </p:cNvPr>
          <p:cNvSpPr>
            <a:spLocks noGrp="1"/>
          </p:cNvSpPr>
          <p:nvPr>
            <p:ph type="title"/>
          </p:nvPr>
        </p:nvSpPr>
        <p:spPr/>
        <p:txBody>
          <a:bodyPr>
            <a:normAutofit/>
          </a:bodyPr>
          <a:lstStyle/>
          <a:p>
            <a:r>
              <a:rPr lang="en-US" dirty="0"/>
              <a:t>Inclusion and diversity</a:t>
            </a:r>
          </a:p>
        </p:txBody>
      </p:sp>
      <p:sp>
        <p:nvSpPr>
          <p:cNvPr id="3" name="Content Placeholder 2">
            <a:extLst>
              <a:ext uri="{FF2B5EF4-FFF2-40B4-BE49-F238E27FC236}">
                <a16:creationId xmlns:a16="http://schemas.microsoft.com/office/drawing/2014/main" id="{AAD061EA-A8A3-D445-9E88-EC4D5D6775F9}"/>
              </a:ext>
            </a:extLst>
          </p:cNvPr>
          <p:cNvSpPr>
            <a:spLocks noGrp="1"/>
          </p:cNvSpPr>
          <p:nvPr>
            <p:ph idx="1"/>
          </p:nvPr>
        </p:nvSpPr>
        <p:spPr/>
        <p:txBody>
          <a:bodyPr>
            <a:normAutofit fontScale="85000" lnSpcReduction="20000"/>
          </a:bodyPr>
          <a:lstStyle/>
          <a:p>
            <a:r>
              <a:rPr lang="en-GB" dirty="0"/>
              <a:t>The COVID-19 pandemic has created numerous challenges to businesses, including making difficult workforce decisions such as about redundancies, furloughing and return to work. Employers should ensure their decisions meet their legal obligations and do not discriminate.</a:t>
            </a:r>
          </a:p>
          <a:p>
            <a:r>
              <a:rPr lang="en-GB" dirty="0"/>
              <a:t>It’s important that employers take an inclusive, fair and transparent approach to people management, including when adapting HR practices due to current circumstances, for example, adopting virtual recruitment methods.</a:t>
            </a:r>
          </a:p>
          <a:p>
            <a:endParaRPr lang="en-GB" dirty="0"/>
          </a:p>
          <a:p>
            <a:endParaRPr lang="en-US" dirty="0"/>
          </a:p>
        </p:txBody>
      </p:sp>
    </p:spTree>
    <p:extLst>
      <p:ext uri="{BB962C8B-B14F-4D97-AF65-F5344CB8AC3E}">
        <p14:creationId xmlns:p14="http://schemas.microsoft.com/office/powerpoint/2010/main" val="38529220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57D75-B033-EB4E-8ABB-B965419D6EE1}"/>
              </a:ext>
            </a:extLst>
          </p:cNvPr>
          <p:cNvSpPr>
            <a:spLocks noGrp="1"/>
          </p:cNvSpPr>
          <p:nvPr>
            <p:ph type="title"/>
          </p:nvPr>
        </p:nvSpPr>
        <p:spPr/>
        <p:txBody>
          <a:bodyPr>
            <a:normAutofit fontScale="90000"/>
          </a:bodyPr>
          <a:lstStyle/>
          <a:p>
            <a:r>
              <a:rPr lang="en-US" dirty="0"/>
              <a:t>Main business benefits to inclusion and diversity</a:t>
            </a:r>
          </a:p>
        </p:txBody>
      </p:sp>
      <p:sp>
        <p:nvSpPr>
          <p:cNvPr id="3" name="Content Placeholder 2">
            <a:extLst>
              <a:ext uri="{FF2B5EF4-FFF2-40B4-BE49-F238E27FC236}">
                <a16:creationId xmlns:a16="http://schemas.microsoft.com/office/drawing/2014/main" id="{8BF8906E-95B8-EB41-937F-9853462A42B2}"/>
              </a:ext>
            </a:extLst>
          </p:cNvPr>
          <p:cNvSpPr>
            <a:spLocks noGrp="1"/>
          </p:cNvSpPr>
          <p:nvPr>
            <p:ph idx="1"/>
          </p:nvPr>
        </p:nvSpPr>
        <p:spPr/>
        <p:txBody>
          <a:bodyPr>
            <a:normAutofit fontScale="70000" lnSpcReduction="20000"/>
          </a:bodyPr>
          <a:lstStyle/>
          <a:p>
            <a:r>
              <a:rPr lang="en-US" b="1" dirty="0"/>
              <a:t>Talent: </a:t>
            </a:r>
            <a:r>
              <a:rPr lang="en-US" dirty="0"/>
              <a:t>importance in recruitment and retaining talent</a:t>
            </a:r>
          </a:p>
          <a:p>
            <a:pPr>
              <a:buFont typeface="Wingdings" pitchFamily="2" charset="2"/>
              <a:buChar char="Ø"/>
            </a:pPr>
            <a:r>
              <a:rPr lang="en-US" dirty="0"/>
              <a:t>need for the creation of open and inclusive workplace culture </a:t>
            </a:r>
          </a:p>
          <a:p>
            <a:pPr>
              <a:buFont typeface="Wingdings" pitchFamily="2" charset="2"/>
              <a:buChar char="Ø"/>
            </a:pPr>
            <a:r>
              <a:rPr lang="en-US" dirty="0"/>
              <a:t>people want to feel valued, respected and contributions heard</a:t>
            </a:r>
          </a:p>
          <a:p>
            <a:pPr>
              <a:buFont typeface="Wingdings" pitchFamily="2" charset="2"/>
              <a:buChar char="Ø"/>
            </a:pPr>
            <a:r>
              <a:rPr lang="en-US" dirty="0"/>
              <a:t>flexible working and job design considerations </a:t>
            </a:r>
          </a:p>
          <a:p>
            <a:pPr>
              <a:buFont typeface="Wingdings" pitchFamily="2" charset="2"/>
              <a:buChar char="Ø"/>
            </a:pPr>
            <a:r>
              <a:rPr lang="en-US" dirty="0"/>
              <a:t>attracting and retaining a wide pool of talented people</a:t>
            </a:r>
          </a:p>
          <a:p>
            <a:pPr marL="0" indent="0">
              <a:buNone/>
            </a:pPr>
            <a:endParaRPr lang="en-US" dirty="0"/>
          </a:p>
          <a:p>
            <a:r>
              <a:rPr lang="en-US" b="1" dirty="0"/>
              <a:t>Corporate reputation </a:t>
            </a:r>
            <a:r>
              <a:rPr lang="en-US" dirty="0"/>
              <a:t>– wide view of image in attracting and retaining employees and customers.</a:t>
            </a:r>
          </a:p>
          <a:p>
            <a:pPr marL="0" indent="0">
              <a:buNone/>
            </a:pPr>
            <a:endParaRPr lang="en-US" dirty="0"/>
          </a:p>
          <a:p>
            <a:pPr marL="0" indent="0">
              <a:buNone/>
            </a:pPr>
            <a:r>
              <a:rPr lang="en-US" sz="2600" i="1" dirty="0"/>
              <a:t>CIPD insights document – Inclusion and diversity in the workplace.</a:t>
            </a:r>
          </a:p>
          <a:p>
            <a:pPr marL="0" indent="0">
              <a:buNone/>
            </a:pPr>
            <a:endParaRPr lang="en-US" dirty="0"/>
          </a:p>
        </p:txBody>
      </p:sp>
    </p:spTree>
    <p:extLst>
      <p:ext uri="{BB962C8B-B14F-4D97-AF65-F5344CB8AC3E}">
        <p14:creationId xmlns:p14="http://schemas.microsoft.com/office/powerpoint/2010/main" val="12954837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E9EB3-1DB5-DC4C-A65D-D239FADE1D7F}"/>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369F927-F75C-CB4E-9B42-B7E767066CB3}"/>
              </a:ext>
            </a:extLst>
          </p:cNvPr>
          <p:cNvSpPr>
            <a:spLocks noGrp="1"/>
          </p:cNvSpPr>
          <p:nvPr>
            <p:ph idx="1"/>
          </p:nvPr>
        </p:nvSpPr>
        <p:spPr/>
        <p:txBody>
          <a:bodyPr>
            <a:normAutofit fontScale="47500" lnSpcReduction="20000"/>
          </a:bodyPr>
          <a:lstStyle/>
          <a:p>
            <a:r>
              <a:rPr lang="en-GB" dirty="0"/>
              <a:t>IES Report (2015). HR in a disordered world: IES Perspectives on HR. Issue: 506. Online at:  </a:t>
            </a:r>
            <a:r>
              <a:rPr lang="en-GB" dirty="0">
                <a:hlinkClick r:id="rId3"/>
              </a:rPr>
              <a:t>https://www.employment-studies.co.uk/system/files/resources/files/mp111.pdf</a:t>
            </a:r>
            <a:r>
              <a:rPr lang="en-GB" dirty="0"/>
              <a:t>  [Accessed 22/12/2021]. </a:t>
            </a:r>
          </a:p>
          <a:p>
            <a:r>
              <a:rPr lang="en-GB" dirty="0"/>
              <a:t>Armstrong, M (2014). 	</a:t>
            </a:r>
            <a:r>
              <a:rPr lang="en-GB" i="1" dirty="0"/>
              <a:t>A handbook of Human Resource Management Practice. </a:t>
            </a:r>
            <a:r>
              <a:rPr lang="en-GB" dirty="0"/>
              <a:t>11</a:t>
            </a:r>
            <a:r>
              <a:rPr lang="en-GB" baseline="30000" dirty="0"/>
              <a:t>th</a:t>
            </a:r>
            <a:r>
              <a:rPr lang="en-GB" dirty="0"/>
              <a:t> Edition. London. Kogan Page.</a:t>
            </a:r>
          </a:p>
          <a:p>
            <a:r>
              <a:rPr lang="en-GB" dirty="0"/>
              <a:t>Waite, </a:t>
            </a:r>
            <a:r>
              <a:rPr lang="en-GB" dirty="0" err="1"/>
              <a:t>Beevers</a:t>
            </a:r>
            <a:r>
              <a:rPr lang="en-GB" dirty="0"/>
              <a:t>, K., Small, N., Tomlinson, K., &amp; Hussain, S. (2021). People practice : a complete guide. </a:t>
            </a:r>
            <a:r>
              <a:rPr lang="en-GB" dirty="0" err="1"/>
              <a:t>KoganPage</a:t>
            </a:r>
            <a:r>
              <a:rPr lang="en-GB" dirty="0"/>
              <a:t>. </a:t>
            </a:r>
          </a:p>
          <a:p>
            <a:r>
              <a:rPr lang="en-GB" dirty="0"/>
              <a:t>Department for Business, Innovation &amp; Skills and Government Equalities Office. (2013) </a:t>
            </a:r>
            <a:r>
              <a:rPr lang="en-GB" i="1" dirty="0"/>
              <a:t>The business case for equality and diversity: a survey of the academic literature. </a:t>
            </a:r>
            <a:r>
              <a:rPr lang="en-GB" dirty="0"/>
              <a:t>BIS Occasional Paper No.4. London: The Department. Available at: </a:t>
            </a:r>
            <a:r>
              <a:rPr lang="en-GB" dirty="0" err="1"/>
              <a:t>www.gov.uk</a:t>
            </a:r>
            <a:r>
              <a:rPr lang="en-GB" dirty="0"/>
              <a:t>/government/publications/the-business-case-for-equality-and-diversity-a-survey-of-the-academic-literature  </a:t>
            </a:r>
          </a:p>
          <a:p>
            <a:r>
              <a:rPr lang="en-GB" dirty="0"/>
              <a:t>Taylor, &amp; Woodhams, C. (2013). </a:t>
            </a:r>
            <a:r>
              <a:rPr lang="en-GB" i="1" dirty="0"/>
              <a:t>Studying human resource management.</a:t>
            </a:r>
            <a:r>
              <a:rPr lang="en-GB" dirty="0"/>
              <a:t> 2nd Edition.</a:t>
            </a:r>
            <a:r>
              <a:rPr lang="en-GB" i="1" dirty="0"/>
              <a:t> </a:t>
            </a:r>
            <a:r>
              <a:rPr lang="en-GB" dirty="0"/>
              <a:t> Chartered Institute of Personnel and Development.</a:t>
            </a:r>
          </a:p>
          <a:p>
            <a:r>
              <a:rPr lang="en-GB" dirty="0" err="1">
                <a:latin typeface="Arial" panose="020B0604020202020204" pitchFamily="34" charset="0"/>
                <a:cs typeface="Arial" panose="020B0604020202020204" pitchFamily="34" charset="0"/>
              </a:rPr>
              <a:t>Nawalkha</a:t>
            </a:r>
            <a:r>
              <a:rPr lang="en-GB" dirty="0">
                <a:latin typeface="Arial" panose="020B0604020202020204" pitchFamily="34" charset="0"/>
                <a:cs typeface="Arial" panose="020B0604020202020204" pitchFamily="34" charset="0"/>
              </a:rPr>
              <a:t>, A. Bhushan, N. (2017) </a:t>
            </a:r>
            <a:r>
              <a:rPr lang="en-GB" i="1" dirty="0">
                <a:latin typeface="Arial" panose="020B0604020202020204" pitchFamily="34" charset="0"/>
                <a:cs typeface="Arial" panose="020B0604020202020204" pitchFamily="34" charset="0"/>
              </a:rPr>
              <a:t>The Book of Coaching for Extraordinary Coaches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Mindvalley</a:t>
            </a:r>
            <a:r>
              <a:rPr lang="en-GB" dirty="0">
                <a:latin typeface="Arial" panose="020B0604020202020204" pitchFamily="34" charset="0"/>
                <a:cs typeface="Arial" panose="020B0604020202020204" pitchFamily="34" charset="0"/>
              </a:rPr>
              <a:t> Beaverton: USA.</a:t>
            </a:r>
          </a:p>
          <a:p>
            <a:r>
              <a:rPr lang="en-GB" dirty="0">
                <a:latin typeface="Arial" panose="020B0604020202020204" pitchFamily="34" charset="0"/>
                <a:cs typeface="Arial" panose="020B0604020202020204" pitchFamily="34" charset="0"/>
              </a:rPr>
              <a:t>Dweck, C (2012) Mindset: </a:t>
            </a:r>
            <a:r>
              <a:rPr lang="en-GB" i="1" dirty="0">
                <a:latin typeface="Arial" panose="020B0604020202020204" pitchFamily="34" charset="0"/>
                <a:cs typeface="Arial" panose="020B0604020202020204" pitchFamily="34" charset="0"/>
              </a:rPr>
              <a:t>How you can fulfil your potential. </a:t>
            </a:r>
            <a:r>
              <a:rPr lang="en-GB" dirty="0">
                <a:latin typeface="Arial" panose="020B0604020202020204" pitchFamily="34" charset="0"/>
                <a:cs typeface="Arial" panose="020B0604020202020204" pitchFamily="34" charset="0"/>
              </a:rPr>
              <a:t>London: Robinson </a:t>
            </a:r>
          </a:p>
          <a:p>
            <a:r>
              <a:rPr lang="en-GB" i="1" dirty="0">
                <a:latin typeface="Arial" panose="020B0604020202020204" pitchFamily="34" charset="0"/>
                <a:cs typeface="Arial" panose="020B0604020202020204" pitchFamily="34" charset="0"/>
              </a:rPr>
              <a:t>See the resources on Moodle </a:t>
            </a:r>
          </a:p>
          <a:p>
            <a:endParaRPr lang="en-GB" dirty="0"/>
          </a:p>
          <a:p>
            <a:endParaRPr lang="en-US" dirty="0"/>
          </a:p>
        </p:txBody>
      </p:sp>
    </p:spTree>
    <p:extLst>
      <p:ext uri="{BB962C8B-B14F-4D97-AF65-F5344CB8AC3E}">
        <p14:creationId xmlns:p14="http://schemas.microsoft.com/office/powerpoint/2010/main" val="1353445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D19C7-F2D3-0C40-91A5-C09E3361FD5F}"/>
              </a:ext>
            </a:extLst>
          </p:cNvPr>
          <p:cNvSpPr>
            <a:spLocks noGrp="1"/>
          </p:cNvSpPr>
          <p:nvPr>
            <p:ph type="title"/>
          </p:nvPr>
        </p:nvSpPr>
        <p:spPr/>
        <p:txBody>
          <a:bodyPr/>
          <a:lstStyle/>
          <a:p>
            <a:r>
              <a:rPr lang="en-US" dirty="0"/>
              <a:t>Next steps</a:t>
            </a:r>
          </a:p>
        </p:txBody>
      </p:sp>
      <p:sp>
        <p:nvSpPr>
          <p:cNvPr id="3" name="Content Placeholder 2">
            <a:extLst>
              <a:ext uri="{FF2B5EF4-FFF2-40B4-BE49-F238E27FC236}">
                <a16:creationId xmlns:a16="http://schemas.microsoft.com/office/drawing/2014/main" id="{57DD3718-ADB9-1D49-A247-7BD51F73A4FA}"/>
              </a:ext>
            </a:extLst>
          </p:cNvPr>
          <p:cNvSpPr>
            <a:spLocks noGrp="1"/>
          </p:cNvSpPr>
          <p:nvPr>
            <p:ph idx="1"/>
          </p:nvPr>
        </p:nvSpPr>
        <p:spPr/>
        <p:txBody>
          <a:bodyPr/>
          <a:lstStyle/>
          <a:p>
            <a:r>
              <a:rPr lang="en-US" dirty="0"/>
              <a:t>Assignment guidance and additional content videos to follow</a:t>
            </a:r>
          </a:p>
          <a:p>
            <a:r>
              <a:rPr lang="en-US" dirty="0" err="1"/>
              <a:t>Familiarise</a:t>
            </a:r>
            <a:r>
              <a:rPr lang="en-US" dirty="0"/>
              <a:t> yourself with the learning plan and the resources on Moodle</a:t>
            </a:r>
          </a:p>
          <a:p>
            <a:r>
              <a:rPr lang="en-US" dirty="0" err="1"/>
              <a:t>Familiarise</a:t>
            </a:r>
            <a:r>
              <a:rPr lang="en-US" dirty="0"/>
              <a:t> yourself with the learner assessment document and the key CIPD Insights documents</a:t>
            </a:r>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7176932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www.w3.org/XML/1998/namespac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6563</TotalTime>
  <Words>8531</Words>
  <Application>Microsoft Macintosh PowerPoint</Application>
  <PresentationFormat>On-screen Show (4:3)</PresentationFormat>
  <Paragraphs>635</Paragraphs>
  <Slides>48</Slides>
  <Notes>47</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Arial</vt:lpstr>
      <vt:lpstr>Calibri</vt:lpstr>
      <vt:lpstr>Myriad Pro</vt:lpstr>
      <vt:lpstr>Wingdings</vt:lpstr>
      <vt:lpstr>20140311PresentationUWTSDTemplate</vt:lpstr>
      <vt:lpstr>    CIPD Associate Diploma in People Management</vt:lpstr>
      <vt:lpstr> Session plan </vt:lpstr>
      <vt:lpstr> Session plan </vt:lpstr>
      <vt:lpstr> Assignment </vt:lpstr>
      <vt:lpstr>CIPD Code of Conduct &amp; Ethics</vt:lpstr>
      <vt:lpstr> The Ethical Dimension of HRM</vt:lpstr>
      <vt:lpstr>Examples of Ethical Guidelines</vt:lpstr>
      <vt:lpstr>Ethical Frameworks and Theory</vt:lpstr>
      <vt:lpstr>CIPD – Eight Ethical Lenses</vt:lpstr>
      <vt:lpstr> Ethical practice</vt:lpstr>
      <vt:lpstr>Profession Map</vt:lpstr>
      <vt:lpstr>PowerPoint Presentation</vt:lpstr>
      <vt:lpstr>Relevant CIPD Courses on Core Behaviours (Free, online)</vt:lpstr>
      <vt:lpstr>Discussion</vt:lpstr>
      <vt:lpstr>1.1 People professionals</vt:lpstr>
      <vt:lpstr>Personal Values</vt:lpstr>
      <vt:lpstr>1.1 Personal values</vt:lpstr>
      <vt:lpstr>PowerPoint Presentation</vt:lpstr>
      <vt:lpstr>CIPD Insights documents</vt:lpstr>
      <vt:lpstr>Rotten apples </vt:lpstr>
      <vt:lpstr>Bad barrels</vt:lpstr>
      <vt:lpstr>Bad barrels: Three important types of ethical climates:</vt:lpstr>
      <vt:lpstr>Sticky situations</vt:lpstr>
      <vt:lpstr>3 types of influence on unethical behaviour </vt:lpstr>
      <vt:lpstr>9 main areas of action employers can take: </vt:lpstr>
      <vt:lpstr>What does an ethical approach to HRM entail?</vt:lpstr>
      <vt:lpstr>Ethical practice (CIPD Prof map)</vt:lpstr>
      <vt:lpstr>Benefits to organisations </vt:lpstr>
      <vt:lpstr>Ethical dilemmas discussion</vt:lpstr>
      <vt:lpstr>Professional courage and influencing (CIPD Prof map)</vt:lpstr>
      <vt:lpstr> Effective communication and contributing to discussions </vt:lpstr>
      <vt:lpstr>PowerPoint Presentation</vt:lpstr>
      <vt:lpstr>1.4 Recognising and Learning from mistakes</vt:lpstr>
      <vt:lpstr>1.5 Raising matters which conflict with ethical values or legislation </vt:lpstr>
      <vt:lpstr>PowerPoint Presentation</vt:lpstr>
      <vt:lpstr>Scenario - discuss</vt:lpstr>
      <vt:lpstr>2.1 Valuing People (CIPD Prof map)</vt:lpstr>
      <vt:lpstr>Employee Engagement </vt:lpstr>
      <vt:lpstr>Maslow, A (1943).  Hierarchy of Needs (Theory of Human Motivation) </vt:lpstr>
      <vt:lpstr>Wellbeing </vt:lpstr>
      <vt:lpstr>Working Inclusively (CIPD Prof map)</vt:lpstr>
      <vt:lpstr>Main business benefits to employees feeling included, valued, and fairly treated:</vt:lpstr>
      <vt:lpstr>Inclusion and diversity go hand in hand but they are different </vt:lpstr>
      <vt:lpstr>Discrimination can: </vt:lpstr>
      <vt:lpstr>Inclusion and diversity</vt:lpstr>
      <vt:lpstr>Main business benefits to inclusion and diversity</vt:lpstr>
      <vt:lpstr>References </vt:lpstr>
      <vt:lpstr>Next steps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Moore</cp:lastModifiedBy>
  <cp:revision>310</cp:revision>
  <cp:lastPrinted>2019-10-01T11:26:54Z</cp:lastPrinted>
  <dcterms:created xsi:type="dcterms:W3CDTF">2015-04-14T15:21:28Z</dcterms:created>
  <dcterms:modified xsi:type="dcterms:W3CDTF">2023-01-30T11:23:41Z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