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59" r:id="rId4"/>
    <p:sldId id="261" r:id="rId5"/>
    <p:sldId id="260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15" autoAdjust="0"/>
    <p:restoredTop sz="94660"/>
  </p:normalViewPr>
  <p:slideViewPr>
    <p:cSldViewPr snapToGrid="0">
      <p:cViewPr varScale="1">
        <p:scale>
          <a:sx n="92" d="100"/>
          <a:sy n="92" d="100"/>
        </p:scale>
        <p:origin x="882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15/11/2018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71508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15/11/2018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16367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15/11/2018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17290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15/11/2018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95072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15/11/2018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54806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15/11/2018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24974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15/11/2018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38943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15/11/2018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01837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15/11/2018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28320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15/11/2018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64295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15/11/2018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58468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90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15/11/2018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80687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6632"/>
            <a:ext cx="7772400" cy="3744416"/>
          </a:xfrm>
        </p:spPr>
        <p:txBody>
          <a:bodyPr>
            <a:normAutofit/>
          </a:bodyPr>
          <a:lstStyle/>
          <a:p>
            <a:pPr>
              <a:lnSpc>
                <a:spcPct val="115000"/>
              </a:lnSpc>
            </a:pPr>
            <a:r>
              <a:rPr lang="en-US" b="1" dirty="0">
                <a:ea typeface="Times New Roman"/>
                <a:cs typeface="Calibri"/>
              </a:rPr>
              <a:t>West meets East: </a:t>
            </a:r>
            <a:r>
              <a:rPr lang="en-US" b="1" dirty="0" smtClean="0">
                <a:ea typeface="Times New Roman"/>
                <a:cs typeface="Calibri"/>
              </a:rPr>
              <a:t>Graeco-Roman Interaction with India </a:t>
            </a:r>
            <a:r>
              <a:rPr lang="en-US" sz="2000" b="1" dirty="0" smtClean="0">
                <a:ea typeface="Times New Roman"/>
                <a:cs typeface="Calibri"/>
              </a:rPr>
              <a:t/>
            </a:r>
            <a:br>
              <a:rPr lang="en-US" sz="2000" b="1" dirty="0" smtClean="0">
                <a:ea typeface="Times New Roman"/>
                <a:cs typeface="Calibri"/>
              </a:rPr>
            </a:br>
            <a:r>
              <a:rPr lang="en-US" sz="1000" b="1" dirty="0" smtClean="0">
                <a:ea typeface="Times New Roman"/>
                <a:cs typeface="Calibri"/>
              </a:rPr>
              <a:t/>
            </a:r>
            <a:br>
              <a:rPr lang="en-US" sz="1000" b="1" dirty="0" smtClean="0">
                <a:ea typeface="Times New Roman"/>
                <a:cs typeface="Calibri"/>
              </a:rPr>
            </a:br>
            <a:r>
              <a:rPr lang="en-GB" sz="2800" b="1" dirty="0" smtClean="0"/>
              <a:t>Megasthenes, Seleucus’ Ambassador in India</a:t>
            </a:r>
            <a:r>
              <a:rPr lang="en-GB" sz="2000" dirty="0">
                <a:ea typeface="Times New Roman"/>
                <a:cs typeface="Times New Roman"/>
              </a:rPr>
              <a:t/>
            </a:r>
            <a:br>
              <a:rPr lang="en-GB" sz="2000" dirty="0">
                <a:ea typeface="Times New Roman"/>
                <a:cs typeface="Times New Roman"/>
              </a:rPr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90955" y="5949280"/>
            <a:ext cx="6400800" cy="744488"/>
          </a:xfrm>
        </p:spPr>
        <p:txBody>
          <a:bodyPr/>
          <a:lstStyle/>
          <a:p>
            <a:pPr>
              <a:lnSpc>
                <a:spcPct val="115000"/>
              </a:lnSpc>
            </a:pPr>
            <a:r>
              <a:rPr lang="en-GB" b="1" dirty="0">
                <a:solidFill>
                  <a:schemeClr val="tx1"/>
                </a:solidFill>
                <a:ea typeface="Times New Roman"/>
                <a:cs typeface="Calibri"/>
              </a:rPr>
              <a:t>HPAH5047; </a:t>
            </a:r>
            <a:r>
              <a:rPr lang="en-GB" b="1" dirty="0" smtClean="0">
                <a:solidFill>
                  <a:schemeClr val="tx1"/>
                </a:solidFill>
                <a:ea typeface="Times New Roman"/>
                <a:cs typeface="Calibri"/>
              </a:rPr>
              <a:t>HPAH6047</a:t>
            </a:r>
            <a:endParaRPr lang="en-GB" sz="1400" dirty="0">
              <a:solidFill>
                <a:schemeClr val="tx1"/>
              </a:solidFill>
              <a:ea typeface="Times New Roman"/>
              <a:cs typeface="Times New Roman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5856" y="2852937"/>
            <a:ext cx="2664296" cy="3096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4416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88640"/>
            <a:ext cx="8568952" cy="6669360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It is generally considered that sometime after the treaty between Chandragupta and Seleucus I, </a:t>
            </a:r>
            <a:r>
              <a:rPr lang="en-GB" dirty="0" err="1" smtClean="0"/>
              <a:t>Megasthenes</a:t>
            </a:r>
            <a:r>
              <a:rPr lang="en-GB" dirty="0" smtClean="0"/>
              <a:t> was sent as Seleucid ambassador to Chandragupta’s court at </a:t>
            </a:r>
            <a:r>
              <a:rPr lang="en-GB" dirty="0" err="1" smtClean="0"/>
              <a:t>Pataliputra</a:t>
            </a:r>
            <a:r>
              <a:rPr lang="en-GB" dirty="0" smtClean="0"/>
              <a:t> on the Ganges – contra Bosworth. </a:t>
            </a:r>
          </a:p>
          <a:p>
            <a:endParaRPr lang="en-GB" sz="600" dirty="0"/>
          </a:p>
          <a:p>
            <a:r>
              <a:rPr lang="en-GB" dirty="0" smtClean="0"/>
              <a:t>At some point during or after his tenure in India Megasthenes publishes his treaties the </a:t>
            </a:r>
            <a:r>
              <a:rPr lang="en-GB" i="1" dirty="0" err="1" smtClean="0"/>
              <a:t>Indika</a:t>
            </a:r>
            <a:r>
              <a:rPr lang="en-GB" dirty="0" smtClean="0"/>
              <a:t>.</a:t>
            </a:r>
            <a:endParaRPr lang="en-GB" sz="1100" dirty="0" smtClean="0"/>
          </a:p>
          <a:p>
            <a:endParaRPr lang="en-GB" sz="600" dirty="0"/>
          </a:p>
          <a:p>
            <a:pPr marL="0" indent="0">
              <a:buNone/>
            </a:pPr>
            <a:r>
              <a:rPr lang="en-GB" dirty="0" smtClean="0"/>
              <a:t>“…but also by other Greek authors who spent time with the Indian Kings, such as </a:t>
            </a:r>
            <a:r>
              <a:rPr lang="en-GB" dirty="0" err="1" smtClean="0"/>
              <a:t>Megasthenes</a:t>
            </a:r>
            <a:r>
              <a:rPr lang="en-GB" dirty="0" smtClean="0"/>
              <a:t> and Dionysus, who was sent by [Ptolemy II] </a:t>
            </a:r>
            <a:r>
              <a:rPr lang="en-GB" dirty="0" err="1" smtClean="0"/>
              <a:t>Philadelphus</a:t>
            </a:r>
            <a:r>
              <a:rPr lang="en-GB" dirty="0" smtClean="0"/>
              <a:t> to report on the manpower of these people.” – </a:t>
            </a:r>
            <a:r>
              <a:rPr lang="en-GB" b="1" dirty="0" smtClean="0"/>
              <a:t>Pliny </a:t>
            </a:r>
            <a:r>
              <a:rPr lang="en-GB" b="1" i="1" dirty="0" smtClean="0"/>
              <a:t>NH </a:t>
            </a:r>
            <a:r>
              <a:rPr lang="en-GB" b="1" dirty="0" smtClean="0"/>
              <a:t>6.21.58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sz="500" dirty="0"/>
          </a:p>
          <a:p>
            <a:pPr marL="0" indent="0">
              <a:buNone/>
            </a:pPr>
            <a:r>
              <a:rPr lang="en-GB" dirty="0" smtClean="0"/>
              <a:t>“…they</a:t>
            </a:r>
            <a:r>
              <a:rPr lang="en-GB" dirty="0"/>
              <a:t> </a:t>
            </a:r>
            <a:r>
              <a:rPr lang="en-GB" dirty="0" smtClean="0"/>
              <a:t>were </a:t>
            </a:r>
            <a:r>
              <a:rPr lang="en-GB" dirty="0"/>
              <a:t>sent on an ambassadorial mission to </a:t>
            </a:r>
            <a:r>
              <a:rPr lang="en-GB" dirty="0" err="1" smtClean="0"/>
              <a:t>Palimbothra</a:t>
            </a:r>
            <a:r>
              <a:rPr lang="en-GB" dirty="0" smtClean="0"/>
              <a:t> [</a:t>
            </a:r>
            <a:r>
              <a:rPr lang="en-GB" dirty="0" err="1" smtClean="0"/>
              <a:t>Pataliputra</a:t>
            </a:r>
            <a:r>
              <a:rPr lang="en-GB" dirty="0" smtClean="0"/>
              <a:t>] - </a:t>
            </a:r>
            <a:r>
              <a:rPr lang="en-GB" dirty="0" err="1" smtClean="0"/>
              <a:t>Megasthenes</a:t>
            </a:r>
            <a:r>
              <a:rPr lang="en-GB" dirty="0" smtClean="0"/>
              <a:t> </a:t>
            </a:r>
            <a:r>
              <a:rPr lang="en-GB" dirty="0"/>
              <a:t>to </a:t>
            </a:r>
            <a:r>
              <a:rPr lang="en-GB" dirty="0" err="1"/>
              <a:t>Sandrocottus</a:t>
            </a:r>
            <a:r>
              <a:rPr lang="en-GB" dirty="0"/>
              <a:t>, </a:t>
            </a:r>
            <a:r>
              <a:rPr lang="en-GB" dirty="0" err="1"/>
              <a:t>Deïmachus</a:t>
            </a:r>
            <a:r>
              <a:rPr lang="en-GB" dirty="0"/>
              <a:t> to </a:t>
            </a:r>
            <a:r>
              <a:rPr lang="en-GB" dirty="0" err="1" smtClean="0"/>
              <a:t>Amitrochates</a:t>
            </a:r>
            <a:r>
              <a:rPr lang="en-GB" dirty="0" smtClean="0"/>
              <a:t> </a:t>
            </a:r>
            <a:r>
              <a:rPr lang="en-GB" dirty="0"/>
              <a:t>the son of </a:t>
            </a:r>
            <a:r>
              <a:rPr lang="en-GB" dirty="0" err="1" smtClean="0"/>
              <a:t>Sandrocottus</a:t>
            </a:r>
            <a:r>
              <a:rPr lang="en-GB" dirty="0" smtClean="0"/>
              <a:t>…” – </a:t>
            </a:r>
            <a:r>
              <a:rPr lang="en-GB" b="1" dirty="0" smtClean="0"/>
              <a:t>Strabo </a:t>
            </a:r>
            <a:r>
              <a:rPr lang="en-GB" b="1" i="1" dirty="0" smtClean="0"/>
              <a:t>Geog. </a:t>
            </a:r>
            <a:r>
              <a:rPr lang="en-GB" b="1" dirty="0" smtClean="0"/>
              <a:t>2.1.9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64876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120680"/>
          </a:xfrm>
        </p:spPr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endParaRPr lang="en-GB" sz="6000" b="1" dirty="0" smtClean="0"/>
          </a:p>
          <a:p>
            <a:pPr marL="0" indent="0" algn="ctr">
              <a:buNone/>
            </a:pPr>
            <a:r>
              <a:rPr lang="en-GB" sz="6000" b="1" dirty="0" err="1" smtClean="0"/>
              <a:t>Megasthenes</a:t>
            </a:r>
            <a:r>
              <a:rPr lang="en-GB" sz="6000" b="1" dirty="0" smtClean="0"/>
              <a:t>’ </a:t>
            </a:r>
            <a:r>
              <a:rPr lang="en-GB" sz="6000" b="1" i="1" dirty="0" err="1" smtClean="0"/>
              <a:t>Indika</a:t>
            </a:r>
            <a:r>
              <a:rPr lang="en-GB" sz="6000" b="1" i="1" dirty="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6062341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88640"/>
            <a:ext cx="8784976" cy="6552728"/>
          </a:xfrm>
        </p:spPr>
        <p:txBody>
          <a:bodyPr>
            <a:normAutofit fontScale="85000" lnSpcReduction="10000"/>
          </a:bodyPr>
          <a:lstStyle/>
          <a:p>
            <a:r>
              <a:rPr lang="en-GB" dirty="0" smtClean="0"/>
              <a:t>His work has to be reconstructed on the basis of quotations, paraphrases and allusions by later authors.</a:t>
            </a:r>
          </a:p>
          <a:p>
            <a:endParaRPr lang="en-GB" sz="900" dirty="0"/>
          </a:p>
          <a:p>
            <a:r>
              <a:rPr lang="en-GB" dirty="0" smtClean="0"/>
              <a:t>His work, even in much later centuries, remained the most authoritative work on India’s interior and the </a:t>
            </a:r>
            <a:r>
              <a:rPr lang="en-GB" dirty="0" err="1" smtClean="0"/>
              <a:t>Gangetic</a:t>
            </a:r>
            <a:r>
              <a:rPr lang="en-GB" dirty="0" smtClean="0"/>
              <a:t> basin.  </a:t>
            </a:r>
          </a:p>
          <a:p>
            <a:endParaRPr lang="en-GB" sz="900" dirty="0"/>
          </a:p>
          <a:p>
            <a:r>
              <a:rPr lang="en-GB" dirty="0" smtClean="0"/>
              <a:t>The reconstruction of the structure of the </a:t>
            </a:r>
            <a:r>
              <a:rPr lang="en-GB" i="1" dirty="0" err="1" smtClean="0"/>
              <a:t>Indika</a:t>
            </a:r>
            <a:r>
              <a:rPr lang="en-GB" i="1" dirty="0" smtClean="0"/>
              <a:t> </a:t>
            </a:r>
            <a:r>
              <a:rPr lang="en-GB" dirty="0" smtClean="0"/>
              <a:t>is aided by unity of </a:t>
            </a:r>
            <a:r>
              <a:rPr lang="en-GB" dirty="0" err="1" smtClean="0"/>
              <a:t>Diodorus</a:t>
            </a:r>
            <a:r>
              <a:rPr lang="en-GB" dirty="0" smtClean="0"/>
              <a:t>’ epitome and basic similarity to Hecataeus of </a:t>
            </a:r>
            <a:r>
              <a:rPr lang="en-GB" dirty="0" err="1" smtClean="0"/>
              <a:t>Abdera’s</a:t>
            </a:r>
            <a:r>
              <a:rPr lang="en-GB" dirty="0" smtClean="0"/>
              <a:t> </a:t>
            </a:r>
            <a:r>
              <a:rPr lang="en-GB" i="1" dirty="0" err="1" smtClean="0"/>
              <a:t>Aigyptiaca</a:t>
            </a:r>
            <a:r>
              <a:rPr lang="en-GB" dirty="0" smtClean="0"/>
              <a:t>. The work probably originally in three books:</a:t>
            </a:r>
          </a:p>
          <a:p>
            <a:pPr lvl="1"/>
            <a:r>
              <a:rPr lang="en-GB" dirty="0"/>
              <a:t>g</a:t>
            </a:r>
            <a:r>
              <a:rPr lang="en-GB" dirty="0" smtClean="0"/>
              <a:t>eography, natural history and climate</a:t>
            </a:r>
          </a:p>
          <a:p>
            <a:pPr lvl="1"/>
            <a:r>
              <a:rPr lang="en-GB" dirty="0"/>
              <a:t>e</a:t>
            </a:r>
            <a:r>
              <a:rPr lang="en-GB" dirty="0" smtClean="0"/>
              <a:t>arly civilisation and development</a:t>
            </a:r>
          </a:p>
          <a:p>
            <a:pPr lvl="1"/>
            <a:r>
              <a:rPr lang="en-GB" dirty="0"/>
              <a:t>c</a:t>
            </a:r>
            <a:r>
              <a:rPr lang="en-GB" dirty="0" smtClean="0"/>
              <a:t>ustoms and administration of the contemporary </a:t>
            </a:r>
            <a:r>
              <a:rPr lang="en-GB" dirty="0" err="1" smtClean="0"/>
              <a:t>Mauryan</a:t>
            </a:r>
            <a:r>
              <a:rPr lang="en-GB" dirty="0" smtClean="0"/>
              <a:t> state</a:t>
            </a:r>
          </a:p>
          <a:p>
            <a:pPr lvl="1"/>
            <a:endParaRPr lang="en-GB" sz="900" dirty="0"/>
          </a:p>
          <a:p>
            <a:r>
              <a:rPr lang="en-GB" dirty="0" smtClean="0"/>
              <a:t>Dionysus is represented as the force that brought civilisation to India – lack of urbanism and religious piety. </a:t>
            </a:r>
          </a:p>
          <a:p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1301314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 fontScale="92500" lnSpcReduction="20000"/>
          </a:bodyPr>
          <a:lstStyle/>
          <a:p>
            <a:r>
              <a:rPr lang="en-GB" sz="3100" dirty="0" smtClean="0"/>
              <a:t>Heracles arrives many generations later: </a:t>
            </a:r>
          </a:p>
          <a:p>
            <a:pPr marL="540000" lvl="1"/>
            <a:r>
              <a:rPr lang="en-GB" sz="2600" dirty="0" smtClean="0"/>
              <a:t>“And </a:t>
            </a:r>
            <a:r>
              <a:rPr lang="en-GB" sz="2600" dirty="0"/>
              <a:t>with regard to Heracles they say that he was born among them and they assign to him, in common with the Greeks, both the club and the lion's skin</a:t>
            </a:r>
            <a:r>
              <a:rPr lang="en-GB" sz="2600" dirty="0" smtClean="0"/>
              <a:t>… </a:t>
            </a:r>
            <a:r>
              <a:rPr lang="en-GB" sz="2600" dirty="0"/>
              <a:t>he became the founder of not a few cities, the most renowned and largest of which he called </a:t>
            </a:r>
            <a:r>
              <a:rPr lang="en-GB" sz="2600" dirty="0" smtClean="0"/>
              <a:t>Palimbothra…” - </a:t>
            </a:r>
            <a:r>
              <a:rPr lang="en-GB" sz="2600" b="1" dirty="0" err="1" smtClean="0"/>
              <a:t>Diodorus</a:t>
            </a:r>
            <a:r>
              <a:rPr lang="en-GB" sz="2600" b="1" dirty="0" smtClean="0"/>
              <a:t> </a:t>
            </a:r>
            <a:r>
              <a:rPr lang="en-GB" sz="2600" b="1" dirty="0" err="1" smtClean="0"/>
              <a:t>Siculus</a:t>
            </a:r>
            <a:r>
              <a:rPr lang="en-GB" sz="2600" b="1" dirty="0" smtClean="0"/>
              <a:t> 2.39.1-4</a:t>
            </a:r>
            <a:r>
              <a:rPr lang="en-GB" sz="2600" dirty="0" smtClean="0"/>
              <a:t>.</a:t>
            </a:r>
            <a:r>
              <a:rPr lang="en-GB" sz="2600" dirty="0"/>
              <a:t> </a:t>
            </a:r>
            <a:endParaRPr lang="en-GB" sz="2600" dirty="0" smtClean="0"/>
          </a:p>
          <a:p>
            <a:pPr lvl="1"/>
            <a:endParaRPr lang="en-GB" sz="1000" dirty="0"/>
          </a:p>
          <a:p>
            <a:r>
              <a:rPr lang="en-GB" sz="3100" dirty="0" smtClean="0"/>
              <a:t>In Megasthenes account India is transformed from a land of wandering nomads to a place with countless cities – Palimbothra the most impressive:</a:t>
            </a:r>
          </a:p>
          <a:p>
            <a:pPr marL="540000" lvl="1"/>
            <a:r>
              <a:rPr lang="en-GB" sz="2600" dirty="0" smtClean="0"/>
              <a:t>“</a:t>
            </a:r>
            <a:r>
              <a:rPr lang="en-GB" sz="2600" dirty="0"/>
              <a:t>It is said that </a:t>
            </a:r>
            <a:r>
              <a:rPr lang="en-GB" sz="2600" dirty="0" err="1" smtClean="0"/>
              <a:t>Palimbothra</a:t>
            </a:r>
            <a:r>
              <a:rPr lang="en-GB" sz="2600" dirty="0" smtClean="0"/>
              <a:t> </a:t>
            </a:r>
            <a:r>
              <a:rPr lang="en-GB" sz="2600" dirty="0"/>
              <a:t>lies at the confluence of the Ganges and the other </a:t>
            </a:r>
            <a:r>
              <a:rPr lang="en-GB" sz="2600" dirty="0" smtClean="0"/>
              <a:t>river,</a:t>
            </a:r>
            <a:r>
              <a:rPr lang="en-GB" sz="2600" dirty="0"/>
              <a:t> a city eighty stadia in </a:t>
            </a:r>
            <a:r>
              <a:rPr lang="en-GB" sz="2600" dirty="0" smtClean="0"/>
              <a:t>length [14.8 to 15.4 kilometres] </a:t>
            </a:r>
            <a:r>
              <a:rPr lang="en-GB" sz="2600" dirty="0"/>
              <a:t>and fifteen in </a:t>
            </a:r>
            <a:r>
              <a:rPr lang="en-GB" sz="2600" dirty="0" smtClean="0"/>
              <a:t>breadth [2.8 to 2.9 kilometres], </a:t>
            </a:r>
            <a:r>
              <a:rPr lang="en-GB" sz="2600" dirty="0"/>
              <a:t>in the shape of a parallelogram, and surrounded by a wooden wall that is perforated so that arrows can be shot through the holes; and that in front of the wall lies a trench used both for defence and as a receptacle of the sewage that flows from the city; and that the tribe of people amongst whom this city is situated is called the </a:t>
            </a:r>
            <a:r>
              <a:rPr lang="en-GB" sz="2600" dirty="0" err="1"/>
              <a:t>Prasii</a:t>
            </a:r>
            <a:r>
              <a:rPr lang="en-GB" sz="2600" dirty="0"/>
              <a:t> and is far superior to all the rest; and that the reigning king must be surnamed after the city, being called </a:t>
            </a:r>
            <a:r>
              <a:rPr lang="en-GB" sz="2600" dirty="0" err="1" smtClean="0"/>
              <a:t>Palimbothrus</a:t>
            </a:r>
            <a:r>
              <a:rPr lang="en-GB" sz="2600" dirty="0" smtClean="0"/>
              <a:t> </a:t>
            </a:r>
            <a:r>
              <a:rPr lang="en-GB" sz="2600" dirty="0"/>
              <a:t>in addition to his own family name, as, for example, King </a:t>
            </a:r>
            <a:r>
              <a:rPr lang="en-GB" sz="2600" dirty="0" err="1"/>
              <a:t>Sandrocottus</a:t>
            </a:r>
            <a:r>
              <a:rPr lang="en-GB" sz="2600" dirty="0"/>
              <a:t> to whom </a:t>
            </a:r>
            <a:r>
              <a:rPr lang="en-GB" sz="2600" dirty="0" err="1"/>
              <a:t>Megasthenes</a:t>
            </a:r>
            <a:r>
              <a:rPr lang="en-GB" sz="2600" dirty="0"/>
              <a:t> was sent on an embassy</a:t>
            </a:r>
            <a:r>
              <a:rPr lang="en-GB" sz="2600" dirty="0" smtClean="0"/>
              <a:t>.” – </a:t>
            </a:r>
            <a:r>
              <a:rPr lang="en-GB" sz="2600" b="1" dirty="0" smtClean="0"/>
              <a:t>Strabo </a:t>
            </a:r>
            <a:r>
              <a:rPr lang="en-GB" sz="2600" b="1" i="1" dirty="0" smtClean="0"/>
              <a:t>Geog. </a:t>
            </a:r>
            <a:r>
              <a:rPr lang="en-GB" sz="2600" b="1" dirty="0" smtClean="0"/>
              <a:t>15.1.36</a:t>
            </a:r>
            <a:r>
              <a:rPr lang="en-GB" sz="2600" dirty="0" smtClean="0"/>
              <a:t>. </a:t>
            </a: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1795724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Pre-Megasthenes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600200"/>
            <a:ext cx="8856984" cy="5257800"/>
          </a:xfrm>
        </p:spPr>
        <p:txBody>
          <a:bodyPr>
            <a:normAutofit fontScale="85000" lnSpcReduction="10000"/>
          </a:bodyPr>
          <a:lstStyle/>
          <a:p>
            <a:r>
              <a:rPr lang="en-GB" dirty="0" smtClean="0"/>
              <a:t>Pre-</a:t>
            </a:r>
            <a:r>
              <a:rPr lang="en-GB" dirty="0" err="1" smtClean="0"/>
              <a:t>Megasthenic</a:t>
            </a:r>
            <a:r>
              <a:rPr lang="en-GB" dirty="0" smtClean="0"/>
              <a:t> geography:</a:t>
            </a:r>
          </a:p>
          <a:p>
            <a:pPr lvl="1"/>
            <a:r>
              <a:rPr lang="en-GB" dirty="0"/>
              <a:t>c</a:t>
            </a:r>
            <a:r>
              <a:rPr lang="en-GB" dirty="0" smtClean="0"/>
              <a:t>ivilised core of Indian civilisation Indus basin</a:t>
            </a:r>
          </a:p>
          <a:p>
            <a:pPr lvl="1"/>
            <a:r>
              <a:rPr lang="en-GB" dirty="0" smtClean="0"/>
              <a:t>Indus paradoxically frontier, centre and main artery of travel</a:t>
            </a:r>
          </a:p>
          <a:p>
            <a:pPr lvl="1"/>
            <a:r>
              <a:rPr lang="en-GB" dirty="0" smtClean="0"/>
              <a:t>to the south and east of the Indus increased barbarism, utopianism, freakishness</a:t>
            </a:r>
          </a:p>
          <a:p>
            <a:pPr lvl="1"/>
            <a:r>
              <a:rPr lang="en-GB" dirty="0" smtClean="0"/>
              <a:t>Indus enclosed by a great desert to the east</a:t>
            </a:r>
          </a:p>
          <a:p>
            <a:pPr lvl="1"/>
            <a:r>
              <a:rPr lang="en-GB" dirty="0" smtClean="0"/>
              <a:t>Ctesias – Pygmies live in deep heart of India, serve in royal army – </a:t>
            </a:r>
            <a:r>
              <a:rPr lang="en-GB" dirty="0" err="1" smtClean="0"/>
              <a:t>Dogheads</a:t>
            </a:r>
            <a:r>
              <a:rPr lang="en-GB" dirty="0" smtClean="0"/>
              <a:t>, who live between Indus and the mountains, give gifts to the royal court on five year basis</a:t>
            </a:r>
          </a:p>
          <a:p>
            <a:pPr lvl="1"/>
            <a:endParaRPr lang="en-GB" sz="900" dirty="0"/>
          </a:p>
          <a:p>
            <a:r>
              <a:rPr lang="en-GB" dirty="0" smtClean="0"/>
              <a:t>Alexander’s campaigns in India had permitted for first time since Scylax’ expedition, autopsy and first-hand investigation – nevertheless Macedonian army still largely confined to the Punjab – Indus valley still of primacy. 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56256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A New Autopsy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340768"/>
            <a:ext cx="8784976" cy="5400600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Change to India’s shape – it is rotated 90</a:t>
            </a:r>
            <a:r>
              <a:rPr lang="en-GB" baseline="30000" dirty="0" smtClean="0"/>
              <a:t>o</a:t>
            </a:r>
            <a:r>
              <a:rPr lang="en-GB" dirty="0" smtClean="0"/>
              <a:t> and reduced in size.</a:t>
            </a:r>
          </a:p>
          <a:p>
            <a:endParaRPr lang="en-GB" sz="1000" dirty="0"/>
          </a:p>
          <a:p>
            <a:r>
              <a:rPr lang="en-GB" dirty="0" smtClean="0"/>
              <a:t>India now has a terminal oceanic boundary to the south and east (as well as the recognised one to the west). </a:t>
            </a:r>
          </a:p>
          <a:p>
            <a:endParaRPr lang="en-GB" sz="1000" dirty="0"/>
          </a:p>
          <a:p>
            <a:r>
              <a:rPr lang="en-GB" dirty="0" smtClean="0"/>
              <a:t>India now centred on the Ganges valley – this area is now associated with normative humanity. </a:t>
            </a:r>
          </a:p>
          <a:p>
            <a:endParaRPr lang="en-GB" sz="1000" dirty="0"/>
          </a:p>
          <a:p>
            <a:r>
              <a:rPr lang="en-GB" dirty="0" smtClean="0"/>
              <a:t>India is now an organised space, a territorialised kingdom with its own centre and peripheries.</a:t>
            </a:r>
          </a:p>
          <a:p>
            <a:endParaRPr lang="en-GB" sz="1000" dirty="0"/>
          </a:p>
          <a:p>
            <a:r>
              <a:rPr lang="en-GB" dirty="0" smtClean="0"/>
              <a:t>The centre is at </a:t>
            </a:r>
            <a:r>
              <a:rPr lang="en-GB" dirty="0" err="1" smtClean="0"/>
              <a:t>Palimbothra</a:t>
            </a:r>
            <a:r>
              <a:rPr lang="en-GB" dirty="0" smtClean="0"/>
              <a:t> (</a:t>
            </a:r>
            <a:r>
              <a:rPr lang="en-GB" dirty="0" err="1" smtClean="0"/>
              <a:t>Pataliputra</a:t>
            </a:r>
            <a:r>
              <a:rPr lang="en-GB" dirty="0" smtClean="0"/>
              <a:t>) – India’s peripheries now lie </a:t>
            </a:r>
            <a:r>
              <a:rPr lang="en-GB" b="1" dirty="0" smtClean="0"/>
              <a:t>between</a:t>
            </a:r>
            <a:r>
              <a:rPr lang="en-GB" dirty="0" smtClean="0"/>
              <a:t> its centre and the Greek world – the peripheries are the mountains of northwest India – peripheries both for the </a:t>
            </a:r>
            <a:r>
              <a:rPr lang="en-GB" dirty="0" err="1" smtClean="0"/>
              <a:t>Mauryan</a:t>
            </a:r>
            <a:r>
              <a:rPr lang="en-GB" dirty="0" smtClean="0"/>
              <a:t> Kingdom and the Seleucid Empire.  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03645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End of Utopia?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340768"/>
            <a:ext cx="8856984" cy="5400600"/>
          </a:xfrm>
        </p:spPr>
        <p:txBody>
          <a:bodyPr>
            <a:normAutofit fontScale="70000" lnSpcReduction="20000"/>
          </a:bodyPr>
          <a:lstStyle/>
          <a:p>
            <a:r>
              <a:rPr lang="en-GB" dirty="0" smtClean="0"/>
              <a:t>Normalisation of India by Megasthenes – no longer a timeless, </a:t>
            </a:r>
            <a:r>
              <a:rPr lang="en-GB" dirty="0"/>
              <a:t>idealised </a:t>
            </a:r>
            <a:r>
              <a:rPr lang="en-GB" dirty="0" smtClean="0"/>
              <a:t>space at the edge of the earth.</a:t>
            </a:r>
          </a:p>
          <a:p>
            <a:endParaRPr lang="en-GB" sz="1000" dirty="0"/>
          </a:p>
          <a:p>
            <a:r>
              <a:rPr lang="en-GB" dirty="0" smtClean="0"/>
              <a:t>Ctesias – an eternal India of perfect justice, devoted subjects and natural abundance.</a:t>
            </a:r>
          </a:p>
          <a:p>
            <a:endParaRPr lang="en-GB" sz="1100" dirty="0"/>
          </a:p>
          <a:p>
            <a:r>
              <a:rPr lang="en-GB" dirty="0" err="1" smtClean="0"/>
              <a:t>Megasthenes</a:t>
            </a:r>
            <a:r>
              <a:rPr lang="en-GB" dirty="0" smtClean="0"/>
              <a:t> </a:t>
            </a:r>
            <a:r>
              <a:rPr lang="en-GB" i="1" dirty="0" err="1" smtClean="0"/>
              <a:t>Indika</a:t>
            </a:r>
            <a:r>
              <a:rPr lang="en-GB" i="1" dirty="0" smtClean="0"/>
              <a:t> </a:t>
            </a:r>
            <a:r>
              <a:rPr lang="en-GB" dirty="0" smtClean="0"/>
              <a:t>is not free of utopian tropes:</a:t>
            </a:r>
          </a:p>
          <a:p>
            <a:pPr lvl="1"/>
            <a:r>
              <a:rPr lang="en-GB" dirty="0"/>
              <a:t>s</a:t>
            </a:r>
            <a:r>
              <a:rPr lang="en-GB" dirty="0" smtClean="0"/>
              <a:t>uperabundance guarantees double harvest – earth veined with precious metals</a:t>
            </a:r>
          </a:p>
          <a:p>
            <a:pPr lvl="1"/>
            <a:r>
              <a:rPr lang="en-GB" dirty="0" smtClean="0"/>
              <a:t>lands inhabitants are beautiful, skilled, and there are no slaves – seven tiered “caste system” with philosophers on top.</a:t>
            </a:r>
          </a:p>
          <a:p>
            <a:pPr lvl="1"/>
            <a:r>
              <a:rPr lang="en-GB" dirty="0"/>
              <a:t>r</a:t>
            </a:r>
            <a:r>
              <a:rPr lang="en-GB" dirty="0" smtClean="0"/>
              <a:t>ely on unwritten law and avoid litigation</a:t>
            </a:r>
          </a:p>
          <a:p>
            <a:pPr lvl="1"/>
            <a:endParaRPr lang="en-GB" sz="1100" dirty="0"/>
          </a:p>
          <a:p>
            <a:r>
              <a:rPr lang="en-GB" dirty="0" smtClean="0"/>
              <a:t>Contra:</a:t>
            </a:r>
          </a:p>
          <a:p>
            <a:pPr lvl="1"/>
            <a:r>
              <a:rPr lang="en-GB" dirty="0" smtClean="0"/>
              <a:t>The lands productivity is a result of management by the Mauryan state not a toil-less or spontaneous production of nature – farmers meant to be untouched in times of war</a:t>
            </a:r>
          </a:p>
          <a:p>
            <a:pPr lvl="1"/>
            <a:r>
              <a:rPr lang="en-GB" dirty="0"/>
              <a:t>c</a:t>
            </a:r>
            <a:r>
              <a:rPr lang="en-GB" dirty="0" smtClean="0"/>
              <a:t>rimes are kept in check with harsh physical punishments</a:t>
            </a:r>
          </a:p>
          <a:p>
            <a:pPr lvl="1"/>
            <a:r>
              <a:rPr lang="en-GB" dirty="0"/>
              <a:t>m</a:t>
            </a:r>
            <a:r>
              <a:rPr lang="en-GB" dirty="0" smtClean="0"/>
              <a:t>onarch requires a network of spies and courtesans and king forces to change bed every night because of plots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72890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Bibliography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600200"/>
            <a:ext cx="8928992" cy="5257800"/>
          </a:xfrm>
        </p:spPr>
        <p:txBody>
          <a:bodyPr>
            <a:normAutofit/>
          </a:bodyPr>
          <a:lstStyle/>
          <a:p>
            <a:r>
              <a:rPr lang="en-GB" dirty="0" smtClean="0"/>
              <a:t>Bosworth</a:t>
            </a:r>
            <a:r>
              <a:rPr lang="en-GB" dirty="0"/>
              <a:t>, A. B. 1996. ‘The Historical Setting of Megasthenes’ </a:t>
            </a:r>
            <a:r>
              <a:rPr lang="en-GB" dirty="0" err="1"/>
              <a:t>Indica</a:t>
            </a:r>
            <a:r>
              <a:rPr lang="en-GB" dirty="0"/>
              <a:t>’, </a:t>
            </a:r>
            <a:r>
              <a:rPr lang="en-GB" i="1" dirty="0"/>
              <a:t>Classical Philology </a:t>
            </a:r>
            <a:r>
              <a:rPr lang="en-GB" dirty="0"/>
              <a:t>91: 113-127. </a:t>
            </a:r>
          </a:p>
          <a:p>
            <a:endParaRPr lang="en-GB" sz="700" dirty="0" smtClean="0"/>
          </a:p>
          <a:p>
            <a:r>
              <a:rPr lang="en-GB" dirty="0" err="1" smtClean="0"/>
              <a:t>Kosmin</a:t>
            </a:r>
            <a:r>
              <a:rPr lang="en-GB" dirty="0" smtClean="0"/>
              <a:t>, P. J. 2014. </a:t>
            </a:r>
            <a:r>
              <a:rPr lang="en-GB" i="1" dirty="0" smtClean="0"/>
              <a:t>The Land of the Elephant Kings: Space, Territory, and Ideology in the Seleucid Empire</a:t>
            </a:r>
            <a:r>
              <a:rPr lang="en-GB" dirty="0" smtClean="0"/>
              <a:t>. Harvard University Press.</a:t>
            </a:r>
          </a:p>
          <a:p>
            <a:endParaRPr lang="en-GB" sz="700" i="1" dirty="0" smtClean="0"/>
          </a:p>
          <a:p>
            <a:r>
              <a:rPr lang="en-GB" dirty="0" err="1"/>
              <a:t>McCrindle</a:t>
            </a:r>
            <a:r>
              <a:rPr lang="en-GB" dirty="0"/>
              <a:t>, J. W. 1877 [third impression 2008]. </a:t>
            </a:r>
            <a:r>
              <a:rPr lang="en-GB" i="1" dirty="0"/>
              <a:t>Ancient India as described by </a:t>
            </a:r>
            <a:r>
              <a:rPr lang="en-GB" i="1" dirty="0" err="1"/>
              <a:t>Megasthenês</a:t>
            </a:r>
            <a:r>
              <a:rPr lang="en-GB" i="1" dirty="0"/>
              <a:t>. </a:t>
            </a:r>
            <a:r>
              <a:rPr lang="en-GB" dirty="0" err="1"/>
              <a:t>Munshiram</a:t>
            </a:r>
            <a:r>
              <a:rPr lang="en-GB" dirty="0"/>
              <a:t> </a:t>
            </a:r>
            <a:r>
              <a:rPr lang="en-GB" dirty="0" err="1"/>
              <a:t>Manoharlal</a:t>
            </a:r>
            <a:r>
              <a:rPr lang="en-GB" dirty="0"/>
              <a:t>. </a:t>
            </a:r>
          </a:p>
          <a:p>
            <a:endParaRPr lang="en-GB" sz="700" dirty="0"/>
          </a:p>
          <a:p>
            <a:endParaRPr lang="en-GB" sz="700" dirty="0" smtClean="0"/>
          </a:p>
          <a:p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336239120"/>
      </p:ext>
    </p:extLst>
  </p:cSld>
  <p:clrMapOvr>
    <a:masterClrMapping/>
  </p:clrMapOvr>
</p:sld>
</file>

<file path=ppt/theme/theme1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7</TotalTime>
  <Words>741</Words>
  <Application>Microsoft Office PowerPoint</Application>
  <PresentationFormat>On-screen Show (4:3)</PresentationFormat>
  <Paragraphs>68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Times New Roman</vt:lpstr>
      <vt:lpstr>2_Office Theme</vt:lpstr>
      <vt:lpstr>West meets East: Graeco-Roman Interaction with India   Megasthenes, Seleucus’ Ambassador in India </vt:lpstr>
      <vt:lpstr>PowerPoint Presentation</vt:lpstr>
      <vt:lpstr>PowerPoint Presentation</vt:lpstr>
      <vt:lpstr>PowerPoint Presentation</vt:lpstr>
      <vt:lpstr>PowerPoint Presentation</vt:lpstr>
      <vt:lpstr>Pre-Megasthenes</vt:lpstr>
      <vt:lpstr>A New Autopsy</vt:lpstr>
      <vt:lpstr>End of Utopia?</vt:lpstr>
      <vt:lpstr>Bibliography 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West meets East: Graeco-Roman Interaction with India   Megasthenes, Seleucus’ Ambassador in India </dc:title>
  <dc:creator>Matt</dc:creator>
  <cp:lastModifiedBy>Matt</cp:lastModifiedBy>
  <cp:revision>3</cp:revision>
  <dcterms:created xsi:type="dcterms:W3CDTF">2018-11-15T20:14:05Z</dcterms:created>
  <dcterms:modified xsi:type="dcterms:W3CDTF">2018-11-15T20:21:23Z</dcterms:modified>
</cp:coreProperties>
</file>