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
  </p:notesMasterIdLst>
  <p:sldIdLst>
    <p:sldId id="258" r:id="rId2"/>
  </p:sldIdLst>
  <p:sldSz cx="12801600" cy="9601200" type="A3"/>
  <p:notesSz cx="9144000" cy="6858000"/>
  <p:defaultTextStyle>
    <a:defPPr>
      <a:defRPr lang="en-US"/>
    </a:defPPr>
    <a:lvl1pPr marL="0" algn="l" defTabSz="99990" rtl="0" eaLnBrk="1" latinLnBrk="0" hangingPunct="1">
      <a:defRPr sz="394" kern="1200">
        <a:solidFill>
          <a:schemeClr val="tx1"/>
        </a:solidFill>
        <a:latin typeface="+mn-lt"/>
        <a:ea typeface="+mn-ea"/>
        <a:cs typeface="+mn-cs"/>
      </a:defRPr>
    </a:lvl1pPr>
    <a:lvl2pPr marL="99990" algn="l" defTabSz="99990" rtl="0" eaLnBrk="1" latinLnBrk="0" hangingPunct="1">
      <a:defRPr sz="394" kern="1200">
        <a:solidFill>
          <a:schemeClr val="tx1"/>
        </a:solidFill>
        <a:latin typeface="+mn-lt"/>
        <a:ea typeface="+mn-ea"/>
        <a:cs typeface="+mn-cs"/>
      </a:defRPr>
    </a:lvl2pPr>
    <a:lvl3pPr marL="199979" algn="l" defTabSz="99990" rtl="0" eaLnBrk="1" latinLnBrk="0" hangingPunct="1">
      <a:defRPr sz="394" kern="1200">
        <a:solidFill>
          <a:schemeClr val="tx1"/>
        </a:solidFill>
        <a:latin typeface="+mn-lt"/>
        <a:ea typeface="+mn-ea"/>
        <a:cs typeface="+mn-cs"/>
      </a:defRPr>
    </a:lvl3pPr>
    <a:lvl4pPr marL="299969" algn="l" defTabSz="99990" rtl="0" eaLnBrk="1" latinLnBrk="0" hangingPunct="1">
      <a:defRPr sz="394" kern="1200">
        <a:solidFill>
          <a:schemeClr val="tx1"/>
        </a:solidFill>
        <a:latin typeface="+mn-lt"/>
        <a:ea typeface="+mn-ea"/>
        <a:cs typeface="+mn-cs"/>
      </a:defRPr>
    </a:lvl4pPr>
    <a:lvl5pPr marL="399959" algn="l" defTabSz="99990" rtl="0" eaLnBrk="1" latinLnBrk="0" hangingPunct="1">
      <a:defRPr sz="394" kern="1200">
        <a:solidFill>
          <a:schemeClr val="tx1"/>
        </a:solidFill>
        <a:latin typeface="+mn-lt"/>
        <a:ea typeface="+mn-ea"/>
        <a:cs typeface="+mn-cs"/>
      </a:defRPr>
    </a:lvl5pPr>
    <a:lvl6pPr marL="499948" algn="l" defTabSz="99990" rtl="0" eaLnBrk="1" latinLnBrk="0" hangingPunct="1">
      <a:defRPr sz="394" kern="1200">
        <a:solidFill>
          <a:schemeClr val="tx1"/>
        </a:solidFill>
        <a:latin typeface="+mn-lt"/>
        <a:ea typeface="+mn-ea"/>
        <a:cs typeface="+mn-cs"/>
      </a:defRPr>
    </a:lvl6pPr>
    <a:lvl7pPr marL="599938" algn="l" defTabSz="99990" rtl="0" eaLnBrk="1" latinLnBrk="0" hangingPunct="1">
      <a:defRPr sz="394" kern="1200">
        <a:solidFill>
          <a:schemeClr val="tx1"/>
        </a:solidFill>
        <a:latin typeface="+mn-lt"/>
        <a:ea typeface="+mn-ea"/>
        <a:cs typeface="+mn-cs"/>
      </a:defRPr>
    </a:lvl7pPr>
    <a:lvl8pPr marL="699927" algn="l" defTabSz="99990" rtl="0" eaLnBrk="1" latinLnBrk="0" hangingPunct="1">
      <a:defRPr sz="394" kern="1200">
        <a:solidFill>
          <a:schemeClr val="tx1"/>
        </a:solidFill>
        <a:latin typeface="+mn-lt"/>
        <a:ea typeface="+mn-ea"/>
        <a:cs typeface="+mn-cs"/>
      </a:defRPr>
    </a:lvl8pPr>
    <a:lvl9pPr marL="799917" algn="l" defTabSz="99990" rtl="0" eaLnBrk="1" latinLnBrk="0" hangingPunct="1">
      <a:defRPr sz="394"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1C1"/>
    <a:srgbClr val="FF6600"/>
    <a:srgbClr val="1C535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54545"/>
  </p:normalViewPr>
  <p:slideViewPr>
    <p:cSldViewPr snapToGrid="0">
      <p:cViewPr varScale="1">
        <p:scale>
          <a:sx n="41" d="100"/>
          <a:sy n="41" d="100"/>
        </p:scale>
        <p:origin x="37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KW"/>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02D0C1CF-B0F8-9148-8133-3CA94DE146B6}" type="datetimeFigureOut">
              <a:rPr lang="en-KW" smtClean="0"/>
              <a:t>23/12/2024</a:t>
            </a:fld>
            <a:endParaRPr lang="en-KW"/>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KW"/>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KW"/>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29EC22E6-3D38-A349-9A91-28CAFF0DCE38}" type="slidenum">
              <a:rPr lang="en-KW" smtClean="0"/>
              <a:t>‹#›</a:t>
            </a:fld>
            <a:endParaRPr lang="en-KW"/>
          </a:p>
        </p:txBody>
      </p:sp>
    </p:spTree>
    <p:extLst>
      <p:ext uri="{BB962C8B-B14F-4D97-AF65-F5344CB8AC3E}">
        <p14:creationId xmlns:p14="http://schemas.microsoft.com/office/powerpoint/2010/main" val="3743538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a:solidFill>
                  <a:srgbClr val="000000"/>
                </a:solidFill>
                <a:effectLst/>
                <a:latin typeface="-webkit-standard"/>
              </a:rPr>
              <a:t>"</a:t>
            </a:r>
            <a:r>
              <a:rPr lang="en-US" b="0" i="0" u="none" strike="noStrike" dirty="0">
                <a:solidFill>
                  <a:srgbClr val="000000"/>
                </a:solidFill>
                <a:effectLst/>
                <a:latin typeface="-webkit-standard"/>
              </a:rPr>
              <a:t>Emotional Intelligence in Action: Reflection, Skills, and Growth." I'll show today. This session will demonstrate how I use Emotional Intelligence (EI) at work. Salovey and Mayer (1990) define emotional intelligence as </a:t>
            </a:r>
            <a:r>
              <a:rPr lang="en-US" b="0" i="0" u="none" strike="noStrike" dirty="0" err="1">
                <a:solidFill>
                  <a:srgbClr val="000000"/>
                </a:solidFill>
                <a:effectLst/>
                <a:latin typeface="-webkit-standard"/>
              </a:rPr>
              <a:t>recognising</a:t>
            </a:r>
            <a:r>
              <a:rPr lang="en-US" b="0" i="0" u="none" strike="noStrike" dirty="0">
                <a:solidFill>
                  <a:srgbClr val="000000"/>
                </a:solidFill>
                <a:effectLst/>
                <a:latin typeface="-webkit-standard"/>
              </a:rPr>
              <a:t>, understanding, and controlling feelings. Goleman (1995) expanded this theory and made EI a framework for leadership, teamwork, and conflict resolution. By reflecting on my EI, outlining critical abilities, and offering methods to improve, I intend to demonstrate how EI may improve professional communication, resilience, and decision-making.</a:t>
            </a:r>
            <a:br>
              <a:rPr lang="en-US" dirty="0"/>
            </a:br>
            <a:br>
              <a:rPr lang="en-US" dirty="0"/>
            </a:br>
            <a:r>
              <a:rPr lang="en-US" b="0" i="0" u="none" strike="noStrike" dirty="0">
                <a:solidFill>
                  <a:srgbClr val="000000"/>
                </a:solidFill>
                <a:effectLst/>
                <a:latin typeface="-webkit-standard"/>
              </a:rPr>
              <a:t>2. Reflecting on My Emotional Intelligence (200 words)</a:t>
            </a:r>
            <a:br>
              <a:rPr lang="en-US" dirty="0"/>
            </a:br>
            <a:r>
              <a:rPr lang="en-US" b="0" i="0" u="none" strike="noStrike" dirty="0">
                <a:solidFill>
                  <a:srgbClr val="000000"/>
                </a:solidFill>
                <a:effectLst/>
                <a:latin typeface="-webkit-standard"/>
              </a:rPr>
              <a:t>Self-reflection underpins EI. Self-awareness is crucial. I've found that nearing deadlines makes me speak faster when I'm busy. I try to be calm when people ask about my development, but sometimes I can see my tone is changing. Important to note this pattern. Being self-aware helps us stop reacting without thinking and control our emotions, according to Goleman (1995).</a:t>
            </a:r>
            <a:br>
              <a:rPr lang="en-US" dirty="0"/>
            </a:br>
            <a:br>
              <a:rPr lang="en-US" dirty="0"/>
            </a:br>
            <a:r>
              <a:rPr lang="en-US" b="0" i="0" u="none" strike="noStrike" dirty="0">
                <a:solidFill>
                  <a:srgbClr val="000000"/>
                </a:solidFill>
                <a:effectLst/>
                <a:latin typeface="-webkit-standard"/>
              </a:rPr>
              <a:t>Another consideration is emotional control. My emails can sound abrupt when I react fast to unexpected criticism or revisions. Breathing or discussing the issue in person can help you receive a more considered response. As Salovey and Mayer (1990) advise, pausing, naming, and then acting on your emotions is a good way to manage them.</a:t>
            </a:r>
            <a:br>
              <a:rPr lang="en-US" dirty="0"/>
            </a:br>
            <a:br>
              <a:rPr lang="en-US" dirty="0"/>
            </a:br>
            <a:r>
              <a:rPr lang="en-US" b="0" i="0" u="none" strike="noStrike" dirty="0">
                <a:solidFill>
                  <a:srgbClr val="000000"/>
                </a:solidFill>
                <a:effectLst/>
                <a:latin typeface="-webkit-standard"/>
              </a:rPr>
              <a:t>I'm also mindful of my relationships. I've observed that how I read others' emotions affects teamwork. If a coworker seems troubled, it may not be because of me or my work; they may be suffering with stress unrelated to us. I can show sensitivity by watching their body language or asking kind enquiries. This technique encourages them and fosters understanding and collaboration.</a:t>
            </a:r>
            <a:br>
              <a:rPr lang="en-US" dirty="0"/>
            </a:br>
            <a:br>
              <a:rPr lang="en-US" dirty="0"/>
            </a:br>
            <a:r>
              <a:rPr lang="en-US" b="0" i="0" u="none" strike="noStrike" dirty="0">
                <a:solidFill>
                  <a:srgbClr val="000000"/>
                </a:solidFill>
                <a:effectLst/>
                <a:latin typeface="-webkit-standard"/>
              </a:rPr>
              <a:t>3. Possible Emotional Intelligence Benefits (200 words)</a:t>
            </a:r>
            <a:br>
              <a:rPr lang="en-US" dirty="0"/>
            </a:br>
            <a:r>
              <a:rPr lang="en-US" b="0" i="0" u="none" strike="noStrike" dirty="0">
                <a:solidFill>
                  <a:srgbClr val="000000"/>
                </a:solidFill>
                <a:effectLst/>
                <a:latin typeface="-webkit-standard"/>
              </a:rPr>
              <a:t>Next, the poster discusses EI's workplace benefits. I'll discuss communication, perseverance, and decision-making.</a:t>
            </a:r>
            <a:br>
              <a:rPr lang="en-US" dirty="0"/>
            </a:br>
            <a:br>
              <a:rPr lang="en-US" dirty="0"/>
            </a:br>
            <a:r>
              <a:rPr lang="en-US" b="0" i="0" u="none" strike="noStrike" dirty="0">
                <a:solidFill>
                  <a:srgbClr val="000000"/>
                </a:solidFill>
                <a:effectLst/>
                <a:latin typeface="-webkit-standard"/>
              </a:rPr>
              <a:t>The Talk</a:t>
            </a:r>
            <a:br>
              <a:rPr lang="en-US" dirty="0"/>
            </a:br>
            <a:r>
              <a:rPr lang="en-US" b="0" i="0" u="none" strike="noStrike" dirty="0">
                <a:solidFill>
                  <a:srgbClr val="000000"/>
                </a:solidFill>
                <a:effectLst/>
                <a:latin typeface="-webkit-standard"/>
              </a:rPr>
              <a:t>EI makes it easier to communicate and understand others. Goleman (1998) states leaders and team members with high EI listen better and resolve conflicts more quickly. In my experience, misreading emotional cues can worsen even slight blunders. Example: assigning assignments without knowing the complete circumstance. You can converse more pleasantly and understandingly with higher EI.</a:t>
            </a:r>
            <a:br>
              <a:rPr lang="en-US" dirty="0"/>
            </a:br>
            <a:r>
              <a:rPr lang="en-US" b="0" i="0" u="none" strike="noStrike" dirty="0">
                <a:solidFill>
                  <a:srgbClr val="000000"/>
                </a:solidFill>
                <a:effectLst/>
                <a:latin typeface="-webkit-standard"/>
              </a:rPr>
              <a:t>Being strong</a:t>
            </a:r>
            <a:br>
              <a:rPr lang="en-US" dirty="0"/>
            </a:br>
            <a:r>
              <a:rPr lang="en-US" b="0" i="0" u="none" strike="noStrike" dirty="0">
                <a:solidFill>
                  <a:srgbClr val="000000"/>
                </a:solidFill>
                <a:effectLst/>
                <a:latin typeface="-webkit-standard"/>
              </a:rPr>
              <a:t>Being resilient implies recovering swiftly and learning from losses. Cherniss (2010) says EI improves work feedback and pressure handling. Good EI instructs me to perceive project feedback as an opportunity to learn rather than an assault on myself. This mindset helps me move forward instead of dwelling on negatives.</a:t>
            </a:r>
            <a:br>
              <a:rPr lang="en-US" dirty="0"/>
            </a:br>
            <a:r>
              <a:rPr lang="en-US" b="0" i="0" u="none" strike="noStrike" dirty="0">
                <a:solidFill>
                  <a:srgbClr val="000000"/>
                </a:solidFill>
                <a:effectLst/>
                <a:latin typeface="-webkit-standard"/>
              </a:rPr>
              <a:t>Making Choices</a:t>
            </a:r>
            <a:br>
              <a:rPr lang="en-US" dirty="0"/>
            </a:br>
            <a:r>
              <a:rPr lang="en-US" b="0" i="0" u="none" strike="noStrike" dirty="0">
                <a:solidFill>
                  <a:srgbClr val="000000"/>
                </a:solidFill>
                <a:effectLst/>
                <a:latin typeface="-webkit-standard"/>
              </a:rPr>
              <a:t>Clear thinking is often needed to make smart decisions. According to Boyatzis and McKee (2005), stress, rage, and joy can impair decision-making. </a:t>
            </a:r>
            <a:r>
              <a:rPr lang="en-US" b="0" i="0" u="none" strike="noStrike" dirty="0" err="1">
                <a:solidFill>
                  <a:srgbClr val="000000"/>
                </a:solidFill>
                <a:effectLst/>
                <a:latin typeface="-webkit-standard"/>
              </a:rPr>
              <a:t>Recognising</a:t>
            </a:r>
            <a:r>
              <a:rPr lang="en-US" b="0" i="0" u="none" strike="noStrike" dirty="0">
                <a:solidFill>
                  <a:srgbClr val="000000"/>
                </a:solidFill>
                <a:effectLst/>
                <a:latin typeface="-webkit-standard"/>
              </a:rPr>
              <a:t> and controlling emotions helps professionals view situations objectively. </a:t>
            </a:r>
            <a:r>
              <a:rPr lang="en-US" b="0" i="0" u="none" strike="noStrike" dirty="0" err="1">
                <a:solidFill>
                  <a:srgbClr val="000000"/>
                </a:solidFill>
                <a:effectLst/>
                <a:latin typeface="-webkit-standard"/>
              </a:rPr>
              <a:t>Recognising</a:t>
            </a:r>
            <a:r>
              <a:rPr lang="en-US" b="0" i="0" u="none" strike="noStrike" dirty="0">
                <a:solidFill>
                  <a:srgbClr val="000000"/>
                </a:solidFill>
                <a:effectLst/>
                <a:latin typeface="-webkit-standard"/>
              </a:rPr>
              <a:t> my feelings—whether they're stress about missing a deadline or excitement about a new project—helps me make fair decisions, especially when I'm juggling multiple projects.</a:t>
            </a:r>
            <a:br>
              <a:rPr lang="en-US" dirty="0"/>
            </a:br>
            <a:r>
              <a:rPr lang="en-US" b="0" i="0" u="none" strike="noStrike" dirty="0">
                <a:solidFill>
                  <a:srgbClr val="000000"/>
                </a:solidFill>
                <a:effectLst/>
                <a:latin typeface="-webkit-standard"/>
              </a:rPr>
              <a:t>4. Types of EI Skills (200 words)</a:t>
            </a:r>
            <a:br>
              <a:rPr lang="en-US" dirty="0"/>
            </a:br>
            <a:r>
              <a:rPr lang="en-US" b="0" i="0" u="none" strike="noStrike" dirty="0">
                <a:solidFill>
                  <a:srgbClr val="000000"/>
                </a:solidFill>
                <a:effectLst/>
                <a:latin typeface="-webkit-standard"/>
              </a:rPr>
              <a:t>My poster focusses on three EI abilities from the assignment table that are most significant for my career:</a:t>
            </a:r>
            <a:br>
              <a:rPr lang="en-US" dirty="0"/>
            </a:br>
            <a:br>
              <a:rPr lang="en-US" dirty="0"/>
            </a:br>
            <a:r>
              <a:rPr lang="en-US" b="0" i="0" u="none" strike="noStrike" dirty="0">
                <a:solidFill>
                  <a:srgbClr val="000000"/>
                </a:solidFill>
                <a:effectLst/>
                <a:latin typeface="-webkit-standard"/>
              </a:rPr>
              <a:t>Note and provide useful feedback</a:t>
            </a:r>
            <a:br>
              <a:rPr lang="en-US" dirty="0"/>
            </a:br>
            <a:r>
              <a:rPr lang="en-US" b="0" i="0" u="none" strike="noStrike" dirty="0">
                <a:solidFill>
                  <a:srgbClr val="000000"/>
                </a:solidFill>
                <a:effectLst/>
                <a:latin typeface="-webkit-standard"/>
              </a:rPr>
              <a:t>Giving constructive feedback is difficult. Cooper (2010) suggests that honesty and understanding establish trust instead of anger. I've found that explaining why a change is essential helps me accept criticism at work. Telling the coworker you understand if this feels like more work (“I understand this may come across as...”) builds trust.</a:t>
            </a:r>
            <a:br>
              <a:rPr lang="en-US" dirty="0"/>
            </a:br>
            <a:r>
              <a:rPr lang="en-US" b="0" i="0" u="none" strike="noStrike" dirty="0">
                <a:solidFill>
                  <a:srgbClr val="000000"/>
                </a:solidFill>
                <a:effectLst/>
                <a:latin typeface="-webkit-standard"/>
              </a:rPr>
              <a:t>Talk to others</a:t>
            </a:r>
            <a:br>
              <a:rPr lang="en-US" dirty="0"/>
            </a:br>
            <a:r>
              <a:rPr lang="en-US" b="0" i="0" u="none" strike="noStrike" dirty="0">
                <a:solidFill>
                  <a:srgbClr val="000000"/>
                </a:solidFill>
                <a:effectLst/>
                <a:latin typeface="-webkit-standard"/>
              </a:rPr>
              <a:t>Actively listening shows respect. I repeat what the other person says to make sure I understand rather than interrupting or planning my next action. By listening to the speaker's tone, body language, and words, I can calm meetings and make everyone feel important.</a:t>
            </a:r>
            <a:br>
              <a:rPr lang="en-US" dirty="0"/>
            </a:br>
            <a:r>
              <a:rPr lang="en-US" b="0" i="0" u="none" strike="noStrike" dirty="0">
                <a:solidFill>
                  <a:srgbClr val="000000"/>
                </a:solidFill>
                <a:effectLst/>
                <a:latin typeface="-webkit-standard"/>
              </a:rPr>
              <a:t>Understand others' feelings</a:t>
            </a:r>
            <a:br>
              <a:rPr lang="en-US" dirty="0"/>
            </a:br>
            <a:r>
              <a:rPr lang="en-US" b="0" i="0" u="none" strike="noStrike" dirty="0">
                <a:solidFill>
                  <a:srgbClr val="000000"/>
                </a:solidFill>
                <a:effectLst/>
                <a:latin typeface="-webkit-standard"/>
              </a:rPr>
              <a:t>To have empathy, put yourself in someone else's position (Goleman, 1998). If a team member is late with a project, I try to find out if there are personal or outside reasons rather than assuming they work hard. It doesn't mean poor </a:t>
            </a:r>
            <a:r>
              <a:rPr lang="en-US" b="0" i="0" u="none" strike="noStrike" dirty="0" err="1">
                <a:solidFill>
                  <a:srgbClr val="000000"/>
                </a:solidFill>
                <a:effectLst/>
                <a:latin typeface="-webkit-standard"/>
              </a:rPr>
              <a:t>behaviour</a:t>
            </a:r>
            <a:r>
              <a:rPr lang="en-US" b="0" i="0" u="none" strike="noStrike" dirty="0">
                <a:solidFill>
                  <a:srgbClr val="000000"/>
                </a:solidFill>
                <a:effectLst/>
                <a:latin typeface="-webkit-standard"/>
              </a:rPr>
              <a:t> is okay, but problems should be handled more compassionately and effectively.</a:t>
            </a:r>
            <a:br>
              <a:rPr lang="en-US" dirty="0"/>
            </a:br>
            <a:r>
              <a:rPr lang="en-US" b="0" i="0" u="none" strike="noStrike" dirty="0">
                <a:solidFill>
                  <a:srgbClr val="000000"/>
                </a:solidFill>
                <a:effectLst/>
                <a:latin typeface="-webkit-standard"/>
              </a:rPr>
              <a:t>5. Improving or </a:t>
            </a:r>
            <a:r>
              <a:rPr lang="en-US" b="0" i="0" u="none" strike="noStrike" dirty="0" err="1">
                <a:solidFill>
                  <a:srgbClr val="000000"/>
                </a:solidFill>
                <a:effectLst/>
                <a:latin typeface="-webkit-standard"/>
              </a:rPr>
              <a:t>maximising</a:t>
            </a:r>
            <a:r>
              <a:rPr lang="en-US" b="0" i="0" u="none" strike="noStrike" dirty="0">
                <a:solidFill>
                  <a:srgbClr val="000000"/>
                </a:solidFill>
                <a:effectLst/>
                <a:latin typeface="-webkit-standard"/>
              </a:rPr>
              <a:t> EI About 200 words</a:t>
            </a:r>
            <a:br>
              <a:rPr lang="en-US" dirty="0"/>
            </a:br>
            <a:r>
              <a:rPr lang="en-US" b="0" i="0" u="none" strike="noStrike" dirty="0">
                <a:solidFill>
                  <a:srgbClr val="000000"/>
                </a:solidFill>
                <a:effectLst/>
                <a:latin typeface="-webkit-standard"/>
              </a:rPr>
              <a:t>This section discusses my emotional intelligence improvement plans:</a:t>
            </a:r>
            <a:br>
              <a:rPr lang="en-US" dirty="0"/>
            </a:br>
            <a:br>
              <a:rPr lang="en-US" dirty="0"/>
            </a:br>
            <a:r>
              <a:rPr lang="en-US" b="0" i="0" u="none" strike="noStrike" dirty="0">
                <a:solidFill>
                  <a:srgbClr val="000000"/>
                </a:solidFill>
                <a:effectLst/>
                <a:latin typeface="-webkit-standard"/>
              </a:rPr>
              <a:t>Examine the scenario.</a:t>
            </a:r>
            <a:br>
              <a:rPr lang="en-US" dirty="0"/>
            </a:br>
            <a:r>
              <a:rPr lang="en-US" b="0" i="0" u="none" strike="noStrike" dirty="0">
                <a:solidFill>
                  <a:srgbClr val="000000"/>
                </a:solidFill>
                <a:effectLst/>
                <a:latin typeface="-webkit-standard"/>
              </a:rPr>
              <a:t>Salovey and Mayer (1990) recommend naming feelings. I convey my emotions whether unhappy or nervous. This mental recognition reduces your likelihood of reacting negatively immediately. Just a moment of self-awareness can prevent misunderstandings and rudeness.</a:t>
            </a:r>
            <a:br>
              <a:rPr lang="en-US" dirty="0"/>
            </a:br>
            <a:r>
              <a:rPr lang="en-US" b="0" i="0" u="none" strike="noStrike" dirty="0">
                <a:solidFill>
                  <a:srgbClr val="000000"/>
                </a:solidFill>
                <a:effectLst/>
                <a:latin typeface="-webkit-standard"/>
              </a:rPr>
              <a:t>Will to Lead</a:t>
            </a:r>
            <a:br>
              <a:rPr lang="en-US" dirty="0"/>
            </a:br>
            <a:r>
              <a:rPr lang="en-US" b="0" i="0" u="none" strike="noStrike" dirty="0">
                <a:solidFill>
                  <a:srgbClr val="000000"/>
                </a:solidFill>
                <a:effectLst/>
                <a:latin typeface="-webkit-standard"/>
              </a:rPr>
              <a:t>EI includes accepting responsibility for mistakes and conflicts (Boyatzis &amp; McKee, 2005). I should </a:t>
            </a:r>
            <a:r>
              <a:rPr lang="en-US" b="0" i="0" u="none" strike="noStrike" dirty="0" err="1">
                <a:solidFill>
                  <a:srgbClr val="000000"/>
                </a:solidFill>
                <a:effectLst/>
                <a:latin typeface="-webkit-standard"/>
              </a:rPr>
              <a:t>apologise</a:t>
            </a:r>
            <a:r>
              <a:rPr lang="en-US" b="0" i="0" u="none" strike="noStrike" dirty="0">
                <a:solidFill>
                  <a:srgbClr val="000000"/>
                </a:solidFill>
                <a:effectLst/>
                <a:latin typeface="-webkit-standard"/>
              </a:rPr>
              <a:t> for any confusion if I </a:t>
            </a:r>
            <a:r>
              <a:rPr lang="en-US" b="0" i="0" u="none" strike="noStrike" dirty="0" err="1">
                <a:solidFill>
                  <a:srgbClr val="000000"/>
                </a:solidFill>
                <a:effectLst/>
                <a:latin typeface="-webkit-standard"/>
              </a:rPr>
              <a:t>realised</a:t>
            </a:r>
            <a:r>
              <a:rPr lang="en-US" b="0" i="0" u="none" strike="noStrike" dirty="0">
                <a:solidFill>
                  <a:srgbClr val="000000"/>
                </a:solidFill>
                <a:effectLst/>
                <a:latin typeface="-webkit-standard"/>
              </a:rPr>
              <a:t> my tone was harsh or that I made a quick decision because I was stressed. This kind of accountability rebuilds trust and provides an environment where people don't feel ashamed of their mistakes.</a:t>
            </a:r>
            <a:br>
              <a:rPr lang="en-US" dirty="0"/>
            </a:br>
            <a:r>
              <a:rPr lang="en-US" b="0" i="0" u="none" strike="noStrike" dirty="0">
                <a:solidFill>
                  <a:srgbClr val="000000"/>
                </a:solidFill>
                <a:effectLst/>
                <a:latin typeface="-webkit-standard"/>
              </a:rPr>
              <a:t>Understand others' emotions.</a:t>
            </a:r>
            <a:br>
              <a:rPr lang="en-US" dirty="0"/>
            </a:br>
            <a:r>
              <a:rPr lang="en-US" b="0" i="0" u="none" strike="noStrike" dirty="0">
                <a:solidFill>
                  <a:srgbClr val="000000"/>
                </a:solidFill>
                <a:effectLst/>
                <a:latin typeface="-webkit-standard"/>
              </a:rPr>
              <a:t>Before a problem worsens, I want to check in with my team. Simple questions like "How are you doing?" or "Is there anything I can do to help?" can boost team morale. I wish to create a productive, self-confident workplace by exhibiting understanding.</a:t>
            </a:r>
            <a:br>
              <a:rPr lang="en-US" dirty="0"/>
            </a:br>
            <a:r>
              <a:rPr lang="en-US" b="0" i="0" u="none" strike="noStrike" dirty="0">
                <a:solidFill>
                  <a:srgbClr val="000000"/>
                </a:solidFill>
                <a:effectLst/>
                <a:latin typeface="-webkit-standard"/>
              </a:rPr>
              <a:t>Get ideas from others.</a:t>
            </a:r>
            <a:br>
              <a:rPr lang="en-US" dirty="0"/>
            </a:br>
            <a:r>
              <a:rPr lang="en-US" b="0" i="0" u="none" strike="noStrike" dirty="0">
                <a:solidFill>
                  <a:srgbClr val="000000"/>
                </a:solidFill>
                <a:effectLst/>
                <a:latin typeface="-webkit-standard"/>
              </a:rPr>
              <a:t>Learning from more experienced peers, mentors, and thought leaders is an EI strategy. I learn from others' calm, clear responses to high-stress situations. Regularly thinking about and </a:t>
            </a:r>
            <a:r>
              <a:rPr lang="en-US" b="0" i="0" u="none" strike="noStrike" dirty="0" err="1">
                <a:solidFill>
                  <a:srgbClr val="000000"/>
                </a:solidFill>
                <a:effectLst/>
                <a:latin typeface="-webkit-standard"/>
              </a:rPr>
              <a:t>utilising</a:t>
            </a:r>
            <a:r>
              <a:rPr lang="en-US" b="0" i="0" u="none" strike="noStrike" dirty="0">
                <a:solidFill>
                  <a:srgbClr val="000000"/>
                </a:solidFill>
                <a:effectLst/>
                <a:latin typeface="-webkit-standard"/>
              </a:rPr>
              <a:t> these ideas can increase my EI toolset.</a:t>
            </a:r>
            <a:br>
              <a:rPr lang="en-US" dirty="0"/>
            </a:br>
            <a:r>
              <a:rPr lang="en-US" b="0" i="0" u="none" strike="noStrike" dirty="0">
                <a:solidFill>
                  <a:srgbClr val="000000"/>
                </a:solidFill>
                <a:effectLst/>
                <a:latin typeface="-webkit-standard"/>
              </a:rPr>
              <a:t>Brief conclusion (100 words)</a:t>
            </a:r>
            <a:br>
              <a:rPr lang="en-US" dirty="0"/>
            </a:br>
            <a:r>
              <a:rPr lang="en-US" b="0" i="0" u="none" strike="noStrike" dirty="0">
                <a:solidFill>
                  <a:srgbClr val="000000"/>
                </a:solidFill>
                <a:effectLst/>
                <a:latin typeface="-webkit-standard"/>
              </a:rPr>
              <a:t>Emotional intelligence is a tool that helps improve teamwork, leadership, and communication. Self-awareness, active listening, empathy, and personal accountability have improved my communication and stress management. Goleman (1998) calls EI a "continuous journey of discovery, adaptation, and growth." I believe that by carefully applying the ideas in my poster—recognizing emotional triggers, improving feedback, and accepting responsibility—we can enhance our professional relationships and work better together in any environment.</a:t>
            </a:r>
            <a:br>
              <a:rPr lang="en-US" dirty="0"/>
            </a:br>
            <a:br>
              <a:rPr lang="en-US" dirty="0"/>
            </a:br>
            <a:br>
              <a:rPr lang="en-US" dirty="0"/>
            </a:br>
            <a:br>
              <a:rPr lang="en-US" dirty="0"/>
            </a:br>
            <a:endParaRPr lang="en-KW" dirty="0"/>
          </a:p>
        </p:txBody>
      </p:sp>
      <p:sp>
        <p:nvSpPr>
          <p:cNvPr id="4" name="Slide Number Placeholder 3"/>
          <p:cNvSpPr>
            <a:spLocks noGrp="1"/>
          </p:cNvSpPr>
          <p:nvPr>
            <p:ph type="sldNum" sz="quarter" idx="5"/>
          </p:nvPr>
        </p:nvSpPr>
        <p:spPr/>
        <p:txBody>
          <a:bodyPr/>
          <a:lstStyle/>
          <a:p>
            <a:fld id="{29EC22E6-3D38-A349-9A91-28CAFF0DCE38}" type="slidenum">
              <a:rPr lang="en-KW" smtClean="0"/>
              <a:t>1</a:t>
            </a:fld>
            <a:endParaRPr lang="en-KW"/>
          </a:p>
        </p:txBody>
      </p:sp>
    </p:spTree>
    <p:extLst>
      <p:ext uri="{BB962C8B-B14F-4D97-AF65-F5344CB8AC3E}">
        <p14:creationId xmlns:p14="http://schemas.microsoft.com/office/powerpoint/2010/main" val="1464315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B98A83-AA91-4745-ABED-910F3C887094}" type="datetimeFigureOut">
              <a:rPr lang="en-US" smtClean="0"/>
              <a:t>12/23/24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4092506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B98A83-AA91-4745-ABED-910F3C887094}" type="datetimeFigureOut">
              <a:rPr lang="en-US" smtClean="0"/>
              <a:t>12/23/24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3931021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B98A83-AA91-4745-ABED-910F3C887094}" type="datetimeFigureOut">
              <a:rPr lang="en-US" smtClean="0"/>
              <a:t>12/23/24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1420383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B98A83-AA91-4745-ABED-910F3C887094}" type="datetimeFigureOut">
              <a:rPr lang="en-US" smtClean="0"/>
              <a:t>12/23/24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4111058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B98A83-AA91-4745-ABED-910F3C887094}" type="datetimeFigureOut">
              <a:rPr lang="en-US" smtClean="0"/>
              <a:t>12/23/24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1408993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B98A83-AA91-4745-ABED-910F3C887094}" type="datetimeFigureOut">
              <a:rPr lang="en-US" smtClean="0"/>
              <a:t>12/23/24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2375615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B98A83-AA91-4745-ABED-910F3C887094}" type="datetimeFigureOut">
              <a:rPr lang="en-US" smtClean="0"/>
              <a:t>12/23/24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400088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3B98A83-AA91-4745-ABED-910F3C887094}" type="datetimeFigureOut">
              <a:rPr lang="en-US" smtClean="0"/>
              <a:t>12/23/24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2294804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3B98A83-AA91-4745-ABED-910F3C887094}" type="datetimeFigureOut">
              <a:rPr lang="en-US" smtClean="0"/>
              <a:t>12/23/24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1305471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B98A83-AA91-4745-ABED-910F3C887094}" type="datetimeFigureOut">
              <a:rPr lang="en-US" smtClean="0"/>
              <a:t>12/23/24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138373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B98A83-AA91-4745-ABED-910F3C887094}" type="datetimeFigureOut">
              <a:rPr lang="en-US" smtClean="0"/>
              <a:t>12/23/24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4DE90-3F78-4CF5-9D73-1B12F9F328E2}" type="slidenum">
              <a:rPr lang="en-US" smtClean="0"/>
              <a:t>‹#›</a:t>
            </a:fld>
            <a:endParaRPr lang="en-US"/>
          </a:p>
        </p:txBody>
      </p:sp>
    </p:spTree>
    <p:extLst>
      <p:ext uri="{BB962C8B-B14F-4D97-AF65-F5344CB8AC3E}">
        <p14:creationId xmlns:p14="http://schemas.microsoft.com/office/powerpoint/2010/main" val="3338220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53B98A83-AA91-4745-ABED-910F3C887094}" type="datetimeFigureOut">
              <a:rPr lang="en-US" smtClean="0"/>
              <a:t>12/23/24</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5034DE90-3F78-4CF5-9D73-1B12F9F328E2}" type="slidenum">
              <a:rPr lang="en-US" smtClean="0"/>
              <a:t>‹#›</a:t>
            </a:fld>
            <a:endParaRPr lang="en-US"/>
          </a:p>
        </p:txBody>
      </p:sp>
    </p:spTree>
    <p:extLst>
      <p:ext uri="{BB962C8B-B14F-4D97-AF65-F5344CB8AC3E}">
        <p14:creationId xmlns:p14="http://schemas.microsoft.com/office/powerpoint/2010/main" val="294625452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E6916E-9F9C-89D9-8098-EB0843262DB5}"/>
              </a:ext>
            </a:extLst>
          </p:cNvPr>
          <p:cNvSpPr txBox="1"/>
          <p:nvPr/>
        </p:nvSpPr>
        <p:spPr>
          <a:xfrm>
            <a:off x="0" y="409034"/>
            <a:ext cx="4973053" cy="3042500"/>
          </a:xfrm>
          <a:prstGeom prst="rect">
            <a:avLst/>
          </a:prstGeom>
          <a:solidFill>
            <a:schemeClr val="bg2"/>
          </a:solidFill>
        </p:spPr>
        <p:txBody>
          <a:bodyPr wrap="square">
            <a:spAutoFit/>
          </a:bodyPr>
          <a:lstStyle/>
          <a:p>
            <a:r>
              <a:rPr lang="en-US" sz="2800" b="0" i="0" u="none" strike="noStrike" dirty="0">
                <a:solidFill>
                  <a:srgbClr val="000000"/>
                </a:solidFill>
                <a:effectLst/>
                <a:latin typeface="Times New Roman" panose="02020603050405020304" pitchFamily="18" charset="0"/>
                <a:cs typeface="Times New Roman" panose="02020603050405020304" pitchFamily="18" charset="0"/>
              </a:rPr>
              <a:t>1. Introduction</a:t>
            </a:r>
            <a:br>
              <a:rPr lang="en-US" sz="1600" dirty="0">
                <a:latin typeface="Times New Roman" panose="02020603050405020304" pitchFamily="18" charset="0"/>
                <a:cs typeface="Times New Roman" panose="02020603050405020304" pitchFamily="18" charset="0"/>
              </a:rPr>
            </a:br>
            <a:r>
              <a:rPr lang="en-US" sz="1600" b="0" i="0" u="none" strike="noStrike" dirty="0">
                <a:solidFill>
                  <a:srgbClr val="000000"/>
                </a:solidFill>
                <a:effectLst/>
                <a:latin typeface="Times New Roman" panose="02020603050405020304" pitchFamily="18" charset="0"/>
                <a:cs typeface="Times New Roman" panose="02020603050405020304" pitchFamily="18" charset="0"/>
              </a:rPr>
              <a:t>According to Salovey and Mayer (1990), emotional intelligence (EI) involves </a:t>
            </a:r>
            <a:r>
              <a:rPr lang="en-US" sz="1600" b="0" i="0" u="none" strike="noStrike" dirty="0" err="1">
                <a:solidFill>
                  <a:srgbClr val="000000"/>
                </a:solidFill>
                <a:effectLst/>
                <a:latin typeface="Times New Roman" panose="02020603050405020304" pitchFamily="18" charset="0"/>
                <a:cs typeface="Times New Roman" panose="02020603050405020304" pitchFamily="18" charset="0"/>
              </a:rPr>
              <a:t>recognising</a:t>
            </a:r>
            <a:r>
              <a:rPr lang="en-US" sz="1600" b="0" i="0" u="none" strike="noStrike" dirty="0">
                <a:solidFill>
                  <a:srgbClr val="000000"/>
                </a:solidFill>
                <a:effectLst/>
                <a:latin typeface="Times New Roman" panose="02020603050405020304" pitchFamily="18" charset="0"/>
                <a:cs typeface="Times New Roman" panose="02020603050405020304" pitchFamily="18" charset="0"/>
              </a:rPr>
              <a:t>, understanding, and managing one's own and others' emotions. According to Goleman (1995), EI affects our ability to maintain good relationships, communicate clearly, and handle stress, making it more than intellectual intelligence. This sign briefly describes three steps: (1) thinking about your emotional intelligence (EI), (2) how to use or understand your feelings, and (3) how to increase your EI.</a:t>
            </a:r>
            <a:br>
              <a:rPr lang="en-US" sz="1600" dirty="0"/>
            </a:br>
            <a:br>
              <a:rPr lang="en-US" dirty="0"/>
            </a:br>
            <a:br>
              <a:rPr lang="en-US" dirty="0"/>
            </a:br>
            <a:br>
              <a:rPr lang="en-US" dirty="0"/>
            </a:br>
            <a:br>
              <a:rPr lang="en-US" dirty="0"/>
            </a:br>
            <a:endParaRPr lang="en-KW" dirty="0"/>
          </a:p>
        </p:txBody>
      </p:sp>
      <p:sp>
        <p:nvSpPr>
          <p:cNvPr id="9" name="Rectangle 8">
            <a:extLst>
              <a:ext uri="{FF2B5EF4-FFF2-40B4-BE49-F238E27FC236}">
                <a16:creationId xmlns:a16="http://schemas.microsoft.com/office/drawing/2014/main" id="{7791B06C-B35D-8D5E-A324-C64C5CAAEEE0}"/>
              </a:ext>
            </a:extLst>
          </p:cNvPr>
          <p:cNvSpPr/>
          <p:nvPr/>
        </p:nvSpPr>
        <p:spPr>
          <a:xfrm>
            <a:off x="8742947" y="409034"/>
            <a:ext cx="4058653" cy="3184398"/>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b="1" i="0" u="none" strike="noStrike" dirty="0">
                <a:solidFill>
                  <a:srgbClr val="000000"/>
                </a:solidFill>
                <a:effectLst/>
                <a:latin typeface="Times New Roman" panose="02020603050405020304" pitchFamily="18" charset="0"/>
                <a:cs typeface="Times New Roman" panose="02020603050405020304" pitchFamily="18" charset="0"/>
              </a:rPr>
              <a:t>4. Key EI Skills I Want to Improve</a:t>
            </a:r>
            <a:br>
              <a:rPr lang="en-US" sz="1400" dirty="0">
                <a:latin typeface="Times New Roman" panose="02020603050405020304" pitchFamily="18" charset="0"/>
                <a:cs typeface="Times New Roman" panose="02020603050405020304" pitchFamily="18" charset="0"/>
              </a:rPr>
            </a:br>
            <a:r>
              <a:rPr lang="en-US" sz="1400" b="0" i="0" u="none" strike="noStrike" dirty="0">
                <a:solidFill>
                  <a:srgbClr val="000000"/>
                </a:solidFill>
                <a:effectLst/>
                <a:latin typeface="Times New Roman" panose="02020603050405020304" pitchFamily="18" charset="0"/>
                <a:cs typeface="Times New Roman" panose="02020603050405020304" pitchFamily="18" charset="0"/>
              </a:rPr>
              <a:t>Accept and Give Helpful Feedback: Be honest and understanding while giving feedback (Cooper, 2010). I want to acknowledge my teammates' efforts and provide improvements rather than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criticise</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a:t>
            </a:r>
            <a:br>
              <a:rPr lang="en-US" sz="1400" dirty="0">
                <a:latin typeface="Times New Roman" panose="02020603050405020304" pitchFamily="18" charset="0"/>
                <a:cs typeface="Times New Roman" panose="02020603050405020304" pitchFamily="18" charset="0"/>
              </a:rPr>
            </a:br>
            <a:r>
              <a:rPr lang="en-US" sz="1400" b="0" i="0" u="none" strike="noStrike" dirty="0">
                <a:solidFill>
                  <a:srgbClr val="000000"/>
                </a:solidFill>
                <a:effectLst/>
                <a:latin typeface="Times New Roman" panose="02020603050405020304" pitchFamily="18" charset="0"/>
                <a:cs typeface="Times New Roman" panose="02020603050405020304" pitchFamily="18" charset="0"/>
              </a:rPr>
              <a:t>Hearing Others:</a:t>
            </a:r>
            <a:br>
              <a:rPr lang="en-US" sz="1400" dirty="0">
                <a:latin typeface="Times New Roman" panose="02020603050405020304" pitchFamily="18" charset="0"/>
                <a:cs typeface="Times New Roman" panose="02020603050405020304" pitchFamily="18" charset="0"/>
              </a:rPr>
            </a:br>
            <a:r>
              <a:rPr lang="en-US" sz="1400" b="0" i="0" u="none" strike="noStrike" dirty="0">
                <a:solidFill>
                  <a:srgbClr val="000000"/>
                </a:solidFill>
                <a:effectLst/>
                <a:latin typeface="Times New Roman" panose="02020603050405020304" pitchFamily="18" charset="0"/>
                <a:cs typeface="Times New Roman" panose="02020603050405020304" pitchFamily="18" charset="0"/>
              </a:rPr>
              <a:t>Actively listening to the speaker's words and body language fosters trust. Rephrasing what I hear helps me understand before commenting.</a:t>
            </a:r>
            <a:br>
              <a:rPr lang="en-US" sz="1400" dirty="0">
                <a:latin typeface="Times New Roman" panose="02020603050405020304" pitchFamily="18" charset="0"/>
                <a:cs typeface="Times New Roman" panose="02020603050405020304" pitchFamily="18" charset="0"/>
              </a:rPr>
            </a:br>
            <a:r>
              <a:rPr lang="en-US" sz="1400" b="0" i="0" u="none" strike="noStrike" dirty="0">
                <a:solidFill>
                  <a:srgbClr val="000000"/>
                </a:solidFill>
                <a:effectLst/>
                <a:latin typeface="Times New Roman" panose="02020603050405020304" pitchFamily="18" charset="0"/>
                <a:cs typeface="Times New Roman" panose="02020603050405020304" pitchFamily="18" charset="0"/>
              </a:rPr>
              <a:t>To have empathy, you must comprehend how others feel (Goleman, 1998). I don't presume stressed coworkers aren't interested; I ask.</a:t>
            </a:r>
            <a:br>
              <a:rPr lang="en-US" sz="1600" dirty="0"/>
            </a:br>
            <a:br>
              <a:rPr lang="en-US" sz="1600" dirty="0"/>
            </a:br>
            <a:br>
              <a:rPr lang="en-US" dirty="0"/>
            </a:br>
            <a:endParaRPr lang="en-KW" dirty="0"/>
          </a:p>
        </p:txBody>
      </p:sp>
      <p:sp>
        <p:nvSpPr>
          <p:cNvPr id="10" name="Rectangle 9">
            <a:extLst>
              <a:ext uri="{FF2B5EF4-FFF2-40B4-BE49-F238E27FC236}">
                <a16:creationId xmlns:a16="http://schemas.microsoft.com/office/drawing/2014/main" id="{81705D79-BE80-84EC-D99F-C659A5644BE0}"/>
              </a:ext>
            </a:extLst>
          </p:cNvPr>
          <p:cNvSpPr/>
          <p:nvPr/>
        </p:nvSpPr>
        <p:spPr>
          <a:xfrm>
            <a:off x="4973053" y="5871411"/>
            <a:ext cx="3769894" cy="3729789"/>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b="0" i="0" u="none" strike="noStrike" dirty="0">
                <a:solidFill>
                  <a:srgbClr val="000000"/>
                </a:solidFill>
                <a:effectLst/>
                <a:latin typeface="Times New Roman" panose="02020603050405020304" pitchFamily="18" charset="0"/>
                <a:cs typeface="Times New Roman" panose="02020603050405020304" pitchFamily="18" charset="0"/>
              </a:rPr>
              <a:t>5. Improving or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maximising</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EI</a:t>
            </a:r>
            <a:br>
              <a:rPr lang="en-US" sz="1400" dirty="0">
                <a:latin typeface="Times New Roman" panose="02020603050405020304" pitchFamily="18" charset="0"/>
                <a:cs typeface="Times New Roman" panose="02020603050405020304" pitchFamily="18" charset="0"/>
              </a:rPr>
            </a:b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Recognise</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the Situation: I state "I feel tense" before acting. This Salovey and Mayer (1990)-based strategy helps me avoid automatic reactions.</a:t>
            </a:r>
            <a:br>
              <a:rPr lang="en-US" sz="1400" dirty="0">
                <a:latin typeface="Times New Roman" panose="02020603050405020304" pitchFamily="18" charset="0"/>
                <a:cs typeface="Times New Roman" panose="02020603050405020304" pitchFamily="18" charset="0"/>
              </a:rPr>
            </a:br>
            <a:r>
              <a:rPr lang="en-US" sz="1400" b="0" i="0" u="none" strike="noStrike" dirty="0">
                <a:solidFill>
                  <a:srgbClr val="000000"/>
                </a:solidFill>
                <a:effectLst/>
                <a:latin typeface="Times New Roman" panose="02020603050405020304" pitchFamily="18" charset="0"/>
                <a:cs typeface="Times New Roman" panose="02020603050405020304" pitchFamily="18" charset="0"/>
              </a:rPr>
              <a:t>Accept Responsibility: To show that I care about others, I will talk about it freely and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apologise</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briefly if I caused tension (Boyatzis &amp; McKee, 2005).</a:t>
            </a:r>
            <a:br>
              <a:rPr lang="en-US" sz="1400" dirty="0">
                <a:latin typeface="Times New Roman" panose="02020603050405020304" pitchFamily="18" charset="0"/>
                <a:cs typeface="Times New Roman" panose="02020603050405020304" pitchFamily="18" charset="0"/>
              </a:rPr>
            </a:br>
            <a:r>
              <a:rPr lang="en-US" sz="1400" b="0" i="0" u="none" strike="noStrike" dirty="0">
                <a:solidFill>
                  <a:srgbClr val="000000"/>
                </a:solidFill>
                <a:effectLst/>
                <a:latin typeface="Times New Roman" panose="02020603050405020304" pitchFamily="18" charset="0"/>
                <a:cs typeface="Times New Roman" panose="02020603050405020304" pitchFamily="18" charset="0"/>
              </a:rPr>
              <a:t>Feel others' emotions: Without waiting for someone to be sad, I can ask about their employment or health. This indicates my willingness to assist.</a:t>
            </a:r>
            <a:br>
              <a:rPr lang="en-US" sz="1400" dirty="0">
                <a:latin typeface="Times New Roman" panose="02020603050405020304" pitchFamily="18" charset="0"/>
                <a:cs typeface="Times New Roman" panose="02020603050405020304" pitchFamily="18" charset="0"/>
              </a:rPr>
            </a:br>
            <a:r>
              <a:rPr lang="en-US" sz="1400" b="0" i="0" u="none" strike="noStrike" dirty="0">
                <a:solidFill>
                  <a:srgbClr val="000000"/>
                </a:solidFill>
                <a:effectLst/>
                <a:latin typeface="Times New Roman" panose="02020603050405020304" pitchFamily="18" charset="0"/>
                <a:cs typeface="Times New Roman" panose="02020603050405020304" pitchFamily="18" charset="0"/>
              </a:rPr>
              <a:t>Get inspiration from others:</a:t>
            </a:r>
            <a:br>
              <a:rPr lang="en-US" sz="1400" dirty="0">
                <a:latin typeface="Times New Roman" panose="02020603050405020304" pitchFamily="18" charset="0"/>
                <a:cs typeface="Times New Roman" panose="02020603050405020304" pitchFamily="18" charset="0"/>
              </a:rPr>
            </a:br>
            <a:r>
              <a:rPr lang="en-US" sz="1400" b="0" i="0" u="none" strike="noStrike" dirty="0">
                <a:solidFill>
                  <a:srgbClr val="000000"/>
                </a:solidFill>
                <a:effectLst/>
                <a:latin typeface="Times New Roman" panose="02020603050405020304" pitchFamily="18" charset="0"/>
                <a:cs typeface="Times New Roman" panose="02020603050405020304" pitchFamily="18" charset="0"/>
              </a:rPr>
              <a:t>Teachers with high EI help me progress. I monitor their politeness in challenging meetings and severe comments.</a:t>
            </a:r>
            <a:br>
              <a:rPr lang="en-US" sz="1400" dirty="0">
                <a:latin typeface="Times New Roman" panose="02020603050405020304" pitchFamily="18" charset="0"/>
                <a:cs typeface="Times New Roman" panose="02020603050405020304" pitchFamily="18" charset="0"/>
              </a:rPr>
            </a:br>
            <a:br>
              <a:rPr lang="en-US" dirty="0"/>
            </a:br>
            <a:endParaRPr lang="en-KW" dirty="0"/>
          </a:p>
        </p:txBody>
      </p:sp>
      <p:pic>
        <p:nvPicPr>
          <p:cNvPr id="13" name="Picture 12" descr="A text on a page&#10;&#10;Description automatically generated with medium confidence">
            <a:extLst>
              <a:ext uri="{FF2B5EF4-FFF2-40B4-BE49-F238E27FC236}">
                <a16:creationId xmlns:a16="http://schemas.microsoft.com/office/drawing/2014/main" id="{37525333-0B33-1942-F132-86369AF091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44953" y="4759213"/>
            <a:ext cx="4201026" cy="4841987"/>
          </a:xfrm>
          <a:prstGeom prst="rect">
            <a:avLst/>
          </a:prstGeom>
        </p:spPr>
      </p:pic>
      <p:sp>
        <p:nvSpPr>
          <p:cNvPr id="14" name="Rounded Rectangle 13">
            <a:extLst>
              <a:ext uri="{FF2B5EF4-FFF2-40B4-BE49-F238E27FC236}">
                <a16:creationId xmlns:a16="http://schemas.microsoft.com/office/drawing/2014/main" id="{AE303D78-3EFA-AFB1-93E6-DE21AF4149C8}"/>
              </a:ext>
            </a:extLst>
          </p:cNvPr>
          <p:cNvSpPr/>
          <p:nvPr/>
        </p:nvSpPr>
        <p:spPr>
          <a:xfrm>
            <a:off x="0" y="-240632"/>
            <a:ext cx="12801600" cy="649666"/>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0" i="0" u="none" strike="noStrike" dirty="0">
                <a:solidFill>
                  <a:srgbClr val="000000"/>
                </a:solidFill>
                <a:effectLst/>
                <a:latin typeface="-webkit-standard"/>
              </a:rPr>
              <a:t>Emotional Intelligence in Action: Reflection, Skills, and Growth</a:t>
            </a:r>
            <a:endParaRPr lang="en-KW" sz="2800" dirty="0"/>
          </a:p>
        </p:txBody>
      </p:sp>
      <p:pic>
        <p:nvPicPr>
          <p:cNvPr id="16" name="Picture 15" descr="A yellow and black text&#10;&#10;Description automatically generated">
            <a:extLst>
              <a:ext uri="{FF2B5EF4-FFF2-40B4-BE49-F238E27FC236}">
                <a16:creationId xmlns:a16="http://schemas.microsoft.com/office/drawing/2014/main" id="{31CFF063-166F-DD53-A480-6DCAFBDED2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07" y="3205106"/>
            <a:ext cx="4973053" cy="4141192"/>
          </a:xfrm>
          <a:prstGeom prst="rect">
            <a:avLst/>
          </a:prstGeom>
        </p:spPr>
      </p:pic>
      <p:pic>
        <p:nvPicPr>
          <p:cNvPr id="18" name="Picture 17" descr="A blue paper with black text&#10;&#10;Description automatically generated">
            <a:extLst>
              <a:ext uri="{FF2B5EF4-FFF2-40B4-BE49-F238E27FC236}">
                <a16:creationId xmlns:a16="http://schemas.microsoft.com/office/drawing/2014/main" id="{6558E6AD-19EC-FCDD-F365-791F1AFF80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08550" y="436834"/>
            <a:ext cx="3832390" cy="4631484"/>
          </a:xfrm>
          <a:prstGeom prst="rect">
            <a:avLst/>
          </a:prstGeom>
        </p:spPr>
      </p:pic>
      <p:pic>
        <p:nvPicPr>
          <p:cNvPr id="1026" name="Picture 2" descr="Understanding The Concept Of Emotional Intelligence In Leadership">
            <a:extLst>
              <a:ext uri="{FF2B5EF4-FFF2-40B4-BE49-F238E27FC236}">
                <a16:creationId xmlns:a16="http://schemas.microsoft.com/office/drawing/2014/main" id="{BCF9EA59-B7D1-0AE4-C90A-471A6B3887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40941" y="3117183"/>
            <a:ext cx="4060659" cy="15884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motional Intelligence | Cohen Collection | Volumes | The Neurosurgical  Atlas">
            <a:extLst>
              <a:ext uri="{FF2B5EF4-FFF2-40B4-BE49-F238E27FC236}">
                <a16:creationId xmlns:a16="http://schemas.microsoft.com/office/drawing/2014/main" id="{A4C0B0F6-4CE0-B2DA-4178-51EE0BBF717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240" y="7346298"/>
            <a:ext cx="4910557" cy="225490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Is Emotional Intelligence and How Can It Help Us Succeed in Our  Education and Career? | UMGC">
            <a:extLst>
              <a:ext uri="{FF2B5EF4-FFF2-40B4-BE49-F238E27FC236}">
                <a16:creationId xmlns:a16="http://schemas.microsoft.com/office/drawing/2014/main" id="{402DF0C4-E1A3-BCA0-00A1-20AC9AADBC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71045" y="5068318"/>
            <a:ext cx="3769893" cy="80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34617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 FINAL POSTER1  -  Read-Only" id="{36E122F4-18E5-D349-9B3E-116292A62903}" vid="{C4023841-18AE-7D44-8328-AEAB8D471E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1458</Words>
  <Application>Microsoft Macintosh PowerPoint</Application>
  <PresentationFormat>A3 Paper (297x420 mm)</PresentationFormat>
  <Paragraphs>6</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-webkit-standard</vt:lpstr>
      <vt:lpstr>Aptos</vt: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Diana-Mara Airini</dc:creator>
  <cp:lastModifiedBy>Diana-Mara Airini</cp:lastModifiedBy>
  <cp:revision>1</cp:revision>
  <dcterms:created xsi:type="dcterms:W3CDTF">2024-12-23T06:38:24Z</dcterms:created>
  <dcterms:modified xsi:type="dcterms:W3CDTF">2024-12-23T06:49:07Z</dcterms:modified>
</cp:coreProperties>
</file>