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753600" cy="7315200"/>
  <p:notesSz cx="6858000" cy="9144000"/>
  <p:embeddedFontLst>
    <p:embeddedFont>
      <p:font typeface="Archivo Black" panose="020B0604020202020204" charset="0"/>
      <p:regular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Montserrat Classic" panose="020B0604020202020204" charset="0"/>
      <p:regular r:id="rId15"/>
    </p:embeddedFont>
    <p:embeddedFont>
      <p:font typeface="Montserrat Classic Bold" panose="020B0604020202020204" charset="0"/>
      <p:regular r:id="rId16"/>
    </p:embeddedFont>
    <p:embeddedFont>
      <p:font typeface="Montserrat Light" panose="00000400000000000000" pitchFamily="2" charset="0"/>
      <p:regular r:id="rId17"/>
    </p:embeddedFont>
    <p:embeddedFont>
      <p:font typeface="Montserrat Light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7" d="100"/>
          <a:sy n="77" d="100"/>
        </p:scale>
        <p:origin x="105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52450" y="2706116"/>
            <a:ext cx="8677275" cy="18791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53"/>
              </a:lnSpc>
            </a:pPr>
            <a:r>
              <a:rPr lang="en-US" sz="6399" spc="127">
                <a:solidFill>
                  <a:srgbClr val="1E1E2D"/>
                </a:solidFill>
                <a:latin typeface="Montserrat Classic Bold"/>
              </a:rPr>
              <a:t>What can I do after</a:t>
            </a:r>
          </a:p>
          <a:p>
            <a:pPr algn="ctr">
              <a:lnSpc>
                <a:spcPts val="7359"/>
              </a:lnSpc>
            </a:pPr>
            <a:r>
              <a:rPr lang="en-US" sz="6399" spc="127">
                <a:solidFill>
                  <a:srgbClr val="1E1E2D"/>
                </a:solidFill>
                <a:latin typeface="Montserrat Classic Bold"/>
              </a:rPr>
              <a:t> I graduate?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831703" y="6044013"/>
            <a:ext cx="1754685" cy="1409275"/>
            <a:chOff x="0" y="0"/>
            <a:chExt cx="6383700" cy="51269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929577" y="6764984"/>
            <a:ext cx="714376" cy="568253"/>
            <a:chOff x="0" y="0"/>
            <a:chExt cx="6346308" cy="51269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528813" y="4822779"/>
            <a:ext cx="1517551" cy="1223101"/>
            <a:chOff x="0" y="0"/>
            <a:chExt cx="6361360" cy="512699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7283597" y="-26587"/>
            <a:ext cx="1754685" cy="1409275"/>
            <a:chOff x="0" y="0"/>
            <a:chExt cx="6383700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9044877" y="694384"/>
            <a:ext cx="714376" cy="568253"/>
            <a:chOff x="0" y="0"/>
            <a:chExt cx="6346308" cy="51269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8644113" y="-1247821"/>
            <a:ext cx="1517551" cy="1223101"/>
            <a:chOff x="0" y="0"/>
            <a:chExt cx="6361360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17681" y="794945"/>
            <a:ext cx="2126357" cy="425271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2338513" y="5597574"/>
            <a:ext cx="5076573" cy="986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2B669F"/>
                </a:solidFill>
                <a:latin typeface="Archivo Black"/>
              </a:rPr>
              <a:t>Careers</a:t>
            </a:r>
            <a:r>
              <a:rPr lang="en-US" sz="2799">
                <a:solidFill>
                  <a:srgbClr val="000000"/>
                </a:solidFill>
                <a:latin typeface="Archivo Black"/>
              </a:rPr>
              <a:t>@uwtsd.ac.uk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rchivo Black"/>
              </a:rPr>
              <a:t>www.uwtsd.ac.uk/</a:t>
            </a:r>
            <a:r>
              <a:rPr lang="en-US" sz="2799">
                <a:solidFill>
                  <a:srgbClr val="2B669F"/>
                </a:solidFill>
                <a:latin typeface="Archivo Black"/>
              </a:rPr>
              <a:t>careers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2950" y="2419350"/>
            <a:ext cx="5944173" cy="2001653"/>
            <a:chOff x="0" y="0"/>
            <a:chExt cx="15225500" cy="51269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225500" cy="5126990"/>
            </a:xfrm>
            <a:custGeom>
              <a:avLst/>
              <a:gdLst/>
              <a:ahLst/>
              <a:cxnLst/>
              <a:rect l="l" t="t" r="r" b="b"/>
              <a:pathLst>
                <a:path w="15225500" h="5126990">
                  <a:moveTo>
                    <a:pt x="124035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12403560" y="5126990"/>
                  </a:lnTo>
                  <a:lnTo>
                    <a:pt x="15225500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55650" y="4845050"/>
            <a:ext cx="8248692" cy="2001653"/>
            <a:chOff x="0" y="0"/>
            <a:chExt cx="21128331" cy="51269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128331" cy="5126990"/>
            </a:xfrm>
            <a:custGeom>
              <a:avLst/>
              <a:gdLst/>
              <a:ahLst/>
              <a:cxnLst/>
              <a:rect l="l" t="t" r="r" b="b"/>
              <a:pathLst>
                <a:path w="21128331" h="5126990">
                  <a:moveTo>
                    <a:pt x="18306391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18306391" y="5126990"/>
                  </a:lnTo>
                  <a:lnTo>
                    <a:pt x="21128331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546100" y="634238"/>
            <a:ext cx="8667899" cy="845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46"/>
              </a:lnSpc>
            </a:pPr>
            <a:r>
              <a:rPr lang="en-US" sz="6439" spc="128">
                <a:solidFill>
                  <a:srgbClr val="1E1E2D"/>
                </a:solidFill>
                <a:latin typeface="Montserrat Classic Bold"/>
              </a:rPr>
              <a:t>Setting your goals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2260600" y="2856420"/>
            <a:ext cx="3267075" cy="1128013"/>
            <a:chOff x="0" y="0"/>
            <a:chExt cx="4356100" cy="1504018"/>
          </a:xfrm>
        </p:grpSpPr>
        <p:sp>
          <p:nvSpPr>
            <p:cNvPr id="8" name="TextBox 8"/>
            <p:cNvSpPr txBox="1"/>
            <p:nvPr/>
          </p:nvSpPr>
          <p:spPr>
            <a:xfrm>
              <a:off x="0" y="47625"/>
              <a:ext cx="4356100" cy="440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42"/>
                </a:lnSpc>
              </a:pPr>
              <a:r>
                <a:rPr lang="en-US" sz="2415" spc="48">
                  <a:solidFill>
                    <a:srgbClr val="F6C81C"/>
                  </a:solidFill>
                  <a:latin typeface="Montserrat Classic Bold"/>
                </a:rPr>
                <a:t>Short Term Goals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624839"/>
              <a:ext cx="4356100" cy="879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6"/>
                </a:lnSpc>
              </a:pPr>
              <a:r>
                <a:rPr lang="en-US" sz="1811" spc="36">
                  <a:solidFill>
                    <a:srgbClr val="E8EFF1"/>
                  </a:solidFill>
                  <a:latin typeface="Montserrat Light"/>
                </a:rPr>
                <a:t>Goals you can achieve in a short period of time.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260600" y="5263070"/>
            <a:ext cx="5527675" cy="1106059"/>
            <a:chOff x="0" y="0"/>
            <a:chExt cx="7370233" cy="1474745"/>
          </a:xfrm>
        </p:grpSpPr>
        <p:sp>
          <p:nvSpPr>
            <p:cNvPr id="11" name="TextBox 11"/>
            <p:cNvSpPr txBox="1"/>
            <p:nvPr/>
          </p:nvSpPr>
          <p:spPr>
            <a:xfrm>
              <a:off x="0" y="47625"/>
              <a:ext cx="4356100" cy="440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42"/>
                </a:lnSpc>
              </a:pPr>
              <a:r>
                <a:rPr lang="en-US" sz="2415" spc="48">
                  <a:solidFill>
                    <a:srgbClr val="F6C81C"/>
                  </a:solidFill>
                  <a:latin typeface="Montserrat Classic Bold"/>
                </a:rPr>
                <a:t>Long Term Goals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6933" y="607906"/>
              <a:ext cx="7353300" cy="8668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6"/>
                </a:lnSpc>
              </a:pPr>
              <a:r>
                <a:rPr lang="en-US" sz="1811" spc="36">
                  <a:solidFill>
                    <a:srgbClr val="E8EFF1"/>
                  </a:solidFill>
                  <a:latin typeface="Montserrat Light"/>
                </a:rPr>
                <a:t>Goals that are more far-reaching because these goals take longer to achieve.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2600" y="3962400"/>
            <a:ext cx="718955" cy="575164"/>
            <a:chOff x="0" y="0"/>
            <a:chExt cx="6408833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7569200" y="6565900"/>
            <a:ext cx="718955" cy="575164"/>
            <a:chOff x="0" y="0"/>
            <a:chExt cx="6408833" cy="512699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5918200" y="4432300"/>
            <a:ext cx="374081" cy="295327"/>
            <a:chOff x="0" y="0"/>
            <a:chExt cx="6494284" cy="512699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1028700" y="6083300"/>
            <a:ext cx="290830" cy="229602"/>
            <a:chOff x="0" y="0"/>
            <a:chExt cx="6494284" cy="512699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6400800" y="2832100"/>
            <a:ext cx="295389" cy="233202"/>
            <a:chOff x="0" y="0"/>
            <a:chExt cx="6494284" cy="51269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-2790825" y="2695575"/>
            <a:ext cx="7429602" cy="190479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9575" y="20446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9575" y="796861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09575" y="3254312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9575" y="4463987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9575" y="57022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T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2311400" y="856171"/>
            <a:ext cx="6118706" cy="703050"/>
            <a:chOff x="0" y="0"/>
            <a:chExt cx="8158275" cy="937399"/>
          </a:xfrm>
        </p:grpSpPr>
        <p:sp>
          <p:nvSpPr>
            <p:cNvPr id="9" name="TextBox 9"/>
            <p:cNvSpPr txBox="1"/>
            <p:nvPr/>
          </p:nvSpPr>
          <p:spPr>
            <a:xfrm>
              <a:off x="0" y="-76200"/>
              <a:ext cx="61722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SPECIFIC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4233" y="565277"/>
              <a:ext cx="8154042" cy="3721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know the outcome of your goal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311400" y="3319970"/>
            <a:ext cx="6137602" cy="706310"/>
            <a:chOff x="0" y="0"/>
            <a:chExt cx="8183469" cy="941747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76200"/>
              <a:ext cx="6202247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ACHIEVABLE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233" y="582210"/>
              <a:ext cx="8179236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be able to achieve your goals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11400" y="4539170"/>
            <a:ext cx="6118225" cy="706310"/>
            <a:chOff x="0" y="0"/>
            <a:chExt cx="8157633" cy="941747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76200"/>
              <a:ext cx="61849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RELEVANT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233" y="582210"/>
              <a:ext cx="8153400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Will your goal help you in the long run?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311400" y="5732970"/>
            <a:ext cx="6138100" cy="712660"/>
            <a:chOff x="0" y="0"/>
            <a:chExt cx="8184133" cy="950214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76200"/>
              <a:ext cx="61849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TIME-BOUND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33" y="590677"/>
              <a:ext cx="8179900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Set a time frame for your goals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311400" y="2062670"/>
            <a:ext cx="6118588" cy="706311"/>
            <a:chOff x="0" y="0"/>
            <a:chExt cx="8158118" cy="941747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76200"/>
              <a:ext cx="6163733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MEASURABLE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233" y="582210"/>
              <a:ext cx="8153885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know when you will have reached your goal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1744540" y="3634154"/>
            <a:ext cx="6479249" cy="5906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04413" y="-1016916"/>
            <a:ext cx="2237946" cy="2001653"/>
            <a:chOff x="0" y="0"/>
            <a:chExt cx="5732310" cy="51269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68714" y="985614"/>
            <a:ext cx="875675" cy="787223"/>
            <a:chOff x="0" y="0"/>
            <a:chExt cx="5732310" cy="51269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3167505" y="393713"/>
            <a:ext cx="594883" cy="534533"/>
            <a:chOff x="0" y="0"/>
            <a:chExt cx="5732310" cy="512699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9005779" y="6583680"/>
            <a:ext cx="718955" cy="575164"/>
            <a:chOff x="0" y="0"/>
            <a:chExt cx="6408833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1302723" y="1914962"/>
            <a:ext cx="2628581" cy="3361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Social </a:t>
            </a:r>
          </a:p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Care </a:t>
            </a:r>
          </a:p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Sector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53168" y="693420"/>
            <a:ext cx="4021614" cy="6954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2B669F"/>
                </a:solidFill>
                <a:latin typeface="Montserrat Light Bold"/>
              </a:rPr>
              <a:t>2,140 enterprises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 in Birmingham would fall into the classification of health and social care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By 2030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314,742 jobs</a:t>
            </a:r>
            <a:r>
              <a:rPr lang="en-US" sz="1800">
                <a:solidFill>
                  <a:srgbClr val="000000"/>
                </a:solidFill>
                <a:latin typeface="Montserrat Light Bold"/>
              </a:rPr>
              <a:t> 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should be available across the West Midlands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UP to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77% of practitioners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 felt they could not help people as much as they wanted to, many felt there was a bigger focus on targets rather than resolving issues for people 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Research found that family social care practitioners only spend around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20% of their time with children and families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, while 80% is spent on paperwork and navigating bureaucracy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2396437" cy="7315200"/>
            <a:chOff x="0" y="0"/>
            <a:chExt cx="3195250" cy="9753600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rcRect l="4573" r="4573"/>
            <a:stretch>
              <a:fillRect/>
            </a:stretch>
          </p:blipFill>
          <p:spPr>
            <a:xfrm>
              <a:off x="0" y="2470150"/>
              <a:ext cx="3195250" cy="2343150"/>
            </a:xfrm>
            <a:prstGeom prst="rect">
              <a:avLst/>
            </a:prstGeom>
          </p:spPr>
        </p:pic>
        <p:sp>
          <p:nvSpPr>
            <p:cNvPr id="5" name="AutoShape 5"/>
            <p:cNvSpPr/>
            <p:nvPr/>
          </p:nvSpPr>
          <p:spPr>
            <a:xfrm>
              <a:off x="0" y="494030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3"/>
            <a:srcRect l="4573" r="4573"/>
            <a:stretch>
              <a:fillRect/>
            </a:stretch>
          </p:blipFill>
          <p:spPr>
            <a:xfrm>
              <a:off x="0" y="7410450"/>
              <a:ext cx="3195250" cy="2343150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7353045" y="0"/>
            <a:ext cx="2396437" cy="7315200"/>
            <a:chOff x="0" y="0"/>
            <a:chExt cx="3195250" cy="9753600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4"/>
            <a:srcRect l="7385" r="7385"/>
            <a:stretch>
              <a:fillRect/>
            </a:stretch>
          </p:blipFill>
          <p:spPr>
            <a:xfrm>
              <a:off x="0" y="0"/>
              <a:ext cx="3195250" cy="2343150"/>
            </a:xfrm>
            <a:prstGeom prst="rect">
              <a:avLst/>
            </a:prstGeom>
          </p:spPr>
        </p:pic>
        <p:sp>
          <p:nvSpPr>
            <p:cNvPr id="9" name="AutoShape 9"/>
            <p:cNvSpPr/>
            <p:nvPr/>
          </p:nvSpPr>
          <p:spPr>
            <a:xfrm>
              <a:off x="0" y="24701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5"/>
            <a:srcRect l="4573" r="4573"/>
            <a:stretch>
              <a:fillRect/>
            </a:stretch>
          </p:blipFill>
          <p:spPr>
            <a:xfrm>
              <a:off x="0" y="4940300"/>
              <a:ext cx="3195250" cy="2343150"/>
            </a:xfrm>
            <a:prstGeom prst="rect">
              <a:avLst/>
            </a:prstGeom>
          </p:spPr>
        </p:pic>
        <p:sp>
          <p:nvSpPr>
            <p:cNvPr id="11" name="AutoShape 11"/>
            <p:cNvSpPr/>
            <p:nvPr/>
          </p:nvSpPr>
          <p:spPr>
            <a:xfrm>
              <a:off x="0" y="74104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2952007" y="2542566"/>
            <a:ext cx="3849585" cy="2453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Advice and guidance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Childcare and early years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Child protection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Community work and day care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Coaching and counselling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Fostering and adoption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Housing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14880" y="424913"/>
            <a:ext cx="4323840" cy="356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 Classic"/>
              </a:rPr>
              <a:t>A range of job roles in one sector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7673921" y="5879043"/>
            <a:ext cx="1754685" cy="1409275"/>
            <a:chOff x="0" y="0"/>
            <a:chExt cx="6383700" cy="51269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2209324" y="5310789"/>
            <a:ext cx="714376" cy="568253"/>
            <a:chOff x="0" y="0"/>
            <a:chExt cx="6346308" cy="51269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-108911" y="53818"/>
            <a:ext cx="1498137" cy="1191700"/>
            <a:chOff x="0" y="0"/>
            <a:chExt cx="6346308" cy="51269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2396437" cy="7315200"/>
            <a:chOff x="0" y="0"/>
            <a:chExt cx="3195250" cy="97536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4573" r="4573"/>
            <a:stretch>
              <a:fillRect/>
            </a:stretch>
          </p:blipFill>
          <p:spPr>
            <a:xfrm>
              <a:off x="0" y="0"/>
              <a:ext cx="3195250" cy="2343150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>
              <a:off x="0" y="24701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l="4487" r="4487"/>
            <a:stretch>
              <a:fillRect/>
            </a:stretch>
          </p:blipFill>
          <p:spPr>
            <a:xfrm>
              <a:off x="0" y="4940300"/>
              <a:ext cx="3195250" cy="2343150"/>
            </a:xfrm>
            <a:prstGeom prst="rect">
              <a:avLst/>
            </a:prstGeom>
          </p:spPr>
        </p:pic>
        <p:sp>
          <p:nvSpPr>
            <p:cNvPr id="6" name="AutoShape 6"/>
            <p:cNvSpPr/>
            <p:nvPr/>
          </p:nvSpPr>
          <p:spPr>
            <a:xfrm>
              <a:off x="0" y="74104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7353045" y="0"/>
            <a:ext cx="2396437" cy="7315200"/>
            <a:chOff x="0" y="0"/>
            <a:chExt cx="3195250" cy="9753600"/>
          </a:xfrm>
        </p:grpSpPr>
        <p:sp>
          <p:nvSpPr>
            <p:cNvPr id="8" name="AutoShape 8"/>
            <p:cNvSpPr/>
            <p:nvPr/>
          </p:nvSpPr>
          <p:spPr>
            <a:xfrm>
              <a:off x="0" y="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4"/>
            <a:srcRect t="1111" b="1111"/>
            <a:stretch>
              <a:fillRect/>
            </a:stretch>
          </p:blipFill>
          <p:spPr>
            <a:xfrm>
              <a:off x="0" y="2470150"/>
              <a:ext cx="3195250" cy="2343150"/>
            </a:xfrm>
            <a:prstGeom prst="rect">
              <a:avLst/>
            </a:prstGeom>
          </p:spPr>
        </p:pic>
        <p:sp>
          <p:nvSpPr>
            <p:cNvPr id="10" name="AutoShape 10"/>
            <p:cNvSpPr/>
            <p:nvPr/>
          </p:nvSpPr>
          <p:spPr>
            <a:xfrm>
              <a:off x="0" y="494030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4573" r="4573"/>
            <a:stretch>
              <a:fillRect/>
            </a:stretch>
          </p:blipFill>
          <p:spPr>
            <a:xfrm>
              <a:off x="0" y="7410450"/>
              <a:ext cx="3195250" cy="2343150"/>
            </a:xfrm>
            <a:prstGeom prst="rect">
              <a:avLst/>
            </a:prstGeom>
          </p:spPr>
        </p:pic>
      </p:grpSp>
      <p:sp>
        <p:nvSpPr>
          <p:cNvPr id="12" name="TextBox 12"/>
          <p:cNvSpPr txBox="1"/>
          <p:nvPr/>
        </p:nvSpPr>
        <p:spPr>
          <a:xfrm>
            <a:off x="2995889" y="2542566"/>
            <a:ext cx="3761822" cy="2100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Family support and liaison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Youth work and education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Rehab and Probation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Charity and Fundraising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Specialist therapy - Art / Music</a:t>
            </a: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Montserrat Light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714880" y="424913"/>
            <a:ext cx="4323840" cy="356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 Classic"/>
              </a:rPr>
              <a:t>A range of job roles in one sector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682062" y="5546203"/>
            <a:ext cx="714376" cy="568253"/>
            <a:chOff x="0" y="0"/>
            <a:chExt cx="6346308" cy="51269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7353045" y="935746"/>
            <a:ext cx="1291866" cy="1027621"/>
            <a:chOff x="0" y="0"/>
            <a:chExt cx="6346308" cy="51269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6241733" y="6408054"/>
            <a:ext cx="1249916" cy="994251"/>
            <a:chOff x="0" y="0"/>
            <a:chExt cx="6346308" cy="51269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-2790825" y="2695575"/>
            <a:ext cx="7429602" cy="190479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9575" y="20446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9575" y="796861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09575" y="3254312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9575" y="4463987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9575" y="57022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L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2311400" y="856171"/>
            <a:ext cx="6118706" cy="1017160"/>
            <a:chOff x="0" y="0"/>
            <a:chExt cx="8158275" cy="1356213"/>
          </a:xfrm>
        </p:grpSpPr>
        <p:sp>
          <p:nvSpPr>
            <p:cNvPr id="9" name="TextBox 9"/>
            <p:cNvSpPr txBox="1"/>
            <p:nvPr/>
          </p:nvSpPr>
          <p:spPr>
            <a:xfrm>
              <a:off x="0" y="-76200"/>
              <a:ext cx="61722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COMMUNICATION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4233" y="577805"/>
              <a:ext cx="8154042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 Active listening, influencing, persuasion, presentation, briefing, fluent in a second language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311400" y="3319970"/>
            <a:ext cx="6137602" cy="1029860"/>
            <a:chOff x="0" y="0"/>
            <a:chExt cx="8183469" cy="1373146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76200"/>
              <a:ext cx="6202247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RELIABILITY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233" y="594738"/>
              <a:ext cx="8179236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Accountability, attention to detail, able to follow instructions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11400" y="4539170"/>
            <a:ext cx="6118225" cy="1029860"/>
            <a:chOff x="0" y="0"/>
            <a:chExt cx="8157633" cy="1373146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76200"/>
              <a:ext cx="61849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PEOPLE FOCUSED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233" y="594738"/>
              <a:ext cx="8153400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Empathy, tolerance, patience, flexibility, calmness, assessing, advocacy, building rapport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311400" y="5732970"/>
            <a:ext cx="6138100" cy="1036210"/>
            <a:chOff x="0" y="0"/>
            <a:chExt cx="8184133" cy="1381613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76200"/>
              <a:ext cx="61849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ADMINISTRATION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33" y="603205"/>
              <a:ext cx="8179900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Record keeping, digital skills scheduling, time management, shifting deadlines and priorities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311400" y="2062670"/>
            <a:ext cx="6118588" cy="1029860"/>
            <a:chOff x="0" y="0"/>
            <a:chExt cx="8158118" cy="1373146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76200"/>
              <a:ext cx="6163733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PARTNERSHIP WORKING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233" y="594739"/>
              <a:ext cx="8153885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Teamwork, collaboration, delegation, negotiation, conflict resolution, problem solving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12985" y="949569"/>
            <a:ext cx="1355605" cy="1091377"/>
            <a:chOff x="0" y="0"/>
            <a:chExt cx="6368356" cy="51269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68356" cy="5126990"/>
            </a:xfrm>
            <a:custGeom>
              <a:avLst/>
              <a:gdLst/>
              <a:ahLst/>
              <a:cxnLst/>
              <a:rect l="l" t="t" r="r" b="b"/>
              <a:pathLst>
                <a:path w="6368356" h="5126990">
                  <a:moveTo>
                    <a:pt x="3546416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46416" y="5126990"/>
                  </a:lnTo>
                  <a:lnTo>
                    <a:pt x="6368356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370899" y="2561116"/>
            <a:ext cx="1165451" cy="932361"/>
            <a:chOff x="0" y="0"/>
            <a:chExt cx="6408833" cy="51269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2919046" y="547014"/>
            <a:ext cx="5801650" cy="1870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850"/>
              </a:lnSpc>
            </a:pPr>
            <a:r>
              <a:rPr lang="en-US" sz="5000" spc="100">
                <a:solidFill>
                  <a:srgbClr val="2B669F"/>
                </a:solidFill>
                <a:latin typeface="Montserrat Classic Bold"/>
              </a:rPr>
              <a:t>Top employers in the West Midlands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579077" y="3493477"/>
            <a:ext cx="6479249" cy="3153311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919046" y="2862109"/>
            <a:ext cx="5496547" cy="379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NHS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Midshires Care Limited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Voyage 1 Limited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Grosvenor Health and Social Care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Thera Trust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Linnaeus Veterinary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Sevacare (UK)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Larchwood Holdco Limited Alliance Medical Group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Select Health Care Limited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239249" y="4786006"/>
            <a:ext cx="714376" cy="568253"/>
            <a:chOff x="0" y="0"/>
            <a:chExt cx="6346308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1312985" y="3790760"/>
            <a:ext cx="1111269" cy="895650"/>
            <a:chOff x="0" y="0"/>
            <a:chExt cx="6361360" cy="51269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8675077" y="6342185"/>
            <a:ext cx="718955" cy="575164"/>
            <a:chOff x="0" y="0"/>
            <a:chExt cx="6408833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-433931" y="5984988"/>
            <a:ext cx="1165451" cy="932361"/>
            <a:chOff x="0" y="0"/>
            <a:chExt cx="6408833" cy="512699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1633599" y="6299553"/>
            <a:ext cx="714376" cy="568253"/>
            <a:chOff x="0" y="0"/>
            <a:chExt cx="6346308" cy="512699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381</Words>
  <Application>Microsoft Office PowerPoint</Application>
  <PresentationFormat>Custom</PresentationFormat>
  <Paragraphs>73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Montserrat Light Bold</vt:lpstr>
      <vt:lpstr>Montserrat Light</vt:lpstr>
      <vt:lpstr>Calibri</vt:lpstr>
      <vt:lpstr>Montserrat Classic</vt:lpstr>
      <vt:lpstr>Arial</vt:lpstr>
      <vt:lpstr>Montserrat Classic Bold</vt:lpstr>
      <vt:lpstr>Archivo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I do after I graduate?</dc:title>
  <dc:creator>Rachael</dc:creator>
  <cp:lastModifiedBy>Rachael France</cp:lastModifiedBy>
  <cp:revision>1</cp:revision>
  <dcterms:created xsi:type="dcterms:W3CDTF">2006-08-16T00:00:00Z</dcterms:created>
  <dcterms:modified xsi:type="dcterms:W3CDTF">2022-10-07T13:47:31Z</dcterms:modified>
  <dc:identifier>DAFN7Uhqq9w</dc:identifier>
</cp:coreProperties>
</file>