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57" r:id="rId3"/>
    <p:sldId id="295" r:id="rId4"/>
    <p:sldId id="307" r:id="rId5"/>
    <p:sldId id="308" r:id="rId6"/>
    <p:sldId id="309" r:id="rId7"/>
    <p:sldId id="304" r:id="rId8"/>
    <p:sldId id="305" r:id="rId9"/>
    <p:sldId id="306" r:id="rId10"/>
    <p:sldId id="273" r:id="rId11"/>
    <p:sldId id="271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CD05C43-4178-6342-9CBB-57FA6585B6F2}">
          <p14:sldIdLst>
            <p14:sldId id="258"/>
            <p14:sldId id="257"/>
            <p14:sldId id="295"/>
            <p14:sldId id="307"/>
            <p14:sldId id="308"/>
            <p14:sldId id="309"/>
            <p14:sldId id="304"/>
            <p14:sldId id="305"/>
            <p14:sldId id="306"/>
            <p14:sldId id="273"/>
            <p14:sldId id="27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07"/>
  </p:normalViewPr>
  <p:slideViewPr>
    <p:cSldViewPr>
      <p:cViewPr varScale="1">
        <p:scale>
          <a:sx n="85" d="100"/>
          <a:sy n="85" d="100"/>
        </p:scale>
        <p:origin x="1864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32DC2C-AD73-4CDB-9E15-4C7DE56A4D0A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E53728-9C1F-4A12-8E11-63F32DFA7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553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Slide Image Placeholder 1">
            <a:extLst>
              <a:ext uri="{FF2B5EF4-FFF2-40B4-BE49-F238E27FC236}">
                <a16:creationId xmlns:a16="http://schemas.microsoft.com/office/drawing/2014/main" id="{DDDFCFCA-5768-4149-BD30-7BDE62D498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6" name="Notes Placeholder 2">
            <a:extLst>
              <a:ext uri="{FF2B5EF4-FFF2-40B4-BE49-F238E27FC236}">
                <a16:creationId xmlns:a16="http://schemas.microsoft.com/office/drawing/2014/main" id="{82AC3A49-155D-A246-A70B-6DDA7A4AB0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Submit 2 out of 3 forms</a:t>
            </a:r>
          </a:p>
        </p:txBody>
      </p:sp>
      <p:sp>
        <p:nvSpPr>
          <p:cNvPr id="31747" name="Slide Number Placeholder 3">
            <a:extLst>
              <a:ext uri="{FF2B5EF4-FFF2-40B4-BE49-F238E27FC236}">
                <a16:creationId xmlns:a16="http://schemas.microsoft.com/office/drawing/2014/main" id="{452358D8-71AA-2741-85F5-378D57AADA4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fld id="{F2F535E5-B39C-1D44-BE51-DFCBDA873B53}" type="slidenum">
              <a:rPr lang="en-US" altLang="en-US" smtClean="0">
                <a:latin typeface="Calibri" panose="020F0502020204030204" pitchFamily="34" charset="0"/>
              </a:rPr>
              <a:pPr/>
              <a:t>11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169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453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346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292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193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14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880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819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495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050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533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8D1B90-D708-4A04-BD63-E0DBD94966A3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700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hyperlink" Target="http://www.google.co.uk/url?sa=i&amp;rct=j&amp;q=&amp;esrc=s&amp;source=images&amp;cd=&amp;cad=rja&amp;uact=8&amp;ved=0ahUKEwiSooT-nLrOAhWDshQKHQ90CCEQjRwIBw&amp;url=http://www.telegraph.co.uk/news/11945123/Back-to-the-Future-Day-live-Will-October-21-2015-be-as-good-as-the-film-predicted.html&amp;psig=AFQjCNFYW3iueA6lxXHmcF47y2XQuso55w&amp;ust=147103454642946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Coaching &amp; Mentoring: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556298"/>
            <a:ext cx="6400800" cy="1752600"/>
          </a:xfrm>
        </p:spPr>
        <p:txBody>
          <a:bodyPr/>
          <a:lstStyle/>
          <a:p>
            <a:r>
              <a:rPr lang="en-GB"/>
              <a:t>Final Week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1026" name="Picture 2" descr="Image result for together stronger f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32598"/>
            <a:ext cx="7145684" cy="4171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5070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Sports Coaching: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7848872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/>
              <a:t>Reflection</a:t>
            </a:r>
          </a:p>
          <a:p>
            <a:endParaRPr lang="en-GB" b="1" dirty="0"/>
          </a:p>
          <a:p>
            <a:r>
              <a:rPr lang="en-GB" b="1" dirty="0"/>
              <a:t>Assignment and Pro Quest</a:t>
            </a:r>
          </a:p>
          <a:p>
            <a:endParaRPr lang="en-GB" b="1" dirty="0"/>
          </a:p>
          <a:p>
            <a:r>
              <a:rPr lang="en-GB" b="1" dirty="0"/>
              <a:t>What makes a session fun?</a:t>
            </a:r>
          </a:p>
          <a:p>
            <a:endParaRPr lang="en-GB" b="1" dirty="0"/>
          </a:p>
          <a:p>
            <a:r>
              <a:rPr lang="en-GB" b="1" dirty="0"/>
              <a:t>Planning for LC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716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Ole Gunnar Solskjaer sacked as Manchester United&amp;#39;s manager a day after 4-1  defeat to Watford - ABC News">
            <a:extLst>
              <a:ext uri="{FF2B5EF4-FFF2-40B4-BE49-F238E27FC236}">
                <a16:creationId xmlns:a16="http://schemas.microsoft.com/office/drawing/2014/main" id="{2957E2E9-7031-5E46-A371-00C48F6106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00" r="18000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D38A241E-0395-41E5-8607-BAA2799A4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4892040"/>
            <a:ext cx="9143998" cy="1965960"/>
          </a:xfrm>
          <a:prstGeom prst="rect">
            <a:avLst/>
          </a:prstGeom>
          <a:solidFill>
            <a:schemeClr val="bg1">
              <a:alpha val="72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20C869-5948-764A-AFBE-3B6D83407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948" y="5154168"/>
            <a:ext cx="5229903" cy="12618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200" b="1" u="sng">
                <a:solidFill>
                  <a:schemeClr val="tx1">
                    <a:lumMod val="85000"/>
                    <a:lumOff val="15000"/>
                  </a:schemeClr>
                </a:solidFill>
              </a:rPr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13FA1-2086-B94E-AF00-1D721F4B10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3650" y="5154168"/>
            <a:ext cx="2169739" cy="12618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700" b="1" dirty="0">
                <a:solidFill>
                  <a:schemeClr val="tx2"/>
                </a:solidFill>
              </a:rPr>
              <a:t>What types of knowledge do you need to become a sports coach? Discuss in pairs- 3 minutes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CE352288-84AD-4CA8-BCD5-76C29D34E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103620" y="5325066"/>
            <a:ext cx="0" cy="9144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368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38549676-5E08-EB4F-9C28-CBE8E93538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47917"/>
            <a:ext cx="9144000" cy="5362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281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54EF211A-2CAA-6B43-A184-07D353D29F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22158"/>
            <a:ext cx="9144000" cy="5213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561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3A2B83-9034-0844-AC69-7848B1DC1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558" y="1151444"/>
            <a:ext cx="2293965" cy="1457002"/>
          </a:xfrm>
        </p:spPr>
        <p:txBody>
          <a:bodyPr anchor="b">
            <a:normAutofit/>
          </a:bodyPr>
          <a:lstStyle/>
          <a:p>
            <a:r>
              <a:rPr lang="en-US" sz="3500" dirty="0"/>
              <a:t>Reflection</a:t>
            </a:r>
            <a:br>
              <a:rPr lang="en-US" sz="3500" dirty="0"/>
            </a:br>
            <a:r>
              <a:rPr lang="en-US" sz="3500" dirty="0"/>
              <a:t>Task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54015" y="518649"/>
            <a:ext cx="846287" cy="847206"/>
            <a:chOff x="8183879" y="1000124"/>
            <a:chExt cx="1562267" cy="1172973"/>
          </a:xfrm>
        </p:grpSpPr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BC98CCC-895E-4E93-93A3-12B1989E4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3067026"/>
            <a:ext cx="3240359" cy="3272324"/>
          </a:xfrm>
        </p:spPr>
        <p:txBody>
          <a:bodyPr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1700" b="1" dirty="0"/>
              <a:t>In your groups write down your thoughts on the following:</a:t>
            </a:r>
          </a:p>
          <a:p>
            <a:r>
              <a:rPr lang="en-US" sz="1700" dirty="0"/>
              <a:t>Was it the correct level- what would you change</a:t>
            </a:r>
          </a:p>
          <a:p>
            <a:r>
              <a:rPr lang="en-US" sz="1700" dirty="0"/>
              <a:t>List your activities and list the positives / areas to improve</a:t>
            </a:r>
          </a:p>
          <a:p>
            <a:r>
              <a:rPr lang="en-US" sz="1700" dirty="0"/>
              <a:t>Was there enough time? What needs to change</a:t>
            </a:r>
          </a:p>
          <a:p>
            <a:r>
              <a:rPr lang="en-US" sz="1700" dirty="0"/>
              <a:t>What did they enjoy the most</a:t>
            </a:r>
          </a:p>
          <a:p>
            <a:r>
              <a:rPr lang="en-US" sz="1700" dirty="0"/>
              <a:t>Other areas you could improve</a:t>
            </a:r>
          </a:p>
          <a:p>
            <a:endParaRPr lang="en-US" sz="1700" dirty="0"/>
          </a:p>
          <a:p>
            <a:r>
              <a:rPr lang="en-US" sz="1700" dirty="0"/>
              <a:t>Each group to present back</a:t>
            </a:r>
          </a:p>
          <a:p>
            <a:endParaRPr lang="en-US" sz="1700" dirty="0"/>
          </a:p>
        </p:txBody>
      </p:sp>
      <p:pic>
        <p:nvPicPr>
          <p:cNvPr id="5" name="Content Placeholder 4" descr="A group of people on a grass field&#10;&#10;Description automatically generated with low confidence">
            <a:extLst>
              <a:ext uri="{FF2B5EF4-FFF2-40B4-BE49-F238E27FC236}">
                <a16:creationId xmlns:a16="http://schemas.microsoft.com/office/drawing/2014/main" id="{5FFEFA05-8CAA-C744-AEB5-67DB0DD47FF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83" r="36437" b="2"/>
          <a:stretch/>
        </p:blipFill>
        <p:spPr>
          <a:xfrm rot="5400000">
            <a:off x="4619221" y="-1141499"/>
            <a:ext cx="3383280" cy="5666278"/>
          </a:xfrm>
          <a:prstGeom prst="rect">
            <a:avLst/>
          </a:prstGeom>
        </p:spPr>
      </p:pic>
      <p:pic>
        <p:nvPicPr>
          <p:cNvPr id="7" name="Picture 6" descr="A group of people walking in a large room with blue walls&#10;&#10;Description automatically generated with low confidence">
            <a:extLst>
              <a:ext uri="{FF2B5EF4-FFF2-40B4-BE49-F238E27FC236}">
                <a16:creationId xmlns:a16="http://schemas.microsoft.com/office/drawing/2014/main" id="{8D04C27F-32ED-9E4A-8915-E1971DF7DDA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85" r="2" b="8083"/>
          <a:stretch/>
        </p:blipFill>
        <p:spPr>
          <a:xfrm>
            <a:off x="3479292" y="3474720"/>
            <a:ext cx="5664708" cy="338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036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18813E-2506-C34D-B646-5DBB43C7E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>
                <a:solidFill>
                  <a:srgbClr val="FFFFFF"/>
                </a:solidFill>
              </a:rPr>
              <a:t>Assignment Information A1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A0EB3-B872-E542-9DAF-28572B4B41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100" dirty="0">
                <a:solidFill>
                  <a:srgbClr val="000000"/>
                </a:solidFill>
              </a:rPr>
              <a:t>When considering high performance coaching pathways it’s essential that session plans are game / activity related. With this in mind link one of the above sessions and critically evaluate the session in relation to the Teaching Games for Understanding (</a:t>
            </a:r>
            <a:r>
              <a:rPr lang="en-GB" sz="2100" dirty="0" err="1">
                <a:solidFill>
                  <a:srgbClr val="000000"/>
                </a:solidFill>
              </a:rPr>
              <a:t>TGfU</a:t>
            </a:r>
            <a:r>
              <a:rPr lang="en-GB" sz="2100" dirty="0">
                <a:solidFill>
                  <a:srgbClr val="000000"/>
                </a:solidFill>
              </a:rPr>
              <a:t>) model (Bunker &amp; Thorpe, 1982). Consider the 6 stages of the model, apply to your session and attempt to link your overall understanding to the coach development pathway for the given sport. </a:t>
            </a:r>
          </a:p>
          <a:p>
            <a:endParaRPr lang="en-US" sz="21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4579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E3ECDE-4395-EC44-9D5B-1C69D62E8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model</a:t>
            </a:r>
          </a:p>
        </p:txBody>
      </p:sp>
      <p:pic>
        <p:nvPicPr>
          <p:cNvPr id="5" name="Content Placeholder 4" descr="A picture containing food&#10;&#10;Description automatically generated">
            <a:extLst>
              <a:ext uri="{FF2B5EF4-FFF2-40B4-BE49-F238E27FC236}">
                <a16:creationId xmlns:a16="http://schemas.microsoft.com/office/drawing/2014/main" id="{8F639F20-36DE-F34C-B028-CBDC455F1B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7650" y="1675227"/>
            <a:ext cx="6708699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6841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4867EAF-AE1D-4322-9DE8-383AE3F7B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1" y="452373"/>
            <a:ext cx="4766055" cy="600075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0676238-7F95-4EEB-836A-7D2392787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286"/>
          <a:stretch/>
        </p:blipFill>
        <p:spPr>
          <a:xfrm>
            <a:off x="0" y="387398"/>
            <a:ext cx="9144000" cy="60832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756DB0-36BD-DC4A-AB43-4F925FF55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004721"/>
            <a:ext cx="3200796" cy="1563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Library Advanced </a:t>
            </a:r>
            <a:b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0C978-90AE-E242-B162-CEE0A7DE0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199" y="4278185"/>
            <a:ext cx="3200797" cy="835722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indent="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Use </a:t>
            </a:r>
            <a:r>
              <a:rPr lang="en-US" sz="2400" dirty="0">
                <a:solidFill>
                  <a:srgbClr val="FFFFFF"/>
                </a:solidFill>
              </a:rPr>
              <a:t>online library</a:t>
            </a:r>
            <a:r>
              <a:rPr lang="en-US" sz="2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to research a perspective on game sense or something that challenges the approach.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317259-E645-6645-BFAA-5B27A4D233A4}"/>
              </a:ext>
            </a:extLst>
          </p:cNvPr>
          <p:cNvSpPr txBox="1"/>
          <p:nvPr/>
        </p:nvSpPr>
        <p:spPr>
          <a:xfrm>
            <a:off x="4365024" y="5445224"/>
            <a:ext cx="51845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7030A0"/>
                </a:solidFill>
              </a:rPr>
              <a:t>Complete in the break using </a:t>
            </a:r>
          </a:p>
          <a:p>
            <a:r>
              <a:rPr lang="en-US" sz="2800" b="1" dirty="0">
                <a:solidFill>
                  <a:srgbClr val="7030A0"/>
                </a:solidFill>
              </a:rPr>
              <a:t>the example</a:t>
            </a:r>
          </a:p>
        </p:txBody>
      </p:sp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7E1E8965-85AA-3743-94B0-F644C0888E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1522" y="2384883"/>
            <a:ext cx="4436562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533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Sports Coaching: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167214"/>
            <a:ext cx="8280920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/>
              <a:t>Todays Plan</a:t>
            </a:r>
          </a:p>
          <a:p>
            <a:endParaRPr lang="en-GB" b="1" dirty="0"/>
          </a:p>
          <a:p>
            <a:r>
              <a:rPr lang="en-GB" b="1" dirty="0"/>
              <a:t>What makes a fun session / game- feedback to the front</a:t>
            </a:r>
          </a:p>
          <a:p>
            <a:endParaRPr lang="en-GB" b="1" dirty="0"/>
          </a:p>
          <a:p>
            <a:r>
              <a:rPr lang="en-GB" b="1" dirty="0"/>
              <a:t>FUN GAMES- Using the games for sport booklet you will deliver 1 game for 15 minutes with a number of variations/challenges</a:t>
            </a:r>
          </a:p>
          <a:p>
            <a:endParaRPr lang="en-GB" b="1" dirty="0"/>
          </a:p>
          <a:p>
            <a:pPr algn="l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5" name="Picture 4" descr="Image result for grou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217" y="5390665"/>
            <a:ext cx="1707565" cy="1393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6403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>
            <a:extLst>
              <a:ext uri="{FF2B5EF4-FFF2-40B4-BE49-F238E27FC236}">
                <a16:creationId xmlns:a16="http://schemas.microsoft.com/office/drawing/2014/main" id="{5B772253-6D8A-0240-B9FC-76671EF3AB1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247650" y="79375"/>
            <a:ext cx="7277100" cy="11255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2000">
                <a:solidFill>
                  <a:srgbClr val="00B0F0"/>
                </a:solidFill>
                <a:ea typeface="Tahoma" panose="020B0604030504040204" pitchFamily="34" charset="0"/>
                <a:cs typeface="Arial" panose="020B0604020202020204" pitchFamily="34" charset="0"/>
              </a:rPr>
              <a:t>Mark Napieralla: Advanced Sports Coaching:</a:t>
            </a:r>
          </a:p>
        </p:txBody>
      </p:sp>
      <p:sp>
        <p:nvSpPr>
          <p:cNvPr id="30722" name="Subtitle 2">
            <a:extLst>
              <a:ext uri="{FF2B5EF4-FFF2-40B4-BE49-F238E27FC236}">
                <a16:creationId xmlns:a16="http://schemas.microsoft.com/office/drawing/2014/main" id="{E1C4CC69-21C7-C34B-A1E3-59EECEF8628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79388" y="765175"/>
            <a:ext cx="7848600" cy="58324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  <a:p>
            <a:endParaRPr lang="en-GB" altLang="en-US"/>
          </a:p>
          <a:p>
            <a:pPr algn="l"/>
            <a:endParaRPr lang="en-GB" altLang="en-US"/>
          </a:p>
        </p:txBody>
      </p:sp>
      <p:pic>
        <p:nvPicPr>
          <p:cNvPr id="30723" name="Picture 3">
            <a:extLst>
              <a:ext uri="{FF2B5EF4-FFF2-40B4-BE49-F238E27FC236}">
                <a16:creationId xmlns:a16="http://schemas.microsoft.com/office/drawing/2014/main" id="{2D261923-18DB-7D44-A6F9-58672F9C8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5563" y="0"/>
            <a:ext cx="1468437" cy="57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4" name="Picture 2" descr="http://i.telegraph.co.uk/multimedia/archive/03478/back-to-the-future_3478215b.jpg">
            <a:hlinkClick r:id="rId4"/>
            <a:extLst>
              <a:ext uri="{FF2B5EF4-FFF2-40B4-BE49-F238E27FC236}">
                <a16:creationId xmlns:a16="http://schemas.microsoft.com/office/drawing/2014/main" id="{B807BB97-D0DD-F445-8AD0-16DF184A7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13" y="852488"/>
            <a:ext cx="5600700" cy="3503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5" name="TextBox 5">
            <a:extLst>
              <a:ext uri="{FF2B5EF4-FFF2-40B4-BE49-F238E27FC236}">
                <a16:creationId xmlns:a16="http://schemas.microsoft.com/office/drawing/2014/main" id="{0DAF77EA-D617-9E4D-8C9C-BB0238B31A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387" y="4851350"/>
            <a:ext cx="8785225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ctr"/>
            <a:r>
              <a:rPr lang="en-GB" altLang="en-US" sz="2400" b="1" dirty="0"/>
              <a:t>22</a:t>
            </a:r>
            <a:r>
              <a:rPr lang="en-GB" altLang="en-US" sz="2400" b="1" baseline="30000" dirty="0"/>
              <a:t>nd</a:t>
            </a:r>
            <a:r>
              <a:rPr lang="en-GB" altLang="en-US" sz="2400" b="1" dirty="0"/>
              <a:t> November- Crymlyn Primary School- Games to teach skills using the booklet</a:t>
            </a:r>
          </a:p>
          <a:p>
            <a:pPr algn="ctr"/>
            <a:r>
              <a:rPr lang="en-GB" altLang="en-US" sz="2400" b="1" dirty="0"/>
              <a:t>29</a:t>
            </a:r>
            <a:r>
              <a:rPr lang="en-GB" altLang="en-US" sz="2400" b="1" baseline="30000" dirty="0"/>
              <a:t>th</a:t>
            </a:r>
            <a:r>
              <a:rPr lang="en-GB" altLang="en-US" sz="2400" b="1" dirty="0"/>
              <a:t> November- </a:t>
            </a:r>
            <a:r>
              <a:rPr lang="en-GB" altLang="en-US" sz="2400" b="1" dirty="0" err="1"/>
              <a:t>Pentrehafod</a:t>
            </a:r>
            <a:r>
              <a:rPr lang="en-GB" altLang="en-US" sz="2400" b="1" dirty="0"/>
              <a:t> Secondary school delivery</a:t>
            </a:r>
          </a:p>
          <a:p>
            <a:pPr algn="ctr"/>
            <a:r>
              <a:rPr lang="en-GB" altLang="en-US" sz="2400" b="1" dirty="0"/>
              <a:t>6</a:t>
            </a:r>
            <a:r>
              <a:rPr lang="en-GB" altLang="en-US" sz="2400" b="1" baseline="30000" dirty="0"/>
              <a:t>th</a:t>
            </a:r>
            <a:r>
              <a:rPr lang="en-GB" altLang="en-US" sz="2400" b="1" dirty="0"/>
              <a:t> December- Mop up session for any missed</a:t>
            </a:r>
          </a:p>
          <a:p>
            <a:pPr algn="ctr"/>
            <a:endParaRPr lang="en-GB" altLang="en-US" sz="2400" b="1" dirty="0"/>
          </a:p>
          <a:p>
            <a:pPr algn="ctr"/>
            <a:endParaRPr lang="en-GB" altLang="en-US" sz="2400" b="1" dirty="0"/>
          </a:p>
        </p:txBody>
      </p:sp>
      <p:sp>
        <p:nvSpPr>
          <p:cNvPr id="30726" name="TextBox 6">
            <a:extLst>
              <a:ext uri="{FF2B5EF4-FFF2-40B4-BE49-F238E27FC236}">
                <a16:creationId xmlns:a16="http://schemas.microsoft.com/office/drawing/2014/main" id="{8099185B-48E8-334E-9438-20CBAB114B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84888" y="1052513"/>
            <a:ext cx="2879725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ヒラギノ角ゴ Pro W3" panose="020B0300000000000000" pitchFamily="34" charset="-128"/>
              </a:defRPr>
            </a:lvl9pPr>
          </a:lstStyle>
          <a:p>
            <a:pPr algn="ctr"/>
            <a:r>
              <a:rPr lang="en-GB" altLang="en-US" sz="2400" b="1" dirty="0"/>
              <a:t>Friday 14</a:t>
            </a:r>
            <a:r>
              <a:rPr lang="en-GB" altLang="en-US" sz="2400" b="1" baseline="30000" dirty="0"/>
              <a:t>th</a:t>
            </a:r>
            <a:r>
              <a:rPr lang="en-GB" altLang="en-US" sz="2400" b="1" dirty="0"/>
              <a:t> January</a:t>
            </a:r>
          </a:p>
          <a:p>
            <a:pPr algn="ctr"/>
            <a:endParaRPr lang="en-GB" altLang="en-US" sz="2400" b="1" dirty="0"/>
          </a:p>
          <a:p>
            <a:pPr algn="ctr"/>
            <a:r>
              <a:rPr lang="en-GB" altLang="en-US" sz="2400" b="1" dirty="0"/>
              <a:t>Hand in full assignment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312</Words>
  <Application>Microsoft Macintosh PowerPoint</Application>
  <PresentationFormat>On-screen Show (4:3)</PresentationFormat>
  <Paragraphs>46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Mark Napieralla: Advanced Coaching &amp; Mentoring:</vt:lpstr>
      <vt:lpstr>Mark Napieralla: Advanced Sports Coaching:</vt:lpstr>
      <vt:lpstr>Reflection</vt:lpstr>
      <vt:lpstr>PowerPoint Presentation</vt:lpstr>
      <vt:lpstr>PowerPoint Presentation</vt:lpstr>
      <vt:lpstr>Reflection Task</vt:lpstr>
      <vt:lpstr>Assignment Information A1</vt:lpstr>
      <vt:lpstr>The model</vt:lpstr>
      <vt:lpstr>Library Advanced  Search</vt:lpstr>
      <vt:lpstr>Mark Napieralla: Advanced Sports Coaching:</vt:lpstr>
      <vt:lpstr>Mark Napieralla: Advanced Sports Coaching: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 Napieralla: Advanced Coaching &amp; Mentoring:</dc:title>
  <dc:creator>Mark Napieralla</dc:creator>
  <cp:lastModifiedBy>Mark Napieralla</cp:lastModifiedBy>
  <cp:revision>13</cp:revision>
  <dcterms:created xsi:type="dcterms:W3CDTF">2019-12-02T08:12:16Z</dcterms:created>
  <dcterms:modified xsi:type="dcterms:W3CDTF">2021-11-21T21:37:38Z</dcterms:modified>
</cp:coreProperties>
</file>