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708" r:id="rId1"/>
  </p:sldMasterIdLst>
  <p:sldIdLst>
    <p:sldId id="292" r:id="rId2"/>
    <p:sldId id="289" r:id="rId3"/>
    <p:sldId id="293" r:id="rId4"/>
    <p:sldId id="294" r:id="rId5"/>
    <p:sldId id="295" r:id="rId6"/>
    <p:sldId id="340" r:id="rId7"/>
    <p:sldId id="296" r:id="rId8"/>
    <p:sldId id="297" r:id="rId9"/>
    <p:sldId id="333" r:id="rId10"/>
    <p:sldId id="318" r:id="rId11"/>
    <p:sldId id="319" r:id="rId12"/>
    <p:sldId id="320" r:id="rId13"/>
    <p:sldId id="301" r:id="rId14"/>
    <p:sldId id="302" r:id="rId15"/>
    <p:sldId id="303" r:id="rId16"/>
    <p:sldId id="304" r:id="rId17"/>
    <p:sldId id="305" r:id="rId18"/>
    <p:sldId id="300" r:id="rId19"/>
    <p:sldId id="307" r:id="rId20"/>
    <p:sldId id="310" r:id="rId21"/>
    <p:sldId id="322" r:id="rId22"/>
    <p:sldId id="323" r:id="rId23"/>
    <p:sldId id="335" r:id="rId24"/>
    <p:sldId id="331" r:id="rId25"/>
    <p:sldId id="324" r:id="rId26"/>
    <p:sldId id="337" r:id="rId27"/>
    <p:sldId id="338" r:id="rId28"/>
    <p:sldId id="332" r:id="rId29"/>
    <p:sldId id="339" r:id="rId30"/>
    <p:sldId id="334" r:id="rId31"/>
    <p:sldId id="291" r:id="rId32"/>
    <p:sldId id="290" r:id="rId33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34"/>
      <p:bold r:id="rId35"/>
      <p:italic r:id="rId36"/>
      <p:boldItalic r:id="rId37"/>
    </p:embeddedFont>
    <p:embeddedFont>
      <p:font typeface="Cambria Math" panose="02040503050406030204" pitchFamily="18" charset="0"/>
      <p:regular r:id="rId38"/>
    </p:embeddedFont>
    <p:embeddedFont>
      <p:font typeface="Georgia" panose="02040502050405020303" pitchFamily="18" charset="0"/>
      <p:regular r:id="rId39"/>
      <p:bold r:id="rId40"/>
      <p:italic r:id="rId41"/>
      <p:boldItalic r:id="rId42"/>
    </p:embeddedFont>
    <p:embeddedFont>
      <p:font typeface="Trebuchet MS" panose="020B0603020202020204" pitchFamily="34" charset="0"/>
      <p:regular r:id="rId43"/>
      <p:bold r:id="rId44"/>
      <p:italic r:id="rId45"/>
      <p:boldItalic r:id="rId46"/>
    </p:embeddedFont>
    <p:embeddedFont>
      <p:font typeface="Wingdings 2" panose="05020102010507070707" pitchFamily="18" charset="2"/>
      <p:regular r:id="rId47"/>
    </p:embeddedFont>
    <p:embeddedFont>
      <p:font typeface="Wingdings 3" panose="05040102010807070707" pitchFamily="18" charset="2"/>
      <p:regular r:id="rId48"/>
    </p:embeddedFont>
  </p:embeddedFont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A698DF-2614-4260-9BDC-C2E50292290D}" v="399" dt="2022-04-24T18:23:25.5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690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6.fntdata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openxmlformats.org/officeDocument/2006/relationships/font" Target="fonts/font9.fntdata"/><Relationship Id="rId47" Type="http://schemas.openxmlformats.org/officeDocument/2006/relationships/font" Target="fonts/font14.fntdata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font" Target="fonts/font12.fntdata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1.fntdata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48" Type="http://schemas.openxmlformats.org/officeDocument/2006/relationships/font" Target="fonts/font15.fntdata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5.fntdata"/><Relationship Id="rId46" Type="http://schemas.openxmlformats.org/officeDocument/2006/relationships/font" Target="fonts/font13.fntdata"/><Relationship Id="rId20" Type="http://schemas.openxmlformats.org/officeDocument/2006/relationships/slide" Target="slides/slide19.xml"/><Relationship Id="rId41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4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sc-nw\Dropbox\2020-2021\Undergraduate\S2%20-%20ACDA5012%20Research%20Methods%20OME\RM%208%20-%20Demo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X</a:t>
            </a:r>
            <a:r>
              <a:rPr lang="en-US" baseline="0" dirty="0"/>
              <a:t> vs. Y</a:t>
            </a: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Sheet1!$C$1</c:f>
              <c:strCache>
                <c:ptCount val="1"/>
                <c:pt idx="0">
                  <c:v>Y</c:v>
                </c:pt>
              </c:strCache>
            </c:strRef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Sheet1!$B$2:$B$6</c:f>
              <c:numCache>
                <c:formatCode>General</c:formatCode>
                <c:ptCount val="5"/>
                <c:pt idx="0">
                  <c:v>37</c:v>
                </c:pt>
                <c:pt idx="1">
                  <c:v>41</c:v>
                </c:pt>
                <c:pt idx="2">
                  <c:v>48</c:v>
                </c:pt>
                <c:pt idx="3">
                  <c:v>32</c:v>
                </c:pt>
                <c:pt idx="4">
                  <c:v>36</c:v>
                </c:pt>
              </c:numCache>
            </c:numRef>
          </c:xVal>
          <c:yVal>
            <c:numRef>
              <c:f>Sheet1!$C$2:$C$6</c:f>
              <c:numCache>
                <c:formatCode>General</c:formatCode>
                <c:ptCount val="5"/>
                <c:pt idx="0">
                  <c:v>75</c:v>
                </c:pt>
                <c:pt idx="1">
                  <c:v>78</c:v>
                </c:pt>
                <c:pt idx="2">
                  <c:v>88</c:v>
                </c:pt>
                <c:pt idx="3">
                  <c:v>80</c:v>
                </c:pt>
                <c:pt idx="4">
                  <c:v>78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8DE9-4B31-A1CB-254471B27C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41733544"/>
        <c:axId val="741729936"/>
      </c:scatterChart>
      <c:valAx>
        <c:axId val="74173354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X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41729936"/>
        <c:crosses val="autoZero"/>
        <c:crossBetween val="midCat"/>
      </c:valAx>
      <c:valAx>
        <c:axId val="741729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Y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41733544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25/04/2022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443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5736"/>
            <a:ext cx="8229600" cy="608445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1885"/>
            <a:ext cx="8229600" cy="5249443"/>
          </a:xfrm>
        </p:spPr>
        <p:txBody>
          <a:bodyPr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313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125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0909"/>
            <a:ext cx="8229600" cy="1066800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0197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05A7C0-EFCD-4C72-9C76-B746EE1ADA98}" type="datetimeFigureOut">
              <a:rPr lang="en-GB" smtClean="0"/>
              <a:t>25/04/2022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950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369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265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923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25/04/2022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082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430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353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25/04/2022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9438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Workshop 8</a:t>
            </a:r>
          </a:p>
          <a:p>
            <a:r>
              <a:rPr lang="en-GB" dirty="0"/>
              <a:t>Correlation and Regression</a:t>
            </a:r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34478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Today we’ll look at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Correlation Coefficient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Pearson Correlation Coefficient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Interpreting Correlation Coefficients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Spearman Rank Correlation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Linear Regression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Standard Error</a:t>
            </a:r>
          </a:p>
          <a:p>
            <a:endParaRPr lang="en-GB" dirty="0"/>
          </a:p>
          <a:p>
            <a:r>
              <a:rPr lang="en-GB" dirty="0"/>
              <a:t>Until now we’ve been looking at data that can be described using a single variable</a:t>
            </a:r>
          </a:p>
          <a:p>
            <a:r>
              <a:rPr lang="en-GB" dirty="0"/>
              <a:t>Today we will start to look at the relationship between two variables</a:t>
            </a:r>
          </a:p>
          <a:p>
            <a:pPr lvl="1"/>
            <a:r>
              <a:rPr lang="en-GB" dirty="0"/>
              <a:t>Is module attendance related to the final module result?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649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Correlation Coefficients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533400" y="1108438"/>
            <a:ext cx="4464377" cy="538663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We can graphically relate the two variables </a:t>
            </a:r>
            <a:r>
              <a:rPr lang="en-GB" i="1" dirty="0"/>
              <a:t>Attendance</a:t>
            </a:r>
            <a:r>
              <a:rPr lang="en-GB" dirty="0"/>
              <a:t> and </a:t>
            </a:r>
            <a:r>
              <a:rPr lang="en-GB" i="1" dirty="0"/>
              <a:t>Result</a:t>
            </a:r>
            <a:r>
              <a:rPr lang="en-GB" dirty="0"/>
              <a:t> using a scatterplot</a:t>
            </a:r>
          </a:p>
          <a:p>
            <a:r>
              <a:rPr lang="en-GB" dirty="0"/>
              <a:t>Suppose we plot attendance against result</a:t>
            </a:r>
          </a:p>
          <a:p>
            <a:pPr lvl="1"/>
            <a:r>
              <a:rPr lang="en-GB" dirty="0"/>
              <a:t>If the points all fall along a straight line then we say that the two variables are </a:t>
            </a:r>
            <a:r>
              <a:rPr lang="en-GB" i="1" dirty="0"/>
              <a:t>perfectly correlated</a:t>
            </a:r>
            <a:endParaRPr lang="en-GB" dirty="0"/>
          </a:p>
          <a:p>
            <a:pPr lvl="1"/>
            <a:r>
              <a:rPr lang="en-GB" dirty="0"/>
              <a:t>If we know the value of one variable then we can calculate the value of the other variable</a:t>
            </a:r>
          </a:p>
          <a:p>
            <a:r>
              <a:rPr lang="en-GB" dirty="0"/>
              <a:t>Graphs like this are useful, but a numerical measure is better</a:t>
            </a:r>
          </a:p>
          <a:p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5476973" y="1753386"/>
            <a:ext cx="0" cy="3063711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5476973" y="4817097"/>
            <a:ext cx="2978870" cy="0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6259397" y="5005633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% Attendance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061634" y="1299214"/>
            <a:ext cx="1074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% Result</a:t>
            </a:r>
          </a:p>
        </p:txBody>
      </p:sp>
      <p:sp>
        <p:nvSpPr>
          <p:cNvPr id="17" name="Oval 16"/>
          <p:cNvSpPr/>
          <p:nvPr/>
        </p:nvSpPr>
        <p:spPr>
          <a:xfrm>
            <a:off x="5751921" y="4389355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5980521" y="4159578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6259397" y="3864203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6537685" y="3566083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6793584" y="3291525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7060674" y="3018935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7266494" y="2795049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7494306" y="2559770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7717348" y="2340990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7942082" y="2108853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0" name="Straight Connector 29"/>
          <p:cNvCxnSpPr/>
          <p:nvPr/>
        </p:nvCxnSpPr>
        <p:spPr>
          <a:xfrm flipV="1">
            <a:off x="5597167" y="1934852"/>
            <a:ext cx="2600224" cy="27337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655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Correlation Coefficients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74956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Most methods of correlation were designed to measure the degree by which two variables are linearly related</a:t>
            </a:r>
          </a:p>
          <a:p>
            <a:pPr lvl="1"/>
            <a:r>
              <a:rPr lang="en-GB" dirty="0"/>
              <a:t>High-dimensional correlation techniques exist but are beyond the scope of this module</a:t>
            </a:r>
          </a:p>
          <a:p>
            <a:r>
              <a:rPr lang="en-GB" dirty="0"/>
              <a:t>The correlation coefficient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r>
              <a:rPr lang="en-GB" dirty="0"/>
              <a:t> shows the degree of association between x and y and can take values from -1.0 to +1.0</a:t>
            </a:r>
          </a:p>
          <a:p>
            <a:r>
              <a:rPr lang="en-GB" dirty="0"/>
              <a:t>The sign of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r>
              <a:rPr lang="en-GB" dirty="0"/>
              <a:t> shows how the variables are related</a:t>
            </a:r>
          </a:p>
          <a:p>
            <a:pPr lvl="1"/>
            <a:r>
              <a:rPr lang="en-GB" dirty="0"/>
              <a:t>Positive values indicate that low values in x are related to low values in y, and high values in x are related to high values in y</a:t>
            </a:r>
          </a:p>
          <a:p>
            <a:pPr lvl="1"/>
            <a:r>
              <a:rPr lang="en-GB" dirty="0"/>
              <a:t>Negative values indicate that low values in x are related to high values in y, and high values in x are related to low values in y</a:t>
            </a:r>
          </a:p>
          <a:p>
            <a:r>
              <a:rPr lang="en-GB" dirty="0"/>
              <a:t>When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r>
              <a:rPr lang="en-GB" dirty="0"/>
              <a:t> = 0 no relationship exists between x and y</a:t>
            </a:r>
          </a:p>
          <a:p>
            <a:r>
              <a:rPr lang="en-GB" dirty="0"/>
              <a:t>The strength of the relationship is proportional to the absolute value of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endParaRPr lang="en-GB" dirty="0"/>
          </a:p>
          <a:p>
            <a:pPr lvl="1"/>
            <a:r>
              <a:rPr lang="en-GB" dirty="0"/>
              <a:t>The higher the value, the more strongly related the two variables</a:t>
            </a:r>
          </a:p>
        </p:txBody>
      </p:sp>
    </p:spTree>
    <p:extLst>
      <p:ext uri="{BB962C8B-B14F-4D97-AF65-F5344CB8AC3E}">
        <p14:creationId xmlns:p14="http://schemas.microsoft.com/office/powerpoint/2010/main" val="2230635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Correlation Coefficients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7"/>
            <a:ext cx="8229600" cy="170772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Correlation DOES NOT IMPLY causation</a:t>
            </a:r>
          </a:p>
          <a:p>
            <a:r>
              <a:rPr lang="en-GB" dirty="0"/>
              <a:t>It can also provide some weird results…</a:t>
            </a:r>
          </a:p>
          <a:p>
            <a:r>
              <a:rPr lang="en-GB" dirty="0"/>
              <a:t>A value of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r>
              <a:rPr lang="en-GB" dirty="0"/>
              <a:t>= ±0.5 is the minimum needed to say that a relationship exists between x and 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37890" name="Picture 2" descr="http://upload.wikimedia.org/wikipedia/commons/thumb/d/d4/Correlation_examples2.svg/1000px-Correlation_examples2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92007"/>
            <a:ext cx="8422033" cy="3848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199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510" y="365726"/>
            <a:ext cx="8229600" cy="608445"/>
          </a:xfrm>
        </p:spPr>
        <p:txBody>
          <a:bodyPr>
            <a:normAutofit fontScale="90000"/>
          </a:bodyPr>
          <a:lstStyle/>
          <a:p>
            <a:r>
              <a:rPr lang="en-GB" dirty="0"/>
              <a:t>Pearson Correlation Coefficient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14" y="974171"/>
                <a:ext cx="9097286" cy="6146719"/>
              </a:xfrm>
            </p:spPr>
            <p:txBody>
              <a:bodyPr>
                <a:normAutofit fontScale="70000" lnSpcReduction="20000"/>
              </a:bodyPr>
              <a:lstStyle/>
              <a:p>
                <a:r>
                  <a:rPr lang="en-GB" dirty="0"/>
                  <a:t>The most commonly-used measure of correlation is the </a:t>
                </a:r>
                <a:r>
                  <a:rPr lang="en-GB" i="1" dirty="0"/>
                  <a:t>Pearson product-moment correlation coefficient, </a:t>
                </a:r>
                <a:r>
                  <a:rPr lang="en-GB" dirty="0" err="1"/>
                  <a:t>r</a:t>
                </a:r>
                <a:r>
                  <a:rPr lang="en-GB" baseline="-25000" dirty="0" err="1"/>
                  <a:t>xy</a:t>
                </a:r>
                <a:endParaRPr lang="en-GB" i="1" dirty="0"/>
              </a:p>
              <a:p>
                <a:r>
                  <a:rPr lang="en-GB" dirty="0"/>
                  <a:t>It describes the relationship between to variables x and y</a:t>
                </a:r>
              </a:p>
              <a:p>
                <a:pPr marL="0" indent="0">
                  <a:buNone/>
                </a:pPr>
                <a:r>
                  <a:rPr lang="en-GB" b="0" dirty="0"/>
                  <a:t>			</a:t>
                </a:r>
                <a:endParaRPr lang="en-GB" sz="90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Where </a:t>
                </a:r>
                <a:r>
                  <a:rPr lang="en-GB" i="1" dirty="0" err="1"/>
                  <a:t>Cov</a:t>
                </a:r>
                <a:r>
                  <a:rPr lang="en-GB" i="1" baseline="-25000" dirty="0" err="1"/>
                  <a:t>xy</a:t>
                </a:r>
                <a:r>
                  <a:rPr lang="en-GB" i="1" dirty="0"/>
                  <a:t> </a:t>
                </a:r>
                <a:r>
                  <a:rPr lang="en-GB" dirty="0"/>
                  <a:t>is called covariance or correlation </a:t>
                </a:r>
                <a:r>
                  <a:rPr lang="en-GB" i="1" dirty="0" err="1"/>
                  <a:t>SD</a:t>
                </a:r>
                <a:r>
                  <a:rPr lang="en-GB" i="1" baseline="-25000" dirty="0" err="1"/>
                  <a:t>xy</a:t>
                </a:r>
                <a:r>
                  <a:rPr lang="en-GB" dirty="0"/>
                  <a:t> is the standard deviation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</m:acc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𝑌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𝑌</m:t>
                                </m:r>
                              </m:e>
                            </m:acc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r>
                  <a:rPr lang="en-GB" dirty="0"/>
                  <a:t>   or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r>
                  <a:rPr lang="en-GB" dirty="0"/>
                  <a:t>    and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𝑆𝐷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l-GR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Σ</m:t>
                            </m:r>
                            <m:d>
                              <m:d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𝑋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 −</m:t>
                                </m:r>
                                <m:acc>
                                  <m:accPr>
                                    <m:chr m:val="̅"/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</m:e>
                            </m:d>
                            <m:r>
                              <a:rPr lang="en-GB" b="0" i="1" baseline="3000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 </m:t>
                            </m:r>
                          </m:num>
                          <m:den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den>
                        </m:f>
                      </m:e>
                    </m:rad>
                  </m:oMath>
                </a14:m>
                <a:endParaRPr lang="en-GB" dirty="0"/>
              </a:p>
              <a:p>
                <a:pPr marL="457200" lvl="1" indent="0">
                  <a:buNone/>
                </a:pPr>
                <a:endParaRPr lang="en-GB" i="1" dirty="0">
                  <a:latin typeface="Cambria Math" panose="02040503050406030204" pitchFamily="18" charset="0"/>
                </a:endParaRPr>
              </a:p>
              <a:p>
                <a:pPr marL="457200" lvl="1" indent="0">
                  <a:buNone/>
                </a:pPr>
                <a:endParaRPr lang="en-GB" i="1" dirty="0">
                  <a:latin typeface="Cambria Math" panose="02040503050406030204" pitchFamily="18" charset="0"/>
                </a:endParaRPr>
              </a:p>
              <a:p>
                <a:pPr marL="457200" lvl="1" indent="0">
                  <a:buNone/>
                </a:pPr>
                <a:endParaRPr lang="en-GB" i="1" dirty="0">
                  <a:latin typeface="Cambria Math" panose="02040503050406030204" pitchFamily="18" charset="0"/>
                </a:endParaRPr>
              </a:p>
              <a:p>
                <a:pPr marL="457200" lvl="1" indent="0">
                  <a:buNone/>
                </a:pPr>
                <a:endParaRPr lang="en-GB" i="1" dirty="0">
                  <a:latin typeface="Cambria Math" panose="02040503050406030204" pitchFamily="18" charset="0"/>
                </a:endParaRPr>
              </a:p>
              <a:p>
                <a:pPr marL="457200" lvl="1" indent="0">
                  <a:buNone/>
                </a:pPr>
                <a:endParaRPr lang="en-GB" i="1" dirty="0">
                  <a:latin typeface="Cambria Math" panose="02040503050406030204" pitchFamily="18" charset="0"/>
                </a:endParaRP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=(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  <m:r>
                      <a:rPr lang="en-GB" sz="2400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400" dirty="0"/>
                  <a:t>, the deviation scores for X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=(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𝑌</m:t>
                        </m:r>
                      </m:e>
                    </m:acc>
                    <m:r>
                      <a:rPr lang="en-GB" sz="2400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400" dirty="0"/>
                  <a:t>, the deviation scores for Y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= </m:t>
                        </m:r>
                      </m:e>
                    </m:nary>
                  </m:oMath>
                </a14:m>
                <a:r>
                  <a:rPr lang="en-GB" sz="2400" dirty="0"/>
                  <a:t> the sum of the products of the paired deviation scores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𝑁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2400" dirty="0"/>
                  <a:t> the number of pairs of scores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GB" sz="2400" dirty="0"/>
                  <a:t>the standard deviation of X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GB" sz="2400" dirty="0"/>
                  <a:t>the standard deviation of Y</a:t>
                </a:r>
              </a:p>
              <a:p>
                <a:pPr marL="457200" lvl="1" indent="0">
                  <a:buNone/>
                </a:pPr>
                <a:endParaRPr lang="en-GB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14" y="974171"/>
                <a:ext cx="9097286" cy="6146719"/>
              </a:xfrm>
              <a:blipFill>
                <a:blip r:embed="rId2"/>
                <a:stretch>
                  <a:fillRect l="-737" t="-168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76167C4-3DA3-4C2D-A44C-6BE9713C561B}"/>
                  </a:ext>
                </a:extLst>
              </p:cNvPr>
              <p:cNvSpPr txBox="1"/>
              <p:nvPr/>
            </p:nvSpPr>
            <p:spPr>
              <a:xfrm>
                <a:off x="1364160" y="4161707"/>
                <a:ext cx="4926477" cy="891526"/>
              </a:xfrm>
              <a:prstGeom prst="rect">
                <a:avLst/>
              </a:prstGeom>
              <a:noFill/>
              <a:ln w="28575">
                <a:solidFill>
                  <a:srgbClr val="00B05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𝑥𝑦</m:t>
                          </m:r>
                        </m:sub>
                      </m:sSub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  <m:d>
                            <m:dPr>
                              <m:ctrlPr>
                                <a:rPr lang="en-GB" sz="22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m:rPr>
                                  <m:sty m:val="p"/>
                                </m:rPr>
                                <a:rPr lang="el-GR" sz="22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Σ</m:t>
                              </m:r>
                              <m:r>
                                <a:rPr lang="en-GB" sz="22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𝑥𝑦</m:t>
                              </m:r>
                            </m:e>
                          </m:d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−(</m:t>
                          </m:r>
                          <m:r>
                            <m:rPr>
                              <m:sty m:val="p"/>
                            </m:rPr>
                            <a:rPr lang="el-GR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Σ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)(</m:t>
                          </m:r>
                          <m:r>
                            <m:rPr>
                              <m:sty m:val="p"/>
                            </m:rPr>
                            <a:rPr lang="el-GR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Σ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𝑦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200" b="0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200" b="0" i="1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22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r>
                                <m:rPr>
                                  <m:sty m:val="p"/>
                                </m:rPr>
                                <a:rPr lang="el-GR" sz="22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Σ</m:t>
                              </m:r>
                              <m:sSup>
                                <m:sSupPr>
                                  <m:ctrlPr>
                                    <a:rPr lang="el-GR" sz="2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en-GB" sz="2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2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en-GB" sz="2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sz="22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el-GR" sz="2200" b="0" i="0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Σ</m:t>
                                      </m:r>
                                      <m:r>
                                        <a:rPr lang="en-GB" sz="22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𝑥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en-GB" sz="2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2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)(</m:t>
                              </m:r>
                              <m:r>
                                <a:rPr lang="en-GB" sz="22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𝑛</m:t>
                              </m:r>
                              <m:sSup>
                                <m:sSupPr>
                                  <m:ctrlPr>
                                    <a:rPr lang="en-GB" sz="2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m:rPr>
                                      <m:sty m:val="p"/>
                                    </m:rPr>
                                    <a:rPr lang="el-GR" sz="2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Σ</m:t>
                                  </m:r>
                                  <m:r>
                                    <a:rPr lang="en-GB" sz="2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en-GB" sz="2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2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−(</m:t>
                              </m:r>
                              <m:r>
                                <m:rPr>
                                  <m:sty m:val="p"/>
                                </m:rPr>
                                <a:rPr lang="el-GR" sz="22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Σ</m:t>
                              </m:r>
                              <m:sSup>
                                <m:sSupPr>
                                  <m:ctrlPr>
                                    <a:rPr lang="el-GR" sz="2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𝑦</m:t>
                                  </m:r>
                                  <m:r>
                                    <a:rPr lang="en-GB" sz="2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)</m:t>
                                  </m:r>
                                </m:e>
                                <m:sup>
                                  <m:r>
                                    <a:rPr lang="en-GB" sz="2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2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GB" sz="22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76167C4-3DA3-4C2D-A44C-6BE9713C561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160" y="4161707"/>
                <a:ext cx="4926477" cy="89152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 w="28575">
                <a:solidFill>
                  <a:srgbClr val="00B050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B7F446E-623B-4D60-A019-167090F0CEA3}"/>
                  </a:ext>
                </a:extLst>
              </p:cNvPr>
              <p:cNvSpPr txBox="1"/>
              <p:nvPr/>
            </p:nvSpPr>
            <p:spPr>
              <a:xfrm>
                <a:off x="2648857" y="1863629"/>
                <a:ext cx="1923143" cy="83266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2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𝑥𝑦</m:t>
                          </m:r>
                        </m:sub>
                      </m:sSub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2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200" b="0" i="1" smtClean="0">
                                  <a:latin typeface="Cambria Math" panose="02040503050406030204" pitchFamily="18" charset="0"/>
                                </a:rPr>
                                <m:t>𝐶𝑜𝑣</m:t>
                              </m:r>
                            </m:e>
                            <m:sub>
                              <m:r>
                                <a:rPr lang="en-GB" sz="2200" b="0" i="1" smtClean="0">
                                  <a:latin typeface="Cambria Math" panose="02040503050406030204" pitchFamily="18" charset="0"/>
                                </a:rPr>
                                <m:t>𝑥𝑦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2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200" b="0" i="1" smtClean="0"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200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2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200" b="0" i="1" smtClean="0"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200" b="0" i="1" smtClean="0"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2200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B7F446E-623B-4D60-A019-167090F0CEA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8857" y="1863629"/>
                <a:ext cx="1923143" cy="832664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09183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Pearson Correlation Coefficient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584593"/>
              </a:xfrm>
            </p:spPr>
            <p:txBody>
              <a:bodyPr>
                <a:normAutofit fontScale="85000" lnSpcReduction="10000"/>
              </a:bodyPr>
              <a:lstStyle/>
              <a:p>
                <a:r>
                  <a:rPr lang="en-GB" dirty="0"/>
                  <a:t>The most commonly-used measure of correlation is the </a:t>
                </a:r>
                <a:r>
                  <a:rPr lang="en-GB" i="1" dirty="0"/>
                  <a:t>Pearson product-moment correlation coefficient, </a:t>
                </a:r>
                <a:r>
                  <a:rPr lang="en-GB" dirty="0" err="1"/>
                  <a:t>r</a:t>
                </a:r>
                <a:r>
                  <a:rPr lang="en-GB" baseline="-25000" dirty="0" err="1"/>
                  <a:t>xy</a:t>
                </a:r>
                <a:endParaRPr lang="en-GB" i="1" dirty="0"/>
              </a:p>
              <a:p>
                <a:r>
                  <a:rPr lang="en-GB" dirty="0"/>
                  <a:t>This describes the relationship between to variables x and y</a:t>
                </a:r>
              </a:p>
              <a:p>
                <a:pPr marL="0" indent="0">
                  <a:buNone/>
                </a:pPr>
                <a:r>
                  <a:rPr lang="en-GB" b="0" dirty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𝐶𝑜𝑣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𝑦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endParaRPr lang="en-GB" sz="90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Where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</m:acc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)(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𝑌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𝑌</m:t>
                                </m:r>
                              </m:e>
                            </m:acc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nary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r>
                  <a:rPr lang="en-GB" dirty="0"/>
                  <a:t> 	or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endParaRPr lang="en-GB" dirty="0"/>
              </a:p>
              <a:p>
                <a:pPr marL="457200" lvl="1" indent="0">
                  <a:buNone/>
                </a:pPr>
                <a:endParaRPr lang="en-GB" i="1" dirty="0">
                  <a:latin typeface="Cambria Math" panose="02040503050406030204" pitchFamily="18" charset="0"/>
                </a:endParaRP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, the deviation scores for X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=(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𝑌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, the deviation scores for Y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= </m:t>
                        </m:r>
                      </m:e>
                    </m:nary>
                  </m:oMath>
                </a14:m>
                <a:r>
                  <a:rPr lang="en-GB" dirty="0"/>
                  <a:t> the sum of the products of the paired deviation scores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𝑁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the number of pairs of scores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GB" dirty="0"/>
                  <a:t>the standard deviation of X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GB" dirty="0"/>
                  <a:t>the standard deviation of Y</a:t>
                </a:r>
              </a:p>
              <a:p>
                <a:pPr marL="457200" lvl="1" indent="0">
                  <a:buNone/>
                </a:pPr>
                <a:endParaRPr lang="en-GB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584593"/>
              </a:xfrm>
              <a:blipFill>
                <a:blip r:embed="rId2"/>
                <a:stretch>
                  <a:fillRect l="-1170" t="-1528" r="-1609" b="-3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442017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33399" y="4939645"/>
            <a:ext cx="8337223" cy="168739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endParaRPr lang="en-GB" sz="24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0259970"/>
              </p:ext>
            </p:extLst>
          </p:nvPr>
        </p:nvGraphicFramePr>
        <p:xfrm>
          <a:off x="457200" y="1131888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3985072034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030953033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5854715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Persons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7934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Alice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95171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03489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Charlotte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34616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924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6107761"/>
                  </a:ext>
                </a:extLst>
              </a:tr>
            </a:tbl>
          </a:graphicData>
        </a:graphic>
      </p:graphicFrame>
      <p:sp>
        <p:nvSpPr>
          <p:cNvPr id="7" name="Content Placeholder 2"/>
          <p:cNvSpPr txBox="1">
            <a:spLocks/>
          </p:cNvSpPr>
          <p:nvPr/>
        </p:nvSpPr>
        <p:spPr>
          <a:xfrm>
            <a:off x="457200" y="4420570"/>
            <a:ext cx="3445017" cy="1960757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/>
              <a:t>First, draw a scatterplot to get a feel for the data</a:t>
            </a:r>
          </a:p>
        </p:txBody>
      </p:sp>
      <p:graphicFrame>
        <p:nvGraphicFramePr>
          <p:cNvPr id="8" name="Chart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40460922"/>
              </p:ext>
            </p:extLst>
          </p:nvPr>
        </p:nvGraphicFramePr>
        <p:xfrm>
          <a:off x="4242932" y="3704194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4359046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33399" y="4939645"/>
            <a:ext cx="8337223" cy="168739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endParaRPr lang="en-GB" sz="24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131888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3985072034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030953033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5854715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Persons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7934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Alice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95171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03489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Charlotte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34616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924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6107761"/>
                  </a:ext>
                </a:extLst>
              </a:tr>
            </a:tbl>
          </a:graphicData>
        </a:graphic>
      </p:graphicFrame>
      <p:sp>
        <p:nvSpPr>
          <p:cNvPr id="7" name="Content Placeholder 2"/>
          <p:cNvSpPr txBox="1">
            <a:spLocks/>
          </p:cNvSpPr>
          <p:nvPr/>
        </p:nvSpPr>
        <p:spPr>
          <a:xfrm>
            <a:off x="457200" y="3704194"/>
            <a:ext cx="8229600" cy="3153806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/>
              <a:t>Now calculate the correlation coefficient</a:t>
            </a:r>
          </a:p>
          <a:p>
            <a:pPr lvl="1" fontAlgn="auto">
              <a:spcAft>
                <a:spcPts val="0"/>
              </a:spcAft>
            </a:pPr>
            <a:r>
              <a:rPr lang="en-GB" dirty="0"/>
              <a:t>This can be done by hand, but in general nowadays spreadsheets or statistical packages are used instead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Correlation calculations are available via the Excel Analysis </a:t>
            </a:r>
            <a:r>
              <a:rPr lang="en-GB" dirty="0" err="1"/>
              <a:t>ToolPak</a:t>
            </a:r>
            <a:endParaRPr lang="en-GB" dirty="0"/>
          </a:p>
          <a:p>
            <a:pPr fontAlgn="auto">
              <a:spcAft>
                <a:spcPts val="0"/>
              </a:spcAft>
            </a:pPr>
            <a:endParaRPr lang="en-GB" dirty="0"/>
          </a:p>
          <a:p>
            <a:pPr marL="109728" indent="0" fontAlgn="auto">
              <a:spcAft>
                <a:spcPts val="0"/>
              </a:spcAft>
              <a:buNone/>
            </a:pPr>
            <a:r>
              <a:rPr lang="en-GB" dirty="0"/>
              <a:t>   </a:t>
            </a:r>
            <a:r>
              <a:rPr lang="en-GB" sz="1500" dirty="0">
                <a:solidFill>
                  <a:srgbClr val="0070C0"/>
                </a:solidFill>
              </a:rPr>
              <a:t>https://www.youtube.com/watch?v=FzL84Imopss</a:t>
            </a:r>
          </a:p>
        </p:txBody>
      </p:sp>
    </p:spTree>
    <p:extLst>
      <p:ext uri="{BB962C8B-B14F-4D97-AF65-F5344CB8AC3E}">
        <p14:creationId xmlns:p14="http://schemas.microsoft.com/office/powerpoint/2010/main" val="36270244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Correlations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the Analysis </a:t>
            </a:r>
            <a:r>
              <a:rPr lang="en-GB" dirty="0" err="1"/>
              <a:t>ToolPak</a:t>
            </a:r>
            <a:r>
              <a:rPr lang="en-GB" dirty="0"/>
              <a:t> has been added it will appear at the end of the Data tab of the ribbon</a:t>
            </a:r>
          </a:p>
          <a:p>
            <a:r>
              <a:rPr lang="en-GB" dirty="0"/>
              <a:t>Select ‘Correlation’ from the data analysis tool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6657" y="2708242"/>
            <a:ext cx="6334125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6770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Correlations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Input the data range for analysis, input a location for the data to be output, and tick the labels box if appropriate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4937" y="2809874"/>
            <a:ext cx="6334125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1074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Correlations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3516198"/>
            <a:ext cx="8337223" cy="3101418"/>
          </a:xfrm>
        </p:spPr>
        <p:txBody>
          <a:bodyPr>
            <a:normAutofit/>
          </a:bodyPr>
          <a:lstStyle/>
          <a:p>
            <a:r>
              <a:rPr lang="en-GB" dirty="0"/>
              <a:t>On completion, Excel will calculate the Pearson’s correlation for the data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2203" y="1320980"/>
            <a:ext cx="4505325" cy="2047875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4788816" y="2102177"/>
            <a:ext cx="980388" cy="480767"/>
          </a:xfrm>
          <a:prstGeom prst="ellipse">
            <a:avLst/>
          </a:prstGeom>
          <a:noFill/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8683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Interpreting Correlation Coefficients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Correlation does not imply causation</a:t>
            </a:r>
          </a:p>
          <a:p>
            <a:pPr lvl="1"/>
            <a:r>
              <a:rPr lang="en-GB" dirty="0"/>
              <a:t>It’s not easy to prove causality so you must have reasons for doing so</a:t>
            </a:r>
          </a:p>
          <a:p>
            <a:pPr lvl="1"/>
            <a:endParaRPr lang="en-GB" dirty="0"/>
          </a:p>
          <a:p>
            <a:r>
              <a:rPr lang="en-GB" dirty="0"/>
              <a:t>If causation exists then you can do a lot with it</a:t>
            </a:r>
          </a:p>
          <a:p>
            <a:pPr lvl="1"/>
            <a:r>
              <a:rPr lang="en-GB" dirty="0"/>
              <a:t>Promote the relationship to provide benefits</a:t>
            </a:r>
          </a:p>
          <a:p>
            <a:pPr lvl="1"/>
            <a:r>
              <a:rPr lang="en-GB" dirty="0"/>
              <a:t>Prevent the cause to avoid harmful consequences</a:t>
            </a:r>
          </a:p>
          <a:p>
            <a:pPr lvl="1"/>
            <a:r>
              <a:rPr lang="en-GB" dirty="0"/>
              <a:t>Prepare for unavoidable harmful consequences</a:t>
            </a:r>
          </a:p>
          <a:p>
            <a:pPr lvl="1"/>
            <a:r>
              <a:rPr lang="en-GB" dirty="0"/>
              <a:t>Prosecute the perpetrator of the cause</a:t>
            </a:r>
          </a:p>
          <a:p>
            <a:pPr lvl="1"/>
            <a:r>
              <a:rPr lang="en-GB" dirty="0"/>
              <a:t>Pontificate about what might happen in the future if the relationship holds over time</a:t>
            </a:r>
          </a:p>
          <a:p>
            <a:pPr lvl="1"/>
            <a:r>
              <a:rPr lang="en-GB" dirty="0"/>
              <a:t>Probe for knowledge simply out of curiosity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271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Hill’s Criteria for Causation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428478"/>
            <a:ext cx="9144000" cy="566943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Medical statistician Austin Bradford Hill defined a set of minimal conditions necessary to accept that a causal relationship between two variables is likely: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200" b="1" dirty="0"/>
              <a:t>Strength</a:t>
            </a:r>
            <a:r>
              <a:rPr lang="en-GB" sz="2200" dirty="0"/>
              <a:t>: The correlation coefficient should be large and statistically significant </a:t>
            </a:r>
            <a:r>
              <a:rPr lang="en-GB" sz="1600" dirty="0">
                <a:solidFill>
                  <a:srgbClr val="00B0F0"/>
                </a:solidFill>
              </a:rPr>
              <a:t>(alone NOT an indication of causality)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200" b="1" dirty="0"/>
              <a:t>Consistency</a:t>
            </a:r>
            <a:r>
              <a:rPr lang="en-GB" sz="2200" dirty="0"/>
              <a:t>: The relationship can be replicated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200" b="1" dirty="0"/>
              <a:t>Specificity</a:t>
            </a:r>
            <a:r>
              <a:rPr lang="en-GB" sz="2200" dirty="0"/>
              <a:t>: If there is no other likely explanation </a:t>
            </a:r>
            <a:r>
              <a:rPr lang="en-GB" sz="1600" dirty="0">
                <a:solidFill>
                  <a:srgbClr val="00B0F0"/>
                </a:solidFill>
              </a:rPr>
              <a:t>(very weak)</a:t>
            </a:r>
            <a:endParaRPr lang="en-GB" sz="1600" dirty="0"/>
          </a:p>
          <a:p>
            <a:pPr marL="800100" lvl="1" indent="-342900">
              <a:buFont typeface="+mj-lt"/>
              <a:buAutoNum type="arabicPeriod"/>
            </a:pPr>
            <a:r>
              <a:rPr lang="en-GB" sz="2200" b="1" dirty="0"/>
              <a:t>Temporality</a:t>
            </a:r>
            <a:r>
              <a:rPr lang="en-GB" sz="2200" dirty="0"/>
              <a:t>: The effect always occurs after the cause </a:t>
            </a:r>
            <a:r>
              <a:rPr lang="en-GB" sz="1700" dirty="0">
                <a:solidFill>
                  <a:srgbClr val="00B0F0"/>
                </a:solidFill>
              </a:rPr>
              <a:t>(</a:t>
            </a:r>
            <a:r>
              <a:rPr lang="en-GB" sz="1700" b="1" dirty="0">
                <a:solidFill>
                  <a:srgbClr val="00B0F0"/>
                </a:solidFill>
              </a:rPr>
              <a:t>necessary</a:t>
            </a:r>
            <a:r>
              <a:rPr lang="en-GB" sz="1700" dirty="0">
                <a:solidFill>
                  <a:srgbClr val="00B0F0"/>
                </a:solidFill>
              </a:rPr>
              <a:t>)</a:t>
            </a:r>
            <a:endParaRPr lang="en-GB" sz="2200" dirty="0"/>
          </a:p>
          <a:p>
            <a:pPr marL="800100" lvl="1" indent="-342900">
              <a:buFont typeface="+mj-lt"/>
              <a:buAutoNum type="arabicPeriod"/>
            </a:pPr>
            <a:r>
              <a:rPr lang="en-GB" sz="2200" b="1" dirty="0"/>
              <a:t>Gradient</a:t>
            </a:r>
            <a:r>
              <a:rPr lang="en-GB" sz="2200" dirty="0"/>
              <a:t>: If a greater exposure leads to a greater effect </a:t>
            </a:r>
            <a:r>
              <a:rPr lang="en-GB" sz="1700" dirty="0">
                <a:solidFill>
                  <a:srgbClr val="00B0F0"/>
                </a:solidFill>
              </a:rPr>
              <a:t>(strong)</a:t>
            </a:r>
            <a:endParaRPr lang="en-GB" sz="2200" dirty="0"/>
          </a:p>
          <a:p>
            <a:pPr marL="800100" lvl="1" indent="-342900">
              <a:buFont typeface="+mj-lt"/>
              <a:buAutoNum type="arabicPeriod"/>
            </a:pPr>
            <a:r>
              <a:rPr lang="en-GB" sz="2200" b="1" dirty="0"/>
              <a:t>Plausibility</a:t>
            </a:r>
            <a:r>
              <a:rPr lang="en-GB" sz="2200" dirty="0"/>
              <a:t>: A plausible mechanism exists between cause and effect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200" b="1" dirty="0"/>
              <a:t>Coherence</a:t>
            </a:r>
            <a:r>
              <a:rPr lang="en-GB" sz="2200" dirty="0"/>
              <a:t>: The relationship is compatible with current theory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200" b="1" dirty="0"/>
              <a:t>Experiment</a:t>
            </a:r>
            <a:r>
              <a:rPr lang="en-GB" sz="2200" dirty="0"/>
              <a:t>: If the relationship can be verified experimentally </a:t>
            </a:r>
            <a:r>
              <a:rPr lang="en-GB" sz="1700" dirty="0">
                <a:solidFill>
                  <a:srgbClr val="00B0F0"/>
                </a:solidFill>
              </a:rPr>
              <a:t>(</a:t>
            </a:r>
            <a:r>
              <a:rPr lang="en-GB" sz="1700" b="1" dirty="0">
                <a:solidFill>
                  <a:srgbClr val="00B0F0"/>
                </a:solidFill>
              </a:rPr>
              <a:t>strongest</a:t>
            </a:r>
            <a:r>
              <a:rPr lang="en-GB" sz="1700" dirty="0">
                <a:solidFill>
                  <a:srgbClr val="00B0F0"/>
                </a:solidFill>
              </a:rPr>
              <a:t>)</a:t>
            </a:r>
            <a:endParaRPr lang="en-GB" sz="2200" dirty="0"/>
          </a:p>
          <a:p>
            <a:pPr marL="800100" lvl="1" indent="-342900">
              <a:buFont typeface="+mj-lt"/>
              <a:buAutoNum type="arabicPeriod"/>
            </a:pPr>
            <a:r>
              <a:rPr lang="en-GB" sz="2200" b="1" dirty="0"/>
              <a:t>Analogy</a:t>
            </a:r>
            <a:r>
              <a:rPr lang="en-GB" sz="2200" dirty="0"/>
              <a:t>: There are proven relationships between similar causes and effects </a:t>
            </a:r>
            <a:r>
              <a:rPr lang="en-GB" sz="1600" dirty="0">
                <a:solidFill>
                  <a:srgbClr val="00B0F0"/>
                </a:solidFill>
              </a:rPr>
              <a:t>(weakest)</a:t>
            </a:r>
            <a:endParaRPr lang="en-GB" sz="1600" dirty="0"/>
          </a:p>
          <a:p>
            <a:pPr marL="800100" lvl="1" indent="-342900">
              <a:buFont typeface="+mj-lt"/>
              <a:buAutoNum type="arabicPeriod"/>
            </a:pPr>
            <a:endParaRPr lang="en-GB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54B1F4-5C19-4D78-8098-BEF86ECF8CFF}"/>
              </a:ext>
            </a:extLst>
          </p:cNvPr>
          <p:cNvSpPr txBox="1"/>
          <p:nvPr/>
        </p:nvSpPr>
        <p:spPr>
          <a:xfrm>
            <a:off x="1794510" y="1054181"/>
            <a:ext cx="5446171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occurrence of A (cause)  </a:t>
            </a:r>
            <a:r>
              <a:rPr lang="en-GB" b="1" dirty="0">
                <a:solidFill>
                  <a:srgbClr val="00B0F0"/>
                </a:solidFill>
                <a:sym typeface="Wingdings" panose="05000000000000000000" pitchFamily="2" charset="2"/>
              </a:rPr>
              <a:t> B happening (effect)</a:t>
            </a:r>
            <a:endParaRPr lang="en-GB" b="1" dirty="0">
              <a:solidFill>
                <a:srgbClr val="00B0F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74C2C77-3E85-4C0C-92DE-6184211ECA7E}"/>
              </a:ext>
            </a:extLst>
          </p:cNvPr>
          <p:cNvSpPr/>
          <p:nvPr/>
        </p:nvSpPr>
        <p:spPr>
          <a:xfrm>
            <a:off x="862965" y="3987089"/>
            <a:ext cx="1771650" cy="369332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64AEA0-26CC-489F-8CCA-39B702AE286D}"/>
              </a:ext>
            </a:extLst>
          </p:cNvPr>
          <p:cNvSpPr/>
          <p:nvPr/>
        </p:nvSpPr>
        <p:spPr>
          <a:xfrm>
            <a:off x="862965" y="5607723"/>
            <a:ext cx="1731645" cy="369332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5630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349" t="3712" b="4412"/>
          <a:stretch/>
        </p:blipFill>
        <p:spPr>
          <a:xfrm>
            <a:off x="734466" y="3573168"/>
            <a:ext cx="7355028" cy="328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42837"/>
            <a:ext cx="8229600" cy="608445"/>
          </a:xfrm>
        </p:spPr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FF3D49-F0B3-4F40-97BB-C259E3D8E8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51282"/>
            <a:ext cx="4426926" cy="246061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31921" y="624199"/>
            <a:ext cx="5212080" cy="3147701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/>
              <a:t>Given the relationships below, discuss how far they meet Hill’s criteria:</a:t>
            </a:r>
          </a:p>
          <a:p>
            <a:pPr lvl="1"/>
            <a:r>
              <a:rPr lang="en-GB" sz="2300" dirty="0"/>
              <a:t>A correlation between IQ and the number of exams passed</a:t>
            </a:r>
          </a:p>
          <a:p>
            <a:pPr lvl="1"/>
            <a:r>
              <a:rPr lang="en-GB" sz="2300" dirty="0"/>
              <a:t>A correlation between a person carrying a particular gene and the likelihood of them getting a cancer mediated by that gene</a:t>
            </a:r>
          </a:p>
          <a:p>
            <a:pPr lvl="1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33D758-6A20-4FDC-AAFD-3C69D9563B1F}"/>
              </a:ext>
            </a:extLst>
          </p:cNvPr>
          <p:cNvSpPr txBox="1"/>
          <p:nvPr/>
        </p:nvSpPr>
        <p:spPr>
          <a:xfrm>
            <a:off x="4903470" y="5735268"/>
            <a:ext cx="2097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spurious correlation</a:t>
            </a:r>
          </a:p>
        </p:txBody>
      </p:sp>
    </p:spTree>
    <p:extLst>
      <p:ext uri="{BB962C8B-B14F-4D97-AF65-F5344CB8AC3E}">
        <p14:creationId xmlns:p14="http://schemas.microsoft.com/office/powerpoint/2010/main" val="2450786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Spurious Correlations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" y="1257300"/>
            <a:ext cx="9077325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6878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Spurious Correlations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25" y="1054181"/>
            <a:ext cx="8982075" cy="4219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4479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1885"/>
            <a:ext cx="4009964" cy="5249443"/>
          </a:xfrm>
        </p:spPr>
        <p:txBody>
          <a:bodyPr/>
          <a:lstStyle/>
          <a:p>
            <a:r>
              <a:rPr lang="en-GB" dirty="0"/>
              <a:t>X and Y are scores obtained by a group of participants in two separate tests</a:t>
            </a:r>
          </a:p>
          <a:p>
            <a:r>
              <a:rPr lang="en-GB" dirty="0"/>
              <a:t>What is the correlation between them, and what does this mean?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8282501"/>
              </p:ext>
            </p:extLst>
          </p:nvPr>
        </p:nvGraphicFramePr>
        <p:xfrm>
          <a:off x="5946512" y="1131885"/>
          <a:ext cx="2301774" cy="43486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50887">
                  <a:extLst>
                    <a:ext uri="{9D8B030D-6E8A-4147-A177-3AD203B41FA5}">
                      <a16:colId xmlns:a16="http://schemas.microsoft.com/office/drawing/2014/main" val="3561179503"/>
                    </a:ext>
                  </a:extLst>
                </a:gridCol>
                <a:gridCol w="1150887">
                  <a:extLst>
                    <a:ext uri="{9D8B030D-6E8A-4147-A177-3AD203B41FA5}">
                      <a16:colId xmlns:a16="http://schemas.microsoft.com/office/drawing/2014/main" val="1647658986"/>
                    </a:ext>
                  </a:extLst>
                </a:gridCol>
              </a:tblGrid>
              <a:tr h="40436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604423606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5583505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44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460666606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9310396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672164434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10031712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49804767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683552163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95937833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73362202"/>
                  </a:ext>
                </a:extLst>
              </a:tr>
              <a:tr h="40436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858434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88515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Spearman Rank Correlation Coefficient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749562"/>
          </a:xfrm>
        </p:spPr>
        <p:txBody>
          <a:bodyPr>
            <a:normAutofit/>
          </a:bodyPr>
          <a:lstStyle/>
          <a:p>
            <a:r>
              <a:rPr lang="en-GB" dirty="0"/>
              <a:t>The Spearman rank correlation (</a:t>
            </a:r>
            <a:r>
              <a:rPr lang="en-GB" dirty="0" err="1"/>
              <a:t>r</a:t>
            </a:r>
            <a:r>
              <a:rPr lang="en-GB" baseline="-25000" dirty="0" err="1"/>
              <a:t>s</a:t>
            </a:r>
            <a:r>
              <a:rPr lang="en-GB" dirty="0"/>
              <a:t>) aka Spearman’s rho (</a:t>
            </a:r>
            <a:r>
              <a:rPr lang="en-GB" dirty="0">
                <a:sym typeface="Symbol" panose="05050102010706020507" pitchFamily="18" charset="2"/>
              </a:rPr>
              <a:t>)</a:t>
            </a:r>
            <a:r>
              <a:rPr lang="en-GB" dirty="0"/>
              <a:t> can be used when we are looking at data ranks rather than at actual data</a:t>
            </a:r>
          </a:p>
          <a:p>
            <a:r>
              <a:rPr lang="en-GB" dirty="0"/>
              <a:t>The calculation is the same as for Pearson’s coefficient, but the data has to be ranked first, then the correlation calculated on the ranks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A53A92A4-7997-4C5F-92C3-5042253760B7}"/>
                  </a:ext>
                </a:extLst>
              </p:cNvPr>
              <p:cNvSpPr txBox="1"/>
              <p:nvPr/>
            </p:nvSpPr>
            <p:spPr>
              <a:xfrm>
                <a:off x="1028700" y="3897630"/>
                <a:ext cx="2766270" cy="898964"/>
              </a:xfrm>
              <a:prstGeom prst="rect">
                <a:avLst/>
              </a:prstGeom>
              <a:noFill/>
              <a:ln w="28575">
                <a:solidFill>
                  <a:srgbClr val="00B05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𝜌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6</m:t>
                          </m:r>
                          <m:r>
                            <m:rPr>
                              <m:sty m:val="p"/>
                            </m:rPr>
                            <a:rPr lang="el-GR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Σ</m:t>
                          </m:r>
                          <m:sSup>
                            <m:sSupPr>
                              <m:ctrlPr>
                                <a:rPr lang="el-GR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𝑛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sSup>
                            <m:sSupPr>
                              <m:ctrlPr>
                                <a:rPr lang="en-GB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−1)</m:t>
                          </m:r>
                        </m:den>
                      </m:f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A53A92A4-7997-4C5F-92C3-5042253760B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8700" y="3897630"/>
                <a:ext cx="2766270" cy="898964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  <a:ln w="28575">
                <a:solidFill>
                  <a:srgbClr val="00B050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F596A5B0-7B02-4BD6-8BA1-1EC4F0EDFA87}"/>
              </a:ext>
            </a:extLst>
          </p:cNvPr>
          <p:cNvSpPr txBox="1"/>
          <p:nvPr/>
        </p:nvSpPr>
        <p:spPr>
          <a:xfrm>
            <a:off x="948690" y="5103231"/>
            <a:ext cx="68122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202124"/>
                </a:solidFill>
                <a:latin typeface="arial" panose="020B0604020202020204" pitchFamily="34" charset="0"/>
              </a:rPr>
              <a:t>r</a:t>
            </a:r>
            <a:r>
              <a:rPr lang="en-US" baseline="-25000" dirty="0" err="1">
                <a:solidFill>
                  <a:srgbClr val="202124"/>
                </a:solidFill>
                <a:latin typeface="arial" panose="020B0604020202020204" pitchFamily="34" charset="0"/>
              </a:rPr>
              <a:t>s</a:t>
            </a:r>
            <a:r>
              <a:rPr lang="en-US" dirty="0">
                <a:solidFill>
                  <a:srgbClr val="202124"/>
                </a:solidFill>
                <a:latin typeface="arial" panose="020B0604020202020204" pitchFamily="34" charset="0"/>
              </a:rPr>
              <a:t> – rho – Spearman rank correlation</a:t>
            </a:r>
          </a:p>
          <a:p>
            <a:r>
              <a:rPr lang="en-US" dirty="0">
                <a:solidFill>
                  <a:srgbClr val="202124"/>
                </a:solidFill>
                <a:latin typeface="arial" panose="020B0604020202020204" pitchFamily="34" charset="0"/>
              </a:rPr>
              <a:t>d - </a:t>
            </a:r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difference between the two ranks of each observation</a:t>
            </a:r>
          </a:p>
          <a:p>
            <a:r>
              <a:rPr lang="en-US" dirty="0">
                <a:solidFill>
                  <a:srgbClr val="202124"/>
                </a:solidFill>
                <a:latin typeface="arial" panose="020B0604020202020204" pitchFamily="34" charset="0"/>
              </a:rPr>
              <a:t>n – number of observations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261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13854" y="4011348"/>
            <a:ext cx="8516292" cy="269570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In this case we first generate the ranks from lowest to highest</a:t>
            </a:r>
          </a:p>
          <a:p>
            <a:r>
              <a:rPr lang="en-GB" dirty="0"/>
              <a:t>If two or more scores have the same values then give them the mean of the ranks</a:t>
            </a:r>
          </a:p>
          <a:p>
            <a:pPr lvl="1"/>
            <a:r>
              <a:rPr lang="en-GB" dirty="0"/>
              <a:t>Two marks at equal second would take ranks 2 and 3, so would get a rank score of 2.5</a:t>
            </a:r>
          </a:p>
          <a:p>
            <a:pPr lvl="1"/>
            <a:r>
              <a:rPr lang="en-GB" dirty="0"/>
              <a:t>Three marks at equal fifth would take ranks 5, 6 and 7, so would get rank 6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6059531"/>
              </p:ext>
            </p:extLst>
          </p:nvPr>
        </p:nvGraphicFramePr>
        <p:xfrm>
          <a:off x="457200" y="1131888"/>
          <a:ext cx="8229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>
                  <a:extLst>
                    <a:ext uri="{9D8B030D-6E8A-4147-A177-3AD203B41FA5}">
                      <a16:colId xmlns:a16="http://schemas.microsoft.com/office/drawing/2014/main" val="2001406556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167183861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3061923145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361341362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1742945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Persons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X</a:t>
                      </a:r>
                      <a:r>
                        <a:rPr lang="en-GB" baseline="-25000" dirty="0" err="1"/>
                        <a:t>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aseline="0" dirty="0"/>
                        <a:t>Y</a:t>
                      </a:r>
                      <a:r>
                        <a:rPr lang="en-GB" baseline="-25000" dirty="0"/>
                        <a:t>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78781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Alice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14933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78901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Charlotte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56784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98285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3860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Frank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00982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54786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1885"/>
            <a:ext cx="4009964" cy="5249443"/>
          </a:xfrm>
        </p:spPr>
        <p:txBody>
          <a:bodyPr/>
          <a:lstStyle/>
          <a:p>
            <a:r>
              <a:rPr lang="en-GB" dirty="0"/>
              <a:t>X and Y are scores obtained by a group of participants in two separate tests</a:t>
            </a:r>
          </a:p>
          <a:p>
            <a:r>
              <a:rPr lang="en-GB" dirty="0"/>
              <a:t>Calculate the ranked correlation</a:t>
            </a:r>
          </a:p>
          <a:p>
            <a:r>
              <a:rPr lang="en-GB" dirty="0"/>
              <a:t>If this differs from the Pearson’s correlation then why might this happen?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946512" y="1131885"/>
          <a:ext cx="2301774" cy="43486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50887">
                  <a:extLst>
                    <a:ext uri="{9D8B030D-6E8A-4147-A177-3AD203B41FA5}">
                      <a16:colId xmlns:a16="http://schemas.microsoft.com/office/drawing/2014/main" val="3561179503"/>
                    </a:ext>
                  </a:extLst>
                </a:gridCol>
                <a:gridCol w="1150887">
                  <a:extLst>
                    <a:ext uri="{9D8B030D-6E8A-4147-A177-3AD203B41FA5}">
                      <a16:colId xmlns:a16="http://schemas.microsoft.com/office/drawing/2014/main" val="1647658986"/>
                    </a:ext>
                  </a:extLst>
                </a:gridCol>
              </a:tblGrid>
              <a:tr h="40436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604423606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42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5583505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44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460666606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9310396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672164434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10031712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49804767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683552163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95937833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73362202"/>
                  </a:ext>
                </a:extLst>
              </a:tr>
              <a:tr h="40436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858434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17649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Making Predictions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23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we know nothing about a relationship between X and Y we can only predict that a value will be close to the mean of that data range</a:t>
            </a:r>
          </a:p>
          <a:p>
            <a:r>
              <a:rPr lang="en-GB" dirty="0"/>
              <a:t>Suppose we also know that there is a strong positive correlation between scores in test X and test Y</a:t>
            </a:r>
          </a:p>
          <a:p>
            <a:pPr lvl="1"/>
            <a:r>
              <a:rPr lang="en-GB" dirty="0"/>
              <a:t>People who score high in X tend to score high in Y, while people who score low in X tend to score low in Y</a:t>
            </a:r>
          </a:p>
          <a:p>
            <a:r>
              <a:rPr lang="en-GB" dirty="0"/>
              <a:t>This allows us to improve our prediction </a:t>
            </a:r>
          </a:p>
          <a:p>
            <a:pPr lvl="1"/>
            <a:r>
              <a:rPr lang="en-GB" dirty="0"/>
              <a:t>If Bob scored 70 in test X we might predict that he will score 70 in test Y</a:t>
            </a:r>
          </a:p>
          <a:p>
            <a:pPr lvl="1"/>
            <a:r>
              <a:rPr lang="en-GB" dirty="0"/>
              <a:t>If Bob scored 30 in test X we might predict that he will score 30 in test Y</a:t>
            </a:r>
          </a:p>
        </p:txBody>
      </p:sp>
    </p:spTree>
    <p:extLst>
      <p:ext uri="{BB962C8B-B14F-4D97-AF65-F5344CB8AC3E}">
        <p14:creationId xmlns:p14="http://schemas.microsoft.com/office/powerpoint/2010/main" val="33904434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Making Predictions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2300"/>
          </a:xfrm>
        </p:spPr>
        <p:txBody>
          <a:bodyPr>
            <a:normAutofit/>
          </a:bodyPr>
          <a:lstStyle/>
          <a:p>
            <a:r>
              <a:rPr lang="en-GB" dirty="0"/>
              <a:t>When two variables are correlated it is possible to use a </a:t>
            </a:r>
            <a:r>
              <a:rPr lang="en-GB" i="1" dirty="0"/>
              <a:t>regression equation</a:t>
            </a:r>
            <a:r>
              <a:rPr lang="en-GB" dirty="0"/>
              <a:t> to predict with greater than chance accuracy the score on one variable given the score on the other variable</a:t>
            </a:r>
          </a:p>
          <a:p>
            <a:r>
              <a:rPr lang="en-GB" dirty="0"/>
              <a:t>The higher the correlation, the better the prediction will be</a:t>
            </a:r>
          </a:p>
          <a:p>
            <a:r>
              <a:rPr lang="en-GB" dirty="0"/>
              <a:t>If the correlation is low then the prediction will be closer to chance</a:t>
            </a:r>
          </a:p>
        </p:txBody>
      </p:sp>
    </p:spTree>
    <p:extLst>
      <p:ext uri="{BB962C8B-B14F-4D97-AF65-F5344CB8AC3E}">
        <p14:creationId xmlns:p14="http://schemas.microsoft.com/office/powerpoint/2010/main" val="31350843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Graphical Interpretation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1974127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Note that although we’ve made a prediction, we’re not likely to be exactly right</a:t>
            </a:r>
          </a:p>
          <a:p>
            <a:pPr lvl="1"/>
            <a:r>
              <a:rPr lang="en-GB" dirty="0"/>
              <a:t>We just want to be closer than chance</a:t>
            </a:r>
          </a:p>
          <a:p>
            <a:r>
              <a:rPr lang="en-GB" dirty="0"/>
              <a:t>We are effectively fitting a line through our correlated data and making a prediction along that line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85E790E-6814-4C02-B482-B29B01247AE6}"/>
              </a:ext>
            </a:extLst>
          </p:cNvPr>
          <p:cNvGrpSpPr/>
          <p:nvPr/>
        </p:nvGrpSpPr>
        <p:grpSpPr>
          <a:xfrm>
            <a:off x="880817" y="3136822"/>
            <a:ext cx="4703977" cy="3414525"/>
            <a:chOff x="2309567" y="3393649"/>
            <a:chExt cx="4703977" cy="3414525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2582946" y="3393649"/>
              <a:ext cx="0" cy="3054285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2582946" y="6447934"/>
              <a:ext cx="4430598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Oval 8"/>
            <p:cNvSpPr/>
            <p:nvPr/>
          </p:nvSpPr>
          <p:spPr>
            <a:xfrm>
              <a:off x="3357515" y="5661582"/>
              <a:ext cx="103695" cy="9426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Oval 9"/>
            <p:cNvSpPr/>
            <p:nvPr/>
          </p:nvSpPr>
          <p:spPr>
            <a:xfrm>
              <a:off x="3762867" y="5629373"/>
              <a:ext cx="103695" cy="9426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Oval 10"/>
            <p:cNvSpPr/>
            <p:nvPr/>
          </p:nvSpPr>
          <p:spPr>
            <a:xfrm>
              <a:off x="3991467" y="5283724"/>
              <a:ext cx="103695" cy="9426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3747941" y="5236590"/>
              <a:ext cx="103695" cy="9426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4195715" y="5019773"/>
              <a:ext cx="103695" cy="9426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Oval 13"/>
            <p:cNvSpPr/>
            <p:nvPr/>
          </p:nvSpPr>
          <p:spPr>
            <a:xfrm>
              <a:off x="4438455" y="5114041"/>
              <a:ext cx="103695" cy="9426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4299410" y="4641916"/>
              <a:ext cx="103695" cy="9426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4743256" y="4790388"/>
              <a:ext cx="103695" cy="9426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5093618" y="4670981"/>
              <a:ext cx="103695" cy="9426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5104616" y="4972639"/>
              <a:ext cx="103695" cy="9426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4950645" y="4394462"/>
              <a:ext cx="103695" cy="9426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5485616" y="4718115"/>
              <a:ext cx="103695" cy="9426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5310041" y="4361468"/>
              <a:ext cx="103695" cy="9426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Oval 21"/>
            <p:cNvSpPr/>
            <p:nvPr/>
          </p:nvSpPr>
          <p:spPr>
            <a:xfrm>
              <a:off x="5520181" y="4052740"/>
              <a:ext cx="103695" cy="9426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Oval 22"/>
            <p:cNvSpPr/>
            <p:nvPr/>
          </p:nvSpPr>
          <p:spPr>
            <a:xfrm>
              <a:off x="5744067" y="4392105"/>
              <a:ext cx="103695" cy="9426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6" name="Straight Connector 25"/>
            <p:cNvCxnSpPr/>
            <p:nvPr/>
          </p:nvCxnSpPr>
          <p:spPr>
            <a:xfrm flipV="1">
              <a:off x="3035433" y="3591612"/>
              <a:ext cx="3667026" cy="2535811"/>
            </a:xfrm>
            <a:prstGeom prst="line">
              <a:avLst/>
            </a:prstGeom>
            <a:ln w="57150">
              <a:solidFill>
                <a:schemeClr val="accent1">
                  <a:alpha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9" name="Group 38"/>
            <p:cNvGrpSpPr/>
            <p:nvPr/>
          </p:nvGrpSpPr>
          <p:grpSpPr>
            <a:xfrm>
              <a:off x="2309567" y="3639531"/>
              <a:ext cx="4145439" cy="369332"/>
              <a:chOff x="2309567" y="3639531"/>
              <a:chExt cx="4145439" cy="369332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6351311" y="3743227"/>
                <a:ext cx="103695" cy="94268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37" name="Group 36"/>
              <p:cNvGrpSpPr/>
              <p:nvPr/>
            </p:nvGrpSpPr>
            <p:grpSpPr>
              <a:xfrm>
                <a:off x="2309567" y="3639531"/>
                <a:ext cx="4041744" cy="369332"/>
                <a:chOff x="2309567" y="3639531"/>
                <a:chExt cx="4041744" cy="369332"/>
              </a:xfrm>
            </p:grpSpPr>
            <p:cxnSp>
              <p:nvCxnSpPr>
                <p:cNvPr id="31" name="Straight Connector 30"/>
                <p:cNvCxnSpPr>
                  <a:stCxn id="29" idx="2"/>
                </p:cNvCxnSpPr>
                <p:nvPr/>
              </p:nvCxnSpPr>
              <p:spPr>
                <a:xfrm flipH="1">
                  <a:off x="2582946" y="3790361"/>
                  <a:ext cx="3768365" cy="47134"/>
                </a:xfrm>
                <a:prstGeom prst="line">
                  <a:avLst/>
                </a:prstGeom>
                <a:ln w="28575">
                  <a:solidFill>
                    <a:schemeClr val="tx1">
                      <a:alpha val="60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5" name="TextBox 34"/>
                <p:cNvSpPr txBox="1"/>
                <p:nvPr/>
              </p:nvSpPr>
              <p:spPr>
                <a:xfrm>
                  <a:off x="2309567" y="3639531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dirty="0"/>
                    <a:t>Y</a:t>
                  </a:r>
                </a:p>
              </p:txBody>
            </p:sp>
          </p:grpSp>
        </p:grpSp>
        <p:grpSp>
          <p:nvGrpSpPr>
            <p:cNvPr id="38" name="Group 37"/>
            <p:cNvGrpSpPr/>
            <p:nvPr/>
          </p:nvGrpSpPr>
          <p:grpSpPr>
            <a:xfrm>
              <a:off x="6292141" y="3837495"/>
              <a:ext cx="325730" cy="2970679"/>
              <a:chOff x="6292141" y="3837495"/>
              <a:chExt cx="325730" cy="2970679"/>
            </a:xfrm>
          </p:grpSpPr>
          <p:cxnSp>
            <p:nvCxnSpPr>
              <p:cNvPr id="32" name="Straight Connector 31"/>
              <p:cNvCxnSpPr>
                <a:stCxn id="29" idx="4"/>
              </p:cNvCxnSpPr>
              <p:nvPr/>
            </p:nvCxnSpPr>
            <p:spPr>
              <a:xfrm>
                <a:off x="6403159" y="3837495"/>
                <a:ext cx="51847" cy="2610439"/>
              </a:xfrm>
              <a:prstGeom prst="line">
                <a:avLst/>
              </a:prstGeom>
              <a:ln w="28575">
                <a:solidFill>
                  <a:schemeClr val="tx1">
                    <a:alpha val="60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" name="TextBox 35"/>
              <p:cNvSpPr txBox="1"/>
              <p:nvPr/>
            </p:nvSpPr>
            <p:spPr>
              <a:xfrm>
                <a:off x="6292141" y="6438842"/>
                <a:ext cx="325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X</a:t>
                </a:r>
              </a:p>
            </p:txBody>
          </p:sp>
        </p:grp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12B21F21-EAED-40E7-8A94-15D8AE9BF455}"/>
              </a:ext>
            </a:extLst>
          </p:cNvPr>
          <p:cNvSpPr txBox="1"/>
          <p:nvPr/>
        </p:nvSpPr>
        <p:spPr>
          <a:xfrm>
            <a:off x="5863936" y="3557101"/>
            <a:ext cx="22381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rgbClr val="00B0F0"/>
                </a:solidFill>
              </a:rPr>
              <a:t>y = x + b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2B96E75-E897-4785-96EE-B47DDFDFA993}"/>
              </a:ext>
            </a:extLst>
          </p:cNvPr>
          <p:cNvSpPr txBox="1"/>
          <p:nvPr/>
        </p:nvSpPr>
        <p:spPr>
          <a:xfrm>
            <a:off x="5922979" y="4414154"/>
            <a:ext cx="25827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 – slope</a:t>
            </a:r>
          </a:p>
          <a:p>
            <a:r>
              <a:rPr lang="en-GB" dirty="0"/>
              <a:t>b – intercept with y axis</a:t>
            </a:r>
          </a:p>
        </p:txBody>
      </p:sp>
    </p:spTree>
    <p:extLst>
      <p:ext uri="{BB962C8B-B14F-4D97-AF65-F5344CB8AC3E}">
        <p14:creationId xmlns:p14="http://schemas.microsoft.com/office/powerpoint/2010/main" val="30054894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Regression Equations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749562"/>
          </a:xfrm>
        </p:spPr>
        <p:txBody>
          <a:bodyPr>
            <a:normAutofit/>
          </a:bodyPr>
          <a:lstStyle/>
          <a:p>
            <a:r>
              <a:rPr lang="en-GB" dirty="0"/>
              <a:t>The regression equation is the equation of a line fitted through all of the data points to minimise the distance between the data points and the line</a:t>
            </a:r>
          </a:p>
          <a:p>
            <a:pPr lvl="1"/>
            <a:r>
              <a:rPr lang="en-GB" dirty="0"/>
              <a:t>Generally a least-squares approach</a:t>
            </a:r>
          </a:p>
          <a:p>
            <a:r>
              <a:rPr lang="en-GB" dirty="0"/>
              <a:t>If we have such an equation then we can use it to predict the value of X if we know Y, and vice versa</a:t>
            </a:r>
          </a:p>
          <a:p>
            <a:r>
              <a:rPr lang="en-GB" dirty="0"/>
              <a:t>Excel lets us do this by adding a </a:t>
            </a:r>
            <a:r>
              <a:rPr lang="en-GB" i="1" dirty="0" err="1"/>
              <a:t>trendline</a:t>
            </a:r>
            <a:r>
              <a:rPr lang="en-GB" dirty="0"/>
              <a:t> to a scatterplot and displaying its equation</a:t>
            </a:r>
          </a:p>
          <a:p>
            <a:pPr lvl="1"/>
            <a:r>
              <a:rPr lang="en-GB" dirty="0"/>
              <a:t>This equation can be used to calculate X or Y </a:t>
            </a:r>
          </a:p>
        </p:txBody>
      </p:sp>
    </p:spTree>
    <p:extLst>
      <p:ext uri="{BB962C8B-B14F-4D97-AF65-F5344CB8AC3E}">
        <p14:creationId xmlns:p14="http://schemas.microsoft.com/office/powerpoint/2010/main" val="18087544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Regression Equations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622500"/>
            <a:ext cx="8229600" cy="1993796"/>
          </a:xfrm>
        </p:spPr>
        <p:txBody>
          <a:bodyPr/>
          <a:lstStyle/>
          <a:p>
            <a:r>
              <a:rPr lang="en-GB" dirty="0"/>
              <a:t>Once the </a:t>
            </a:r>
            <a:r>
              <a:rPr lang="en-GB" dirty="0" err="1"/>
              <a:t>trendline</a:t>
            </a:r>
            <a:r>
              <a:rPr lang="en-GB" dirty="0"/>
              <a:t> has been added, the equation itself can also be shown via the More Options… dialog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21" y="1119767"/>
            <a:ext cx="8891156" cy="3502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2894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Regression Equations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857386"/>
            <a:ext cx="8229600" cy="194528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This can then be extracted to use in Excel to perform any appropriate calculations</a:t>
            </a:r>
          </a:p>
          <a:p>
            <a:r>
              <a:rPr lang="en-GB" dirty="0"/>
              <a:t>R</a:t>
            </a:r>
            <a:r>
              <a:rPr lang="en-GB" baseline="30000" dirty="0"/>
              <a:t>2</a:t>
            </a:r>
            <a:r>
              <a:rPr lang="en-GB" dirty="0"/>
              <a:t> represents the </a:t>
            </a:r>
            <a:r>
              <a:rPr lang="en-GB" i="1" dirty="0"/>
              <a:t>coefficient of determination</a:t>
            </a:r>
            <a:endParaRPr lang="en-GB" dirty="0"/>
          </a:p>
          <a:p>
            <a:pPr lvl="1"/>
            <a:r>
              <a:rPr lang="en-GB" dirty="0"/>
              <a:t>Goodness of fit parameter</a:t>
            </a:r>
          </a:p>
          <a:p>
            <a:pPr lvl="1"/>
            <a:r>
              <a:rPr lang="en-GB" dirty="0"/>
              <a:t>95% is good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7760" y="1054181"/>
            <a:ext cx="6208480" cy="3895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4107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Standard Error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57357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R</a:t>
            </a:r>
            <a:r>
              <a:rPr lang="en-GB" baseline="30000" dirty="0"/>
              <a:t>2</a:t>
            </a:r>
            <a:r>
              <a:rPr lang="en-GB" dirty="0"/>
              <a:t> provides a general measurement of good fit, but a more useful value is the </a:t>
            </a:r>
            <a:r>
              <a:rPr lang="en-GB" i="1" dirty="0"/>
              <a:t>Standard Error</a:t>
            </a:r>
            <a:endParaRPr lang="en-GB" dirty="0"/>
          </a:p>
          <a:p>
            <a:r>
              <a:rPr lang="en-GB" dirty="0"/>
              <a:t>How likely is it that we are going to be correct in our prediction?</a:t>
            </a:r>
          </a:p>
          <a:p>
            <a:r>
              <a:rPr lang="en-GB" dirty="0"/>
              <a:t>Suppose X and Y in the last question had been test scores</a:t>
            </a:r>
          </a:p>
          <a:p>
            <a:pPr lvl="1"/>
            <a:r>
              <a:rPr lang="en-GB" dirty="0"/>
              <a:t>If Bob got 80 on test Y will he definitely get 40? in test X? No</a:t>
            </a:r>
          </a:p>
          <a:p>
            <a:r>
              <a:rPr lang="en-GB" dirty="0"/>
              <a:t>Because the correlation is based on numbers that are spread about a ‘best-fit’ line, it is likely that all of the people who were predicted to get 80 got a range of different scores</a:t>
            </a:r>
          </a:p>
          <a:p>
            <a:pPr lvl="1"/>
            <a:r>
              <a:rPr lang="en-GB" dirty="0"/>
              <a:t>They would form a normal distribution around 80 (mean of 80)</a:t>
            </a:r>
          </a:p>
          <a:p>
            <a:r>
              <a:rPr lang="en-GB" dirty="0"/>
              <a:t>If they form a normal distribution then we can calculate the standard deviation of their distance from the mean</a:t>
            </a:r>
          </a:p>
          <a:p>
            <a:pPr lvl="1"/>
            <a:r>
              <a:rPr lang="en-GB" dirty="0"/>
              <a:t>This is called the </a:t>
            </a:r>
            <a:r>
              <a:rPr lang="en-GB" i="1" dirty="0"/>
              <a:t>standard error</a:t>
            </a:r>
          </a:p>
          <a:p>
            <a:r>
              <a:rPr lang="en-GB" dirty="0"/>
              <a:t>About 68% of all people will fall between the standard error and the predicted value (mean ± 1 standard deviation)</a:t>
            </a:r>
          </a:p>
        </p:txBody>
      </p:sp>
    </p:spTree>
    <p:extLst>
      <p:ext uri="{BB962C8B-B14F-4D97-AF65-F5344CB8AC3E}">
        <p14:creationId xmlns:p14="http://schemas.microsoft.com/office/powerpoint/2010/main" val="263219240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Standard Error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the Analysis </a:t>
            </a:r>
            <a:r>
              <a:rPr lang="en-GB" dirty="0" err="1"/>
              <a:t>Toolpak</a:t>
            </a:r>
            <a:r>
              <a:rPr lang="en-GB" dirty="0"/>
              <a:t> regression tool to calculate this</a:t>
            </a:r>
          </a:p>
          <a:p>
            <a:endParaRPr lang="en-GB" dirty="0"/>
          </a:p>
          <a:p>
            <a:r>
              <a:rPr lang="en-GB" dirty="0"/>
              <a:t>Bob’s score could then be predicted as 40±5.0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8264" y="3258930"/>
            <a:ext cx="3792437" cy="2753529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>
            <a:off x="1956932" y="4478814"/>
            <a:ext cx="2743200" cy="0"/>
          </a:xfrm>
          <a:prstGeom prst="straightConnector1">
            <a:avLst/>
          </a:prstGeom>
          <a:ln w="38100">
            <a:tailEnd type="triangle"/>
          </a:ln>
          <a:effectLst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1956932" y="4800116"/>
            <a:ext cx="2743200" cy="0"/>
          </a:xfrm>
          <a:prstGeom prst="straightConnector1">
            <a:avLst/>
          </a:prstGeom>
          <a:ln w="38100">
            <a:tailEnd type="triangle"/>
          </a:ln>
          <a:effectLst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1956932" y="5400980"/>
            <a:ext cx="2743200" cy="0"/>
          </a:xfrm>
          <a:prstGeom prst="straightConnector1">
            <a:avLst/>
          </a:prstGeom>
          <a:ln w="38100">
            <a:tailEnd type="triangle"/>
          </a:ln>
          <a:effectLst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643752" y="4270134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Correlation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5819" y="4611190"/>
            <a:ext cx="19928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Coefficient</a:t>
            </a:r>
          </a:p>
          <a:p>
            <a:r>
              <a:rPr lang="en-GB" dirty="0"/>
              <a:t>Of Determination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65819" y="5203539"/>
            <a:ext cx="11208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Standard</a:t>
            </a:r>
          </a:p>
          <a:p>
            <a:r>
              <a:rPr lang="en-GB" dirty="0"/>
              <a:t>Error</a:t>
            </a:r>
          </a:p>
        </p:txBody>
      </p:sp>
    </p:spTree>
    <p:extLst>
      <p:ext uri="{BB962C8B-B14F-4D97-AF65-F5344CB8AC3E}">
        <p14:creationId xmlns:p14="http://schemas.microsoft.com/office/powerpoint/2010/main" val="32184985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1885"/>
            <a:ext cx="4009964" cy="5249443"/>
          </a:xfrm>
        </p:spPr>
        <p:txBody>
          <a:bodyPr/>
          <a:lstStyle/>
          <a:p>
            <a:r>
              <a:rPr lang="en-GB" dirty="0"/>
              <a:t>X and Y are scores obtained by a group of participants in two separate tests</a:t>
            </a:r>
          </a:p>
          <a:p>
            <a:r>
              <a:rPr lang="en-GB" dirty="0"/>
              <a:t>Calculate the linear regression function and the standard error for this relation</a:t>
            </a:r>
          </a:p>
          <a:p>
            <a:r>
              <a:rPr lang="en-GB" dirty="0"/>
              <a:t>If X is 123, what is Y?</a:t>
            </a:r>
          </a:p>
          <a:p>
            <a:r>
              <a:rPr lang="en-GB" dirty="0"/>
              <a:t>If Y is 21, what is X?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946512" y="1131885"/>
          <a:ext cx="2301774" cy="43486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50887">
                  <a:extLst>
                    <a:ext uri="{9D8B030D-6E8A-4147-A177-3AD203B41FA5}">
                      <a16:colId xmlns:a16="http://schemas.microsoft.com/office/drawing/2014/main" val="3561179503"/>
                    </a:ext>
                  </a:extLst>
                </a:gridCol>
                <a:gridCol w="1150887">
                  <a:extLst>
                    <a:ext uri="{9D8B030D-6E8A-4147-A177-3AD203B41FA5}">
                      <a16:colId xmlns:a16="http://schemas.microsoft.com/office/drawing/2014/main" val="1647658986"/>
                    </a:ext>
                  </a:extLst>
                </a:gridCol>
              </a:tblGrid>
              <a:tr h="40436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604423606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42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5583505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44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460666606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9310396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672164434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10031712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498047679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683552163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95937833"/>
                  </a:ext>
                </a:extLst>
              </a:tr>
              <a:tr h="39332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73362202"/>
                  </a:ext>
                </a:extLst>
              </a:tr>
              <a:tr h="40436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858434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65220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1885"/>
            <a:ext cx="8229600" cy="56300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Correlation Coefficient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Pearson Correlation Coefficient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Interpreting Correlation Coefficients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Spearman Rank Correlation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Regression Equations</a:t>
            </a:r>
          </a:p>
          <a:p>
            <a:r>
              <a:rPr lang="en-GB" dirty="0">
                <a:sym typeface="Wingdings" panose="05000000000000000000" pitchFamily="2" charset="2"/>
              </a:rPr>
              <a:t>Next session we will cover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Sampling Experiment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Sample Values (statistics) and Population Values (Parameters)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Null Hypothesis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Type I and Type II Errors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Statistical Significance and Type I Errors</a:t>
            </a:r>
          </a:p>
          <a:p>
            <a:r>
              <a:rPr lang="en-GB" dirty="0"/>
              <a:t>Inferential statistics allow us to make predictions based upon the sampling of a large population</a:t>
            </a:r>
          </a:p>
        </p:txBody>
      </p:sp>
    </p:spTree>
    <p:extLst>
      <p:ext uri="{BB962C8B-B14F-4D97-AF65-F5344CB8AC3E}">
        <p14:creationId xmlns:p14="http://schemas.microsoft.com/office/powerpoint/2010/main" val="23466895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Inferential Statistics</a:t>
            </a:r>
          </a:p>
          <a:p>
            <a:pPr marL="10972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(OME)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 (OME)" id="{F24D4D1C-B317-4E3A-8654-5C7F6A463FEC}" vid="{74E123B6-7B12-4998-8F01-917DF20A35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RM (OME)</Template>
  <TotalTime>22822</TotalTime>
  <Words>1994</Words>
  <Application>Microsoft Office PowerPoint</Application>
  <PresentationFormat>On-screen Show (4:3)</PresentationFormat>
  <Paragraphs>354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1" baseType="lpstr">
      <vt:lpstr>Calibri</vt:lpstr>
      <vt:lpstr>Wingdings 3</vt:lpstr>
      <vt:lpstr>Arial</vt:lpstr>
      <vt:lpstr>Wingdings 2</vt:lpstr>
      <vt:lpstr>Cambria Math</vt:lpstr>
      <vt:lpstr>Trebuchet MS</vt:lpstr>
      <vt:lpstr>Arial</vt:lpstr>
      <vt:lpstr>Georgia</vt:lpstr>
      <vt:lpstr>RM (OME)</vt:lpstr>
      <vt:lpstr>Research Methods</vt:lpstr>
      <vt:lpstr>Introduction</vt:lpstr>
      <vt:lpstr>Correlation Coefficients</vt:lpstr>
      <vt:lpstr>Correlation Coefficients</vt:lpstr>
      <vt:lpstr>Correlation Coefficients</vt:lpstr>
      <vt:lpstr>Pearson Correlation Coefficient</vt:lpstr>
      <vt:lpstr>Pearson Correlation Coefficient</vt:lpstr>
      <vt:lpstr>Example</vt:lpstr>
      <vt:lpstr>Example</vt:lpstr>
      <vt:lpstr>Correlations in Excel</vt:lpstr>
      <vt:lpstr>Correlations in Excel</vt:lpstr>
      <vt:lpstr>Correlations in excel</vt:lpstr>
      <vt:lpstr>Interpreting Correlation Coefficients</vt:lpstr>
      <vt:lpstr>Hill’s Criteria for Causation</vt:lpstr>
      <vt:lpstr>Exercise</vt:lpstr>
      <vt:lpstr>Spurious Correlations</vt:lpstr>
      <vt:lpstr>Spurious Correlations</vt:lpstr>
      <vt:lpstr>Exercise</vt:lpstr>
      <vt:lpstr>Spearman Rank Correlation Coefficient</vt:lpstr>
      <vt:lpstr>Example</vt:lpstr>
      <vt:lpstr>Exercise</vt:lpstr>
      <vt:lpstr>Making Predictions</vt:lpstr>
      <vt:lpstr>Making Predictions</vt:lpstr>
      <vt:lpstr>Graphical Interpretation</vt:lpstr>
      <vt:lpstr>Regression Equations</vt:lpstr>
      <vt:lpstr>Regression Equations</vt:lpstr>
      <vt:lpstr>Regression Equations</vt:lpstr>
      <vt:lpstr>Standard Error</vt:lpstr>
      <vt:lpstr>Standard Error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Ewa Kazimierska</cp:lastModifiedBy>
  <cp:revision>112</cp:revision>
  <dcterms:created xsi:type="dcterms:W3CDTF">2017-06-08T10:43:23Z</dcterms:created>
  <dcterms:modified xsi:type="dcterms:W3CDTF">2022-04-25T14:08:34Z</dcterms:modified>
</cp:coreProperties>
</file>