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el golovatii" userId="1b880c8a8b55f5e7" providerId="LiveId" clId="{37F553EB-E31E-402F-B0C0-0B1D489745F7}"/>
    <pc:docChg chg="modSld modMainMaster">
      <pc:chgData name="ionel golovatii" userId="1b880c8a8b55f5e7" providerId="LiveId" clId="{37F553EB-E31E-402F-B0C0-0B1D489745F7}" dt="2025-04-23T18:38:01.271" v="79" actId="20577"/>
      <pc:docMkLst>
        <pc:docMk/>
      </pc:docMkLst>
      <pc:sldChg chg="setBg">
        <pc:chgData name="ionel golovatii" userId="1b880c8a8b55f5e7" providerId="LiveId" clId="{37F553EB-E31E-402F-B0C0-0B1D489745F7}" dt="2025-04-23T18:31:46.610" v="53"/>
        <pc:sldMkLst>
          <pc:docMk/>
          <pc:sldMk cId="2402399972" sldId="265"/>
        </pc:sldMkLst>
      </pc:sldChg>
      <pc:sldChg chg="setBg">
        <pc:chgData name="ionel golovatii" userId="1b880c8a8b55f5e7" providerId="LiveId" clId="{37F553EB-E31E-402F-B0C0-0B1D489745F7}" dt="2025-04-23T18:32:15.478" v="71"/>
        <pc:sldMkLst>
          <pc:docMk/>
          <pc:sldMk cId="1822760068" sldId="266"/>
        </pc:sldMkLst>
      </pc:sldChg>
      <pc:sldChg chg="setBg">
        <pc:chgData name="ionel golovatii" userId="1b880c8a8b55f5e7" providerId="LiveId" clId="{37F553EB-E31E-402F-B0C0-0B1D489745F7}" dt="2025-04-23T18:35:35.227" v="78"/>
        <pc:sldMkLst>
          <pc:docMk/>
          <pc:sldMk cId="1976219254" sldId="268"/>
        </pc:sldMkLst>
      </pc:sldChg>
      <pc:sldChg chg="modSp mod">
        <pc:chgData name="ionel golovatii" userId="1b880c8a8b55f5e7" providerId="LiveId" clId="{37F553EB-E31E-402F-B0C0-0B1D489745F7}" dt="2025-04-23T18:38:01.271" v="79" actId="20577"/>
        <pc:sldMkLst>
          <pc:docMk/>
          <pc:sldMk cId="711840112" sldId="272"/>
        </pc:sldMkLst>
        <pc:spChg chg="mod">
          <ac:chgData name="ionel golovatii" userId="1b880c8a8b55f5e7" providerId="LiveId" clId="{37F553EB-E31E-402F-B0C0-0B1D489745F7}" dt="2025-04-23T18:38:01.271" v="79" actId="20577"/>
          <ac:spMkLst>
            <pc:docMk/>
            <pc:sldMk cId="711840112" sldId="272"/>
            <ac:spMk id="3" creationId="{00000000-0000-0000-0000-000000000000}"/>
          </ac:spMkLst>
        </pc:spChg>
      </pc:sldChg>
      <pc:sldMasterChg chg="setBg modSldLayout">
        <pc:chgData name="ionel golovatii" userId="1b880c8a8b55f5e7" providerId="LiveId" clId="{37F553EB-E31E-402F-B0C0-0B1D489745F7}" dt="2025-04-23T18:35:35.227" v="78"/>
        <pc:sldMasterMkLst>
          <pc:docMk/>
          <pc:sldMasterMk cId="149564578" sldId="2147483648"/>
        </pc:sldMasterMkLst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2527189414" sldId="2147483649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3668219118" sldId="2147483650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4183723151" sldId="2147483651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3806725147" sldId="2147483652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2920279413" sldId="2147483653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3079582637" sldId="2147483654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1705719742" sldId="2147483655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3363321791" sldId="2147483656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3516440799" sldId="2147483657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1502678860" sldId="2147483658"/>
          </pc:sldLayoutMkLst>
        </pc:sldLayoutChg>
        <pc:sldLayoutChg chg="setBg">
          <pc:chgData name="ionel golovatii" userId="1b880c8a8b55f5e7" providerId="LiveId" clId="{37F553EB-E31E-402F-B0C0-0B1D489745F7}" dt="2025-04-23T18:35:35.227" v="78"/>
          <pc:sldLayoutMkLst>
            <pc:docMk/>
            <pc:sldMasterMk cId="149564578" sldId="2147483648"/>
            <pc:sldLayoutMk cId="3522361359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3BC464-0F9F-403B-9312-2A8D76F9F133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003099-894B-4A53-ADC8-33E02EC87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195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32E84F-AD71-494F-9B76-38F69514979D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36188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Times New Roman" pitchFamily="18" charset="0"/>
              <a:ea typeface="Tahoma" pitchFamily="34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32E84F-AD71-494F-9B76-38F69514979D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5106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1200" kern="1200" dirty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32E84F-AD71-494F-9B76-38F69514979D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8636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1200" kern="1200" dirty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32E84F-AD71-494F-9B76-38F69514979D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5944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1200" kern="1200" dirty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32E84F-AD71-494F-9B76-38F69514979D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740477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1200" kern="1200" dirty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32E84F-AD71-494F-9B76-38F69514979D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86792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1200" kern="1200" dirty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32E84F-AD71-494F-9B76-38F69514979D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47754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32E84F-AD71-494F-9B76-38F69514979D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32265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79E66-40FD-6BD8-FA9E-4AEA1EFEF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5DD442-1F5F-8D55-33BC-87504D30F3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CC703-547E-537B-58A1-F6F070FF0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39550-DDCD-B6B1-31BE-0531654F0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91631-0DA8-FD5F-70E4-BD92D5EC3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189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A4D11-C248-3CD9-A711-0D7C1EB3C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EB805-23C2-8E6D-AD5B-7EE0B58BF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C58EF-8D7C-8326-1692-9B15C75FD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9462C-8729-722C-E26B-C1ED71143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E6153-24F9-38FF-BD80-513997626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219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539AB-CA04-5172-F6A6-DD08938B5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886A6-3FA6-7732-3492-F3CA215B4B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C1685-7BE1-EAB2-1A4E-502838388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307BE-946C-0EA1-EE87-0D0E4F74A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2A173-CB87-66A6-AFAE-C68F378F0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2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7AB3F-2430-FC81-7FCF-E3EB1E525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1BF30-E88D-D0AE-67CF-708C13A8B9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8DF71-A1F9-9941-4060-6647235BCE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C683B8-6907-E4A5-BCA5-5FBF7E91C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9DA8CB-A4BC-8E1B-E205-B61B1535F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87903C-EE62-1F4C-5F02-5AC9BEB5A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725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B6608-3EED-3273-2928-67726BF9C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8F173-4F79-4D56-52F5-6BEDCAC165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C36B4-439E-E9AA-AFA1-034F9C57DC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86B772-1E81-3FB8-CF82-9BA1FEC7D6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803E79-850A-A719-A983-B5465D21B5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F9EF6B-7BF9-FC23-AA93-908E08195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B26F60-2289-E5B1-CE21-AD11AD13A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CBF2BB-3D3F-157B-DFF6-75DBD2DD8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279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08426-9757-4007-BAC0-53CC6611B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0D1706-C371-B7AA-A49E-7D6AB34E1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6833F8-F14F-3707-52A5-DA967BD91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25DCFE-7FED-A620-C66A-48C03FAFE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582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67C1D1-8603-937F-DA59-28458F516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4FB1F5-7BA6-3BA7-975A-08E8E3D51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845D47-DDC7-17D6-C91F-3CCBC04E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719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27C55-BCF2-B092-A88B-07166DCF5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A887D-31F2-A354-44E0-7FADDC88D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B9BEC-E28F-CC83-CC1D-675B921C06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16D5F5-CAA8-887F-EEBF-5F8F1CE8E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D84C6-6C9C-52F2-07FF-D574F4CE4A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812B03-8F87-1273-A058-371838F0C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321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263CC-CF46-68B9-AC46-AE166A0D0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B4026C-B80F-512D-FD8D-C8FA72508F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1B67E-8B6C-E64E-C213-E5838E7536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1DE200-4A5E-2626-B5E4-69A2664DC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B2B91F-D660-472D-7283-7E2110D9C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8827DE-FB04-E61B-2A5A-9E9579F74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440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C115D-B3F5-1AF9-FE44-7C76066CD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DEBE8A-0F58-CE95-1D68-5BC15E0905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E98081-722B-023F-8212-4F45C9643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C8546-123F-9357-B37C-889E7F884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82694-8D40-EE4C-9BFA-EF1F67E8A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678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57E806-4052-D18D-44C4-BB765E966F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CA9551-56B7-E6D3-F84B-3EB48CADF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478C9-8918-24AE-AE7F-371E264DB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1BCDD-D475-83A2-F557-B59C763C5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3281C0-FEB8-0A48-92B8-844C20898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61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5B4A1B-EBBF-B15E-D1B3-17ABE6CD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B939E1-34DF-5AFE-ADE9-907B338405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EC260-DAA6-835C-DBB8-D984DCB720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FD11F-4360-4A1D-A9C3-DFCBCA3E0950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4D2A3-2041-8572-30B6-31DAE62963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B3230-3E45-F047-2E59-81C868D478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ADB33-666D-407D-A28A-887EB6A6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64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ublication/383492600_Differences_in_Language_Communication_Between_Chinese_and_American_Cultures" TargetMode="External"/><Relationship Id="rId3" Type="http://schemas.openxmlformats.org/officeDocument/2006/relationships/hyperlink" Target="https://www.researchgate.net/publication/350609284_Informed_Communication_in_High_Context_and_Low_Context_Cultures" TargetMode="External"/><Relationship Id="rId7" Type="http://schemas.openxmlformats.org/officeDocument/2006/relationships/hyperlink" Target="https://www.researchgate.net/publication/361198880_How_power_distance_affect_motivation_in_cross-cultural_environment_findings_from_Chinese_companies_in_Europ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elocityglobal.com/resources/blog/culture-in-international-business/" TargetMode="External"/><Relationship Id="rId5" Type="http://schemas.openxmlformats.org/officeDocument/2006/relationships/hyperlink" Target="https://www.researchgate.net/publication/258199805_Consequences_of_Power_Distance_Orientation_in_Organisations" TargetMode="External"/><Relationship Id="rId4" Type="http://schemas.openxmlformats.org/officeDocument/2006/relationships/hyperlink" Target="https://www.countrynavigator.com/blog/what-are-the-differences-between-high-context-and-low-context-cultures#:~:text=The%20high%20and%20low%20context,straightforward%20and%20explicit%20in%20communic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9536" y="904726"/>
            <a:ext cx="8352928" cy="16795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Collaboration in Cross-Cultural Negotiations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91544" y="3556000"/>
            <a:ext cx="8208912" cy="2393280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Ionel Golovatii</a:t>
            </a:r>
            <a:endParaRPr lang="en-GB" sz="1800" dirty="0"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2228604</a:t>
            </a:r>
            <a:endParaRPr lang="en-GB" sz="1800" dirty="0"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code: LCBB6001</a:t>
            </a:r>
            <a:endParaRPr lang="en-GB" sz="1800" dirty="0"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name: International Business Communications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Afzal Munna</a:t>
            </a:r>
            <a:endParaRPr lang="en-GB" sz="1800" dirty="0"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399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521" y="1772816"/>
            <a:ext cx="8640959" cy="488120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Various elements of culture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culture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elements 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Negotiation strategies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38328"/>
            <a:ext cx="8496944" cy="125272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  <a:endParaRPr lang="en-IN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2760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3" y="2420889"/>
            <a:ext cx="8640959" cy="4248471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business communications refers to the exchange of information across different cultures in a global business environment (Wang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2020).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cultural elements based on the Chinese to overcome will be discussed.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38328"/>
            <a:ext cx="8496944" cy="125272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729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521" y="956603"/>
            <a:ext cx="8640959" cy="5901397"/>
          </a:xfrm>
        </p:spPr>
        <p:txBody>
          <a:bodyPr>
            <a:noAutofit/>
          </a:bodyPr>
          <a:lstStyle/>
          <a:p>
            <a:pPr lvl="0">
              <a:lnSpc>
                <a:spcPct val="16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Culture shapes traditions and business practices, impacting the relationships and decision-making across different regions and communities (Velocity Global, 2024).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60000"/>
              </a:lnSpc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Communication styles: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Language barriers and cultural differences in communication impacts the negotiations and teamwork (Tenzer, Pudelko and Zellmer-Bruhn, 2021).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60000"/>
              </a:lnSpc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Hierarchy: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China has a structured hierarchy where decisions require multiple approvals while the UK promotes open discussions (Wang,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Fränti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60000"/>
              </a:lnSpc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Work ethic: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 differences impact the deadlines, teamwork and employee motivation through international business collaboration.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60000"/>
              </a:lnSpc>
            </a:pP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Social norms: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 business etiquette varies as in China’s emphasis is on formal greetings and group harmony.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196946"/>
            <a:ext cx="8496944" cy="64364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Various elements of culture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6219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521" y="1340768"/>
            <a:ext cx="8568951" cy="5328592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High-context and low-context communication theory: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This theoretical underpinning shows the impact of culture on the business operations (Broeder, 2021).</a:t>
            </a:r>
          </a:p>
          <a:p>
            <a:pPr lvl="0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high-context and low-context communication experiences different communication styles significant for business instructions (Country Navigator, 2024).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China is a high-context culture where communication is real with the shared understanding of non-verbal cues and social contexts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Xuanhong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8328"/>
            <a:ext cx="8424936" cy="786416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culture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845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7605" y="1386219"/>
            <a:ext cx="8547324" cy="5106896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cultural elements are based on the Chinese to overcome as below: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Indirect communication: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Direct criticism or refusal is uncommon, which causes misunderstandings (Martin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2020).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60000"/>
              </a:lnSpc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Hierarchy: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China has a high power distance where decisions come from senior leadership (Khatri, 2009).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Relationship-building: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Personal relationships play a crucial role in Chinese businesses (China-Britain Business Council, 2022).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Negotiation pace: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China values long-term stability, leading to slow and strategic negotiations that emphasise on trust and mutual benefits.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38328"/>
            <a:ext cx="8496944" cy="78067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elements 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801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9526" y="1260513"/>
            <a:ext cx="8532948" cy="5589240"/>
          </a:xfrm>
        </p:spPr>
        <p:txBody>
          <a:bodyPr>
            <a:noAutofit/>
          </a:bodyPr>
          <a:lstStyle/>
          <a:p>
            <a:pPr lvl="0">
              <a:lnSpc>
                <a:spcPct val="160000"/>
              </a:lnSpc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Building strong relationships: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relationship-oriented cultures like China, trust and personal connections are essential for business success (Wang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2020).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60000"/>
              </a:lnSpc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Indirect communication: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Practicing patience in many cultures prefers slow and strategic negotiations in the indirect communication to maintain the harmony (Velocity global, 2024).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60000"/>
              </a:lnSpc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Focusing on mutual benefits: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Negotiations shall be approached with a win-win mindset, ensuring both parties gain value (Tenzer, Pudelko and Zellmer-Bruhn, 2021).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3532" y="332656"/>
            <a:ext cx="8424936" cy="936104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Negotiation strategies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541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2058" y="1765188"/>
            <a:ext cx="9047884" cy="4754484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conclusion, international business communications refers to the exchange of ideas across different cultures and business environments.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Understanding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elements including high and low-context communication helps businesses to navigate the global interactions effectively and efficiently.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38328"/>
            <a:ext cx="8496944" cy="125272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IN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840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521" y="764705"/>
            <a:ext cx="8640959" cy="6093295"/>
          </a:xfrm>
        </p:spPr>
        <p:txBody>
          <a:bodyPr>
            <a:no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Broeder, P. (2021) 'Informed Communication in High Context and Low Context Cultures', ResearchGate. Available at: </a:t>
            </a:r>
            <a:r>
              <a:rPr lang="en-GB" sz="1050" u="sng" kern="1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https://www.researchgate.net/publication/350609284_Informed_Communication_in_High_Context_and_Low_Context_Cultures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26 March 2025).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China-Britain Business Council (2022) </a:t>
            </a:r>
            <a:r>
              <a:rPr lang="en-GB" sz="1050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Navigate Business Relationships in China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https://www.linkedin.com/pulse/how-navigate-business-relationships-china-/ (Accessed: 24 March 2025).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Country Navigator (2024). </a:t>
            </a:r>
            <a:r>
              <a:rPr lang="en-GB" sz="1050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differences between high context and low context cultures?. 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https://www.countrynavigator.com/blog/what-are-the-differences-between-high-context-and-low-context-cultures#:~:text=The%20high%20and%20low%20context,straightforward%20and%20explicit%20in%20communication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(Accessed: 25 March 2025).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Khatri, N. (2009) 'Consequences of Power Distance Orientation in Organisations', </a:t>
            </a:r>
            <a:r>
              <a:rPr lang="en-GB" sz="1050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Vision: The Journal of Business Perspective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50" u="sng" kern="1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https://www.researchgate.net/publication/258199805_Consequences_of_Power_Distance_Orientation_in_Organisations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25 March 2025).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Martin, R., Benoit, J.P., Moro, M.R. and Benoit, L., (2020). School refusal or truancy? A qualitative study of misconceptions among school personnel about absenteeism of children from immigrant families. Frontiers in Psychiatry, 11, p.202.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Tenzer, H., Pudelko, M. and Zellmer-Bruhn, M., (2021). The impact of language barriers on knowledge processing in multinational teams. Journal of World Business, 56(2), p.101184.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Velocity Global (2024). </a:t>
            </a:r>
            <a:r>
              <a:rPr lang="en-GB" sz="1050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Culture in International Business: How to Overcome Cultural Barriers During Global Expansion. 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https://velocityglobal.com/resources/blog/culture-in-international-business/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26 March 2025).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Wang, Q., Clegg, J., Gajewska-De Mattos, H. and Buckley, P., (2020). The role of emotions in intercultural business communication: Language standardisation in the context of international knowledge transfer. Journal of World Business, 55(6), p.100973.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Wang, S., </a:t>
            </a:r>
            <a:r>
              <a:rPr lang="en-GB" sz="1050" kern="1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Fränti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(2022) 'How power distance affect motivation in cross-cultural environment: findings from Chinese companies in Europe', </a:t>
            </a:r>
            <a:r>
              <a:rPr lang="en-GB" sz="1050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STEM Education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50" u="sng" kern="1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https://www.researchgate.net/publication/361198880_How_power_distance_affect_motivation_in_cross-cultural_environment_findings_from_Chinese_companies_in_Europe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March 2025).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050" kern="1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Xuanhong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Y. (2024) 'Differences in Language Communication Between Chinese and American Cultures', </a:t>
            </a:r>
            <a:r>
              <a:rPr lang="en-GB" sz="1050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Communications in Humanities Research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50" u="sng" kern="1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https://www.researchgate.net/publication/383492600_Differences_in_Language_Communication_Between_Chinese_and_American_Cultures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 March 2025). 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338328"/>
            <a:ext cx="8424936" cy="426376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3016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1030</Words>
  <Application>Microsoft Office PowerPoint</Application>
  <PresentationFormat>Widescreen</PresentationFormat>
  <Paragraphs>58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Collaboration in Cross-Cultural Negotiations</vt:lpstr>
      <vt:lpstr>Table of Content</vt:lpstr>
      <vt:lpstr>Introduction</vt:lpstr>
      <vt:lpstr>Various elements of culture</vt:lpstr>
      <vt:lpstr>Impact of culture</vt:lpstr>
      <vt:lpstr>Cultural elements </vt:lpstr>
      <vt:lpstr>Negotiation strategies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ionel golovatii</dc:creator>
  <cp:lastModifiedBy>ionel golovatii</cp:lastModifiedBy>
  <cp:revision>1</cp:revision>
  <dcterms:created xsi:type="dcterms:W3CDTF">2025-04-20T18:47:26Z</dcterms:created>
  <dcterms:modified xsi:type="dcterms:W3CDTF">2025-04-23T18:38:20Z</dcterms:modified>
</cp:coreProperties>
</file>