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59" r:id="rId3"/>
    <p:sldId id="284" r:id="rId4"/>
    <p:sldId id="260" r:id="rId5"/>
    <p:sldId id="285" r:id="rId6"/>
    <p:sldId id="261" r:id="rId7"/>
    <p:sldId id="262" r:id="rId8"/>
    <p:sldId id="263" r:id="rId9"/>
    <p:sldId id="280" r:id="rId10"/>
    <p:sldId id="264" r:id="rId11"/>
    <p:sldId id="265" r:id="rId12"/>
    <p:sldId id="266" r:id="rId13"/>
    <p:sldId id="267" r:id="rId14"/>
    <p:sldId id="281" r:id="rId15"/>
    <p:sldId id="282" r:id="rId16"/>
    <p:sldId id="268" r:id="rId17"/>
    <p:sldId id="269" r:id="rId18"/>
    <p:sldId id="286" r:id="rId19"/>
    <p:sldId id="288" r:id="rId20"/>
    <p:sldId id="289" r:id="rId21"/>
    <p:sldId id="283" r:id="rId22"/>
    <p:sldId id="270" r:id="rId23"/>
    <p:sldId id="287" r:id="rId2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91234A-A874-B1AF-7F08-8AB855342D65}" v="4" dt="2021-12-06T08:19:19.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077" autoAdjust="0"/>
    <p:restoredTop sz="95501" autoAdjust="0"/>
  </p:normalViewPr>
  <p:slideViewPr>
    <p:cSldViewPr snapToGrid="0">
      <p:cViewPr varScale="1">
        <p:scale>
          <a:sx n="83" d="100"/>
          <a:sy n="83" d="100"/>
        </p:scale>
        <p:origin x="102" y="28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90" d="100"/>
          <a:sy n="90" d="100"/>
        </p:scale>
        <p:origin x="2172" y="-975"/>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F837C7C-1168-4E29-BB51-3F59174E6D51}" type="datetimeFigureOut">
              <a:rPr lang="en-GB" smtClean="0"/>
              <a:t>06/12/2021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32"/>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32"/>
            <a:ext cx="2889938" cy="489373"/>
          </a:xfrm>
          <a:prstGeom prst="rect">
            <a:avLst/>
          </a:prstGeom>
        </p:spPr>
        <p:txBody>
          <a:bodyPr vert="horz" lIns="91440" tIns="45720" rIns="91440" bIns="45720" rtlCol="0" anchor="b"/>
          <a:lstStyle>
            <a:lvl1pPr algn="r">
              <a:defRPr sz="1200"/>
            </a:lvl1pPr>
          </a:lstStyle>
          <a:p>
            <a:fld id="{C4C27822-EA69-4F28-99A9-A76194AA873E}" type="slidenum">
              <a:rPr lang="en-GB" smtClean="0"/>
              <a:t>‹#›</a:t>
            </a:fld>
            <a:endParaRPr lang="en-GB"/>
          </a:p>
        </p:txBody>
      </p:sp>
    </p:spTree>
    <p:extLst>
      <p:ext uri="{BB962C8B-B14F-4D97-AF65-F5344CB8AC3E}">
        <p14:creationId xmlns:p14="http://schemas.microsoft.com/office/powerpoint/2010/main" val="3999220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87E611A2-4926-43F1-B60A-F90629155B8E}" type="slidenum">
              <a:rPr lang="en-GB" altLang="en-US">
                <a:latin typeface="Tahoma" panose="020B0604030504040204" pitchFamily="34" charset="0"/>
              </a:rPr>
              <a:pPr algn="r" eaLnBrk="1" hangingPunct="1">
                <a:spcBef>
                  <a:spcPct val="0"/>
                </a:spcBef>
              </a:pPr>
              <a:t>1</a:t>
            </a:fld>
            <a:endParaRPr lang="en-GB" altLang="en-US">
              <a:latin typeface="Tahoma" panose="020B0604030504040204" pitchFamily="34" charset="0"/>
            </a:endParaRPr>
          </a:p>
        </p:txBody>
      </p:sp>
    </p:spTree>
    <p:extLst>
      <p:ext uri="{BB962C8B-B14F-4D97-AF65-F5344CB8AC3E}">
        <p14:creationId xmlns:p14="http://schemas.microsoft.com/office/powerpoint/2010/main" val="3253117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After the complexity of the fossil record around the </a:t>
            </a:r>
            <a:r>
              <a:rPr lang="en-GB" altLang="en-US" dirty="0" err="1"/>
              <a:t>Plio</a:t>
            </a:r>
            <a:r>
              <a:rPr lang="en-GB" altLang="en-US" dirty="0"/>
              <a:t>-Pleistocene boundary, with so many hominids and problems of classification, the emergence of </a:t>
            </a:r>
            <a:r>
              <a:rPr lang="en-GB" altLang="en-US" i="1" dirty="0"/>
              <a:t>H. erectus/ ergaster </a:t>
            </a:r>
            <a:r>
              <a:rPr lang="en-GB" altLang="en-US" dirty="0"/>
              <a:t> sees a marked difference in the archaeological and fossil records. We go to a situation of fewer hominid species and a better preserved fossil and archaeological record. Over 2000 bones of at least 45 individuals.  By 1.5 </a:t>
            </a:r>
            <a:r>
              <a:rPr lang="en-GB" altLang="en-US" dirty="0" err="1"/>
              <a:t>mya</a:t>
            </a:r>
            <a:r>
              <a:rPr lang="en-GB" altLang="en-US" dirty="0"/>
              <a:t> all early Homo (</a:t>
            </a:r>
            <a:r>
              <a:rPr lang="en-GB" altLang="en-US" i="1" dirty="0"/>
              <a:t>habilis, </a:t>
            </a:r>
            <a:r>
              <a:rPr lang="en-GB" altLang="en-US" i="1" dirty="0" err="1"/>
              <a:t>rudolfensis</a:t>
            </a:r>
            <a:r>
              <a:rPr lang="en-GB" altLang="en-US" dirty="0"/>
              <a:t>), the gracile australopithecines are gone and by 1 </a:t>
            </a:r>
            <a:r>
              <a:rPr lang="en-GB" altLang="en-US" dirty="0" err="1"/>
              <a:t>mya</a:t>
            </a:r>
            <a:r>
              <a:rPr lang="en-GB" altLang="en-US" dirty="0"/>
              <a:t> the last of the </a:t>
            </a:r>
            <a:r>
              <a:rPr lang="en-GB" altLang="en-US" dirty="0" err="1"/>
              <a:t>robusts</a:t>
            </a:r>
            <a:r>
              <a:rPr lang="en-GB" altLang="en-US" dirty="0"/>
              <a:t> and deposits have gone.  Why they disappear around this time is unclear but it is keeping with the </a:t>
            </a:r>
            <a:r>
              <a:rPr lang="en-GB" altLang="en-US" dirty="0" smtClean="0"/>
              <a:t>animal </a:t>
            </a:r>
            <a:r>
              <a:rPr lang="en-GB" altLang="en-US" dirty="0"/>
              <a:t>fossil record. There is a high turnover in animals at this </a:t>
            </a:r>
            <a:r>
              <a:rPr lang="en-GB" altLang="en-US" dirty="0" err="1"/>
              <a:t>periodand</a:t>
            </a:r>
            <a:r>
              <a:rPr lang="en-GB" altLang="en-US" dirty="0"/>
              <a:t> many Pliocene faunas become extinct. It could be the result of the Pleistocene climatic fluctuations (</a:t>
            </a:r>
            <a:r>
              <a:rPr lang="en-GB" altLang="en-US" dirty="0" smtClean="0"/>
              <a:t>Vrba </a:t>
            </a:r>
            <a:r>
              <a:rPr lang="en-GB" altLang="en-US" dirty="0"/>
              <a:t>1995). Sediment profiles demonstrate peaks of aridity around 1.9 </a:t>
            </a:r>
            <a:r>
              <a:rPr lang="en-GB" altLang="en-US" dirty="0" err="1"/>
              <a:t>mya</a:t>
            </a:r>
            <a:r>
              <a:rPr lang="en-GB" altLang="en-US" dirty="0"/>
              <a:t>, when the first erectus forms are thought to date from. </a:t>
            </a: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3AD1B8E7-4952-479B-A174-C7F52F2FA5A6}" type="slidenum">
              <a:rPr lang="en-GB" altLang="en-US">
                <a:latin typeface="Tahoma" panose="020B0604030504040204" pitchFamily="34" charset="0"/>
              </a:rPr>
              <a:pPr algn="r" eaLnBrk="1" hangingPunct="1">
                <a:spcBef>
                  <a:spcPct val="0"/>
                </a:spcBef>
              </a:pPr>
              <a:t>2</a:t>
            </a:fld>
            <a:endParaRPr lang="en-GB" altLang="en-US">
              <a:latin typeface="Tahoma" panose="020B0604030504040204" pitchFamily="34" charset="0"/>
            </a:endParaRPr>
          </a:p>
        </p:txBody>
      </p:sp>
    </p:spTree>
    <p:extLst>
      <p:ext uri="{BB962C8B-B14F-4D97-AF65-F5344CB8AC3E}">
        <p14:creationId xmlns:p14="http://schemas.microsoft.com/office/powerpoint/2010/main" val="1390377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outerShdw blurRad="38100" dist="38100" dir="2700000" algn="tl">
                    <a:srgbClr val="000000"/>
                  </a:outerShdw>
                </a:effectLst>
                <a:cs typeface="Arial" charset="0"/>
              </a:rPr>
              <a:t>Onset around the same time the glacial cycles in N. hemisphere suggesting some speciation events, formation of new species, climatically mediated. Aeolian dust is the dirt form the land ending up in the sea as marine cores, cores of sediment, more dust/dirt more erosion means dryer – nothing to keep it on the land.</a:t>
            </a:r>
          </a:p>
          <a:p>
            <a:r>
              <a:rPr lang="en-GB" dirty="0"/>
              <a:t>Vrba – noted climate linked to mass-extinctions, speciation, new species emerging because they became genetically adrift from other group, genetically and geographically isolated, evolve into new species.  She was actually trying to resolve the diversity of the antelopes, that experienced a rapid burst of extinction around 2.8-2.5 Ma. And could be seen across multiple lineages. They move from now uninhabitable habitats, </a:t>
            </a:r>
            <a:r>
              <a:rPr lang="en-GB" dirty="0" err="1"/>
              <a:t>i.e</a:t>
            </a:r>
            <a:r>
              <a:rPr lang="en-GB" dirty="0"/>
              <a:t> they have nothing to graze now to </a:t>
            </a:r>
            <a:r>
              <a:rPr lang="en-GB"/>
              <a:t>more amenable </a:t>
            </a:r>
            <a:r>
              <a:rPr lang="en-GB" dirty="0"/>
              <a:t>ones, with grazing and form new adaptations.</a:t>
            </a:r>
          </a:p>
        </p:txBody>
      </p:sp>
      <p:sp>
        <p:nvSpPr>
          <p:cNvPr id="4" name="Slide Number Placeholder 3"/>
          <p:cNvSpPr>
            <a:spLocks noGrp="1"/>
          </p:cNvSpPr>
          <p:nvPr>
            <p:ph type="sldNum" sz="quarter" idx="5"/>
          </p:nvPr>
        </p:nvSpPr>
        <p:spPr/>
        <p:txBody>
          <a:bodyPr/>
          <a:lstStyle/>
          <a:p>
            <a:fld id="{C4C27822-EA69-4F28-99A9-A76194AA873E}" type="slidenum">
              <a:rPr lang="en-GB" smtClean="0"/>
              <a:t>3</a:t>
            </a:fld>
            <a:endParaRPr lang="en-GB"/>
          </a:p>
        </p:txBody>
      </p:sp>
    </p:spTree>
    <p:extLst>
      <p:ext uri="{BB962C8B-B14F-4D97-AF65-F5344CB8AC3E}">
        <p14:creationId xmlns:p14="http://schemas.microsoft.com/office/powerpoint/2010/main" val="2010672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This evidence does not challenge any new theory of evolution in many respects the presence of two or more is not new news anymore by now.  The habiline is probably the last of its kind – clinging on in a habitat and ecological niche that is not conflicting with that of the erectus groups. The discovery of two fossils does challenge the belief that </a:t>
            </a:r>
            <a:r>
              <a:rPr lang="en-GB" altLang="en-US" i="1"/>
              <a:t>Homo erectus</a:t>
            </a:r>
            <a:r>
              <a:rPr lang="en-GB" altLang="en-US"/>
              <a:t> evolved from </a:t>
            </a:r>
            <a:r>
              <a:rPr lang="en-GB" altLang="en-US" i="1"/>
              <a:t>Homo habilis</a:t>
            </a:r>
            <a:r>
              <a:rPr lang="en-GB" altLang="en-US"/>
              <a:t> and suggests co-existence. Both come form the same area - eastern bank of Lake Turkana in Kenya – suggest the two coexisted for some 50,000-100,000 years in East Africa.</a:t>
            </a:r>
          </a:p>
          <a:p>
            <a:r>
              <a:rPr lang="en-GB" altLang="en-US"/>
              <a:t>One of the fossils is a 1.4-million-year-old upper jaw bone of </a:t>
            </a:r>
            <a:r>
              <a:rPr lang="en-GB" altLang="en-US" i="1"/>
              <a:t>H.habilis</a:t>
            </a:r>
            <a:r>
              <a:rPr lang="en-GB" altLang="en-US"/>
              <a:t>, which is the most recent fossil of the species known. The second is a remarkably well preserved and very small skull of </a:t>
            </a:r>
            <a:r>
              <a:rPr lang="en-GB" altLang="en-US" i="1"/>
              <a:t>H.erectus</a:t>
            </a:r>
            <a:r>
              <a:rPr lang="en-GB" altLang="en-US"/>
              <a:t>, which dates to some 1.55 million years ago. This is probably the smallest and shows possible sexual dimorphism and that they had their own ecological niche, thus avoiding direct competition."</a:t>
            </a:r>
            <a:endParaRPr lang="en-GB" altLang="en-US" i="1"/>
          </a:p>
          <a:p>
            <a:endParaRPr lang="en-GB" altLang="en-US"/>
          </a:p>
        </p:txBody>
      </p:sp>
    </p:spTree>
    <p:extLst>
      <p:ext uri="{BB962C8B-B14F-4D97-AF65-F5344CB8AC3E}">
        <p14:creationId xmlns:p14="http://schemas.microsoft.com/office/powerpoint/2010/main" val="2720287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One possibility is that </a:t>
            </a:r>
            <a:r>
              <a:rPr lang="en-GB" sz="1200" b="0" i="1" kern="1200" dirty="0" smtClean="0">
                <a:solidFill>
                  <a:schemeClr val="tx1"/>
                </a:solidFill>
                <a:effectLst/>
                <a:latin typeface="+mn-lt"/>
                <a:ea typeface="+mn-ea"/>
                <a:cs typeface="+mn-cs"/>
              </a:rPr>
              <a:t>H. erectus</a:t>
            </a:r>
            <a:r>
              <a:rPr lang="en-GB" sz="1200" b="0" i="0" kern="1200" dirty="0" smtClean="0">
                <a:solidFill>
                  <a:schemeClr val="tx1"/>
                </a:solidFill>
                <a:effectLst/>
                <a:latin typeface="+mn-lt"/>
                <a:ea typeface="+mn-ea"/>
                <a:cs typeface="+mn-cs"/>
              </a:rPr>
              <a:t> originated here and later spread to East Africa and then out of the continent. The appearance of the oldest erectus material doesn’t necessarily mean </a:t>
            </a:r>
            <a:r>
              <a:rPr lang="en-GB" sz="1200" b="0" i="1" kern="1200" dirty="0" smtClean="0">
                <a:solidFill>
                  <a:schemeClr val="tx1"/>
                </a:solidFill>
                <a:effectLst/>
                <a:latin typeface="+mn-lt"/>
                <a:ea typeface="+mn-ea"/>
                <a:cs typeface="+mn-cs"/>
              </a:rPr>
              <a:t>H. erectus</a:t>
            </a:r>
            <a:r>
              <a:rPr lang="en-GB" sz="1200" b="0" i="0" kern="1200" dirty="0" smtClean="0">
                <a:solidFill>
                  <a:schemeClr val="tx1"/>
                </a:solidFill>
                <a:effectLst/>
                <a:latin typeface="+mn-lt"/>
                <a:ea typeface="+mn-ea"/>
                <a:cs typeface="+mn-cs"/>
              </a:rPr>
              <a:t> originated</a:t>
            </a:r>
            <a:r>
              <a:rPr lang="en-GB" sz="1200" b="0" i="0" kern="1200" baseline="0" dirty="0" smtClean="0">
                <a:solidFill>
                  <a:schemeClr val="tx1"/>
                </a:solidFill>
                <a:effectLst/>
                <a:latin typeface="+mn-lt"/>
                <a:ea typeface="+mn-ea"/>
                <a:cs typeface="+mn-cs"/>
              </a:rPr>
              <a:t> here, they could have </a:t>
            </a:r>
            <a:r>
              <a:rPr lang="en-GB" sz="1200" b="0" i="0" kern="1200" dirty="0" smtClean="0">
                <a:solidFill>
                  <a:schemeClr val="tx1"/>
                </a:solidFill>
                <a:effectLst/>
                <a:latin typeface="+mn-lt"/>
                <a:ea typeface="+mn-ea"/>
                <a:cs typeface="+mn-cs"/>
              </a:rPr>
              <a:t>migrated to the area. Keep in mind the climatic variability, changes, faunal turnovers, etc. It is just the right conditions for species to be moving</a:t>
            </a:r>
            <a:r>
              <a:rPr lang="en-GB" sz="1200" b="0" i="0" kern="1200" baseline="0" dirty="0" smtClean="0">
                <a:solidFill>
                  <a:schemeClr val="tx1"/>
                </a:solidFill>
                <a:effectLst/>
                <a:latin typeface="+mn-lt"/>
                <a:ea typeface="+mn-ea"/>
                <a:cs typeface="+mn-cs"/>
              </a:rPr>
              <a:t> around. </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With </a:t>
            </a:r>
            <a:r>
              <a:rPr lang="en-GB" sz="1200" b="0" i="1" kern="1200" dirty="0" smtClean="0">
                <a:solidFill>
                  <a:schemeClr val="tx1"/>
                </a:solidFill>
                <a:effectLst/>
                <a:latin typeface="+mn-lt"/>
                <a:ea typeface="+mn-ea"/>
                <a:cs typeface="+mn-cs"/>
              </a:rPr>
              <a:t>Homo erectus</a:t>
            </a:r>
            <a:r>
              <a:rPr lang="en-GB" sz="1200" b="0" i="0" kern="1200" dirty="0" smtClean="0">
                <a:solidFill>
                  <a:schemeClr val="tx1"/>
                </a:solidFill>
                <a:effectLst/>
                <a:latin typeface="+mn-lt"/>
                <a:ea typeface="+mn-ea"/>
                <a:cs typeface="+mn-cs"/>
              </a:rPr>
              <a:t> and </a:t>
            </a:r>
            <a:r>
              <a:rPr lang="en-GB" sz="1200" b="0" i="1" kern="1200" dirty="0" err="1" smtClean="0">
                <a:solidFill>
                  <a:schemeClr val="tx1"/>
                </a:solidFill>
                <a:effectLst/>
                <a:latin typeface="+mn-lt"/>
                <a:ea typeface="+mn-ea"/>
                <a:cs typeface="+mn-cs"/>
              </a:rPr>
              <a:t>Paranthropus</a:t>
            </a:r>
            <a:r>
              <a:rPr lang="en-GB" sz="1200" b="0" i="0" kern="1200" dirty="0" smtClean="0">
                <a:solidFill>
                  <a:schemeClr val="tx1"/>
                </a:solidFill>
                <a:effectLst/>
                <a:latin typeface="+mn-lt"/>
                <a:ea typeface="+mn-ea"/>
                <a:cs typeface="+mn-cs"/>
              </a:rPr>
              <a:t> and stone tools all suddenly occurring in South Africa does suggest that there is some movement into and around the region.</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The movement could be in, out,</a:t>
            </a:r>
            <a:r>
              <a:rPr lang="en-GB" sz="1200" b="0" i="0" kern="1200" baseline="0" dirty="0" smtClean="0">
                <a:solidFill>
                  <a:schemeClr val="tx1"/>
                </a:solidFill>
                <a:effectLst/>
                <a:latin typeface="+mn-lt"/>
                <a:ea typeface="+mn-ea"/>
                <a:cs typeface="+mn-cs"/>
              </a:rPr>
              <a:t> around, they do not see a purpose in it when it is happening.</a:t>
            </a:r>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4C27822-EA69-4F28-99A9-A76194AA873E}" type="slidenum">
              <a:rPr lang="en-GB" smtClean="0"/>
              <a:t>5</a:t>
            </a:fld>
            <a:endParaRPr lang="en-GB"/>
          </a:p>
        </p:txBody>
      </p:sp>
    </p:spTree>
    <p:extLst>
      <p:ext uri="{BB962C8B-B14F-4D97-AF65-F5344CB8AC3E}">
        <p14:creationId xmlns:p14="http://schemas.microsoft.com/office/powerpoint/2010/main" val="2225545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From the mess of the Plio-Pleistocene boundary emerges one dominant species, traditionally called </a:t>
            </a:r>
            <a:r>
              <a:rPr lang="en-GB" altLang="en-US" i="1"/>
              <a:t>H. erectus</a:t>
            </a:r>
            <a:r>
              <a:rPr lang="en-GB" altLang="en-US"/>
              <a:t>.  The first were found in Asia but now are in Africa, Eurasia, and eventually Europe.  They are an incredibly long lived species and one of the most geographically diverse until you get to the modern </a:t>
            </a:r>
            <a:r>
              <a:rPr lang="en-GB" altLang="en-US" i="1"/>
              <a:t>Homo sapiens</a:t>
            </a:r>
            <a:r>
              <a:rPr lang="en-GB" altLang="en-US"/>
              <a:t>. There are variations in the material from Asia and Africa with Asia retaining </a:t>
            </a:r>
            <a:r>
              <a:rPr lang="en-GB" altLang="en-US" i="1"/>
              <a:t>H. erectus</a:t>
            </a:r>
            <a:r>
              <a:rPr lang="en-GB" altLang="en-US"/>
              <a:t> (</a:t>
            </a:r>
            <a:r>
              <a:rPr lang="en-GB" altLang="en-US" i="1"/>
              <a:t>H. erectus senso stricto</a:t>
            </a:r>
            <a:r>
              <a:rPr lang="en-GB" altLang="en-US"/>
              <a:t>) and the material from Africa, </a:t>
            </a:r>
            <a:r>
              <a:rPr lang="en-GB" altLang="en-US" i="1"/>
              <a:t>H. ergaster </a:t>
            </a:r>
            <a:r>
              <a:rPr lang="en-GB" altLang="en-US"/>
              <a:t>(worker man).  The variation is there not so great that they could not be accommodated into the same adaptive grade. The problem with erectus is not one so much of classification as of chronology and dating. This is true for Africa but even more so for Asia, Eurasia and Europe. </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0B3B0834-882F-4E52-9D95-D408CFD88824}" type="slidenum">
              <a:rPr lang="en-GB" altLang="en-US">
                <a:latin typeface="Tahoma" panose="020B0604030504040204" pitchFamily="34" charset="0"/>
              </a:rPr>
              <a:pPr algn="r" eaLnBrk="1" hangingPunct="1">
                <a:spcBef>
                  <a:spcPct val="0"/>
                </a:spcBef>
              </a:pPr>
              <a:t>6</a:t>
            </a:fld>
            <a:endParaRPr lang="en-GB" altLang="en-US">
              <a:latin typeface="Tahoma" panose="020B0604030504040204" pitchFamily="34" charset="0"/>
            </a:endParaRPr>
          </a:p>
        </p:txBody>
      </p:sp>
    </p:spTree>
    <p:extLst>
      <p:ext uri="{BB962C8B-B14F-4D97-AF65-F5344CB8AC3E}">
        <p14:creationId xmlns:p14="http://schemas.microsoft.com/office/powerpoint/2010/main" val="3469882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The earliest African specimens of </a:t>
            </a:r>
            <a:r>
              <a:rPr lang="en-GB" altLang="en-US" i="1"/>
              <a:t>H. egaster </a:t>
            </a:r>
            <a:r>
              <a:rPr lang="en-GB" altLang="en-US"/>
              <a:t> are those from E. Africa, with dates around 1.8 mya for the E. Turkana material. </a:t>
            </a: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E4DB2D1F-F514-4DCB-807D-F5306AFA09F7}" type="slidenum">
              <a:rPr lang="en-GB" altLang="en-US">
                <a:latin typeface="Tahoma" panose="020B0604030504040204" pitchFamily="34" charset="0"/>
              </a:rPr>
              <a:pPr algn="r" eaLnBrk="1" hangingPunct="1">
                <a:spcBef>
                  <a:spcPct val="0"/>
                </a:spcBef>
              </a:pPr>
              <a:t>7</a:t>
            </a:fld>
            <a:endParaRPr lang="en-GB" altLang="en-US">
              <a:latin typeface="Tahoma" panose="020B0604030504040204" pitchFamily="34" charset="0"/>
            </a:endParaRPr>
          </a:p>
        </p:txBody>
      </p:sp>
    </p:spTree>
    <p:extLst>
      <p:ext uri="{BB962C8B-B14F-4D97-AF65-F5344CB8AC3E}">
        <p14:creationId xmlns:p14="http://schemas.microsoft.com/office/powerpoint/2010/main" val="1014499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The fundamental difference of these hominids over their predecessors is that of brain size. Most are large, 800 cc for ergasters, which is a minimum for the Asian erectus at around 900 cc.  The face is relatively short and flat, much reduced alveolar prognathism and zygomatic arches, dental palate is small, teeth are smaller. Very distinctive "waisting" to the skull when seen from above. Viewed from the side the occipital is pointed, brow ridges are still pronounced, the skull is long and low.</a:t>
            </a:r>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84945109-E002-4756-A22A-B0430B92BFDA}" type="slidenum">
              <a:rPr lang="en-GB" altLang="en-US">
                <a:latin typeface="Tahoma" panose="020B0604030504040204" pitchFamily="34" charset="0"/>
              </a:rPr>
              <a:pPr algn="r" eaLnBrk="1" hangingPunct="1">
                <a:spcBef>
                  <a:spcPct val="0"/>
                </a:spcBef>
              </a:pPr>
              <a:t>8</a:t>
            </a:fld>
            <a:endParaRPr lang="en-GB" altLang="en-US">
              <a:latin typeface="Tahoma" panose="020B0604030504040204" pitchFamily="34" charset="0"/>
            </a:endParaRPr>
          </a:p>
        </p:txBody>
      </p:sp>
    </p:spTree>
    <p:extLst>
      <p:ext uri="{BB962C8B-B14F-4D97-AF65-F5344CB8AC3E}">
        <p14:creationId xmlns:p14="http://schemas.microsoft.com/office/powerpoint/2010/main" val="6714815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29948" indent="-280749" eaLnBrk="0" hangingPunct="0">
              <a:defRPr>
                <a:solidFill>
                  <a:schemeClr val="tx1"/>
                </a:solidFill>
                <a:latin typeface="Tahoma" panose="020B0604030504040204" pitchFamily="34" charset="0"/>
                <a:cs typeface="Arial" panose="020B0604020202020204" pitchFamily="34" charset="0"/>
              </a:defRPr>
            </a:lvl2pPr>
            <a:lvl3pPr marL="1122998" indent="-224600" eaLnBrk="0" hangingPunct="0">
              <a:defRPr>
                <a:solidFill>
                  <a:schemeClr val="tx1"/>
                </a:solidFill>
                <a:latin typeface="Tahoma" panose="020B0604030504040204" pitchFamily="34" charset="0"/>
                <a:cs typeface="Arial" panose="020B0604020202020204" pitchFamily="34" charset="0"/>
              </a:defRPr>
            </a:lvl3pPr>
            <a:lvl4pPr marL="1572197" indent="-224600" eaLnBrk="0" hangingPunct="0">
              <a:defRPr>
                <a:solidFill>
                  <a:schemeClr val="tx1"/>
                </a:solidFill>
                <a:latin typeface="Tahoma" panose="020B0604030504040204" pitchFamily="34" charset="0"/>
                <a:cs typeface="Arial" panose="020B0604020202020204" pitchFamily="34" charset="0"/>
              </a:defRPr>
            </a:lvl4pPr>
            <a:lvl5pPr marL="2021396" indent="-224600" eaLnBrk="0" hangingPunct="0">
              <a:defRPr>
                <a:solidFill>
                  <a:schemeClr val="tx1"/>
                </a:solidFill>
                <a:latin typeface="Tahoma" panose="020B0604030504040204" pitchFamily="34" charset="0"/>
                <a:cs typeface="Arial" panose="020B0604020202020204" pitchFamily="34" charset="0"/>
              </a:defRPr>
            </a:lvl5pPr>
            <a:lvl6pPr marL="2470595"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19794"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368993"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18192" indent="-224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09A689BD-969D-40C0-9E04-6743336D7C0F}" type="slidenum">
              <a:rPr lang="en-GB" altLang="en-US">
                <a:latin typeface="Arial" panose="020B0604020202020204" pitchFamily="34" charset="0"/>
              </a:rPr>
              <a:pPr eaLnBrk="1" hangingPunct="1"/>
              <a:t>9</a:t>
            </a:fld>
            <a:endParaRPr lang="en-GB"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Very progressive trunk and limbs and a very progressive large crania to match.  These are mainly from West Turkana and are increasingly being upgraded to an early H. erectus type, called by most </a:t>
            </a:r>
            <a:r>
              <a:rPr lang="en-GB" altLang="en-US" i="1">
                <a:latin typeface="Arial" panose="020B0604020202020204" pitchFamily="34" charset="0"/>
                <a:cs typeface="Arial" panose="020B0604020202020204" pitchFamily="34" charset="0"/>
              </a:rPr>
              <a:t>H. ergaster</a:t>
            </a:r>
            <a:r>
              <a:rPr lang="en-GB" altLang="en-US">
                <a:latin typeface="Arial" panose="020B0604020202020204" pitchFamily="34" charset="0"/>
                <a:cs typeface="Arial" panose="020B0604020202020204" pitchFamily="34" charset="0"/>
              </a:rPr>
              <a:t>, e.g. the Turkana Boy</a:t>
            </a:r>
          </a:p>
          <a:p>
            <a:pPr eaLnBrk="1" hangingPunct="1"/>
            <a:r>
              <a:rPr lang="en-GB" altLang="en-US">
                <a:latin typeface="Arial" panose="020B0604020202020204" pitchFamily="34" charset="0"/>
                <a:cs typeface="Arial" panose="020B0604020202020204" pitchFamily="34" charset="0"/>
              </a:rPr>
              <a:t>Preferred groupings by some of the researchers in this area are:</a:t>
            </a:r>
          </a:p>
          <a:p>
            <a:pPr eaLnBrk="1" hangingPunct="1"/>
            <a:r>
              <a:rPr lang="en-GB" altLang="en-US">
                <a:latin typeface="Arial" panose="020B0604020202020204" pitchFamily="34" charset="0"/>
                <a:cs typeface="Arial" panose="020B0604020202020204" pitchFamily="34" charset="0"/>
              </a:rPr>
              <a:t>The only things that they all agree on is that 1) Olduvai has habilis and 2 ) that habilis and the rest are separate, distinct taxa. Lumper or spliter. We live with the variation – hope you can too.</a:t>
            </a:r>
          </a:p>
        </p:txBody>
      </p:sp>
    </p:spTree>
    <p:extLst>
      <p:ext uri="{BB962C8B-B14F-4D97-AF65-F5344CB8AC3E}">
        <p14:creationId xmlns:p14="http://schemas.microsoft.com/office/powerpoint/2010/main" val="2878472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The most spectacular find is that of the </a:t>
            </a:r>
            <a:r>
              <a:rPr lang="en-GB" altLang="en-US" dirty="0" err="1"/>
              <a:t>Nariokotome</a:t>
            </a:r>
            <a:r>
              <a:rPr lang="en-GB" altLang="en-US" dirty="0"/>
              <a:t> or Turkana Boy or WT 15000. Described in Brown et al. (1985) it is a virtually complete individual of a youth male est. originally at 11-12 years old at death, now revised to 8-9 </a:t>
            </a:r>
            <a:r>
              <a:rPr lang="en-GB" altLang="en-US" dirty="0" err="1"/>
              <a:t>yrs</a:t>
            </a:r>
            <a:r>
              <a:rPr lang="en-GB" altLang="en-US" dirty="0"/>
              <a:t> old and dated to 1.6 </a:t>
            </a:r>
            <a:r>
              <a:rPr lang="en-GB" altLang="en-US" dirty="0" err="1"/>
              <a:t>mya</a:t>
            </a:r>
            <a:r>
              <a:rPr lang="en-GB" altLang="en-US" dirty="0"/>
              <a:t>.  Apart from the excellent condition of the skeleton, there are some astounding features. Not least the height of the boy. He is estimated to have been 1.68m (between 5.3” and over 5' 6) based on the length of the tibia and femur. For a juvenile who has not yet attained full height (we know this 'cos the epiphyses are not fused) this is astounding. We have gone from fully adult </a:t>
            </a:r>
            <a:r>
              <a:rPr lang="en-GB" altLang="en-US" dirty="0" err="1"/>
              <a:t>habilines</a:t>
            </a:r>
            <a:r>
              <a:rPr lang="en-GB" altLang="en-US" dirty="0"/>
              <a:t> and </a:t>
            </a:r>
            <a:r>
              <a:rPr lang="en-GB" altLang="en-US" dirty="0" err="1"/>
              <a:t>robusts</a:t>
            </a:r>
            <a:r>
              <a:rPr lang="en-GB" altLang="en-US" dirty="0"/>
              <a:t> around 3’3” to 4 and a half foot, yet a youth of 8 already exceeds their height. If compared to a modern, estimates of nearly 6 foot have been proposed for this individual. Apart from the height, the skeleton is "ruggedly" built with a very modern looking post-crania. In keeping with other erectus finds. The femur is of a comparable length to that of a modern human as are the relative length of arms and legs.  In terms of the origins of the modern skeleton – it starts here.</a:t>
            </a:r>
          </a:p>
          <a:p>
            <a:pPr eaLnBrk="1" hangingPunct="1">
              <a:spcBef>
                <a:spcPct val="0"/>
              </a:spcBef>
            </a:pPr>
            <a:endParaRPr lang="en-GB" altLang="en-US" dirty="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E7EE8522-1EA3-487B-B172-ED8033CDBBC2}" type="slidenum">
              <a:rPr lang="en-GB" altLang="en-US">
                <a:latin typeface="Tahoma" panose="020B0604030504040204" pitchFamily="34" charset="0"/>
              </a:rPr>
              <a:pPr algn="r" eaLnBrk="1" hangingPunct="1">
                <a:spcBef>
                  <a:spcPct val="0"/>
                </a:spcBef>
              </a:pPr>
              <a:t>10</a:t>
            </a:fld>
            <a:endParaRPr lang="en-GB" altLang="en-US">
              <a:latin typeface="Tahoma" panose="020B0604030504040204" pitchFamily="34" charset="0"/>
            </a:endParaRPr>
          </a:p>
        </p:txBody>
      </p:sp>
    </p:spTree>
    <p:extLst>
      <p:ext uri="{BB962C8B-B14F-4D97-AF65-F5344CB8AC3E}">
        <p14:creationId xmlns:p14="http://schemas.microsoft.com/office/powerpoint/2010/main" val="1709406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in good health except for the blood poisoning!  </a:t>
            </a:r>
          </a:p>
          <a:p>
            <a:pPr eaLnBrk="1" hangingPunct="1">
              <a:spcBef>
                <a:spcPct val="0"/>
              </a:spcBef>
            </a:pPr>
            <a:endParaRPr lang="en-GB" altLang="en-US"/>
          </a:p>
          <a:p>
            <a:pPr eaLnBrk="1" hangingPunct="1">
              <a:spcBef>
                <a:spcPct val="0"/>
              </a:spcBef>
            </a:pPr>
            <a:r>
              <a:rPr lang="en-GB" altLang="en-US"/>
              <a:t>An equatorial body shape in keeping with the Masai, of Kenya and Tanzania and the Kikuyu – the main ethnic group in Kenya. </a:t>
            </a:r>
          </a:p>
          <a:p>
            <a:pPr eaLnBrk="1" hangingPunct="1">
              <a:spcBef>
                <a:spcPct val="0"/>
              </a:spcBef>
            </a:pPr>
            <a:endParaRPr lang="en-GB" altLang="en-US"/>
          </a:p>
          <a:p>
            <a:pPr eaLnBrk="1" hangingPunct="1">
              <a:spcBef>
                <a:spcPct val="0"/>
              </a:spcBef>
            </a:pPr>
            <a:r>
              <a:rPr lang="en-GB" altLang="en-US"/>
              <a:t>Tall body thermo-regulation Peter Wheeler, keep the brain away from the ground. A lot of behavioural interpretations start with the brain.</a:t>
            </a:r>
          </a:p>
          <a:p>
            <a:pPr eaLnBrk="1" hangingPunct="1">
              <a:spcBef>
                <a:spcPct val="0"/>
              </a:spcBef>
            </a:pPr>
            <a:endParaRPr lang="en-GB" altLang="en-US"/>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973ECC04-E96F-4A15-83A8-43346EEAE31C}" type="slidenum">
              <a:rPr lang="en-GB" altLang="en-US">
                <a:latin typeface="Tahoma" panose="020B0604030504040204" pitchFamily="34" charset="0"/>
              </a:rPr>
              <a:pPr algn="r" eaLnBrk="1" hangingPunct="1">
                <a:spcBef>
                  <a:spcPct val="0"/>
                </a:spcBef>
              </a:pPr>
              <a:t>11</a:t>
            </a:fld>
            <a:endParaRPr lang="en-GB" altLang="en-US">
              <a:latin typeface="Tahoma" panose="020B0604030504040204" pitchFamily="34" charset="0"/>
            </a:endParaRPr>
          </a:p>
        </p:txBody>
      </p:sp>
    </p:spTree>
    <p:extLst>
      <p:ext uri="{BB962C8B-B14F-4D97-AF65-F5344CB8AC3E}">
        <p14:creationId xmlns:p14="http://schemas.microsoft.com/office/powerpoint/2010/main" val="41516712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There are some primitive features, mainly seen in the spinal column in which the </a:t>
            </a:r>
            <a:r>
              <a:rPr lang="en-GB" altLang="en-US" dirty="0" err="1"/>
              <a:t>spineous</a:t>
            </a:r>
            <a:r>
              <a:rPr lang="en-GB" altLang="en-US" dirty="0"/>
              <a:t> processes of the neck and chest vertebrae are horizontal as in the apes and the </a:t>
            </a:r>
            <a:r>
              <a:rPr lang="en-GB" altLang="en-US" dirty="0" err="1"/>
              <a:t>Australs</a:t>
            </a:r>
            <a:r>
              <a:rPr lang="en-GB" altLang="en-US" dirty="0"/>
              <a:t>. rather than sloping downwards as is more the human pattern. </a:t>
            </a:r>
            <a:r>
              <a:rPr lang="en-GB" altLang="en-US" dirty="0" smtClean="0"/>
              <a:t>Researchers, </a:t>
            </a:r>
            <a:r>
              <a:rPr lang="en-GB" sz="1200" b="0" i="0" kern="1200" dirty="0" smtClean="0">
                <a:solidFill>
                  <a:schemeClr val="tx1"/>
                </a:solidFill>
                <a:effectLst/>
                <a:latin typeface="+mn-lt"/>
                <a:ea typeface="+mn-ea"/>
                <a:cs typeface="+mn-cs"/>
              </a:rPr>
              <a:t>quote ‘the discovery at </a:t>
            </a:r>
            <a:r>
              <a:rPr lang="en-GB" sz="1200" b="0" i="0" kern="1200" dirty="0" err="1" smtClean="0">
                <a:solidFill>
                  <a:schemeClr val="tx1"/>
                </a:solidFill>
                <a:effectLst/>
                <a:latin typeface="+mn-lt"/>
                <a:ea typeface="+mn-ea"/>
                <a:cs typeface="+mn-cs"/>
              </a:rPr>
              <a:t>Nariokotome</a:t>
            </a:r>
            <a:r>
              <a:rPr lang="en-GB" sz="1200" b="0" i="0" kern="1200" dirty="0" smtClean="0">
                <a:solidFill>
                  <a:schemeClr val="tx1"/>
                </a:solidFill>
                <a:effectLst/>
                <a:latin typeface="+mn-lt"/>
                <a:ea typeface="+mn-ea"/>
                <a:cs typeface="+mn-cs"/>
              </a:rPr>
              <a:t> of the Homo erectus skeleton KNM-WT 15000, with a narrow spinal canal, seemed to show that this relatively large-brained hominin retained the primitive spinal cord size of African apes and that brain size expansion preceded postcranial neurological evolution,</a:t>
            </a:r>
            <a:r>
              <a:rPr lang="en-GB" sz="1200" b="0" i="0" kern="1200" baseline="0" dirty="0" smtClean="0">
                <a:solidFill>
                  <a:schemeClr val="tx1"/>
                </a:solidFill>
                <a:effectLst/>
                <a:latin typeface="+mn-lt"/>
                <a:ea typeface="+mn-ea"/>
                <a:cs typeface="+mn-cs"/>
              </a:rPr>
              <a:t> They look at this and </a:t>
            </a:r>
            <a:r>
              <a:rPr lang="en-GB" sz="1200" b="0" i="0" kern="1200" dirty="0" smtClean="0">
                <a:solidFill>
                  <a:schemeClr val="tx1"/>
                </a:solidFill>
                <a:effectLst/>
                <a:latin typeface="+mn-lt"/>
                <a:ea typeface="+mn-ea"/>
                <a:cs typeface="+mn-cs"/>
              </a:rPr>
              <a:t>compare the size and shape of the KNM-WT 15000 spinal canal with modern and fossil taxa including H. erectus from </a:t>
            </a:r>
            <a:r>
              <a:rPr lang="en-GB" sz="1200" b="0" i="0" kern="1200" dirty="0" err="1" smtClean="0">
                <a:solidFill>
                  <a:schemeClr val="tx1"/>
                </a:solidFill>
                <a:effectLst/>
                <a:latin typeface="+mn-lt"/>
                <a:ea typeface="+mn-ea"/>
                <a:cs typeface="+mn-cs"/>
              </a:rPr>
              <a:t>Dmanisi</a:t>
            </a:r>
            <a:r>
              <a:rPr lang="en-GB" sz="1200" b="0" i="0" kern="1200" dirty="0" smtClean="0">
                <a:solidFill>
                  <a:schemeClr val="tx1"/>
                </a:solidFill>
                <a:effectLst/>
                <a:latin typeface="+mn-lt"/>
                <a:ea typeface="+mn-ea"/>
                <a:cs typeface="+mn-cs"/>
              </a:rPr>
              <a:t>, Homo </a:t>
            </a:r>
            <a:r>
              <a:rPr lang="en-GB" sz="1200" b="0" i="0" kern="1200" dirty="0" err="1" smtClean="0">
                <a:solidFill>
                  <a:schemeClr val="tx1"/>
                </a:solidFill>
                <a:effectLst/>
                <a:latin typeface="+mn-lt"/>
                <a:ea typeface="+mn-ea"/>
                <a:cs typeface="+mn-cs"/>
              </a:rPr>
              <a:t>antecessor</a:t>
            </a:r>
            <a:r>
              <a:rPr lang="en-GB" sz="1200" b="0" i="0" kern="1200" dirty="0" smtClean="0">
                <a:solidFill>
                  <a:schemeClr val="tx1"/>
                </a:solidFill>
                <a:effectLst/>
                <a:latin typeface="+mn-lt"/>
                <a:ea typeface="+mn-ea"/>
                <a:cs typeface="+mn-cs"/>
              </a:rPr>
              <a:t>, the European middle Pleistocene hominins from </a:t>
            </a:r>
            <a:r>
              <a:rPr lang="en-GB" sz="1200" b="0" i="0" kern="1200" dirty="0" err="1" smtClean="0">
                <a:solidFill>
                  <a:schemeClr val="tx1"/>
                </a:solidFill>
                <a:effectLst/>
                <a:latin typeface="+mn-lt"/>
                <a:ea typeface="+mn-ea"/>
                <a:cs typeface="+mn-cs"/>
              </a:rPr>
              <a:t>Sima</a:t>
            </a:r>
            <a:r>
              <a:rPr lang="en-GB" sz="1200" b="0" i="0" kern="1200" dirty="0" smtClean="0">
                <a:solidFill>
                  <a:schemeClr val="tx1"/>
                </a:solidFill>
                <a:effectLst/>
                <a:latin typeface="+mn-lt"/>
                <a:ea typeface="+mn-ea"/>
                <a:cs typeface="+mn-cs"/>
              </a:rPr>
              <a:t> de </a:t>
            </a:r>
            <a:r>
              <a:rPr lang="en-GB" sz="1200" b="0" i="0" kern="1200" dirty="0" err="1" smtClean="0">
                <a:solidFill>
                  <a:schemeClr val="tx1"/>
                </a:solidFill>
                <a:effectLst/>
                <a:latin typeface="+mn-lt"/>
                <a:ea typeface="+mn-ea"/>
                <a:cs typeface="+mn-cs"/>
              </a:rPr>
              <a:t>los</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Huesos</a:t>
            </a:r>
            <a:r>
              <a:rPr lang="en-GB" sz="1200" b="0" i="0" kern="1200" dirty="0" smtClean="0">
                <a:solidFill>
                  <a:schemeClr val="tx1"/>
                </a:solidFill>
                <a:effectLst/>
                <a:latin typeface="+mn-lt"/>
                <a:ea typeface="+mn-ea"/>
                <a:cs typeface="+mn-cs"/>
              </a:rPr>
              <a:t>, and Pan troglodytes. </a:t>
            </a:r>
            <a:r>
              <a:rPr lang="en-GB" sz="1200" b="0" i="0" kern="1200" baseline="0" dirty="0" smtClean="0">
                <a:solidFill>
                  <a:schemeClr val="tx1"/>
                </a:solidFill>
                <a:effectLst/>
                <a:latin typeface="+mn-lt"/>
                <a:ea typeface="+mn-ea"/>
                <a:cs typeface="+mn-cs"/>
              </a:rPr>
              <a:t>We will come to these one in Europe, and conclude they are within normal range BUT that cervical 7, and thoracic 2 and 3 are constricted, suggesting spinal stenosis. This is a narrowing of the spinal canal, usually lower back, and squeezes the spinal cord, puts pressure on it. </a:t>
            </a:r>
          </a:p>
          <a:p>
            <a:pPr eaLnBrk="1" hangingPunct="1">
              <a:spcBef>
                <a:spcPct val="0"/>
              </a:spcBef>
            </a:pPr>
            <a:endParaRPr lang="en-GB" sz="1200" b="0" i="0" kern="1200" baseline="0" dirty="0" smtClean="0">
              <a:solidFill>
                <a:schemeClr val="tx1"/>
              </a:solidFill>
              <a:effectLst/>
              <a:latin typeface="+mn-lt"/>
              <a:ea typeface="+mn-ea"/>
              <a:cs typeface="+mn-cs"/>
            </a:endParaRPr>
          </a:p>
          <a:p>
            <a:pPr eaLnBrk="1" hangingPunct="1">
              <a:spcBef>
                <a:spcPct val="0"/>
              </a:spcBef>
            </a:pPr>
            <a:r>
              <a:rPr lang="en-GB" altLang="en-US" dirty="0" smtClean="0"/>
              <a:t>However</a:t>
            </a:r>
            <a:r>
              <a:rPr lang="en-GB" altLang="en-US" dirty="0"/>
              <a:t>, in other aspects of the spine it is fully modern, and only comparable to humans. This suggests that evolution in terms of anatomy at least is not uniform in its development and that the upper trunk was not as fully developed as other areas of the body or is retaining more primitive features of morphology – this does seem to have been a pattern all along. Indicative of a habitual and efficient biped. The long body of erectus may well be an adaptation to dryer/hotter conditions. </a:t>
            </a:r>
          </a:p>
          <a:p>
            <a:pPr eaLnBrk="1" hangingPunct="1">
              <a:spcBef>
                <a:spcPct val="0"/>
              </a:spcBef>
            </a:pPr>
            <a:endParaRPr lang="en-GB" altLang="en-US" dirty="0"/>
          </a:p>
          <a:p>
            <a:pPr eaLnBrk="1" hangingPunct="1">
              <a:spcBef>
                <a:spcPct val="0"/>
              </a:spcBef>
            </a:pPr>
            <a:endParaRPr lang="en-GB" altLang="en-US" dirty="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EC1B73FA-DE3C-4F86-9CF6-9810DF82B583}" type="slidenum">
              <a:rPr lang="en-GB" altLang="en-US">
                <a:latin typeface="Tahoma" panose="020B0604030504040204" pitchFamily="34" charset="0"/>
              </a:rPr>
              <a:pPr algn="r" eaLnBrk="1" hangingPunct="1">
                <a:spcBef>
                  <a:spcPct val="0"/>
                </a:spcBef>
              </a:pPr>
              <a:t>12</a:t>
            </a:fld>
            <a:endParaRPr lang="en-GB" altLang="en-US">
              <a:latin typeface="Tahoma" panose="020B0604030504040204" pitchFamily="34" charset="0"/>
            </a:endParaRPr>
          </a:p>
        </p:txBody>
      </p:sp>
    </p:spTree>
    <p:extLst>
      <p:ext uri="{BB962C8B-B14F-4D97-AF65-F5344CB8AC3E}">
        <p14:creationId xmlns:p14="http://schemas.microsoft.com/office/powerpoint/2010/main" val="7196959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a:p>
            <a:pPr eaLnBrk="1" hangingPunct="1">
              <a:spcBef>
                <a:spcPct val="0"/>
              </a:spcBef>
            </a:pPr>
            <a:r>
              <a:rPr lang="en-GB" altLang="en-US" dirty="0"/>
              <a:t>Other East African examples come from Olduvai, slightly younger in date around 1.4 </a:t>
            </a:r>
            <a:r>
              <a:rPr lang="en-GB" altLang="en-US" dirty="0" err="1"/>
              <a:t>mya</a:t>
            </a:r>
            <a:r>
              <a:rPr lang="en-GB" altLang="en-US" dirty="0"/>
              <a:t>.  They are also found in S. Africa: </a:t>
            </a:r>
            <a:r>
              <a:rPr lang="en-GB" altLang="en-US" dirty="0" err="1"/>
              <a:t>Sterkfontein</a:t>
            </a:r>
            <a:r>
              <a:rPr lang="en-GB" altLang="en-US" dirty="0"/>
              <a:t> has a limited amount of erectus remains, they date to from around 1.8 to 1 </a:t>
            </a:r>
            <a:r>
              <a:rPr lang="en-GB" altLang="en-US" dirty="0" err="1"/>
              <a:t>mya</a:t>
            </a:r>
            <a:r>
              <a:rPr lang="en-GB" altLang="en-US" dirty="0"/>
              <a:t>. They are well defined and exist as a species certainly down to 8-600 </a:t>
            </a:r>
            <a:r>
              <a:rPr lang="en-GB" altLang="en-US" dirty="0" err="1"/>
              <a:t>kya</a:t>
            </a:r>
            <a:r>
              <a:rPr lang="en-GB" altLang="en-US" dirty="0"/>
              <a:t> in </a:t>
            </a:r>
            <a:r>
              <a:rPr lang="en-GB" altLang="en-US" dirty="0" smtClean="0"/>
              <a:t>Africa, possibly until 100,000 years ago in Europe. </a:t>
            </a:r>
            <a:r>
              <a:rPr lang="en-GB" altLang="en-US" dirty="0"/>
              <a:t>There are tool sites in Asia, which are well represented but little known and definitely understudied. This is largely due to their locations, being in Vietnam, Laos, Cambodia etc. Not the most pre-disposed to the American teams nor to the Japanese who are the nations with much of the research money.  Most of these tools also appear to be </a:t>
            </a:r>
            <a:r>
              <a:rPr lang="en-GB" altLang="en-US" dirty="0" err="1"/>
              <a:t>Oldowan</a:t>
            </a:r>
            <a:r>
              <a:rPr lang="en-GB" altLang="en-US" dirty="0"/>
              <a:t> type technology with one or two exceptions.</a:t>
            </a:r>
          </a:p>
          <a:p>
            <a:pPr eaLnBrk="1" hangingPunct="1">
              <a:spcBef>
                <a:spcPct val="0"/>
              </a:spcBef>
            </a:pPr>
            <a:endParaRPr lang="en-GB" altLang="en-US" dirty="0"/>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22E36586-6068-489C-91DF-48FF0AB85C69}" type="slidenum">
              <a:rPr lang="en-GB" altLang="en-US">
                <a:latin typeface="Tahoma" panose="020B0604030504040204" pitchFamily="34" charset="0"/>
              </a:rPr>
              <a:pPr algn="r" eaLnBrk="1" hangingPunct="1">
                <a:spcBef>
                  <a:spcPct val="0"/>
                </a:spcBef>
              </a:pPr>
              <a:t>13</a:t>
            </a:fld>
            <a:endParaRPr lang="en-GB" altLang="en-US">
              <a:latin typeface="Tahoma" panose="020B0604030504040204" pitchFamily="34" charset="0"/>
            </a:endParaRPr>
          </a:p>
        </p:txBody>
      </p:sp>
    </p:spTree>
    <p:extLst>
      <p:ext uri="{BB962C8B-B14F-4D97-AF65-F5344CB8AC3E}">
        <p14:creationId xmlns:p14="http://schemas.microsoft.com/office/powerpoint/2010/main" val="2449702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KNM ER 3883 was discovered at </a:t>
            </a:r>
            <a:r>
              <a:rPr lang="en-GB" dirty="0" err="1"/>
              <a:t>Koobi</a:t>
            </a:r>
            <a:r>
              <a:rPr lang="en-GB" dirty="0"/>
              <a:t> Fora, which is east of Lake Turkana in northern Kenya. The cranium dates between 1.65 and 1.5 million years ago. Alan Walker and Richard Leakey first published on the fossil's discovery in 1978, and noted that it was found in Area 3 of the </a:t>
            </a:r>
            <a:r>
              <a:rPr lang="en-GB" dirty="0" err="1"/>
              <a:t>Ileret</a:t>
            </a:r>
            <a:r>
              <a:rPr lang="en-GB" dirty="0"/>
              <a:t> fossil beds. KNM ER 3883 is often compared to KNM ER 3773 which is another </a:t>
            </a:r>
            <a:r>
              <a:rPr lang="en-GB" i="1" dirty="0"/>
              <a:t>H. ergaster</a:t>
            </a:r>
            <a:r>
              <a:rPr lang="en-GB" dirty="0"/>
              <a:t> specimen form the same area. Generally, KNM ER 3883 is described as having more robust features (e.g., brow ridge, face, and mastoid processes) than KNM ER 3773.</a:t>
            </a:r>
          </a:p>
          <a:p>
            <a:endParaRPr lang="en-GB" dirty="0"/>
          </a:p>
          <a:p>
            <a:r>
              <a:rPr lang="en-GB" dirty="0"/>
              <a:t>KNM-ER 3733 is one of 3 specimens from northern Kenya that represent </a:t>
            </a:r>
            <a:r>
              <a:rPr lang="en-GB" i="1" dirty="0"/>
              <a:t>Homo </a:t>
            </a:r>
            <a:r>
              <a:rPr lang="en-GB" i="1" dirty="0" err="1"/>
              <a:t>ergaster’s</a:t>
            </a:r>
            <a:r>
              <a:rPr lang="en-GB" dirty="0"/>
              <a:t> appearance in Eastern Africa around 1.7-1.6 Ma</a:t>
            </a:r>
            <a:r>
              <a:rPr lang="en-GB" baseline="30000" dirty="0"/>
              <a:t>2</a:t>
            </a:r>
            <a:r>
              <a:rPr lang="en-GB" dirty="0"/>
              <a:t>. Discovered in </a:t>
            </a:r>
            <a:r>
              <a:rPr lang="en-GB" dirty="0" err="1"/>
              <a:t>Koobi</a:t>
            </a:r>
            <a:r>
              <a:rPr lang="en-GB" dirty="0"/>
              <a:t> Fora, Kenya, by Bernard </a:t>
            </a:r>
            <a:r>
              <a:rPr lang="en-GB" dirty="0" err="1"/>
              <a:t>Ngeneo</a:t>
            </a:r>
            <a:r>
              <a:rPr lang="en-GB" dirty="0"/>
              <a:t> in 1975, KNM-ER 3733 dates to approximately 1.75 Ma. The assignment of KNM-ER 3733 to </a:t>
            </a:r>
            <a:r>
              <a:rPr lang="en-GB" i="1" dirty="0"/>
              <a:t>H. ergaster</a:t>
            </a:r>
            <a:r>
              <a:rPr lang="en-GB" dirty="0"/>
              <a:t> remains debated, with some scientist arguing that </a:t>
            </a:r>
            <a:r>
              <a:rPr lang="en-GB" i="1" dirty="0"/>
              <a:t>H. ergaster</a:t>
            </a:r>
            <a:r>
              <a:rPr lang="en-GB" dirty="0"/>
              <a:t> should be subsumed into </a:t>
            </a:r>
            <a:r>
              <a:rPr lang="en-GB" i="1" dirty="0"/>
              <a:t>Homo erectus</a:t>
            </a:r>
            <a:r>
              <a:rPr lang="en-GB" dirty="0"/>
              <a:t>. </a:t>
            </a:r>
          </a:p>
        </p:txBody>
      </p:sp>
      <p:sp>
        <p:nvSpPr>
          <p:cNvPr id="4" name="Slide Number Placeholder 3"/>
          <p:cNvSpPr>
            <a:spLocks noGrp="1"/>
          </p:cNvSpPr>
          <p:nvPr>
            <p:ph type="sldNum" sz="quarter" idx="5"/>
          </p:nvPr>
        </p:nvSpPr>
        <p:spPr/>
        <p:txBody>
          <a:bodyPr/>
          <a:lstStyle/>
          <a:p>
            <a:fld id="{C4C27822-EA69-4F28-99A9-A76194AA873E}" type="slidenum">
              <a:rPr lang="en-GB" smtClean="0"/>
              <a:t>14</a:t>
            </a:fld>
            <a:endParaRPr lang="en-GB"/>
          </a:p>
        </p:txBody>
      </p:sp>
    </p:spTree>
    <p:extLst>
      <p:ext uri="{BB962C8B-B14F-4D97-AF65-F5344CB8AC3E}">
        <p14:creationId xmlns:p14="http://schemas.microsoft.com/office/powerpoint/2010/main" val="30053531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KNM ER 992 is a mandible that was found in two halves, with missing incisors, part of the left condyle and most of the ascending rami</a:t>
            </a:r>
            <a:r>
              <a:rPr lang="en-GB" baseline="30000" dirty="0"/>
              <a:t>3,4</a:t>
            </a:r>
            <a:r>
              <a:rPr lang="en-GB" dirty="0"/>
              <a:t>. The mandible is more gracile compared to </a:t>
            </a:r>
            <a:r>
              <a:rPr lang="en-GB" i="1" dirty="0"/>
              <a:t>Australopithecus</a:t>
            </a:r>
            <a:r>
              <a:rPr lang="en-GB" dirty="0"/>
              <a:t>, with relatively small teeth</a:t>
            </a:r>
            <a:r>
              <a:rPr lang="en-GB" baseline="30000" dirty="0"/>
              <a:t>1</a:t>
            </a:r>
            <a:r>
              <a:rPr lang="en-GB" dirty="0"/>
              <a:t>, including a reduction in the size of the </a:t>
            </a:r>
            <a:r>
              <a:rPr lang="en-GB" dirty="0" err="1"/>
              <a:t>postcanine</a:t>
            </a:r>
            <a:r>
              <a:rPr lang="en-GB" dirty="0"/>
              <a:t> dentition</a:t>
            </a:r>
          </a:p>
          <a:p>
            <a:endParaRPr lang="en-GB" dirty="0"/>
          </a:p>
          <a:p>
            <a:r>
              <a:rPr lang="en-GB" dirty="0" err="1"/>
              <a:t>Johanson</a:t>
            </a:r>
            <a:r>
              <a:rPr lang="en-GB" dirty="0"/>
              <a:t> D and Edgar B. 2006. </a:t>
            </a:r>
            <a:r>
              <a:rPr lang="en-GB" i="1" dirty="0"/>
              <a:t>From Lucy to Language: Revised,</a:t>
            </a:r>
            <a:endParaRPr lang="en-GB" dirty="0"/>
          </a:p>
        </p:txBody>
      </p:sp>
      <p:sp>
        <p:nvSpPr>
          <p:cNvPr id="4" name="Slide Number Placeholder 3"/>
          <p:cNvSpPr>
            <a:spLocks noGrp="1"/>
          </p:cNvSpPr>
          <p:nvPr>
            <p:ph type="sldNum" sz="quarter" idx="5"/>
          </p:nvPr>
        </p:nvSpPr>
        <p:spPr/>
        <p:txBody>
          <a:bodyPr/>
          <a:lstStyle/>
          <a:p>
            <a:fld id="{C4C27822-EA69-4F28-99A9-A76194AA873E}" type="slidenum">
              <a:rPr lang="en-GB" smtClean="0"/>
              <a:t>15</a:t>
            </a:fld>
            <a:endParaRPr lang="en-GB"/>
          </a:p>
        </p:txBody>
      </p:sp>
    </p:spTree>
    <p:extLst>
      <p:ext uri="{BB962C8B-B14F-4D97-AF65-F5344CB8AC3E}">
        <p14:creationId xmlns:p14="http://schemas.microsoft.com/office/powerpoint/2010/main" val="793846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When they appear they are associated with the Oldowan tools but these are replaced gradually by the Developed Oldowan (bifacially flaked) by 1.6-1.4 myr by the Acheulean. There are often called Mode 1 tools, The Oldowan to developed Oldowan to something very different.</a:t>
            </a: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F7B9F595-8A4A-4DB2-ACA6-84D43EAF4786}" type="slidenum">
              <a:rPr lang="en-GB" altLang="en-US">
                <a:latin typeface="Tahoma" panose="020B0604030504040204" pitchFamily="34" charset="0"/>
              </a:rPr>
              <a:pPr algn="r" eaLnBrk="1" hangingPunct="1">
                <a:spcBef>
                  <a:spcPct val="0"/>
                </a:spcBef>
              </a:pPr>
              <a:t>16</a:t>
            </a:fld>
            <a:endParaRPr lang="en-GB" altLang="en-US">
              <a:latin typeface="Tahoma" panose="020B0604030504040204" pitchFamily="34" charset="0"/>
            </a:endParaRPr>
          </a:p>
        </p:txBody>
      </p:sp>
    </p:spTree>
    <p:extLst>
      <p:ext uri="{BB962C8B-B14F-4D97-AF65-F5344CB8AC3E}">
        <p14:creationId xmlns:p14="http://schemas.microsoft.com/office/powerpoint/2010/main" val="15569376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These are </a:t>
            </a:r>
            <a:r>
              <a:rPr lang="en-GB" altLang="en-US" dirty="0" err="1"/>
              <a:t>bifacially</a:t>
            </a:r>
            <a:r>
              <a:rPr lang="en-GB" altLang="en-US" dirty="0"/>
              <a:t> worked </a:t>
            </a:r>
            <a:r>
              <a:rPr lang="en-GB" altLang="en-US" dirty="0" err="1"/>
              <a:t>handaxes</a:t>
            </a:r>
            <a:r>
              <a:rPr lang="en-GB" altLang="en-US" dirty="0"/>
              <a:t>, not just bashed cobbles, do become absolutely stunning, shape becomes standardised, symmetrical, </a:t>
            </a:r>
            <a:r>
              <a:rPr lang="en-GB" altLang="en-US" dirty="0" smtClean="0"/>
              <a:t>‘tear’ </a:t>
            </a:r>
            <a:r>
              <a:rPr lang="en-GB" altLang="en-US" dirty="0"/>
              <a:t>drop. NOTE the uniformity of shape – we will come back to these!</a:t>
            </a:r>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E4126669-A0B0-46CF-A677-C907BEDB15AF}" type="slidenum">
              <a:rPr lang="en-GB" altLang="en-US">
                <a:latin typeface="Tahoma" panose="020B0604030504040204" pitchFamily="34" charset="0"/>
              </a:rPr>
              <a:pPr algn="r" eaLnBrk="1" hangingPunct="1">
                <a:spcBef>
                  <a:spcPct val="0"/>
                </a:spcBef>
              </a:pPr>
              <a:t>17</a:t>
            </a:fld>
            <a:endParaRPr lang="en-GB" altLang="en-US">
              <a:latin typeface="Tahoma" panose="020B0604030504040204" pitchFamily="34" charset="0"/>
            </a:endParaRPr>
          </a:p>
        </p:txBody>
      </p:sp>
    </p:spTree>
    <p:extLst>
      <p:ext uri="{BB962C8B-B14F-4D97-AF65-F5344CB8AC3E}">
        <p14:creationId xmlns:p14="http://schemas.microsoft.com/office/powerpoint/2010/main" val="33377091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smtClean="0">
                <a:solidFill>
                  <a:srgbClr val="262626"/>
                </a:solidFill>
                <a:effectLst/>
                <a:latin typeface="PT Serif"/>
              </a:rPr>
              <a:t>Although stone tools generally co-occur with early members of the genus </a:t>
            </a:r>
            <a:r>
              <a:rPr lang="en-GB" b="0" i="1" dirty="0" smtClean="0">
                <a:solidFill>
                  <a:srgbClr val="262626"/>
                </a:solidFill>
                <a:effectLst/>
                <a:latin typeface="PT Serif"/>
              </a:rPr>
              <a:t>Homo</a:t>
            </a:r>
            <a:r>
              <a:rPr lang="en-GB" b="0" i="0" dirty="0" smtClean="0">
                <a:solidFill>
                  <a:srgbClr val="262626"/>
                </a:solidFill>
                <a:effectLst/>
                <a:latin typeface="PT Serif"/>
              </a:rPr>
              <a:t>, they are rarely found in direct association with hominins. We report that both Acheulian and </a:t>
            </a:r>
            <a:r>
              <a:rPr lang="en-GB" b="0" i="0" dirty="0" err="1" smtClean="0">
                <a:solidFill>
                  <a:srgbClr val="262626"/>
                </a:solidFill>
                <a:effectLst/>
                <a:latin typeface="PT Serif"/>
              </a:rPr>
              <a:t>Oldowan</a:t>
            </a:r>
            <a:r>
              <a:rPr lang="en-GB" b="0" i="0" dirty="0" smtClean="0">
                <a:solidFill>
                  <a:srgbClr val="262626"/>
                </a:solidFill>
                <a:effectLst/>
                <a:latin typeface="PT Serif"/>
              </a:rPr>
              <a:t> </a:t>
            </a:r>
            <a:r>
              <a:rPr lang="en-GB" b="0" i="0" dirty="0" err="1" smtClean="0">
                <a:solidFill>
                  <a:srgbClr val="262626"/>
                </a:solidFill>
                <a:effectLst/>
                <a:latin typeface="PT Serif"/>
              </a:rPr>
              <a:t>artifacts</a:t>
            </a:r>
            <a:r>
              <a:rPr lang="en-GB" b="0" i="0" dirty="0" smtClean="0">
                <a:solidFill>
                  <a:srgbClr val="262626"/>
                </a:solidFill>
                <a:effectLst/>
                <a:latin typeface="PT Serif"/>
              </a:rPr>
              <a:t> and </a:t>
            </a:r>
            <a:r>
              <a:rPr lang="en-GB" b="0" i="1" dirty="0" smtClean="0">
                <a:solidFill>
                  <a:srgbClr val="262626"/>
                </a:solidFill>
                <a:effectLst/>
                <a:latin typeface="PT Serif"/>
              </a:rPr>
              <a:t>Homo erectus</a:t>
            </a:r>
            <a:r>
              <a:rPr lang="en-GB" b="0" i="0" dirty="0" smtClean="0">
                <a:solidFill>
                  <a:srgbClr val="262626"/>
                </a:solidFill>
                <a:effectLst/>
                <a:latin typeface="PT Serif"/>
              </a:rPr>
              <a:t> crania were found in close association at 1.26 million years (Ma) ago at two sites at</a:t>
            </a:r>
            <a:r>
              <a:rPr lang="en-GB" b="0" i="0" baseline="0" dirty="0" smtClean="0">
                <a:solidFill>
                  <a:srgbClr val="262626"/>
                </a:solidFill>
                <a:effectLst/>
                <a:latin typeface="PT Serif"/>
              </a:rPr>
              <a:t> </a:t>
            </a:r>
            <a:r>
              <a:rPr lang="en-GB" b="0" i="0" baseline="0" dirty="0" err="1" smtClean="0">
                <a:solidFill>
                  <a:srgbClr val="262626"/>
                </a:solidFill>
                <a:effectLst/>
                <a:latin typeface="PT Serif"/>
              </a:rPr>
              <a:t>Gona</a:t>
            </a:r>
            <a:r>
              <a:rPr lang="en-GB" b="0" i="0" baseline="0" dirty="0" smtClean="0">
                <a:solidFill>
                  <a:srgbClr val="262626"/>
                </a:solidFill>
                <a:effectLst/>
                <a:latin typeface="PT Serif"/>
              </a:rPr>
              <a:t>, </a:t>
            </a:r>
            <a:r>
              <a:rPr lang="en-GB" b="0" i="0" dirty="0" smtClean="0">
                <a:solidFill>
                  <a:srgbClr val="262626"/>
                </a:solidFill>
                <a:effectLst/>
                <a:latin typeface="PT Serif"/>
              </a:rPr>
              <a:t>Afar, Ethiopia. ca. 1.6 to 1.5, </a:t>
            </a:r>
          </a:p>
          <a:p>
            <a:r>
              <a:rPr lang="en-GB" sz="1200" b="0" i="0" kern="1200" dirty="0" smtClean="0">
                <a:solidFill>
                  <a:schemeClr val="tx1"/>
                </a:solidFill>
                <a:effectLst/>
                <a:latin typeface="+mn-lt"/>
                <a:ea typeface="+mn-ea"/>
                <a:cs typeface="+mn-cs"/>
              </a:rPr>
              <a:t>The BSN12 partial cranium is robust and large, while the DAN5 cranium is smaller and more gracile, suggesting that </a:t>
            </a:r>
            <a:r>
              <a:rPr lang="en-GB" sz="1200" b="0" i="1" kern="1200" dirty="0" smtClean="0">
                <a:solidFill>
                  <a:schemeClr val="tx1"/>
                </a:solidFill>
                <a:effectLst/>
                <a:latin typeface="+mn-lt"/>
                <a:ea typeface="+mn-ea"/>
                <a:cs typeface="+mn-cs"/>
              </a:rPr>
              <a:t>H. erectus</a:t>
            </a:r>
            <a:r>
              <a:rPr lang="en-GB" sz="1200" b="0" i="0" kern="1200" dirty="0" smtClean="0">
                <a:solidFill>
                  <a:schemeClr val="tx1"/>
                </a:solidFill>
                <a:effectLst/>
                <a:latin typeface="+mn-lt"/>
                <a:ea typeface="+mn-ea"/>
                <a:cs typeface="+mn-cs"/>
              </a:rPr>
              <a:t> was probably a sexually dimorphic species. The evidence from </a:t>
            </a:r>
            <a:r>
              <a:rPr lang="en-GB" sz="1200" b="0" i="0" kern="1200" dirty="0" err="1" smtClean="0">
                <a:solidFill>
                  <a:schemeClr val="tx1"/>
                </a:solidFill>
                <a:effectLst/>
                <a:latin typeface="+mn-lt"/>
                <a:ea typeface="+mn-ea"/>
                <a:cs typeface="+mn-cs"/>
              </a:rPr>
              <a:t>Gona</a:t>
            </a:r>
            <a:r>
              <a:rPr lang="en-GB" sz="1200" b="0" i="0" kern="1200" dirty="0" smtClean="0">
                <a:solidFill>
                  <a:schemeClr val="tx1"/>
                </a:solidFill>
                <a:effectLst/>
                <a:latin typeface="+mn-lt"/>
                <a:ea typeface="+mn-ea"/>
                <a:cs typeface="+mn-cs"/>
              </a:rPr>
              <a:t> shows </a:t>
            </a:r>
            <a:r>
              <a:rPr lang="en-GB" sz="1200" b="0" i="0" kern="1200" dirty="0" err="1" smtClean="0">
                <a:solidFill>
                  <a:schemeClr val="tx1"/>
                </a:solidFill>
                <a:effectLst/>
                <a:latin typeface="+mn-lt"/>
                <a:ea typeface="+mn-ea"/>
                <a:cs typeface="+mn-cs"/>
              </a:rPr>
              <a:t>behavioral</a:t>
            </a:r>
            <a:r>
              <a:rPr lang="en-GB" sz="1200" b="0" i="0" kern="1200" dirty="0" smtClean="0">
                <a:solidFill>
                  <a:schemeClr val="tx1"/>
                </a:solidFill>
                <a:effectLst/>
                <a:latin typeface="+mn-lt"/>
                <a:ea typeface="+mn-ea"/>
                <a:cs typeface="+mn-cs"/>
              </a:rPr>
              <a:t> diversity and flexibility with a lengthy and concurrent use of both stone technologies by </a:t>
            </a:r>
            <a:r>
              <a:rPr lang="en-GB" sz="1200" b="0" i="1" kern="1200" dirty="0" smtClean="0">
                <a:solidFill>
                  <a:schemeClr val="tx1"/>
                </a:solidFill>
                <a:effectLst/>
                <a:latin typeface="+mn-lt"/>
                <a:ea typeface="+mn-ea"/>
                <a:cs typeface="+mn-cs"/>
              </a:rPr>
              <a:t>H. erectus</a:t>
            </a:r>
            <a:endParaRPr lang="en-GB" dirty="0"/>
          </a:p>
        </p:txBody>
      </p:sp>
      <p:sp>
        <p:nvSpPr>
          <p:cNvPr id="4" name="Slide Number Placeholder 3"/>
          <p:cNvSpPr>
            <a:spLocks noGrp="1"/>
          </p:cNvSpPr>
          <p:nvPr>
            <p:ph type="sldNum" sz="quarter" idx="10"/>
          </p:nvPr>
        </p:nvSpPr>
        <p:spPr/>
        <p:txBody>
          <a:bodyPr/>
          <a:lstStyle/>
          <a:p>
            <a:fld id="{C4C27822-EA69-4F28-99A9-A76194AA873E}" type="slidenum">
              <a:rPr lang="en-GB" smtClean="0"/>
              <a:t>18</a:t>
            </a:fld>
            <a:endParaRPr lang="en-GB"/>
          </a:p>
        </p:txBody>
      </p:sp>
    </p:spTree>
    <p:extLst>
      <p:ext uri="{BB962C8B-B14F-4D97-AF65-F5344CB8AC3E}">
        <p14:creationId xmlns:p14="http://schemas.microsoft.com/office/powerpoint/2010/main" val="20806049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C27822-EA69-4F28-99A9-A76194AA873E}" type="slidenum">
              <a:rPr lang="en-GB" smtClean="0"/>
              <a:t>20</a:t>
            </a:fld>
            <a:endParaRPr lang="en-GB"/>
          </a:p>
        </p:txBody>
      </p:sp>
    </p:spTree>
    <p:extLst>
      <p:ext uri="{BB962C8B-B14F-4D97-AF65-F5344CB8AC3E}">
        <p14:creationId xmlns:p14="http://schemas.microsoft.com/office/powerpoint/2010/main" val="33437247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xmlns="" id="{EF7CCEE8-F01A-4446-928B-655ABF21F2E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mic Sans MS" panose="030F0702030302020204" pitchFamily="66" charset="0"/>
                <a:cs typeface="Arial" panose="020B0604020202020204" pitchFamily="34" charset="0"/>
              </a:defRPr>
            </a:lvl1pPr>
            <a:lvl2pPr marL="742950" indent="-285750" eaLnBrk="0" hangingPunct="0">
              <a:defRPr>
                <a:solidFill>
                  <a:schemeClr val="tx1"/>
                </a:solidFill>
                <a:latin typeface="Comic Sans MS" panose="030F0702030302020204" pitchFamily="66" charset="0"/>
                <a:cs typeface="Arial" panose="020B0604020202020204" pitchFamily="34" charset="0"/>
              </a:defRPr>
            </a:lvl2pPr>
            <a:lvl3pPr marL="1143000" indent="-228600" eaLnBrk="0" hangingPunct="0">
              <a:defRPr>
                <a:solidFill>
                  <a:schemeClr val="tx1"/>
                </a:solidFill>
                <a:latin typeface="Comic Sans MS" panose="030F0702030302020204" pitchFamily="66" charset="0"/>
                <a:cs typeface="Arial" panose="020B0604020202020204" pitchFamily="34" charset="0"/>
              </a:defRPr>
            </a:lvl3pPr>
            <a:lvl4pPr marL="1600200" indent="-228600" eaLnBrk="0" hangingPunct="0">
              <a:defRPr>
                <a:solidFill>
                  <a:schemeClr val="tx1"/>
                </a:solidFill>
                <a:latin typeface="Comic Sans MS" panose="030F0702030302020204" pitchFamily="66" charset="0"/>
                <a:cs typeface="Arial" panose="020B0604020202020204" pitchFamily="34" charset="0"/>
              </a:defRPr>
            </a:lvl4pPr>
            <a:lvl5pPr marL="2057400" indent="-228600" eaLnBrk="0" hangingPunct="0">
              <a:defRPr>
                <a:solidFill>
                  <a:schemeClr val="tx1"/>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9pPr>
          </a:lstStyle>
          <a:p>
            <a:pPr eaLnBrk="1" hangingPunct="1"/>
            <a:fld id="{918C21BA-0B1F-4322-B8F7-24A842ED4C17}" type="slidenum">
              <a:rPr lang="en-GB" altLang="en-US">
                <a:latin typeface="Arial" panose="020B0604020202020204" pitchFamily="34" charset="0"/>
              </a:rPr>
              <a:pPr eaLnBrk="1" hangingPunct="1"/>
              <a:t>21</a:t>
            </a:fld>
            <a:endParaRPr lang="en-GB" altLang="en-US">
              <a:latin typeface="Arial" panose="020B0604020202020204" pitchFamily="34" charset="0"/>
            </a:endParaRPr>
          </a:p>
        </p:txBody>
      </p:sp>
      <p:sp>
        <p:nvSpPr>
          <p:cNvPr id="36867" name="Rectangle 2">
            <a:extLst>
              <a:ext uri="{FF2B5EF4-FFF2-40B4-BE49-F238E27FC236}">
                <a16:creationId xmlns:a16="http://schemas.microsoft.com/office/drawing/2014/main" xmlns="" id="{24D226E9-CFC9-4FEF-A9A4-A0BBCB102D1D}"/>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xmlns="" id="{3F3A0577-79D0-4695-971A-B4BDF698319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If the earliest origins do lie in Africa then once the hominins start to appear there is great diversity in the European record with new and novel forms and names springing up. They leave Africa (or wherever) as Homo ergaster, they move into western Europe (H. georgicus), Georgia, they move into Europe with early sites in Spain (H. antecessor) and then flood main stream Europe.  At one time they could all be lumped into archaic </a:t>
            </a:r>
            <a:r>
              <a:rPr lang="en-GB" altLang="en-US" i="1">
                <a:latin typeface="Arial" panose="020B0604020202020204" pitchFamily="34" charset="0"/>
                <a:cs typeface="Arial" panose="020B0604020202020204" pitchFamily="34" charset="0"/>
              </a:rPr>
              <a:t>Homo sapiens</a:t>
            </a:r>
            <a:r>
              <a:rPr lang="en-GB" altLang="en-US">
                <a:latin typeface="Arial" panose="020B0604020202020204" pitchFamily="34" charset="0"/>
                <a:cs typeface="Arial" panose="020B0604020202020204" pitchFamily="34" charset="0"/>
              </a:rPr>
              <a:t> but now three is a tendency to split and you see a whole host of names BUT generally mostly are now viewed as </a:t>
            </a:r>
            <a:r>
              <a:rPr lang="en-GB" altLang="en-US" i="1">
                <a:latin typeface="Arial" panose="020B0604020202020204" pitchFamily="34" charset="0"/>
                <a:cs typeface="Arial" panose="020B0604020202020204" pitchFamily="34" charset="0"/>
              </a:rPr>
              <a:t>Homo heidelbergensis</a:t>
            </a:r>
            <a:r>
              <a:rPr lang="en-GB" altLang="en-US">
                <a:latin typeface="Arial" panose="020B0604020202020204" pitchFamily="34" charset="0"/>
                <a:cs typeface="Arial" panose="020B0604020202020204" pitchFamily="34" charset="0"/>
              </a:rPr>
              <a:t>.  Their start date for the entry of hominids into Europe is very controversial. </a:t>
            </a:r>
          </a:p>
        </p:txBody>
      </p:sp>
    </p:spTree>
    <p:extLst>
      <p:ext uri="{BB962C8B-B14F-4D97-AF65-F5344CB8AC3E}">
        <p14:creationId xmlns:p14="http://schemas.microsoft.com/office/powerpoint/2010/main" val="12144919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With the emergence of Homo erectus/</a:t>
            </a:r>
            <a:r>
              <a:rPr lang="en-GB" altLang="en-US" dirty="0" err="1"/>
              <a:t>ergaster</a:t>
            </a:r>
            <a:r>
              <a:rPr lang="en-GB" altLang="en-US" dirty="0"/>
              <a:t> there is a massive expansion in terms of distributions in the archaeological record. From the restricted areas of E and S Africa they start popping up everywhere. For millions of yeas the early hominids have been developing as a tropical species.  They are now able to move from the tropics to the more </a:t>
            </a:r>
            <a:r>
              <a:rPr lang="en-GB" altLang="en-US" dirty="0" err="1"/>
              <a:t>temporate</a:t>
            </a:r>
            <a:r>
              <a:rPr lang="en-GB" altLang="en-US" dirty="0"/>
              <a:t> regions of the earth, possibly by coastal hopping at first.  At what date they move in a global sense, is debated and is partly dependent on the dating of the newly found Eurasian material and re-dating of the already existing Asian material. There are a few major sites in Asia, and these were some of the first to be found, including, China, the major sites being </a:t>
            </a:r>
            <a:r>
              <a:rPr lang="en-GB" altLang="en-US" dirty="0" err="1"/>
              <a:t>Zhoukoudian</a:t>
            </a:r>
            <a:r>
              <a:rPr lang="en-GB" altLang="en-US" dirty="0"/>
              <a:t> (Peking Man), </a:t>
            </a:r>
            <a:r>
              <a:rPr lang="en-GB" altLang="en-US" dirty="0" err="1"/>
              <a:t>Lantian</a:t>
            </a:r>
            <a:r>
              <a:rPr lang="en-GB" altLang="en-US" dirty="0"/>
              <a:t> (</a:t>
            </a:r>
            <a:r>
              <a:rPr lang="en-GB" altLang="en-US" dirty="0" err="1"/>
              <a:t>Gongwangling</a:t>
            </a:r>
            <a:r>
              <a:rPr lang="en-GB" altLang="en-US" dirty="0"/>
              <a:t> crania) and </a:t>
            </a:r>
            <a:r>
              <a:rPr lang="en-GB" altLang="en-US" dirty="0" err="1"/>
              <a:t>Hexian</a:t>
            </a:r>
            <a:r>
              <a:rPr lang="en-GB" altLang="en-US" dirty="0"/>
              <a:t>, and the very important site of </a:t>
            </a:r>
            <a:r>
              <a:rPr lang="en-GB" altLang="en-US" dirty="0" err="1"/>
              <a:t>Wushan</a:t>
            </a:r>
            <a:r>
              <a:rPr lang="en-GB" altLang="en-US" dirty="0"/>
              <a:t>. Indonesia and in particular Java has produced fossil material. These sites include </a:t>
            </a:r>
            <a:r>
              <a:rPr lang="en-GB" altLang="en-US" dirty="0" err="1"/>
              <a:t>Trinil</a:t>
            </a:r>
            <a:r>
              <a:rPr lang="en-GB" altLang="en-US" dirty="0"/>
              <a:t>, </a:t>
            </a:r>
            <a:r>
              <a:rPr lang="en-GB" altLang="en-US" dirty="0" err="1"/>
              <a:t>Sangiran</a:t>
            </a:r>
            <a:r>
              <a:rPr lang="en-GB" altLang="en-US" dirty="0"/>
              <a:t>, </a:t>
            </a:r>
            <a:r>
              <a:rPr lang="en-GB" altLang="en-US" dirty="0" err="1"/>
              <a:t>Modjokerto</a:t>
            </a:r>
            <a:r>
              <a:rPr lang="en-GB" altLang="en-US" dirty="0"/>
              <a:t>, </a:t>
            </a:r>
            <a:r>
              <a:rPr lang="en-GB" altLang="en-US" dirty="0" err="1"/>
              <a:t>Ngandang</a:t>
            </a:r>
            <a:r>
              <a:rPr lang="en-GB" altLang="en-US" dirty="0"/>
              <a:t> and </a:t>
            </a:r>
            <a:r>
              <a:rPr lang="en-GB" altLang="en-US" dirty="0" err="1"/>
              <a:t>Sambungmachon</a:t>
            </a:r>
            <a:r>
              <a:rPr lang="en-GB" altLang="en-US" dirty="0"/>
              <a:t>. All of these sites have produced fossil remains which are classed as </a:t>
            </a:r>
            <a:r>
              <a:rPr lang="en-GB" altLang="en-US" i="1" dirty="0"/>
              <a:t>H. erectus </a:t>
            </a:r>
            <a:r>
              <a:rPr lang="en-GB" altLang="en-US" dirty="0"/>
              <a:t>and all </a:t>
            </a:r>
            <a:r>
              <a:rPr lang="en-GB" altLang="en-US" dirty="0" smtClean="0"/>
              <a:t>are undergoing dating revisions. </a:t>
            </a: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Calibri" panose="020F0502020204030204" pitchFamily="34" charset="0"/>
              </a:defRPr>
            </a:lvl1pPr>
            <a:lvl2pPr marL="742950" indent="-285750" algn="l" eaLnBrk="0" hangingPunct="0">
              <a:spcBef>
                <a:spcPct val="30000"/>
              </a:spcBef>
              <a:defRPr sz="1200">
                <a:solidFill>
                  <a:schemeClr val="tx1"/>
                </a:solidFill>
                <a:latin typeface="Calibri" panose="020F0502020204030204" pitchFamily="34" charset="0"/>
              </a:defRPr>
            </a:lvl2pPr>
            <a:lvl3pPr marL="1143000" indent="-228600" algn="l" eaLnBrk="0" hangingPunct="0">
              <a:spcBef>
                <a:spcPct val="30000"/>
              </a:spcBef>
              <a:defRPr sz="1200">
                <a:solidFill>
                  <a:schemeClr val="tx1"/>
                </a:solidFill>
                <a:latin typeface="Calibri" panose="020F0502020204030204" pitchFamily="34" charset="0"/>
              </a:defRPr>
            </a:lvl3pPr>
            <a:lvl4pPr marL="1600200" indent="-228600" algn="l" eaLnBrk="0" hangingPunct="0">
              <a:spcBef>
                <a:spcPct val="30000"/>
              </a:spcBef>
              <a:defRPr sz="1200">
                <a:solidFill>
                  <a:schemeClr val="tx1"/>
                </a:solidFill>
                <a:latin typeface="Calibri" panose="020F0502020204030204" pitchFamily="34" charset="0"/>
              </a:defRPr>
            </a:lvl4pPr>
            <a:lvl5pPr marL="2057400" indent="-228600" algn="l"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26D0640D-156D-49AD-A338-4DF09B778E8A}" type="slidenum">
              <a:rPr lang="en-GB" altLang="en-US">
                <a:latin typeface="Tahoma" panose="020B0604030504040204" pitchFamily="34" charset="0"/>
              </a:rPr>
              <a:pPr algn="r" eaLnBrk="1" hangingPunct="1">
                <a:spcBef>
                  <a:spcPct val="0"/>
                </a:spcBef>
              </a:pPr>
              <a:t>22</a:t>
            </a:fld>
            <a:endParaRPr lang="en-GB" altLang="en-US">
              <a:latin typeface="Tahoma" panose="020B0604030504040204" pitchFamily="34" charset="0"/>
            </a:endParaRPr>
          </a:p>
        </p:txBody>
      </p:sp>
    </p:spTree>
    <p:extLst>
      <p:ext uri="{BB962C8B-B14F-4D97-AF65-F5344CB8AC3E}">
        <p14:creationId xmlns:p14="http://schemas.microsoft.com/office/powerpoint/2010/main" val="27992099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big problem outside of East Africa is the dating the finds. East Africa’s rift valleys, feature layers of volcanic ash that can be dated by measuring the decay of radioactive elements, thereby dating the fossils within. Think that much of this will</a:t>
            </a:r>
            <a:r>
              <a:rPr lang="en-GB" sz="1200" b="0" i="0" kern="1200" baseline="0" dirty="0" smtClean="0">
                <a:solidFill>
                  <a:schemeClr val="tx1"/>
                </a:solidFill>
                <a:effectLst/>
                <a:latin typeface="+mn-lt"/>
                <a:ea typeface="+mn-ea"/>
                <a:cs typeface="+mn-cs"/>
              </a:rPr>
              <a:t> be </a:t>
            </a:r>
            <a:r>
              <a:rPr lang="en-GB" sz="1200" b="0" i="0" kern="1200" dirty="0" smtClean="0">
                <a:solidFill>
                  <a:schemeClr val="tx1"/>
                </a:solidFill>
                <a:effectLst/>
                <a:latin typeface="+mn-lt"/>
                <a:ea typeface="+mn-ea"/>
                <a:cs typeface="+mn-cs"/>
              </a:rPr>
              <a:t>found in caves or rivers…., fossil-filled sections have collapsed into lower areas. Modern humans operated mines in the area, too. This complicates as we don’t have the volcanic rock and we do have major disturbances = potentially.</a:t>
            </a:r>
          </a:p>
          <a:p>
            <a:r>
              <a:rPr lang="en-GB" sz="1200" b="0" i="0" kern="1200" dirty="0" smtClean="0">
                <a:solidFill>
                  <a:schemeClr val="tx1"/>
                </a:solidFill>
                <a:effectLst/>
                <a:latin typeface="+mn-lt"/>
                <a:ea typeface="+mn-ea"/>
                <a:cs typeface="+mn-cs"/>
              </a:rPr>
              <a:t>We therefor</a:t>
            </a:r>
            <a:r>
              <a:rPr lang="en-GB" sz="1200" b="0" i="0" kern="1200" baseline="0" dirty="0" smtClean="0">
                <a:solidFill>
                  <a:schemeClr val="tx1"/>
                </a:solidFill>
                <a:effectLst/>
                <a:latin typeface="+mn-lt"/>
                <a:ea typeface="+mn-ea"/>
                <a:cs typeface="+mn-cs"/>
              </a:rPr>
              <a:t> have to rely on </a:t>
            </a:r>
            <a:r>
              <a:rPr lang="en-GB" sz="1200" b="0" i="0" kern="1200" baseline="0" dirty="0" err="1" smtClean="0">
                <a:solidFill>
                  <a:schemeClr val="tx1"/>
                </a:solidFill>
                <a:effectLst/>
                <a:latin typeface="+mn-lt"/>
                <a:ea typeface="+mn-ea"/>
                <a:cs typeface="+mn-cs"/>
              </a:rPr>
              <a:t>Palaeomag</a:t>
            </a:r>
            <a:r>
              <a:rPr lang="en-GB" sz="1200" b="0" i="0" kern="1200" baseline="0" dirty="0" smtClean="0">
                <a:solidFill>
                  <a:schemeClr val="tx1"/>
                </a:solidFill>
                <a:effectLst/>
                <a:latin typeface="+mn-lt"/>
                <a:ea typeface="+mn-ea"/>
                <a:cs typeface="+mn-cs"/>
              </a:rPr>
              <a:t>, the orientation of the earth flipping from North to South and wiggling in between.</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You need to have something that will pin</a:t>
            </a:r>
            <a:r>
              <a:rPr lang="en-GB" sz="1200" b="0" i="0" kern="1200" baseline="0" dirty="0" smtClean="0">
                <a:solidFill>
                  <a:schemeClr val="tx1"/>
                </a:solidFill>
                <a:effectLst/>
                <a:latin typeface="+mn-lt"/>
                <a:ea typeface="+mn-ea"/>
                <a:cs typeface="+mn-cs"/>
              </a:rPr>
              <a:t> your site down into one of the zones, particular fossils bio-stratigraphy, geologic events – mini freeze-thaws or similar, some uranium in the flowstone of a cave, something to pin it down on the timescale. </a:t>
            </a:r>
          </a:p>
          <a:p>
            <a:r>
              <a:rPr lang="en-GB" sz="1200" b="0" i="0" kern="1200" dirty="0" smtClean="0">
                <a:solidFill>
                  <a:schemeClr val="tx1"/>
                </a:solidFill>
                <a:effectLst/>
                <a:latin typeface="+mn-lt"/>
                <a:ea typeface="+mn-ea"/>
                <a:cs typeface="+mn-cs"/>
              </a:rPr>
              <a:t>We know when the field flips because the event leaves magnetic patterns in volcanic rock, leaving a record of these reversals.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If you don’t have biostratigraphy, uranium, argon etc. have to use the fossils</a:t>
            </a:r>
            <a:r>
              <a:rPr lang="en-GB" sz="1200" b="0" i="0" kern="1200" baseline="0" dirty="0" smtClean="0">
                <a:solidFill>
                  <a:schemeClr val="tx1"/>
                </a:solidFill>
                <a:effectLst/>
                <a:latin typeface="+mn-lt"/>
                <a:ea typeface="+mn-ea"/>
                <a:cs typeface="+mn-cs"/>
              </a:rPr>
              <a:t> and this is destructive. </a:t>
            </a:r>
            <a:r>
              <a:rPr lang="en-GB" sz="1200" b="0" i="0" kern="1200" dirty="0" smtClean="0">
                <a:solidFill>
                  <a:schemeClr val="tx1"/>
                </a:solidFill>
                <a:effectLst/>
                <a:latin typeface="+mn-lt"/>
                <a:ea typeface="+mn-ea"/>
                <a:cs typeface="+mn-cs"/>
              </a:rPr>
              <a:t>Teeth, in the </a:t>
            </a:r>
            <a:r>
              <a:rPr lang="en-GB" sz="1200" b="0" i="0" kern="1200" dirty="0" err="1" smtClean="0">
                <a:solidFill>
                  <a:schemeClr val="tx1"/>
                </a:solidFill>
                <a:effectLst/>
                <a:latin typeface="+mn-lt"/>
                <a:ea typeface="+mn-ea"/>
                <a:cs typeface="+mn-cs"/>
              </a:rPr>
              <a:t>Gona</a:t>
            </a:r>
            <a:r>
              <a:rPr lang="en-GB" sz="1200" b="0" i="0" kern="1200" dirty="0" smtClean="0">
                <a:solidFill>
                  <a:schemeClr val="tx1"/>
                </a:solidFill>
                <a:effectLst/>
                <a:latin typeface="+mn-lt"/>
                <a:ea typeface="+mn-ea"/>
                <a:cs typeface="+mn-cs"/>
              </a:rPr>
              <a:t> case the molars associated with the fossils using Electron Spin Resonance (measuring radioactive charged electrons in the enamel) techniques. Useful</a:t>
            </a:r>
            <a:r>
              <a:rPr lang="en-GB" sz="1200" b="0" i="0" kern="1200" baseline="0" dirty="0" smtClean="0">
                <a:solidFill>
                  <a:schemeClr val="tx1"/>
                </a:solidFill>
                <a:effectLst/>
                <a:latin typeface="+mn-lt"/>
                <a:ea typeface="+mn-ea"/>
                <a:cs typeface="+mn-cs"/>
              </a:rPr>
              <a:t> goes beyond C14,  but </a:t>
            </a:r>
            <a:r>
              <a:rPr lang="en-GB" sz="1200" b="0" i="0" kern="1200" dirty="0" smtClean="0">
                <a:solidFill>
                  <a:schemeClr val="tx1"/>
                </a:solidFill>
                <a:effectLst/>
                <a:latin typeface="+mn-lt"/>
                <a:ea typeface="+mn-ea"/>
                <a:cs typeface="+mn-cs"/>
              </a:rPr>
              <a:t>with wider margins of error. “</a:t>
            </a:r>
          </a:p>
          <a:p>
            <a:endParaRPr lang="en-GB" dirty="0"/>
          </a:p>
        </p:txBody>
      </p:sp>
      <p:sp>
        <p:nvSpPr>
          <p:cNvPr id="4" name="Slide Number Placeholder 3"/>
          <p:cNvSpPr>
            <a:spLocks noGrp="1"/>
          </p:cNvSpPr>
          <p:nvPr>
            <p:ph type="sldNum" sz="quarter" idx="10"/>
          </p:nvPr>
        </p:nvSpPr>
        <p:spPr/>
        <p:txBody>
          <a:bodyPr/>
          <a:lstStyle/>
          <a:p>
            <a:fld id="{C4C27822-EA69-4F28-99A9-A76194AA873E}" type="slidenum">
              <a:rPr lang="en-GB" smtClean="0"/>
              <a:t>23</a:t>
            </a:fld>
            <a:endParaRPr lang="en-GB"/>
          </a:p>
        </p:txBody>
      </p:sp>
    </p:spTree>
    <p:extLst>
      <p:ext uri="{BB962C8B-B14F-4D97-AF65-F5344CB8AC3E}">
        <p14:creationId xmlns:p14="http://schemas.microsoft.com/office/powerpoint/2010/main" val="3828039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59409-B12A-4CD1-921A-5353698DEF15}"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791207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59409-B12A-4CD1-921A-5353698DEF15}"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1328615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59409-B12A-4CD1-921A-5353698DEF15}"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2132180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59409-B12A-4CD1-921A-5353698DEF15}"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2901378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59409-B12A-4CD1-921A-5353698DEF15}" type="datetimeFigureOut">
              <a:rPr lang="en-GB" smtClean="0"/>
              <a:t>06/12/2021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3911051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C59409-B12A-4CD1-921A-5353698DEF15}" type="datetimeFigureOut">
              <a:rPr lang="en-GB" smtClean="0"/>
              <a:t>06/12/2021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3739015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C59409-B12A-4CD1-921A-5353698DEF15}" type="datetimeFigureOut">
              <a:rPr lang="en-GB" smtClean="0"/>
              <a:t>06/12/2021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2015200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C59409-B12A-4CD1-921A-5353698DEF15}"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2982345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C59409-B12A-4CD1-921A-5353698DEF15}"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2101931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59409-B12A-4CD1-921A-5353698DEF15}"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241831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59409-B12A-4CD1-921A-5353698DEF15}"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1585AB-E6C8-472F-867B-DBCD19E9C837}" type="slidenum">
              <a:rPr lang="en-GB" smtClean="0"/>
              <a:t>‹#›</a:t>
            </a:fld>
            <a:endParaRPr lang="en-GB"/>
          </a:p>
        </p:txBody>
      </p:sp>
    </p:spTree>
    <p:extLst>
      <p:ext uri="{BB962C8B-B14F-4D97-AF65-F5344CB8AC3E}">
        <p14:creationId xmlns:p14="http://schemas.microsoft.com/office/powerpoint/2010/main" val="76487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C59409-B12A-4CD1-921A-5353698DEF15}" type="datetimeFigureOut">
              <a:rPr lang="en-GB" smtClean="0"/>
              <a:t>06/12/2021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1585AB-E6C8-472F-867B-DBCD19E9C837}" type="slidenum">
              <a:rPr lang="en-GB" smtClean="0"/>
              <a:t>‹#›</a:t>
            </a:fld>
            <a:endParaRPr lang="en-GB"/>
          </a:p>
        </p:txBody>
      </p:sp>
    </p:spTree>
    <p:extLst>
      <p:ext uri="{BB962C8B-B14F-4D97-AF65-F5344CB8AC3E}">
        <p14:creationId xmlns:p14="http://schemas.microsoft.com/office/powerpoint/2010/main" val="326749448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doi.org/10.1016/j.jhevol.2015.09.00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hyperlink" Target="https://www.science.org/doi/10.1126/sciadv.aaw4694" TargetMode="Externa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ctrTitle"/>
          </p:nvPr>
        </p:nvSpPr>
        <p:spPr/>
        <p:txBody>
          <a:bodyPr/>
          <a:lstStyle/>
          <a:p>
            <a:pPr>
              <a:defRPr/>
            </a:pPr>
            <a:r>
              <a:rPr lang="en-GB" sz="4000" dirty="0"/>
              <a:t>Development of the Homo lineage in Africa</a:t>
            </a:r>
            <a:br>
              <a:rPr lang="en-GB" sz="4000" dirty="0"/>
            </a:br>
            <a:r>
              <a:rPr lang="en-GB" sz="4000" dirty="0">
                <a:latin typeface="Comic Sans MS" pitchFamily="66" charset="0"/>
              </a:rPr>
              <a:t/>
            </a:r>
            <a:br>
              <a:rPr lang="en-GB" sz="4000" dirty="0">
                <a:latin typeface="Comic Sans MS" pitchFamily="66" charset="0"/>
              </a:rPr>
            </a:br>
            <a:endParaRPr lang="en-GB" sz="4000" dirty="0">
              <a:latin typeface="Comic Sans MS" pitchFamily="66" charset="0"/>
            </a:endParaRPr>
          </a:p>
        </p:txBody>
      </p:sp>
      <p:sp>
        <p:nvSpPr>
          <p:cNvPr id="54275" name="Rectangle 3"/>
          <p:cNvSpPr>
            <a:spLocks noGrp="1" noChangeArrowheads="1"/>
          </p:cNvSpPr>
          <p:nvPr>
            <p:ph type="subTitle" idx="1"/>
          </p:nvPr>
        </p:nvSpPr>
        <p:spPr/>
        <p:txBody>
          <a:bodyPr/>
          <a:lstStyle/>
          <a:p>
            <a:pPr>
              <a:defRPr/>
            </a:pPr>
            <a:r>
              <a:rPr lang="en-GB" dirty="0"/>
              <a:t>Human Evolution: origins of modern human behaviour</a:t>
            </a:r>
          </a:p>
        </p:txBody>
      </p:sp>
    </p:spTree>
    <p:extLst>
      <p:ext uri="{BB962C8B-B14F-4D97-AF65-F5344CB8AC3E}">
        <p14:creationId xmlns:p14="http://schemas.microsoft.com/office/powerpoint/2010/main" val="14147317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526928" y="6580188"/>
            <a:ext cx="7358062" cy="277812"/>
          </a:xfrm>
          <a:prstGeom prst="rect">
            <a:avLst/>
          </a:prstGeom>
          <a:noFill/>
          <a:ln w="9525">
            <a:noFill/>
            <a:miter lim="800000"/>
            <a:headEnd/>
            <a:tailEnd/>
          </a:ln>
        </p:spPr>
        <p:txBody>
          <a:bodyPr>
            <a:spAutoFit/>
          </a:bodyPr>
          <a:lstStyle/>
          <a:p>
            <a:pPr algn="l">
              <a:defRPr/>
            </a:pPr>
            <a:r>
              <a:rPr lang="en-GB" sz="1200" dirty="0">
                <a:cs typeface="Arial" charset="0"/>
              </a:rPr>
              <a:t>http://www.mnh.si.edu/anthro/humanorigins/ha/a_tree.html</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t="7590" b="7590"/>
          <a:stretch>
            <a:fillRect/>
          </a:stretch>
        </p:blipFill>
        <p:spPr bwMode="auto">
          <a:xfrm>
            <a:off x="1908908" y="237073"/>
            <a:ext cx="8280400" cy="4802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TextBox 1"/>
          <p:cNvSpPr txBox="1">
            <a:spLocks noChangeArrowheads="1"/>
          </p:cNvSpPr>
          <p:nvPr/>
        </p:nvSpPr>
        <p:spPr bwMode="auto">
          <a:xfrm>
            <a:off x="936061" y="5226784"/>
            <a:ext cx="1048043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l" eaLnBrk="0" hangingPunct="0">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lgn="l" eaLnBrk="0" hangingPunct="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lgn="l" eaLnBrk="0" hangingPunct="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lgn="l" eaLnBrk="0" hangingPunct="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lgn="l" eaLnBrk="0" hangingPunct="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None/>
            </a:pPr>
            <a:r>
              <a:rPr lang="en-GB" altLang="en-US" sz="2000" dirty="0"/>
              <a:t>A marked difference in </a:t>
            </a:r>
            <a:r>
              <a:rPr lang="en-GB" altLang="en-US" sz="2000" dirty="0" err="1"/>
              <a:t>palaeoanthropological</a:t>
            </a:r>
            <a:r>
              <a:rPr lang="en-GB" altLang="en-US" sz="2000" dirty="0"/>
              <a:t> record with the development of the </a:t>
            </a:r>
            <a:r>
              <a:rPr lang="en-GB" altLang="en-US" sz="2000" i="1" dirty="0"/>
              <a:t>Homo</a:t>
            </a:r>
            <a:r>
              <a:rPr lang="en-GB" altLang="en-US" sz="2000" dirty="0"/>
              <a:t> genus. </a:t>
            </a:r>
          </a:p>
        </p:txBody>
      </p:sp>
    </p:spTree>
    <p:extLst>
      <p:ext uri="{BB962C8B-B14F-4D97-AF65-F5344CB8AC3E}">
        <p14:creationId xmlns:p14="http://schemas.microsoft.com/office/powerpoint/2010/main" val="309158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B150D3D8-D656-4CFA-8ABF-431C09FA2D69}"/>
              </a:ext>
            </a:extLst>
          </p:cNvPr>
          <p:cNvPicPr>
            <a:picLocks noChangeAspect="1"/>
          </p:cNvPicPr>
          <p:nvPr/>
        </p:nvPicPr>
        <p:blipFill>
          <a:blip r:embed="rId3"/>
          <a:stretch>
            <a:fillRect/>
          </a:stretch>
        </p:blipFill>
        <p:spPr>
          <a:xfrm>
            <a:off x="-5750" y="-2336"/>
            <a:ext cx="12203500" cy="6862672"/>
          </a:xfrm>
          <a:prstGeom prst="rect">
            <a:avLst/>
          </a:prstGeom>
        </p:spPr>
      </p:pic>
      <p:sp>
        <p:nvSpPr>
          <p:cNvPr id="2" name="Title 1">
            <a:extLst>
              <a:ext uri="{FF2B5EF4-FFF2-40B4-BE49-F238E27FC236}">
                <a16:creationId xmlns:a16="http://schemas.microsoft.com/office/drawing/2014/main" xmlns="" id="{ED6B62F8-4FA6-43E2-9705-42E443F949A6}"/>
              </a:ext>
            </a:extLst>
          </p:cNvPr>
          <p:cNvSpPr>
            <a:spLocks noGrp="1"/>
          </p:cNvSpPr>
          <p:nvPr>
            <p:ph type="title"/>
          </p:nvPr>
        </p:nvSpPr>
        <p:spPr>
          <a:xfrm>
            <a:off x="140776" y="0"/>
            <a:ext cx="10515600" cy="1325563"/>
          </a:xfrm>
        </p:spPr>
        <p:txBody>
          <a:bodyPr/>
          <a:lstStyle/>
          <a:p>
            <a:r>
              <a:rPr lang="en-GB" dirty="0">
                <a:effectLst>
                  <a:outerShdw blurRad="38100" dist="38100" dir="2700000" algn="tl">
                    <a:srgbClr val="000000"/>
                  </a:outerShdw>
                </a:effectLst>
                <a:cs typeface="Arial" charset="0"/>
              </a:rPr>
              <a:t>Climate, dry, 2.8-2.5 Ma and gets drier</a:t>
            </a:r>
            <a:endParaRPr lang="en-GB" dirty="0"/>
          </a:p>
        </p:txBody>
      </p:sp>
      <p:sp>
        <p:nvSpPr>
          <p:cNvPr id="3" name="Content Placeholder 2">
            <a:extLst>
              <a:ext uri="{FF2B5EF4-FFF2-40B4-BE49-F238E27FC236}">
                <a16:creationId xmlns:a16="http://schemas.microsoft.com/office/drawing/2014/main" xmlns="" id="{AE75D6C6-0E3F-4B5A-90DC-ECA1F6843455}"/>
              </a:ext>
            </a:extLst>
          </p:cNvPr>
          <p:cNvSpPr>
            <a:spLocks noGrp="1"/>
          </p:cNvSpPr>
          <p:nvPr>
            <p:ph idx="1"/>
          </p:nvPr>
        </p:nvSpPr>
        <p:spPr>
          <a:xfrm>
            <a:off x="0" y="3429000"/>
            <a:ext cx="11529448" cy="4351338"/>
          </a:xfrm>
        </p:spPr>
        <p:txBody>
          <a:bodyPr/>
          <a:lstStyle/>
          <a:p>
            <a:r>
              <a:rPr lang="en-GB" dirty="0">
                <a:effectLst>
                  <a:outerShdw blurRad="38100" dist="38100" dir="2700000" algn="tl">
                    <a:srgbClr val="000000"/>
                  </a:outerShdw>
                </a:effectLst>
                <a:cs typeface="Arial" charset="0"/>
              </a:rPr>
              <a:t>2.8-2.5 </a:t>
            </a:r>
            <a:r>
              <a:rPr lang="en-GB" sz="2800" dirty="0">
                <a:effectLst>
                  <a:outerShdw blurRad="38100" dist="38100" dir="2700000" algn="tl">
                    <a:srgbClr val="000000"/>
                  </a:outerShdw>
                </a:effectLst>
                <a:cs typeface="Arial" charset="0"/>
              </a:rPr>
              <a:t>Ma sees faunal turnover, old forms die out and new forms emerge</a:t>
            </a:r>
          </a:p>
          <a:p>
            <a:r>
              <a:rPr lang="en-GB" sz="2800" dirty="0">
                <a:effectLst>
                  <a:outerShdw blurRad="38100" dist="38100" dir="2700000" algn="tl">
                    <a:srgbClr val="000000"/>
                  </a:outerShdw>
                </a:effectLst>
                <a:cs typeface="Arial" charset="0"/>
              </a:rPr>
              <a:t>change in animal species, </a:t>
            </a:r>
          </a:p>
          <a:p>
            <a:pPr lvl="1"/>
            <a:r>
              <a:rPr lang="en-GB" dirty="0">
                <a:effectLst>
                  <a:outerShdw blurRad="38100" dist="38100" dir="2700000" algn="tl">
                    <a:srgbClr val="000000"/>
                  </a:outerShdw>
                </a:effectLst>
                <a:cs typeface="Arial" charset="0"/>
              </a:rPr>
              <a:t>sees a 60% turnover in species over 1 million years	</a:t>
            </a:r>
          </a:p>
          <a:p>
            <a:r>
              <a:rPr lang="en-GB" sz="2800" dirty="0" err="1">
                <a:effectLst>
                  <a:outerShdw blurRad="38100" dist="38100" dir="2700000" algn="tl">
                    <a:srgbClr val="000000"/>
                  </a:outerShdw>
                </a:effectLst>
                <a:cs typeface="Arial" charset="0"/>
              </a:rPr>
              <a:t>deMenocal</a:t>
            </a:r>
            <a:r>
              <a:rPr lang="en-GB" sz="2800" dirty="0">
                <a:effectLst>
                  <a:outerShdw blurRad="38100" dist="38100" dir="2700000" algn="tl">
                    <a:srgbClr val="000000"/>
                  </a:outerShdw>
                </a:effectLst>
                <a:cs typeface="Arial" charset="0"/>
              </a:rPr>
              <a:t>, 1995, </a:t>
            </a:r>
            <a:r>
              <a:rPr lang="en-GB" sz="2800" dirty="0" err="1">
                <a:effectLst>
                  <a:outerShdw blurRad="38100" dist="38100" dir="2700000" algn="tl">
                    <a:srgbClr val="000000"/>
                  </a:outerShdw>
                </a:effectLst>
                <a:cs typeface="Arial" charset="0"/>
              </a:rPr>
              <a:t>Plio</a:t>
            </a:r>
            <a:r>
              <a:rPr lang="en-GB" sz="2800" dirty="0">
                <a:effectLst>
                  <a:outerShdw blurRad="38100" dist="38100" dir="2700000" algn="tl">
                    <a:srgbClr val="000000"/>
                  </a:outerShdw>
                </a:effectLst>
                <a:cs typeface="Arial" charset="0"/>
              </a:rPr>
              <a:t>-Pleistocene African climate, </a:t>
            </a:r>
            <a:r>
              <a:rPr lang="en-GB" sz="2800" i="1" dirty="0">
                <a:effectLst>
                  <a:outerShdw blurRad="38100" dist="38100" dir="2700000" algn="tl">
                    <a:srgbClr val="000000"/>
                  </a:outerShdw>
                </a:effectLst>
                <a:cs typeface="Arial" charset="0"/>
              </a:rPr>
              <a:t>Science</a:t>
            </a:r>
            <a:r>
              <a:rPr lang="en-GB" sz="2800" dirty="0">
                <a:effectLst>
                  <a:outerShdw blurRad="38100" dist="38100" dir="2700000" algn="tl">
                    <a:srgbClr val="000000"/>
                  </a:outerShdw>
                </a:effectLst>
                <a:cs typeface="Arial" charset="0"/>
              </a:rPr>
              <a:t> looking at a</a:t>
            </a:r>
            <a:r>
              <a:rPr lang="en-GB" dirty="0">
                <a:effectLst>
                  <a:outerShdw blurRad="38100" dist="38100" dir="2700000" algn="tl">
                    <a:srgbClr val="000000"/>
                  </a:outerShdw>
                </a:effectLst>
                <a:cs typeface="Arial" charset="0"/>
              </a:rPr>
              <a:t>e</a:t>
            </a:r>
            <a:r>
              <a:rPr lang="en-GB" sz="2800" dirty="0">
                <a:effectLst>
                  <a:outerShdw blurRad="38100" dist="38100" dir="2700000" algn="tl">
                    <a:srgbClr val="000000"/>
                  </a:outerShdw>
                </a:effectLst>
                <a:cs typeface="Arial" charset="0"/>
              </a:rPr>
              <a:t>olian dust ca. 2.8, 1.7 and 1 Ma = open, arid shifts with origins and extinctions. </a:t>
            </a:r>
          </a:p>
          <a:p>
            <a:r>
              <a:rPr lang="en-GB" dirty="0">
                <a:effectLst>
                  <a:outerShdw blurRad="38100" dist="38100" dir="2700000" algn="tl">
                    <a:srgbClr val="000000"/>
                  </a:outerShdw>
                </a:effectLst>
                <a:cs typeface="Arial" charset="0"/>
              </a:rPr>
              <a:t>Vrba’s Turnover-Pulse  hypothesis, 90% die out by 1.7 Ma and replaced - origins may lie here.</a:t>
            </a:r>
            <a:endParaRPr lang="en-GB" dirty="0"/>
          </a:p>
        </p:txBody>
      </p:sp>
    </p:spTree>
    <p:extLst>
      <p:ext uri="{BB962C8B-B14F-4D97-AF65-F5344CB8AC3E}">
        <p14:creationId xmlns:p14="http://schemas.microsoft.com/office/powerpoint/2010/main" val="310551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ChangeArrowheads="1"/>
          </p:cNvSpPr>
          <p:nvPr/>
        </p:nvSpPr>
        <p:spPr bwMode="auto">
          <a:xfrm>
            <a:off x="2208214" y="5147380"/>
            <a:ext cx="3527425" cy="1200329"/>
          </a:xfrm>
          <a:prstGeom prst="rect">
            <a:avLst/>
          </a:prstGeom>
          <a:noFill/>
          <a:ln w="9525" algn="ctr">
            <a:noFill/>
            <a:miter lim="800000"/>
            <a:headEnd/>
            <a:tailEnd/>
          </a:ln>
          <a:effectLst/>
        </p:spPr>
        <p:txBody>
          <a:bodyPr anchor="ctr">
            <a:spAutoFit/>
          </a:bodyPr>
          <a:lstStyle/>
          <a:p>
            <a:pPr algn="l">
              <a:defRPr/>
            </a:pPr>
            <a:r>
              <a:rPr lang="en-US" dirty="0">
                <a:effectLst>
                  <a:outerShdw blurRad="38100" dist="38100" dir="2700000" algn="tl">
                    <a:srgbClr val="000000"/>
                  </a:outerShdw>
                </a:effectLst>
                <a:cs typeface="Arial" charset="0"/>
              </a:rPr>
              <a:t>KNM-ER 42700, dated to </a:t>
            </a:r>
            <a:r>
              <a:rPr lang="en-GB" dirty="0">
                <a:effectLst>
                  <a:outerShdw blurRad="38100" dist="38100" dir="2700000" algn="tl">
                    <a:srgbClr val="000000"/>
                  </a:outerShdw>
                </a:effectLst>
                <a:cs typeface="Arial" charset="0"/>
              </a:rPr>
              <a:t>1.55 million years ago it is older than </a:t>
            </a:r>
            <a:r>
              <a:rPr lang="en-GB" i="1" dirty="0">
                <a:effectLst>
                  <a:outerShdw blurRad="38100" dist="38100" dir="2700000" algn="tl">
                    <a:srgbClr val="000000"/>
                  </a:outerShdw>
                </a:effectLst>
                <a:cs typeface="Arial" charset="0"/>
              </a:rPr>
              <a:t>Homo </a:t>
            </a:r>
            <a:r>
              <a:rPr lang="en-GB" i="1" dirty="0" err="1">
                <a:effectLst>
                  <a:outerShdw blurRad="38100" dist="38100" dir="2700000" algn="tl">
                    <a:srgbClr val="000000"/>
                  </a:outerShdw>
                </a:effectLst>
                <a:cs typeface="Arial" charset="0"/>
              </a:rPr>
              <a:t>habilis</a:t>
            </a:r>
            <a:r>
              <a:rPr lang="en-GB" dirty="0">
                <a:effectLst>
                  <a:outerShdw blurRad="38100" dist="38100" dir="2700000" algn="tl">
                    <a:srgbClr val="000000"/>
                  </a:outerShdw>
                </a:effectLst>
                <a:cs typeface="Arial" charset="0"/>
              </a:rPr>
              <a:t>. This is </a:t>
            </a:r>
            <a:r>
              <a:rPr lang="en-GB" i="1" dirty="0">
                <a:effectLst>
                  <a:outerShdw blurRad="38100" dist="38100" dir="2700000" algn="tl">
                    <a:srgbClr val="000000"/>
                  </a:outerShdw>
                </a:effectLst>
                <a:cs typeface="Arial" charset="0"/>
              </a:rPr>
              <a:t>Homo erectus</a:t>
            </a:r>
          </a:p>
          <a:p>
            <a:pPr>
              <a:defRPr/>
            </a:pPr>
            <a:r>
              <a:rPr lang="en-US" dirty="0">
                <a:effectLst>
                  <a:outerShdw blurRad="38100" dist="38100" dir="2700000" algn="tl">
                    <a:srgbClr val="000000"/>
                  </a:outerShdw>
                </a:effectLst>
                <a:cs typeface="Arial" charset="0"/>
              </a:rPr>
              <a:t>  </a:t>
            </a:r>
          </a:p>
        </p:txBody>
      </p:sp>
      <p:pic>
        <p:nvPicPr>
          <p:cNvPr id="5123" name="Picture 7" descr="KNM-ER_427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750" y="1268414"/>
            <a:ext cx="3810000"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54" name="Rectangle 10"/>
          <p:cNvSpPr>
            <a:spLocks noChangeArrowheads="1"/>
          </p:cNvSpPr>
          <p:nvPr/>
        </p:nvSpPr>
        <p:spPr bwMode="auto">
          <a:xfrm>
            <a:off x="6311900" y="4933881"/>
            <a:ext cx="4356100" cy="1754326"/>
          </a:xfrm>
          <a:prstGeom prst="rect">
            <a:avLst/>
          </a:prstGeom>
          <a:noFill/>
          <a:ln w="9525" algn="ctr">
            <a:noFill/>
            <a:miter lim="800000"/>
            <a:headEnd/>
            <a:tailEnd/>
          </a:ln>
          <a:effectLst/>
        </p:spPr>
        <p:txBody>
          <a:bodyPr anchor="ctr">
            <a:spAutoFit/>
          </a:bodyPr>
          <a:lstStyle/>
          <a:p>
            <a:pPr algn="l" eaLnBrk="0" hangingPunct="0">
              <a:defRPr/>
            </a:pPr>
            <a:r>
              <a:rPr lang="en-US">
                <a:effectLst>
                  <a:outerShdw blurRad="38100" dist="38100" dir="2700000" algn="tl">
                    <a:srgbClr val="000000"/>
                  </a:outerShdw>
                </a:effectLst>
                <a:cs typeface="Arial" charset="0"/>
              </a:rPr>
              <a:t>KNM-ER 42703, dated to 1.44 million years ago over 100,000 years more recent than the KNM-ER 42700.  </a:t>
            </a:r>
            <a:r>
              <a:rPr lang="en-GB">
                <a:effectLst>
                  <a:outerShdw blurRad="38100" dist="38100" dir="2700000" algn="tl">
                    <a:srgbClr val="000000"/>
                  </a:outerShdw>
                </a:effectLst>
                <a:cs typeface="Arial" charset="0"/>
              </a:rPr>
              <a:t>This specimen has been identified as </a:t>
            </a:r>
            <a:r>
              <a:rPr lang="en-GB" i="1">
                <a:effectLst>
                  <a:outerShdw blurRad="38100" dist="38100" dir="2700000" algn="tl">
                    <a:srgbClr val="000000"/>
                  </a:outerShdw>
                </a:effectLst>
                <a:cs typeface="Arial" charset="0"/>
              </a:rPr>
              <a:t>Homo habilis</a:t>
            </a:r>
            <a:r>
              <a:rPr lang="en-GB">
                <a:effectLst>
                  <a:outerShdw blurRad="38100" dist="38100" dir="2700000" algn="tl">
                    <a:srgbClr val="000000"/>
                  </a:outerShdw>
                </a:effectLst>
                <a:cs typeface="Arial" charset="0"/>
              </a:rPr>
              <a:t>.</a:t>
            </a:r>
          </a:p>
          <a:p>
            <a:pPr algn="l" eaLnBrk="0" hangingPunct="0">
              <a:defRPr/>
            </a:pPr>
            <a:r>
              <a:rPr lang="en-US">
                <a:effectLst>
                  <a:outerShdw blurRad="38100" dist="38100" dir="2700000" algn="tl">
                    <a:srgbClr val="000000"/>
                  </a:outerShdw>
                </a:effectLst>
                <a:cs typeface="Arial" charset="0"/>
              </a:rPr>
              <a:t>                        </a:t>
            </a:r>
            <a:r>
              <a:rPr lang="en-US">
                <a:cs typeface="Arial" charset="0"/>
              </a:rPr>
              <a:t>               </a:t>
            </a:r>
            <a:br>
              <a:rPr lang="en-US">
                <a:cs typeface="Arial" charset="0"/>
              </a:rPr>
            </a:br>
            <a:endParaRPr lang="en-US">
              <a:cs typeface="Arial" charset="0"/>
            </a:endParaRPr>
          </a:p>
        </p:txBody>
      </p:sp>
      <p:pic>
        <p:nvPicPr>
          <p:cNvPr id="5125" name="Picture 11" descr="KNM-ER_4270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6363" y="1268414"/>
            <a:ext cx="4032250" cy="3525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1703388" y="31750"/>
            <a:ext cx="8964612" cy="1371600"/>
          </a:xfrm>
        </p:spPr>
        <p:txBody>
          <a:bodyPr/>
          <a:lstStyle/>
          <a:p>
            <a:pPr>
              <a:defRPr/>
            </a:pPr>
            <a:r>
              <a:rPr lang="en-GB" sz="3200" dirty="0"/>
              <a:t>Where does Homo erectus come from?</a:t>
            </a:r>
            <a:br>
              <a:rPr lang="en-GB" sz="3200" dirty="0"/>
            </a:br>
            <a:r>
              <a:rPr lang="en-GB" sz="3200" dirty="0"/>
              <a:t>Did </a:t>
            </a:r>
            <a:r>
              <a:rPr lang="en-GB" sz="3200" i="1" dirty="0"/>
              <a:t>Homo erectus </a:t>
            </a:r>
            <a:r>
              <a:rPr lang="en-GB" sz="3200" dirty="0"/>
              <a:t>evolve from </a:t>
            </a:r>
            <a:r>
              <a:rPr lang="en-GB" sz="3200" i="1" dirty="0"/>
              <a:t>Homo </a:t>
            </a:r>
            <a:r>
              <a:rPr lang="en-GB" sz="3200" i="1" dirty="0" err="1"/>
              <a:t>habilis</a:t>
            </a:r>
            <a:r>
              <a:rPr lang="en-GB" sz="3200" i="1" dirty="0"/>
              <a:t>?</a:t>
            </a:r>
          </a:p>
        </p:txBody>
      </p:sp>
      <p:sp>
        <p:nvSpPr>
          <p:cNvPr id="3" name="TextBox 2"/>
          <p:cNvSpPr txBox="1"/>
          <p:nvPr/>
        </p:nvSpPr>
        <p:spPr>
          <a:xfrm>
            <a:off x="2939970" y="6488668"/>
            <a:ext cx="5363584" cy="369332"/>
          </a:xfrm>
          <a:prstGeom prst="rect">
            <a:avLst/>
          </a:prstGeom>
          <a:noFill/>
        </p:spPr>
        <p:txBody>
          <a:bodyPr wrap="none" rtlCol="0">
            <a:spAutoFit/>
          </a:bodyPr>
          <a:lstStyle/>
          <a:p>
            <a:r>
              <a:rPr lang="en-GB" dirty="0"/>
              <a:t>Both specimens are from the East bank of Lake Turkana</a:t>
            </a:r>
          </a:p>
        </p:txBody>
      </p:sp>
    </p:spTree>
    <p:extLst>
      <p:ext uri="{BB962C8B-B14F-4D97-AF65-F5344CB8AC3E}">
        <p14:creationId xmlns:p14="http://schemas.microsoft.com/office/powerpoint/2010/main" val="3529891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Early </a:t>
            </a:r>
            <a:r>
              <a:rPr lang="en-GB" i="1" dirty="0" smtClean="0"/>
              <a:t>Homo erectus</a:t>
            </a:r>
            <a:endParaRPr lang="en-GB" i="1" dirty="0"/>
          </a:p>
        </p:txBody>
      </p:sp>
      <p:sp>
        <p:nvSpPr>
          <p:cNvPr id="5" name="Content Placeholder 4"/>
          <p:cNvSpPr>
            <a:spLocks noGrp="1"/>
          </p:cNvSpPr>
          <p:nvPr>
            <p:ph idx="1"/>
          </p:nvPr>
        </p:nvSpPr>
        <p:spPr>
          <a:xfrm>
            <a:off x="123987" y="1994061"/>
            <a:ext cx="3269191" cy="4351338"/>
          </a:xfrm>
        </p:spPr>
        <p:txBody>
          <a:bodyPr/>
          <a:lstStyle/>
          <a:p>
            <a:r>
              <a:rPr lang="en-GB" dirty="0" smtClean="0"/>
              <a:t>Australopithecines, </a:t>
            </a:r>
            <a:r>
              <a:rPr lang="en-GB" dirty="0" err="1" smtClean="0"/>
              <a:t>Paranthropus</a:t>
            </a:r>
            <a:r>
              <a:rPr lang="en-GB" dirty="0" smtClean="0"/>
              <a:t> and </a:t>
            </a:r>
            <a:r>
              <a:rPr lang="en-GB" i="1" dirty="0" smtClean="0"/>
              <a:t>Homo erectus</a:t>
            </a:r>
            <a:r>
              <a:rPr lang="en-GB" dirty="0" smtClean="0"/>
              <a:t>, same time, same place, S. Africa</a:t>
            </a:r>
          </a:p>
          <a:p>
            <a:r>
              <a:rPr lang="en-GB" dirty="0" smtClean="0"/>
              <a:t>1.8-1.9 Ma</a:t>
            </a:r>
          </a:p>
          <a:p>
            <a:r>
              <a:rPr lang="en-GB" dirty="0" smtClean="0"/>
              <a:t>Appear at same time as stone tools development</a:t>
            </a:r>
            <a:endParaRPr lang="en-GB" dirty="0"/>
          </a:p>
        </p:txBody>
      </p:sp>
      <p:pic>
        <p:nvPicPr>
          <p:cNvPr id="6" name="Picture 5"/>
          <p:cNvPicPr>
            <a:picLocks noChangeAspect="1"/>
          </p:cNvPicPr>
          <p:nvPr/>
        </p:nvPicPr>
        <p:blipFill>
          <a:blip r:embed="rId3"/>
          <a:stretch>
            <a:fillRect/>
          </a:stretch>
        </p:blipFill>
        <p:spPr>
          <a:xfrm>
            <a:off x="6666943" y="0"/>
            <a:ext cx="5633545" cy="6858000"/>
          </a:xfrm>
          <a:prstGeom prst="rect">
            <a:avLst/>
          </a:prstGeom>
        </p:spPr>
      </p:pic>
      <p:pic>
        <p:nvPicPr>
          <p:cNvPr id="7" name="Picture 6"/>
          <p:cNvPicPr>
            <a:picLocks noChangeAspect="1"/>
          </p:cNvPicPr>
          <p:nvPr/>
        </p:nvPicPr>
        <p:blipFill>
          <a:blip r:embed="rId4"/>
          <a:stretch>
            <a:fillRect/>
          </a:stretch>
        </p:blipFill>
        <p:spPr>
          <a:xfrm>
            <a:off x="3393178" y="2191867"/>
            <a:ext cx="3273765" cy="3618854"/>
          </a:xfrm>
          <a:prstGeom prst="rect">
            <a:avLst/>
          </a:prstGeom>
        </p:spPr>
      </p:pic>
    </p:spTree>
    <p:extLst>
      <p:ext uri="{BB962C8B-B14F-4D97-AF65-F5344CB8AC3E}">
        <p14:creationId xmlns:p14="http://schemas.microsoft.com/office/powerpoint/2010/main" val="937902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defRPr/>
            </a:pPr>
            <a:r>
              <a:rPr lang="en-GB" i="1" dirty="0"/>
              <a:t>Homo erectus</a:t>
            </a:r>
            <a:r>
              <a:rPr lang="en-GB" dirty="0"/>
              <a:t> variability</a:t>
            </a:r>
          </a:p>
        </p:txBody>
      </p:sp>
      <p:sp>
        <p:nvSpPr>
          <p:cNvPr id="56323" name="Rectangle 3"/>
          <p:cNvSpPr>
            <a:spLocks noGrp="1" noChangeArrowheads="1"/>
          </p:cNvSpPr>
          <p:nvPr>
            <p:ph type="body" idx="1"/>
          </p:nvPr>
        </p:nvSpPr>
        <p:spPr>
          <a:xfrm>
            <a:off x="373251" y="1872120"/>
            <a:ext cx="10515600" cy="4351338"/>
          </a:xfrm>
        </p:spPr>
        <p:txBody>
          <a:bodyPr/>
          <a:lstStyle/>
          <a:p>
            <a:pPr eaLnBrk="1" hangingPunct="1">
              <a:defRPr/>
            </a:pPr>
            <a:r>
              <a:rPr lang="en-GB" i="1" dirty="0"/>
              <a:t>Homo erectus</a:t>
            </a:r>
            <a:r>
              <a:rPr lang="en-GB" dirty="0"/>
              <a:t> (</a:t>
            </a:r>
            <a:r>
              <a:rPr lang="en-GB" i="1" dirty="0" err="1"/>
              <a:t>senso</a:t>
            </a:r>
            <a:r>
              <a:rPr lang="en-GB" i="1" dirty="0"/>
              <a:t> </a:t>
            </a:r>
            <a:r>
              <a:rPr lang="en-GB" i="1" dirty="0" err="1"/>
              <a:t>stricto</a:t>
            </a:r>
            <a:r>
              <a:rPr lang="en-GB" dirty="0"/>
              <a:t>) in </a:t>
            </a:r>
            <a:r>
              <a:rPr lang="en-GB" dirty="0" err="1"/>
              <a:t>Aisa</a:t>
            </a:r>
            <a:endParaRPr lang="en-GB" dirty="0"/>
          </a:p>
          <a:p>
            <a:pPr eaLnBrk="1" hangingPunct="1">
              <a:defRPr/>
            </a:pPr>
            <a:endParaRPr lang="en-GB" dirty="0"/>
          </a:p>
          <a:p>
            <a:pPr eaLnBrk="1" hangingPunct="1">
              <a:defRPr/>
            </a:pPr>
            <a:r>
              <a:rPr lang="en-GB" i="1" dirty="0"/>
              <a:t>Homo </a:t>
            </a:r>
            <a:r>
              <a:rPr lang="en-GB" i="1" dirty="0" err="1"/>
              <a:t>ergaster</a:t>
            </a:r>
            <a:r>
              <a:rPr lang="en-GB" dirty="0"/>
              <a:t> in Africa</a:t>
            </a:r>
          </a:p>
          <a:p>
            <a:pPr eaLnBrk="1" hangingPunct="1">
              <a:defRPr/>
            </a:pPr>
            <a:endParaRPr lang="en-GB" dirty="0"/>
          </a:p>
          <a:p>
            <a:pPr eaLnBrk="1" hangingPunct="1">
              <a:defRPr/>
            </a:pPr>
            <a:r>
              <a:rPr lang="en-GB" dirty="0"/>
              <a:t>A very mixed picture in Europe (claims for both) </a:t>
            </a:r>
          </a:p>
          <a:p>
            <a:pPr eaLnBrk="1" hangingPunct="1">
              <a:buFont typeface="Wingdings" panose="05000000000000000000" pitchFamily="2" charset="2"/>
              <a:buNone/>
              <a:defRPr/>
            </a:pPr>
            <a:endParaRPr lang="en-GB" dirty="0"/>
          </a:p>
          <a:p>
            <a:pPr eaLnBrk="1" hangingPunct="1">
              <a:buFont typeface="Wingdings" panose="05000000000000000000" pitchFamily="2" charset="2"/>
              <a:buNone/>
              <a:defRPr/>
            </a:pPr>
            <a:r>
              <a:rPr lang="en-GB" dirty="0"/>
              <a:t>	Fewer species, better preserved fossil and archaeological records, major problems with dating/chronology no-one really seems to have  the oldest ones, they seem to pop up around the same sort of time.</a:t>
            </a:r>
          </a:p>
        </p:txBody>
      </p:sp>
    </p:spTree>
    <p:extLst>
      <p:ext uri="{BB962C8B-B14F-4D97-AF65-F5344CB8AC3E}">
        <p14:creationId xmlns:p14="http://schemas.microsoft.com/office/powerpoint/2010/main" val="3835882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5" descr="FD530BD4"/>
          <p:cNvPicPr>
            <a:picLocks noChangeAspect="1" noChangeArrowheads="1"/>
          </p:cNvPicPr>
          <p:nvPr/>
        </p:nvPicPr>
        <p:blipFill>
          <a:blip r:embed="rId3">
            <a:extLst>
              <a:ext uri="{28A0092B-C50C-407E-A947-70E740481C1C}">
                <a14:useLocalDpi xmlns:a14="http://schemas.microsoft.com/office/drawing/2010/main" val="0"/>
              </a:ext>
            </a:extLst>
          </a:blip>
          <a:srcRect l="18221" t="13626" r="520" b="11475"/>
          <a:stretch>
            <a:fillRect/>
          </a:stretch>
        </p:blipFill>
        <p:spPr bwMode="auto">
          <a:xfrm>
            <a:off x="598267" y="23813"/>
            <a:ext cx="51244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TextBox 4"/>
          <p:cNvSpPr txBox="1">
            <a:spLocks noChangeArrowheads="1"/>
          </p:cNvSpPr>
          <p:nvPr/>
        </p:nvSpPr>
        <p:spPr bwMode="auto">
          <a:xfrm>
            <a:off x="6378495" y="2857500"/>
            <a:ext cx="3571875" cy="1938992"/>
          </a:xfrm>
          <a:prstGeom prst="rect">
            <a:avLst/>
          </a:prstGeom>
          <a:noFill/>
          <a:ln w="9525">
            <a:noFill/>
            <a:miter lim="800000"/>
            <a:headEnd/>
            <a:tailEnd/>
          </a:ln>
        </p:spPr>
        <p:txBody>
          <a:bodyPr>
            <a:spAutoFit/>
          </a:bodyPr>
          <a:lstStyle/>
          <a:p>
            <a:pPr>
              <a:defRPr/>
            </a:pPr>
            <a:r>
              <a:rPr lang="en-GB" sz="2000" dirty="0">
                <a:effectLst>
                  <a:outerShdw blurRad="38100" dist="38100" dir="2700000" algn="tl">
                    <a:srgbClr val="000000"/>
                  </a:outerShdw>
                </a:effectLst>
                <a:cs typeface="Arial" charset="0"/>
              </a:rPr>
              <a:t>Emerge in the already familiar areas of East Africa, with some early dates of 1.8 </a:t>
            </a:r>
            <a:r>
              <a:rPr lang="en-GB" sz="2000" dirty="0" err="1">
                <a:effectLst>
                  <a:outerShdw blurRad="38100" dist="38100" dir="2700000" algn="tl">
                    <a:srgbClr val="000000"/>
                  </a:outerShdw>
                </a:effectLst>
                <a:cs typeface="Arial" charset="0"/>
              </a:rPr>
              <a:t>mya</a:t>
            </a:r>
            <a:r>
              <a:rPr lang="en-GB" sz="2000" dirty="0">
                <a:effectLst>
                  <a:outerShdw blurRad="38100" dist="38100" dir="2700000" algn="tl">
                    <a:srgbClr val="000000"/>
                  </a:outerShdw>
                </a:effectLst>
                <a:cs typeface="Arial" charset="0"/>
              </a:rPr>
              <a:t> for the East Turkana material. South Africa also has specimens.</a:t>
            </a:r>
          </a:p>
          <a:p>
            <a:pPr>
              <a:defRPr/>
            </a:pPr>
            <a:endParaRPr lang="en-GB" sz="2000" dirty="0">
              <a:effectLst>
                <a:outerShdw blurRad="38100" dist="38100" dir="2700000" algn="tl">
                  <a:srgbClr val="000000"/>
                </a:outerShdw>
              </a:effectLst>
              <a:cs typeface="Arial" charset="0"/>
            </a:endParaRPr>
          </a:p>
        </p:txBody>
      </p:sp>
    </p:spTree>
    <p:extLst>
      <p:ext uri="{BB962C8B-B14F-4D97-AF65-F5344CB8AC3E}">
        <p14:creationId xmlns:p14="http://schemas.microsoft.com/office/powerpoint/2010/main" val="93916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4" descr="Homo eraster"/>
          <p:cNvPicPr>
            <a:picLocks noChangeAspect="1" noChangeArrowheads="1"/>
          </p:cNvPicPr>
          <p:nvPr/>
        </p:nvPicPr>
        <p:blipFill>
          <a:blip r:embed="rId3">
            <a:extLst>
              <a:ext uri="{28A0092B-C50C-407E-A947-70E740481C1C}">
                <a14:useLocalDpi xmlns:a14="http://schemas.microsoft.com/office/drawing/2010/main" val="0"/>
              </a:ext>
            </a:extLst>
          </a:blip>
          <a:srcRect l="8621" r="5748" b="8606"/>
          <a:stretch>
            <a:fillRect/>
          </a:stretch>
        </p:blipFill>
        <p:spPr bwMode="auto">
          <a:xfrm>
            <a:off x="1641232" y="479801"/>
            <a:ext cx="7042884" cy="5020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Box 4"/>
          <p:cNvSpPr txBox="1">
            <a:spLocks noChangeArrowheads="1"/>
          </p:cNvSpPr>
          <p:nvPr/>
        </p:nvSpPr>
        <p:spPr bwMode="auto">
          <a:xfrm>
            <a:off x="3001169" y="5622061"/>
            <a:ext cx="4643438"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lgn="l" eaLnBrk="0" hangingPunct="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lgn="l" eaLnBrk="0" hangingPunct="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lgn="l" eaLnBrk="0" hangingPunct="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lgn="l" eaLnBrk="0" hangingPunct="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eaLnBrk="1" hangingPunct="1">
              <a:spcBef>
                <a:spcPct val="0"/>
              </a:spcBef>
              <a:buClrTx/>
              <a:buSzTx/>
              <a:buFontTx/>
              <a:buNone/>
            </a:pPr>
            <a:r>
              <a:rPr lang="en-GB" altLang="en-US" sz="1800" dirty="0"/>
              <a:t>Large skulls, ca. 800 cc, short flat face, smaller dental arch, low, long skull shape.</a:t>
            </a:r>
          </a:p>
          <a:p>
            <a:pPr algn="ctr" eaLnBrk="1" hangingPunct="1">
              <a:spcBef>
                <a:spcPct val="0"/>
              </a:spcBef>
              <a:buClrTx/>
              <a:buSzTx/>
              <a:buFontTx/>
              <a:buNone/>
            </a:pPr>
            <a:r>
              <a:rPr lang="en-GB" altLang="en-US" sz="1800" dirty="0"/>
              <a:t>Classic features are the flatting to the back of the skull and prominent eyebrows </a:t>
            </a:r>
          </a:p>
        </p:txBody>
      </p:sp>
      <p:sp>
        <p:nvSpPr>
          <p:cNvPr id="8196" name="Line 5"/>
          <p:cNvSpPr>
            <a:spLocks noChangeShapeType="1"/>
          </p:cNvSpPr>
          <p:nvPr/>
        </p:nvSpPr>
        <p:spPr bwMode="auto">
          <a:xfrm>
            <a:off x="7391401" y="1412875"/>
            <a:ext cx="576263" cy="1081088"/>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197" name="Line 6"/>
          <p:cNvSpPr>
            <a:spLocks noChangeShapeType="1"/>
          </p:cNvSpPr>
          <p:nvPr/>
        </p:nvSpPr>
        <p:spPr bwMode="auto">
          <a:xfrm>
            <a:off x="7391400" y="1341438"/>
            <a:ext cx="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type="triangle" w="med" len="med"/>
              </a14:hiddenLine>
            </a:ext>
          </a:extLst>
        </p:spPr>
        <p:txBody>
          <a:bodyPr/>
          <a:lstStyle/>
          <a:p>
            <a:endParaRPr lang="en-GB"/>
          </a:p>
        </p:txBody>
      </p:sp>
      <p:sp>
        <p:nvSpPr>
          <p:cNvPr id="8198" name="Line 7"/>
          <p:cNvSpPr>
            <a:spLocks noChangeShapeType="1"/>
          </p:cNvSpPr>
          <p:nvPr/>
        </p:nvSpPr>
        <p:spPr bwMode="auto">
          <a:xfrm>
            <a:off x="7248526" y="1196976"/>
            <a:ext cx="792163" cy="143986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type="triangle" w="med" len="med"/>
              </a14:hiddenLine>
            </a:ext>
          </a:extLst>
        </p:spPr>
        <p:txBody>
          <a:bodyPr/>
          <a:lstStyle/>
          <a:p>
            <a:endParaRPr lang="en-GB"/>
          </a:p>
        </p:txBody>
      </p:sp>
      <p:sp>
        <p:nvSpPr>
          <p:cNvPr id="8199" name="Line 8"/>
          <p:cNvSpPr>
            <a:spLocks noChangeShapeType="1"/>
          </p:cNvSpPr>
          <p:nvPr/>
        </p:nvSpPr>
        <p:spPr bwMode="auto">
          <a:xfrm>
            <a:off x="7319964" y="1268413"/>
            <a:ext cx="720725" cy="122396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type="triangle" w="med" len="med"/>
                <a:tailEnd type="triangle" w="med" len="med"/>
              </a14:hiddenLine>
            </a:ext>
          </a:extLst>
        </p:spPr>
        <p:txBody>
          <a:bodyPr/>
          <a:lstStyle/>
          <a:p>
            <a:endParaRPr lang="en-GB"/>
          </a:p>
        </p:txBody>
      </p:sp>
      <p:cxnSp>
        <p:nvCxnSpPr>
          <p:cNvPr id="8200" name="AutoShape 9"/>
          <p:cNvCxnSpPr>
            <a:cxnSpLocks noChangeShapeType="1"/>
            <a:stCxn id="8199" idx="0"/>
            <a:endCxn id="8198" idx="1"/>
          </p:cNvCxnSpPr>
          <p:nvPr/>
        </p:nvCxnSpPr>
        <p:spPr bwMode="auto">
          <a:xfrm>
            <a:off x="7319964" y="1268414"/>
            <a:ext cx="720725" cy="1368425"/>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cxnSp>
    </p:spTree>
    <p:extLst>
      <p:ext uri="{BB962C8B-B14F-4D97-AF65-F5344CB8AC3E}">
        <p14:creationId xmlns:p14="http://schemas.microsoft.com/office/powerpoint/2010/main" val="2757201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Turkana Boy"/>
          <p:cNvPicPr>
            <a:picLocks noChangeAspect="1" noChangeArrowheads="1"/>
          </p:cNvPicPr>
          <p:nvPr/>
        </p:nvPicPr>
        <p:blipFill>
          <a:blip r:embed="rId3">
            <a:extLst>
              <a:ext uri="{28A0092B-C50C-407E-A947-70E740481C1C}">
                <a14:useLocalDpi xmlns:a14="http://schemas.microsoft.com/office/drawing/2010/main" val="0"/>
              </a:ext>
            </a:extLst>
          </a:blip>
          <a:srcRect t="5768" r="34802"/>
          <a:stretch>
            <a:fillRect/>
          </a:stretch>
        </p:blipFill>
        <p:spPr bwMode="auto">
          <a:xfrm>
            <a:off x="1263535" y="97520"/>
            <a:ext cx="3100699" cy="676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Rectangle 3"/>
          <p:cNvSpPr>
            <a:spLocks noChangeArrowheads="1"/>
          </p:cNvSpPr>
          <p:nvPr/>
        </p:nvSpPr>
        <p:spPr bwMode="auto">
          <a:xfrm>
            <a:off x="4983680" y="602836"/>
            <a:ext cx="5504808" cy="2308324"/>
          </a:xfrm>
          <a:prstGeom prst="rect">
            <a:avLst/>
          </a:prstGeom>
          <a:noFill/>
          <a:ln w="9525" algn="ctr">
            <a:noFill/>
            <a:miter lim="800000"/>
            <a:headEnd/>
            <a:tailEnd/>
          </a:ln>
          <a:effectLst/>
        </p:spPr>
        <p:txBody>
          <a:bodyPr wrap="square">
            <a:spAutoFit/>
          </a:bodyPr>
          <a:lstStyle/>
          <a:p>
            <a:pPr>
              <a:defRPr/>
            </a:pPr>
            <a:r>
              <a:rPr lang="en-GB" sz="2400" dirty="0">
                <a:effectLst>
                  <a:outerShdw blurRad="38100" dist="38100" dir="2700000" algn="tl">
                    <a:srgbClr val="000000"/>
                  </a:outerShdw>
                </a:effectLst>
                <a:cs typeface="Arial" charset="0"/>
              </a:rPr>
              <a:t>The Turkana Boy: KNM WT 15000 the most complete single individual from early Pleistocene period (saw him with </a:t>
            </a:r>
            <a:r>
              <a:rPr lang="en-GB" sz="2400" i="1" dirty="0">
                <a:effectLst>
                  <a:outerShdw blurRad="38100" dist="38100" dir="2700000" algn="tl">
                    <a:srgbClr val="000000"/>
                  </a:outerShdw>
                </a:effectLst>
                <a:cs typeface="Arial" charset="0"/>
              </a:rPr>
              <a:t>Homo habilis</a:t>
            </a:r>
            <a:r>
              <a:rPr lang="en-GB" sz="2400" dirty="0">
                <a:effectLst>
                  <a:outerShdw blurRad="38100" dist="38100" dir="2700000" algn="tl">
                    <a:srgbClr val="000000"/>
                  </a:outerShdw>
                </a:effectLst>
                <a:cs typeface="Arial" charset="0"/>
              </a:rPr>
              <a:t>) now called by most as </a:t>
            </a:r>
            <a:r>
              <a:rPr lang="en-GB" sz="2400" i="1" dirty="0">
                <a:effectLst>
                  <a:outerShdw blurRad="38100" dist="38100" dir="2700000" algn="tl">
                    <a:srgbClr val="000000"/>
                  </a:outerShdw>
                </a:effectLst>
                <a:cs typeface="Arial" charset="0"/>
              </a:rPr>
              <a:t>Homo ergaster</a:t>
            </a:r>
            <a:r>
              <a:rPr lang="en-GB" sz="2400" dirty="0">
                <a:effectLst>
                  <a:outerShdw blurRad="38100" dist="38100" dir="2700000" algn="tl">
                    <a:srgbClr val="000000"/>
                  </a:outerShdw>
                </a:effectLst>
                <a:cs typeface="Arial" charset="0"/>
              </a:rPr>
              <a:t>. Cranial capacity 871 cc as well as a progressive body </a:t>
            </a:r>
          </a:p>
        </p:txBody>
      </p:sp>
      <p:pic>
        <p:nvPicPr>
          <p:cNvPr id="11268" name="Picture 5" descr="ergaster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6084" y="2765687"/>
            <a:ext cx="3371850" cy="364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5167314" y="357188"/>
            <a:ext cx="5257800" cy="1371600"/>
          </a:xfrm>
        </p:spPr>
        <p:txBody>
          <a:bodyPr>
            <a:normAutofit/>
          </a:bodyPr>
          <a:lstStyle/>
          <a:p>
            <a:pPr>
              <a:defRPr/>
            </a:pPr>
            <a:r>
              <a:rPr lang="en-GB" sz="4000" dirty="0"/>
              <a:t>Turkana Boy</a:t>
            </a:r>
            <a:r>
              <a:rPr lang="en-GB" dirty="0"/>
              <a:t> or </a:t>
            </a:r>
            <a:r>
              <a:rPr lang="en-GB" dirty="0" err="1"/>
              <a:t>Nariokotome</a:t>
            </a:r>
            <a:r>
              <a:rPr lang="en-GB" dirty="0"/>
              <a:t> Boy</a:t>
            </a:r>
            <a:endParaRPr lang="en-US" dirty="0"/>
          </a:p>
        </p:txBody>
      </p:sp>
      <p:sp>
        <p:nvSpPr>
          <p:cNvPr id="47107" name="Rectangle 3"/>
          <p:cNvSpPr>
            <a:spLocks noGrp="1" noChangeArrowheads="1"/>
          </p:cNvSpPr>
          <p:nvPr>
            <p:ph type="body" idx="1"/>
          </p:nvPr>
        </p:nvSpPr>
        <p:spPr>
          <a:xfrm>
            <a:off x="5167314" y="1981200"/>
            <a:ext cx="5043487" cy="4114800"/>
          </a:xfrm>
        </p:spPr>
        <p:txBody>
          <a:bodyPr/>
          <a:lstStyle/>
          <a:p>
            <a:pPr eaLnBrk="1" hangingPunct="1">
              <a:defRPr/>
            </a:pPr>
            <a:r>
              <a:rPr lang="en-GB" dirty="0"/>
              <a:t>1.6 Ma</a:t>
            </a:r>
          </a:p>
          <a:p>
            <a:pPr eaLnBrk="1" hangingPunct="1">
              <a:defRPr/>
            </a:pPr>
            <a:r>
              <a:rPr lang="en-GB" dirty="0" err="1"/>
              <a:t>est</a:t>
            </a:r>
            <a:r>
              <a:rPr lang="en-GB" dirty="0"/>
              <a:t>,. 1.68 m (5’4”-5’6”) tall</a:t>
            </a:r>
          </a:p>
          <a:p>
            <a:pPr eaLnBrk="1" hangingPunct="1">
              <a:defRPr/>
            </a:pPr>
            <a:r>
              <a:rPr lang="en-GB" dirty="0"/>
              <a:t>8 years old (7-12 age range)</a:t>
            </a:r>
          </a:p>
          <a:p>
            <a:pPr eaLnBrk="1" hangingPunct="1">
              <a:defRPr/>
            </a:pPr>
            <a:r>
              <a:rPr lang="en-GB" dirty="0"/>
              <a:t>Ruggedly built but modern looking</a:t>
            </a:r>
          </a:p>
          <a:p>
            <a:pPr eaLnBrk="1" hangingPunct="1">
              <a:defRPr/>
            </a:pPr>
            <a:r>
              <a:rPr lang="en-GB" dirty="0"/>
              <a:t>900 cranial capacity</a:t>
            </a:r>
          </a:p>
          <a:p>
            <a:pPr eaLnBrk="1" hangingPunct="1">
              <a:defRPr/>
            </a:pPr>
            <a:r>
              <a:rPr lang="en-GB" dirty="0"/>
              <a:t>A tall young male coming in at 106 lbs.</a:t>
            </a:r>
            <a:endParaRPr lang="en-US" dirty="0"/>
          </a:p>
        </p:txBody>
      </p:sp>
      <p:pic>
        <p:nvPicPr>
          <p:cNvPr id="9220" name="Picture 4" descr="Turkana Boy"/>
          <p:cNvPicPr>
            <a:picLocks noChangeAspect="1" noChangeArrowheads="1"/>
          </p:cNvPicPr>
          <p:nvPr/>
        </p:nvPicPr>
        <p:blipFill>
          <a:blip r:embed="rId3">
            <a:extLst>
              <a:ext uri="{28A0092B-C50C-407E-A947-70E740481C1C}">
                <a14:useLocalDpi xmlns:a14="http://schemas.microsoft.com/office/drawing/2010/main" val="0"/>
              </a:ext>
            </a:extLst>
          </a:blip>
          <a:srcRect t="5768" r="34802"/>
          <a:stretch>
            <a:fillRect/>
          </a:stretch>
        </p:blipFill>
        <p:spPr bwMode="auto">
          <a:xfrm>
            <a:off x="880830" y="0"/>
            <a:ext cx="3168650" cy="6908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5859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4" descr="Turkana Boy"/>
          <p:cNvPicPr>
            <a:picLocks noChangeAspect="1" noChangeArrowheads="1"/>
          </p:cNvPicPr>
          <p:nvPr/>
        </p:nvPicPr>
        <p:blipFill>
          <a:blip r:embed="rId3">
            <a:extLst>
              <a:ext uri="{28A0092B-C50C-407E-A947-70E740481C1C}">
                <a14:useLocalDpi xmlns:a14="http://schemas.microsoft.com/office/drawing/2010/main" val="0"/>
              </a:ext>
            </a:extLst>
          </a:blip>
          <a:srcRect t="5768" r="34802"/>
          <a:stretch>
            <a:fillRect/>
          </a:stretch>
        </p:blipFill>
        <p:spPr bwMode="auto">
          <a:xfrm>
            <a:off x="2024064" y="857250"/>
            <a:ext cx="2632075" cy="574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6" descr="http://stirling.kent.ac.uk/sac/fjml2/Masai.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2038" y="836614"/>
            <a:ext cx="4248150" cy="5741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6" name="Rectangle 2"/>
          <p:cNvSpPr>
            <a:spLocks noGrp="1" noChangeArrowheads="1"/>
          </p:cNvSpPr>
          <p:nvPr>
            <p:ph type="title" idx="4294967295"/>
          </p:nvPr>
        </p:nvSpPr>
        <p:spPr>
          <a:xfrm>
            <a:off x="1524001" y="0"/>
            <a:ext cx="9756775" cy="908050"/>
          </a:xfrm>
        </p:spPr>
        <p:txBody>
          <a:bodyPr/>
          <a:lstStyle/>
          <a:p>
            <a:pPr algn="l" eaLnBrk="1" hangingPunct="1">
              <a:defRPr/>
            </a:pPr>
            <a:r>
              <a:rPr lang="en-GB" sz="3600" dirty="0"/>
              <a:t>Turkana Boy and </a:t>
            </a:r>
            <a:r>
              <a:rPr lang="en-GB" sz="3600" dirty="0" err="1"/>
              <a:t>Masai</a:t>
            </a:r>
            <a:r>
              <a:rPr lang="en-GB" sz="3600" dirty="0"/>
              <a:t>: An equatorial body </a:t>
            </a:r>
            <a:endParaRPr lang="en-US" sz="3600" dirty="0"/>
          </a:p>
        </p:txBody>
      </p:sp>
    </p:spTree>
    <p:extLst>
      <p:ext uri="{BB962C8B-B14F-4D97-AF65-F5344CB8AC3E}">
        <p14:creationId xmlns:p14="http://schemas.microsoft.com/office/powerpoint/2010/main" val="85673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7" descr="2006-06-human-ances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4155" y="742495"/>
            <a:ext cx="7698747" cy="4618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52" name="Text Box 8"/>
          <p:cNvSpPr txBox="1">
            <a:spLocks noChangeArrowheads="1"/>
          </p:cNvSpPr>
          <p:nvPr/>
        </p:nvSpPr>
        <p:spPr bwMode="auto">
          <a:xfrm>
            <a:off x="1677369" y="5361284"/>
            <a:ext cx="7848600" cy="1016000"/>
          </a:xfrm>
          <a:prstGeom prst="rect">
            <a:avLst/>
          </a:prstGeom>
          <a:noFill/>
          <a:ln w="9525" algn="ctr">
            <a:noFill/>
            <a:miter lim="800000"/>
            <a:headEnd/>
            <a:tailEnd/>
          </a:ln>
          <a:effectLst/>
        </p:spPr>
        <p:txBody>
          <a:bodyPr>
            <a:spAutoFit/>
          </a:bodyPr>
          <a:lstStyle/>
          <a:p>
            <a:pPr>
              <a:defRPr/>
            </a:pPr>
            <a:r>
              <a:rPr lang="en-GB" sz="2000" i="1" dirty="0">
                <a:effectLst>
                  <a:outerShdw blurRad="38100" dist="38100" dir="2700000" algn="tl">
                    <a:srgbClr val="000000"/>
                  </a:outerShdw>
                </a:effectLst>
                <a:cs typeface="Arial" charset="0"/>
              </a:rPr>
              <a:t>Homo erectus</a:t>
            </a:r>
            <a:r>
              <a:rPr lang="en-GB" sz="2000" dirty="0">
                <a:effectLst>
                  <a:outerShdw blurRad="38100" dist="38100" dir="2700000" algn="tl">
                    <a:srgbClr val="000000"/>
                  </a:outerShdw>
                </a:effectLst>
                <a:cs typeface="Arial" charset="0"/>
              </a:rPr>
              <a:t> vertebra from </a:t>
            </a:r>
            <a:r>
              <a:rPr lang="en-GB" sz="2000" dirty="0" err="1">
                <a:effectLst>
                  <a:outerShdw blurRad="38100" dist="38100" dir="2700000" algn="tl">
                    <a:srgbClr val="000000"/>
                  </a:outerShdw>
                </a:effectLst>
                <a:cs typeface="Arial" charset="0"/>
              </a:rPr>
              <a:t>Dmanisi</a:t>
            </a:r>
            <a:r>
              <a:rPr lang="en-GB" sz="2000" dirty="0">
                <a:effectLst>
                  <a:outerShdw blurRad="38100" dist="38100" dir="2700000" algn="tl">
                    <a:srgbClr val="000000"/>
                  </a:outerShdw>
                </a:effectLst>
                <a:cs typeface="Arial" charset="0"/>
              </a:rPr>
              <a:t>, Georgia,</a:t>
            </a:r>
            <a:r>
              <a:rPr lang="en-GB" sz="2000" dirty="0">
                <a:cs typeface="Arial" charset="0"/>
              </a:rPr>
              <a:t> </a:t>
            </a:r>
            <a:r>
              <a:rPr lang="en-GB" sz="2000" dirty="0">
                <a:effectLst>
                  <a:outerShdw blurRad="38100" dist="38100" dir="2700000" algn="tl">
                    <a:srgbClr val="000000"/>
                  </a:outerShdw>
                </a:effectLst>
                <a:cs typeface="Arial" charset="0"/>
              </a:rPr>
              <a:t>(left) has a larger spinal cord canal than a similar bone (right) from an African sample.  Quite what such variation may mean is debatable BUT being an effective biped is not.</a:t>
            </a:r>
          </a:p>
        </p:txBody>
      </p:sp>
      <p:sp>
        <p:nvSpPr>
          <p:cNvPr id="2" name="TextBox 1"/>
          <p:cNvSpPr txBox="1"/>
          <p:nvPr/>
        </p:nvSpPr>
        <p:spPr>
          <a:xfrm>
            <a:off x="10556381" y="976392"/>
            <a:ext cx="461665" cy="1053885"/>
          </a:xfrm>
          <a:prstGeom prst="rect">
            <a:avLst/>
          </a:prstGeom>
          <a:noFill/>
        </p:spPr>
        <p:txBody>
          <a:bodyPr vert="vert" wrap="square" rtlCol="0">
            <a:spAutoFit/>
          </a:bodyPr>
          <a:lstStyle/>
          <a:p>
            <a:endParaRPr lang="en-GB" dirty="0"/>
          </a:p>
        </p:txBody>
      </p:sp>
      <p:sp>
        <p:nvSpPr>
          <p:cNvPr id="6" name="TextBox 5"/>
          <p:cNvSpPr txBox="1"/>
          <p:nvPr/>
        </p:nvSpPr>
        <p:spPr>
          <a:xfrm>
            <a:off x="1055995" y="110239"/>
            <a:ext cx="5003842" cy="1477328"/>
          </a:xfrm>
          <a:prstGeom prst="rect">
            <a:avLst/>
          </a:prstGeom>
          <a:noFill/>
        </p:spPr>
        <p:txBody>
          <a:bodyPr vert="horz" wrap="square" rtlCol="0">
            <a:spAutoFit/>
          </a:bodyPr>
          <a:lstStyle/>
          <a:p>
            <a:r>
              <a:rPr lang="en-GB" b="1" dirty="0" smtClean="0"/>
              <a:t>Mayer, M.R. and </a:t>
            </a:r>
            <a:r>
              <a:rPr lang="en-GB" b="1" dirty="0" err="1" smtClean="0"/>
              <a:t>Haeusler</a:t>
            </a:r>
            <a:r>
              <a:rPr lang="en-GB" b="1" dirty="0" smtClean="0"/>
              <a:t>, M. 2015</a:t>
            </a:r>
          </a:p>
          <a:p>
            <a:r>
              <a:rPr lang="en-GB" b="1" dirty="0" smtClean="0"/>
              <a:t>Spinal </a:t>
            </a:r>
            <a:r>
              <a:rPr lang="en-GB" b="1" dirty="0"/>
              <a:t>cord evolution in early </a:t>
            </a:r>
            <a:r>
              <a:rPr lang="en-GB" b="1" dirty="0" smtClean="0"/>
              <a:t>Homo</a:t>
            </a:r>
          </a:p>
          <a:p>
            <a:r>
              <a:rPr lang="en-GB" b="1" dirty="0" smtClean="0"/>
              <a:t>J Hum </a:t>
            </a:r>
            <a:r>
              <a:rPr lang="en-GB" b="1" dirty="0" err="1" smtClean="0"/>
              <a:t>Evol</a:t>
            </a:r>
            <a:r>
              <a:rPr lang="en-GB" b="1" dirty="0" smtClean="0"/>
              <a:t> 88:43-53</a:t>
            </a:r>
            <a:endParaRPr lang="en-GB" b="1" dirty="0"/>
          </a:p>
          <a:p>
            <a:r>
              <a:rPr lang="en-GB" b="1" dirty="0">
                <a:hlinkClick r:id="rId4"/>
              </a:rPr>
              <a:t>https://</a:t>
            </a:r>
            <a:r>
              <a:rPr lang="en-GB" b="1" dirty="0" smtClean="0">
                <a:hlinkClick r:id="rId4"/>
              </a:rPr>
              <a:t>doi.org/10.1016/j.jhevol.2015.09.001</a:t>
            </a:r>
            <a:endParaRPr lang="en-GB" b="1" dirty="0" smtClean="0"/>
          </a:p>
          <a:p>
            <a:endParaRPr lang="en-GB" b="1" dirty="0"/>
          </a:p>
        </p:txBody>
      </p:sp>
    </p:spTree>
    <p:extLst>
      <p:ext uri="{BB962C8B-B14F-4D97-AF65-F5344CB8AC3E}">
        <p14:creationId xmlns:p14="http://schemas.microsoft.com/office/powerpoint/2010/main" val="1888137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4" descr="http://thunder1.cudenver.edu/clas/anthropology/paleoAnthroResources/he1a9.jpg"/>
          <p:cNvPicPr>
            <a:picLocks noChangeAspect="1" noChangeArrowheads="1"/>
          </p:cNvPicPr>
          <p:nvPr/>
        </p:nvPicPr>
        <p:blipFill>
          <a:blip r:embed="rId3">
            <a:extLst>
              <a:ext uri="{28A0092B-C50C-407E-A947-70E740481C1C}">
                <a14:useLocalDpi xmlns:a14="http://schemas.microsoft.com/office/drawing/2010/main" val="0"/>
              </a:ext>
            </a:extLst>
          </a:blip>
          <a:srcRect l="346" t="116" r="346" b="462"/>
          <a:stretch>
            <a:fillRect/>
          </a:stretch>
        </p:blipFill>
        <p:spPr bwMode="auto">
          <a:xfrm>
            <a:off x="2769908" y="99535"/>
            <a:ext cx="6431965" cy="5393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Box 3"/>
          <p:cNvSpPr txBox="1">
            <a:spLocks noChangeArrowheads="1"/>
          </p:cNvSpPr>
          <p:nvPr/>
        </p:nvSpPr>
        <p:spPr bwMode="auto">
          <a:xfrm>
            <a:off x="1969164" y="5805267"/>
            <a:ext cx="83502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lgn="l" eaLnBrk="0" hangingPunct="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lgn="l" eaLnBrk="0" hangingPunct="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lgn="l" eaLnBrk="0" hangingPunct="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lgn="l" eaLnBrk="0" hangingPunct="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eaLnBrk="1" hangingPunct="1">
              <a:spcBef>
                <a:spcPct val="0"/>
              </a:spcBef>
              <a:buClrTx/>
              <a:buSzTx/>
              <a:buFontTx/>
              <a:buNone/>
            </a:pPr>
            <a:r>
              <a:rPr lang="en-GB" altLang="en-US" sz="2000" dirty="0"/>
              <a:t>The very large specimen of OH 9, from Olduvai, displaying one of their most characteristic features, the massive bar of bone for the eyebrows.</a:t>
            </a:r>
          </a:p>
        </p:txBody>
      </p:sp>
    </p:spTree>
    <p:extLst>
      <p:ext uri="{BB962C8B-B14F-4D97-AF65-F5344CB8AC3E}">
        <p14:creationId xmlns:p14="http://schemas.microsoft.com/office/powerpoint/2010/main" val="289646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13ADB3-4D65-4E4D-A5F7-38EA2216F936}"/>
              </a:ext>
            </a:extLst>
          </p:cNvPr>
          <p:cNvSpPr>
            <a:spLocks noGrp="1"/>
          </p:cNvSpPr>
          <p:nvPr>
            <p:ph type="title"/>
          </p:nvPr>
        </p:nvSpPr>
        <p:spPr/>
        <p:txBody>
          <a:bodyPr/>
          <a:lstStyle/>
          <a:p>
            <a:r>
              <a:rPr lang="en-GB" dirty="0"/>
              <a:t>Can see male and female more easily in the fossils, both adults from </a:t>
            </a:r>
            <a:r>
              <a:rPr lang="en-GB" dirty="0" err="1"/>
              <a:t>Koobi</a:t>
            </a:r>
            <a:r>
              <a:rPr lang="en-GB" dirty="0"/>
              <a:t> Fora, Kenya</a:t>
            </a:r>
          </a:p>
        </p:txBody>
      </p:sp>
      <p:sp>
        <p:nvSpPr>
          <p:cNvPr id="5" name="Text Placeholder 4">
            <a:extLst>
              <a:ext uri="{FF2B5EF4-FFF2-40B4-BE49-F238E27FC236}">
                <a16:creationId xmlns:a16="http://schemas.microsoft.com/office/drawing/2014/main" xmlns="" id="{481E5903-A885-47E7-8004-9008907F3EF7}"/>
              </a:ext>
            </a:extLst>
          </p:cNvPr>
          <p:cNvSpPr>
            <a:spLocks noGrp="1"/>
          </p:cNvSpPr>
          <p:nvPr>
            <p:ph type="body" idx="1"/>
          </p:nvPr>
        </p:nvSpPr>
        <p:spPr/>
        <p:txBody>
          <a:bodyPr>
            <a:normAutofit lnSpcReduction="10000"/>
          </a:bodyPr>
          <a:lstStyle/>
          <a:p>
            <a:pPr algn="ctr"/>
            <a:r>
              <a:rPr lang="en-GB" b="0" i="1" dirty="0"/>
              <a:t>Male</a:t>
            </a:r>
          </a:p>
          <a:p>
            <a:pPr algn="ctr"/>
            <a:r>
              <a:rPr lang="en-GB" b="0" i="1" dirty="0"/>
              <a:t>Homo ergaster: </a:t>
            </a:r>
            <a:r>
              <a:rPr lang="en-GB" b="0" dirty="0"/>
              <a:t>KNM-ER 3883</a:t>
            </a:r>
            <a:endParaRPr lang="en-GB" dirty="0"/>
          </a:p>
        </p:txBody>
      </p:sp>
      <p:pic>
        <p:nvPicPr>
          <p:cNvPr id="10" name="Content Placeholder 9">
            <a:extLst>
              <a:ext uri="{FF2B5EF4-FFF2-40B4-BE49-F238E27FC236}">
                <a16:creationId xmlns:a16="http://schemas.microsoft.com/office/drawing/2014/main" xmlns="" id="{50045B12-0139-44E6-AADD-90B422663340}"/>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2565415"/>
            <a:ext cx="3654224" cy="3654224"/>
          </a:xfrm>
        </p:spPr>
      </p:pic>
      <p:sp>
        <p:nvSpPr>
          <p:cNvPr id="7" name="Text Placeholder 6">
            <a:extLst>
              <a:ext uri="{FF2B5EF4-FFF2-40B4-BE49-F238E27FC236}">
                <a16:creationId xmlns:a16="http://schemas.microsoft.com/office/drawing/2014/main" xmlns="" id="{858821D7-D87C-433F-9C6D-FDA9BA10355D}"/>
              </a:ext>
            </a:extLst>
          </p:cNvPr>
          <p:cNvSpPr>
            <a:spLocks noGrp="1"/>
          </p:cNvSpPr>
          <p:nvPr>
            <p:ph type="body" sz="quarter" idx="3"/>
          </p:nvPr>
        </p:nvSpPr>
        <p:spPr>
          <a:xfrm>
            <a:off x="6169024" y="1561104"/>
            <a:ext cx="5183188" cy="823912"/>
          </a:xfrm>
        </p:spPr>
        <p:txBody>
          <a:bodyPr>
            <a:normAutofit lnSpcReduction="10000"/>
          </a:bodyPr>
          <a:lstStyle/>
          <a:p>
            <a:pPr algn="ctr"/>
            <a:r>
              <a:rPr lang="en-GB" b="0" i="1" dirty="0"/>
              <a:t>Female</a:t>
            </a:r>
          </a:p>
          <a:p>
            <a:pPr algn="ctr"/>
            <a:r>
              <a:rPr lang="en-GB" b="0" i="1" dirty="0"/>
              <a:t>Homo ergaster: </a:t>
            </a:r>
            <a:r>
              <a:rPr lang="en-GB" b="0" dirty="0"/>
              <a:t>KNM-ER 3733</a:t>
            </a:r>
            <a:endParaRPr lang="en-GB" dirty="0"/>
          </a:p>
        </p:txBody>
      </p:sp>
      <p:pic>
        <p:nvPicPr>
          <p:cNvPr id="20" name="Content Placeholder 19">
            <a:extLst>
              <a:ext uri="{FF2B5EF4-FFF2-40B4-BE49-F238E27FC236}">
                <a16:creationId xmlns:a16="http://schemas.microsoft.com/office/drawing/2014/main" xmlns="" id="{480E59B9-8337-4100-B704-C110F82046D1}"/>
              </a:ext>
            </a:extLst>
          </p:cNvPr>
          <p:cNvPicPr>
            <a:picLocks noGrp="1" noChangeAspect="1"/>
          </p:cNvPicPr>
          <p:nvPr>
            <p:ph sz="quarter" idx="4"/>
          </p:nvPr>
        </p:nvPicPr>
        <p:blipFill>
          <a:blip r:embed="rId4"/>
          <a:stretch>
            <a:fillRect/>
          </a:stretch>
        </p:blipFill>
        <p:spPr>
          <a:xfrm>
            <a:off x="1503124" y="2385016"/>
            <a:ext cx="3831114" cy="3831114"/>
          </a:xfrm>
          <a:prstGeom prst="rect">
            <a:avLst/>
          </a:prstGeom>
        </p:spPr>
      </p:pic>
    </p:spTree>
    <p:extLst>
      <p:ext uri="{BB962C8B-B14F-4D97-AF65-F5344CB8AC3E}">
        <p14:creationId xmlns:p14="http://schemas.microsoft.com/office/powerpoint/2010/main" val="1510694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xmlns="" id="{C889D9B5-C217-4FB7-A566-33808C14A1CB}"/>
              </a:ext>
            </a:extLst>
          </p:cNvPr>
          <p:cNvSpPr>
            <a:spLocks noGrp="1"/>
          </p:cNvSpPr>
          <p:nvPr>
            <p:ph type="title"/>
          </p:nvPr>
        </p:nvSpPr>
        <p:spPr/>
        <p:txBody>
          <a:bodyPr/>
          <a:lstStyle/>
          <a:p>
            <a:r>
              <a:rPr lang="en-GB" i="1" dirty="0"/>
              <a:t>Homo ergaster: </a:t>
            </a:r>
            <a:r>
              <a:rPr lang="en-GB" dirty="0"/>
              <a:t>KNM-ER 992: read the teeth</a:t>
            </a:r>
          </a:p>
        </p:txBody>
      </p:sp>
      <p:pic>
        <p:nvPicPr>
          <p:cNvPr id="6" name="Picture 5">
            <a:extLst>
              <a:ext uri="{FF2B5EF4-FFF2-40B4-BE49-F238E27FC236}">
                <a16:creationId xmlns:a16="http://schemas.microsoft.com/office/drawing/2014/main" xmlns="" id="{0F3F0B32-A2F3-413E-9EBA-EBA87767B3F9}"/>
              </a:ext>
            </a:extLst>
          </p:cNvPr>
          <p:cNvPicPr>
            <a:picLocks noChangeAspect="1"/>
          </p:cNvPicPr>
          <p:nvPr/>
        </p:nvPicPr>
        <p:blipFill>
          <a:blip r:embed="rId3"/>
          <a:stretch>
            <a:fillRect/>
          </a:stretch>
        </p:blipFill>
        <p:spPr>
          <a:xfrm>
            <a:off x="965663" y="2208010"/>
            <a:ext cx="3810000" cy="3810000"/>
          </a:xfrm>
          <a:prstGeom prst="rect">
            <a:avLst/>
          </a:prstGeom>
        </p:spPr>
      </p:pic>
      <p:pic>
        <p:nvPicPr>
          <p:cNvPr id="10" name="Picture 9">
            <a:extLst>
              <a:ext uri="{FF2B5EF4-FFF2-40B4-BE49-F238E27FC236}">
                <a16:creationId xmlns:a16="http://schemas.microsoft.com/office/drawing/2014/main" xmlns="" id="{4C2F5C09-CFD2-4628-8D45-60CE1EACEC95}"/>
              </a:ext>
            </a:extLst>
          </p:cNvPr>
          <p:cNvPicPr>
            <a:picLocks noChangeAspect="1"/>
          </p:cNvPicPr>
          <p:nvPr/>
        </p:nvPicPr>
        <p:blipFill>
          <a:blip r:embed="rId4"/>
          <a:stretch>
            <a:fillRect/>
          </a:stretch>
        </p:blipFill>
        <p:spPr>
          <a:xfrm>
            <a:off x="5820295" y="1956262"/>
            <a:ext cx="3810000" cy="3810000"/>
          </a:xfrm>
          <a:prstGeom prst="rect">
            <a:avLst/>
          </a:prstGeom>
        </p:spPr>
      </p:pic>
    </p:spTree>
    <p:extLst>
      <p:ext uri="{BB962C8B-B14F-4D97-AF65-F5344CB8AC3E}">
        <p14:creationId xmlns:p14="http://schemas.microsoft.com/office/powerpoint/2010/main" val="2848315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t0.gstatic.com/images?q=tbn:ANd9GcT2xBn3x0ngQ1kmrxuK_kUBusrs-oLUjDwNgFQ3Hcoo-XvArRCCtXsPFhU36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4630" y="1525075"/>
            <a:ext cx="3132992" cy="268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5" name="Picture 4" descr="http://3.bp.blogspot.com/_ifNvMe6zXXc/SdViBxpUQRI/AAAAAAAAAWM/cBYsnLDHxHo/s400/Oldow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8269" y="1360487"/>
            <a:ext cx="4347857" cy="2913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919289" y="5373688"/>
            <a:ext cx="7813675" cy="1016000"/>
          </a:xfrm>
          <a:prstGeom prst="rect">
            <a:avLst/>
          </a:prstGeom>
          <a:noFill/>
        </p:spPr>
        <p:txBody>
          <a:bodyPr>
            <a:spAutoFit/>
          </a:bodyPr>
          <a:lstStyle/>
          <a:p>
            <a:pPr>
              <a:defRPr/>
            </a:pPr>
            <a:r>
              <a:rPr lang="en-GB" sz="2000" dirty="0" err="1">
                <a:effectLst>
                  <a:outerShdw blurRad="38100" dist="38100" dir="2700000" algn="tl">
                    <a:srgbClr val="000000">
                      <a:alpha val="43137"/>
                    </a:srgbClr>
                  </a:outerShdw>
                </a:effectLst>
                <a:cs typeface="Arial" charset="0"/>
              </a:rPr>
              <a:t>Oldowan</a:t>
            </a:r>
            <a:r>
              <a:rPr lang="en-GB" sz="2000" dirty="0">
                <a:effectLst>
                  <a:outerShdw blurRad="38100" dist="38100" dir="2700000" algn="tl">
                    <a:srgbClr val="000000">
                      <a:alpha val="43137"/>
                    </a:srgbClr>
                  </a:outerShdw>
                </a:effectLst>
                <a:cs typeface="Arial" charset="0"/>
              </a:rPr>
              <a:t> stone tools, appear and become increasingly ‘worked’ over the surface of the tool. This is known as the Developed </a:t>
            </a:r>
            <a:r>
              <a:rPr lang="en-GB" sz="2000" dirty="0" err="1">
                <a:effectLst>
                  <a:outerShdw blurRad="38100" dist="38100" dir="2700000" algn="tl">
                    <a:srgbClr val="000000">
                      <a:alpha val="43137"/>
                    </a:srgbClr>
                  </a:outerShdw>
                </a:effectLst>
                <a:cs typeface="Arial" charset="0"/>
              </a:rPr>
              <a:t>Oldowan</a:t>
            </a:r>
            <a:r>
              <a:rPr lang="en-GB" sz="2000" dirty="0">
                <a:effectLst>
                  <a:outerShdw blurRad="38100" dist="38100" dir="2700000" algn="tl">
                    <a:srgbClr val="000000">
                      <a:alpha val="43137"/>
                    </a:srgbClr>
                  </a:outerShdw>
                </a:effectLst>
                <a:cs typeface="Arial" charset="0"/>
              </a:rPr>
              <a:t> </a:t>
            </a:r>
          </a:p>
          <a:p>
            <a:pPr>
              <a:defRPr/>
            </a:pPr>
            <a:r>
              <a:rPr lang="en-GB" sz="2000" dirty="0">
                <a:effectLst>
                  <a:outerShdw blurRad="38100" dist="38100" dir="2700000" algn="tl">
                    <a:srgbClr val="000000">
                      <a:alpha val="43137"/>
                    </a:srgbClr>
                  </a:outerShdw>
                </a:effectLst>
                <a:cs typeface="Arial" charset="0"/>
              </a:rPr>
              <a:t>Note lack of uniformity of shape….compare to….</a:t>
            </a:r>
          </a:p>
        </p:txBody>
      </p:sp>
      <p:sp>
        <p:nvSpPr>
          <p:cNvPr id="2" name="Title 1"/>
          <p:cNvSpPr>
            <a:spLocks noGrp="1"/>
          </p:cNvSpPr>
          <p:nvPr>
            <p:ph type="title"/>
          </p:nvPr>
        </p:nvSpPr>
        <p:spPr/>
        <p:txBody>
          <a:bodyPr/>
          <a:lstStyle/>
          <a:p>
            <a:pPr>
              <a:defRPr/>
            </a:pPr>
            <a:r>
              <a:rPr lang="en-GB" dirty="0"/>
              <a:t>Development of the stone tools</a:t>
            </a:r>
          </a:p>
        </p:txBody>
      </p:sp>
      <p:sp>
        <p:nvSpPr>
          <p:cNvPr id="13318" name="TextBox 2"/>
          <p:cNvSpPr txBox="1">
            <a:spLocks noChangeArrowheads="1"/>
          </p:cNvSpPr>
          <p:nvPr/>
        </p:nvSpPr>
        <p:spPr bwMode="auto">
          <a:xfrm>
            <a:off x="1919289" y="4470401"/>
            <a:ext cx="36004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dirty="0" err="1"/>
              <a:t>Oldowan</a:t>
            </a:r>
            <a:r>
              <a:rPr lang="en-GB" altLang="en-US" dirty="0"/>
              <a:t> Industrial Complex </a:t>
            </a:r>
          </a:p>
        </p:txBody>
      </p:sp>
      <p:sp>
        <p:nvSpPr>
          <p:cNvPr id="13319" name="TextBox 4"/>
          <p:cNvSpPr txBox="1">
            <a:spLocks noChangeArrowheads="1"/>
          </p:cNvSpPr>
          <p:nvPr/>
        </p:nvSpPr>
        <p:spPr bwMode="auto">
          <a:xfrm>
            <a:off x="6456363" y="4437064"/>
            <a:ext cx="2216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a:t>Developed Oldowan</a:t>
            </a:r>
          </a:p>
        </p:txBody>
      </p:sp>
    </p:spTree>
    <p:extLst>
      <p:ext uri="{BB962C8B-B14F-4D97-AF65-F5344CB8AC3E}">
        <p14:creationId xmlns:p14="http://schemas.microsoft.com/office/powerpoint/2010/main" val="3224885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http://www.originsnet.org/latoolsgallery/images/o)kfbordes2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155" y="1396851"/>
            <a:ext cx="7589462" cy="54034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Box 2"/>
          <p:cNvSpPr txBox="1">
            <a:spLocks noChangeArrowheads="1"/>
          </p:cNvSpPr>
          <p:nvPr/>
        </p:nvSpPr>
        <p:spPr bwMode="auto">
          <a:xfrm>
            <a:off x="8360648" y="2190360"/>
            <a:ext cx="3174779" cy="1908215"/>
          </a:xfrm>
          <a:prstGeom prst="rect">
            <a:avLst/>
          </a:prstGeom>
          <a:noFill/>
          <a:ln w="9525">
            <a:noFill/>
            <a:miter lim="800000"/>
            <a:headEnd/>
            <a:tailEnd/>
          </a:ln>
        </p:spPr>
        <p:txBody>
          <a:bodyPr wrap="square">
            <a:spAutoFit/>
          </a:bodyPr>
          <a:lstStyle/>
          <a:p>
            <a:pPr>
              <a:defRPr/>
            </a:pPr>
            <a:endParaRPr lang="en-GB" dirty="0">
              <a:effectLst>
                <a:outerShdw blurRad="38100" dist="38100" dir="2700000" algn="tl">
                  <a:srgbClr val="000000">
                    <a:alpha val="43137"/>
                  </a:srgbClr>
                </a:outerShdw>
              </a:effectLst>
              <a:cs typeface="Arial" charset="0"/>
            </a:endParaRPr>
          </a:p>
          <a:p>
            <a:pPr>
              <a:defRPr/>
            </a:pPr>
            <a:r>
              <a:rPr lang="en-GB" sz="2000" dirty="0">
                <a:effectLst>
                  <a:outerShdw blurRad="38100" dist="38100" dir="2700000" algn="tl">
                    <a:srgbClr val="000000">
                      <a:alpha val="43137"/>
                    </a:srgbClr>
                  </a:outerShdw>
                </a:effectLst>
                <a:cs typeface="Arial" charset="0"/>
              </a:rPr>
              <a:t>The Acheulean (after type site St </a:t>
            </a:r>
            <a:r>
              <a:rPr lang="en-GB" sz="2000" dirty="0" err="1">
                <a:effectLst>
                  <a:outerShdw blurRad="38100" dist="38100" dir="2700000" algn="tl">
                    <a:srgbClr val="000000">
                      <a:alpha val="43137"/>
                    </a:srgbClr>
                  </a:outerShdw>
                </a:effectLst>
                <a:cs typeface="Arial" charset="0"/>
              </a:rPr>
              <a:t>Acheul</a:t>
            </a:r>
            <a:r>
              <a:rPr lang="en-GB" sz="2000" dirty="0">
                <a:effectLst>
                  <a:outerShdw blurRad="38100" dist="38100" dir="2700000" algn="tl">
                    <a:srgbClr val="000000">
                      <a:alpha val="43137"/>
                    </a:srgbClr>
                  </a:outerShdw>
                </a:effectLst>
                <a:cs typeface="Arial" charset="0"/>
              </a:rPr>
              <a:t> in France), are found from around 1.6 million years ago to around 250,000 years ago </a:t>
            </a:r>
          </a:p>
        </p:txBody>
      </p:sp>
      <p:sp>
        <p:nvSpPr>
          <p:cNvPr id="2" name="Title 1"/>
          <p:cNvSpPr>
            <a:spLocks noGrp="1"/>
          </p:cNvSpPr>
          <p:nvPr>
            <p:ph type="title"/>
          </p:nvPr>
        </p:nvSpPr>
        <p:spPr>
          <a:xfrm>
            <a:off x="717630" y="87654"/>
            <a:ext cx="9706277" cy="1371600"/>
          </a:xfrm>
        </p:spPr>
        <p:txBody>
          <a:bodyPr/>
          <a:lstStyle/>
          <a:p>
            <a:pPr>
              <a:defRPr/>
            </a:pPr>
            <a:r>
              <a:rPr lang="en-GB" sz="4000" dirty="0">
                <a:effectLst>
                  <a:outerShdw blurRad="38100" dist="38100" dir="2700000" algn="tl">
                    <a:srgbClr val="000000">
                      <a:alpha val="43137"/>
                    </a:srgbClr>
                  </a:outerShdw>
                </a:effectLst>
              </a:rPr>
              <a:t>Most characteristic stone tool of all Acheulean</a:t>
            </a:r>
            <a:endParaRPr lang="en-GB" sz="4000" dirty="0"/>
          </a:p>
        </p:txBody>
      </p:sp>
    </p:spTree>
    <p:extLst>
      <p:ext uri="{BB962C8B-B14F-4D97-AF65-F5344CB8AC3E}">
        <p14:creationId xmlns:p14="http://schemas.microsoft.com/office/powerpoint/2010/main" val="622586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678928" y="0"/>
            <a:ext cx="5345880" cy="6858000"/>
          </a:xfrm>
          <a:prstGeom prst="rect">
            <a:avLst/>
          </a:prstGeom>
        </p:spPr>
      </p:pic>
      <p:pic>
        <p:nvPicPr>
          <p:cNvPr id="5" name="Picture 4"/>
          <p:cNvPicPr>
            <a:picLocks noChangeAspect="1"/>
          </p:cNvPicPr>
          <p:nvPr/>
        </p:nvPicPr>
        <p:blipFill>
          <a:blip r:embed="rId4"/>
          <a:stretch>
            <a:fillRect/>
          </a:stretch>
        </p:blipFill>
        <p:spPr>
          <a:xfrm>
            <a:off x="225049" y="3205728"/>
            <a:ext cx="6286500" cy="3171825"/>
          </a:xfrm>
          <a:prstGeom prst="rect">
            <a:avLst/>
          </a:prstGeom>
        </p:spPr>
      </p:pic>
      <p:sp>
        <p:nvSpPr>
          <p:cNvPr id="6" name="Rectangle 5"/>
          <p:cNvSpPr/>
          <p:nvPr/>
        </p:nvSpPr>
        <p:spPr>
          <a:xfrm>
            <a:off x="225049" y="818390"/>
            <a:ext cx="5732981" cy="2031325"/>
          </a:xfrm>
          <a:prstGeom prst="rect">
            <a:avLst/>
          </a:prstGeom>
        </p:spPr>
        <p:txBody>
          <a:bodyPr wrap="square">
            <a:spAutoFit/>
          </a:bodyPr>
          <a:lstStyle/>
          <a:p>
            <a:r>
              <a:rPr lang="en-GB" dirty="0" err="1" smtClean="0"/>
              <a:t>Semaw</a:t>
            </a:r>
            <a:r>
              <a:rPr lang="en-GB" dirty="0" smtClean="0"/>
              <a:t>, S. et.al. 2020 Co-</a:t>
            </a:r>
            <a:r>
              <a:rPr lang="en-GB" dirty="0" err="1" smtClean="0"/>
              <a:t>ocurrence</a:t>
            </a:r>
            <a:r>
              <a:rPr lang="en-GB" dirty="0" smtClean="0"/>
              <a:t>  of </a:t>
            </a:r>
            <a:r>
              <a:rPr lang="en-GB" dirty="0" err="1" smtClean="0"/>
              <a:t>Achulian</a:t>
            </a:r>
            <a:r>
              <a:rPr lang="en-GB" dirty="0" smtClean="0"/>
              <a:t> and </a:t>
            </a:r>
            <a:r>
              <a:rPr lang="en-GB" dirty="0" err="1" smtClean="0"/>
              <a:t>Oldowan</a:t>
            </a:r>
            <a:r>
              <a:rPr lang="en-GB" dirty="0" smtClean="0"/>
              <a:t> </a:t>
            </a:r>
            <a:r>
              <a:rPr lang="en-GB" dirty="0" err="1" smtClean="0"/>
              <a:t>artifacts</a:t>
            </a:r>
            <a:r>
              <a:rPr lang="en-GB" dirty="0" smtClean="0"/>
              <a:t> with </a:t>
            </a:r>
            <a:r>
              <a:rPr lang="en-GB" i="1" dirty="0" smtClean="0"/>
              <a:t>Homo erectus </a:t>
            </a:r>
            <a:r>
              <a:rPr lang="en-GB" dirty="0" smtClean="0"/>
              <a:t>cranial fossil s from </a:t>
            </a:r>
            <a:r>
              <a:rPr lang="en-GB" dirty="0" err="1" smtClean="0"/>
              <a:t>Gona</a:t>
            </a:r>
            <a:r>
              <a:rPr lang="en-GB" dirty="0" smtClean="0"/>
              <a:t>, Afar, Ethiopia. </a:t>
            </a:r>
            <a:r>
              <a:rPr lang="en-GB" i="1" dirty="0" smtClean="0"/>
              <a:t>Science</a:t>
            </a:r>
            <a:r>
              <a:rPr lang="en-GB" dirty="0" smtClean="0"/>
              <a:t>, 6(10)</a:t>
            </a:r>
          </a:p>
          <a:p>
            <a:r>
              <a:rPr lang="en-GB" dirty="0" smtClean="0">
                <a:hlinkClick r:id="rId5"/>
              </a:rPr>
              <a:t>https</a:t>
            </a:r>
            <a:r>
              <a:rPr lang="en-GB" dirty="0">
                <a:hlinkClick r:id="rId5"/>
              </a:rPr>
              <a:t>://</a:t>
            </a:r>
            <a:r>
              <a:rPr lang="en-GB" dirty="0" smtClean="0">
                <a:hlinkClick r:id="rId5"/>
              </a:rPr>
              <a:t>www.science.org/doi/10.1126/sciadv.aaw4694</a:t>
            </a:r>
            <a:endParaRPr lang="en-GB" dirty="0" smtClean="0"/>
          </a:p>
          <a:p>
            <a:endParaRPr lang="en-GB" dirty="0"/>
          </a:p>
          <a:p>
            <a:r>
              <a:rPr lang="en-GB" dirty="0" smtClean="0"/>
              <a:t>BSN12, left large and robust, DAN5 right, smaller, more gracile = sexually dimorphic</a:t>
            </a:r>
            <a:endParaRPr lang="en-GB" dirty="0"/>
          </a:p>
        </p:txBody>
      </p:sp>
    </p:spTree>
    <p:extLst>
      <p:ext uri="{BB962C8B-B14F-4D97-AF65-F5344CB8AC3E}">
        <p14:creationId xmlns:p14="http://schemas.microsoft.com/office/powerpoint/2010/main" val="4151108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95300" y="425558"/>
            <a:ext cx="5874503" cy="5874503"/>
          </a:xfrm>
          <a:prstGeom prst="rect">
            <a:avLst/>
          </a:prstGeom>
        </p:spPr>
      </p:pic>
      <p:pic>
        <p:nvPicPr>
          <p:cNvPr id="3" name="Picture 2"/>
          <p:cNvPicPr>
            <a:picLocks noChangeAspect="1"/>
          </p:cNvPicPr>
          <p:nvPr/>
        </p:nvPicPr>
        <p:blipFill>
          <a:blip r:embed="rId3"/>
          <a:stretch>
            <a:fillRect/>
          </a:stretch>
        </p:blipFill>
        <p:spPr>
          <a:xfrm>
            <a:off x="7131459" y="371959"/>
            <a:ext cx="2738016" cy="5928102"/>
          </a:xfrm>
          <a:prstGeom prst="rect">
            <a:avLst/>
          </a:prstGeom>
        </p:spPr>
      </p:pic>
    </p:spTree>
    <p:extLst>
      <p:ext uri="{BB962C8B-B14F-4D97-AF65-F5344CB8AC3E}">
        <p14:creationId xmlns:p14="http://schemas.microsoft.com/office/powerpoint/2010/main" val="25486772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31421" r="26231"/>
          <a:stretch/>
        </p:blipFill>
        <p:spPr>
          <a:xfrm>
            <a:off x="9469465" y="1357283"/>
            <a:ext cx="2603715" cy="4100347"/>
          </a:xfrm>
          <a:prstGeom prst="rect">
            <a:avLst/>
          </a:prstGeom>
        </p:spPr>
      </p:pic>
      <p:pic>
        <p:nvPicPr>
          <p:cNvPr id="2" name="Picture 1"/>
          <p:cNvPicPr>
            <a:picLocks noChangeAspect="1"/>
          </p:cNvPicPr>
          <p:nvPr/>
        </p:nvPicPr>
        <p:blipFill>
          <a:blip r:embed="rId4"/>
          <a:stretch>
            <a:fillRect/>
          </a:stretch>
        </p:blipFill>
        <p:spPr>
          <a:xfrm>
            <a:off x="222901" y="371952"/>
            <a:ext cx="4989948" cy="6214828"/>
          </a:xfrm>
          <a:prstGeom prst="rect">
            <a:avLst/>
          </a:prstGeom>
        </p:spPr>
      </p:pic>
      <p:sp>
        <p:nvSpPr>
          <p:cNvPr id="3" name="Rectangle 2"/>
          <p:cNvSpPr/>
          <p:nvPr/>
        </p:nvSpPr>
        <p:spPr>
          <a:xfrm>
            <a:off x="5357247" y="759410"/>
            <a:ext cx="6096000" cy="5632311"/>
          </a:xfrm>
          <a:prstGeom prst="rect">
            <a:avLst/>
          </a:prstGeom>
        </p:spPr>
        <p:txBody>
          <a:bodyPr>
            <a:spAutoFit/>
          </a:bodyPr>
          <a:lstStyle/>
          <a:p>
            <a:r>
              <a:rPr lang="en-GB" dirty="0"/>
              <a:t>The object is a 6 cm long, 2.6 cm wide, and 1.2 cm thick, </a:t>
            </a:r>
            <a:endParaRPr lang="en-GB" dirty="0" smtClean="0"/>
          </a:p>
          <a:p>
            <a:r>
              <a:rPr lang="en-GB" dirty="0" smtClean="0"/>
              <a:t>Weighs 10 </a:t>
            </a:r>
            <a:r>
              <a:rPr lang="en-GB" dirty="0"/>
              <a:t>gram </a:t>
            </a:r>
            <a:r>
              <a:rPr lang="en-GB" dirty="0" smtClean="0"/>
              <a:t>made form quartzite.</a:t>
            </a:r>
          </a:p>
          <a:p>
            <a:endParaRPr lang="en-GB" dirty="0"/>
          </a:p>
          <a:p>
            <a:endParaRPr lang="en-GB" dirty="0" smtClean="0"/>
          </a:p>
          <a:p>
            <a:endParaRPr lang="en-GB" dirty="0"/>
          </a:p>
          <a:p>
            <a:r>
              <a:rPr lang="en-GB" dirty="0" smtClean="0"/>
              <a:t>Meaning? Is it meaningful?</a:t>
            </a:r>
          </a:p>
          <a:p>
            <a:endParaRPr lang="en-GB" dirty="0" smtClean="0"/>
          </a:p>
          <a:p>
            <a:r>
              <a:rPr lang="en-GB" dirty="0" smtClean="0"/>
              <a:t>symbolism, style, aesthetics, art, </a:t>
            </a:r>
          </a:p>
          <a:p>
            <a:endParaRPr lang="en-GB" dirty="0" smtClean="0"/>
          </a:p>
          <a:p>
            <a:endParaRPr lang="en-GB" dirty="0"/>
          </a:p>
          <a:p>
            <a:endParaRPr lang="en-GB" i="1" dirty="0" smtClean="0"/>
          </a:p>
          <a:p>
            <a:endParaRPr lang="en-GB" dirty="0"/>
          </a:p>
          <a:p>
            <a:endParaRPr lang="en-GB" dirty="0" smtClean="0"/>
          </a:p>
          <a:p>
            <a:endParaRPr lang="en-GB" dirty="0"/>
          </a:p>
          <a:p>
            <a:endParaRPr lang="en-GB" dirty="0"/>
          </a:p>
          <a:p>
            <a:endParaRPr lang="en-GB" dirty="0" smtClean="0"/>
          </a:p>
          <a:p>
            <a:endParaRPr lang="en-GB" dirty="0"/>
          </a:p>
          <a:p>
            <a:r>
              <a:rPr lang="en-GB" dirty="0" smtClean="0"/>
              <a:t>Bednarik, R.G 2003 A figurine from the African Acheulian, </a:t>
            </a:r>
            <a:r>
              <a:rPr lang="en-GB" i="1" dirty="0" smtClean="0"/>
              <a:t>Current Anthropology </a:t>
            </a:r>
            <a:r>
              <a:rPr lang="en-GB" dirty="0" smtClean="0"/>
              <a:t>44(3) 405-413, </a:t>
            </a:r>
          </a:p>
          <a:p>
            <a:endParaRPr lang="en-GB" dirty="0"/>
          </a:p>
        </p:txBody>
      </p:sp>
    </p:spTree>
    <p:extLst>
      <p:ext uri="{BB962C8B-B14F-4D97-AF65-F5344CB8AC3E}">
        <p14:creationId xmlns:p14="http://schemas.microsoft.com/office/powerpoint/2010/main" val="2442869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descr="266E92BD">
            <a:extLst>
              <a:ext uri="{FF2B5EF4-FFF2-40B4-BE49-F238E27FC236}">
                <a16:creationId xmlns:a16="http://schemas.microsoft.com/office/drawing/2014/main" xmlns="" id="{09F83102-DEE2-4D33-9334-C25D421001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59" t="693" r="459" b="693"/>
          <a:stretch>
            <a:fillRect/>
          </a:stretch>
        </p:blipFill>
        <p:spPr bwMode="auto">
          <a:xfrm>
            <a:off x="2126644" y="312247"/>
            <a:ext cx="7724399" cy="514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Rectangle 5">
            <a:extLst>
              <a:ext uri="{FF2B5EF4-FFF2-40B4-BE49-F238E27FC236}">
                <a16:creationId xmlns:a16="http://schemas.microsoft.com/office/drawing/2014/main" xmlns="" id="{61958329-7570-472F-9437-EDF5C6C8AA3D}"/>
              </a:ext>
            </a:extLst>
          </p:cNvPr>
          <p:cNvSpPr>
            <a:spLocks noChangeArrowheads="1"/>
          </p:cNvSpPr>
          <p:nvPr/>
        </p:nvSpPr>
        <p:spPr bwMode="auto">
          <a:xfrm>
            <a:off x="2424113" y="5661025"/>
            <a:ext cx="7129462" cy="641350"/>
          </a:xfrm>
          <a:prstGeom prst="rect">
            <a:avLst/>
          </a:prstGeom>
          <a:noFill/>
          <a:ln w="9525">
            <a:noFill/>
            <a:miter lim="800000"/>
            <a:headEnd/>
            <a:tailEnd/>
          </a:ln>
          <a:effectLst/>
        </p:spPr>
        <p:txBody>
          <a:bodyPr>
            <a:spAutoFit/>
          </a:bodyPr>
          <a:lstStyle/>
          <a:p>
            <a:pPr>
              <a:defRPr/>
            </a:pPr>
            <a:r>
              <a:rPr lang="en-GB" dirty="0">
                <a:effectLst>
                  <a:outerShdw blurRad="38100" dist="38100" dir="2700000" algn="tl">
                    <a:srgbClr val="000000"/>
                  </a:outerShdw>
                </a:effectLst>
                <a:cs typeface="Arial" charset="0"/>
              </a:rPr>
              <a:t>Exodus from Africa from </a:t>
            </a:r>
            <a:r>
              <a:rPr lang="en-GB" i="1" dirty="0">
                <a:effectLst>
                  <a:outerShdw blurRad="38100" dist="38100" dir="2700000" algn="tl">
                    <a:srgbClr val="000000"/>
                  </a:outerShdw>
                </a:effectLst>
                <a:cs typeface="Arial" charset="0"/>
              </a:rPr>
              <a:t>H. ergaster/erectus</a:t>
            </a:r>
            <a:r>
              <a:rPr lang="en-GB" dirty="0">
                <a:effectLst>
                  <a:outerShdw blurRad="38100" dist="38100" dir="2700000" algn="tl">
                    <a:srgbClr val="000000"/>
                  </a:outerShdw>
                </a:effectLst>
                <a:cs typeface="Arial" charset="0"/>
              </a:rPr>
              <a:t> and into Eurasia (phylogeny by Lahr and Foley)</a:t>
            </a:r>
            <a:endParaRPr lang="en-US" dirty="0">
              <a:effectLst>
                <a:outerShdw blurRad="38100" dist="38100" dir="2700000" algn="tl">
                  <a:srgbClr val="000000"/>
                </a:outerShdw>
              </a:effectLst>
              <a:cs typeface="Arial" charset="0"/>
            </a:endParaRPr>
          </a:p>
        </p:txBody>
      </p:sp>
      <p:sp>
        <p:nvSpPr>
          <p:cNvPr id="9220" name="TextBox 5">
            <a:extLst>
              <a:ext uri="{FF2B5EF4-FFF2-40B4-BE49-F238E27FC236}">
                <a16:creationId xmlns:a16="http://schemas.microsoft.com/office/drawing/2014/main" xmlns="" id="{54061183-B45E-4848-8DAB-3084FC541C85}"/>
              </a:ext>
            </a:extLst>
          </p:cNvPr>
          <p:cNvSpPr txBox="1">
            <a:spLocks noChangeArrowheads="1"/>
          </p:cNvSpPr>
          <p:nvPr/>
        </p:nvSpPr>
        <p:spPr bwMode="auto">
          <a:xfrm>
            <a:off x="5381625" y="428625"/>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omic Sans MS" panose="030F0702030302020204" pitchFamily="66" charset="0"/>
                <a:cs typeface="Arial" panose="020B0604020202020204" pitchFamily="34" charset="0"/>
              </a:defRPr>
            </a:lvl1pPr>
            <a:lvl2pPr marL="742950" indent="-285750" eaLnBrk="0" hangingPunct="0">
              <a:defRPr>
                <a:solidFill>
                  <a:schemeClr val="tx1"/>
                </a:solidFill>
                <a:latin typeface="Comic Sans MS" panose="030F0702030302020204" pitchFamily="66" charset="0"/>
                <a:cs typeface="Arial" panose="020B0604020202020204" pitchFamily="34" charset="0"/>
              </a:defRPr>
            </a:lvl2pPr>
            <a:lvl3pPr marL="1143000" indent="-228600" eaLnBrk="0" hangingPunct="0">
              <a:defRPr>
                <a:solidFill>
                  <a:schemeClr val="tx1"/>
                </a:solidFill>
                <a:latin typeface="Comic Sans MS" panose="030F0702030302020204" pitchFamily="66" charset="0"/>
                <a:cs typeface="Arial" panose="020B0604020202020204" pitchFamily="34" charset="0"/>
              </a:defRPr>
            </a:lvl3pPr>
            <a:lvl4pPr marL="1600200" indent="-228600" eaLnBrk="0" hangingPunct="0">
              <a:defRPr>
                <a:solidFill>
                  <a:schemeClr val="tx1"/>
                </a:solidFill>
                <a:latin typeface="Comic Sans MS" panose="030F0702030302020204" pitchFamily="66" charset="0"/>
                <a:cs typeface="Arial" panose="020B0604020202020204" pitchFamily="34" charset="0"/>
              </a:defRPr>
            </a:lvl4pPr>
            <a:lvl5pPr marL="2057400" indent="-228600" eaLnBrk="0" hangingPunct="0">
              <a:defRPr>
                <a:solidFill>
                  <a:schemeClr val="tx1"/>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9pPr>
          </a:lstStyle>
          <a:p>
            <a:pPr eaLnBrk="1" hangingPunct="1"/>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6"/>
          <p:cNvSpPr txBox="1">
            <a:spLocks noChangeArrowheads="1"/>
          </p:cNvSpPr>
          <p:nvPr/>
        </p:nvSpPr>
        <p:spPr bwMode="auto">
          <a:xfrm>
            <a:off x="2954077" y="6255393"/>
            <a:ext cx="62642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algn="ctr" eaLnBrk="0" fontAlgn="base" hangingPunct="0">
              <a:spcBef>
                <a:spcPct val="0"/>
              </a:spcBef>
              <a:spcAft>
                <a:spcPct val="0"/>
              </a:spcAft>
              <a:defRPr>
                <a:solidFill>
                  <a:schemeClr val="tx1"/>
                </a:solidFill>
                <a:latin typeface="Tahoma" pitchFamily="34" charset="0"/>
                <a:cs typeface="Arial" charset="0"/>
              </a:defRPr>
            </a:lvl6pPr>
            <a:lvl7pPr marL="2971800" indent="-228600" algn="ctr" eaLnBrk="0" fontAlgn="base" hangingPunct="0">
              <a:spcBef>
                <a:spcPct val="0"/>
              </a:spcBef>
              <a:spcAft>
                <a:spcPct val="0"/>
              </a:spcAft>
              <a:defRPr>
                <a:solidFill>
                  <a:schemeClr val="tx1"/>
                </a:solidFill>
                <a:latin typeface="Tahoma" pitchFamily="34" charset="0"/>
                <a:cs typeface="Arial" charset="0"/>
              </a:defRPr>
            </a:lvl7pPr>
            <a:lvl8pPr marL="3429000" indent="-228600" algn="ctr" eaLnBrk="0" fontAlgn="base" hangingPunct="0">
              <a:spcBef>
                <a:spcPct val="0"/>
              </a:spcBef>
              <a:spcAft>
                <a:spcPct val="0"/>
              </a:spcAft>
              <a:defRPr>
                <a:solidFill>
                  <a:schemeClr val="tx1"/>
                </a:solidFill>
                <a:latin typeface="Tahoma" pitchFamily="34" charset="0"/>
                <a:cs typeface="Arial" charset="0"/>
              </a:defRPr>
            </a:lvl8pPr>
            <a:lvl9pPr marL="3886200" indent="-228600" algn="ctr"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i="1" dirty="0">
                <a:effectLst>
                  <a:outerShdw blurRad="38100" dist="38100" dir="2700000" algn="tl">
                    <a:srgbClr val="000000">
                      <a:alpha val="43137"/>
                    </a:srgbClr>
                  </a:outerShdw>
                </a:effectLst>
                <a:latin typeface="+mn-lt"/>
              </a:rPr>
              <a:t>Homo erectus</a:t>
            </a:r>
            <a:r>
              <a:rPr lang="en-GB" dirty="0">
                <a:effectLst>
                  <a:outerShdw blurRad="38100" dist="38100" dir="2700000" algn="tl">
                    <a:srgbClr val="000000">
                      <a:alpha val="43137"/>
                    </a:srgbClr>
                  </a:outerShdw>
                </a:effectLst>
                <a:latin typeface="+mn-lt"/>
              </a:rPr>
              <a:t> distribution over Africa and Eurasia</a:t>
            </a:r>
            <a:endParaRPr lang="en-US" dirty="0">
              <a:effectLst>
                <a:outerShdw blurRad="38100" dist="38100" dir="2700000" algn="tl">
                  <a:srgbClr val="000000">
                    <a:alpha val="43137"/>
                  </a:srgbClr>
                </a:outerShdw>
              </a:effectLst>
              <a:latin typeface="+mn-lt"/>
            </a:endParaRPr>
          </a:p>
        </p:txBody>
      </p:sp>
      <p:pic>
        <p:nvPicPr>
          <p:cNvPr id="15363" name="Picture 2" descr="http://mikeely.files.wordpress.com/2009/03/homo_erectus_migration_map.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662" y="390645"/>
            <a:ext cx="8785968" cy="5573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42551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351904" y="0"/>
            <a:ext cx="5873491" cy="6858000"/>
          </a:xfrm>
          <a:prstGeom prst="rect">
            <a:avLst/>
          </a:prstGeom>
        </p:spPr>
      </p:pic>
      <p:pic>
        <p:nvPicPr>
          <p:cNvPr id="3" name="Picture 2"/>
          <p:cNvPicPr>
            <a:picLocks noChangeAspect="1"/>
          </p:cNvPicPr>
          <p:nvPr/>
        </p:nvPicPr>
        <p:blipFill>
          <a:blip r:embed="rId4"/>
          <a:stretch>
            <a:fillRect/>
          </a:stretch>
        </p:blipFill>
        <p:spPr>
          <a:xfrm>
            <a:off x="474348" y="2810507"/>
            <a:ext cx="4810574" cy="3648410"/>
          </a:xfrm>
          <a:prstGeom prst="rect">
            <a:avLst/>
          </a:prstGeom>
        </p:spPr>
      </p:pic>
      <p:sp>
        <p:nvSpPr>
          <p:cNvPr id="5" name="TextBox 4"/>
          <p:cNvSpPr txBox="1"/>
          <p:nvPr/>
        </p:nvSpPr>
        <p:spPr>
          <a:xfrm>
            <a:off x="474348" y="898902"/>
            <a:ext cx="4768485" cy="1754326"/>
          </a:xfrm>
          <a:prstGeom prst="rect">
            <a:avLst/>
          </a:prstGeom>
          <a:noFill/>
        </p:spPr>
        <p:txBody>
          <a:bodyPr wrap="none" rtlCol="0">
            <a:spAutoFit/>
          </a:bodyPr>
          <a:lstStyle/>
          <a:p>
            <a:r>
              <a:rPr lang="en-GB" dirty="0" smtClean="0"/>
              <a:t>Periods of reversed and normal polarity</a:t>
            </a:r>
          </a:p>
          <a:p>
            <a:endParaRPr lang="en-GB" dirty="0"/>
          </a:p>
          <a:p>
            <a:r>
              <a:rPr lang="en-GB" dirty="0" smtClean="0"/>
              <a:t>Olduvai is ‘normal’ and has other forms of dating</a:t>
            </a:r>
          </a:p>
          <a:p>
            <a:r>
              <a:rPr lang="en-GB" dirty="0" smtClean="0"/>
              <a:t>becomes a marker for other fossil sites</a:t>
            </a:r>
          </a:p>
          <a:p>
            <a:endParaRPr lang="en-GB" dirty="0"/>
          </a:p>
          <a:p>
            <a:r>
              <a:rPr lang="en-GB" dirty="0" err="1" smtClean="0"/>
              <a:t>Palaeomag</a:t>
            </a:r>
            <a:r>
              <a:rPr lang="en-GB" dirty="0" smtClean="0"/>
              <a:t> for the </a:t>
            </a:r>
            <a:r>
              <a:rPr lang="en-GB" dirty="0" err="1" smtClean="0"/>
              <a:t>Gona</a:t>
            </a:r>
            <a:r>
              <a:rPr lang="en-GB" dirty="0" smtClean="0"/>
              <a:t> fossils and stone tools</a:t>
            </a:r>
            <a:endParaRPr lang="en-GB" dirty="0"/>
          </a:p>
        </p:txBody>
      </p:sp>
    </p:spTree>
    <p:extLst>
      <p:ext uri="{BB962C8B-B14F-4D97-AF65-F5344CB8AC3E}">
        <p14:creationId xmlns:p14="http://schemas.microsoft.com/office/powerpoint/2010/main" val="12588460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231</TotalTime>
  <Words>3255</Words>
  <Application>Microsoft Office PowerPoint</Application>
  <PresentationFormat>Widescreen</PresentationFormat>
  <Paragraphs>156</Paragraphs>
  <Slides>23</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Calibri Light</vt:lpstr>
      <vt:lpstr>Comic Sans MS</vt:lpstr>
      <vt:lpstr>PT Serif</vt:lpstr>
      <vt:lpstr>Tahoma</vt:lpstr>
      <vt:lpstr>Wingdings</vt:lpstr>
      <vt:lpstr>Office Theme</vt:lpstr>
      <vt:lpstr>Development of the Homo lineage in Africa  </vt:lpstr>
      <vt:lpstr>PowerPoint Presentation</vt:lpstr>
      <vt:lpstr>Climate, dry, 2.8-2.5 Ma and gets drier</vt:lpstr>
      <vt:lpstr>Where does Homo erectus come from? Did Homo erectus evolve from Homo habilis?</vt:lpstr>
      <vt:lpstr>Early Homo erectus</vt:lpstr>
      <vt:lpstr>Homo erectus variability</vt:lpstr>
      <vt:lpstr>PowerPoint Presentation</vt:lpstr>
      <vt:lpstr>PowerPoint Presentation</vt:lpstr>
      <vt:lpstr>PowerPoint Presentation</vt:lpstr>
      <vt:lpstr>Turkana Boy or Nariokotome Boy</vt:lpstr>
      <vt:lpstr>Turkana Boy and Masai: An equatorial body </vt:lpstr>
      <vt:lpstr>PowerPoint Presentation</vt:lpstr>
      <vt:lpstr>PowerPoint Presentation</vt:lpstr>
      <vt:lpstr>Can see male and female more easily in the fossils, both adults from Koobi Fora, Kenya</vt:lpstr>
      <vt:lpstr>Homo ergaster: KNM-ER 992: read the teeth</vt:lpstr>
      <vt:lpstr>Development of the stone tools</vt:lpstr>
      <vt:lpstr>Most characteristic stone tool of all Acheulean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of the Homo lineage in Africa</dc:title>
  <dc:creator>Ros Coard</dc:creator>
  <cp:lastModifiedBy>Ros Coard</cp:lastModifiedBy>
  <cp:revision>23</cp:revision>
  <cp:lastPrinted>2020-01-20T08:08:28Z</cp:lastPrinted>
  <dcterms:created xsi:type="dcterms:W3CDTF">2020-01-17T08:36:11Z</dcterms:created>
  <dcterms:modified xsi:type="dcterms:W3CDTF">2021-12-06T16:27:06Z</dcterms:modified>
</cp:coreProperties>
</file>