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5"/>
  </p:notesMasterIdLst>
  <p:handoutMasterIdLst>
    <p:handoutMasterId r:id="rId46"/>
  </p:handoutMasterIdLst>
  <p:sldIdLst>
    <p:sldId id="371" r:id="rId2"/>
    <p:sldId id="833" r:id="rId3"/>
    <p:sldId id="857" r:id="rId4"/>
    <p:sldId id="858" r:id="rId5"/>
    <p:sldId id="826" r:id="rId6"/>
    <p:sldId id="835" r:id="rId7"/>
    <p:sldId id="828" r:id="rId8"/>
    <p:sldId id="859" r:id="rId9"/>
    <p:sldId id="860" r:id="rId10"/>
    <p:sldId id="830" r:id="rId11"/>
    <p:sldId id="837" r:id="rId12"/>
    <p:sldId id="839" r:id="rId13"/>
    <p:sldId id="841" r:id="rId14"/>
    <p:sldId id="832" r:id="rId15"/>
    <p:sldId id="834" r:id="rId16"/>
    <p:sldId id="836" r:id="rId17"/>
    <p:sldId id="838" r:id="rId18"/>
    <p:sldId id="842" r:id="rId19"/>
    <p:sldId id="840" r:id="rId20"/>
    <p:sldId id="844" r:id="rId21"/>
    <p:sldId id="843" r:id="rId22"/>
    <p:sldId id="812" r:id="rId23"/>
    <p:sldId id="861" r:id="rId24"/>
    <p:sldId id="862" r:id="rId25"/>
    <p:sldId id="864" r:id="rId26"/>
    <p:sldId id="865" r:id="rId27"/>
    <p:sldId id="867" r:id="rId28"/>
    <p:sldId id="869" r:id="rId29"/>
    <p:sldId id="873" r:id="rId30"/>
    <p:sldId id="872" r:id="rId31"/>
    <p:sldId id="895" r:id="rId32"/>
    <p:sldId id="896" r:id="rId33"/>
    <p:sldId id="897" r:id="rId34"/>
    <p:sldId id="898" r:id="rId35"/>
    <p:sldId id="900" r:id="rId36"/>
    <p:sldId id="901" r:id="rId37"/>
    <p:sldId id="893" r:id="rId38"/>
    <p:sldId id="853" r:id="rId39"/>
    <p:sldId id="894" r:id="rId40"/>
    <p:sldId id="854" r:id="rId41"/>
    <p:sldId id="855" r:id="rId42"/>
    <p:sldId id="810" r:id="rId43"/>
    <p:sldId id="871" r:id="rId44"/>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176" autoAdjust="0"/>
  </p:normalViewPr>
  <p:slideViewPr>
    <p:cSldViewPr>
      <p:cViewPr varScale="1">
        <p:scale>
          <a:sx n="64" d="100"/>
          <a:sy n="64" d="100"/>
        </p:scale>
        <p:origin x="643" y="278"/>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2025/10/21</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2025/10/21</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2025/10/21</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2025/10/21</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2025/10/21</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2025/10/21</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2025/10/21</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3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0B43E8F-2DA6-BEBF-EB6D-713369BC4F9C}"/>
              </a:ext>
            </a:extLst>
          </p:cNvPr>
          <p:cNvSpPr txBox="1"/>
          <p:nvPr/>
        </p:nvSpPr>
        <p:spPr>
          <a:xfrm>
            <a:off x="190550" y="745824"/>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「發菩提心。一向專念阿彌陀佛」為全經之綱宗。已詳論於明宗章矣。</a:t>
            </a:r>
            <a:r>
              <a:rPr lang="en-US" altLang="zh-TW" sz="2800" dirty="0">
                <a:solidFill>
                  <a:schemeClr val="bg1">
                    <a:lumMod val="95000"/>
                  </a:schemeClr>
                </a:solidFill>
              </a:rPr>
              <a:t>《</a:t>
            </a:r>
            <a:r>
              <a:rPr lang="zh-TW" altLang="en-US" sz="2800" dirty="0">
                <a:solidFill>
                  <a:schemeClr val="bg1">
                    <a:lumMod val="95000"/>
                  </a:schemeClr>
                </a:solidFill>
              </a:rPr>
              <a:t>彌陀要解</a:t>
            </a:r>
            <a:r>
              <a:rPr lang="en-US" altLang="zh-TW" sz="2800" dirty="0">
                <a:solidFill>
                  <a:schemeClr val="bg1">
                    <a:lumMod val="95000"/>
                  </a:schemeClr>
                </a:solidFill>
              </a:rPr>
              <a:t>》</a:t>
            </a:r>
            <a:r>
              <a:rPr lang="zh-TW" altLang="en-US" sz="2800" dirty="0">
                <a:solidFill>
                  <a:schemeClr val="bg1">
                    <a:lumMod val="95000"/>
                  </a:schemeClr>
                </a:solidFill>
              </a:rPr>
              <a:t>以「信願持名」為</a:t>
            </a:r>
            <a:r>
              <a:rPr lang="en-US" altLang="zh-TW" sz="2800" dirty="0">
                <a:solidFill>
                  <a:schemeClr val="bg1">
                    <a:lumMod val="95000"/>
                  </a:schemeClr>
                </a:solidFill>
              </a:rPr>
              <a:t>《</a:t>
            </a:r>
            <a:r>
              <a:rPr lang="zh-TW" altLang="en-US" sz="2800" dirty="0">
                <a:solidFill>
                  <a:schemeClr val="bg1">
                    <a:lumMod val="95000"/>
                  </a:schemeClr>
                </a:solidFill>
              </a:rPr>
              <a:t>小本</a:t>
            </a:r>
            <a:r>
              <a:rPr lang="en-US" altLang="zh-TW" sz="2800" dirty="0">
                <a:solidFill>
                  <a:schemeClr val="bg1">
                    <a:lumMod val="95000"/>
                  </a:schemeClr>
                </a:solidFill>
              </a:rPr>
              <a:t>》</a:t>
            </a:r>
            <a:r>
              <a:rPr lang="zh-TW" altLang="en-US" sz="2800" dirty="0">
                <a:solidFill>
                  <a:schemeClr val="bg1">
                    <a:lumMod val="95000"/>
                  </a:schemeClr>
                </a:solidFill>
              </a:rPr>
              <a:t>之宗，本註則以「發菩提心，一向專念」為宗。其旨同也。</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信願即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中之三心。一者至誠心。二者深心。三者迴向發願心。</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據</a:t>
            </a:r>
            <a:r>
              <a:rPr lang="en-US" altLang="zh-TW" sz="2800" dirty="0">
                <a:solidFill>
                  <a:schemeClr val="bg1">
                    <a:lumMod val="95000"/>
                  </a:schemeClr>
                </a:solidFill>
              </a:rPr>
              <a:t>《</a:t>
            </a:r>
            <a:r>
              <a:rPr lang="zh-TW" altLang="en-US" sz="2800" dirty="0">
                <a:solidFill>
                  <a:schemeClr val="bg1">
                    <a:lumMod val="95000"/>
                  </a:schemeClr>
                </a:solidFill>
              </a:rPr>
              <a:t>四帖疏</a:t>
            </a:r>
            <a:r>
              <a:rPr lang="en-US" altLang="zh-TW" sz="2800" dirty="0">
                <a:solidFill>
                  <a:schemeClr val="bg1">
                    <a:lumMod val="95000"/>
                  </a:schemeClr>
                </a:solidFill>
              </a:rPr>
              <a:t>》</a:t>
            </a:r>
            <a:r>
              <a:rPr lang="zh-TW" altLang="en-US" sz="2800" dirty="0">
                <a:solidFill>
                  <a:schemeClr val="bg1">
                    <a:lumMod val="95000"/>
                  </a:schemeClr>
                </a:solidFill>
              </a:rPr>
              <a:t>意，一、至誠心者，真實心也。二、深心者，深信心也。深信有二：一者，決定深信自身現是罪惡生死凡夫。曠劫以來，常沒常流轉，無有出離之緣。二者，決定深信彼阿彌陀佛四十八願，攝受眾生，無疑無慮。乘彼願力，定得往生。三、迴向發願心者，從真實深信心中，以所修一切善根迴向，願生彼國也。</a:t>
            </a:r>
          </a:p>
        </p:txBody>
      </p:sp>
      <p:sp>
        <p:nvSpPr>
          <p:cNvPr id="2" name="匾額 1" descr="佛學概要十四講表 習講">
            <a:extLst>
              <a:ext uri="{FF2B5EF4-FFF2-40B4-BE49-F238E27FC236}">
                <a16:creationId xmlns:a16="http://schemas.microsoft.com/office/drawing/2014/main" id="{F437B645-60ED-ADD0-B585-E7C2B311FC7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Tree>
    <p:extLst>
      <p:ext uri="{BB962C8B-B14F-4D97-AF65-F5344CB8AC3E}">
        <p14:creationId xmlns:p14="http://schemas.microsoft.com/office/powerpoint/2010/main" val="82146497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20AE10A-A5C8-80F3-8520-5230F89A8FC0}"/>
              </a:ext>
            </a:extLst>
          </p:cNvPr>
          <p:cNvSpPr txBox="1"/>
          <p:nvPr/>
        </p:nvSpPr>
        <p:spPr>
          <a:xfrm>
            <a:off x="6311230"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由上可見</a:t>
            </a:r>
            <a:r>
              <a:rPr lang="en-US" altLang="zh-TW" sz="2800" dirty="0">
                <a:solidFill>
                  <a:schemeClr val="bg1">
                    <a:lumMod val="95000"/>
                  </a:schemeClr>
                </a:solidFill>
              </a:rPr>
              <a:t>《</a:t>
            </a:r>
            <a:r>
              <a:rPr lang="zh-TW" altLang="en-US" sz="2800" dirty="0">
                <a:solidFill>
                  <a:schemeClr val="bg1">
                    <a:lumMod val="95000"/>
                  </a:schemeClr>
                </a:solidFill>
              </a:rPr>
              <a:t>要解</a:t>
            </a:r>
            <a:r>
              <a:rPr lang="en-US" altLang="zh-TW" sz="2800" dirty="0">
                <a:solidFill>
                  <a:schemeClr val="bg1">
                    <a:lumMod val="95000"/>
                  </a:schemeClr>
                </a:solidFill>
              </a:rPr>
              <a:t>》</a:t>
            </a:r>
            <a:r>
              <a:rPr lang="zh-TW" altLang="en-US" sz="2800" dirty="0">
                <a:solidFill>
                  <a:schemeClr val="bg1">
                    <a:lumMod val="95000"/>
                  </a:schemeClr>
                </a:solidFill>
              </a:rPr>
              <a:t>所謂之信願，即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之三心。</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之三心，即本經中菩提心。故知今經之「發菩提心」，即</a:t>
            </a:r>
            <a:r>
              <a:rPr lang="en-US" altLang="zh-TW" sz="2800" dirty="0">
                <a:solidFill>
                  <a:schemeClr val="bg1">
                    <a:lumMod val="95000"/>
                  </a:schemeClr>
                </a:solidFill>
              </a:rPr>
              <a:t>《</a:t>
            </a:r>
            <a:r>
              <a:rPr lang="zh-TW" altLang="en-US" sz="2800" dirty="0">
                <a:solidFill>
                  <a:schemeClr val="bg1">
                    <a:lumMod val="95000"/>
                  </a:schemeClr>
                </a:solidFill>
              </a:rPr>
              <a:t>彌陀要解</a:t>
            </a:r>
            <a:r>
              <a:rPr lang="en-US" altLang="zh-TW" sz="2800" dirty="0">
                <a:solidFill>
                  <a:schemeClr val="bg1">
                    <a:lumMod val="95000"/>
                  </a:schemeClr>
                </a:solidFill>
              </a:rPr>
              <a:t>》</a:t>
            </a:r>
            <a:r>
              <a:rPr lang="zh-TW" altLang="en-US" sz="2800" dirty="0">
                <a:solidFill>
                  <a:schemeClr val="bg1">
                    <a:lumMod val="95000"/>
                  </a:schemeClr>
                </a:solidFill>
              </a:rPr>
              <a:t>之信願。又「一向專念」即持名也。由於阿彌陀經大小二本，原是一經。是以兩者之宗，實應一旨也。</a:t>
            </a:r>
          </a:p>
        </p:txBody>
      </p:sp>
      <p:sp>
        <p:nvSpPr>
          <p:cNvPr id="5" name="匾額 4" descr="佛學概要十四講表 習講">
            <a:extLst>
              <a:ext uri="{FF2B5EF4-FFF2-40B4-BE49-F238E27FC236}">
                <a16:creationId xmlns:a16="http://schemas.microsoft.com/office/drawing/2014/main" id="{07CD484D-2017-3F6F-0E25-18F3E204638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6" name="文字方塊 5">
            <a:extLst>
              <a:ext uri="{FF2B5EF4-FFF2-40B4-BE49-F238E27FC236}">
                <a16:creationId xmlns:a16="http://schemas.microsoft.com/office/drawing/2014/main" id="{81C7E32B-A45B-6380-E8DA-6BBA1C393126}"/>
              </a:ext>
            </a:extLst>
          </p:cNvPr>
          <p:cNvSpPr txBox="1"/>
          <p:nvPr/>
        </p:nvSpPr>
        <p:spPr>
          <a:xfrm>
            <a:off x="502196" y="72615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「一向專念阿彌陀佛」。</a:t>
            </a:r>
            <a:r>
              <a:rPr lang="en-US" altLang="zh-TW" sz="2800" dirty="0">
                <a:solidFill>
                  <a:schemeClr val="bg1">
                    <a:lumMod val="95000"/>
                  </a:schemeClr>
                </a:solidFill>
              </a:rPr>
              <a:t>《</a:t>
            </a:r>
            <a:r>
              <a:rPr lang="zh-TW" altLang="en-US" sz="2800" dirty="0">
                <a:solidFill>
                  <a:schemeClr val="bg1">
                    <a:lumMod val="95000"/>
                  </a:schemeClr>
                </a:solidFill>
              </a:rPr>
              <a:t>彌陀要解</a:t>
            </a:r>
            <a:r>
              <a:rPr lang="en-US" altLang="zh-TW" sz="2800" dirty="0">
                <a:solidFill>
                  <a:schemeClr val="bg1">
                    <a:lumMod val="95000"/>
                  </a:schemeClr>
                </a:solidFill>
              </a:rPr>
              <a:t>》</a:t>
            </a:r>
            <a:r>
              <a:rPr lang="zh-TW" altLang="en-US" sz="2800" dirty="0">
                <a:solidFill>
                  <a:schemeClr val="bg1">
                    <a:lumMod val="95000"/>
                  </a:schemeClr>
                </a:solidFill>
              </a:rPr>
              <a:t>云：「於一切方便之中，求其至直捷，至圓頓者，莫若念佛，求生淨土。又於一切念佛法門之中，求其至簡易，至穩當者，莫若信願專持名號。」又</a:t>
            </a:r>
            <a:r>
              <a:rPr lang="en-US" altLang="zh-TW" sz="2800" dirty="0">
                <a:solidFill>
                  <a:schemeClr val="bg1">
                    <a:lumMod val="95000"/>
                  </a:schemeClr>
                </a:solidFill>
              </a:rPr>
              <a:t>《</a:t>
            </a:r>
            <a:r>
              <a:rPr lang="zh-TW" altLang="en-US" sz="2800" dirty="0">
                <a:solidFill>
                  <a:schemeClr val="bg1">
                    <a:lumMod val="95000"/>
                  </a:schemeClr>
                </a:solidFill>
              </a:rPr>
              <a:t>圓中鈔</a:t>
            </a:r>
            <a:r>
              <a:rPr lang="en-US" altLang="zh-TW" sz="2800" dirty="0">
                <a:solidFill>
                  <a:schemeClr val="bg1">
                    <a:lumMod val="95000"/>
                  </a:schemeClr>
                </a:solidFill>
              </a:rPr>
              <a:t>》</a:t>
            </a:r>
            <a:r>
              <a:rPr lang="zh-TW" altLang="en-US" sz="2800" dirty="0">
                <a:solidFill>
                  <a:schemeClr val="bg1">
                    <a:lumMod val="95000"/>
                  </a:schemeClr>
                </a:solidFill>
              </a:rPr>
              <a:t>云：「今經所示，初心凡夫，但是有口能稱，有信能念，皆可修之。故知此經所示，乃至簡至易之法門也。」</a:t>
            </a:r>
          </a:p>
        </p:txBody>
      </p:sp>
    </p:spTree>
    <p:extLst>
      <p:ext uri="{BB962C8B-B14F-4D97-AF65-F5344CB8AC3E}">
        <p14:creationId xmlns:p14="http://schemas.microsoft.com/office/powerpoint/2010/main" val="337071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0F81152-CED0-2744-57A2-FAED1B3C4B30}"/>
              </a:ext>
            </a:extLst>
          </p:cNvPr>
          <p:cNvSpPr txBox="1"/>
          <p:nvPr/>
        </p:nvSpPr>
        <p:spPr>
          <a:xfrm>
            <a:off x="4439022"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「修諸功德。願生彼國。」「修諸功德」。見彌陀第十九「聞名發心願」。願曰：「聞我名號，發菩提心，修諸功德，奉行六波羅蜜。」又</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吳譯</a:t>
            </a:r>
            <a:r>
              <a:rPr lang="en-US" altLang="zh-TW" sz="2800" dirty="0">
                <a:solidFill>
                  <a:schemeClr val="bg1">
                    <a:lumMod val="95000"/>
                  </a:schemeClr>
                </a:solidFill>
              </a:rPr>
              <a:t>》</a:t>
            </a:r>
            <a:r>
              <a:rPr lang="zh-TW" altLang="en-US" sz="2800" dirty="0">
                <a:solidFill>
                  <a:schemeClr val="bg1">
                    <a:lumMod val="95000"/>
                  </a:schemeClr>
                </a:solidFill>
              </a:rPr>
              <a:t>同之）曰：「其最上第一輩者</a:t>
            </a:r>
            <a:r>
              <a:rPr lang="en-US" altLang="zh-TW" sz="2800" dirty="0">
                <a:solidFill>
                  <a:schemeClr val="bg1">
                    <a:lumMod val="95000"/>
                  </a:schemeClr>
                </a:solidFill>
              </a:rPr>
              <a:t>…</a:t>
            </a:r>
            <a:r>
              <a:rPr lang="zh-TW" altLang="en-US" sz="2800" dirty="0">
                <a:solidFill>
                  <a:schemeClr val="bg1">
                    <a:lumMod val="95000"/>
                  </a:schemeClr>
                </a:solidFill>
              </a:rPr>
              <a:t>就無為道。當作菩薩道。奉行六波羅蜜經者。作沙門不當虧失經戒。</a:t>
            </a:r>
            <a:r>
              <a:rPr lang="en-US" altLang="zh-TW" sz="2800" dirty="0">
                <a:solidFill>
                  <a:schemeClr val="bg1">
                    <a:lumMod val="95000"/>
                  </a:schemeClr>
                </a:solidFill>
              </a:rPr>
              <a:t>…</a:t>
            </a:r>
            <a:r>
              <a:rPr lang="zh-TW" altLang="en-US" sz="2800" dirty="0">
                <a:solidFill>
                  <a:schemeClr val="bg1">
                    <a:lumMod val="95000"/>
                  </a:schemeClr>
                </a:solidFill>
              </a:rPr>
              <a:t>至精願欲生無量清淨佛國，當念至心不斷絕者。」綜上二經，則知「修諸功德」正指奉行六度。</a:t>
            </a:r>
          </a:p>
        </p:txBody>
      </p:sp>
      <p:sp>
        <p:nvSpPr>
          <p:cNvPr id="5" name="匾額 4" descr="佛學概要十四講表 習講">
            <a:extLst>
              <a:ext uri="{FF2B5EF4-FFF2-40B4-BE49-F238E27FC236}">
                <a16:creationId xmlns:a16="http://schemas.microsoft.com/office/drawing/2014/main" id="{BF8B61C5-4D88-7812-3740-7C43C7BE26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Tree>
    <p:extLst>
      <p:ext uri="{BB962C8B-B14F-4D97-AF65-F5344CB8AC3E}">
        <p14:creationId xmlns:p14="http://schemas.microsoft.com/office/powerpoint/2010/main" val="235847335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031E2F20-2EA9-36D3-0A32-95630D8A2B5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AC23CBD6-E0CD-B0D4-2F95-5888CB2C7584}"/>
              </a:ext>
            </a:extLst>
          </p:cNvPr>
          <p:cNvSpPr txBox="1"/>
          <p:nvPr/>
        </p:nvSpPr>
        <p:spPr>
          <a:xfrm>
            <a:off x="8416880" y="621482"/>
            <a:ext cx="2646878" cy="5739630"/>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此等眾生。臨壽終時。阿彌陀佛。與諸聖眾。現在其前。經須臾間。即隨彼佛往生其國。便於七寶華中自然化生。智慧勇猛。神通自在。</a:t>
            </a:r>
          </a:p>
        </p:txBody>
      </p:sp>
      <p:sp>
        <p:nvSpPr>
          <p:cNvPr id="6" name="文字方塊 5">
            <a:extLst>
              <a:ext uri="{FF2B5EF4-FFF2-40B4-BE49-F238E27FC236}">
                <a16:creationId xmlns:a16="http://schemas.microsoft.com/office/drawing/2014/main" id="{BA4E5C84-97EE-8A34-7340-73BA71BB26B0}"/>
              </a:ext>
            </a:extLst>
          </p:cNvPr>
          <p:cNvSpPr txBox="1"/>
          <p:nvPr/>
        </p:nvSpPr>
        <p:spPr>
          <a:xfrm>
            <a:off x="81071" y="714500"/>
            <a:ext cx="8263801" cy="5525655"/>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「臨壽終時，阿彌陀佛與諸聖眾，現在其前」。此正第廿「臨終接引願」之成就。彌陀願海所惠真實之利也。</a:t>
            </a:r>
            <a:r>
              <a:rPr lang="en-US" altLang="zh-TW" sz="2800" dirty="0">
                <a:solidFill>
                  <a:schemeClr val="bg1">
                    <a:lumMod val="95000"/>
                  </a:schemeClr>
                </a:solidFill>
              </a:rPr>
              <a:t>《</a:t>
            </a:r>
            <a:r>
              <a:rPr lang="zh-TW" altLang="en-US" sz="2800" dirty="0">
                <a:solidFill>
                  <a:schemeClr val="bg1">
                    <a:lumMod val="95000"/>
                  </a:schemeClr>
                </a:solidFill>
              </a:rPr>
              <a:t>稱讚淨土經</a:t>
            </a:r>
            <a:r>
              <a:rPr lang="en-US" altLang="zh-TW" sz="2800" dirty="0">
                <a:solidFill>
                  <a:schemeClr val="bg1">
                    <a:lumMod val="95000"/>
                  </a:schemeClr>
                </a:solidFill>
              </a:rPr>
              <a:t>》</a:t>
            </a:r>
            <a:r>
              <a:rPr lang="zh-TW" altLang="en-US" sz="2800" dirty="0">
                <a:solidFill>
                  <a:schemeClr val="bg1">
                    <a:lumMod val="95000"/>
                  </a:schemeClr>
                </a:solidFill>
              </a:rPr>
              <a:t>云：「是善男子，或善女人，臨命終時，無量壽佛，與其無量聲聞弟子，菩薩眾俱，前後圍繞，來住其前。慈悲加祐，令心不亂。既捨命已，隨佛眾會，生無量壽極樂世界清淨佛土。」經中「慈悲加祐，令心不亂」是為淨宗之心髓。因佛力加被，行人心始不亂。於是十念相續，便得往生。故稱淨土為果教，是他力法門，是易行道，是普被萬類之慈航，均在是也。</a:t>
            </a:r>
          </a:p>
        </p:txBody>
      </p:sp>
    </p:spTree>
    <p:extLst>
      <p:ext uri="{BB962C8B-B14F-4D97-AF65-F5344CB8AC3E}">
        <p14:creationId xmlns:p14="http://schemas.microsoft.com/office/powerpoint/2010/main" val="12511571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E9F6CD2-70CD-3A74-109C-A9C367E3B0F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42CAA591-9B55-87F0-EFA0-21E2FDDA7C48}"/>
              </a:ext>
            </a:extLst>
          </p:cNvPr>
          <p:cNvSpPr txBox="1"/>
          <p:nvPr/>
        </p:nvSpPr>
        <p:spPr>
          <a:xfrm>
            <a:off x="8759502" y="745824"/>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 「七寶華中，自然化生」。此云自然化生者，表非胎卵濕化四生中之化生。</a:t>
            </a:r>
          </a:p>
        </p:txBody>
      </p:sp>
      <p:sp>
        <p:nvSpPr>
          <p:cNvPr id="2" name="文字方塊 1">
            <a:extLst>
              <a:ext uri="{FF2B5EF4-FFF2-40B4-BE49-F238E27FC236}">
                <a16:creationId xmlns:a16="http://schemas.microsoft.com/office/drawing/2014/main" id="{475F7D61-401A-0A5F-8CEE-E367FFF79B37}"/>
              </a:ext>
            </a:extLst>
          </p:cNvPr>
          <p:cNvSpPr txBox="1"/>
          <p:nvPr/>
        </p:nvSpPr>
        <p:spPr>
          <a:xfrm>
            <a:off x="5542756" y="765498"/>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「智慧勇猛」。謂智慧明了銳利，能破煩惱憍慢賊軍，故云「勇猛」。「神通自在」。神通無礙也。如經云：「能於掌中持一切世界」等也。</a:t>
            </a:r>
          </a:p>
        </p:txBody>
      </p:sp>
    </p:spTree>
    <p:extLst>
      <p:ext uri="{BB962C8B-B14F-4D97-AF65-F5344CB8AC3E}">
        <p14:creationId xmlns:p14="http://schemas.microsoft.com/office/powerpoint/2010/main" val="26729714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B2DDB87-BE9E-63C2-985C-9B472343825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77AC5AE9-37CC-6A97-0AF6-3350E2AB91E4}"/>
              </a:ext>
            </a:extLst>
          </p:cNvPr>
          <p:cNvSpPr txBox="1"/>
          <p:nvPr/>
        </p:nvSpPr>
        <p:spPr>
          <a:xfrm>
            <a:off x="7729318" y="70982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是故阿難。其有眾生欲於今世見阿彌陀佛者。應發無上菩提之心。復當專念極樂國土。積集善根。應持迴向。由此見佛。生彼國中。得不退轉。乃至無上菩提。</a:t>
            </a:r>
          </a:p>
        </p:txBody>
      </p:sp>
      <p:sp>
        <p:nvSpPr>
          <p:cNvPr id="6" name="文字方塊 5">
            <a:extLst>
              <a:ext uri="{FF2B5EF4-FFF2-40B4-BE49-F238E27FC236}">
                <a16:creationId xmlns:a16="http://schemas.microsoft.com/office/drawing/2014/main" id="{EEE0484B-17EF-D8DA-E667-4EA98F4E5A83}"/>
              </a:ext>
            </a:extLst>
          </p:cNvPr>
          <p:cNvSpPr txBox="1"/>
          <p:nvPr/>
        </p:nvSpPr>
        <p:spPr>
          <a:xfrm>
            <a:off x="4126" y="801502"/>
            <a:ext cx="772519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「欲於今世見阿彌陀佛」。此指現在以及當來一切眾生，欲於當世親自眼見阿彌陀佛也。</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謂上品上生者，「阿彌陀如來，與觀世音、大勢至，無數化佛，百千比丘聲聞大眾，無量諸天，七寶宮殿。觀世音菩薩執金剛臺，與大勢至菩薩，至行者前。阿彌陀佛放大光明，照行者身。與諸菩薩，授手迎接。觀世音、大勢至，與無數菩薩，讚歎行者，勸進其心。行者見已，歡喜踊躍。自見其身乘金剛臺，隨從佛後。如彈指頃，往生彼國。」</a:t>
            </a:r>
          </a:p>
        </p:txBody>
      </p:sp>
    </p:spTree>
    <p:extLst>
      <p:ext uri="{BB962C8B-B14F-4D97-AF65-F5344CB8AC3E}">
        <p14:creationId xmlns:p14="http://schemas.microsoft.com/office/powerpoint/2010/main" val="42302702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C0282144-63AE-612D-C904-88C9FE9DF1F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3" name="文字方塊 2">
            <a:extLst>
              <a:ext uri="{FF2B5EF4-FFF2-40B4-BE49-F238E27FC236}">
                <a16:creationId xmlns:a16="http://schemas.microsoft.com/office/drawing/2014/main" id="{97942FDC-B618-1E05-E238-3D20EED6445F}"/>
              </a:ext>
            </a:extLst>
          </p:cNvPr>
          <p:cNvSpPr txBox="1"/>
          <p:nvPr/>
        </p:nvSpPr>
        <p:spPr>
          <a:xfrm>
            <a:off x="304379" y="745824"/>
            <a:ext cx="10572125"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又上品中生者「命欲終時，阿彌陀佛，與觀世音、大勢至，無量大眾眷屬圍繞。持紫金臺，至行者前。讚言：</a:t>
            </a:r>
            <a:r>
              <a:rPr lang="en-US" altLang="zh-TW" sz="2800" dirty="0">
                <a:solidFill>
                  <a:schemeClr val="bg1">
                    <a:lumMod val="95000"/>
                  </a:schemeClr>
                </a:solidFill>
              </a:rPr>
              <a:t>『</a:t>
            </a:r>
            <a:r>
              <a:rPr lang="zh-TW" altLang="en-US" sz="2800" dirty="0">
                <a:solidFill>
                  <a:schemeClr val="bg1">
                    <a:lumMod val="95000"/>
                  </a:schemeClr>
                </a:solidFill>
              </a:rPr>
              <a:t>法子！汝行大乘，解第一義。是故我今來迎接汝。</a:t>
            </a:r>
            <a:r>
              <a:rPr lang="en-US" altLang="zh-TW" sz="2800" dirty="0">
                <a:solidFill>
                  <a:schemeClr val="bg1">
                    <a:lumMod val="95000"/>
                  </a:schemeClr>
                </a:solidFill>
              </a:rPr>
              <a:t>』</a:t>
            </a:r>
            <a:r>
              <a:rPr lang="zh-TW" altLang="en-US" sz="2800" dirty="0">
                <a:solidFill>
                  <a:schemeClr val="bg1">
                    <a:lumMod val="95000"/>
                  </a:schemeClr>
                </a:solidFill>
              </a:rPr>
              <a:t>與千化佛，一時授手。行者自見坐紫金臺。合掌叉手，讚歎諸佛。如一念頃，即生彼國七寶池中。」</a:t>
            </a:r>
            <a:endParaRPr lang="en-US" altLang="zh-TW" sz="2800" dirty="0">
              <a:solidFill>
                <a:schemeClr val="bg1">
                  <a:lumMod val="95000"/>
                </a:schemeClr>
              </a:solidFill>
            </a:endParaRPr>
          </a:p>
          <a:p>
            <a:pPr>
              <a:lnSpc>
                <a:spcPts val="4200"/>
              </a:lnSpc>
              <a:spcBef>
                <a:spcPts val="1200"/>
              </a:spcBef>
            </a:pPr>
            <a:r>
              <a:rPr lang="zh-TW" altLang="en-US" sz="2800" dirty="0">
                <a:solidFill>
                  <a:schemeClr val="bg1">
                    <a:lumMod val="95000"/>
                  </a:schemeClr>
                </a:solidFill>
              </a:rPr>
              <a:t>又上品下生者，「行者命欲終時，阿彌陀佛，及觀世音、大勢至，與諸菩薩，持金蓮華，化作五百佛，來迎此人。五百化佛，一時授手。讚言：</a:t>
            </a:r>
            <a:r>
              <a:rPr lang="en-US" altLang="zh-TW" sz="2800" dirty="0">
                <a:solidFill>
                  <a:schemeClr val="bg1">
                    <a:lumMod val="95000"/>
                  </a:schemeClr>
                </a:solidFill>
              </a:rPr>
              <a:t>『</a:t>
            </a:r>
            <a:r>
              <a:rPr lang="zh-TW" altLang="en-US" sz="2800" dirty="0">
                <a:solidFill>
                  <a:schemeClr val="bg1">
                    <a:lumMod val="95000"/>
                  </a:schemeClr>
                </a:solidFill>
              </a:rPr>
              <a:t>法子！汝今清淨，發無上道心，我來迎汝。</a:t>
            </a:r>
            <a:r>
              <a:rPr lang="en-US" altLang="zh-TW" sz="2800" dirty="0">
                <a:solidFill>
                  <a:schemeClr val="bg1">
                    <a:lumMod val="95000"/>
                  </a:schemeClr>
                </a:solidFill>
              </a:rPr>
              <a:t>』</a:t>
            </a:r>
            <a:r>
              <a:rPr lang="zh-TW" altLang="en-US" sz="2800" dirty="0">
                <a:solidFill>
                  <a:schemeClr val="bg1">
                    <a:lumMod val="95000"/>
                  </a:schemeClr>
                </a:solidFill>
              </a:rPr>
              <a:t>見此事時。即自見身坐金蓮華。坐已華合。隨世尊後，即得往生七寶池中。」</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與本經，同謂行者於命終前，見佛來迎，是即「今世見阿彌陀佛」也。</a:t>
            </a:r>
          </a:p>
        </p:txBody>
      </p:sp>
    </p:spTree>
    <p:extLst>
      <p:ext uri="{BB962C8B-B14F-4D97-AF65-F5344CB8AC3E}">
        <p14:creationId xmlns:p14="http://schemas.microsoft.com/office/powerpoint/2010/main" val="103605251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958B7147-5483-5A4F-00DB-C06F85A523F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3" name="文字方塊 2">
            <a:extLst>
              <a:ext uri="{FF2B5EF4-FFF2-40B4-BE49-F238E27FC236}">
                <a16:creationId xmlns:a16="http://schemas.microsoft.com/office/drawing/2014/main" id="{F82DEE70-5E1A-34DC-8756-F0B2B0986543}"/>
              </a:ext>
            </a:extLst>
          </p:cNvPr>
          <p:cNvSpPr txBox="1"/>
          <p:nvPr/>
        </p:nvSpPr>
        <p:spPr>
          <a:xfrm>
            <a:off x="6743278" y="837506"/>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段末復示「應發無上菩提之心，復當專念極樂國土。」蓋此乃往生之主因。加之以「積集善根，應持迴向。」以是勝因，必得妙果。故云：「由此見佛，生彼國中，得不退轉，乃至無上菩提。」</a:t>
            </a:r>
            <a:endParaRPr lang="en-US" altLang="zh-TW" sz="2800" dirty="0">
              <a:solidFill>
                <a:schemeClr val="bg1">
                  <a:lumMod val="95000"/>
                </a:schemeClr>
              </a:solidFill>
            </a:endParaRPr>
          </a:p>
          <a:p>
            <a:pPr>
              <a:lnSpc>
                <a:spcPts val="4200"/>
              </a:lnSpc>
            </a:pPr>
            <a:endParaRPr lang="zh-TW" altLang="en-US" sz="2800" dirty="0">
              <a:solidFill>
                <a:schemeClr val="bg1">
                  <a:lumMod val="95000"/>
                </a:schemeClr>
              </a:solidFill>
            </a:endParaRPr>
          </a:p>
        </p:txBody>
      </p:sp>
    </p:spTree>
    <p:extLst>
      <p:ext uri="{BB962C8B-B14F-4D97-AF65-F5344CB8AC3E}">
        <p14:creationId xmlns:p14="http://schemas.microsoft.com/office/powerpoint/2010/main" val="333641793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08F2455-5AD7-F641-008E-BE848317840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1448CD5C-D225-6DB8-ED42-183194678F7A}"/>
              </a:ext>
            </a:extLst>
          </p:cNvPr>
          <p:cNvSpPr txBox="1"/>
          <p:nvPr/>
        </p:nvSpPr>
        <p:spPr>
          <a:xfrm>
            <a:off x="7113765" y="70982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其中輩者。雖不能行作沙門。大修功德。當發無上菩提之心。一向專念阿彌陀佛。隨己修行。諸善功德。奉持齋戒。起立塔像。飯食沙門。懸繒然燈。散華燒香。以此迴向。願生彼國。</a:t>
            </a:r>
          </a:p>
        </p:txBody>
      </p:sp>
      <p:sp>
        <p:nvSpPr>
          <p:cNvPr id="6" name="文字方塊 5">
            <a:extLst>
              <a:ext uri="{FF2B5EF4-FFF2-40B4-BE49-F238E27FC236}">
                <a16:creationId xmlns:a16="http://schemas.microsoft.com/office/drawing/2014/main" id="{49DA2D25-EDBC-0D15-71DB-4C2D97796F99}"/>
              </a:ext>
            </a:extLst>
          </p:cNvPr>
          <p:cNvSpPr txBox="1"/>
          <p:nvPr/>
        </p:nvSpPr>
        <p:spPr>
          <a:xfrm>
            <a:off x="1702718" y="801502"/>
            <a:ext cx="5032147" cy="5367940"/>
          </a:xfrm>
          <a:prstGeom prst="rect">
            <a:avLst/>
          </a:prstGeom>
          <a:noFill/>
        </p:spPr>
        <p:txBody>
          <a:bodyPr vert="eaVert" wrap="square" rtlCol="0">
            <a:spAutoFit/>
          </a:bodyPr>
          <a:lstStyle/>
          <a:p>
            <a:pPr>
              <a:lnSpc>
                <a:spcPts val="4200"/>
              </a:lnSpc>
            </a:pPr>
            <a:r>
              <a:rPr lang="en-US" altLang="zh-TW" sz="2800" dirty="0">
                <a:solidFill>
                  <a:schemeClr val="bg1">
                    <a:lumMod val="95000"/>
                  </a:schemeClr>
                </a:solidFill>
              </a:rPr>
              <a:t>《</a:t>
            </a:r>
            <a:r>
              <a:rPr lang="zh-TW" altLang="en-US" sz="2800" dirty="0">
                <a:solidFill>
                  <a:schemeClr val="bg1">
                    <a:lumMod val="95000"/>
                  </a:schemeClr>
                </a:solidFill>
              </a:rPr>
              <a:t>略論</a:t>
            </a:r>
            <a:r>
              <a:rPr lang="en-US" altLang="zh-TW" sz="2800" dirty="0">
                <a:solidFill>
                  <a:schemeClr val="bg1">
                    <a:lumMod val="95000"/>
                  </a:schemeClr>
                </a:solidFill>
              </a:rPr>
              <a:t>》</a:t>
            </a:r>
            <a:r>
              <a:rPr lang="zh-TW" altLang="en-US" sz="2800" dirty="0">
                <a:solidFill>
                  <a:schemeClr val="bg1">
                    <a:lumMod val="95000"/>
                  </a:schemeClr>
                </a:solidFill>
              </a:rPr>
              <a:t>云：「中輩生者，有七因緣：一者，發無上菩提心。二者，一向專念無量壽佛。三者，多少修善，奉持齋戒。四者，起立塔像。五者，飯食沙門。六者，懸繒燃燈，散華燒香。七者，以此迴向，願生安樂。」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同之。第一發菩提心，第二一向專念，均如上解，不贅。</a:t>
            </a:r>
          </a:p>
        </p:txBody>
      </p:sp>
    </p:spTree>
    <p:extLst>
      <p:ext uri="{BB962C8B-B14F-4D97-AF65-F5344CB8AC3E}">
        <p14:creationId xmlns:p14="http://schemas.microsoft.com/office/powerpoint/2010/main" val="302651647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9BA91F3-3FEF-5D24-A4F4-4CA1BB61A71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5C5FB6D0-00B4-75A5-D644-8E980E83E0ED}"/>
              </a:ext>
            </a:extLst>
          </p:cNvPr>
          <p:cNvSpPr txBox="1"/>
          <p:nvPr/>
        </p:nvSpPr>
        <p:spPr>
          <a:xfrm>
            <a:off x="2998862"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第三「隨己修行諸善功德」，謂諸善功德中，隨己堪能，勉力以赴也。「奉持齋戒」「戒」者，</a:t>
            </a:r>
            <a:r>
              <a:rPr lang="en-US" altLang="zh-TW" sz="2800" dirty="0">
                <a:solidFill>
                  <a:schemeClr val="bg1">
                    <a:lumMod val="95000"/>
                  </a:schemeClr>
                </a:solidFill>
              </a:rPr>
              <a:t>《</a:t>
            </a:r>
            <a:r>
              <a:rPr lang="zh-TW" altLang="en-US" sz="2800" dirty="0">
                <a:solidFill>
                  <a:schemeClr val="bg1">
                    <a:lumMod val="95000"/>
                  </a:schemeClr>
                </a:solidFill>
              </a:rPr>
              <a:t>四分律音義</a:t>
            </a:r>
            <a:r>
              <a:rPr lang="en-US" altLang="zh-TW" sz="2800" dirty="0">
                <a:solidFill>
                  <a:schemeClr val="bg1">
                    <a:lumMod val="95000"/>
                  </a:schemeClr>
                </a:solidFill>
              </a:rPr>
              <a:t>》</a:t>
            </a:r>
            <a:r>
              <a:rPr lang="zh-TW" altLang="en-US" sz="2800" dirty="0">
                <a:solidFill>
                  <a:schemeClr val="bg1">
                    <a:lumMod val="95000"/>
                  </a:schemeClr>
                </a:solidFill>
              </a:rPr>
              <a:t>曰：「戒亦律之別義也。梵言三婆羅，此譯為禁。戒者亦禁義也。」「齋」者，謂不過中食。正午以為正時，以後為非時。時者宜食，非時則不宜食。不過中食（即常言之過午不食），名持齋。彭際清居士曰：「故知淨土資糧，全憑功德。功德之基，莫先持戒。以戒淨則心淨，心淨則土淨故。」</a:t>
            </a:r>
          </a:p>
        </p:txBody>
      </p:sp>
    </p:spTree>
    <p:extLst>
      <p:ext uri="{BB962C8B-B14F-4D97-AF65-F5344CB8AC3E}">
        <p14:creationId xmlns:p14="http://schemas.microsoft.com/office/powerpoint/2010/main" val="3763205976"/>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FB25508-5877-5FE5-9630-A5991B80C1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A247587D-82E5-E55C-4F82-9D32D6AF384D}"/>
              </a:ext>
            </a:extLst>
          </p:cNvPr>
          <p:cNvSpPr txBox="1"/>
          <p:nvPr/>
        </p:nvSpPr>
        <p:spPr>
          <a:xfrm>
            <a:off x="3070870"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第四、「起立塔像」。「塔」，具云窣堵波，譯為廟，或方墳。謂置佛舍利處也。</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曰：「安塔有其三義：一表人勝，二令他信，三為報恩。「像」，指佛像。據</a:t>
            </a:r>
            <a:r>
              <a:rPr lang="en-US" altLang="zh-TW" sz="2800" dirty="0">
                <a:solidFill>
                  <a:schemeClr val="bg1">
                    <a:lumMod val="95000"/>
                  </a:schemeClr>
                </a:solidFill>
              </a:rPr>
              <a:t>《</a:t>
            </a:r>
            <a:r>
              <a:rPr lang="zh-TW" altLang="en-US" sz="2800" dirty="0">
                <a:solidFill>
                  <a:schemeClr val="bg1">
                    <a:lumMod val="95000"/>
                  </a:schemeClr>
                </a:solidFill>
              </a:rPr>
              <a:t>增一阿含</a:t>
            </a:r>
            <a:r>
              <a:rPr lang="en-US" altLang="zh-TW" sz="2800" dirty="0">
                <a:solidFill>
                  <a:schemeClr val="bg1">
                    <a:lumMod val="95000"/>
                  </a:schemeClr>
                </a:solidFill>
              </a:rPr>
              <a:t>》</a:t>
            </a:r>
            <a:r>
              <a:rPr lang="zh-TW" altLang="en-US" sz="2800" dirty="0">
                <a:solidFill>
                  <a:schemeClr val="bg1">
                    <a:lumMod val="95000"/>
                  </a:schemeClr>
                </a:solidFill>
              </a:rPr>
              <a:t>佛升忉利，優填王憶佛，用牛頭栴檀雕佛像高五尺，是為此土雕像之始。</a:t>
            </a:r>
            <a:r>
              <a:rPr lang="en-US" altLang="zh-TW" sz="2800" dirty="0">
                <a:solidFill>
                  <a:schemeClr val="bg1">
                    <a:lumMod val="95000"/>
                  </a:schemeClr>
                </a:solidFill>
              </a:rPr>
              <a:t>《</a:t>
            </a:r>
            <a:r>
              <a:rPr lang="zh-TW" altLang="en-US" sz="2800" dirty="0">
                <a:solidFill>
                  <a:schemeClr val="bg1">
                    <a:lumMod val="95000"/>
                  </a:schemeClr>
                </a:solidFill>
              </a:rPr>
              <a:t>法華經</a:t>
            </a:r>
            <a:r>
              <a:rPr lang="en-US" altLang="zh-TW" sz="2800" dirty="0">
                <a:solidFill>
                  <a:schemeClr val="bg1">
                    <a:lumMod val="95000"/>
                  </a:schemeClr>
                </a:solidFill>
              </a:rPr>
              <a:t>》</a:t>
            </a:r>
            <a:r>
              <a:rPr lang="zh-TW" altLang="en-US" sz="2800" dirty="0">
                <a:solidFill>
                  <a:schemeClr val="bg1">
                    <a:lumMod val="95000"/>
                  </a:schemeClr>
                </a:solidFill>
              </a:rPr>
              <a:t>云：「若人為佛故，建立諸形像。刻雕成眾相，皆已成佛道。」又</a:t>
            </a:r>
            <a:r>
              <a:rPr lang="en-US" altLang="zh-TW" sz="2800" dirty="0">
                <a:solidFill>
                  <a:schemeClr val="bg1">
                    <a:lumMod val="95000"/>
                  </a:schemeClr>
                </a:solidFill>
              </a:rPr>
              <a:t>《</a:t>
            </a:r>
            <a:r>
              <a:rPr lang="zh-TW" altLang="en-US" sz="2800" dirty="0">
                <a:solidFill>
                  <a:schemeClr val="bg1">
                    <a:lumMod val="95000"/>
                  </a:schemeClr>
                </a:solidFill>
              </a:rPr>
              <a:t>造像功德經</a:t>
            </a:r>
            <a:r>
              <a:rPr lang="en-US" altLang="zh-TW" sz="2800" dirty="0">
                <a:solidFill>
                  <a:schemeClr val="bg1">
                    <a:lumMod val="95000"/>
                  </a:schemeClr>
                </a:solidFill>
              </a:rPr>
              <a:t>》</a:t>
            </a:r>
            <a:r>
              <a:rPr lang="zh-TW" altLang="en-US" sz="2800" dirty="0">
                <a:solidFill>
                  <a:schemeClr val="bg1">
                    <a:lumMod val="95000"/>
                  </a:schemeClr>
                </a:solidFill>
              </a:rPr>
              <a:t>曰：「若人臨終發言造像，乃至如麥，能除三世八十億劫生死之罪。」</a:t>
            </a:r>
          </a:p>
        </p:txBody>
      </p:sp>
    </p:spTree>
    <p:extLst>
      <p:ext uri="{BB962C8B-B14F-4D97-AF65-F5344CB8AC3E}">
        <p14:creationId xmlns:p14="http://schemas.microsoft.com/office/powerpoint/2010/main" val="111723687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C287F4A-5512-3EC3-89D1-7600E9447F8E}"/>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03798321-5AFB-5778-FF6C-FD797000432E}"/>
              </a:ext>
            </a:extLst>
          </p:cNvPr>
          <p:cNvSpPr txBox="1"/>
          <p:nvPr/>
        </p:nvSpPr>
        <p:spPr>
          <a:xfrm>
            <a:off x="2109986"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第五、「飯食沙門」。即齋僧。以飯食供養僧眾也。</a:t>
            </a:r>
            <a:r>
              <a:rPr lang="en-US" altLang="zh-TW" sz="2800" dirty="0">
                <a:solidFill>
                  <a:schemeClr val="bg1">
                    <a:lumMod val="95000"/>
                  </a:schemeClr>
                </a:solidFill>
              </a:rPr>
              <a:t>《</a:t>
            </a:r>
            <a:r>
              <a:rPr lang="zh-TW" altLang="en-US" sz="2800" dirty="0">
                <a:solidFill>
                  <a:schemeClr val="bg1">
                    <a:lumMod val="95000"/>
                  </a:schemeClr>
                </a:solidFill>
              </a:rPr>
              <a:t>六波羅蜜多經</a:t>
            </a:r>
            <a:r>
              <a:rPr lang="en-US" altLang="zh-TW" sz="2800" dirty="0">
                <a:solidFill>
                  <a:schemeClr val="bg1">
                    <a:lumMod val="95000"/>
                  </a:schemeClr>
                </a:solidFill>
              </a:rPr>
              <a:t>》</a:t>
            </a:r>
            <a:r>
              <a:rPr lang="zh-TW" altLang="en-US" sz="2800" dirty="0">
                <a:solidFill>
                  <a:schemeClr val="bg1">
                    <a:lumMod val="95000"/>
                  </a:schemeClr>
                </a:solidFill>
              </a:rPr>
              <a:t>云：「以食施者，當施五事。云何為五：一者施</a:t>
            </a:r>
            <a:r>
              <a:rPr lang="zh-TW" altLang="en-US" sz="2800" u="sng" dirty="0">
                <a:solidFill>
                  <a:schemeClr val="bg1">
                    <a:lumMod val="95000"/>
                  </a:schemeClr>
                </a:solidFill>
              </a:rPr>
              <a:t>命</a:t>
            </a:r>
            <a:r>
              <a:rPr lang="zh-TW" altLang="en-US" sz="2800" dirty="0">
                <a:solidFill>
                  <a:schemeClr val="bg1">
                    <a:lumMod val="95000"/>
                  </a:schemeClr>
                </a:solidFill>
              </a:rPr>
              <a:t>。若人無食，難以濟命。二者施</a:t>
            </a:r>
            <a:r>
              <a:rPr lang="zh-TW" altLang="en-US" sz="2800" u="sng" dirty="0">
                <a:solidFill>
                  <a:schemeClr val="bg1">
                    <a:lumMod val="95000"/>
                  </a:schemeClr>
                </a:solidFill>
              </a:rPr>
              <a:t>色</a:t>
            </a:r>
            <a:r>
              <a:rPr lang="zh-TW" altLang="en-US" sz="2800" dirty="0">
                <a:solidFill>
                  <a:schemeClr val="bg1">
                    <a:lumMod val="95000"/>
                  </a:schemeClr>
                </a:solidFill>
              </a:rPr>
              <a:t>。因得食故，顏色和悅。三者施</a:t>
            </a:r>
            <a:r>
              <a:rPr lang="zh-TW" altLang="en-US" sz="2800" u="sng" dirty="0">
                <a:solidFill>
                  <a:schemeClr val="bg1">
                    <a:lumMod val="95000"/>
                  </a:schemeClr>
                </a:solidFill>
              </a:rPr>
              <a:t>力</a:t>
            </a:r>
            <a:r>
              <a:rPr lang="zh-TW" altLang="en-US" sz="2800" dirty="0">
                <a:solidFill>
                  <a:schemeClr val="bg1">
                    <a:lumMod val="95000"/>
                  </a:schemeClr>
                </a:solidFill>
              </a:rPr>
              <a:t>。以是食故，增益氣力。四者施</a:t>
            </a:r>
            <a:r>
              <a:rPr lang="zh-TW" altLang="en-US" sz="2800" u="sng" dirty="0">
                <a:solidFill>
                  <a:schemeClr val="bg1">
                    <a:lumMod val="95000"/>
                  </a:schemeClr>
                </a:solidFill>
              </a:rPr>
              <a:t>樂</a:t>
            </a:r>
            <a:r>
              <a:rPr lang="zh-TW" altLang="en-US" sz="2800" dirty="0">
                <a:solidFill>
                  <a:schemeClr val="bg1">
                    <a:lumMod val="95000"/>
                  </a:schemeClr>
                </a:solidFill>
              </a:rPr>
              <a:t>。以此食故，身心安樂。五者施</a:t>
            </a:r>
            <a:r>
              <a:rPr lang="zh-TW" altLang="en-US" sz="2800" u="sng" dirty="0">
                <a:solidFill>
                  <a:schemeClr val="bg1">
                    <a:lumMod val="95000"/>
                  </a:schemeClr>
                </a:solidFill>
              </a:rPr>
              <a:t>辯</a:t>
            </a:r>
            <a:r>
              <a:rPr lang="zh-TW" altLang="en-US" sz="2800" dirty="0">
                <a:solidFill>
                  <a:schemeClr val="bg1">
                    <a:lumMod val="95000"/>
                  </a:schemeClr>
                </a:solidFill>
              </a:rPr>
              <a:t>。若飢餓者，身心怯弱。言說謇訥，不能辯了。飲食充足，身心勇銳，得大辯才，智慧無礙。」又</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曰：「飯食沙門者，經云：</a:t>
            </a:r>
            <a:r>
              <a:rPr lang="en-US" altLang="zh-TW" sz="2800" dirty="0">
                <a:solidFill>
                  <a:schemeClr val="bg1">
                    <a:lumMod val="95000"/>
                  </a:schemeClr>
                </a:solidFill>
              </a:rPr>
              <a:t>『</a:t>
            </a:r>
            <a:r>
              <a:rPr lang="zh-TW" altLang="en-US" sz="2800" dirty="0">
                <a:solidFill>
                  <a:schemeClr val="bg1">
                    <a:lumMod val="95000"/>
                  </a:schemeClr>
                </a:solidFill>
              </a:rPr>
              <a:t>正令得滿四天下寶，其利不如請一清淨沙門，詣舍供養，得利殊倍。</a:t>
            </a:r>
            <a:r>
              <a:rPr lang="en-US" altLang="zh-TW" sz="2800" dirty="0">
                <a:solidFill>
                  <a:schemeClr val="bg1">
                    <a:lumMod val="95000"/>
                  </a:schemeClr>
                </a:solidFill>
              </a:rPr>
              <a:t>』</a:t>
            </a:r>
            <a:r>
              <a:rPr lang="zh-TW" altLang="en-US" sz="2800" dirty="0">
                <a:solidFill>
                  <a:schemeClr val="bg1">
                    <a:lumMod val="95000"/>
                  </a:schemeClr>
                </a:solidFill>
              </a:rPr>
              <a:t>」</a:t>
            </a:r>
          </a:p>
        </p:txBody>
      </p:sp>
    </p:spTree>
    <p:extLst>
      <p:ext uri="{BB962C8B-B14F-4D97-AF65-F5344CB8AC3E}">
        <p14:creationId xmlns:p14="http://schemas.microsoft.com/office/powerpoint/2010/main" val="321412396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F47AC91-DBF3-387A-9D4B-98D7877676C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2" name="文字方塊 1">
            <a:extLst>
              <a:ext uri="{FF2B5EF4-FFF2-40B4-BE49-F238E27FC236}">
                <a16:creationId xmlns:a16="http://schemas.microsoft.com/office/drawing/2014/main" id="{F9A8FCBF-4E4E-5511-726C-BD6BD7682D80}"/>
              </a:ext>
            </a:extLst>
          </p:cNvPr>
          <p:cNvSpPr txBox="1"/>
          <p:nvPr/>
        </p:nvSpPr>
        <p:spPr>
          <a:xfrm>
            <a:off x="3070870"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第六、「懸繒然燈，散華燒香」。「繒」，帛之總名。「懸繒」者，以繒造彩幡懸掛於佛殿。「然」者，燒也。「燈」者燈燭，燈火也。「散華」，散布鮮花，以供養佛也。「燒香」，燒香以為供養。又</a:t>
            </a:r>
            <a:r>
              <a:rPr lang="en-US" altLang="zh-TW" sz="2800" dirty="0">
                <a:solidFill>
                  <a:schemeClr val="bg1">
                    <a:lumMod val="95000"/>
                  </a:schemeClr>
                </a:solidFill>
              </a:rPr>
              <a:t>《</a:t>
            </a:r>
            <a:r>
              <a:rPr lang="zh-TW" altLang="en-US" sz="2800" dirty="0">
                <a:solidFill>
                  <a:schemeClr val="bg1">
                    <a:lumMod val="95000"/>
                  </a:schemeClr>
                </a:solidFill>
              </a:rPr>
              <a:t>大日經疏</a:t>
            </a:r>
            <a:r>
              <a:rPr lang="en-US" altLang="zh-TW" sz="2800" dirty="0">
                <a:solidFill>
                  <a:schemeClr val="bg1">
                    <a:lumMod val="95000"/>
                  </a:schemeClr>
                </a:solidFill>
              </a:rPr>
              <a:t>》</a:t>
            </a:r>
            <a:r>
              <a:rPr lang="zh-TW" altLang="en-US" sz="2800" dirty="0">
                <a:solidFill>
                  <a:schemeClr val="bg1">
                    <a:lumMod val="95000"/>
                  </a:schemeClr>
                </a:solidFill>
              </a:rPr>
              <a:t>曰：「燒香是遍至法界義。如天樹王開敷時，香氣逆風順風，自然徧布。菩提香亦爾，隨一一功德，即為慧火所焚，解脫風所吹，隨悲願力自在而轉，普薰一切，故曰燒香。」後疏兼論燒香之事理，旨趣更深。</a:t>
            </a:r>
          </a:p>
        </p:txBody>
      </p:sp>
    </p:spTree>
    <p:extLst>
      <p:ext uri="{BB962C8B-B14F-4D97-AF65-F5344CB8AC3E}">
        <p14:creationId xmlns:p14="http://schemas.microsoft.com/office/powerpoint/2010/main" val="329900630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0B68CD0-76D7-3300-4EBD-79626C603F6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2" name="文字方塊 1">
            <a:extLst>
              <a:ext uri="{FF2B5EF4-FFF2-40B4-BE49-F238E27FC236}">
                <a16:creationId xmlns:a16="http://schemas.microsoft.com/office/drawing/2014/main" id="{B7755FCC-442F-24F1-391A-9C7F159E6D4D}"/>
              </a:ext>
            </a:extLst>
          </p:cNvPr>
          <p:cNvSpPr txBox="1"/>
          <p:nvPr/>
        </p:nvSpPr>
        <p:spPr>
          <a:xfrm>
            <a:off x="4367014"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第七、「以此迴向，願生彼國」。迴向發願之緊要，已於上輩往生文中，略作註釋。茲簡錄慈照宗主勸人發願偈於下：「持戒無信願，不得生淨土，唯得人天福，福盡受輪迴。」又「發願持戒力，迴向生樂國。如是各行持，千中不失一。」又</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曰：「迴向願生者，如上諸善迴向，則必作生因。若不迴向，則不作生因。」皆顯迴向發願之不可少也。</a:t>
            </a:r>
          </a:p>
        </p:txBody>
      </p:sp>
    </p:spTree>
    <p:extLst>
      <p:ext uri="{BB962C8B-B14F-4D97-AF65-F5344CB8AC3E}">
        <p14:creationId xmlns:p14="http://schemas.microsoft.com/office/powerpoint/2010/main" val="1045537046"/>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F38275D-0D3C-A9FF-643B-11A9B230DBC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C6281816-93EB-72B2-B66E-ABBDF1A7FD5B}"/>
              </a:ext>
            </a:extLst>
          </p:cNvPr>
          <p:cNvSpPr txBox="1"/>
          <p:nvPr/>
        </p:nvSpPr>
        <p:spPr>
          <a:xfrm>
            <a:off x="7529553" y="613317"/>
            <a:ext cx="3262432" cy="5744310"/>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其人臨終。阿彌陀佛化現其身。光明相好。具如真佛。與諸大眾前後圍繞。現其人前。攝受導引。即隨化佛往生其國。住不退轉。無上菩提。功德智慧次如上輩者也。</a:t>
            </a:r>
          </a:p>
        </p:txBody>
      </p:sp>
      <p:sp>
        <p:nvSpPr>
          <p:cNvPr id="6" name="文字方塊 5">
            <a:extLst>
              <a:ext uri="{FF2B5EF4-FFF2-40B4-BE49-F238E27FC236}">
                <a16:creationId xmlns:a16="http://schemas.microsoft.com/office/drawing/2014/main" id="{BEFF5E92-6896-7B5C-C066-09AD9AC08C1E}"/>
              </a:ext>
            </a:extLst>
          </p:cNvPr>
          <p:cNvSpPr txBox="1"/>
          <p:nvPr/>
        </p:nvSpPr>
        <p:spPr>
          <a:xfrm>
            <a:off x="335806" y="709820"/>
            <a:ext cx="718658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「其人臨終，阿彌陀佛，化現其身，光明相好，具如真佛」。</a:t>
            </a:r>
            <a:r>
              <a:rPr lang="en-US" altLang="zh-TW" sz="2800" dirty="0">
                <a:solidFill>
                  <a:schemeClr val="bg1">
                    <a:lumMod val="95000"/>
                  </a:schemeClr>
                </a:solidFill>
              </a:rPr>
              <a:t>《</a:t>
            </a:r>
            <a:r>
              <a:rPr lang="zh-TW" altLang="en-US" sz="2800" dirty="0">
                <a:solidFill>
                  <a:schemeClr val="bg1">
                    <a:lumMod val="95000"/>
                  </a:schemeClr>
                </a:solidFill>
              </a:rPr>
              <a:t>圓中鈔</a:t>
            </a:r>
            <a:r>
              <a:rPr lang="en-US" altLang="zh-TW" sz="2800" dirty="0">
                <a:solidFill>
                  <a:schemeClr val="bg1">
                    <a:lumMod val="95000"/>
                  </a:schemeClr>
                </a:solidFill>
              </a:rPr>
              <a:t>》</a:t>
            </a:r>
            <a:r>
              <a:rPr lang="zh-TW" altLang="en-US" sz="2800" dirty="0">
                <a:solidFill>
                  <a:schemeClr val="bg1">
                    <a:lumMod val="95000"/>
                  </a:schemeClr>
                </a:solidFill>
              </a:rPr>
              <a:t>曰：「真佛者，彌陀之應身也，化身則從應身，又變化其身，而來接引。」</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曰：「具如真佛者，如</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上輩三人臨終時，皆言阿彌陀佛及與化佛來迎此人。故知真佛，指上輩所見佛也。餘例上可知。」中輩之人，臨終得見化佛，亦決往生。因佛諸身不一不異。故隨化佛，往生安樂，住不退轉。但功德智慧，次於上輩者也。</a:t>
            </a:r>
          </a:p>
        </p:txBody>
      </p:sp>
    </p:spTree>
    <p:extLst>
      <p:ext uri="{BB962C8B-B14F-4D97-AF65-F5344CB8AC3E}">
        <p14:creationId xmlns:p14="http://schemas.microsoft.com/office/powerpoint/2010/main" val="6751972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BFA7012-F906-C0D4-F46E-3C706147E49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2" name="文字方塊 1">
            <a:extLst>
              <a:ext uri="{FF2B5EF4-FFF2-40B4-BE49-F238E27FC236}">
                <a16:creationId xmlns:a16="http://schemas.microsoft.com/office/drawing/2014/main" id="{D0A9D518-518B-E45C-3ECB-253278B0627F}"/>
              </a:ext>
            </a:extLst>
          </p:cNvPr>
          <p:cNvSpPr txBox="1"/>
          <p:nvPr/>
        </p:nvSpPr>
        <p:spPr>
          <a:xfrm>
            <a:off x="118542" y="745824"/>
            <a:ext cx="109055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中品三種往生者，皆未言發菩提心。生極樂後，所證亦皆聲聞乘果。如中品上生，花開即得阿羅漢果。中品中生，七日花開，得須陀洹，經半劫後，成阿羅漢。中品下生亦是七日後得須陀洹，但須過一小劫，方成阿羅漢。皆是小乘聖果也。善導大師謂中品上生，是小乘根性上善凡夫人。中品中生是小乘下善凡夫人。中品下生是世善上福凡夫人。上之經論，似與本經相違。本經中輩皆是發菩提心之大乘行人，到已皆不退轉於無上菩提。又</a:t>
            </a:r>
            <a:r>
              <a:rPr lang="en-US" altLang="zh-TW" sz="2800" dirty="0">
                <a:solidFill>
                  <a:schemeClr val="bg1">
                    <a:lumMod val="95000"/>
                  </a:schemeClr>
                </a:solidFill>
              </a:rPr>
              <a:t>《</a:t>
            </a:r>
            <a:r>
              <a:rPr lang="zh-TW" altLang="en-US" sz="2800" dirty="0">
                <a:solidFill>
                  <a:schemeClr val="bg1">
                    <a:lumMod val="95000"/>
                  </a:schemeClr>
                </a:solidFill>
              </a:rPr>
              <a:t>往生論</a:t>
            </a:r>
            <a:r>
              <a:rPr lang="en-US" altLang="zh-TW" sz="2800" dirty="0">
                <a:solidFill>
                  <a:schemeClr val="bg1">
                    <a:lumMod val="95000"/>
                  </a:schemeClr>
                </a:solidFill>
              </a:rPr>
              <a:t>》</a:t>
            </a:r>
            <a:r>
              <a:rPr lang="zh-TW" altLang="en-US" sz="2800" dirty="0">
                <a:solidFill>
                  <a:schemeClr val="bg1">
                    <a:lumMod val="95000"/>
                  </a:schemeClr>
                </a:solidFill>
              </a:rPr>
              <a:t>曰：「二乘種不生」。蓋謂二乘種性之人，不能往生，此則契於本經而違於上之經論。如上相違之處，</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解之，甚為詳善。</a:t>
            </a:r>
          </a:p>
        </p:txBody>
      </p:sp>
    </p:spTree>
    <p:extLst>
      <p:ext uri="{BB962C8B-B14F-4D97-AF65-F5344CB8AC3E}">
        <p14:creationId xmlns:p14="http://schemas.microsoft.com/office/powerpoint/2010/main" val="3655838366"/>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AA9233AA-5094-0B68-6906-8F14EC1D3D2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2" name="文字方塊 1">
            <a:extLst>
              <a:ext uri="{FF2B5EF4-FFF2-40B4-BE49-F238E27FC236}">
                <a16:creationId xmlns:a16="http://schemas.microsoft.com/office/drawing/2014/main" id="{1A73DAEE-8430-F46F-37D4-781DCBA84FC8}"/>
              </a:ext>
            </a:extLst>
          </p:cNvPr>
          <p:cNvSpPr txBox="1"/>
          <p:nvPr/>
        </p:nvSpPr>
        <p:spPr>
          <a:xfrm>
            <a:off x="910630"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疏曰：「天親作往生偈，二乘種皆不得生。</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宣說小乘眾生，亦得往生。其義云何？釋言：言二乘種不得生者，就此國中，往去時說。小乘眾生先雖習小，臨欲去時，要發大心，方得往生。若用小心求生彼國，無得去理。為是天親言，二乘種不得往生。問云：若言去用大心，何故至彼證入小果。釋言：由其本習小乘多故。本在此處，多學觀察苦、無常等。至彼聞說苦、無常等，即便悟解。故證小果。以本乘終發大乘心，求生彼故。在彼國中，得羅漢已，即便求大（迴小向大）。」（曇鸞道綽諸祖勝解，已引錄於前，茲不贅。）</a:t>
            </a:r>
          </a:p>
        </p:txBody>
      </p:sp>
    </p:spTree>
    <p:extLst>
      <p:ext uri="{BB962C8B-B14F-4D97-AF65-F5344CB8AC3E}">
        <p14:creationId xmlns:p14="http://schemas.microsoft.com/office/powerpoint/2010/main" val="372842441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ED286F65-B181-14FE-76F1-7F61E5DFF1A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8FF62CCE-4FA8-9339-D4B6-E1EF10BD91C6}"/>
              </a:ext>
            </a:extLst>
          </p:cNvPr>
          <p:cNvSpPr txBox="1"/>
          <p:nvPr/>
        </p:nvSpPr>
        <p:spPr>
          <a:xfrm>
            <a:off x="8200856" y="709820"/>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其下輩者。假使不能作諸功德。當發無上菩提之心。一向專念阿彌陀佛。歡喜信樂。不生疑惑。以至誠心。願生其國。</a:t>
            </a:r>
          </a:p>
        </p:txBody>
      </p:sp>
      <p:sp>
        <p:nvSpPr>
          <p:cNvPr id="6" name="文字方塊 5">
            <a:extLst>
              <a:ext uri="{FF2B5EF4-FFF2-40B4-BE49-F238E27FC236}">
                <a16:creationId xmlns:a16="http://schemas.microsoft.com/office/drawing/2014/main" id="{E073AC06-4434-8ACB-D549-914AD195E1A6}"/>
              </a:ext>
            </a:extLst>
          </p:cNvPr>
          <p:cNvSpPr txBox="1"/>
          <p:nvPr/>
        </p:nvSpPr>
        <p:spPr>
          <a:xfrm>
            <a:off x="5700320" y="801502"/>
            <a:ext cx="2339102"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下輩生者，有三因緣：一、發菩提心，二、一向專念，三、至誠願生。與中輩相較，只是不能作諸功德。</a:t>
            </a:r>
          </a:p>
        </p:txBody>
      </p:sp>
      <p:sp>
        <p:nvSpPr>
          <p:cNvPr id="2" name="文字方塊 1">
            <a:extLst>
              <a:ext uri="{FF2B5EF4-FFF2-40B4-BE49-F238E27FC236}">
                <a16:creationId xmlns:a16="http://schemas.microsoft.com/office/drawing/2014/main" id="{624DF3DF-92F5-80A1-4A0F-4E2CCF4DE2BE}"/>
              </a:ext>
            </a:extLst>
          </p:cNvPr>
          <p:cNvSpPr txBox="1"/>
          <p:nvPr/>
        </p:nvSpPr>
        <p:spPr>
          <a:xfrm>
            <a:off x="4329266" y="798158"/>
            <a:ext cx="126188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又「歡喜信樂，不生疑惑」，即十念必生願中之「至心信樂」。</a:t>
            </a:r>
          </a:p>
        </p:txBody>
      </p:sp>
      <p:sp>
        <p:nvSpPr>
          <p:cNvPr id="3" name="文字方塊 2">
            <a:extLst>
              <a:ext uri="{FF2B5EF4-FFF2-40B4-BE49-F238E27FC236}">
                <a16:creationId xmlns:a16="http://schemas.microsoft.com/office/drawing/2014/main" id="{81EB5505-5377-041C-0F54-8EEA71B8E2CF}"/>
              </a:ext>
            </a:extLst>
          </p:cNvPr>
          <p:cNvSpPr txBox="1"/>
          <p:nvPr/>
        </p:nvSpPr>
        <p:spPr>
          <a:xfrm>
            <a:off x="190550" y="798158"/>
            <a:ext cx="3954929"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「以至誠心，願生其國」。即</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之至誠心與迴向發願心。且三輩往生咸云：「當發無上菩提之心」。是故</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曰：「然此三輩，人位雖殊。至欲往生，齊須發心求大菩提，專念彼佛，迴向發願，方得往生。」</a:t>
            </a:r>
          </a:p>
        </p:txBody>
      </p:sp>
    </p:spTree>
    <p:extLst>
      <p:ext uri="{BB962C8B-B14F-4D97-AF65-F5344CB8AC3E}">
        <p14:creationId xmlns:p14="http://schemas.microsoft.com/office/powerpoint/2010/main" val="29529923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BE2E371-D2CE-1687-5840-2B12B414A13E}"/>
              </a:ext>
            </a:extLst>
          </p:cNvPr>
          <p:cNvSpPr txBox="1"/>
          <p:nvPr/>
        </p:nvSpPr>
        <p:spPr>
          <a:xfrm>
            <a:off x="10584089" y="778957"/>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此人臨終夢見彼佛。亦得往生。功德智慧次如中輩者也。</a:t>
            </a:r>
          </a:p>
        </p:txBody>
      </p:sp>
      <p:sp>
        <p:nvSpPr>
          <p:cNvPr id="6" name="文字方塊 5">
            <a:extLst>
              <a:ext uri="{FF2B5EF4-FFF2-40B4-BE49-F238E27FC236}">
                <a16:creationId xmlns:a16="http://schemas.microsoft.com/office/drawing/2014/main" id="{F824C35E-B20C-82AC-A7C0-C75361A7A41E}"/>
              </a:ext>
            </a:extLst>
          </p:cNvPr>
          <p:cNvSpPr txBox="1"/>
          <p:nvPr/>
        </p:nvSpPr>
        <p:spPr>
          <a:xfrm>
            <a:off x="46534" y="870639"/>
            <a:ext cx="10443885" cy="5367940"/>
          </a:xfrm>
          <a:prstGeom prst="rect">
            <a:avLst/>
          </a:prstGeom>
          <a:noFill/>
        </p:spPr>
        <p:txBody>
          <a:bodyPr vert="eaVert" wrap="square" rtlCol="0">
            <a:spAutoFit/>
          </a:bodyPr>
          <a:lstStyle/>
          <a:p>
            <a:pPr>
              <a:lnSpc>
                <a:spcPts val="4000"/>
              </a:lnSpc>
            </a:pPr>
            <a:r>
              <a:rPr lang="zh-TW" altLang="en-US" sz="2800" dirty="0">
                <a:solidFill>
                  <a:schemeClr val="bg1">
                    <a:lumMod val="95000"/>
                  </a:schemeClr>
                </a:solidFill>
              </a:rPr>
              <a:t>「夢見彼佛」下有兩釋，其義稍異。一、望西謂先是夢見，臨終時是眼見佛。疏曰：「三輩俱有夢見眼見故。」按上之論點有三：㈠彼佛有臨終接引之本願。若於下輩，不來迎接，則有違本願故。㈡</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下品，俱是惡人，佛尚來迎。今經下輩，俱是善士，焉能不迎。㈢漢吳兩譯，上中二輩，俱先夢佛，然後臨終見佛，故今下輩，亦應如是。二、另一說如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謂確是佛迎，但彷彿似夢。下品之人，臨終之時，地獄眾火，一時俱至，眾苦交逼。佛雖現前，但以神識不清，不甚明了。依稀彷彿，若在夢中。故云夢見彼佛也。若非有佛來迎者，焉能安閑有此十念，而隨佛神遊極樂也。</a:t>
            </a:r>
            <a:r>
              <a:rPr lang="zh-CN" altLang="en-US" sz="2800" dirty="0">
                <a:solidFill>
                  <a:schemeClr val="bg1">
                    <a:lumMod val="95000"/>
                  </a:schemeClr>
                </a:solidFill>
              </a:rPr>
              <a:t>兩</a:t>
            </a:r>
            <a:r>
              <a:rPr lang="zh-TW" altLang="en-US" sz="2800" dirty="0">
                <a:solidFill>
                  <a:schemeClr val="bg1">
                    <a:lumMod val="95000"/>
                  </a:schemeClr>
                </a:solidFill>
              </a:rPr>
              <a:t>疏所辨雖異，有佛來迎是一。殊途同歸。</a:t>
            </a:r>
          </a:p>
        </p:txBody>
      </p:sp>
    </p:spTree>
    <p:extLst>
      <p:ext uri="{BB962C8B-B14F-4D97-AF65-F5344CB8AC3E}">
        <p14:creationId xmlns:p14="http://schemas.microsoft.com/office/powerpoint/2010/main" val="7018372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16B39BC-1899-38B3-4EE2-24EAE638EEF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BFD4D71E-54B2-580A-6DE6-80067D0A7BD5}"/>
              </a:ext>
            </a:extLst>
          </p:cNvPr>
          <p:cNvSpPr txBox="1"/>
          <p:nvPr/>
        </p:nvSpPr>
        <p:spPr>
          <a:xfrm>
            <a:off x="288268" y="745824"/>
            <a:ext cx="103412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至於</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下品三人，俱是惡人者。善導大師謂下品上生者，是造十惡輕罪凡夫人，下品中生，是破戒次罪凡夫人。下品下生，是具造五逆等重罪凡夫人也。彼經下品皆是惡人，與本經相違者，何也。望西疏曰：「下輩之內，有多類故。</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說惡。今說善人。故</a:t>
            </a:r>
            <a:r>
              <a:rPr lang="en-US" altLang="zh-TW" sz="2800" dirty="0">
                <a:solidFill>
                  <a:schemeClr val="bg1">
                    <a:lumMod val="95000"/>
                  </a:schemeClr>
                </a:solidFill>
              </a:rPr>
              <a:t>《</a:t>
            </a:r>
            <a:r>
              <a:rPr lang="zh-TW" altLang="en-US" sz="2800" dirty="0">
                <a:solidFill>
                  <a:schemeClr val="bg1">
                    <a:lumMod val="95000"/>
                  </a:schemeClr>
                </a:solidFill>
              </a:rPr>
              <a:t>覺經</a:t>
            </a:r>
            <a:r>
              <a:rPr lang="en-US" altLang="zh-TW" sz="2800" dirty="0">
                <a:solidFill>
                  <a:schemeClr val="bg1">
                    <a:lumMod val="95000"/>
                  </a:schemeClr>
                </a:solidFill>
              </a:rPr>
              <a:t>》</a:t>
            </a:r>
            <a:r>
              <a:rPr lang="zh-TW" altLang="en-US" sz="2800" dirty="0">
                <a:solidFill>
                  <a:schemeClr val="bg1">
                    <a:lumMod val="95000"/>
                  </a:schemeClr>
                </a:solidFill>
              </a:rPr>
              <a:t>（即</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）云：</a:t>
            </a:r>
            <a:r>
              <a:rPr lang="en-US" altLang="zh-TW" sz="2800" dirty="0">
                <a:solidFill>
                  <a:schemeClr val="bg1">
                    <a:lumMod val="95000"/>
                  </a:schemeClr>
                </a:solidFill>
              </a:rPr>
              <a:t>『</a:t>
            </a:r>
            <a:r>
              <a:rPr lang="zh-TW" altLang="en-US" sz="2800" dirty="0">
                <a:solidFill>
                  <a:schemeClr val="bg1">
                    <a:lumMod val="95000"/>
                  </a:schemeClr>
                </a:solidFill>
              </a:rPr>
              <a:t>其三輩者</a:t>
            </a:r>
            <a:r>
              <a:rPr lang="en-US" altLang="zh-TW" sz="2800" dirty="0">
                <a:solidFill>
                  <a:schemeClr val="bg1">
                    <a:lumMod val="95000"/>
                  </a:schemeClr>
                </a:solidFill>
              </a:rPr>
              <a:t>……</a:t>
            </a:r>
            <a:r>
              <a:rPr lang="zh-TW" altLang="en-US" sz="2800" dirty="0">
                <a:solidFill>
                  <a:schemeClr val="bg1">
                    <a:lumMod val="95000"/>
                  </a:schemeClr>
                </a:solidFill>
              </a:rPr>
              <a:t>）當斷愛欲，無所貪慕。慈心精進，不當瞋怒。齋戒清淨。如是清淨者，當一心念欲生無量清淨佛國。</a:t>
            </a:r>
            <a:r>
              <a:rPr lang="en-US" altLang="zh-TW" sz="2800" dirty="0">
                <a:solidFill>
                  <a:schemeClr val="bg1">
                    <a:lumMod val="95000"/>
                  </a:schemeClr>
                </a:solidFill>
              </a:rPr>
              <a:t>』</a:t>
            </a:r>
            <a:r>
              <a:rPr lang="zh-TW" altLang="en-US" sz="2800" dirty="0">
                <a:solidFill>
                  <a:schemeClr val="bg1">
                    <a:lumMod val="95000"/>
                  </a:schemeClr>
                </a:solidFill>
              </a:rPr>
              <a:t>」蓋往生品類，萬別千殊。三輩九品，只是粗分。故一下品中，已類別無數。彼經明惡人，本經則指善士。如</a:t>
            </a:r>
            <a:r>
              <a:rPr lang="en-US" altLang="zh-TW" sz="2800" dirty="0">
                <a:solidFill>
                  <a:schemeClr val="bg1">
                    <a:lumMod val="95000"/>
                  </a:schemeClr>
                </a:solidFill>
              </a:rPr>
              <a:t>《</a:t>
            </a:r>
            <a:r>
              <a:rPr lang="zh-TW" altLang="en-US" sz="2800" dirty="0">
                <a:solidFill>
                  <a:schemeClr val="bg1">
                    <a:lumMod val="95000"/>
                  </a:schemeClr>
                </a:solidFill>
              </a:rPr>
              <a:t>漢譯</a:t>
            </a:r>
            <a:r>
              <a:rPr lang="en-US" altLang="zh-TW" sz="2800" dirty="0">
                <a:solidFill>
                  <a:schemeClr val="bg1">
                    <a:lumMod val="95000"/>
                  </a:schemeClr>
                </a:solidFill>
              </a:rPr>
              <a:t>》</a:t>
            </a:r>
            <a:r>
              <a:rPr lang="zh-TW" altLang="en-US" sz="2800" dirty="0">
                <a:solidFill>
                  <a:schemeClr val="bg1">
                    <a:lumMod val="95000"/>
                  </a:schemeClr>
                </a:solidFill>
              </a:rPr>
              <a:t>下輩之人，確是修善者也。</a:t>
            </a:r>
          </a:p>
        </p:txBody>
      </p:sp>
    </p:spTree>
    <p:extLst>
      <p:ext uri="{BB962C8B-B14F-4D97-AF65-F5344CB8AC3E}">
        <p14:creationId xmlns:p14="http://schemas.microsoft.com/office/powerpoint/2010/main" val="371729650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匾額 1" descr="佛學概要十四講表 習講">
            <a:extLst>
              <a:ext uri="{FF2B5EF4-FFF2-40B4-BE49-F238E27FC236}">
                <a16:creationId xmlns:a16="http://schemas.microsoft.com/office/drawing/2014/main" id="{22D366B2-9EE4-CD89-A0C3-339633C5C72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3" name="文字方塊 2">
            <a:extLst>
              <a:ext uri="{FF2B5EF4-FFF2-40B4-BE49-F238E27FC236}">
                <a16:creationId xmlns:a16="http://schemas.microsoft.com/office/drawing/2014/main" id="{688C3492-6249-9B7E-9EDB-B5CFB8650FDB}"/>
              </a:ext>
            </a:extLst>
          </p:cNvPr>
          <p:cNvSpPr txBox="1"/>
          <p:nvPr/>
        </p:nvSpPr>
        <p:spPr>
          <a:xfrm>
            <a:off x="6149012" y="745824"/>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下品往生，生前雖是惡人，花開後並是大乘。下品上生，經七七日蓮花乃敷。經十小劫，得入初地。下品中生，經於六劫，蓮華乃敷。聞說大乘甚深經典，應時即發無上道心。下品下生，滿十二大劫，蓮花方開。聞法歡喜，應時即發菩提之心。</a:t>
            </a:r>
          </a:p>
        </p:txBody>
      </p:sp>
      <p:sp>
        <p:nvSpPr>
          <p:cNvPr id="4" name="文字方塊 3">
            <a:extLst>
              <a:ext uri="{FF2B5EF4-FFF2-40B4-BE49-F238E27FC236}">
                <a16:creationId xmlns:a16="http://schemas.microsoft.com/office/drawing/2014/main" id="{94583DEC-06EC-AE56-0708-9CA762D19062}"/>
              </a:ext>
            </a:extLst>
          </p:cNvPr>
          <p:cNvSpPr txBox="1"/>
          <p:nvPr/>
        </p:nvSpPr>
        <p:spPr>
          <a:xfrm>
            <a:off x="180235" y="70982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上三輩往生是一類。下明一念淨心，十念一念往生之類。或名「一心三輩」。「一心三輩」見於北京淨蓮寺律宗大德慈舟老法師之</a:t>
            </a:r>
            <a:r>
              <a:rPr lang="en-US" altLang="zh-TW" sz="2800" dirty="0">
                <a:solidFill>
                  <a:schemeClr val="bg1">
                    <a:lumMod val="95000"/>
                  </a:schemeClr>
                </a:solidFill>
              </a:rPr>
              <a:t>《</a:t>
            </a:r>
            <a:r>
              <a:rPr lang="zh-TW" altLang="en-US" sz="2800" dirty="0">
                <a:solidFill>
                  <a:schemeClr val="bg1">
                    <a:lumMod val="95000"/>
                  </a:schemeClr>
                </a:solidFill>
              </a:rPr>
              <a:t>佛說大乘無量壽莊嚴清淨平等覺經科判</a:t>
            </a:r>
            <a:r>
              <a:rPr lang="en-US" altLang="zh-TW" sz="2800" dirty="0">
                <a:solidFill>
                  <a:schemeClr val="bg1">
                    <a:lumMod val="95000"/>
                  </a:schemeClr>
                </a:solidFill>
              </a:rPr>
              <a:t>》</a:t>
            </a:r>
            <a:r>
              <a:rPr lang="zh-TW" altLang="en-US" sz="2800" dirty="0">
                <a:solidFill>
                  <a:schemeClr val="bg1">
                    <a:lumMod val="95000"/>
                  </a:schemeClr>
                </a:solidFill>
              </a:rPr>
              <a:t>。法師乃我國（現代）華北三大高僧之一。所判「一心三輩」，與會集本經之夏師，同一心眼。發前人未發之精蘊，彰淨門久隱之妙諦。</a:t>
            </a:r>
          </a:p>
        </p:txBody>
      </p:sp>
    </p:spTree>
    <p:extLst>
      <p:ext uri="{BB962C8B-B14F-4D97-AF65-F5344CB8AC3E}">
        <p14:creationId xmlns:p14="http://schemas.microsoft.com/office/powerpoint/2010/main" val="41902520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30DE95C-1AD0-D065-E9AD-0656D4213FF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D260B426-D753-B73F-ED34-1EAB5E10D71F}"/>
              </a:ext>
            </a:extLst>
          </p:cNvPr>
          <p:cNvSpPr txBox="1"/>
          <p:nvPr/>
        </p:nvSpPr>
        <p:spPr>
          <a:xfrm>
            <a:off x="6498212" y="709820"/>
            <a:ext cx="449353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若有眾生住大乘者。以清淨心。向無量壽。乃至十念。願生其國。聞甚深法。即生信解。乃至獲得一念淨心。發一念心念於彼佛。此人臨命終時。如在夢中。見阿彌陀佛。定生彼國。得不退轉無上菩提。</a:t>
            </a:r>
          </a:p>
        </p:txBody>
      </p:sp>
      <p:sp>
        <p:nvSpPr>
          <p:cNvPr id="6" name="文字方塊 5">
            <a:extLst>
              <a:ext uri="{FF2B5EF4-FFF2-40B4-BE49-F238E27FC236}">
                <a16:creationId xmlns:a16="http://schemas.microsoft.com/office/drawing/2014/main" id="{D0ED33F9-C6B2-FB13-67CC-A699E576CAEB}"/>
              </a:ext>
            </a:extLst>
          </p:cNvPr>
          <p:cNvSpPr txBox="1"/>
          <p:nvPr/>
        </p:nvSpPr>
        <p:spPr>
          <a:xfrm>
            <a:off x="3404477" y="709820"/>
            <a:ext cx="2877711"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右章全是</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經文，魏唐兩譯，似為同一梵本。但此段</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經文，系統分明，文富義深。遠勝</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則分散於本品首尾兩處。</a:t>
            </a:r>
          </a:p>
        </p:txBody>
      </p:sp>
    </p:spTree>
    <p:extLst>
      <p:ext uri="{BB962C8B-B14F-4D97-AF65-F5344CB8AC3E}">
        <p14:creationId xmlns:p14="http://schemas.microsoft.com/office/powerpoint/2010/main" val="668514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0F1F1BA-193B-FB7B-B1E7-294C7E4572A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B2C24B5D-72B3-9775-37BB-83A2EECF9DD6}"/>
              </a:ext>
            </a:extLst>
          </p:cNvPr>
          <p:cNvSpPr txBox="1"/>
          <p:nvPr/>
        </p:nvSpPr>
        <p:spPr>
          <a:xfrm>
            <a:off x="2603401" y="745824"/>
            <a:ext cx="8084264" cy="5367940"/>
          </a:xfrm>
          <a:prstGeom prst="rect">
            <a:avLst/>
          </a:prstGeom>
          <a:noFill/>
        </p:spPr>
        <p:txBody>
          <a:bodyPr vert="eaVert" wrap="square" rtlCol="0">
            <a:spAutoFit/>
          </a:bodyPr>
          <a:lstStyle/>
          <a:p>
            <a:pPr>
              <a:lnSpc>
                <a:spcPts val="4400"/>
              </a:lnSpc>
            </a:pPr>
            <a:r>
              <a:rPr lang="en-US" altLang="zh-TW" sz="2800" dirty="0">
                <a:solidFill>
                  <a:schemeClr val="bg1">
                    <a:lumMod val="95000"/>
                  </a:schemeClr>
                </a:solidFill>
              </a:rPr>
              <a:t>《</a:t>
            </a:r>
            <a:r>
              <a:rPr lang="zh-TW" altLang="en-US" sz="2800" dirty="0">
                <a:solidFill>
                  <a:schemeClr val="bg1">
                    <a:lumMod val="95000"/>
                  </a:schemeClr>
                </a:solidFill>
              </a:rPr>
              <a:t>報恩論</a:t>
            </a:r>
            <a:r>
              <a:rPr lang="en-US" altLang="zh-TW" sz="2800" dirty="0">
                <a:solidFill>
                  <a:schemeClr val="bg1">
                    <a:lumMod val="95000"/>
                  </a:schemeClr>
                </a:solidFill>
              </a:rPr>
              <a:t>》</a:t>
            </a:r>
            <a:r>
              <a:rPr lang="zh-TW" altLang="en-US" sz="2800" dirty="0">
                <a:solidFill>
                  <a:schemeClr val="bg1">
                    <a:lumMod val="95000"/>
                  </a:schemeClr>
                </a:solidFill>
              </a:rPr>
              <a:t>曰：「謹按此段十念往生，專指住大乘者言之。大乘如禪宗得破參，及讀一切大乘經典，得解悟者皆是。其人不專修淨土。如智者，永明之類。」</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是故夏師會本，於三輩往生人後，專引</a:t>
            </a:r>
            <a:r>
              <a:rPr lang="en-US" altLang="zh-TW" sz="2800" dirty="0">
                <a:solidFill>
                  <a:schemeClr val="bg1">
                    <a:lumMod val="95000"/>
                  </a:schemeClr>
                </a:solidFill>
              </a:rPr>
              <a:t>《</a:t>
            </a:r>
            <a:r>
              <a:rPr lang="zh-TW" altLang="en-US" sz="2800" dirty="0">
                <a:solidFill>
                  <a:schemeClr val="bg1">
                    <a:lumMod val="95000"/>
                  </a:schemeClr>
                </a:solidFill>
              </a:rPr>
              <a:t>唐譯</a:t>
            </a:r>
            <a:r>
              <a:rPr lang="en-US" altLang="zh-TW" sz="2800" dirty="0">
                <a:solidFill>
                  <a:schemeClr val="bg1">
                    <a:lumMod val="95000"/>
                  </a:schemeClr>
                </a:solidFill>
              </a:rPr>
              <a:t>》</a:t>
            </a:r>
            <a:r>
              <a:rPr lang="zh-TW" altLang="en-US" sz="2800" dirty="0">
                <a:solidFill>
                  <a:schemeClr val="bg1">
                    <a:lumMod val="95000"/>
                  </a:schemeClr>
                </a:solidFill>
              </a:rPr>
              <a:t>，另成一段。以表常言之三輩往生外，另有一格。即慈舟法師判為一心三輩者也。此一心三輩，乃別有大人作略，超越常格，而得往生者。此之作略，即一心也。本品中，「一念淨心」，即前</a:t>
            </a:r>
            <a:r>
              <a:rPr lang="en-US" altLang="zh-TW" sz="2800" dirty="0">
                <a:solidFill>
                  <a:schemeClr val="bg1">
                    <a:lumMod val="95000"/>
                  </a:schemeClr>
                </a:solidFill>
              </a:rPr>
              <a:t>《</a:t>
            </a:r>
            <a:r>
              <a:rPr lang="zh-TW" altLang="en-US" sz="2800" dirty="0">
                <a:solidFill>
                  <a:schemeClr val="bg1">
                    <a:lumMod val="95000"/>
                  </a:schemeClr>
                </a:solidFill>
              </a:rPr>
              <a:t>十方佛讚品</a:t>
            </a:r>
            <a:r>
              <a:rPr lang="en-US" altLang="zh-TW" sz="2800" dirty="0">
                <a:solidFill>
                  <a:schemeClr val="bg1">
                    <a:lumMod val="95000"/>
                  </a:schemeClr>
                </a:solidFill>
              </a:rPr>
              <a:t>》</a:t>
            </a:r>
            <a:r>
              <a:rPr lang="zh-TW" altLang="en-US" sz="2800" dirty="0">
                <a:solidFill>
                  <a:schemeClr val="bg1">
                    <a:lumMod val="95000"/>
                  </a:schemeClr>
                </a:solidFill>
              </a:rPr>
              <a:t>中之「一念淨信」也。</a:t>
            </a:r>
          </a:p>
        </p:txBody>
      </p:sp>
    </p:spTree>
    <p:extLst>
      <p:ext uri="{BB962C8B-B14F-4D97-AF65-F5344CB8AC3E}">
        <p14:creationId xmlns:p14="http://schemas.microsoft.com/office/powerpoint/2010/main" val="959176356"/>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3595BCF3-BB3C-1A04-9AA2-20E1D98A0D63}"/>
              </a:ext>
            </a:extLst>
          </p:cNvPr>
          <p:cNvSpPr txBox="1"/>
          <p:nvPr/>
        </p:nvSpPr>
        <p:spPr>
          <a:xfrm>
            <a:off x="1702718" y="837506"/>
            <a:ext cx="921277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淨宗常謂之一念、十念。逕指凡夫之稱念佛號一聲與十聲。如義寂之</a:t>
            </a:r>
            <a:r>
              <a:rPr lang="en-US" altLang="zh-TW" sz="2800" dirty="0">
                <a:solidFill>
                  <a:schemeClr val="bg1">
                    <a:lumMod val="95000"/>
                  </a:schemeClr>
                </a:solidFill>
              </a:rPr>
              <a:t>《</a:t>
            </a:r>
            <a:r>
              <a:rPr lang="zh-TW" altLang="en-US" sz="2800" dirty="0">
                <a:solidFill>
                  <a:schemeClr val="bg1">
                    <a:lumMod val="95000"/>
                  </a:schemeClr>
                </a:solidFill>
              </a:rPr>
              <a:t>無量壽經疏</a:t>
            </a:r>
            <a:r>
              <a:rPr lang="en-US" altLang="zh-TW" sz="2800" dirty="0">
                <a:solidFill>
                  <a:schemeClr val="bg1">
                    <a:lumMod val="95000"/>
                  </a:schemeClr>
                </a:solidFill>
              </a:rPr>
              <a:t>》</a:t>
            </a:r>
            <a:r>
              <a:rPr lang="zh-TW" altLang="en-US" sz="2800" dirty="0">
                <a:solidFill>
                  <a:schemeClr val="bg1">
                    <a:lumMod val="95000"/>
                  </a:schemeClr>
                </a:solidFill>
              </a:rPr>
              <a:t>曰：「此言念者，謂稱南無阿彌陀佛。經此六字頃，名一念。」是謂念誦一聲佛號，即名一念。</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謂下品下生者，「如是至心，令聲不絕，具足十念，稱南無阿彌陀佛。稱佛名故，於念念中，除八十億劫生死之罪。命終之時，見金蓮華，猶如車輪。如一念頃，即得往生極樂世界。」由上可見，十念即十聲。如是臨終十念，乃至一念，皆得往生。如彭際清曰：「如實回心，一念念佛，無不往生，以佛本願力故。」</a:t>
            </a:r>
          </a:p>
        </p:txBody>
      </p:sp>
      <p:sp>
        <p:nvSpPr>
          <p:cNvPr id="6" name="匾額 5" descr="佛學概要十四講表 習講">
            <a:extLst>
              <a:ext uri="{FF2B5EF4-FFF2-40B4-BE49-F238E27FC236}">
                <a16:creationId xmlns:a16="http://schemas.microsoft.com/office/drawing/2014/main" id="{33DF3702-9194-8176-9840-80976766A2C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Tree>
    <p:extLst>
      <p:ext uri="{BB962C8B-B14F-4D97-AF65-F5344CB8AC3E}">
        <p14:creationId xmlns:p14="http://schemas.microsoft.com/office/powerpoint/2010/main" val="2309353655"/>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60F144E-3F1D-B8CF-032A-3B982396CDF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6001F161-0364-65A5-3DF2-83EC7EA6CE76}"/>
              </a:ext>
            </a:extLst>
          </p:cNvPr>
          <p:cNvSpPr txBox="1"/>
          <p:nvPr/>
        </p:nvSpPr>
        <p:spPr>
          <a:xfrm>
            <a:off x="3070870"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「住大乘者」。</a:t>
            </a:r>
            <a:r>
              <a:rPr lang="en-US" altLang="zh-TW" sz="2800" dirty="0">
                <a:solidFill>
                  <a:schemeClr val="bg1">
                    <a:lumMod val="95000"/>
                  </a:schemeClr>
                </a:solidFill>
              </a:rPr>
              <a:t>《</a:t>
            </a:r>
            <a:r>
              <a:rPr lang="zh-TW" altLang="en-US" sz="2800" dirty="0">
                <a:solidFill>
                  <a:schemeClr val="bg1">
                    <a:lumMod val="95000"/>
                  </a:schemeClr>
                </a:solidFill>
              </a:rPr>
              <a:t>十二門論</a:t>
            </a:r>
            <a:r>
              <a:rPr lang="en-US" altLang="zh-TW" sz="2800" dirty="0">
                <a:solidFill>
                  <a:schemeClr val="bg1">
                    <a:lumMod val="95000"/>
                  </a:schemeClr>
                </a:solidFill>
              </a:rPr>
              <a:t>》</a:t>
            </a:r>
            <a:r>
              <a:rPr lang="zh-TW" altLang="en-US" sz="2800" dirty="0">
                <a:solidFill>
                  <a:schemeClr val="bg1">
                    <a:lumMod val="95000"/>
                  </a:schemeClr>
                </a:solidFill>
              </a:rPr>
              <a:t>云：「摩訶衍者</a:t>
            </a:r>
            <a:r>
              <a:rPr lang="zh-CN" altLang="en-US" sz="2800" dirty="0">
                <a:solidFill>
                  <a:schemeClr val="bg1">
                    <a:lumMod val="95000"/>
                  </a:schemeClr>
                </a:solidFill>
              </a:rPr>
              <a:t>（</a:t>
            </a:r>
            <a:r>
              <a:rPr lang="en-US" altLang="zh-CN" sz="2800" dirty="0" err="1">
                <a:solidFill>
                  <a:schemeClr val="bg1">
                    <a:lumMod val="95000"/>
                  </a:schemeClr>
                </a:solidFill>
              </a:rPr>
              <a:t>Mahāyāna</a:t>
            </a:r>
            <a:r>
              <a:rPr lang="zh-CN" altLang="en-US" sz="2800" dirty="0">
                <a:solidFill>
                  <a:schemeClr val="bg1">
                    <a:lumMod val="95000"/>
                  </a:schemeClr>
                </a:solidFill>
              </a:rPr>
              <a:t>）</a:t>
            </a:r>
            <a:r>
              <a:rPr lang="zh-TW" altLang="en-US" sz="2800" dirty="0">
                <a:solidFill>
                  <a:schemeClr val="bg1">
                    <a:lumMod val="95000"/>
                  </a:schemeClr>
                </a:solidFill>
              </a:rPr>
              <a:t>，於二乘為上，故名大乘。諸佛最大，是乘能至，故名為大。諸佛大人乘是乘，故名為大。又能滅除眾生大苦，與（施）大利益事，故名為大。又以此乘能盡一切諸法邊底，故名為大。」又</a:t>
            </a:r>
            <a:r>
              <a:rPr lang="en-US" altLang="zh-TW" sz="2800" dirty="0">
                <a:solidFill>
                  <a:schemeClr val="bg1">
                    <a:lumMod val="95000"/>
                  </a:schemeClr>
                </a:solidFill>
              </a:rPr>
              <a:t>《</a:t>
            </a:r>
            <a:r>
              <a:rPr lang="zh-TW" altLang="en-US" sz="2800" dirty="0">
                <a:solidFill>
                  <a:schemeClr val="bg1">
                    <a:lumMod val="95000"/>
                  </a:schemeClr>
                </a:solidFill>
              </a:rPr>
              <a:t>寶積經廿八</a:t>
            </a:r>
            <a:r>
              <a:rPr lang="en-US" altLang="zh-TW" sz="2800" dirty="0">
                <a:solidFill>
                  <a:schemeClr val="bg1">
                    <a:lumMod val="95000"/>
                  </a:schemeClr>
                </a:solidFill>
              </a:rPr>
              <a:t>》</a:t>
            </a:r>
            <a:r>
              <a:rPr lang="zh-TW" altLang="en-US" sz="2800" dirty="0">
                <a:solidFill>
                  <a:schemeClr val="bg1">
                    <a:lumMod val="95000"/>
                  </a:schemeClr>
                </a:solidFill>
              </a:rPr>
              <a:t>云：「諸佛如來正真正覺所行之道，彼乘名為大乘。」「住大乘者」，即常住於如上大乘法中之人。當知是人，決非凡小。雖是肉身，亦名菩薩。</a:t>
            </a:r>
          </a:p>
        </p:txBody>
      </p:sp>
    </p:spTree>
    <p:extLst>
      <p:ext uri="{BB962C8B-B14F-4D97-AF65-F5344CB8AC3E}">
        <p14:creationId xmlns:p14="http://schemas.microsoft.com/office/powerpoint/2010/main" val="2199725712"/>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9B0255D-5B73-D8BE-5239-BFEAE60725D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168A97D9-E10E-FD17-B7F6-CC1A098DBF58}"/>
              </a:ext>
            </a:extLst>
          </p:cNvPr>
          <p:cNvSpPr txBox="1"/>
          <p:nvPr/>
        </p:nvSpPr>
        <p:spPr>
          <a:xfrm>
            <a:off x="4727054" y="745824"/>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「清淨心」，無疑無垢，淨信之心也。（詳見前註）故</a:t>
            </a:r>
            <a:r>
              <a:rPr lang="en-US" altLang="zh-TW" sz="2800" dirty="0">
                <a:solidFill>
                  <a:schemeClr val="bg1">
                    <a:lumMod val="95000"/>
                  </a:schemeClr>
                </a:solidFill>
              </a:rPr>
              <a:t>《</a:t>
            </a:r>
            <a:r>
              <a:rPr lang="zh-TW" altLang="en-US" sz="2800" dirty="0">
                <a:solidFill>
                  <a:schemeClr val="bg1">
                    <a:lumMod val="95000"/>
                  </a:schemeClr>
                </a:solidFill>
              </a:rPr>
              <a:t>十方佛讚品</a:t>
            </a:r>
            <a:r>
              <a:rPr lang="en-US" altLang="zh-TW" sz="2800" dirty="0">
                <a:solidFill>
                  <a:schemeClr val="bg1">
                    <a:lumMod val="95000"/>
                  </a:schemeClr>
                </a:solidFill>
              </a:rPr>
              <a:t>》</a:t>
            </a:r>
            <a:r>
              <a:rPr lang="zh-TW" altLang="en-US" sz="2800" dirty="0">
                <a:solidFill>
                  <a:schemeClr val="bg1">
                    <a:lumMod val="95000"/>
                  </a:schemeClr>
                </a:solidFill>
              </a:rPr>
              <a:t>曰：「乃至能發一念淨信。</a:t>
            </a:r>
            <a:r>
              <a:rPr lang="en-US" altLang="zh-TW" sz="2800" dirty="0">
                <a:solidFill>
                  <a:schemeClr val="bg1">
                    <a:lumMod val="95000"/>
                  </a:schemeClr>
                </a:solidFill>
              </a:rPr>
              <a:t>……</a:t>
            </a:r>
            <a:r>
              <a:rPr lang="zh-TW" altLang="en-US" sz="2800" dirty="0">
                <a:solidFill>
                  <a:schemeClr val="bg1">
                    <a:lumMod val="95000"/>
                  </a:schemeClr>
                </a:solidFill>
              </a:rPr>
              <a:t>隨願皆生」也。以如上之清淨心，歸向無量壽佛，故云：「以清淨心，向無量壽。」</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「乃至十念」。乃至者，從多向少而言，如云下至。如上之信願持名歸向淨土，下至僅得十念相續，亦定生彼國。</a:t>
            </a:r>
          </a:p>
        </p:txBody>
      </p:sp>
    </p:spTree>
    <p:extLst>
      <p:ext uri="{BB962C8B-B14F-4D97-AF65-F5344CB8AC3E}">
        <p14:creationId xmlns:p14="http://schemas.microsoft.com/office/powerpoint/2010/main" val="1666861735"/>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74DFC21-B734-749F-C272-437E5D0D753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3CE3CEE9-18BA-F1E5-D862-6261DC6EB338}"/>
              </a:ext>
            </a:extLst>
          </p:cNvPr>
          <p:cNvSpPr txBox="1"/>
          <p:nvPr/>
        </p:nvSpPr>
        <p:spPr>
          <a:xfrm>
            <a:off x="2039144"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此人臨命終時，如在夢中」。因一念往生者，既亦曰三輩，故品類不一。臨終景象，亦應隨之而異。於上輩者，生死情盡，凡聖體空，明識佛無來去，而見佛來。了達生死本空，而現往生。捨此生彼，皆如幻夢。故云如夢也。於中輩者，了達世間，皆如夢幻泡影，故於臨終，無所留戀，視同夢中也。至於下輩，其人臨終，彷彿似夢，得見彼佛，亦得往生。（但一心三輩中之下輩，並不皆等於正宗三輩中之下輩。上中二輩亦復如是。蓋一心三輩，別具一格，不同常規也。）</a:t>
            </a:r>
          </a:p>
        </p:txBody>
      </p:sp>
    </p:spTree>
    <p:extLst>
      <p:ext uri="{BB962C8B-B14F-4D97-AF65-F5344CB8AC3E}">
        <p14:creationId xmlns:p14="http://schemas.microsoft.com/office/powerpoint/2010/main" val="1297745914"/>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27F1D14A-3D44-1A32-A5E8-3280F005026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DAF0040A-8BB0-015B-BEAD-7C066F060506}"/>
              </a:ext>
            </a:extLst>
          </p:cNvPr>
          <p:cNvSpPr txBox="1"/>
          <p:nvPr/>
        </p:nvSpPr>
        <p:spPr>
          <a:xfrm>
            <a:off x="2603401"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由上可見，念佛達於一心，而得往生者，品類懸殊，上則聖賢，下及凡夫。念佛達於一心，乃至「能發一念淨信」，「獲得一念淨心，發一念心念於彼佛」，皆得往生。其最下者，則為五逆十惡，臨終發願，至心念佛，十聲相續，乃至僅得一聲，以暗契理一心故，亦得往生。此顯一心功德，最為第一。淨土持名法門，微妙難思，五逆十惡臨終念佛，暗合道妙，契理一心，即超生死，而登不退。極顯持名法門，究竟方便，不可思議。</a:t>
            </a:r>
          </a:p>
        </p:txBody>
      </p:sp>
    </p:spTree>
    <p:extLst>
      <p:ext uri="{BB962C8B-B14F-4D97-AF65-F5344CB8AC3E}">
        <p14:creationId xmlns:p14="http://schemas.microsoft.com/office/powerpoint/2010/main" val="4200213283"/>
      </p:ext>
    </p:extLst>
  </p:cSld>
  <p:clrMapOvr>
    <a:overrideClrMapping bg1="lt1" tx1="dk1" bg2="lt2" tx2="dk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C27B0671-700E-21A8-21AD-4770417547F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CCB1D1C3-D9B5-B8D8-586C-F4490B5EB3EB}"/>
              </a:ext>
            </a:extLst>
          </p:cNvPr>
          <p:cNvSpPr txBox="1"/>
          <p:nvPr/>
        </p:nvSpPr>
        <p:spPr>
          <a:xfrm>
            <a:off x="5424686"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上兩類往生，一者三輩往生，皆由「發菩提心，一向專念」，此則本經之宗也。二者，一念淨信，一念往生，皆由「一念」。「一念」者，實相也，乃本經之體也。且一念之淨心，舉體是菩提心，「念於彼佛」正是專念。故知一心三輩，亦不外於本經之宗也。</a:t>
            </a:r>
          </a:p>
        </p:txBody>
      </p:sp>
    </p:spTree>
    <p:extLst>
      <p:ext uri="{BB962C8B-B14F-4D97-AF65-F5344CB8AC3E}">
        <p14:creationId xmlns:p14="http://schemas.microsoft.com/office/powerpoint/2010/main" val="353758222"/>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88AA864-CE5E-090F-D14A-4866C2027B20}"/>
              </a:ext>
            </a:extLst>
          </p:cNvPr>
          <p:cNvSpPr txBox="1"/>
          <p:nvPr/>
        </p:nvSpPr>
        <p:spPr>
          <a:xfrm>
            <a:off x="152342" y="117426"/>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三輩往生第二十四</a:t>
            </a:r>
          </a:p>
          <a:p>
            <a:pPr>
              <a:lnSpc>
                <a:spcPts val="3000"/>
              </a:lnSpc>
            </a:pPr>
            <a:r>
              <a:rPr lang="zh-TW" altLang="en-US" sz="2800" dirty="0">
                <a:solidFill>
                  <a:schemeClr val="bg1"/>
                </a:solidFill>
              </a:rPr>
              <a:t>佛告阿難。十方世界諸天人民。其有至心願生彼國。凡有三輩。其上輩者。捨家棄欲而作沙門。發菩提心。一向專念阿彌陀佛。修諸功德。願生彼國。此等眾生。臨壽終時。阿彌陀佛。與諸聖眾。現在其前。經須臾間。即隨彼佛往生其國。</a:t>
            </a:r>
          </a:p>
        </p:txBody>
      </p:sp>
      <p:sp>
        <p:nvSpPr>
          <p:cNvPr id="5" name="文字方塊 4">
            <a:extLst>
              <a:ext uri="{FF2B5EF4-FFF2-40B4-BE49-F238E27FC236}">
                <a16:creationId xmlns:a16="http://schemas.microsoft.com/office/drawing/2014/main" id="{06A8B4D6-A393-10D7-B3DB-B50FCB7B1E61}"/>
              </a:ext>
            </a:extLst>
          </p:cNvPr>
          <p:cNvSpPr txBox="1"/>
          <p:nvPr/>
        </p:nvSpPr>
        <p:spPr>
          <a:xfrm>
            <a:off x="152342" y="2133362"/>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Chapter 24: The Three Grades of Rebirth</a:t>
            </a:r>
          </a:p>
          <a:p>
            <a:pPr>
              <a:lnSpc>
                <a:spcPts val="3200"/>
              </a:lnSpc>
            </a:pPr>
            <a:r>
              <a:rPr lang="en-US" altLang="zh-TW" sz="2800" b="1" dirty="0">
                <a:solidFill>
                  <a:schemeClr val="bg1"/>
                </a:solidFill>
              </a:rPr>
              <a:t>The Buddha said to </a:t>
            </a:r>
            <a:r>
              <a:rPr lang="en-US" altLang="zh-TW" sz="2800" b="1" dirty="0" err="1">
                <a:solidFill>
                  <a:schemeClr val="bg1"/>
                </a:solidFill>
              </a:rPr>
              <a:t>Ānanda</a:t>
            </a:r>
            <a:r>
              <a:rPr lang="en-US" altLang="zh-TW" sz="2800" b="1" dirty="0">
                <a:solidFill>
                  <a:schemeClr val="bg1"/>
                </a:solidFill>
              </a:rPr>
              <a:t>: In the worlds of the ten directions, there are heavenly beings and humans who sincerely aspire to be born in that Buddha Land. They can be classified into three grades. Those of the highest grade renounce their homes and abandon worldly desires to become monks (or nuns). They arouse the Bodhi mind and single-mindedly concentrate on mindfulness of </a:t>
            </a:r>
            <a:r>
              <a:rPr lang="en-US" altLang="zh-TW" sz="2800" b="1" dirty="0" err="1">
                <a:solidFill>
                  <a:schemeClr val="bg1"/>
                </a:solidFill>
              </a:rPr>
              <a:t>Amitābha</a:t>
            </a:r>
            <a:r>
              <a:rPr lang="en-US" altLang="zh-TW" sz="2800" b="1" dirty="0">
                <a:solidFill>
                  <a:schemeClr val="bg1"/>
                </a:solidFill>
              </a:rPr>
              <a:t> Buddha. They cultivate all kinds of meritorious deeds and vow to be born in that Land. When such beings are approaching the end of their lives, </a:t>
            </a:r>
            <a:r>
              <a:rPr lang="en-US" altLang="zh-TW" sz="2800" b="1" dirty="0" err="1">
                <a:solidFill>
                  <a:schemeClr val="bg1"/>
                </a:solidFill>
              </a:rPr>
              <a:t>Amitābha</a:t>
            </a:r>
            <a:r>
              <a:rPr lang="en-US" altLang="zh-TW" sz="2800" b="1" dirty="0">
                <a:solidFill>
                  <a:schemeClr val="bg1"/>
                </a:solidFill>
              </a:rPr>
              <a:t> Buddha, together with the assembly of holy beings, will appear before them. In an instant, they will follow that Buddha and be reborn in His Land.</a:t>
            </a:r>
            <a:endParaRPr lang="zh-TW" altLang="en-US" sz="2800" b="1" dirty="0">
              <a:solidFill>
                <a:schemeClr val="bg1"/>
              </a:solidFill>
            </a:endParaRPr>
          </a:p>
        </p:txBody>
      </p:sp>
    </p:spTree>
    <p:extLst>
      <p:ext uri="{BB962C8B-B14F-4D97-AF65-F5344CB8AC3E}">
        <p14:creationId xmlns:p14="http://schemas.microsoft.com/office/powerpoint/2010/main" val="334859801"/>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876AA957-9AC3-A056-EA58-2AB22E9B48A5}"/>
              </a:ext>
            </a:extLst>
          </p:cNvPr>
          <p:cNvSpPr txBox="1"/>
          <p:nvPr/>
        </p:nvSpPr>
        <p:spPr>
          <a:xfrm>
            <a:off x="152492" y="47746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便於七寶華中自然化生。智慧勇猛。神通自在。是故阿難。其有眾生欲於今世見阿彌陀佛者。應發無上菩提之心。復當專念極樂國土。積集善根。應持迴向。由此見佛。生彼國中。得不退轉。乃至無上菩提。</a:t>
            </a:r>
          </a:p>
        </p:txBody>
      </p:sp>
      <p:sp>
        <p:nvSpPr>
          <p:cNvPr id="5" name="文字方塊 4">
            <a:extLst>
              <a:ext uri="{FF2B5EF4-FFF2-40B4-BE49-F238E27FC236}">
                <a16:creationId xmlns:a16="http://schemas.microsoft.com/office/drawing/2014/main" id="{BFFBABD4-E097-12D8-7B38-DFFB72B6B2DB}"/>
              </a:ext>
            </a:extLst>
          </p:cNvPr>
          <p:cNvSpPr txBox="1"/>
          <p:nvPr/>
        </p:nvSpPr>
        <p:spPr>
          <a:xfrm>
            <a:off x="152342" y="2133362"/>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They are then naturally reborn within a lotus flower made of the seven treasures, endowed with wisdom, courage, and complete mastery of supernatural powers. Therefore, </a:t>
            </a:r>
            <a:r>
              <a:rPr lang="en-US" altLang="zh-TW" sz="2800" b="1" dirty="0" err="1">
                <a:solidFill>
                  <a:schemeClr val="bg1"/>
                </a:solidFill>
              </a:rPr>
              <a:t>Ānanda</a:t>
            </a:r>
            <a:r>
              <a:rPr lang="en-US" altLang="zh-TW" sz="2800" b="1" dirty="0">
                <a:solidFill>
                  <a:schemeClr val="bg1"/>
                </a:solidFill>
              </a:rPr>
              <a:t>, if there are sentient beings who wish to see </a:t>
            </a:r>
            <a:r>
              <a:rPr lang="en-US" altLang="zh-TW" sz="2800" b="1" dirty="0" err="1">
                <a:solidFill>
                  <a:schemeClr val="bg1"/>
                </a:solidFill>
              </a:rPr>
              <a:t>Amitābha</a:t>
            </a:r>
            <a:r>
              <a:rPr lang="en-US" altLang="zh-TW" sz="2800" b="1" dirty="0">
                <a:solidFill>
                  <a:schemeClr val="bg1"/>
                </a:solidFill>
              </a:rPr>
              <a:t> Buddha in this very life, they should arouse the mind of unsurpassed Bodhi, single-mindedly focus on the Land of Ultimate Bliss, accumulate wholesome roots, and dedicate their merits toward rebirth there. By doing so, they will behold the Buddha, be born in that Land, attain non-retrogression, and ultimately </a:t>
            </a:r>
            <a:r>
              <a:rPr lang="en-US" altLang="zh-TW" sz="2800" b="1" dirty="0" err="1">
                <a:solidFill>
                  <a:schemeClr val="bg1"/>
                </a:solidFill>
              </a:rPr>
              <a:t>reali</a:t>
            </a:r>
            <a:r>
              <a:rPr lang="en-US" altLang="zh-CN" sz="2800" b="1" dirty="0" err="1">
                <a:solidFill>
                  <a:schemeClr val="bg1"/>
                </a:solidFill>
              </a:rPr>
              <a:t>s</a:t>
            </a:r>
            <a:r>
              <a:rPr lang="en-US" altLang="zh-TW" sz="2800" b="1" dirty="0" err="1">
                <a:solidFill>
                  <a:schemeClr val="bg1"/>
                </a:solidFill>
              </a:rPr>
              <a:t>e</a:t>
            </a:r>
            <a:r>
              <a:rPr lang="en-US" altLang="zh-TW" sz="2800" b="1" dirty="0">
                <a:solidFill>
                  <a:schemeClr val="bg1"/>
                </a:solidFill>
              </a:rPr>
              <a:t> unsurpassed perfect enlightenment.</a:t>
            </a:r>
            <a:endParaRPr lang="zh-TW" altLang="en-US" sz="2800" b="1" dirty="0">
              <a:solidFill>
                <a:schemeClr val="bg1"/>
              </a:solidFill>
            </a:endParaRPr>
          </a:p>
        </p:txBody>
      </p:sp>
    </p:spTree>
    <p:extLst>
      <p:ext uri="{BB962C8B-B14F-4D97-AF65-F5344CB8AC3E}">
        <p14:creationId xmlns:p14="http://schemas.microsoft.com/office/powerpoint/2010/main" val="2501695331"/>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3482FB8-332E-F81B-BBF6-8ABEA4A2E03E}"/>
              </a:ext>
            </a:extLst>
          </p:cNvPr>
          <p:cNvSpPr txBox="1"/>
          <p:nvPr/>
        </p:nvSpPr>
        <p:spPr>
          <a:xfrm>
            <a:off x="141328" y="405458"/>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其中輩者。雖不能行作沙門。大修功德。當發無上菩提之心。一向專念阿彌陀佛。隨己修行。諸善功德。奉持齋戒。起立塔像。飯食沙門。懸繒然燈。散華燒香。以此迴向。願生彼國。</a:t>
            </a:r>
          </a:p>
        </p:txBody>
      </p:sp>
      <p:sp>
        <p:nvSpPr>
          <p:cNvPr id="5" name="文字方塊 4">
            <a:extLst>
              <a:ext uri="{FF2B5EF4-FFF2-40B4-BE49-F238E27FC236}">
                <a16:creationId xmlns:a16="http://schemas.microsoft.com/office/drawing/2014/main" id="{80E4197A-FAB6-53A8-7190-121C27844180}"/>
              </a:ext>
            </a:extLst>
          </p:cNvPr>
          <p:cNvSpPr txBox="1"/>
          <p:nvPr/>
        </p:nvSpPr>
        <p:spPr>
          <a:xfrm>
            <a:off x="141328" y="2061642"/>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The middle grade of beings, though unable to renounce the household life and become monks or cultivate great virtues, should nevertheless give rise to the mind of unsurpassed Bodhi and single-mindedly contemplate </a:t>
            </a:r>
            <a:r>
              <a:rPr lang="en-US" altLang="zh-TW" sz="2800" b="1" dirty="0" err="1">
                <a:solidFill>
                  <a:schemeClr val="bg1"/>
                </a:solidFill>
              </a:rPr>
              <a:t>Amitābha</a:t>
            </a:r>
            <a:r>
              <a:rPr lang="en-US" altLang="zh-TW" sz="2800" b="1" dirty="0">
                <a:solidFill>
                  <a:schemeClr val="bg1"/>
                </a:solidFill>
              </a:rPr>
              <a:t> Buddha. According to their capacity, they should cultivate various wholesome deeds — such as observing precepts and fasting, erecting stupas and Buddha images, offering food to monks, hanging banners, lighting lamps, scattering flowers, and burning incense — and dedicate all these merits with the vow to be reborn in that Land.</a:t>
            </a:r>
            <a:endParaRPr lang="zh-TW" altLang="en-US" sz="2800" b="1" dirty="0">
              <a:solidFill>
                <a:schemeClr val="bg1"/>
              </a:solidFill>
            </a:endParaRPr>
          </a:p>
        </p:txBody>
      </p:sp>
    </p:spTree>
    <p:extLst>
      <p:ext uri="{BB962C8B-B14F-4D97-AF65-F5344CB8AC3E}">
        <p14:creationId xmlns:p14="http://schemas.microsoft.com/office/powerpoint/2010/main" val="3909728201"/>
      </p:ext>
    </p:extLst>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22B1CFDA-9F6E-68AE-384C-6FC8F1B4DA90}"/>
              </a:ext>
            </a:extLst>
          </p:cNvPr>
          <p:cNvSpPr txBox="1"/>
          <p:nvPr/>
        </p:nvSpPr>
        <p:spPr>
          <a:xfrm>
            <a:off x="152492" y="47746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其人臨終。阿彌陀佛化現其身。光明相好。具如真佛。與諸大眾前後圍繞。現其人前。攝受導引。即隨化佛往生其國。住不退轉。無上菩提。功德智慧次如上輩者也。</a:t>
            </a:r>
          </a:p>
        </p:txBody>
      </p:sp>
      <p:sp>
        <p:nvSpPr>
          <p:cNvPr id="5" name="文字方塊 4">
            <a:extLst>
              <a:ext uri="{FF2B5EF4-FFF2-40B4-BE49-F238E27FC236}">
                <a16:creationId xmlns:a16="http://schemas.microsoft.com/office/drawing/2014/main" id="{ED4B6A14-F63C-38DB-9C1B-30F064063D47}"/>
              </a:ext>
            </a:extLst>
          </p:cNvPr>
          <p:cNvSpPr txBox="1"/>
          <p:nvPr/>
        </p:nvSpPr>
        <p:spPr>
          <a:xfrm>
            <a:off x="152342" y="2133362"/>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When such a person approaches the end of life, </a:t>
            </a:r>
            <a:r>
              <a:rPr lang="en-US" altLang="zh-TW" sz="2800" b="1" dirty="0" err="1">
                <a:solidFill>
                  <a:schemeClr val="bg1"/>
                </a:solidFill>
              </a:rPr>
              <a:t>Amitābha</a:t>
            </a:r>
            <a:r>
              <a:rPr lang="en-US" altLang="zh-TW" sz="2800" b="1" dirty="0">
                <a:solidFill>
                  <a:schemeClr val="bg1"/>
                </a:solidFill>
              </a:rPr>
              <a:t> Buddha will manifest before them in a transformed body, radiant and adorned with marks of perfection, identical in appearance to the true Buddha. Surrounded by a great assembly, he will appear before the devotee to receive and guide them. They will then follow the manifested Buddha and be reborn in that Land, attaining non-retrogression toward unsurpassed perfect enlightenment. Their merit and wisdom will be second only to those of the highest grade.</a:t>
            </a:r>
            <a:endParaRPr lang="zh-TW" altLang="en-US" sz="2800" b="1" dirty="0">
              <a:solidFill>
                <a:schemeClr val="bg1"/>
              </a:solidFill>
            </a:endParaRPr>
          </a:p>
        </p:txBody>
      </p:sp>
    </p:spTree>
    <p:extLst>
      <p:ext uri="{BB962C8B-B14F-4D97-AF65-F5344CB8AC3E}">
        <p14:creationId xmlns:p14="http://schemas.microsoft.com/office/powerpoint/2010/main" val="1418237903"/>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8DB2C08-EBEB-C1E0-C871-FC2DACC08C31}"/>
              </a:ext>
            </a:extLst>
          </p:cNvPr>
          <p:cNvSpPr txBox="1"/>
          <p:nvPr/>
        </p:nvSpPr>
        <p:spPr>
          <a:xfrm>
            <a:off x="111489" y="261442"/>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其下輩者。假使不能作諸功德。當發無上菩提之心。一向專念阿彌陀佛。歡喜信樂。不生疑惑。以至誠心。願生其國。此人臨終夢見彼佛。亦得往生。功德智慧次如中輩者也。</a:t>
            </a:r>
          </a:p>
        </p:txBody>
      </p:sp>
      <p:sp>
        <p:nvSpPr>
          <p:cNvPr id="5" name="文字方塊 4">
            <a:extLst>
              <a:ext uri="{FF2B5EF4-FFF2-40B4-BE49-F238E27FC236}">
                <a16:creationId xmlns:a16="http://schemas.microsoft.com/office/drawing/2014/main" id="{DB36FA65-4602-52EB-5CC9-FD9A10B630D4}"/>
              </a:ext>
            </a:extLst>
          </p:cNvPr>
          <p:cNvSpPr txBox="1"/>
          <p:nvPr/>
        </p:nvSpPr>
        <p:spPr>
          <a:xfrm>
            <a:off x="152342" y="2133362"/>
            <a:ext cx="12064864" cy="2964914"/>
          </a:xfrm>
          <a:prstGeom prst="rect">
            <a:avLst/>
          </a:prstGeom>
          <a:noFill/>
        </p:spPr>
        <p:txBody>
          <a:bodyPr wrap="square" rtlCol="0">
            <a:spAutoFit/>
          </a:bodyPr>
          <a:lstStyle/>
          <a:p>
            <a:pPr>
              <a:lnSpc>
                <a:spcPts val="3200"/>
              </a:lnSpc>
            </a:pPr>
            <a:r>
              <a:rPr lang="en-US" altLang="zh-TW" sz="2800" b="1" dirty="0">
                <a:solidFill>
                  <a:schemeClr val="bg1"/>
                </a:solidFill>
              </a:rPr>
              <a:t>The lowest grade of beings, though unable to perform various virtuous deeds, should still arouse the mind of unsurpassed Bodhi and single-mindedly contemplate </a:t>
            </a:r>
            <a:r>
              <a:rPr lang="en-US" altLang="zh-TW" sz="2800" b="1" dirty="0" err="1">
                <a:solidFill>
                  <a:schemeClr val="bg1"/>
                </a:solidFill>
              </a:rPr>
              <a:t>Amitābha</a:t>
            </a:r>
            <a:r>
              <a:rPr lang="en-US" altLang="zh-TW" sz="2800" b="1" dirty="0">
                <a:solidFill>
                  <a:schemeClr val="bg1"/>
                </a:solidFill>
              </a:rPr>
              <a:t> Buddha with joyful faith and without doubt. With utmost sincerity, they should vow to be reborn in that Land. When such a person nears the end of life, they will see that Buddha in a dream and will also attain rebirth in His Land. Their merit and wisdom will be next to those of the middle grade.</a:t>
            </a:r>
            <a:endParaRPr lang="zh-TW" altLang="en-US" sz="2800" b="1" dirty="0">
              <a:solidFill>
                <a:schemeClr val="bg1"/>
              </a:solidFill>
            </a:endParaRPr>
          </a:p>
        </p:txBody>
      </p:sp>
    </p:spTree>
    <p:extLst>
      <p:ext uri="{BB962C8B-B14F-4D97-AF65-F5344CB8AC3E}">
        <p14:creationId xmlns:p14="http://schemas.microsoft.com/office/powerpoint/2010/main" val="3627000087"/>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3490C3B4-595E-E0BA-0681-33700B742360}"/>
              </a:ext>
            </a:extLst>
          </p:cNvPr>
          <p:cNvSpPr txBox="1"/>
          <p:nvPr/>
        </p:nvSpPr>
        <p:spPr>
          <a:xfrm>
            <a:off x="152492" y="477466"/>
            <a:ext cx="12064864" cy="1246495"/>
          </a:xfrm>
          <a:prstGeom prst="rect">
            <a:avLst/>
          </a:prstGeom>
          <a:noFill/>
        </p:spPr>
        <p:txBody>
          <a:bodyPr wrap="square" rtlCol="0">
            <a:spAutoFit/>
          </a:bodyPr>
          <a:lstStyle/>
          <a:p>
            <a:pPr>
              <a:lnSpc>
                <a:spcPts val="3000"/>
              </a:lnSpc>
            </a:pPr>
            <a:r>
              <a:rPr lang="zh-TW" altLang="en-US" sz="2800" dirty="0">
                <a:solidFill>
                  <a:schemeClr val="bg1"/>
                </a:solidFill>
              </a:rPr>
              <a:t>若有眾生住大乘者。以清淨心。向無量壽。乃至十念。願生其國。聞甚深法。即生信解。乃至獲得一念淨心。發一念心念於彼佛。此人臨命終時。如在夢中。見阿彌陀佛。定生彼國。得不退轉無上菩提。</a:t>
            </a:r>
          </a:p>
        </p:txBody>
      </p:sp>
      <p:sp>
        <p:nvSpPr>
          <p:cNvPr id="5" name="文字方塊 4">
            <a:extLst>
              <a:ext uri="{FF2B5EF4-FFF2-40B4-BE49-F238E27FC236}">
                <a16:creationId xmlns:a16="http://schemas.microsoft.com/office/drawing/2014/main" id="{BFD026F5-4165-3410-A974-64064A5AAE14}"/>
              </a:ext>
            </a:extLst>
          </p:cNvPr>
          <p:cNvSpPr txBox="1"/>
          <p:nvPr/>
        </p:nvSpPr>
        <p:spPr>
          <a:xfrm>
            <a:off x="152342" y="2133362"/>
            <a:ext cx="12064864" cy="3375283"/>
          </a:xfrm>
          <a:prstGeom prst="rect">
            <a:avLst/>
          </a:prstGeom>
          <a:noFill/>
        </p:spPr>
        <p:txBody>
          <a:bodyPr wrap="square" rtlCol="0">
            <a:spAutoFit/>
          </a:bodyPr>
          <a:lstStyle/>
          <a:p>
            <a:pPr>
              <a:lnSpc>
                <a:spcPts val="3200"/>
              </a:lnSpc>
            </a:pPr>
            <a:r>
              <a:rPr lang="en-US" altLang="zh-TW" sz="2800" b="1" dirty="0">
                <a:solidFill>
                  <a:schemeClr val="bg1"/>
                </a:solidFill>
              </a:rPr>
              <a:t>If there are sentient beings who abide in the Great Vehicle, and with a pure mind direct their thoughts toward </a:t>
            </a:r>
            <a:r>
              <a:rPr lang="en-US" altLang="zh-TW" sz="2800" b="1" dirty="0" err="1">
                <a:solidFill>
                  <a:schemeClr val="bg1"/>
                </a:solidFill>
              </a:rPr>
              <a:t>Amitāyus</a:t>
            </a:r>
            <a:r>
              <a:rPr lang="en-US" altLang="zh-TW" sz="2800" b="1" dirty="0">
                <a:solidFill>
                  <a:schemeClr val="bg1"/>
                </a:solidFill>
              </a:rPr>
              <a:t>, even for as few as ten recollections, wishing to be born in His Land—upon hearing the profound Dharma, they give rise to faith and understanding. Even if they attain but a single moment of pure mind and focus one thought upon that Buddha, then, at the time of death, as if in a dream, they will behold </a:t>
            </a:r>
            <a:r>
              <a:rPr lang="en-US" altLang="zh-TW" sz="2800" b="1" dirty="0" err="1">
                <a:solidFill>
                  <a:schemeClr val="bg1"/>
                </a:solidFill>
              </a:rPr>
              <a:t>Amitābha</a:t>
            </a:r>
            <a:r>
              <a:rPr lang="en-US" altLang="zh-TW" sz="2800" b="1" dirty="0">
                <a:solidFill>
                  <a:schemeClr val="bg1"/>
                </a:solidFill>
              </a:rPr>
              <a:t> Buddha, will assuredly be reborn in that Land, and will attain non-retrogression toward the unsurpassed perfect enlightenment.</a:t>
            </a:r>
            <a:endParaRPr lang="zh-TW" altLang="en-US" sz="2800" b="1" dirty="0">
              <a:solidFill>
                <a:schemeClr val="bg1"/>
              </a:solidFill>
            </a:endParaRPr>
          </a:p>
        </p:txBody>
      </p:sp>
    </p:spTree>
    <p:extLst>
      <p:ext uri="{BB962C8B-B14F-4D97-AF65-F5344CB8AC3E}">
        <p14:creationId xmlns:p14="http://schemas.microsoft.com/office/powerpoint/2010/main" val="4186395184"/>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53384DBE-CB57-A05D-7A0D-046B0276EA44}"/>
              </a:ext>
            </a:extLst>
          </p:cNvPr>
          <p:cNvPicPr>
            <a:picLocks noChangeAspect="1"/>
          </p:cNvPicPr>
          <p:nvPr/>
        </p:nvPicPr>
        <p:blipFill>
          <a:blip r:embed="rId3"/>
          <a:stretch>
            <a:fillRect/>
          </a:stretch>
        </p:blipFill>
        <p:spPr>
          <a:xfrm>
            <a:off x="0" y="1"/>
            <a:ext cx="12190413" cy="2709714"/>
          </a:xfrm>
          <a:prstGeom prst="rect">
            <a:avLst/>
          </a:prstGeom>
        </p:spPr>
      </p:pic>
      <p:pic>
        <p:nvPicPr>
          <p:cNvPr id="5" name="圖片 4">
            <a:extLst>
              <a:ext uri="{FF2B5EF4-FFF2-40B4-BE49-F238E27FC236}">
                <a16:creationId xmlns:a16="http://schemas.microsoft.com/office/drawing/2014/main" id="{C7F03DCA-95E4-BC86-DE90-4F6C75B326EC}"/>
              </a:ext>
            </a:extLst>
          </p:cNvPr>
          <p:cNvPicPr>
            <a:picLocks noChangeAspect="1"/>
          </p:cNvPicPr>
          <p:nvPr/>
        </p:nvPicPr>
        <p:blipFill>
          <a:blip r:embed="rId4"/>
          <a:stretch>
            <a:fillRect/>
          </a:stretch>
        </p:blipFill>
        <p:spPr>
          <a:xfrm>
            <a:off x="3358902" y="2688386"/>
            <a:ext cx="2376264" cy="1245464"/>
          </a:xfrm>
          <a:prstGeom prst="rect">
            <a:avLst/>
          </a:prstGeom>
        </p:spPr>
      </p:pic>
      <p:pic>
        <p:nvPicPr>
          <p:cNvPr id="6" name="圖片 5">
            <a:extLst>
              <a:ext uri="{FF2B5EF4-FFF2-40B4-BE49-F238E27FC236}">
                <a16:creationId xmlns:a16="http://schemas.microsoft.com/office/drawing/2014/main" id="{F48FA932-2427-AD55-0F5A-93E63DE0855A}"/>
              </a:ext>
            </a:extLst>
          </p:cNvPr>
          <p:cNvPicPr>
            <a:picLocks noChangeAspect="1"/>
          </p:cNvPicPr>
          <p:nvPr/>
        </p:nvPicPr>
        <p:blipFill>
          <a:blip r:embed="rId5"/>
          <a:stretch>
            <a:fillRect/>
          </a:stretch>
        </p:blipFill>
        <p:spPr>
          <a:xfrm>
            <a:off x="4367014" y="3856710"/>
            <a:ext cx="2232248" cy="1085252"/>
          </a:xfrm>
          <a:prstGeom prst="rect">
            <a:avLst/>
          </a:prstGeom>
        </p:spPr>
      </p:pic>
      <p:pic>
        <p:nvPicPr>
          <p:cNvPr id="7" name="圖片 6">
            <a:extLst>
              <a:ext uri="{FF2B5EF4-FFF2-40B4-BE49-F238E27FC236}">
                <a16:creationId xmlns:a16="http://schemas.microsoft.com/office/drawing/2014/main" id="{18421CCA-FA15-52B1-0455-5A89C01D145A}"/>
              </a:ext>
            </a:extLst>
          </p:cNvPr>
          <p:cNvPicPr>
            <a:picLocks noChangeAspect="1"/>
          </p:cNvPicPr>
          <p:nvPr/>
        </p:nvPicPr>
        <p:blipFill>
          <a:blip r:embed="rId6"/>
          <a:stretch>
            <a:fillRect/>
          </a:stretch>
        </p:blipFill>
        <p:spPr>
          <a:xfrm>
            <a:off x="4006974" y="4941961"/>
            <a:ext cx="1368152" cy="1680273"/>
          </a:xfrm>
          <a:prstGeom prst="rect">
            <a:avLst/>
          </a:prstGeom>
        </p:spPr>
      </p:pic>
      <p:sp>
        <p:nvSpPr>
          <p:cNvPr id="8" name="圖說文字: 雙折線 7">
            <a:extLst>
              <a:ext uri="{FF2B5EF4-FFF2-40B4-BE49-F238E27FC236}">
                <a16:creationId xmlns:a16="http://schemas.microsoft.com/office/drawing/2014/main" id="{6D9062C7-95A5-49B0-A09C-1F1EB8D63E24}"/>
              </a:ext>
            </a:extLst>
          </p:cNvPr>
          <p:cNvSpPr/>
          <p:nvPr/>
        </p:nvSpPr>
        <p:spPr>
          <a:xfrm>
            <a:off x="3432830" y="2302988"/>
            <a:ext cx="502136" cy="3456384"/>
          </a:xfrm>
          <a:prstGeom prst="borderCallout3">
            <a:avLst>
              <a:gd name="adj1" fmla="val 99576"/>
              <a:gd name="adj2" fmla="val 44755"/>
              <a:gd name="adj3" fmla="val 128045"/>
              <a:gd name="adj4" fmla="val 46521"/>
              <a:gd name="adj5" fmla="val 127946"/>
              <a:gd name="adj6" fmla="val 98807"/>
              <a:gd name="adj7" fmla="val 124861"/>
              <a:gd name="adj8" fmla="val 185514"/>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往生正因第二十五</a:t>
            </a:r>
          </a:p>
        </p:txBody>
      </p:sp>
    </p:spTree>
    <p:extLst>
      <p:ext uri="{BB962C8B-B14F-4D97-AF65-F5344CB8AC3E}">
        <p14:creationId xmlns:p14="http://schemas.microsoft.com/office/powerpoint/2010/main" val="2496092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9FB53CC1-7BEA-84A1-AAB2-A60EC683D559}"/>
              </a:ext>
            </a:extLst>
          </p:cNvPr>
          <p:cNvSpPr txBox="1"/>
          <p:nvPr/>
        </p:nvSpPr>
        <p:spPr>
          <a:xfrm>
            <a:off x="10361195" y="621482"/>
            <a:ext cx="774571" cy="5299713"/>
          </a:xfrm>
          <a:prstGeom prst="rect">
            <a:avLst/>
          </a:prstGeom>
          <a:noFill/>
        </p:spPr>
        <p:txBody>
          <a:bodyPr vert="eaVert" wrap="square" rtlCol="0">
            <a:spAutoFit/>
          </a:bodyPr>
          <a:lstStyle/>
          <a:p>
            <a:pPr>
              <a:lnSpc>
                <a:spcPts val="4600"/>
              </a:lnSpc>
            </a:pPr>
            <a:r>
              <a:rPr lang="zh-TW" altLang="en-US" sz="3000" b="1" dirty="0">
                <a:solidFill>
                  <a:schemeClr val="bg1">
                    <a:lumMod val="95000"/>
                  </a:schemeClr>
                </a:solidFill>
              </a:rPr>
              <a:t>往生正因第二十五</a:t>
            </a:r>
          </a:p>
        </p:txBody>
      </p:sp>
      <p:sp>
        <p:nvSpPr>
          <p:cNvPr id="7" name="匾額 6" descr="佛學概要十四講表 習講">
            <a:extLst>
              <a:ext uri="{FF2B5EF4-FFF2-40B4-BE49-F238E27FC236}">
                <a16:creationId xmlns:a16="http://schemas.microsoft.com/office/drawing/2014/main" id="{32A3C0EE-D84B-6CAF-9B6E-8663E6AD47D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2" name="文字方塊 1">
            <a:extLst>
              <a:ext uri="{FF2B5EF4-FFF2-40B4-BE49-F238E27FC236}">
                <a16:creationId xmlns:a16="http://schemas.microsoft.com/office/drawing/2014/main" id="{87341E33-1823-7E6C-42FF-7973A84981D8}"/>
              </a:ext>
            </a:extLst>
          </p:cNvPr>
          <p:cNvSpPr txBox="1"/>
          <p:nvPr/>
        </p:nvSpPr>
        <p:spPr>
          <a:xfrm>
            <a:off x="-2551" y="709820"/>
            <a:ext cx="10418237"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前品三輩往生，主要顯往生後之位次，而未廣論往生之因行。故於本品增廣之，名為往生正因。此兩品互作經緯，彼此涵攝。蓋前品三輩往生者之所行，亦皆是往生正因。本品中所示之正因，其果亦即是前品之三輩。</a:t>
            </a:r>
          </a:p>
          <a:p>
            <a:pPr>
              <a:lnSpc>
                <a:spcPts val="4200"/>
              </a:lnSpc>
            </a:pPr>
            <a:r>
              <a:rPr lang="zh-TW" altLang="en-US" sz="2800" dirty="0">
                <a:solidFill>
                  <a:schemeClr val="bg1">
                    <a:lumMod val="95000"/>
                  </a:schemeClr>
                </a:solidFill>
              </a:rPr>
              <a:t>又本品所示諸因，多契於</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之淨業。</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云：「生彼國者，當修三福：</a:t>
            </a:r>
          </a:p>
          <a:p>
            <a:pPr>
              <a:lnSpc>
                <a:spcPts val="4200"/>
              </a:lnSpc>
            </a:pPr>
            <a:r>
              <a:rPr lang="zh-TW" altLang="en-US" sz="2800" dirty="0">
                <a:solidFill>
                  <a:schemeClr val="bg1">
                    <a:lumMod val="95000"/>
                  </a:schemeClr>
                </a:solidFill>
              </a:rPr>
              <a:t>一者，孝養父母，奉事師長；慈心不殺，修十善業。</a:t>
            </a:r>
          </a:p>
          <a:p>
            <a:pPr>
              <a:lnSpc>
                <a:spcPts val="4200"/>
              </a:lnSpc>
            </a:pPr>
            <a:r>
              <a:rPr lang="zh-TW" altLang="en-US" sz="2800" dirty="0">
                <a:solidFill>
                  <a:schemeClr val="bg1">
                    <a:lumMod val="95000"/>
                  </a:schemeClr>
                </a:solidFill>
              </a:rPr>
              <a:t>二者，受持三歸，具足眾戒，不犯威儀。</a:t>
            </a:r>
          </a:p>
          <a:p>
            <a:pPr>
              <a:lnSpc>
                <a:spcPts val="4200"/>
              </a:lnSpc>
            </a:pPr>
            <a:r>
              <a:rPr lang="zh-TW" altLang="en-US" sz="2800" dirty="0">
                <a:solidFill>
                  <a:schemeClr val="bg1">
                    <a:lumMod val="95000"/>
                  </a:schemeClr>
                </a:solidFill>
              </a:rPr>
              <a:t>三者，發菩提心，深信因果；讀誦大乘，勸進行者。</a:t>
            </a:r>
          </a:p>
          <a:p>
            <a:pPr>
              <a:lnSpc>
                <a:spcPts val="4200"/>
              </a:lnSpc>
            </a:pPr>
            <a:r>
              <a:rPr lang="zh-TW" altLang="en-US" sz="2800" dirty="0">
                <a:solidFill>
                  <a:schemeClr val="bg1">
                    <a:lumMod val="95000"/>
                  </a:schemeClr>
                </a:solidFill>
              </a:rPr>
              <a:t>如此三事，名為淨業。佛告韋提希，汝今知不？此三種業，乃是過去、未來、現在三世諸佛淨業正因。」</a:t>
            </a:r>
          </a:p>
        </p:txBody>
      </p:sp>
    </p:spTree>
    <p:extLst>
      <p:ext uri="{BB962C8B-B14F-4D97-AF65-F5344CB8AC3E}">
        <p14:creationId xmlns:p14="http://schemas.microsoft.com/office/powerpoint/2010/main" val="4000091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746F81B-0DE3-C157-C7A7-3586033D491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5" name="文字方塊 4">
            <a:extLst>
              <a:ext uri="{FF2B5EF4-FFF2-40B4-BE49-F238E27FC236}">
                <a16:creationId xmlns:a16="http://schemas.microsoft.com/office/drawing/2014/main" id="{AB93E230-A094-44D4-26F7-1086989E2D47}"/>
              </a:ext>
            </a:extLst>
          </p:cNvPr>
          <p:cNvSpPr txBox="1"/>
          <p:nvPr/>
        </p:nvSpPr>
        <p:spPr>
          <a:xfrm>
            <a:off x="7036821" y="654142"/>
            <a:ext cx="3954929"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又曰：「復有三種眾生，當得往生。何等為三：一者，慈心不殺，具諸戒行。二者，讀誦大乘方等經典。三者，修行六念，迴向發願，願生彼國。具此功德，一日乃至七日，即得往生。」</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所示，與本品內容，多相吻合。</a:t>
            </a:r>
          </a:p>
        </p:txBody>
      </p:sp>
      <p:sp>
        <p:nvSpPr>
          <p:cNvPr id="6" name="文字方塊 5">
            <a:extLst>
              <a:ext uri="{FF2B5EF4-FFF2-40B4-BE49-F238E27FC236}">
                <a16:creationId xmlns:a16="http://schemas.microsoft.com/office/drawing/2014/main" id="{2699A088-FD97-3EBA-5D5D-5287ADABAAB8}"/>
              </a:ext>
            </a:extLst>
          </p:cNvPr>
          <p:cNvSpPr txBox="1"/>
          <p:nvPr/>
        </p:nvSpPr>
        <p:spPr>
          <a:xfrm>
            <a:off x="75560" y="664423"/>
            <a:ext cx="6955750"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若有善男子。善女人。聞此經典。受持。讀誦。書寫。供養。晝夜相續。求生彼剎。發菩提心。持諸禁戒。堅守不犯。饒益有情。所作善根悉施與之。令得安樂。憶念西方阿彌陀佛。及彼國土。是人命終。如佛色相。種種莊嚴。生寶剎中。速得聞法。永不退轉。復次阿難。若有眾生欲生彼國。雖不能大精進禪定。盡持經戒。要當作善。</a:t>
            </a:r>
          </a:p>
        </p:txBody>
      </p:sp>
    </p:spTree>
    <p:extLst>
      <p:ext uri="{BB962C8B-B14F-4D97-AF65-F5344CB8AC3E}">
        <p14:creationId xmlns:p14="http://schemas.microsoft.com/office/powerpoint/2010/main" val="264581660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8EA5D3C-26B1-C3B9-F611-EF97203DB6EA}"/>
              </a:ext>
            </a:extLst>
          </p:cNvPr>
          <p:cNvSpPr txBox="1"/>
          <p:nvPr/>
        </p:nvSpPr>
        <p:spPr>
          <a:xfrm>
            <a:off x="264654" y="664423"/>
            <a:ext cx="10649069"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所謂一不殺生。二不偷盜。三不淫欲。四不妄言。五不綺語。六不惡口。七不兩舌。八不貪。九不瞋。十不癡。如是晝夜思惟。極樂世界阿彌陀佛。種種功德。種種莊嚴。志心歸依。頂禮供養。是人臨終。不驚不怖。心不顛倒。即得往生彼佛國土。若多事物。不能離家。不暇大修齋戒。一心清淨。有空閒時。端正身心。絕欲去憂。慈心精進。不當瞋怒。嫉妒。不得貪餮慳惜。不得中悔。不得狐疑。要當孝順。至誠忠信。當信佛經語深。當信作善得福。奉持如是等法。不得虧失。思惟熟計。欲得度脫。晝夜常念。願欲往生阿彌陀佛清淨佛國。</a:t>
            </a:r>
          </a:p>
        </p:txBody>
      </p:sp>
      <p:sp>
        <p:nvSpPr>
          <p:cNvPr id="5" name="匾額 4" descr="佛學概要十四講表 習講">
            <a:extLst>
              <a:ext uri="{FF2B5EF4-FFF2-40B4-BE49-F238E27FC236}">
                <a16:creationId xmlns:a16="http://schemas.microsoft.com/office/drawing/2014/main" id="{6A30329E-F3A5-DEC2-50C9-E719E1183E7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487018688"/>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B4A62F60-3979-23ED-E268-2EBA4E143382}"/>
              </a:ext>
            </a:extLst>
          </p:cNvPr>
          <p:cNvSpPr txBox="1"/>
          <p:nvPr/>
        </p:nvSpPr>
        <p:spPr>
          <a:xfrm>
            <a:off x="4439022" y="664423"/>
            <a:ext cx="6340197" cy="5530741"/>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十日十夜乃至一日一夜不斷絕者。壽終皆得往生其國。行菩薩道。諸往生者。皆得阿惟越致。皆具金色三十二相。皆當作佛。欲於何方佛國作佛。從心所願。隨其精進早晚。求道不休。會當得之。不失其所願也。阿難。以此義利故。無量無數不可思議。無有等等無邊世界。諸佛如來。皆共稱讚無量壽佛所有功德。</a:t>
            </a:r>
          </a:p>
        </p:txBody>
      </p:sp>
      <p:sp>
        <p:nvSpPr>
          <p:cNvPr id="5" name="匾額 4" descr="佛學概要十四講表 習講">
            <a:extLst>
              <a:ext uri="{FF2B5EF4-FFF2-40B4-BE49-F238E27FC236}">
                <a16:creationId xmlns:a16="http://schemas.microsoft.com/office/drawing/2014/main" id="{EFAF6278-B65A-999E-8C8B-1FF9097FEC2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Tree>
    <p:extLst>
      <p:ext uri="{BB962C8B-B14F-4D97-AF65-F5344CB8AC3E}">
        <p14:creationId xmlns:p14="http://schemas.microsoft.com/office/powerpoint/2010/main" val="558051871"/>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13652849-134B-CD8E-17CB-66A4C26EC407}"/>
              </a:ext>
            </a:extLst>
          </p:cNvPr>
          <p:cNvSpPr txBox="1"/>
          <p:nvPr/>
        </p:nvSpPr>
        <p:spPr>
          <a:xfrm>
            <a:off x="7089377" y="684985"/>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復次阿難。若有善男子。善女人。聞此經典。受持讀誦。書寫供養。晝夜相續。求生彼剎。發菩提心。持諸禁戒。堅守不犯。饒益有情。所作善根悉施與之。令得安樂。憶念西方阿彌陀佛。及彼國土。</a:t>
            </a:r>
          </a:p>
        </p:txBody>
      </p:sp>
      <p:sp>
        <p:nvSpPr>
          <p:cNvPr id="6" name="文字方塊 5">
            <a:extLst>
              <a:ext uri="{FF2B5EF4-FFF2-40B4-BE49-F238E27FC236}">
                <a16:creationId xmlns:a16="http://schemas.microsoft.com/office/drawing/2014/main" id="{5763D086-803B-3A41-C455-51F5D9A3DB55}"/>
              </a:ext>
            </a:extLst>
          </p:cNvPr>
          <p:cNvSpPr txBox="1"/>
          <p:nvPr/>
        </p:nvSpPr>
        <p:spPr>
          <a:xfrm>
            <a:off x="5115618" y="684985"/>
            <a:ext cx="1800493"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右文乃本品之首段。明第一類正因，發心念佛，兼受持經戒，自他二利得生。（此文全自</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a:t>
            </a:r>
          </a:p>
        </p:txBody>
      </p:sp>
      <p:sp>
        <p:nvSpPr>
          <p:cNvPr id="2" name="匾額 1" descr="佛學概要十四講表 習講">
            <a:extLst>
              <a:ext uri="{FF2B5EF4-FFF2-40B4-BE49-F238E27FC236}">
                <a16:creationId xmlns:a16="http://schemas.microsoft.com/office/drawing/2014/main" id="{D5888503-335C-4C4E-51A2-2C392A3F62E2}"/>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第二十講</a:t>
            </a:r>
            <a:endParaRPr lang="en-US" altLang="zh-TW" dirty="0"/>
          </a:p>
        </p:txBody>
      </p:sp>
      <p:sp>
        <p:nvSpPr>
          <p:cNvPr id="3" name="文字方塊 2">
            <a:extLst>
              <a:ext uri="{FF2B5EF4-FFF2-40B4-BE49-F238E27FC236}">
                <a16:creationId xmlns:a16="http://schemas.microsoft.com/office/drawing/2014/main" id="{F2CA8EA0-C7BC-6BA5-1E43-2E3A7DE98DE1}"/>
              </a:ext>
            </a:extLst>
          </p:cNvPr>
          <p:cNvSpPr txBox="1"/>
          <p:nvPr/>
        </p:nvSpPr>
        <p:spPr>
          <a:xfrm>
            <a:off x="464072" y="693490"/>
            <a:ext cx="4493538"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第一類正因，共有六句：㈠受持本經。㈡求生淨土。㈢發菩提心。㈣嚴持諸戒。㈤饒益有情。㈥憶佛念佛。</a:t>
            </a:r>
            <a:endParaRPr lang="en-US" altLang="zh-TW" sz="2800" dirty="0">
              <a:solidFill>
                <a:schemeClr val="bg1">
                  <a:lumMod val="95000"/>
                </a:schemeClr>
              </a:solidFill>
            </a:endParaRPr>
          </a:p>
          <a:p>
            <a:pPr>
              <a:lnSpc>
                <a:spcPts val="4200"/>
              </a:lnSpc>
            </a:pPr>
            <a:r>
              <a:rPr lang="zh-TW" altLang="en-US" sz="2800" dirty="0">
                <a:solidFill>
                  <a:schemeClr val="bg1">
                    <a:lumMod val="95000"/>
                  </a:schemeClr>
                </a:solidFill>
              </a:rPr>
              <a:t>㈠</a:t>
            </a:r>
            <a:r>
              <a:rPr lang="en-US" altLang="zh-TW" sz="2800" dirty="0">
                <a:solidFill>
                  <a:schemeClr val="bg1">
                    <a:lumMod val="95000"/>
                  </a:schemeClr>
                </a:solidFill>
              </a:rPr>
              <a:t>《</a:t>
            </a:r>
            <a:r>
              <a:rPr lang="zh-TW" altLang="en-US" sz="2800" dirty="0">
                <a:solidFill>
                  <a:schemeClr val="bg1">
                    <a:lumMod val="95000"/>
                  </a:schemeClr>
                </a:solidFill>
              </a:rPr>
              <a:t>觀經</a:t>
            </a:r>
            <a:r>
              <a:rPr lang="en-US" altLang="zh-TW" sz="2800" dirty="0">
                <a:solidFill>
                  <a:schemeClr val="bg1">
                    <a:lumMod val="95000"/>
                  </a:schemeClr>
                </a:solidFill>
              </a:rPr>
              <a:t>》</a:t>
            </a:r>
            <a:r>
              <a:rPr lang="zh-TW" altLang="en-US" sz="2800" dirty="0">
                <a:solidFill>
                  <a:schemeClr val="bg1">
                    <a:lumMod val="95000"/>
                  </a:schemeClr>
                </a:solidFill>
              </a:rPr>
              <a:t>曰：「讀誦大乘。」</a:t>
            </a:r>
            <a:r>
              <a:rPr lang="en-US" altLang="zh-TW" sz="2800" dirty="0">
                <a:solidFill>
                  <a:schemeClr val="bg1">
                    <a:lumMod val="95000"/>
                  </a:schemeClr>
                </a:solidFill>
              </a:rPr>
              <a:t>《</a:t>
            </a:r>
            <a:r>
              <a:rPr lang="zh-TW" altLang="en-US" sz="2800" dirty="0">
                <a:solidFill>
                  <a:schemeClr val="bg1">
                    <a:lumMod val="95000"/>
                  </a:schemeClr>
                </a:solidFill>
              </a:rPr>
              <a:t>觀經約論</a:t>
            </a:r>
            <a:r>
              <a:rPr lang="en-US" altLang="zh-TW" sz="2800" dirty="0">
                <a:solidFill>
                  <a:schemeClr val="bg1">
                    <a:lumMod val="95000"/>
                  </a:schemeClr>
                </a:solidFill>
              </a:rPr>
              <a:t>》</a:t>
            </a:r>
            <a:r>
              <a:rPr lang="zh-TW" altLang="en-US" sz="2800" dirty="0">
                <a:solidFill>
                  <a:schemeClr val="bg1">
                    <a:lumMod val="95000"/>
                  </a:schemeClr>
                </a:solidFill>
              </a:rPr>
              <a:t>云：「不讀大乘則不明佛心。不明佛心，則不契佛智。不契佛智，縱生彼國，不得見佛。」</a:t>
            </a:r>
          </a:p>
        </p:txBody>
      </p:sp>
    </p:spTree>
    <p:extLst>
      <p:ext uri="{BB962C8B-B14F-4D97-AF65-F5344CB8AC3E}">
        <p14:creationId xmlns:p14="http://schemas.microsoft.com/office/powerpoint/2010/main" val="9101594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E6F0766-0A07-F9BA-5762-D1EF402890D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第廿一講</a:t>
            </a:r>
            <a:endParaRPr lang="en-US" altLang="zh-TW" dirty="0"/>
          </a:p>
        </p:txBody>
      </p:sp>
      <p:sp>
        <p:nvSpPr>
          <p:cNvPr id="5" name="文字方塊 4">
            <a:extLst>
              <a:ext uri="{FF2B5EF4-FFF2-40B4-BE49-F238E27FC236}">
                <a16:creationId xmlns:a16="http://schemas.microsoft.com/office/drawing/2014/main" id="{82B8ED5A-6436-00D2-583D-AF7B683D2052}"/>
              </a:ext>
            </a:extLst>
          </p:cNvPr>
          <p:cNvSpPr txBox="1"/>
          <p:nvPr/>
        </p:nvSpPr>
        <p:spPr>
          <a:xfrm>
            <a:off x="3471743" y="745824"/>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今經首云：「聞此經典，受持讀誦。」此經即此</a:t>
            </a:r>
            <a:r>
              <a:rPr lang="en-US" altLang="zh-TW" sz="2800" dirty="0">
                <a:solidFill>
                  <a:schemeClr val="bg1">
                    <a:lumMod val="95000"/>
                  </a:schemeClr>
                </a:solidFill>
              </a:rPr>
              <a:t>《</a:t>
            </a:r>
            <a:r>
              <a:rPr lang="zh-TW" altLang="en-US" sz="2800" dirty="0">
                <a:solidFill>
                  <a:schemeClr val="bg1">
                    <a:lumMod val="95000"/>
                  </a:schemeClr>
                </a:solidFill>
              </a:rPr>
              <a:t>佛說大乘無量壽莊嚴清淨平等覺經</a:t>
            </a:r>
            <a:r>
              <a:rPr lang="en-US" altLang="zh-TW" sz="2800" dirty="0">
                <a:solidFill>
                  <a:schemeClr val="bg1">
                    <a:lumMod val="95000"/>
                  </a:schemeClr>
                </a:solidFill>
              </a:rPr>
              <a:t>》</a:t>
            </a:r>
            <a:r>
              <a:rPr lang="zh-TW" altLang="en-US" sz="2800" dirty="0">
                <a:solidFill>
                  <a:schemeClr val="bg1">
                    <a:lumMod val="95000"/>
                  </a:schemeClr>
                </a:solidFill>
              </a:rPr>
              <a:t>。此經乃淨土第一經，亦中本之</a:t>
            </a:r>
            <a:r>
              <a:rPr lang="en-US" altLang="zh-TW" sz="2800" dirty="0">
                <a:solidFill>
                  <a:schemeClr val="bg1">
                    <a:lumMod val="95000"/>
                  </a:schemeClr>
                </a:solidFill>
              </a:rPr>
              <a:t>《</a:t>
            </a:r>
            <a:r>
              <a:rPr lang="zh-TW" altLang="en-US" sz="2800" dirty="0">
                <a:solidFill>
                  <a:schemeClr val="bg1">
                    <a:lumMod val="95000"/>
                  </a:schemeClr>
                </a:solidFill>
              </a:rPr>
              <a:t>華嚴</a:t>
            </a:r>
            <a:r>
              <a:rPr lang="en-US" altLang="zh-TW" sz="2800" dirty="0">
                <a:solidFill>
                  <a:schemeClr val="bg1">
                    <a:lumMod val="95000"/>
                  </a:schemeClr>
                </a:solidFill>
              </a:rPr>
              <a:t>》</a:t>
            </a:r>
            <a:r>
              <a:rPr lang="zh-TW" altLang="en-US" sz="2800" dirty="0">
                <a:solidFill>
                  <a:schemeClr val="bg1">
                    <a:lumMod val="95000"/>
                  </a:schemeClr>
                </a:solidFill>
              </a:rPr>
              <a:t>也。又此經乃世尊獨留於將來經道滅盡之際，住世百歲，為末後眾生留作津濟者也。又「此經」，亦兼指</a:t>
            </a:r>
            <a:r>
              <a:rPr lang="en-US" altLang="zh-TW" sz="2800" dirty="0">
                <a:solidFill>
                  <a:schemeClr val="bg1">
                    <a:lumMod val="95000"/>
                  </a:schemeClr>
                </a:solidFill>
              </a:rPr>
              <a:t>《</a:t>
            </a:r>
            <a:r>
              <a:rPr lang="zh-TW" altLang="en-US" sz="2800" dirty="0">
                <a:solidFill>
                  <a:schemeClr val="bg1">
                    <a:lumMod val="95000"/>
                  </a:schemeClr>
                </a:solidFill>
              </a:rPr>
              <a:t>無量壽經</a:t>
            </a:r>
            <a:r>
              <a:rPr lang="en-US" altLang="zh-TW" sz="2800" dirty="0">
                <a:solidFill>
                  <a:schemeClr val="bg1">
                    <a:lumMod val="95000"/>
                  </a:schemeClr>
                </a:solidFill>
              </a:rPr>
              <a:t>》</a:t>
            </a:r>
            <a:r>
              <a:rPr lang="zh-TW" altLang="en-US" sz="2800" dirty="0">
                <a:solidFill>
                  <a:schemeClr val="bg1">
                    <a:lumMod val="95000"/>
                  </a:schemeClr>
                </a:solidFill>
              </a:rPr>
              <a:t>漢、吳、魏、唐、宋諸譯本，及王氏、彭氏、魏氏諸會節本。但能受持，均是正因。但此會本，獨稱善本，故持經功德彌勝也。「晝夜相續」，明勇猛精進，無有間斷。</a:t>
            </a:r>
          </a:p>
        </p:txBody>
      </p:sp>
      <p:sp>
        <p:nvSpPr>
          <p:cNvPr id="6" name="文字方塊 5">
            <a:extLst>
              <a:ext uri="{FF2B5EF4-FFF2-40B4-BE49-F238E27FC236}">
                <a16:creationId xmlns:a16="http://schemas.microsoft.com/office/drawing/2014/main" id="{0EFE7B4D-C229-D7A4-DD50-4E1B5A638D68}"/>
              </a:ext>
            </a:extLst>
          </p:cNvPr>
          <p:cNvSpPr txBox="1"/>
          <p:nvPr/>
        </p:nvSpPr>
        <p:spPr>
          <a:xfrm>
            <a:off x="2169026" y="801502"/>
            <a:ext cx="1261884"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㈡「求生彼剎」，以受持、讀誦、書寫、供養種種功德，迴向淨土。</a:t>
            </a:r>
          </a:p>
        </p:txBody>
      </p:sp>
      <p:sp>
        <p:nvSpPr>
          <p:cNvPr id="7" name="文字方塊 6">
            <a:extLst>
              <a:ext uri="{FF2B5EF4-FFF2-40B4-BE49-F238E27FC236}">
                <a16:creationId xmlns:a16="http://schemas.microsoft.com/office/drawing/2014/main" id="{9A53AC79-42EF-86A8-B806-2120D2E3B856}"/>
              </a:ext>
            </a:extLst>
          </p:cNvPr>
          <p:cNvSpPr txBox="1"/>
          <p:nvPr/>
        </p:nvSpPr>
        <p:spPr>
          <a:xfrm>
            <a:off x="280765" y="765498"/>
            <a:ext cx="1800493"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 ㈢「發菩提心」。因「發菩提心，一向專念」，乃本經之宗，三輩往生之正軌，故重見於本品也。</a:t>
            </a:r>
          </a:p>
        </p:txBody>
      </p:sp>
    </p:spTree>
    <p:extLst>
      <p:ext uri="{BB962C8B-B14F-4D97-AF65-F5344CB8AC3E}">
        <p14:creationId xmlns:p14="http://schemas.microsoft.com/office/powerpoint/2010/main" val="5127740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45496</TotalTime>
  <Words>7756</Words>
  <Application>Microsoft Office PowerPoint</Application>
  <PresentationFormat>自訂</PresentationFormat>
  <Paragraphs>216</Paragraphs>
  <Slides>43</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43</vt:i4>
      </vt:variant>
    </vt:vector>
  </HeadingPairs>
  <TitlesOfParts>
    <vt:vector size="46"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889</cp:revision>
  <dcterms:created xsi:type="dcterms:W3CDTF">2019-12-17T19:51:00Z</dcterms:created>
  <dcterms:modified xsi:type="dcterms:W3CDTF">2025-10-21T05:04:37Z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