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svg" ContentType="image/svg+xml"/>
  <Default Extension="vml" ContentType="application/vnd.openxmlformats-officedocument.vmlDrawi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44" r:id="rId1"/>
  </p:sldMasterIdLst>
  <p:notesMasterIdLst>
    <p:notesMasterId r:id="rId57"/>
  </p:notesMasterIdLst>
  <p:sldIdLst>
    <p:sldId id="256" r:id="rId2"/>
    <p:sldId id="356" r:id="rId3"/>
    <p:sldId id="358" r:id="rId4"/>
    <p:sldId id="359" r:id="rId5"/>
    <p:sldId id="360" r:id="rId6"/>
    <p:sldId id="361" r:id="rId7"/>
    <p:sldId id="362" r:id="rId8"/>
    <p:sldId id="263" r:id="rId9"/>
    <p:sldId id="264" r:id="rId10"/>
    <p:sldId id="265" r:id="rId11"/>
    <p:sldId id="266" r:id="rId12"/>
    <p:sldId id="270" r:id="rId13"/>
    <p:sldId id="271" r:id="rId14"/>
    <p:sldId id="365" r:id="rId15"/>
    <p:sldId id="277" r:id="rId16"/>
    <p:sldId id="366" r:id="rId17"/>
    <p:sldId id="367" r:id="rId18"/>
    <p:sldId id="258" r:id="rId19"/>
    <p:sldId id="257" r:id="rId20"/>
    <p:sldId id="259" r:id="rId21"/>
    <p:sldId id="268" r:id="rId22"/>
    <p:sldId id="272" r:id="rId23"/>
    <p:sldId id="351" r:id="rId24"/>
    <p:sldId id="273" r:id="rId25"/>
    <p:sldId id="319" r:id="rId26"/>
    <p:sldId id="275" r:id="rId27"/>
    <p:sldId id="276" r:id="rId28"/>
    <p:sldId id="278" r:id="rId29"/>
    <p:sldId id="279" r:id="rId30"/>
    <p:sldId id="310" r:id="rId31"/>
    <p:sldId id="281" r:id="rId32"/>
    <p:sldId id="309" r:id="rId33"/>
    <p:sldId id="282" r:id="rId34"/>
    <p:sldId id="287" r:id="rId35"/>
    <p:sldId id="317" r:id="rId36"/>
    <p:sldId id="328" r:id="rId37"/>
    <p:sldId id="353" r:id="rId38"/>
    <p:sldId id="283" r:id="rId39"/>
    <p:sldId id="285" r:id="rId40"/>
    <p:sldId id="316" r:id="rId41"/>
    <p:sldId id="286" r:id="rId42"/>
    <p:sldId id="344" r:id="rId43"/>
    <p:sldId id="343" r:id="rId44"/>
    <p:sldId id="345" r:id="rId45"/>
    <p:sldId id="346" r:id="rId46"/>
    <p:sldId id="347" r:id="rId47"/>
    <p:sldId id="348" r:id="rId48"/>
    <p:sldId id="349" r:id="rId49"/>
    <p:sldId id="350" r:id="rId50"/>
    <p:sldId id="262" r:id="rId51"/>
    <p:sldId id="352" r:id="rId52"/>
    <p:sldId id="260" r:id="rId53"/>
    <p:sldId id="261" r:id="rId54"/>
    <p:sldId id="354" r:id="rId55"/>
    <p:sldId id="355"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669"/>
  </p:normalViewPr>
  <p:slideViewPr>
    <p:cSldViewPr snapToGrid="0" snapToObjects="1">
      <p:cViewPr>
        <p:scale>
          <a:sx n="110" d="100"/>
          <a:sy n="110" d="100"/>
        </p:scale>
        <p:origin x="144"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s>
</file>

<file path=ppt/diagrams/_rels/data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ata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svg"/><Relationship Id="rId1" Type="http://schemas.openxmlformats.org/officeDocument/2006/relationships/image" Target="../media/image9.png"/><Relationship Id="rId4" Type="http://schemas.openxmlformats.org/officeDocument/2006/relationships/image" Target="../media/image8.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8.png"/><Relationship Id="rId6" Type="http://schemas.openxmlformats.org/officeDocument/2006/relationships/image" Target="../media/image17.svg"/><Relationship Id="rId5" Type="http://schemas.openxmlformats.org/officeDocument/2006/relationships/image" Target="../media/image19.png"/><Relationship Id="rId4" Type="http://schemas.openxmlformats.org/officeDocument/2006/relationships/image" Target="../media/image15.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3.svg"/><Relationship Id="rId1" Type="http://schemas.openxmlformats.org/officeDocument/2006/relationships/image" Target="../media/image28.png"/><Relationship Id="rId6" Type="http://schemas.openxmlformats.org/officeDocument/2006/relationships/image" Target="../media/image27.svg"/><Relationship Id="rId5" Type="http://schemas.openxmlformats.org/officeDocument/2006/relationships/image" Target="../media/image30.png"/><Relationship Id="rId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E2337DA5-D9D6-466E-AA71-501E66407FAA}"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E3997F70-EFBD-4680-BDB3-DC625CF4BD0D}">
      <dgm:prSet phldrT="[Text]" custT="1"/>
      <dgm:spPr/>
      <dgm:t>
        <a:bodyPr/>
        <a:lstStyle/>
        <a:p>
          <a:pPr marL="0" marR="0" indent="0" algn="ctr" defTabSz="914400" eaLnBrk="1" fontAlgn="auto" latinLnBrk="0" hangingPunct="1">
            <a:lnSpc>
              <a:spcPct val="100000"/>
            </a:lnSpc>
            <a:spcBef>
              <a:spcPts val="0"/>
            </a:spcBef>
            <a:spcAft>
              <a:spcPts val="0"/>
            </a:spcAft>
            <a:buClrTx/>
            <a:buSzTx/>
            <a:buFontTx/>
            <a:buNone/>
            <a:tabLst/>
            <a:defRPr/>
          </a:pPr>
          <a:r>
            <a:rPr lang="en-GB" sz="1100" dirty="0"/>
            <a:t>Concrete Experience (doing/having</a:t>
          </a:r>
        </a:p>
        <a:p>
          <a:pPr algn="ctr" defTabSz="355600">
            <a:lnSpc>
              <a:spcPct val="90000"/>
            </a:lnSpc>
            <a:spcBef>
              <a:spcPct val="0"/>
            </a:spcBef>
            <a:spcAft>
              <a:spcPct val="35000"/>
            </a:spcAft>
          </a:pPr>
          <a:r>
            <a:rPr lang="en-GB" sz="1100" dirty="0"/>
            <a:t> an experience</a:t>
          </a:r>
          <a:r>
            <a:rPr lang="en-GB" sz="1000" dirty="0"/>
            <a:t>)</a:t>
          </a:r>
        </a:p>
      </dgm:t>
    </dgm:pt>
    <dgm:pt modelId="{940FD7BC-2CB9-4815-9DA8-D47EE0593DD0}" type="parTrans" cxnId="{A4193147-FC08-4A8B-A6E2-601041501D2A}">
      <dgm:prSet/>
      <dgm:spPr/>
      <dgm:t>
        <a:bodyPr/>
        <a:lstStyle/>
        <a:p>
          <a:pPr algn="ctr"/>
          <a:endParaRPr lang="en-GB"/>
        </a:p>
      </dgm:t>
    </dgm:pt>
    <dgm:pt modelId="{DD433E09-F9E9-4EF9-89ED-C36B948D679F}" type="sibTrans" cxnId="{A4193147-FC08-4A8B-A6E2-601041501D2A}">
      <dgm:prSet/>
      <dgm:spPr/>
      <dgm:t>
        <a:bodyPr/>
        <a:lstStyle/>
        <a:p>
          <a:pPr algn="ctr"/>
          <a:endParaRPr lang="en-GB" dirty="0"/>
        </a:p>
      </dgm:t>
    </dgm:pt>
    <dgm:pt modelId="{1767CEC3-BF2C-44F1-95DE-220B5C1335C0}">
      <dgm:prSet phldrT="[Text]" custT="1"/>
      <dgm:spPr/>
      <dgm:t>
        <a:bodyPr/>
        <a:lstStyle/>
        <a:p>
          <a:pPr algn="ctr"/>
          <a:r>
            <a:rPr lang="en-GB" sz="1200" dirty="0"/>
            <a:t>Reflective Observation (reflecting on the experience)</a:t>
          </a:r>
        </a:p>
      </dgm:t>
    </dgm:pt>
    <dgm:pt modelId="{6A6782C9-E416-4230-BE47-76E619FE9E22}" type="parTrans" cxnId="{FAF75A87-AD2D-4898-BC66-89ECBBEF3B45}">
      <dgm:prSet/>
      <dgm:spPr/>
      <dgm:t>
        <a:bodyPr/>
        <a:lstStyle/>
        <a:p>
          <a:pPr algn="ctr"/>
          <a:endParaRPr lang="en-GB"/>
        </a:p>
      </dgm:t>
    </dgm:pt>
    <dgm:pt modelId="{55D4B445-C4AD-413F-B8CA-7215B0D54CC7}" type="sibTrans" cxnId="{FAF75A87-AD2D-4898-BC66-89ECBBEF3B45}">
      <dgm:prSet/>
      <dgm:spPr/>
      <dgm:t>
        <a:bodyPr/>
        <a:lstStyle/>
        <a:p>
          <a:pPr algn="ctr"/>
          <a:endParaRPr lang="en-GB" dirty="0"/>
        </a:p>
      </dgm:t>
    </dgm:pt>
    <dgm:pt modelId="{998859EF-3CC1-4974-80BC-72735F74FCED}">
      <dgm:prSet phldrT="[Text]" custT="1"/>
      <dgm:spPr/>
      <dgm:t>
        <a:bodyPr/>
        <a:lstStyle/>
        <a:p>
          <a:pPr marL="0" marR="0" indent="0" algn="ctr" defTabSz="914400" eaLnBrk="1" fontAlgn="auto" latinLnBrk="0" hangingPunct="1">
            <a:lnSpc>
              <a:spcPct val="100000"/>
            </a:lnSpc>
            <a:spcBef>
              <a:spcPts val="0"/>
            </a:spcBef>
            <a:spcAft>
              <a:spcPts val="0"/>
            </a:spcAft>
            <a:buClrTx/>
            <a:buSzTx/>
            <a:buFontTx/>
            <a:buNone/>
            <a:tabLst/>
            <a:defRPr/>
          </a:pPr>
          <a:endParaRPr lang="en-GB" sz="1200" dirty="0"/>
        </a:p>
        <a:p>
          <a:pPr algn="ctr" defTabSz="222250">
            <a:lnSpc>
              <a:spcPct val="90000"/>
            </a:lnSpc>
            <a:spcBef>
              <a:spcPct val="0"/>
            </a:spcBef>
            <a:spcAft>
              <a:spcPct val="35000"/>
            </a:spcAft>
          </a:pPr>
          <a:r>
            <a:rPr lang="en-GB" sz="1200" dirty="0"/>
            <a:t>Abstract Conceptualisation (concluding/ learning from experience)</a:t>
          </a:r>
        </a:p>
      </dgm:t>
    </dgm:pt>
    <dgm:pt modelId="{102478BF-D68B-4B28-81D9-BEAA23CD83E9}" type="parTrans" cxnId="{630F257D-FC6F-426A-9BB7-75462B385BAD}">
      <dgm:prSet/>
      <dgm:spPr/>
      <dgm:t>
        <a:bodyPr/>
        <a:lstStyle/>
        <a:p>
          <a:pPr algn="ctr"/>
          <a:endParaRPr lang="en-GB"/>
        </a:p>
      </dgm:t>
    </dgm:pt>
    <dgm:pt modelId="{05C03AB7-A7C4-4082-8879-4140D2D1D62F}" type="sibTrans" cxnId="{630F257D-FC6F-426A-9BB7-75462B385BAD}">
      <dgm:prSet/>
      <dgm:spPr/>
      <dgm:t>
        <a:bodyPr/>
        <a:lstStyle/>
        <a:p>
          <a:pPr algn="ctr"/>
          <a:endParaRPr lang="en-GB" dirty="0"/>
        </a:p>
      </dgm:t>
    </dgm:pt>
    <dgm:pt modelId="{D64B629A-188D-44E3-BBAF-2F8C30610DD1}">
      <dgm:prSet phldrT="[Text]" custT="1"/>
      <dgm:spPr/>
      <dgm:t>
        <a:bodyPr/>
        <a:lstStyle/>
        <a:p>
          <a:pPr algn="ctr"/>
          <a:r>
            <a:rPr lang="en-GB" sz="1100" dirty="0"/>
            <a:t>Active Experimentation (planning/trying out what you have learned)</a:t>
          </a:r>
        </a:p>
      </dgm:t>
    </dgm:pt>
    <dgm:pt modelId="{DF29AC10-AC39-44B7-BA92-3024A2E98629}" type="parTrans" cxnId="{5B1559F2-4673-4621-ACA0-EFC0AB0F4BD3}">
      <dgm:prSet/>
      <dgm:spPr/>
      <dgm:t>
        <a:bodyPr/>
        <a:lstStyle/>
        <a:p>
          <a:pPr algn="ctr"/>
          <a:endParaRPr lang="en-GB"/>
        </a:p>
      </dgm:t>
    </dgm:pt>
    <dgm:pt modelId="{C59DF601-07D2-44F3-95E2-26C94EFCC7DF}" type="sibTrans" cxnId="{5B1559F2-4673-4621-ACA0-EFC0AB0F4BD3}">
      <dgm:prSet/>
      <dgm:spPr/>
      <dgm:t>
        <a:bodyPr/>
        <a:lstStyle/>
        <a:p>
          <a:pPr algn="ctr"/>
          <a:endParaRPr lang="en-GB" dirty="0"/>
        </a:p>
      </dgm:t>
    </dgm:pt>
    <dgm:pt modelId="{7B196B6A-219C-46F8-B4A8-AE408FC4F9F3}" type="pres">
      <dgm:prSet presAssocID="{E2337DA5-D9D6-466E-AA71-501E66407FAA}" presName="cycle" presStyleCnt="0">
        <dgm:presLayoutVars>
          <dgm:dir/>
          <dgm:resizeHandles val="exact"/>
        </dgm:presLayoutVars>
      </dgm:prSet>
      <dgm:spPr/>
    </dgm:pt>
    <dgm:pt modelId="{57CB4347-DF58-45AF-A5AD-12A04B24459F}" type="pres">
      <dgm:prSet presAssocID="{E3997F70-EFBD-4680-BDB3-DC625CF4BD0D}" presName="node" presStyleLbl="node1" presStyleIdx="0" presStyleCnt="4" custScaleX="108047" custScaleY="102793" custRadScaleRad="72675" custRadScaleInc="-9116">
        <dgm:presLayoutVars>
          <dgm:bulletEnabled val="1"/>
        </dgm:presLayoutVars>
      </dgm:prSet>
      <dgm:spPr/>
    </dgm:pt>
    <dgm:pt modelId="{FC82FEC2-A69D-4304-BDCD-6649DD565D3B}" type="pres">
      <dgm:prSet presAssocID="{DD433E09-F9E9-4EF9-89ED-C36B948D679F}" presName="sibTrans" presStyleLbl="sibTrans2D1" presStyleIdx="0" presStyleCnt="4" custScaleX="169589" custLinFactNeighborX="32589" custLinFactNeighborY="-2431"/>
      <dgm:spPr/>
    </dgm:pt>
    <dgm:pt modelId="{5B4E2B29-C2DA-44DB-8A5E-F02623A8ABCB}" type="pres">
      <dgm:prSet presAssocID="{DD433E09-F9E9-4EF9-89ED-C36B948D679F}" presName="connectorText" presStyleLbl="sibTrans2D1" presStyleIdx="0" presStyleCnt="4"/>
      <dgm:spPr/>
    </dgm:pt>
    <dgm:pt modelId="{6851AE6D-4C7E-47AC-9EE9-51DC5309CB52}" type="pres">
      <dgm:prSet presAssocID="{1767CEC3-BF2C-44F1-95DE-220B5C1335C0}" presName="node" presStyleLbl="node1" presStyleIdx="1" presStyleCnt="4" custScaleX="107082" custScaleY="103230" custRadScaleRad="101419" custRadScaleInc="4829">
        <dgm:presLayoutVars>
          <dgm:bulletEnabled val="1"/>
        </dgm:presLayoutVars>
      </dgm:prSet>
      <dgm:spPr/>
    </dgm:pt>
    <dgm:pt modelId="{B21EA8B2-14EC-4A9D-9366-ECB216CED71C}" type="pres">
      <dgm:prSet presAssocID="{55D4B445-C4AD-413F-B8CA-7215B0D54CC7}" presName="sibTrans" presStyleLbl="sibTrans2D1" presStyleIdx="1" presStyleCnt="4"/>
      <dgm:spPr/>
    </dgm:pt>
    <dgm:pt modelId="{CDE63187-75AA-426B-AD3C-945E04EB8925}" type="pres">
      <dgm:prSet presAssocID="{55D4B445-C4AD-413F-B8CA-7215B0D54CC7}" presName="connectorText" presStyleLbl="sibTrans2D1" presStyleIdx="1" presStyleCnt="4"/>
      <dgm:spPr/>
    </dgm:pt>
    <dgm:pt modelId="{57EBD3EC-BD68-40CA-A899-B062AB817779}" type="pres">
      <dgm:prSet presAssocID="{998859EF-3CC1-4974-80BC-72735F74FCED}" presName="node" presStyleLbl="node1" presStyleIdx="2" presStyleCnt="4" custScaleX="105747" custScaleY="105940">
        <dgm:presLayoutVars>
          <dgm:bulletEnabled val="1"/>
        </dgm:presLayoutVars>
      </dgm:prSet>
      <dgm:spPr/>
    </dgm:pt>
    <dgm:pt modelId="{FAD9E2A9-1288-4ED2-AB56-1AE71C5B1E64}" type="pres">
      <dgm:prSet presAssocID="{05C03AB7-A7C4-4082-8879-4140D2D1D62F}" presName="sibTrans" presStyleLbl="sibTrans2D1" presStyleIdx="2" presStyleCnt="4"/>
      <dgm:spPr/>
    </dgm:pt>
    <dgm:pt modelId="{5202CC65-AE82-4FD2-8AF4-563E124FB443}" type="pres">
      <dgm:prSet presAssocID="{05C03AB7-A7C4-4082-8879-4140D2D1D62F}" presName="connectorText" presStyleLbl="sibTrans2D1" presStyleIdx="2" presStyleCnt="4"/>
      <dgm:spPr/>
    </dgm:pt>
    <dgm:pt modelId="{27E9D988-8120-41F2-A597-038033A53A41}" type="pres">
      <dgm:prSet presAssocID="{D64B629A-188D-44E3-BBAF-2F8C30610DD1}" presName="node" presStyleLbl="node1" presStyleIdx="3" presStyleCnt="4" custScaleX="109336" custScaleY="107029" custRadScaleRad="107419" custRadScaleInc="-14757">
        <dgm:presLayoutVars>
          <dgm:bulletEnabled val="1"/>
        </dgm:presLayoutVars>
      </dgm:prSet>
      <dgm:spPr/>
    </dgm:pt>
    <dgm:pt modelId="{1ABD4B2A-F263-4D43-8705-4BF6AE9B11D3}" type="pres">
      <dgm:prSet presAssocID="{C59DF601-07D2-44F3-95E2-26C94EFCC7DF}" presName="sibTrans" presStyleLbl="sibTrans2D1" presStyleIdx="3" presStyleCnt="4" custScaleX="140591"/>
      <dgm:spPr/>
    </dgm:pt>
    <dgm:pt modelId="{50D03C42-73C4-4683-B24D-37335A9AB325}" type="pres">
      <dgm:prSet presAssocID="{C59DF601-07D2-44F3-95E2-26C94EFCC7DF}" presName="connectorText" presStyleLbl="sibTrans2D1" presStyleIdx="3" presStyleCnt="4"/>
      <dgm:spPr/>
    </dgm:pt>
  </dgm:ptLst>
  <dgm:cxnLst>
    <dgm:cxn modelId="{FAE11712-D63A-41D2-B7AD-B12E12890146}" type="presOf" srcId="{D64B629A-188D-44E3-BBAF-2F8C30610DD1}" destId="{27E9D988-8120-41F2-A597-038033A53A41}" srcOrd="0" destOrd="0" presId="urn:microsoft.com/office/officeart/2005/8/layout/cycle2"/>
    <dgm:cxn modelId="{0F051D12-B0F4-43ED-A6AA-B43213534187}" type="presOf" srcId="{DD433E09-F9E9-4EF9-89ED-C36B948D679F}" destId="{5B4E2B29-C2DA-44DB-8A5E-F02623A8ABCB}" srcOrd="1" destOrd="0" presId="urn:microsoft.com/office/officeart/2005/8/layout/cycle2"/>
    <dgm:cxn modelId="{E0088333-D0F2-4B20-B008-B80F96B148F3}" type="presOf" srcId="{E3997F70-EFBD-4680-BDB3-DC625CF4BD0D}" destId="{57CB4347-DF58-45AF-A5AD-12A04B24459F}" srcOrd="0" destOrd="0" presId="urn:microsoft.com/office/officeart/2005/8/layout/cycle2"/>
    <dgm:cxn modelId="{A4193147-FC08-4A8B-A6E2-601041501D2A}" srcId="{E2337DA5-D9D6-466E-AA71-501E66407FAA}" destId="{E3997F70-EFBD-4680-BDB3-DC625CF4BD0D}" srcOrd="0" destOrd="0" parTransId="{940FD7BC-2CB9-4815-9DA8-D47EE0593DD0}" sibTransId="{DD433E09-F9E9-4EF9-89ED-C36B948D679F}"/>
    <dgm:cxn modelId="{ECB52E4C-B73B-4FD3-BE84-D5F92ECFAA3D}" type="presOf" srcId="{C59DF601-07D2-44F3-95E2-26C94EFCC7DF}" destId="{1ABD4B2A-F263-4D43-8705-4BF6AE9B11D3}" srcOrd="0" destOrd="0" presId="urn:microsoft.com/office/officeart/2005/8/layout/cycle2"/>
    <dgm:cxn modelId="{85026A5D-FE92-4D3C-B1DA-397702A94673}" type="presOf" srcId="{05C03AB7-A7C4-4082-8879-4140D2D1D62F}" destId="{FAD9E2A9-1288-4ED2-AB56-1AE71C5B1E64}" srcOrd="0" destOrd="0" presId="urn:microsoft.com/office/officeart/2005/8/layout/cycle2"/>
    <dgm:cxn modelId="{0DE22E6E-FBE3-4037-A713-04EE4D203943}" type="presOf" srcId="{C59DF601-07D2-44F3-95E2-26C94EFCC7DF}" destId="{50D03C42-73C4-4683-B24D-37335A9AB325}" srcOrd="1" destOrd="0" presId="urn:microsoft.com/office/officeart/2005/8/layout/cycle2"/>
    <dgm:cxn modelId="{630F257D-FC6F-426A-9BB7-75462B385BAD}" srcId="{E2337DA5-D9D6-466E-AA71-501E66407FAA}" destId="{998859EF-3CC1-4974-80BC-72735F74FCED}" srcOrd="2" destOrd="0" parTransId="{102478BF-D68B-4B28-81D9-BEAA23CD83E9}" sibTransId="{05C03AB7-A7C4-4082-8879-4140D2D1D62F}"/>
    <dgm:cxn modelId="{FAF75A87-AD2D-4898-BC66-89ECBBEF3B45}" srcId="{E2337DA5-D9D6-466E-AA71-501E66407FAA}" destId="{1767CEC3-BF2C-44F1-95DE-220B5C1335C0}" srcOrd="1" destOrd="0" parTransId="{6A6782C9-E416-4230-BE47-76E619FE9E22}" sibTransId="{55D4B445-C4AD-413F-B8CA-7215B0D54CC7}"/>
    <dgm:cxn modelId="{631B8F8C-126D-4D73-9184-38217DB4E763}" type="presOf" srcId="{05C03AB7-A7C4-4082-8879-4140D2D1D62F}" destId="{5202CC65-AE82-4FD2-8AF4-563E124FB443}" srcOrd="1" destOrd="0" presId="urn:microsoft.com/office/officeart/2005/8/layout/cycle2"/>
    <dgm:cxn modelId="{C64D4A8D-DA8A-4AA1-9876-09BBA279B1A7}" type="presOf" srcId="{998859EF-3CC1-4974-80BC-72735F74FCED}" destId="{57EBD3EC-BD68-40CA-A899-B062AB817779}" srcOrd="0" destOrd="0" presId="urn:microsoft.com/office/officeart/2005/8/layout/cycle2"/>
    <dgm:cxn modelId="{D6F9E7AF-E52C-4323-A12F-2CA19A995DAE}" type="presOf" srcId="{55D4B445-C4AD-413F-B8CA-7215B0D54CC7}" destId="{CDE63187-75AA-426B-AD3C-945E04EB8925}" srcOrd="1" destOrd="0" presId="urn:microsoft.com/office/officeart/2005/8/layout/cycle2"/>
    <dgm:cxn modelId="{12E81FBE-CEF1-48D7-9ADA-0B4F2DFF9A9D}" type="presOf" srcId="{1767CEC3-BF2C-44F1-95DE-220B5C1335C0}" destId="{6851AE6D-4C7E-47AC-9EE9-51DC5309CB52}" srcOrd="0" destOrd="0" presId="urn:microsoft.com/office/officeart/2005/8/layout/cycle2"/>
    <dgm:cxn modelId="{832804D4-E74B-4C51-8078-B17A4ADD3985}" type="presOf" srcId="{E2337DA5-D9D6-466E-AA71-501E66407FAA}" destId="{7B196B6A-219C-46F8-B4A8-AE408FC4F9F3}" srcOrd="0" destOrd="0" presId="urn:microsoft.com/office/officeart/2005/8/layout/cycle2"/>
    <dgm:cxn modelId="{763DC8E0-EA02-43E0-A18A-56DF0EBBAFD7}" type="presOf" srcId="{55D4B445-C4AD-413F-B8CA-7215B0D54CC7}" destId="{B21EA8B2-14EC-4A9D-9366-ECB216CED71C}" srcOrd="0" destOrd="0" presId="urn:microsoft.com/office/officeart/2005/8/layout/cycle2"/>
    <dgm:cxn modelId="{25EF19E6-BC1B-4E67-8444-64131A21E5FE}" type="presOf" srcId="{DD433E09-F9E9-4EF9-89ED-C36B948D679F}" destId="{FC82FEC2-A69D-4304-BDCD-6649DD565D3B}" srcOrd="0" destOrd="0" presId="urn:microsoft.com/office/officeart/2005/8/layout/cycle2"/>
    <dgm:cxn modelId="{5B1559F2-4673-4621-ACA0-EFC0AB0F4BD3}" srcId="{E2337DA5-D9D6-466E-AA71-501E66407FAA}" destId="{D64B629A-188D-44E3-BBAF-2F8C30610DD1}" srcOrd="3" destOrd="0" parTransId="{DF29AC10-AC39-44B7-BA92-3024A2E98629}" sibTransId="{C59DF601-07D2-44F3-95E2-26C94EFCC7DF}"/>
    <dgm:cxn modelId="{A1B2F297-592F-433C-80E8-CF86175A397B}" type="presParOf" srcId="{7B196B6A-219C-46F8-B4A8-AE408FC4F9F3}" destId="{57CB4347-DF58-45AF-A5AD-12A04B24459F}" srcOrd="0" destOrd="0" presId="urn:microsoft.com/office/officeart/2005/8/layout/cycle2"/>
    <dgm:cxn modelId="{50FDD451-FF1C-4536-8F99-51C618A45DEC}" type="presParOf" srcId="{7B196B6A-219C-46F8-B4A8-AE408FC4F9F3}" destId="{FC82FEC2-A69D-4304-BDCD-6649DD565D3B}" srcOrd="1" destOrd="0" presId="urn:microsoft.com/office/officeart/2005/8/layout/cycle2"/>
    <dgm:cxn modelId="{D858819D-E480-4867-B978-76B856E0EF7B}" type="presParOf" srcId="{FC82FEC2-A69D-4304-BDCD-6649DD565D3B}" destId="{5B4E2B29-C2DA-44DB-8A5E-F02623A8ABCB}" srcOrd="0" destOrd="0" presId="urn:microsoft.com/office/officeart/2005/8/layout/cycle2"/>
    <dgm:cxn modelId="{BB0EF643-481F-4443-B800-10A015D96E23}" type="presParOf" srcId="{7B196B6A-219C-46F8-B4A8-AE408FC4F9F3}" destId="{6851AE6D-4C7E-47AC-9EE9-51DC5309CB52}" srcOrd="2" destOrd="0" presId="urn:microsoft.com/office/officeart/2005/8/layout/cycle2"/>
    <dgm:cxn modelId="{EEBD6251-AC8F-46DF-8381-32ED2905748A}" type="presParOf" srcId="{7B196B6A-219C-46F8-B4A8-AE408FC4F9F3}" destId="{B21EA8B2-14EC-4A9D-9366-ECB216CED71C}" srcOrd="3" destOrd="0" presId="urn:microsoft.com/office/officeart/2005/8/layout/cycle2"/>
    <dgm:cxn modelId="{70395A5E-7D1B-4FEA-9B4E-E40B1A461762}" type="presParOf" srcId="{B21EA8B2-14EC-4A9D-9366-ECB216CED71C}" destId="{CDE63187-75AA-426B-AD3C-945E04EB8925}" srcOrd="0" destOrd="0" presId="urn:microsoft.com/office/officeart/2005/8/layout/cycle2"/>
    <dgm:cxn modelId="{BDA2C143-D372-49F6-957C-D3939619B9E9}" type="presParOf" srcId="{7B196B6A-219C-46F8-B4A8-AE408FC4F9F3}" destId="{57EBD3EC-BD68-40CA-A899-B062AB817779}" srcOrd="4" destOrd="0" presId="urn:microsoft.com/office/officeart/2005/8/layout/cycle2"/>
    <dgm:cxn modelId="{FA04A0CE-9CD9-48F3-AF3D-EACDC3B883BB}" type="presParOf" srcId="{7B196B6A-219C-46F8-B4A8-AE408FC4F9F3}" destId="{FAD9E2A9-1288-4ED2-AB56-1AE71C5B1E64}" srcOrd="5" destOrd="0" presId="urn:microsoft.com/office/officeart/2005/8/layout/cycle2"/>
    <dgm:cxn modelId="{F9465D44-29E1-4B94-AB88-2D16753EBFA3}" type="presParOf" srcId="{FAD9E2A9-1288-4ED2-AB56-1AE71C5B1E64}" destId="{5202CC65-AE82-4FD2-8AF4-563E124FB443}" srcOrd="0" destOrd="0" presId="urn:microsoft.com/office/officeart/2005/8/layout/cycle2"/>
    <dgm:cxn modelId="{252306C0-C485-4043-8D56-9C316F0CE826}" type="presParOf" srcId="{7B196B6A-219C-46F8-B4A8-AE408FC4F9F3}" destId="{27E9D988-8120-41F2-A597-038033A53A41}" srcOrd="6" destOrd="0" presId="urn:microsoft.com/office/officeart/2005/8/layout/cycle2"/>
    <dgm:cxn modelId="{2A5F0742-CCB8-4F6D-A0F3-31C45C0CCDCA}" type="presParOf" srcId="{7B196B6A-219C-46F8-B4A8-AE408FC4F9F3}" destId="{1ABD4B2A-F263-4D43-8705-4BF6AE9B11D3}" srcOrd="7" destOrd="0" presId="urn:microsoft.com/office/officeart/2005/8/layout/cycle2"/>
    <dgm:cxn modelId="{4116C924-91F9-40A0-BDEE-6DEE61CCC5E9}" type="presParOf" srcId="{1ABD4B2A-F263-4D43-8705-4BF6AE9B11D3}" destId="{50D03C42-73C4-4683-B24D-37335A9AB325}"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ECE5268-D0E5-4BF4-BA31-1F0E6EF167D6}" type="doc">
      <dgm:prSet loTypeId="urn:microsoft.com/office/officeart/2005/8/layout/cycle7" loCatId="cycle" qsTypeId="urn:microsoft.com/office/officeart/2005/8/quickstyle/simple1" qsCatId="simple" csTypeId="urn:microsoft.com/office/officeart/2005/8/colors/accent1_2" csCatId="accent1" phldr="1"/>
      <dgm:spPr/>
      <dgm:t>
        <a:bodyPr/>
        <a:lstStyle/>
        <a:p>
          <a:endParaRPr lang="en-US"/>
        </a:p>
      </dgm:t>
    </dgm:pt>
    <dgm:pt modelId="{6603B98F-090F-4389-B0CE-BA75A0375380}">
      <dgm:prSet phldrT="[Text]"/>
      <dgm:spPr/>
      <dgm:t>
        <a:bodyPr/>
        <a:lstStyle/>
        <a:p>
          <a:r>
            <a:rPr lang="en-US" dirty="0"/>
            <a:t>Practice</a:t>
          </a:r>
        </a:p>
      </dgm:t>
    </dgm:pt>
    <dgm:pt modelId="{D1035704-0ACE-486B-B757-266F1A18C917}" type="parTrans" cxnId="{21868FD3-DE92-401C-9143-33837A9B749F}">
      <dgm:prSet/>
      <dgm:spPr/>
      <dgm:t>
        <a:bodyPr/>
        <a:lstStyle/>
        <a:p>
          <a:endParaRPr lang="en-US"/>
        </a:p>
      </dgm:t>
    </dgm:pt>
    <dgm:pt modelId="{CF618235-392C-4CB3-ACC4-65CF1C747BDA}" type="sibTrans" cxnId="{21868FD3-DE92-401C-9143-33837A9B749F}">
      <dgm:prSet/>
      <dgm:spPr/>
      <dgm:t>
        <a:bodyPr/>
        <a:lstStyle/>
        <a:p>
          <a:endParaRPr lang="en-US"/>
        </a:p>
      </dgm:t>
    </dgm:pt>
    <dgm:pt modelId="{32A43182-11F4-4551-8B9B-B34B39A81316}">
      <dgm:prSet phldrT="[Text]"/>
      <dgm:spPr/>
      <dgm:t>
        <a:bodyPr/>
        <a:lstStyle/>
        <a:p>
          <a:r>
            <a:rPr lang="en-US" dirty="0"/>
            <a:t>Reflect</a:t>
          </a:r>
        </a:p>
      </dgm:t>
    </dgm:pt>
    <dgm:pt modelId="{675664F8-36DD-4BB9-83B9-EDC1ACA56E71}" type="parTrans" cxnId="{65131441-9F28-41CF-BF63-B70BAFF7190E}">
      <dgm:prSet/>
      <dgm:spPr/>
      <dgm:t>
        <a:bodyPr/>
        <a:lstStyle/>
        <a:p>
          <a:endParaRPr lang="en-US"/>
        </a:p>
      </dgm:t>
    </dgm:pt>
    <dgm:pt modelId="{1EBEFE5D-2E0B-4BD8-A148-7F0682005C83}" type="sibTrans" cxnId="{65131441-9F28-41CF-BF63-B70BAFF7190E}">
      <dgm:prSet/>
      <dgm:spPr/>
      <dgm:t>
        <a:bodyPr/>
        <a:lstStyle/>
        <a:p>
          <a:endParaRPr lang="en-US"/>
        </a:p>
      </dgm:t>
    </dgm:pt>
    <dgm:pt modelId="{A20A242F-6BEC-4AB2-95E0-689F849A0377}">
      <dgm:prSet phldrT="[Text]"/>
      <dgm:spPr/>
      <dgm:t>
        <a:bodyPr/>
        <a:lstStyle/>
        <a:p>
          <a:r>
            <a:rPr lang="en-US" dirty="0" err="1"/>
            <a:t>Theorise</a:t>
          </a:r>
          <a:r>
            <a:rPr lang="en-US" dirty="0"/>
            <a:t> </a:t>
          </a:r>
        </a:p>
      </dgm:t>
    </dgm:pt>
    <dgm:pt modelId="{D8925E8D-4306-42C9-A291-A69C9C744E4D}" type="parTrans" cxnId="{B9FB6F5B-8627-4040-8FDD-7300F24A8E0A}">
      <dgm:prSet/>
      <dgm:spPr/>
      <dgm:t>
        <a:bodyPr/>
        <a:lstStyle/>
        <a:p>
          <a:endParaRPr lang="en-US"/>
        </a:p>
      </dgm:t>
    </dgm:pt>
    <dgm:pt modelId="{C1165C20-8826-4AAE-8D15-2D2B016F3142}" type="sibTrans" cxnId="{B9FB6F5B-8627-4040-8FDD-7300F24A8E0A}">
      <dgm:prSet/>
      <dgm:spPr/>
      <dgm:t>
        <a:bodyPr/>
        <a:lstStyle/>
        <a:p>
          <a:endParaRPr lang="en-US"/>
        </a:p>
      </dgm:t>
    </dgm:pt>
    <dgm:pt modelId="{DD95766E-886E-4480-8689-5F9D3B88444C}" type="pres">
      <dgm:prSet presAssocID="{FECE5268-D0E5-4BF4-BA31-1F0E6EF167D6}" presName="Name0" presStyleCnt="0">
        <dgm:presLayoutVars>
          <dgm:dir/>
          <dgm:resizeHandles val="exact"/>
        </dgm:presLayoutVars>
      </dgm:prSet>
      <dgm:spPr/>
    </dgm:pt>
    <dgm:pt modelId="{D371E0C6-9164-4E3A-819F-E5722254A056}" type="pres">
      <dgm:prSet presAssocID="{6603B98F-090F-4389-B0CE-BA75A0375380}" presName="node" presStyleLbl="node1" presStyleIdx="0" presStyleCnt="3" custRadScaleRad="101190" custRadScaleInc="591">
        <dgm:presLayoutVars>
          <dgm:bulletEnabled val="1"/>
        </dgm:presLayoutVars>
      </dgm:prSet>
      <dgm:spPr/>
    </dgm:pt>
    <dgm:pt modelId="{68634F18-A22C-4B6A-9189-26F1B4D2A5DD}" type="pres">
      <dgm:prSet presAssocID="{CF618235-392C-4CB3-ACC4-65CF1C747BDA}" presName="sibTrans" presStyleLbl="sibTrans2D1" presStyleIdx="0" presStyleCnt="3"/>
      <dgm:spPr/>
    </dgm:pt>
    <dgm:pt modelId="{118CBBC7-13AB-4D7B-BCFE-D07164FEC67B}" type="pres">
      <dgm:prSet presAssocID="{CF618235-392C-4CB3-ACC4-65CF1C747BDA}" presName="connectorText" presStyleLbl="sibTrans2D1" presStyleIdx="0" presStyleCnt="3"/>
      <dgm:spPr/>
    </dgm:pt>
    <dgm:pt modelId="{1F7D2270-180B-4623-870A-CBA0F0D13FCE}" type="pres">
      <dgm:prSet presAssocID="{32A43182-11F4-4551-8B9B-B34B39A81316}" presName="node" presStyleLbl="node1" presStyleIdx="1" presStyleCnt="3">
        <dgm:presLayoutVars>
          <dgm:bulletEnabled val="1"/>
        </dgm:presLayoutVars>
      </dgm:prSet>
      <dgm:spPr/>
    </dgm:pt>
    <dgm:pt modelId="{26D3ACAF-024E-4430-B15A-80C410EC754F}" type="pres">
      <dgm:prSet presAssocID="{1EBEFE5D-2E0B-4BD8-A148-7F0682005C83}" presName="sibTrans" presStyleLbl="sibTrans2D1" presStyleIdx="1" presStyleCnt="3"/>
      <dgm:spPr/>
    </dgm:pt>
    <dgm:pt modelId="{47FAE4E8-9775-47AA-8727-285022F2081D}" type="pres">
      <dgm:prSet presAssocID="{1EBEFE5D-2E0B-4BD8-A148-7F0682005C83}" presName="connectorText" presStyleLbl="sibTrans2D1" presStyleIdx="1" presStyleCnt="3"/>
      <dgm:spPr/>
    </dgm:pt>
    <dgm:pt modelId="{F5FFD2B5-E0FC-4453-B322-83585E8D0F7B}" type="pres">
      <dgm:prSet presAssocID="{A20A242F-6BEC-4AB2-95E0-689F849A0377}" presName="node" presStyleLbl="node1" presStyleIdx="2" presStyleCnt="3">
        <dgm:presLayoutVars>
          <dgm:bulletEnabled val="1"/>
        </dgm:presLayoutVars>
      </dgm:prSet>
      <dgm:spPr/>
    </dgm:pt>
    <dgm:pt modelId="{9FE63B20-51E5-49A0-8395-44CF1768578F}" type="pres">
      <dgm:prSet presAssocID="{C1165C20-8826-4AAE-8D15-2D2B016F3142}" presName="sibTrans" presStyleLbl="sibTrans2D1" presStyleIdx="2" presStyleCnt="3"/>
      <dgm:spPr/>
    </dgm:pt>
    <dgm:pt modelId="{5A8AD2F3-08BC-4198-977C-A2B073FAE966}" type="pres">
      <dgm:prSet presAssocID="{C1165C20-8826-4AAE-8D15-2D2B016F3142}" presName="connectorText" presStyleLbl="sibTrans2D1" presStyleIdx="2" presStyleCnt="3"/>
      <dgm:spPr/>
    </dgm:pt>
  </dgm:ptLst>
  <dgm:cxnLst>
    <dgm:cxn modelId="{ABF9C012-A725-4078-972C-AD86E0874D3A}" type="presOf" srcId="{FECE5268-D0E5-4BF4-BA31-1F0E6EF167D6}" destId="{DD95766E-886E-4480-8689-5F9D3B88444C}" srcOrd="0" destOrd="0" presId="urn:microsoft.com/office/officeart/2005/8/layout/cycle7"/>
    <dgm:cxn modelId="{3A0BDA25-4ED1-4A49-BD26-73AB1213B3B3}" type="presOf" srcId="{1EBEFE5D-2E0B-4BD8-A148-7F0682005C83}" destId="{26D3ACAF-024E-4430-B15A-80C410EC754F}" srcOrd="0" destOrd="0" presId="urn:microsoft.com/office/officeart/2005/8/layout/cycle7"/>
    <dgm:cxn modelId="{AFB3AD26-B7BB-4854-A8F8-0FC38F92BC3C}" type="presOf" srcId="{32A43182-11F4-4551-8B9B-B34B39A81316}" destId="{1F7D2270-180B-4623-870A-CBA0F0D13FCE}" srcOrd="0" destOrd="0" presId="urn:microsoft.com/office/officeart/2005/8/layout/cycle7"/>
    <dgm:cxn modelId="{E5D3F133-1882-46AA-BF14-C152467AD044}" type="presOf" srcId="{CF618235-392C-4CB3-ACC4-65CF1C747BDA}" destId="{118CBBC7-13AB-4D7B-BCFE-D07164FEC67B}" srcOrd="1" destOrd="0" presId="urn:microsoft.com/office/officeart/2005/8/layout/cycle7"/>
    <dgm:cxn modelId="{65131441-9F28-41CF-BF63-B70BAFF7190E}" srcId="{FECE5268-D0E5-4BF4-BA31-1F0E6EF167D6}" destId="{32A43182-11F4-4551-8B9B-B34B39A81316}" srcOrd="1" destOrd="0" parTransId="{675664F8-36DD-4BB9-83B9-EDC1ACA56E71}" sibTransId="{1EBEFE5D-2E0B-4BD8-A148-7F0682005C83}"/>
    <dgm:cxn modelId="{B9FB6F5B-8627-4040-8FDD-7300F24A8E0A}" srcId="{FECE5268-D0E5-4BF4-BA31-1F0E6EF167D6}" destId="{A20A242F-6BEC-4AB2-95E0-689F849A0377}" srcOrd="2" destOrd="0" parTransId="{D8925E8D-4306-42C9-A291-A69C9C744E4D}" sibTransId="{C1165C20-8826-4AAE-8D15-2D2B016F3142}"/>
    <dgm:cxn modelId="{FA43767E-3D17-4774-9553-474A8C6D8AA7}" type="presOf" srcId="{1EBEFE5D-2E0B-4BD8-A148-7F0682005C83}" destId="{47FAE4E8-9775-47AA-8727-285022F2081D}" srcOrd="1" destOrd="0" presId="urn:microsoft.com/office/officeart/2005/8/layout/cycle7"/>
    <dgm:cxn modelId="{14055F86-7451-4E18-8579-FB726C3E4CFE}" type="presOf" srcId="{6603B98F-090F-4389-B0CE-BA75A0375380}" destId="{D371E0C6-9164-4E3A-819F-E5722254A056}" srcOrd="0" destOrd="0" presId="urn:microsoft.com/office/officeart/2005/8/layout/cycle7"/>
    <dgm:cxn modelId="{119C4C96-9494-4996-97F9-30A20D6E55E5}" type="presOf" srcId="{C1165C20-8826-4AAE-8D15-2D2B016F3142}" destId="{9FE63B20-51E5-49A0-8395-44CF1768578F}" srcOrd="0" destOrd="0" presId="urn:microsoft.com/office/officeart/2005/8/layout/cycle7"/>
    <dgm:cxn modelId="{8D77F69B-EC16-41A2-8617-33A6EC7C902D}" type="presOf" srcId="{CF618235-392C-4CB3-ACC4-65CF1C747BDA}" destId="{68634F18-A22C-4B6A-9189-26F1B4D2A5DD}" srcOrd="0" destOrd="0" presId="urn:microsoft.com/office/officeart/2005/8/layout/cycle7"/>
    <dgm:cxn modelId="{FAC55BB9-A351-4AE2-A612-ECFDFA1B1E75}" type="presOf" srcId="{A20A242F-6BEC-4AB2-95E0-689F849A0377}" destId="{F5FFD2B5-E0FC-4453-B322-83585E8D0F7B}" srcOrd="0" destOrd="0" presId="urn:microsoft.com/office/officeart/2005/8/layout/cycle7"/>
    <dgm:cxn modelId="{88149CC1-C43D-496D-A358-74376C7B8559}" type="presOf" srcId="{C1165C20-8826-4AAE-8D15-2D2B016F3142}" destId="{5A8AD2F3-08BC-4198-977C-A2B073FAE966}" srcOrd="1" destOrd="0" presId="urn:microsoft.com/office/officeart/2005/8/layout/cycle7"/>
    <dgm:cxn modelId="{21868FD3-DE92-401C-9143-33837A9B749F}" srcId="{FECE5268-D0E5-4BF4-BA31-1F0E6EF167D6}" destId="{6603B98F-090F-4389-B0CE-BA75A0375380}" srcOrd="0" destOrd="0" parTransId="{D1035704-0ACE-486B-B757-266F1A18C917}" sibTransId="{CF618235-392C-4CB3-ACC4-65CF1C747BDA}"/>
    <dgm:cxn modelId="{AEBBCD7A-5086-4346-9A00-B8CED014C628}" type="presParOf" srcId="{DD95766E-886E-4480-8689-5F9D3B88444C}" destId="{D371E0C6-9164-4E3A-819F-E5722254A056}" srcOrd="0" destOrd="0" presId="urn:microsoft.com/office/officeart/2005/8/layout/cycle7"/>
    <dgm:cxn modelId="{281F638E-F90D-4F8C-9723-99FBE01559F9}" type="presParOf" srcId="{DD95766E-886E-4480-8689-5F9D3B88444C}" destId="{68634F18-A22C-4B6A-9189-26F1B4D2A5DD}" srcOrd="1" destOrd="0" presId="urn:microsoft.com/office/officeart/2005/8/layout/cycle7"/>
    <dgm:cxn modelId="{6891A316-B81E-4F2C-AAEA-32677260F043}" type="presParOf" srcId="{68634F18-A22C-4B6A-9189-26F1B4D2A5DD}" destId="{118CBBC7-13AB-4D7B-BCFE-D07164FEC67B}" srcOrd="0" destOrd="0" presId="urn:microsoft.com/office/officeart/2005/8/layout/cycle7"/>
    <dgm:cxn modelId="{51968A9E-CFEB-40B3-A1FC-F9BACE2AD64D}" type="presParOf" srcId="{DD95766E-886E-4480-8689-5F9D3B88444C}" destId="{1F7D2270-180B-4623-870A-CBA0F0D13FCE}" srcOrd="2" destOrd="0" presId="urn:microsoft.com/office/officeart/2005/8/layout/cycle7"/>
    <dgm:cxn modelId="{7626EE81-65C1-4986-B2CC-379ED29F2E5E}" type="presParOf" srcId="{DD95766E-886E-4480-8689-5F9D3B88444C}" destId="{26D3ACAF-024E-4430-B15A-80C410EC754F}" srcOrd="3" destOrd="0" presId="urn:microsoft.com/office/officeart/2005/8/layout/cycle7"/>
    <dgm:cxn modelId="{C24E8291-9E98-4E4F-975F-2F462FDF11EC}" type="presParOf" srcId="{26D3ACAF-024E-4430-B15A-80C410EC754F}" destId="{47FAE4E8-9775-47AA-8727-285022F2081D}" srcOrd="0" destOrd="0" presId="urn:microsoft.com/office/officeart/2005/8/layout/cycle7"/>
    <dgm:cxn modelId="{2E62261B-A9AD-4E3D-80A9-C2CEA117DB86}" type="presParOf" srcId="{DD95766E-886E-4480-8689-5F9D3B88444C}" destId="{F5FFD2B5-E0FC-4453-B322-83585E8D0F7B}" srcOrd="4" destOrd="0" presId="urn:microsoft.com/office/officeart/2005/8/layout/cycle7"/>
    <dgm:cxn modelId="{EF10C601-F4E1-4510-86FB-12180B39E606}" type="presParOf" srcId="{DD95766E-886E-4480-8689-5F9D3B88444C}" destId="{9FE63B20-51E5-49A0-8395-44CF1768578F}" srcOrd="5" destOrd="0" presId="urn:microsoft.com/office/officeart/2005/8/layout/cycle7"/>
    <dgm:cxn modelId="{EDF81340-B6E9-42BD-9B0C-C988DFF52C28}" type="presParOf" srcId="{9FE63B20-51E5-49A0-8395-44CF1768578F}" destId="{5A8AD2F3-08BC-4198-977C-A2B073FAE966}" srcOrd="0" destOrd="0" presId="urn:microsoft.com/office/officeart/2005/8/layout/cycle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8A79993-0096-45B4-B8A3-6A7860D20239}"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10F4E792-C037-4E38-8DFF-EC4F2E99522C}">
      <dgm:prSet/>
      <dgm:spPr/>
      <dgm:t>
        <a:bodyPr/>
        <a:lstStyle/>
        <a:p>
          <a:r>
            <a:rPr lang="en-GB" i="1"/>
            <a:t>The Research in Context module (ADAD5003) is designed to help students to explore interests, artists, designers and themes within, or associated with their practice, as a preparation for an ongoing engagement with the contextualization of their work. </a:t>
          </a:r>
          <a:endParaRPr lang="en-US"/>
        </a:p>
      </dgm:t>
    </dgm:pt>
    <dgm:pt modelId="{97A8BAA7-E8AA-43CB-91D7-0BF536B3FB78}" type="parTrans" cxnId="{206F35FA-5121-48F0-A4B6-21B82FCE4AA9}">
      <dgm:prSet/>
      <dgm:spPr/>
      <dgm:t>
        <a:bodyPr/>
        <a:lstStyle/>
        <a:p>
          <a:endParaRPr lang="en-US"/>
        </a:p>
      </dgm:t>
    </dgm:pt>
    <dgm:pt modelId="{850BE43B-4EC7-40AB-87D5-270E66E928ED}" type="sibTrans" cxnId="{206F35FA-5121-48F0-A4B6-21B82FCE4AA9}">
      <dgm:prSet/>
      <dgm:spPr/>
      <dgm:t>
        <a:bodyPr/>
        <a:lstStyle/>
        <a:p>
          <a:endParaRPr lang="en-US"/>
        </a:p>
      </dgm:t>
    </dgm:pt>
    <dgm:pt modelId="{E819DC69-D3DC-40E0-ACE9-D5A1C05B04EB}">
      <dgm:prSet/>
      <dgm:spPr/>
      <dgm:t>
        <a:bodyPr/>
        <a:lstStyle/>
        <a:p>
          <a:r>
            <a:rPr lang="en-GB" i="1"/>
            <a:t>Bear in mind that in order to contain your argument within the format of a 2,500-word essay and avoid superficial coverage, you should be highly selective in your choice of examples and concentrate on critical analysis</a:t>
          </a:r>
          <a:endParaRPr lang="en-US"/>
        </a:p>
      </dgm:t>
    </dgm:pt>
    <dgm:pt modelId="{DF78E64F-9FCE-4E28-9E0A-285ED9BA52B1}" type="parTrans" cxnId="{73E8A400-5B82-4AA6-B49D-8D9ACE2586A5}">
      <dgm:prSet/>
      <dgm:spPr/>
      <dgm:t>
        <a:bodyPr/>
        <a:lstStyle/>
        <a:p>
          <a:endParaRPr lang="en-US"/>
        </a:p>
      </dgm:t>
    </dgm:pt>
    <dgm:pt modelId="{0BD38660-EE53-48C0-9DBA-D8131028E9BA}" type="sibTrans" cxnId="{73E8A400-5B82-4AA6-B49D-8D9ACE2586A5}">
      <dgm:prSet/>
      <dgm:spPr/>
      <dgm:t>
        <a:bodyPr/>
        <a:lstStyle/>
        <a:p>
          <a:endParaRPr lang="en-US"/>
        </a:p>
      </dgm:t>
    </dgm:pt>
    <dgm:pt modelId="{9F4C926F-8675-E542-BA1C-1874534D7DFE}" type="pres">
      <dgm:prSet presAssocID="{88A79993-0096-45B4-B8A3-6A7860D20239}" presName="hierChild1" presStyleCnt="0">
        <dgm:presLayoutVars>
          <dgm:chPref val="1"/>
          <dgm:dir/>
          <dgm:animOne val="branch"/>
          <dgm:animLvl val="lvl"/>
          <dgm:resizeHandles/>
        </dgm:presLayoutVars>
      </dgm:prSet>
      <dgm:spPr/>
    </dgm:pt>
    <dgm:pt modelId="{EB6F348E-F61D-1A4F-869C-D26FDF446593}" type="pres">
      <dgm:prSet presAssocID="{10F4E792-C037-4E38-8DFF-EC4F2E99522C}" presName="hierRoot1" presStyleCnt="0"/>
      <dgm:spPr/>
    </dgm:pt>
    <dgm:pt modelId="{C522102C-A7AD-E744-88A6-7C477B91FDB4}" type="pres">
      <dgm:prSet presAssocID="{10F4E792-C037-4E38-8DFF-EC4F2E99522C}" presName="composite" presStyleCnt="0"/>
      <dgm:spPr/>
    </dgm:pt>
    <dgm:pt modelId="{D92AC18E-C79D-4B4D-84C3-6B0D1DD40720}" type="pres">
      <dgm:prSet presAssocID="{10F4E792-C037-4E38-8DFF-EC4F2E99522C}" presName="background" presStyleLbl="node0" presStyleIdx="0" presStyleCnt="2"/>
      <dgm:spPr/>
    </dgm:pt>
    <dgm:pt modelId="{C351B8C2-F77C-5345-B531-24428E87758D}" type="pres">
      <dgm:prSet presAssocID="{10F4E792-C037-4E38-8DFF-EC4F2E99522C}" presName="text" presStyleLbl="fgAcc0" presStyleIdx="0" presStyleCnt="2">
        <dgm:presLayoutVars>
          <dgm:chPref val="3"/>
        </dgm:presLayoutVars>
      </dgm:prSet>
      <dgm:spPr/>
    </dgm:pt>
    <dgm:pt modelId="{CF389415-950E-2B49-BBAD-CFB7C636F62D}" type="pres">
      <dgm:prSet presAssocID="{10F4E792-C037-4E38-8DFF-EC4F2E99522C}" presName="hierChild2" presStyleCnt="0"/>
      <dgm:spPr/>
    </dgm:pt>
    <dgm:pt modelId="{597C9064-409C-044F-9FC5-63535A036D3A}" type="pres">
      <dgm:prSet presAssocID="{E819DC69-D3DC-40E0-ACE9-D5A1C05B04EB}" presName="hierRoot1" presStyleCnt="0"/>
      <dgm:spPr/>
    </dgm:pt>
    <dgm:pt modelId="{D6CEA7B4-93CF-4D4E-ADC0-382F99D68886}" type="pres">
      <dgm:prSet presAssocID="{E819DC69-D3DC-40E0-ACE9-D5A1C05B04EB}" presName="composite" presStyleCnt="0"/>
      <dgm:spPr/>
    </dgm:pt>
    <dgm:pt modelId="{48F4F034-003D-BC49-8801-F186305958CE}" type="pres">
      <dgm:prSet presAssocID="{E819DC69-D3DC-40E0-ACE9-D5A1C05B04EB}" presName="background" presStyleLbl="node0" presStyleIdx="1" presStyleCnt="2"/>
      <dgm:spPr/>
    </dgm:pt>
    <dgm:pt modelId="{8405034D-3683-7648-A71E-FFFCE093686F}" type="pres">
      <dgm:prSet presAssocID="{E819DC69-D3DC-40E0-ACE9-D5A1C05B04EB}" presName="text" presStyleLbl="fgAcc0" presStyleIdx="1" presStyleCnt="2">
        <dgm:presLayoutVars>
          <dgm:chPref val="3"/>
        </dgm:presLayoutVars>
      </dgm:prSet>
      <dgm:spPr/>
    </dgm:pt>
    <dgm:pt modelId="{4BC3B9E9-0382-3B40-BD26-EEE1E500395A}" type="pres">
      <dgm:prSet presAssocID="{E819DC69-D3DC-40E0-ACE9-D5A1C05B04EB}" presName="hierChild2" presStyleCnt="0"/>
      <dgm:spPr/>
    </dgm:pt>
  </dgm:ptLst>
  <dgm:cxnLst>
    <dgm:cxn modelId="{73E8A400-5B82-4AA6-B49D-8D9ACE2586A5}" srcId="{88A79993-0096-45B4-B8A3-6A7860D20239}" destId="{E819DC69-D3DC-40E0-ACE9-D5A1C05B04EB}" srcOrd="1" destOrd="0" parTransId="{DF78E64F-9FCE-4E28-9E0A-285ED9BA52B1}" sibTransId="{0BD38660-EE53-48C0-9DBA-D8131028E9BA}"/>
    <dgm:cxn modelId="{4763E87C-B9BC-3A4F-A757-4ACDCCF55F47}" type="presOf" srcId="{10F4E792-C037-4E38-8DFF-EC4F2E99522C}" destId="{C351B8C2-F77C-5345-B531-24428E87758D}" srcOrd="0" destOrd="0" presId="urn:microsoft.com/office/officeart/2005/8/layout/hierarchy1"/>
    <dgm:cxn modelId="{E1CCB39F-64A0-654D-AF7D-A21D63FE5627}" type="presOf" srcId="{E819DC69-D3DC-40E0-ACE9-D5A1C05B04EB}" destId="{8405034D-3683-7648-A71E-FFFCE093686F}" srcOrd="0" destOrd="0" presId="urn:microsoft.com/office/officeart/2005/8/layout/hierarchy1"/>
    <dgm:cxn modelId="{781638DC-6DE9-FC4E-BE54-DCCB50B9ABC0}" type="presOf" srcId="{88A79993-0096-45B4-B8A3-6A7860D20239}" destId="{9F4C926F-8675-E542-BA1C-1874534D7DFE}" srcOrd="0" destOrd="0" presId="urn:microsoft.com/office/officeart/2005/8/layout/hierarchy1"/>
    <dgm:cxn modelId="{206F35FA-5121-48F0-A4B6-21B82FCE4AA9}" srcId="{88A79993-0096-45B4-B8A3-6A7860D20239}" destId="{10F4E792-C037-4E38-8DFF-EC4F2E99522C}" srcOrd="0" destOrd="0" parTransId="{97A8BAA7-E8AA-43CB-91D7-0BF536B3FB78}" sibTransId="{850BE43B-4EC7-40AB-87D5-270E66E928ED}"/>
    <dgm:cxn modelId="{C83712D9-F00F-C140-8C19-7A140FA7008B}" type="presParOf" srcId="{9F4C926F-8675-E542-BA1C-1874534D7DFE}" destId="{EB6F348E-F61D-1A4F-869C-D26FDF446593}" srcOrd="0" destOrd="0" presId="urn:microsoft.com/office/officeart/2005/8/layout/hierarchy1"/>
    <dgm:cxn modelId="{DC90B264-E03E-C54E-A08D-2862010C3E4E}" type="presParOf" srcId="{EB6F348E-F61D-1A4F-869C-D26FDF446593}" destId="{C522102C-A7AD-E744-88A6-7C477B91FDB4}" srcOrd="0" destOrd="0" presId="urn:microsoft.com/office/officeart/2005/8/layout/hierarchy1"/>
    <dgm:cxn modelId="{40A1909D-E85D-D64C-9A31-1DF584195A29}" type="presParOf" srcId="{C522102C-A7AD-E744-88A6-7C477B91FDB4}" destId="{D92AC18E-C79D-4B4D-84C3-6B0D1DD40720}" srcOrd="0" destOrd="0" presId="urn:microsoft.com/office/officeart/2005/8/layout/hierarchy1"/>
    <dgm:cxn modelId="{35DB30F0-5746-C348-8434-E9D487B55A68}" type="presParOf" srcId="{C522102C-A7AD-E744-88A6-7C477B91FDB4}" destId="{C351B8C2-F77C-5345-B531-24428E87758D}" srcOrd="1" destOrd="0" presId="urn:microsoft.com/office/officeart/2005/8/layout/hierarchy1"/>
    <dgm:cxn modelId="{8A4EAF8C-354D-BF4C-8977-C67842662D5A}" type="presParOf" srcId="{EB6F348E-F61D-1A4F-869C-D26FDF446593}" destId="{CF389415-950E-2B49-BBAD-CFB7C636F62D}" srcOrd="1" destOrd="0" presId="urn:microsoft.com/office/officeart/2005/8/layout/hierarchy1"/>
    <dgm:cxn modelId="{986FCCC9-39AA-364F-8011-76585E9A4DE1}" type="presParOf" srcId="{9F4C926F-8675-E542-BA1C-1874534D7DFE}" destId="{597C9064-409C-044F-9FC5-63535A036D3A}" srcOrd="1" destOrd="0" presId="urn:microsoft.com/office/officeart/2005/8/layout/hierarchy1"/>
    <dgm:cxn modelId="{82BB4688-E771-2F40-819A-4B8CCE255B7A}" type="presParOf" srcId="{597C9064-409C-044F-9FC5-63535A036D3A}" destId="{D6CEA7B4-93CF-4D4E-ADC0-382F99D68886}" srcOrd="0" destOrd="0" presId="urn:microsoft.com/office/officeart/2005/8/layout/hierarchy1"/>
    <dgm:cxn modelId="{F483154D-C227-FD40-8C68-5C31772D6F55}" type="presParOf" srcId="{D6CEA7B4-93CF-4D4E-ADC0-382F99D68886}" destId="{48F4F034-003D-BC49-8801-F186305958CE}" srcOrd="0" destOrd="0" presId="urn:microsoft.com/office/officeart/2005/8/layout/hierarchy1"/>
    <dgm:cxn modelId="{18A06515-1EDB-7547-BEEB-EFFDE62D593A}" type="presParOf" srcId="{D6CEA7B4-93CF-4D4E-ADC0-382F99D68886}" destId="{8405034D-3683-7648-A71E-FFFCE093686F}" srcOrd="1" destOrd="0" presId="urn:microsoft.com/office/officeart/2005/8/layout/hierarchy1"/>
    <dgm:cxn modelId="{67F0E29B-A7AC-EB47-87C7-2554772E6F2B}" type="presParOf" srcId="{597C9064-409C-044F-9FC5-63535A036D3A}" destId="{4BC3B9E9-0382-3B40-BD26-EEE1E500395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38490D4-2224-4BBC-A3F3-D70D2CE8C8C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1893D63-345D-41D8-803F-0AFEE5EA0F44}">
      <dgm:prSet/>
      <dgm:spPr/>
      <dgm:t>
        <a:bodyPr/>
        <a:lstStyle/>
        <a:p>
          <a:r>
            <a:rPr lang="en-GB"/>
            <a:t>treats objects, images and practices as “texts” to be read. </a:t>
          </a:r>
          <a:endParaRPr lang="en-US"/>
        </a:p>
      </dgm:t>
    </dgm:pt>
    <dgm:pt modelId="{30AA0DE9-9D6D-4847-A51C-E4A049D07012}" type="parTrans" cxnId="{30BE16D4-7850-4A65-9AE9-264E1143C563}">
      <dgm:prSet/>
      <dgm:spPr/>
      <dgm:t>
        <a:bodyPr/>
        <a:lstStyle/>
        <a:p>
          <a:endParaRPr lang="en-US"/>
        </a:p>
      </dgm:t>
    </dgm:pt>
    <dgm:pt modelId="{03669C17-9FF5-4334-B4E8-BAF57B07ED4C}" type="sibTrans" cxnId="{30BE16D4-7850-4A65-9AE9-264E1143C563}">
      <dgm:prSet/>
      <dgm:spPr/>
      <dgm:t>
        <a:bodyPr/>
        <a:lstStyle/>
        <a:p>
          <a:endParaRPr lang="en-US"/>
        </a:p>
      </dgm:t>
    </dgm:pt>
    <dgm:pt modelId="{6229AF46-9ADC-46DA-8174-D84A43C040D0}">
      <dgm:prSet/>
      <dgm:spPr/>
      <dgm:t>
        <a:bodyPr/>
        <a:lstStyle/>
        <a:p>
          <a:r>
            <a:rPr lang="en-GB"/>
            <a:t>The question is not - What am I seeing ?, but - “What does it mean” ?</a:t>
          </a:r>
          <a:endParaRPr lang="en-US"/>
        </a:p>
      </dgm:t>
    </dgm:pt>
    <dgm:pt modelId="{DAEDA017-7684-4C01-9C38-6E2DC488246A}" type="parTrans" cxnId="{67A2EEC1-B512-4D98-A12B-41CC99BC86E9}">
      <dgm:prSet/>
      <dgm:spPr/>
      <dgm:t>
        <a:bodyPr/>
        <a:lstStyle/>
        <a:p>
          <a:endParaRPr lang="en-US"/>
        </a:p>
      </dgm:t>
    </dgm:pt>
    <dgm:pt modelId="{FFFE66C2-E843-4AD6-BE7C-1F772AEC7B37}" type="sibTrans" cxnId="{67A2EEC1-B512-4D98-A12B-41CC99BC86E9}">
      <dgm:prSet/>
      <dgm:spPr/>
      <dgm:t>
        <a:bodyPr/>
        <a:lstStyle/>
        <a:p>
          <a:endParaRPr lang="en-US"/>
        </a:p>
      </dgm:t>
    </dgm:pt>
    <dgm:pt modelId="{C57CB0BD-3386-4056-87A9-7645E5C34AF2}" type="pres">
      <dgm:prSet presAssocID="{138490D4-2224-4BBC-A3F3-D70D2CE8C8C6}" presName="root" presStyleCnt="0">
        <dgm:presLayoutVars>
          <dgm:dir/>
          <dgm:resizeHandles val="exact"/>
        </dgm:presLayoutVars>
      </dgm:prSet>
      <dgm:spPr/>
    </dgm:pt>
    <dgm:pt modelId="{B30C5284-9BBD-4A71-8AC8-3BAD0A576D99}" type="pres">
      <dgm:prSet presAssocID="{61893D63-345D-41D8-803F-0AFEE5EA0F44}" presName="compNode" presStyleCnt="0"/>
      <dgm:spPr/>
    </dgm:pt>
    <dgm:pt modelId="{85519288-E773-42FB-8485-754E450782E3}" type="pres">
      <dgm:prSet presAssocID="{61893D63-345D-41D8-803F-0AFEE5EA0F44}" presName="bgRect" presStyleLbl="bgShp" presStyleIdx="0" presStyleCnt="2"/>
      <dgm:spPr/>
    </dgm:pt>
    <dgm:pt modelId="{24694CB6-2B7D-402A-AA34-31A46D503F5A}" type="pres">
      <dgm:prSet presAssocID="{61893D63-345D-41D8-803F-0AFEE5EA0F4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mage"/>
        </a:ext>
      </dgm:extLst>
    </dgm:pt>
    <dgm:pt modelId="{E6DF92F1-D7F3-4175-852F-A92534DD0DCC}" type="pres">
      <dgm:prSet presAssocID="{61893D63-345D-41D8-803F-0AFEE5EA0F44}" presName="spaceRect" presStyleCnt="0"/>
      <dgm:spPr/>
    </dgm:pt>
    <dgm:pt modelId="{0591EA30-8F90-41D0-8F15-DA341132955B}" type="pres">
      <dgm:prSet presAssocID="{61893D63-345D-41D8-803F-0AFEE5EA0F44}" presName="parTx" presStyleLbl="revTx" presStyleIdx="0" presStyleCnt="2">
        <dgm:presLayoutVars>
          <dgm:chMax val="0"/>
          <dgm:chPref val="0"/>
        </dgm:presLayoutVars>
      </dgm:prSet>
      <dgm:spPr/>
    </dgm:pt>
    <dgm:pt modelId="{51C2E6A5-2624-44F9-88C9-FF7A007A40B9}" type="pres">
      <dgm:prSet presAssocID="{03669C17-9FF5-4334-B4E8-BAF57B07ED4C}" presName="sibTrans" presStyleCnt="0"/>
      <dgm:spPr/>
    </dgm:pt>
    <dgm:pt modelId="{D828B27C-B908-4232-8024-E08200E6B8E7}" type="pres">
      <dgm:prSet presAssocID="{6229AF46-9ADC-46DA-8174-D84A43C040D0}" presName="compNode" presStyleCnt="0"/>
      <dgm:spPr/>
    </dgm:pt>
    <dgm:pt modelId="{AF3283E3-19DC-4CE1-9A02-3606AAD77D6A}" type="pres">
      <dgm:prSet presAssocID="{6229AF46-9ADC-46DA-8174-D84A43C040D0}" presName="bgRect" presStyleLbl="bgShp" presStyleIdx="1" presStyleCnt="2"/>
      <dgm:spPr/>
    </dgm:pt>
    <dgm:pt modelId="{245ED4E1-AEA5-45A5-8B9B-C91D4B2E4F96}" type="pres">
      <dgm:prSet presAssocID="{6229AF46-9ADC-46DA-8174-D84A43C040D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keleton"/>
        </a:ext>
      </dgm:extLst>
    </dgm:pt>
    <dgm:pt modelId="{ABB04E68-10CD-4B10-A5FB-BA154594BB4B}" type="pres">
      <dgm:prSet presAssocID="{6229AF46-9ADC-46DA-8174-D84A43C040D0}" presName="spaceRect" presStyleCnt="0"/>
      <dgm:spPr/>
    </dgm:pt>
    <dgm:pt modelId="{1F0E33FF-AB92-4FAC-A77D-BBDF92B9B066}" type="pres">
      <dgm:prSet presAssocID="{6229AF46-9ADC-46DA-8174-D84A43C040D0}" presName="parTx" presStyleLbl="revTx" presStyleIdx="1" presStyleCnt="2">
        <dgm:presLayoutVars>
          <dgm:chMax val="0"/>
          <dgm:chPref val="0"/>
        </dgm:presLayoutVars>
      </dgm:prSet>
      <dgm:spPr/>
    </dgm:pt>
  </dgm:ptLst>
  <dgm:cxnLst>
    <dgm:cxn modelId="{8B95499A-2843-423A-A3B8-78D67549C83E}" type="presOf" srcId="{61893D63-345D-41D8-803F-0AFEE5EA0F44}" destId="{0591EA30-8F90-41D0-8F15-DA341132955B}" srcOrd="0" destOrd="0" presId="urn:microsoft.com/office/officeart/2018/2/layout/IconVerticalSolidList"/>
    <dgm:cxn modelId="{36F4C3A9-7160-4A7D-8811-6DD4213CF9EF}" type="presOf" srcId="{138490D4-2224-4BBC-A3F3-D70D2CE8C8C6}" destId="{C57CB0BD-3386-4056-87A9-7645E5C34AF2}" srcOrd="0" destOrd="0" presId="urn:microsoft.com/office/officeart/2018/2/layout/IconVerticalSolidList"/>
    <dgm:cxn modelId="{67A2EEC1-B512-4D98-A12B-41CC99BC86E9}" srcId="{138490D4-2224-4BBC-A3F3-D70D2CE8C8C6}" destId="{6229AF46-9ADC-46DA-8174-D84A43C040D0}" srcOrd="1" destOrd="0" parTransId="{DAEDA017-7684-4C01-9C38-6E2DC488246A}" sibTransId="{FFFE66C2-E843-4AD6-BE7C-1F772AEC7B37}"/>
    <dgm:cxn modelId="{30BE16D4-7850-4A65-9AE9-264E1143C563}" srcId="{138490D4-2224-4BBC-A3F3-D70D2CE8C8C6}" destId="{61893D63-345D-41D8-803F-0AFEE5EA0F44}" srcOrd="0" destOrd="0" parTransId="{30AA0DE9-9D6D-4847-A51C-E4A049D07012}" sibTransId="{03669C17-9FF5-4334-B4E8-BAF57B07ED4C}"/>
    <dgm:cxn modelId="{AB8E98EE-89A5-4C34-8070-E02957C2E700}" type="presOf" srcId="{6229AF46-9ADC-46DA-8174-D84A43C040D0}" destId="{1F0E33FF-AB92-4FAC-A77D-BBDF92B9B066}" srcOrd="0" destOrd="0" presId="urn:microsoft.com/office/officeart/2018/2/layout/IconVerticalSolidList"/>
    <dgm:cxn modelId="{AA0C7466-A70E-4418-9000-9F9279079C2E}" type="presParOf" srcId="{C57CB0BD-3386-4056-87A9-7645E5C34AF2}" destId="{B30C5284-9BBD-4A71-8AC8-3BAD0A576D99}" srcOrd="0" destOrd="0" presId="urn:microsoft.com/office/officeart/2018/2/layout/IconVerticalSolidList"/>
    <dgm:cxn modelId="{9C55FB33-51D7-4409-9461-C7EEF628E60F}" type="presParOf" srcId="{B30C5284-9BBD-4A71-8AC8-3BAD0A576D99}" destId="{85519288-E773-42FB-8485-754E450782E3}" srcOrd="0" destOrd="0" presId="urn:microsoft.com/office/officeart/2018/2/layout/IconVerticalSolidList"/>
    <dgm:cxn modelId="{15F9A544-E222-48B6-AA9A-2216F340A413}" type="presParOf" srcId="{B30C5284-9BBD-4A71-8AC8-3BAD0A576D99}" destId="{24694CB6-2B7D-402A-AA34-31A46D503F5A}" srcOrd="1" destOrd="0" presId="urn:microsoft.com/office/officeart/2018/2/layout/IconVerticalSolidList"/>
    <dgm:cxn modelId="{4FD7C6DA-5A0B-45B4-B1B5-1EBB63374BC3}" type="presParOf" srcId="{B30C5284-9BBD-4A71-8AC8-3BAD0A576D99}" destId="{E6DF92F1-D7F3-4175-852F-A92534DD0DCC}" srcOrd="2" destOrd="0" presId="urn:microsoft.com/office/officeart/2018/2/layout/IconVerticalSolidList"/>
    <dgm:cxn modelId="{645B94D9-AC2A-4202-AD7F-EE08DC2E006F}" type="presParOf" srcId="{B30C5284-9BBD-4A71-8AC8-3BAD0A576D99}" destId="{0591EA30-8F90-41D0-8F15-DA341132955B}" srcOrd="3" destOrd="0" presId="urn:microsoft.com/office/officeart/2018/2/layout/IconVerticalSolidList"/>
    <dgm:cxn modelId="{3427F786-E58D-40DC-89DA-7C264B7DCB94}" type="presParOf" srcId="{C57CB0BD-3386-4056-87A9-7645E5C34AF2}" destId="{51C2E6A5-2624-44F9-88C9-FF7A007A40B9}" srcOrd="1" destOrd="0" presId="urn:microsoft.com/office/officeart/2018/2/layout/IconVerticalSolidList"/>
    <dgm:cxn modelId="{ADAEA49C-5086-4ABD-BC48-AEB1D88F2E64}" type="presParOf" srcId="{C57CB0BD-3386-4056-87A9-7645E5C34AF2}" destId="{D828B27C-B908-4232-8024-E08200E6B8E7}" srcOrd="2" destOrd="0" presId="urn:microsoft.com/office/officeart/2018/2/layout/IconVerticalSolidList"/>
    <dgm:cxn modelId="{0B5ADBB9-A980-45CD-BBB6-371611181283}" type="presParOf" srcId="{D828B27C-B908-4232-8024-E08200E6B8E7}" destId="{AF3283E3-19DC-4CE1-9A02-3606AAD77D6A}" srcOrd="0" destOrd="0" presId="urn:microsoft.com/office/officeart/2018/2/layout/IconVerticalSolidList"/>
    <dgm:cxn modelId="{C2FC16A2-396C-4F48-B28A-FFD745B124CB}" type="presParOf" srcId="{D828B27C-B908-4232-8024-E08200E6B8E7}" destId="{245ED4E1-AEA5-45A5-8B9B-C91D4B2E4F96}" srcOrd="1" destOrd="0" presId="urn:microsoft.com/office/officeart/2018/2/layout/IconVerticalSolidList"/>
    <dgm:cxn modelId="{750693FC-AD52-49E4-92CA-8E1DE60A2EA1}" type="presParOf" srcId="{D828B27C-B908-4232-8024-E08200E6B8E7}" destId="{ABB04E68-10CD-4B10-A5FB-BA154594BB4B}" srcOrd="2" destOrd="0" presId="urn:microsoft.com/office/officeart/2018/2/layout/IconVerticalSolidList"/>
    <dgm:cxn modelId="{8EC0D5D9-6B91-4332-A2D0-3C45DE9140AE}" type="presParOf" srcId="{D828B27C-B908-4232-8024-E08200E6B8E7}" destId="{1F0E33FF-AB92-4FAC-A77D-BBDF92B9B06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49DDFA3-5FFF-4A9B-9E8A-390406A3CFA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2C9D71E-806B-47EB-BF79-7E815DC4DA1C}">
      <dgm:prSet/>
      <dgm:spPr/>
      <dgm:t>
        <a:bodyPr/>
        <a:lstStyle/>
        <a:p>
          <a:r>
            <a:rPr lang="en-GB"/>
            <a:t>Ferdinand de Saussure.  1857 - 1913</a:t>
          </a:r>
          <a:endParaRPr lang="en-US"/>
        </a:p>
      </dgm:t>
    </dgm:pt>
    <dgm:pt modelId="{65F5C5B7-A064-4E98-9F5B-BAE54E18D006}" type="parTrans" cxnId="{DBD2EDBD-5896-4CA1-A4A6-BA31931DA2D7}">
      <dgm:prSet/>
      <dgm:spPr/>
      <dgm:t>
        <a:bodyPr/>
        <a:lstStyle/>
        <a:p>
          <a:endParaRPr lang="en-US"/>
        </a:p>
      </dgm:t>
    </dgm:pt>
    <dgm:pt modelId="{63B13825-E564-40A3-8A8F-C767DE3C829C}" type="sibTrans" cxnId="{DBD2EDBD-5896-4CA1-A4A6-BA31931DA2D7}">
      <dgm:prSet/>
      <dgm:spPr/>
      <dgm:t>
        <a:bodyPr/>
        <a:lstStyle/>
        <a:p>
          <a:endParaRPr lang="en-US"/>
        </a:p>
      </dgm:t>
    </dgm:pt>
    <dgm:pt modelId="{6ED1F38A-703E-43B2-A4F6-8228CD0A0FB9}">
      <dgm:prSet/>
      <dgm:spPr/>
      <dgm:t>
        <a:bodyPr/>
        <a:lstStyle/>
        <a:p>
          <a:r>
            <a:rPr lang="en-GB"/>
            <a:t>‘Language is a shared system.  It is only because we know and agree about the rules and codes, that we can communicate’</a:t>
          </a:r>
          <a:endParaRPr lang="en-US"/>
        </a:p>
      </dgm:t>
    </dgm:pt>
    <dgm:pt modelId="{C449C390-2C72-4FA2-A956-68776439E21E}" type="parTrans" cxnId="{FD2DD8C6-16E3-4564-8F4A-84117F39857A}">
      <dgm:prSet/>
      <dgm:spPr/>
      <dgm:t>
        <a:bodyPr/>
        <a:lstStyle/>
        <a:p>
          <a:endParaRPr lang="en-US"/>
        </a:p>
      </dgm:t>
    </dgm:pt>
    <dgm:pt modelId="{3EBB776C-FA64-49C9-8044-3B4FAC4AB698}" type="sibTrans" cxnId="{FD2DD8C6-16E3-4564-8F4A-84117F39857A}">
      <dgm:prSet/>
      <dgm:spPr/>
      <dgm:t>
        <a:bodyPr/>
        <a:lstStyle/>
        <a:p>
          <a:endParaRPr lang="en-US"/>
        </a:p>
      </dgm:t>
    </dgm:pt>
    <dgm:pt modelId="{EB299BC7-54EC-4975-B363-C4198F6FEF48}">
      <dgm:prSet/>
      <dgm:spPr/>
      <dgm:t>
        <a:bodyPr/>
        <a:lstStyle/>
        <a:p>
          <a:r>
            <a:rPr lang="en-GB"/>
            <a:t>The production of meaning is dependent on the “sign”.   </a:t>
          </a:r>
          <a:endParaRPr lang="en-US"/>
        </a:p>
      </dgm:t>
    </dgm:pt>
    <dgm:pt modelId="{49EE710C-7082-42AB-BAF5-870D1116CACE}" type="parTrans" cxnId="{18B5AC2B-5C9D-4570-95ED-31C2259AE068}">
      <dgm:prSet/>
      <dgm:spPr/>
      <dgm:t>
        <a:bodyPr/>
        <a:lstStyle/>
        <a:p>
          <a:endParaRPr lang="en-US"/>
        </a:p>
      </dgm:t>
    </dgm:pt>
    <dgm:pt modelId="{AA453A3D-0DA1-4C30-B319-EAE69AC49E6D}" type="sibTrans" cxnId="{18B5AC2B-5C9D-4570-95ED-31C2259AE068}">
      <dgm:prSet/>
      <dgm:spPr/>
      <dgm:t>
        <a:bodyPr/>
        <a:lstStyle/>
        <a:p>
          <a:endParaRPr lang="en-US"/>
        </a:p>
      </dgm:t>
    </dgm:pt>
    <dgm:pt modelId="{F3FAEC71-63A1-4561-AC40-A752BEA2A56F}" type="pres">
      <dgm:prSet presAssocID="{149DDFA3-5FFF-4A9B-9E8A-390406A3CFAF}" presName="root" presStyleCnt="0">
        <dgm:presLayoutVars>
          <dgm:dir/>
          <dgm:resizeHandles val="exact"/>
        </dgm:presLayoutVars>
      </dgm:prSet>
      <dgm:spPr/>
    </dgm:pt>
    <dgm:pt modelId="{D1342DAA-CDF3-4F0E-AB1A-283763BBECDE}" type="pres">
      <dgm:prSet presAssocID="{E2C9D71E-806B-47EB-BF79-7E815DC4DA1C}" presName="compNode" presStyleCnt="0"/>
      <dgm:spPr/>
    </dgm:pt>
    <dgm:pt modelId="{19942559-9EC0-4F81-84A8-C7DB8FE6921C}" type="pres">
      <dgm:prSet presAssocID="{E2C9D71E-806B-47EB-BF79-7E815DC4DA1C}" presName="bgRect" presStyleLbl="bgShp" presStyleIdx="0" presStyleCnt="3"/>
      <dgm:spPr/>
    </dgm:pt>
    <dgm:pt modelId="{07944527-FB84-448E-9367-04C5CC111CA6}" type="pres">
      <dgm:prSet presAssocID="{E2C9D71E-806B-47EB-BF79-7E815DC4DA1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ustache"/>
        </a:ext>
      </dgm:extLst>
    </dgm:pt>
    <dgm:pt modelId="{C53267C8-6C67-402F-9525-3869D6D5E0BC}" type="pres">
      <dgm:prSet presAssocID="{E2C9D71E-806B-47EB-BF79-7E815DC4DA1C}" presName="spaceRect" presStyleCnt="0"/>
      <dgm:spPr/>
    </dgm:pt>
    <dgm:pt modelId="{D21B90CB-64F0-4943-90BF-55DCECFEE337}" type="pres">
      <dgm:prSet presAssocID="{E2C9D71E-806B-47EB-BF79-7E815DC4DA1C}" presName="parTx" presStyleLbl="revTx" presStyleIdx="0" presStyleCnt="3">
        <dgm:presLayoutVars>
          <dgm:chMax val="0"/>
          <dgm:chPref val="0"/>
        </dgm:presLayoutVars>
      </dgm:prSet>
      <dgm:spPr/>
    </dgm:pt>
    <dgm:pt modelId="{24B0EFAE-E30D-4E3E-9B77-2DF992136F7B}" type="pres">
      <dgm:prSet presAssocID="{63B13825-E564-40A3-8A8F-C767DE3C829C}" presName="sibTrans" presStyleCnt="0"/>
      <dgm:spPr/>
    </dgm:pt>
    <dgm:pt modelId="{EEE891C9-E9DC-4DAB-8890-8FA92DABDD85}" type="pres">
      <dgm:prSet presAssocID="{6ED1F38A-703E-43B2-A4F6-8228CD0A0FB9}" presName="compNode" presStyleCnt="0"/>
      <dgm:spPr/>
    </dgm:pt>
    <dgm:pt modelId="{0B6D2021-2A79-4AF8-A65C-729290D881DD}" type="pres">
      <dgm:prSet presAssocID="{6ED1F38A-703E-43B2-A4F6-8228CD0A0FB9}" presName="bgRect" presStyleLbl="bgShp" presStyleIdx="1" presStyleCnt="3"/>
      <dgm:spPr/>
    </dgm:pt>
    <dgm:pt modelId="{4CB1BB5C-F83C-415E-AD64-0AB2240884A2}" type="pres">
      <dgm:prSet presAssocID="{6ED1F38A-703E-43B2-A4F6-8228CD0A0FB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DF80B3EE-3E78-4F62-8180-ADD902CF1909}" type="pres">
      <dgm:prSet presAssocID="{6ED1F38A-703E-43B2-A4F6-8228CD0A0FB9}" presName="spaceRect" presStyleCnt="0"/>
      <dgm:spPr/>
    </dgm:pt>
    <dgm:pt modelId="{7F1E46F5-AA08-458A-9BDA-56CBB2B8F5E8}" type="pres">
      <dgm:prSet presAssocID="{6ED1F38A-703E-43B2-A4F6-8228CD0A0FB9}" presName="parTx" presStyleLbl="revTx" presStyleIdx="1" presStyleCnt="3">
        <dgm:presLayoutVars>
          <dgm:chMax val="0"/>
          <dgm:chPref val="0"/>
        </dgm:presLayoutVars>
      </dgm:prSet>
      <dgm:spPr/>
    </dgm:pt>
    <dgm:pt modelId="{22C4F040-2893-44DB-83B1-4511C053D226}" type="pres">
      <dgm:prSet presAssocID="{3EBB776C-FA64-49C9-8044-3B4FAC4AB698}" presName="sibTrans" presStyleCnt="0"/>
      <dgm:spPr/>
    </dgm:pt>
    <dgm:pt modelId="{005160C5-B148-4210-9602-241C3F658C82}" type="pres">
      <dgm:prSet presAssocID="{EB299BC7-54EC-4975-B363-C4198F6FEF48}" presName="compNode" presStyleCnt="0"/>
      <dgm:spPr/>
    </dgm:pt>
    <dgm:pt modelId="{C1D27D13-84A5-4664-8519-451ABF49F131}" type="pres">
      <dgm:prSet presAssocID="{EB299BC7-54EC-4975-B363-C4198F6FEF48}" presName="bgRect" presStyleLbl="bgShp" presStyleIdx="2" presStyleCnt="3"/>
      <dgm:spPr/>
    </dgm:pt>
    <dgm:pt modelId="{70A9E64F-0C1D-48B9-93FD-5E54CE840DE8}" type="pres">
      <dgm:prSet presAssocID="{EB299BC7-54EC-4975-B363-C4198F6FEF4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keleton"/>
        </a:ext>
      </dgm:extLst>
    </dgm:pt>
    <dgm:pt modelId="{5B879E92-0A23-4A15-B617-731036456EE3}" type="pres">
      <dgm:prSet presAssocID="{EB299BC7-54EC-4975-B363-C4198F6FEF48}" presName="spaceRect" presStyleCnt="0"/>
      <dgm:spPr/>
    </dgm:pt>
    <dgm:pt modelId="{0782947D-C63B-4F23-BD5E-C146DB9F7818}" type="pres">
      <dgm:prSet presAssocID="{EB299BC7-54EC-4975-B363-C4198F6FEF48}" presName="parTx" presStyleLbl="revTx" presStyleIdx="2" presStyleCnt="3">
        <dgm:presLayoutVars>
          <dgm:chMax val="0"/>
          <dgm:chPref val="0"/>
        </dgm:presLayoutVars>
      </dgm:prSet>
      <dgm:spPr/>
    </dgm:pt>
  </dgm:ptLst>
  <dgm:cxnLst>
    <dgm:cxn modelId="{18B5AC2B-5C9D-4570-95ED-31C2259AE068}" srcId="{149DDFA3-5FFF-4A9B-9E8A-390406A3CFAF}" destId="{EB299BC7-54EC-4975-B363-C4198F6FEF48}" srcOrd="2" destOrd="0" parTransId="{49EE710C-7082-42AB-BAF5-870D1116CACE}" sibTransId="{AA453A3D-0DA1-4C30-B319-EAE69AC49E6D}"/>
    <dgm:cxn modelId="{349AA938-C151-4705-B74C-3D3448CAD811}" type="presOf" srcId="{EB299BC7-54EC-4975-B363-C4198F6FEF48}" destId="{0782947D-C63B-4F23-BD5E-C146DB9F7818}" srcOrd="0" destOrd="0" presId="urn:microsoft.com/office/officeart/2018/2/layout/IconVerticalSolidList"/>
    <dgm:cxn modelId="{DBD2EDBD-5896-4CA1-A4A6-BA31931DA2D7}" srcId="{149DDFA3-5FFF-4A9B-9E8A-390406A3CFAF}" destId="{E2C9D71E-806B-47EB-BF79-7E815DC4DA1C}" srcOrd="0" destOrd="0" parTransId="{65F5C5B7-A064-4E98-9F5B-BAE54E18D006}" sibTransId="{63B13825-E564-40A3-8A8F-C767DE3C829C}"/>
    <dgm:cxn modelId="{FD2DD8C6-16E3-4564-8F4A-84117F39857A}" srcId="{149DDFA3-5FFF-4A9B-9E8A-390406A3CFAF}" destId="{6ED1F38A-703E-43B2-A4F6-8228CD0A0FB9}" srcOrd="1" destOrd="0" parTransId="{C449C390-2C72-4FA2-A956-68776439E21E}" sibTransId="{3EBB776C-FA64-49C9-8044-3B4FAC4AB698}"/>
    <dgm:cxn modelId="{742AE5C8-449F-46FE-9A99-D7A2A8C189FF}" type="presOf" srcId="{149DDFA3-5FFF-4A9B-9E8A-390406A3CFAF}" destId="{F3FAEC71-63A1-4561-AC40-A752BEA2A56F}" srcOrd="0" destOrd="0" presId="urn:microsoft.com/office/officeart/2018/2/layout/IconVerticalSolidList"/>
    <dgm:cxn modelId="{82F163ED-1F41-4F76-8273-8FAE75A7E79D}" type="presOf" srcId="{E2C9D71E-806B-47EB-BF79-7E815DC4DA1C}" destId="{D21B90CB-64F0-4943-90BF-55DCECFEE337}" srcOrd="0" destOrd="0" presId="urn:microsoft.com/office/officeart/2018/2/layout/IconVerticalSolidList"/>
    <dgm:cxn modelId="{05A0B7FF-1889-4283-A77F-D83715532324}" type="presOf" srcId="{6ED1F38A-703E-43B2-A4F6-8228CD0A0FB9}" destId="{7F1E46F5-AA08-458A-9BDA-56CBB2B8F5E8}" srcOrd="0" destOrd="0" presId="urn:microsoft.com/office/officeart/2018/2/layout/IconVerticalSolidList"/>
    <dgm:cxn modelId="{1601FD75-7B29-4A0C-AE26-D47E257C3CF4}" type="presParOf" srcId="{F3FAEC71-63A1-4561-AC40-A752BEA2A56F}" destId="{D1342DAA-CDF3-4F0E-AB1A-283763BBECDE}" srcOrd="0" destOrd="0" presId="urn:microsoft.com/office/officeart/2018/2/layout/IconVerticalSolidList"/>
    <dgm:cxn modelId="{6506B26B-4167-42A7-A1C2-989E84EDD6A2}" type="presParOf" srcId="{D1342DAA-CDF3-4F0E-AB1A-283763BBECDE}" destId="{19942559-9EC0-4F81-84A8-C7DB8FE6921C}" srcOrd="0" destOrd="0" presId="urn:microsoft.com/office/officeart/2018/2/layout/IconVerticalSolidList"/>
    <dgm:cxn modelId="{F0A55CC4-E03D-44C0-A081-0AB8E27EABC0}" type="presParOf" srcId="{D1342DAA-CDF3-4F0E-AB1A-283763BBECDE}" destId="{07944527-FB84-448E-9367-04C5CC111CA6}" srcOrd="1" destOrd="0" presId="urn:microsoft.com/office/officeart/2018/2/layout/IconVerticalSolidList"/>
    <dgm:cxn modelId="{6DED6A89-4C33-499F-AE51-D2A67D7513DD}" type="presParOf" srcId="{D1342DAA-CDF3-4F0E-AB1A-283763BBECDE}" destId="{C53267C8-6C67-402F-9525-3869D6D5E0BC}" srcOrd="2" destOrd="0" presId="urn:microsoft.com/office/officeart/2018/2/layout/IconVerticalSolidList"/>
    <dgm:cxn modelId="{88438DB3-08D2-4A62-9442-D50E1C41D8B6}" type="presParOf" srcId="{D1342DAA-CDF3-4F0E-AB1A-283763BBECDE}" destId="{D21B90CB-64F0-4943-90BF-55DCECFEE337}" srcOrd="3" destOrd="0" presId="urn:microsoft.com/office/officeart/2018/2/layout/IconVerticalSolidList"/>
    <dgm:cxn modelId="{786A08DD-1124-4844-8C78-1741F303A0A1}" type="presParOf" srcId="{F3FAEC71-63A1-4561-AC40-A752BEA2A56F}" destId="{24B0EFAE-E30D-4E3E-9B77-2DF992136F7B}" srcOrd="1" destOrd="0" presId="urn:microsoft.com/office/officeart/2018/2/layout/IconVerticalSolidList"/>
    <dgm:cxn modelId="{17757CE3-CA13-4105-B68C-D4229B494F23}" type="presParOf" srcId="{F3FAEC71-63A1-4561-AC40-A752BEA2A56F}" destId="{EEE891C9-E9DC-4DAB-8890-8FA92DABDD85}" srcOrd="2" destOrd="0" presId="urn:microsoft.com/office/officeart/2018/2/layout/IconVerticalSolidList"/>
    <dgm:cxn modelId="{7714FFBC-2A3C-4C1F-829A-E2EA83E6AED6}" type="presParOf" srcId="{EEE891C9-E9DC-4DAB-8890-8FA92DABDD85}" destId="{0B6D2021-2A79-4AF8-A65C-729290D881DD}" srcOrd="0" destOrd="0" presId="urn:microsoft.com/office/officeart/2018/2/layout/IconVerticalSolidList"/>
    <dgm:cxn modelId="{2468E0C5-32D2-4F25-833B-97AD38A0D9E5}" type="presParOf" srcId="{EEE891C9-E9DC-4DAB-8890-8FA92DABDD85}" destId="{4CB1BB5C-F83C-415E-AD64-0AB2240884A2}" srcOrd="1" destOrd="0" presId="urn:microsoft.com/office/officeart/2018/2/layout/IconVerticalSolidList"/>
    <dgm:cxn modelId="{31BA75DC-6EF0-49F6-8694-6911C45E369B}" type="presParOf" srcId="{EEE891C9-E9DC-4DAB-8890-8FA92DABDD85}" destId="{DF80B3EE-3E78-4F62-8180-ADD902CF1909}" srcOrd="2" destOrd="0" presId="urn:microsoft.com/office/officeart/2018/2/layout/IconVerticalSolidList"/>
    <dgm:cxn modelId="{354CC9EC-86A8-4D81-B56D-82393BD69F99}" type="presParOf" srcId="{EEE891C9-E9DC-4DAB-8890-8FA92DABDD85}" destId="{7F1E46F5-AA08-458A-9BDA-56CBB2B8F5E8}" srcOrd="3" destOrd="0" presId="urn:microsoft.com/office/officeart/2018/2/layout/IconVerticalSolidList"/>
    <dgm:cxn modelId="{8F55672B-4755-4104-BFC6-57266494914C}" type="presParOf" srcId="{F3FAEC71-63A1-4561-AC40-A752BEA2A56F}" destId="{22C4F040-2893-44DB-83B1-4511C053D226}" srcOrd="3" destOrd="0" presId="urn:microsoft.com/office/officeart/2018/2/layout/IconVerticalSolidList"/>
    <dgm:cxn modelId="{A9D29B6E-CFA1-48D3-BC2F-0B03A7CCAFB3}" type="presParOf" srcId="{F3FAEC71-63A1-4561-AC40-A752BEA2A56F}" destId="{005160C5-B148-4210-9602-241C3F658C82}" srcOrd="4" destOrd="0" presId="urn:microsoft.com/office/officeart/2018/2/layout/IconVerticalSolidList"/>
    <dgm:cxn modelId="{BD5D0E66-7D14-46F8-88DF-C91B234159FD}" type="presParOf" srcId="{005160C5-B148-4210-9602-241C3F658C82}" destId="{C1D27D13-84A5-4664-8519-451ABF49F131}" srcOrd="0" destOrd="0" presId="urn:microsoft.com/office/officeart/2018/2/layout/IconVerticalSolidList"/>
    <dgm:cxn modelId="{3D3A8D34-8EF5-490D-8C1B-5FCD69F13AD6}" type="presParOf" srcId="{005160C5-B148-4210-9602-241C3F658C82}" destId="{70A9E64F-0C1D-48B9-93FD-5E54CE840DE8}" srcOrd="1" destOrd="0" presId="urn:microsoft.com/office/officeart/2018/2/layout/IconVerticalSolidList"/>
    <dgm:cxn modelId="{C8EC9EAA-9BDA-499E-932A-98FB7663D137}" type="presParOf" srcId="{005160C5-B148-4210-9602-241C3F658C82}" destId="{5B879E92-0A23-4A15-B617-731036456EE3}" srcOrd="2" destOrd="0" presId="urn:microsoft.com/office/officeart/2018/2/layout/IconVerticalSolidList"/>
    <dgm:cxn modelId="{6575D40F-DB5B-44E2-81EA-E361CDB9C833}" type="presParOf" srcId="{005160C5-B148-4210-9602-241C3F658C82}" destId="{0782947D-C63B-4F23-BD5E-C146DB9F781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C6D13A5-0821-40E4-AD3E-8EC333AA02D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5CC832C-2FEC-4C25-A2E3-2E51F1FBDB81}">
      <dgm:prSet/>
      <dgm:spPr/>
      <dgm:t>
        <a:bodyPr/>
        <a:lstStyle/>
        <a:p>
          <a:r>
            <a:rPr lang="en-GB"/>
            <a:t>Signifier – CAT, English the word made up of letters.  It could as well be ‘chat’ or ‘gatto’…</a:t>
          </a:r>
          <a:endParaRPr lang="en-US"/>
        </a:p>
      </dgm:t>
    </dgm:pt>
    <dgm:pt modelId="{F8C3A157-1432-4B3A-9CBC-4E2CF6EEA2E4}" type="parTrans" cxnId="{8A75368F-0933-409B-AE10-8AC051F2F799}">
      <dgm:prSet/>
      <dgm:spPr/>
      <dgm:t>
        <a:bodyPr/>
        <a:lstStyle/>
        <a:p>
          <a:endParaRPr lang="en-US"/>
        </a:p>
      </dgm:t>
    </dgm:pt>
    <dgm:pt modelId="{4D59A45D-B2F2-44AD-8C40-694ACBCE3FDC}" type="sibTrans" cxnId="{8A75368F-0933-409B-AE10-8AC051F2F799}">
      <dgm:prSet/>
      <dgm:spPr/>
      <dgm:t>
        <a:bodyPr/>
        <a:lstStyle/>
        <a:p>
          <a:endParaRPr lang="en-US"/>
        </a:p>
      </dgm:t>
    </dgm:pt>
    <dgm:pt modelId="{467334FA-5D04-4026-8DCD-B6CF774331AA}">
      <dgm:prSet/>
      <dgm:spPr/>
      <dgm:t>
        <a:bodyPr/>
        <a:lstStyle/>
        <a:p>
          <a:r>
            <a:rPr lang="en-GB"/>
            <a:t>Signified – image in your mind of a cat, any cat…</a:t>
          </a:r>
          <a:endParaRPr lang="en-US"/>
        </a:p>
      </dgm:t>
    </dgm:pt>
    <dgm:pt modelId="{7B0E7CED-0209-43DC-BCF6-556212C8A2F9}" type="parTrans" cxnId="{245F62E1-105D-40F1-BC30-CD3B5986142A}">
      <dgm:prSet/>
      <dgm:spPr/>
      <dgm:t>
        <a:bodyPr/>
        <a:lstStyle/>
        <a:p>
          <a:endParaRPr lang="en-US"/>
        </a:p>
      </dgm:t>
    </dgm:pt>
    <dgm:pt modelId="{77B7F4B9-D424-4366-A481-8881482534DF}" type="sibTrans" cxnId="{245F62E1-105D-40F1-BC30-CD3B5986142A}">
      <dgm:prSet/>
      <dgm:spPr/>
      <dgm:t>
        <a:bodyPr/>
        <a:lstStyle/>
        <a:p>
          <a:endParaRPr lang="en-US"/>
        </a:p>
      </dgm:t>
    </dgm:pt>
    <dgm:pt modelId="{995665A0-67DE-48CF-99E9-D63588268B75}">
      <dgm:prSet/>
      <dgm:spPr/>
      <dgm:t>
        <a:bodyPr/>
        <a:lstStyle/>
        <a:p>
          <a:r>
            <a:rPr lang="en-GB"/>
            <a:t>Sign – a cat</a:t>
          </a:r>
          <a:endParaRPr lang="en-US"/>
        </a:p>
      </dgm:t>
    </dgm:pt>
    <dgm:pt modelId="{2B5117B6-11AF-4E4E-A282-4BC2DA42D6D7}" type="parTrans" cxnId="{78EFA6B8-8508-4F56-B1D3-0212F7D9B8A7}">
      <dgm:prSet/>
      <dgm:spPr/>
      <dgm:t>
        <a:bodyPr/>
        <a:lstStyle/>
        <a:p>
          <a:endParaRPr lang="en-US"/>
        </a:p>
      </dgm:t>
    </dgm:pt>
    <dgm:pt modelId="{E29824B6-C455-4C64-9BCF-FBFC411992C2}" type="sibTrans" cxnId="{78EFA6B8-8508-4F56-B1D3-0212F7D9B8A7}">
      <dgm:prSet/>
      <dgm:spPr/>
      <dgm:t>
        <a:bodyPr/>
        <a:lstStyle/>
        <a:p>
          <a:endParaRPr lang="en-US"/>
        </a:p>
      </dgm:t>
    </dgm:pt>
    <dgm:pt modelId="{8CA4F7E9-B5F6-4C8C-B4AC-77F56146C736}" type="pres">
      <dgm:prSet presAssocID="{DC6D13A5-0821-40E4-AD3E-8EC333AA02DA}" presName="root" presStyleCnt="0">
        <dgm:presLayoutVars>
          <dgm:dir/>
          <dgm:resizeHandles val="exact"/>
        </dgm:presLayoutVars>
      </dgm:prSet>
      <dgm:spPr/>
    </dgm:pt>
    <dgm:pt modelId="{322250B7-2A02-466E-B0EF-3F74928AFB51}" type="pres">
      <dgm:prSet presAssocID="{15CC832C-2FEC-4C25-A2E3-2E51F1FBDB81}" presName="compNode" presStyleCnt="0"/>
      <dgm:spPr/>
    </dgm:pt>
    <dgm:pt modelId="{5D3EED04-F1C7-4399-9B26-D89255471890}" type="pres">
      <dgm:prSet presAssocID="{15CC832C-2FEC-4C25-A2E3-2E51F1FBDB81}" presName="bgRect" presStyleLbl="bgShp" presStyleIdx="0" presStyleCnt="3"/>
      <dgm:spPr/>
    </dgm:pt>
    <dgm:pt modelId="{8902AFF9-D8DE-432E-95A1-EB08DD91C1DC}" type="pres">
      <dgm:prSet presAssocID="{15CC832C-2FEC-4C25-A2E3-2E51F1FBDB8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ongue"/>
        </a:ext>
      </dgm:extLst>
    </dgm:pt>
    <dgm:pt modelId="{DA2256F3-88AE-42E4-BA70-6055EE6E4BA4}" type="pres">
      <dgm:prSet presAssocID="{15CC832C-2FEC-4C25-A2E3-2E51F1FBDB81}" presName="spaceRect" presStyleCnt="0"/>
      <dgm:spPr/>
    </dgm:pt>
    <dgm:pt modelId="{6A78BFBD-C5F8-4955-BAD5-B64BB8167292}" type="pres">
      <dgm:prSet presAssocID="{15CC832C-2FEC-4C25-A2E3-2E51F1FBDB81}" presName="parTx" presStyleLbl="revTx" presStyleIdx="0" presStyleCnt="3">
        <dgm:presLayoutVars>
          <dgm:chMax val="0"/>
          <dgm:chPref val="0"/>
        </dgm:presLayoutVars>
      </dgm:prSet>
      <dgm:spPr/>
    </dgm:pt>
    <dgm:pt modelId="{00D57B8A-660F-4A4C-9F5F-032A4D8164E6}" type="pres">
      <dgm:prSet presAssocID="{4D59A45D-B2F2-44AD-8C40-694ACBCE3FDC}" presName="sibTrans" presStyleCnt="0"/>
      <dgm:spPr/>
    </dgm:pt>
    <dgm:pt modelId="{572190E5-F01F-4C01-824F-4EB84CE457AC}" type="pres">
      <dgm:prSet presAssocID="{467334FA-5D04-4026-8DCD-B6CF774331AA}" presName="compNode" presStyleCnt="0"/>
      <dgm:spPr/>
    </dgm:pt>
    <dgm:pt modelId="{3B426DC5-8C7D-4773-8210-EB4200ABDD2C}" type="pres">
      <dgm:prSet presAssocID="{467334FA-5D04-4026-8DCD-B6CF774331AA}" presName="bgRect" presStyleLbl="bgShp" presStyleIdx="1" presStyleCnt="3"/>
      <dgm:spPr/>
    </dgm:pt>
    <dgm:pt modelId="{2215BEDD-D067-48B1-A0EB-8DD181142FFD}" type="pres">
      <dgm:prSet presAssocID="{467334FA-5D04-4026-8DCD-B6CF774331A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t"/>
        </a:ext>
      </dgm:extLst>
    </dgm:pt>
    <dgm:pt modelId="{0F85D821-15F6-491E-9A07-C95163C2B75F}" type="pres">
      <dgm:prSet presAssocID="{467334FA-5D04-4026-8DCD-B6CF774331AA}" presName="spaceRect" presStyleCnt="0"/>
      <dgm:spPr/>
    </dgm:pt>
    <dgm:pt modelId="{F9679B4F-EB07-43D9-8831-3DBAA5D05878}" type="pres">
      <dgm:prSet presAssocID="{467334FA-5D04-4026-8DCD-B6CF774331AA}" presName="parTx" presStyleLbl="revTx" presStyleIdx="1" presStyleCnt="3">
        <dgm:presLayoutVars>
          <dgm:chMax val="0"/>
          <dgm:chPref val="0"/>
        </dgm:presLayoutVars>
      </dgm:prSet>
      <dgm:spPr/>
    </dgm:pt>
    <dgm:pt modelId="{AF9258BF-5825-4B7D-843C-5A274B643C7E}" type="pres">
      <dgm:prSet presAssocID="{77B7F4B9-D424-4366-A481-8881482534DF}" presName="sibTrans" presStyleCnt="0"/>
      <dgm:spPr/>
    </dgm:pt>
    <dgm:pt modelId="{460FBA51-3414-47FC-9215-B63A7208B11B}" type="pres">
      <dgm:prSet presAssocID="{995665A0-67DE-48CF-99E9-D63588268B75}" presName="compNode" presStyleCnt="0"/>
      <dgm:spPr/>
    </dgm:pt>
    <dgm:pt modelId="{40F4A5D4-3263-4A95-B930-0E1FFCFFF0B6}" type="pres">
      <dgm:prSet presAssocID="{995665A0-67DE-48CF-99E9-D63588268B75}" presName="bgRect" presStyleLbl="bgShp" presStyleIdx="2" presStyleCnt="3"/>
      <dgm:spPr/>
    </dgm:pt>
    <dgm:pt modelId="{24A0AD41-C424-4A3A-9BAD-2BF5D63A8830}" type="pres">
      <dgm:prSet presAssocID="{995665A0-67DE-48CF-99E9-D63588268B7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ger"/>
        </a:ext>
      </dgm:extLst>
    </dgm:pt>
    <dgm:pt modelId="{D6723544-B6E8-4EE1-87C0-646D4334AA1E}" type="pres">
      <dgm:prSet presAssocID="{995665A0-67DE-48CF-99E9-D63588268B75}" presName="spaceRect" presStyleCnt="0"/>
      <dgm:spPr/>
    </dgm:pt>
    <dgm:pt modelId="{7AE7BA58-EC79-4675-B07E-25D1F243BD2F}" type="pres">
      <dgm:prSet presAssocID="{995665A0-67DE-48CF-99E9-D63588268B75}" presName="parTx" presStyleLbl="revTx" presStyleIdx="2" presStyleCnt="3">
        <dgm:presLayoutVars>
          <dgm:chMax val="0"/>
          <dgm:chPref val="0"/>
        </dgm:presLayoutVars>
      </dgm:prSet>
      <dgm:spPr/>
    </dgm:pt>
  </dgm:ptLst>
  <dgm:cxnLst>
    <dgm:cxn modelId="{FCD1E460-2570-4C93-89BD-0DFEFB97A50D}" type="presOf" srcId="{995665A0-67DE-48CF-99E9-D63588268B75}" destId="{7AE7BA58-EC79-4675-B07E-25D1F243BD2F}" srcOrd="0" destOrd="0" presId="urn:microsoft.com/office/officeart/2018/2/layout/IconVerticalSolidList"/>
    <dgm:cxn modelId="{51031E65-DA02-4A0B-8F45-73A5E72318C3}" type="presOf" srcId="{15CC832C-2FEC-4C25-A2E3-2E51F1FBDB81}" destId="{6A78BFBD-C5F8-4955-BAD5-B64BB8167292}" srcOrd="0" destOrd="0" presId="urn:microsoft.com/office/officeart/2018/2/layout/IconVerticalSolidList"/>
    <dgm:cxn modelId="{8A75368F-0933-409B-AE10-8AC051F2F799}" srcId="{DC6D13A5-0821-40E4-AD3E-8EC333AA02DA}" destId="{15CC832C-2FEC-4C25-A2E3-2E51F1FBDB81}" srcOrd="0" destOrd="0" parTransId="{F8C3A157-1432-4B3A-9CBC-4E2CF6EEA2E4}" sibTransId="{4D59A45D-B2F2-44AD-8C40-694ACBCE3FDC}"/>
    <dgm:cxn modelId="{D87B8DA9-DBA1-43A6-A173-54C1F47C96E2}" type="presOf" srcId="{467334FA-5D04-4026-8DCD-B6CF774331AA}" destId="{F9679B4F-EB07-43D9-8831-3DBAA5D05878}" srcOrd="0" destOrd="0" presId="urn:microsoft.com/office/officeart/2018/2/layout/IconVerticalSolidList"/>
    <dgm:cxn modelId="{78EFA6B8-8508-4F56-B1D3-0212F7D9B8A7}" srcId="{DC6D13A5-0821-40E4-AD3E-8EC333AA02DA}" destId="{995665A0-67DE-48CF-99E9-D63588268B75}" srcOrd="2" destOrd="0" parTransId="{2B5117B6-11AF-4E4E-A282-4BC2DA42D6D7}" sibTransId="{E29824B6-C455-4C64-9BCF-FBFC411992C2}"/>
    <dgm:cxn modelId="{22A6CCC7-28CE-4F5D-8213-C24D25CD4FCA}" type="presOf" srcId="{DC6D13A5-0821-40E4-AD3E-8EC333AA02DA}" destId="{8CA4F7E9-B5F6-4C8C-B4AC-77F56146C736}" srcOrd="0" destOrd="0" presId="urn:microsoft.com/office/officeart/2018/2/layout/IconVerticalSolidList"/>
    <dgm:cxn modelId="{245F62E1-105D-40F1-BC30-CD3B5986142A}" srcId="{DC6D13A5-0821-40E4-AD3E-8EC333AA02DA}" destId="{467334FA-5D04-4026-8DCD-B6CF774331AA}" srcOrd="1" destOrd="0" parTransId="{7B0E7CED-0209-43DC-BCF6-556212C8A2F9}" sibTransId="{77B7F4B9-D424-4366-A481-8881482534DF}"/>
    <dgm:cxn modelId="{96832EA9-2B7A-432B-AAE5-7307E81DF298}" type="presParOf" srcId="{8CA4F7E9-B5F6-4C8C-B4AC-77F56146C736}" destId="{322250B7-2A02-466E-B0EF-3F74928AFB51}" srcOrd="0" destOrd="0" presId="urn:microsoft.com/office/officeart/2018/2/layout/IconVerticalSolidList"/>
    <dgm:cxn modelId="{DA0E544F-2B8A-484D-A2F1-4BDF1AC54ABE}" type="presParOf" srcId="{322250B7-2A02-466E-B0EF-3F74928AFB51}" destId="{5D3EED04-F1C7-4399-9B26-D89255471890}" srcOrd="0" destOrd="0" presId="urn:microsoft.com/office/officeart/2018/2/layout/IconVerticalSolidList"/>
    <dgm:cxn modelId="{90046510-7763-4C06-A3ED-60857BA7E484}" type="presParOf" srcId="{322250B7-2A02-466E-B0EF-3F74928AFB51}" destId="{8902AFF9-D8DE-432E-95A1-EB08DD91C1DC}" srcOrd="1" destOrd="0" presId="urn:microsoft.com/office/officeart/2018/2/layout/IconVerticalSolidList"/>
    <dgm:cxn modelId="{503689FA-B2F8-42DA-B62C-AF8CF4A80872}" type="presParOf" srcId="{322250B7-2A02-466E-B0EF-3F74928AFB51}" destId="{DA2256F3-88AE-42E4-BA70-6055EE6E4BA4}" srcOrd="2" destOrd="0" presId="urn:microsoft.com/office/officeart/2018/2/layout/IconVerticalSolidList"/>
    <dgm:cxn modelId="{076B7FFA-D7D9-4447-A1EC-DB8BEA9AA8C1}" type="presParOf" srcId="{322250B7-2A02-466E-B0EF-3F74928AFB51}" destId="{6A78BFBD-C5F8-4955-BAD5-B64BB8167292}" srcOrd="3" destOrd="0" presId="urn:microsoft.com/office/officeart/2018/2/layout/IconVerticalSolidList"/>
    <dgm:cxn modelId="{8C566640-916F-46A4-BFE1-F12F93650F2F}" type="presParOf" srcId="{8CA4F7E9-B5F6-4C8C-B4AC-77F56146C736}" destId="{00D57B8A-660F-4A4C-9F5F-032A4D8164E6}" srcOrd="1" destOrd="0" presId="urn:microsoft.com/office/officeart/2018/2/layout/IconVerticalSolidList"/>
    <dgm:cxn modelId="{53F23297-02E1-4C6A-877D-418E19831309}" type="presParOf" srcId="{8CA4F7E9-B5F6-4C8C-B4AC-77F56146C736}" destId="{572190E5-F01F-4C01-824F-4EB84CE457AC}" srcOrd="2" destOrd="0" presId="urn:microsoft.com/office/officeart/2018/2/layout/IconVerticalSolidList"/>
    <dgm:cxn modelId="{DA393AB5-AC60-49D4-A3C7-0274BA3862D7}" type="presParOf" srcId="{572190E5-F01F-4C01-824F-4EB84CE457AC}" destId="{3B426DC5-8C7D-4773-8210-EB4200ABDD2C}" srcOrd="0" destOrd="0" presId="urn:microsoft.com/office/officeart/2018/2/layout/IconVerticalSolidList"/>
    <dgm:cxn modelId="{D6CEF7A8-C946-47B5-B9EE-C29BCD9DF20A}" type="presParOf" srcId="{572190E5-F01F-4C01-824F-4EB84CE457AC}" destId="{2215BEDD-D067-48B1-A0EB-8DD181142FFD}" srcOrd="1" destOrd="0" presId="urn:microsoft.com/office/officeart/2018/2/layout/IconVerticalSolidList"/>
    <dgm:cxn modelId="{D8EC70CD-DB7F-4AF1-A545-8FD511FC8F91}" type="presParOf" srcId="{572190E5-F01F-4C01-824F-4EB84CE457AC}" destId="{0F85D821-15F6-491E-9A07-C95163C2B75F}" srcOrd="2" destOrd="0" presId="urn:microsoft.com/office/officeart/2018/2/layout/IconVerticalSolidList"/>
    <dgm:cxn modelId="{931BCFDD-55C2-4C0F-8871-D0B8B74E1E39}" type="presParOf" srcId="{572190E5-F01F-4C01-824F-4EB84CE457AC}" destId="{F9679B4F-EB07-43D9-8831-3DBAA5D05878}" srcOrd="3" destOrd="0" presId="urn:microsoft.com/office/officeart/2018/2/layout/IconVerticalSolidList"/>
    <dgm:cxn modelId="{E03031D7-38CD-4154-BE21-1E894BE6F47C}" type="presParOf" srcId="{8CA4F7E9-B5F6-4C8C-B4AC-77F56146C736}" destId="{AF9258BF-5825-4B7D-843C-5A274B643C7E}" srcOrd="3" destOrd="0" presId="urn:microsoft.com/office/officeart/2018/2/layout/IconVerticalSolidList"/>
    <dgm:cxn modelId="{2DBC9FDD-7C55-41AC-8E8C-FD33DF716BC9}" type="presParOf" srcId="{8CA4F7E9-B5F6-4C8C-B4AC-77F56146C736}" destId="{460FBA51-3414-47FC-9215-B63A7208B11B}" srcOrd="4" destOrd="0" presId="urn:microsoft.com/office/officeart/2018/2/layout/IconVerticalSolidList"/>
    <dgm:cxn modelId="{73DB6EBE-8164-4D07-AEA3-5F27C5C10E4D}" type="presParOf" srcId="{460FBA51-3414-47FC-9215-B63A7208B11B}" destId="{40F4A5D4-3263-4A95-B930-0E1FFCFFF0B6}" srcOrd="0" destOrd="0" presId="urn:microsoft.com/office/officeart/2018/2/layout/IconVerticalSolidList"/>
    <dgm:cxn modelId="{94DA1D07-8F46-4617-9DDF-6E6B8CF561FD}" type="presParOf" srcId="{460FBA51-3414-47FC-9215-B63A7208B11B}" destId="{24A0AD41-C424-4A3A-9BAD-2BF5D63A8830}" srcOrd="1" destOrd="0" presId="urn:microsoft.com/office/officeart/2018/2/layout/IconVerticalSolidList"/>
    <dgm:cxn modelId="{5F7EA08A-D066-418D-8702-6FAFBBC388BE}" type="presParOf" srcId="{460FBA51-3414-47FC-9215-B63A7208B11B}" destId="{D6723544-B6E8-4EE1-87C0-646D4334AA1E}" srcOrd="2" destOrd="0" presId="urn:microsoft.com/office/officeart/2018/2/layout/IconVerticalSolidList"/>
    <dgm:cxn modelId="{F46722C7-1325-4DDB-90D9-30D002D8F50D}" type="presParOf" srcId="{460FBA51-3414-47FC-9215-B63A7208B11B}" destId="{7AE7BA58-EC79-4675-B07E-25D1F243BD2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CB4347-DF58-45AF-A5AD-12A04B24459F}">
      <dsp:nvSpPr>
        <dsp:cNvPr id="0" name=""/>
        <dsp:cNvSpPr/>
      </dsp:nvSpPr>
      <dsp:spPr>
        <a:xfrm>
          <a:off x="2061884" y="399472"/>
          <a:ext cx="1592955" cy="1515495"/>
        </a:xfrm>
        <a:prstGeom prst="ellipse">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1100" kern="1200" dirty="0"/>
            <a:t>Concrete Experience (doing/having</a:t>
          </a:r>
        </a:p>
        <a:p>
          <a:pPr lvl="0" algn="ctr" defTabSz="355600">
            <a:lnSpc>
              <a:spcPct val="90000"/>
            </a:lnSpc>
            <a:spcBef>
              <a:spcPct val="0"/>
            </a:spcBef>
            <a:spcAft>
              <a:spcPct val="35000"/>
            </a:spcAft>
            <a:buNone/>
          </a:pPr>
          <a:r>
            <a:rPr lang="en-GB" sz="1100" kern="1200" dirty="0"/>
            <a:t> an experience</a:t>
          </a:r>
          <a:r>
            <a:rPr lang="en-GB" sz="1000" kern="1200" dirty="0"/>
            <a:t>)</a:t>
          </a:r>
        </a:p>
      </dsp:txBody>
      <dsp:txXfrm>
        <a:off x="2295167" y="621411"/>
        <a:ext cx="1126389" cy="1071617"/>
      </dsp:txXfrm>
    </dsp:sp>
    <dsp:sp modelId="{FC82FEC2-A69D-4304-BDCD-6649DD565D3B}">
      <dsp:nvSpPr>
        <dsp:cNvPr id="0" name=""/>
        <dsp:cNvSpPr/>
      </dsp:nvSpPr>
      <dsp:spPr>
        <a:xfrm rot="2137188">
          <a:off x="3552236" y="1490633"/>
          <a:ext cx="440597" cy="49758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dirty="0"/>
        </a:p>
      </dsp:txBody>
      <dsp:txXfrm>
        <a:off x="3564601" y="1551658"/>
        <a:ext cx="308418" cy="298550"/>
      </dsp:txXfrm>
    </dsp:sp>
    <dsp:sp modelId="{6851AE6D-4C7E-47AC-9EE9-51DC5309CB52}">
      <dsp:nvSpPr>
        <dsp:cNvPr id="0" name=""/>
        <dsp:cNvSpPr/>
      </dsp:nvSpPr>
      <dsp:spPr>
        <a:xfrm>
          <a:off x="3737277" y="1591493"/>
          <a:ext cx="1578728" cy="1521937"/>
        </a:xfrm>
        <a:prstGeom prst="ellipse">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Reflective Observation (reflecting on the experience)</a:t>
          </a:r>
        </a:p>
      </dsp:txBody>
      <dsp:txXfrm>
        <a:off x="3968476" y="1814376"/>
        <a:ext cx="1116330" cy="1076171"/>
      </dsp:txXfrm>
    </dsp:sp>
    <dsp:sp modelId="{B21EA8B2-14EC-4A9D-9366-ECB216CED71C}">
      <dsp:nvSpPr>
        <dsp:cNvPr id="0" name=""/>
        <dsp:cNvSpPr/>
      </dsp:nvSpPr>
      <dsp:spPr>
        <a:xfrm rot="8190346">
          <a:off x="3574363" y="2848333"/>
          <a:ext cx="334819" cy="49758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dirty="0"/>
        </a:p>
      </dsp:txBody>
      <dsp:txXfrm rot="10800000">
        <a:off x="3661020" y="2913281"/>
        <a:ext cx="234373" cy="298550"/>
      </dsp:txXfrm>
    </dsp:sp>
    <dsp:sp modelId="{57EBD3EC-BD68-40CA-A899-B062AB817779}">
      <dsp:nvSpPr>
        <dsp:cNvPr id="0" name=""/>
        <dsp:cNvSpPr/>
      </dsp:nvSpPr>
      <dsp:spPr>
        <a:xfrm>
          <a:off x="2160243" y="3077101"/>
          <a:ext cx="1559046" cy="1561891"/>
        </a:xfrm>
        <a:prstGeom prst="ellipse">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endParaRPr lang="en-GB" sz="1200" kern="1200" dirty="0"/>
        </a:p>
        <a:p>
          <a:pPr lvl="0" algn="ctr" defTabSz="222250">
            <a:lnSpc>
              <a:spcPct val="90000"/>
            </a:lnSpc>
            <a:spcBef>
              <a:spcPct val="0"/>
            </a:spcBef>
            <a:spcAft>
              <a:spcPct val="35000"/>
            </a:spcAft>
            <a:buNone/>
          </a:pPr>
          <a:r>
            <a:rPr lang="en-GB" sz="1200" kern="1200" dirty="0"/>
            <a:t>Abstract Conceptualisation (concluding/ learning from experience)</a:t>
          </a:r>
        </a:p>
      </dsp:txBody>
      <dsp:txXfrm>
        <a:off x="2388560" y="3305835"/>
        <a:ext cx="1102412" cy="1104423"/>
      </dsp:txXfrm>
    </dsp:sp>
    <dsp:sp modelId="{FAD9E2A9-1288-4ED2-AB56-1AE71C5B1E64}">
      <dsp:nvSpPr>
        <dsp:cNvPr id="0" name=""/>
        <dsp:cNvSpPr/>
      </dsp:nvSpPr>
      <dsp:spPr>
        <a:xfrm rot="13162747">
          <a:off x="1964176" y="2935149"/>
          <a:ext cx="308616" cy="49758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dirty="0"/>
        </a:p>
      </dsp:txBody>
      <dsp:txXfrm rot="10800000">
        <a:off x="2046251" y="3064035"/>
        <a:ext cx="216031" cy="298550"/>
      </dsp:txXfrm>
    </dsp:sp>
    <dsp:sp modelId="{27E9D988-8120-41F2-A597-038033A53A41}">
      <dsp:nvSpPr>
        <dsp:cNvPr id="0" name=""/>
        <dsp:cNvSpPr/>
      </dsp:nvSpPr>
      <dsp:spPr>
        <a:xfrm>
          <a:off x="463105" y="1697780"/>
          <a:ext cx="1611959" cy="1577947"/>
        </a:xfrm>
        <a:prstGeom prst="ellipse">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Active Experimentation (planning/trying out what you have learned)</a:t>
          </a:r>
        </a:p>
      </dsp:txBody>
      <dsp:txXfrm>
        <a:off x="699171" y="1928865"/>
        <a:ext cx="1139827" cy="1115777"/>
      </dsp:txXfrm>
    </dsp:sp>
    <dsp:sp modelId="{1ABD4B2A-F263-4D43-8705-4BF6AE9B11D3}">
      <dsp:nvSpPr>
        <dsp:cNvPr id="0" name=""/>
        <dsp:cNvSpPr/>
      </dsp:nvSpPr>
      <dsp:spPr>
        <a:xfrm rot="19205119">
          <a:off x="1881519" y="1571842"/>
          <a:ext cx="367644" cy="49758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dirty="0"/>
        </a:p>
      </dsp:txBody>
      <dsp:txXfrm>
        <a:off x="1894368" y="1706743"/>
        <a:ext cx="257351" cy="2985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71E0C6-9164-4E3A-819F-E5722254A056}">
      <dsp:nvSpPr>
        <dsp:cNvPr id="0" name=""/>
        <dsp:cNvSpPr/>
      </dsp:nvSpPr>
      <dsp:spPr>
        <a:xfrm>
          <a:off x="1059005" y="80367"/>
          <a:ext cx="1272232" cy="636116"/>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Practice</a:t>
          </a:r>
        </a:p>
      </dsp:txBody>
      <dsp:txXfrm>
        <a:off x="1077636" y="98998"/>
        <a:ext cx="1234970" cy="598854"/>
      </dsp:txXfrm>
    </dsp:sp>
    <dsp:sp modelId="{68634F18-A22C-4B6A-9189-26F1B4D2A5DD}">
      <dsp:nvSpPr>
        <dsp:cNvPr id="0" name=""/>
        <dsp:cNvSpPr/>
      </dsp:nvSpPr>
      <dsp:spPr>
        <a:xfrm rot="3622462">
          <a:off x="1884883" y="1204596"/>
          <a:ext cx="663979" cy="222640"/>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1951675" y="1249124"/>
        <a:ext cx="530395" cy="133584"/>
      </dsp:txXfrm>
    </dsp:sp>
    <dsp:sp modelId="{1F7D2270-180B-4623-870A-CBA0F0D13FCE}">
      <dsp:nvSpPr>
        <dsp:cNvPr id="0" name=""/>
        <dsp:cNvSpPr/>
      </dsp:nvSpPr>
      <dsp:spPr>
        <a:xfrm>
          <a:off x="2102507" y="1915350"/>
          <a:ext cx="1272232" cy="636116"/>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Reflect</a:t>
          </a:r>
        </a:p>
      </dsp:txBody>
      <dsp:txXfrm>
        <a:off x="2121138" y="1933981"/>
        <a:ext cx="1234970" cy="598854"/>
      </dsp:txXfrm>
    </dsp:sp>
    <dsp:sp modelId="{26D3ACAF-024E-4430-B15A-80C410EC754F}">
      <dsp:nvSpPr>
        <dsp:cNvPr id="0" name=""/>
        <dsp:cNvSpPr/>
      </dsp:nvSpPr>
      <dsp:spPr>
        <a:xfrm rot="10800000">
          <a:off x="1355531" y="2122088"/>
          <a:ext cx="663979" cy="222640"/>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10800000">
        <a:off x="1422323" y="2166616"/>
        <a:ext cx="530395" cy="133584"/>
      </dsp:txXfrm>
    </dsp:sp>
    <dsp:sp modelId="{F5FFD2B5-E0FC-4453-B322-83585E8D0F7B}">
      <dsp:nvSpPr>
        <dsp:cNvPr id="0" name=""/>
        <dsp:cNvSpPr/>
      </dsp:nvSpPr>
      <dsp:spPr>
        <a:xfrm>
          <a:off x="301" y="1915350"/>
          <a:ext cx="1272232" cy="636116"/>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err="1"/>
            <a:t>Theorise</a:t>
          </a:r>
          <a:r>
            <a:rPr lang="en-US" sz="2300" kern="1200" dirty="0"/>
            <a:t> </a:t>
          </a:r>
        </a:p>
      </dsp:txBody>
      <dsp:txXfrm>
        <a:off x="18932" y="1933981"/>
        <a:ext cx="1234970" cy="598854"/>
      </dsp:txXfrm>
    </dsp:sp>
    <dsp:sp modelId="{9FE63B20-51E5-49A0-8395-44CF1768578F}">
      <dsp:nvSpPr>
        <dsp:cNvPr id="0" name=""/>
        <dsp:cNvSpPr/>
      </dsp:nvSpPr>
      <dsp:spPr>
        <a:xfrm rot="17998982">
          <a:off x="833780" y="1204596"/>
          <a:ext cx="663979" cy="222640"/>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900572" y="1249124"/>
        <a:ext cx="530395" cy="1335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2AC18E-C79D-4B4D-84C3-6B0D1DD40720}">
      <dsp:nvSpPr>
        <dsp:cNvPr id="0" name=""/>
        <dsp:cNvSpPr/>
      </dsp:nvSpPr>
      <dsp:spPr>
        <a:xfrm>
          <a:off x="1346" y="157219"/>
          <a:ext cx="4725967" cy="3000989"/>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351B8C2-F77C-5345-B531-24428E87758D}">
      <dsp:nvSpPr>
        <dsp:cNvPr id="0" name=""/>
        <dsp:cNvSpPr/>
      </dsp:nvSpPr>
      <dsp:spPr>
        <a:xfrm>
          <a:off x="526453" y="656071"/>
          <a:ext cx="4725967" cy="3000989"/>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i="1" kern="1200"/>
            <a:t>The Research in Context module (ADAD5003) is designed to help students to explore interests, artists, designers and themes within, or associated with their practice, as a preparation for an ongoing engagement with the contextualization of their work. </a:t>
          </a:r>
          <a:endParaRPr lang="en-US" sz="2400" kern="1200"/>
        </a:p>
      </dsp:txBody>
      <dsp:txXfrm>
        <a:off x="614349" y="743967"/>
        <a:ext cx="4550175" cy="2825197"/>
      </dsp:txXfrm>
    </dsp:sp>
    <dsp:sp modelId="{48F4F034-003D-BC49-8801-F186305958CE}">
      <dsp:nvSpPr>
        <dsp:cNvPr id="0" name=""/>
        <dsp:cNvSpPr/>
      </dsp:nvSpPr>
      <dsp:spPr>
        <a:xfrm>
          <a:off x="5777528" y="157219"/>
          <a:ext cx="4725967" cy="3000989"/>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05034D-3683-7648-A71E-FFFCE093686F}">
      <dsp:nvSpPr>
        <dsp:cNvPr id="0" name=""/>
        <dsp:cNvSpPr/>
      </dsp:nvSpPr>
      <dsp:spPr>
        <a:xfrm>
          <a:off x="6302636" y="656071"/>
          <a:ext cx="4725967" cy="3000989"/>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i="1" kern="1200"/>
            <a:t>Bear in mind that in order to contain your argument within the format of a 2,500-word essay and avoid superficial coverage, you should be highly selective in your choice of examples and concentrate on critical analysis</a:t>
          </a:r>
          <a:endParaRPr lang="en-US" sz="2400" kern="1200"/>
        </a:p>
      </dsp:txBody>
      <dsp:txXfrm>
        <a:off x="6390532" y="743967"/>
        <a:ext cx="4550175" cy="282519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519288-E773-42FB-8485-754E450782E3}">
      <dsp:nvSpPr>
        <dsp:cNvPr id="0" name=""/>
        <dsp:cNvSpPr/>
      </dsp:nvSpPr>
      <dsp:spPr>
        <a:xfrm>
          <a:off x="0" y="765233"/>
          <a:ext cx="7012370" cy="14127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694CB6-2B7D-402A-AA34-31A46D503F5A}">
      <dsp:nvSpPr>
        <dsp:cNvPr id="0" name=""/>
        <dsp:cNvSpPr/>
      </dsp:nvSpPr>
      <dsp:spPr>
        <a:xfrm>
          <a:off x="427353" y="1083100"/>
          <a:ext cx="777006" cy="7770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591EA30-8F90-41D0-8F15-DA341132955B}">
      <dsp:nvSpPr>
        <dsp:cNvPr id="0" name=""/>
        <dsp:cNvSpPr/>
      </dsp:nvSpPr>
      <dsp:spPr>
        <a:xfrm>
          <a:off x="1631713" y="765233"/>
          <a:ext cx="5380656" cy="1412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515" tIns="149515" rIns="149515" bIns="149515" numCol="1" spcCol="1270" anchor="ctr" anchorCtr="0">
          <a:noAutofit/>
        </a:bodyPr>
        <a:lstStyle/>
        <a:p>
          <a:pPr marL="0" lvl="0" indent="0" algn="l" defTabSz="1111250">
            <a:lnSpc>
              <a:spcPct val="90000"/>
            </a:lnSpc>
            <a:spcBef>
              <a:spcPct val="0"/>
            </a:spcBef>
            <a:spcAft>
              <a:spcPct val="35000"/>
            </a:spcAft>
            <a:buNone/>
          </a:pPr>
          <a:r>
            <a:rPr lang="en-GB" sz="2500" kern="1200"/>
            <a:t>treats objects, images and practices as “texts” to be read. </a:t>
          </a:r>
          <a:endParaRPr lang="en-US" sz="2500" kern="1200"/>
        </a:p>
      </dsp:txBody>
      <dsp:txXfrm>
        <a:off x="1631713" y="765233"/>
        <a:ext cx="5380656" cy="1412739"/>
      </dsp:txXfrm>
    </dsp:sp>
    <dsp:sp modelId="{AF3283E3-19DC-4CE1-9A02-3606AAD77D6A}">
      <dsp:nvSpPr>
        <dsp:cNvPr id="0" name=""/>
        <dsp:cNvSpPr/>
      </dsp:nvSpPr>
      <dsp:spPr>
        <a:xfrm>
          <a:off x="0" y="2531157"/>
          <a:ext cx="7012370" cy="14127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5ED4E1-AEA5-45A5-8B9B-C91D4B2E4F96}">
      <dsp:nvSpPr>
        <dsp:cNvPr id="0" name=""/>
        <dsp:cNvSpPr/>
      </dsp:nvSpPr>
      <dsp:spPr>
        <a:xfrm>
          <a:off x="427353" y="2849024"/>
          <a:ext cx="777006" cy="7770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F0E33FF-AB92-4FAC-A77D-BBDF92B9B066}">
      <dsp:nvSpPr>
        <dsp:cNvPr id="0" name=""/>
        <dsp:cNvSpPr/>
      </dsp:nvSpPr>
      <dsp:spPr>
        <a:xfrm>
          <a:off x="1631713" y="2531157"/>
          <a:ext cx="5380656" cy="1412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515" tIns="149515" rIns="149515" bIns="149515" numCol="1" spcCol="1270" anchor="ctr" anchorCtr="0">
          <a:noAutofit/>
        </a:bodyPr>
        <a:lstStyle/>
        <a:p>
          <a:pPr marL="0" lvl="0" indent="0" algn="l" defTabSz="1111250">
            <a:lnSpc>
              <a:spcPct val="90000"/>
            </a:lnSpc>
            <a:spcBef>
              <a:spcPct val="0"/>
            </a:spcBef>
            <a:spcAft>
              <a:spcPct val="35000"/>
            </a:spcAft>
            <a:buNone/>
          </a:pPr>
          <a:r>
            <a:rPr lang="en-GB" sz="2500" kern="1200"/>
            <a:t>The question is not - What am I seeing ?, but - “What does it mean” ?</a:t>
          </a:r>
          <a:endParaRPr lang="en-US" sz="2500" kern="1200"/>
        </a:p>
      </dsp:txBody>
      <dsp:txXfrm>
        <a:off x="1631713" y="2531157"/>
        <a:ext cx="5380656" cy="141273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942559-9EC0-4F81-84A8-C7DB8FE6921C}">
      <dsp:nvSpPr>
        <dsp:cNvPr id="0" name=""/>
        <dsp:cNvSpPr/>
      </dsp:nvSpPr>
      <dsp:spPr>
        <a:xfrm>
          <a:off x="0" y="574"/>
          <a:ext cx="7012370" cy="134513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944527-FB84-448E-9367-04C5CC111CA6}">
      <dsp:nvSpPr>
        <dsp:cNvPr id="0" name=""/>
        <dsp:cNvSpPr/>
      </dsp:nvSpPr>
      <dsp:spPr>
        <a:xfrm>
          <a:off x="406904" y="303230"/>
          <a:ext cx="739825" cy="7398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21B90CB-64F0-4943-90BF-55DCECFEE337}">
      <dsp:nvSpPr>
        <dsp:cNvPr id="0" name=""/>
        <dsp:cNvSpPr/>
      </dsp:nvSpPr>
      <dsp:spPr>
        <a:xfrm>
          <a:off x="1553633" y="574"/>
          <a:ext cx="5458736" cy="1345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360" tIns="142360" rIns="142360" bIns="142360" numCol="1" spcCol="1270" anchor="ctr" anchorCtr="0">
          <a:noAutofit/>
        </a:bodyPr>
        <a:lstStyle/>
        <a:p>
          <a:pPr marL="0" lvl="0" indent="0" algn="l" defTabSz="1022350">
            <a:lnSpc>
              <a:spcPct val="90000"/>
            </a:lnSpc>
            <a:spcBef>
              <a:spcPct val="0"/>
            </a:spcBef>
            <a:spcAft>
              <a:spcPct val="35000"/>
            </a:spcAft>
            <a:buNone/>
          </a:pPr>
          <a:r>
            <a:rPr lang="en-GB" sz="2300" kern="1200"/>
            <a:t>Ferdinand de Saussure.  1857 - 1913</a:t>
          </a:r>
          <a:endParaRPr lang="en-US" sz="2300" kern="1200"/>
        </a:p>
      </dsp:txBody>
      <dsp:txXfrm>
        <a:off x="1553633" y="574"/>
        <a:ext cx="5458736" cy="1345137"/>
      </dsp:txXfrm>
    </dsp:sp>
    <dsp:sp modelId="{0B6D2021-2A79-4AF8-A65C-729290D881DD}">
      <dsp:nvSpPr>
        <dsp:cNvPr id="0" name=""/>
        <dsp:cNvSpPr/>
      </dsp:nvSpPr>
      <dsp:spPr>
        <a:xfrm>
          <a:off x="0" y="1681996"/>
          <a:ext cx="7012370" cy="134513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B1BB5C-F83C-415E-AD64-0AB2240884A2}">
      <dsp:nvSpPr>
        <dsp:cNvPr id="0" name=""/>
        <dsp:cNvSpPr/>
      </dsp:nvSpPr>
      <dsp:spPr>
        <a:xfrm>
          <a:off x="406904" y="1984652"/>
          <a:ext cx="739825" cy="7398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F1E46F5-AA08-458A-9BDA-56CBB2B8F5E8}">
      <dsp:nvSpPr>
        <dsp:cNvPr id="0" name=""/>
        <dsp:cNvSpPr/>
      </dsp:nvSpPr>
      <dsp:spPr>
        <a:xfrm>
          <a:off x="1553633" y="1681996"/>
          <a:ext cx="5458736" cy="1345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360" tIns="142360" rIns="142360" bIns="142360" numCol="1" spcCol="1270" anchor="ctr" anchorCtr="0">
          <a:noAutofit/>
        </a:bodyPr>
        <a:lstStyle/>
        <a:p>
          <a:pPr marL="0" lvl="0" indent="0" algn="l" defTabSz="1022350">
            <a:lnSpc>
              <a:spcPct val="90000"/>
            </a:lnSpc>
            <a:spcBef>
              <a:spcPct val="0"/>
            </a:spcBef>
            <a:spcAft>
              <a:spcPct val="35000"/>
            </a:spcAft>
            <a:buNone/>
          </a:pPr>
          <a:r>
            <a:rPr lang="en-GB" sz="2300" kern="1200"/>
            <a:t>‘Language is a shared system.  It is only because we know and agree about the rules and codes, that we can communicate’</a:t>
          </a:r>
          <a:endParaRPr lang="en-US" sz="2300" kern="1200"/>
        </a:p>
      </dsp:txBody>
      <dsp:txXfrm>
        <a:off x="1553633" y="1681996"/>
        <a:ext cx="5458736" cy="1345137"/>
      </dsp:txXfrm>
    </dsp:sp>
    <dsp:sp modelId="{C1D27D13-84A5-4664-8519-451ABF49F131}">
      <dsp:nvSpPr>
        <dsp:cNvPr id="0" name=""/>
        <dsp:cNvSpPr/>
      </dsp:nvSpPr>
      <dsp:spPr>
        <a:xfrm>
          <a:off x="0" y="3363418"/>
          <a:ext cx="7012370" cy="134513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A9E64F-0C1D-48B9-93FD-5E54CE840DE8}">
      <dsp:nvSpPr>
        <dsp:cNvPr id="0" name=""/>
        <dsp:cNvSpPr/>
      </dsp:nvSpPr>
      <dsp:spPr>
        <a:xfrm>
          <a:off x="406904" y="3666074"/>
          <a:ext cx="739825" cy="7398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782947D-C63B-4F23-BD5E-C146DB9F7818}">
      <dsp:nvSpPr>
        <dsp:cNvPr id="0" name=""/>
        <dsp:cNvSpPr/>
      </dsp:nvSpPr>
      <dsp:spPr>
        <a:xfrm>
          <a:off x="1553633" y="3363418"/>
          <a:ext cx="5458736" cy="1345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360" tIns="142360" rIns="142360" bIns="142360" numCol="1" spcCol="1270" anchor="ctr" anchorCtr="0">
          <a:noAutofit/>
        </a:bodyPr>
        <a:lstStyle/>
        <a:p>
          <a:pPr marL="0" lvl="0" indent="0" algn="l" defTabSz="1022350">
            <a:lnSpc>
              <a:spcPct val="90000"/>
            </a:lnSpc>
            <a:spcBef>
              <a:spcPct val="0"/>
            </a:spcBef>
            <a:spcAft>
              <a:spcPct val="35000"/>
            </a:spcAft>
            <a:buNone/>
          </a:pPr>
          <a:r>
            <a:rPr lang="en-GB" sz="2300" kern="1200"/>
            <a:t>The production of meaning is dependent on the “sign”.   </a:t>
          </a:r>
          <a:endParaRPr lang="en-US" sz="2300" kern="1200"/>
        </a:p>
      </dsp:txBody>
      <dsp:txXfrm>
        <a:off x="1553633" y="3363418"/>
        <a:ext cx="5458736" cy="134513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3EED04-F1C7-4399-9B26-D89255471890}">
      <dsp:nvSpPr>
        <dsp:cNvPr id="0" name=""/>
        <dsp:cNvSpPr/>
      </dsp:nvSpPr>
      <dsp:spPr>
        <a:xfrm>
          <a:off x="0" y="574"/>
          <a:ext cx="7012370" cy="134513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02AFF9-D8DE-432E-95A1-EB08DD91C1DC}">
      <dsp:nvSpPr>
        <dsp:cNvPr id="0" name=""/>
        <dsp:cNvSpPr/>
      </dsp:nvSpPr>
      <dsp:spPr>
        <a:xfrm>
          <a:off x="406904" y="303230"/>
          <a:ext cx="739825" cy="7398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A78BFBD-C5F8-4955-BAD5-B64BB8167292}">
      <dsp:nvSpPr>
        <dsp:cNvPr id="0" name=""/>
        <dsp:cNvSpPr/>
      </dsp:nvSpPr>
      <dsp:spPr>
        <a:xfrm>
          <a:off x="1553633" y="574"/>
          <a:ext cx="5458736" cy="1345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360" tIns="142360" rIns="142360" bIns="142360" numCol="1" spcCol="1270" anchor="ctr" anchorCtr="0">
          <a:noAutofit/>
        </a:bodyPr>
        <a:lstStyle/>
        <a:p>
          <a:pPr marL="0" lvl="0" indent="0" algn="l" defTabSz="1111250">
            <a:lnSpc>
              <a:spcPct val="90000"/>
            </a:lnSpc>
            <a:spcBef>
              <a:spcPct val="0"/>
            </a:spcBef>
            <a:spcAft>
              <a:spcPct val="35000"/>
            </a:spcAft>
            <a:buNone/>
          </a:pPr>
          <a:r>
            <a:rPr lang="en-GB" sz="2500" kern="1200"/>
            <a:t>Signifier – CAT, English the word made up of letters.  It could as well be ‘chat’ or ‘gatto’…</a:t>
          </a:r>
          <a:endParaRPr lang="en-US" sz="2500" kern="1200"/>
        </a:p>
      </dsp:txBody>
      <dsp:txXfrm>
        <a:off x="1553633" y="574"/>
        <a:ext cx="5458736" cy="1345137"/>
      </dsp:txXfrm>
    </dsp:sp>
    <dsp:sp modelId="{3B426DC5-8C7D-4773-8210-EB4200ABDD2C}">
      <dsp:nvSpPr>
        <dsp:cNvPr id="0" name=""/>
        <dsp:cNvSpPr/>
      </dsp:nvSpPr>
      <dsp:spPr>
        <a:xfrm>
          <a:off x="0" y="1681996"/>
          <a:ext cx="7012370" cy="134513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15BEDD-D067-48B1-A0EB-8DD181142FFD}">
      <dsp:nvSpPr>
        <dsp:cNvPr id="0" name=""/>
        <dsp:cNvSpPr/>
      </dsp:nvSpPr>
      <dsp:spPr>
        <a:xfrm>
          <a:off x="406904" y="1984652"/>
          <a:ext cx="739825" cy="7398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9679B4F-EB07-43D9-8831-3DBAA5D05878}">
      <dsp:nvSpPr>
        <dsp:cNvPr id="0" name=""/>
        <dsp:cNvSpPr/>
      </dsp:nvSpPr>
      <dsp:spPr>
        <a:xfrm>
          <a:off x="1553633" y="1681996"/>
          <a:ext cx="5458736" cy="1345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360" tIns="142360" rIns="142360" bIns="142360" numCol="1" spcCol="1270" anchor="ctr" anchorCtr="0">
          <a:noAutofit/>
        </a:bodyPr>
        <a:lstStyle/>
        <a:p>
          <a:pPr marL="0" lvl="0" indent="0" algn="l" defTabSz="1111250">
            <a:lnSpc>
              <a:spcPct val="90000"/>
            </a:lnSpc>
            <a:spcBef>
              <a:spcPct val="0"/>
            </a:spcBef>
            <a:spcAft>
              <a:spcPct val="35000"/>
            </a:spcAft>
            <a:buNone/>
          </a:pPr>
          <a:r>
            <a:rPr lang="en-GB" sz="2500" kern="1200"/>
            <a:t>Signified – image in your mind of a cat, any cat…</a:t>
          </a:r>
          <a:endParaRPr lang="en-US" sz="2500" kern="1200"/>
        </a:p>
      </dsp:txBody>
      <dsp:txXfrm>
        <a:off x="1553633" y="1681996"/>
        <a:ext cx="5458736" cy="1345137"/>
      </dsp:txXfrm>
    </dsp:sp>
    <dsp:sp modelId="{40F4A5D4-3263-4A95-B930-0E1FFCFFF0B6}">
      <dsp:nvSpPr>
        <dsp:cNvPr id="0" name=""/>
        <dsp:cNvSpPr/>
      </dsp:nvSpPr>
      <dsp:spPr>
        <a:xfrm>
          <a:off x="0" y="3363418"/>
          <a:ext cx="7012370" cy="134513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A0AD41-C424-4A3A-9BAD-2BF5D63A8830}">
      <dsp:nvSpPr>
        <dsp:cNvPr id="0" name=""/>
        <dsp:cNvSpPr/>
      </dsp:nvSpPr>
      <dsp:spPr>
        <a:xfrm>
          <a:off x="406904" y="3666074"/>
          <a:ext cx="739825" cy="7398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AE7BA58-EC79-4675-B07E-25D1F243BD2F}">
      <dsp:nvSpPr>
        <dsp:cNvPr id="0" name=""/>
        <dsp:cNvSpPr/>
      </dsp:nvSpPr>
      <dsp:spPr>
        <a:xfrm>
          <a:off x="1553633" y="3363418"/>
          <a:ext cx="5458736" cy="1345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360" tIns="142360" rIns="142360" bIns="142360" numCol="1" spcCol="1270" anchor="ctr" anchorCtr="0">
          <a:noAutofit/>
        </a:bodyPr>
        <a:lstStyle/>
        <a:p>
          <a:pPr marL="0" lvl="0" indent="0" algn="l" defTabSz="1111250">
            <a:lnSpc>
              <a:spcPct val="90000"/>
            </a:lnSpc>
            <a:spcBef>
              <a:spcPct val="0"/>
            </a:spcBef>
            <a:spcAft>
              <a:spcPct val="35000"/>
            </a:spcAft>
            <a:buNone/>
          </a:pPr>
          <a:r>
            <a:rPr lang="en-GB" sz="2500" kern="1200"/>
            <a:t>Sign – a cat</a:t>
          </a:r>
          <a:endParaRPr lang="en-US" sz="2500" kern="1200"/>
        </a:p>
      </dsp:txBody>
      <dsp:txXfrm>
        <a:off x="1553633" y="3363418"/>
        <a:ext cx="5458736" cy="1345137"/>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21.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2C5428-EC12-8E4F-9AE5-4A6B5A515116}" type="datetimeFigureOut">
              <a:rPr lang="en-US" smtClean="0"/>
              <a:t>10/2/19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F014DC-71E2-4647-9BFC-66FD5B91926A}" type="slidenum">
              <a:rPr lang="en-US" smtClean="0"/>
              <a:t>‹#›</a:t>
            </a:fld>
            <a:endParaRPr lang="en-US"/>
          </a:p>
        </p:txBody>
      </p:sp>
    </p:spTree>
    <p:extLst>
      <p:ext uri="{BB962C8B-B14F-4D97-AF65-F5344CB8AC3E}">
        <p14:creationId xmlns:p14="http://schemas.microsoft.com/office/powerpoint/2010/main" val="36828357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BF4C770A-BF38-B345-AAB5-888FCCD89A97}"/>
              </a:ext>
            </a:extLst>
          </p:cNvPr>
          <p:cNvSpPr>
            <a:spLocks noGrp="1" noChangeArrowheads="1"/>
          </p:cNvSpPr>
          <p:nvPr>
            <p:ph type="sldNum" sz="quarter" idx="5"/>
          </p:nvPr>
        </p:nvSpPr>
        <p:spPr>
          <a:ln/>
        </p:spPr>
        <p:txBody>
          <a:bodyPr/>
          <a:lstStyle/>
          <a:p>
            <a:fld id="{F4C38A97-EE4E-D144-B0D1-6EF43B9CAC90}" type="slidenum">
              <a:rPr lang="en-US" altLang="en-US"/>
              <a:pPr/>
              <a:t>21</a:t>
            </a:fld>
            <a:endParaRPr lang="en-US" altLang="en-US"/>
          </a:p>
        </p:txBody>
      </p:sp>
      <p:sp>
        <p:nvSpPr>
          <p:cNvPr id="200706" name="Rectangle 2">
            <a:extLst>
              <a:ext uri="{FF2B5EF4-FFF2-40B4-BE49-F238E27FC236}">
                <a16:creationId xmlns:a16="http://schemas.microsoft.com/office/drawing/2014/main" id="{1C03C9CE-D460-B142-A070-2EAE6AA08C31}"/>
              </a:ext>
            </a:extLst>
          </p:cNvPr>
          <p:cNvSpPr>
            <a:spLocks noRot="1" noChangeArrowheads="1" noTextEdit="1"/>
          </p:cNvSpPr>
          <p:nvPr>
            <p:ph type="sldImg"/>
          </p:nvPr>
        </p:nvSpPr>
        <p:spPr>
          <a:ln/>
        </p:spPr>
      </p:sp>
      <p:sp>
        <p:nvSpPr>
          <p:cNvPr id="200707" name="Rectangle 3">
            <a:extLst>
              <a:ext uri="{FF2B5EF4-FFF2-40B4-BE49-F238E27FC236}">
                <a16:creationId xmlns:a16="http://schemas.microsoft.com/office/drawing/2014/main" id="{E7B50DF5-9B66-2A48-8462-02F8AF6ADEFE}"/>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13983195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04DCA44D-BCE7-9144-B309-A7FD00F2EBD2}"/>
              </a:ext>
            </a:extLst>
          </p:cNvPr>
          <p:cNvSpPr>
            <a:spLocks noGrp="1" noChangeArrowheads="1"/>
          </p:cNvSpPr>
          <p:nvPr>
            <p:ph type="sldNum" sz="quarter" idx="5"/>
          </p:nvPr>
        </p:nvSpPr>
        <p:spPr>
          <a:ln/>
        </p:spPr>
        <p:txBody>
          <a:bodyPr/>
          <a:lstStyle/>
          <a:p>
            <a:fld id="{101E97A6-358F-994B-9E01-D4F9838A5B09}" type="slidenum">
              <a:rPr lang="en-US" altLang="en-US"/>
              <a:pPr/>
              <a:t>22</a:t>
            </a:fld>
            <a:endParaRPr lang="en-US" altLang="en-US"/>
          </a:p>
        </p:txBody>
      </p:sp>
      <p:sp>
        <p:nvSpPr>
          <p:cNvPr id="199682" name="Rectangle 2">
            <a:extLst>
              <a:ext uri="{FF2B5EF4-FFF2-40B4-BE49-F238E27FC236}">
                <a16:creationId xmlns:a16="http://schemas.microsoft.com/office/drawing/2014/main" id="{51FD843E-8E57-1246-A73A-C5A6654F7A3E}"/>
              </a:ext>
            </a:extLst>
          </p:cNvPr>
          <p:cNvSpPr>
            <a:spLocks noRot="1" noChangeArrowheads="1" noTextEdit="1"/>
          </p:cNvSpPr>
          <p:nvPr>
            <p:ph type="sldImg"/>
          </p:nvPr>
        </p:nvSpPr>
        <p:spPr>
          <a:ln/>
        </p:spPr>
      </p:sp>
      <p:sp>
        <p:nvSpPr>
          <p:cNvPr id="199683" name="Rectangle 3">
            <a:extLst>
              <a:ext uri="{FF2B5EF4-FFF2-40B4-BE49-F238E27FC236}">
                <a16:creationId xmlns:a16="http://schemas.microsoft.com/office/drawing/2014/main" id="{C5B58477-4017-7B48-8387-7F8C956A55E2}"/>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16403926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03BB5E60-F228-D947-A495-F81A2F37BEF6}"/>
              </a:ext>
            </a:extLst>
          </p:cNvPr>
          <p:cNvSpPr>
            <a:spLocks noGrp="1" noChangeArrowheads="1"/>
          </p:cNvSpPr>
          <p:nvPr>
            <p:ph type="sldNum" sz="quarter" idx="5"/>
          </p:nvPr>
        </p:nvSpPr>
        <p:spPr>
          <a:ln/>
        </p:spPr>
        <p:txBody>
          <a:bodyPr/>
          <a:lstStyle/>
          <a:p>
            <a:fld id="{7FD811A8-1BA1-B447-9D70-6CF93EA8BBA8}" type="slidenum">
              <a:rPr lang="en-US" altLang="en-US"/>
              <a:pPr/>
              <a:t>24</a:t>
            </a:fld>
            <a:endParaRPr lang="en-US" altLang="en-US"/>
          </a:p>
        </p:txBody>
      </p:sp>
      <p:sp>
        <p:nvSpPr>
          <p:cNvPr id="198658" name="Rectangle 2">
            <a:extLst>
              <a:ext uri="{FF2B5EF4-FFF2-40B4-BE49-F238E27FC236}">
                <a16:creationId xmlns:a16="http://schemas.microsoft.com/office/drawing/2014/main" id="{B882C749-4BB6-C543-9CF8-D7401D16E9CB}"/>
              </a:ext>
            </a:extLst>
          </p:cNvPr>
          <p:cNvSpPr>
            <a:spLocks noRot="1" noChangeArrowheads="1" noTextEdit="1"/>
          </p:cNvSpPr>
          <p:nvPr>
            <p:ph type="sldImg"/>
          </p:nvPr>
        </p:nvSpPr>
        <p:spPr>
          <a:ln/>
        </p:spPr>
      </p:sp>
      <p:sp>
        <p:nvSpPr>
          <p:cNvPr id="198659" name="Rectangle 3">
            <a:extLst>
              <a:ext uri="{FF2B5EF4-FFF2-40B4-BE49-F238E27FC236}">
                <a16:creationId xmlns:a16="http://schemas.microsoft.com/office/drawing/2014/main" id="{914465D1-7397-6F4E-9A3A-E92B1B966C1E}"/>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1716320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1CF421C9-DF38-BD42-98CD-A7515ACDA11E}"/>
              </a:ext>
            </a:extLst>
          </p:cNvPr>
          <p:cNvSpPr>
            <a:spLocks noGrp="1" noChangeArrowheads="1"/>
          </p:cNvSpPr>
          <p:nvPr>
            <p:ph type="sldNum" sz="quarter" idx="5"/>
          </p:nvPr>
        </p:nvSpPr>
        <p:spPr>
          <a:ln/>
        </p:spPr>
        <p:txBody>
          <a:bodyPr/>
          <a:lstStyle/>
          <a:p>
            <a:fld id="{2CE015A1-B151-F345-AC82-C462B9EA6166}" type="slidenum">
              <a:rPr lang="en-US" altLang="en-US"/>
              <a:pPr/>
              <a:t>25</a:t>
            </a:fld>
            <a:endParaRPr lang="en-US" altLang="en-US"/>
          </a:p>
        </p:txBody>
      </p:sp>
      <p:sp>
        <p:nvSpPr>
          <p:cNvPr id="195586" name="Rectangle 2">
            <a:extLst>
              <a:ext uri="{FF2B5EF4-FFF2-40B4-BE49-F238E27FC236}">
                <a16:creationId xmlns:a16="http://schemas.microsoft.com/office/drawing/2014/main" id="{D4A4768C-FDC4-F648-97EE-E760B73B850E}"/>
              </a:ext>
            </a:extLst>
          </p:cNvPr>
          <p:cNvSpPr>
            <a:spLocks noRot="1" noChangeArrowheads="1" noTextEdit="1"/>
          </p:cNvSpPr>
          <p:nvPr>
            <p:ph type="sldImg"/>
          </p:nvPr>
        </p:nvSpPr>
        <p:spPr>
          <a:ln/>
        </p:spPr>
      </p:sp>
      <p:sp>
        <p:nvSpPr>
          <p:cNvPr id="195587" name="Rectangle 3">
            <a:extLst>
              <a:ext uri="{FF2B5EF4-FFF2-40B4-BE49-F238E27FC236}">
                <a16:creationId xmlns:a16="http://schemas.microsoft.com/office/drawing/2014/main" id="{58B92126-7524-E74C-B7CD-03655DB7723A}"/>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11268889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9B2AA68F-0BCA-F244-B784-541C6D294EF4}"/>
              </a:ext>
            </a:extLst>
          </p:cNvPr>
          <p:cNvSpPr>
            <a:spLocks noGrp="1" noChangeArrowheads="1"/>
          </p:cNvSpPr>
          <p:nvPr>
            <p:ph type="sldNum" sz="quarter" idx="5"/>
          </p:nvPr>
        </p:nvSpPr>
        <p:spPr>
          <a:ln/>
        </p:spPr>
        <p:txBody>
          <a:bodyPr/>
          <a:lstStyle/>
          <a:p>
            <a:fld id="{36955C0E-126C-3D44-9C37-A35B09CCA94E}" type="slidenum">
              <a:rPr lang="en-US" altLang="en-US"/>
              <a:pPr/>
              <a:t>26</a:t>
            </a:fld>
            <a:endParaRPr lang="en-US" altLang="en-US"/>
          </a:p>
        </p:txBody>
      </p:sp>
      <p:sp>
        <p:nvSpPr>
          <p:cNvPr id="194562" name="Rectangle 2">
            <a:extLst>
              <a:ext uri="{FF2B5EF4-FFF2-40B4-BE49-F238E27FC236}">
                <a16:creationId xmlns:a16="http://schemas.microsoft.com/office/drawing/2014/main" id="{5E3E754C-12E2-5E4A-8340-BEDB775A2AB1}"/>
              </a:ext>
            </a:extLst>
          </p:cNvPr>
          <p:cNvSpPr>
            <a:spLocks noRot="1" noChangeArrowheads="1" noTextEdit="1"/>
          </p:cNvSpPr>
          <p:nvPr>
            <p:ph type="sldImg"/>
          </p:nvPr>
        </p:nvSpPr>
        <p:spPr>
          <a:ln/>
        </p:spPr>
      </p:sp>
      <p:sp>
        <p:nvSpPr>
          <p:cNvPr id="194563" name="Rectangle 3">
            <a:extLst>
              <a:ext uri="{FF2B5EF4-FFF2-40B4-BE49-F238E27FC236}">
                <a16:creationId xmlns:a16="http://schemas.microsoft.com/office/drawing/2014/main" id="{95D7A76C-770F-DF40-A8CA-18679D04B953}"/>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6536358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0DCF767A-B7B4-0646-B500-230EA9B4A808}"/>
              </a:ext>
            </a:extLst>
          </p:cNvPr>
          <p:cNvSpPr>
            <a:spLocks noGrp="1" noChangeArrowheads="1"/>
          </p:cNvSpPr>
          <p:nvPr>
            <p:ph type="sldNum" sz="quarter" idx="5"/>
          </p:nvPr>
        </p:nvSpPr>
        <p:spPr>
          <a:ln/>
        </p:spPr>
        <p:txBody>
          <a:bodyPr/>
          <a:lstStyle/>
          <a:p>
            <a:fld id="{AB48D2A0-3786-F14B-8979-F88AF62BC1CB}" type="slidenum">
              <a:rPr lang="en-US" altLang="en-US"/>
              <a:pPr/>
              <a:t>27</a:t>
            </a:fld>
            <a:endParaRPr lang="en-US" altLang="en-US"/>
          </a:p>
        </p:txBody>
      </p:sp>
      <p:sp>
        <p:nvSpPr>
          <p:cNvPr id="193538" name="Rectangle 2">
            <a:extLst>
              <a:ext uri="{FF2B5EF4-FFF2-40B4-BE49-F238E27FC236}">
                <a16:creationId xmlns:a16="http://schemas.microsoft.com/office/drawing/2014/main" id="{01683B80-9EB9-CF47-968B-7C091A672C43}"/>
              </a:ext>
            </a:extLst>
          </p:cNvPr>
          <p:cNvSpPr>
            <a:spLocks noRot="1" noChangeArrowheads="1" noTextEdit="1"/>
          </p:cNvSpPr>
          <p:nvPr>
            <p:ph type="sldImg"/>
          </p:nvPr>
        </p:nvSpPr>
        <p:spPr>
          <a:ln/>
        </p:spPr>
      </p:sp>
      <p:sp>
        <p:nvSpPr>
          <p:cNvPr id="193539" name="Rectangle 3">
            <a:extLst>
              <a:ext uri="{FF2B5EF4-FFF2-40B4-BE49-F238E27FC236}">
                <a16:creationId xmlns:a16="http://schemas.microsoft.com/office/drawing/2014/main" id="{BA4EAE71-9320-3B46-A550-212F8065A914}"/>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30070426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962D3E66-9FC2-584D-95FC-D40DF5565D28}"/>
              </a:ext>
            </a:extLst>
          </p:cNvPr>
          <p:cNvSpPr>
            <a:spLocks noGrp="1" noChangeArrowheads="1"/>
          </p:cNvSpPr>
          <p:nvPr>
            <p:ph type="sldNum" sz="quarter" idx="5"/>
          </p:nvPr>
        </p:nvSpPr>
        <p:spPr>
          <a:ln/>
        </p:spPr>
        <p:txBody>
          <a:bodyPr/>
          <a:lstStyle/>
          <a:p>
            <a:fld id="{C9E996CA-C1D6-FF43-8612-8D9FD5829BC5}" type="slidenum">
              <a:rPr lang="en-US" altLang="en-US"/>
              <a:pPr/>
              <a:t>28</a:t>
            </a:fld>
            <a:endParaRPr lang="en-US" altLang="en-US"/>
          </a:p>
        </p:txBody>
      </p:sp>
      <p:sp>
        <p:nvSpPr>
          <p:cNvPr id="192514" name="Rectangle 2">
            <a:extLst>
              <a:ext uri="{FF2B5EF4-FFF2-40B4-BE49-F238E27FC236}">
                <a16:creationId xmlns:a16="http://schemas.microsoft.com/office/drawing/2014/main" id="{CC79701B-9C03-904C-AFBD-19F8135FEDA8}"/>
              </a:ext>
            </a:extLst>
          </p:cNvPr>
          <p:cNvSpPr>
            <a:spLocks noRot="1" noChangeArrowheads="1" noTextEdit="1"/>
          </p:cNvSpPr>
          <p:nvPr>
            <p:ph type="sldImg"/>
          </p:nvPr>
        </p:nvSpPr>
        <p:spPr>
          <a:ln/>
        </p:spPr>
      </p:sp>
      <p:sp>
        <p:nvSpPr>
          <p:cNvPr id="192515" name="Rectangle 3">
            <a:extLst>
              <a:ext uri="{FF2B5EF4-FFF2-40B4-BE49-F238E27FC236}">
                <a16:creationId xmlns:a16="http://schemas.microsoft.com/office/drawing/2014/main" id="{C23A7688-8057-F040-AFCF-B4DA33B5BEF8}"/>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31886529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6BA0A44-462C-4744-AF64-1A9462843ED0}"/>
              </a:ext>
            </a:extLst>
          </p:cNvPr>
          <p:cNvSpPr>
            <a:spLocks noGrp="1" noChangeArrowheads="1"/>
          </p:cNvSpPr>
          <p:nvPr>
            <p:ph type="sldNum" sz="quarter" idx="5"/>
          </p:nvPr>
        </p:nvSpPr>
        <p:spPr>
          <a:ln/>
        </p:spPr>
        <p:txBody>
          <a:bodyPr/>
          <a:lstStyle/>
          <a:p>
            <a:fld id="{FA4FCC88-8C9B-6C40-91D1-D4A90D26AD87}" type="slidenum">
              <a:rPr lang="en-US" altLang="en-US"/>
              <a:pPr/>
              <a:t>29</a:t>
            </a:fld>
            <a:endParaRPr lang="en-US" altLang="en-US"/>
          </a:p>
        </p:txBody>
      </p:sp>
      <p:sp>
        <p:nvSpPr>
          <p:cNvPr id="191490" name="Rectangle 2">
            <a:extLst>
              <a:ext uri="{FF2B5EF4-FFF2-40B4-BE49-F238E27FC236}">
                <a16:creationId xmlns:a16="http://schemas.microsoft.com/office/drawing/2014/main" id="{809E3154-A3D4-EC46-B24A-32CE4C76F4DD}"/>
              </a:ext>
            </a:extLst>
          </p:cNvPr>
          <p:cNvSpPr>
            <a:spLocks noRot="1" noChangeArrowheads="1" noTextEdit="1"/>
          </p:cNvSpPr>
          <p:nvPr>
            <p:ph type="sldImg"/>
          </p:nvPr>
        </p:nvSpPr>
        <p:spPr>
          <a:ln/>
        </p:spPr>
      </p:sp>
      <p:sp>
        <p:nvSpPr>
          <p:cNvPr id="191491" name="Rectangle 3">
            <a:extLst>
              <a:ext uri="{FF2B5EF4-FFF2-40B4-BE49-F238E27FC236}">
                <a16:creationId xmlns:a16="http://schemas.microsoft.com/office/drawing/2014/main" id="{7A34DCC7-EBED-B743-B6DE-55C688EBB506}"/>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18886900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37D6396-95E5-4142-9A36-0EE954802105}"/>
              </a:ext>
            </a:extLst>
          </p:cNvPr>
          <p:cNvSpPr>
            <a:spLocks noGrp="1" noChangeArrowheads="1"/>
          </p:cNvSpPr>
          <p:nvPr>
            <p:ph type="sldNum" sz="quarter" idx="5"/>
          </p:nvPr>
        </p:nvSpPr>
        <p:spPr>
          <a:ln/>
        </p:spPr>
        <p:txBody>
          <a:bodyPr/>
          <a:lstStyle/>
          <a:p>
            <a:fld id="{74D0DAB2-7225-0449-B80A-4794CAC94F32}" type="slidenum">
              <a:rPr lang="en-US" altLang="en-US"/>
              <a:pPr/>
              <a:t>30</a:t>
            </a:fld>
            <a:endParaRPr lang="en-US" altLang="en-US"/>
          </a:p>
        </p:txBody>
      </p:sp>
      <p:sp>
        <p:nvSpPr>
          <p:cNvPr id="190466" name="Rectangle 2">
            <a:extLst>
              <a:ext uri="{FF2B5EF4-FFF2-40B4-BE49-F238E27FC236}">
                <a16:creationId xmlns:a16="http://schemas.microsoft.com/office/drawing/2014/main" id="{F909842E-0D9F-F341-8526-64444B76405A}"/>
              </a:ext>
            </a:extLst>
          </p:cNvPr>
          <p:cNvSpPr>
            <a:spLocks noRot="1" noChangeArrowheads="1" noTextEdit="1"/>
          </p:cNvSpPr>
          <p:nvPr>
            <p:ph type="sldImg"/>
          </p:nvPr>
        </p:nvSpPr>
        <p:spPr>
          <a:ln/>
        </p:spPr>
      </p:sp>
      <p:sp>
        <p:nvSpPr>
          <p:cNvPr id="190467" name="Rectangle 3">
            <a:extLst>
              <a:ext uri="{FF2B5EF4-FFF2-40B4-BE49-F238E27FC236}">
                <a16:creationId xmlns:a16="http://schemas.microsoft.com/office/drawing/2014/main" id="{FC904964-2C61-DE4F-A662-856BA9728BCA}"/>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13343827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1FA546EC-AFB0-9241-8051-4DABF818846E}"/>
              </a:ext>
            </a:extLst>
          </p:cNvPr>
          <p:cNvSpPr>
            <a:spLocks noGrp="1" noChangeArrowheads="1"/>
          </p:cNvSpPr>
          <p:nvPr>
            <p:ph type="sldNum" sz="quarter" idx="5"/>
          </p:nvPr>
        </p:nvSpPr>
        <p:spPr>
          <a:ln/>
        </p:spPr>
        <p:txBody>
          <a:bodyPr/>
          <a:lstStyle/>
          <a:p>
            <a:fld id="{24981E80-EFA9-E949-9A66-2FD0D70BD126}" type="slidenum">
              <a:rPr lang="en-US" altLang="en-US"/>
              <a:pPr/>
              <a:t>31</a:t>
            </a:fld>
            <a:endParaRPr lang="en-US" altLang="en-US"/>
          </a:p>
        </p:txBody>
      </p:sp>
      <p:sp>
        <p:nvSpPr>
          <p:cNvPr id="189442" name="Rectangle 2">
            <a:extLst>
              <a:ext uri="{FF2B5EF4-FFF2-40B4-BE49-F238E27FC236}">
                <a16:creationId xmlns:a16="http://schemas.microsoft.com/office/drawing/2014/main" id="{F549053F-5F5C-F843-A603-EFFD5D516E09}"/>
              </a:ext>
            </a:extLst>
          </p:cNvPr>
          <p:cNvSpPr>
            <a:spLocks noRot="1" noChangeArrowheads="1" noTextEdit="1"/>
          </p:cNvSpPr>
          <p:nvPr>
            <p:ph type="sldImg"/>
          </p:nvPr>
        </p:nvSpPr>
        <p:spPr>
          <a:ln/>
        </p:spPr>
      </p:sp>
      <p:sp>
        <p:nvSpPr>
          <p:cNvPr id="189443" name="Rectangle 3">
            <a:extLst>
              <a:ext uri="{FF2B5EF4-FFF2-40B4-BE49-F238E27FC236}">
                <a16:creationId xmlns:a16="http://schemas.microsoft.com/office/drawing/2014/main" id="{881CB2FC-EF49-D246-900C-B6483E4888A5}"/>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26107465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FFAC747B-307F-F54B-8546-4FCF9BD41801}"/>
              </a:ext>
            </a:extLst>
          </p:cNvPr>
          <p:cNvSpPr>
            <a:spLocks noGrp="1" noChangeArrowheads="1"/>
          </p:cNvSpPr>
          <p:nvPr>
            <p:ph type="sldNum" sz="quarter" idx="5"/>
          </p:nvPr>
        </p:nvSpPr>
        <p:spPr>
          <a:ln/>
        </p:spPr>
        <p:txBody>
          <a:bodyPr/>
          <a:lstStyle/>
          <a:p>
            <a:fld id="{5D7F4541-63E2-5A4D-BB57-D5243187D86C}" type="slidenum">
              <a:rPr lang="en-US" altLang="en-US"/>
              <a:pPr/>
              <a:t>32</a:t>
            </a:fld>
            <a:endParaRPr lang="en-US" altLang="en-US"/>
          </a:p>
        </p:txBody>
      </p:sp>
      <p:sp>
        <p:nvSpPr>
          <p:cNvPr id="188418" name="Rectangle 2">
            <a:extLst>
              <a:ext uri="{FF2B5EF4-FFF2-40B4-BE49-F238E27FC236}">
                <a16:creationId xmlns:a16="http://schemas.microsoft.com/office/drawing/2014/main" id="{3D949F55-E7C4-7C44-BB7A-B1344E3F1FA7}"/>
              </a:ext>
            </a:extLst>
          </p:cNvPr>
          <p:cNvSpPr>
            <a:spLocks noRot="1" noChangeArrowheads="1" noTextEdit="1"/>
          </p:cNvSpPr>
          <p:nvPr>
            <p:ph type="sldImg"/>
          </p:nvPr>
        </p:nvSpPr>
        <p:spPr>
          <a:ln/>
        </p:spPr>
      </p:sp>
      <p:sp>
        <p:nvSpPr>
          <p:cNvPr id="188419" name="Rectangle 3">
            <a:extLst>
              <a:ext uri="{FF2B5EF4-FFF2-40B4-BE49-F238E27FC236}">
                <a16:creationId xmlns:a16="http://schemas.microsoft.com/office/drawing/2014/main" id="{D5390E57-D5DF-834E-AAD8-DF7A2F9E0075}"/>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25001980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CB350AD1-E7F3-614F-9325-A730A1FAD4C3}"/>
              </a:ext>
            </a:extLst>
          </p:cNvPr>
          <p:cNvSpPr>
            <a:spLocks noGrp="1" noChangeArrowheads="1"/>
          </p:cNvSpPr>
          <p:nvPr>
            <p:ph type="sldNum" sz="quarter" idx="5"/>
          </p:nvPr>
        </p:nvSpPr>
        <p:spPr>
          <a:ln/>
        </p:spPr>
        <p:txBody>
          <a:bodyPr/>
          <a:lstStyle/>
          <a:p>
            <a:fld id="{351F00BB-8700-CF4B-8B11-2500C4967FF1}" type="slidenum">
              <a:rPr lang="en-US" altLang="en-US"/>
              <a:pPr/>
              <a:t>33</a:t>
            </a:fld>
            <a:endParaRPr lang="en-US" altLang="en-US"/>
          </a:p>
        </p:txBody>
      </p:sp>
      <p:sp>
        <p:nvSpPr>
          <p:cNvPr id="187394" name="Rectangle 2">
            <a:extLst>
              <a:ext uri="{FF2B5EF4-FFF2-40B4-BE49-F238E27FC236}">
                <a16:creationId xmlns:a16="http://schemas.microsoft.com/office/drawing/2014/main" id="{0512B218-F19F-984E-81AE-1154D4343A4C}"/>
              </a:ext>
            </a:extLst>
          </p:cNvPr>
          <p:cNvSpPr>
            <a:spLocks noRot="1" noChangeArrowheads="1" noTextEdit="1"/>
          </p:cNvSpPr>
          <p:nvPr>
            <p:ph type="sldImg"/>
          </p:nvPr>
        </p:nvSpPr>
        <p:spPr>
          <a:ln/>
        </p:spPr>
      </p:sp>
      <p:sp>
        <p:nvSpPr>
          <p:cNvPr id="187395" name="Rectangle 3">
            <a:extLst>
              <a:ext uri="{FF2B5EF4-FFF2-40B4-BE49-F238E27FC236}">
                <a16:creationId xmlns:a16="http://schemas.microsoft.com/office/drawing/2014/main" id="{394ABE71-BBCE-C344-8326-A6FDE271BD6D}"/>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19871061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16D0427D-B304-8A40-845A-484D3CB3E3F7}"/>
              </a:ext>
            </a:extLst>
          </p:cNvPr>
          <p:cNvSpPr>
            <a:spLocks noGrp="1" noChangeArrowheads="1"/>
          </p:cNvSpPr>
          <p:nvPr>
            <p:ph type="sldNum" sz="quarter" idx="5"/>
          </p:nvPr>
        </p:nvSpPr>
        <p:spPr>
          <a:ln/>
        </p:spPr>
        <p:txBody>
          <a:bodyPr/>
          <a:lstStyle/>
          <a:p>
            <a:fld id="{5E8FE27E-CA02-1145-B8AF-CC26CFBE118B}" type="slidenum">
              <a:rPr lang="en-US" altLang="en-US"/>
              <a:pPr/>
              <a:t>34</a:t>
            </a:fld>
            <a:endParaRPr lang="en-US" altLang="en-US"/>
          </a:p>
        </p:txBody>
      </p:sp>
      <p:sp>
        <p:nvSpPr>
          <p:cNvPr id="186370" name="Rectangle 2">
            <a:extLst>
              <a:ext uri="{FF2B5EF4-FFF2-40B4-BE49-F238E27FC236}">
                <a16:creationId xmlns:a16="http://schemas.microsoft.com/office/drawing/2014/main" id="{E0A8BD71-F4C2-C94A-9784-7BBCA4E89EC5}"/>
              </a:ext>
            </a:extLst>
          </p:cNvPr>
          <p:cNvSpPr>
            <a:spLocks noRot="1" noChangeArrowheads="1" noTextEdit="1"/>
          </p:cNvSpPr>
          <p:nvPr>
            <p:ph type="sldImg"/>
          </p:nvPr>
        </p:nvSpPr>
        <p:spPr>
          <a:ln/>
        </p:spPr>
      </p:sp>
      <p:sp>
        <p:nvSpPr>
          <p:cNvPr id="186371" name="Rectangle 3">
            <a:extLst>
              <a:ext uri="{FF2B5EF4-FFF2-40B4-BE49-F238E27FC236}">
                <a16:creationId xmlns:a16="http://schemas.microsoft.com/office/drawing/2014/main" id="{C160F554-D63B-BC4C-BE8A-966F06A5E482}"/>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37968282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DDC0FE97-F23F-1A4A-AC1A-F04D47EF6918}"/>
              </a:ext>
            </a:extLst>
          </p:cNvPr>
          <p:cNvSpPr>
            <a:spLocks noGrp="1" noChangeArrowheads="1"/>
          </p:cNvSpPr>
          <p:nvPr>
            <p:ph type="sldNum" sz="quarter" idx="5"/>
          </p:nvPr>
        </p:nvSpPr>
        <p:spPr>
          <a:ln/>
        </p:spPr>
        <p:txBody>
          <a:bodyPr/>
          <a:lstStyle/>
          <a:p>
            <a:fld id="{5193742E-90A2-AF48-A11F-6AB9171C18C3}" type="slidenum">
              <a:rPr lang="en-US" altLang="en-US"/>
              <a:pPr/>
              <a:t>35</a:t>
            </a:fld>
            <a:endParaRPr lang="en-US" altLang="en-US"/>
          </a:p>
        </p:txBody>
      </p:sp>
      <p:sp>
        <p:nvSpPr>
          <p:cNvPr id="185346" name="Rectangle 2">
            <a:extLst>
              <a:ext uri="{FF2B5EF4-FFF2-40B4-BE49-F238E27FC236}">
                <a16:creationId xmlns:a16="http://schemas.microsoft.com/office/drawing/2014/main" id="{C24FEAB9-C3D9-AF43-8FDE-EEDCDE91380D}"/>
              </a:ext>
            </a:extLst>
          </p:cNvPr>
          <p:cNvSpPr>
            <a:spLocks noRot="1" noChangeArrowheads="1" noTextEdit="1"/>
          </p:cNvSpPr>
          <p:nvPr>
            <p:ph type="sldImg"/>
          </p:nvPr>
        </p:nvSpPr>
        <p:spPr>
          <a:ln/>
        </p:spPr>
      </p:sp>
      <p:sp>
        <p:nvSpPr>
          <p:cNvPr id="185347" name="Rectangle 3">
            <a:extLst>
              <a:ext uri="{FF2B5EF4-FFF2-40B4-BE49-F238E27FC236}">
                <a16:creationId xmlns:a16="http://schemas.microsoft.com/office/drawing/2014/main" id="{E5760E11-FDB3-6B41-93D3-F8F95BDD39B5}"/>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24296561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F5D50F7B-57B9-F946-93A1-3303C5BC30AC}"/>
              </a:ext>
            </a:extLst>
          </p:cNvPr>
          <p:cNvSpPr>
            <a:spLocks noGrp="1" noChangeArrowheads="1"/>
          </p:cNvSpPr>
          <p:nvPr>
            <p:ph type="sldNum" sz="quarter" idx="5"/>
          </p:nvPr>
        </p:nvSpPr>
        <p:spPr>
          <a:ln/>
        </p:spPr>
        <p:txBody>
          <a:bodyPr/>
          <a:lstStyle/>
          <a:p>
            <a:fld id="{B4336165-BDE9-DB42-87DC-E0850827459D}" type="slidenum">
              <a:rPr lang="en-US" altLang="en-US"/>
              <a:pPr/>
              <a:t>36</a:t>
            </a:fld>
            <a:endParaRPr lang="en-US" altLang="en-US"/>
          </a:p>
        </p:txBody>
      </p:sp>
      <p:sp>
        <p:nvSpPr>
          <p:cNvPr id="184322" name="Rectangle 2">
            <a:extLst>
              <a:ext uri="{FF2B5EF4-FFF2-40B4-BE49-F238E27FC236}">
                <a16:creationId xmlns:a16="http://schemas.microsoft.com/office/drawing/2014/main" id="{41D18303-BD6E-9E4C-9D79-D86E69F15745}"/>
              </a:ext>
            </a:extLst>
          </p:cNvPr>
          <p:cNvSpPr>
            <a:spLocks noRot="1" noChangeArrowheads="1" noTextEdit="1"/>
          </p:cNvSpPr>
          <p:nvPr>
            <p:ph type="sldImg"/>
          </p:nvPr>
        </p:nvSpPr>
        <p:spPr>
          <a:ln/>
        </p:spPr>
      </p:sp>
      <p:sp>
        <p:nvSpPr>
          <p:cNvPr id="184323" name="Rectangle 3">
            <a:extLst>
              <a:ext uri="{FF2B5EF4-FFF2-40B4-BE49-F238E27FC236}">
                <a16:creationId xmlns:a16="http://schemas.microsoft.com/office/drawing/2014/main" id="{928BADE8-DAFF-8A42-BFA3-48A036C5F1A7}"/>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108767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16EB74B7-29BD-7E40-A55A-B2A5CD2104CD}"/>
              </a:ext>
            </a:extLst>
          </p:cNvPr>
          <p:cNvSpPr>
            <a:spLocks noGrp="1" noChangeArrowheads="1"/>
          </p:cNvSpPr>
          <p:nvPr>
            <p:ph type="sldNum" sz="quarter" idx="5"/>
          </p:nvPr>
        </p:nvSpPr>
        <p:spPr>
          <a:ln/>
        </p:spPr>
        <p:txBody>
          <a:bodyPr/>
          <a:lstStyle/>
          <a:p>
            <a:fld id="{D5350E22-B252-7440-86EB-1FEBFE582F2E}" type="slidenum">
              <a:rPr lang="en-US" altLang="en-US"/>
              <a:pPr/>
              <a:t>38</a:t>
            </a:fld>
            <a:endParaRPr lang="en-US" altLang="en-US"/>
          </a:p>
        </p:txBody>
      </p:sp>
      <p:sp>
        <p:nvSpPr>
          <p:cNvPr id="183298" name="Rectangle 2">
            <a:extLst>
              <a:ext uri="{FF2B5EF4-FFF2-40B4-BE49-F238E27FC236}">
                <a16:creationId xmlns:a16="http://schemas.microsoft.com/office/drawing/2014/main" id="{311EC64B-4F06-5A42-B2EA-719897A65928}"/>
              </a:ext>
            </a:extLst>
          </p:cNvPr>
          <p:cNvSpPr>
            <a:spLocks noRot="1" noChangeArrowheads="1" noTextEdit="1"/>
          </p:cNvSpPr>
          <p:nvPr>
            <p:ph type="sldImg"/>
          </p:nvPr>
        </p:nvSpPr>
        <p:spPr>
          <a:ln/>
        </p:spPr>
      </p:sp>
      <p:sp>
        <p:nvSpPr>
          <p:cNvPr id="183299" name="Rectangle 3">
            <a:extLst>
              <a:ext uri="{FF2B5EF4-FFF2-40B4-BE49-F238E27FC236}">
                <a16:creationId xmlns:a16="http://schemas.microsoft.com/office/drawing/2014/main" id="{DEDD51E4-948D-F440-A060-60B18A75FCE6}"/>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373320509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D2E5938-03EE-7343-B7EF-223F817F9650}"/>
              </a:ext>
            </a:extLst>
          </p:cNvPr>
          <p:cNvSpPr>
            <a:spLocks noGrp="1" noChangeArrowheads="1"/>
          </p:cNvSpPr>
          <p:nvPr>
            <p:ph type="sldNum" sz="quarter" idx="5"/>
          </p:nvPr>
        </p:nvSpPr>
        <p:spPr>
          <a:ln/>
        </p:spPr>
        <p:txBody>
          <a:bodyPr/>
          <a:lstStyle/>
          <a:p>
            <a:fld id="{0871E9C6-FF9F-E64D-94F3-9ABA3BF0F72E}" type="slidenum">
              <a:rPr lang="en-US" altLang="en-US"/>
              <a:pPr/>
              <a:t>39</a:t>
            </a:fld>
            <a:endParaRPr lang="en-US" altLang="en-US"/>
          </a:p>
        </p:txBody>
      </p:sp>
      <p:sp>
        <p:nvSpPr>
          <p:cNvPr id="182274" name="Rectangle 2">
            <a:extLst>
              <a:ext uri="{FF2B5EF4-FFF2-40B4-BE49-F238E27FC236}">
                <a16:creationId xmlns:a16="http://schemas.microsoft.com/office/drawing/2014/main" id="{8CE71E21-B7E4-7F45-BBF0-99F9F593B13B}"/>
              </a:ext>
            </a:extLst>
          </p:cNvPr>
          <p:cNvSpPr>
            <a:spLocks noRot="1" noChangeArrowheads="1" noTextEdit="1"/>
          </p:cNvSpPr>
          <p:nvPr>
            <p:ph type="sldImg"/>
          </p:nvPr>
        </p:nvSpPr>
        <p:spPr>
          <a:ln/>
        </p:spPr>
      </p:sp>
      <p:sp>
        <p:nvSpPr>
          <p:cNvPr id="182275" name="Rectangle 3">
            <a:extLst>
              <a:ext uri="{FF2B5EF4-FFF2-40B4-BE49-F238E27FC236}">
                <a16:creationId xmlns:a16="http://schemas.microsoft.com/office/drawing/2014/main" id="{6E9DC24F-0A7D-E143-8AA7-BF018A5E5AC3}"/>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181253495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1D2DCC5A-FC37-A64B-864C-69FDCA95E1FF}"/>
              </a:ext>
            </a:extLst>
          </p:cNvPr>
          <p:cNvSpPr>
            <a:spLocks noGrp="1" noChangeArrowheads="1"/>
          </p:cNvSpPr>
          <p:nvPr>
            <p:ph type="sldNum" sz="quarter" idx="5"/>
          </p:nvPr>
        </p:nvSpPr>
        <p:spPr>
          <a:ln/>
        </p:spPr>
        <p:txBody>
          <a:bodyPr/>
          <a:lstStyle/>
          <a:p>
            <a:fld id="{C4B3A5E4-F1AC-1B45-B4C5-A9F8054EC5AD}" type="slidenum">
              <a:rPr lang="en-US" altLang="en-US"/>
              <a:pPr/>
              <a:t>40</a:t>
            </a:fld>
            <a:endParaRPr lang="en-US" altLang="en-US"/>
          </a:p>
        </p:txBody>
      </p:sp>
      <p:sp>
        <p:nvSpPr>
          <p:cNvPr id="181250" name="Rectangle 2">
            <a:extLst>
              <a:ext uri="{FF2B5EF4-FFF2-40B4-BE49-F238E27FC236}">
                <a16:creationId xmlns:a16="http://schemas.microsoft.com/office/drawing/2014/main" id="{2638C6D8-2989-3B4B-89B4-188DA1393BCD}"/>
              </a:ext>
            </a:extLst>
          </p:cNvPr>
          <p:cNvSpPr>
            <a:spLocks noRot="1" noChangeArrowheads="1" noTextEdit="1"/>
          </p:cNvSpPr>
          <p:nvPr>
            <p:ph type="sldImg"/>
          </p:nvPr>
        </p:nvSpPr>
        <p:spPr>
          <a:ln/>
        </p:spPr>
      </p:sp>
      <p:sp>
        <p:nvSpPr>
          <p:cNvPr id="181251" name="Rectangle 3">
            <a:extLst>
              <a:ext uri="{FF2B5EF4-FFF2-40B4-BE49-F238E27FC236}">
                <a16:creationId xmlns:a16="http://schemas.microsoft.com/office/drawing/2014/main" id="{FB65FBCD-A111-164F-A00B-7765E86B6C04}"/>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40743651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2552395-FB56-F747-8AF9-BF0FA44B467C}"/>
              </a:ext>
            </a:extLst>
          </p:cNvPr>
          <p:cNvSpPr>
            <a:spLocks noGrp="1" noChangeArrowheads="1"/>
          </p:cNvSpPr>
          <p:nvPr>
            <p:ph type="sldNum" sz="quarter" idx="5"/>
          </p:nvPr>
        </p:nvSpPr>
        <p:spPr>
          <a:ln/>
        </p:spPr>
        <p:txBody>
          <a:bodyPr/>
          <a:lstStyle/>
          <a:p>
            <a:fld id="{B3743219-7192-1D4D-80A2-589F93D1ACA3}" type="slidenum">
              <a:rPr lang="en-US" altLang="en-US"/>
              <a:pPr/>
              <a:t>41</a:t>
            </a:fld>
            <a:endParaRPr lang="en-US" altLang="en-US"/>
          </a:p>
        </p:txBody>
      </p:sp>
      <p:sp>
        <p:nvSpPr>
          <p:cNvPr id="180226" name="Rectangle 2">
            <a:extLst>
              <a:ext uri="{FF2B5EF4-FFF2-40B4-BE49-F238E27FC236}">
                <a16:creationId xmlns:a16="http://schemas.microsoft.com/office/drawing/2014/main" id="{4F7B1423-59C3-8E47-977D-67470B753312}"/>
              </a:ext>
            </a:extLst>
          </p:cNvPr>
          <p:cNvSpPr>
            <a:spLocks noRot="1" noChangeArrowheads="1" noTextEdit="1"/>
          </p:cNvSpPr>
          <p:nvPr>
            <p:ph type="sldImg"/>
          </p:nvPr>
        </p:nvSpPr>
        <p:spPr>
          <a:ln/>
        </p:spPr>
      </p:sp>
      <p:sp>
        <p:nvSpPr>
          <p:cNvPr id="180227" name="Rectangle 3">
            <a:extLst>
              <a:ext uri="{FF2B5EF4-FFF2-40B4-BE49-F238E27FC236}">
                <a16:creationId xmlns:a16="http://schemas.microsoft.com/office/drawing/2014/main" id="{7C229893-25C7-B84A-9ACA-869CE4E1E57E}"/>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222745176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F7D67F88-60F7-0A4D-B698-1E15EDC08C64}"/>
              </a:ext>
            </a:extLst>
          </p:cNvPr>
          <p:cNvSpPr>
            <a:spLocks noGrp="1" noChangeArrowheads="1"/>
          </p:cNvSpPr>
          <p:nvPr>
            <p:ph type="sldNum" sz="quarter" idx="5"/>
          </p:nvPr>
        </p:nvSpPr>
        <p:spPr>
          <a:ln/>
        </p:spPr>
        <p:txBody>
          <a:bodyPr/>
          <a:lstStyle/>
          <a:p>
            <a:fld id="{32D7775B-C4EE-0441-A13C-B3489E3E4527}" type="slidenum">
              <a:rPr lang="en-US" altLang="en-US"/>
              <a:pPr/>
              <a:t>42</a:t>
            </a:fld>
            <a:endParaRPr lang="en-US" altLang="en-US"/>
          </a:p>
        </p:txBody>
      </p:sp>
      <p:sp>
        <p:nvSpPr>
          <p:cNvPr id="179202" name="Rectangle 2">
            <a:extLst>
              <a:ext uri="{FF2B5EF4-FFF2-40B4-BE49-F238E27FC236}">
                <a16:creationId xmlns:a16="http://schemas.microsoft.com/office/drawing/2014/main" id="{BC676F37-0CEC-6D4B-89B8-13C99B62CCE1}"/>
              </a:ext>
            </a:extLst>
          </p:cNvPr>
          <p:cNvSpPr>
            <a:spLocks noRot="1" noChangeArrowheads="1" noTextEdit="1"/>
          </p:cNvSpPr>
          <p:nvPr>
            <p:ph type="sldImg"/>
          </p:nvPr>
        </p:nvSpPr>
        <p:spPr>
          <a:ln/>
        </p:spPr>
      </p:sp>
      <p:sp>
        <p:nvSpPr>
          <p:cNvPr id="179203" name="Rectangle 3">
            <a:extLst>
              <a:ext uri="{FF2B5EF4-FFF2-40B4-BE49-F238E27FC236}">
                <a16:creationId xmlns:a16="http://schemas.microsoft.com/office/drawing/2014/main" id="{A6351AFB-3298-514C-A28B-8586C6C61CAD}"/>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219159740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D94361D9-7D35-DA42-9034-5CE7F3B6FEEB}"/>
              </a:ext>
            </a:extLst>
          </p:cNvPr>
          <p:cNvSpPr>
            <a:spLocks noGrp="1" noChangeArrowheads="1"/>
          </p:cNvSpPr>
          <p:nvPr>
            <p:ph type="sldNum" sz="quarter" idx="5"/>
          </p:nvPr>
        </p:nvSpPr>
        <p:spPr>
          <a:ln/>
        </p:spPr>
        <p:txBody>
          <a:bodyPr/>
          <a:lstStyle/>
          <a:p>
            <a:fld id="{26BCB830-B578-8644-BFD2-591387A732AD}" type="slidenum">
              <a:rPr lang="en-US" altLang="en-US"/>
              <a:pPr/>
              <a:t>43</a:t>
            </a:fld>
            <a:endParaRPr lang="en-US" altLang="en-US"/>
          </a:p>
        </p:txBody>
      </p:sp>
      <p:sp>
        <p:nvSpPr>
          <p:cNvPr id="178178" name="Rectangle 2">
            <a:extLst>
              <a:ext uri="{FF2B5EF4-FFF2-40B4-BE49-F238E27FC236}">
                <a16:creationId xmlns:a16="http://schemas.microsoft.com/office/drawing/2014/main" id="{BDB633DB-BAEF-374E-BE78-F365961FF34D}"/>
              </a:ext>
            </a:extLst>
          </p:cNvPr>
          <p:cNvSpPr>
            <a:spLocks noRot="1" noChangeArrowheads="1" noTextEdit="1"/>
          </p:cNvSpPr>
          <p:nvPr>
            <p:ph type="sldImg"/>
          </p:nvPr>
        </p:nvSpPr>
        <p:spPr>
          <a:ln/>
        </p:spPr>
      </p:sp>
      <p:sp>
        <p:nvSpPr>
          <p:cNvPr id="178179" name="Rectangle 3">
            <a:extLst>
              <a:ext uri="{FF2B5EF4-FFF2-40B4-BE49-F238E27FC236}">
                <a16:creationId xmlns:a16="http://schemas.microsoft.com/office/drawing/2014/main" id="{F25C07A6-AE97-E74F-847A-E1517DF93540}"/>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286945294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218" name="Rectangle 1">
            <a:extLst>
              <a:ext uri="{FF2B5EF4-FFF2-40B4-BE49-F238E27FC236}">
                <a16:creationId xmlns:a16="http://schemas.microsoft.com/office/drawing/2014/main" id="{8B7AB58E-FFC0-704D-9621-C4215E338A34}"/>
              </a:ext>
            </a:extLst>
          </p:cNvPr>
          <p:cNvSpPr txBox="1">
            <a:spLocks noChangeArrowheads="1" noTextEdit="1"/>
          </p:cNvSpPr>
          <p:nvPr>
            <p:ph type="sldImg"/>
          </p:nvPr>
        </p:nvSpPr>
        <p:spPr>
          <a:xfrm>
            <a:off x="381000" y="695325"/>
            <a:ext cx="6096000" cy="3429000"/>
          </a:xfrm>
          <a:solidFill>
            <a:srgbClr val="FFFFFF"/>
          </a:solidFill>
          <a:ln>
            <a:solidFill>
              <a:srgbClr val="000000"/>
            </a:solidFill>
            <a:miter lim="800000"/>
            <a:headEnd/>
            <a:tailEnd/>
          </a:ln>
        </p:spPr>
      </p:sp>
      <p:sp>
        <p:nvSpPr>
          <p:cNvPr id="9219" name="Rectangle 2">
            <a:extLst>
              <a:ext uri="{FF2B5EF4-FFF2-40B4-BE49-F238E27FC236}">
                <a16:creationId xmlns:a16="http://schemas.microsoft.com/office/drawing/2014/main" id="{5E68D658-6EAA-2E47-8D3F-AA5C9179EF1B}"/>
              </a:ext>
            </a:extLst>
          </p:cNvPr>
          <p:cNvSpPr txBox="1">
            <a:spLocks noChangeArrowheads="1"/>
          </p:cNvSpPr>
          <p:nvPr>
            <p:ph type="body" idx="1"/>
          </p:nvPr>
        </p:nvSpPr>
        <p:spPr>
          <a:xfrm>
            <a:off x="685800" y="4343400"/>
            <a:ext cx="54864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Tree>
    <p:extLst>
      <p:ext uri="{BB962C8B-B14F-4D97-AF65-F5344CB8AC3E}">
        <p14:creationId xmlns:p14="http://schemas.microsoft.com/office/powerpoint/2010/main" val="266099987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242" name="Rectangle 1">
            <a:extLst>
              <a:ext uri="{FF2B5EF4-FFF2-40B4-BE49-F238E27FC236}">
                <a16:creationId xmlns:a16="http://schemas.microsoft.com/office/drawing/2014/main" id="{F27C75BD-945C-4C49-ADDB-4DF47DA4DBFB}"/>
              </a:ext>
            </a:extLst>
          </p:cNvPr>
          <p:cNvSpPr txBox="1">
            <a:spLocks noChangeArrowheads="1" noTextEdit="1"/>
          </p:cNvSpPr>
          <p:nvPr>
            <p:ph type="sldImg"/>
          </p:nvPr>
        </p:nvSpPr>
        <p:spPr>
          <a:xfrm>
            <a:off x="381000" y="695325"/>
            <a:ext cx="6096000" cy="3429000"/>
          </a:xfrm>
          <a:solidFill>
            <a:srgbClr val="FFFFFF"/>
          </a:solidFill>
          <a:ln>
            <a:solidFill>
              <a:srgbClr val="000000"/>
            </a:solidFill>
            <a:miter lim="800000"/>
            <a:headEnd/>
            <a:tailEnd/>
          </a:ln>
        </p:spPr>
      </p:sp>
      <p:sp>
        <p:nvSpPr>
          <p:cNvPr id="10243" name="Rectangle 2">
            <a:extLst>
              <a:ext uri="{FF2B5EF4-FFF2-40B4-BE49-F238E27FC236}">
                <a16:creationId xmlns:a16="http://schemas.microsoft.com/office/drawing/2014/main" id="{09496E66-B1BD-2E49-8A77-34F1832A09D0}"/>
              </a:ext>
            </a:extLst>
          </p:cNvPr>
          <p:cNvSpPr txBox="1">
            <a:spLocks noChangeArrowheads="1"/>
          </p:cNvSpPr>
          <p:nvPr>
            <p:ph type="body" idx="1"/>
          </p:nvPr>
        </p:nvSpPr>
        <p:spPr>
          <a:xfrm>
            <a:off x="685800" y="4343400"/>
            <a:ext cx="54864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Tree>
    <p:extLst>
      <p:ext uri="{BB962C8B-B14F-4D97-AF65-F5344CB8AC3E}">
        <p14:creationId xmlns:p14="http://schemas.microsoft.com/office/powerpoint/2010/main" val="108617467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1266" name="Rectangle 1">
            <a:extLst>
              <a:ext uri="{FF2B5EF4-FFF2-40B4-BE49-F238E27FC236}">
                <a16:creationId xmlns:a16="http://schemas.microsoft.com/office/drawing/2014/main" id="{C9177732-471E-C548-B354-7678B45B7C6F}"/>
              </a:ext>
            </a:extLst>
          </p:cNvPr>
          <p:cNvSpPr txBox="1">
            <a:spLocks noChangeArrowheads="1" noTextEdit="1"/>
          </p:cNvSpPr>
          <p:nvPr>
            <p:ph type="sldImg"/>
          </p:nvPr>
        </p:nvSpPr>
        <p:spPr>
          <a:xfrm>
            <a:off x="381000" y="695325"/>
            <a:ext cx="6096000" cy="3429000"/>
          </a:xfrm>
          <a:solidFill>
            <a:srgbClr val="FFFFFF"/>
          </a:solidFill>
          <a:ln>
            <a:solidFill>
              <a:srgbClr val="000000"/>
            </a:solidFill>
            <a:miter lim="800000"/>
            <a:headEnd/>
            <a:tailEnd/>
          </a:ln>
        </p:spPr>
      </p:sp>
      <p:sp>
        <p:nvSpPr>
          <p:cNvPr id="11267" name="Rectangle 2">
            <a:extLst>
              <a:ext uri="{FF2B5EF4-FFF2-40B4-BE49-F238E27FC236}">
                <a16:creationId xmlns:a16="http://schemas.microsoft.com/office/drawing/2014/main" id="{C88C0925-CC10-2E40-ACF4-F9F0948CC99E}"/>
              </a:ext>
            </a:extLst>
          </p:cNvPr>
          <p:cNvSpPr txBox="1">
            <a:spLocks noChangeArrowheads="1"/>
          </p:cNvSpPr>
          <p:nvPr>
            <p:ph type="body" idx="1"/>
          </p:nvPr>
        </p:nvSpPr>
        <p:spPr>
          <a:xfrm>
            <a:off x="685800" y="4343400"/>
            <a:ext cx="54864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Tree>
    <p:extLst>
      <p:ext uri="{BB962C8B-B14F-4D97-AF65-F5344CB8AC3E}">
        <p14:creationId xmlns:p14="http://schemas.microsoft.com/office/powerpoint/2010/main" val="371835319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2290" name="Rectangle 1">
            <a:extLst>
              <a:ext uri="{FF2B5EF4-FFF2-40B4-BE49-F238E27FC236}">
                <a16:creationId xmlns:a16="http://schemas.microsoft.com/office/drawing/2014/main" id="{F73C5805-D73A-BF40-89AB-3938CD6CF1C8}"/>
              </a:ext>
            </a:extLst>
          </p:cNvPr>
          <p:cNvSpPr txBox="1">
            <a:spLocks noChangeArrowheads="1" noTextEdit="1"/>
          </p:cNvSpPr>
          <p:nvPr>
            <p:ph type="sldImg"/>
          </p:nvPr>
        </p:nvSpPr>
        <p:spPr>
          <a:xfrm>
            <a:off x="381000" y="695325"/>
            <a:ext cx="6096000" cy="3429000"/>
          </a:xfrm>
          <a:solidFill>
            <a:srgbClr val="FFFFFF"/>
          </a:solidFill>
          <a:ln>
            <a:solidFill>
              <a:srgbClr val="000000"/>
            </a:solidFill>
            <a:miter lim="800000"/>
            <a:headEnd/>
            <a:tailEnd/>
          </a:ln>
        </p:spPr>
      </p:sp>
      <p:sp>
        <p:nvSpPr>
          <p:cNvPr id="12291" name="Rectangle 2">
            <a:extLst>
              <a:ext uri="{FF2B5EF4-FFF2-40B4-BE49-F238E27FC236}">
                <a16:creationId xmlns:a16="http://schemas.microsoft.com/office/drawing/2014/main" id="{9FD76159-9967-3643-A21A-1A95ECB8A281}"/>
              </a:ext>
            </a:extLst>
          </p:cNvPr>
          <p:cNvSpPr txBox="1">
            <a:spLocks noChangeArrowheads="1"/>
          </p:cNvSpPr>
          <p:nvPr>
            <p:ph type="body" idx="1"/>
          </p:nvPr>
        </p:nvSpPr>
        <p:spPr>
          <a:xfrm>
            <a:off x="685800" y="4343400"/>
            <a:ext cx="54864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Tree>
    <p:extLst>
      <p:ext uri="{BB962C8B-B14F-4D97-AF65-F5344CB8AC3E}">
        <p14:creationId xmlns:p14="http://schemas.microsoft.com/office/powerpoint/2010/main" val="37303980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1">
            <a:extLst>
              <a:ext uri="{FF2B5EF4-FFF2-40B4-BE49-F238E27FC236}">
                <a16:creationId xmlns:a16="http://schemas.microsoft.com/office/drawing/2014/main" id="{AE650F68-9B41-024E-B6B1-8DC15C8EEB72}"/>
              </a:ext>
            </a:extLst>
          </p:cNvPr>
          <p:cNvSpPr txBox="1">
            <a:spLocks noChangeArrowheads="1" noTextEdit="1"/>
          </p:cNvSpPr>
          <p:nvPr>
            <p:ph type="sldImg"/>
          </p:nvPr>
        </p:nvSpPr>
        <p:spPr>
          <a:xfrm>
            <a:off x="1588" y="0"/>
            <a:ext cx="1587" cy="1588"/>
          </a:xfrm>
          <a:solidFill>
            <a:srgbClr val="FFFFFF"/>
          </a:solidFill>
          <a:ln>
            <a:solidFill>
              <a:srgbClr val="000000"/>
            </a:solidFill>
            <a:miter lim="800000"/>
            <a:headEnd/>
            <a:tailEnd/>
          </a:ln>
        </p:spPr>
      </p:sp>
      <p:sp>
        <p:nvSpPr>
          <p:cNvPr id="13315" name="Rectangle 2">
            <a:extLst>
              <a:ext uri="{FF2B5EF4-FFF2-40B4-BE49-F238E27FC236}">
                <a16:creationId xmlns:a16="http://schemas.microsoft.com/office/drawing/2014/main" id="{9E6D156D-259B-A94B-8557-F6191A9E79C1}"/>
              </a:ext>
            </a:extLst>
          </p:cNvPr>
          <p:cNvSpPr txBox="1">
            <a:spLocks noChangeArrowheads="1"/>
          </p:cNvSpPr>
          <p:nvPr>
            <p:ph type="body" idx="1"/>
          </p:nvPr>
        </p:nvSpPr>
        <p:spPr>
          <a:xfrm>
            <a:off x="685800" y="4343400"/>
            <a:ext cx="5486400" cy="40243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Tree>
    <p:extLst>
      <p:ext uri="{BB962C8B-B14F-4D97-AF65-F5344CB8AC3E}">
        <p14:creationId xmlns:p14="http://schemas.microsoft.com/office/powerpoint/2010/main" val="30078736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10/2/19</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5190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10/2/19</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38934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10/2/19</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409667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10/2/19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008323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10/2/19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270369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10/2/19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094014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10/2/19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013396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10/2/19</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074682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10/2/19</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036199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10/2/19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00916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10/2/19</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923334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AndObj">
  <p:cSld name="Title, Text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CF0AC-745A-C84B-ABB2-5D2C748A9544}"/>
              </a:ext>
            </a:extLst>
          </p:cNvPr>
          <p:cNvSpPr>
            <a:spLocks noGrp="1"/>
          </p:cNvSpPr>
          <p:nvPr>
            <p:ph type="title"/>
          </p:nvPr>
        </p:nvSpPr>
        <p:spPr>
          <a:xfrm>
            <a:off x="914400" y="609600"/>
            <a:ext cx="10363200" cy="1143000"/>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4EE3343-1F58-FD47-85FB-20D1D4F761F8}"/>
              </a:ext>
            </a:extLst>
          </p:cNvPr>
          <p:cNvSpPr>
            <a:spLocks noGrp="1"/>
          </p:cNvSpPr>
          <p:nvPr>
            <p:ph type="body" sz="half" idx="1"/>
          </p:nvPr>
        </p:nvSpPr>
        <p:spPr>
          <a:xfrm>
            <a:off x="914400" y="1981200"/>
            <a:ext cx="50800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0483496-FF08-6B46-90D6-42E7222639C3}"/>
              </a:ext>
            </a:extLst>
          </p:cNvPr>
          <p:cNvSpPr>
            <a:spLocks noGrp="1"/>
          </p:cNvSpPr>
          <p:nvPr>
            <p:ph sz="half" idx="2"/>
          </p:nvPr>
        </p:nvSpPr>
        <p:spPr>
          <a:xfrm>
            <a:off x="6197600" y="1981200"/>
            <a:ext cx="50800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4C0E329-A735-A748-88D6-34AB15E4245E}"/>
              </a:ext>
            </a:extLst>
          </p:cNvPr>
          <p:cNvSpPr>
            <a:spLocks noGrp="1"/>
          </p:cNvSpPr>
          <p:nvPr>
            <p:ph type="dt" sz="half" idx="10"/>
          </p:nvPr>
        </p:nvSpPr>
        <p:spPr>
          <a:xfrm>
            <a:off x="914400" y="6248400"/>
            <a:ext cx="2540000" cy="457200"/>
          </a:xfrm>
        </p:spPr>
        <p:txBody>
          <a:bodyPr/>
          <a:lstStyle>
            <a:lvl1pPr>
              <a:defRPr/>
            </a:lvl1pPr>
          </a:lstStyle>
          <a:p>
            <a:endParaRPr lang="en-GB" altLang="en-US"/>
          </a:p>
        </p:txBody>
      </p:sp>
      <p:sp>
        <p:nvSpPr>
          <p:cNvPr id="6" name="Footer Placeholder 5">
            <a:extLst>
              <a:ext uri="{FF2B5EF4-FFF2-40B4-BE49-F238E27FC236}">
                <a16:creationId xmlns:a16="http://schemas.microsoft.com/office/drawing/2014/main" id="{1EE49F53-7083-6545-B27F-AF5032DA3B19}"/>
              </a:ext>
            </a:extLst>
          </p:cNvPr>
          <p:cNvSpPr>
            <a:spLocks noGrp="1"/>
          </p:cNvSpPr>
          <p:nvPr>
            <p:ph type="ftr" sz="quarter" idx="11"/>
          </p:nvPr>
        </p:nvSpPr>
        <p:spPr>
          <a:xfrm>
            <a:off x="4165600" y="6248400"/>
            <a:ext cx="3860800" cy="457200"/>
          </a:xfrm>
        </p:spPr>
        <p:txBody>
          <a:bodyPr/>
          <a:lstStyle>
            <a:lvl1pPr>
              <a:defRPr/>
            </a:lvl1pPr>
          </a:lstStyle>
          <a:p>
            <a:endParaRPr lang="en-GB" altLang="en-US"/>
          </a:p>
        </p:txBody>
      </p:sp>
      <p:sp>
        <p:nvSpPr>
          <p:cNvPr id="7" name="Slide Number Placeholder 6">
            <a:extLst>
              <a:ext uri="{FF2B5EF4-FFF2-40B4-BE49-F238E27FC236}">
                <a16:creationId xmlns:a16="http://schemas.microsoft.com/office/drawing/2014/main" id="{41FDDBE1-13B9-4845-8F6A-2A9ECEF2F830}"/>
              </a:ext>
            </a:extLst>
          </p:cNvPr>
          <p:cNvSpPr>
            <a:spLocks noGrp="1"/>
          </p:cNvSpPr>
          <p:nvPr>
            <p:ph type="sldNum" sz="quarter" idx="12"/>
          </p:nvPr>
        </p:nvSpPr>
        <p:spPr>
          <a:xfrm>
            <a:off x="8737600" y="6248400"/>
            <a:ext cx="2540000" cy="457200"/>
          </a:xfrm>
        </p:spPr>
        <p:txBody>
          <a:bodyPr/>
          <a:lstStyle>
            <a:lvl1pPr>
              <a:defRPr/>
            </a:lvl1pPr>
          </a:lstStyle>
          <a:p>
            <a:fld id="{71E7FD72-BE6F-0148-82A4-50CD07F30D1B}" type="slidenum">
              <a:rPr lang="en-GB" altLang="en-US"/>
              <a:pPr/>
              <a:t>‹#›</a:t>
            </a:fld>
            <a:endParaRPr lang="en-GB" altLang="en-US"/>
          </a:p>
        </p:txBody>
      </p:sp>
    </p:spTree>
    <p:extLst>
      <p:ext uri="{BB962C8B-B14F-4D97-AF65-F5344CB8AC3E}">
        <p14:creationId xmlns:p14="http://schemas.microsoft.com/office/powerpoint/2010/main" val="19823872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9601" y="128588"/>
            <a:ext cx="10970684" cy="1433512"/>
          </a:xfrm>
        </p:spPr>
        <p:txBody>
          <a:bodyPr/>
          <a:lstStyle/>
          <a:p>
            <a:r>
              <a:rPr lang="en-US"/>
              <a:t>Click to edit Master title style</a:t>
            </a:r>
            <a:endParaRPr lang="hu-HU"/>
          </a:p>
        </p:txBody>
      </p:sp>
      <p:sp>
        <p:nvSpPr>
          <p:cNvPr id="3" name="Rectangle 3">
            <a:extLst>
              <a:ext uri="{FF2B5EF4-FFF2-40B4-BE49-F238E27FC236}">
                <a16:creationId xmlns:a16="http://schemas.microsoft.com/office/drawing/2014/main" id="{A14F5557-A87E-BE42-8033-6E67DC4023B4}"/>
              </a:ext>
            </a:extLst>
          </p:cNvPr>
          <p:cNvSpPr>
            <a:spLocks noGrp="1" noChangeArrowheads="1"/>
          </p:cNvSpPr>
          <p:nvPr>
            <p:ph type="dt" idx="10"/>
          </p:nvPr>
        </p:nvSpPr>
        <p:spPr>
          <a:ln/>
        </p:spPr>
        <p:txBody>
          <a:bodyPr/>
          <a:lstStyle>
            <a:lvl1pPr>
              <a:defRPr/>
            </a:lvl1pPr>
          </a:lstStyle>
          <a:p>
            <a:pPr>
              <a:defRPr/>
            </a:pPr>
            <a:endParaRPr lang="hu-HU"/>
          </a:p>
        </p:txBody>
      </p:sp>
      <p:sp>
        <p:nvSpPr>
          <p:cNvPr id="4" name="Rectangle 4">
            <a:extLst>
              <a:ext uri="{FF2B5EF4-FFF2-40B4-BE49-F238E27FC236}">
                <a16:creationId xmlns:a16="http://schemas.microsoft.com/office/drawing/2014/main" id="{8C647520-FAE4-7F44-A3DE-7D0F1310716A}"/>
              </a:ext>
            </a:extLst>
          </p:cNvPr>
          <p:cNvSpPr>
            <a:spLocks noGrp="1" noChangeArrowheads="1"/>
          </p:cNvSpPr>
          <p:nvPr>
            <p:ph type="ftr" idx="11"/>
          </p:nvPr>
        </p:nvSpPr>
        <p:spPr>
          <a:ln/>
        </p:spPr>
        <p:txBody>
          <a:bodyPr/>
          <a:lstStyle>
            <a:lvl1pPr>
              <a:defRPr/>
            </a:lvl1pPr>
          </a:lstStyle>
          <a:p>
            <a:pPr>
              <a:defRPr/>
            </a:pPr>
            <a:endParaRPr lang="hu-HU"/>
          </a:p>
        </p:txBody>
      </p:sp>
      <p:sp>
        <p:nvSpPr>
          <p:cNvPr id="5" name="Rectangle 5">
            <a:extLst>
              <a:ext uri="{FF2B5EF4-FFF2-40B4-BE49-F238E27FC236}">
                <a16:creationId xmlns:a16="http://schemas.microsoft.com/office/drawing/2014/main" id="{01C44B09-8637-ED43-93DA-6B051139C89C}"/>
              </a:ext>
            </a:extLst>
          </p:cNvPr>
          <p:cNvSpPr>
            <a:spLocks noGrp="1" noChangeArrowheads="1"/>
          </p:cNvSpPr>
          <p:nvPr>
            <p:ph type="sldNum" idx="12"/>
          </p:nvPr>
        </p:nvSpPr>
        <p:spPr>
          <a:ln/>
        </p:spPr>
        <p:txBody>
          <a:bodyPr/>
          <a:lstStyle>
            <a:lvl1pPr>
              <a:defRPr/>
            </a:lvl1pPr>
          </a:lstStyle>
          <a:p>
            <a:fld id="{E3ABD410-A508-8C4A-AD35-5C3F4F79A46F}" type="slidenum">
              <a:rPr lang="hu-HU" altLang="en-US"/>
              <a:pPr/>
              <a:t>‹#›</a:t>
            </a:fld>
            <a:endParaRPr lang="hu-HU" altLang="en-US"/>
          </a:p>
        </p:txBody>
      </p:sp>
    </p:spTree>
    <p:extLst>
      <p:ext uri="{BB962C8B-B14F-4D97-AF65-F5344CB8AC3E}">
        <p14:creationId xmlns:p14="http://schemas.microsoft.com/office/powerpoint/2010/main" val="12888313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userDrawn="1">
  <p:cSld name="Main presentation title slide">
    <p:spTree>
      <p:nvGrpSpPr>
        <p:cNvPr id="1" name=""/>
        <p:cNvGrpSpPr/>
        <p:nvPr/>
      </p:nvGrpSpPr>
      <p:grpSpPr>
        <a:xfrm>
          <a:off x="0" y="0"/>
          <a:ext cx="0" cy="0"/>
          <a:chOff x="0" y="0"/>
          <a:chExt cx="0" cy="0"/>
        </a:xfrm>
      </p:grpSpPr>
      <p:cxnSp>
        <p:nvCxnSpPr>
          <p:cNvPr id="6" name="Straight Connector 5"/>
          <p:cNvCxnSpPr/>
          <p:nvPr userDrawn="1"/>
        </p:nvCxnSpPr>
        <p:spPr>
          <a:xfrm>
            <a:off x="2559051" y="1443038"/>
            <a:ext cx="0" cy="3657600"/>
          </a:xfrm>
          <a:prstGeom prst="line">
            <a:avLst/>
          </a:prstGeom>
          <a:ln w="6350">
            <a:solidFill>
              <a:schemeClr val="bg1"/>
            </a:solidFill>
          </a:ln>
        </p:spPr>
        <p:style>
          <a:lnRef idx="1">
            <a:schemeClr val="accent2"/>
          </a:lnRef>
          <a:fillRef idx="0">
            <a:schemeClr val="accent2"/>
          </a:fillRef>
          <a:effectRef idx="0">
            <a:schemeClr val="accent2"/>
          </a:effectRef>
          <a:fontRef idx="minor">
            <a:schemeClr val="tx1"/>
          </a:fontRef>
        </p:style>
      </p:cxnSp>
      <p:pic>
        <p:nvPicPr>
          <p:cNvPr id="7" name="Picture 11" descr="UWE-Logo-Bottom.jp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819151" y="5783264"/>
            <a:ext cx="2910416" cy="1074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Text Placeholder 14"/>
          <p:cNvSpPr>
            <a:spLocks noGrp="1"/>
          </p:cNvSpPr>
          <p:nvPr>
            <p:ph type="body" sz="quarter" idx="14"/>
          </p:nvPr>
        </p:nvSpPr>
        <p:spPr>
          <a:xfrm>
            <a:off x="3100800" y="1340768"/>
            <a:ext cx="8083667" cy="3774848"/>
          </a:xfrm>
          <a:prstGeom prst="rect">
            <a:avLst/>
          </a:prstGeom>
        </p:spPr>
        <p:txBody>
          <a:bodyPr lIns="0" tIns="0" rIns="0" bIns="0"/>
          <a:lstStyle>
            <a:lvl1pPr marL="0" indent="0">
              <a:lnSpc>
                <a:spcPts val="4800"/>
              </a:lnSpc>
              <a:spcBef>
                <a:spcPts val="0"/>
              </a:spcBef>
              <a:buFontTx/>
              <a:buNone/>
              <a:defRPr sz="4400" b="0" i="0">
                <a:solidFill>
                  <a:schemeClr val="bg1"/>
                </a:solidFill>
                <a:latin typeface="Georgia" charset="0"/>
                <a:ea typeface="Georgia" charset="0"/>
                <a:cs typeface="Georgia" charset="0"/>
              </a:defRPr>
            </a:lvl1pPr>
          </a:lstStyle>
          <a:p>
            <a:pPr lvl="0"/>
            <a:r>
              <a:rPr lang="en-GB" dirty="0"/>
              <a:t>Click to edit Master text styles</a:t>
            </a:r>
          </a:p>
        </p:txBody>
      </p:sp>
      <p:sp>
        <p:nvSpPr>
          <p:cNvPr id="18" name="Text Placeholder 14"/>
          <p:cNvSpPr>
            <a:spLocks noGrp="1"/>
          </p:cNvSpPr>
          <p:nvPr>
            <p:ph type="body" sz="quarter" idx="15"/>
          </p:nvPr>
        </p:nvSpPr>
        <p:spPr>
          <a:xfrm>
            <a:off x="854401" y="1427169"/>
            <a:ext cx="1625519" cy="358775"/>
          </a:xfrm>
          <a:prstGeom prst="rect">
            <a:avLst/>
          </a:prstGeom>
        </p:spPr>
        <p:txBody>
          <a:bodyPr lIns="0" tIns="0" rIns="0" bIns="0"/>
          <a:lstStyle>
            <a:lvl1pPr marL="0" indent="0">
              <a:lnSpc>
                <a:spcPts val="1300"/>
              </a:lnSpc>
              <a:spcBef>
                <a:spcPts val="0"/>
              </a:spcBef>
              <a:buFontTx/>
              <a:buNone/>
              <a:defRPr sz="1100" b="0" i="0">
                <a:solidFill>
                  <a:schemeClr val="bg1"/>
                </a:solidFill>
                <a:latin typeface="Tahoma" charset="0"/>
                <a:ea typeface="Tahoma" charset="0"/>
                <a:cs typeface="Tahoma" charset="0"/>
              </a:defRPr>
            </a:lvl1pPr>
          </a:lstStyle>
          <a:p>
            <a:pPr lvl="0"/>
            <a:r>
              <a:rPr lang="en-GB" dirty="0"/>
              <a:t>Click to edit Master text styles</a:t>
            </a:r>
          </a:p>
        </p:txBody>
      </p:sp>
      <p:sp>
        <p:nvSpPr>
          <p:cNvPr id="19" name="Text Placeholder 14"/>
          <p:cNvSpPr>
            <a:spLocks noGrp="1"/>
          </p:cNvSpPr>
          <p:nvPr>
            <p:ph type="body" sz="quarter" idx="16"/>
          </p:nvPr>
        </p:nvSpPr>
        <p:spPr>
          <a:xfrm>
            <a:off x="854401" y="1787168"/>
            <a:ext cx="1625519" cy="536400"/>
          </a:xfrm>
          <a:prstGeom prst="rect">
            <a:avLst/>
          </a:prstGeom>
        </p:spPr>
        <p:txBody>
          <a:bodyPr lIns="0" tIns="0" rIns="0" bIns="0"/>
          <a:lstStyle>
            <a:lvl1pPr marL="0" indent="0">
              <a:lnSpc>
                <a:spcPts val="1300"/>
              </a:lnSpc>
              <a:spcBef>
                <a:spcPts val="0"/>
              </a:spcBef>
              <a:buFontTx/>
              <a:buNone/>
              <a:defRPr sz="1100" b="1" i="0">
                <a:solidFill>
                  <a:schemeClr val="bg1"/>
                </a:solidFill>
                <a:latin typeface="Tahoma" charset="0"/>
                <a:ea typeface="Tahoma" charset="0"/>
                <a:cs typeface="Tahoma" charset="0"/>
              </a:defRPr>
            </a:lvl1pPr>
          </a:lstStyle>
          <a:p>
            <a:pPr lvl="0"/>
            <a:r>
              <a:rPr lang="en-GB" dirty="0"/>
              <a:t>Click to edit Master text styles</a:t>
            </a:r>
          </a:p>
        </p:txBody>
      </p:sp>
      <p:sp>
        <p:nvSpPr>
          <p:cNvPr id="20" name="Text Placeholder 14"/>
          <p:cNvSpPr>
            <a:spLocks noGrp="1"/>
          </p:cNvSpPr>
          <p:nvPr>
            <p:ph type="body" sz="quarter" idx="17"/>
          </p:nvPr>
        </p:nvSpPr>
        <p:spPr>
          <a:xfrm>
            <a:off x="854401" y="2330769"/>
            <a:ext cx="1625519" cy="695325"/>
          </a:xfrm>
          <a:prstGeom prst="rect">
            <a:avLst/>
          </a:prstGeom>
        </p:spPr>
        <p:txBody>
          <a:bodyPr lIns="0" tIns="0" rIns="0" bIns="0"/>
          <a:lstStyle>
            <a:lvl1pPr marL="0" indent="0">
              <a:lnSpc>
                <a:spcPts val="1300"/>
              </a:lnSpc>
              <a:spcBef>
                <a:spcPts val="0"/>
              </a:spcBef>
              <a:buFontTx/>
              <a:buNone/>
              <a:defRPr sz="1100" b="1" i="0">
                <a:solidFill>
                  <a:schemeClr val="bg1"/>
                </a:solidFill>
                <a:latin typeface="Tahoma" charset="0"/>
                <a:ea typeface="Tahoma" charset="0"/>
                <a:cs typeface="Tahoma" charset="0"/>
              </a:defRPr>
            </a:lvl1pPr>
          </a:lstStyle>
          <a:p>
            <a:pPr lvl="0"/>
            <a:r>
              <a:rPr lang="en-GB" dirty="0"/>
              <a:t>Click to edit Master text styles</a:t>
            </a:r>
          </a:p>
        </p:txBody>
      </p:sp>
      <p:sp>
        <p:nvSpPr>
          <p:cNvPr id="8" name="Text Placeholder 14"/>
          <p:cNvSpPr>
            <a:spLocks noGrp="1"/>
          </p:cNvSpPr>
          <p:nvPr>
            <p:ph type="body" sz="quarter" idx="18"/>
          </p:nvPr>
        </p:nvSpPr>
        <p:spPr>
          <a:xfrm>
            <a:off x="860083" y="4960139"/>
            <a:ext cx="1625519" cy="229774"/>
          </a:xfrm>
          <a:prstGeom prst="rect">
            <a:avLst/>
          </a:prstGeom>
        </p:spPr>
        <p:txBody>
          <a:bodyPr lIns="0" tIns="0" rIns="0" bIns="0"/>
          <a:lstStyle>
            <a:lvl1pPr marL="0" indent="0">
              <a:lnSpc>
                <a:spcPts val="1300"/>
              </a:lnSpc>
              <a:spcBef>
                <a:spcPts val="0"/>
              </a:spcBef>
              <a:buFontTx/>
              <a:buNone/>
              <a:defRPr sz="1100" b="0" i="0">
                <a:solidFill>
                  <a:schemeClr val="bg1"/>
                </a:solidFill>
                <a:latin typeface="Tahoma"/>
                <a:ea typeface="Tahoma"/>
                <a:cs typeface="Tahoma"/>
              </a:defRPr>
            </a:lvl1pPr>
          </a:lstStyle>
          <a:p>
            <a:pPr lvl="0"/>
            <a:r>
              <a:rPr lang="en-GB" dirty="0"/>
              <a:t>Click to edit Master text styles</a:t>
            </a:r>
          </a:p>
        </p:txBody>
      </p:sp>
    </p:spTree>
    <p:extLst>
      <p:ext uri="{BB962C8B-B14F-4D97-AF65-F5344CB8AC3E}">
        <p14:creationId xmlns:p14="http://schemas.microsoft.com/office/powerpoint/2010/main" val="2272811962"/>
      </p:ext>
    </p:extLst>
  </p:cSld>
  <p:clrMapOvr>
    <a:masterClrMapping/>
  </p:clrMapOvr>
  <p:transition spd="slow">
    <p:fad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userDrawn="1">
  <p:cSld name="Main headings, text and bullet points">
    <p:spTree>
      <p:nvGrpSpPr>
        <p:cNvPr id="1" name=""/>
        <p:cNvGrpSpPr/>
        <p:nvPr/>
      </p:nvGrpSpPr>
      <p:grpSpPr>
        <a:xfrm>
          <a:off x="0" y="0"/>
          <a:ext cx="0" cy="0"/>
          <a:chOff x="0" y="0"/>
          <a:chExt cx="0" cy="0"/>
        </a:xfrm>
      </p:grpSpPr>
      <p:pic>
        <p:nvPicPr>
          <p:cNvPr id="4" name="Picture 1" descr="UWE-Logo-Bottom.jpg"/>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200151" y="6326188"/>
            <a:ext cx="1441449" cy="531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 Placeholder 5"/>
          <p:cNvSpPr>
            <a:spLocks noGrp="1"/>
          </p:cNvSpPr>
          <p:nvPr>
            <p:ph type="body" sz="quarter" idx="10"/>
          </p:nvPr>
        </p:nvSpPr>
        <p:spPr>
          <a:xfrm>
            <a:off x="1199455" y="689700"/>
            <a:ext cx="8687495" cy="651068"/>
          </a:xfrm>
          <a:prstGeom prst="rect">
            <a:avLst/>
          </a:prstGeom>
        </p:spPr>
        <p:txBody>
          <a:bodyPr lIns="0" tIns="0" rIns="0" bIns="0"/>
          <a:lstStyle>
            <a:lvl1pPr marL="0" indent="0">
              <a:lnSpc>
                <a:spcPts val="4200"/>
              </a:lnSpc>
              <a:buFontTx/>
              <a:buNone/>
              <a:defRPr sz="4000" b="0" i="0">
                <a:solidFill>
                  <a:srgbClr val="16818D"/>
                </a:solidFill>
                <a:latin typeface="Georgia" charset="0"/>
                <a:ea typeface="Georgia" charset="0"/>
                <a:cs typeface="Georgia" charset="0"/>
              </a:defRPr>
            </a:lvl1pPr>
          </a:lstStyle>
          <a:p>
            <a:pPr lvl="0"/>
            <a:r>
              <a:rPr lang="en-GB" dirty="0"/>
              <a:t>Click to edit Master text styles</a:t>
            </a:r>
          </a:p>
        </p:txBody>
      </p:sp>
      <p:sp>
        <p:nvSpPr>
          <p:cNvPr id="6" name="Text Placeholder 5"/>
          <p:cNvSpPr>
            <a:spLocks noGrp="1"/>
          </p:cNvSpPr>
          <p:nvPr>
            <p:ph type="body" sz="quarter" idx="11"/>
          </p:nvPr>
        </p:nvSpPr>
        <p:spPr>
          <a:xfrm>
            <a:off x="1103445" y="1557214"/>
            <a:ext cx="8783504" cy="4464074"/>
          </a:xfrm>
          <a:prstGeom prst="rect">
            <a:avLst/>
          </a:prstGeom>
        </p:spPr>
        <p:txBody>
          <a:bodyPr/>
          <a:lstStyle>
            <a:lvl1pPr marL="266700" indent="-266700">
              <a:buClr>
                <a:srgbClr val="16818D"/>
              </a:buClr>
              <a:defRPr sz="1600">
                <a:latin typeface="Tahoma" panose="020B0604030504040204" pitchFamily="34" charset="0"/>
                <a:ea typeface="Tahoma" panose="020B0604030504040204" pitchFamily="34" charset="0"/>
                <a:cs typeface="Tahoma" panose="020B0604030504040204" pitchFamily="34" charset="0"/>
              </a:defRPr>
            </a:lvl1pPr>
            <a:lvl2pPr marL="541338" indent="-274638">
              <a:buClr>
                <a:srgbClr val="16818D"/>
              </a:buClr>
              <a:buFont typeface="Courier New" panose="02070309020205020404" pitchFamily="49" charset="0"/>
              <a:buChar char="o"/>
              <a:defRPr sz="1600">
                <a:latin typeface="Tahoma" panose="020B0604030504040204" pitchFamily="34" charset="0"/>
                <a:ea typeface="Tahoma" panose="020B0604030504040204" pitchFamily="34" charset="0"/>
                <a:cs typeface="Tahoma" panose="020B0604030504040204" pitchFamily="34" charset="0"/>
              </a:defRPr>
            </a:lvl2pPr>
            <a:lvl3pPr marL="808038" indent="-266700">
              <a:buClr>
                <a:srgbClr val="16818D"/>
              </a:buClr>
              <a:buFont typeface="Arial" panose="020B0604020202020204" pitchFamily="34" charset="0"/>
              <a:buChar char="̶"/>
              <a:defRPr sz="1600">
                <a:latin typeface="Tahoma" panose="020B0604030504040204" pitchFamily="34" charset="0"/>
                <a:ea typeface="Tahoma" panose="020B0604030504040204" pitchFamily="34" charset="0"/>
                <a:cs typeface="Tahoma" panose="020B0604030504040204" pitchFamily="34" charset="0"/>
              </a:defRPr>
            </a:lvl3pPr>
            <a:lvl4pPr>
              <a:defRPr sz="1600">
                <a:latin typeface="Tahoma" panose="020B0604030504040204" pitchFamily="34" charset="0"/>
                <a:ea typeface="Tahoma" panose="020B0604030504040204" pitchFamily="34" charset="0"/>
                <a:cs typeface="Tahoma" panose="020B0604030504040204" pitchFamily="34" charset="0"/>
              </a:defRPr>
            </a:lvl4pPr>
            <a:lvl5pPr>
              <a:defRPr sz="1600">
                <a:latin typeface="Tahoma" panose="020B0604030504040204" pitchFamily="34" charset="0"/>
                <a:ea typeface="Tahoma" panose="020B0604030504040204" pitchFamily="34" charset="0"/>
                <a:cs typeface="Tahoma" panose="020B0604030504040204" pitchFamily="34" charset="0"/>
              </a:defRPr>
            </a:lvl5pPr>
          </a:lstStyle>
          <a:p>
            <a:pPr lvl="0"/>
            <a:r>
              <a:rPr lang="en-US" dirty="0"/>
              <a:t>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2925440434"/>
      </p:ext>
    </p:extLst>
  </p:cSld>
  <p:clrMapOvr>
    <a:masterClrMapping/>
  </p:clrMapOvr>
  <p:transition spd="slow">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10/2/19</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957583305"/>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43" r:id="rId6"/>
    <p:sldLayoutId id="2147483738" r:id="rId7"/>
    <p:sldLayoutId id="2147483739" r:id="rId8"/>
    <p:sldLayoutId id="2147483740" r:id="rId9"/>
    <p:sldLayoutId id="2147483742" r:id="rId10"/>
    <p:sldLayoutId id="2147483741" r:id="rId11"/>
    <p:sldLayoutId id="2147483745" r:id="rId12"/>
    <p:sldLayoutId id="2147483746" r:id="rId13"/>
    <p:sldLayoutId id="2147483747" r:id="rId14"/>
    <p:sldLayoutId id="2147483748" r:id="rId15"/>
  </p:sldLayoutIdLst>
  <p:hf sldNum="0" hdr="0" ftr="0" dt="0"/>
  <p:txStyles>
    <p:title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hyperlink" Target="http://www1.uwe.ac.uk/about/corporateinformation/strategy.aspx" TargetMode="Externa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21.png"/><Relationship Id="rId4" Type="http://schemas.openxmlformats.org/officeDocument/2006/relationships/oleObject" Target="../embeddings/oleObject1.bin"/></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5.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3" Type="http://schemas.openxmlformats.org/officeDocument/2006/relationships/hyperlink" Target="https://www.vocabulary.com/dictionary/denotation" TargetMode="External"/><Relationship Id="rId2" Type="http://schemas.openxmlformats.org/officeDocument/2006/relationships/hyperlink" Target="https://www.vocabulary.com/dictionary/connotation" TargetMode="Externa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hyperlink" Target="https://www.vocabulary.com/dictionary/denotation" TargetMode="External"/><Relationship Id="rId2" Type="http://schemas.openxmlformats.org/officeDocument/2006/relationships/hyperlink" Target="https://www.vocabulary.com/dictionary/connotation" TargetMode="External"/><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35.jp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37.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6B695AA2-4B70-477F-AF90-536B720A1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3">
            <a:extLst>
              <a:ext uri="{FF2B5EF4-FFF2-40B4-BE49-F238E27FC236}">
                <a16:creationId xmlns:a16="http://schemas.microsoft.com/office/drawing/2014/main" id="{251AA1FA-D658-43C5-8046-4570576FEFB9}"/>
              </a:ext>
            </a:extLst>
          </p:cNvPr>
          <p:cNvPicPr>
            <a:picLocks noChangeAspect="1"/>
          </p:cNvPicPr>
          <p:nvPr/>
        </p:nvPicPr>
        <p:blipFill rotWithShape="1">
          <a:blip r:embed="rId2">
            <a:alphaModFix amt="40000"/>
          </a:blip>
          <a:srcRect t="7865" b="7865"/>
          <a:stretch/>
        </p:blipFill>
        <p:spPr>
          <a:xfrm>
            <a:off x="20" y="10"/>
            <a:ext cx="12191980" cy="6857990"/>
          </a:xfrm>
          <a:prstGeom prst="rect">
            <a:avLst/>
          </a:prstGeom>
        </p:spPr>
      </p:pic>
      <p:sp>
        <p:nvSpPr>
          <p:cNvPr id="2" name="Title 1">
            <a:extLst>
              <a:ext uri="{FF2B5EF4-FFF2-40B4-BE49-F238E27FC236}">
                <a16:creationId xmlns:a16="http://schemas.microsoft.com/office/drawing/2014/main" id="{B1679A9B-8717-1B4E-957B-6AC3891C113C}"/>
              </a:ext>
            </a:extLst>
          </p:cNvPr>
          <p:cNvSpPr>
            <a:spLocks noGrp="1"/>
          </p:cNvSpPr>
          <p:nvPr>
            <p:ph type="ctrTitle"/>
          </p:nvPr>
        </p:nvSpPr>
        <p:spPr>
          <a:xfrm>
            <a:off x="965201" y="1020431"/>
            <a:ext cx="10225530" cy="1475013"/>
          </a:xfrm>
        </p:spPr>
        <p:txBody>
          <a:bodyPr>
            <a:normAutofit/>
          </a:bodyPr>
          <a:lstStyle/>
          <a:p>
            <a:pPr>
              <a:lnSpc>
                <a:spcPct val="90000"/>
              </a:lnSpc>
            </a:pPr>
            <a:r>
              <a:rPr lang="en-GB" sz="3100" b="1">
                <a:solidFill>
                  <a:schemeClr val="tx1"/>
                </a:solidFill>
              </a:rPr>
              <a:t>Timi O’Neill </a:t>
            </a:r>
            <a:br>
              <a:rPr lang="en-GB" sz="3100" b="1">
                <a:solidFill>
                  <a:schemeClr val="tx1"/>
                </a:solidFill>
              </a:rPr>
            </a:br>
            <a:br>
              <a:rPr lang="en-GB" sz="3100" b="1">
                <a:solidFill>
                  <a:schemeClr val="tx1"/>
                </a:solidFill>
              </a:rPr>
            </a:br>
            <a:r>
              <a:rPr lang="en-GB" sz="3100" b="1">
                <a:solidFill>
                  <a:schemeClr val="tx1"/>
                </a:solidFill>
              </a:rPr>
              <a:t>Imagined worlds</a:t>
            </a:r>
            <a:endParaRPr lang="en-US" sz="3100">
              <a:solidFill>
                <a:schemeClr val="tx1"/>
              </a:solidFill>
            </a:endParaRPr>
          </a:p>
        </p:txBody>
      </p:sp>
      <p:sp>
        <p:nvSpPr>
          <p:cNvPr id="3" name="Subtitle 2">
            <a:extLst>
              <a:ext uri="{FF2B5EF4-FFF2-40B4-BE49-F238E27FC236}">
                <a16:creationId xmlns:a16="http://schemas.microsoft.com/office/drawing/2014/main" id="{F2E5E9BE-CA66-FD43-8361-DD245D0736F6}"/>
              </a:ext>
            </a:extLst>
          </p:cNvPr>
          <p:cNvSpPr>
            <a:spLocks noGrp="1"/>
          </p:cNvSpPr>
          <p:nvPr>
            <p:ph type="subTitle" idx="1"/>
          </p:nvPr>
        </p:nvSpPr>
        <p:spPr>
          <a:xfrm>
            <a:off x="965201" y="2838679"/>
            <a:ext cx="10225530" cy="590321"/>
          </a:xfrm>
        </p:spPr>
        <p:txBody>
          <a:bodyPr>
            <a:normAutofit fontScale="92500" lnSpcReduction="20000"/>
          </a:bodyPr>
          <a:lstStyle/>
          <a:p>
            <a:r>
              <a:rPr lang="en-GB" b="1" dirty="0">
                <a:solidFill>
                  <a:schemeClr val="tx1"/>
                </a:solidFill>
              </a:rPr>
              <a:t>(Research in Context </a:t>
            </a:r>
          </a:p>
          <a:p>
            <a:r>
              <a:rPr lang="en-GB" b="1" dirty="0">
                <a:solidFill>
                  <a:schemeClr val="tx1"/>
                </a:solidFill>
              </a:rPr>
              <a:t>ADAD5003)</a:t>
            </a:r>
            <a:endParaRPr lang="en-US" dirty="0">
              <a:solidFill>
                <a:schemeClr val="tx1"/>
              </a:solidFill>
            </a:endParaRPr>
          </a:p>
        </p:txBody>
      </p:sp>
    </p:spTree>
    <p:extLst>
      <p:ext uri="{BB962C8B-B14F-4D97-AF65-F5344CB8AC3E}">
        <p14:creationId xmlns:p14="http://schemas.microsoft.com/office/powerpoint/2010/main" val="250263007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313" name="Text Placeholder 1"/>
          <p:cNvSpPr>
            <a:spLocks noGrp="1"/>
          </p:cNvSpPr>
          <p:nvPr>
            <p:ph type="body" sz="quarter" idx="14"/>
          </p:nvPr>
        </p:nvSpPr>
        <p:spPr bwMode="auto">
          <a:xfrm>
            <a:off x="1686068" y="1541576"/>
            <a:ext cx="8083667" cy="377484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algn="ctr" eaLnBrk="1" hangingPunct="1">
              <a:spcBef>
                <a:spcPct val="0"/>
              </a:spcBef>
            </a:pPr>
            <a:r>
              <a:rPr lang="en-GB" altLang="en-US" dirty="0">
                <a:solidFill>
                  <a:schemeClr val="tx1"/>
                </a:solidFill>
                <a:ea typeface="ＭＳ Ｐゴシック" charset="-128"/>
              </a:rPr>
              <a:t>Learning through practice in Higher Education </a:t>
            </a:r>
          </a:p>
        </p:txBody>
      </p:sp>
    </p:spTree>
    <p:extLst>
      <p:ext uri="{BB962C8B-B14F-4D97-AF65-F5344CB8AC3E}">
        <p14:creationId xmlns:p14="http://schemas.microsoft.com/office/powerpoint/2010/main" val="2631676916"/>
      </p:ext>
    </p:extLst>
  </p:cSld>
  <p:clrMapOvr>
    <a:masterClrMapping/>
  </p:clrMapOvr>
  <p:transition spd="slow">
    <p:fade/>
  </p:transition>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p:txBody>
          <a:bodyPr/>
          <a:lstStyle/>
          <a:p>
            <a:r>
              <a:rPr lang="en-GB" dirty="0"/>
              <a:t>Learning through practice</a:t>
            </a:r>
          </a:p>
        </p:txBody>
      </p:sp>
      <p:sp>
        <p:nvSpPr>
          <p:cNvPr id="5" name="Title 1"/>
          <p:cNvSpPr>
            <a:spLocks noGrp="1"/>
          </p:cNvSpPr>
          <p:nvPr>
            <p:ph type="body" sz="quarter" idx="11"/>
          </p:nvPr>
        </p:nvSpPr>
        <p:spPr/>
        <p:txBody>
          <a:bodyPr>
            <a:noAutofit/>
          </a:bodyPr>
          <a:lstStyle/>
          <a:p>
            <a:endParaRPr lang="en-US" sz="2000" dirty="0"/>
          </a:p>
        </p:txBody>
      </p:sp>
      <p:sp>
        <p:nvSpPr>
          <p:cNvPr id="6" name="TextBox 5"/>
          <p:cNvSpPr txBox="1"/>
          <p:nvPr/>
        </p:nvSpPr>
        <p:spPr>
          <a:xfrm>
            <a:off x="6801739" y="1600546"/>
            <a:ext cx="3258589" cy="1015663"/>
          </a:xfrm>
          <a:prstGeom prst="rect">
            <a:avLst/>
          </a:prstGeom>
          <a:noFill/>
        </p:spPr>
        <p:txBody>
          <a:bodyPr wrap="square" rtlCol="0">
            <a:spAutoFit/>
          </a:bodyPr>
          <a:lstStyle/>
          <a:p>
            <a:r>
              <a:rPr lang="en-US" sz="2000" dirty="0">
                <a:latin typeface="Arial" panose="020B0604020202020204" pitchFamily="34" charset="0"/>
                <a:cs typeface="Arial" panose="020B0604020202020204" pitchFamily="34" charset="0"/>
              </a:rPr>
              <a:t>Situated Learning and  Communities of Practice</a:t>
            </a:r>
          </a:p>
          <a:p>
            <a:r>
              <a:rPr lang="en-US" sz="2000" dirty="0">
                <a:latin typeface="Arial" panose="020B0604020202020204" pitchFamily="34" charset="0"/>
                <a:cs typeface="Arial" panose="020B0604020202020204" pitchFamily="34" charset="0"/>
              </a:rPr>
              <a:t>Lave and Wenger (1991)  </a:t>
            </a:r>
          </a:p>
        </p:txBody>
      </p:sp>
      <p:sp>
        <p:nvSpPr>
          <p:cNvPr id="8" name="Title 1"/>
          <p:cNvSpPr txBox="1">
            <a:spLocks/>
          </p:cNvSpPr>
          <p:nvPr/>
        </p:nvSpPr>
        <p:spPr>
          <a:xfrm>
            <a:off x="2547111" y="1677095"/>
            <a:ext cx="2232248" cy="1008431"/>
          </a:xfrm>
          <a:prstGeom prst="rect">
            <a:avLst/>
          </a:prstGeom>
        </p:spPr>
        <p:txBody>
          <a:bodyPr>
            <a:noAutofit/>
          </a:bodyPr>
          <a:lstStyle>
            <a:lvl1pPr algn="ctr" defTabSz="606425" rtl="0" eaLnBrk="0" fontAlgn="base" hangingPunct="0">
              <a:spcBef>
                <a:spcPct val="0"/>
              </a:spcBef>
              <a:spcAft>
                <a:spcPct val="0"/>
              </a:spcAft>
              <a:defRPr sz="5800" kern="1200">
                <a:solidFill>
                  <a:schemeClr val="tx1"/>
                </a:solidFill>
                <a:latin typeface="+mj-lt"/>
                <a:ea typeface="ＭＳ Ｐゴシック" charset="0"/>
                <a:cs typeface="ＭＳ Ｐゴシック" charset="0"/>
              </a:defRPr>
            </a:lvl1pPr>
            <a:lvl2pPr algn="ctr" defTabSz="606425" rtl="0" eaLnBrk="0" fontAlgn="base" hangingPunct="0">
              <a:spcBef>
                <a:spcPct val="0"/>
              </a:spcBef>
              <a:spcAft>
                <a:spcPct val="0"/>
              </a:spcAft>
              <a:defRPr sz="5800">
                <a:solidFill>
                  <a:schemeClr val="tx1"/>
                </a:solidFill>
                <a:latin typeface="Calibri" charset="0"/>
                <a:ea typeface="ＭＳ Ｐゴシック" charset="0"/>
                <a:cs typeface="ＭＳ Ｐゴシック" charset="0"/>
              </a:defRPr>
            </a:lvl2pPr>
            <a:lvl3pPr algn="ctr" defTabSz="606425" rtl="0" eaLnBrk="0" fontAlgn="base" hangingPunct="0">
              <a:spcBef>
                <a:spcPct val="0"/>
              </a:spcBef>
              <a:spcAft>
                <a:spcPct val="0"/>
              </a:spcAft>
              <a:defRPr sz="5800">
                <a:solidFill>
                  <a:schemeClr val="tx1"/>
                </a:solidFill>
                <a:latin typeface="Calibri" charset="0"/>
                <a:ea typeface="ＭＳ Ｐゴシック" charset="0"/>
                <a:cs typeface="ＭＳ Ｐゴシック" charset="0"/>
              </a:defRPr>
            </a:lvl3pPr>
            <a:lvl4pPr algn="ctr" defTabSz="606425" rtl="0" eaLnBrk="0" fontAlgn="base" hangingPunct="0">
              <a:spcBef>
                <a:spcPct val="0"/>
              </a:spcBef>
              <a:spcAft>
                <a:spcPct val="0"/>
              </a:spcAft>
              <a:defRPr sz="5800">
                <a:solidFill>
                  <a:schemeClr val="tx1"/>
                </a:solidFill>
                <a:latin typeface="Calibri" charset="0"/>
                <a:ea typeface="ＭＳ Ｐゴシック" charset="0"/>
                <a:cs typeface="ＭＳ Ｐゴシック" charset="0"/>
              </a:defRPr>
            </a:lvl4pPr>
            <a:lvl5pPr algn="ctr" defTabSz="606425" rtl="0" eaLnBrk="0" fontAlgn="base" hangingPunct="0">
              <a:spcBef>
                <a:spcPct val="0"/>
              </a:spcBef>
              <a:spcAft>
                <a:spcPct val="0"/>
              </a:spcAft>
              <a:defRPr sz="5800">
                <a:solidFill>
                  <a:schemeClr val="tx1"/>
                </a:solidFill>
                <a:latin typeface="Calibri" charset="0"/>
                <a:ea typeface="ＭＳ Ｐゴシック" charset="0"/>
                <a:cs typeface="ＭＳ Ｐゴシック" charset="0"/>
              </a:defRPr>
            </a:lvl5pPr>
            <a:lvl6pPr marL="609555" algn="ctr" defTabSz="609555" rtl="0" eaLnBrk="1" fontAlgn="base" hangingPunct="1">
              <a:spcBef>
                <a:spcPct val="0"/>
              </a:spcBef>
              <a:spcAft>
                <a:spcPct val="0"/>
              </a:spcAft>
              <a:defRPr sz="5867">
                <a:solidFill>
                  <a:schemeClr val="tx1"/>
                </a:solidFill>
                <a:latin typeface="Calibri" charset="0"/>
                <a:ea typeface="ＭＳ Ｐゴシック" charset="0"/>
                <a:cs typeface="ＭＳ Ｐゴシック" charset="0"/>
              </a:defRPr>
            </a:lvl6pPr>
            <a:lvl7pPr marL="1219110" algn="ctr" defTabSz="609555" rtl="0" eaLnBrk="1" fontAlgn="base" hangingPunct="1">
              <a:spcBef>
                <a:spcPct val="0"/>
              </a:spcBef>
              <a:spcAft>
                <a:spcPct val="0"/>
              </a:spcAft>
              <a:defRPr sz="5867">
                <a:solidFill>
                  <a:schemeClr val="tx1"/>
                </a:solidFill>
                <a:latin typeface="Calibri" charset="0"/>
                <a:ea typeface="ＭＳ Ｐゴシック" charset="0"/>
                <a:cs typeface="ＭＳ Ｐゴシック" charset="0"/>
              </a:defRPr>
            </a:lvl7pPr>
            <a:lvl8pPr marL="1828664" algn="ctr" defTabSz="609555" rtl="0" eaLnBrk="1" fontAlgn="base" hangingPunct="1">
              <a:spcBef>
                <a:spcPct val="0"/>
              </a:spcBef>
              <a:spcAft>
                <a:spcPct val="0"/>
              </a:spcAft>
              <a:defRPr sz="5867">
                <a:solidFill>
                  <a:schemeClr val="tx1"/>
                </a:solidFill>
                <a:latin typeface="Calibri" charset="0"/>
                <a:ea typeface="ＭＳ Ｐゴシック" charset="0"/>
                <a:cs typeface="ＭＳ Ｐゴシック" charset="0"/>
              </a:defRPr>
            </a:lvl8pPr>
            <a:lvl9pPr marL="2438218" algn="ctr" defTabSz="609555" rtl="0" eaLnBrk="1" fontAlgn="base" hangingPunct="1">
              <a:spcBef>
                <a:spcPct val="0"/>
              </a:spcBef>
              <a:spcAft>
                <a:spcPct val="0"/>
              </a:spcAft>
              <a:defRPr sz="5867">
                <a:solidFill>
                  <a:schemeClr val="tx1"/>
                </a:solidFill>
                <a:latin typeface="Calibri" charset="0"/>
                <a:ea typeface="ＭＳ Ｐゴシック" charset="0"/>
                <a:cs typeface="ＭＳ Ｐゴシック" charset="0"/>
              </a:defRPr>
            </a:lvl9pPr>
          </a:lstStyle>
          <a:p>
            <a:r>
              <a:rPr lang="en-US" sz="2000" dirty="0">
                <a:latin typeface="Arial" panose="020B0604020202020204" pitchFamily="34" charset="0"/>
                <a:cs typeface="Arial" panose="020B0604020202020204" pitchFamily="34" charset="0"/>
              </a:rPr>
              <a:t>Experiential Learning Cycle </a:t>
            </a:r>
          </a:p>
          <a:p>
            <a:r>
              <a:rPr lang="en-US" sz="2000" dirty="0">
                <a:latin typeface="Arial" panose="020B0604020202020204" pitchFamily="34" charset="0"/>
                <a:cs typeface="Arial" panose="020B0604020202020204" pitchFamily="34" charset="0"/>
              </a:rPr>
              <a:t>Kolb (1984)</a:t>
            </a:r>
          </a:p>
        </p:txBody>
      </p:sp>
      <p:pic>
        <p:nvPicPr>
          <p:cNvPr id="9" name="Content Placeholder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63235" y="2616208"/>
            <a:ext cx="4417404" cy="3056844"/>
          </a:xfrm>
          <a:prstGeom prst="rect">
            <a:avLst/>
          </a:prstGeom>
        </p:spPr>
      </p:pic>
    </p:spTree>
    <p:extLst>
      <p:ext uri="{BB962C8B-B14F-4D97-AF65-F5344CB8AC3E}">
        <p14:creationId xmlns:p14="http://schemas.microsoft.com/office/powerpoint/2010/main" val="360698728"/>
      </p:ext>
    </p:extLst>
  </p:cSld>
  <p:clrMapOvr>
    <a:masterClrMapping/>
  </p:clrMapOvr>
  <p:transition spd="slow">
    <p:fade/>
  </p:transition>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p:txBody>
          <a:bodyPr/>
          <a:lstStyle/>
          <a:p>
            <a:r>
              <a:rPr lang="en-GB" dirty="0"/>
              <a:t>Experiential Learning  </a:t>
            </a:r>
          </a:p>
        </p:txBody>
      </p:sp>
      <p:sp>
        <p:nvSpPr>
          <p:cNvPr id="4" name="Content Placeholder 2"/>
          <p:cNvSpPr>
            <a:spLocks noGrp="1"/>
          </p:cNvSpPr>
          <p:nvPr>
            <p:ph type="body" sz="quarter" idx="11"/>
          </p:nvPr>
        </p:nvSpPr>
        <p:spPr/>
        <p:txBody>
          <a:bodyPr/>
          <a:lstStyle/>
          <a:p>
            <a:r>
              <a:rPr lang="en-US" sz="2000" dirty="0"/>
              <a:t>Builds from socio-constructivist theory</a:t>
            </a:r>
          </a:p>
          <a:p>
            <a:r>
              <a:rPr lang="en-US" sz="2000" dirty="0"/>
              <a:t>Experience is core to learning process </a:t>
            </a:r>
          </a:p>
          <a:p>
            <a:r>
              <a:rPr lang="en-US" sz="2000" dirty="0"/>
              <a:t>Learning can be formed and reformed through experience and reflection</a:t>
            </a:r>
            <a:r>
              <a:rPr lang="en-US" dirty="0"/>
              <a:t>.</a:t>
            </a:r>
          </a:p>
        </p:txBody>
      </p:sp>
    </p:spTree>
    <p:extLst>
      <p:ext uri="{BB962C8B-B14F-4D97-AF65-F5344CB8AC3E}">
        <p14:creationId xmlns:p14="http://schemas.microsoft.com/office/powerpoint/2010/main" val="832157244"/>
      </p:ext>
    </p:extLst>
  </p:cSld>
  <p:clrMapOvr>
    <a:masterClrMapping/>
  </p:clrMapOvr>
  <p:transition spd="slow">
    <p:fade/>
  </p:transition>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ext Placeholder 4"/>
          <p:cNvSpPr>
            <a:spLocks noGrp="1"/>
          </p:cNvSpPr>
          <p:nvPr>
            <p:ph type="body" sz="quarter" idx="11"/>
          </p:nvPr>
        </p:nvSpPr>
        <p:spPr>
          <a:xfrm>
            <a:off x="1006997" y="1916832"/>
            <a:ext cx="2856755" cy="407965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r>
              <a:rPr lang="en-US" dirty="0"/>
              <a:t>Based on:</a:t>
            </a:r>
          </a:p>
          <a:p>
            <a:pPr algn="ctr"/>
            <a:br>
              <a:rPr lang="en-US" dirty="0"/>
            </a:br>
            <a:r>
              <a:rPr lang="en-US" dirty="0"/>
              <a:t>Dewey </a:t>
            </a:r>
          </a:p>
          <a:p>
            <a:pPr algn="ctr"/>
            <a:r>
              <a:rPr lang="en-US" dirty="0"/>
              <a:t>Lewin </a:t>
            </a:r>
          </a:p>
          <a:p>
            <a:pPr algn="ctr"/>
            <a:r>
              <a:rPr lang="en-US" dirty="0"/>
              <a:t>Piaget</a:t>
            </a:r>
          </a:p>
          <a:p>
            <a:pPr algn="ctr"/>
            <a:endParaRPr lang="en-US" dirty="0"/>
          </a:p>
          <a:p>
            <a:pPr algn="ctr"/>
            <a:r>
              <a:rPr lang="en-US" dirty="0"/>
              <a:t>Others:</a:t>
            </a:r>
            <a:br>
              <a:rPr lang="en-US" dirty="0"/>
            </a:br>
            <a:endParaRPr lang="en-US" dirty="0"/>
          </a:p>
          <a:p>
            <a:pPr algn="ctr"/>
            <a:r>
              <a:rPr lang="en-US" dirty="0"/>
              <a:t>Beard &amp; Wilson  (2006)</a:t>
            </a:r>
          </a:p>
          <a:p>
            <a:pPr algn="ctr"/>
            <a:r>
              <a:rPr lang="en-US" dirty="0"/>
              <a:t>Moon (2008) </a:t>
            </a:r>
          </a:p>
          <a:p>
            <a:pPr algn="ctr"/>
            <a:r>
              <a:rPr lang="en-US" dirty="0"/>
              <a:t>Rogers (1969)</a:t>
            </a:r>
          </a:p>
          <a:p>
            <a:pPr algn="ctr"/>
            <a:r>
              <a:rPr lang="en-US" dirty="0" err="1"/>
              <a:t>Schon</a:t>
            </a:r>
            <a:r>
              <a:rPr lang="en-US" dirty="0"/>
              <a:t> (1987)</a:t>
            </a:r>
          </a:p>
          <a:p>
            <a:pPr algn="ctr"/>
            <a:endParaRPr lang="en-US" dirty="0"/>
          </a:p>
        </p:txBody>
      </p:sp>
      <p:sp>
        <p:nvSpPr>
          <p:cNvPr id="2" name="Text Placeholder 1"/>
          <p:cNvSpPr>
            <a:spLocks noGrp="1"/>
          </p:cNvSpPr>
          <p:nvPr>
            <p:ph type="body" sz="quarter" idx="10"/>
          </p:nvPr>
        </p:nvSpPr>
        <p:spPr>
          <a:xfrm>
            <a:off x="1199455" y="689700"/>
            <a:ext cx="10411700" cy="651068"/>
          </a:xfrm>
        </p:spPr>
        <p:txBody>
          <a:bodyPr/>
          <a:lstStyle/>
          <a:p>
            <a:r>
              <a:rPr lang="en-US" dirty="0"/>
              <a:t>Kolb’s Experiential Learning Cycle (1984)</a:t>
            </a:r>
            <a:endParaRPr lang="en-GB" dirty="0"/>
          </a:p>
        </p:txBody>
      </p:sp>
      <p:graphicFrame>
        <p:nvGraphicFramePr>
          <p:cNvPr id="6" name="Content Placeholder 3"/>
          <p:cNvGraphicFramePr>
            <a:graphicFrameLocks/>
          </p:cNvGraphicFramePr>
          <p:nvPr>
            <p:extLst>
              <p:ext uri="{D42A27DB-BD31-4B8C-83A1-F6EECF244321}">
                <p14:modId xmlns:p14="http://schemas.microsoft.com/office/powerpoint/2010/main" val="1971979854"/>
              </p:ext>
            </p:extLst>
          </p:nvPr>
        </p:nvGraphicFramePr>
        <p:xfrm>
          <a:off x="4961126" y="1560604"/>
          <a:ext cx="5862917" cy="46076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68810150"/>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1301650" y="1328055"/>
            <a:ext cx="8687495" cy="651068"/>
          </a:xfrm>
        </p:spPr>
        <p:txBody>
          <a:bodyPr/>
          <a:lstStyle/>
          <a:p>
            <a:pPr algn="ctr"/>
            <a:r>
              <a:rPr lang="en-GB" sz="3600" dirty="0"/>
              <a:t>Situated Learning: Communities of Practice </a:t>
            </a:r>
            <a:br>
              <a:rPr lang="en-GB" sz="3600" dirty="0"/>
            </a:br>
            <a:r>
              <a:rPr lang="en-GB" sz="3600" dirty="0"/>
              <a:t>(Lave and Wenger 1991) </a:t>
            </a:r>
          </a:p>
        </p:txBody>
      </p:sp>
      <p:sp>
        <p:nvSpPr>
          <p:cNvPr id="3" name="Text Placeholder 2"/>
          <p:cNvSpPr>
            <a:spLocks noGrp="1"/>
          </p:cNvSpPr>
          <p:nvPr>
            <p:ph type="body" sz="quarter" idx="11"/>
          </p:nvPr>
        </p:nvSpPr>
        <p:spPr>
          <a:xfrm>
            <a:off x="2351584" y="2492896"/>
            <a:ext cx="6587628" cy="3528392"/>
          </a:xfrm>
        </p:spPr>
        <p:txBody>
          <a:bodyPr/>
          <a:lstStyle/>
          <a:p>
            <a:r>
              <a:rPr lang="en-US" dirty="0"/>
              <a:t>Socio-cultural approach</a:t>
            </a:r>
          </a:p>
          <a:p>
            <a:r>
              <a:rPr lang="en-US" dirty="0"/>
              <a:t>Knowledge is relational and negotiated</a:t>
            </a:r>
          </a:p>
          <a:p>
            <a:r>
              <a:rPr lang="en-US" dirty="0"/>
              <a:t>Learning takes place in communities </a:t>
            </a:r>
          </a:p>
          <a:p>
            <a:endParaRPr lang="en-GB" dirty="0"/>
          </a:p>
        </p:txBody>
      </p:sp>
    </p:spTree>
    <p:extLst>
      <p:ext uri="{BB962C8B-B14F-4D97-AF65-F5344CB8AC3E}">
        <p14:creationId xmlns:p14="http://schemas.microsoft.com/office/powerpoint/2010/main" val="987155306"/>
      </p:ext>
    </p:extLst>
  </p:cSld>
  <p:clrMapOvr>
    <a:masterClrMapping/>
  </p:clrMapOvr>
  <p:transition spd="slow">
    <p:fade/>
  </p:transition>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2646740" y="548680"/>
            <a:ext cx="7704857" cy="867092"/>
          </a:xfrm>
        </p:spPr>
        <p:txBody>
          <a:bodyPr/>
          <a:lstStyle/>
          <a:p>
            <a:r>
              <a:rPr lang="en-US" dirty="0"/>
              <a:t>Lave &amp; Wenger: Communities of Practice</a:t>
            </a:r>
            <a:endParaRPr lang="en-GB" dirty="0"/>
          </a:p>
        </p:txBody>
      </p:sp>
      <p:sp>
        <p:nvSpPr>
          <p:cNvPr id="4" name="Text Placeholder 3"/>
          <p:cNvSpPr>
            <a:spLocks noGrp="1"/>
          </p:cNvSpPr>
          <p:nvPr>
            <p:ph type="body" sz="quarter" idx="11"/>
          </p:nvPr>
        </p:nvSpPr>
        <p:spPr>
          <a:xfrm>
            <a:off x="2639616" y="1772816"/>
            <a:ext cx="1872208" cy="46085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r>
              <a:rPr lang="en-US" dirty="0"/>
              <a:t>Others:</a:t>
            </a:r>
          </a:p>
          <a:p>
            <a:pPr algn="ctr"/>
            <a:r>
              <a:rPr lang="en-US" dirty="0"/>
              <a:t>Brown, Collins et al (1989)</a:t>
            </a:r>
          </a:p>
          <a:p>
            <a:pPr algn="ctr"/>
            <a:r>
              <a:rPr lang="en-US" dirty="0" err="1"/>
              <a:t>Eckertt</a:t>
            </a:r>
            <a:r>
              <a:rPr lang="en-US" dirty="0"/>
              <a:t> (1989)</a:t>
            </a:r>
          </a:p>
          <a:p>
            <a:pPr algn="ctr"/>
            <a:r>
              <a:rPr lang="en-US" dirty="0"/>
              <a:t>Fuller &amp; Unwin (2005)</a:t>
            </a:r>
          </a:p>
          <a:p>
            <a:pPr algn="ctr"/>
            <a:r>
              <a:rPr lang="en-US" dirty="0" err="1"/>
              <a:t>Latour</a:t>
            </a:r>
            <a:r>
              <a:rPr lang="en-US" dirty="0"/>
              <a:t>  (1987)</a:t>
            </a:r>
          </a:p>
          <a:p>
            <a:pPr algn="ctr"/>
            <a:r>
              <a:rPr lang="en-US" dirty="0" err="1"/>
              <a:t>Rogoff</a:t>
            </a:r>
            <a:r>
              <a:rPr lang="en-US" dirty="0"/>
              <a:t> (1990)</a:t>
            </a:r>
          </a:p>
          <a:p>
            <a:pPr algn="ctr"/>
            <a:r>
              <a:rPr lang="en-US" dirty="0" err="1"/>
              <a:t>Sergiovanni</a:t>
            </a:r>
            <a:r>
              <a:rPr lang="en-US" dirty="0"/>
              <a:t> (2004)</a:t>
            </a:r>
          </a:p>
          <a:p>
            <a:pPr algn="ctr"/>
            <a:r>
              <a:rPr lang="en-US" dirty="0"/>
              <a:t> Wilkerson &amp; </a:t>
            </a:r>
            <a:r>
              <a:rPr lang="en-US" dirty="0" err="1"/>
              <a:t>Gijselaers</a:t>
            </a:r>
            <a:r>
              <a:rPr lang="en-US" dirty="0"/>
              <a:t> (1996)</a:t>
            </a: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p:txBody>
      </p:sp>
      <p:sp>
        <p:nvSpPr>
          <p:cNvPr id="5" name="Flowchart: Connector 4"/>
          <p:cNvSpPr/>
          <p:nvPr/>
        </p:nvSpPr>
        <p:spPr>
          <a:xfrm>
            <a:off x="5231904" y="1571587"/>
            <a:ext cx="5211202" cy="4809740"/>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lowchart: Connector 5"/>
          <p:cNvSpPr/>
          <p:nvPr/>
        </p:nvSpPr>
        <p:spPr>
          <a:xfrm>
            <a:off x="6090967" y="2362737"/>
            <a:ext cx="3610466" cy="3280527"/>
          </a:xfrm>
          <a:prstGeom prst="flowChartConnector">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a:p>
        </p:txBody>
      </p:sp>
      <p:sp>
        <p:nvSpPr>
          <p:cNvPr id="7" name="Flowchart: Connector 6"/>
          <p:cNvSpPr/>
          <p:nvPr/>
        </p:nvSpPr>
        <p:spPr>
          <a:xfrm>
            <a:off x="6920255" y="3069502"/>
            <a:ext cx="1972559" cy="1801674"/>
          </a:xfrm>
          <a:prstGeom prst="flowChartConnector">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dirty="0"/>
          </a:p>
        </p:txBody>
      </p:sp>
      <p:sp>
        <p:nvSpPr>
          <p:cNvPr id="8" name="TextBox 7"/>
          <p:cNvSpPr txBox="1"/>
          <p:nvPr/>
        </p:nvSpPr>
        <p:spPr>
          <a:xfrm>
            <a:off x="6888088" y="1988840"/>
            <a:ext cx="2448272" cy="369332"/>
          </a:xfrm>
          <a:prstGeom prst="rect">
            <a:avLst/>
          </a:prstGeom>
          <a:noFill/>
        </p:spPr>
        <p:txBody>
          <a:bodyPr wrap="square" rtlCol="0">
            <a:spAutoFit/>
          </a:bodyPr>
          <a:lstStyle/>
          <a:p>
            <a:endParaRPr lang="en-GB" dirty="0"/>
          </a:p>
        </p:txBody>
      </p:sp>
      <p:sp>
        <p:nvSpPr>
          <p:cNvPr id="9" name="TextBox 8"/>
          <p:cNvSpPr txBox="1"/>
          <p:nvPr/>
        </p:nvSpPr>
        <p:spPr>
          <a:xfrm>
            <a:off x="6986962" y="1772817"/>
            <a:ext cx="2205383" cy="646331"/>
          </a:xfrm>
          <a:prstGeom prst="rect">
            <a:avLst/>
          </a:prstGeom>
          <a:noFill/>
        </p:spPr>
        <p:txBody>
          <a:bodyPr wrap="square" rtlCol="0">
            <a:spAutoFit/>
          </a:bodyPr>
          <a:lstStyle/>
          <a:p>
            <a:r>
              <a:rPr lang="en-GB" dirty="0"/>
              <a:t>Domain of knowledge/interest</a:t>
            </a:r>
          </a:p>
        </p:txBody>
      </p:sp>
      <p:sp>
        <p:nvSpPr>
          <p:cNvPr id="10" name="TextBox 9"/>
          <p:cNvSpPr txBox="1"/>
          <p:nvPr/>
        </p:nvSpPr>
        <p:spPr>
          <a:xfrm>
            <a:off x="7834837" y="2651734"/>
            <a:ext cx="1440160" cy="369332"/>
          </a:xfrm>
          <a:prstGeom prst="rect">
            <a:avLst/>
          </a:prstGeom>
          <a:noFill/>
        </p:spPr>
        <p:txBody>
          <a:bodyPr wrap="square" rtlCol="0">
            <a:spAutoFit/>
          </a:bodyPr>
          <a:lstStyle/>
          <a:p>
            <a:r>
              <a:rPr lang="en-GB" dirty="0"/>
              <a:t>Practice </a:t>
            </a:r>
          </a:p>
        </p:txBody>
      </p:sp>
      <p:sp>
        <p:nvSpPr>
          <p:cNvPr id="11" name="TextBox 10"/>
          <p:cNvSpPr txBox="1"/>
          <p:nvPr/>
        </p:nvSpPr>
        <p:spPr>
          <a:xfrm>
            <a:off x="7176120" y="3785673"/>
            <a:ext cx="1440160" cy="369332"/>
          </a:xfrm>
          <a:prstGeom prst="rect">
            <a:avLst/>
          </a:prstGeom>
          <a:noFill/>
        </p:spPr>
        <p:txBody>
          <a:bodyPr wrap="square" rtlCol="0">
            <a:spAutoFit/>
          </a:bodyPr>
          <a:lstStyle/>
          <a:p>
            <a:r>
              <a:rPr lang="en-GB" dirty="0"/>
              <a:t>Community</a:t>
            </a:r>
          </a:p>
        </p:txBody>
      </p:sp>
    </p:spTree>
    <p:extLst>
      <p:ext uri="{BB962C8B-B14F-4D97-AF65-F5344CB8AC3E}">
        <p14:creationId xmlns:p14="http://schemas.microsoft.com/office/powerpoint/2010/main" val="3093799996"/>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2423592" y="693118"/>
            <a:ext cx="6515621" cy="651068"/>
          </a:xfrm>
        </p:spPr>
        <p:txBody>
          <a:bodyPr/>
          <a:lstStyle/>
          <a:p>
            <a:pPr algn="ctr"/>
            <a:r>
              <a:rPr lang="en-US" sz="3600" dirty="0"/>
              <a:t>Lave and Wenger: </a:t>
            </a:r>
          </a:p>
          <a:p>
            <a:pPr algn="ctr"/>
            <a:r>
              <a:rPr lang="en-US" sz="3600" dirty="0"/>
              <a:t>Situated Learning: Legitimate Peripheral Participation (1991)</a:t>
            </a:r>
            <a:endParaRPr lang="en-GB" sz="3600" dirty="0"/>
          </a:p>
        </p:txBody>
      </p:sp>
      <p:sp>
        <p:nvSpPr>
          <p:cNvPr id="7" name="Text Placeholder 6"/>
          <p:cNvSpPr>
            <a:spLocks noGrp="1"/>
          </p:cNvSpPr>
          <p:nvPr>
            <p:ph type="body" sz="quarter" idx="11"/>
          </p:nvPr>
        </p:nvSpPr>
        <p:spPr/>
        <p:txBody>
          <a:bodyPr/>
          <a:lstStyle/>
          <a:p>
            <a:endParaRPr lang="en-GB" dirty="0"/>
          </a:p>
        </p:txBody>
      </p:sp>
      <p:sp>
        <p:nvSpPr>
          <p:cNvPr id="9" name="Oval 8"/>
          <p:cNvSpPr/>
          <p:nvPr/>
        </p:nvSpPr>
        <p:spPr>
          <a:xfrm>
            <a:off x="3536742" y="2270039"/>
            <a:ext cx="3384376" cy="3233982"/>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solidFill>
                  <a:schemeClr val="tx1"/>
                </a:solidFill>
              </a:ln>
              <a:solidFill>
                <a:srgbClr val="800000"/>
              </a:solidFill>
            </a:endParaRPr>
          </a:p>
        </p:txBody>
      </p:sp>
      <p:sp>
        <p:nvSpPr>
          <p:cNvPr id="10" name="Oval 9"/>
          <p:cNvSpPr/>
          <p:nvPr/>
        </p:nvSpPr>
        <p:spPr>
          <a:xfrm>
            <a:off x="4614131" y="3718708"/>
            <a:ext cx="1155625" cy="1035713"/>
          </a:xfrm>
          <a:prstGeom prst="ellipse">
            <a:avLst/>
          </a:prstGeom>
          <a:solidFill>
            <a:schemeClr val="tx2">
              <a:lumMod val="20000"/>
              <a:lumOff val="8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400" dirty="0">
                <a:ln>
                  <a:solidFill>
                    <a:schemeClr val="tx1"/>
                  </a:solidFill>
                </a:ln>
                <a:solidFill>
                  <a:srgbClr val="800000"/>
                </a:solidFill>
                <a:latin typeface="Arial" panose="020B0604020202020204" pitchFamily="34" charset="0"/>
                <a:cs typeface="Arial" panose="020B0604020202020204" pitchFamily="34" charset="0"/>
              </a:rPr>
              <a:t>Old Timers/</a:t>
            </a:r>
          </a:p>
          <a:p>
            <a:pPr algn="ctr"/>
            <a:r>
              <a:rPr lang="en-US" sz="1400" dirty="0">
                <a:ln>
                  <a:solidFill>
                    <a:schemeClr val="tx1"/>
                  </a:solidFill>
                </a:ln>
                <a:solidFill>
                  <a:srgbClr val="800000"/>
                </a:solidFill>
                <a:latin typeface="Arial" panose="020B0604020202020204" pitchFamily="34" charset="0"/>
                <a:cs typeface="Arial" panose="020B0604020202020204" pitchFamily="34" charset="0"/>
              </a:rPr>
              <a:t>Masters</a:t>
            </a:r>
          </a:p>
        </p:txBody>
      </p:sp>
      <p:sp>
        <p:nvSpPr>
          <p:cNvPr id="13" name="TextBox 12"/>
          <p:cNvSpPr txBox="1"/>
          <p:nvPr/>
        </p:nvSpPr>
        <p:spPr>
          <a:xfrm>
            <a:off x="4512710" y="2476019"/>
            <a:ext cx="1432440" cy="646331"/>
          </a:xfrm>
          <a:prstGeom prst="rect">
            <a:avLst/>
          </a:prstGeom>
          <a:noFill/>
        </p:spPr>
        <p:txBody>
          <a:bodyPr wrap="square" rtlCol="0">
            <a:spAutoFit/>
          </a:bodyPr>
          <a:lstStyle/>
          <a:p>
            <a:r>
              <a:rPr lang="en-US" dirty="0">
                <a:ln>
                  <a:solidFill>
                    <a:schemeClr val="tx1"/>
                  </a:solidFill>
                </a:ln>
              </a:rPr>
              <a:t>Newcomers/apprentices</a:t>
            </a:r>
          </a:p>
        </p:txBody>
      </p:sp>
      <p:sp>
        <p:nvSpPr>
          <p:cNvPr id="14" name="TextBox 13"/>
          <p:cNvSpPr txBox="1"/>
          <p:nvPr/>
        </p:nvSpPr>
        <p:spPr>
          <a:xfrm>
            <a:off x="5875391" y="3620913"/>
            <a:ext cx="1145135" cy="1277273"/>
          </a:xfrm>
          <a:prstGeom prst="rect">
            <a:avLst/>
          </a:prstGeom>
          <a:noFill/>
        </p:spPr>
        <p:txBody>
          <a:bodyPr wrap="square" rtlCol="0">
            <a:spAutoFit/>
          </a:bodyPr>
          <a:lstStyle/>
          <a:p>
            <a:r>
              <a:rPr lang="en-US" sz="1100" dirty="0"/>
              <a:t>Through:</a:t>
            </a:r>
          </a:p>
          <a:p>
            <a:r>
              <a:rPr lang="en-US" sz="1100" dirty="0"/>
              <a:t>Engagement, interaction collaboration, learning of knowledgeable skills</a:t>
            </a:r>
          </a:p>
        </p:txBody>
      </p:sp>
      <p:sp>
        <p:nvSpPr>
          <p:cNvPr id="15" name="TextBox 14"/>
          <p:cNvSpPr txBox="1"/>
          <p:nvPr/>
        </p:nvSpPr>
        <p:spPr>
          <a:xfrm>
            <a:off x="4681799" y="5011376"/>
            <a:ext cx="1549478" cy="261610"/>
          </a:xfrm>
          <a:prstGeom prst="rect">
            <a:avLst/>
          </a:prstGeom>
          <a:noFill/>
        </p:spPr>
        <p:txBody>
          <a:bodyPr wrap="square" rtlCol="0">
            <a:spAutoFit/>
          </a:bodyPr>
          <a:lstStyle/>
          <a:p>
            <a:r>
              <a:rPr lang="en-GB" sz="1100" dirty="0"/>
              <a:t>Full participation </a:t>
            </a:r>
          </a:p>
        </p:txBody>
      </p:sp>
      <p:sp>
        <p:nvSpPr>
          <p:cNvPr id="16" name="TextBox 15"/>
          <p:cNvSpPr txBox="1"/>
          <p:nvPr/>
        </p:nvSpPr>
        <p:spPr>
          <a:xfrm>
            <a:off x="3683900" y="4330865"/>
            <a:ext cx="792089" cy="430887"/>
          </a:xfrm>
          <a:prstGeom prst="rect">
            <a:avLst/>
          </a:prstGeom>
          <a:noFill/>
        </p:spPr>
        <p:txBody>
          <a:bodyPr wrap="square" rtlCol="0">
            <a:spAutoFit/>
          </a:bodyPr>
          <a:lstStyle/>
          <a:p>
            <a:r>
              <a:rPr lang="en-GB" sz="1100" dirty="0"/>
              <a:t>Social practice</a:t>
            </a:r>
          </a:p>
        </p:txBody>
      </p:sp>
      <p:sp>
        <p:nvSpPr>
          <p:cNvPr id="17" name="TextBox 16"/>
          <p:cNvSpPr txBox="1"/>
          <p:nvPr/>
        </p:nvSpPr>
        <p:spPr>
          <a:xfrm>
            <a:off x="3651394" y="3597566"/>
            <a:ext cx="857102" cy="430887"/>
          </a:xfrm>
          <a:prstGeom prst="rect">
            <a:avLst/>
          </a:prstGeom>
          <a:noFill/>
        </p:spPr>
        <p:txBody>
          <a:bodyPr wrap="square" rtlCol="0">
            <a:spAutoFit/>
          </a:bodyPr>
          <a:lstStyle/>
          <a:p>
            <a:r>
              <a:rPr lang="en-GB" sz="1100" dirty="0"/>
              <a:t>Situated Learning </a:t>
            </a:r>
          </a:p>
        </p:txBody>
      </p:sp>
      <p:sp>
        <p:nvSpPr>
          <p:cNvPr id="18" name="Down Arrow 17"/>
          <p:cNvSpPr/>
          <p:nvPr/>
        </p:nvSpPr>
        <p:spPr>
          <a:xfrm flipH="1">
            <a:off x="5001322" y="3084489"/>
            <a:ext cx="455216" cy="536424"/>
          </a:xfrm>
          <a:prstGeom prst="downArrow">
            <a:avLst/>
          </a:prstGeom>
          <a:solidFill>
            <a:schemeClr val="tx2">
              <a:lumMod val="75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17414455"/>
      </p:ext>
    </p:extLst>
  </p:cSld>
  <p:clrMapOvr>
    <a:masterClrMapping/>
  </p:clrMapOvr>
  <p:transition spd="slow">
    <p:fade/>
  </p:transition>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2423592" y="689700"/>
            <a:ext cx="6515621" cy="291028"/>
          </a:xfrm>
        </p:spPr>
        <p:txBody>
          <a:bodyPr/>
          <a:lstStyle/>
          <a:p>
            <a:endParaRPr lang="en-GB" dirty="0"/>
          </a:p>
        </p:txBody>
      </p:sp>
      <p:pic>
        <p:nvPicPr>
          <p:cNvPr id="4"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287688" y="2157716"/>
            <a:ext cx="5072362" cy="3510075"/>
          </a:xfrm>
        </p:spPr>
      </p:pic>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325524" y="2386829"/>
            <a:ext cx="4996690" cy="3457710"/>
          </a:xfrm>
        </p:spPr>
      </p:pic>
      <p:sp>
        <p:nvSpPr>
          <p:cNvPr id="7" name="TextBox 6"/>
          <p:cNvSpPr txBox="1"/>
          <p:nvPr/>
        </p:nvSpPr>
        <p:spPr>
          <a:xfrm>
            <a:off x="2300017" y="1525992"/>
            <a:ext cx="2160240" cy="1200329"/>
          </a:xfrm>
          <a:prstGeom prst="rect">
            <a:avLst/>
          </a:prstGeom>
          <a:noFill/>
        </p:spPr>
        <p:txBody>
          <a:bodyPr wrap="square" rtlCol="0">
            <a:spAutoFit/>
          </a:bodyPr>
          <a:lstStyle/>
          <a:p>
            <a:r>
              <a:rPr lang="en-US" dirty="0"/>
              <a:t>Situated Learning: Communities of Practice</a:t>
            </a:r>
          </a:p>
          <a:p>
            <a:r>
              <a:rPr lang="en-US" dirty="0">
                <a:solidFill>
                  <a:srgbClr val="FF0000"/>
                </a:solidFill>
              </a:rPr>
              <a:t>(Participating)</a:t>
            </a:r>
          </a:p>
        </p:txBody>
      </p:sp>
      <p:sp>
        <p:nvSpPr>
          <p:cNvPr id="10" name="TextBox 9"/>
          <p:cNvSpPr txBox="1"/>
          <p:nvPr/>
        </p:nvSpPr>
        <p:spPr>
          <a:xfrm>
            <a:off x="6880448" y="1579472"/>
            <a:ext cx="2520280" cy="646331"/>
          </a:xfrm>
          <a:prstGeom prst="rect">
            <a:avLst/>
          </a:prstGeom>
          <a:noFill/>
        </p:spPr>
        <p:txBody>
          <a:bodyPr wrap="square" rtlCol="0">
            <a:spAutoFit/>
          </a:bodyPr>
          <a:lstStyle/>
          <a:p>
            <a:r>
              <a:rPr lang="en-US" dirty="0"/>
              <a:t>Experiential Learning</a:t>
            </a:r>
            <a:br>
              <a:rPr lang="en-US" dirty="0"/>
            </a:br>
            <a:r>
              <a:rPr lang="en-US" dirty="0">
                <a:solidFill>
                  <a:srgbClr val="FF0000"/>
                </a:solidFill>
              </a:rPr>
              <a:t>(Reflecting)</a:t>
            </a:r>
            <a:endParaRPr lang="en-GB" dirty="0"/>
          </a:p>
        </p:txBody>
      </p:sp>
      <p:pic>
        <p:nvPicPr>
          <p:cNvPr id="12" name="Content Placeholder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48308" y="2772830"/>
            <a:ext cx="4849578" cy="3355908"/>
          </a:xfrm>
          <a:prstGeom prst="rect">
            <a:avLst/>
          </a:prstGeom>
        </p:spPr>
      </p:pic>
    </p:spTree>
    <p:extLst>
      <p:ext uri="{BB962C8B-B14F-4D97-AF65-F5344CB8AC3E}">
        <p14:creationId xmlns:p14="http://schemas.microsoft.com/office/powerpoint/2010/main" val="2498581839"/>
      </p:ext>
    </p:extLst>
  </p:cSld>
  <p:clrMapOvr>
    <a:masterClrMapping/>
  </p:clrMapOvr>
  <p:transition spd="slow">
    <p:fade/>
  </p:transition>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2423592" y="689700"/>
            <a:ext cx="6515621" cy="1155124"/>
          </a:xfrm>
        </p:spPr>
        <p:txBody>
          <a:bodyPr/>
          <a:lstStyle/>
          <a:p>
            <a:r>
              <a:rPr lang="en-US" dirty="0"/>
              <a:t>How does this relate to art/design education in HE?</a:t>
            </a:r>
            <a:endParaRPr lang="en-GB" dirty="0"/>
          </a:p>
        </p:txBody>
      </p:sp>
      <p:sp>
        <p:nvSpPr>
          <p:cNvPr id="3" name="Text Placeholder 2"/>
          <p:cNvSpPr>
            <a:spLocks noGrp="1"/>
          </p:cNvSpPr>
          <p:nvPr>
            <p:ph type="body" sz="quarter" idx="11"/>
          </p:nvPr>
        </p:nvSpPr>
        <p:spPr>
          <a:xfrm>
            <a:off x="2351584" y="1844823"/>
            <a:ext cx="8241654" cy="4538723"/>
          </a:xfrm>
        </p:spPr>
        <p:txBody>
          <a:bodyPr/>
          <a:lstStyle/>
          <a:p>
            <a:r>
              <a:rPr lang="en-GB" b="1" dirty="0"/>
              <a:t>Experiential Learning:</a:t>
            </a:r>
            <a:br>
              <a:rPr lang="en-GB" b="1" dirty="0"/>
            </a:br>
            <a:endParaRPr lang="en-GB" b="1" dirty="0"/>
          </a:p>
          <a:p>
            <a:r>
              <a:rPr lang="en-GB" dirty="0"/>
              <a:t>Brandon (2002):  “Experiential learning could open new areas of knowledge for education as well as helping to improve the courses for students.” (p65)</a:t>
            </a:r>
          </a:p>
          <a:p>
            <a:r>
              <a:rPr lang="en-GB" dirty="0"/>
              <a:t>Steel et al (2007):  “Doing it for real.”(p 330)</a:t>
            </a:r>
          </a:p>
          <a:p>
            <a:r>
              <a:rPr lang="en-GB" dirty="0" err="1"/>
              <a:t>Kartveit</a:t>
            </a:r>
            <a:r>
              <a:rPr lang="en-GB" dirty="0"/>
              <a:t> (2009): “..experiential learning offers a comprehensive setting of how practical  training can be implemented.” (p46) </a:t>
            </a:r>
          </a:p>
          <a:p>
            <a:r>
              <a:rPr lang="en-GB" dirty="0"/>
              <a:t>Evans (2016 &amp; 2017): News Days  - the embodiment of experiential learning </a:t>
            </a:r>
          </a:p>
          <a:p>
            <a:endParaRPr lang="en-GB" dirty="0"/>
          </a:p>
        </p:txBody>
      </p:sp>
    </p:spTree>
    <p:extLst>
      <p:ext uri="{BB962C8B-B14F-4D97-AF65-F5344CB8AC3E}">
        <p14:creationId xmlns:p14="http://schemas.microsoft.com/office/powerpoint/2010/main" val="3410844395"/>
      </p:ext>
    </p:extLst>
  </p:cSld>
  <p:clrMapOvr>
    <a:masterClrMapping/>
  </p:clrMapOvr>
  <p:transition spd="slow">
    <p:fade/>
  </p:transition>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p:txBody>
          <a:bodyPr/>
          <a:lstStyle/>
          <a:p>
            <a:r>
              <a:rPr lang="en-GB" dirty="0"/>
              <a:t>training</a:t>
            </a:r>
          </a:p>
        </p:txBody>
      </p:sp>
      <p:sp>
        <p:nvSpPr>
          <p:cNvPr id="3" name="Text Placeholder 2"/>
          <p:cNvSpPr>
            <a:spLocks noGrp="1"/>
          </p:cNvSpPr>
          <p:nvPr>
            <p:ph type="body" sz="quarter" idx="11"/>
          </p:nvPr>
        </p:nvSpPr>
        <p:spPr/>
        <p:txBody>
          <a:bodyPr/>
          <a:lstStyle/>
          <a:p>
            <a:endParaRPr lang="en-GB" dirty="0"/>
          </a:p>
        </p:txBody>
      </p:sp>
      <p:graphicFrame>
        <p:nvGraphicFramePr>
          <p:cNvPr id="4" name="Diagram 3"/>
          <p:cNvGraphicFramePr/>
          <p:nvPr/>
        </p:nvGraphicFramePr>
        <p:xfrm>
          <a:off x="4151784" y="2996952"/>
          <a:ext cx="3375042" cy="26462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77037093"/>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p:txBody>
          <a:bodyPr/>
          <a:lstStyle/>
          <a:p>
            <a:r>
              <a:rPr lang="en-GB" dirty="0"/>
              <a:t>Experiential Learning</a:t>
            </a:r>
          </a:p>
        </p:txBody>
      </p:sp>
      <p:sp>
        <p:nvSpPr>
          <p:cNvPr id="3" name="Text Placeholder 2"/>
          <p:cNvSpPr>
            <a:spLocks noGrp="1"/>
          </p:cNvSpPr>
          <p:nvPr>
            <p:ph type="body" sz="quarter" idx="11"/>
          </p:nvPr>
        </p:nvSpPr>
        <p:spPr/>
        <p:txBody>
          <a:bodyPr/>
          <a:lstStyle/>
          <a:p>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552612164"/>
              </p:ext>
            </p:extLst>
          </p:nvPr>
        </p:nvGraphicFramePr>
        <p:xfrm>
          <a:off x="1876577" y="2068638"/>
          <a:ext cx="6194534" cy="2476872"/>
        </p:xfrm>
        <a:graphic>
          <a:graphicData uri="http://schemas.openxmlformats.org/drawingml/2006/table">
            <a:tbl>
              <a:tblPr firstRow="1" bandRow="1">
                <a:tableStyleId>{5C22544A-7EE6-4342-B048-85BDC9FD1C3A}</a:tableStyleId>
              </a:tblPr>
              <a:tblGrid>
                <a:gridCol w="3097267">
                  <a:extLst>
                    <a:ext uri="{9D8B030D-6E8A-4147-A177-3AD203B41FA5}">
                      <a16:colId xmlns:a16="http://schemas.microsoft.com/office/drawing/2014/main" val="869646340"/>
                    </a:ext>
                  </a:extLst>
                </a:gridCol>
                <a:gridCol w="3097267">
                  <a:extLst>
                    <a:ext uri="{9D8B030D-6E8A-4147-A177-3AD203B41FA5}">
                      <a16:colId xmlns:a16="http://schemas.microsoft.com/office/drawing/2014/main" val="1779890169"/>
                    </a:ext>
                  </a:extLst>
                </a:gridCol>
              </a:tblGrid>
              <a:tr h="619218">
                <a:tc>
                  <a:txBody>
                    <a:bodyPr/>
                    <a:lstStyle/>
                    <a:p>
                      <a:r>
                        <a:rPr lang="en-GB" sz="1600" dirty="0">
                          <a:latin typeface="Tahoma" panose="020B0604030504040204" pitchFamily="34" charset="0"/>
                          <a:ea typeface="Tahoma" panose="020B0604030504040204" pitchFamily="34" charset="0"/>
                          <a:cs typeface="Tahoma" panose="020B0604030504040204" pitchFamily="34" charset="0"/>
                        </a:rPr>
                        <a:t>Advantages </a:t>
                      </a:r>
                    </a:p>
                  </a:txBody>
                  <a:tcPr/>
                </a:tc>
                <a:tc>
                  <a:txBody>
                    <a:bodyPr/>
                    <a:lstStyle/>
                    <a:p>
                      <a:r>
                        <a:rPr lang="en-GB" sz="1600" dirty="0">
                          <a:latin typeface="Tahoma" panose="020B0604030504040204" pitchFamily="34" charset="0"/>
                          <a:ea typeface="Tahoma" panose="020B0604030504040204" pitchFamily="34" charset="0"/>
                          <a:cs typeface="Tahoma" panose="020B0604030504040204" pitchFamily="34" charset="0"/>
                        </a:rPr>
                        <a:t>Disadvantages </a:t>
                      </a:r>
                    </a:p>
                  </a:txBody>
                  <a:tcPr/>
                </a:tc>
                <a:extLst>
                  <a:ext uri="{0D108BD9-81ED-4DB2-BD59-A6C34878D82A}">
                    <a16:rowId xmlns:a16="http://schemas.microsoft.com/office/drawing/2014/main" val="1412548637"/>
                  </a:ext>
                </a:extLst>
              </a:tr>
              <a:tr h="619218">
                <a:tc>
                  <a:txBody>
                    <a:bodyPr/>
                    <a:lstStyle/>
                    <a:p>
                      <a:r>
                        <a:rPr lang="en-US" sz="1600" dirty="0">
                          <a:latin typeface="Tahoma" panose="020B0604030504040204" pitchFamily="34" charset="0"/>
                          <a:ea typeface="Tahoma" panose="020B0604030504040204" pitchFamily="34" charset="0"/>
                          <a:cs typeface="Tahoma" panose="020B0604030504040204" pitchFamily="34" charset="0"/>
                        </a:rPr>
                        <a:t>Safe place to make mistakes</a:t>
                      </a:r>
                    </a:p>
                  </a:txBody>
                  <a:tcPr/>
                </a:tc>
                <a:tc>
                  <a:txBody>
                    <a:bodyPr/>
                    <a:lstStyle/>
                    <a:p>
                      <a:r>
                        <a:rPr lang="en-GB" sz="1600" dirty="0">
                          <a:latin typeface="Tahoma" panose="020B0604030504040204" pitchFamily="34" charset="0"/>
                          <a:ea typeface="Tahoma" panose="020B0604030504040204" pitchFamily="34" charset="0"/>
                          <a:cs typeface="Tahoma" panose="020B0604030504040204" pitchFamily="34" charset="0"/>
                        </a:rPr>
                        <a:t>Can be seen as “unreal” and disconnected from reality </a:t>
                      </a:r>
                    </a:p>
                  </a:txBody>
                  <a:tcPr/>
                </a:tc>
                <a:extLst>
                  <a:ext uri="{0D108BD9-81ED-4DB2-BD59-A6C34878D82A}">
                    <a16:rowId xmlns:a16="http://schemas.microsoft.com/office/drawing/2014/main" val="3739989708"/>
                  </a:ext>
                </a:extLst>
              </a:tr>
              <a:tr h="619218">
                <a:tc>
                  <a:txBody>
                    <a:bodyPr/>
                    <a:lstStyle/>
                    <a:p>
                      <a:r>
                        <a:rPr lang="en-US" sz="1600" dirty="0">
                          <a:latin typeface="Tahoma" panose="020B0604030504040204" pitchFamily="34" charset="0"/>
                          <a:ea typeface="Tahoma" panose="020B0604030504040204" pitchFamily="34" charset="0"/>
                          <a:cs typeface="Tahoma" panose="020B0604030504040204" pitchFamily="34" charset="0"/>
                        </a:rPr>
                        <a:t>Space for reflection and critique of practice</a:t>
                      </a:r>
                    </a:p>
                  </a:txBody>
                  <a:tcPr/>
                </a:tc>
                <a:tc>
                  <a:txBody>
                    <a:bodyPr/>
                    <a:lstStyle/>
                    <a:p>
                      <a:r>
                        <a:rPr lang="en-GB" sz="1600" dirty="0">
                          <a:latin typeface="Tahoma" panose="020B0604030504040204" pitchFamily="34" charset="0"/>
                          <a:ea typeface="Tahoma" panose="020B0604030504040204" pitchFamily="34" charset="0"/>
                          <a:cs typeface="Tahoma" panose="020B0604030504040204" pitchFamily="34" charset="0"/>
                        </a:rPr>
                        <a:t>Time consuming and costly</a:t>
                      </a:r>
                    </a:p>
                  </a:txBody>
                  <a:tcPr/>
                </a:tc>
                <a:extLst>
                  <a:ext uri="{0D108BD9-81ED-4DB2-BD59-A6C34878D82A}">
                    <a16:rowId xmlns:a16="http://schemas.microsoft.com/office/drawing/2014/main" val="3133058577"/>
                  </a:ext>
                </a:extLst>
              </a:tr>
              <a:tr h="619218">
                <a:tc>
                  <a:txBody>
                    <a:bodyPr/>
                    <a:lstStyle/>
                    <a:p>
                      <a:endParaRPr lang="en-GB" sz="1600" dirty="0">
                        <a:latin typeface="Tahoma" panose="020B0604030504040204" pitchFamily="34" charset="0"/>
                        <a:ea typeface="Tahoma" panose="020B0604030504040204" pitchFamily="34" charset="0"/>
                        <a:cs typeface="Tahoma" panose="020B0604030504040204" pitchFamily="34" charset="0"/>
                      </a:endParaRPr>
                    </a:p>
                  </a:txBody>
                  <a:tcPr/>
                </a:tc>
                <a:tc>
                  <a:txBody>
                    <a:bodyPr/>
                    <a:lstStyle/>
                    <a:p>
                      <a:r>
                        <a:rPr lang="en-GB" sz="1600" dirty="0">
                          <a:latin typeface="Tahoma" panose="020B0604030504040204" pitchFamily="34" charset="0"/>
                          <a:ea typeface="Tahoma" panose="020B0604030504040204" pitchFamily="34" charset="0"/>
                          <a:cs typeface="Tahoma" panose="020B0604030504040204" pitchFamily="34" charset="0"/>
                        </a:rPr>
                        <a:t>Replicates the industrial model (</a:t>
                      </a:r>
                      <a:r>
                        <a:rPr lang="en-GB" sz="1600" dirty="0" err="1">
                          <a:latin typeface="Tahoma" panose="020B0604030504040204" pitchFamily="34" charset="0"/>
                          <a:ea typeface="Tahoma" panose="020B0604030504040204" pitchFamily="34" charset="0"/>
                          <a:cs typeface="Tahoma" panose="020B0604030504040204" pitchFamily="34" charset="0"/>
                        </a:rPr>
                        <a:t>Mensing</a:t>
                      </a:r>
                      <a:r>
                        <a:rPr lang="en-GB" sz="1600" dirty="0">
                          <a:latin typeface="Tahoma" panose="020B0604030504040204" pitchFamily="34" charset="0"/>
                          <a:ea typeface="Tahoma" panose="020B0604030504040204" pitchFamily="34" charset="0"/>
                          <a:cs typeface="Tahoma" panose="020B0604030504040204" pitchFamily="34" charset="0"/>
                        </a:rPr>
                        <a:t>, 2011)</a:t>
                      </a:r>
                    </a:p>
                  </a:txBody>
                  <a:tcPr/>
                </a:tc>
                <a:extLst>
                  <a:ext uri="{0D108BD9-81ED-4DB2-BD59-A6C34878D82A}">
                    <a16:rowId xmlns:a16="http://schemas.microsoft.com/office/drawing/2014/main" val="994368260"/>
                  </a:ext>
                </a:extLst>
              </a:tr>
            </a:tbl>
          </a:graphicData>
        </a:graphic>
      </p:graphicFrame>
    </p:spTree>
    <p:extLst>
      <p:ext uri="{BB962C8B-B14F-4D97-AF65-F5344CB8AC3E}">
        <p14:creationId xmlns:p14="http://schemas.microsoft.com/office/powerpoint/2010/main" val="165472933"/>
      </p:ext>
    </p:extLst>
  </p:cSld>
  <p:clrMapOvr>
    <a:masterClrMapping/>
  </p:clrMapOvr>
  <p:transition spd="slow">
    <p:fade/>
  </p:transition>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2423592" y="404664"/>
            <a:ext cx="6515621" cy="651068"/>
          </a:xfrm>
        </p:spPr>
        <p:txBody>
          <a:bodyPr/>
          <a:lstStyle/>
          <a:p>
            <a:r>
              <a:rPr lang="en-GB" dirty="0"/>
              <a:t>Situated Learning (communities of practice)</a:t>
            </a:r>
          </a:p>
        </p:txBody>
      </p:sp>
      <p:sp>
        <p:nvSpPr>
          <p:cNvPr id="3" name="Text Placeholder 2"/>
          <p:cNvSpPr>
            <a:spLocks noGrp="1"/>
          </p:cNvSpPr>
          <p:nvPr>
            <p:ph type="body" sz="quarter" idx="11"/>
          </p:nvPr>
        </p:nvSpPr>
        <p:spPr>
          <a:xfrm>
            <a:off x="2351584" y="1916832"/>
            <a:ext cx="6587628" cy="4104456"/>
          </a:xfrm>
        </p:spPr>
        <p:txBody>
          <a:bodyPr/>
          <a:lstStyle/>
          <a:p>
            <a:endParaRPr lang="en-GB" dirty="0"/>
          </a:p>
        </p:txBody>
      </p:sp>
      <p:graphicFrame>
        <p:nvGraphicFramePr>
          <p:cNvPr id="4" name="Table 3"/>
          <p:cNvGraphicFramePr>
            <a:graphicFrameLocks noGrp="1"/>
          </p:cNvGraphicFramePr>
          <p:nvPr/>
        </p:nvGraphicFramePr>
        <p:xfrm>
          <a:off x="2855640" y="1700809"/>
          <a:ext cx="6192688" cy="4176464"/>
        </p:xfrm>
        <a:graphic>
          <a:graphicData uri="http://schemas.openxmlformats.org/drawingml/2006/table">
            <a:tbl>
              <a:tblPr firstRow="1" bandRow="1">
                <a:tableStyleId>{5C22544A-7EE6-4342-B048-85BDC9FD1C3A}</a:tableStyleId>
              </a:tblPr>
              <a:tblGrid>
                <a:gridCol w="3096344">
                  <a:extLst>
                    <a:ext uri="{9D8B030D-6E8A-4147-A177-3AD203B41FA5}">
                      <a16:colId xmlns:a16="http://schemas.microsoft.com/office/drawing/2014/main" val="163231249"/>
                    </a:ext>
                  </a:extLst>
                </a:gridCol>
                <a:gridCol w="3096344">
                  <a:extLst>
                    <a:ext uri="{9D8B030D-6E8A-4147-A177-3AD203B41FA5}">
                      <a16:colId xmlns:a16="http://schemas.microsoft.com/office/drawing/2014/main" val="2982354924"/>
                    </a:ext>
                  </a:extLst>
                </a:gridCol>
              </a:tblGrid>
              <a:tr h="423681">
                <a:tc>
                  <a:txBody>
                    <a:bodyPr/>
                    <a:lstStyle/>
                    <a:p>
                      <a:r>
                        <a:rPr lang="en-GB" sz="1900" dirty="0">
                          <a:latin typeface="Tahoma" panose="020B0604030504040204" pitchFamily="34" charset="0"/>
                          <a:ea typeface="Tahoma" panose="020B0604030504040204" pitchFamily="34" charset="0"/>
                          <a:cs typeface="Tahoma" panose="020B0604030504040204" pitchFamily="34" charset="0"/>
                        </a:rPr>
                        <a:t>Advantages</a:t>
                      </a:r>
                    </a:p>
                  </a:txBody>
                  <a:tcPr/>
                </a:tc>
                <a:tc>
                  <a:txBody>
                    <a:bodyPr/>
                    <a:lstStyle/>
                    <a:p>
                      <a:r>
                        <a:rPr lang="en-GB" sz="1900" dirty="0">
                          <a:latin typeface="Tahoma" panose="020B0604030504040204" pitchFamily="34" charset="0"/>
                          <a:ea typeface="Tahoma" panose="020B0604030504040204" pitchFamily="34" charset="0"/>
                          <a:cs typeface="Tahoma" panose="020B0604030504040204" pitchFamily="34" charset="0"/>
                        </a:rPr>
                        <a:t>Disadvantages</a:t>
                      </a:r>
                    </a:p>
                  </a:txBody>
                  <a:tcPr/>
                </a:tc>
                <a:extLst>
                  <a:ext uri="{0D108BD9-81ED-4DB2-BD59-A6C34878D82A}">
                    <a16:rowId xmlns:a16="http://schemas.microsoft.com/office/drawing/2014/main" val="470458260"/>
                  </a:ext>
                </a:extLst>
              </a:tr>
              <a:tr h="609308">
                <a:tc>
                  <a:txBody>
                    <a:bodyPr/>
                    <a:lstStyle/>
                    <a:p>
                      <a:r>
                        <a:rPr lang="en-GB" sz="1600" dirty="0">
                          <a:latin typeface="Tahoma" panose="020B0604030504040204" pitchFamily="34" charset="0"/>
                          <a:ea typeface="Tahoma" panose="020B0604030504040204" pitchFamily="34" charset="0"/>
                          <a:cs typeface="Tahoma" panose="020B0604030504040204" pitchFamily="34" charset="0"/>
                        </a:rPr>
                        <a:t>Real world experience</a:t>
                      </a:r>
                    </a:p>
                  </a:txBody>
                  <a:tcPr/>
                </a:tc>
                <a:tc>
                  <a:txBody>
                    <a:bodyPr/>
                    <a:lstStyle/>
                    <a:p>
                      <a:r>
                        <a:rPr lang="en-GB" sz="1600" dirty="0">
                          <a:latin typeface="Tahoma" panose="020B0604030504040204" pitchFamily="34" charset="0"/>
                          <a:ea typeface="Tahoma" panose="020B0604030504040204" pitchFamily="34" charset="0"/>
                          <a:cs typeface="Tahoma" panose="020B0604030504040204" pitchFamily="34" charset="0"/>
                        </a:rPr>
                        <a:t>No safe place to make mistakes</a:t>
                      </a:r>
                    </a:p>
                  </a:txBody>
                  <a:tcPr/>
                </a:tc>
                <a:extLst>
                  <a:ext uri="{0D108BD9-81ED-4DB2-BD59-A6C34878D82A}">
                    <a16:rowId xmlns:a16="http://schemas.microsoft.com/office/drawing/2014/main" val="944357980"/>
                  </a:ext>
                </a:extLst>
              </a:tr>
              <a:tr h="872418">
                <a:tc>
                  <a:txBody>
                    <a:bodyPr/>
                    <a:lstStyle/>
                    <a:p>
                      <a:r>
                        <a:rPr lang="en-GB" sz="1600" dirty="0">
                          <a:latin typeface="Tahoma" panose="020B0604030504040204" pitchFamily="34" charset="0"/>
                          <a:ea typeface="Tahoma" panose="020B0604030504040204" pitchFamily="34" charset="0"/>
                          <a:cs typeface="Tahoma" panose="020B0604030504040204" pitchFamily="34" charset="0"/>
                        </a:rPr>
                        <a:t>Learning from current practitioners</a:t>
                      </a:r>
                    </a:p>
                  </a:txBody>
                  <a:tcPr/>
                </a:tc>
                <a:tc>
                  <a:txBody>
                    <a:bodyPr/>
                    <a:lstStyle/>
                    <a:p>
                      <a:r>
                        <a:rPr lang="en-GB" sz="1600" dirty="0">
                          <a:latin typeface="Tahoma" panose="020B0604030504040204" pitchFamily="34" charset="0"/>
                          <a:ea typeface="Tahoma" panose="020B0604030504040204" pitchFamily="34" charset="0"/>
                          <a:cs typeface="Tahoma" panose="020B0604030504040204" pitchFamily="34" charset="0"/>
                        </a:rPr>
                        <a:t>“Unchanging”  - apprentice learns same mistakes as masters</a:t>
                      </a:r>
                    </a:p>
                  </a:txBody>
                  <a:tcPr/>
                </a:tc>
                <a:extLst>
                  <a:ext uri="{0D108BD9-81ED-4DB2-BD59-A6C34878D82A}">
                    <a16:rowId xmlns:a16="http://schemas.microsoft.com/office/drawing/2014/main" val="1686025367"/>
                  </a:ext>
                </a:extLst>
              </a:tr>
              <a:tr h="609308">
                <a:tc>
                  <a:txBody>
                    <a:bodyPr/>
                    <a:lstStyle/>
                    <a:p>
                      <a:r>
                        <a:rPr lang="en-GB" sz="1600" dirty="0">
                          <a:latin typeface="Tahoma" panose="020B0604030504040204" pitchFamily="34" charset="0"/>
                          <a:ea typeface="Tahoma" panose="020B0604030504040204" pitchFamily="34" charset="0"/>
                          <a:cs typeface="Tahoma" panose="020B0604030504040204" pitchFamily="34" charset="0"/>
                        </a:rPr>
                        <a:t>Sense of community </a:t>
                      </a:r>
                    </a:p>
                  </a:txBody>
                  <a:tcPr/>
                </a:tc>
                <a:tc>
                  <a:txBody>
                    <a:bodyPr/>
                    <a:lstStyle/>
                    <a:p>
                      <a:r>
                        <a:rPr lang="en-GB" sz="1600" dirty="0">
                          <a:latin typeface="Tahoma" panose="020B0604030504040204" pitchFamily="34" charset="0"/>
                          <a:ea typeface="Tahoma" panose="020B0604030504040204" pitchFamily="34" charset="0"/>
                          <a:cs typeface="Tahoma" panose="020B0604030504040204" pitchFamily="34" charset="0"/>
                        </a:rPr>
                        <a:t>Carries connotations of parochialism </a:t>
                      </a:r>
                    </a:p>
                  </a:txBody>
                  <a:tcPr/>
                </a:tc>
                <a:extLst>
                  <a:ext uri="{0D108BD9-81ED-4DB2-BD59-A6C34878D82A}">
                    <a16:rowId xmlns:a16="http://schemas.microsoft.com/office/drawing/2014/main" val="1159423519"/>
                  </a:ext>
                </a:extLst>
              </a:tr>
              <a:tr h="1661749">
                <a:tc>
                  <a:txBody>
                    <a:bodyPr/>
                    <a:lstStyle/>
                    <a:p>
                      <a:r>
                        <a:rPr lang="en-GB" sz="1600" dirty="0">
                          <a:latin typeface="Tahoma" panose="020B0604030504040204" pitchFamily="34" charset="0"/>
                          <a:ea typeface="Tahoma" panose="020B0604030504040204" pitchFamily="34" charset="0"/>
                          <a:cs typeface="Tahoma" panose="020B0604030504040204" pitchFamily="34" charset="0"/>
                        </a:rPr>
                        <a:t>Cheaper (earn while you learn) </a:t>
                      </a:r>
                    </a:p>
                  </a:txBody>
                  <a:tcPr/>
                </a:tc>
                <a:tc>
                  <a:txBody>
                    <a:bodyPr/>
                    <a:lstStyle/>
                    <a:p>
                      <a:pPr marL="0" marR="0" lvl="0" indent="0" algn="l" defTabSz="609555" rtl="0" eaLnBrk="1" fontAlgn="auto" latinLnBrk="0" hangingPunct="1">
                        <a:lnSpc>
                          <a:spcPct val="100000"/>
                        </a:lnSpc>
                        <a:spcBef>
                          <a:spcPts val="0"/>
                        </a:spcBef>
                        <a:spcAft>
                          <a:spcPts val="0"/>
                        </a:spcAft>
                        <a:buClrTx/>
                        <a:buSzTx/>
                        <a:buFontTx/>
                        <a:buNone/>
                        <a:tabLst/>
                        <a:defRPr/>
                      </a:pPr>
                      <a:r>
                        <a:rPr lang="en-US" sz="1600" dirty="0">
                          <a:latin typeface="Tahoma" panose="020B0604030504040204" pitchFamily="34" charset="0"/>
                          <a:ea typeface="Tahoma" panose="020B0604030504040204" pitchFamily="34" charset="0"/>
                          <a:cs typeface="Tahoma" panose="020B0604030504040204" pitchFamily="34" charset="0"/>
                        </a:rPr>
                        <a:t>Western</a:t>
                      </a:r>
                      <a:r>
                        <a:rPr lang="en-US" sz="1600" baseline="0" dirty="0">
                          <a:latin typeface="Tahoma" panose="020B0604030504040204" pitchFamily="34" charset="0"/>
                          <a:ea typeface="Tahoma" panose="020B0604030504040204" pitchFamily="34" charset="0"/>
                          <a:cs typeface="Tahoma" panose="020B0604030504040204" pitchFamily="34" charset="0"/>
                        </a:rPr>
                        <a:t> Society is individualistic, &amp; hierarchical  preventing  real communities to develop (</a:t>
                      </a:r>
                      <a:r>
                        <a:rPr lang="en-US" sz="1600" baseline="0" dirty="0" err="1">
                          <a:latin typeface="Tahoma" panose="020B0604030504040204" pitchFamily="34" charset="0"/>
                          <a:ea typeface="Tahoma" panose="020B0604030504040204" pitchFamily="34" charset="0"/>
                          <a:cs typeface="Tahoma" panose="020B0604030504040204" pitchFamily="34" charset="0"/>
                        </a:rPr>
                        <a:t>Kerno</a:t>
                      </a:r>
                      <a:r>
                        <a:rPr lang="en-US" sz="1600" baseline="0" dirty="0">
                          <a:latin typeface="Tahoma" panose="020B0604030504040204" pitchFamily="34" charset="0"/>
                          <a:ea typeface="Tahoma" panose="020B0604030504040204" pitchFamily="34" charset="0"/>
                          <a:cs typeface="Tahoma" panose="020B0604030504040204" pitchFamily="34" charset="0"/>
                        </a:rPr>
                        <a:t>, 2009)</a:t>
                      </a:r>
                      <a:endParaRPr lang="en-US" sz="1600" dirty="0">
                        <a:latin typeface="Tahoma" panose="020B0604030504040204" pitchFamily="34" charset="0"/>
                        <a:ea typeface="Tahoma" panose="020B0604030504040204" pitchFamily="34" charset="0"/>
                        <a:cs typeface="Tahoma" panose="020B0604030504040204" pitchFamily="34" charset="0"/>
                      </a:endParaRPr>
                    </a:p>
                    <a:p>
                      <a:endParaRPr lang="en-GB" sz="1600" dirty="0">
                        <a:latin typeface="Tahoma" panose="020B0604030504040204" pitchFamily="34" charset="0"/>
                        <a:ea typeface="Tahoma" panose="020B0604030504040204" pitchFamily="34" charset="0"/>
                        <a:cs typeface="Tahoma" panose="020B0604030504040204" pitchFamily="34" charset="0"/>
                      </a:endParaRPr>
                    </a:p>
                  </a:txBody>
                  <a:tcPr/>
                </a:tc>
                <a:extLst>
                  <a:ext uri="{0D108BD9-81ED-4DB2-BD59-A6C34878D82A}">
                    <a16:rowId xmlns:a16="http://schemas.microsoft.com/office/drawing/2014/main" val="3484037761"/>
                  </a:ext>
                </a:extLst>
              </a:tr>
            </a:tbl>
          </a:graphicData>
        </a:graphic>
      </p:graphicFrame>
    </p:spTree>
    <p:extLst>
      <p:ext uri="{BB962C8B-B14F-4D97-AF65-F5344CB8AC3E}">
        <p14:creationId xmlns:p14="http://schemas.microsoft.com/office/powerpoint/2010/main" val="3529014056"/>
      </p:ext>
    </p:extLst>
  </p:cSld>
  <p:clrMapOvr>
    <a:masterClrMapping/>
  </p:clrMapOvr>
  <p:transition spd="slow">
    <p:fade/>
  </p:transition>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1103445" y="319310"/>
            <a:ext cx="8687495" cy="651068"/>
          </a:xfrm>
        </p:spPr>
        <p:txBody>
          <a:bodyPr/>
          <a:lstStyle/>
          <a:p>
            <a:r>
              <a:rPr lang="en-US" dirty="0"/>
              <a:t>References: </a:t>
            </a:r>
            <a:endParaRPr lang="en-GB" dirty="0"/>
          </a:p>
        </p:txBody>
      </p:sp>
      <p:sp>
        <p:nvSpPr>
          <p:cNvPr id="3" name="Text Placeholder 2"/>
          <p:cNvSpPr>
            <a:spLocks noGrp="1"/>
          </p:cNvSpPr>
          <p:nvPr>
            <p:ph type="body" sz="quarter" idx="11"/>
          </p:nvPr>
        </p:nvSpPr>
        <p:spPr/>
        <p:txBody>
          <a:bodyPr/>
          <a:lstStyle/>
          <a:p>
            <a:r>
              <a:rPr lang="en-US" sz="1400" dirty="0"/>
              <a:t>Beard, C. &amp; Wilson, J.P. (2006) </a:t>
            </a:r>
            <a:r>
              <a:rPr lang="en-US" sz="1400" i="1" dirty="0"/>
              <a:t>Experiential learning: a best practice handbook for educators and trainers, </a:t>
            </a:r>
            <a:r>
              <a:rPr lang="en-US" sz="1400" dirty="0"/>
              <a:t>2nd </a:t>
            </a:r>
            <a:r>
              <a:rPr lang="en-US" sz="1400" dirty="0" err="1"/>
              <a:t>edn</a:t>
            </a:r>
            <a:r>
              <a:rPr lang="en-US" sz="1400" dirty="0"/>
              <a:t>, </a:t>
            </a:r>
            <a:r>
              <a:rPr lang="en-US" sz="1400" dirty="0" err="1"/>
              <a:t>Kogan</a:t>
            </a:r>
            <a:r>
              <a:rPr lang="en-US" sz="1400" dirty="0"/>
              <a:t> Page, London.</a:t>
            </a:r>
          </a:p>
          <a:p>
            <a:endParaRPr lang="en-US" sz="1400" dirty="0"/>
          </a:p>
          <a:p>
            <a:r>
              <a:rPr lang="en-US" sz="1400" dirty="0"/>
              <a:t>Brandon, W. (2002) Experiential learning: A new research path to the study of journalism education, </a:t>
            </a:r>
            <a:r>
              <a:rPr lang="en-US" sz="1400" i="1" dirty="0"/>
              <a:t>Journalism and Mass Communication Educator</a:t>
            </a:r>
            <a:r>
              <a:rPr lang="en-US" sz="1400" dirty="0"/>
              <a:t>, 57,(1). pp. 59-66. </a:t>
            </a:r>
          </a:p>
          <a:p>
            <a:endParaRPr lang="en-US" sz="1400" dirty="0"/>
          </a:p>
          <a:p>
            <a:r>
              <a:rPr lang="en-US" sz="1400" dirty="0"/>
              <a:t>Brown, J.S. Collins, A., et al (1989) Situated cognition and the culture of learning.  </a:t>
            </a:r>
            <a:r>
              <a:rPr lang="en-US" sz="1400" i="1" dirty="0"/>
              <a:t>Educational Researcher</a:t>
            </a:r>
            <a:r>
              <a:rPr lang="en-US" sz="1400" dirty="0"/>
              <a:t>, 18. pp 32-42.</a:t>
            </a:r>
          </a:p>
          <a:p>
            <a:r>
              <a:rPr lang="en-US" sz="1400" dirty="0" err="1"/>
              <a:t>Eckertt</a:t>
            </a:r>
            <a:r>
              <a:rPr lang="en-US" sz="1400" dirty="0"/>
              <a:t>, P. (1989) </a:t>
            </a:r>
            <a:r>
              <a:rPr lang="en-US" sz="1400" i="1" dirty="0"/>
              <a:t>Jocks and burnouts: Social categories and identity in the high school</a:t>
            </a:r>
            <a:r>
              <a:rPr lang="en-US" sz="1400" dirty="0"/>
              <a:t>. New York: Teachers College Press.</a:t>
            </a:r>
          </a:p>
          <a:p>
            <a:r>
              <a:rPr lang="en-US" sz="1400" dirty="0"/>
              <a:t> </a:t>
            </a:r>
          </a:p>
          <a:p>
            <a:r>
              <a:rPr lang="en-GB" sz="1400" dirty="0"/>
              <a:t>Evans, M. (2017) Providing students with real experience while maintaining a safe place to make mistakes. </a:t>
            </a:r>
            <a:r>
              <a:rPr lang="en-GB" sz="1400" i="1" dirty="0"/>
              <a:t>Journalism Education,</a:t>
            </a:r>
            <a:r>
              <a:rPr lang="en-GB" sz="1400" dirty="0"/>
              <a:t> 6 (1). pp. 76-83. </a:t>
            </a:r>
            <a:endParaRPr lang="en-US" sz="1400" dirty="0"/>
          </a:p>
          <a:p>
            <a:r>
              <a:rPr lang="en-GB" sz="1400" dirty="0"/>
              <a:t> </a:t>
            </a:r>
            <a:endParaRPr lang="en-US" sz="1400" dirty="0"/>
          </a:p>
          <a:p>
            <a:r>
              <a:rPr lang="en-GB" sz="1400" dirty="0"/>
              <a:t>Evans, M. (2016) Storytelling in the newsroom: An investigation into practice-based learning methods in the training and employment of tomorrow’s journalists. </a:t>
            </a:r>
            <a:r>
              <a:rPr lang="en-GB" sz="1400" i="1" dirty="0"/>
              <a:t>Journalism Education,</a:t>
            </a:r>
            <a:r>
              <a:rPr lang="en-GB" sz="1400" dirty="0"/>
              <a:t> 5 (2). pp. 37-45)</a:t>
            </a:r>
          </a:p>
          <a:p>
            <a:endParaRPr lang="en-GB" sz="1400" dirty="0"/>
          </a:p>
          <a:p>
            <a:endParaRPr lang="en-GB" sz="1100" dirty="0"/>
          </a:p>
          <a:p>
            <a:endParaRPr lang="en-GB" dirty="0"/>
          </a:p>
        </p:txBody>
      </p:sp>
    </p:spTree>
    <p:extLst>
      <p:ext uri="{BB962C8B-B14F-4D97-AF65-F5344CB8AC3E}">
        <p14:creationId xmlns:p14="http://schemas.microsoft.com/office/powerpoint/2010/main" val="2170101832"/>
      </p:ext>
    </p:extLst>
  </p:cSld>
  <p:clrMapOvr>
    <a:masterClrMapping/>
  </p:clrMapOvr>
  <p:transition spd="slow">
    <p:fade/>
  </p:transition>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p:txBody>
          <a:bodyPr/>
          <a:lstStyle/>
          <a:p>
            <a:r>
              <a:rPr lang="en-GB" dirty="0"/>
              <a:t>References cont’d</a:t>
            </a:r>
          </a:p>
        </p:txBody>
      </p:sp>
      <p:sp>
        <p:nvSpPr>
          <p:cNvPr id="3" name="Text Placeholder 2"/>
          <p:cNvSpPr>
            <a:spLocks noGrp="1"/>
          </p:cNvSpPr>
          <p:nvPr>
            <p:ph type="body" sz="quarter" idx="11"/>
          </p:nvPr>
        </p:nvSpPr>
        <p:spPr/>
        <p:txBody>
          <a:bodyPr/>
          <a:lstStyle/>
          <a:p>
            <a:r>
              <a:rPr lang="en-GB" sz="1400" dirty="0"/>
              <a:t>Fuller, A. Hodkinson, H. Hodkinson, P. and Unwin, L. (2005) </a:t>
            </a:r>
            <a:r>
              <a:rPr lang="en-US" sz="1400" dirty="0"/>
              <a:t>Learning as peripheral participation in communities of practice: a reassessment of key concepts in workplace learning, British Educational Research Journal, 31 (1). pp 49-68. </a:t>
            </a:r>
          </a:p>
          <a:p>
            <a:endParaRPr lang="en-US" sz="1400" dirty="0"/>
          </a:p>
          <a:p>
            <a:r>
              <a:rPr lang="en-US" sz="1400" dirty="0" err="1"/>
              <a:t>Kartveit</a:t>
            </a:r>
            <a:r>
              <a:rPr lang="en-US" sz="1400" dirty="0"/>
              <a:t>, K. (2009) Journalism teaching and experiential learning, </a:t>
            </a:r>
            <a:r>
              <a:rPr lang="en-US" sz="1400" i="1" dirty="0"/>
              <a:t>Journalism Research Science Journal (Communication and information) </a:t>
            </a:r>
            <a:r>
              <a:rPr lang="en-US" sz="1400" dirty="0"/>
              <a:t>2. pp. 34-46. </a:t>
            </a:r>
          </a:p>
          <a:p>
            <a:r>
              <a:rPr lang="en-US" sz="1400" dirty="0"/>
              <a:t> </a:t>
            </a:r>
          </a:p>
          <a:p>
            <a:r>
              <a:rPr lang="en-US" sz="1400" dirty="0" err="1"/>
              <a:t>Kerno</a:t>
            </a:r>
            <a:r>
              <a:rPr lang="en-US" sz="1400" dirty="0"/>
              <a:t>, S. (2009) Limitations of communities of practice: a consideration of unresolved issues and difficulties in approach, </a:t>
            </a:r>
            <a:r>
              <a:rPr lang="en-US" sz="1400" i="1" dirty="0"/>
              <a:t>Journal of Leadership and Organizational Studies</a:t>
            </a:r>
            <a:r>
              <a:rPr lang="en-US" sz="1400" dirty="0"/>
              <a:t>, 15(1).pp 69-78.</a:t>
            </a:r>
          </a:p>
          <a:p>
            <a:endParaRPr lang="en-US" sz="1400" dirty="0"/>
          </a:p>
          <a:p>
            <a:r>
              <a:rPr lang="en-US" sz="1400" dirty="0"/>
              <a:t>Kolb, D. (1984) </a:t>
            </a:r>
            <a:r>
              <a:rPr lang="en-US" sz="1400" i="1" dirty="0"/>
              <a:t>Experiential Learning: Experience as the Source of Learning and Development.</a:t>
            </a:r>
            <a:r>
              <a:rPr lang="en-US" sz="1400" dirty="0"/>
              <a:t> New Jersey: Prentice Hall. </a:t>
            </a:r>
          </a:p>
          <a:p>
            <a:endParaRPr lang="en-US" sz="1400" dirty="0"/>
          </a:p>
          <a:p>
            <a:r>
              <a:rPr lang="en-US" sz="1400" dirty="0" err="1"/>
              <a:t>Latour</a:t>
            </a:r>
            <a:r>
              <a:rPr lang="en-US" sz="1400" dirty="0"/>
              <a:t>, B. (1987) </a:t>
            </a:r>
            <a:r>
              <a:rPr lang="en-US" sz="1400" i="1" dirty="0"/>
              <a:t>Science in action: How to follow scientists and engineers through society</a:t>
            </a:r>
            <a:r>
              <a:rPr lang="en-US" sz="1400" dirty="0"/>
              <a:t>. Cambridge: Harvard University Press.</a:t>
            </a:r>
          </a:p>
          <a:p>
            <a:endParaRPr lang="en-US" sz="1400" dirty="0"/>
          </a:p>
          <a:p>
            <a:r>
              <a:rPr lang="en-US" sz="1400" dirty="0"/>
              <a:t>Lave, J. &amp; Wenger, E (1991) </a:t>
            </a:r>
            <a:r>
              <a:rPr lang="en-US" sz="1400" i="1" dirty="0"/>
              <a:t>Situated learning: legitimate peripheral participation. </a:t>
            </a:r>
            <a:r>
              <a:rPr lang="en-US" sz="1400" dirty="0"/>
              <a:t>Cambridge</a:t>
            </a:r>
            <a:r>
              <a:rPr lang="en-US" sz="1400" i="1" dirty="0"/>
              <a:t>:  </a:t>
            </a:r>
            <a:r>
              <a:rPr lang="en-US" sz="1400" dirty="0"/>
              <a:t>Cambridge University Press.</a:t>
            </a:r>
          </a:p>
          <a:p>
            <a:endParaRPr lang="en-GB" dirty="0"/>
          </a:p>
        </p:txBody>
      </p:sp>
    </p:spTree>
    <p:extLst>
      <p:ext uri="{BB962C8B-B14F-4D97-AF65-F5344CB8AC3E}">
        <p14:creationId xmlns:p14="http://schemas.microsoft.com/office/powerpoint/2010/main" val="3569648539"/>
      </p:ext>
    </p:extLst>
  </p:cSld>
  <p:clrMapOvr>
    <a:masterClrMapping/>
  </p:clrMapOvr>
  <p:transition spd="slow">
    <p:fade/>
  </p:transition>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p:txBody>
          <a:bodyPr/>
          <a:lstStyle/>
          <a:p>
            <a:r>
              <a:rPr lang="en-GB" dirty="0"/>
              <a:t>References cont’d </a:t>
            </a:r>
          </a:p>
        </p:txBody>
      </p:sp>
      <p:sp>
        <p:nvSpPr>
          <p:cNvPr id="3" name="Text Placeholder 2"/>
          <p:cNvSpPr>
            <a:spLocks noGrp="1"/>
          </p:cNvSpPr>
          <p:nvPr>
            <p:ph type="body" sz="quarter" idx="11"/>
          </p:nvPr>
        </p:nvSpPr>
        <p:spPr/>
        <p:txBody>
          <a:bodyPr/>
          <a:lstStyle/>
          <a:p>
            <a:r>
              <a:rPr lang="en-US" sz="1400" dirty="0" err="1"/>
              <a:t>Mensing</a:t>
            </a:r>
            <a:r>
              <a:rPr lang="en-US" sz="1400" dirty="0"/>
              <a:t>, D. (2010) Rethinking (again) the future of journalism education, </a:t>
            </a:r>
            <a:r>
              <a:rPr lang="en-US" sz="1400" i="1" dirty="0"/>
              <a:t>Journalism Studies, </a:t>
            </a:r>
            <a:r>
              <a:rPr lang="en-US" sz="1400" dirty="0"/>
              <a:t>11(4). pp 511-523  Volume 5 number 2 Journalism Education p 45 .</a:t>
            </a:r>
          </a:p>
          <a:p>
            <a:endParaRPr lang="en-US" sz="1400" dirty="0"/>
          </a:p>
          <a:p>
            <a:r>
              <a:rPr lang="en-US" sz="1400" dirty="0" err="1"/>
              <a:t>Mensing</a:t>
            </a:r>
            <a:r>
              <a:rPr lang="en-US" sz="1400" dirty="0"/>
              <a:t>, D. (2011) Realigning journalism education in Franklin &amp; </a:t>
            </a:r>
            <a:r>
              <a:rPr lang="en-US" sz="1400" dirty="0" err="1"/>
              <a:t>Mensing</a:t>
            </a:r>
            <a:r>
              <a:rPr lang="en-US" sz="1400" dirty="0"/>
              <a:t> (2011) </a:t>
            </a:r>
            <a:r>
              <a:rPr lang="en-US" sz="1400" i="1" dirty="0"/>
              <a:t>Journalism Education Training and Employment</a:t>
            </a:r>
            <a:r>
              <a:rPr lang="en-US" sz="1400" dirty="0"/>
              <a:t>, New York: Routledge.</a:t>
            </a:r>
          </a:p>
          <a:p>
            <a:endParaRPr lang="en-US" sz="1400" dirty="0"/>
          </a:p>
          <a:p>
            <a:r>
              <a:rPr lang="en-US" sz="1400" dirty="0"/>
              <a:t>Moon, J.A. (2008) </a:t>
            </a:r>
            <a:r>
              <a:rPr lang="en-US" sz="1400" i="1" dirty="0"/>
              <a:t>Reflection in learning &amp; professional development: theory &amp; practice, </a:t>
            </a:r>
            <a:r>
              <a:rPr lang="en-US" sz="1400" dirty="0"/>
              <a:t> New York, London: Routledge.</a:t>
            </a:r>
          </a:p>
          <a:p>
            <a:endParaRPr lang="en-US" sz="1400" dirty="0"/>
          </a:p>
          <a:p>
            <a:r>
              <a:rPr lang="en-US" sz="1400" dirty="0"/>
              <a:t>Rogers, C.R. (1969) </a:t>
            </a:r>
            <a:r>
              <a:rPr lang="en-US" sz="1400" i="1" dirty="0"/>
              <a:t>Freedom to learn, </a:t>
            </a:r>
            <a:r>
              <a:rPr lang="en-US" sz="1400" dirty="0"/>
              <a:t>Merrill: Charles E. Publishing.</a:t>
            </a:r>
          </a:p>
          <a:p>
            <a:endParaRPr lang="en-US" sz="1400" dirty="0"/>
          </a:p>
          <a:p>
            <a:r>
              <a:rPr lang="en-US" sz="1400" dirty="0" err="1"/>
              <a:t>Rogoff</a:t>
            </a:r>
            <a:r>
              <a:rPr lang="en-US" sz="1400" dirty="0"/>
              <a:t>, B. (1990). Apprenticeship in thinking: Cognitive development in social context. New York: Oxford University Press. </a:t>
            </a:r>
          </a:p>
          <a:p>
            <a:endParaRPr lang="en-US" sz="1400" dirty="0"/>
          </a:p>
          <a:p>
            <a:r>
              <a:rPr lang="en-US" sz="1400" dirty="0" err="1"/>
              <a:t>Scmitz</a:t>
            </a:r>
            <a:r>
              <a:rPr lang="en-US" sz="1400" dirty="0"/>
              <a:t>-Weiss, A. Higgins Joyce, V. Saldana, M. and </a:t>
            </a:r>
            <a:r>
              <a:rPr lang="en-US" sz="1400" dirty="0" err="1"/>
              <a:t>Calmon</a:t>
            </a:r>
            <a:r>
              <a:rPr lang="en-US" sz="1400" dirty="0"/>
              <a:t> Alves, R. (2017) Latin American investigative journalism education: Learning practices, learning gaps,</a:t>
            </a:r>
            <a:r>
              <a:rPr lang="en-US" sz="1400" i="1" dirty="0"/>
              <a:t> Journalism and Mass Communication Educator</a:t>
            </a:r>
            <a:r>
              <a:rPr lang="en-US" sz="1400" dirty="0"/>
              <a:t>, 72(3).pp 334-348.  </a:t>
            </a:r>
          </a:p>
          <a:p>
            <a:endParaRPr lang="en-GB" dirty="0"/>
          </a:p>
        </p:txBody>
      </p:sp>
    </p:spTree>
    <p:extLst>
      <p:ext uri="{BB962C8B-B14F-4D97-AF65-F5344CB8AC3E}">
        <p14:creationId xmlns:p14="http://schemas.microsoft.com/office/powerpoint/2010/main" val="3997086409"/>
      </p:ext>
    </p:extLst>
  </p:cSld>
  <p:clrMapOvr>
    <a:masterClrMapping/>
  </p:clrMapOvr>
  <p:transition spd="slow">
    <p:fade/>
  </p:transition>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p:txBody>
          <a:bodyPr/>
          <a:lstStyle/>
          <a:p>
            <a:r>
              <a:rPr lang="en-GB" dirty="0"/>
              <a:t>References cont’d </a:t>
            </a:r>
          </a:p>
        </p:txBody>
      </p:sp>
      <p:sp>
        <p:nvSpPr>
          <p:cNvPr id="3" name="Text Placeholder 2"/>
          <p:cNvSpPr>
            <a:spLocks noGrp="1"/>
          </p:cNvSpPr>
          <p:nvPr>
            <p:ph type="body" sz="quarter" idx="11"/>
          </p:nvPr>
        </p:nvSpPr>
        <p:spPr/>
        <p:txBody>
          <a:bodyPr/>
          <a:lstStyle/>
          <a:p>
            <a:r>
              <a:rPr lang="en-US" sz="1400" dirty="0" err="1"/>
              <a:t>Schon</a:t>
            </a:r>
            <a:r>
              <a:rPr lang="en-US" sz="1400" dirty="0"/>
              <a:t>, D. (1987) </a:t>
            </a:r>
            <a:r>
              <a:rPr lang="en-US" sz="1400" i="1" dirty="0"/>
              <a:t>Educating the reflective practitioner</a:t>
            </a:r>
            <a:r>
              <a:rPr lang="en-US" sz="1400" dirty="0"/>
              <a:t>. San Francisco: </a:t>
            </a:r>
            <a:r>
              <a:rPr lang="en-US" sz="1400" dirty="0" err="1"/>
              <a:t>Jossey</a:t>
            </a:r>
            <a:r>
              <a:rPr lang="en-US" sz="1400" dirty="0"/>
              <a:t>-Bass</a:t>
            </a:r>
          </a:p>
          <a:p>
            <a:endParaRPr lang="en-US" sz="1400" dirty="0"/>
          </a:p>
          <a:p>
            <a:r>
              <a:rPr lang="en-US" sz="1400" dirty="0" err="1"/>
              <a:t>Sergiovanni</a:t>
            </a:r>
            <a:r>
              <a:rPr lang="en-US" sz="1400" dirty="0"/>
              <a:t>, T.J. (2004) Collaborative Cultures &amp; Communities of Practice. </a:t>
            </a:r>
            <a:r>
              <a:rPr lang="en-US" sz="1400" i="1" dirty="0"/>
              <a:t>Principal Leadership, </a:t>
            </a:r>
            <a:r>
              <a:rPr lang="en-US" sz="1400" dirty="0"/>
              <a:t>5(1).  pp. 48-52.</a:t>
            </a:r>
          </a:p>
          <a:p>
            <a:endParaRPr lang="en-US" sz="1400" dirty="0"/>
          </a:p>
          <a:p>
            <a:r>
              <a:rPr lang="en-US" sz="1400" dirty="0"/>
              <a:t>Steel, J., Carmichael, B., Holmes, D., </a:t>
            </a:r>
            <a:r>
              <a:rPr lang="en-US" sz="1400" dirty="0" err="1"/>
              <a:t>Kinse</a:t>
            </a:r>
            <a:r>
              <a:rPr lang="en-US" sz="1400" dirty="0"/>
              <a:t>, M. and Sanders, K. (2007). Experiential learning and journalism education: Lessons learned in the practice of teaching journalism, </a:t>
            </a:r>
            <a:r>
              <a:rPr lang="en-US" sz="1400" i="1" dirty="0"/>
              <a:t>Education and Training</a:t>
            </a:r>
            <a:r>
              <a:rPr lang="en-US" sz="1400" dirty="0"/>
              <a:t>, 49(4). pp 325-34. </a:t>
            </a:r>
          </a:p>
          <a:p>
            <a:endParaRPr lang="en-US" sz="1400" dirty="0"/>
          </a:p>
          <a:p>
            <a:r>
              <a:rPr lang="en-GB" sz="1400" dirty="0"/>
              <a:t>Stevenson, A. &amp; Waite, M. 2011, </a:t>
            </a:r>
            <a:r>
              <a:rPr lang="en-GB" sz="1400" i="1" dirty="0"/>
              <a:t>Concise Oxford English dictionary, </a:t>
            </a:r>
            <a:r>
              <a:rPr lang="en-GB" sz="1400" dirty="0"/>
              <a:t>12th </a:t>
            </a:r>
            <a:r>
              <a:rPr lang="en-GB" sz="1400" dirty="0" err="1"/>
              <a:t>edn</a:t>
            </a:r>
            <a:r>
              <a:rPr lang="en-GB" sz="1400" dirty="0"/>
              <a:t>, Oxford University Press, </a:t>
            </a:r>
            <a:r>
              <a:rPr lang="en-GB" sz="1400" dirty="0" err="1"/>
              <a:t>Oxford;New</a:t>
            </a:r>
            <a:r>
              <a:rPr lang="en-GB" sz="1400" dirty="0"/>
              <a:t> York;.</a:t>
            </a:r>
            <a:endParaRPr lang="en-US" sz="1400" dirty="0"/>
          </a:p>
          <a:p>
            <a:endParaRPr lang="en-US" sz="1400" dirty="0"/>
          </a:p>
          <a:p>
            <a:r>
              <a:rPr lang="en-GB" sz="1400" dirty="0"/>
              <a:t>UWE Strategy 2020. Available from: </a:t>
            </a:r>
            <a:r>
              <a:rPr lang="en-GB" sz="1400" u="sng" dirty="0">
                <a:hlinkClick r:id="rId2"/>
              </a:rPr>
              <a:t>http://www1.uwe.ac.uk/about/corporateinformation/strategy.aspx</a:t>
            </a:r>
            <a:r>
              <a:rPr lang="en-GB" sz="1400" dirty="0"/>
              <a:t>. [Accessed 7 January, 2018]</a:t>
            </a:r>
          </a:p>
          <a:p>
            <a:endParaRPr lang="en-US" sz="1400" dirty="0"/>
          </a:p>
          <a:p>
            <a:r>
              <a:rPr lang="en-US" sz="1400" dirty="0"/>
              <a:t>Wilkerson, L. and </a:t>
            </a:r>
            <a:r>
              <a:rPr lang="en-US" sz="1400" dirty="0" err="1"/>
              <a:t>Gijselaers</a:t>
            </a:r>
            <a:r>
              <a:rPr lang="en-US" sz="1400" dirty="0"/>
              <a:t>, W.H. (1996). </a:t>
            </a:r>
            <a:r>
              <a:rPr lang="en-US" sz="1400" i="1" dirty="0"/>
              <a:t>Bringing problem-based learning to higher education: Theory and Practice.</a:t>
            </a:r>
            <a:r>
              <a:rPr lang="en-US" sz="1400" dirty="0"/>
              <a:t> San Francisco: </a:t>
            </a:r>
            <a:r>
              <a:rPr lang="en-US" sz="1400" dirty="0" err="1"/>
              <a:t>Jossey</a:t>
            </a:r>
            <a:r>
              <a:rPr lang="en-US" sz="1400" dirty="0"/>
              <a:t>-Bass.   </a:t>
            </a:r>
          </a:p>
          <a:p>
            <a:endParaRPr lang="en-GB" dirty="0"/>
          </a:p>
        </p:txBody>
      </p:sp>
    </p:spTree>
    <p:extLst>
      <p:ext uri="{BB962C8B-B14F-4D97-AF65-F5344CB8AC3E}">
        <p14:creationId xmlns:p14="http://schemas.microsoft.com/office/powerpoint/2010/main" val="2432935239"/>
      </p:ext>
    </p:extLst>
  </p:cSld>
  <p:clrMapOvr>
    <a:masterClrMapping/>
  </p:clrMapOvr>
  <p:transition spd="slow">
    <p:fade/>
  </p:transition>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FABBCE0-E08C-4BBE-9FD2-E2B253D4D5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E3D6B175-A6B9-F943-ACAD-DD194C865935}"/>
              </a:ext>
            </a:extLst>
          </p:cNvPr>
          <p:cNvSpPr>
            <a:spLocks noGrp="1"/>
          </p:cNvSpPr>
          <p:nvPr>
            <p:ph type="title"/>
          </p:nvPr>
        </p:nvSpPr>
        <p:spPr>
          <a:xfrm>
            <a:off x="581192" y="702156"/>
            <a:ext cx="11029616" cy="1188720"/>
          </a:xfrm>
        </p:spPr>
        <p:txBody>
          <a:bodyPr>
            <a:normAutofit/>
          </a:bodyPr>
          <a:lstStyle/>
          <a:p>
            <a:r>
              <a:rPr lang="en-GB" b="1">
                <a:solidFill>
                  <a:schemeClr val="tx1">
                    <a:lumMod val="85000"/>
                    <a:lumOff val="15000"/>
                  </a:schemeClr>
                </a:solidFill>
              </a:rPr>
              <a:t>IMAGINED WORLDS research Strand. Semester 1</a:t>
            </a:r>
            <a:br>
              <a:rPr lang="en-GB">
                <a:solidFill>
                  <a:schemeClr val="tx1">
                    <a:lumMod val="85000"/>
                    <a:lumOff val="15000"/>
                  </a:schemeClr>
                </a:solidFill>
              </a:rPr>
            </a:br>
            <a:endParaRPr lang="en-US">
              <a:solidFill>
                <a:schemeClr val="tx1">
                  <a:lumMod val="85000"/>
                  <a:lumOff val="15000"/>
                </a:schemeClr>
              </a:solidFill>
            </a:endParaRPr>
          </a:p>
        </p:txBody>
      </p:sp>
      <p:sp>
        <p:nvSpPr>
          <p:cNvPr id="12" name="Rectangle 11">
            <a:extLst>
              <a:ext uri="{FF2B5EF4-FFF2-40B4-BE49-F238E27FC236}">
                <a16:creationId xmlns:a16="http://schemas.microsoft.com/office/drawing/2014/main" id="{FF426BAC-43D6-468E-B6FF-167034D5C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60727A"/>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B02D80E-5995-4C54-8387-5893C2C89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6083C8-1401-4950-AF56-E2FAFE42D6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7106AD4C-3ADC-4074-81D8-90D09AC53651}"/>
              </a:ext>
            </a:extLst>
          </p:cNvPr>
          <p:cNvGraphicFramePr>
            <a:graphicFrameLocks noGrp="1"/>
          </p:cNvGraphicFramePr>
          <p:nvPr>
            <p:ph idx="1"/>
            <p:extLst>
              <p:ext uri="{D42A27DB-BD31-4B8C-83A1-F6EECF244321}">
                <p14:modId xmlns:p14="http://schemas.microsoft.com/office/powerpoint/2010/main" val="978201092"/>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41886747"/>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18FFF8BA-E008-4068-851C-2CED296AC5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98E033-5F0A-244A-8E21-625C4209CD0A}"/>
              </a:ext>
            </a:extLst>
          </p:cNvPr>
          <p:cNvSpPr>
            <a:spLocks noGrp="1"/>
          </p:cNvSpPr>
          <p:nvPr>
            <p:ph type="title"/>
          </p:nvPr>
        </p:nvSpPr>
        <p:spPr>
          <a:xfrm>
            <a:off x="581193" y="702156"/>
            <a:ext cx="4076153" cy="5156642"/>
          </a:xfrm>
        </p:spPr>
        <p:txBody>
          <a:bodyPr anchor="ctr">
            <a:normAutofit/>
          </a:bodyPr>
          <a:lstStyle/>
          <a:p>
            <a:br>
              <a:rPr lang="en-GB" sz="4400">
                <a:solidFill>
                  <a:schemeClr val="tx2"/>
                </a:solidFill>
              </a:rPr>
            </a:br>
            <a:r>
              <a:rPr lang="en-GB" sz="4400" b="1">
                <a:solidFill>
                  <a:schemeClr val="tx2"/>
                </a:solidFill>
              </a:rPr>
              <a:t> </a:t>
            </a:r>
            <a:r>
              <a:rPr lang="en-GB" sz="4400" b="1" i="1">
                <a:solidFill>
                  <a:schemeClr val="tx2"/>
                </a:solidFill>
              </a:rPr>
              <a:t>Choose ONE essay question from the following:</a:t>
            </a:r>
            <a:br>
              <a:rPr lang="en-GB" sz="4400">
                <a:solidFill>
                  <a:schemeClr val="tx2"/>
                </a:solidFill>
              </a:rPr>
            </a:br>
            <a:endParaRPr lang="en-US" sz="4400">
              <a:solidFill>
                <a:schemeClr val="tx2"/>
              </a:solidFill>
            </a:endParaRPr>
          </a:p>
        </p:txBody>
      </p:sp>
      <p:sp>
        <p:nvSpPr>
          <p:cNvPr id="15" name="Rectangle 9">
            <a:extLst>
              <a:ext uri="{FF2B5EF4-FFF2-40B4-BE49-F238E27FC236}">
                <a16:creationId xmlns:a16="http://schemas.microsoft.com/office/drawing/2014/main" id="{832B0DA7-13B0-4805-B9BD-9BFACCB23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7199"/>
            <a:ext cx="4210812" cy="949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1">
            <a:extLst>
              <a:ext uri="{FF2B5EF4-FFF2-40B4-BE49-F238E27FC236}">
                <a16:creationId xmlns:a16="http://schemas.microsoft.com/office/drawing/2014/main" id="{D5D17921-1EF4-488E-A9AA-AC6B7F3CE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6743" y="457201"/>
            <a:ext cx="6834067" cy="94996"/>
          </a:xfrm>
          <a:prstGeom prst="rect">
            <a:avLst/>
          </a:prstGeom>
          <a:solidFill>
            <a:srgbClr val="3C474C"/>
          </a:solidFill>
          <a:ln>
            <a:noFill/>
          </a:ln>
          <a:effectLst/>
        </p:spPr>
        <p:style>
          <a:lnRef idx="1">
            <a:schemeClr val="accent1"/>
          </a:lnRef>
          <a:fillRef idx="3">
            <a:schemeClr val="accent1"/>
          </a:fillRef>
          <a:effectRef idx="2">
            <a:schemeClr val="accent1"/>
          </a:effectRef>
          <a:fontRef idx="minor">
            <a:schemeClr val="lt1"/>
          </a:fontRef>
        </p:style>
      </p:sp>
      <p:sp>
        <p:nvSpPr>
          <p:cNvPr id="17" name="Content Placeholder 2">
            <a:extLst>
              <a:ext uri="{FF2B5EF4-FFF2-40B4-BE49-F238E27FC236}">
                <a16:creationId xmlns:a16="http://schemas.microsoft.com/office/drawing/2014/main" id="{09D42C61-B09E-B24D-8720-FF4FB6E3F64E}"/>
              </a:ext>
            </a:extLst>
          </p:cNvPr>
          <p:cNvSpPr>
            <a:spLocks noGrp="1"/>
          </p:cNvSpPr>
          <p:nvPr>
            <p:ph idx="1"/>
          </p:nvPr>
        </p:nvSpPr>
        <p:spPr>
          <a:xfrm>
            <a:off x="4776742" y="1244156"/>
            <a:ext cx="6834065" cy="5156643"/>
          </a:xfrm>
        </p:spPr>
        <p:txBody>
          <a:bodyPr>
            <a:normAutofit/>
          </a:bodyPr>
          <a:lstStyle/>
          <a:p>
            <a:pPr marL="0" indent="0">
              <a:lnSpc>
                <a:spcPct val="90000"/>
              </a:lnSpc>
              <a:buNone/>
            </a:pPr>
            <a:r>
              <a:rPr lang="en-GB" sz="1700" b="1" dirty="0"/>
              <a:t>Question 1:</a:t>
            </a:r>
            <a:r>
              <a:rPr lang="en-GB" sz="1700" dirty="0"/>
              <a:t> Reflect and respond critically to the following quotation “Semiotics is in principle the discipline studying everything which can be used in order to lie.”(1)</a:t>
            </a:r>
          </a:p>
          <a:p>
            <a:pPr marL="0" indent="0">
              <a:lnSpc>
                <a:spcPct val="90000"/>
              </a:lnSpc>
              <a:buNone/>
            </a:pPr>
            <a:r>
              <a:rPr lang="en-GB" sz="1700" dirty="0"/>
              <a:t>(1)  Umberto Eco,  </a:t>
            </a:r>
            <a:r>
              <a:rPr lang="en-GB" sz="1700" i="1" dirty="0"/>
              <a:t>A Theory of Semiotics</a:t>
            </a:r>
            <a:r>
              <a:rPr lang="en-GB" sz="1700" dirty="0"/>
              <a:t>, Indiana University Press, 1976 - Literary Criticism - p 7</a:t>
            </a:r>
          </a:p>
          <a:p>
            <a:pPr marL="0" indent="0">
              <a:lnSpc>
                <a:spcPct val="90000"/>
              </a:lnSpc>
              <a:buNone/>
            </a:pPr>
            <a:r>
              <a:rPr lang="en-GB" sz="1700" dirty="0"/>
              <a:t> </a:t>
            </a:r>
          </a:p>
          <a:p>
            <a:pPr marL="0" indent="0">
              <a:lnSpc>
                <a:spcPct val="90000"/>
              </a:lnSpc>
              <a:buNone/>
            </a:pPr>
            <a:r>
              <a:rPr lang="en-GB" sz="1700" b="1" dirty="0"/>
              <a:t>Question 2:</a:t>
            </a:r>
            <a:r>
              <a:rPr lang="en-GB" sz="1700" dirty="0"/>
              <a:t> As we approach the 75th anniversary of the liberation of Auschwitz , it seems an appropriate time to reflect upon the events of the 2nd world war. With that in mind, critically discuss and respond to the idea that evil can be explored through the practice of semiology? </a:t>
            </a:r>
          </a:p>
          <a:p>
            <a:pPr marL="0" indent="0">
              <a:lnSpc>
                <a:spcPct val="90000"/>
              </a:lnSpc>
              <a:buNone/>
            </a:pPr>
            <a:r>
              <a:rPr lang="en-GB" sz="1700" dirty="0"/>
              <a:t> </a:t>
            </a:r>
          </a:p>
          <a:p>
            <a:pPr marL="0" indent="0">
              <a:lnSpc>
                <a:spcPct val="90000"/>
              </a:lnSpc>
              <a:buNone/>
            </a:pPr>
            <a:r>
              <a:rPr lang="en-GB" sz="1700" b="1" dirty="0"/>
              <a:t>Question 3:</a:t>
            </a:r>
            <a:r>
              <a:rPr lang="en-GB" sz="1700" dirty="0"/>
              <a:t> How can semiotic analysis be used to critically evaluate the work of two creative practitioners from your discipline area? Begin by deconstructing the social and political aspects of their work, and compare and contrast the intended purpose and constructed messages in your analysis. Conclude by discussing whether this mode of analysis is useful to practitioners.</a:t>
            </a:r>
          </a:p>
          <a:p>
            <a:pPr marL="0" indent="0">
              <a:lnSpc>
                <a:spcPct val="90000"/>
              </a:lnSpc>
              <a:buNone/>
            </a:pPr>
            <a:r>
              <a:rPr lang="en-GB" sz="1700" dirty="0"/>
              <a:t> </a:t>
            </a:r>
          </a:p>
          <a:p>
            <a:pPr>
              <a:lnSpc>
                <a:spcPct val="90000"/>
              </a:lnSpc>
            </a:pPr>
            <a:endParaRPr lang="en-US" sz="1700" dirty="0"/>
          </a:p>
        </p:txBody>
      </p:sp>
    </p:spTree>
    <p:extLst>
      <p:ext uri="{BB962C8B-B14F-4D97-AF65-F5344CB8AC3E}">
        <p14:creationId xmlns:p14="http://schemas.microsoft.com/office/powerpoint/2010/main" val="21762098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739730B-2E1F-D045-AF53-68BF1E986251}"/>
              </a:ext>
            </a:extLst>
          </p:cNvPr>
          <p:cNvSpPr>
            <a:spLocks noGrp="1"/>
          </p:cNvSpPr>
          <p:nvPr>
            <p:ph idx="1"/>
          </p:nvPr>
        </p:nvSpPr>
        <p:spPr>
          <a:xfrm>
            <a:off x="581192" y="1611757"/>
            <a:ext cx="11029615" cy="3634486"/>
          </a:xfrm>
        </p:spPr>
        <p:txBody>
          <a:bodyPr>
            <a:normAutofit lnSpcReduction="10000"/>
          </a:bodyPr>
          <a:lstStyle/>
          <a:p>
            <a:pPr marL="0" indent="0">
              <a:buNone/>
            </a:pPr>
            <a:r>
              <a:rPr lang="en-GB" sz="1900" b="1" dirty="0"/>
              <a:t>Question 4:</a:t>
            </a:r>
            <a:r>
              <a:rPr lang="en-GB" sz="1900" dirty="0"/>
              <a:t> Explore the mediated form of narrative and critically show how it is used to promote political, ideological, religious or socially constructed perspectives within your discipline area.</a:t>
            </a:r>
          </a:p>
          <a:p>
            <a:pPr marL="0" indent="0">
              <a:buNone/>
            </a:pPr>
            <a:r>
              <a:rPr lang="en-GB" sz="1900" dirty="0"/>
              <a:t> </a:t>
            </a:r>
          </a:p>
          <a:p>
            <a:pPr marL="0" indent="0">
              <a:buNone/>
            </a:pPr>
            <a:r>
              <a:rPr lang="en-GB" sz="1900" b="1" i="1" dirty="0"/>
              <a:t>Question 5.</a:t>
            </a:r>
            <a:r>
              <a:rPr lang="en-GB" sz="1900" i="1" dirty="0"/>
              <a:t> </a:t>
            </a:r>
            <a:r>
              <a:rPr lang="en-GB" sz="1900" dirty="0"/>
              <a:t>From the series of IMAGED WORLDS research strand lectures,</a:t>
            </a:r>
            <a:r>
              <a:rPr lang="en-GB" sz="1900" b="1" dirty="0"/>
              <a:t> </a:t>
            </a:r>
            <a:r>
              <a:rPr lang="en-GB" sz="1900" dirty="0"/>
              <a:t>choose a theme, movement, or selection of artists or designers that relate to your practice or interests, and construct a 2,500-word essay. Critically assess primary themes, key writers, and relevant practitioners. </a:t>
            </a:r>
          </a:p>
          <a:p>
            <a:pPr marL="0" indent="0">
              <a:buNone/>
            </a:pPr>
            <a:r>
              <a:rPr lang="en-GB" dirty="0"/>
              <a:t> </a:t>
            </a:r>
          </a:p>
          <a:p>
            <a:pPr marL="0" indent="0">
              <a:buNone/>
            </a:pPr>
            <a:r>
              <a:rPr lang="en-GB" dirty="0"/>
              <a:t>Word Count 2,500</a:t>
            </a:r>
          </a:p>
          <a:p>
            <a:pPr marL="0" indent="0">
              <a:buNone/>
            </a:pPr>
            <a:r>
              <a:rPr lang="en-GB" dirty="0"/>
              <a:t> </a:t>
            </a:r>
          </a:p>
          <a:p>
            <a:pPr marL="0" indent="0">
              <a:buNone/>
            </a:pPr>
            <a:r>
              <a:rPr lang="en-GB" u="sng" dirty="0"/>
              <a:t>Essay hand in 12</a:t>
            </a:r>
            <a:r>
              <a:rPr lang="en-GB" u="sng" baseline="30000" dirty="0"/>
              <a:t>th</a:t>
            </a:r>
            <a:r>
              <a:rPr lang="en-GB" u="sng" dirty="0"/>
              <a:t> December 2019 12pm Moodle</a:t>
            </a:r>
            <a:endParaRPr lang="en-GB" dirty="0"/>
          </a:p>
          <a:p>
            <a:endParaRPr lang="en-US" dirty="0"/>
          </a:p>
        </p:txBody>
      </p:sp>
    </p:spTree>
    <p:extLst>
      <p:ext uri="{BB962C8B-B14F-4D97-AF65-F5344CB8AC3E}">
        <p14:creationId xmlns:p14="http://schemas.microsoft.com/office/powerpoint/2010/main" val="14279880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16389" name="Rectangle 71">
            <a:extLst>
              <a:ext uri="{FF2B5EF4-FFF2-40B4-BE49-F238E27FC236}">
                <a16:creationId xmlns:a16="http://schemas.microsoft.com/office/drawing/2014/main" id="{DA182162-B517-4B41-B039-339F87FAE1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6" name="Rectangle 2">
            <a:extLst>
              <a:ext uri="{FF2B5EF4-FFF2-40B4-BE49-F238E27FC236}">
                <a16:creationId xmlns:a16="http://schemas.microsoft.com/office/drawing/2014/main" id="{67812C18-968A-8A4C-B39D-BC89347DB939}"/>
              </a:ext>
            </a:extLst>
          </p:cNvPr>
          <p:cNvSpPr>
            <a:spLocks noGrp="1" noChangeArrowheads="1"/>
          </p:cNvSpPr>
          <p:nvPr>
            <p:ph type="ctrTitle"/>
          </p:nvPr>
        </p:nvSpPr>
        <p:spPr>
          <a:xfrm>
            <a:off x="705745" y="1005840"/>
            <a:ext cx="6828909" cy="4805025"/>
          </a:xfrm>
        </p:spPr>
        <p:txBody>
          <a:bodyPr anchor="ctr">
            <a:normAutofit/>
          </a:bodyPr>
          <a:lstStyle/>
          <a:p>
            <a:pPr algn="r"/>
            <a:r>
              <a:rPr lang="en-GB" altLang="en-US" sz="6000">
                <a:solidFill>
                  <a:schemeClr val="tx1">
                    <a:lumMod val="85000"/>
                    <a:lumOff val="15000"/>
                  </a:schemeClr>
                </a:solidFill>
              </a:rPr>
              <a:t>Ways of Making </a:t>
            </a:r>
            <a:r>
              <a:rPr lang="en-GB" altLang="en-US" sz="6000" i="1">
                <a:solidFill>
                  <a:schemeClr val="tx1">
                    <a:lumMod val="85000"/>
                    <a:lumOff val="15000"/>
                  </a:schemeClr>
                </a:solidFill>
              </a:rPr>
              <a:t>meaning</a:t>
            </a:r>
          </a:p>
        </p:txBody>
      </p:sp>
      <p:sp>
        <p:nvSpPr>
          <p:cNvPr id="16387" name="Rectangle 3">
            <a:extLst>
              <a:ext uri="{FF2B5EF4-FFF2-40B4-BE49-F238E27FC236}">
                <a16:creationId xmlns:a16="http://schemas.microsoft.com/office/drawing/2014/main" id="{D8EBFBAB-E529-AD43-B4FB-15E1F9256B54}"/>
              </a:ext>
            </a:extLst>
          </p:cNvPr>
          <p:cNvSpPr>
            <a:spLocks noGrp="1" noChangeArrowheads="1"/>
          </p:cNvSpPr>
          <p:nvPr>
            <p:ph type="subTitle" idx="1"/>
          </p:nvPr>
        </p:nvSpPr>
        <p:spPr>
          <a:xfrm>
            <a:off x="8119870" y="1007618"/>
            <a:ext cx="3303863" cy="4801468"/>
          </a:xfrm>
        </p:spPr>
        <p:txBody>
          <a:bodyPr anchor="ctr">
            <a:normAutofit/>
          </a:bodyPr>
          <a:lstStyle/>
          <a:p>
            <a:r>
              <a:rPr lang="en-GB" altLang="en-US" sz="2400" b="1" i="1">
                <a:solidFill>
                  <a:schemeClr val="tx1">
                    <a:lumMod val="85000"/>
                    <a:lumOff val="15000"/>
                  </a:schemeClr>
                </a:solidFill>
              </a:rPr>
              <a:t>Semiotics</a:t>
            </a:r>
            <a:r>
              <a:rPr lang="en-GB" altLang="en-US" sz="2400">
                <a:solidFill>
                  <a:schemeClr val="tx1">
                    <a:lumMod val="85000"/>
                    <a:lumOff val="15000"/>
                  </a:schemeClr>
                </a:solidFill>
              </a:rPr>
              <a:t> as </a:t>
            </a:r>
            <a:r>
              <a:rPr lang="en-GB" altLang="en-US" sz="2400" u="sng">
                <a:solidFill>
                  <a:schemeClr val="tx1">
                    <a:lumMod val="85000"/>
                    <a:lumOff val="15000"/>
                  </a:schemeClr>
                </a:solidFill>
              </a:rPr>
              <a:t>one</a:t>
            </a:r>
            <a:r>
              <a:rPr lang="en-GB" altLang="en-US" sz="2400">
                <a:solidFill>
                  <a:schemeClr val="tx1">
                    <a:lumMod val="85000"/>
                    <a:lumOff val="15000"/>
                  </a:schemeClr>
                </a:solidFill>
              </a:rPr>
              <a:t> perspective</a:t>
            </a:r>
          </a:p>
        </p:txBody>
      </p:sp>
      <p:sp>
        <p:nvSpPr>
          <p:cNvPr id="16390" name="Rectangle 73">
            <a:extLst>
              <a:ext uri="{FF2B5EF4-FFF2-40B4-BE49-F238E27FC236}">
                <a16:creationId xmlns:a16="http://schemas.microsoft.com/office/drawing/2014/main" id="{8BEF4DBE-A60E-4AAE-9D62-1147461CD5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5745" y="751211"/>
            <a:ext cx="6830568"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391" name="Rectangle 75">
            <a:extLst>
              <a:ext uri="{FF2B5EF4-FFF2-40B4-BE49-F238E27FC236}">
                <a16:creationId xmlns:a16="http://schemas.microsoft.com/office/drawing/2014/main" id="{33955649-790D-4997-9D50-C1D8E32C1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754768"/>
            <a:ext cx="3300984"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6392" name="Straight Connector 77">
            <a:extLst>
              <a:ext uri="{FF2B5EF4-FFF2-40B4-BE49-F238E27FC236}">
                <a16:creationId xmlns:a16="http://schemas.microsoft.com/office/drawing/2014/main" id="{8F0679E2-68F3-4D6C-AF86-31979707A6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827263" y="2328256"/>
            <a:ext cx="0" cy="2160193"/>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80" name="Rectangle 79">
            <a:extLst>
              <a:ext uri="{FF2B5EF4-FFF2-40B4-BE49-F238E27FC236}">
                <a16:creationId xmlns:a16="http://schemas.microsoft.com/office/drawing/2014/main" id="{18839B1D-4A8C-403C-9D1B-B83CF1DB6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5745" y="5946475"/>
            <a:ext cx="6830568"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2" name="Rectangle 81">
            <a:extLst>
              <a:ext uri="{FF2B5EF4-FFF2-40B4-BE49-F238E27FC236}">
                <a16:creationId xmlns:a16="http://schemas.microsoft.com/office/drawing/2014/main" id="{19818AF9-99F4-4DD9-A3EB-0A3477509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5950032"/>
            <a:ext cx="3300984"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8820792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6" name="Rectangle 2">
            <a:extLst>
              <a:ext uri="{FF2B5EF4-FFF2-40B4-BE49-F238E27FC236}">
                <a16:creationId xmlns:a16="http://schemas.microsoft.com/office/drawing/2014/main" id="{46D2C622-0268-4B47-9BDD-EAE677810A73}"/>
              </a:ext>
            </a:extLst>
          </p:cNvPr>
          <p:cNvSpPr>
            <a:spLocks noGrp="1" noChangeArrowheads="1"/>
          </p:cNvSpPr>
          <p:nvPr>
            <p:ph type="title"/>
          </p:nvPr>
        </p:nvSpPr>
        <p:spPr>
          <a:xfrm>
            <a:off x="746228" y="1037967"/>
            <a:ext cx="3054091" cy="4709131"/>
          </a:xfrm>
        </p:spPr>
        <p:txBody>
          <a:bodyPr anchor="ctr">
            <a:normAutofit/>
          </a:bodyPr>
          <a:lstStyle/>
          <a:p>
            <a:r>
              <a:rPr lang="en-GB" altLang="en-US">
                <a:solidFill>
                  <a:schemeClr val="bg1">
                    <a:lumMod val="85000"/>
                    <a:lumOff val="15000"/>
                  </a:schemeClr>
                </a:solidFill>
              </a:rPr>
              <a:t>The significance of </a:t>
            </a:r>
            <a:r>
              <a:rPr lang="en-GB" altLang="en-US" i="1">
                <a:solidFill>
                  <a:schemeClr val="bg1">
                    <a:lumMod val="85000"/>
                    <a:lumOff val="15000"/>
                  </a:schemeClr>
                </a:solidFill>
              </a:rPr>
              <a:t>Semiotics</a:t>
            </a:r>
            <a:endParaRPr lang="en-GB" altLang="en-US">
              <a:solidFill>
                <a:schemeClr val="bg1">
                  <a:lumMod val="85000"/>
                  <a:lumOff val="15000"/>
                </a:schemeClr>
              </a:solidFill>
            </a:endParaRPr>
          </a:p>
        </p:txBody>
      </p:sp>
      <p:sp>
        <p:nvSpPr>
          <p:cNvPr id="76" name="Rectangle 75">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21509" name="Rectangle 3">
            <a:extLst>
              <a:ext uri="{FF2B5EF4-FFF2-40B4-BE49-F238E27FC236}">
                <a16:creationId xmlns:a16="http://schemas.microsoft.com/office/drawing/2014/main" id="{D00B05EF-BBD7-4F71-BEC7-C387C65EC0DB}"/>
              </a:ext>
            </a:extLst>
          </p:cNvPr>
          <p:cNvGraphicFramePr/>
          <p:nvPr>
            <p:extLst>
              <p:ext uri="{D42A27DB-BD31-4B8C-83A1-F6EECF244321}">
                <p14:modId xmlns:p14="http://schemas.microsoft.com/office/powerpoint/2010/main" val="2567159022"/>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79438083"/>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D8233-54BB-B844-ADF0-9FCF8CAA0D15}"/>
              </a:ext>
            </a:extLst>
          </p:cNvPr>
          <p:cNvSpPr>
            <a:spLocks noGrp="1"/>
          </p:cNvSpPr>
          <p:nvPr>
            <p:ph type="title"/>
          </p:nvPr>
        </p:nvSpPr>
        <p:spPr/>
        <p:txBody>
          <a:bodyPr/>
          <a:lstStyle/>
          <a:p>
            <a:r>
              <a:rPr lang="en-GB" b="1" dirty="0"/>
              <a:t>Semiology/Semiotics</a:t>
            </a:r>
            <a:br>
              <a:rPr lang="en-GB" dirty="0"/>
            </a:br>
            <a:endParaRPr lang="en-US" dirty="0"/>
          </a:p>
        </p:txBody>
      </p:sp>
      <p:sp>
        <p:nvSpPr>
          <p:cNvPr id="3" name="Content Placeholder 2">
            <a:extLst>
              <a:ext uri="{FF2B5EF4-FFF2-40B4-BE49-F238E27FC236}">
                <a16:creationId xmlns:a16="http://schemas.microsoft.com/office/drawing/2014/main" id="{11486D89-98F5-8143-B667-07AF9E7782EB}"/>
              </a:ext>
            </a:extLst>
          </p:cNvPr>
          <p:cNvSpPr>
            <a:spLocks noGrp="1"/>
          </p:cNvSpPr>
          <p:nvPr>
            <p:ph idx="1"/>
          </p:nvPr>
        </p:nvSpPr>
        <p:spPr/>
        <p:txBody>
          <a:bodyPr>
            <a:normAutofit lnSpcReduction="10000"/>
          </a:bodyPr>
          <a:lstStyle/>
          <a:p>
            <a:r>
              <a:rPr lang="en-GB" dirty="0"/>
              <a:t>The theory and description of sign systems. </a:t>
            </a:r>
          </a:p>
          <a:p>
            <a:r>
              <a:rPr lang="en-GB" dirty="0"/>
              <a:t>Foundational assumption: "All symbolic systems in a culture function like a second-order language or text." And like a language, any symbolic system is assumed to be complete and extensive at any given moment in history. The description of sign systems from language to visual media and larger human constructions like cities allows an analysis of </a:t>
            </a:r>
            <a:r>
              <a:rPr lang="en-GB" dirty="0">
                <a:solidFill>
                  <a:srgbClr val="FF0000"/>
                </a:solidFill>
              </a:rPr>
              <a:t>interpretation</a:t>
            </a:r>
            <a:r>
              <a:rPr lang="en-GB" dirty="0"/>
              <a:t>, the structure of social values, and the ideological uses of all kinds of information we are surrounded by in daily life. The important point is to see all this meaning-making and symbolic activity as rule-governed, learned, and constructed as opposed to natural or given in reality. Individual people in a culture may have greater or lesser knowledge or access to "the cultural </a:t>
            </a:r>
            <a:r>
              <a:rPr lang="en-GB" dirty="0" err="1"/>
              <a:t>encyclopedia</a:t>
            </a:r>
            <a:r>
              <a:rPr lang="en-GB" dirty="0"/>
              <a:t>" (Eco) of symbolic relationships and contents. The daily use of available signs and symbols in cultural encoding and decoding is an issue of a person's "competence," not a question about the sign system itself. If we think about cultural signs of all kinds as a second-order language, we can investigate a kind of semiotic deep structure, a grammar of meaning, a repertoire of codes, acquired by members of a culture in ways similar to, but distinct from, internalizing the grammar of one's own native language.</a:t>
            </a:r>
          </a:p>
          <a:p>
            <a:endParaRPr lang="en-US" dirty="0"/>
          </a:p>
        </p:txBody>
      </p:sp>
    </p:spTree>
    <p:extLst>
      <p:ext uri="{BB962C8B-B14F-4D97-AF65-F5344CB8AC3E}">
        <p14:creationId xmlns:p14="http://schemas.microsoft.com/office/powerpoint/2010/main" val="10790095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3" name="Rectangle 72">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75" name="Rectangle 74">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76">
            <a:extLst>
              <a:ext uri="{FF2B5EF4-FFF2-40B4-BE49-F238E27FC236}">
                <a16:creationId xmlns:a16="http://schemas.microsoft.com/office/drawing/2014/main" id="{7539E646-A625-4A26-86ED-BD90EDD32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79" name="Rectangle 78">
            <a:extLst>
              <a:ext uri="{FF2B5EF4-FFF2-40B4-BE49-F238E27FC236}">
                <a16:creationId xmlns:a16="http://schemas.microsoft.com/office/drawing/2014/main" id="{DA182162-B517-4B41-B039-339F87FAE1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30" name="Rectangle 2">
            <a:extLst>
              <a:ext uri="{FF2B5EF4-FFF2-40B4-BE49-F238E27FC236}">
                <a16:creationId xmlns:a16="http://schemas.microsoft.com/office/drawing/2014/main" id="{4A859D1B-0C20-6346-B473-DCCE99E31362}"/>
              </a:ext>
            </a:extLst>
          </p:cNvPr>
          <p:cNvSpPr>
            <a:spLocks noGrp="1" noChangeArrowheads="1"/>
          </p:cNvSpPr>
          <p:nvPr>
            <p:ph type="title"/>
          </p:nvPr>
        </p:nvSpPr>
        <p:spPr>
          <a:xfrm>
            <a:off x="705745" y="1005840"/>
            <a:ext cx="6828909" cy="4805025"/>
          </a:xfrm>
        </p:spPr>
        <p:txBody>
          <a:bodyPr vert="horz" lIns="91440" tIns="45720" rIns="91440" bIns="45720" rtlCol="0" anchor="ctr">
            <a:normAutofit/>
          </a:bodyPr>
          <a:lstStyle/>
          <a:p>
            <a:pPr algn="r">
              <a:lnSpc>
                <a:spcPct val="90000"/>
              </a:lnSpc>
            </a:pPr>
            <a:r>
              <a:rPr lang="en-US" altLang="en-US" sz="3800">
                <a:solidFill>
                  <a:schemeClr val="tx1">
                    <a:lumMod val="85000"/>
                    <a:lumOff val="15000"/>
                  </a:schemeClr>
                </a:solidFill>
              </a:rPr>
              <a:t>It therefore, can cover; pictures, fashion, clothing, photographs, advertisements, furniture, household items, toys, films, cartoons, virtual imagery.... and treat them as “texts” to be read and decoded.</a:t>
            </a:r>
          </a:p>
        </p:txBody>
      </p:sp>
      <p:sp>
        <p:nvSpPr>
          <p:cNvPr id="81" name="Rectangle 80">
            <a:extLst>
              <a:ext uri="{FF2B5EF4-FFF2-40B4-BE49-F238E27FC236}">
                <a16:creationId xmlns:a16="http://schemas.microsoft.com/office/drawing/2014/main" id="{8BEF4DBE-A60E-4AAE-9D62-1147461CD5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5745" y="751211"/>
            <a:ext cx="6830568"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3" name="Rectangle 82">
            <a:extLst>
              <a:ext uri="{FF2B5EF4-FFF2-40B4-BE49-F238E27FC236}">
                <a16:creationId xmlns:a16="http://schemas.microsoft.com/office/drawing/2014/main" id="{33955649-790D-4997-9D50-C1D8E32C1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754768"/>
            <a:ext cx="3300984"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85" name="Straight Connector 84">
            <a:extLst>
              <a:ext uri="{FF2B5EF4-FFF2-40B4-BE49-F238E27FC236}">
                <a16:creationId xmlns:a16="http://schemas.microsoft.com/office/drawing/2014/main" id="{8F0679E2-68F3-4D6C-AF86-31979707A6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827263" y="2328256"/>
            <a:ext cx="0" cy="2160193"/>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87" name="Rectangle 86">
            <a:extLst>
              <a:ext uri="{FF2B5EF4-FFF2-40B4-BE49-F238E27FC236}">
                <a16:creationId xmlns:a16="http://schemas.microsoft.com/office/drawing/2014/main" id="{18839B1D-4A8C-403C-9D1B-B83CF1DB6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5745" y="5946475"/>
            <a:ext cx="6830568"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9" name="Rectangle 88">
            <a:extLst>
              <a:ext uri="{FF2B5EF4-FFF2-40B4-BE49-F238E27FC236}">
                <a16:creationId xmlns:a16="http://schemas.microsoft.com/office/drawing/2014/main" id="{19818AF9-99F4-4DD9-A3EB-0A3477509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5950032"/>
            <a:ext cx="3300984"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6692993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75">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2" name="Rectangle 81">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84" name="Rectangle 83">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9572" name="Rectangle 4">
            <a:extLst>
              <a:ext uri="{FF2B5EF4-FFF2-40B4-BE49-F238E27FC236}">
                <a16:creationId xmlns:a16="http://schemas.microsoft.com/office/drawing/2014/main" id="{EB140FB7-7C2F-FF4F-9DC5-B4FEEC4CCB64}"/>
              </a:ext>
            </a:extLst>
          </p:cNvPr>
          <p:cNvSpPr>
            <a:spLocks noGrp="1" noChangeArrowheads="1"/>
          </p:cNvSpPr>
          <p:nvPr>
            <p:ph type="title"/>
          </p:nvPr>
        </p:nvSpPr>
        <p:spPr>
          <a:xfrm>
            <a:off x="638620" y="863695"/>
            <a:ext cx="3511233" cy="3779995"/>
          </a:xfrm>
        </p:spPr>
        <p:txBody>
          <a:bodyPr vert="horz" lIns="91440" tIns="45720" rIns="91440" bIns="45720" rtlCol="0" anchor="ctr">
            <a:normAutofit/>
          </a:bodyPr>
          <a:lstStyle/>
          <a:p>
            <a:r>
              <a:rPr lang="en-US" altLang="en-US" sz="3600">
                <a:solidFill>
                  <a:schemeClr val="tx1"/>
                </a:solidFill>
              </a:rPr>
              <a:t>THEORY </a:t>
            </a:r>
          </a:p>
        </p:txBody>
      </p:sp>
      <p:sp>
        <p:nvSpPr>
          <p:cNvPr id="86" name="Rectangle 85">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109574" name="Picture 109573">
            <a:extLst>
              <a:ext uri="{FF2B5EF4-FFF2-40B4-BE49-F238E27FC236}">
                <a16:creationId xmlns:a16="http://schemas.microsoft.com/office/drawing/2014/main" id="{835BEA33-AA0F-43B2-9687-D148E4F92E00}"/>
              </a:ext>
            </a:extLst>
          </p:cNvPr>
          <p:cNvPicPr>
            <a:picLocks noChangeAspect="1"/>
          </p:cNvPicPr>
          <p:nvPr/>
        </p:nvPicPr>
        <p:blipFill rotWithShape="1">
          <a:blip r:embed="rId3"/>
          <a:srcRect l="1218" r="25692"/>
          <a:stretch/>
        </p:blipFill>
        <p:spPr>
          <a:xfrm>
            <a:off x="4654295" y="10"/>
            <a:ext cx="7537705" cy="6857990"/>
          </a:xfrm>
          <a:prstGeom prst="rect">
            <a:avLst/>
          </a:prstGeom>
        </p:spPr>
      </p:pic>
    </p:spTree>
    <p:extLst>
      <p:ext uri="{BB962C8B-B14F-4D97-AF65-F5344CB8AC3E}">
        <p14:creationId xmlns:p14="http://schemas.microsoft.com/office/powerpoint/2010/main" val="1744799356"/>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8" name="Rectangle 2">
            <a:extLst>
              <a:ext uri="{FF2B5EF4-FFF2-40B4-BE49-F238E27FC236}">
                <a16:creationId xmlns:a16="http://schemas.microsoft.com/office/drawing/2014/main" id="{3558D7F1-76AD-814A-90B9-D6C88BF0EBED}"/>
              </a:ext>
            </a:extLst>
          </p:cNvPr>
          <p:cNvSpPr>
            <a:spLocks noGrp="1" noChangeArrowheads="1"/>
          </p:cNvSpPr>
          <p:nvPr>
            <p:ph type="title"/>
          </p:nvPr>
        </p:nvSpPr>
        <p:spPr>
          <a:xfrm>
            <a:off x="746228" y="1037967"/>
            <a:ext cx="3054091" cy="4709131"/>
          </a:xfrm>
        </p:spPr>
        <p:txBody>
          <a:bodyPr anchor="ctr">
            <a:normAutofit/>
          </a:bodyPr>
          <a:lstStyle/>
          <a:p>
            <a:r>
              <a:rPr lang="en-GB" altLang="en-US">
                <a:solidFill>
                  <a:schemeClr val="bg1">
                    <a:lumMod val="85000"/>
                    <a:lumOff val="15000"/>
                  </a:schemeClr>
                </a:solidFill>
              </a:rPr>
              <a:t>From Linguistics to Semiotics</a:t>
            </a:r>
          </a:p>
        </p:txBody>
      </p:sp>
      <p:sp>
        <p:nvSpPr>
          <p:cNvPr id="76" name="Rectangle 75">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24581" name="Rectangle 3">
            <a:extLst>
              <a:ext uri="{FF2B5EF4-FFF2-40B4-BE49-F238E27FC236}">
                <a16:creationId xmlns:a16="http://schemas.microsoft.com/office/drawing/2014/main" id="{17CE6F25-B956-4F89-9F9D-CF186F7C3F05}"/>
              </a:ext>
            </a:extLst>
          </p:cNvPr>
          <p:cNvGraphicFramePr/>
          <p:nvPr>
            <p:extLst>
              <p:ext uri="{D42A27DB-BD31-4B8C-83A1-F6EECF244321}">
                <p14:modId xmlns:p14="http://schemas.microsoft.com/office/powerpoint/2010/main" val="3359106747"/>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15071323"/>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4" name="Rectangle 73">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75">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78" name="Rectangle 7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2" name="Rectangle 8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4" name="Rectangle 8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86" name="Rectangle 8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6626" name="Rectangle 2">
            <a:extLst>
              <a:ext uri="{FF2B5EF4-FFF2-40B4-BE49-F238E27FC236}">
                <a16:creationId xmlns:a16="http://schemas.microsoft.com/office/drawing/2014/main" id="{4ACC2D6C-3A32-814A-A697-3CA60A521C1A}"/>
              </a:ext>
            </a:extLst>
          </p:cNvPr>
          <p:cNvSpPr>
            <a:spLocks noGrp="1" noChangeArrowheads="1"/>
          </p:cNvSpPr>
          <p:nvPr>
            <p:ph type="ctrTitle"/>
          </p:nvPr>
        </p:nvSpPr>
        <p:spPr>
          <a:xfrm>
            <a:off x="771148" y="1037967"/>
            <a:ext cx="3054091" cy="4709131"/>
          </a:xfrm>
        </p:spPr>
        <p:txBody>
          <a:bodyPr vert="horz" lIns="91440" tIns="45720" rIns="91440" bIns="45720" rtlCol="0" anchor="ctr">
            <a:normAutofit/>
          </a:bodyPr>
          <a:lstStyle/>
          <a:p>
            <a:r>
              <a:rPr lang="en-US" altLang="en-US" sz="3200">
                <a:solidFill>
                  <a:srgbClr val="FFFEFF"/>
                </a:solidFill>
              </a:rPr>
              <a:t>The Sign</a:t>
            </a:r>
          </a:p>
        </p:txBody>
      </p:sp>
      <p:sp>
        <p:nvSpPr>
          <p:cNvPr id="26627" name="Rectangle 3">
            <a:extLst>
              <a:ext uri="{FF2B5EF4-FFF2-40B4-BE49-F238E27FC236}">
                <a16:creationId xmlns:a16="http://schemas.microsoft.com/office/drawing/2014/main" id="{C1AFC12D-7BDD-204E-8E0A-34F6022664E1}"/>
              </a:ext>
            </a:extLst>
          </p:cNvPr>
          <p:cNvSpPr>
            <a:spLocks noGrp="1" noChangeArrowheads="1"/>
          </p:cNvSpPr>
          <p:nvPr>
            <p:ph type="subTitle" idx="1"/>
          </p:nvPr>
        </p:nvSpPr>
        <p:spPr>
          <a:xfrm>
            <a:off x="4534935" y="1037968"/>
            <a:ext cx="7014423" cy="4820832"/>
          </a:xfrm>
        </p:spPr>
        <p:txBody>
          <a:bodyPr vert="horz" lIns="91440" tIns="45720" rIns="91440" bIns="45720" rtlCol="0" anchor="ctr">
            <a:normAutofit/>
          </a:bodyPr>
          <a:lstStyle/>
          <a:p>
            <a:pPr>
              <a:buFont typeface="Wingdings 2" panose="05020102010507070707" pitchFamily="18" charset="2"/>
              <a:buChar char=""/>
            </a:pPr>
            <a:endParaRPr lang="en-US" altLang="en-US" sz="2000">
              <a:solidFill>
                <a:schemeClr val="tx1">
                  <a:lumMod val="75000"/>
                  <a:lumOff val="25000"/>
                </a:schemeClr>
              </a:solidFill>
            </a:endParaRPr>
          </a:p>
          <a:p>
            <a:pPr>
              <a:buFont typeface="Wingdings 2" panose="05020102010507070707" pitchFamily="18" charset="2"/>
              <a:buChar char=""/>
            </a:pPr>
            <a:r>
              <a:rPr lang="en-US" altLang="en-US" sz="2000">
                <a:solidFill>
                  <a:schemeClr val="tx1">
                    <a:lumMod val="75000"/>
                    <a:lumOff val="25000"/>
                  </a:schemeClr>
                </a:solidFill>
              </a:rPr>
              <a:t>The signifier + the signified = the sign.</a:t>
            </a:r>
          </a:p>
          <a:p>
            <a:pPr>
              <a:buFont typeface="Wingdings 2" panose="05020102010507070707" pitchFamily="18" charset="2"/>
              <a:buChar char=""/>
            </a:pPr>
            <a:r>
              <a:rPr lang="en-US" altLang="en-US" sz="2000">
                <a:solidFill>
                  <a:schemeClr val="tx1">
                    <a:lumMod val="75000"/>
                    <a:lumOff val="25000"/>
                  </a:schemeClr>
                </a:solidFill>
              </a:rPr>
              <a:t>The form      +  the idea in your head</a:t>
            </a:r>
          </a:p>
          <a:p>
            <a:pPr>
              <a:buFont typeface="Wingdings 2" panose="05020102010507070707" pitchFamily="18" charset="2"/>
              <a:buChar char=""/>
            </a:pPr>
            <a:r>
              <a:rPr lang="en-US" altLang="en-US" sz="2000">
                <a:solidFill>
                  <a:schemeClr val="tx1">
                    <a:lumMod val="75000"/>
                    <a:lumOff val="25000"/>
                  </a:schemeClr>
                </a:solidFill>
              </a:rPr>
              <a:t>                                     = the meaning</a:t>
            </a:r>
          </a:p>
          <a:p>
            <a:pPr>
              <a:buFont typeface="Wingdings 2" panose="05020102010507070707" pitchFamily="18" charset="2"/>
              <a:buChar char=""/>
            </a:pPr>
            <a:endParaRPr lang="en-US" altLang="en-US" sz="2000">
              <a:solidFill>
                <a:schemeClr val="tx1">
                  <a:lumMod val="75000"/>
                  <a:lumOff val="25000"/>
                </a:schemeClr>
              </a:solidFill>
            </a:endParaRPr>
          </a:p>
          <a:p>
            <a:pPr lvl="1" algn="l">
              <a:buFont typeface="Wingdings 2" panose="05020102010507070707" pitchFamily="18" charset="2"/>
              <a:buChar char=""/>
            </a:pPr>
            <a:r>
              <a:rPr lang="en-US" altLang="en-US" sz="2000">
                <a:solidFill>
                  <a:schemeClr val="tx1">
                    <a:lumMod val="75000"/>
                    <a:lumOff val="25000"/>
                  </a:schemeClr>
                </a:solidFill>
              </a:rPr>
              <a:t>But the relationship between the </a:t>
            </a:r>
            <a:r>
              <a:rPr lang="en-US" altLang="en-US" sz="2000" b="1">
                <a:solidFill>
                  <a:schemeClr val="tx1">
                    <a:lumMod val="75000"/>
                    <a:lumOff val="25000"/>
                  </a:schemeClr>
                </a:solidFill>
              </a:rPr>
              <a:t>signifier</a:t>
            </a:r>
            <a:r>
              <a:rPr lang="en-US" altLang="en-US" sz="2000">
                <a:solidFill>
                  <a:schemeClr val="tx1">
                    <a:lumMod val="75000"/>
                    <a:lumOff val="25000"/>
                  </a:schemeClr>
                </a:solidFill>
              </a:rPr>
              <a:t> and the </a:t>
            </a:r>
            <a:r>
              <a:rPr lang="en-US" altLang="en-US" sz="2000" b="1">
                <a:solidFill>
                  <a:schemeClr val="tx1">
                    <a:lumMod val="75000"/>
                    <a:lumOff val="25000"/>
                  </a:schemeClr>
                </a:solidFill>
              </a:rPr>
              <a:t>signified</a:t>
            </a:r>
            <a:r>
              <a:rPr lang="en-US" altLang="en-US" sz="2000">
                <a:solidFill>
                  <a:schemeClr val="tx1">
                    <a:lumMod val="75000"/>
                    <a:lumOff val="25000"/>
                  </a:schemeClr>
                </a:solidFill>
              </a:rPr>
              <a:t> is </a:t>
            </a:r>
            <a:r>
              <a:rPr lang="en-US" altLang="en-US" sz="2000" b="1" u="sng">
                <a:solidFill>
                  <a:schemeClr val="tx1">
                    <a:lumMod val="75000"/>
                    <a:lumOff val="25000"/>
                  </a:schemeClr>
                </a:solidFill>
              </a:rPr>
              <a:t>ARBITRARY</a:t>
            </a:r>
            <a:r>
              <a:rPr lang="en-US" altLang="en-US" sz="2000">
                <a:solidFill>
                  <a:schemeClr val="tx1">
                    <a:lumMod val="75000"/>
                    <a:lumOff val="25000"/>
                  </a:schemeClr>
                </a:solidFill>
              </a:rPr>
              <a:t>, and dependent upon a shared code.</a:t>
            </a:r>
          </a:p>
        </p:txBody>
      </p:sp>
    </p:spTree>
    <p:extLst>
      <p:ext uri="{BB962C8B-B14F-4D97-AF65-F5344CB8AC3E}">
        <p14:creationId xmlns:p14="http://schemas.microsoft.com/office/powerpoint/2010/main" val="23496993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3" name="Rectangle 72">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75" name="Rectangle 74">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76">
            <a:extLst>
              <a:ext uri="{FF2B5EF4-FFF2-40B4-BE49-F238E27FC236}">
                <a16:creationId xmlns:a16="http://schemas.microsoft.com/office/drawing/2014/main" id="{7539E646-A625-4A26-86ED-BD90EDD32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79" name="Rectangle 78">
            <a:extLst>
              <a:ext uri="{FF2B5EF4-FFF2-40B4-BE49-F238E27FC236}">
                <a16:creationId xmlns:a16="http://schemas.microsoft.com/office/drawing/2014/main" id="{328C565D-A991-4381-AC37-76A58A4A1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698" name="Rectangle 2">
            <a:extLst>
              <a:ext uri="{FF2B5EF4-FFF2-40B4-BE49-F238E27FC236}">
                <a16:creationId xmlns:a16="http://schemas.microsoft.com/office/drawing/2014/main" id="{AF69CAD4-23A4-404D-A1B6-713C65B80329}"/>
              </a:ext>
            </a:extLst>
          </p:cNvPr>
          <p:cNvSpPr>
            <a:spLocks noGrp="1" noChangeArrowheads="1"/>
          </p:cNvSpPr>
          <p:nvPr>
            <p:ph type="title"/>
          </p:nvPr>
        </p:nvSpPr>
        <p:spPr>
          <a:xfrm>
            <a:off x="4449960" y="1507414"/>
            <a:ext cx="7295507" cy="3703320"/>
          </a:xfrm>
        </p:spPr>
        <p:txBody>
          <a:bodyPr vert="horz" lIns="91440" tIns="45720" rIns="91440" bIns="45720" rtlCol="0" anchor="ctr">
            <a:normAutofit fontScale="90000"/>
          </a:bodyPr>
          <a:lstStyle/>
          <a:p>
            <a:pPr>
              <a:lnSpc>
                <a:spcPct val="90000"/>
              </a:lnSpc>
            </a:pPr>
            <a:r>
              <a:rPr lang="en-US" altLang="en-US" sz="3700" dirty="0"/>
              <a:t>It is this </a:t>
            </a:r>
            <a:r>
              <a:rPr lang="en-US" altLang="en-US" sz="3700" u="sng" dirty="0"/>
              <a:t>arbitrary</a:t>
            </a:r>
            <a:r>
              <a:rPr lang="en-US" altLang="en-US" sz="3700" dirty="0"/>
              <a:t> relationship which </a:t>
            </a:r>
            <a:br>
              <a:rPr lang="en-US" altLang="en-US" sz="3700" dirty="0"/>
            </a:br>
            <a:r>
              <a:rPr lang="en-US" altLang="en-US" sz="3700" dirty="0"/>
              <a:t>permitted a linguistic theory to be applied </a:t>
            </a:r>
            <a:br>
              <a:rPr lang="en-US" altLang="en-US" sz="3700" dirty="0"/>
            </a:br>
            <a:r>
              <a:rPr lang="en-US" altLang="en-US" sz="3700" dirty="0"/>
              <a:t>to a wider cultural </a:t>
            </a:r>
            <a:br>
              <a:rPr lang="en-US" altLang="en-US" sz="3700" dirty="0"/>
            </a:br>
            <a:r>
              <a:rPr lang="en-US" altLang="en-US" sz="3700" dirty="0"/>
              <a:t>field</a:t>
            </a:r>
            <a:br>
              <a:rPr lang="en-US" altLang="en-US" sz="3700" dirty="0"/>
            </a:br>
            <a:br>
              <a:rPr lang="en-US" altLang="en-US" sz="3700" dirty="0"/>
            </a:br>
            <a:r>
              <a:rPr lang="en-US" altLang="en-US" sz="3700" dirty="0"/>
              <a:t>C - A - T  </a:t>
            </a:r>
            <a:r>
              <a:rPr lang="en-US" altLang="en-US" sz="3700" baseline="30000" dirty="0"/>
              <a:t>=</a:t>
            </a:r>
            <a:r>
              <a:rPr lang="en-US" altLang="en-US" sz="3700" dirty="0"/>
              <a:t>  </a:t>
            </a:r>
          </a:p>
        </p:txBody>
      </p:sp>
      <p:sp>
        <p:nvSpPr>
          <p:cNvPr id="81" name="Rectangle 80">
            <a:extLst>
              <a:ext uri="{FF2B5EF4-FFF2-40B4-BE49-F238E27FC236}">
                <a16:creationId xmlns:a16="http://schemas.microsoft.com/office/drawing/2014/main" id="{B7180431-F4DE-415D-BCBB-9316423C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
        <p:nvSpPr>
          <p:cNvPr id="83" name="Rectangle 82">
            <a:extLst>
              <a:ext uri="{FF2B5EF4-FFF2-40B4-BE49-F238E27FC236}">
                <a16:creationId xmlns:a16="http://schemas.microsoft.com/office/drawing/2014/main" id="{EEABD997-5EF9-4E9B-AFBB-F6DFAAF3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2209064"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5" name="Rectangle 84">
            <a:extLst>
              <a:ext uri="{FF2B5EF4-FFF2-40B4-BE49-F238E27FC236}">
                <a16:creationId xmlns:a16="http://schemas.microsoft.com/office/drawing/2014/main" id="{E9AB5EE6-A047-4B18-B998-D46DF3CC36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pic>
        <p:nvPicPr>
          <p:cNvPr id="12" name="Picture 3" descr="Cat">
            <a:extLst>
              <a:ext uri="{FF2B5EF4-FFF2-40B4-BE49-F238E27FC236}">
                <a16:creationId xmlns:a16="http://schemas.microsoft.com/office/drawing/2014/main" id="{08A68636-66C7-DF44-911D-AE4C605BA4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47002" y="3022539"/>
            <a:ext cx="1614487" cy="25923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50706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3" name="Rectangle 72">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75" name="Rectangle 74">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76">
            <a:extLst>
              <a:ext uri="{FF2B5EF4-FFF2-40B4-BE49-F238E27FC236}">
                <a16:creationId xmlns:a16="http://schemas.microsoft.com/office/drawing/2014/main" id="{7539E646-A625-4A26-86ED-BD90EDD32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79" name="Rectangle 78">
            <a:extLst>
              <a:ext uri="{FF2B5EF4-FFF2-40B4-BE49-F238E27FC236}">
                <a16:creationId xmlns:a16="http://schemas.microsoft.com/office/drawing/2014/main" id="{328C565D-A991-4381-AC37-76A58A4A1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22" name="Rectangle 2">
            <a:extLst>
              <a:ext uri="{FF2B5EF4-FFF2-40B4-BE49-F238E27FC236}">
                <a16:creationId xmlns:a16="http://schemas.microsoft.com/office/drawing/2014/main" id="{E6451C72-C738-D840-A59B-32E8F85E9173}"/>
              </a:ext>
            </a:extLst>
          </p:cNvPr>
          <p:cNvSpPr>
            <a:spLocks noGrp="1" noChangeArrowheads="1"/>
          </p:cNvSpPr>
          <p:nvPr>
            <p:ph type="title"/>
          </p:nvPr>
        </p:nvSpPr>
        <p:spPr>
          <a:xfrm>
            <a:off x="4449960" y="1507414"/>
            <a:ext cx="7295507" cy="3703320"/>
          </a:xfrm>
        </p:spPr>
        <p:txBody>
          <a:bodyPr vert="horz" lIns="91440" tIns="45720" rIns="91440" bIns="45720" rtlCol="0" anchor="ctr">
            <a:normAutofit/>
          </a:bodyPr>
          <a:lstStyle/>
          <a:p>
            <a:pPr>
              <a:lnSpc>
                <a:spcPct val="90000"/>
              </a:lnSpc>
            </a:pPr>
            <a:r>
              <a:rPr lang="en-US" altLang="en-US" sz="4100"/>
              <a:t>The idea of the </a:t>
            </a:r>
            <a:r>
              <a:rPr lang="en-US" altLang="en-US" sz="4100" u="sng"/>
              <a:t>sign</a:t>
            </a:r>
            <a:r>
              <a:rPr lang="en-US" altLang="en-US" sz="4100"/>
              <a:t> can be extended from the written or spoken word to images, objects, even activities and events in the everyday world.</a:t>
            </a:r>
          </a:p>
        </p:txBody>
      </p:sp>
      <p:sp>
        <p:nvSpPr>
          <p:cNvPr id="81" name="Rectangle 80">
            <a:extLst>
              <a:ext uri="{FF2B5EF4-FFF2-40B4-BE49-F238E27FC236}">
                <a16:creationId xmlns:a16="http://schemas.microsoft.com/office/drawing/2014/main" id="{B7180431-F4DE-415D-BCBB-9316423C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
        <p:nvSpPr>
          <p:cNvPr id="83" name="Rectangle 82">
            <a:extLst>
              <a:ext uri="{FF2B5EF4-FFF2-40B4-BE49-F238E27FC236}">
                <a16:creationId xmlns:a16="http://schemas.microsoft.com/office/drawing/2014/main" id="{EEABD997-5EF9-4E9B-AFBB-F6DFAAF3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2209064"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5" name="Rectangle 84">
            <a:extLst>
              <a:ext uri="{FF2B5EF4-FFF2-40B4-BE49-F238E27FC236}">
                <a16:creationId xmlns:a16="http://schemas.microsoft.com/office/drawing/2014/main" id="{E9AB5EE6-A047-4B18-B998-D46DF3CC36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81786874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5" name="Rectangle 74">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76">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78">
            <a:extLst>
              <a:ext uri="{FF2B5EF4-FFF2-40B4-BE49-F238E27FC236}">
                <a16:creationId xmlns:a16="http://schemas.microsoft.com/office/drawing/2014/main" id="{7539E646-A625-4A26-86ED-BD90EDD32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80">
            <a:extLst>
              <a:ext uri="{FF2B5EF4-FFF2-40B4-BE49-F238E27FC236}">
                <a16:creationId xmlns:a16="http://schemas.microsoft.com/office/drawing/2014/main" id="{8E019540-1104-4B12-9F83-45F586741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C47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236" name="Rectangle 4">
            <a:extLst>
              <a:ext uri="{FF2B5EF4-FFF2-40B4-BE49-F238E27FC236}">
                <a16:creationId xmlns:a16="http://schemas.microsoft.com/office/drawing/2014/main" id="{0ECE587B-9184-C24D-90D9-06AA30B8F952}"/>
              </a:ext>
            </a:extLst>
          </p:cNvPr>
          <p:cNvSpPr>
            <a:spLocks noGrp="1" noChangeArrowheads="1"/>
          </p:cNvSpPr>
          <p:nvPr>
            <p:ph type="title"/>
          </p:nvPr>
        </p:nvSpPr>
        <p:spPr>
          <a:xfrm>
            <a:off x="4857404" y="1577340"/>
            <a:ext cx="6228950" cy="3703320"/>
          </a:xfrm>
        </p:spPr>
        <p:txBody>
          <a:bodyPr vert="horz" lIns="91440" tIns="45720" rIns="91440" bIns="45720" rtlCol="0" anchor="ctr">
            <a:normAutofit/>
          </a:bodyPr>
          <a:lstStyle/>
          <a:p>
            <a:pPr>
              <a:lnSpc>
                <a:spcPct val="90000"/>
              </a:lnSpc>
            </a:pPr>
            <a:r>
              <a:rPr lang="en-US" altLang="en-US" sz="5600">
                <a:solidFill>
                  <a:srgbClr val="FFFFFF">
                    <a:alpha val="90000"/>
                  </a:srgbClr>
                </a:solidFill>
              </a:rPr>
              <a:t>“Mythologies” 1957</a:t>
            </a:r>
            <a:br>
              <a:rPr lang="en-US" altLang="en-US" sz="5600">
                <a:solidFill>
                  <a:srgbClr val="FFFFFF">
                    <a:alpha val="90000"/>
                  </a:srgbClr>
                </a:solidFill>
              </a:rPr>
            </a:br>
            <a:r>
              <a:rPr lang="en-US" altLang="en-US" sz="5600">
                <a:solidFill>
                  <a:srgbClr val="FFFFFF">
                    <a:alpha val="90000"/>
                  </a:srgbClr>
                </a:solidFill>
              </a:rPr>
              <a:t>Roland Barthes. (1915-80)</a:t>
            </a:r>
          </a:p>
        </p:txBody>
      </p:sp>
      <p:sp>
        <p:nvSpPr>
          <p:cNvPr id="83" name="Rectangle 82">
            <a:extLst>
              <a:ext uri="{FF2B5EF4-FFF2-40B4-BE49-F238E27FC236}">
                <a16:creationId xmlns:a16="http://schemas.microsoft.com/office/drawing/2014/main" id="{11D976D6-8C98-48CC-8C34-0468F31678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13938" y="3383280"/>
            <a:ext cx="228600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5" name="Rectangle 84">
            <a:extLst>
              <a:ext uri="{FF2B5EF4-FFF2-40B4-BE49-F238E27FC236}">
                <a16:creationId xmlns:a16="http://schemas.microsoft.com/office/drawing/2014/main" id="{3580CFD6-E44A-486A-9E73-D8D948F78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88596" y="3383280"/>
            <a:ext cx="3703320" cy="91440"/>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020375952"/>
      </p:ext>
    </p:extLst>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3" name="Rectangle 72">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75" name="Rectangle 74">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76">
            <a:extLst>
              <a:ext uri="{FF2B5EF4-FFF2-40B4-BE49-F238E27FC236}">
                <a16:creationId xmlns:a16="http://schemas.microsoft.com/office/drawing/2014/main" id="{7539E646-A625-4A26-86ED-BD90EDD32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79" name="Rectangle 78">
            <a:extLst>
              <a:ext uri="{FF2B5EF4-FFF2-40B4-BE49-F238E27FC236}">
                <a16:creationId xmlns:a16="http://schemas.microsoft.com/office/drawing/2014/main" id="{328C565D-A991-4381-AC37-76A58A4A1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770" name="Rectangle 2">
            <a:extLst>
              <a:ext uri="{FF2B5EF4-FFF2-40B4-BE49-F238E27FC236}">
                <a16:creationId xmlns:a16="http://schemas.microsoft.com/office/drawing/2014/main" id="{BC393E91-235D-824C-B60E-BAD929A14895}"/>
              </a:ext>
            </a:extLst>
          </p:cNvPr>
          <p:cNvSpPr>
            <a:spLocks noGrp="1" noChangeArrowheads="1"/>
          </p:cNvSpPr>
          <p:nvPr>
            <p:ph type="title"/>
          </p:nvPr>
        </p:nvSpPr>
        <p:spPr>
          <a:xfrm>
            <a:off x="4449960" y="1507414"/>
            <a:ext cx="7295507" cy="3703320"/>
          </a:xfrm>
        </p:spPr>
        <p:txBody>
          <a:bodyPr vert="horz" lIns="91440" tIns="45720" rIns="91440" bIns="45720" rtlCol="0" anchor="ctr">
            <a:normAutofit/>
          </a:bodyPr>
          <a:lstStyle/>
          <a:p>
            <a:pPr>
              <a:lnSpc>
                <a:spcPct val="90000"/>
              </a:lnSpc>
            </a:pPr>
            <a:r>
              <a:rPr lang="en-US" altLang="en-US" sz="3000"/>
              <a:t>Barthes extended Saussure’s concept of the sign to cultural objects, images and practices generally, treating these as components in a “language”  which communicated and established meaning</a:t>
            </a:r>
            <a:br>
              <a:rPr lang="en-US" altLang="en-US" sz="3000"/>
            </a:br>
            <a:r>
              <a:rPr lang="en-US" altLang="en-US" sz="3000"/>
              <a:t>within society.</a:t>
            </a:r>
          </a:p>
        </p:txBody>
      </p:sp>
      <p:sp>
        <p:nvSpPr>
          <p:cNvPr id="81" name="Rectangle 80">
            <a:extLst>
              <a:ext uri="{FF2B5EF4-FFF2-40B4-BE49-F238E27FC236}">
                <a16:creationId xmlns:a16="http://schemas.microsoft.com/office/drawing/2014/main" id="{B7180431-F4DE-415D-BCBB-9316423C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
        <p:nvSpPr>
          <p:cNvPr id="83" name="Rectangle 82">
            <a:extLst>
              <a:ext uri="{FF2B5EF4-FFF2-40B4-BE49-F238E27FC236}">
                <a16:creationId xmlns:a16="http://schemas.microsoft.com/office/drawing/2014/main" id="{EEABD997-5EF9-4E9B-AFBB-F6DFAAF3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2209064"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5" name="Rectangle 84">
            <a:extLst>
              <a:ext uri="{FF2B5EF4-FFF2-40B4-BE49-F238E27FC236}">
                <a16:creationId xmlns:a16="http://schemas.microsoft.com/office/drawing/2014/main" id="{E9AB5EE6-A047-4B18-B998-D46DF3CC36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21248167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5" name="Rectangle 74">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76">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78">
            <a:extLst>
              <a:ext uri="{FF2B5EF4-FFF2-40B4-BE49-F238E27FC236}">
                <a16:creationId xmlns:a16="http://schemas.microsoft.com/office/drawing/2014/main" id="{7539E646-A625-4A26-86ED-BD90EDD32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81" name="Rectangle 80">
            <a:extLst>
              <a:ext uri="{FF2B5EF4-FFF2-40B4-BE49-F238E27FC236}">
                <a16:creationId xmlns:a16="http://schemas.microsoft.com/office/drawing/2014/main" id="{328C565D-A991-4381-AC37-76A58A4A1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188" name="Rectangle 4">
            <a:extLst>
              <a:ext uri="{FF2B5EF4-FFF2-40B4-BE49-F238E27FC236}">
                <a16:creationId xmlns:a16="http://schemas.microsoft.com/office/drawing/2014/main" id="{E87AF660-6074-B545-AC7D-F0EF4B6C76AD}"/>
              </a:ext>
            </a:extLst>
          </p:cNvPr>
          <p:cNvSpPr>
            <a:spLocks noGrp="1" noChangeArrowheads="1"/>
          </p:cNvSpPr>
          <p:nvPr>
            <p:ph type="title"/>
          </p:nvPr>
        </p:nvSpPr>
        <p:spPr>
          <a:xfrm>
            <a:off x="4449960" y="1507414"/>
            <a:ext cx="7295507" cy="3703320"/>
          </a:xfrm>
        </p:spPr>
        <p:txBody>
          <a:bodyPr vert="horz" lIns="91440" tIns="45720" rIns="91440" bIns="45720" rtlCol="0" anchor="ctr">
            <a:normAutofit/>
          </a:bodyPr>
          <a:lstStyle/>
          <a:p>
            <a:pPr>
              <a:lnSpc>
                <a:spcPct val="90000"/>
              </a:lnSpc>
            </a:pPr>
            <a:r>
              <a:rPr lang="en-US" altLang="en-US" sz="3000"/>
              <a:t>‘Every object in the world can pass from a closed, silent existence to an oral state, open to appropriation by society….’</a:t>
            </a:r>
            <a:br>
              <a:rPr lang="en-US" altLang="en-US" sz="3000"/>
            </a:br>
            <a:br>
              <a:rPr lang="en-US" altLang="en-US" sz="3000"/>
            </a:br>
            <a:r>
              <a:rPr lang="en-US" altLang="en-US" sz="3000"/>
              <a:t>Roland Barthes.  From the essay ‘Myth Today’ in Mythologies. 1957</a:t>
            </a:r>
          </a:p>
        </p:txBody>
      </p:sp>
      <p:sp>
        <p:nvSpPr>
          <p:cNvPr id="83" name="Rectangle 82">
            <a:extLst>
              <a:ext uri="{FF2B5EF4-FFF2-40B4-BE49-F238E27FC236}">
                <a16:creationId xmlns:a16="http://schemas.microsoft.com/office/drawing/2014/main" id="{B7180431-F4DE-415D-BCBB-9316423C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
        <p:nvSpPr>
          <p:cNvPr id="85" name="Rectangle 84">
            <a:extLst>
              <a:ext uri="{FF2B5EF4-FFF2-40B4-BE49-F238E27FC236}">
                <a16:creationId xmlns:a16="http://schemas.microsoft.com/office/drawing/2014/main" id="{EEABD997-5EF9-4E9B-AFBB-F6DFAAF3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2209064"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7" name="Rectangle 86">
            <a:extLst>
              <a:ext uri="{FF2B5EF4-FFF2-40B4-BE49-F238E27FC236}">
                <a16:creationId xmlns:a16="http://schemas.microsoft.com/office/drawing/2014/main" id="{E9AB5EE6-A047-4B18-B998-D46DF3CC36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1118431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44D254C0-4B47-0F48-AE72-286A102039B5}"/>
              </a:ext>
            </a:extLst>
          </p:cNvPr>
          <p:cNvSpPr>
            <a:spLocks noGrp="1" noChangeArrowheads="1"/>
          </p:cNvSpPr>
          <p:nvPr>
            <p:ph type="title"/>
          </p:nvPr>
        </p:nvSpPr>
        <p:spPr/>
        <p:txBody>
          <a:bodyPr/>
          <a:lstStyle/>
          <a:p>
            <a:r>
              <a:rPr lang="en-GB" altLang="en-US"/>
              <a:t>R. Barthes.  </a:t>
            </a:r>
            <a:br>
              <a:rPr lang="en-GB" altLang="en-US"/>
            </a:br>
            <a:r>
              <a:rPr lang="en-GB" altLang="en-US"/>
              <a:t>Two levels of meaning</a:t>
            </a:r>
          </a:p>
        </p:txBody>
      </p:sp>
      <p:graphicFrame>
        <p:nvGraphicFramePr>
          <p:cNvPr id="36867" name="Object 3">
            <a:extLst>
              <a:ext uri="{FF2B5EF4-FFF2-40B4-BE49-F238E27FC236}">
                <a16:creationId xmlns:a16="http://schemas.microsoft.com/office/drawing/2014/main" id="{A8F1A32A-E0DD-F44D-9AEE-022A70A2F905}"/>
              </a:ext>
            </a:extLst>
          </p:cNvPr>
          <p:cNvGraphicFramePr>
            <a:graphicFrameLocks noChangeAspect="1"/>
          </p:cNvGraphicFramePr>
          <p:nvPr>
            <p:ph idx="1"/>
          </p:nvPr>
        </p:nvGraphicFramePr>
        <p:xfrm>
          <a:off x="2209800" y="2497139"/>
          <a:ext cx="7772400" cy="3082925"/>
        </p:xfrm>
        <a:graphic>
          <a:graphicData uri="http://schemas.openxmlformats.org/presentationml/2006/ole">
            <mc:AlternateContent xmlns:mc="http://schemas.openxmlformats.org/markup-compatibility/2006">
              <mc:Choice xmlns:v="urn:schemas-microsoft-com:vml" Requires="v">
                <p:oleObj spid="_x0000_s28680" name="HP PrecisionScan" r:id="rId4" imgW="18961100" imgH="7518400" progId="HP.PrecisionScan.1">
                  <p:embed/>
                </p:oleObj>
              </mc:Choice>
              <mc:Fallback>
                <p:oleObj name="HP PrecisionScan" r:id="rId4" imgW="18961100" imgH="7518400" progId="HP.PrecisionScan.1">
                  <p:embed/>
                  <p:pic>
                    <p:nvPicPr>
                      <p:cNvPr id="36867" name="Object 3">
                        <a:extLst>
                          <a:ext uri="{FF2B5EF4-FFF2-40B4-BE49-F238E27FC236}">
                            <a16:creationId xmlns:a16="http://schemas.microsoft.com/office/drawing/2014/main" id="{A8F1A32A-E0DD-F44D-9AEE-022A70A2F90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09800" y="2497139"/>
                        <a:ext cx="7772400" cy="3082925"/>
                      </a:xfrm>
                      <a:prstGeom prst="rect">
                        <a:avLst/>
                      </a:prstGeom>
                    </p:spPr>
                  </p:pic>
                </p:oleObj>
              </mc:Fallback>
            </mc:AlternateContent>
          </a:graphicData>
        </a:graphic>
      </p:graphicFrame>
    </p:spTree>
    <p:extLst>
      <p:ext uri="{BB962C8B-B14F-4D97-AF65-F5344CB8AC3E}">
        <p14:creationId xmlns:p14="http://schemas.microsoft.com/office/powerpoint/2010/main" val="360201991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034" name="Rectangle 2">
            <a:extLst>
              <a:ext uri="{FF2B5EF4-FFF2-40B4-BE49-F238E27FC236}">
                <a16:creationId xmlns:a16="http://schemas.microsoft.com/office/drawing/2014/main" id="{9E115BF5-6A42-0F4C-8420-BA82B3ECC298}"/>
              </a:ext>
            </a:extLst>
          </p:cNvPr>
          <p:cNvSpPr>
            <a:spLocks noGrp="1" noChangeArrowheads="1"/>
          </p:cNvSpPr>
          <p:nvPr>
            <p:ph type="title"/>
          </p:nvPr>
        </p:nvSpPr>
        <p:spPr>
          <a:xfrm>
            <a:off x="746228" y="1037967"/>
            <a:ext cx="3054091" cy="4709131"/>
          </a:xfrm>
        </p:spPr>
        <p:txBody>
          <a:bodyPr anchor="ctr">
            <a:normAutofit/>
          </a:bodyPr>
          <a:lstStyle/>
          <a:p>
            <a:r>
              <a:rPr lang="en-GB" altLang="en-US">
                <a:solidFill>
                  <a:schemeClr val="bg1">
                    <a:lumMod val="85000"/>
                    <a:lumOff val="15000"/>
                  </a:schemeClr>
                </a:solidFill>
              </a:rPr>
              <a:t>SIGN – first level</a:t>
            </a:r>
            <a:endParaRPr lang="en-US" altLang="en-US">
              <a:solidFill>
                <a:schemeClr val="bg1">
                  <a:lumMod val="85000"/>
                  <a:lumOff val="15000"/>
                </a:schemeClr>
              </a:solidFill>
            </a:endParaRPr>
          </a:p>
        </p:txBody>
      </p:sp>
      <p:sp>
        <p:nvSpPr>
          <p:cNvPr id="76" name="Rectangle 75">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44037" name="Rectangle 3">
            <a:extLst>
              <a:ext uri="{FF2B5EF4-FFF2-40B4-BE49-F238E27FC236}">
                <a16:creationId xmlns:a16="http://schemas.microsoft.com/office/drawing/2014/main" id="{A7BB62B6-6FD3-4F8A-B67B-F1DDE60CAFF5}"/>
              </a:ext>
            </a:extLst>
          </p:cNvPr>
          <p:cNvGraphicFramePr/>
          <p:nvPr>
            <p:extLst>
              <p:ext uri="{D42A27DB-BD31-4B8C-83A1-F6EECF244321}">
                <p14:modId xmlns:p14="http://schemas.microsoft.com/office/powerpoint/2010/main" val="23780458"/>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08980075"/>
      </p:ext>
    </p:extLst>
  </p:cSld>
  <p:clrMapOvr>
    <a:overrideClrMapping bg1="dk1" tx1="lt1" bg2="dk2" tx2="lt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7" name="Rectangle 76">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78">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80">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3" name="Rectangle 82">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85" name="Rectangle 84">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7" name="Group 86">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88" name="Rectangle 87">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89" name="Rectangle 88">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104453" name="Rectangle 5">
            <a:extLst>
              <a:ext uri="{FF2B5EF4-FFF2-40B4-BE49-F238E27FC236}">
                <a16:creationId xmlns:a16="http://schemas.microsoft.com/office/drawing/2014/main" id="{C984F93B-94D5-884C-8230-8489071F3475}"/>
              </a:ext>
            </a:extLst>
          </p:cNvPr>
          <p:cNvSpPr>
            <a:spLocks noGrp="1" noChangeArrowheads="1"/>
          </p:cNvSpPr>
          <p:nvPr>
            <p:ph type="title"/>
          </p:nvPr>
        </p:nvSpPr>
        <p:spPr>
          <a:xfrm>
            <a:off x="584200" y="1524001"/>
            <a:ext cx="3412067" cy="3478384"/>
          </a:xfrm>
        </p:spPr>
        <p:txBody>
          <a:bodyPr vert="horz" lIns="91440" tIns="45720" rIns="91440" bIns="45720" rtlCol="0" anchor="b">
            <a:normAutofit/>
          </a:bodyPr>
          <a:lstStyle/>
          <a:p>
            <a:r>
              <a:rPr lang="en-US" altLang="en-US" sz="3600">
                <a:solidFill>
                  <a:srgbClr val="FFFFFF"/>
                </a:solidFill>
              </a:rPr>
              <a:t>‘Barbie’</a:t>
            </a:r>
          </a:p>
        </p:txBody>
      </p:sp>
      <p:pic>
        <p:nvPicPr>
          <p:cNvPr id="104456" name="Picture 8" descr="Barbie 2">
            <a:extLst>
              <a:ext uri="{FF2B5EF4-FFF2-40B4-BE49-F238E27FC236}">
                <a16:creationId xmlns:a16="http://schemas.microsoft.com/office/drawing/2014/main" id="{EDB94E31-623A-FF48-B7DD-EF2A075A0EB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348406" y="618067"/>
            <a:ext cx="5598157" cy="55981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649099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5" name="Rectangle 74">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76">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78">
            <a:extLst>
              <a:ext uri="{FF2B5EF4-FFF2-40B4-BE49-F238E27FC236}">
                <a16:creationId xmlns:a16="http://schemas.microsoft.com/office/drawing/2014/main" id="{7539E646-A625-4A26-86ED-BD90EDD32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81" name="Rectangle 80">
            <a:extLst>
              <a:ext uri="{FF2B5EF4-FFF2-40B4-BE49-F238E27FC236}">
                <a16:creationId xmlns:a16="http://schemas.microsoft.com/office/drawing/2014/main" id="{328C565D-A991-4381-AC37-76A58A4A1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4148" name="Rectangle 4">
            <a:extLst>
              <a:ext uri="{FF2B5EF4-FFF2-40B4-BE49-F238E27FC236}">
                <a16:creationId xmlns:a16="http://schemas.microsoft.com/office/drawing/2014/main" id="{9F33FA78-C756-274C-B3BD-1B3B9CF58EA1}"/>
              </a:ext>
            </a:extLst>
          </p:cNvPr>
          <p:cNvSpPr>
            <a:spLocks noGrp="1" noChangeArrowheads="1"/>
          </p:cNvSpPr>
          <p:nvPr>
            <p:ph type="title"/>
          </p:nvPr>
        </p:nvSpPr>
        <p:spPr>
          <a:xfrm>
            <a:off x="4449960" y="1507414"/>
            <a:ext cx="7295507" cy="3703320"/>
          </a:xfrm>
        </p:spPr>
        <p:txBody>
          <a:bodyPr vert="horz" lIns="91440" tIns="45720" rIns="91440" bIns="45720" rtlCol="0" anchor="ctr">
            <a:normAutofit/>
          </a:bodyPr>
          <a:lstStyle/>
          <a:p>
            <a:pPr>
              <a:lnSpc>
                <a:spcPct val="90000"/>
              </a:lnSpc>
            </a:pPr>
            <a:r>
              <a:rPr lang="en-US" altLang="en-US" sz="2600"/>
              <a:t>Toys </a:t>
            </a:r>
            <a:r>
              <a:rPr lang="en-US" altLang="en-US" sz="2600" i="1"/>
              <a:t>always mean something ..literally </a:t>
            </a:r>
            <a:r>
              <a:rPr lang="en-US" altLang="en-US" sz="2600"/>
              <a:t>prefigure the world of adult functions, prepare the child to accept them all…before he can even think about it…the alibi of a nature which has at all times created soldiers, postmen</a:t>
            </a:r>
            <a:r>
              <a:rPr lang="en-US" altLang="en-US" sz="2600" i="1"/>
              <a:t>…</a:t>
            </a:r>
            <a:br>
              <a:rPr lang="en-US" altLang="en-US" sz="2600" i="1"/>
            </a:br>
            <a:br>
              <a:rPr lang="en-US" altLang="en-US" sz="2600" i="1"/>
            </a:br>
            <a:r>
              <a:rPr lang="en-US" altLang="en-US" sz="2600" i="1"/>
              <a:t>Barthes. 1957</a:t>
            </a:r>
          </a:p>
        </p:txBody>
      </p:sp>
      <p:sp>
        <p:nvSpPr>
          <p:cNvPr id="83" name="Rectangle 82">
            <a:extLst>
              <a:ext uri="{FF2B5EF4-FFF2-40B4-BE49-F238E27FC236}">
                <a16:creationId xmlns:a16="http://schemas.microsoft.com/office/drawing/2014/main" id="{B7180431-F4DE-415D-BCBB-9316423C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
        <p:nvSpPr>
          <p:cNvPr id="85" name="Rectangle 84">
            <a:extLst>
              <a:ext uri="{FF2B5EF4-FFF2-40B4-BE49-F238E27FC236}">
                <a16:creationId xmlns:a16="http://schemas.microsoft.com/office/drawing/2014/main" id="{EEABD997-5EF9-4E9B-AFBB-F6DFAAF3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2209064"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7" name="Rectangle 86">
            <a:extLst>
              <a:ext uri="{FF2B5EF4-FFF2-40B4-BE49-F238E27FC236}">
                <a16:creationId xmlns:a16="http://schemas.microsoft.com/office/drawing/2014/main" id="{E9AB5EE6-A047-4B18-B998-D46DF3CC36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16198705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BCA77-EFDB-3941-B8EB-76C834E3292C}"/>
              </a:ext>
            </a:extLst>
          </p:cNvPr>
          <p:cNvSpPr>
            <a:spLocks noGrp="1"/>
          </p:cNvSpPr>
          <p:nvPr>
            <p:ph type="title"/>
          </p:nvPr>
        </p:nvSpPr>
        <p:spPr/>
        <p:txBody>
          <a:bodyPr/>
          <a:lstStyle/>
          <a:p>
            <a:r>
              <a:rPr lang="en-GB" dirty="0"/>
              <a:t>Definitions</a:t>
            </a:r>
            <a:endParaRPr lang="en-US" dirty="0"/>
          </a:p>
        </p:txBody>
      </p:sp>
      <p:sp>
        <p:nvSpPr>
          <p:cNvPr id="3" name="TextBox 2">
            <a:extLst>
              <a:ext uri="{FF2B5EF4-FFF2-40B4-BE49-F238E27FC236}">
                <a16:creationId xmlns:a16="http://schemas.microsoft.com/office/drawing/2014/main" id="{D34349F8-AC06-694D-9934-9BB726F23D0D}"/>
              </a:ext>
            </a:extLst>
          </p:cNvPr>
          <p:cNvSpPr txBox="1"/>
          <p:nvPr/>
        </p:nvSpPr>
        <p:spPr>
          <a:xfrm>
            <a:off x="310551" y="1880559"/>
            <a:ext cx="23699167" cy="5149930"/>
          </a:xfrm>
          <a:prstGeom prst="rect">
            <a:avLst/>
          </a:prstGeom>
          <a:noFill/>
        </p:spPr>
        <p:txBody>
          <a:bodyPr wrap="square" rtlCol="0">
            <a:spAutoFit/>
          </a:bodyPr>
          <a:lstStyle/>
          <a:p>
            <a:endParaRPr lang="en-GB" sz="2800" dirty="0"/>
          </a:p>
          <a:p>
            <a:r>
              <a:rPr lang="en-GB" sz="2800" dirty="0">
                <a:hlinkClick r:id="rId2"/>
              </a:rPr>
              <a:t>connotation</a:t>
            </a:r>
            <a:endParaRPr lang="en-GB" sz="2800" dirty="0"/>
          </a:p>
          <a:p>
            <a:r>
              <a:rPr lang="en-GB" sz="2800" dirty="0"/>
              <a:t>When you're talking about the implied subtext of words rather than their </a:t>
            </a:r>
          </a:p>
          <a:p>
            <a:r>
              <a:rPr lang="en-GB" sz="2800" dirty="0"/>
              <a:t>literal meaning, reach for the noun </a:t>
            </a:r>
            <a:r>
              <a:rPr lang="en-GB" sz="2800" i="1" dirty="0"/>
              <a:t>connotation</a:t>
            </a:r>
            <a:r>
              <a:rPr lang="en-GB" sz="2800" dirty="0"/>
              <a:t>.  A political boss might not want </a:t>
            </a:r>
          </a:p>
          <a:p>
            <a:r>
              <a:rPr lang="en-GB" sz="2800" dirty="0"/>
              <a:t>to be called "boss" because of the negative </a:t>
            </a:r>
            <a:r>
              <a:rPr lang="en-GB" sz="2800" i="1" dirty="0"/>
              <a:t>connotations</a:t>
            </a:r>
            <a:r>
              <a:rPr lang="en-GB" sz="2800" dirty="0"/>
              <a:t>.</a:t>
            </a:r>
          </a:p>
          <a:p>
            <a:endParaRPr lang="en-GB" sz="2800" dirty="0">
              <a:hlinkClick r:id="rId3"/>
            </a:endParaRPr>
          </a:p>
          <a:p>
            <a:endParaRPr lang="en-GB" sz="2800" dirty="0">
              <a:hlinkClick r:id="rId3"/>
            </a:endParaRPr>
          </a:p>
          <a:p>
            <a:r>
              <a:rPr lang="en-GB" sz="2800" dirty="0">
                <a:hlinkClick r:id="rId3"/>
              </a:rPr>
              <a:t>denotation</a:t>
            </a:r>
            <a:endParaRPr lang="en-GB" sz="2800" dirty="0"/>
          </a:p>
          <a:p>
            <a:r>
              <a:rPr lang="en-GB" sz="2800" i="1" dirty="0"/>
              <a:t>Denotation</a:t>
            </a:r>
            <a:r>
              <a:rPr lang="en-GB" sz="2800" dirty="0"/>
              <a:t> means the literal meaning of a word or name. Although Paris might </a:t>
            </a:r>
          </a:p>
          <a:p>
            <a:r>
              <a:rPr lang="en-GB" sz="2800" dirty="0"/>
              <a:t>make you think of romance, its </a:t>
            </a:r>
            <a:r>
              <a:rPr lang="en-GB" sz="2800" i="1" dirty="0"/>
              <a:t>denotation</a:t>
            </a:r>
            <a:r>
              <a:rPr lang="en-GB" sz="2800" dirty="0"/>
              <a:t> is simply "the city of an old tribe </a:t>
            </a:r>
          </a:p>
          <a:p>
            <a:r>
              <a:rPr lang="en-GB" sz="2800" dirty="0"/>
              <a:t>called the </a:t>
            </a:r>
            <a:r>
              <a:rPr lang="en-GB" sz="2800" dirty="0" err="1"/>
              <a:t>Parisii</a:t>
            </a:r>
            <a:r>
              <a:rPr lang="en-GB" sz="2800" dirty="0"/>
              <a:t>."</a:t>
            </a:r>
          </a:p>
          <a:p>
            <a:endParaRPr lang="en-US" dirty="0"/>
          </a:p>
        </p:txBody>
      </p:sp>
    </p:spTree>
    <p:extLst>
      <p:ext uri="{BB962C8B-B14F-4D97-AF65-F5344CB8AC3E}">
        <p14:creationId xmlns:p14="http://schemas.microsoft.com/office/powerpoint/2010/main" val="417110057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0" name="Rectangle 2">
            <a:extLst>
              <a:ext uri="{FF2B5EF4-FFF2-40B4-BE49-F238E27FC236}">
                <a16:creationId xmlns:a16="http://schemas.microsoft.com/office/drawing/2014/main" id="{7327820E-E0CD-6343-9833-7E8DE6CA2261}"/>
              </a:ext>
            </a:extLst>
          </p:cNvPr>
          <p:cNvSpPr>
            <a:spLocks noGrp="1" noChangeArrowheads="1"/>
          </p:cNvSpPr>
          <p:nvPr>
            <p:ph type="title"/>
          </p:nvPr>
        </p:nvSpPr>
        <p:spPr>
          <a:xfrm>
            <a:off x="959157" y="1113764"/>
            <a:ext cx="3269749" cy="4624327"/>
          </a:xfrm>
        </p:spPr>
        <p:txBody>
          <a:bodyPr anchor="ctr">
            <a:normAutofit/>
          </a:bodyPr>
          <a:lstStyle/>
          <a:p>
            <a:r>
              <a:rPr lang="en-GB" altLang="en-US" sz="3200">
                <a:solidFill>
                  <a:srgbClr val="FFFFFF"/>
                </a:solidFill>
              </a:rPr>
              <a:t>First level</a:t>
            </a:r>
            <a:br>
              <a:rPr lang="en-GB" altLang="en-US" sz="3200">
                <a:solidFill>
                  <a:srgbClr val="FFFFFF"/>
                </a:solidFill>
              </a:rPr>
            </a:br>
            <a:r>
              <a:rPr lang="en-GB" altLang="en-US" sz="3200">
                <a:solidFill>
                  <a:srgbClr val="FFFFFF"/>
                </a:solidFill>
              </a:rPr>
              <a:t>Denotation</a:t>
            </a:r>
          </a:p>
        </p:txBody>
      </p:sp>
      <p:sp>
        <p:nvSpPr>
          <p:cNvPr id="37891" name="Rectangle 3">
            <a:extLst>
              <a:ext uri="{FF2B5EF4-FFF2-40B4-BE49-F238E27FC236}">
                <a16:creationId xmlns:a16="http://schemas.microsoft.com/office/drawing/2014/main" id="{1859637F-062D-4E43-BE82-987785940582}"/>
              </a:ext>
            </a:extLst>
          </p:cNvPr>
          <p:cNvSpPr>
            <a:spLocks noGrp="1" noChangeArrowheads="1"/>
          </p:cNvSpPr>
          <p:nvPr>
            <p:ph type="body" idx="1"/>
          </p:nvPr>
        </p:nvSpPr>
        <p:spPr>
          <a:xfrm>
            <a:off x="5155905" y="1113764"/>
            <a:ext cx="6108179" cy="4624327"/>
          </a:xfrm>
        </p:spPr>
        <p:txBody>
          <a:bodyPr anchor="ctr">
            <a:normAutofit/>
          </a:bodyPr>
          <a:lstStyle/>
          <a:p>
            <a:r>
              <a:rPr lang="en-GB" altLang="en-US" sz="2400" dirty="0"/>
              <a:t>Signifier: Barbie (word, toy, picture etc)</a:t>
            </a:r>
          </a:p>
          <a:p>
            <a:pPr>
              <a:buFontTx/>
              <a:buNone/>
            </a:pPr>
            <a:endParaRPr lang="en-GB" altLang="en-US" sz="2400" dirty="0"/>
          </a:p>
          <a:p>
            <a:r>
              <a:rPr lang="en-GB" altLang="en-US" sz="2400" dirty="0"/>
              <a:t>Signified:</a:t>
            </a:r>
          </a:p>
          <a:p>
            <a:pPr>
              <a:buFontTx/>
              <a:buNone/>
            </a:pPr>
            <a:r>
              <a:rPr lang="en-GB" altLang="en-US" sz="2400" dirty="0"/>
              <a:t>	On the basis of the agreed “cultural code”, in the Western world,  the word, toy or picture is understood to be, the Mattel doll </a:t>
            </a:r>
            <a:r>
              <a:rPr lang="en-GB" altLang="en-US" sz="2400" i="1" dirty="0"/>
              <a:t>Barbie</a:t>
            </a:r>
            <a:r>
              <a:rPr lang="en-GB" altLang="en-US" sz="2400" dirty="0"/>
              <a:t>.  </a:t>
            </a:r>
          </a:p>
          <a:p>
            <a:pPr>
              <a:buFontTx/>
              <a:buNone/>
            </a:pPr>
            <a:endParaRPr lang="en-GB" altLang="en-US" dirty="0"/>
          </a:p>
          <a:p>
            <a:pPr lvl="4">
              <a:buFontTx/>
              <a:buNone/>
            </a:pPr>
            <a:endParaRPr lang="en-GB" altLang="en-US" dirty="0"/>
          </a:p>
        </p:txBody>
      </p:sp>
    </p:spTree>
    <p:extLst>
      <p:ext uri="{BB962C8B-B14F-4D97-AF65-F5344CB8AC3E}">
        <p14:creationId xmlns:p14="http://schemas.microsoft.com/office/powerpoint/2010/main" val="288974440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938" name="Rectangle 2">
            <a:extLst>
              <a:ext uri="{FF2B5EF4-FFF2-40B4-BE49-F238E27FC236}">
                <a16:creationId xmlns:a16="http://schemas.microsoft.com/office/drawing/2014/main" id="{F847809D-7341-D445-8FAA-FD36AF6B572C}"/>
              </a:ext>
            </a:extLst>
          </p:cNvPr>
          <p:cNvSpPr>
            <a:spLocks noGrp="1" noChangeArrowheads="1"/>
          </p:cNvSpPr>
          <p:nvPr>
            <p:ph type="title"/>
          </p:nvPr>
        </p:nvSpPr>
        <p:spPr>
          <a:xfrm>
            <a:off x="959157" y="1113764"/>
            <a:ext cx="3269749" cy="4624327"/>
          </a:xfrm>
        </p:spPr>
        <p:txBody>
          <a:bodyPr anchor="ctr">
            <a:normAutofit/>
          </a:bodyPr>
          <a:lstStyle/>
          <a:p>
            <a:r>
              <a:rPr lang="en-GB" altLang="en-US" sz="3200">
                <a:solidFill>
                  <a:srgbClr val="FFFFFF"/>
                </a:solidFill>
              </a:rPr>
              <a:t>2</a:t>
            </a:r>
            <a:r>
              <a:rPr lang="en-GB" altLang="en-US" sz="3200" baseline="30000">
                <a:solidFill>
                  <a:srgbClr val="FFFFFF"/>
                </a:solidFill>
              </a:rPr>
              <a:t>nd</a:t>
            </a:r>
            <a:r>
              <a:rPr lang="en-GB" altLang="en-US" sz="3200">
                <a:solidFill>
                  <a:srgbClr val="FFFFFF"/>
                </a:solidFill>
              </a:rPr>
              <a:t> level</a:t>
            </a:r>
            <a:br>
              <a:rPr lang="en-GB" altLang="en-US" sz="3200">
                <a:solidFill>
                  <a:srgbClr val="FFFFFF"/>
                </a:solidFill>
              </a:rPr>
            </a:br>
            <a:r>
              <a:rPr lang="en-GB" altLang="en-US" sz="3200">
                <a:solidFill>
                  <a:srgbClr val="FFFFFF"/>
                </a:solidFill>
              </a:rPr>
              <a:t>Connotation</a:t>
            </a:r>
          </a:p>
        </p:txBody>
      </p:sp>
      <p:sp>
        <p:nvSpPr>
          <p:cNvPr id="39939" name="Rectangle 3">
            <a:extLst>
              <a:ext uri="{FF2B5EF4-FFF2-40B4-BE49-F238E27FC236}">
                <a16:creationId xmlns:a16="http://schemas.microsoft.com/office/drawing/2014/main" id="{986DEF8E-6E52-FE49-9E25-6DF8361D49AE}"/>
              </a:ext>
            </a:extLst>
          </p:cNvPr>
          <p:cNvSpPr>
            <a:spLocks noGrp="1" noChangeArrowheads="1"/>
          </p:cNvSpPr>
          <p:nvPr>
            <p:ph type="body" idx="1"/>
          </p:nvPr>
        </p:nvSpPr>
        <p:spPr>
          <a:xfrm>
            <a:off x="5155905" y="1113764"/>
            <a:ext cx="6108179" cy="4624327"/>
          </a:xfrm>
        </p:spPr>
        <p:txBody>
          <a:bodyPr anchor="ctr">
            <a:normAutofit/>
          </a:bodyPr>
          <a:lstStyle/>
          <a:p>
            <a:pPr>
              <a:buFontTx/>
              <a:buNone/>
            </a:pPr>
            <a:r>
              <a:rPr lang="en-GB" altLang="en-US"/>
              <a:t>   Barbie as connotative ‘sign’</a:t>
            </a:r>
          </a:p>
          <a:p>
            <a:pPr>
              <a:buFontTx/>
              <a:buNone/>
            </a:pPr>
            <a:endParaRPr lang="en-GB" altLang="en-US"/>
          </a:p>
          <a:p>
            <a:pPr>
              <a:buFontTx/>
              <a:buNone/>
            </a:pPr>
            <a:r>
              <a:rPr lang="en-GB" altLang="en-US"/>
              <a:t>   The perfect woman will be perfectly </a:t>
            </a:r>
            <a:r>
              <a:rPr lang="en-GB" altLang="en-US" b="1" i="1"/>
              <a:t>thin </a:t>
            </a:r>
            <a:r>
              <a:rPr lang="en-GB" altLang="en-US"/>
              <a:t>with elegant limbs and flawless skin. She will </a:t>
            </a:r>
            <a:r>
              <a:rPr lang="en-GB" altLang="en-US" b="1" i="1"/>
              <a:t>‘possess’</a:t>
            </a:r>
            <a:r>
              <a:rPr lang="en-GB" altLang="en-US" i="1"/>
              <a:t>;</a:t>
            </a:r>
            <a:r>
              <a:rPr lang="en-GB" altLang="en-US"/>
              <a:t> beautiful clothing, jewellery, cars, racehorses, jacuzzi and jet ski in pink... She will </a:t>
            </a:r>
            <a:r>
              <a:rPr lang="en-GB" altLang="en-US" b="1" i="1"/>
              <a:t>never</a:t>
            </a:r>
            <a:r>
              <a:rPr lang="en-GB" altLang="en-US"/>
              <a:t> have </a:t>
            </a:r>
            <a:r>
              <a:rPr lang="en-GB" altLang="en-US" b="1" i="1"/>
              <a:t>enough stuff</a:t>
            </a:r>
            <a:r>
              <a:rPr lang="en-GB" altLang="en-US"/>
              <a:t>…. </a:t>
            </a:r>
            <a:r>
              <a:rPr lang="en-GB" altLang="en-US" b="1" i="1"/>
              <a:t>….recently seen at Paris fashion week…</a:t>
            </a:r>
            <a:r>
              <a:rPr lang="en-GB" altLang="en-US"/>
              <a:t>perfect contemporary </a:t>
            </a:r>
            <a:r>
              <a:rPr lang="en-GB" altLang="en-US" b="1" i="1"/>
              <a:t>womanhood</a:t>
            </a:r>
            <a:r>
              <a:rPr lang="en-GB" altLang="en-US"/>
              <a:t> </a:t>
            </a:r>
          </a:p>
          <a:p>
            <a:pPr>
              <a:buFontTx/>
              <a:buNone/>
            </a:pPr>
            <a:endParaRPr lang="en-GB" altLang="en-US"/>
          </a:p>
          <a:p>
            <a:pPr>
              <a:buFontTx/>
              <a:buNone/>
            </a:pPr>
            <a:r>
              <a:rPr lang="en-GB" altLang="en-US"/>
              <a:t>(See: Mary F Rogers. Barbie Culture. 2000)	</a:t>
            </a:r>
          </a:p>
        </p:txBody>
      </p:sp>
    </p:spTree>
    <p:extLst>
      <p:ext uri="{BB962C8B-B14F-4D97-AF65-F5344CB8AC3E}">
        <p14:creationId xmlns:p14="http://schemas.microsoft.com/office/powerpoint/2010/main" val="72295739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1" name="Rectangle 80">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3" name="Rectangle 82">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85" name="Rectangle 84">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87" name="Rectangle 86">
            <a:extLst>
              <a:ext uri="{FF2B5EF4-FFF2-40B4-BE49-F238E27FC236}">
                <a16:creationId xmlns:a16="http://schemas.microsoft.com/office/drawing/2014/main" id="{7B055CAA-2668-4929-8202-DBD35A78E8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426" name="Rectangle 2">
            <a:extLst>
              <a:ext uri="{FF2B5EF4-FFF2-40B4-BE49-F238E27FC236}">
                <a16:creationId xmlns:a16="http://schemas.microsoft.com/office/drawing/2014/main" id="{4440D767-2765-B444-A7D7-05BB28239665}"/>
              </a:ext>
            </a:extLst>
          </p:cNvPr>
          <p:cNvSpPr>
            <a:spLocks noGrp="1" noChangeArrowheads="1"/>
          </p:cNvSpPr>
          <p:nvPr>
            <p:ph type="title"/>
          </p:nvPr>
        </p:nvSpPr>
        <p:spPr>
          <a:xfrm>
            <a:off x="4241830" y="702156"/>
            <a:ext cx="7368978" cy="1188720"/>
          </a:xfrm>
        </p:spPr>
        <p:txBody>
          <a:bodyPr vert="horz" lIns="91440" tIns="45720" rIns="91440" bIns="45720" rtlCol="0" anchor="b">
            <a:normAutofit/>
          </a:bodyPr>
          <a:lstStyle/>
          <a:p>
            <a:r>
              <a:rPr lang="en-US" altLang="en-US"/>
              <a:t>Myth and ‘naturalisation’</a:t>
            </a:r>
          </a:p>
        </p:txBody>
      </p:sp>
      <p:sp>
        <p:nvSpPr>
          <p:cNvPr id="89" name="Rectangle 88">
            <a:extLst>
              <a:ext uri="{FF2B5EF4-FFF2-40B4-BE49-F238E27FC236}">
                <a16:creationId xmlns:a16="http://schemas.microsoft.com/office/drawing/2014/main" id="{38F88ED4-721F-4A25-9A68-66C57B1F8D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91" name="Rectangle 90">
            <a:extLst>
              <a:ext uri="{FF2B5EF4-FFF2-40B4-BE49-F238E27FC236}">
                <a16:creationId xmlns:a16="http://schemas.microsoft.com/office/drawing/2014/main" id="{3A5A85F2-11BA-4322-9355-08C0DEC78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3" name="Rectangle 92">
            <a:extLst>
              <a:ext uri="{FF2B5EF4-FFF2-40B4-BE49-F238E27FC236}">
                <a16:creationId xmlns:a16="http://schemas.microsoft.com/office/drawing/2014/main" id="{1A88A0CA-0BDB-4A19-A648-638BE196B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103436" name="Picture 12" descr="Halo 3 Series Spartan Soldier">
            <a:extLst>
              <a:ext uri="{FF2B5EF4-FFF2-40B4-BE49-F238E27FC236}">
                <a16:creationId xmlns:a16="http://schemas.microsoft.com/office/drawing/2014/main" id="{CD9BF92E-DBAB-5B43-BA38-5AB2B5F663BB}"/>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a:xfrm>
            <a:off x="581192" y="1862594"/>
            <a:ext cx="3194595" cy="319459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03430" name="Rectangle 6">
            <a:extLst>
              <a:ext uri="{FF2B5EF4-FFF2-40B4-BE49-F238E27FC236}">
                <a16:creationId xmlns:a16="http://schemas.microsoft.com/office/drawing/2014/main" id="{F2C48249-C384-AD4F-B233-EDB1ABBB9CC6}"/>
              </a:ext>
            </a:extLst>
          </p:cNvPr>
          <p:cNvSpPr>
            <a:spLocks noGrp="1" noChangeArrowheads="1"/>
          </p:cNvSpPr>
          <p:nvPr>
            <p:ph type="body" sz="half" idx="1"/>
          </p:nvPr>
        </p:nvSpPr>
        <p:spPr>
          <a:xfrm>
            <a:off x="4241829" y="2340864"/>
            <a:ext cx="7368978" cy="3634486"/>
          </a:xfrm>
        </p:spPr>
        <p:txBody>
          <a:bodyPr vert="horz" lIns="91440" tIns="45720" rIns="91440" bIns="45720" rtlCol="0" anchor="ctr">
            <a:normAutofit/>
          </a:bodyPr>
          <a:lstStyle/>
          <a:p>
            <a:r>
              <a:rPr lang="en-US" altLang="en-US"/>
              <a:t>‘Toys here reveal the list of all the things the adult does not find so unusual, war, bureaucracy…’</a:t>
            </a:r>
          </a:p>
          <a:p>
            <a:endParaRPr lang="en-US" altLang="en-US"/>
          </a:p>
          <a:p>
            <a:r>
              <a:rPr lang="en-US" altLang="en-US"/>
              <a:t>Deluxe Aggression Series Action Figure Star wars exclusive battlefront collection Spartan soldier..</a:t>
            </a:r>
          </a:p>
        </p:txBody>
      </p:sp>
    </p:spTree>
    <p:extLst>
      <p:ext uri="{BB962C8B-B14F-4D97-AF65-F5344CB8AC3E}">
        <p14:creationId xmlns:p14="http://schemas.microsoft.com/office/powerpoint/2010/main" val="6813975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3" name="Rectangle 72">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75" name="Rectangle 74">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76">
            <a:extLst>
              <a:ext uri="{FF2B5EF4-FFF2-40B4-BE49-F238E27FC236}">
                <a16:creationId xmlns:a16="http://schemas.microsoft.com/office/drawing/2014/main" id="{7539E646-A625-4A26-86ED-BD90EDD32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79" name="Rectangle 78">
            <a:extLst>
              <a:ext uri="{FF2B5EF4-FFF2-40B4-BE49-F238E27FC236}">
                <a16:creationId xmlns:a16="http://schemas.microsoft.com/office/drawing/2014/main" id="{328C565D-A991-4381-AC37-76A58A4A1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62" name="Rectangle 2">
            <a:extLst>
              <a:ext uri="{FF2B5EF4-FFF2-40B4-BE49-F238E27FC236}">
                <a16:creationId xmlns:a16="http://schemas.microsoft.com/office/drawing/2014/main" id="{AE989B73-8E71-5B47-8FE8-A6ADEA030F65}"/>
              </a:ext>
            </a:extLst>
          </p:cNvPr>
          <p:cNvSpPr>
            <a:spLocks noGrp="1" noChangeArrowheads="1"/>
          </p:cNvSpPr>
          <p:nvPr>
            <p:ph type="title"/>
          </p:nvPr>
        </p:nvSpPr>
        <p:spPr>
          <a:xfrm>
            <a:off x="4449960" y="1507414"/>
            <a:ext cx="7295507" cy="3703320"/>
          </a:xfrm>
        </p:spPr>
        <p:txBody>
          <a:bodyPr vert="horz" lIns="91440" tIns="45720" rIns="91440" bIns="45720" rtlCol="0" anchor="ctr">
            <a:normAutofit/>
          </a:bodyPr>
          <a:lstStyle/>
          <a:p>
            <a:pPr>
              <a:lnSpc>
                <a:spcPct val="90000"/>
              </a:lnSpc>
            </a:pPr>
            <a:r>
              <a:rPr lang="en-US" altLang="en-US" sz="3700"/>
              <a:t>At the level of </a:t>
            </a:r>
            <a:r>
              <a:rPr lang="en-US" altLang="en-US" sz="3700" i="1"/>
              <a:t>connotation</a:t>
            </a:r>
            <a:r>
              <a:rPr lang="en-US" altLang="en-US" sz="3700"/>
              <a:t>, the sign can tell the truth or lie, but it is connected to the wider social and cultural framework; to our values, our beliefs and our social systems</a:t>
            </a:r>
          </a:p>
        </p:txBody>
      </p:sp>
      <p:sp>
        <p:nvSpPr>
          <p:cNvPr id="81" name="Rectangle 80">
            <a:extLst>
              <a:ext uri="{FF2B5EF4-FFF2-40B4-BE49-F238E27FC236}">
                <a16:creationId xmlns:a16="http://schemas.microsoft.com/office/drawing/2014/main" id="{B7180431-F4DE-415D-BCBB-9316423C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
        <p:nvSpPr>
          <p:cNvPr id="83" name="Rectangle 82">
            <a:extLst>
              <a:ext uri="{FF2B5EF4-FFF2-40B4-BE49-F238E27FC236}">
                <a16:creationId xmlns:a16="http://schemas.microsoft.com/office/drawing/2014/main" id="{EEABD997-5EF9-4E9B-AFBB-F6DFAAF3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2209064"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5" name="Rectangle 84">
            <a:extLst>
              <a:ext uri="{FF2B5EF4-FFF2-40B4-BE49-F238E27FC236}">
                <a16:creationId xmlns:a16="http://schemas.microsoft.com/office/drawing/2014/main" id="{E9AB5EE6-A047-4B18-B998-D46DF3CC36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95534334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6" name="Rectangle 75">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2" name="Rectangle 81">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4" name="Rectangle 83">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86" name="Rectangle 85">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6917" name="Rectangle 5">
            <a:extLst>
              <a:ext uri="{FF2B5EF4-FFF2-40B4-BE49-F238E27FC236}">
                <a16:creationId xmlns:a16="http://schemas.microsoft.com/office/drawing/2014/main" id="{FF978014-1BE0-4C48-B566-0F0B80ACB15F}"/>
              </a:ext>
            </a:extLst>
          </p:cNvPr>
          <p:cNvSpPr>
            <a:spLocks noGrp="1" noChangeArrowheads="1"/>
          </p:cNvSpPr>
          <p:nvPr>
            <p:ph type="title"/>
          </p:nvPr>
        </p:nvSpPr>
        <p:spPr>
          <a:xfrm>
            <a:off x="638620" y="863695"/>
            <a:ext cx="3511233" cy="3779995"/>
          </a:xfrm>
        </p:spPr>
        <p:txBody>
          <a:bodyPr vert="horz" lIns="91440" tIns="45720" rIns="91440" bIns="45720" rtlCol="0" anchor="ctr">
            <a:normAutofit/>
          </a:bodyPr>
          <a:lstStyle/>
          <a:p>
            <a:pPr>
              <a:lnSpc>
                <a:spcPct val="90000"/>
              </a:lnSpc>
            </a:pPr>
            <a:r>
              <a:rPr lang="en-US" altLang="en-US" sz="1700">
                <a:solidFill>
                  <a:schemeClr val="tx1"/>
                </a:solidFill>
              </a:rPr>
              <a:t>Haim Steinbach</a:t>
            </a:r>
            <a:br>
              <a:rPr lang="en-US" altLang="en-US" sz="1700">
                <a:solidFill>
                  <a:schemeClr val="tx1"/>
                </a:solidFill>
              </a:rPr>
            </a:br>
            <a:br>
              <a:rPr lang="en-US" altLang="en-US" sz="1700">
                <a:solidFill>
                  <a:schemeClr val="tx1"/>
                </a:solidFill>
              </a:rPr>
            </a:br>
            <a:r>
              <a:rPr lang="en-US" altLang="en-US" sz="1700">
                <a:solidFill>
                  <a:schemeClr val="tx1"/>
                </a:solidFill>
              </a:rPr>
              <a:t>Supremely</a:t>
            </a:r>
            <a:br>
              <a:rPr lang="en-US" altLang="en-US" sz="1700">
                <a:solidFill>
                  <a:schemeClr val="tx1"/>
                </a:solidFill>
              </a:rPr>
            </a:br>
            <a:r>
              <a:rPr lang="en-US" altLang="en-US" sz="1700">
                <a:solidFill>
                  <a:schemeClr val="tx1"/>
                </a:solidFill>
              </a:rPr>
              <a:t>black</a:t>
            </a:r>
            <a:br>
              <a:rPr lang="en-US" altLang="en-US" sz="1700">
                <a:solidFill>
                  <a:schemeClr val="tx1"/>
                </a:solidFill>
              </a:rPr>
            </a:br>
            <a:r>
              <a:rPr lang="en-US" altLang="en-US" sz="1700">
                <a:solidFill>
                  <a:schemeClr val="tx1"/>
                </a:solidFill>
              </a:rPr>
              <a:t> </a:t>
            </a:r>
            <a:br>
              <a:rPr lang="en-US" altLang="en-US" sz="1700">
                <a:solidFill>
                  <a:schemeClr val="tx1"/>
                </a:solidFill>
              </a:rPr>
            </a:br>
            <a:r>
              <a:rPr lang="en-US" altLang="en-US" sz="1700">
                <a:solidFill>
                  <a:schemeClr val="tx1"/>
                </a:solidFill>
              </a:rPr>
              <a:t>1985</a:t>
            </a:r>
            <a:br>
              <a:rPr lang="en-US" altLang="en-US" sz="1700">
                <a:solidFill>
                  <a:schemeClr val="tx1"/>
                </a:solidFill>
              </a:rPr>
            </a:br>
            <a:br>
              <a:rPr lang="en-US" altLang="en-US" sz="1700">
                <a:solidFill>
                  <a:schemeClr val="tx1"/>
                </a:solidFill>
              </a:rPr>
            </a:br>
            <a:r>
              <a:rPr lang="en-US" altLang="en-US" sz="1700">
                <a:solidFill>
                  <a:schemeClr val="tx1"/>
                </a:solidFill>
              </a:rPr>
              <a:t>Wood formica</a:t>
            </a:r>
            <a:br>
              <a:rPr lang="en-US" altLang="en-US" sz="1700">
                <a:solidFill>
                  <a:schemeClr val="tx1"/>
                </a:solidFill>
              </a:rPr>
            </a:br>
            <a:r>
              <a:rPr lang="en-US" altLang="en-US" sz="1700">
                <a:solidFill>
                  <a:schemeClr val="tx1"/>
                </a:solidFill>
              </a:rPr>
              <a:t>Ceramic pitchers</a:t>
            </a:r>
            <a:br>
              <a:rPr lang="en-US" altLang="en-US" sz="1700">
                <a:solidFill>
                  <a:schemeClr val="tx1"/>
                </a:solidFill>
              </a:rPr>
            </a:br>
            <a:r>
              <a:rPr lang="en-US" altLang="en-US" sz="1700">
                <a:solidFill>
                  <a:schemeClr val="tx1"/>
                </a:solidFill>
              </a:rPr>
              <a:t>Cardboard detergent boxes</a:t>
            </a:r>
            <a:br>
              <a:rPr lang="en-US" altLang="en-US" sz="1700">
                <a:solidFill>
                  <a:schemeClr val="tx1"/>
                </a:solidFill>
              </a:rPr>
            </a:br>
            <a:br>
              <a:rPr lang="en-US" altLang="en-US" sz="1700">
                <a:solidFill>
                  <a:schemeClr val="tx1"/>
                </a:solidFill>
              </a:rPr>
            </a:br>
            <a:r>
              <a:rPr lang="en-US" altLang="en-US" sz="1700">
                <a:solidFill>
                  <a:schemeClr val="tx1"/>
                </a:solidFill>
              </a:rPr>
              <a:t>29 x 66 x 33 in</a:t>
            </a:r>
            <a:br>
              <a:rPr lang="en-US" altLang="en-US" sz="1700">
                <a:solidFill>
                  <a:schemeClr val="tx1"/>
                </a:solidFill>
              </a:rPr>
            </a:br>
            <a:r>
              <a:rPr lang="en-US" altLang="en-US" sz="1700">
                <a:solidFill>
                  <a:schemeClr val="tx1"/>
                </a:solidFill>
              </a:rPr>
              <a:t> </a:t>
            </a:r>
          </a:p>
        </p:txBody>
      </p:sp>
      <p:sp>
        <p:nvSpPr>
          <p:cNvPr id="88" name="Rectangle 87">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166919" name="Picture 7" descr="Steinbach, Haim 1986">
            <a:extLst>
              <a:ext uri="{FF2B5EF4-FFF2-40B4-BE49-F238E27FC236}">
                <a16:creationId xmlns:a16="http://schemas.microsoft.com/office/drawing/2014/main" id="{31D67234-37A6-BC40-A1EF-A8BE1DB8920F}"/>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8354" r="5367" b="1"/>
          <a:stretch/>
        </p:blipFill>
        <p:spPr>
          <a:xfrm>
            <a:off x="4654295" y="10"/>
            <a:ext cx="7537705"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226926539"/>
      </p:ext>
    </p:extLst>
  </p:cSld>
  <p:clrMapOvr>
    <a:overrideClrMapping bg1="dk1" tx1="lt1" bg2="dk2" tx2="lt2" accent1="accent1" accent2="accent2" accent3="accent3" accent4="accent4" accent5="accent5" accent6="accent6" hlink="hlink" folHlink="folHlink"/>
  </p:clrMapOvr>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4868" name="Rectangle 4">
            <a:extLst>
              <a:ext uri="{FF2B5EF4-FFF2-40B4-BE49-F238E27FC236}">
                <a16:creationId xmlns:a16="http://schemas.microsoft.com/office/drawing/2014/main" id="{A6C23C2C-371E-424B-89C9-4B539E446E39}"/>
              </a:ext>
            </a:extLst>
          </p:cNvPr>
          <p:cNvSpPr>
            <a:spLocks noGrp="1" noChangeArrowheads="1"/>
          </p:cNvSpPr>
          <p:nvPr>
            <p:ph type="title"/>
          </p:nvPr>
        </p:nvSpPr>
        <p:spPr>
          <a:xfrm>
            <a:off x="1774825" y="260350"/>
            <a:ext cx="8713788" cy="6192838"/>
          </a:xfrm>
        </p:spPr>
        <p:txBody>
          <a:bodyPr>
            <a:normAutofit fontScale="90000"/>
          </a:bodyPr>
          <a:lstStyle/>
          <a:p>
            <a:r>
              <a:rPr lang="en-US" altLang="en-US" sz="2000">
                <a:latin typeface="Verdana" panose="020B0604030504040204" pitchFamily="34" charset="0"/>
              </a:rPr>
              <a:t>All objects are "packaged" to deliver certain meanings. And desire packages everything. When we dress, we package ourselves, our bodies. Every thing and object has a skin through which it speaks. …..</a:t>
            </a:r>
            <a:br>
              <a:rPr lang="en-US" altLang="en-US" sz="2000">
                <a:latin typeface="Verdana" panose="020B0604030504040204" pitchFamily="34" charset="0"/>
              </a:rPr>
            </a:br>
            <a:br>
              <a:rPr lang="en-US" altLang="en-US" sz="2000">
                <a:latin typeface="Verdana" panose="020B0604030504040204" pitchFamily="34" charset="0"/>
              </a:rPr>
            </a:br>
            <a:r>
              <a:rPr lang="en-US" altLang="en-US" sz="2000">
                <a:latin typeface="Verdana" panose="020B0604030504040204" pitchFamily="34" charset="0"/>
              </a:rPr>
              <a:t>We have feelings about these objects — we project into them, and communicate through them. …..In primitive societies, objects may be found on the ground, literally, strewn about the place as in a "natural" state. But in our advanced industrial Western society, objects are found on consoles, on tables, on countertops. These counters and tables are vehicles of presentation; they are objects, they have functions, but they also have skins, histories . . .</a:t>
            </a:r>
            <a:br>
              <a:rPr lang="en-US" altLang="en-US" sz="2000">
                <a:latin typeface="Verdana" panose="020B0604030504040204" pitchFamily="34" charset="0"/>
              </a:rPr>
            </a:br>
            <a:br>
              <a:rPr lang="en-US" altLang="en-US" sz="2000">
                <a:latin typeface="Verdana" panose="020B0604030504040204" pitchFamily="34" charset="0"/>
              </a:rPr>
            </a:br>
            <a:r>
              <a:rPr lang="en-US" altLang="en-US" sz="2000">
                <a:latin typeface="Verdana" panose="020B0604030504040204" pitchFamily="34" charset="0"/>
              </a:rPr>
              <a:t> Something happens when you put an object on one of those support structures.</a:t>
            </a:r>
            <a:br>
              <a:rPr lang="en-US" altLang="en-US" sz="2000">
                <a:latin typeface="Verdana" panose="020B0604030504040204" pitchFamily="34" charset="0"/>
              </a:rPr>
            </a:br>
            <a:br>
              <a:rPr lang="en-US" altLang="en-US" sz="2000">
                <a:latin typeface="Verdana" panose="020B0604030504040204" pitchFamily="34" charset="0"/>
              </a:rPr>
            </a:br>
            <a:r>
              <a:rPr lang="en-US" altLang="en-US" sz="2000">
                <a:latin typeface="Verdana" panose="020B0604030504040204" pitchFamily="34" charset="0"/>
              </a:rPr>
              <a:t>Haim Steinbach. Interview. Journal of Contemporary Art. </a:t>
            </a:r>
            <a:br>
              <a:rPr lang="en-US" altLang="en-US" sz="2000">
                <a:latin typeface="Verdana" panose="020B0604030504040204" pitchFamily="34" charset="0"/>
              </a:rPr>
            </a:br>
            <a:r>
              <a:rPr lang="en-US" altLang="en-US" sz="2000">
                <a:latin typeface="Verdana" panose="020B0604030504040204" pitchFamily="34" charset="0"/>
              </a:rPr>
              <a:t>http://www.jca-online.com/steinbach.html</a:t>
            </a:r>
            <a:br>
              <a:rPr lang="en-US" altLang="en-US" sz="4000"/>
            </a:br>
            <a:endParaRPr lang="en-US" altLang="en-US" sz="4000"/>
          </a:p>
        </p:txBody>
      </p:sp>
    </p:spTree>
    <p:extLst>
      <p:ext uri="{BB962C8B-B14F-4D97-AF65-F5344CB8AC3E}">
        <p14:creationId xmlns:p14="http://schemas.microsoft.com/office/powerpoint/2010/main" val="117894300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3073" name="Rectangle 1">
            <a:extLst>
              <a:ext uri="{FF2B5EF4-FFF2-40B4-BE49-F238E27FC236}">
                <a16:creationId xmlns:a16="http://schemas.microsoft.com/office/drawing/2014/main" id="{037AFCDD-0C2B-B946-9235-07FB7C023433}"/>
              </a:ext>
            </a:extLst>
          </p:cNvPr>
          <p:cNvSpPr>
            <a:spLocks noGrp="1" noChangeArrowheads="1"/>
          </p:cNvSpPr>
          <p:nvPr>
            <p:ph type="title"/>
          </p:nvPr>
        </p:nvSpPr>
        <p:spPr>
          <a:xfrm>
            <a:off x="581192" y="1522222"/>
            <a:ext cx="11029616" cy="1188720"/>
          </a:xfrm>
        </p:spPr>
        <p:txBody>
          <a:bodyPr>
            <a:normAutofit fontScale="90000"/>
          </a:bodyPr>
          <a:lstStyle/>
          <a:p>
            <a:pP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4000" dirty="0">
                <a:latin typeface="Book Antiqua" panose="02040602050305030304" pitchFamily="18" charset="0"/>
              </a:rPr>
              <a:t>”Encoding, Decoding in the Television Discourse” (1973) Stuart Hall</a:t>
            </a:r>
            <a:br>
              <a:rPr lang="en-GB" altLang="en-US" sz="4000" dirty="0">
                <a:latin typeface="Book Antiqua" panose="02040602050305030304" pitchFamily="18" charset="0"/>
              </a:rPr>
            </a:br>
            <a:endParaRPr lang="en-GB" altLang="en-US" sz="4000" dirty="0">
              <a:latin typeface="Book Antiqua" panose="02040602050305030304" pitchFamily="18" charset="0"/>
            </a:endParaRPr>
          </a:p>
        </p:txBody>
      </p:sp>
      <p:sp>
        <p:nvSpPr>
          <p:cNvPr id="3074" name="Rectangle 2">
            <a:extLst>
              <a:ext uri="{FF2B5EF4-FFF2-40B4-BE49-F238E27FC236}">
                <a16:creationId xmlns:a16="http://schemas.microsoft.com/office/drawing/2014/main" id="{39584756-4366-D440-99BE-ABC827C1165C}"/>
              </a:ext>
            </a:extLst>
          </p:cNvPr>
          <p:cNvSpPr>
            <a:spLocks noGrp="1" noChangeArrowheads="1"/>
          </p:cNvSpPr>
          <p:nvPr>
            <p:ph idx="1"/>
          </p:nvPr>
        </p:nvSpPr>
        <p:spPr/>
        <p:txBody>
          <a:bodyPr/>
          <a:lstStyle/>
          <a:p>
            <a:pPr marL="0" indent="0">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400" dirty="0">
                <a:latin typeface="Book Antiqua" panose="02040602050305030304" pitchFamily="18" charset="0"/>
              </a:rPr>
              <a:t>Hall (sociologist and cultural theorist), along with </a:t>
            </a:r>
            <a:r>
              <a:rPr lang="en-GB" altLang="en-US" sz="2400" b="1" dirty="0">
                <a:latin typeface="Book Antiqua" panose="02040602050305030304" pitchFamily="18" charset="0"/>
              </a:rPr>
              <a:t>Richard </a:t>
            </a:r>
            <a:r>
              <a:rPr lang="en-GB" altLang="en-US" sz="2400" b="1" dirty="0" err="1">
                <a:latin typeface="Book Antiqua" panose="02040602050305030304" pitchFamily="18" charset="0"/>
              </a:rPr>
              <a:t>Hoggart</a:t>
            </a:r>
            <a:r>
              <a:rPr lang="en-GB" altLang="en-US" sz="2400" b="1" dirty="0">
                <a:latin typeface="Book Antiqua" panose="02040602050305030304" pitchFamily="18" charset="0"/>
              </a:rPr>
              <a:t> </a:t>
            </a:r>
            <a:r>
              <a:rPr lang="en-GB" altLang="en-US" sz="2400" dirty="0">
                <a:latin typeface="Book Antiqua" panose="02040602050305030304" pitchFamily="18" charset="0"/>
              </a:rPr>
              <a:t>and </a:t>
            </a:r>
            <a:r>
              <a:rPr lang="en-GB" altLang="en-US" sz="2400" b="1" dirty="0">
                <a:latin typeface="Book Antiqua" panose="02040602050305030304" pitchFamily="18" charset="0"/>
              </a:rPr>
              <a:t>Raymond Williams</a:t>
            </a:r>
            <a:r>
              <a:rPr lang="en-GB" altLang="en-US" sz="2400" dirty="0">
                <a:latin typeface="Book Antiqua" panose="02040602050305030304" pitchFamily="18" charset="0"/>
              </a:rPr>
              <a:t>, was one of the founding figures of (British) Cultural Studies or the so-called ”</a:t>
            </a:r>
            <a:r>
              <a:rPr lang="en-GB" altLang="en-US" sz="2400" b="1" dirty="0">
                <a:latin typeface="Book Antiqua" panose="02040602050305030304" pitchFamily="18" charset="0"/>
              </a:rPr>
              <a:t>The Birmingham School of Cultural Studies</a:t>
            </a:r>
            <a:r>
              <a:rPr lang="en-GB" altLang="en-US" sz="2400" dirty="0">
                <a:latin typeface="Book Antiqua" panose="02040602050305030304" pitchFamily="18" charset="0"/>
              </a:rPr>
              <a:t>”.</a:t>
            </a:r>
          </a:p>
          <a:p>
            <a:pPr marL="0" indent="0">
              <a:buFont typeface="Book Antiqua" panose="02040602050305030304" pitchFamily="18"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400" dirty="0">
                <a:latin typeface="Book Antiqua" panose="02040602050305030304" pitchFamily="18" charset="0"/>
              </a:rPr>
              <a:t>Member of the </a:t>
            </a:r>
            <a:r>
              <a:rPr lang="en-GB" altLang="en-US" sz="2400" b="1" dirty="0">
                <a:latin typeface="Book Antiqua" panose="02040602050305030304" pitchFamily="18" charset="0"/>
              </a:rPr>
              <a:t>Centre for Contemporary Cultural Studies</a:t>
            </a:r>
            <a:r>
              <a:rPr lang="en-GB" altLang="en-US" sz="2400" dirty="0">
                <a:latin typeface="Book Antiqua" panose="02040602050305030304" pitchFamily="18" charset="0"/>
              </a:rPr>
              <a:t> (CCCS) at Birmingham University from 1964, the director of the centre from 1968. The centre closed in 2002.</a:t>
            </a:r>
          </a:p>
        </p:txBody>
      </p:sp>
      <p:sp>
        <p:nvSpPr>
          <p:cNvPr id="2050" name="Slide Number Placeholder 4">
            <a:extLst>
              <a:ext uri="{FF2B5EF4-FFF2-40B4-BE49-F238E27FC236}">
                <a16:creationId xmlns:a16="http://schemas.microsoft.com/office/drawing/2014/main" id="{F6A004D6-F3D2-684F-BA81-391E04369F80}"/>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lvl1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cs typeface="Lucida Sans Unicode" panose="020B0602030504020204" pitchFamily="34" charset="0"/>
              </a:defRPr>
            </a:lvl1pPr>
            <a:lvl2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cs typeface="Lucida Sans Unicode" panose="020B0602030504020204" pitchFamily="34" charset="0"/>
              </a:defRPr>
            </a:lvl2pPr>
            <a:lvl3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cs typeface="Lucida Sans Unicode" panose="020B0602030504020204" pitchFamily="34" charset="0"/>
              </a:defRPr>
            </a:lvl3pPr>
            <a:lvl4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cs typeface="Lucida Sans Unicode" panose="020B0602030504020204" pitchFamily="34" charset="0"/>
              </a:defRPr>
            </a:lvl4pPr>
            <a:lvl5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cs typeface="Lucida Sans Unicode" panose="020B0602030504020204" pitchFamily="34" charset="0"/>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cs typeface="Lucida Sans Unicode" panose="020B0602030504020204" pitchFamily="34" charset="0"/>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cs typeface="Lucida Sans Unicode" panose="020B0602030504020204" pitchFamily="34" charset="0"/>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cs typeface="Lucida Sans Unicode" panose="020B0602030504020204" pitchFamily="34" charset="0"/>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cs typeface="Lucida Sans Unicode" panose="020B0602030504020204" pitchFamily="34" charset="0"/>
              </a:defRPr>
            </a:lvl9pPr>
          </a:lstStyle>
          <a:p>
            <a:pPr eaLnBrk="1" hangingPunct="1"/>
            <a:fld id="{7BACF78F-A77A-E845-99F4-4D424E4786A3}" type="slidenum">
              <a:rPr lang="hu-HU" altLang="en-US">
                <a:solidFill>
                  <a:srgbClr val="000000"/>
                </a:solidFill>
              </a:rPr>
              <a:pPr eaLnBrk="1" hangingPunct="1"/>
              <a:t>44</a:t>
            </a:fld>
            <a:endParaRPr lang="hu-HU" altLang="en-US">
              <a:solidFill>
                <a:srgbClr val="000000"/>
              </a:solidFill>
            </a:endParaRPr>
          </a:p>
        </p:txBody>
      </p:sp>
    </p:spTree>
    <p:extLst>
      <p:ext uri="{BB962C8B-B14F-4D97-AF65-F5344CB8AC3E}">
        <p14:creationId xmlns:p14="http://schemas.microsoft.com/office/powerpoint/2010/main" val="2638294269"/>
      </p:ext>
    </p:extLst>
  </p:cSld>
  <p:clrMapOvr>
    <a:masterClrMapping/>
  </p:clrMapOvr>
  <p:transition>
    <p:fade/>
  </p:transition>
  <p:timing>
    <p:tnLst>
      <p:par>
        <p:cTn id="1" dur="indefinite" nodeType="tmRoot">
          <p:childTnLst>
            <p:seq concurrent="1" nextAc="seek">
              <p:cTn id="2" dur="0" nodeType="mainSeq">
                <p:childTnLst>
                  <p:par>
                    <p:cTn id="3" fill="hold" nodeType="clickPar">
                      <p:stCondLst>
                        <p:cond delay="indefinite"/>
                        <p:cond evt="onBegin" delay="0">
                          <p:tn val="2"/>
                        </p:cond>
                      </p:stCondLst>
                      <p:childTnLst>
                        <p:par>
                          <p:cTn id="4" fill="hold" nodeType="withGroup">
                            <p:stCondLst>
                              <p:cond delay="0"/>
                            </p:stCondLst>
                            <p:childTnLst>
                              <p:par>
                                <p:cTn id="5" presetID="29" presetClass="entr" presetSubtype="0" fill="hold" grpId="0" nodeType="withEffect">
                                  <p:stCondLst>
                                    <p:cond delay="0"/>
                                  </p:stCondLst>
                                  <p:childTnLst>
                                    <p:set>
                                      <p:cBhvr>
                                        <p:cTn id="6" dur="1" fill="hold">
                                          <p:stCondLst>
                                            <p:cond delay="0"/>
                                          </p:stCondLst>
                                        </p:cTn>
                                        <p:tgtEl>
                                          <p:spTgt spid="3073"/>
                                        </p:tgtEl>
                                        <p:attrNameLst>
                                          <p:attrName>style.visibility</p:attrName>
                                        </p:attrNameLst>
                                      </p:cBhvr>
                                      <p:to>
                                        <p:strVal val="visible"/>
                                      </p:to>
                                    </p:set>
                                    <p:anim calcmode="lin" valueType="num">
                                      <p:cBhvr>
                                        <p:cTn id="7" dur="1000" fill="hold"/>
                                        <p:tgtEl>
                                          <p:spTgt spid="3073"/>
                                        </p:tgtEl>
                                        <p:attrNameLst>
                                          <p:attrName>ppt_x</p:attrName>
                                        </p:attrNameLst>
                                      </p:cBhvr>
                                      <p:tavLst>
                                        <p:tav tm="0">
                                          <p:val>
                                            <p:strVal val="#ppt_x-.2"/>
                                          </p:val>
                                        </p:tav>
                                        <p:tav tm="100000">
                                          <p:val>
                                            <p:strVal val="#ppt_x"/>
                                          </p:val>
                                        </p:tav>
                                      </p:tavLst>
                                    </p:anim>
                                    <p:anim calcmode="lin" valueType="num">
                                      <p:cBhvr>
                                        <p:cTn id="8" dur="1000" fill="hold"/>
                                        <p:tgtEl>
                                          <p:spTgt spid="3073"/>
                                        </p:tgtEl>
                                        <p:attrNameLst>
                                          <p:attrName>ppt_y</p:attrName>
                                        </p:attrNameLst>
                                      </p:cBhvr>
                                      <p:tavLst>
                                        <p:tav tm="0">
                                          <p:val>
                                            <p:strVal val="#ppt_y"/>
                                          </p:val>
                                        </p:tav>
                                        <p:tav tm="100000">
                                          <p:val>
                                            <p:strVal val="#ppt_y"/>
                                          </p:val>
                                        </p:tav>
                                      </p:tavLst>
                                    </p:anim>
                                    <p:animEffect transition="in" filter="wipe(right)" prLst="gradientSize: 0.1">
                                      <p:cBhvr>
                                        <p:cTn id="9" dur="1000"/>
                                        <p:tgtEl>
                                          <p:spTgt spid="3073"/>
                                        </p:tgtEl>
                                      </p:cBhvr>
                                    </p:animEffect>
                                  </p:childTnLst>
                                </p:cTn>
                              </p:par>
                            </p:childTnLst>
                          </p:cTn>
                        </p:par>
                      </p:childTnLst>
                    </p:cTn>
                  </p:par>
                  <p:par>
                    <p:cTn id="10" fill="hold">
                      <p:stCondLst>
                        <p:cond delay="indefinite"/>
                      </p:stCondLst>
                      <p:childTnLst>
                        <p:par>
                          <p:cTn id="11" fill="hold">
                            <p:stCondLst>
                              <p:cond delay="0"/>
                            </p:stCondLst>
                            <p:childTnLst>
                              <p:par>
                                <p:cTn id="12" presetID="44" presetClass="entr" presetSubtype="0" fill="hold" grpId="0" nodeType="clickEffect">
                                  <p:stCondLst>
                                    <p:cond delay="0"/>
                                  </p:stCondLst>
                                  <p:childTnLst>
                                    <p:set>
                                      <p:cBhvr>
                                        <p:cTn id="13" dur="1" fill="hold">
                                          <p:stCondLst>
                                            <p:cond delay="0"/>
                                          </p:stCondLst>
                                        </p:cTn>
                                        <p:tgtEl>
                                          <p:spTgt spid="3074">
                                            <p:txEl>
                                              <p:pRg st="0" end="0"/>
                                            </p:txEl>
                                          </p:spTgt>
                                        </p:tgtEl>
                                        <p:attrNameLst>
                                          <p:attrName>style.visibility</p:attrName>
                                        </p:attrNameLst>
                                      </p:cBhvr>
                                      <p:to>
                                        <p:strVal val="visible"/>
                                      </p:to>
                                    </p:set>
                                    <p:animEffect transition="in" filter="fade">
                                      <p:cBhvr>
                                        <p:cTn id="14" dur="500"/>
                                        <p:tgtEl>
                                          <p:spTgt spid="3074">
                                            <p:txEl>
                                              <p:pRg st="0" end="0"/>
                                            </p:txEl>
                                          </p:spTgt>
                                        </p:tgtEl>
                                      </p:cBhvr>
                                    </p:animEffect>
                                    <p:anim calcmode="lin" valueType="num">
                                      <p:cBhvr>
                                        <p:cTn id="15" dur="500" fill="hold"/>
                                        <p:tgtEl>
                                          <p:spTgt spid="3074">
                                            <p:txEl>
                                              <p:pRg st="0" end="0"/>
                                            </p:txEl>
                                          </p:spTgt>
                                        </p:tgtEl>
                                        <p:attrNameLst>
                                          <p:attrName>ppt_x</p:attrName>
                                        </p:attrNameLst>
                                      </p:cBhvr>
                                      <p:tavLst>
                                        <p:tav tm="0">
                                          <p:val>
                                            <p:strVal val="#ppt_x"/>
                                          </p:val>
                                        </p:tav>
                                        <p:tav tm="100000">
                                          <p:val>
                                            <p:strVal val="#ppt_x"/>
                                          </p:val>
                                        </p:tav>
                                      </p:tavLst>
                                    </p:anim>
                                    <p:anim calcmode="lin" valueType="num">
                                      <p:cBhvr>
                                        <p:cTn id="16" dur="500" fill="hold"/>
                                        <p:tgtEl>
                                          <p:spTgt spid="3074">
                                            <p:txEl>
                                              <p:pRg st="0" end="0"/>
                                            </p:txEl>
                                          </p:spTgt>
                                        </p:tgtEl>
                                        <p:attrNameLst>
                                          <p:attrName>ppt_y</p:attrName>
                                        </p:attrNameLst>
                                      </p:cBhvr>
                                      <p:tavLst>
                                        <p:tav tm="0">
                                          <p:val>
                                            <p:strVal val="#ppt_y+.05"/>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4" presetClass="entr" presetSubtype="0" fill="hold" grpId="0" nodeType="clickEffect">
                                  <p:stCondLst>
                                    <p:cond delay="0"/>
                                  </p:stCondLst>
                                  <p:childTnLst>
                                    <p:set>
                                      <p:cBhvr>
                                        <p:cTn id="20" dur="1" fill="hold">
                                          <p:stCondLst>
                                            <p:cond delay="0"/>
                                          </p:stCondLst>
                                        </p:cTn>
                                        <p:tgtEl>
                                          <p:spTgt spid="3074">
                                            <p:txEl>
                                              <p:pRg st="1" end="1"/>
                                            </p:txEl>
                                          </p:spTgt>
                                        </p:tgtEl>
                                        <p:attrNameLst>
                                          <p:attrName>style.visibility</p:attrName>
                                        </p:attrNameLst>
                                      </p:cBhvr>
                                      <p:to>
                                        <p:strVal val="visible"/>
                                      </p:to>
                                    </p:set>
                                    <p:animEffect transition="in" filter="fade">
                                      <p:cBhvr>
                                        <p:cTn id="21" dur="500"/>
                                        <p:tgtEl>
                                          <p:spTgt spid="3074">
                                            <p:txEl>
                                              <p:pRg st="1" end="1"/>
                                            </p:txEl>
                                          </p:spTgt>
                                        </p:tgtEl>
                                      </p:cBhvr>
                                    </p:animEffect>
                                    <p:anim calcmode="lin" valueType="num">
                                      <p:cBhvr>
                                        <p:cTn id="22" dur="500" fill="hold"/>
                                        <p:tgtEl>
                                          <p:spTgt spid="3074">
                                            <p:txEl>
                                              <p:pRg st="1" end="1"/>
                                            </p:txEl>
                                          </p:spTgt>
                                        </p:tgtEl>
                                        <p:attrNameLst>
                                          <p:attrName>ppt_x</p:attrName>
                                        </p:attrNameLst>
                                      </p:cBhvr>
                                      <p:tavLst>
                                        <p:tav tm="0">
                                          <p:val>
                                            <p:strVal val="#ppt_x"/>
                                          </p:val>
                                        </p:tav>
                                        <p:tav tm="100000">
                                          <p:val>
                                            <p:strVal val="#ppt_x"/>
                                          </p:val>
                                        </p:tav>
                                      </p:tavLst>
                                    </p:anim>
                                    <p:anim calcmode="lin" valueType="num">
                                      <p:cBhvr>
                                        <p:cTn id="23" dur="500" fill="hold"/>
                                        <p:tgtEl>
                                          <p:spTgt spid="3074">
                                            <p:txEl>
                                              <p:pRg st="1" end="1"/>
                                            </p:txEl>
                                          </p:spTgt>
                                        </p:tgtEl>
                                        <p:attrNameLst>
                                          <p:attrName>ppt_y</p:attrName>
                                        </p:attrNameLst>
                                      </p:cBhvr>
                                      <p:tavLst>
                                        <p:tav tm="0">
                                          <p:val>
                                            <p:strVal val="#ppt_y+.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3" grpId="0"/>
      <p:bldP spid="3074" grpId="0" build="p"/>
    </p:bldLst>
  </p:timing>
</p:sld>
</file>

<file path=ppt/slides/slide45.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4097" name="Rectangle 1">
            <a:extLst>
              <a:ext uri="{FF2B5EF4-FFF2-40B4-BE49-F238E27FC236}">
                <a16:creationId xmlns:a16="http://schemas.microsoft.com/office/drawing/2014/main" id="{F69F028C-6DC3-BA45-A23F-1763AF65D2F8}"/>
              </a:ext>
            </a:extLst>
          </p:cNvPr>
          <p:cNvSpPr>
            <a:spLocks noGrp="1" noChangeArrowheads="1"/>
          </p:cNvSpPr>
          <p:nvPr>
            <p:ph type="title"/>
          </p:nvPr>
        </p:nvSpPr>
        <p:spPr>
          <a:xfrm>
            <a:off x="581191" y="-119647"/>
            <a:ext cx="11029616" cy="1188720"/>
          </a:xfrm>
        </p:spPr>
        <p:txBody>
          <a:bodyPr/>
          <a:lstStyle/>
          <a:p>
            <a:pP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400" b="1" dirty="0">
                <a:latin typeface="Book Antiqua" panose="02040602050305030304" pitchFamily="18" charset="0"/>
              </a:rPr>
              <a:t>The basic structure of communication</a:t>
            </a:r>
          </a:p>
        </p:txBody>
      </p:sp>
      <p:sp>
        <p:nvSpPr>
          <p:cNvPr id="4098" name="Rectangle 2">
            <a:extLst>
              <a:ext uri="{FF2B5EF4-FFF2-40B4-BE49-F238E27FC236}">
                <a16:creationId xmlns:a16="http://schemas.microsoft.com/office/drawing/2014/main" id="{100B7CD1-2975-264E-8A20-85FF3CA13B81}"/>
              </a:ext>
            </a:extLst>
          </p:cNvPr>
          <p:cNvSpPr>
            <a:spLocks noGrp="1" noChangeArrowheads="1"/>
          </p:cNvSpPr>
          <p:nvPr>
            <p:ph idx="1"/>
          </p:nvPr>
        </p:nvSpPr>
        <p:spPr>
          <a:xfrm>
            <a:off x="581191" y="1461187"/>
            <a:ext cx="11317584" cy="5228979"/>
          </a:xfrm>
        </p:spPr>
        <p:txBody>
          <a:bodyPr>
            <a:normAutofit fontScale="47500" lnSpcReduction="20000"/>
          </a:bodyPr>
          <a:lstStyle/>
          <a:p>
            <a:pPr marL="341313" indent="-341313">
              <a:lnSpc>
                <a:spcPct val="80000"/>
              </a:lnSpc>
              <a:spcBef>
                <a:spcPts val="475"/>
              </a:spcBef>
              <a:buFont typeface="Book Antiqua" panose="02040602050305030304" pitchFamily="18"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latin typeface="Book Antiqua" panose="02040602050305030304" pitchFamily="18" charset="0"/>
              </a:rPr>
              <a:t>Linked but </a:t>
            </a:r>
            <a:r>
              <a:rPr lang="en-GB" altLang="en-US" b="1" dirty="0">
                <a:latin typeface="Book Antiqua" panose="02040602050305030304" pitchFamily="18" charset="0"/>
              </a:rPr>
              <a:t>distinctive moments/practices</a:t>
            </a:r>
            <a:r>
              <a:rPr lang="en-GB" altLang="en-US" dirty="0">
                <a:latin typeface="Book Antiqua" panose="02040602050305030304" pitchFamily="18" charset="0"/>
              </a:rPr>
              <a:t> in the process: (508)</a:t>
            </a:r>
            <a:r>
              <a:rPr lang="hu-HU" altLang="en-US" dirty="0">
                <a:latin typeface="Book Antiqua" panose="02040602050305030304" pitchFamily="18" charset="0"/>
              </a:rPr>
              <a:t> </a:t>
            </a:r>
          </a:p>
          <a:p>
            <a:pPr marL="341313" indent="-341313">
              <a:lnSpc>
                <a:spcPct val="80000"/>
              </a:lnSpc>
              <a:spcBef>
                <a:spcPts val="475"/>
              </a:spcBef>
              <a:buClrTx/>
              <a:buSzTx/>
              <a:buNone/>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b="1" dirty="0">
                <a:latin typeface="Book Antiqua" panose="02040602050305030304" pitchFamily="18" charset="0"/>
              </a:rPr>
              <a:t>- </a:t>
            </a:r>
            <a:r>
              <a:rPr lang="en-GB" altLang="en-US" sz="4200" b="1" dirty="0">
                <a:latin typeface="Book Antiqua" panose="02040602050305030304" pitchFamily="18" charset="0"/>
              </a:rPr>
              <a:t>production</a:t>
            </a:r>
          </a:p>
          <a:p>
            <a:pPr marL="341313" indent="-341313">
              <a:lnSpc>
                <a:spcPct val="80000"/>
              </a:lnSpc>
              <a:spcBef>
                <a:spcPts val="475"/>
              </a:spcBef>
              <a:buClrTx/>
              <a:buSzTx/>
              <a:buNone/>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4200" b="1" dirty="0">
                <a:latin typeface="Book Antiqua" panose="02040602050305030304" pitchFamily="18" charset="0"/>
              </a:rPr>
              <a:t>- circulation</a:t>
            </a:r>
          </a:p>
          <a:p>
            <a:pPr marL="341313" indent="-341313">
              <a:lnSpc>
                <a:spcPct val="80000"/>
              </a:lnSpc>
              <a:spcBef>
                <a:spcPts val="475"/>
              </a:spcBef>
              <a:buClrTx/>
              <a:buSzTx/>
              <a:buNone/>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4200" b="1" dirty="0">
                <a:latin typeface="Book Antiqua" panose="02040602050305030304" pitchFamily="18" charset="0"/>
              </a:rPr>
              <a:t>- distribution</a:t>
            </a:r>
          </a:p>
          <a:p>
            <a:pPr marL="341313" indent="-341313">
              <a:lnSpc>
                <a:spcPct val="80000"/>
              </a:lnSpc>
              <a:spcBef>
                <a:spcPts val="475"/>
              </a:spcBef>
              <a:buClrTx/>
              <a:buSzTx/>
              <a:buNone/>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4200" b="1" dirty="0">
                <a:latin typeface="Book Antiqua" panose="02040602050305030304" pitchFamily="18" charset="0"/>
              </a:rPr>
              <a:t>- consumption</a:t>
            </a:r>
          </a:p>
          <a:p>
            <a:pPr marL="341313" indent="-341313">
              <a:lnSpc>
                <a:spcPct val="80000"/>
              </a:lnSpc>
              <a:spcBef>
                <a:spcPts val="475"/>
              </a:spcBef>
              <a:buClrTx/>
              <a:buSzTx/>
              <a:buNone/>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4200" b="1" dirty="0">
                <a:latin typeface="Book Antiqua" panose="02040602050305030304" pitchFamily="18" charset="0"/>
              </a:rPr>
              <a:t>- reproduction</a:t>
            </a:r>
          </a:p>
          <a:p>
            <a:pPr marL="341313" indent="-341313">
              <a:lnSpc>
                <a:spcPct val="80000"/>
              </a:lnSpc>
              <a:spcBef>
                <a:spcPts val="475"/>
              </a:spcBef>
              <a:buClrTx/>
              <a:buSzTx/>
              <a:buNone/>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en-GB" altLang="en-US" sz="4200" dirty="0">
              <a:latin typeface="Book Antiqua" panose="02040602050305030304" pitchFamily="18" charset="0"/>
            </a:endParaRPr>
          </a:p>
          <a:p>
            <a:pPr marL="341313" indent="-341313">
              <a:lnSpc>
                <a:spcPct val="80000"/>
              </a:lnSpc>
              <a:spcBef>
                <a:spcPts val="475"/>
              </a:spcBef>
              <a:buFont typeface="Book Antiqua" panose="02040602050305030304" pitchFamily="18"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4200" dirty="0">
                <a:latin typeface="Book Antiqua" panose="02040602050305030304" pitchFamily="18" charset="0"/>
              </a:rPr>
              <a:t>What kind of </a:t>
            </a:r>
            <a:r>
              <a:rPr lang="en-GB" altLang="en-US" sz="4200" b="1" dirty="0">
                <a:latin typeface="Book Antiqua" panose="02040602050305030304" pitchFamily="18" charset="0"/>
              </a:rPr>
              <a:t>signifying model</a:t>
            </a:r>
            <a:r>
              <a:rPr lang="en-GB" altLang="en-US" sz="4200" dirty="0">
                <a:latin typeface="Book Antiqua" panose="02040602050305030304" pitchFamily="18" charset="0"/>
              </a:rPr>
              <a:t> does Hall employ for his theory?</a:t>
            </a:r>
          </a:p>
          <a:p>
            <a:pPr marL="341313" indent="-341313">
              <a:lnSpc>
                <a:spcPct val="80000"/>
              </a:lnSpc>
              <a:spcBef>
                <a:spcPts val="475"/>
              </a:spcBef>
              <a:buClrTx/>
              <a:buSzTx/>
              <a:buNone/>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4200" dirty="0">
                <a:latin typeface="Book Antiqua" panose="02040602050305030304" pitchFamily="18" charset="0"/>
              </a:rPr>
              <a:t>→ meanings and messages appear in the form of symbolic vehicles constituted within the </a:t>
            </a:r>
            <a:r>
              <a:rPr lang="en-GB" altLang="en-US" sz="4200" b="1" dirty="0">
                <a:latin typeface="Book Antiqua" panose="02040602050305030304" pitchFamily="18" charset="0"/>
              </a:rPr>
              <a:t>rules of ‘language’</a:t>
            </a:r>
          </a:p>
          <a:p>
            <a:pPr marL="341313" indent="-341313">
              <a:lnSpc>
                <a:spcPct val="80000"/>
              </a:lnSpc>
              <a:spcBef>
                <a:spcPts val="475"/>
              </a:spcBef>
              <a:buClrTx/>
              <a:buSzTx/>
              <a:buNone/>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4200" dirty="0">
                <a:latin typeface="Book Antiqua" panose="02040602050305030304" pitchFamily="18" charset="0"/>
              </a:rPr>
              <a:t>e. g. historical event</a:t>
            </a:r>
          </a:p>
          <a:p>
            <a:pPr marL="341313" indent="-341313">
              <a:lnSpc>
                <a:spcPct val="80000"/>
              </a:lnSpc>
              <a:spcBef>
                <a:spcPts val="475"/>
              </a:spcBef>
              <a:buClrTx/>
              <a:buSzTx/>
              <a:buNone/>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4200" dirty="0">
                <a:latin typeface="Book Antiqua" panose="02040602050305030304" pitchFamily="18" charset="0"/>
              </a:rPr>
              <a:t>→ first</a:t>
            </a:r>
            <a:r>
              <a:rPr lang="hu-HU" altLang="en-US" sz="4200" dirty="0">
                <a:latin typeface="Book Antiqua" panose="02040602050305030304" pitchFamily="18" charset="0"/>
              </a:rPr>
              <a:t> </a:t>
            </a:r>
            <a:r>
              <a:rPr lang="en-GB" altLang="en-US" sz="4200" dirty="0">
                <a:latin typeface="Book Antiqua" panose="02040602050305030304" pitchFamily="18" charset="0"/>
              </a:rPr>
              <a:t>it must become a ”story” before it can become a communicative event </a:t>
            </a:r>
          </a:p>
          <a:p>
            <a:pPr marL="341313" indent="-341313">
              <a:lnSpc>
                <a:spcPct val="80000"/>
              </a:lnSpc>
              <a:spcBef>
                <a:spcPts val="475"/>
              </a:spcBef>
              <a:buClrTx/>
              <a:buSzTx/>
              <a:buNone/>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4200" dirty="0">
                <a:latin typeface="Book Antiqua" panose="02040602050305030304" pitchFamily="18" charset="0"/>
              </a:rPr>
              <a:t>→ the necessity of the </a:t>
            </a:r>
            <a:r>
              <a:rPr lang="en-GB" altLang="en-US" sz="4200" b="1" dirty="0">
                <a:latin typeface="Book Antiqua" panose="02040602050305030304" pitchFamily="18" charset="0"/>
              </a:rPr>
              <a:t>”message form”</a:t>
            </a:r>
          </a:p>
          <a:p>
            <a:pPr marL="341313" indent="-341313">
              <a:lnSpc>
                <a:spcPct val="80000"/>
              </a:lnSpc>
              <a:spcBef>
                <a:spcPts val="475"/>
              </a:spcBef>
              <a:buFont typeface="Book Antiqua" panose="02040602050305030304" pitchFamily="18"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4200" dirty="0">
                <a:latin typeface="Book Antiqua" panose="02040602050305030304" pitchFamily="18" charset="0"/>
              </a:rPr>
              <a:t>the communication process requires: </a:t>
            </a:r>
          </a:p>
          <a:p>
            <a:pPr marL="341313" indent="-341313">
              <a:lnSpc>
                <a:spcPct val="80000"/>
              </a:lnSpc>
              <a:spcBef>
                <a:spcPts val="475"/>
              </a:spcBef>
              <a:buClrTx/>
              <a:buSzTx/>
              <a:buNone/>
              <a:tabLst>
                <a:tab pos="911225" algn="l"/>
                <a:tab pos="1825625" algn="l"/>
                <a:tab pos="2740025" algn="l"/>
                <a:tab pos="3654425" algn="l"/>
                <a:tab pos="4568825" algn="l"/>
                <a:tab pos="5483225" algn="l"/>
                <a:tab pos="6397625" algn="l"/>
                <a:tab pos="7312025" algn="l"/>
                <a:tab pos="8226425" algn="l"/>
                <a:tab pos="9140825" algn="l"/>
                <a:tab pos="10055225" algn="l"/>
              </a:tabLst>
            </a:pPr>
            <a:r>
              <a:rPr lang="hu-HU" altLang="en-US" sz="4200" dirty="0">
                <a:latin typeface="Book Antiqua" panose="02040602050305030304" pitchFamily="18" charset="0"/>
              </a:rPr>
              <a:t>- </a:t>
            </a:r>
            <a:r>
              <a:rPr lang="en-GB" altLang="en-US" sz="4200" dirty="0">
                <a:latin typeface="Book Antiqua" panose="02040602050305030304" pitchFamily="18" charset="0"/>
              </a:rPr>
              <a:t>material instruments/</a:t>
            </a:r>
            <a:r>
              <a:rPr lang="en-GB" altLang="en-US" sz="4200" b="1" dirty="0">
                <a:latin typeface="Book Antiqua" panose="02040602050305030304" pitchFamily="18" charset="0"/>
              </a:rPr>
              <a:t>means</a:t>
            </a:r>
          </a:p>
          <a:p>
            <a:pPr marL="341313" indent="-341313">
              <a:lnSpc>
                <a:spcPct val="80000"/>
              </a:lnSpc>
              <a:spcBef>
                <a:spcPts val="475"/>
              </a:spcBef>
              <a:buClrTx/>
              <a:buSzTx/>
              <a:buNone/>
              <a:tabLst>
                <a:tab pos="911225" algn="l"/>
                <a:tab pos="1825625" algn="l"/>
                <a:tab pos="2740025" algn="l"/>
                <a:tab pos="3654425" algn="l"/>
                <a:tab pos="4568825" algn="l"/>
                <a:tab pos="5483225" algn="l"/>
                <a:tab pos="6397625" algn="l"/>
                <a:tab pos="7312025" algn="l"/>
                <a:tab pos="8226425" algn="l"/>
                <a:tab pos="9140825" algn="l"/>
                <a:tab pos="10055225" algn="l"/>
              </a:tabLst>
            </a:pPr>
            <a:r>
              <a:rPr lang="hu-HU" altLang="en-US" sz="4200" dirty="0">
                <a:latin typeface="Book Antiqua" panose="02040602050305030304" pitchFamily="18" charset="0"/>
              </a:rPr>
              <a:t>- </a:t>
            </a:r>
            <a:r>
              <a:rPr lang="en-GB" altLang="en-US" sz="4200" b="1" dirty="0">
                <a:latin typeface="Book Antiqua" panose="02040602050305030304" pitchFamily="18" charset="0"/>
              </a:rPr>
              <a:t>social </a:t>
            </a:r>
            <a:r>
              <a:rPr lang="en-GB" altLang="en-US" sz="4200" dirty="0">
                <a:latin typeface="Book Antiqua" panose="02040602050305030304" pitchFamily="18" charset="0"/>
              </a:rPr>
              <a:t>(production) </a:t>
            </a:r>
            <a:r>
              <a:rPr lang="en-GB" altLang="en-US" sz="4200" b="1" dirty="0">
                <a:latin typeface="Book Antiqua" panose="02040602050305030304" pitchFamily="18" charset="0"/>
              </a:rPr>
              <a:t>relations</a:t>
            </a:r>
          </a:p>
          <a:p>
            <a:pPr marL="341313" indent="-341313">
              <a:lnSpc>
                <a:spcPct val="80000"/>
              </a:lnSpc>
              <a:spcBef>
                <a:spcPts val="475"/>
              </a:spcBef>
              <a:buClrTx/>
              <a:buSzTx/>
              <a:buNone/>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1900" dirty="0">
                <a:latin typeface="Book Antiqua" panose="02040602050305030304" pitchFamily="18" charset="0"/>
              </a:rPr>
              <a:t>→ yet, the circulation and distribution (to different audiences) of the product takes place in </a:t>
            </a:r>
            <a:r>
              <a:rPr lang="en-GB" altLang="en-US" sz="1900" b="1" dirty="0">
                <a:latin typeface="Book Antiqua" panose="02040602050305030304" pitchFamily="18" charset="0"/>
              </a:rPr>
              <a:t>the discursive form</a:t>
            </a:r>
          </a:p>
          <a:p>
            <a:pPr marL="341313" indent="-341313">
              <a:lnSpc>
                <a:spcPct val="80000"/>
              </a:lnSpc>
              <a:spcBef>
                <a:spcPts val="475"/>
              </a:spcBef>
              <a:buClrTx/>
              <a:buSzTx/>
              <a:buNone/>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en-GB" altLang="en-US" sz="1900" dirty="0">
              <a:latin typeface="Book Antiqua" panose="02040602050305030304" pitchFamily="18" charset="0"/>
            </a:endParaRPr>
          </a:p>
          <a:p>
            <a:pPr marL="341313" indent="-341313">
              <a:lnSpc>
                <a:spcPct val="80000"/>
              </a:lnSpc>
              <a:spcBef>
                <a:spcPts val="475"/>
              </a:spcBef>
              <a:buClrTx/>
              <a:buSzTx/>
              <a:buNone/>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en-GB" altLang="en-US" sz="1900" dirty="0">
              <a:latin typeface="Book Antiqua" panose="02040602050305030304" pitchFamily="18" charset="0"/>
            </a:endParaRPr>
          </a:p>
        </p:txBody>
      </p:sp>
      <p:sp>
        <p:nvSpPr>
          <p:cNvPr id="3074" name="Slide Number Placeholder 5">
            <a:extLst>
              <a:ext uri="{FF2B5EF4-FFF2-40B4-BE49-F238E27FC236}">
                <a16:creationId xmlns:a16="http://schemas.microsoft.com/office/drawing/2014/main" id="{6FA3B555-C18F-694E-9BE1-EE6F774DF11F}"/>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lvl1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cs typeface="Lucida Sans Unicode" panose="020B0602030504020204" pitchFamily="34" charset="0"/>
              </a:defRPr>
            </a:lvl1pPr>
            <a:lvl2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cs typeface="Lucida Sans Unicode" panose="020B0602030504020204" pitchFamily="34" charset="0"/>
              </a:defRPr>
            </a:lvl2pPr>
            <a:lvl3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cs typeface="Lucida Sans Unicode" panose="020B0602030504020204" pitchFamily="34" charset="0"/>
              </a:defRPr>
            </a:lvl3pPr>
            <a:lvl4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cs typeface="Lucida Sans Unicode" panose="020B0602030504020204" pitchFamily="34" charset="0"/>
              </a:defRPr>
            </a:lvl4pPr>
            <a:lvl5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cs typeface="Lucida Sans Unicode" panose="020B0602030504020204" pitchFamily="34" charset="0"/>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cs typeface="Lucida Sans Unicode" panose="020B0602030504020204" pitchFamily="34" charset="0"/>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cs typeface="Lucida Sans Unicode" panose="020B0602030504020204" pitchFamily="34" charset="0"/>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cs typeface="Lucida Sans Unicode" panose="020B0602030504020204" pitchFamily="34" charset="0"/>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cs typeface="Lucida Sans Unicode" panose="020B0602030504020204" pitchFamily="34" charset="0"/>
              </a:defRPr>
            </a:lvl9pPr>
          </a:lstStyle>
          <a:p>
            <a:pPr eaLnBrk="1" hangingPunct="1"/>
            <a:fld id="{58D56C6A-4383-2C41-B868-C99F84D4F024}" type="slidenum">
              <a:rPr lang="hu-HU" altLang="en-US">
                <a:solidFill>
                  <a:srgbClr val="000000"/>
                </a:solidFill>
              </a:rPr>
              <a:pPr eaLnBrk="1" hangingPunct="1"/>
              <a:t>45</a:t>
            </a:fld>
            <a:endParaRPr lang="hu-HU" altLang="en-US">
              <a:solidFill>
                <a:srgbClr val="000000"/>
              </a:solidFill>
            </a:endParaRPr>
          </a:p>
        </p:txBody>
      </p:sp>
    </p:spTree>
    <p:extLst>
      <p:ext uri="{BB962C8B-B14F-4D97-AF65-F5344CB8AC3E}">
        <p14:creationId xmlns:p14="http://schemas.microsoft.com/office/powerpoint/2010/main" val="2749691365"/>
      </p:ext>
    </p:extLst>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9" presetClass="entr" presetSubtype="0" fill="hold" grpId="0" nodeType="withEffect">
                                  <p:stCondLst>
                                    <p:cond delay="0"/>
                                  </p:stCondLst>
                                  <p:childTnLst>
                                    <p:set>
                                      <p:cBhvr>
                                        <p:cTn id="6" dur="1" fill="hold">
                                          <p:stCondLst>
                                            <p:cond delay="0"/>
                                          </p:stCondLst>
                                        </p:cTn>
                                        <p:tgtEl>
                                          <p:spTgt spid="4097"/>
                                        </p:tgtEl>
                                        <p:attrNameLst>
                                          <p:attrName>style.visibility</p:attrName>
                                        </p:attrNameLst>
                                      </p:cBhvr>
                                      <p:to>
                                        <p:strVal val="visible"/>
                                      </p:to>
                                    </p:set>
                                    <p:anim calcmode="lin" valueType="num">
                                      <p:cBhvr>
                                        <p:cTn id="7" dur="1000" fill="hold"/>
                                        <p:tgtEl>
                                          <p:spTgt spid="4097"/>
                                        </p:tgtEl>
                                        <p:attrNameLst>
                                          <p:attrName>ppt_x</p:attrName>
                                        </p:attrNameLst>
                                      </p:cBhvr>
                                      <p:tavLst>
                                        <p:tav tm="0">
                                          <p:val>
                                            <p:strVal val="#ppt_x-.2"/>
                                          </p:val>
                                        </p:tav>
                                        <p:tav tm="100000">
                                          <p:val>
                                            <p:strVal val="#ppt_x"/>
                                          </p:val>
                                        </p:tav>
                                      </p:tavLst>
                                    </p:anim>
                                    <p:anim calcmode="lin" valueType="num">
                                      <p:cBhvr>
                                        <p:cTn id="8" dur="1000" fill="hold"/>
                                        <p:tgtEl>
                                          <p:spTgt spid="4097"/>
                                        </p:tgtEl>
                                        <p:attrNameLst>
                                          <p:attrName>ppt_y</p:attrName>
                                        </p:attrNameLst>
                                      </p:cBhvr>
                                      <p:tavLst>
                                        <p:tav tm="0">
                                          <p:val>
                                            <p:strVal val="#ppt_y"/>
                                          </p:val>
                                        </p:tav>
                                        <p:tav tm="100000">
                                          <p:val>
                                            <p:strVal val="#ppt_y"/>
                                          </p:val>
                                        </p:tav>
                                      </p:tavLst>
                                    </p:anim>
                                    <p:animEffect transition="in" filter="wipe(right)" prLst="gradientSize: 0.1">
                                      <p:cBhvr>
                                        <p:cTn id="9" dur="1000"/>
                                        <p:tgtEl>
                                          <p:spTgt spid="4097"/>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44" presetClass="entr" presetSubtype="0" fill="hold" grpId="0" nodeType="clickEffect">
                                  <p:stCondLst>
                                    <p:cond delay="0"/>
                                  </p:stCondLst>
                                  <p:childTnLst>
                                    <p:set>
                                      <p:cBhvr>
                                        <p:cTn id="13" dur="1" fill="hold">
                                          <p:stCondLst>
                                            <p:cond delay="0"/>
                                          </p:stCondLst>
                                        </p:cTn>
                                        <p:tgtEl>
                                          <p:spTgt spid="4098">
                                            <p:txEl>
                                              <p:pRg st="0" end="0"/>
                                            </p:txEl>
                                          </p:spTgt>
                                        </p:tgtEl>
                                        <p:attrNameLst>
                                          <p:attrName>style.visibility</p:attrName>
                                        </p:attrNameLst>
                                      </p:cBhvr>
                                      <p:to>
                                        <p:strVal val="visible"/>
                                      </p:to>
                                    </p:set>
                                    <p:animEffect transition="in" filter="fade">
                                      <p:cBhvr>
                                        <p:cTn id="14" dur="500"/>
                                        <p:tgtEl>
                                          <p:spTgt spid="4098">
                                            <p:txEl>
                                              <p:pRg st="0" end="0"/>
                                            </p:txEl>
                                          </p:spTgt>
                                        </p:tgtEl>
                                      </p:cBhvr>
                                    </p:animEffect>
                                    <p:anim calcmode="lin" valueType="num">
                                      <p:cBhvr>
                                        <p:cTn id="15" dur="500" fill="hold"/>
                                        <p:tgtEl>
                                          <p:spTgt spid="4098">
                                            <p:txEl>
                                              <p:pRg st="0" end="0"/>
                                            </p:txEl>
                                          </p:spTgt>
                                        </p:tgtEl>
                                        <p:attrNameLst>
                                          <p:attrName>ppt_x</p:attrName>
                                        </p:attrNameLst>
                                      </p:cBhvr>
                                      <p:tavLst>
                                        <p:tav tm="0">
                                          <p:val>
                                            <p:strVal val="#ppt_x"/>
                                          </p:val>
                                        </p:tav>
                                        <p:tav tm="100000">
                                          <p:val>
                                            <p:strVal val="#ppt_x"/>
                                          </p:val>
                                        </p:tav>
                                      </p:tavLst>
                                    </p:anim>
                                    <p:anim calcmode="lin" valueType="num">
                                      <p:cBhvr>
                                        <p:cTn id="16" dur="500" fill="hold"/>
                                        <p:tgtEl>
                                          <p:spTgt spid="4098">
                                            <p:txEl>
                                              <p:pRg st="0" end="0"/>
                                            </p:txEl>
                                          </p:spTgt>
                                        </p:tgtEl>
                                        <p:attrNameLst>
                                          <p:attrName>ppt_y</p:attrName>
                                        </p:attrNameLst>
                                      </p:cBhvr>
                                      <p:tavLst>
                                        <p:tav tm="0">
                                          <p:val>
                                            <p:strVal val="#ppt_y+.05"/>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4" presetClass="entr" presetSubtype="0" fill="hold" grpId="0" nodeType="clickEffect">
                                  <p:stCondLst>
                                    <p:cond delay="0"/>
                                  </p:stCondLst>
                                  <p:childTnLst>
                                    <p:set>
                                      <p:cBhvr>
                                        <p:cTn id="20" dur="1" fill="hold">
                                          <p:stCondLst>
                                            <p:cond delay="0"/>
                                          </p:stCondLst>
                                        </p:cTn>
                                        <p:tgtEl>
                                          <p:spTgt spid="4098">
                                            <p:txEl>
                                              <p:pRg st="1" end="1"/>
                                            </p:txEl>
                                          </p:spTgt>
                                        </p:tgtEl>
                                        <p:attrNameLst>
                                          <p:attrName>style.visibility</p:attrName>
                                        </p:attrNameLst>
                                      </p:cBhvr>
                                      <p:to>
                                        <p:strVal val="visible"/>
                                      </p:to>
                                    </p:set>
                                    <p:animEffect transition="in" filter="fade">
                                      <p:cBhvr>
                                        <p:cTn id="21" dur="500"/>
                                        <p:tgtEl>
                                          <p:spTgt spid="4098">
                                            <p:txEl>
                                              <p:pRg st="1" end="1"/>
                                            </p:txEl>
                                          </p:spTgt>
                                        </p:tgtEl>
                                      </p:cBhvr>
                                    </p:animEffect>
                                    <p:anim calcmode="lin" valueType="num">
                                      <p:cBhvr>
                                        <p:cTn id="22" dur="500" fill="hold"/>
                                        <p:tgtEl>
                                          <p:spTgt spid="4098">
                                            <p:txEl>
                                              <p:pRg st="1" end="1"/>
                                            </p:txEl>
                                          </p:spTgt>
                                        </p:tgtEl>
                                        <p:attrNameLst>
                                          <p:attrName>ppt_x</p:attrName>
                                        </p:attrNameLst>
                                      </p:cBhvr>
                                      <p:tavLst>
                                        <p:tav tm="0">
                                          <p:val>
                                            <p:strVal val="#ppt_x"/>
                                          </p:val>
                                        </p:tav>
                                        <p:tav tm="100000">
                                          <p:val>
                                            <p:strVal val="#ppt_x"/>
                                          </p:val>
                                        </p:tav>
                                      </p:tavLst>
                                    </p:anim>
                                    <p:anim calcmode="lin" valueType="num">
                                      <p:cBhvr>
                                        <p:cTn id="23" dur="500" fill="hold"/>
                                        <p:tgtEl>
                                          <p:spTgt spid="4098">
                                            <p:txEl>
                                              <p:pRg st="1" end="1"/>
                                            </p:txEl>
                                          </p:spTgt>
                                        </p:tgtEl>
                                        <p:attrNameLst>
                                          <p:attrName>ppt_y</p:attrName>
                                        </p:attrNameLst>
                                      </p:cBhvr>
                                      <p:tavLst>
                                        <p:tav tm="0">
                                          <p:val>
                                            <p:strVal val="#ppt_y+.05"/>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4" presetClass="entr" presetSubtype="0" fill="hold" grpId="0" nodeType="clickEffect">
                                  <p:stCondLst>
                                    <p:cond delay="0"/>
                                  </p:stCondLst>
                                  <p:childTnLst>
                                    <p:set>
                                      <p:cBhvr>
                                        <p:cTn id="27" dur="1" fill="hold">
                                          <p:stCondLst>
                                            <p:cond delay="0"/>
                                          </p:stCondLst>
                                        </p:cTn>
                                        <p:tgtEl>
                                          <p:spTgt spid="4098">
                                            <p:txEl>
                                              <p:pRg st="2" end="2"/>
                                            </p:txEl>
                                          </p:spTgt>
                                        </p:tgtEl>
                                        <p:attrNameLst>
                                          <p:attrName>style.visibility</p:attrName>
                                        </p:attrNameLst>
                                      </p:cBhvr>
                                      <p:to>
                                        <p:strVal val="visible"/>
                                      </p:to>
                                    </p:set>
                                    <p:animEffect transition="in" filter="fade">
                                      <p:cBhvr>
                                        <p:cTn id="28" dur="500"/>
                                        <p:tgtEl>
                                          <p:spTgt spid="4098">
                                            <p:txEl>
                                              <p:pRg st="2" end="2"/>
                                            </p:txEl>
                                          </p:spTgt>
                                        </p:tgtEl>
                                      </p:cBhvr>
                                    </p:animEffect>
                                    <p:anim calcmode="lin" valueType="num">
                                      <p:cBhvr>
                                        <p:cTn id="29" dur="500" fill="hold"/>
                                        <p:tgtEl>
                                          <p:spTgt spid="4098">
                                            <p:txEl>
                                              <p:pRg st="2" end="2"/>
                                            </p:txEl>
                                          </p:spTgt>
                                        </p:tgtEl>
                                        <p:attrNameLst>
                                          <p:attrName>ppt_x</p:attrName>
                                        </p:attrNameLst>
                                      </p:cBhvr>
                                      <p:tavLst>
                                        <p:tav tm="0">
                                          <p:val>
                                            <p:strVal val="#ppt_x"/>
                                          </p:val>
                                        </p:tav>
                                        <p:tav tm="100000">
                                          <p:val>
                                            <p:strVal val="#ppt_x"/>
                                          </p:val>
                                        </p:tav>
                                      </p:tavLst>
                                    </p:anim>
                                    <p:anim calcmode="lin" valueType="num">
                                      <p:cBhvr>
                                        <p:cTn id="30" dur="500" fill="hold"/>
                                        <p:tgtEl>
                                          <p:spTgt spid="4098">
                                            <p:txEl>
                                              <p:pRg st="2" end="2"/>
                                            </p:txEl>
                                          </p:spTgt>
                                        </p:tgtEl>
                                        <p:attrNameLst>
                                          <p:attrName>ppt_y</p:attrName>
                                        </p:attrNameLst>
                                      </p:cBhvr>
                                      <p:tavLst>
                                        <p:tav tm="0">
                                          <p:val>
                                            <p:strVal val="#ppt_y+.05"/>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4" presetClass="entr" presetSubtype="0" fill="hold" grpId="0" nodeType="clickEffect">
                                  <p:stCondLst>
                                    <p:cond delay="0"/>
                                  </p:stCondLst>
                                  <p:childTnLst>
                                    <p:set>
                                      <p:cBhvr>
                                        <p:cTn id="34" dur="1" fill="hold">
                                          <p:stCondLst>
                                            <p:cond delay="0"/>
                                          </p:stCondLst>
                                        </p:cTn>
                                        <p:tgtEl>
                                          <p:spTgt spid="4098">
                                            <p:txEl>
                                              <p:pRg st="3" end="3"/>
                                            </p:txEl>
                                          </p:spTgt>
                                        </p:tgtEl>
                                        <p:attrNameLst>
                                          <p:attrName>style.visibility</p:attrName>
                                        </p:attrNameLst>
                                      </p:cBhvr>
                                      <p:to>
                                        <p:strVal val="visible"/>
                                      </p:to>
                                    </p:set>
                                    <p:animEffect transition="in" filter="fade">
                                      <p:cBhvr>
                                        <p:cTn id="35" dur="500"/>
                                        <p:tgtEl>
                                          <p:spTgt spid="4098">
                                            <p:txEl>
                                              <p:pRg st="3" end="3"/>
                                            </p:txEl>
                                          </p:spTgt>
                                        </p:tgtEl>
                                      </p:cBhvr>
                                    </p:animEffect>
                                    <p:anim calcmode="lin" valueType="num">
                                      <p:cBhvr>
                                        <p:cTn id="36" dur="500" fill="hold"/>
                                        <p:tgtEl>
                                          <p:spTgt spid="4098">
                                            <p:txEl>
                                              <p:pRg st="3" end="3"/>
                                            </p:txEl>
                                          </p:spTgt>
                                        </p:tgtEl>
                                        <p:attrNameLst>
                                          <p:attrName>ppt_x</p:attrName>
                                        </p:attrNameLst>
                                      </p:cBhvr>
                                      <p:tavLst>
                                        <p:tav tm="0">
                                          <p:val>
                                            <p:strVal val="#ppt_x"/>
                                          </p:val>
                                        </p:tav>
                                        <p:tav tm="100000">
                                          <p:val>
                                            <p:strVal val="#ppt_x"/>
                                          </p:val>
                                        </p:tav>
                                      </p:tavLst>
                                    </p:anim>
                                    <p:anim calcmode="lin" valueType="num">
                                      <p:cBhvr>
                                        <p:cTn id="37" dur="500" fill="hold"/>
                                        <p:tgtEl>
                                          <p:spTgt spid="4098">
                                            <p:txEl>
                                              <p:pRg st="3" end="3"/>
                                            </p:txEl>
                                          </p:spTgt>
                                        </p:tgtEl>
                                        <p:attrNameLst>
                                          <p:attrName>ppt_y</p:attrName>
                                        </p:attrNameLst>
                                      </p:cBhvr>
                                      <p:tavLst>
                                        <p:tav tm="0">
                                          <p:val>
                                            <p:strVal val="#ppt_y+.05"/>
                                          </p:val>
                                        </p:tav>
                                        <p:tav tm="100000">
                                          <p:val>
                                            <p:strVal val="#ppt_y"/>
                                          </p:val>
                                        </p:tav>
                                      </p:tavLst>
                                    </p:anim>
                                  </p:childTnLst>
                                </p:cTn>
                              </p:par>
                            </p:childTnLst>
                          </p:cTn>
                        </p:par>
                      </p:childTnLst>
                    </p:cTn>
                  </p:par>
                  <p:par>
                    <p:cTn id="38" fill="hold" nodeType="clickPar">
                      <p:stCondLst>
                        <p:cond delay="indefinite"/>
                      </p:stCondLst>
                      <p:childTnLst>
                        <p:par>
                          <p:cTn id="39" fill="hold" nodeType="withGroup">
                            <p:stCondLst>
                              <p:cond delay="0"/>
                            </p:stCondLst>
                            <p:childTnLst>
                              <p:par>
                                <p:cTn id="40" presetID="44" presetClass="entr" presetSubtype="0" fill="hold" grpId="0" nodeType="clickEffect">
                                  <p:stCondLst>
                                    <p:cond delay="0"/>
                                  </p:stCondLst>
                                  <p:childTnLst>
                                    <p:set>
                                      <p:cBhvr>
                                        <p:cTn id="41" dur="1" fill="hold">
                                          <p:stCondLst>
                                            <p:cond delay="0"/>
                                          </p:stCondLst>
                                        </p:cTn>
                                        <p:tgtEl>
                                          <p:spTgt spid="4098">
                                            <p:txEl>
                                              <p:pRg st="4" end="4"/>
                                            </p:txEl>
                                          </p:spTgt>
                                        </p:tgtEl>
                                        <p:attrNameLst>
                                          <p:attrName>style.visibility</p:attrName>
                                        </p:attrNameLst>
                                      </p:cBhvr>
                                      <p:to>
                                        <p:strVal val="visible"/>
                                      </p:to>
                                    </p:set>
                                    <p:animEffect transition="in" filter="fade">
                                      <p:cBhvr>
                                        <p:cTn id="42" dur="500"/>
                                        <p:tgtEl>
                                          <p:spTgt spid="4098">
                                            <p:txEl>
                                              <p:pRg st="4" end="4"/>
                                            </p:txEl>
                                          </p:spTgt>
                                        </p:tgtEl>
                                      </p:cBhvr>
                                    </p:animEffect>
                                    <p:anim calcmode="lin" valueType="num">
                                      <p:cBhvr>
                                        <p:cTn id="43" dur="500" fill="hold"/>
                                        <p:tgtEl>
                                          <p:spTgt spid="4098">
                                            <p:txEl>
                                              <p:pRg st="4" end="4"/>
                                            </p:txEl>
                                          </p:spTgt>
                                        </p:tgtEl>
                                        <p:attrNameLst>
                                          <p:attrName>ppt_x</p:attrName>
                                        </p:attrNameLst>
                                      </p:cBhvr>
                                      <p:tavLst>
                                        <p:tav tm="0">
                                          <p:val>
                                            <p:strVal val="#ppt_x"/>
                                          </p:val>
                                        </p:tav>
                                        <p:tav tm="100000">
                                          <p:val>
                                            <p:strVal val="#ppt_x"/>
                                          </p:val>
                                        </p:tav>
                                      </p:tavLst>
                                    </p:anim>
                                    <p:anim calcmode="lin" valueType="num">
                                      <p:cBhvr>
                                        <p:cTn id="44" dur="500" fill="hold"/>
                                        <p:tgtEl>
                                          <p:spTgt spid="4098">
                                            <p:txEl>
                                              <p:pRg st="4" end="4"/>
                                            </p:txEl>
                                          </p:spTgt>
                                        </p:tgtEl>
                                        <p:attrNameLst>
                                          <p:attrName>ppt_y</p:attrName>
                                        </p:attrNameLst>
                                      </p:cBhvr>
                                      <p:tavLst>
                                        <p:tav tm="0">
                                          <p:val>
                                            <p:strVal val="#ppt_y+.05"/>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44" presetClass="entr" presetSubtype="0" fill="hold" grpId="0" nodeType="clickEffect">
                                  <p:stCondLst>
                                    <p:cond delay="0"/>
                                  </p:stCondLst>
                                  <p:childTnLst>
                                    <p:set>
                                      <p:cBhvr>
                                        <p:cTn id="48" dur="1" fill="hold">
                                          <p:stCondLst>
                                            <p:cond delay="0"/>
                                          </p:stCondLst>
                                        </p:cTn>
                                        <p:tgtEl>
                                          <p:spTgt spid="4098">
                                            <p:txEl>
                                              <p:pRg st="5" end="5"/>
                                            </p:txEl>
                                          </p:spTgt>
                                        </p:tgtEl>
                                        <p:attrNameLst>
                                          <p:attrName>style.visibility</p:attrName>
                                        </p:attrNameLst>
                                      </p:cBhvr>
                                      <p:to>
                                        <p:strVal val="visible"/>
                                      </p:to>
                                    </p:set>
                                    <p:animEffect transition="in" filter="fade">
                                      <p:cBhvr>
                                        <p:cTn id="49" dur="500"/>
                                        <p:tgtEl>
                                          <p:spTgt spid="4098">
                                            <p:txEl>
                                              <p:pRg st="5" end="5"/>
                                            </p:txEl>
                                          </p:spTgt>
                                        </p:tgtEl>
                                      </p:cBhvr>
                                    </p:animEffect>
                                    <p:anim calcmode="lin" valueType="num">
                                      <p:cBhvr>
                                        <p:cTn id="50" dur="500" fill="hold"/>
                                        <p:tgtEl>
                                          <p:spTgt spid="4098">
                                            <p:txEl>
                                              <p:pRg st="5" end="5"/>
                                            </p:txEl>
                                          </p:spTgt>
                                        </p:tgtEl>
                                        <p:attrNameLst>
                                          <p:attrName>ppt_x</p:attrName>
                                        </p:attrNameLst>
                                      </p:cBhvr>
                                      <p:tavLst>
                                        <p:tav tm="0">
                                          <p:val>
                                            <p:strVal val="#ppt_x"/>
                                          </p:val>
                                        </p:tav>
                                        <p:tav tm="100000">
                                          <p:val>
                                            <p:strVal val="#ppt_x"/>
                                          </p:val>
                                        </p:tav>
                                      </p:tavLst>
                                    </p:anim>
                                    <p:anim calcmode="lin" valueType="num">
                                      <p:cBhvr>
                                        <p:cTn id="51" dur="500" fill="hold"/>
                                        <p:tgtEl>
                                          <p:spTgt spid="4098">
                                            <p:txEl>
                                              <p:pRg st="5" end="5"/>
                                            </p:txEl>
                                          </p:spTgt>
                                        </p:tgtEl>
                                        <p:attrNameLst>
                                          <p:attrName>ppt_y</p:attrName>
                                        </p:attrNameLst>
                                      </p:cBhvr>
                                      <p:tavLst>
                                        <p:tav tm="0">
                                          <p:val>
                                            <p:strVal val="#ppt_y+.05"/>
                                          </p:val>
                                        </p:tav>
                                        <p:tav tm="100000">
                                          <p:val>
                                            <p:strVal val="#ppt_y"/>
                                          </p:val>
                                        </p:tav>
                                      </p:tavLst>
                                    </p:anim>
                                  </p:childTnLst>
                                </p:cTn>
                              </p:par>
                            </p:childTnLst>
                          </p:cTn>
                        </p:par>
                      </p:childTnLst>
                    </p:cTn>
                  </p:par>
                  <p:par>
                    <p:cTn id="52" fill="hold" nodeType="clickPar">
                      <p:stCondLst>
                        <p:cond delay="indefinite"/>
                      </p:stCondLst>
                      <p:childTnLst>
                        <p:par>
                          <p:cTn id="53" fill="hold" nodeType="withGroup">
                            <p:stCondLst>
                              <p:cond delay="0"/>
                            </p:stCondLst>
                            <p:childTnLst>
                              <p:par>
                                <p:cTn id="54" presetID="44" presetClass="entr" presetSubtype="0" fill="hold" grpId="0" nodeType="clickEffect">
                                  <p:stCondLst>
                                    <p:cond delay="0"/>
                                  </p:stCondLst>
                                  <p:childTnLst>
                                    <p:set>
                                      <p:cBhvr>
                                        <p:cTn id="55" dur="1" fill="hold">
                                          <p:stCondLst>
                                            <p:cond delay="0"/>
                                          </p:stCondLst>
                                        </p:cTn>
                                        <p:tgtEl>
                                          <p:spTgt spid="4098">
                                            <p:txEl>
                                              <p:pRg st="7" end="7"/>
                                            </p:txEl>
                                          </p:spTgt>
                                        </p:tgtEl>
                                        <p:attrNameLst>
                                          <p:attrName>style.visibility</p:attrName>
                                        </p:attrNameLst>
                                      </p:cBhvr>
                                      <p:to>
                                        <p:strVal val="visible"/>
                                      </p:to>
                                    </p:set>
                                    <p:animEffect transition="in" filter="fade">
                                      <p:cBhvr>
                                        <p:cTn id="56" dur="500"/>
                                        <p:tgtEl>
                                          <p:spTgt spid="4098">
                                            <p:txEl>
                                              <p:pRg st="7" end="7"/>
                                            </p:txEl>
                                          </p:spTgt>
                                        </p:tgtEl>
                                      </p:cBhvr>
                                    </p:animEffect>
                                    <p:anim calcmode="lin" valueType="num">
                                      <p:cBhvr>
                                        <p:cTn id="57" dur="500" fill="hold"/>
                                        <p:tgtEl>
                                          <p:spTgt spid="4098">
                                            <p:txEl>
                                              <p:pRg st="7" end="7"/>
                                            </p:txEl>
                                          </p:spTgt>
                                        </p:tgtEl>
                                        <p:attrNameLst>
                                          <p:attrName>ppt_x</p:attrName>
                                        </p:attrNameLst>
                                      </p:cBhvr>
                                      <p:tavLst>
                                        <p:tav tm="0">
                                          <p:val>
                                            <p:strVal val="#ppt_x"/>
                                          </p:val>
                                        </p:tav>
                                        <p:tav tm="100000">
                                          <p:val>
                                            <p:strVal val="#ppt_x"/>
                                          </p:val>
                                        </p:tav>
                                      </p:tavLst>
                                    </p:anim>
                                    <p:anim calcmode="lin" valueType="num">
                                      <p:cBhvr>
                                        <p:cTn id="58" dur="500" fill="hold"/>
                                        <p:tgtEl>
                                          <p:spTgt spid="4098">
                                            <p:txEl>
                                              <p:pRg st="7" end="7"/>
                                            </p:txEl>
                                          </p:spTgt>
                                        </p:tgtEl>
                                        <p:attrNameLst>
                                          <p:attrName>ppt_y</p:attrName>
                                        </p:attrNameLst>
                                      </p:cBhvr>
                                      <p:tavLst>
                                        <p:tav tm="0">
                                          <p:val>
                                            <p:strVal val="#ppt_y+.05"/>
                                          </p:val>
                                        </p:tav>
                                        <p:tav tm="100000">
                                          <p:val>
                                            <p:strVal val="#ppt_y"/>
                                          </p:val>
                                        </p:tav>
                                      </p:tavLst>
                                    </p:anim>
                                  </p:childTnLst>
                                </p:cTn>
                              </p:par>
                            </p:childTnLst>
                          </p:cTn>
                        </p:par>
                      </p:childTnLst>
                    </p:cTn>
                  </p:par>
                  <p:par>
                    <p:cTn id="59" fill="hold" nodeType="clickPar">
                      <p:stCondLst>
                        <p:cond delay="indefinite"/>
                      </p:stCondLst>
                      <p:childTnLst>
                        <p:par>
                          <p:cTn id="60" fill="hold" nodeType="withGroup">
                            <p:stCondLst>
                              <p:cond delay="0"/>
                            </p:stCondLst>
                            <p:childTnLst>
                              <p:par>
                                <p:cTn id="61" presetID="44" presetClass="entr" presetSubtype="0" fill="hold" grpId="0" nodeType="clickEffect">
                                  <p:stCondLst>
                                    <p:cond delay="0"/>
                                  </p:stCondLst>
                                  <p:childTnLst>
                                    <p:set>
                                      <p:cBhvr>
                                        <p:cTn id="62" dur="1" fill="hold">
                                          <p:stCondLst>
                                            <p:cond delay="0"/>
                                          </p:stCondLst>
                                        </p:cTn>
                                        <p:tgtEl>
                                          <p:spTgt spid="4098">
                                            <p:txEl>
                                              <p:pRg st="8" end="8"/>
                                            </p:txEl>
                                          </p:spTgt>
                                        </p:tgtEl>
                                        <p:attrNameLst>
                                          <p:attrName>style.visibility</p:attrName>
                                        </p:attrNameLst>
                                      </p:cBhvr>
                                      <p:to>
                                        <p:strVal val="visible"/>
                                      </p:to>
                                    </p:set>
                                    <p:animEffect transition="in" filter="fade">
                                      <p:cBhvr>
                                        <p:cTn id="63" dur="500"/>
                                        <p:tgtEl>
                                          <p:spTgt spid="4098">
                                            <p:txEl>
                                              <p:pRg st="8" end="8"/>
                                            </p:txEl>
                                          </p:spTgt>
                                        </p:tgtEl>
                                      </p:cBhvr>
                                    </p:animEffect>
                                    <p:anim calcmode="lin" valueType="num">
                                      <p:cBhvr>
                                        <p:cTn id="64" dur="500" fill="hold"/>
                                        <p:tgtEl>
                                          <p:spTgt spid="4098">
                                            <p:txEl>
                                              <p:pRg st="8" end="8"/>
                                            </p:txEl>
                                          </p:spTgt>
                                        </p:tgtEl>
                                        <p:attrNameLst>
                                          <p:attrName>ppt_x</p:attrName>
                                        </p:attrNameLst>
                                      </p:cBhvr>
                                      <p:tavLst>
                                        <p:tav tm="0">
                                          <p:val>
                                            <p:strVal val="#ppt_x"/>
                                          </p:val>
                                        </p:tav>
                                        <p:tav tm="100000">
                                          <p:val>
                                            <p:strVal val="#ppt_x"/>
                                          </p:val>
                                        </p:tav>
                                      </p:tavLst>
                                    </p:anim>
                                    <p:anim calcmode="lin" valueType="num">
                                      <p:cBhvr>
                                        <p:cTn id="65" dur="500" fill="hold"/>
                                        <p:tgtEl>
                                          <p:spTgt spid="4098">
                                            <p:txEl>
                                              <p:pRg st="8" end="8"/>
                                            </p:txEl>
                                          </p:spTgt>
                                        </p:tgtEl>
                                        <p:attrNameLst>
                                          <p:attrName>ppt_y</p:attrName>
                                        </p:attrNameLst>
                                      </p:cBhvr>
                                      <p:tavLst>
                                        <p:tav tm="0">
                                          <p:val>
                                            <p:strVal val="#ppt_y+.05"/>
                                          </p:val>
                                        </p:tav>
                                        <p:tav tm="100000">
                                          <p:val>
                                            <p:strVal val="#ppt_y"/>
                                          </p:val>
                                        </p:tav>
                                      </p:tavLst>
                                    </p:anim>
                                  </p:childTnLst>
                                </p:cTn>
                              </p:par>
                            </p:childTnLst>
                          </p:cTn>
                        </p:par>
                      </p:childTnLst>
                    </p:cTn>
                  </p:par>
                  <p:par>
                    <p:cTn id="66" fill="hold" nodeType="clickPar">
                      <p:stCondLst>
                        <p:cond delay="indefinite"/>
                      </p:stCondLst>
                      <p:childTnLst>
                        <p:par>
                          <p:cTn id="67" fill="hold" nodeType="withGroup">
                            <p:stCondLst>
                              <p:cond delay="0"/>
                            </p:stCondLst>
                            <p:childTnLst>
                              <p:par>
                                <p:cTn id="68" presetID="44" presetClass="entr" presetSubtype="0" fill="hold" grpId="0" nodeType="clickEffect">
                                  <p:stCondLst>
                                    <p:cond delay="0"/>
                                  </p:stCondLst>
                                  <p:childTnLst>
                                    <p:set>
                                      <p:cBhvr>
                                        <p:cTn id="69" dur="1" fill="hold">
                                          <p:stCondLst>
                                            <p:cond delay="0"/>
                                          </p:stCondLst>
                                        </p:cTn>
                                        <p:tgtEl>
                                          <p:spTgt spid="4098">
                                            <p:txEl>
                                              <p:pRg st="9" end="9"/>
                                            </p:txEl>
                                          </p:spTgt>
                                        </p:tgtEl>
                                        <p:attrNameLst>
                                          <p:attrName>style.visibility</p:attrName>
                                        </p:attrNameLst>
                                      </p:cBhvr>
                                      <p:to>
                                        <p:strVal val="visible"/>
                                      </p:to>
                                    </p:set>
                                    <p:animEffect transition="in" filter="fade">
                                      <p:cBhvr>
                                        <p:cTn id="70" dur="500"/>
                                        <p:tgtEl>
                                          <p:spTgt spid="4098">
                                            <p:txEl>
                                              <p:pRg st="9" end="9"/>
                                            </p:txEl>
                                          </p:spTgt>
                                        </p:tgtEl>
                                      </p:cBhvr>
                                    </p:animEffect>
                                    <p:anim calcmode="lin" valueType="num">
                                      <p:cBhvr>
                                        <p:cTn id="71" dur="500" fill="hold"/>
                                        <p:tgtEl>
                                          <p:spTgt spid="4098">
                                            <p:txEl>
                                              <p:pRg st="9" end="9"/>
                                            </p:txEl>
                                          </p:spTgt>
                                        </p:tgtEl>
                                        <p:attrNameLst>
                                          <p:attrName>ppt_x</p:attrName>
                                        </p:attrNameLst>
                                      </p:cBhvr>
                                      <p:tavLst>
                                        <p:tav tm="0">
                                          <p:val>
                                            <p:strVal val="#ppt_x"/>
                                          </p:val>
                                        </p:tav>
                                        <p:tav tm="100000">
                                          <p:val>
                                            <p:strVal val="#ppt_x"/>
                                          </p:val>
                                        </p:tav>
                                      </p:tavLst>
                                    </p:anim>
                                    <p:anim calcmode="lin" valueType="num">
                                      <p:cBhvr>
                                        <p:cTn id="72" dur="500" fill="hold"/>
                                        <p:tgtEl>
                                          <p:spTgt spid="4098">
                                            <p:txEl>
                                              <p:pRg st="9" end="9"/>
                                            </p:txEl>
                                          </p:spTgt>
                                        </p:tgtEl>
                                        <p:attrNameLst>
                                          <p:attrName>ppt_y</p:attrName>
                                        </p:attrNameLst>
                                      </p:cBhvr>
                                      <p:tavLst>
                                        <p:tav tm="0">
                                          <p:val>
                                            <p:strVal val="#ppt_y+.05"/>
                                          </p:val>
                                        </p:tav>
                                        <p:tav tm="100000">
                                          <p:val>
                                            <p:strVal val="#ppt_y"/>
                                          </p:val>
                                        </p:tav>
                                      </p:tavLst>
                                    </p:anim>
                                  </p:childTnLst>
                                </p:cTn>
                              </p:par>
                            </p:childTnLst>
                          </p:cTn>
                        </p:par>
                      </p:childTnLst>
                    </p:cTn>
                  </p:par>
                  <p:par>
                    <p:cTn id="73" fill="hold" nodeType="clickPar">
                      <p:stCondLst>
                        <p:cond delay="indefinite"/>
                      </p:stCondLst>
                      <p:childTnLst>
                        <p:par>
                          <p:cTn id="74" fill="hold" nodeType="withGroup">
                            <p:stCondLst>
                              <p:cond delay="0"/>
                            </p:stCondLst>
                            <p:childTnLst>
                              <p:par>
                                <p:cTn id="75" presetID="44" presetClass="entr" presetSubtype="0" fill="hold" grpId="0" nodeType="clickEffect">
                                  <p:stCondLst>
                                    <p:cond delay="0"/>
                                  </p:stCondLst>
                                  <p:childTnLst>
                                    <p:set>
                                      <p:cBhvr>
                                        <p:cTn id="76" dur="1" fill="hold">
                                          <p:stCondLst>
                                            <p:cond delay="0"/>
                                          </p:stCondLst>
                                        </p:cTn>
                                        <p:tgtEl>
                                          <p:spTgt spid="4098">
                                            <p:txEl>
                                              <p:pRg st="10" end="10"/>
                                            </p:txEl>
                                          </p:spTgt>
                                        </p:tgtEl>
                                        <p:attrNameLst>
                                          <p:attrName>style.visibility</p:attrName>
                                        </p:attrNameLst>
                                      </p:cBhvr>
                                      <p:to>
                                        <p:strVal val="visible"/>
                                      </p:to>
                                    </p:set>
                                    <p:animEffect transition="in" filter="fade">
                                      <p:cBhvr>
                                        <p:cTn id="77" dur="500"/>
                                        <p:tgtEl>
                                          <p:spTgt spid="4098">
                                            <p:txEl>
                                              <p:pRg st="10" end="10"/>
                                            </p:txEl>
                                          </p:spTgt>
                                        </p:tgtEl>
                                      </p:cBhvr>
                                    </p:animEffect>
                                    <p:anim calcmode="lin" valueType="num">
                                      <p:cBhvr>
                                        <p:cTn id="78" dur="500" fill="hold"/>
                                        <p:tgtEl>
                                          <p:spTgt spid="4098">
                                            <p:txEl>
                                              <p:pRg st="10" end="10"/>
                                            </p:txEl>
                                          </p:spTgt>
                                        </p:tgtEl>
                                        <p:attrNameLst>
                                          <p:attrName>ppt_x</p:attrName>
                                        </p:attrNameLst>
                                      </p:cBhvr>
                                      <p:tavLst>
                                        <p:tav tm="0">
                                          <p:val>
                                            <p:strVal val="#ppt_x"/>
                                          </p:val>
                                        </p:tav>
                                        <p:tav tm="100000">
                                          <p:val>
                                            <p:strVal val="#ppt_x"/>
                                          </p:val>
                                        </p:tav>
                                      </p:tavLst>
                                    </p:anim>
                                    <p:anim calcmode="lin" valueType="num">
                                      <p:cBhvr>
                                        <p:cTn id="79" dur="500" fill="hold"/>
                                        <p:tgtEl>
                                          <p:spTgt spid="4098">
                                            <p:txEl>
                                              <p:pRg st="10" end="10"/>
                                            </p:txEl>
                                          </p:spTgt>
                                        </p:tgtEl>
                                        <p:attrNameLst>
                                          <p:attrName>ppt_y</p:attrName>
                                        </p:attrNameLst>
                                      </p:cBhvr>
                                      <p:tavLst>
                                        <p:tav tm="0">
                                          <p:val>
                                            <p:strVal val="#ppt_y+.05"/>
                                          </p:val>
                                        </p:tav>
                                        <p:tav tm="100000">
                                          <p:val>
                                            <p:strVal val="#ppt_y"/>
                                          </p:val>
                                        </p:tav>
                                      </p:tavLst>
                                    </p:anim>
                                  </p:childTnLst>
                                </p:cTn>
                              </p:par>
                            </p:childTnLst>
                          </p:cTn>
                        </p:par>
                      </p:childTnLst>
                    </p:cTn>
                  </p:par>
                  <p:par>
                    <p:cTn id="80" fill="hold" nodeType="clickPar">
                      <p:stCondLst>
                        <p:cond delay="indefinite"/>
                      </p:stCondLst>
                      <p:childTnLst>
                        <p:par>
                          <p:cTn id="81" fill="hold" nodeType="withGroup">
                            <p:stCondLst>
                              <p:cond delay="0"/>
                            </p:stCondLst>
                            <p:childTnLst>
                              <p:par>
                                <p:cTn id="82" presetID="44" presetClass="entr" presetSubtype="0" fill="hold" grpId="0" nodeType="clickEffect">
                                  <p:stCondLst>
                                    <p:cond delay="0"/>
                                  </p:stCondLst>
                                  <p:childTnLst>
                                    <p:set>
                                      <p:cBhvr>
                                        <p:cTn id="83" dur="1" fill="hold">
                                          <p:stCondLst>
                                            <p:cond delay="0"/>
                                          </p:stCondLst>
                                        </p:cTn>
                                        <p:tgtEl>
                                          <p:spTgt spid="4098">
                                            <p:txEl>
                                              <p:pRg st="11" end="11"/>
                                            </p:txEl>
                                          </p:spTgt>
                                        </p:tgtEl>
                                        <p:attrNameLst>
                                          <p:attrName>style.visibility</p:attrName>
                                        </p:attrNameLst>
                                      </p:cBhvr>
                                      <p:to>
                                        <p:strVal val="visible"/>
                                      </p:to>
                                    </p:set>
                                    <p:animEffect transition="in" filter="fade">
                                      <p:cBhvr>
                                        <p:cTn id="84" dur="500"/>
                                        <p:tgtEl>
                                          <p:spTgt spid="4098">
                                            <p:txEl>
                                              <p:pRg st="11" end="11"/>
                                            </p:txEl>
                                          </p:spTgt>
                                        </p:tgtEl>
                                      </p:cBhvr>
                                    </p:animEffect>
                                    <p:anim calcmode="lin" valueType="num">
                                      <p:cBhvr>
                                        <p:cTn id="85" dur="500" fill="hold"/>
                                        <p:tgtEl>
                                          <p:spTgt spid="4098">
                                            <p:txEl>
                                              <p:pRg st="11" end="11"/>
                                            </p:txEl>
                                          </p:spTgt>
                                        </p:tgtEl>
                                        <p:attrNameLst>
                                          <p:attrName>ppt_x</p:attrName>
                                        </p:attrNameLst>
                                      </p:cBhvr>
                                      <p:tavLst>
                                        <p:tav tm="0">
                                          <p:val>
                                            <p:strVal val="#ppt_x"/>
                                          </p:val>
                                        </p:tav>
                                        <p:tav tm="100000">
                                          <p:val>
                                            <p:strVal val="#ppt_x"/>
                                          </p:val>
                                        </p:tav>
                                      </p:tavLst>
                                    </p:anim>
                                    <p:anim calcmode="lin" valueType="num">
                                      <p:cBhvr>
                                        <p:cTn id="86" dur="500" fill="hold"/>
                                        <p:tgtEl>
                                          <p:spTgt spid="4098">
                                            <p:txEl>
                                              <p:pRg st="11" end="11"/>
                                            </p:txEl>
                                          </p:spTgt>
                                        </p:tgtEl>
                                        <p:attrNameLst>
                                          <p:attrName>ppt_y</p:attrName>
                                        </p:attrNameLst>
                                      </p:cBhvr>
                                      <p:tavLst>
                                        <p:tav tm="0">
                                          <p:val>
                                            <p:strVal val="#ppt_y+.05"/>
                                          </p:val>
                                        </p:tav>
                                        <p:tav tm="100000">
                                          <p:val>
                                            <p:strVal val="#ppt_y"/>
                                          </p:val>
                                        </p:tav>
                                      </p:tavLst>
                                    </p:anim>
                                  </p:childTnLst>
                                </p:cTn>
                              </p:par>
                            </p:childTnLst>
                          </p:cTn>
                        </p:par>
                      </p:childTnLst>
                    </p:cTn>
                  </p:par>
                  <p:par>
                    <p:cTn id="87" fill="hold" nodeType="clickPar">
                      <p:stCondLst>
                        <p:cond delay="indefinite"/>
                      </p:stCondLst>
                      <p:childTnLst>
                        <p:par>
                          <p:cTn id="88" fill="hold" nodeType="withGroup">
                            <p:stCondLst>
                              <p:cond delay="0"/>
                            </p:stCondLst>
                            <p:childTnLst>
                              <p:par>
                                <p:cTn id="89" presetID="44" presetClass="entr" presetSubtype="0" fill="hold" grpId="0" nodeType="clickEffect">
                                  <p:stCondLst>
                                    <p:cond delay="0"/>
                                  </p:stCondLst>
                                  <p:childTnLst>
                                    <p:set>
                                      <p:cBhvr>
                                        <p:cTn id="90" dur="1" fill="hold">
                                          <p:stCondLst>
                                            <p:cond delay="0"/>
                                          </p:stCondLst>
                                        </p:cTn>
                                        <p:tgtEl>
                                          <p:spTgt spid="4098">
                                            <p:txEl>
                                              <p:pRg st="12" end="12"/>
                                            </p:txEl>
                                          </p:spTgt>
                                        </p:tgtEl>
                                        <p:attrNameLst>
                                          <p:attrName>style.visibility</p:attrName>
                                        </p:attrNameLst>
                                      </p:cBhvr>
                                      <p:to>
                                        <p:strVal val="visible"/>
                                      </p:to>
                                    </p:set>
                                    <p:animEffect transition="in" filter="fade">
                                      <p:cBhvr>
                                        <p:cTn id="91" dur="500"/>
                                        <p:tgtEl>
                                          <p:spTgt spid="4098">
                                            <p:txEl>
                                              <p:pRg st="12" end="12"/>
                                            </p:txEl>
                                          </p:spTgt>
                                        </p:tgtEl>
                                      </p:cBhvr>
                                    </p:animEffect>
                                    <p:anim calcmode="lin" valueType="num">
                                      <p:cBhvr>
                                        <p:cTn id="92" dur="500" fill="hold"/>
                                        <p:tgtEl>
                                          <p:spTgt spid="4098">
                                            <p:txEl>
                                              <p:pRg st="12" end="12"/>
                                            </p:txEl>
                                          </p:spTgt>
                                        </p:tgtEl>
                                        <p:attrNameLst>
                                          <p:attrName>ppt_x</p:attrName>
                                        </p:attrNameLst>
                                      </p:cBhvr>
                                      <p:tavLst>
                                        <p:tav tm="0">
                                          <p:val>
                                            <p:strVal val="#ppt_x"/>
                                          </p:val>
                                        </p:tav>
                                        <p:tav tm="100000">
                                          <p:val>
                                            <p:strVal val="#ppt_x"/>
                                          </p:val>
                                        </p:tav>
                                      </p:tavLst>
                                    </p:anim>
                                    <p:anim calcmode="lin" valueType="num">
                                      <p:cBhvr>
                                        <p:cTn id="93" dur="500" fill="hold"/>
                                        <p:tgtEl>
                                          <p:spTgt spid="4098">
                                            <p:txEl>
                                              <p:pRg st="12" end="12"/>
                                            </p:txEl>
                                          </p:spTgt>
                                        </p:tgtEl>
                                        <p:attrNameLst>
                                          <p:attrName>ppt_y</p:attrName>
                                        </p:attrNameLst>
                                      </p:cBhvr>
                                      <p:tavLst>
                                        <p:tav tm="0">
                                          <p:val>
                                            <p:strVal val="#ppt_y+.05"/>
                                          </p:val>
                                        </p:tav>
                                        <p:tav tm="100000">
                                          <p:val>
                                            <p:strVal val="#ppt_y"/>
                                          </p:val>
                                        </p:tav>
                                      </p:tavLst>
                                    </p:anim>
                                  </p:childTnLst>
                                </p:cTn>
                              </p:par>
                            </p:childTnLst>
                          </p:cTn>
                        </p:par>
                      </p:childTnLst>
                    </p:cTn>
                  </p:par>
                  <p:par>
                    <p:cTn id="94" fill="hold" nodeType="clickPar">
                      <p:stCondLst>
                        <p:cond delay="indefinite"/>
                      </p:stCondLst>
                      <p:childTnLst>
                        <p:par>
                          <p:cTn id="95" fill="hold" nodeType="withGroup">
                            <p:stCondLst>
                              <p:cond delay="0"/>
                            </p:stCondLst>
                            <p:childTnLst>
                              <p:par>
                                <p:cTn id="96" presetID="44" presetClass="entr" presetSubtype="0" fill="hold" grpId="0" nodeType="clickEffect">
                                  <p:stCondLst>
                                    <p:cond delay="0"/>
                                  </p:stCondLst>
                                  <p:childTnLst>
                                    <p:set>
                                      <p:cBhvr>
                                        <p:cTn id="97" dur="1" fill="hold">
                                          <p:stCondLst>
                                            <p:cond delay="0"/>
                                          </p:stCondLst>
                                        </p:cTn>
                                        <p:tgtEl>
                                          <p:spTgt spid="4098">
                                            <p:txEl>
                                              <p:pRg st="13" end="13"/>
                                            </p:txEl>
                                          </p:spTgt>
                                        </p:tgtEl>
                                        <p:attrNameLst>
                                          <p:attrName>style.visibility</p:attrName>
                                        </p:attrNameLst>
                                      </p:cBhvr>
                                      <p:to>
                                        <p:strVal val="visible"/>
                                      </p:to>
                                    </p:set>
                                    <p:animEffect transition="in" filter="fade">
                                      <p:cBhvr>
                                        <p:cTn id="98" dur="500"/>
                                        <p:tgtEl>
                                          <p:spTgt spid="4098">
                                            <p:txEl>
                                              <p:pRg st="13" end="13"/>
                                            </p:txEl>
                                          </p:spTgt>
                                        </p:tgtEl>
                                      </p:cBhvr>
                                    </p:animEffect>
                                    <p:anim calcmode="lin" valueType="num">
                                      <p:cBhvr>
                                        <p:cTn id="99" dur="500" fill="hold"/>
                                        <p:tgtEl>
                                          <p:spTgt spid="4098">
                                            <p:txEl>
                                              <p:pRg st="13" end="13"/>
                                            </p:txEl>
                                          </p:spTgt>
                                        </p:tgtEl>
                                        <p:attrNameLst>
                                          <p:attrName>ppt_x</p:attrName>
                                        </p:attrNameLst>
                                      </p:cBhvr>
                                      <p:tavLst>
                                        <p:tav tm="0">
                                          <p:val>
                                            <p:strVal val="#ppt_x"/>
                                          </p:val>
                                        </p:tav>
                                        <p:tav tm="100000">
                                          <p:val>
                                            <p:strVal val="#ppt_x"/>
                                          </p:val>
                                        </p:tav>
                                      </p:tavLst>
                                    </p:anim>
                                    <p:anim calcmode="lin" valueType="num">
                                      <p:cBhvr>
                                        <p:cTn id="100" dur="500" fill="hold"/>
                                        <p:tgtEl>
                                          <p:spTgt spid="4098">
                                            <p:txEl>
                                              <p:pRg st="13" end="13"/>
                                            </p:txEl>
                                          </p:spTgt>
                                        </p:tgtEl>
                                        <p:attrNameLst>
                                          <p:attrName>ppt_y</p:attrName>
                                        </p:attrNameLst>
                                      </p:cBhvr>
                                      <p:tavLst>
                                        <p:tav tm="0">
                                          <p:val>
                                            <p:strVal val="#ppt_y+.05"/>
                                          </p:val>
                                        </p:tav>
                                        <p:tav tm="100000">
                                          <p:val>
                                            <p:strVal val="#ppt_y"/>
                                          </p:val>
                                        </p:tav>
                                      </p:tavLst>
                                    </p:anim>
                                  </p:childTnLst>
                                </p:cTn>
                              </p:par>
                            </p:childTnLst>
                          </p:cTn>
                        </p:par>
                      </p:childTnLst>
                    </p:cTn>
                  </p:par>
                  <p:par>
                    <p:cTn id="101" fill="hold" nodeType="clickPar">
                      <p:stCondLst>
                        <p:cond delay="indefinite"/>
                      </p:stCondLst>
                      <p:childTnLst>
                        <p:par>
                          <p:cTn id="102" fill="hold" nodeType="withGroup">
                            <p:stCondLst>
                              <p:cond delay="0"/>
                            </p:stCondLst>
                            <p:childTnLst>
                              <p:par>
                                <p:cTn id="103" presetID="44" presetClass="entr" presetSubtype="0" fill="hold" grpId="0" nodeType="clickEffect">
                                  <p:stCondLst>
                                    <p:cond delay="0"/>
                                  </p:stCondLst>
                                  <p:childTnLst>
                                    <p:set>
                                      <p:cBhvr>
                                        <p:cTn id="104" dur="1" fill="hold">
                                          <p:stCondLst>
                                            <p:cond delay="0"/>
                                          </p:stCondLst>
                                        </p:cTn>
                                        <p:tgtEl>
                                          <p:spTgt spid="4098">
                                            <p:txEl>
                                              <p:pRg st="14" end="14"/>
                                            </p:txEl>
                                          </p:spTgt>
                                        </p:tgtEl>
                                        <p:attrNameLst>
                                          <p:attrName>style.visibility</p:attrName>
                                        </p:attrNameLst>
                                      </p:cBhvr>
                                      <p:to>
                                        <p:strVal val="visible"/>
                                      </p:to>
                                    </p:set>
                                    <p:animEffect transition="in" filter="fade">
                                      <p:cBhvr>
                                        <p:cTn id="105" dur="500"/>
                                        <p:tgtEl>
                                          <p:spTgt spid="4098">
                                            <p:txEl>
                                              <p:pRg st="14" end="14"/>
                                            </p:txEl>
                                          </p:spTgt>
                                        </p:tgtEl>
                                      </p:cBhvr>
                                    </p:animEffect>
                                    <p:anim calcmode="lin" valueType="num">
                                      <p:cBhvr>
                                        <p:cTn id="106" dur="500" fill="hold"/>
                                        <p:tgtEl>
                                          <p:spTgt spid="4098">
                                            <p:txEl>
                                              <p:pRg st="14" end="14"/>
                                            </p:txEl>
                                          </p:spTgt>
                                        </p:tgtEl>
                                        <p:attrNameLst>
                                          <p:attrName>ppt_x</p:attrName>
                                        </p:attrNameLst>
                                      </p:cBhvr>
                                      <p:tavLst>
                                        <p:tav tm="0">
                                          <p:val>
                                            <p:strVal val="#ppt_x"/>
                                          </p:val>
                                        </p:tav>
                                        <p:tav tm="100000">
                                          <p:val>
                                            <p:strVal val="#ppt_x"/>
                                          </p:val>
                                        </p:tav>
                                      </p:tavLst>
                                    </p:anim>
                                    <p:anim calcmode="lin" valueType="num">
                                      <p:cBhvr>
                                        <p:cTn id="107" dur="500" fill="hold"/>
                                        <p:tgtEl>
                                          <p:spTgt spid="4098">
                                            <p:txEl>
                                              <p:pRg st="14" end="14"/>
                                            </p:txEl>
                                          </p:spTgt>
                                        </p:tgtEl>
                                        <p:attrNameLst>
                                          <p:attrName>ppt_y</p:attrName>
                                        </p:attrNameLst>
                                      </p:cBhvr>
                                      <p:tavLst>
                                        <p:tav tm="0">
                                          <p:val>
                                            <p:strVal val="#ppt_y+.05"/>
                                          </p:val>
                                        </p:tav>
                                        <p:tav tm="100000">
                                          <p:val>
                                            <p:strVal val="#ppt_y"/>
                                          </p:val>
                                        </p:tav>
                                      </p:tavLst>
                                    </p:anim>
                                  </p:childTnLst>
                                </p:cTn>
                              </p:par>
                            </p:childTnLst>
                          </p:cTn>
                        </p:par>
                      </p:childTnLst>
                    </p:cTn>
                  </p:par>
                  <p:par>
                    <p:cTn id="108" fill="hold" nodeType="clickPar">
                      <p:stCondLst>
                        <p:cond delay="indefinite"/>
                      </p:stCondLst>
                      <p:childTnLst>
                        <p:par>
                          <p:cTn id="109" fill="hold" nodeType="withGroup">
                            <p:stCondLst>
                              <p:cond delay="0"/>
                            </p:stCondLst>
                            <p:childTnLst>
                              <p:par>
                                <p:cTn id="110" presetID="44" presetClass="entr" presetSubtype="0" fill="hold" grpId="0" nodeType="clickEffect">
                                  <p:stCondLst>
                                    <p:cond delay="0"/>
                                  </p:stCondLst>
                                  <p:childTnLst>
                                    <p:set>
                                      <p:cBhvr>
                                        <p:cTn id="111" dur="1" fill="hold">
                                          <p:stCondLst>
                                            <p:cond delay="0"/>
                                          </p:stCondLst>
                                        </p:cTn>
                                        <p:tgtEl>
                                          <p:spTgt spid="4098">
                                            <p:txEl>
                                              <p:pRg st="15" end="15"/>
                                            </p:txEl>
                                          </p:spTgt>
                                        </p:tgtEl>
                                        <p:attrNameLst>
                                          <p:attrName>style.visibility</p:attrName>
                                        </p:attrNameLst>
                                      </p:cBhvr>
                                      <p:to>
                                        <p:strVal val="visible"/>
                                      </p:to>
                                    </p:set>
                                    <p:animEffect transition="in" filter="fade">
                                      <p:cBhvr>
                                        <p:cTn id="112" dur="500"/>
                                        <p:tgtEl>
                                          <p:spTgt spid="4098">
                                            <p:txEl>
                                              <p:pRg st="15" end="15"/>
                                            </p:txEl>
                                          </p:spTgt>
                                        </p:tgtEl>
                                      </p:cBhvr>
                                    </p:animEffect>
                                    <p:anim calcmode="lin" valueType="num">
                                      <p:cBhvr>
                                        <p:cTn id="113" dur="500" fill="hold"/>
                                        <p:tgtEl>
                                          <p:spTgt spid="4098">
                                            <p:txEl>
                                              <p:pRg st="15" end="15"/>
                                            </p:txEl>
                                          </p:spTgt>
                                        </p:tgtEl>
                                        <p:attrNameLst>
                                          <p:attrName>ppt_x</p:attrName>
                                        </p:attrNameLst>
                                      </p:cBhvr>
                                      <p:tavLst>
                                        <p:tav tm="0">
                                          <p:val>
                                            <p:strVal val="#ppt_x"/>
                                          </p:val>
                                        </p:tav>
                                        <p:tav tm="100000">
                                          <p:val>
                                            <p:strVal val="#ppt_x"/>
                                          </p:val>
                                        </p:tav>
                                      </p:tavLst>
                                    </p:anim>
                                    <p:anim calcmode="lin" valueType="num">
                                      <p:cBhvr>
                                        <p:cTn id="114" dur="500" fill="hold"/>
                                        <p:tgtEl>
                                          <p:spTgt spid="4098">
                                            <p:txEl>
                                              <p:pRg st="15" end="15"/>
                                            </p:txEl>
                                          </p:spTgt>
                                        </p:tgtEl>
                                        <p:attrNameLst>
                                          <p:attrName>ppt_y</p:attrName>
                                        </p:attrNameLst>
                                      </p:cBhvr>
                                      <p:tavLst>
                                        <p:tav tm="0">
                                          <p:val>
                                            <p:strVal val="#ppt_y+.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7" grpId="0"/>
      <p:bldP spid="4098" grpId="0" build="p"/>
    </p:bldLst>
  </p:timing>
</p:sld>
</file>

<file path=ppt/slides/slide46.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5121" name="Rectangle 1">
            <a:extLst>
              <a:ext uri="{FF2B5EF4-FFF2-40B4-BE49-F238E27FC236}">
                <a16:creationId xmlns:a16="http://schemas.microsoft.com/office/drawing/2014/main" id="{47C9D4B2-CC28-A743-9292-68C8A3DEAC9D}"/>
              </a:ext>
            </a:extLst>
          </p:cNvPr>
          <p:cNvSpPr>
            <a:spLocks noGrp="1" noChangeArrowheads="1"/>
          </p:cNvSpPr>
          <p:nvPr>
            <p:ph type="title"/>
          </p:nvPr>
        </p:nvSpPr>
        <p:spPr>
          <a:xfrm>
            <a:off x="581192" y="288290"/>
            <a:ext cx="11029616" cy="1188720"/>
          </a:xfrm>
        </p:spPr>
        <p:txBody>
          <a:bodyPr>
            <a:normAutofit/>
          </a:bodyPr>
          <a:lstStyle/>
          <a:p>
            <a:pP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400" b="1" dirty="0">
                <a:latin typeface="Book Antiqua" panose="02040602050305030304" pitchFamily="18" charset="0"/>
              </a:rPr>
              <a:t>Characteristics of the communication process</a:t>
            </a:r>
          </a:p>
        </p:txBody>
      </p:sp>
      <p:sp>
        <p:nvSpPr>
          <p:cNvPr id="5122" name="Rectangle 2">
            <a:extLst>
              <a:ext uri="{FF2B5EF4-FFF2-40B4-BE49-F238E27FC236}">
                <a16:creationId xmlns:a16="http://schemas.microsoft.com/office/drawing/2014/main" id="{7E84A581-D50A-5E4E-884F-E06C8BAA8457}"/>
              </a:ext>
            </a:extLst>
          </p:cNvPr>
          <p:cNvSpPr>
            <a:spLocks noGrp="1" noChangeArrowheads="1"/>
          </p:cNvSpPr>
          <p:nvPr>
            <p:ph idx="1"/>
          </p:nvPr>
        </p:nvSpPr>
        <p:spPr>
          <a:xfrm>
            <a:off x="581192" y="1585732"/>
            <a:ext cx="11029616" cy="4838182"/>
          </a:xfrm>
        </p:spPr>
        <p:txBody>
          <a:bodyPr>
            <a:normAutofit fontScale="92500" lnSpcReduction="10000"/>
          </a:bodyPr>
          <a:lstStyle/>
          <a:p>
            <a:pPr marL="341313" indent="-341313">
              <a:lnSpc>
                <a:spcPct val="80000"/>
              </a:lnSpc>
              <a:spcBef>
                <a:spcPts val="450"/>
              </a:spcBef>
              <a:buFont typeface="Book Antiqua" panose="02040602050305030304" pitchFamily="18"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b="1" dirty="0">
                <a:latin typeface="Book Antiqua" panose="02040602050305030304" pitchFamily="18" charset="0"/>
              </a:rPr>
              <a:t>production</a:t>
            </a:r>
            <a:r>
              <a:rPr lang="en-GB" altLang="en-US" dirty="0">
                <a:latin typeface="Book Antiqua" panose="02040602050305030304" pitchFamily="18" charset="0"/>
              </a:rPr>
              <a:t> constructs the message (509)</a:t>
            </a:r>
          </a:p>
          <a:p>
            <a:pPr marL="341313" indent="-341313">
              <a:lnSpc>
                <a:spcPct val="80000"/>
              </a:lnSpc>
              <a:spcBef>
                <a:spcPts val="450"/>
              </a:spcBef>
              <a:buClrTx/>
              <a:buSzTx/>
              <a:buNone/>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latin typeface="Book Antiqua" panose="02040602050305030304" pitchFamily="18" charset="0"/>
              </a:rPr>
              <a:t>→  yet, it is </a:t>
            </a:r>
            <a:r>
              <a:rPr lang="en-GB" altLang="en-US" b="1" dirty="0">
                <a:latin typeface="Book Antiqua" panose="02040602050305030304" pitchFamily="18" charset="0"/>
              </a:rPr>
              <a:t>not without its discursive</a:t>
            </a:r>
            <a:r>
              <a:rPr lang="en-GB" altLang="en-US" dirty="0">
                <a:latin typeface="Book Antiqua" panose="02040602050305030304" pitchFamily="18" charset="0"/>
              </a:rPr>
              <a:t> aspect </a:t>
            </a:r>
          </a:p>
          <a:p>
            <a:pPr marL="341313" indent="-341313">
              <a:lnSpc>
                <a:spcPct val="80000"/>
              </a:lnSpc>
              <a:spcBef>
                <a:spcPts val="450"/>
              </a:spcBef>
              <a:buClrTx/>
              <a:buSzTx/>
              <a:buNone/>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latin typeface="Book Antiqua" panose="02040602050305030304" pitchFamily="18" charset="0"/>
              </a:rPr>
              <a:t>→ it is </a:t>
            </a:r>
            <a:r>
              <a:rPr lang="en-GB" altLang="en-US" b="1" dirty="0">
                <a:latin typeface="Book Antiqua" panose="02040602050305030304" pitchFamily="18" charset="0"/>
              </a:rPr>
              <a:t>framed</a:t>
            </a:r>
            <a:r>
              <a:rPr lang="en-GB" altLang="en-US" dirty="0">
                <a:latin typeface="Book Antiqua" panose="02040602050305030304" pitchFamily="18" charset="0"/>
              </a:rPr>
              <a:t> by meanings and ideas</a:t>
            </a:r>
          </a:p>
          <a:p>
            <a:pPr marL="341313" indent="-341313">
              <a:lnSpc>
                <a:spcPct val="80000"/>
              </a:lnSpc>
              <a:spcBef>
                <a:spcPts val="450"/>
              </a:spcBef>
              <a:buClrTx/>
              <a:buSzTx/>
              <a:buNone/>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latin typeface="Book Antiqua" panose="02040602050305030304" pitchFamily="18" charset="0"/>
              </a:rPr>
              <a:t>→ it is </a:t>
            </a:r>
            <a:r>
              <a:rPr lang="en-GB" altLang="en-US" b="1" dirty="0">
                <a:latin typeface="Book Antiqua" panose="02040602050305030304" pitchFamily="18" charset="0"/>
              </a:rPr>
              <a:t>not </a:t>
            </a:r>
            <a:r>
              <a:rPr lang="en-GB" altLang="en-US" dirty="0">
                <a:latin typeface="Book Antiqua" panose="02040602050305030304" pitchFamily="18" charset="0"/>
              </a:rPr>
              <a:t>a</a:t>
            </a:r>
            <a:r>
              <a:rPr lang="en-GB" altLang="en-US" b="1" dirty="0">
                <a:latin typeface="Book Antiqua" panose="02040602050305030304" pitchFamily="18" charset="0"/>
              </a:rPr>
              <a:t> closed</a:t>
            </a:r>
            <a:r>
              <a:rPr lang="en-GB" altLang="en-US" dirty="0">
                <a:latin typeface="Book Antiqua" panose="02040602050305030304" pitchFamily="18" charset="0"/>
              </a:rPr>
              <a:t> system</a:t>
            </a:r>
          </a:p>
          <a:p>
            <a:pPr marL="341313" indent="-341313">
              <a:lnSpc>
                <a:spcPct val="80000"/>
              </a:lnSpc>
              <a:spcBef>
                <a:spcPts val="450"/>
              </a:spcBef>
              <a:buClrTx/>
              <a:buSzTx/>
              <a:buNone/>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en-GB" altLang="en-US" dirty="0">
              <a:latin typeface="Book Antiqua" panose="02040602050305030304" pitchFamily="18" charset="0"/>
            </a:endParaRPr>
          </a:p>
          <a:p>
            <a:pPr marL="341313" indent="-341313">
              <a:lnSpc>
                <a:spcPct val="80000"/>
              </a:lnSpc>
              <a:spcBef>
                <a:spcPts val="450"/>
              </a:spcBef>
              <a:buFont typeface="Book Antiqua" panose="02040602050305030304" pitchFamily="18"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latin typeface="Book Antiqua" panose="02040602050305030304" pitchFamily="18" charset="0"/>
              </a:rPr>
              <a:t>What does the notion of a </a:t>
            </a:r>
            <a:r>
              <a:rPr lang="hu-HU" altLang="en-US" dirty="0">
                <a:latin typeface="Book Antiqua" panose="02040602050305030304" pitchFamily="18" charset="0"/>
              </a:rPr>
              <a:t>un</a:t>
            </a:r>
            <a:r>
              <a:rPr lang="en-GB" altLang="en-US" dirty="0">
                <a:latin typeface="Book Antiqua" panose="02040602050305030304" pitchFamily="18" charset="0"/>
              </a:rPr>
              <a:t>closed system mean?</a:t>
            </a:r>
          </a:p>
          <a:p>
            <a:pPr marL="341313" indent="-341313">
              <a:lnSpc>
                <a:spcPct val="80000"/>
              </a:lnSpc>
              <a:spcBef>
                <a:spcPts val="450"/>
              </a:spcBef>
              <a:buFont typeface="Book Antiqua" panose="02040602050305030304" pitchFamily="18"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latin typeface="Book Antiqua" panose="02040602050305030304" pitchFamily="18" charset="0"/>
              </a:rPr>
              <a:t>the wider socio-cultural and political structure influences (television) discourse</a:t>
            </a:r>
          </a:p>
          <a:p>
            <a:pPr marL="341313" indent="-341313">
              <a:lnSpc>
                <a:spcPct val="80000"/>
              </a:lnSpc>
              <a:spcBef>
                <a:spcPts val="450"/>
              </a:spcBef>
              <a:buClrTx/>
              <a:buSzTx/>
              <a:buNone/>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latin typeface="Book Antiqua" panose="02040602050305030304" pitchFamily="18" charset="0"/>
              </a:rPr>
              <a:t>→ the </a:t>
            </a:r>
            <a:r>
              <a:rPr lang="en-GB" altLang="en-US" b="1" dirty="0">
                <a:latin typeface="Book Antiqua" panose="02040602050305030304" pitchFamily="18" charset="0"/>
              </a:rPr>
              <a:t>audience is both the source and the receiver</a:t>
            </a:r>
            <a:r>
              <a:rPr lang="en-GB" altLang="en-US" dirty="0">
                <a:latin typeface="Book Antiqua" panose="02040602050305030304" pitchFamily="18" charset="0"/>
              </a:rPr>
              <a:t> of the television message (Philip Elliott qtd. in Hall)</a:t>
            </a:r>
          </a:p>
          <a:p>
            <a:pPr marL="341313" indent="-341313">
              <a:lnSpc>
                <a:spcPct val="80000"/>
              </a:lnSpc>
              <a:spcBef>
                <a:spcPts val="450"/>
              </a:spcBef>
              <a:buClrTx/>
              <a:buSzTx/>
              <a:buNone/>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en-GB" altLang="en-US" dirty="0">
              <a:latin typeface="Book Antiqua" panose="02040602050305030304" pitchFamily="18" charset="0"/>
            </a:endParaRPr>
          </a:p>
          <a:p>
            <a:pPr marL="341313" indent="-341313">
              <a:lnSpc>
                <a:spcPct val="80000"/>
              </a:lnSpc>
              <a:spcBef>
                <a:spcPts val="450"/>
              </a:spcBef>
              <a:buFont typeface="Book Antiqua" panose="02040602050305030304" pitchFamily="18"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latin typeface="Book Antiqua" panose="02040602050305030304" pitchFamily="18" charset="0"/>
              </a:rPr>
              <a:t>What is the implication of this claim?</a:t>
            </a:r>
          </a:p>
          <a:p>
            <a:pPr marL="341313" indent="-341313">
              <a:lnSpc>
                <a:spcPct val="80000"/>
              </a:lnSpc>
              <a:spcBef>
                <a:spcPts val="450"/>
              </a:spcBef>
              <a:buClrTx/>
              <a:buSzTx/>
              <a:buNone/>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latin typeface="Book Antiqua" panose="02040602050305030304" pitchFamily="18" charset="0"/>
              </a:rPr>
              <a:t>→ </a:t>
            </a:r>
            <a:r>
              <a:rPr lang="en-GB" altLang="en-US" b="1" dirty="0">
                <a:latin typeface="Book Antiqua" panose="02040602050305030304" pitchFamily="18" charset="0"/>
              </a:rPr>
              <a:t>no transparent communication</a:t>
            </a:r>
            <a:r>
              <a:rPr lang="en-GB" altLang="en-US" dirty="0">
                <a:latin typeface="Book Antiqua" panose="02040602050305030304" pitchFamily="18" charset="0"/>
              </a:rPr>
              <a:t>, no communication without misunderstandings</a:t>
            </a:r>
            <a:r>
              <a:rPr lang="hu-HU" altLang="en-US" dirty="0">
                <a:latin typeface="Book Antiqua" panose="02040602050305030304" pitchFamily="18" charset="0"/>
              </a:rPr>
              <a:t> (515)</a:t>
            </a:r>
          </a:p>
          <a:p>
            <a:pPr marL="341313" indent="-341313">
              <a:lnSpc>
                <a:spcPct val="80000"/>
              </a:lnSpc>
              <a:spcBef>
                <a:spcPts val="450"/>
              </a:spcBef>
              <a:buClrTx/>
              <a:buSzTx/>
              <a:buNone/>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latin typeface="Book Antiqua" panose="02040602050305030304" pitchFamily="18" charset="0"/>
              </a:rPr>
              <a:t>→  the </a:t>
            </a:r>
            <a:r>
              <a:rPr lang="en-GB" altLang="en-US" b="1" dirty="0">
                <a:latin typeface="Book Antiqua" panose="02040602050305030304" pitchFamily="18" charset="0"/>
              </a:rPr>
              <a:t>production process incorporates the consumption or reception</a:t>
            </a:r>
            <a:r>
              <a:rPr lang="en-GB" altLang="en-US" dirty="0">
                <a:latin typeface="Book Antiqua" panose="02040602050305030304" pitchFamily="18" charset="0"/>
              </a:rPr>
              <a:t> of the messages, they become moments of the production itself</a:t>
            </a:r>
            <a:r>
              <a:rPr lang="hu-HU" altLang="en-US" dirty="0">
                <a:latin typeface="Book Antiqua" panose="02040602050305030304" pitchFamily="18" charset="0"/>
              </a:rPr>
              <a:t> (509)</a:t>
            </a:r>
          </a:p>
          <a:p>
            <a:pPr marL="341313" indent="-341313">
              <a:lnSpc>
                <a:spcPct val="80000"/>
              </a:lnSpc>
              <a:spcBef>
                <a:spcPts val="450"/>
              </a:spcBef>
              <a:buClrTx/>
              <a:buSzTx/>
              <a:buNone/>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latin typeface="Book Antiqua" panose="02040602050305030304" pitchFamily="18" charset="0"/>
              </a:rPr>
              <a:t>→ this does not mean that production/encoding and reception/decoding would be identical but they are related</a:t>
            </a:r>
          </a:p>
          <a:p>
            <a:pPr marL="341313" indent="-341313">
              <a:lnSpc>
                <a:spcPct val="80000"/>
              </a:lnSpc>
              <a:spcBef>
                <a:spcPts val="450"/>
              </a:spcBef>
              <a:buFont typeface="Book Antiqua" panose="02040602050305030304" pitchFamily="18"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b="1" dirty="0">
                <a:latin typeface="Book Antiqua" panose="02040602050305030304" pitchFamily="18" charset="0"/>
              </a:rPr>
              <a:t>Distortions/misunderstandings</a:t>
            </a:r>
            <a:r>
              <a:rPr lang="en-GB" altLang="en-US" dirty="0">
                <a:latin typeface="Book Antiqua" panose="02040602050305030304" pitchFamily="18" charset="0"/>
              </a:rPr>
              <a:t> arise from the lack of equivalence between the two sides of the communicative exchange</a:t>
            </a:r>
          </a:p>
        </p:txBody>
      </p:sp>
      <p:sp>
        <p:nvSpPr>
          <p:cNvPr id="4098" name="Slide Number Placeholder 5">
            <a:extLst>
              <a:ext uri="{FF2B5EF4-FFF2-40B4-BE49-F238E27FC236}">
                <a16:creationId xmlns:a16="http://schemas.microsoft.com/office/drawing/2014/main" id="{760190CD-6117-8342-839D-607CC98272C3}"/>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lvl1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cs typeface="Lucida Sans Unicode" panose="020B0602030504020204" pitchFamily="34" charset="0"/>
              </a:defRPr>
            </a:lvl1pPr>
            <a:lvl2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cs typeface="Lucida Sans Unicode" panose="020B0602030504020204" pitchFamily="34" charset="0"/>
              </a:defRPr>
            </a:lvl2pPr>
            <a:lvl3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cs typeface="Lucida Sans Unicode" panose="020B0602030504020204" pitchFamily="34" charset="0"/>
              </a:defRPr>
            </a:lvl3pPr>
            <a:lvl4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cs typeface="Lucida Sans Unicode" panose="020B0602030504020204" pitchFamily="34" charset="0"/>
              </a:defRPr>
            </a:lvl4pPr>
            <a:lvl5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cs typeface="Lucida Sans Unicode" panose="020B0602030504020204" pitchFamily="34" charset="0"/>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cs typeface="Lucida Sans Unicode" panose="020B0602030504020204" pitchFamily="34" charset="0"/>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cs typeface="Lucida Sans Unicode" panose="020B0602030504020204" pitchFamily="34" charset="0"/>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cs typeface="Lucida Sans Unicode" panose="020B0602030504020204" pitchFamily="34" charset="0"/>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cs typeface="Lucida Sans Unicode" panose="020B0602030504020204" pitchFamily="34" charset="0"/>
              </a:defRPr>
            </a:lvl9pPr>
          </a:lstStyle>
          <a:p>
            <a:pPr eaLnBrk="1" hangingPunct="1"/>
            <a:fld id="{FFF9E3B7-D9E8-474E-92E2-BCAEF30AD567}" type="slidenum">
              <a:rPr lang="hu-HU" altLang="en-US">
                <a:solidFill>
                  <a:srgbClr val="000000"/>
                </a:solidFill>
              </a:rPr>
              <a:pPr eaLnBrk="1" hangingPunct="1"/>
              <a:t>46</a:t>
            </a:fld>
            <a:endParaRPr lang="hu-HU" altLang="en-US">
              <a:solidFill>
                <a:srgbClr val="000000"/>
              </a:solidFill>
            </a:endParaRPr>
          </a:p>
        </p:txBody>
      </p:sp>
    </p:spTree>
    <p:extLst>
      <p:ext uri="{BB962C8B-B14F-4D97-AF65-F5344CB8AC3E}">
        <p14:creationId xmlns:p14="http://schemas.microsoft.com/office/powerpoint/2010/main" val="2054671241"/>
      </p:ext>
    </p:extLst>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9" presetClass="entr" presetSubtype="0" fill="hold" grpId="0" nodeType="withEffect">
                                  <p:stCondLst>
                                    <p:cond delay="0"/>
                                  </p:stCondLst>
                                  <p:childTnLst>
                                    <p:set>
                                      <p:cBhvr>
                                        <p:cTn id="6" dur="1" fill="hold">
                                          <p:stCondLst>
                                            <p:cond delay="0"/>
                                          </p:stCondLst>
                                        </p:cTn>
                                        <p:tgtEl>
                                          <p:spTgt spid="5121"/>
                                        </p:tgtEl>
                                        <p:attrNameLst>
                                          <p:attrName>style.visibility</p:attrName>
                                        </p:attrNameLst>
                                      </p:cBhvr>
                                      <p:to>
                                        <p:strVal val="visible"/>
                                      </p:to>
                                    </p:set>
                                    <p:anim calcmode="lin" valueType="num">
                                      <p:cBhvr>
                                        <p:cTn id="7" dur="1000" fill="hold"/>
                                        <p:tgtEl>
                                          <p:spTgt spid="5121"/>
                                        </p:tgtEl>
                                        <p:attrNameLst>
                                          <p:attrName>ppt_x</p:attrName>
                                        </p:attrNameLst>
                                      </p:cBhvr>
                                      <p:tavLst>
                                        <p:tav tm="0">
                                          <p:val>
                                            <p:strVal val="#ppt_x-.2"/>
                                          </p:val>
                                        </p:tav>
                                        <p:tav tm="100000">
                                          <p:val>
                                            <p:strVal val="#ppt_x"/>
                                          </p:val>
                                        </p:tav>
                                      </p:tavLst>
                                    </p:anim>
                                    <p:anim calcmode="lin" valueType="num">
                                      <p:cBhvr>
                                        <p:cTn id="8" dur="1000" fill="hold"/>
                                        <p:tgtEl>
                                          <p:spTgt spid="5121"/>
                                        </p:tgtEl>
                                        <p:attrNameLst>
                                          <p:attrName>ppt_y</p:attrName>
                                        </p:attrNameLst>
                                      </p:cBhvr>
                                      <p:tavLst>
                                        <p:tav tm="0">
                                          <p:val>
                                            <p:strVal val="#ppt_y"/>
                                          </p:val>
                                        </p:tav>
                                        <p:tav tm="100000">
                                          <p:val>
                                            <p:strVal val="#ppt_y"/>
                                          </p:val>
                                        </p:tav>
                                      </p:tavLst>
                                    </p:anim>
                                    <p:animEffect transition="in" filter="wipe(right)" prLst="gradientSize: 0.1">
                                      <p:cBhvr>
                                        <p:cTn id="9" dur="1000"/>
                                        <p:tgtEl>
                                          <p:spTgt spid="5121"/>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44" presetClass="entr" presetSubtype="0" fill="hold" grpId="0" nodeType="clickEffect">
                                  <p:stCondLst>
                                    <p:cond delay="0"/>
                                  </p:stCondLst>
                                  <p:childTnLst>
                                    <p:set>
                                      <p:cBhvr>
                                        <p:cTn id="13" dur="1" fill="hold">
                                          <p:stCondLst>
                                            <p:cond delay="0"/>
                                          </p:stCondLst>
                                        </p:cTn>
                                        <p:tgtEl>
                                          <p:spTgt spid="5122">
                                            <p:txEl>
                                              <p:pRg st="0" end="0"/>
                                            </p:txEl>
                                          </p:spTgt>
                                        </p:tgtEl>
                                        <p:attrNameLst>
                                          <p:attrName>style.visibility</p:attrName>
                                        </p:attrNameLst>
                                      </p:cBhvr>
                                      <p:to>
                                        <p:strVal val="visible"/>
                                      </p:to>
                                    </p:set>
                                    <p:animEffect transition="in" filter="fade">
                                      <p:cBhvr>
                                        <p:cTn id="14" dur="500"/>
                                        <p:tgtEl>
                                          <p:spTgt spid="5122">
                                            <p:txEl>
                                              <p:pRg st="0" end="0"/>
                                            </p:txEl>
                                          </p:spTgt>
                                        </p:tgtEl>
                                      </p:cBhvr>
                                    </p:animEffect>
                                    <p:anim calcmode="lin" valueType="num">
                                      <p:cBhvr>
                                        <p:cTn id="15" dur="500" fill="hold"/>
                                        <p:tgtEl>
                                          <p:spTgt spid="5122">
                                            <p:txEl>
                                              <p:pRg st="0" end="0"/>
                                            </p:txEl>
                                          </p:spTgt>
                                        </p:tgtEl>
                                        <p:attrNameLst>
                                          <p:attrName>ppt_x</p:attrName>
                                        </p:attrNameLst>
                                      </p:cBhvr>
                                      <p:tavLst>
                                        <p:tav tm="0">
                                          <p:val>
                                            <p:strVal val="#ppt_x"/>
                                          </p:val>
                                        </p:tav>
                                        <p:tav tm="100000">
                                          <p:val>
                                            <p:strVal val="#ppt_x"/>
                                          </p:val>
                                        </p:tav>
                                      </p:tavLst>
                                    </p:anim>
                                    <p:anim calcmode="lin" valueType="num">
                                      <p:cBhvr>
                                        <p:cTn id="16" dur="500" fill="hold"/>
                                        <p:tgtEl>
                                          <p:spTgt spid="5122">
                                            <p:txEl>
                                              <p:pRg st="0" end="0"/>
                                            </p:txEl>
                                          </p:spTgt>
                                        </p:tgtEl>
                                        <p:attrNameLst>
                                          <p:attrName>ppt_y</p:attrName>
                                        </p:attrNameLst>
                                      </p:cBhvr>
                                      <p:tavLst>
                                        <p:tav tm="0">
                                          <p:val>
                                            <p:strVal val="#ppt_y+.05"/>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4" presetClass="entr" presetSubtype="0" fill="hold" grpId="0" nodeType="clickEffect">
                                  <p:stCondLst>
                                    <p:cond delay="0"/>
                                  </p:stCondLst>
                                  <p:childTnLst>
                                    <p:set>
                                      <p:cBhvr>
                                        <p:cTn id="20" dur="1" fill="hold">
                                          <p:stCondLst>
                                            <p:cond delay="0"/>
                                          </p:stCondLst>
                                        </p:cTn>
                                        <p:tgtEl>
                                          <p:spTgt spid="5122">
                                            <p:txEl>
                                              <p:pRg st="1" end="1"/>
                                            </p:txEl>
                                          </p:spTgt>
                                        </p:tgtEl>
                                        <p:attrNameLst>
                                          <p:attrName>style.visibility</p:attrName>
                                        </p:attrNameLst>
                                      </p:cBhvr>
                                      <p:to>
                                        <p:strVal val="visible"/>
                                      </p:to>
                                    </p:set>
                                    <p:animEffect transition="in" filter="fade">
                                      <p:cBhvr>
                                        <p:cTn id="21" dur="500"/>
                                        <p:tgtEl>
                                          <p:spTgt spid="5122">
                                            <p:txEl>
                                              <p:pRg st="1" end="1"/>
                                            </p:txEl>
                                          </p:spTgt>
                                        </p:tgtEl>
                                      </p:cBhvr>
                                    </p:animEffect>
                                    <p:anim calcmode="lin" valueType="num">
                                      <p:cBhvr>
                                        <p:cTn id="22" dur="500" fill="hold"/>
                                        <p:tgtEl>
                                          <p:spTgt spid="5122">
                                            <p:txEl>
                                              <p:pRg st="1" end="1"/>
                                            </p:txEl>
                                          </p:spTgt>
                                        </p:tgtEl>
                                        <p:attrNameLst>
                                          <p:attrName>ppt_x</p:attrName>
                                        </p:attrNameLst>
                                      </p:cBhvr>
                                      <p:tavLst>
                                        <p:tav tm="0">
                                          <p:val>
                                            <p:strVal val="#ppt_x"/>
                                          </p:val>
                                        </p:tav>
                                        <p:tav tm="100000">
                                          <p:val>
                                            <p:strVal val="#ppt_x"/>
                                          </p:val>
                                        </p:tav>
                                      </p:tavLst>
                                    </p:anim>
                                    <p:anim calcmode="lin" valueType="num">
                                      <p:cBhvr>
                                        <p:cTn id="23" dur="500" fill="hold"/>
                                        <p:tgtEl>
                                          <p:spTgt spid="5122">
                                            <p:txEl>
                                              <p:pRg st="1" end="1"/>
                                            </p:txEl>
                                          </p:spTgt>
                                        </p:tgtEl>
                                        <p:attrNameLst>
                                          <p:attrName>ppt_y</p:attrName>
                                        </p:attrNameLst>
                                      </p:cBhvr>
                                      <p:tavLst>
                                        <p:tav tm="0">
                                          <p:val>
                                            <p:strVal val="#ppt_y+.05"/>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4" presetClass="entr" presetSubtype="0" fill="hold" grpId="0" nodeType="clickEffect">
                                  <p:stCondLst>
                                    <p:cond delay="0"/>
                                  </p:stCondLst>
                                  <p:childTnLst>
                                    <p:set>
                                      <p:cBhvr>
                                        <p:cTn id="27" dur="1" fill="hold">
                                          <p:stCondLst>
                                            <p:cond delay="0"/>
                                          </p:stCondLst>
                                        </p:cTn>
                                        <p:tgtEl>
                                          <p:spTgt spid="5122">
                                            <p:txEl>
                                              <p:pRg st="2" end="2"/>
                                            </p:txEl>
                                          </p:spTgt>
                                        </p:tgtEl>
                                        <p:attrNameLst>
                                          <p:attrName>style.visibility</p:attrName>
                                        </p:attrNameLst>
                                      </p:cBhvr>
                                      <p:to>
                                        <p:strVal val="visible"/>
                                      </p:to>
                                    </p:set>
                                    <p:animEffect transition="in" filter="fade">
                                      <p:cBhvr>
                                        <p:cTn id="28" dur="500"/>
                                        <p:tgtEl>
                                          <p:spTgt spid="5122">
                                            <p:txEl>
                                              <p:pRg st="2" end="2"/>
                                            </p:txEl>
                                          </p:spTgt>
                                        </p:tgtEl>
                                      </p:cBhvr>
                                    </p:animEffect>
                                    <p:anim calcmode="lin" valueType="num">
                                      <p:cBhvr>
                                        <p:cTn id="29" dur="500" fill="hold"/>
                                        <p:tgtEl>
                                          <p:spTgt spid="5122">
                                            <p:txEl>
                                              <p:pRg st="2" end="2"/>
                                            </p:txEl>
                                          </p:spTgt>
                                        </p:tgtEl>
                                        <p:attrNameLst>
                                          <p:attrName>ppt_x</p:attrName>
                                        </p:attrNameLst>
                                      </p:cBhvr>
                                      <p:tavLst>
                                        <p:tav tm="0">
                                          <p:val>
                                            <p:strVal val="#ppt_x"/>
                                          </p:val>
                                        </p:tav>
                                        <p:tav tm="100000">
                                          <p:val>
                                            <p:strVal val="#ppt_x"/>
                                          </p:val>
                                        </p:tav>
                                      </p:tavLst>
                                    </p:anim>
                                    <p:anim calcmode="lin" valueType="num">
                                      <p:cBhvr>
                                        <p:cTn id="30" dur="500" fill="hold"/>
                                        <p:tgtEl>
                                          <p:spTgt spid="5122">
                                            <p:txEl>
                                              <p:pRg st="2" end="2"/>
                                            </p:txEl>
                                          </p:spTgt>
                                        </p:tgtEl>
                                        <p:attrNameLst>
                                          <p:attrName>ppt_y</p:attrName>
                                        </p:attrNameLst>
                                      </p:cBhvr>
                                      <p:tavLst>
                                        <p:tav tm="0">
                                          <p:val>
                                            <p:strVal val="#ppt_y+.05"/>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4" presetClass="entr" presetSubtype="0" fill="hold" grpId="0" nodeType="clickEffect">
                                  <p:stCondLst>
                                    <p:cond delay="0"/>
                                  </p:stCondLst>
                                  <p:childTnLst>
                                    <p:set>
                                      <p:cBhvr>
                                        <p:cTn id="34" dur="1" fill="hold">
                                          <p:stCondLst>
                                            <p:cond delay="0"/>
                                          </p:stCondLst>
                                        </p:cTn>
                                        <p:tgtEl>
                                          <p:spTgt spid="5122">
                                            <p:txEl>
                                              <p:pRg st="3" end="3"/>
                                            </p:txEl>
                                          </p:spTgt>
                                        </p:tgtEl>
                                        <p:attrNameLst>
                                          <p:attrName>style.visibility</p:attrName>
                                        </p:attrNameLst>
                                      </p:cBhvr>
                                      <p:to>
                                        <p:strVal val="visible"/>
                                      </p:to>
                                    </p:set>
                                    <p:animEffect transition="in" filter="fade">
                                      <p:cBhvr>
                                        <p:cTn id="35" dur="500"/>
                                        <p:tgtEl>
                                          <p:spTgt spid="5122">
                                            <p:txEl>
                                              <p:pRg st="3" end="3"/>
                                            </p:txEl>
                                          </p:spTgt>
                                        </p:tgtEl>
                                      </p:cBhvr>
                                    </p:animEffect>
                                    <p:anim calcmode="lin" valueType="num">
                                      <p:cBhvr>
                                        <p:cTn id="36" dur="500" fill="hold"/>
                                        <p:tgtEl>
                                          <p:spTgt spid="5122">
                                            <p:txEl>
                                              <p:pRg st="3" end="3"/>
                                            </p:txEl>
                                          </p:spTgt>
                                        </p:tgtEl>
                                        <p:attrNameLst>
                                          <p:attrName>ppt_x</p:attrName>
                                        </p:attrNameLst>
                                      </p:cBhvr>
                                      <p:tavLst>
                                        <p:tav tm="0">
                                          <p:val>
                                            <p:strVal val="#ppt_x"/>
                                          </p:val>
                                        </p:tav>
                                        <p:tav tm="100000">
                                          <p:val>
                                            <p:strVal val="#ppt_x"/>
                                          </p:val>
                                        </p:tav>
                                      </p:tavLst>
                                    </p:anim>
                                    <p:anim calcmode="lin" valueType="num">
                                      <p:cBhvr>
                                        <p:cTn id="37" dur="500" fill="hold"/>
                                        <p:tgtEl>
                                          <p:spTgt spid="5122">
                                            <p:txEl>
                                              <p:pRg st="3" end="3"/>
                                            </p:txEl>
                                          </p:spTgt>
                                        </p:tgtEl>
                                        <p:attrNameLst>
                                          <p:attrName>ppt_y</p:attrName>
                                        </p:attrNameLst>
                                      </p:cBhvr>
                                      <p:tavLst>
                                        <p:tav tm="0">
                                          <p:val>
                                            <p:strVal val="#ppt_y+.05"/>
                                          </p:val>
                                        </p:tav>
                                        <p:tav tm="100000">
                                          <p:val>
                                            <p:strVal val="#ppt_y"/>
                                          </p:val>
                                        </p:tav>
                                      </p:tavLst>
                                    </p:anim>
                                  </p:childTnLst>
                                </p:cTn>
                              </p:par>
                            </p:childTnLst>
                          </p:cTn>
                        </p:par>
                      </p:childTnLst>
                    </p:cTn>
                  </p:par>
                  <p:par>
                    <p:cTn id="38" fill="hold" nodeType="clickPar">
                      <p:stCondLst>
                        <p:cond delay="indefinite"/>
                      </p:stCondLst>
                      <p:childTnLst>
                        <p:par>
                          <p:cTn id="39" fill="hold" nodeType="withGroup">
                            <p:stCondLst>
                              <p:cond delay="0"/>
                            </p:stCondLst>
                            <p:childTnLst>
                              <p:par>
                                <p:cTn id="40" presetID="44" presetClass="entr" presetSubtype="0" fill="hold" grpId="0" nodeType="clickEffect">
                                  <p:stCondLst>
                                    <p:cond delay="0"/>
                                  </p:stCondLst>
                                  <p:childTnLst>
                                    <p:set>
                                      <p:cBhvr>
                                        <p:cTn id="41" dur="1" fill="hold">
                                          <p:stCondLst>
                                            <p:cond delay="0"/>
                                          </p:stCondLst>
                                        </p:cTn>
                                        <p:tgtEl>
                                          <p:spTgt spid="5122">
                                            <p:txEl>
                                              <p:pRg st="5" end="5"/>
                                            </p:txEl>
                                          </p:spTgt>
                                        </p:tgtEl>
                                        <p:attrNameLst>
                                          <p:attrName>style.visibility</p:attrName>
                                        </p:attrNameLst>
                                      </p:cBhvr>
                                      <p:to>
                                        <p:strVal val="visible"/>
                                      </p:to>
                                    </p:set>
                                    <p:animEffect transition="in" filter="fade">
                                      <p:cBhvr>
                                        <p:cTn id="42" dur="500"/>
                                        <p:tgtEl>
                                          <p:spTgt spid="5122">
                                            <p:txEl>
                                              <p:pRg st="5" end="5"/>
                                            </p:txEl>
                                          </p:spTgt>
                                        </p:tgtEl>
                                      </p:cBhvr>
                                    </p:animEffect>
                                    <p:anim calcmode="lin" valueType="num">
                                      <p:cBhvr>
                                        <p:cTn id="43" dur="500" fill="hold"/>
                                        <p:tgtEl>
                                          <p:spTgt spid="5122">
                                            <p:txEl>
                                              <p:pRg st="5" end="5"/>
                                            </p:txEl>
                                          </p:spTgt>
                                        </p:tgtEl>
                                        <p:attrNameLst>
                                          <p:attrName>ppt_x</p:attrName>
                                        </p:attrNameLst>
                                      </p:cBhvr>
                                      <p:tavLst>
                                        <p:tav tm="0">
                                          <p:val>
                                            <p:strVal val="#ppt_x"/>
                                          </p:val>
                                        </p:tav>
                                        <p:tav tm="100000">
                                          <p:val>
                                            <p:strVal val="#ppt_x"/>
                                          </p:val>
                                        </p:tav>
                                      </p:tavLst>
                                    </p:anim>
                                    <p:anim calcmode="lin" valueType="num">
                                      <p:cBhvr>
                                        <p:cTn id="44" dur="500" fill="hold"/>
                                        <p:tgtEl>
                                          <p:spTgt spid="5122">
                                            <p:txEl>
                                              <p:pRg st="5" end="5"/>
                                            </p:txEl>
                                          </p:spTgt>
                                        </p:tgtEl>
                                        <p:attrNameLst>
                                          <p:attrName>ppt_y</p:attrName>
                                        </p:attrNameLst>
                                      </p:cBhvr>
                                      <p:tavLst>
                                        <p:tav tm="0">
                                          <p:val>
                                            <p:strVal val="#ppt_y+.05"/>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44" presetClass="entr" presetSubtype="0" fill="hold" grpId="0" nodeType="clickEffect">
                                  <p:stCondLst>
                                    <p:cond delay="0"/>
                                  </p:stCondLst>
                                  <p:childTnLst>
                                    <p:set>
                                      <p:cBhvr>
                                        <p:cTn id="48" dur="1" fill="hold">
                                          <p:stCondLst>
                                            <p:cond delay="0"/>
                                          </p:stCondLst>
                                        </p:cTn>
                                        <p:tgtEl>
                                          <p:spTgt spid="5122">
                                            <p:txEl>
                                              <p:pRg st="6" end="6"/>
                                            </p:txEl>
                                          </p:spTgt>
                                        </p:tgtEl>
                                        <p:attrNameLst>
                                          <p:attrName>style.visibility</p:attrName>
                                        </p:attrNameLst>
                                      </p:cBhvr>
                                      <p:to>
                                        <p:strVal val="visible"/>
                                      </p:to>
                                    </p:set>
                                    <p:animEffect transition="in" filter="fade">
                                      <p:cBhvr>
                                        <p:cTn id="49" dur="500"/>
                                        <p:tgtEl>
                                          <p:spTgt spid="5122">
                                            <p:txEl>
                                              <p:pRg st="6" end="6"/>
                                            </p:txEl>
                                          </p:spTgt>
                                        </p:tgtEl>
                                      </p:cBhvr>
                                    </p:animEffect>
                                    <p:anim calcmode="lin" valueType="num">
                                      <p:cBhvr>
                                        <p:cTn id="50" dur="500" fill="hold"/>
                                        <p:tgtEl>
                                          <p:spTgt spid="5122">
                                            <p:txEl>
                                              <p:pRg st="6" end="6"/>
                                            </p:txEl>
                                          </p:spTgt>
                                        </p:tgtEl>
                                        <p:attrNameLst>
                                          <p:attrName>ppt_x</p:attrName>
                                        </p:attrNameLst>
                                      </p:cBhvr>
                                      <p:tavLst>
                                        <p:tav tm="0">
                                          <p:val>
                                            <p:strVal val="#ppt_x"/>
                                          </p:val>
                                        </p:tav>
                                        <p:tav tm="100000">
                                          <p:val>
                                            <p:strVal val="#ppt_x"/>
                                          </p:val>
                                        </p:tav>
                                      </p:tavLst>
                                    </p:anim>
                                    <p:anim calcmode="lin" valueType="num">
                                      <p:cBhvr>
                                        <p:cTn id="51" dur="500" fill="hold"/>
                                        <p:tgtEl>
                                          <p:spTgt spid="5122">
                                            <p:txEl>
                                              <p:pRg st="6" end="6"/>
                                            </p:txEl>
                                          </p:spTgt>
                                        </p:tgtEl>
                                        <p:attrNameLst>
                                          <p:attrName>ppt_y</p:attrName>
                                        </p:attrNameLst>
                                      </p:cBhvr>
                                      <p:tavLst>
                                        <p:tav tm="0">
                                          <p:val>
                                            <p:strVal val="#ppt_y+.05"/>
                                          </p:val>
                                        </p:tav>
                                        <p:tav tm="100000">
                                          <p:val>
                                            <p:strVal val="#ppt_y"/>
                                          </p:val>
                                        </p:tav>
                                      </p:tavLst>
                                    </p:anim>
                                  </p:childTnLst>
                                </p:cTn>
                              </p:par>
                            </p:childTnLst>
                          </p:cTn>
                        </p:par>
                      </p:childTnLst>
                    </p:cTn>
                  </p:par>
                  <p:par>
                    <p:cTn id="52" fill="hold" nodeType="clickPar">
                      <p:stCondLst>
                        <p:cond delay="indefinite"/>
                      </p:stCondLst>
                      <p:childTnLst>
                        <p:par>
                          <p:cTn id="53" fill="hold" nodeType="withGroup">
                            <p:stCondLst>
                              <p:cond delay="0"/>
                            </p:stCondLst>
                            <p:childTnLst>
                              <p:par>
                                <p:cTn id="54" presetID="44" presetClass="entr" presetSubtype="0" fill="hold" grpId="0" nodeType="clickEffect">
                                  <p:stCondLst>
                                    <p:cond delay="0"/>
                                  </p:stCondLst>
                                  <p:childTnLst>
                                    <p:set>
                                      <p:cBhvr>
                                        <p:cTn id="55" dur="1" fill="hold">
                                          <p:stCondLst>
                                            <p:cond delay="0"/>
                                          </p:stCondLst>
                                        </p:cTn>
                                        <p:tgtEl>
                                          <p:spTgt spid="5122">
                                            <p:txEl>
                                              <p:pRg st="7" end="7"/>
                                            </p:txEl>
                                          </p:spTgt>
                                        </p:tgtEl>
                                        <p:attrNameLst>
                                          <p:attrName>style.visibility</p:attrName>
                                        </p:attrNameLst>
                                      </p:cBhvr>
                                      <p:to>
                                        <p:strVal val="visible"/>
                                      </p:to>
                                    </p:set>
                                    <p:animEffect transition="in" filter="fade">
                                      <p:cBhvr>
                                        <p:cTn id="56" dur="500"/>
                                        <p:tgtEl>
                                          <p:spTgt spid="5122">
                                            <p:txEl>
                                              <p:pRg st="7" end="7"/>
                                            </p:txEl>
                                          </p:spTgt>
                                        </p:tgtEl>
                                      </p:cBhvr>
                                    </p:animEffect>
                                    <p:anim calcmode="lin" valueType="num">
                                      <p:cBhvr>
                                        <p:cTn id="57" dur="500" fill="hold"/>
                                        <p:tgtEl>
                                          <p:spTgt spid="5122">
                                            <p:txEl>
                                              <p:pRg st="7" end="7"/>
                                            </p:txEl>
                                          </p:spTgt>
                                        </p:tgtEl>
                                        <p:attrNameLst>
                                          <p:attrName>ppt_x</p:attrName>
                                        </p:attrNameLst>
                                      </p:cBhvr>
                                      <p:tavLst>
                                        <p:tav tm="0">
                                          <p:val>
                                            <p:strVal val="#ppt_x"/>
                                          </p:val>
                                        </p:tav>
                                        <p:tav tm="100000">
                                          <p:val>
                                            <p:strVal val="#ppt_x"/>
                                          </p:val>
                                        </p:tav>
                                      </p:tavLst>
                                    </p:anim>
                                    <p:anim calcmode="lin" valueType="num">
                                      <p:cBhvr>
                                        <p:cTn id="58" dur="500" fill="hold"/>
                                        <p:tgtEl>
                                          <p:spTgt spid="5122">
                                            <p:txEl>
                                              <p:pRg st="7" end="7"/>
                                            </p:txEl>
                                          </p:spTgt>
                                        </p:tgtEl>
                                        <p:attrNameLst>
                                          <p:attrName>ppt_y</p:attrName>
                                        </p:attrNameLst>
                                      </p:cBhvr>
                                      <p:tavLst>
                                        <p:tav tm="0">
                                          <p:val>
                                            <p:strVal val="#ppt_y+.05"/>
                                          </p:val>
                                        </p:tav>
                                        <p:tav tm="100000">
                                          <p:val>
                                            <p:strVal val="#ppt_y"/>
                                          </p:val>
                                        </p:tav>
                                      </p:tavLst>
                                    </p:anim>
                                  </p:childTnLst>
                                </p:cTn>
                              </p:par>
                            </p:childTnLst>
                          </p:cTn>
                        </p:par>
                      </p:childTnLst>
                    </p:cTn>
                  </p:par>
                  <p:par>
                    <p:cTn id="59" fill="hold" nodeType="clickPar">
                      <p:stCondLst>
                        <p:cond delay="indefinite"/>
                      </p:stCondLst>
                      <p:childTnLst>
                        <p:par>
                          <p:cTn id="60" fill="hold" nodeType="withGroup">
                            <p:stCondLst>
                              <p:cond delay="0"/>
                            </p:stCondLst>
                            <p:childTnLst>
                              <p:par>
                                <p:cTn id="61" presetID="44" presetClass="entr" presetSubtype="0" fill="hold" grpId="0" nodeType="clickEffect">
                                  <p:stCondLst>
                                    <p:cond delay="0"/>
                                  </p:stCondLst>
                                  <p:childTnLst>
                                    <p:set>
                                      <p:cBhvr>
                                        <p:cTn id="62" dur="1" fill="hold">
                                          <p:stCondLst>
                                            <p:cond delay="0"/>
                                          </p:stCondLst>
                                        </p:cTn>
                                        <p:tgtEl>
                                          <p:spTgt spid="5122">
                                            <p:txEl>
                                              <p:pRg st="9" end="9"/>
                                            </p:txEl>
                                          </p:spTgt>
                                        </p:tgtEl>
                                        <p:attrNameLst>
                                          <p:attrName>style.visibility</p:attrName>
                                        </p:attrNameLst>
                                      </p:cBhvr>
                                      <p:to>
                                        <p:strVal val="visible"/>
                                      </p:to>
                                    </p:set>
                                    <p:animEffect transition="in" filter="fade">
                                      <p:cBhvr>
                                        <p:cTn id="63" dur="500"/>
                                        <p:tgtEl>
                                          <p:spTgt spid="5122">
                                            <p:txEl>
                                              <p:pRg st="9" end="9"/>
                                            </p:txEl>
                                          </p:spTgt>
                                        </p:tgtEl>
                                      </p:cBhvr>
                                    </p:animEffect>
                                    <p:anim calcmode="lin" valueType="num">
                                      <p:cBhvr>
                                        <p:cTn id="64" dur="500" fill="hold"/>
                                        <p:tgtEl>
                                          <p:spTgt spid="5122">
                                            <p:txEl>
                                              <p:pRg st="9" end="9"/>
                                            </p:txEl>
                                          </p:spTgt>
                                        </p:tgtEl>
                                        <p:attrNameLst>
                                          <p:attrName>ppt_x</p:attrName>
                                        </p:attrNameLst>
                                      </p:cBhvr>
                                      <p:tavLst>
                                        <p:tav tm="0">
                                          <p:val>
                                            <p:strVal val="#ppt_x"/>
                                          </p:val>
                                        </p:tav>
                                        <p:tav tm="100000">
                                          <p:val>
                                            <p:strVal val="#ppt_x"/>
                                          </p:val>
                                        </p:tav>
                                      </p:tavLst>
                                    </p:anim>
                                    <p:anim calcmode="lin" valueType="num">
                                      <p:cBhvr>
                                        <p:cTn id="65" dur="500" fill="hold"/>
                                        <p:tgtEl>
                                          <p:spTgt spid="5122">
                                            <p:txEl>
                                              <p:pRg st="9" end="9"/>
                                            </p:txEl>
                                          </p:spTgt>
                                        </p:tgtEl>
                                        <p:attrNameLst>
                                          <p:attrName>ppt_y</p:attrName>
                                        </p:attrNameLst>
                                      </p:cBhvr>
                                      <p:tavLst>
                                        <p:tav tm="0">
                                          <p:val>
                                            <p:strVal val="#ppt_y+.05"/>
                                          </p:val>
                                        </p:tav>
                                        <p:tav tm="100000">
                                          <p:val>
                                            <p:strVal val="#ppt_y"/>
                                          </p:val>
                                        </p:tav>
                                      </p:tavLst>
                                    </p:anim>
                                  </p:childTnLst>
                                </p:cTn>
                              </p:par>
                            </p:childTnLst>
                          </p:cTn>
                        </p:par>
                      </p:childTnLst>
                    </p:cTn>
                  </p:par>
                  <p:par>
                    <p:cTn id="66" fill="hold" nodeType="clickPar">
                      <p:stCondLst>
                        <p:cond delay="indefinite"/>
                      </p:stCondLst>
                      <p:childTnLst>
                        <p:par>
                          <p:cTn id="67" fill="hold" nodeType="withGroup">
                            <p:stCondLst>
                              <p:cond delay="0"/>
                            </p:stCondLst>
                            <p:childTnLst>
                              <p:par>
                                <p:cTn id="68" presetID="44" presetClass="entr" presetSubtype="0" fill="hold" grpId="0" nodeType="clickEffect">
                                  <p:stCondLst>
                                    <p:cond delay="0"/>
                                  </p:stCondLst>
                                  <p:childTnLst>
                                    <p:set>
                                      <p:cBhvr>
                                        <p:cTn id="69" dur="1" fill="hold">
                                          <p:stCondLst>
                                            <p:cond delay="0"/>
                                          </p:stCondLst>
                                        </p:cTn>
                                        <p:tgtEl>
                                          <p:spTgt spid="5122">
                                            <p:txEl>
                                              <p:pRg st="10" end="10"/>
                                            </p:txEl>
                                          </p:spTgt>
                                        </p:tgtEl>
                                        <p:attrNameLst>
                                          <p:attrName>style.visibility</p:attrName>
                                        </p:attrNameLst>
                                      </p:cBhvr>
                                      <p:to>
                                        <p:strVal val="visible"/>
                                      </p:to>
                                    </p:set>
                                    <p:animEffect transition="in" filter="fade">
                                      <p:cBhvr>
                                        <p:cTn id="70" dur="500"/>
                                        <p:tgtEl>
                                          <p:spTgt spid="5122">
                                            <p:txEl>
                                              <p:pRg st="10" end="10"/>
                                            </p:txEl>
                                          </p:spTgt>
                                        </p:tgtEl>
                                      </p:cBhvr>
                                    </p:animEffect>
                                    <p:anim calcmode="lin" valueType="num">
                                      <p:cBhvr>
                                        <p:cTn id="71" dur="500" fill="hold"/>
                                        <p:tgtEl>
                                          <p:spTgt spid="5122">
                                            <p:txEl>
                                              <p:pRg st="10" end="10"/>
                                            </p:txEl>
                                          </p:spTgt>
                                        </p:tgtEl>
                                        <p:attrNameLst>
                                          <p:attrName>ppt_x</p:attrName>
                                        </p:attrNameLst>
                                      </p:cBhvr>
                                      <p:tavLst>
                                        <p:tav tm="0">
                                          <p:val>
                                            <p:strVal val="#ppt_x"/>
                                          </p:val>
                                        </p:tav>
                                        <p:tav tm="100000">
                                          <p:val>
                                            <p:strVal val="#ppt_x"/>
                                          </p:val>
                                        </p:tav>
                                      </p:tavLst>
                                    </p:anim>
                                    <p:anim calcmode="lin" valueType="num">
                                      <p:cBhvr>
                                        <p:cTn id="72" dur="500" fill="hold"/>
                                        <p:tgtEl>
                                          <p:spTgt spid="5122">
                                            <p:txEl>
                                              <p:pRg st="10" end="10"/>
                                            </p:txEl>
                                          </p:spTgt>
                                        </p:tgtEl>
                                        <p:attrNameLst>
                                          <p:attrName>ppt_y</p:attrName>
                                        </p:attrNameLst>
                                      </p:cBhvr>
                                      <p:tavLst>
                                        <p:tav tm="0">
                                          <p:val>
                                            <p:strVal val="#ppt_y+.05"/>
                                          </p:val>
                                        </p:tav>
                                        <p:tav tm="100000">
                                          <p:val>
                                            <p:strVal val="#ppt_y"/>
                                          </p:val>
                                        </p:tav>
                                      </p:tavLst>
                                    </p:anim>
                                  </p:childTnLst>
                                </p:cTn>
                              </p:par>
                            </p:childTnLst>
                          </p:cTn>
                        </p:par>
                      </p:childTnLst>
                    </p:cTn>
                  </p:par>
                  <p:par>
                    <p:cTn id="73" fill="hold" nodeType="clickPar">
                      <p:stCondLst>
                        <p:cond delay="indefinite"/>
                      </p:stCondLst>
                      <p:childTnLst>
                        <p:par>
                          <p:cTn id="74" fill="hold" nodeType="withGroup">
                            <p:stCondLst>
                              <p:cond delay="0"/>
                            </p:stCondLst>
                            <p:childTnLst>
                              <p:par>
                                <p:cTn id="75" presetID="44" presetClass="entr" presetSubtype="0" fill="hold" grpId="0" nodeType="clickEffect">
                                  <p:stCondLst>
                                    <p:cond delay="0"/>
                                  </p:stCondLst>
                                  <p:childTnLst>
                                    <p:set>
                                      <p:cBhvr>
                                        <p:cTn id="76" dur="1" fill="hold">
                                          <p:stCondLst>
                                            <p:cond delay="0"/>
                                          </p:stCondLst>
                                        </p:cTn>
                                        <p:tgtEl>
                                          <p:spTgt spid="5122">
                                            <p:txEl>
                                              <p:pRg st="11" end="11"/>
                                            </p:txEl>
                                          </p:spTgt>
                                        </p:tgtEl>
                                        <p:attrNameLst>
                                          <p:attrName>style.visibility</p:attrName>
                                        </p:attrNameLst>
                                      </p:cBhvr>
                                      <p:to>
                                        <p:strVal val="visible"/>
                                      </p:to>
                                    </p:set>
                                    <p:animEffect transition="in" filter="fade">
                                      <p:cBhvr>
                                        <p:cTn id="77" dur="500"/>
                                        <p:tgtEl>
                                          <p:spTgt spid="5122">
                                            <p:txEl>
                                              <p:pRg st="11" end="11"/>
                                            </p:txEl>
                                          </p:spTgt>
                                        </p:tgtEl>
                                      </p:cBhvr>
                                    </p:animEffect>
                                    <p:anim calcmode="lin" valueType="num">
                                      <p:cBhvr>
                                        <p:cTn id="78" dur="500" fill="hold"/>
                                        <p:tgtEl>
                                          <p:spTgt spid="5122">
                                            <p:txEl>
                                              <p:pRg st="11" end="11"/>
                                            </p:txEl>
                                          </p:spTgt>
                                        </p:tgtEl>
                                        <p:attrNameLst>
                                          <p:attrName>ppt_x</p:attrName>
                                        </p:attrNameLst>
                                      </p:cBhvr>
                                      <p:tavLst>
                                        <p:tav tm="0">
                                          <p:val>
                                            <p:strVal val="#ppt_x"/>
                                          </p:val>
                                        </p:tav>
                                        <p:tav tm="100000">
                                          <p:val>
                                            <p:strVal val="#ppt_x"/>
                                          </p:val>
                                        </p:tav>
                                      </p:tavLst>
                                    </p:anim>
                                    <p:anim calcmode="lin" valueType="num">
                                      <p:cBhvr>
                                        <p:cTn id="79" dur="500" fill="hold"/>
                                        <p:tgtEl>
                                          <p:spTgt spid="5122">
                                            <p:txEl>
                                              <p:pRg st="11" end="11"/>
                                            </p:txEl>
                                          </p:spTgt>
                                        </p:tgtEl>
                                        <p:attrNameLst>
                                          <p:attrName>ppt_y</p:attrName>
                                        </p:attrNameLst>
                                      </p:cBhvr>
                                      <p:tavLst>
                                        <p:tav tm="0">
                                          <p:val>
                                            <p:strVal val="#ppt_y+.05"/>
                                          </p:val>
                                        </p:tav>
                                        <p:tav tm="100000">
                                          <p:val>
                                            <p:strVal val="#ppt_y"/>
                                          </p:val>
                                        </p:tav>
                                      </p:tavLst>
                                    </p:anim>
                                  </p:childTnLst>
                                </p:cTn>
                              </p:par>
                            </p:childTnLst>
                          </p:cTn>
                        </p:par>
                      </p:childTnLst>
                    </p:cTn>
                  </p:par>
                  <p:par>
                    <p:cTn id="80" fill="hold" nodeType="clickPar">
                      <p:stCondLst>
                        <p:cond delay="indefinite"/>
                      </p:stCondLst>
                      <p:childTnLst>
                        <p:par>
                          <p:cTn id="81" fill="hold" nodeType="withGroup">
                            <p:stCondLst>
                              <p:cond delay="0"/>
                            </p:stCondLst>
                            <p:childTnLst>
                              <p:par>
                                <p:cTn id="82" presetID="44" presetClass="entr" presetSubtype="0" fill="hold" grpId="0" nodeType="clickEffect">
                                  <p:stCondLst>
                                    <p:cond delay="0"/>
                                  </p:stCondLst>
                                  <p:childTnLst>
                                    <p:set>
                                      <p:cBhvr>
                                        <p:cTn id="83" dur="1" fill="hold">
                                          <p:stCondLst>
                                            <p:cond delay="0"/>
                                          </p:stCondLst>
                                        </p:cTn>
                                        <p:tgtEl>
                                          <p:spTgt spid="5122">
                                            <p:txEl>
                                              <p:pRg st="12" end="12"/>
                                            </p:txEl>
                                          </p:spTgt>
                                        </p:tgtEl>
                                        <p:attrNameLst>
                                          <p:attrName>style.visibility</p:attrName>
                                        </p:attrNameLst>
                                      </p:cBhvr>
                                      <p:to>
                                        <p:strVal val="visible"/>
                                      </p:to>
                                    </p:set>
                                    <p:animEffect transition="in" filter="fade">
                                      <p:cBhvr>
                                        <p:cTn id="84" dur="500"/>
                                        <p:tgtEl>
                                          <p:spTgt spid="5122">
                                            <p:txEl>
                                              <p:pRg st="12" end="12"/>
                                            </p:txEl>
                                          </p:spTgt>
                                        </p:tgtEl>
                                      </p:cBhvr>
                                    </p:animEffect>
                                    <p:anim calcmode="lin" valueType="num">
                                      <p:cBhvr>
                                        <p:cTn id="85" dur="500" fill="hold"/>
                                        <p:tgtEl>
                                          <p:spTgt spid="5122">
                                            <p:txEl>
                                              <p:pRg st="12" end="12"/>
                                            </p:txEl>
                                          </p:spTgt>
                                        </p:tgtEl>
                                        <p:attrNameLst>
                                          <p:attrName>ppt_x</p:attrName>
                                        </p:attrNameLst>
                                      </p:cBhvr>
                                      <p:tavLst>
                                        <p:tav tm="0">
                                          <p:val>
                                            <p:strVal val="#ppt_x"/>
                                          </p:val>
                                        </p:tav>
                                        <p:tav tm="100000">
                                          <p:val>
                                            <p:strVal val="#ppt_x"/>
                                          </p:val>
                                        </p:tav>
                                      </p:tavLst>
                                    </p:anim>
                                    <p:anim calcmode="lin" valueType="num">
                                      <p:cBhvr>
                                        <p:cTn id="86" dur="500" fill="hold"/>
                                        <p:tgtEl>
                                          <p:spTgt spid="5122">
                                            <p:txEl>
                                              <p:pRg st="12" end="12"/>
                                            </p:txEl>
                                          </p:spTgt>
                                        </p:tgtEl>
                                        <p:attrNameLst>
                                          <p:attrName>ppt_y</p:attrName>
                                        </p:attrNameLst>
                                      </p:cBhvr>
                                      <p:tavLst>
                                        <p:tav tm="0">
                                          <p:val>
                                            <p:strVal val="#ppt_y+.05"/>
                                          </p:val>
                                        </p:tav>
                                        <p:tav tm="100000">
                                          <p:val>
                                            <p:strVal val="#ppt_y"/>
                                          </p:val>
                                        </p:tav>
                                      </p:tavLst>
                                    </p:anim>
                                  </p:childTnLst>
                                </p:cTn>
                              </p:par>
                            </p:childTnLst>
                          </p:cTn>
                        </p:par>
                      </p:childTnLst>
                    </p:cTn>
                  </p:par>
                  <p:par>
                    <p:cTn id="87" fill="hold" nodeType="clickPar">
                      <p:stCondLst>
                        <p:cond delay="indefinite"/>
                      </p:stCondLst>
                      <p:childTnLst>
                        <p:par>
                          <p:cTn id="88" fill="hold" nodeType="withGroup">
                            <p:stCondLst>
                              <p:cond delay="0"/>
                            </p:stCondLst>
                            <p:childTnLst>
                              <p:par>
                                <p:cTn id="89" presetID="44" presetClass="entr" presetSubtype="0" fill="hold" grpId="0" nodeType="clickEffect">
                                  <p:stCondLst>
                                    <p:cond delay="0"/>
                                  </p:stCondLst>
                                  <p:childTnLst>
                                    <p:set>
                                      <p:cBhvr>
                                        <p:cTn id="90" dur="1" fill="hold">
                                          <p:stCondLst>
                                            <p:cond delay="0"/>
                                          </p:stCondLst>
                                        </p:cTn>
                                        <p:tgtEl>
                                          <p:spTgt spid="5122">
                                            <p:txEl>
                                              <p:pRg st="13" end="13"/>
                                            </p:txEl>
                                          </p:spTgt>
                                        </p:tgtEl>
                                        <p:attrNameLst>
                                          <p:attrName>style.visibility</p:attrName>
                                        </p:attrNameLst>
                                      </p:cBhvr>
                                      <p:to>
                                        <p:strVal val="visible"/>
                                      </p:to>
                                    </p:set>
                                    <p:animEffect transition="in" filter="fade">
                                      <p:cBhvr>
                                        <p:cTn id="91" dur="500"/>
                                        <p:tgtEl>
                                          <p:spTgt spid="5122">
                                            <p:txEl>
                                              <p:pRg st="13" end="13"/>
                                            </p:txEl>
                                          </p:spTgt>
                                        </p:tgtEl>
                                      </p:cBhvr>
                                    </p:animEffect>
                                    <p:anim calcmode="lin" valueType="num">
                                      <p:cBhvr>
                                        <p:cTn id="92" dur="500" fill="hold"/>
                                        <p:tgtEl>
                                          <p:spTgt spid="5122">
                                            <p:txEl>
                                              <p:pRg st="13" end="13"/>
                                            </p:txEl>
                                          </p:spTgt>
                                        </p:tgtEl>
                                        <p:attrNameLst>
                                          <p:attrName>ppt_x</p:attrName>
                                        </p:attrNameLst>
                                      </p:cBhvr>
                                      <p:tavLst>
                                        <p:tav tm="0">
                                          <p:val>
                                            <p:strVal val="#ppt_x"/>
                                          </p:val>
                                        </p:tav>
                                        <p:tav tm="100000">
                                          <p:val>
                                            <p:strVal val="#ppt_x"/>
                                          </p:val>
                                        </p:tav>
                                      </p:tavLst>
                                    </p:anim>
                                    <p:anim calcmode="lin" valueType="num">
                                      <p:cBhvr>
                                        <p:cTn id="93" dur="500" fill="hold"/>
                                        <p:tgtEl>
                                          <p:spTgt spid="5122">
                                            <p:txEl>
                                              <p:pRg st="13" end="13"/>
                                            </p:txEl>
                                          </p:spTgt>
                                        </p:tgtEl>
                                        <p:attrNameLst>
                                          <p:attrName>ppt_y</p:attrName>
                                        </p:attrNameLst>
                                      </p:cBhvr>
                                      <p:tavLst>
                                        <p:tav tm="0">
                                          <p:val>
                                            <p:strVal val="#ppt_y+.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1" grpId="0"/>
      <p:bldP spid="5122" grpId="0" build="p"/>
    </p:bldLst>
  </p:timing>
</p:sld>
</file>

<file path=ppt/slides/slide47.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5122" name="Slide Number Placeholder 5">
            <a:extLst>
              <a:ext uri="{FF2B5EF4-FFF2-40B4-BE49-F238E27FC236}">
                <a16:creationId xmlns:a16="http://schemas.microsoft.com/office/drawing/2014/main" id="{938CBA94-6695-8643-8B1E-D46C8D7BD69D}"/>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lvl1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cs typeface="Lucida Sans Unicode" panose="020B0602030504020204" pitchFamily="34" charset="0"/>
              </a:defRPr>
            </a:lvl1pPr>
            <a:lvl2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cs typeface="Lucida Sans Unicode" panose="020B0602030504020204" pitchFamily="34" charset="0"/>
              </a:defRPr>
            </a:lvl2pPr>
            <a:lvl3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cs typeface="Lucida Sans Unicode" panose="020B0602030504020204" pitchFamily="34" charset="0"/>
              </a:defRPr>
            </a:lvl3pPr>
            <a:lvl4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cs typeface="Lucida Sans Unicode" panose="020B0602030504020204" pitchFamily="34" charset="0"/>
              </a:defRPr>
            </a:lvl4pPr>
            <a:lvl5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cs typeface="Lucida Sans Unicode" panose="020B0602030504020204" pitchFamily="34" charset="0"/>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cs typeface="Lucida Sans Unicode" panose="020B0602030504020204" pitchFamily="34" charset="0"/>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cs typeface="Lucida Sans Unicode" panose="020B0602030504020204" pitchFamily="34" charset="0"/>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cs typeface="Lucida Sans Unicode" panose="020B0602030504020204" pitchFamily="34" charset="0"/>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cs typeface="Lucida Sans Unicode" panose="020B0602030504020204" pitchFamily="34" charset="0"/>
              </a:defRPr>
            </a:lvl9pPr>
          </a:lstStyle>
          <a:p>
            <a:pPr eaLnBrk="1" hangingPunct="1"/>
            <a:fld id="{4938192B-F6B2-B44A-9427-5EBDEFA1FD13}" type="slidenum">
              <a:rPr lang="hu-HU" altLang="en-US">
                <a:solidFill>
                  <a:srgbClr val="000000"/>
                </a:solidFill>
              </a:rPr>
              <a:pPr eaLnBrk="1" hangingPunct="1"/>
              <a:t>47</a:t>
            </a:fld>
            <a:endParaRPr lang="hu-HU" altLang="en-US">
              <a:solidFill>
                <a:srgbClr val="000000"/>
              </a:solidFill>
            </a:endParaRPr>
          </a:p>
        </p:txBody>
      </p:sp>
      <p:sp>
        <p:nvSpPr>
          <p:cNvPr id="6145" name="Rectangle 1">
            <a:extLst>
              <a:ext uri="{FF2B5EF4-FFF2-40B4-BE49-F238E27FC236}">
                <a16:creationId xmlns:a16="http://schemas.microsoft.com/office/drawing/2014/main" id="{DCCE66F4-3747-2342-AFB7-94381489698F}"/>
              </a:ext>
            </a:extLst>
          </p:cNvPr>
          <p:cNvSpPr>
            <a:spLocks noGrp="1" noChangeArrowheads="1"/>
          </p:cNvSpPr>
          <p:nvPr>
            <p:ph type="title"/>
          </p:nvPr>
        </p:nvSpPr>
        <p:spPr>
          <a:xfrm>
            <a:off x="1905000" y="228601"/>
            <a:ext cx="8229600" cy="688975"/>
          </a:xfrm>
        </p:spPr>
        <p:txBody>
          <a:bodyPr>
            <a:normAutofit fontScale="90000"/>
          </a:bodyPr>
          <a:lstStyle/>
          <a:p>
            <a:pP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3200" b="1">
                <a:latin typeface="Book Antiqua" panose="02040602050305030304" pitchFamily="18" charset="0"/>
              </a:rPr>
              <a:t>Signs and their ideological value</a:t>
            </a:r>
          </a:p>
        </p:txBody>
      </p:sp>
      <p:sp>
        <p:nvSpPr>
          <p:cNvPr id="6146" name="Rectangle 2">
            <a:extLst>
              <a:ext uri="{FF2B5EF4-FFF2-40B4-BE49-F238E27FC236}">
                <a16:creationId xmlns:a16="http://schemas.microsoft.com/office/drawing/2014/main" id="{6C8226CB-6A31-574D-865D-E83218D47929}"/>
              </a:ext>
            </a:extLst>
          </p:cNvPr>
          <p:cNvSpPr>
            <a:spLocks noGrp="1" noChangeArrowheads="1"/>
          </p:cNvSpPr>
          <p:nvPr>
            <p:ph type="body" idx="1"/>
          </p:nvPr>
        </p:nvSpPr>
        <p:spPr>
          <a:xfrm>
            <a:off x="1981200" y="1371600"/>
            <a:ext cx="8229600" cy="5010150"/>
          </a:xfrm>
        </p:spPr>
        <p:txBody>
          <a:bodyPr/>
          <a:lstStyle/>
          <a:p>
            <a:pPr marL="341313" indent="-341313">
              <a:lnSpc>
                <a:spcPct val="80000"/>
              </a:lnSpc>
              <a:spcBef>
                <a:spcPts val="500"/>
              </a:spcBef>
              <a:tabLst>
                <a:tab pos="912813" algn="l"/>
                <a:tab pos="1827213" algn="l"/>
                <a:tab pos="2741613" algn="l"/>
                <a:tab pos="3656013" algn="l"/>
                <a:tab pos="4570413" algn="l"/>
                <a:tab pos="5484813" algn="l"/>
                <a:tab pos="6399213" algn="l"/>
                <a:tab pos="7313613" algn="l"/>
                <a:tab pos="8228013" algn="l"/>
                <a:tab pos="9142413" algn="l"/>
                <a:tab pos="10056813" algn="l"/>
              </a:tabLst>
            </a:pPr>
            <a:endParaRPr lang="en-GB" altLang="en-US" sz="1900" b="1">
              <a:latin typeface="Book Antiqua" panose="02040602050305030304" pitchFamily="18" charset="0"/>
            </a:endParaRPr>
          </a:p>
          <a:p>
            <a:pPr marL="341313" indent="-341313">
              <a:lnSpc>
                <a:spcPct val="80000"/>
              </a:lnSpc>
              <a:spcBef>
                <a:spcPts val="500"/>
              </a:spcBef>
              <a:tabLst>
                <a:tab pos="912813" algn="l"/>
                <a:tab pos="1827213" algn="l"/>
                <a:tab pos="2741613" algn="l"/>
                <a:tab pos="3656013" algn="l"/>
                <a:tab pos="4570413" algn="l"/>
                <a:tab pos="5484813" algn="l"/>
                <a:tab pos="6399213" algn="l"/>
                <a:tab pos="7313613" algn="l"/>
                <a:tab pos="8228013" algn="l"/>
                <a:tab pos="9142413" algn="l"/>
                <a:tab pos="10056813" algn="l"/>
              </a:tabLst>
            </a:pPr>
            <a:r>
              <a:rPr lang="en-GB" altLang="en-US" sz="2200" b="1">
                <a:latin typeface="Book Antiqua" panose="02040602050305030304" pitchFamily="18" charset="0"/>
              </a:rPr>
              <a:t>Denotation</a:t>
            </a:r>
          </a:p>
          <a:p>
            <a:pPr marL="341313" indent="-341313">
              <a:lnSpc>
                <a:spcPct val="80000"/>
              </a:lnSpc>
              <a:spcBef>
                <a:spcPts val="500"/>
              </a:spcBef>
              <a:tabLst>
                <a:tab pos="912813" algn="l"/>
                <a:tab pos="1827213" algn="l"/>
                <a:tab pos="2741613" algn="l"/>
                <a:tab pos="3656013" algn="l"/>
                <a:tab pos="4570413" algn="l"/>
                <a:tab pos="5484813" algn="l"/>
                <a:tab pos="6399213" algn="l"/>
                <a:tab pos="7313613" algn="l"/>
                <a:tab pos="8228013" algn="l"/>
                <a:tab pos="9142413" algn="l"/>
                <a:tab pos="10056813" algn="l"/>
              </a:tabLst>
            </a:pPr>
            <a:endParaRPr lang="en-GB" altLang="en-US" sz="2200" b="1">
              <a:latin typeface="Book Antiqua" panose="02040602050305030304" pitchFamily="18" charset="0"/>
            </a:endParaRPr>
          </a:p>
          <a:p>
            <a:pPr marL="341313" indent="-341313">
              <a:lnSpc>
                <a:spcPct val="80000"/>
              </a:lnSpc>
              <a:spcBef>
                <a:spcPts val="500"/>
              </a:spcBef>
              <a:buFont typeface="Book Antiqua" panose="02040602050305030304" pitchFamily="18"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pPr>
            <a:r>
              <a:rPr lang="en-GB" altLang="en-US" sz="2200">
                <a:latin typeface="Book Antiqua" panose="02040602050305030304" pitchFamily="18" charset="0"/>
              </a:rPr>
              <a:t>literal meaning of a sign (512)</a:t>
            </a:r>
          </a:p>
          <a:p>
            <a:pPr marL="341313" indent="-341313">
              <a:lnSpc>
                <a:spcPct val="80000"/>
              </a:lnSpc>
              <a:spcBef>
                <a:spcPts val="500"/>
              </a:spcBef>
              <a:buFont typeface="Book Antiqua" panose="02040602050305030304" pitchFamily="18"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pPr>
            <a:r>
              <a:rPr lang="en-GB" altLang="en-US" sz="2200">
                <a:latin typeface="Book Antiqua" panose="02040602050305030304" pitchFamily="18" charset="0"/>
              </a:rPr>
              <a:t>universally recognised</a:t>
            </a:r>
          </a:p>
          <a:p>
            <a:pPr marL="341313" indent="-341313">
              <a:lnSpc>
                <a:spcPct val="80000"/>
              </a:lnSpc>
              <a:spcBef>
                <a:spcPts val="500"/>
              </a:spcBef>
              <a:buFont typeface="Book Antiqua" panose="02040602050305030304" pitchFamily="18"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pPr>
            <a:r>
              <a:rPr lang="en-GB" altLang="en-US" sz="2200">
                <a:latin typeface="Book Antiqua" panose="02040602050305030304" pitchFamily="18" charset="0"/>
              </a:rPr>
              <a:t>often confused with a natural sign (produced without the intervention of a code; bears a causal relation to its object e. g. the sign of thunder)</a:t>
            </a:r>
          </a:p>
          <a:p>
            <a:pPr marL="341313" indent="-341313">
              <a:lnSpc>
                <a:spcPct val="80000"/>
              </a:lnSpc>
              <a:spcBef>
                <a:spcPts val="500"/>
              </a:spcBef>
              <a:buFont typeface="Book Antiqua" panose="02040602050305030304" pitchFamily="18"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pPr>
            <a:r>
              <a:rPr lang="en-GB" altLang="en-US" sz="2200">
                <a:latin typeface="Book Antiqua" panose="02040602050305030304" pitchFamily="18" charset="0"/>
              </a:rPr>
              <a:t>at the denotative level the sign is fixed/closed/limited (512)</a:t>
            </a:r>
          </a:p>
          <a:p>
            <a:pPr marL="341313" indent="-341313">
              <a:lnSpc>
                <a:spcPct val="80000"/>
              </a:lnSpc>
              <a:spcBef>
                <a:spcPts val="500"/>
              </a:spcBef>
              <a:buFont typeface="Book Antiqua" panose="02040602050305030304" pitchFamily="18" charset="0"/>
              <a:buChar char="-"/>
              <a:tabLst>
                <a:tab pos="912813" algn="l"/>
                <a:tab pos="1827213" algn="l"/>
                <a:tab pos="2741613" algn="l"/>
                <a:tab pos="3656013" algn="l"/>
                <a:tab pos="4570413" algn="l"/>
                <a:tab pos="5484813" algn="l"/>
                <a:tab pos="6399213" algn="l"/>
                <a:tab pos="7313613" algn="l"/>
                <a:tab pos="8228013" algn="l"/>
                <a:tab pos="9142413" algn="l"/>
                <a:tab pos="10056813" algn="l"/>
              </a:tabLst>
            </a:pPr>
            <a:r>
              <a:rPr lang="en-GB" altLang="en-US" sz="2200">
                <a:latin typeface="Book Antiqua" panose="02040602050305030304" pitchFamily="18" charset="0"/>
              </a:rPr>
              <a:t>yet, it is not outside ideology either → the ideological value is fixed and it becomes natural and universal (512)	</a:t>
            </a:r>
          </a:p>
        </p:txBody>
      </p:sp>
    </p:spTree>
    <p:extLst>
      <p:ext uri="{BB962C8B-B14F-4D97-AF65-F5344CB8AC3E}">
        <p14:creationId xmlns:p14="http://schemas.microsoft.com/office/powerpoint/2010/main" val="3890433171"/>
      </p:ext>
    </p:extLst>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9" presetClass="entr" presetSubtype="0" fill="hold" grpId="0" nodeType="withEffect">
                                  <p:stCondLst>
                                    <p:cond delay="0"/>
                                  </p:stCondLst>
                                  <p:childTnLst>
                                    <p:set>
                                      <p:cBhvr>
                                        <p:cTn id="6" dur="1" fill="hold">
                                          <p:stCondLst>
                                            <p:cond delay="0"/>
                                          </p:stCondLst>
                                        </p:cTn>
                                        <p:tgtEl>
                                          <p:spTgt spid="6145"/>
                                        </p:tgtEl>
                                        <p:attrNameLst>
                                          <p:attrName>style.visibility</p:attrName>
                                        </p:attrNameLst>
                                      </p:cBhvr>
                                      <p:to>
                                        <p:strVal val="visible"/>
                                      </p:to>
                                    </p:set>
                                    <p:anim calcmode="lin" valueType="num">
                                      <p:cBhvr>
                                        <p:cTn id="7" dur="1000" fill="hold"/>
                                        <p:tgtEl>
                                          <p:spTgt spid="6145"/>
                                        </p:tgtEl>
                                        <p:attrNameLst>
                                          <p:attrName>ppt_x</p:attrName>
                                        </p:attrNameLst>
                                      </p:cBhvr>
                                      <p:tavLst>
                                        <p:tav tm="0">
                                          <p:val>
                                            <p:strVal val="#ppt_x-.2"/>
                                          </p:val>
                                        </p:tav>
                                        <p:tav tm="100000">
                                          <p:val>
                                            <p:strVal val="#ppt_x"/>
                                          </p:val>
                                        </p:tav>
                                      </p:tavLst>
                                    </p:anim>
                                    <p:anim calcmode="lin" valueType="num">
                                      <p:cBhvr>
                                        <p:cTn id="8" dur="1000" fill="hold"/>
                                        <p:tgtEl>
                                          <p:spTgt spid="6145"/>
                                        </p:tgtEl>
                                        <p:attrNameLst>
                                          <p:attrName>ppt_y</p:attrName>
                                        </p:attrNameLst>
                                      </p:cBhvr>
                                      <p:tavLst>
                                        <p:tav tm="0">
                                          <p:val>
                                            <p:strVal val="#ppt_y"/>
                                          </p:val>
                                        </p:tav>
                                        <p:tav tm="100000">
                                          <p:val>
                                            <p:strVal val="#ppt_y"/>
                                          </p:val>
                                        </p:tav>
                                      </p:tavLst>
                                    </p:anim>
                                    <p:animEffect transition="in" filter="wipe(right)" prLst="gradientSize: 0.1">
                                      <p:cBhvr>
                                        <p:cTn id="9" dur="1000"/>
                                        <p:tgtEl>
                                          <p:spTgt spid="6145"/>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44" presetClass="entr" presetSubtype="0" fill="hold" grpId="0" nodeType="clickEffect">
                                  <p:stCondLst>
                                    <p:cond delay="0"/>
                                  </p:stCondLst>
                                  <p:childTnLst>
                                    <p:set>
                                      <p:cBhvr>
                                        <p:cTn id="13" dur="1" fill="hold">
                                          <p:stCondLst>
                                            <p:cond delay="0"/>
                                          </p:stCondLst>
                                        </p:cTn>
                                        <p:tgtEl>
                                          <p:spTgt spid="6146">
                                            <p:txEl>
                                              <p:pRg st="1" end="1"/>
                                            </p:txEl>
                                          </p:spTgt>
                                        </p:tgtEl>
                                        <p:attrNameLst>
                                          <p:attrName>style.visibility</p:attrName>
                                        </p:attrNameLst>
                                      </p:cBhvr>
                                      <p:to>
                                        <p:strVal val="visible"/>
                                      </p:to>
                                    </p:set>
                                    <p:animEffect transition="in" filter="fade">
                                      <p:cBhvr>
                                        <p:cTn id="14" dur="500"/>
                                        <p:tgtEl>
                                          <p:spTgt spid="6146">
                                            <p:txEl>
                                              <p:pRg st="1" end="1"/>
                                            </p:txEl>
                                          </p:spTgt>
                                        </p:tgtEl>
                                      </p:cBhvr>
                                    </p:animEffect>
                                    <p:anim calcmode="lin" valueType="num">
                                      <p:cBhvr>
                                        <p:cTn id="15" dur="500" fill="hold"/>
                                        <p:tgtEl>
                                          <p:spTgt spid="6146">
                                            <p:txEl>
                                              <p:pRg st="1" end="1"/>
                                            </p:txEl>
                                          </p:spTgt>
                                        </p:tgtEl>
                                        <p:attrNameLst>
                                          <p:attrName>ppt_x</p:attrName>
                                        </p:attrNameLst>
                                      </p:cBhvr>
                                      <p:tavLst>
                                        <p:tav tm="0">
                                          <p:val>
                                            <p:strVal val="#ppt_x"/>
                                          </p:val>
                                        </p:tav>
                                        <p:tav tm="100000">
                                          <p:val>
                                            <p:strVal val="#ppt_x"/>
                                          </p:val>
                                        </p:tav>
                                      </p:tavLst>
                                    </p:anim>
                                    <p:anim calcmode="lin" valueType="num">
                                      <p:cBhvr>
                                        <p:cTn id="16" dur="500" fill="hold"/>
                                        <p:tgtEl>
                                          <p:spTgt spid="6146">
                                            <p:txEl>
                                              <p:pRg st="1" end="1"/>
                                            </p:txEl>
                                          </p:spTgt>
                                        </p:tgtEl>
                                        <p:attrNameLst>
                                          <p:attrName>ppt_y</p:attrName>
                                        </p:attrNameLst>
                                      </p:cBhvr>
                                      <p:tavLst>
                                        <p:tav tm="0">
                                          <p:val>
                                            <p:strVal val="#ppt_y+.05"/>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4" presetClass="entr" presetSubtype="0" fill="hold" grpId="0" nodeType="clickEffect">
                                  <p:stCondLst>
                                    <p:cond delay="0"/>
                                  </p:stCondLst>
                                  <p:childTnLst>
                                    <p:set>
                                      <p:cBhvr>
                                        <p:cTn id="20" dur="1" fill="hold">
                                          <p:stCondLst>
                                            <p:cond delay="0"/>
                                          </p:stCondLst>
                                        </p:cTn>
                                        <p:tgtEl>
                                          <p:spTgt spid="6146">
                                            <p:txEl>
                                              <p:pRg st="3" end="3"/>
                                            </p:txEl>
                                          </p:spTgt>
                                        </p:tgtEl>
                                        <p:attrNameLst>
                                          <p:attrName>style.visibility</p:attrName>
                                        </p:attrNameLst>
                                      </p:cBhvr>
                                      <p:to>
                                        <p:strVal val="visible"/>
                                      </p:to>
                                    </p:set>
                                    <p:animEffect transition="in" filter="fade">
                                      <p:cBhvr>
                                        <p:cTn id="21" dur="500"/>
                                        <p:tgtEl>
                                          <p:spTgt spid="6146">
                                            <p:txEl>
                                              <p:pRg st="3" end="3"/>
                                            </p:txEl>
                                          </p:spTgt>
                                        </p:tgtEl>
                                      </p:cBhvr>
                                    </p:animEffect>
                                    <p:anim calcmode="lin" valueType="num">
                                      <p:cBhvr>
                                        <p:cTn id="22" dur="500" fill="hold"/>
                                        <p:tgtEl>
                                          <p:spTgt spid="6146">
                                            <p:txEl>
                                              <p:pRg st="3" end="3"/>
                                            </p:txEl>
                                          </p:spTgt>
                                        </p:tgtEl>
                                        <p:attrNameLst>
                                          <p:attrName>ppt_x</p:attrName>
                                        </p:attrNameLst>
                                      </p:cBhvr>
                                      <p:tavLst>
                                        <p:tav tm="0">
                                          <p:val>
                                            <p:strVal val="#ppt_x"/>
                                          </p:val>
                                        </p:tav>
                                        <p:tav tm="100000">
                                          <p:val>
                                            <p:strVal val="#ppt_x"/>
                                          </p:val>
                                        </p:tav>
                                      </p:tavLst>
                                    </p:anim>
                                    <p:anim calcmode="lin" valueType="num">
                                      <p:cBhvr>
                                        <p:cTn id="23" dur="500" fill="hold"/>
                                        <p:tgtEl>
                                          <p:spTgt spid="6146">
                                            <p:txEl>
                                              <p:pRg st="3" end="3"/>
                                            </p:txEl>
                                          </p:spTgt>
                                        </p:tgtEl>
                                        <p:attrNameLst>
                                          <p:attrName>ppt_y</p:attrName>
                                        </p:attrNameLst>
                                      </p:cBhvr>
                                      <p:tavLst>
                                        <p:tav tm="0">
                                          <p:val>
                                            <p:strVal val="#ppt_y+.05"/>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4" presetClass="entr" presetSubtype="0" fill="hold" grpId="0" nodeType="clickEffect">
                                  <p:stCondLst>
                                    <p:cond delay="0"/>
                                  </p:stCondLst>
                                  <p:childTnLst>
                                    <p:set>
                                      <p:cBhvr>
                                        <p:cTn id="27" dur="1" fill="hold">
                                          <p:stCondLst>
                                            <p:cond delay="0"/>
                                          </p:stCondLst>
                                        </p:cTn>
                                        <p:tgtEl>
                                          <p:spTgt spid="6146">
                                            <p:txEl>
                                              <p:pRg st="4" end="4"/>
                                            </p:txEl>
                                          </p:spTgt>
                                        </p:tgtEl>
                                        <p:attrNameLst>
                                          <p:attrName>style.visibility</p:attrName>
                                        </p:attrNameLst>
                                      </p:cBhvr>
                                      <p:to>
                                        <p:strVal val="visible"/>
                                      </p:to>
                                    </p:set>
                                    <p:animEffect transition="in" filter="fade">
                                      <p:cBhvr>
                                        <p:cTn id="28" dur="500"/>
                                        <p:tgtEl>
                                          <p:spTgt spid="6146">
                                            <p:txEl>
                                              <p:pRg st="4" end="4"/>
                                            </p:txEl>
                                          </p:spTgt>
                                        </p:tgtEl>
                                      </p:cBhvr>
                                    </p:animEffect>
                                    <p:anim calcmode="lin" valueType="num">
                                      <p:cBhvr>
                                        <p:cTn id="29" dur="500" fill="hold"/>
                                        <p:tgtEl>
                                          <p:spTgt spid="6146">
                                            <p:txEl>
                                              <p:pRg st="4" end="4"/>
                                            </p:txEl>
                                          </p:spTgt>
                                        </p:tgtEl>
                                        <p:attrNameLst>
                                          <p:attrName>ppt_x</p:attrName>
                                        </p:attrNameLst>
                                      </p:cBhvr>
                                      <p:tavLst>
                                        <p:tav tm="0">
                                          <p:val>
                                            <p:strVal val="#ppt_x"/>
                                          </p:val>
                                        </p:tav>
                                        <p:tav tm="100000">
                                          <p:val>
                                            <p:strVal val="#ppt_x"/>
                                          </p:val>
                                        </p:tav>
                                      </p:tavLst>
                                    </p:anim>
                                    <p:anim calcmode="lin" valueType="num">
                                      <p:cBhvr>
                                        <p:cTn id="30" dur="500" fill="hold"/>
                                        <p:tgtEl>
                                          <p:spTgt spid="6146">
                                            <p:txEl>
                                              <p:pRg st="4" end="4"/>
                                            </p:txEl>
                                          </p:spTgt>
                                        </p:tgtEl>
                                        <p:attrNameLst>
                                          <p:attrName>ppt_y</p:attrName>
                                        </p:attrNameLst>
                                      </p:cBhvr>
                                      <p:tavLst>
                                        <p:tav tm="0">
                                          <p:val>
                                            <p:strVal val="#ppt_y+.05"/>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4" presetClass="entr" presetSubtype="0" fill="hold" grpId="0" nodeType="clickEffect">
                                  <p:stCondLst>
                                    <p:cond delay="0"/>
                                  </p:stCondLst>
                                  <p:childTnLst>
                                    <p:set>
                                      <p:cBhvr>
                                        <p:cTn id="34" dur="1" fill="hold">
                                          <p:stCondLst>
                                            <p:cond delay="0"/>
                                          </p:stCondLst>
                                        </p:cTn>
                                        <p:tgtEl>
                                          <p:spTgt spid="6146">
                                            <p:txEl>
                                              <p:pRg st="5" end="5"/>
                                            </p:txEl>
                                          </p:spTgt>
                                        </p:tgtEl>
                                        <p:attrNameLst>
                                          <p:attrName>style.visibility</p:attrName>
                                        </p:attrNameLst>
                                      </p:cBhvr>
                                      <p:to>
                                        <p:strVal val="visible"/>
                                      </p:to>
                                    </p:set>
                                    <p:animEffect transition="in" filter="fade">
                                      <p:cBhvr>
                                        <p:cTn id="35" dur="500"/>
                                        <p:tgtEl>
                                          <p:spTgt spid="6146">
                                            <p:txEl>
                                              <p:pRg st="5" end="5"/>
                                            </p:txEl>
                                          </p:spTgt>
                                        </p:tgtEl>
                                      </p:cBhvr>
                                    </p:animEffect>
                                    <p:anim calcmode="lin" valueType="num">
                                      <p:cBhvr>
                                        <p:cTn id="36" dur="500" fill="hold"/>
                                        <p:tgtEl>
                                          <p:spTgt spid="6146">
                                            <p:txEl>
                                              <p:pRg st="5" end="5"/>
                                            </p:txEl>
                                          </p:spTgt>
                                        </p:tgtEl>
                                        <p:attrNameLst>
                                          <p:attrName>ppt_x</p:attrName>
                                        </p:attrNameLst>
                                      </p:cBhvr>
                                      <p:tavLst>
                                        <p:tav tm="0">
                                          <p:val>
                                            <p:strVal val="#ppt_x"/>
                                          </p:val>
                                        </p:tav>
                                        <p:tav tm="100000">
                                          <p:val>
                                            <p:strVal val="#ppt_x"/>
                                          </p:val>
                                        </p:tav>
                                      </p:tavLst>
                                    </p:anim>
                                    <p:anim calcmode="lin" valueType="num">
                                      <p:cBhvr>
                                        <p:cTn id="37" dur="500" fill="hold"/>
                                        <p:tgtEl>
                                          <p:spTgt spid="6146">
                                            <p:txEl>
                                              <p:pRg st="5" end="5"/>
                                            </p:txEl>
                                          </p:spTgt>
                                        </p:tgtEl>
                                        <p:attrNameLst>
                                          <p:attrName>ppt_y</p:attrName>
                                        </p:attrNameLst>
                                      </p:cBhvr>
                                      <p:tavLst>
                                        <p:tav tm="0">
                                          <p:val>
                                            <p:strVal val="#ppt_y+.05"/>
                                          </p:val>
                                        </p:tav>
                                        <p:tav tm="100000">
                                          <p:val>
                                            <p:strVal val="#ppt_y"/>
                                          </p:val>
                                        </p:tav>
                                      </p:tavLst>
                                    </p:anim>
                                  </p:childTnLst>
                                </p:cTn>
                              </p:par>
                            </p:childTnLst>
                          </p:cTn>
                        </p:par>
                      </p:childTnLst>
                    </p:cTn>
                  </p:par>
                  <p:par>
                    <p:cTn id="38" fill="hold" nodeType="clickPar">
                      <p:stCondLst>
                        <p:cond delay="indefinite"/>
                      </p:stCondLst>
                      <p:childTnLst>
                        <p:par>
                          <p:cTn id="39" fill="hold" nodeType="withGroup">
                            <p:stCondLst>
                              <p:cond delay="0"/>
                            </p:stCondLst>
                            <p:childTnLst>
                              <p:par>
                                <p:cTn id="40" presetID="44" presetClass="entr" presetSubtype="0" fill="hold" grpId="0" nodeType="clickEffect">
                                  <p:stCondLst>
                                    <p:cond delay="0"/>
                                  </p:stCondLst>
                                  <p:childTnLst>
                                    <p:set>
                                      <p:cBhvr>
                                        <p:cTn id="41" dur="1" fill="hold">
                                          <p:stCondLst>
                                            <p:cond delay="0"/>
                                          </p:stCondLst>
                                        </p:cTn>
                                        <p:tgtEl>
                                          <p:spTgt spid="6146">
                                            <p:txEl>
                                              <p:pRg st="6" end="6"/>
                                            </p:txEl>
                                          </p:spTgt>
                                        </p:tgtEl>
                                        <p:attrNameLst>
                                          <p:attrName>style.visibility</p:attrName>
                                        </p:attrNameLst>
                                      </p:cBhvr>
                                      <p:to>
                                        <p:strVal val="visible"/>
                                      </p:to>
                                    </p:set>
                                    <p:animEffect transition="in" filter="fade">
                                      <p:cBhvr>
                                        <p:cTn id="42" dur="500"/>
                                        <p:tgtEl>
                                          <p:spTgt spid="6146">
                                            <p:txEl>
                                              <p:pRg st="6" end="6"/>
                                            </p:txEl>
                                          </p:spTgt>
                                        </p:tgtEl>
                                      </p:cBhvr>
                                    </p:animEffect>
                                    <p:anim calcmode="lin" valueType="num">
                                      <p:cBhvr>
                                        <p:cTn id="43" dur="500" fill="hold"/>
                                        <p:tgtEl>
                                          <p:spTgt spid="6146">
                                            <p:txEl>
                                              <p:pRg st="6" end="6"/>
                                            </p:txEl>
                                          </p:spTgt>
                                        </p:tgtEl>
                                        <p:attrNameLst>
                                          <p:attrName>ppt_x</p:attrName>
                                        </p:attrNameLst>
                                      </p:cBhvr>
                                      <p:tavLst>
                                        <p:tav tm="0">
                                          <p:val>
                                            <p:strVal val="#ppt_x"/>
                                          </p:val>
                                        </p:tav>
                                        <p:tav tm="100000">
                                          <p:val>
                                            <p:strVal val="#ppt_x"/>
                                          </p:val>
                                        </p:tav>
                                      </p:tavLst>
                                    </p:anim>
                                    <p:anim calcmode="lin" valueType="num">
                                      <p:cBhvr>
                                        <p:cTn id="44" dur="500" fill="hold"/>
                                        <p:tgtEl>
                                          <p:spTgt spid="6146">
                                            <p:txEl>
                                              <p:pRg st="6" end="6"/>
                                            </p:txEl>
                                          </p:spTgt>
                                        </p:tgtEl>
                                        <p:attrNameLst>
                                          <p:attrName>ppt_y</p:attrName>
                                        </p:attrNameLst>
                                      </p:cBhvr>
                                      <p:tavLst>
                                        <p:tav tm="0">
                                          <p:val>
                                            <p:strVal val="#ppt_y+.05"/>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44" presetClass="entr" presetSubtype="0" fill="hold" grpId="0" nodeType="clickEffect">
                                  <p:stCondLst>
                                    <p:cond delay="0"/>
                                  </p:stCondLst>
                                  <p:childTnLst>
                                    <p:set>
                                      <p:cBhvr>
                                        <p:cTn id="48" dur="1" fill="hold">
                                          <p:stCondLst>
                                            <p:cond delay="0"/>
                                          </p:stCondLst>
                                        </p:cTn>
                                        <p:tgtEl>
                                          <p:spTgt spid="6146">
                                            <p:txEl>
                                              <p:pRg st="7" end="7"/>
                                            </p:txEl>
                                          </p:spTgt>
                                        </p:tgtEl>
                                        <p:attrNameLst>
                                          <p:attrName>style.visibility</p:attrName>
                                        </p:attrNameLst>
                                      </p:cBhvr>
                                      <p:to>
                                        <p:strVal val="visible"/>
                                      </p:to>
                                    </p:set>
                                    <p:animEffect transition="in" filter="fade">
                                      <p:cBhvr>
                                        <p:cTn id="49" dur="500"/>
                                        <p:tgtEl>
                                          <p:spTgt spid="6146">
                                            <p:txEl>
                                              <p:pRg st="7" end="7"/>
                                            </p:txEl>
                                          </p:spTgt>
                                        </p:tgtEl>
                                      </p:cBhvr>
                                    </p:animEffect>
                                    <p:anim calcmode="lin" valueType="num">
                                      <p:cBhvr>
                                        <p:cTn id="50" dur="500" fill="hold"/>
                                        <p:tgtEl>
                                          <p:spTgt spid="6146">
                                            <p:txEl>
                                              <p:pRg st="7" end="7"/>
                                            </p:txEl>
                                          </p:spTgt>
                                        </p:tgtEl>
                                        <p:attrNameLst>
                                          <p:attrName>ppt_x</p:attrName>
                                        </p:attrNameLst>
                                      </p:cBhvr>
                                      <p:tavLst>
                                        <p:tav tm="0">
                                          <p:val>
                                            <p:strVal val="#ppt_x"/>
                                          </p:val>
                                        </p:tav>
                                        <p:tav tm="100000">
                                          <p:val>
                                            <p:strVal val="#ppt_x"/>
                                          </p:val>
                                        </p:tav>
                                      </p:tavLst>
                                    </p:anim>
                                    <p:anim calcmode="lin" valueType="num">
                                      <p:cBhvr>
                                        <p:cTn id="51" dur="500" fill="hold"/>
                                        <p:tgtEl>
                                          <p:spTgt spid="6146">
                                            <p:txEl>
                                              <p:pRg st="7" end="7"/>
                                            </p:txEl>
                                          </p:spTgt>
                                        </p:tgtEl>
                                        <p:attrNameLst>
                                          <p:attrName>ppt_y</p:attrName>
                                        </p:attrNameLst>
                                      </p:cBhvr>
                                      <p:tavLst>
                                        <p:tav tm="0">
                                          <p:val>
                                            <p:strVal val="#ppt_y+.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5" grpId="0"/>
      <p:bldP spid="6146" grpId="0" build="p"/>
    </p:bldLst>
  </p:timing>
</p:sld>
</file>

<file path=ppt/slides/slide48.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6146" name="Slide Number Placeholder 5">
            <a:extLst>
              <a:ext uri="{FF2B5EF4-FFF2-40B4-BE49-F238E27FC236}">
                <a16:creationId xmlns:a16="http://schemas.microsoft.com/office/drawing/2014/main" id="{ECDF5716-BC66-2A4A-80CC-90D7AF9D7125}"/>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lvl1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cs typeface="Lucida Sans Unicode" panose="020B0602030504020204" pitchFamily="34" charset="0"/>
              </a:defRPr>
            </a:lvl1pPr>
            <a:lvl2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cs typeface="Lucida Sans Unicode" panose="020B0602030504020204" pitchFamily="34" charset="0"/>
              </a:defRPr>
            </a:lvl2pPr>
            <a:lvl3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cs typeface="Lucida Sans Unicode" panose="020B0602030504020204" pitchFamily="34" charset="0"/>
              </a:defRPr>
            </a:lvl3pPr>
            <a:lvl4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cs typeface="Lucida Sans Unicode" panose="020B0602030504020204" pitchFamily="34" charset="0"/>
              </a:defRPr>
            </a:lvl4pPr>
            <a:lvl5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cs typeface="Lucida Sans Unicode" panose="020B0602030504020204" pitchFamily="34" charset="0"/>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cs typeface="Lucida Sans Unicode" panose="020B0602030504020204" pitchFamily="34" charset="0"/>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cs typeface="Lucida Sans Unicode" panose="020B0602030504020204" pitchFamily="34" charset="0"/>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cs typeface="Lucida Sans Unicode" panose="020B0602030504020204" pitchFamily="34" charset="0"/>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cs typeface="Lucida Sans Unicode" panose="020B0602030504020204" pitchFamily="34" charset="0"/>
              </a:defRPr>
            </a:lvl9pPr>
          </a:lstStyle>
          <a:p>
            <a:pPr eaLnBrk="1" hangingPunct="1"/>
            <a:fld id="{D70E9BDF-D4FB-B147-9422-1F359AB454D2}" type="slidenum">
              <a:rPr lang="hu-HU" altLang="en-US">
                <a:solidFill>
                  <a:srgbClr val="000000"/>
                </a:solidFill>
              </a:rPr>
              <a:pPr eaLnBrk="1" hangingPunct="1"/>
              <a:t>48</a:t>
            </a:fld>
            <a:endParaRPr lang="hu-HU" altLang="en-US">
              <a:solidFill>
                <a:srgbClr val="000000"/>
              </a:solidFill>
            </a:endParaRPr>
          </a:p>
        </p:txBody>
      </p:sp>
      <p:sp>
        <p:nvSpPr>
          <p:cNvPr id="16386" name="Rectangle 2">
            <a:extLst>
              <a:ext uri="{FF2B5EF4-FFF2-40B4-BE49-F238E27FC236}">
                <a16:creationId xmlns:a16="http://schemas.microsoft.com/office/drawing/2014/main" id="{C0B96C70-7CA9-B34A-9B00-B389AAB56614}"/>
              </a:ext>
            </a:extLst>
          </p:cNvPr>
          <p:cNvSpPr>
            <a:spLocks noGrp="1" noChangeArrowheads="1"/>
          </p:cNvSpPr>
          <p:nvPr>
            <p:ph type="title"/>
          </p:nvPr>
        </p:nvSpPr>
        <p:spPr>
          <a:xfrm>
            <a:off x="1981201" y="381000"/>
            <a:ext cx="8228013" cy="685800"/>
          </a:xfrm>
        </p:spPr>
        <p:txBody>
          <a:bodyPr/>
          <a:lstStyle/>
          <a:p>
            <a:pPr eaLnBrk="1" hangingPunct="1"/>
            <a:r>
              <a:rPr lang="en-GB" altLang="en-US" sz="3000" b="1">
                <a:latin typeface="Book Antiqua" panose="02040602050305030304" pitchFamily="18" charset="0"/>
              </a:rPr>
              <a:t>Signs and their ideological value</a:t>
            </a:r>
            <a:endParaRPr lang="en-US" altLang="en-US" sz="3000" b="1">
              <a:latin typeface="Book Antiqua" panose="02040602050305030304" pitchFamily="18" charset="0"/>
            </a:endParaRPr>
          </a:p>
        </p:txBody>
      </p:sp>
      <p:sp>
        <p:nvSpPr>
          <p:cNvPr id="16387" name="Rectangle 3">
            <a:extLst>
              <a:ext uri="{FF2B5EF4-FFF2-40B4-BE49-F238E27FC236}">
                <a16:creationId xmlns:a16="http://schemas.microsoft.com/office/drawing/2014/main" id="{0727A83E-AF5F-6F4F-94DA-814F90D6E1EB}"/>
              </a:ext>
            </a:extLst>
          </p:cNvPr>
          <p:cNvSpPr>
            <a:spLocks noGrp="1" noChangeArrowheads="1"/>
          </p:cNvSpPr>
          <p:nvPr>
            <p:ph type="body" idx="1"/>
          </p:nvPr>
        </p:nvSpPr>
        <p:spPr>
          <a:xfrm>
            <a:off x="1981200" y="1733193"/>
            <a:ext cx="8228013" cy="5057775"/>
          </a:xfrm>
        </p:spPr>
        <p:txBody>
          <a:bodyPr>
            <a:normAutofit lnSpcReduction="10000"/>
          </a:bodyPr>
          <a:lstStyle/>
          <a:p>
            <a:pPr>
              <a:lnSpc>
                <a:spcPct val="90000"/>
              </a:lnSpc>
              <a:spcBef>
                <a:spcPts val="500"/>
              </a:spcBef>
              <a:buClrTx/>
              <a:buSzTx/>
              <a:buNone/>
            </a:pPr>
            <a:r>
              <a:rPr lang="en-GB" altLang="en-US" sz="2100" b="1" dirty="0">
                <a:latin typeface="Book Antiqua" panose="02040602050305030304" pitchFamily="18" charset="0"/>
              </a:rPr>
              <a:t>Connotation</a:t>
            </a:r>
          </a:p>
          <a:p>
            <a:pPr>
              <a:lnSpc>
                <a:spcPct val="90000"/>
              </a:lnSpc>
              <a:spcBef>
                <a:spcPts val="500"/>
              </a:spcBef>
              <a:buClrTx/>
              <a:buSzTx/>
              <a:buNone/>
            </a:pPr>
            <a:r>
              <a:rPr lang="en-GB" altLang="en-US" sz="2100" dirty="0">
                <a:latin typeface="Book Antiqua" panose="02040602050305030304" pitchFamily="18" charset="0"/>
              </a:rPr>
              <a:t>-employed to refer to less fixed, more associative meanings</a:t>
            </a:r>
          </a:p>
          <a:p>
            <a:pPr>
              <a:lnSpc>
                <a:spcPct val="90000"/>
              </a:lnSpc>
              <a:spcBef>
                <a:spcPts val="500"/>
              </a:spcBef>
              <a:buClrTx/>
              <a:buSzTx/>
              <a:buNone/>
            </a:pPr>
            <a:r>
              <a:rPr lang="en-GB" altLang="en-US" sz="2100" dirty="0">
                <a:latin typeface="Book Antiqua" panose="02040602050305030304" pitchFamily="18" charset="0"/>
              </a:rPr>
              <a:t>-more conventional</a:t>
            </a:r>
          </a:p>
          <a:p>
            <a:pPr>
              <a:lnSpc>
                <a:spcPct val="90000"/>
              </a:lnSpc>
              <a:spcBef>
                <a:spcPts val="500"/>
              </a:spcBef>
              <a:buClrTx/>
              <a:buSzTx/>
              <a:buNone/>
            </a:pPr>
            <a:r>
              <a:rPr lang="en-GB" altLang="en-US" sz="2100" dirty="0">
                <a:latin typeface="Book Antiqua" panose="02040602050305030304" pitchFamily="18" charset="0"/>
              </a:rPr>
              <a:t>-more changeable</a:t>
            </a:r>
          </a:p>
          <a:p>
            <a:pPr>
              <a:lnSpc>
                <a:spcPct val="90000"/>
              </a:lnSpc>
              <a:spcBef>
                <a:spcPts val="500"/>
              </a:spcBef>
              <a:buClrTx/>
              <a:buSzTx/>
              <a:buNone/>
            </a:pPr>
            <a:r>
              <a:rPr lang="en-GB" altLang="en-US" sz="2100" dirty="0">
                <a:latin typeface="Book Antiqua" panose="02040602050305030304" pitchFamily="18" charset="0"/>
              </a:rPr>
              <a:t>-at the connotative level the sign is more open, subject to more active transformations (513)</a:t>
            </a:r>
          </a:p>
          <a:p>
            <a:pPr>
              <a:lnSpc>
                <a:spcPct val="90000"/>
              </a:lnSpc>
              <a:spcBef>
                <a:spcPts val="500"/>
              </a:spcBef>
              <a:buFont typeface="Book Antiqua" panose="02040602050305030304" pitchFamily="18" charset="0"/>
              <a:buChar char="•"/>
            </a:pPr>
            <a:r>
              <a:rPr lang="en-GB" altLang="en-US" sz="2100" dirty="0">
                <a:latin typeface="Book Antiqua" panose="02040602050305030304" pitchFamily="18" charset="0"/>
              </a:rPr>
              <a:t>signs often combine both aspects (512)</a:t>
            </a:r>
          </a:p>
          <a:p>
            <a:pPr>
              <a:lnSpc>
                <a:spcPct val="90000"/>
              </a:lnSpc>
              <a:spcBef>
                <a:spcPts val="500"/>
              </a:spcBef>
              <a:buFont typeface="Book Antiqua" panose="02040602050305030304" pitchFamily="18" charset="0"/>
              <a:buChar char="•"/>
            </a:pPr>
            <a:r>
              <a:rPr lang="en-GB" altLang="en-US" sz="2100" dirty="0">
                <a:latin typeface="Book Antiqua" panose="02040602050305030304" pitchFamily="18" charset="0"/>
              </a:rPr>
              <a:t>signs acquire their </a:t>
            </a:r>
            <a:r>
              <a:rPr lang="en-GB" altLang="en-US" sz="2100" b="1" dirty="0">
                <a:latin typeface="Book Antiqua" panose="02040602050305030304" pitchFamily="18" charset="0"/>
              </a:rPr>
              <a:t>ideological value</a:t>
            </a:r>
            <a:r>
              <a:rPr lang="en-GB" altLang="en-US" sz="2100" dirty="0">
                <a:latin typeface="Book Antiqua" panose="02040602050305030304" pitchFamily="18" charset="0"/>
              </a:rPr>
              <a:t> at the level of associative meanings</a:t>
            </a:r>
          </a:p>
          <a:p>
            <a:pPr>
              <a:lnSpc>
                <a:spcPct val="90000"/>
              </a:lnSpc>
              <a:spcBef>
                <a:spcPts val="500"/>
              </a:spcBef>
              <a:buFont typeface="Book Antiqua" panose="02040602050305030304" pitchFamily="18" charset="0"/>
              <a:buChar char="•"/>
            </a:pPr>
            <a:r>
              <a:rPr lang="en-GB" altLang="en-US" sz="2100" b="1" dirty="0">
                <a:latin typeface="Book Antiqua" panose="02040602050305030304" pitchFamily="18" charset="0"/>
              </a:rPr>
              <a:t>situational ideologies</a:t>
            </a:r>
            <a:r>
              <a:rPr lang="en-GB" altLang="en-US" sz="2100" dirty="0">
                <a:latin typeface="Book Antiqua" panose="02040602050305030304" pitchFamily="18" charset="0"/>
              </a:rPr>
              <a:t> alter and transform signification at the connotative level</a:t>
            </a:r>
          </a:p>
          <a:p>
            <a:pPr>
              <a:lnSpc>
                <a:spcPct val="90000"/>
              </a:lnSpc>
              <a:spcBef>
                <a:spcPts val="500"/>
              </a:spcBef>
              <a:buFont typeface="Book Antiqua" panose="02040602050305030304" pitchFamily="18" charset="0"/>
              <a:buChar char="•"/>
            </a:pPr>
            <a:r>
              <a:rPr lang="en-GB" altLang="en-US" sz="2100" dirty="0">
                <a:latin typeface="Book Antiqua" panose="02040602050305030304" pitchFamily="18" charset="0"/>
              </a:rPr>
              <a:t>at the connotative levels signifiers have a close </a:t>
            </a:r>
            <a:r>
              <a:rPr lang="en-GB" altLang="en-US" sz="2100" b="1" dirty="0">
                <a:latin typeface="Book Antiqua" panose="02040602050305030304" pitchFamily="18" charset="0"/>
              </a:rPr>
              <a:t>communication with culture, knowledge, history</a:t>
            </a:r>
            <a:r>
              <a:rPr lang="en-GB" altLang="en-US" sz="2100" dirty="0">
                <a:latin typeface="Book Antiqua" panose="02040602050305030304" pitchFamily="18" charset="0"/>
              </a:rPr>
              <a:t> </a:t>
            </a:r>
          </a:p>
          <a:p>
            <a:pPr>
              <a:lnSpc>
                <a:spcPct val="90000"/>
              </a:lnSpc>
              <a:spcBef>
                <a:spcPts val="500"/>
              </a:spcBef>
              <a:buNone/>
            </a:pPr>
            <a:r>
              <a:rPr lang="en-GB" altLang="en-US" sz="2100" dirty="0">
                <a:latin typeface="Book Antiqua" panose="02040602050305030304" pitchFamily="18" charset="0"/>
              </a:rPr>
              <a:t>→  the environmental world invades the linguistic/semantic system</a:t>
            </a:r>
          </a:p>
          <a:p>
            <a:pPr eaLnBrk="1" hangingPunct="1">
              <a:lnSpc>
                <a:spcPct val="90000"/>
              </a:lnSpc>
            </a:pPr>
            <a:endParaRPr lang="en-US" altLang="en-US" sz="2400" dirty="0"/>
          </a:p>
        </p:txBody>
      </p:sp>
    </p:spTree>
    <p:extLst>
      <p:ext uri="{BB962C8B-B14F-4D97-AF65-F5344CB8AC3E}">
        <p14:creationId xmlns:p14="http://schemas.microsoft.com/office/powerpoint/2010/main" val="3873689964"/>
      </p:ext>
    </p:extLst>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9" presetClass="entr" presetSubtype="0" fill="hold" grpId="0" nodeType="withEffect">
                                  <p:stCondLst>
                                    <p:cond delay="0"/>
                                  </p:stCondLst>
                                  <p:childTnLst>
                                    <p:set>
                                      <p:cBhvr>
                                        <p:cTn id="6" dur="1" fill="hold">
                                          <p:stCondLst>
                                            <p:cond delay="0"/>
                                          </p:stCondLst>
                                        </p:cTn>
                                        <p:tgtEl>
                                          <p:spTgt spid="16386"/>
                                        </p:tgtEl>
                                        <p:attrNameLst>
                                          <p:attrName>style.visibility</p:attrName>
                                        </p:attrNameLst>
                                      </p:cBhvr>
                                      <p:to>
                                        <p:strVal val="visible"/>
                                      </p:to>
                                    </p:set>
                                    <p:anim calcmode="lin" valueType="num">
                                      <p:cBhvr>
                                        <p:cTn id="7" dur="1000" fill="hold"/>
                                        <p:tgtEl>
                                          <p:spTgt spid="16386"/>
                                        </p:tgtEl>
                                        <p:attrNameLst>
                                          <p:attrName>ppt_x</p:attrName>
                                        </p:attrNameLst>
                                      </p:cBhvr>
                                      <p:tavLst>
                                        <p:tav tm="0">
                                          <p:val>
                                            <p:strVal val="#ppt_x-.2"/>
                                          </p:val>
                                        </p:tav>
                                        <p:tav tm="100000">
                                          <p:val>
                                            <p:strVal val="#ppt_x"/>
                                          </p:val>
                                        </p:tav>
                                      </p:tavLst>
                                    </p:anim>
                                    <p:anim calcmode="lin" valueType="num">
                                      <p:cBhvr>
                                        <p:cTn id="8" dur="1000" fill="hold"/>
                                        <p:tgtEl>
                                          <p:spTgt spid="16386"/>
                                        </p:tgtEl>
                                        <p:attrNameLst>
                                          <p:attrName>ppt_y</p:attrName>
                                        </p:attrNameLst>
                                      </p:cBhvr>
                                      <p:tavLst>
                                        <p:tav tm="0">
                                          <p:val>
                                            <p:strVal val="#ppt_y"/>
                                          </p:val>
                                        </p:tav>
                                        <p:tav tm="100000">
                                          <p:val>
                                            <p:strVal val="#ppt_y"/>
                                          </p:val>
                                        </p:tav>
                                      </p:tavLst>
                                    </p:anim>
                                    <p:animEffect transition="in" filter="wipe(right)" prLst="gradientSize: 0.1">
                                      <p:cBhvr>
                                        <p:cTn id="9" dur="1000"/>
                                        <p:tgtEl>
                                          <p:spTgt spid="16386"/>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44" presetClass="entr" presetSubtype="0" fill="hold" grpId="0" nodeType="clickEffect">
                                  <p:stCondLst>
                                    <p:cond delay="0"/>
                                  </p:stCondLst>
                                  <p:childTnLst>
                                    <p:set>
                                      <p:cBhvr>
                                        <p:cTn id="13" dur="1" fill="hold">
                                          <p:stCondLst>
                                            <p:cond delay="0"/>
                                          </p:stCondLst>
                                        </p:cTn>
                                        <p:tgtEl>
                                          <p:spTgt spid="16387">
                                            <p:txEl>
                                              <p:pRg st="0" end="0"/>
                                            </p:txEl>
                                          </p:spTgt>
                                        </p:tgtEl>
                                        <p:attrNameLst>
                                          <p:attrName>style.visibility</p:attrName>
                                        </p:attrNameLst>
                                      </p:cBhvr>
                                      <p:to>
                                        <p:strVal val="visible"/>
                                      </p:to>
                                    </p:set>
                                    <p:animEffect transition="in" filter="fade">
                                      <p:cBhvr>
                                        <p:cTn id="14" dur="500"/>
                                        <p:tgtEl>
                                          <p:spTgt spid="16387">
                                            <p:txEl>
                                              <p:pRg st="0" end="0"/>
                                            </p:txEl>
                                          </p:spTgt>
                                        </p:tgtEl>
                                      </p:cBhvr>
                                    </p:animEffect>
                                    <p:anim calcmode="lin" valueType="num">
                                      <p:cBhvr>
                                        <p:cTn id="15" dur="500" fill="hold"/>
                                        <p:tgtEl>
                                          <p:spTgt spid="16387">
                                            <p:txEl>
                                              <p:pRg st="0" end="0"/>
                                            </p:txEl>
                                          </p:spTgt>
                                        </p:tgtEl>
                                        <p:attrNameLst>
                                          <p:attrName>ppt_x</p:attrName>
                                        </p:attrNameLst>
                                      </p:cBhvr>
                                      <p:tavLst>
                                        <p:tav tm="0">
                                          <p:val>
                                            <p:strVal val="#ppt_x"/>
                                          </p:val>
                                        </p:tav>
                                        <p:tav tm="100000">
                                          <p:val>
                                            <p:strVal val="#ppt_x"/>
                                          </p:val>
                                        </p:tav>
                                      </p:tavLst>
                                    </p:anim>
                                    <p:anim calcmode="lin" valueType="num">
                                      <p:cBhvr>
                                        <p:cTn id="16" dur="500" fill="hold"/>
                                        <p:tgtEl>
                                          <p:spTgt spid="16387">
                                            <p:txEl>
                                              <p:pRg st="0" end="0"/>
                                            </p:txEl>
                                          </p:spTgt>
                                        </p:tgtEl>
                                        <p:attrNameLst>
                                          <p:attrName>ppt_y</p:attrName>
                                        </p:attrNameLst>
                                      </p:cBhvr>
                                      <p:tavLst>
                                        <p:tav tm="0">
                                          <p:val>
                                            <p:strVal val="#ppt_y+.05"/>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4" presetClass="entr" presetSubtype="0" fill="hold" grpId="0" nodeType="clickEffect">
                                  <p:stCondLst>
                                    <p:cond delay="0"/>
                                  </p:stCondLst>
                                  <p:childTnLst>
                                    <p:set>
                                      <p:cBhvr>
                                        <p:cTn id="20" dur="1" fill="hold">
                                          <p:stCondLst>
                                            <p:cond delay="0"/>
                                          </p:stCondLst>
                                        </p:cTn>
                                        <p:tgtEl>
                                          <p:spTgt spid="16387">
                                            <p:txEl>
                                              <p:pRg st="1" end="1"/>
                                            </p:txEl>
                                          </p:spTgt>
                                        </p:tgtEl>
                                        <p:attrNameLst>
                                          <p:attrName>style.visibility</p:attrName>
                                        </p:attrNameLst>
                                      </p:cBhvr>
                                      <p:to>
                                        <p:strVal val="visible"/>
                                      </p:to>
                                    </p:set>
                                    <p:animEffect transition="in" filter="fade">
                                      <p:cBhvr>
                                        <p:cTn id="21" dur="500"/>
                                        <p:tgtEl>
                                          <p:spTgt spid="16387">
                                            <p:txEl>
                                              <p:pRg st="1" end="1"/>
                                            </p:txEl>
                                          </p:spTgt>
                                        </p:tgtEl>
                                      </p:cBhvr>
                                    </p:animEffect>
                                    <p:anim calcmode="lin" valueType="num">
                                      <p:cBhvr>
                                        <p:cTn id="22" dur="500" fill="hold"/>
                                        <p:tgtEl>
                                          <p:spTgt spid="16387">
                                            <p:txEl>
                                              <p:pRg st="1" end="1"/>
                                            </p:txEl>
                                          </p:spTgt>
                                        </p:tgtEl>
                                        <p:attrNameLst>
                                          <p:attrName>ppt_x</p:attrName>
                                        </p:attrNameLst>
                                      </p:cBhvr>
                                      <p:tavLst>
                                        <p:tav tm="0">
                                          <p:val>
                                            <p:strVal val="#ppt_x"/>
                                          </p:val>
                                        </p:tav>
                                        <p:tav tm="100000">
                                          <p:val>
                                            <p:strVal val="#ppt_x"/>
                                          </p:val>
                                        </p:tav>
                                      </p:tavLst>
                                    </p:anim>
                                    <p:anim calcmode="lin" valueType="num">
                                      <p:cBhvr>
                                        <p:cTn id="23" dur="500" fill="hold"/>
                                        <p:tgtEl>
                                          <p:spTgt spid="16387">
                                            <p:txEl>
                                              <p:pRg st="1" end="1"/>
                                            </p:txEl>
                                          </p:spTgt>
                                        </p:tgtEl>
                                        <p:attrNameLst>
                                          <p:attrName>ppt_y</p:attrName>
                                        </p:attrNameLst>
                                      </p:cBhvr>
                                      <p:tavLst>
                                        <p:tav tm="0">
                                          <p:val>
                                            <p:strVal val="#ppt_y+.05"/>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4" presetClass="entr" presetSubtype="0" fill="hold" grpId="0" nodeType="clickEffect">
                                  <p:stCondLst>
                                    <p:cond delay="0"/>
                                  </p:stCondLst>
                                  <p:childTnLst>
                                    <p:set>
                                      <p:cBhvr>
                                        <p:cTn id="27" dur="1" fill="hold">
                                          <p:stCondLst>
                                            <p:cond delay="0"/>
                                          </p:stCondLst>
                                        </p:cTn>
                                        <p:tgtEl>
                                          <p:spTgt spid="16387">
                                            <p:txEl>
                                              <p:pRg st="2" end="2"/>
                                            </p:txEl>
                                          </p:spTgt>
                                        </p:tgtEl>
                                        <p:attrNameLst>
                                          <p:attrName>style.visibility</p:attrName>
                                        </p:attrNameLst>
                                      </p:cBhvr>
                                      <p:to>
                                        <p:strVal val="visible"/>
                                      </p:to>
                                    </p:set>
                                    <p:animEffect transition="in" filter="fade">
                                      <p:cBhvr>
                                        <p:cTn id="28" dur="500"/>
                                        <p:tgtEl>
                                          <p:spTgt spid="16387">
                                            <p:txEl>
                                              <p:pRg st="2" end="2"/>
                                            </p:txEl>
                                          </p:spTgt>
                                        </p:tgtEl>
                                      </p:cBhvr>
                                    </p:animEffect>
                                    <p:anim calcmode="lin" valueType="num">
                                      <p:cBhvr>
                                        <p:cTn id="29" dur="500" fill="hold"/>
                                        <p:tgtEl>
                                          <p:spTgt spid="16387">
                                            <p:txEl>
                                              <p:pRg st="2" end="2"/>
                                            </p:txEl>
                                          </p:spTgt>
                                        </p:tgtEl>
                                        <p:attrNameLst>
                                          <p:attrName>ppt_x</p:attrName>
                                        </p:attrNameLst>
                                      </p:cBhvr>
                                      <p:tavLst>
                                        <p:tav tm="0">
                                          <p:val>
                                            <p:strVal val="#ppt_x"/>
                                          </p:val>
                                        </p:tav>
                                        <p:tav tm="100000">
                                          <p:val>
                                            <p:strVal val="#ppt_x"/>
                                          </p:val>
                                        </p:tav>
                                      </p:tavLst>
                                    </p:anim>
                                    <p:anim calcmode="lin" valueType="num">
                                      <p:cBhvr>
                                        <p:cTn id="30" dur="500" fill="hold"/>
                                        <p:tgtEl>
                                          <p:spTgt spid="16387">
                                            <p:txEl>
                                              <p:pRg st="2" end="2"/>
                                            </p:txEl>
                                          </p:spTgt>
                                        </p:tgtEl>
                                        <p:attrNameLst>
                                          <p:attrName>ppt_y</p:attrName>
                                        </p:attrNameLst>
                                      </p:cBhvr>
                                      <p:tavLst>
                                        <p:tav tm="0">
                                          <p:val>
                                            <p:strVal val="#ppt_y+.05"/>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4" presetClass="entr" presetSubtype="0" fill="hold" grpId="0" nodeType="clickEffect">
                                  <p:stCondLst>
                                    <p:cond delay="0"/>
                                  </p:stCondLst>
                                  <p:childTnLst>
                                    <p:set>
                                      <p:cBhvr>
                                        <p:cTn id="34" dur="1" fill="hold">
                                          <p:stCondLst>
                                            <p:cond delay="0"/>
                                          </p:stCondLst>
                                        </p:cTn>
                                        <p:tgtEl>
                                          <p:spTgt spid="16387">
                                            <p:txEl>
                                              <p:pRg st="3" end="3"/>
                                            </p:txEl>
                                          </p:spTgt>
                                        </p:tgtEl>
                                        <p:attrNameLst>
                                          <p:attrName>style.visibility</p:attrName>
                                        </p:attrNameLst>
                                      </p:cBhvr>
                                      <p:to>
                                        <p:strVal val="visible"/>
                                      </p:to>
                                    </p:set>
                                    <p:animEffect transition="in" filter="fade">
                                      <p:cBhvr>
                                        <p:cTn id="35" dur="500"/>
                                        <p:tgtEl>
                                          <p:spTgt spid="16387">
                                            <p:txEl>
                                              <p:pRg st="3" end="3"/>
                                            </p:txEl>
                                          </p:spTgt>
                                        </p:tgtEl>
                                      </p:cBhvr>
                                    </p:animEffect>
                                    <p:anim calcmode="lin" valueType="num">
                                      <p:cBhvr>
                                        <p:cTn id="36" dur="500" fill="hold"/>
                                        <p:tgtEl>
                                          <p:spTgt spid="16387">
                                            <p:txEl>
                                              <p:pRg st="3" end="3"/>
                                            </p:txEl>
                                          </p:spTgt>
                                        </p:tgtEl>
                                        <p:attrNameLst>
                                          <p:attrName>ppt_x</p:attrName>
                                        </p:attrNameLst>
                                      </p:cBhvr>
                                      <p:tavLst>
                                        <p:tav tm="0">
                                          <p:val>
                                            <p:strVal val="#ppt_x"/>
                                          </p:val>
                                        </p:tav>
                                        <p:tav tm="100000">
                                          <p:val>
                                            <p:strVal val="#ppt_x"/>
                                          </p:val>
                                        </p:tav>
                                      </p:tavLst>
                                    </p:anim>
                                    <p:anim calcmode="lin" valueType="num">
                                      <p:cBhvr>
                                        <p:cTn id="37" dur="500" fill="hold"/>
                                        <p:tgtEl>
                                          <p:spTgt spid="16387">
                                            <p:txEl>
                                              <p:pRg st="3" end="3"/>
                                            </p:txEl>
                                          </p:spTgt>
                                        </p:tgtEl>
                                        <p:attrNameLst>
                                          <p:attrName>ppt_y</p:attrName>
                                        </p:attrNameLst>
                                      </p:cBhvr>
                                      <p:tavLst>
                                        <p:tav tm="0">
                                          <p:val>
                                            <p:strVal val="#ppt_y+.05"/>
                                          </p:val>
                                        </p:tav>
                                        <p:tav tm="100000">
                                          <p:val>
                                            <p:strVal val="#ppt_y"/>
                                          </p:val>
                                        </p:tav>
                                      </p:tavLst>
                                    </p:anim>
                                  </p:childTnLst>
                                </p:cTn>
                              </p:par>
                            </p:childTnLst>
                          </p:cTn>
                        </p:par>
                      </p:childTnLst>
                    </p:cTn>
                  </p:par>
                  <p:par>
                    <p:cTn id="38" fill="hold" nodeType="clickPar">
                      <p:stCondLst>
                        <p:cond delay="indefinite"/>
                      </p:stCondLst>
                      <p:childTnLst>
                        <p:par>
                          <p:cTn id="39" fill="hold" nodeType="withGroup">
                            <p:stCondLst>
                              <p:cond delay="0"/>
                            </p:stCondLst>
                            <p:childTnLst>
                              <p:par>
                                <p:cTn id="40" presetID="44" presetClass="entr" presetSubtype="0" fill="hold" grpId="0" nodeType="clickEffect">
                                  <p:stCondLst>
                                    <p:cond delay="0"/>
                                  </p:stCondLst>
                                  <p:childTnLst>
                                    <p:set>
                                      <p:cBhvr>
                                        <p:cTn id="41" dur="1" fill="hold">
                                          <p:stCondLst>
                                            <p:cond delay="0"/>
                                          </p:stCondLst>
                                        </p:cTn>
                                        <p:tgtEl>
                                          <p:spTgt spid="16387">
                                            <p:txEl>
                                              <p:pRg st="4" end="4"/>
                                            </p:txEl>
                                          </p:spTgt>
                                        </p:tgtEl>
                                        <p:attrNameLst>
                                          <p:attrName>style.visibility</p:attrName>
                                        </p:attrNameLst>
                                      </p:cBhvr>
                                      <p:to>
                                        <p:strVal val="visible"/>
                                      </p:to>
                                    </p:set>
                                    <p:animEffect transition="in" filter="fade">
                                      <p:cBhvr>
                                        <p:cTn id="42" dur="500"/>
                                        <p:tgtEl>
                                          <p:spTgt spid="16387">
                                            <p:txEl>
                                              <p:pRg st="4" end="4"/>
                                            </p:txEl>
                                          </p:spTgt>
                                        </p:tgtEl>
                                      </p:cBhvr>
                                    </p:animEffect>
                                    <p:anim calcmode="lin" valueType="num">
                                      <p:cBhvr>
                                        <p:cTn id="43" dur="500" fill="hold"/>
                                        <p:tgtEl>
                                          <p:spTgt spid="16387">
                                            <p:txEl>
                                              <p:pRg st="4" end="4"/>
                                            </p:txEl>
                                          </p:spTgt>
                                        </p:tgtEl>
                                        <p:attrNameLst>
                                          <p:attrName>ppt_x</p:attrName>
                                        </p:attrNameLst>
                                      </p:cBhvr>
                                      <p:tavLst>
                                        <p:tav tm="0">
                                          <p:val>
                                            <p:strVal val="#ppt_x"/>
                                          </p:val>
                                        </p:tav>
                                        <p:tav tm="100000">
                                          <p:val>
                                            <p:strVal val="#ppt_x"/>
                                          </p:val>
                                        </p:tav>
                                      </p:tavLst>
                                    </p:anim>
                                    <p:anim calcmode="lin" valueType="num">
                                      <p:cBhvr>
                                        <p:cTn id="44" dur="500" fill="hold"/>
                                        <p:tgtEl>
                                          <p:spTgt spid="16387">
                                            <p:txEl>
                                              <p:pRg st="4" end="4"/>
                                            </p:txEl>
                                          </p:spTgt>
                                        </p:tgtEl>
                                        <p:attrNameLst>
                                          <p:attrName>ppt_y</p:attrName>
                                        </p:attrNameLst>
                                      </p:cBhvr>
                                      <p:tavLst>
                                        <p:tav tm="0">
                                          <p:val>
                                            <p:strVal val="#ppt_y+.05"/>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44" presetClass="entr" presetSubtype="0" fill="hold" grpId="0" nodeType="clickEffect">
                                  <p:stCondLst>
                                    <p:cond delay="0"/>
                                  </p:stCondLst>
                                  <p:childTnLst>
                                    <p:set>
                                      <p:cBhvr>
                                        <p:cTn id="48" dur="1" fill="hold">
                                          <p:stCondLst>
                                            <p:cond delay="0"/>
                                          </p:stCondLst>
                                        </p:cTn>
                                        <p:tgtEl>
                                          <p:spTgt spid="16387">
                                            <p:txEl>
                                              <p:pRg st="5" end="5"/>
                                            </p:txEl>
                                          </p:spTgt>
                                        </p:tgtEl>
                                        <p:attrNameLst>
                                          <p:attrName>style.visibility</p:attrName>
                                        </p:attrNameLst>
                                      </p:cBhvr>
                                      <p:to>
                                        <p:strVal val="visible"/>
                                      </p:to>
                                    </p:set>
                                    <p:animEffect transition="in" filter="fade">
                                      <p:cBhvr>
                                        <p:cTn id="49" dur="500"/>
                                        <p:tgtEl>
                                          <p:spTgt spid="16387">
                                            <p:txEl>
                                              <p:pRg st="5" end="5"/>
                                            </p:txEl>
                                          </p:spTgt>
                                        </p:tgtEl>
                                      </p:cBhvr>
                                    </p:animEffect>
                                    <p:anim calcmode="lin" valueType="num">
                                      <p:cBhvr>
                                        <p:cTn id="50" dur="500" fill="hold"/>
                                        <p:tgtEl>
                                          <p:spTgt spid="16387">
                                            <p:txEl>
                                              <p:pRg st="5" end="5"/>
                                            </p:txEl>
                                          </p:spTgt>
                                        </p:tgtEl>
                                        <p:attrNameLst>
                                          <p:attrName>ppt_x</p:attrName>
                                        </p:attrNameLst>
                                      </p:cBhvr>
                                      <p:tavLst>
                                        <p:tav tm="0">
                                          <p:val>
                                            <p:strVal val="#ppt_x"/>
                                          </p:val>
                                        </p:tav>
                                        <p:tav tm="100000">
                                          <p:val>
                                            <p:strVal val="#ppt_x"/>
                                          </p:val>
                                        </p:tav>
                                      </p:tavLst>
                                    </p:anim>
                                    <p:anim calcmode="lin" valueType="num">
                                      <p:cBhvr>
                                        <p:cTn id="51" dur="500" fill="hold"/>
                                        <p:tgtEl>
                                          <p:spTgt spid="16387">
                                            <p:txEl>
                                              <p:pRg st="5" end="5"/>
                                            </p:txEl>
                                          </p:spTgt>
                                        </p:tgtEl>
                                        <p:attrNameLst>
                                          <p:attrName>ppt_y</p:attrName>
                                        </p:attrNameLst>
                                      </p:cBhvr>
                                      <p:tavLst>
                                        <p:tav tm="0">
                                          <p:val>
                                            <p:strVal val="#ppt_y+.05"/>
                                          </p:val>
                                        </p:tav>
                                        <p:tav tm="100000">
                                          <p:val>
                                            <p:strVal val="#ppt_y"/>
                                          </p:val>
                                        </p:tav>
                                      </p:tavLst>
                                    </p:anim>
                                  </p:childTnLst>
                                </p:cTn>
                              </p:par>
                            </p:childTnLst>
                          </p:cTn>
                        </p:par>
                      </p:childTnLst>
                    </p:cTn>
                  </p:par>
                  <p:par>
                    <p:cTn id="52" fill="hold" nodeType="clickPar">
                      <p:stCondLst>
                        <p:cond delay="indefinite"/>
                      </p:stCondLst>
                      <p:childTnLst>
                        <p:par>
                          <p:cTn id="53" fill="hold" nodeType="withGroup">
                            <p:stCondLst>
                              <p:cond delay="0"/>
                            </p:stCondLst>
                            <p:childTnLst>
                              <p:par>
                                <p:cTn id="54" presetID="44" presetClass="entr" presetSubtype="0" fill="hold" grpId="0" nodeType="clickEffect">
                                  <p:stCondLst>
                                    <p:cond delay="0"/>
                                  </p:stCondLst>
                                  <p:childTnLst>
                                    <p:set>
                                      <p:cBhvr>
                                        <p:cTn id="55" dur="1" fill="hold">
                                          <p:stCondLst>
                                            <p:cond delay="0"/>
                                          </p:stCondLst>
                                        </p:cTn>
                                        <p:tgtEl>
                                          <p:spTgt spid="16387">
                                            <p:txEl>
                                              <p:pRg st="6" end="6"/>
                                            </p:txEl>
                                          </p:spTgt>
                                        </p:tgtEl>
                                        <p:attrNameLst>
                                          <p:attrName>style.visibility</p:attrName>
                                        </p:attrNameLst>
                                      </p:cBhvr>
                                      <p:to>
                                        <p:strVal val="visible"/>
                                      </p:to>
                                    </p:set>
                                    <p:animEffect transition="in" filter="fade">
                                      <p:cBhvr>
                                        <p:cTn id="56" dur="500"/>
                                        <p:tgtEl>
                                          <p:spTgt spid="16387">
                                            <p:txEl>
                                              <p:pRg st="6" end="6"/>
                                            </p:txEl>
                                          </p:spTgt>
                                        </p:tgtEl>
                                      </p:cBhvr>
                                    </p:animEffect>
                                    <p:anim calcmode="lin" valueType="num">
                                      <p:cBhvr>
                                        <p:cTn id="57" dur="500" fill="hold"/>
                                        <p:tgtEl>
                                          <p:spTgt spid="16387">
                                            <p:txEl>
                                              <p:pRg st="6" end="6"/>
                                            </p:txEl>
                                          </p:spTgt>
                                        </p:tgtEl>
                                        <p:attrNameLst>
                                          <p:attrName>ppt_x</p:attrName>
                                        </p:attrNameLst>
                                      </p:cBhvr>
                                      <p:tavLst>
                                        <p:tav tm="0">
                                          <p:val>
                                            <p:strVal val="#ppt_x"/>
                                          </p:val>
                                        </p:tav>
                                        <p:tav tm="100000">
                                          <p:val>
                                            <p:strVal val="#ppt_x"/>
                                          </p:val>
                                        </p:tav>
                                      </p:tavLst>
                                    </p:anim>
                                    <p:anim calcmode="lin" valueType="num">
                                      <p:cBhvr>
                                        <p:cTn id="58" dur="500" fill="hold"/>
                                        <p:tgtEl>
                                          <p:spTgt spid="16387">
                                            <p:txEl>
                                              <p:pRg st="6" end="6"/>
                                            </p:txEl>
                                          </p:spTgt>
                                        </p:tgtEl>
                                        <p:attrNameLst>
                                          <p:attrName>ppt_y</p:attrName>
                                        </p:attrNameLst>
                                      </p:cBhvr>
                                      <p:tavLst>
                                        <p:tav tm="0">
                                          <p:val>
                                            <p:strVal val="#ppt_y+.05"/>
                                          </p:val>
                                        </p:tav>
                                        <p:tav tm="100000">
                                          <p:val>
                                            <p:strVal val="#ppt_y"/>
                                          </p:val>
                                        </p:tav>
                                      </p:tavLst>
                                    </p:anim>
                                  </p:childTnLst>
                                </p:cTn>
                              </p:par>
                            </p:childTnLst>
                          </p:cTn>
                        </p:par>
                      </p:childTnLst>
                    </p:cTn>
                  </p:par>
                  <p:par>
                    <p:cTn id="59" fill="hold" nodeType="clickPar">
                      <p:stCondLst>
                        <p:cond delay="indefinite"/>
                      </p:stCondLst>
                      <p:childTnLst>
                        <p:par>
                          <p:cTn id="60" fill="hold" nodeType="withGroup">
                            <p:stCondLst>
                              <p:cond delay="0"/>
                            </p:stCondLst>
                            <p:childTnLst>
                              <p:par>
                                <p:cTn id="61" presetID="44" presetClass="entr" presetSubtype="0" fill="hold" grpId="0" nodeType="clickEffect">
                                  <p:stCondLst>
                                    <p:cond delay="0"/>
                                  </p:stCondLst>
                                  <p:childTnLst>
                                    <p:set>
                                      <p:cBhvr>
                                        <p:cTn id="62" dur="1" fill="hold">
                                          <p:stCondLst>
                                            <p:cond delay="0"/>
                                          </p:stCondLst>
                                        </p:cTn>
                                        <p:tgtEl>
                                          <p:spTgt spid="16387">
                                            <p:txEl>
                                              <p:pRg st="7" end="7"/>
                                            </p:txEl>
                                          </p:spTgt>
                                        </p:tgtEl>
                                        <p:attrNameLst>
                                          <p:attrName>style.visibility</p:attrName>
                                        </p:attrNameLst>
                                      </p:cBhvr>
                                      <p:to>
                                        <p:strVal val="visible"/>
                                      </p:to>
                                    </p:set>
                                    <p:animEffect transition="in" filter="fade">
                                      <p:cBhvr>
                                        <p:cTn id="63" dur="500"/>
                                        <p:tgtEl>
                                          <p:spTgt spid="16387">
                                            <p:txEl>
                                              <p:pRg st="7" end="7"/>
                                            </p:txEl>
                                          </p:spTgt>
                                        </p:tgtEl>
                                      </p:cBhvr>
                                    </p:animEffect>
                                    <p:anim calcmode="lin" valueType="num">
                                      <p:cBhvr>
                                        <p:cTn id="64" dur="500" fill="hold"/>
                                        <p:tgtEl>
                                          <p:spTgt spid="16387">
                                            <p:txEl>
                                              <p:pRg st="7" end="7"/>
                                            </p:txEl>
                                          </p:spTgt>
                                        </p:tgtEl>
                                        <p:attrNameLst>
                                          <p:attrName>ppt_x</p:attrName>
                                        </p:attrNameLst>
                                      </p:cBhvr>
                                      <p:tavLst>
                                        <p:tav tm="0">
                                          <p:val>
                                            <p:strVal val="#ppt_x"/>
                                          </p:val>
                                        </p:tav>
                                        <p:tav tm="100000">
                                          <p:val>
                                            <p:strVal val="#ppt_x"/>
                                          </p:val>
                                        </p:tav>
                                      </p:tavLst>
                                    </p:anim>
                                    <p:anim calcmode="lin" valueType="num">
                                      <p:cBhvr>
                                        <p:cTn id="65" dur="500" fill="hold"/>
                                        <p:tgtEl>
                                          <p:spTgt spid="16387">
                                            <p:txEl>
                                              <p:pRg st="7" end="7"/>
                                            </p:txEl>
                                          </p:spTgt>
                                        </p:tgtEl>
                                        <p:attrNameLst>
                                          <p:attrName>ppt_y</p:attrName>
                                        </p:attrNameLst>
                                      </p:cBhvr>
                                      <p:tavLst>
                                        <p:tav tm="0">
                                          <p:val>
                                            <p:strVal val="#ppt_y+.05"/>
                                          </p:val>
                                        </p:tav>
                                        <p:tav tm="100000">
                                          <p:val>
                                            <p:strVal val="#ppt_y"/>
                                          </p:val>
                                        </p:tav>
                                      </p:tavLst>
                                    </p:anim>
                                  </p:childTnLst>
                                </p:cTn>
                              </p:par>
                            </p:childTnLst>
                          </p:cTn>
                        </p:par>
                      </p:childTnLst>
                    </p:cTn>
                  </p:par>
                  <p:par>
                    <p:cTn id="66" fill="hold" nodeType="clickPar">
                      <p:stCondLst>
                        <p:cond delay="indefinite"/>
                      </p:stCondLst>
                      <p:childTnLst>
                        <p:par>
                          <p:cTn id="67" fill="hold" nodeType="withGroup">
                            <p:stCondLst>
                              <p:cond delay="0"/>
                            </p:stCondLst>
                            <p:childTnLst>
                              <p:par>
                                <p:cTn id="68" presetID="44" presetClass="entr" presetSubtype="0" fill="hold" grpId="0" nodeType="clickEffect">
                                  <p:stCondLst>
                                    <p:cond delay="0"/>
                                  </p:stCondLst>
                                  <p:childTnLst>
                                    <p:set>
                                      <p:cBhvr>
                                        <p:cTn id="69" dur="1" fill="hold">
                                          <p:stCondLst>
                                            <p:cond delay="0"/>
                                          </p:stCondLst>
                                        </p:cTn>
                                        <p:tgtEl>
                                          <p:spTgt spid="16387">
                                            <p:txEl>
                                              <p:pRg st="8" end="8"/>
                                            </p:txEl>
                                          </p:spTgt>
                                        </p:tgtEl>
                                        <p:attrNameLst>
                                          <p:attrName>style.visibility</p:attrName>
                                        </p:attrNameLst>
                                      </p:cBhvr>
                                      <p:to>
                                        <p:strVal val="visible"/>
                                      </p:to>
                                    </p:set>
                                    <p:animEffect transition="in" filter="fade">
                                      <p:cBhvr>
                                        <p:cTn id="70" dur="500"/>
                                        <p:tgtEl>
                                          <p:spTgt spid="16387">
                                            <p:txEl>
                                              <p:pRg st="8" end="8"/>
                                            </p:txEl>
                                          </p:spTgt>
                                        </p:tgtEl>
                                      </p:cBhvr>
                                    </p:animEffect>
                                    <p:anim calcmode="lin" valueType="num">
                                      <p:cBhvr>
                                        <p:cTn id="71" dur="500" fill="hold"/>
                                        <p:tgtEl>
                                          <p:spTgt spid="16387">
                                            <p:txEl>
                                              <p:pRg st="8" end="8"/>
                                            </p:txEl>
                                          </p:spTgt>
                                        </p:tgtEl>
                                        <p:attrNameLst>
                                          <p:attrName>ppt_x</p:attrName>
                                        </p:attrNameLst>
                                      </p:cBhvr>
                                      <p:tavLst>
                                        <p:tav tm="0">
                                          <p:val>
                                            <p:strVal val="#ppt_x"/>
                                          </p:val>
                                        </p:tav>
                                        <p:tav tm="100000">
                                          <p:val>
                                            <p:strVal val="#ppt_x"/>
                                          </p:val>
                                        </p:tav>
                                      </p:tavLst>
                                    </p:anim>
                                    <p:anim calcmode="lin" valueType="num">
                                      <p:cBhvr>
                                        <p:cTn id="72" dur="500" fill="hold"/>
                                        <p:tgtEl>
                                          <p:spTgt spid="16387">
                                            <p:txEl>
                                              <p:pRg st="8" end="8"/>
                                            </p:txEl>
                                          </p:spTgt>
                                        </p:tgtEl>
                                        <p:attrNameLst>
                                          <p:attrName>ppt_y</p:attrName>
                                        </p:attrNameLst>
                                      </p:cBhvr>
                                      <p:tavLst>
                                        <p:tav tm="0">
                                          <p:val>
                                            <p:strVal val="#ppt_y+.05"/>
                                          </p:val>
                                        </p:tav>
                                        <p:tav tm="100000">
                                          <p:val>
                                            <p:strVal val="#ppt_y"/>
                                          </p:val>
                                        </p:tav>
                                      </p:tavLst>
                                    </p:anim>
                                  </p:childTnLst>
                                </p:cTn>
                              </p:par>
                            </p:childTnLst>
                          </p:cTn>
                        </p:par>
                      </p:childTnLst>
                    </p:cTn>
                  </p:par>
                  <p:par>
                    <p:cTn id="73" fill="hold" nodeType="clickPar">
                      <p:stCondLst>
                        <p:cond delay="indefinite"/>
                      </p:stCondLst>
                      <p:childTnLst>
                        <p:par>
                          <p:cTn id="74" fill="hold" nodeType="withGroup">
                            <p:stCondLst>
                              <p:cond delay="0"/>
                            </p:stCondLst>
                            <p:childTnLst>
                              <p:par>
                                <p:cTn id="75" presetID="44" presetClass="entr" presetSubtype="0" fill="hold" grpId="0" nodeType="clickEffect">
                                  <p:stCondLst>
                                    <p:cond delay="0"/>
                                  </p:stCondLst>
                                  <p:childTnLst>
                                    <p:set>
                                      <p:cBhvr>
                                        <p:cTn id="76" dur="1" fill="hold">
                                          <p:stCondLst>
                                            <p:cond delay="0"/>
                                          </p:stCondLst>
                                        </p:cTn>
                                        <p:tgtEl>
                                          <p:spTgt spid="16387">
                                            <p:txEl>
                                              <p:pRg st="9" end="9"/>
                                            </p:txEl>
                                          </p:spTgt>
                                        </p:tgtEl>
                                        <p:attrNameLst>
                                          <p:attrName>style.visibility</p:attrName>
                                        </p:attrNameLst>
                                      </p:cBhvr>
                                      <p:to>
                                        <p:strVal val="visible"/>
                                      </p:to>
                                    </p:set>
                                    <p:animEffect transition="in" filter="fade">
                                      <p:cBhvr>
                                        <p:cTn id="77" dur="500"/>
                                        <p:tgtEl>
                                          <p:spTgt spid="16387">
                                            <p:txEl>
                                              <p:pRg st="9" end="9"/>
                                            </p:txEl>
                                          </p:spTgt>
                                        </p:tgtEl>
                                      </p:cBhvr>
                                    </p:animEffect>
                                    <p:anim calcmode="lin" valueType="num">
                                      <p:cBhvr>
                                        <p:cTn id="78" dur="500" fill="hold"/>
                                        <p:tgtEl>
                                          <p:spTgt spid="16387">
                                            <p:txEl>
                                              <p:pRg st="9" end="9"/>
                                            </p:txEl>
                                          </p:spTgt>
                                        </p:tgtEl>
                                        <p:attrNameLst>
                                          <p:attrName>ppt_x</p:attrName>
                                        </p:attrNameLst>
                                      </p:cBhvr>
                                      <p:tavLst>
                                        <p:tav tm="0">
                                          <p:val>
                                            <p:strVal val="#ppt_x"/>
                                          </p:val>
                                        </p:tav>
                                        <p:tav tm="100000">
                                          <p:val>
                                            <p:strVal val="#ppt_x"/>
                                          </p:val>
                                        </p:tav>
                                      </p:tavLst>
                                    </p:anim>
                                    <p:anim calcmode="lin" valueType="num">
                                      <p:cBhvr>
                                        <p:cTn id="79" dur="500" fill="hold"/>
                                        <p:tgtEl>
                                          <p:spTgt spid="16387">
                                            <p:txEl>
                                              <p:pRg st="9" end="9"/>
                                            </p:txEl>
                                          </p:spTgt>
                                        </p:tgtEl>
                                        <p:attrNameLst>
                                          <p:attrName>ppt_y</p:attrName>
                                        </p:attrNameLst>
                                      </p:cBhvr>
                                      <p:tavLst>
                                        <p:tav tm="0">
                                          <p:val>
                                            <p:strVal val="#ppt_y+.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6" grpId="0"/>
      <p:bldP spid="16387" grpId="0" build="p"/>
    </p:bldLst>
  </p:timing>
</p:sld>
</file>

<file path=ppt/slides/slide49.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7170" name="Slide Number Placeholder 5">
            <a:extLst>
              <a:ext uri="{FF2B5EF4-FFF2-40B4-BE49-F238E27FC236}">
                <a16:creationId xmlns:a16="http://schemas.microsoft.com/office/drawing/2014/main" id="{C0338CDB-66FE-B44F-8598-290557E9AD0F}"/>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lvl1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cs typeface="Lucida Sans Unicode" panose="020B0602030504020204" pitchFamily="34" charset="0"/>
              </a:defRPr>
            </a:lvl1pPr>
            <a:lvl2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cs typeface="Lucida Sans Unicode" panose="020B0602030504020204" pitchFamily="34" charset="0"/>
              </a:defRPr>
            </a:lvl2pPr>
            <a:lvl3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cs typeface="Lucida Sans Unicode" panose="020B0602030504020204" pitchFamily="34" charset="0"/>
              </a:defRPr>
            </a:lvl3pPr>
            <a:lvl4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cs typeface="Lucida Sans Unicode" panose="020B0602030504020204" pitchFamily="34" charset="0"/>
              </a:defRPr>
            </a:lvl4pPr>
            <a:lvl5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cs typeface="Lucida Sans Unicode" panose="020B0602030504020204" pitchFamily="34" charset="0"/>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cs typeface="Lucida Sans Unicode" panose="020B0602030504020204" pitchFamily="34" charset="0"/>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cs typeface="Lucida Sans Unicode" panose="020B0602030504020204" pitchFamily="34" charset="0"/>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cs typeface="Lucida Sans Unicode" panose="020B0602030504020204" pitchFamily="34" charset="0"/>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cs typeface="Lucida Sans Unicode" panose="020B0602030504020204" pitchFamily="34" charset="0"/>
              </a:defRPr>
            </a:lvl9pPr>
          </a:lstStyle>
          <a:p>
            <a:pPr eaLnBrk="1" hangingPunct="1"/>
            <a:fld id="{A54B2F43-0957-CE4E-AF1A-C9E1DC78E244}" type="slidenum">
              <a:rPr lang="hu-HU" altLang="en-US">
                <a:solidFill>
                  <a:srgbClr val="000000"/>
                </a:solidFill>
              </a:rPr>
              <a:pPr eaLnBrk="1" hangingPunct="1"/>
              <a:t>49</a:t>
            </a:fld>
            <a:endParaRPr lang="hu-HU" altLang="en-US">
              <a:solidFill>
                <a:srgbClr val="000000"/>
              </a:solidFill>
            </a:endParaRPr>
          </a:p>
        </p:txBody>
      </p:sp>
      <p:sp>
        <p:nvSpPr>
          <p:cNvPr id="7169" name="Rectangle 1">
            <a:extLst>
              <a:ext uri="{FF2B5EF4-FFF2-40B4-BE49-F238E27FC236}">
                <a16:creationId xmlns:a16="http://schemas.microsoft.com/office/drawing/2014/main" id="{DA4DD546-1BF5-8849-95DB-BD6FBFD6B69E}"/>
              </a:ext>
            </a:extLst>
          </p:cNvPr>
          <p:cNvSpPr>
            <a:spLocks noGrp="1" noChangeArrowheads="1"/>
          </p:cNvSpPr>
          <p:nvPr>
            <p:ph type="title"/>
          </p:nvPr>
        </p:nvSpPr>
        <p:spPr>
          <a:xfrm>
            <a:off x="1981200" y="1015678"/>
            <a:ext cx="8229600" cy="609600"/>
          </a:xfrm>
        </p:spPr>
        <p:txBody>
          <a:bodyPr vert="horz" lIns="0" tIns="0" rIns="0" bIns="0" rtlCol="0" anchor="b">
            <a:normAutofit/>
          </a:bodyPr>
          <a:lstStyle/>
          <a:p>
            <a:pP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3200" b="1" dirty="0">
                <a:latin typeface="Book Antiqua" panose="02040602050305030304" pitchFamily="18" charset="0"/>
              </a:rPr>
              <a:t>Dominant cultural order</a:t>
            </a:r>
          </a:p>
        </p:txBody>
      </p:sp>
      <p:sp>
        <p:nvSpPr>
          <p:cNvPr id="2" name="Rectangle 2">
            <a:extLst>
              <a:ext uri="{FF2B5EF4-FFF2-40B4-BE49-F238E27FC236}">
                <a16:creationId xmlns:a16="http://schemas.microsoft.com/office/drawing/2014/main" id="{D947D617-E914-E74E-9C6F-746ACD4F6B63}"/>
              </a:ext>
            </a:extLst>
          </p:cNvPr>
          <p:cNvSpPr>
            <a:spLocks noGrp="1" noChangeArrowheads="1"/>
          </p:cNvSpPr>
          <p:nvPr>
            <p:ph type="body" idx="1"/>
          </p:nvPr>
        </p:nvSpPr>
        <p:spPr>
          <a:xfrm>
            <a:off x="1981200" y="1320478"/>
            <a:ext cx="8229600" cy="5486400"/>
          </a:xfrm>
        </p:spPr>
        <p:txBody>
          <a:bodyPr vert="horz" lIns="0" tIns="0" rIns="0" bIns="0" rtlCol="0" anchor="ctr">
            <a:normAutofit/>
          </a:bodyPr>
          <a:lstStyle/>
          <a:p>
            <a:pPr marL="341313" indent="-341313">
              <a:tabLst>
                <a:tab pos="569913" algn="l"/>
                <a:tab pos="1484313" algn="l"/>
                <a:tab pos="2398713" algn="l"/>
                <a:tab pos="3313113" algn="l"/>
                <a:tab pos="4227513" algn="l"/>
                <a:tab pos="5141913" algn="l"/>
                <a:tab pos="6056313" algn="l"/>
                <a:tab pos="6970713" algn="l"/>
                <a:tab pos="7885113" algn="l"/>
                <a:tab pos="8799513" algn="l"/>
                <a:tab pos="9713913" algn="l"/>
              </a:tabLst>
            </a:pPr>
            <a:r>
              <a:rPr lang="en-GB" altLang="en-US" sz="2000" dirty="0">
                <a:latin typeface="Book Antiqua" panose="02040602050305030304" pitchFamily="18" charset="0"/>
              </a:rPr>
              <a:t>→ </a:t>
            </a:r>
            <a:r>
              <a:rPr lang="en-GB" altLang="en-US" sz="1900" b="1" dirty="0">
                <a:latin typeface="Book Antiqua" panose="02040602050305030304" pitchFamily="18" charset="0"/>
              </a:rPr>
              <a:t>structure of discourses</a:t>
            </a:r>
            <a:r>
              <a:rPr lang="en-GB" altLang="en-US" sz="1900" dirty="0">
                <a:latin typeface="Book Antiqua" panose="02040602050305030304" pitchFamily="18" charset="0"/>
              </a:rPr>
              <a:t> in dominance (513)</a:t>
            </a:r>
          </a:p>
          <a:p>
            <a:pPr marL="341313" indent="-341313">
              <a:buFont typeface="Arial" panose="020B0604020202020204" pitchFamily="34" charset="0"/>
              <a:buChar char="•"/>
              <a:tabLst>
                <a:tab pos="569913" algn="l"/>
                <a:tab pos="1484313" algn="l"/>
                <a:tab pos="2398713" algn="l"/>
                <a:tab pos="3313113" algn="l"/>
                <a:tab pos="4227513" algn="l"/>
                <a:tab pos="5141913" algn="l"/>
                <a:tab pos="6056313" algn="l"/>
                <a:tab pos="6970713" algn="l"/>
                <a:tab pos="7885113" algn="l"/>
                <a:tab pos="8799513" algn="l"/>
                <a:tab pos="9713913" algn="l"/>
              </a:tabLst>
            </a:pPr>
            <a:r>
              <a:rPr lang="en-GB" altLang="en-US" sz="1900" dirty="0">
                <a:latin typeface="Book Antiqua" panose="02040602050305030304" pitchFamily="18" charset="0"/>
              </a:rPr>
              <a:t>Social life appears in </a:t>
            </a:r>
            <a:r>
              <a:rPr lang="en-GB" altLang="en-US" sz="1900" b="1" dirty="0">
                <a:latin typeface="Book Antiqua" panose="02040602050305030304" pitchFamily="18" charset="0"/>
              </a:rPr>
              <a:t>discursive domains </a:t>
            </a:r>
          </a:p>
          <a:p>
            <a:pPr marL="341313" indent="-341313">
              <a:lnSpc>
                <a:spcPct val="80000"/>
              </a:lnSpc>
              <a:spcBef>
                <a:spcPts val="450"/>
              </a:spcBef>
              <a:buClrTx/>
              <a:buSzTx/>
              <a:buNone/>
              <a:tabLst>
                <a:tab pos="569913" algn="l"/>
                <a:tab pos="1484313" algn="l"/>
                <a:tab pos="2398713" algn="l"/>
                <a:tab pos="3313113" algn="l"/>
                <a:tab pos="4227513" algn="l"/>
                <a:tab pos="5141913" algn="l"/>
                <a:tab pos="6056313" algn="l"/>
                <a:tab pos="6970713" algn="l"/>
                <a:tab pos="7885113" algn="l"/>
                <a:tab pos="8799513" algn="l"/>
                <a:tab pos="9713913" algn="l"/>
              </a:tabLst>
            </a:pPr>
            <a:r>
              <a:rPr lang="en-GB" altLang="en-US" sz="1900" dirty="0">
                <a:latin typeface="Book Antiqua" panose="02040602050305030304" pitchFamily="18" charset="0"/>
              </a:rPr>
              <a:t>→  these are hierarchically organised into </a:t>
            </a:r>
            <a:r>
              <a:rPr lang="en-GB" altLang="en-US" sz="1900" b="1" dirty="0">
                <a:latin typeface="Book Antiqua" panose="02040602050305030304" pitchFamily="18" charset="0"/>
              </a:rPr>
              <a:t>dominant or preferred meanings</a:t>
            </a:r>
            <a:r>
              <a:rPr lang="en-GB" altLang="en-US" sz="1900" dirty="0">
                <a:latin typeface="Book Antiqua" panose="02040602050305030304" pitchFamily="18" charset="0"/>
              </a:rPr>
              <a:t> </a:t>
            </a:r>
          </a:p>
          <a:p>
            <a:pPr marL="341313" indent="-341313">
              <a:buSzPct val="45000"/>
              <a:buFont typeface="Wingdings" pitchFamily="2" charset="2"/>
              <a:buChar char=""/>
              <a:tabLst>
                <a:tab pos="569913" algn="l"/>
                <a:tab pos="1484313" algn="l"/>
                <a:tab pos="2398713" algn="l"/>
                <a:tab pos="3313113" algn="l"/>
                <a:tab pos="4227513" algn="l"/>
                <a:tab pos="5141913" algn="l"/>
                <a:tab pos="6056313" algn="l"/>
                <a:tab pos="6970713" algn="l"/>
                <a:tab pos="7885113" algn="l"/>
                <a:tab pos="8799513" algn="l"/>
                <a:tab pos="9713913" algn="l"/>
              </a:tabLst>
            </a:pPr>
            <a:r>
              <a:rPr lang="en-GB" altLang="en-US" sz="1900" b="1" dirty="0">
                <a:latin typeface="Book Antiqua" panose="02040602050305030304" pitchFamily="18" charset="0"/>
              </a:rPr>
              <a:t> institutional/political/ideological order is imprinted</a:t>
            </a:r>
            <a:r>
              <a:rPr lang="en-GB" altLang="en-US" sz="1900" dirty="0">
                <a:latin typeface="Book Antiqua" panose="02040602050305030304" pitchFamily="18" charset="0"/>
              </a:rPr>
              <a:t> in the preferred meanings</a:t>
            </a:r>
          </a:p>
          <a:p>
            <a:pPr marL="341313" indent="-341313">
              <a:buClrTx/>
              <a:buSzTx/>
              <a:buNone/>
              <a:tabLst>
                <a:tab pos="569913" algn="l"/>
                <a:tab pos="1484313" algn="l"/>
                <a:tab pos="2398713" algn="l"/>
                <a:tab pos="3313113" algn="l"/>
                <a:tab pos="4227513" algn="l"/>
                <a:tab pos="5141913" algn="l"/>
                <a:tab pos="6056313" algn="l"/>
                <a:tab pos="6970713" algn="l"/>
                <a:tab pos="7885113" algn="l"/>
                <a:tab pos="8799513" algn="l"/>
                <a:tab pos="9713913" algn="l"/>
              </a:tabLst>
            </a:pPr>
            <a:r>
              <a:rPr lang="en-GB" altLang="en-US" sz="1900" dirty="0">
                <a:latin typeface="Book Antiqua" panose="02040602050305030304" pitchFamily="18" charset="0"/>
              </a:rPr>
              <a:t>→ the preferred meanings become</a:t>
            </a:r>
            <a:r>
              <a:rPr lang="en-GB" altLang="en-US" sz="1900" b="1" dirty="0">
                <a:latin typeface="Book Antiqua" panose="02040602050305030304" pitchFamily="18" charset="0"/>
              </a:rPr>
              <a:t> institutionalised </a:t>
            </a:r>
            <a:r>
              <a:rPr lang="en-GB" altLang="en-US" sz="1900" dirty="0">
                <a:latin typeface="Book Antiqua" panose="02040602050305030304" pitchFamily="18" charset="0"/>
              </a:rPr>
              <a:t>themselves</a:t>
            </a:r>
          </a:p>
          <a:p>
            <a:pPr marL="341313" indent="-341313">
              <a:buClrTx/>
              <a:buSzTx/>
              <a:buNone/>
              <a:tabLst>
                <a:tab pos="569913" algn="l"/>
                <a:tab pos="1484313" algn="l"/>
                <a:tab pos="2398713" algn="l"/>
                <a:tab pos="3313113" algn="l"/>
                <a:tab pos="4227513" algn="l"/>
                <a:tab pos="5141913" algn="l"/>
                <a:tab pos="6056313" algn="l"/>
                <a:tab pos="6970713" algn="l"/>
                <a:tab pos="7885113" algn="l"/>
                <a:tab pos="8799513" algn="l"/>
                <a:tab pos="9713913" algn="l"/>
              </a:tabLst>
            </a:pPr>
            <a:r>
              <a:rPr lang="en-GB" altLang="en-US" sz="1900" dirty="0">
                <a:latin typeface="Book Antiqua" panose="02040602050305030304" pitchFamily="18" charset="0"/>
              </a:rPr>
              <a:t>→ the rank order of power and interest </a:t>
            </a:r>
            <a:r>
              <a:rPr lang="en-GB" altLang="en-US" sz="1900" b="1" dirty="0">
                <a:latin typeface="Book Antiqua" panose="02040602050305030304" pitchFamily="18" charset="0"/>
              </a:rPr>
              <a:t>limits and sanctions ~ exclusion of particular meanings</a:t>
            </a:r>
          </a:p>
          <a:p>
            <a:pPr marL="341313" indent="-341313">
              <a:buClrTx/>
              <a:buSzTx/>
              <a:buNone/>
              <a:tabLst>
                <a:tab pos="569913" algn="l"/>
                <a:tab pos="1484313" algn="l"/>
                <a:tab pos="2398713" algn="l"/>
                <a:tab pos="3313113" algn="l"/>
                <a:tab pos="4227513" algn="l"/>
                <a:tab pos="5141913" algn="l"/>
                <a:tab pos="6056313" algn="l"/>
                <a:tab pos="6970713" algn="l"/>
                <a:tab pos="7885113" algn="l"/>
                <a:tab pos="8799513" algn="l"/>
                <a:tab pos="9713913" algn="l"/>
              </a:tabLst>
            </a:pPr>
            <a:endParaRPr lang="en-GB" altLang="en-US" sz="1900" dirty="0">
              <a:latin typeface="Book Antiqua" panose="02040602050305030304" pitchFamily="18" charset="0"/>
            </a:endParaRPr>
          </a:p>
        </p:txBody>
      </p:sp>
    </p:spTree>
    <p:extLst>
      <p:ext uri="{BB962C8B-B14F-4D97-AF65-F5344CB8AC3E}">
        <p14:creationId xmlns:p14="http://schemas.microsoft.com/office/powerpoint/2010/main" val="1033965423"/>
      </p:ext>
    </p:extLst>
  </p:cSld>
  <p:clrMapOvr>
    <a:masterClrMapping/>
  </p:clrMapOvr>
  <p:transition>
    <p:fade/>
  </p:transition>
  <p:timing>
    <p:tnLst>
      <p:par>
        <p:cTn id="1" dur="indefinite" nodeType="tmRoot">
          <p:childTnLst>
            <p:seq concurrent="1" nextAc="seek">
              <p:cTn id="2" dur="0" nodeType="mainSeq">
                <p:childTnLst>
                  <p:par>
                    <p:cTn id="3" fill="hold" nodeType="clickPar">
                      <p:stCondLst>
                        <p:cond delay="indefinite"/>
                        <p:cond evt="onBegin" delay="0">
                          <p:tn val="2"/>
                        </p:cond>
                      </p:stCondLst>
                      <p:childTnLst>
                        <p:par>
                          <p:cTn id="4" fill="hold" nodeType="withGroup">
                            <p:stCondLst>
                              <p:cond delay="0"/>
                            </p:stCondLst>
                            <p:childTnLst>
                              <p:par>
                                <p:cTn id="5" presetID="29" presetClass="entr" presetSubtype="0" fill="hold" grpId="0" nodeType="withEffect">
                                  <p:stCondLst>
                                    <p:cond delay="0"/>
                                  </p:stCondLst>
                                  <p:childTnLst>
                                    <p:set>
                                      <p:cBhvr>
                                        <p:cTn id="6" dur="1" fill="hold">
                                          <p:stCondLst>
                                            <p:cond delay="0"/>
                                          </p:stCondLst>
                                        </p:cTn>
                                        <p:tgtEl>
                                          <p:spTgt spid="7169"/>
                                        </p:tgtEl>
                                        <p:attrNameLst>
                                          <p:attrName>style.visibility</p:attrName>
                                        </p:attrNameLst>
                                      </p:cBhvr>
                                      <p:to>
                                        <p:strVal val="visible"/>
                                      </p:to>
                                    </p:set>
                                    <p:anim calcmode="lin" valueType="num">
                                      <p:cBhvr>
                                        <p:cTn id="7" dur="1000" fill="hold"/>
                                        <p:tgtEl>
                                          <p:spTgt spid="7169"/>
                                        </p:tgtEl>
                                        <p:attrNameLst>
                                          <p:attrName>ppt_x</p:attrName>
                                        </p:attrNameLst>
                                      </p:cBhvr>
                                      <p:tavLst>
                                        <p:tav tm="0">
                                          <p:val>
                                            <p:strVal val="#ppt_x-.2"/>
                                          </p:val>
                                        </p:tav>
                                        <p:tav tm="100000">
                                          <p:val>
                                            <p:strVal val="#ppt_x"/>
                                          </p:val>
                                        </p:tav>
                                      </p:tavLst>
                                    </p:anim>
                                    <p:anim calcmode="lin" valueType="num">
                                      <p:cBhvr>
                                        <p:cTn id="8" dur="1000" fill="hold"/>
                                        <p:tgtEl>
                                          <p:spTgt spid="7169"/>
                                        </p:tgtEl>
                                        <p:attrNameLst>
                                          <p:attrName>ppt_y</p:attrName>
                                        </p:attrNameLst>
                                      </p:cBhvr>
                                      <p:tavLst>
                                        <p:tav tm="0">
                                          <p:val>
                                            <p:strVal val="#ppt_y"/>
                                          </p:val>
                                        </p:tav>
                                        <p:tav tm="100000">
                                          <p:val>
                                            <p:strVal val="#ppt_y"/>
                                          </p:val>
                                        </p:tav>
                                      </p:tavLst>
                                    </p:anim>
                                    <p:animEffect transition="in" filter="wipe(right)" prLst="gradientSize: 0.1">
                                      <p:cBhvr>
                                        <p:cTn id="9" dur="1000"/>
                                        <p:tgtEl>
                                          <p:spTgt spid="7169"/>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44" presetClass="entr" presetSubtype="0" fill="hold" grpId="0" nodeType="clickEffect">
                                  <p:stCondLst>
                                    <p:cond delay="0"/>
                                  </p:stCondLst>
                                  <p:childTnLst>
                                    <p:set>
                                      <p:cBhvr>
                                        <p:cTn id="13" dur="1" fill="hold">
                                          <p:stCondLst>
                                            <p:cond delay="0"/>
                                          </p:stCondLst>
                                        </p:cTn>
                                        <p:tgtEl>
                                          <p:spTgt spid="2">
                                            <p:txEl>
                                              <p:pRg st="0" end="0"/>
                                            </p:txEl>
                                          </p:spTgt>
                                        </p:tgtEl>
                                        <p:attrNameLst>
                                          <p:attrName>style.visibility</p:attrName>
                                        </p:attrNameLst>
                                      </p:cBhvr>
                                      <p:to>
                                        <p:strVal val="visible"/>
                                      </p:to>
                                    </p:set>
                                    <p:animEffect transition="in" filter="fade">
                                      <p:cBhvr>
                                        <p:cTn id="14" dur="500"/>
                                        <p:tgtEl>
                                          <p:spTgt spid="2">
                                            <p:txEl>
                                              <p:pRg st="0" end="0"/>
                                            </p:txEl>
                                          </p:spTgt>
                                        </p:tgtEl>
                                      </p:cBhvr>
                                    </p:animEffect>
                                    <p:anim calcmode="lin" valueType="num">
                                      <p:cBhvr>
                                        <p:cTn id="15"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16" dur="500" fill="hold"/>
                                        <p:tgtEl>
                                          <p:spTgt spid="2">
                                            <p:txEl>
                                              <p:pRg st="0" end="0"/>
                                            </p:txEl>
                                          </p:spTgt>
                                        </p:tgtEl>
                                        <p:attrNameLst>
                                          <p:attrName>ppt_y</p:attrName>
                                        </p:attrNameLst>
                                      </p:cBhvr>
                                      <p:tavLst>
                                        <p:tav tm="0">
                                          <p:val>
                                            <p:strVal val="#ppt_y+.05"/>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4" presetClass="entr" presetSubtype="0" fill="hold" grpId="0" nodeType="clickEffect">
                                  <p:stCondLst>
                                    <p:cond delay="0"/>
                                  </p:stCondLst>
                                  <p:childTnLst>
                                    <p:set>
                                      <p:cBhvr>
                                        <p:cTn id="20" dur="1" fill="hold">
                                          <p:stCondLst>
                                            <p:cond delay="0"/>
                                          </p:stCondLst>
                                        </p:cTn>
                                        <p:tgtEl>
                                          <p:spTgt spid="2">
                                            <p:txEl>
                                              <p:pRg st="1" end="1"/>
                                            </p:txEl>
                                          </p:spTgt>
                                        </p:tgtEl>
                                        <p:attrNameLst>
                                          <p:attrName>style.visibility</p:attrName>
                                        </p:attrNameLst>
                                      </p:cBhvr>
                                      <p:to>
                                        <p:strVal val="visible"/>
                                      </p:to>
                                    </p:set>
                                    <p:animEffect transition="in" filter="fade">
                                      <p:cBhvr>
                                        <p:cTn id="21" dur="500"/>
                                        <p:tgtEl>
                                          <p:spTgt spid="2">
                                            <p:txEl>
                                              <p:pRg st="1" end="1"/>
                                            </p:txEl>
                                          </p:spTgt>
                                        </p:tgtEl>
                                      </p:cBhvr>
                                    </p:animEffect>
                                    <p:anim calcmode="lin" valueType="num">
                                      <p:cBhvr>
                                        <p:cTn id="22"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23" dur="500" fill="hold"/>
                                        <p:tgtEl>
                                          <p:spTgt spid="2">
                                            <p:txEl>
                                              <p:pRg st="1" end="1"/>
                                            </p:txEl>
                                          </p:spTgt>
                                        </p:tgtEl>
                                        <p:attrNameLst>
                                          <p:attrName>ppt_y</p:attrName>
                                        </p:attrNameLst>
                                      </p:cBhvr>
                                      <p:tavLst>
                                        <p:tav tm="0">
                                          <p:val>
                                            <p:strVal val="#ppt_y+.05"/>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4" presetClass="entr" presetSubtype="0" fill="hold" grpId="0" nodeType="clickEffect">
                                  <p:stCondLst>
                                    <p:cond delay="0"/>
                                  </p:stCondLst>
                                  <p:childTnLst>
                                    <p:set>
                                      <p:cBhvr>
                                        <p:cTn id="27" dur="1" fill="hold">
                                          <p:stCondLst>
                                            <p:cond delay="0"/>
                                          </p:stCondLst>
                                        </p:cTn>
                                        <p:tgtEl>
                                          <p:spTgt spid="2">
                                            <p:txEl>
                                              <p:pRg st="2" end="2"/>
                                            </p:txEl>
                                          </p:spTgt>
                                        </p:tgtEl>
                                        <p:attrNameLst>
                                          <p:attrName>style.visibility</p:attrName>
                                        </p:attrNameLst>
                                      </p:cBhvr>
                                      <p:to>
                                        <p:strVal val="visible"/>
                                      </p:to>
                                    </p:set>
                                    <p:animEffect transition="in" filter="fade">
                                      <p:cBhvr>
                                        <p:cTn id="28" dur="500"/>
                                        <p:tgtEl>
                                          <p:spTgt spid="2">
                                            <p:txEl>
                                              <p:pRg st="2" end="2"/>
                                            </p:txEl>
                                          </p:spTgt>
                                        </p:tgtEl>
                                      </p:cBhvr>
                                    </p:animEffect>
                                    <p:anim calcmode="lin" valueType="num">
                                      <p:cBhvr>
                                        <p:cTn id="2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30" dur="500" fill="hold"/>
                                        <p:tgtEl>
                                          <p:spTgt spid="2">
                                            <p:txEl>
                                              <p:pRg st="2" end="2"/>
                                            </p:txEl>
                                          </p:spTgt>
                                        </p:tgtEl>
                                        <p:attrNameLst>
                                          <p:attrName>ppt_y</p:attrName>
                                        </p:attrNameLst>
                                      </p:cBhvr>
                                      <p:tavLst>
                                        <p:tav tm="0">
                                          <p:val>
                                            <p:strVal val="#ppt_y+.05"/>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4" presetClass="entr" presetSubtype="0" fill="hold" grpId="0" nodeType="clickEffect">
                                  <p:stCondLst>
                                    <p:cond delay="0"/>
                                  </p:stCondLst>
                                  <p:childTnLst>
                                    <p:set>
                                      <p:cBhvr>
                                        <p:cTn id="34" dur="1" fill="hold">
                                          <p:stCondLst>
                                            <p:cond delay="0"/>
                                          </p:stCondLst>
                                        </p:cTn>
                                        <p:tgtEl>
                                          <p:spTgt spid="2">
                                            <p:txEl>
                                              <p:pRg st="3" end="3"/>
                                            </p:txEl>
                                          </p:spTgt>
                                        </p:tgtEl>
                                        <p:attrNameLst>
                                          <p:attrName>style.visibility</p:attrName>
                                        </p:attrNameLst>
                                      </p:cBhvr>
                                      <p:to>
                                        <p:strVal val="visible"/>
                                      </p:to>
                                    </p:set>
                                    <p:animEffect transition="in" filter="fade">
                                      <p:cBhvr>
                                        <p:cTn id="35" dur="500"/>
                                        <p:tgtEl>
                                          <p:spTgt spid="2">
                                            <p:txEl>
                                              <p:pRg st="3" end="3"/>
                                            </p:txEl>
                                          </p:spTgt>
                                        </p:tgtEl>
                                      </p:cBhvr>
                                    </p:animEffect>
                                    <p:anim calcmode="lin" valueType="num">
                                      <p:cBhvr>
                                        <p:cTn id="36"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37" dur="500" fill="hold"/>
                                        <p:tgtEl>
                                          <p:spTgt spid="2">
                                            <p:txEl>
                                              <p:pRg st="3" end="3"/>
                                            </p:txEl>
                                          </p:spTgt>
                                        </p:tgtEl>
                                        <p:attrNameLst>
                                          <p:attrName>ppt_y</p:attrName>
                                        </p:attrNameLst>
                                      </p:cBhvr>
                                      <p:tavLst>
                                        <p:tav tm="0">
                                          <p:val>
                                            <p:strVal val="#ppt_y+.05"/>
                                          </p:val>
                                        </p:tav>
                                        <p:tav tm="100000">
                                          <p:val>
                                            <p:strVal val="#ppt_y"/>
                                          </p:val>
                                        </p:tav>
                                      </p:tavLst>
                                    </p:anim>
                                  </p:childTnLst>
                                </p:cTn>
                              </p:par>
                            </p:childTnLst>
                          </p:cTn>
                        </p:par>
                      </p:childTnLst>
                    </p:cTn>
                  </p:par>
                  <p:par>
                    <p:cTn id="38" fill="hold" nodeType="clickPar">
                      <p:stCondLst>
                        <p:cond delay="indefinite"/>
                      </p:stCondLst>
                      <p:childTnLst>
                        <p:par>
                          <p:cTn id="39" fill="hold" nodeType="withGroup">
                            <p:stCondLst>
                              <p:cond delay="0"/>
                            </p:stCondLst>
                            <p:childTnLst>
                              <p:par>
                                <p:cTn id="40" presetID="44" presetClass="entr" presetSubtype="0" fill="hold" grpId="0" nodeType="clickEffect">
                                  <p:stCondLst>
                                    <p:cond delay="0"/>
                                  </p:stCondLst>
                                  <p:childTnLst>
                                    <p:set>
                                      <p:cBhvr>
                                        <p:cTn id="41" dur="1" fill="hold">
                                          <p:stCondLst>
                                            <p:cond delay="0"/>
                                          </p:stCondLst>
                                        </p:cTn>
                                        <p:tgtEl>
                                          <p:spTgt spid="2">
                                            <p:txEl>
                                              <p:pRg st="4" end="4"/>
                                            </p:txEl>
                                          </p:spTgt>
                                        </p:tgtEl>
                                        <p:attrNameLst>
                                          <p:attrName>style.visibility</p:attrName>
                                        </p:attrNameLst>
                                      </p:cBhvr>
                                      <p:to>
                                        <p:strVal val="visible"/>
                                      </p:to>
                                    </p:set>
                                    <p:animEffect transition="in" filter="fade">
                                      <p:cBhvr>
                                        <p:cTn id="42" dur="500"/>
                                        <p:tgtEl>
                                          <p:spTgt spid="2">
                                            <p:txEl>
                                              <p:pRg st="4" end="4"/>
                                            </p:txEl>
                                          </p:spTgt>
                                        </p:tgtEl>
                                      </p:cBhvr>
                                    </p:animEffect>
                                    <p:anim calcmode="lin" valueType="num">
                                      <p:cBhvr>
                                        <p:cTn id="4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44" dur="500" fill="hold"/>
                                        <p:tgtEl>
                                          <p:spTgt spid="2">
                                            <p:txEl>
                                              <p:pRg st="4" end="4"/>
                                            </p:txEl>
                                          </p:spTgt>
                                        </p:tgtEl>
                                        <p:attrNameLst>
                                          <p:attrName>ppt_y</p:attrName>
                                        </p:attrNameLst>
                                      </p:cBhvr>
                                      <p:tavLst>
                                        <p:tav tm="0">
                                          <p:val>
                                            <p:strVal val="#ppt_y+.05"/>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44" presetClass="entr" presetSubtype="0" fill="hold" grpId="0" nodeType="clickEffect">
                                  <p:stCondLst>
                                    <p:cond delay="0"/>
                                  </p:stCondLst>
                                  <p:childTnLst>
                                    <p:set>
                                      <p:cBhvr>
                                        <p:cTn id="48" dur="1" fill="hold">
                                          <p:stCondLst>
                                            <p:cond delay="0"/>
                                          </p:stCondLst>
                                        </p:cTn>
                                        <p:tgtEl>
                                          <p:spTgt spid="2">
                                            <p:txEl>
                                              <p:pRg st="5" end="5"/>
                                            </p:txEl>
                                          </p:spTgt>
                                        </p:tgtEl>
                                        <p:attrNameLst>
                                          <p:attrName>style.visibility</p:attrName>
                                        </p:attrNameLst>
                                      </p:cBhvr>
                                      <p:to>
                                        <p:strVal val="visible"/>
                                      </p:to>
                                    </p:set>
                                    <p:animEffect transition="in" filter="fade">
                                      <p:cBhvr>
                                        <p:cTn id="49" dur="500"/>
                                        <p:tgtEl>
                                          <p:spTgt spid="2">
                                            <p:txEl>
                                              <p:pRg st="5" end="5"/>
                                            </p:txEl>
                                          </p:spTgt>
                                        </p:tgtEl>
                                      </p:cBhvr>
                                    </p:animEffect>
                                    <p:anim calcmode="lin" valueType="num">
                                      <p:cBhvr>
                                        <p:cTn id="50"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51" dur="500" fill="hold"/>
                                        <p:tgtEl>
                                          <p:spTgt spid="2">
                                            <p:txEl>
                                              <p:pRg st="5" end="5"/>
                                            </p:txEl>
                                          </p:spTgt>
                                        </p:tgtEl>
                                        <p:attrNameLst>
                                          <p:attrName>ppt_y</p:attrName>
                                        </p:attrNameLst>
                                      </p:cBhvr>
                                      <p:tavLst>
                                        <p:tav tm="0">
                                          <p:val>
                                            <p:strVal val="#ppt_y+.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69" grpId="0"/>
      <p:bldP spid="2" grpId="0" build="p"/>
    </p:bldLst>
  </p:timing>
</p:sld>
</file>

<file path=ppt/slides/slide5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D0A8C-C684-434A-B673-849E801EFA3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3C5AB5FA-9F14-8848-80A7-55601E906606}"/>
              </a:ext>
            </a:extLst>
          </p:cNvPr>
          <p:cNvSpPr>
            <a:spLocks noGrp="1"/>
          </p:cNvSpPr>
          <p:nvPr>
            <p:ph idx="1"/>
          </p:nvPr>
        </p:nvSpPr>
        <p:spPr/>
        <p:txBody>
          <a:bodyPr/>
          <a:lstStyle/>
          <a:p>
            <a:pPr marL="341313" indent="-341313">
              <a:buClrTx/>
              <a:buSzTx/>
              <a:buNone/>
              <a:tabLst>
                <a:tab pos="569913" algn="l"/>
                <a:tab pos="1484313" algn="l"/>
                <a:tab pos="2398713" algn="l"/>
                <a:tab pos="3313113" algn="l"/>
                <a:tab pos="4227513" algn="l"/>
                <a:tab pos="5141913" algn="l"/>
                <a:tab pos="6056313" algn="l"/>
                <a:tab pos="6970713" algn="l"/>
                <a:tab pos="7885113" algn="l"/>
                <a:tab pos="8799513" algn="l"/>
                <a:tab pos="9713913" algn="l"/>
              </a:tabLst>
            </a:pPr>
            <a:r>
              <a:rPr lang="en-GB" altLang="en-US" dirty="0">
                <a:latin typeface="Book Antiqua" panose="02040602050305030304" pitchFamily="18" charset="0"/>
              </a:rPr>
              <a:t>The significance of the </a:t>
            </a:r>
            <a:r>
              <a:rPr lang="en-GB" altLang="en-US" b="1" dirty="0">
                <a:latin typeface="Book Antiqua" panose="02040602050305030304" pitchFamily="18" charset="0"/>
              </a:rPr>
              <a:t>performative </a:t>
            </a:r>
            <a:r>
              <a:rPr lang="en-GB" altLang="en-US" dirty="0">
                <a:latin typeface="Book Antiqua" panose="02040602050305030304" pitchFamily="18" charset="0"/>
              </a:rPr>
              <a:t>rules (514) </a:t>
            </a:r>
          </a:p>
          <a:p>
            <a:pPr marL="341313" indent="-341313">
              <a:buClrTx/>
              <a:buSzTx/>
              <a:buNone/>
              <a:tabLst>
                <a:tab pos="569913" algn="l"/>
                <a:tab pos="1484313" algn="l"/>
                <a:tab pos="2398713" algn="l"/>
                <a:tab pos="3313113" algn="l"/>
                <a:tab pos="4227513" algn="l"/>
                <a:tab pos="5141913" algn="l"/>
                <a:tab pos="6056313" algn="l"/>
                <a:tab pos="6970713" algn="l"/>
                <a:tab pos="7885113" algn="l"/>
                <a:tab pos="8799513" algn="l"/>
                <a:tab pos="9713913" algn="l"/>
              </a:tabLst>
            </a:pPr>
            <a:r>
              <a:rPr lang="en-GB" altLang="en-US" dirty="0">
                <a:latin typeface="Book Antiqua" panose="02040602050305030304" pitchFamily="18" charset="0"/>
              </a:rPr>
              <a:t>→ actively enforces or prefer one semantic domain over another</a:t>
            </a:r>
          </a:p>
          <a:p>
            <a:pPr marL="341313" indent="-341313">
              <a:buClrTx/>
              <a:buSzTx/>
              <a:buNone/>
              <a:tabLst>
                <a:tab pos="569913" algn="l"/>
                <a:tab pos="1484313" algn="l"/>
                <a:tab pos="2398713" algn="l"/>
                <a:tab pos="3313113" algn="l"/>
                <a:tab pos="4227513" algn="l"/>
                <a:tab pos="5141913" algn="l"/>
                <a:tab pos="6056313" algn="l"/>
                <a:tab pos="6970713" algn="l"/>
                <a:tab pos="7885113" algn="l"/>
                <a:tab pos="8799513" algn="l"/>
                <a:tab pos="9713913" algn="l"/>
              </a:tabLst>
            </a:pPr>
            <a:r>
              <a:rPr lang="en-GB" altLang="en-US" dirty="0">
                <a:latin typeface="Book Antiqua" panose="02040602050305030304" pitchFamily="18" charset="0"/>
              </a:rPr>
              <a:t>→ it is a practice of</a:t>
            </a:r>
            <a:r>
              <a:rPr lang="en-GB" altLang="en-US" b="1" dirty="0">
                <a:latin typeface="Book Antiqua" panose="02040602050305030304" pitchFamily="18" charset="0"/>
              </a:rPr>
              <a:t> interpretative work </a:t>
            </a:r>
          </a:p>
          <a:p>
            <a:pPr marL="341313" indent="-341313">
              <a:buClrTx/>
              <a:buSzTx/>
              <a:buNone/>
              <a:tabLst>
                <a:tab pos="569913" algn="l"/>
                <a:tab pos="1484313" algn="l"/>
                <a:tab pos="2398713" algn="l"/>
                <a:tab pos="3313113" algn="l"/>
                <a:tab pos="4227513" algn="l"/>
                <a:tab pos="5141913" algn="l"/>
                <a:tab pos="6056313" algn="l"/>
                <a:tab pos="6970713" algn="l"/>
                <a:tab pos="7885113" algn="l"/>
                <a:tab pos="8799513" algn="l"/>
                <a:tab pos="9713913" algn="l"/>
              </a:tabLst>
            </a:pPr>
            <a:r>
              <a:rPr lang="en-GB" altLang="en-US" dirty="0">
                <a:latin typeface="Book Antiqua" panose="02040602050305030304" pitchFamily="18" charset="0"/>
              </a:rPr>
              <a:t>→  it consists the work as </a:t>
            </a:r>
            <a:r>
              <a:rPr lang="en-GB" altLang="en-US" b="1" dirty="0">
                <a:latin typeface="Book Antiqua" panose="02040602050305030304" pitchFamily="18" charset="0"/>
              </a:rPr>
              <a:t>legitimate a decoding of the event</a:t>
            </a:r>
            <a:r>
              <a:rPr lang="en-GB" altLang="en-US" dirty="0">
                <a:latin typeface="Book Antiqua" panose="02040602050305030304" pitchFamily="18" charset="0"/>
              </a:rPr>
              <a:t> within the limit of dominant definitions </a:t>
            </a:r>
          </a:p>
          <a:p>
            <a:pPr marL="341313" indent="-341313">
              <a:buSzPct val="45000"/>
              <a:buFont typeface="Wingdings" pitchFamily="2" charset="2"/>
              <a:buChar char=""/>
              <a:tabLst>
                <a:tab pos="569913" algn="l"/>
                <a:tab pos="1484313" algn="l"/>
                <a:tab pos="2398713" algn="l"/>
                <a:tab pos="3313113" algn="l"/>
                <a:tab pos="4227513" algn="l"/>
                <a:tab pos="5141913" algn="l"/>
                <a:tab pos="6056313" algn="l"/>
                <a:tab pos="6970713" algn="l"/>
                <a:tab pos="7885113" algn="l"/>
                <a:tab pos="8799513" algn="l"/>
                <a:tab pos="9713913" algn="l"/>
              </a:tabLst>
            </a:pPr>
            <a:r>
              <a:rPr lang="en-GB" altLang="en-US" dirty="0">
                <a:latin typeface="Book Antiqua" panose="02040602050305030304" pitchFamily="18" charset="0"/>
              </a:rPr>
              <a:t>What does this actually mean? </a:t>
            </a:r>
          </a:p>
          <a:p>
            <a:endParaRPr lang="en-US" dirty="0"/>
          </a:p>
        </p:txBody>
      </p:sp>
    </p:spTree>
    <p:extLst>
      <p:ext uri="{BB962C8B-B14F-4D97-AF65-F5344CB8AC3E}">
        <p14:creationId xmlns:p14="http://schemas.microsoft.com/office/powerpoint/2010/main" val="32178642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BCA77-EFDB-3941-B8EB-76C834E3292C}"/>
              </a:ext>
            </a:extLst>
          </p:cNvPr>
          <p:cNvSpPr>
            <a:spLocks noGrp="1"/>
          </p:cNvSpPr>
          <p:nvPr>
            <p:ph type="title"/>
          </p:nvPr>
        </p:nvSpPr>
        <p:spPr/>
        <p:txBody>
          <a:bodyPr/>
          <a:lstStyle/>
          <a:p>
            <a:r>
              <a:rPr lang="en-GB" dirty="0"/>
              <a:t>Definitions</a:t>
            </a:r>
            <a:endParaRPr lang="en-US" dirty="0"/>
          </a:p>
        </p:txBody>
      </p:sp>
      <p:sp>
        <p:nvSpPr>
          <p:cNvPr id="3" name="TextBox 2">
            <a:extLst>
              <a:ext uri="{FF2B5EF4-FFF2-40B4-BE49-F238E27FC236}">
                <a16:creationId xmlns:a16="http://schemas.microsoft.com/office/drawing/2014/main" id="{D34349F8-AC06-694D-9934-9BB726F23D0D}"/>
              </a:ext>
            </a:extLst>
          </p:cNvPr>
          <p:cNvSpPr txBox="1"/>
          <p:nvPr/>
        </p:nvSpPr>
        <p:spPr>
          <a:xfrm>
            <a:off x="310551" y="1880559"/>
            <a:ext cx="23699167" cy="5149930"/>
          </a:xfrm>
          <a:prstGeom prst="rect">
            <a:avLst/>
          </a:prstGeom>
          <a:noFill/>
        </p:spPr>
        <p:txBody>
          <a:bodyPr wrap="square" rtlCol="0">
            <a:spAutoFit/>
          </a:bodyPr>
          <a:lstStyle/>
          <a:p>
            <a:endParaRPr lang="en-GB" sz="2800" dirty="0"/>
          </a:p>
          <a:p>
            <a:r>
              <a:rPr lang="en-GB" sz="2800" dirty="0">
                <a:hlinkClick r:id="rId2"/>
              </a:rPr>
              <a:t>connotation</a:t>
            </a:r>
            <a:endParaRPr lang="en-GB" sz="2800" dirty="0"/>
          </a:p>
          <a:p>
            <a:r>
              <a:rPr lang="en-GB" sz="2800" dirty="0"/>
              <a:t>When you're talking about the implied subtext of words rather than their </a:t>
            </a:r>
          </a:p>
          <a:p>
            <a:r>
              <a:rPr lang="en-GB" sz="2800" dirty="0"/>
              <a:t>literal meaning, reach for the noun </a:t>
            </a:r>
            <a:r>
              <a:rPr lang="en-GB" sz="2800" i="1" dirty="0"/>
              <a:t>connotation</a:t>
            </a:r>
            <a:r>
              <a:rPr lang="en-GB" sz="2800" dirty="0"/>
              <a:t>.  A political boss might not want </a:t>
            </a:r>
          </a:p>
          <a:p>
            <a:r>
              <a:rPr lang="en-GB" sz="2800" dirty="0"/>
              <a:t>to be called "boss" because of the negative </a:t>
            </a:r>
            <a:r>
              <a:rPr lang="en-GB" sz="2800" i="1" dirty="0"/>
              <a:t>connotations</a:t>
            </a:r>
            <a:r>
              <a:rPr lang="en-GB" sz="2800" dirty="0"/>
              <a:t>.</a:t>
            </a:r>
          </a:p>
          <a:p>
            <a:endParaRPr lang="en-GB" sz="2800" dirty="0">
              <a:hlinkClick r:id="rId3"/>
            </a:endParaRPr>
          </a:p>
          <a:p>
            <a:endParaRPr lang="en-GB" sz="2800" dirty="0">
              <a:hlinkClick r:id="rId3"/>
            </a:endParaRPr>
          </a:p>
          <a:p>
            <a:r>
              <a:rPr lang="en-GB" sz="2800" dirty="0">
                <a:hlinkClick r:id="rId3"/>
              </a:rPr>
              <a:t>denotation</a:t>
            </a:r>
            <a:endParaRPr lang="en-GB" sz="2800" dirty="0"/>
          </a:p>
          <a:p>
            <a:r>
              <a:rPr lang="en-GB" sz="2800" i="1" dirty="0"/>
              <a:t>Denotation</a:t>
            </a:r>
            <a:r>
              <a:rPr lang="en-GB" sz="2800" dirty="0"/>
              <a:t> means the literal meaning of a word or name. Although Paris might </a:t>
            </a:r>
          </a:p>
          <a:p>
            <a:r>
              <a:rPr lang="en-GB" sz="2800" dirty="0"/>
              <a:t>make you think of romance, its </a:t>
            </a:r>
            <a:r>
              <a:rPr lang="en-GB" sz="2800" i="1" dirty="0"/>
              <a:t>denotation</a:t>
            </a:r>
            <a:r>
              <a:rPr lang="en-GB" sz="2800" dirty="0"/>
              <a:t> is simply "the city of an old tribe </a:t>
            </a:r>
          </a:p>
          <a:p>
            <a:r>
              <a:rPr lang="en-GB" sz="2800" dirty="0"/>
              <a:t>called the </a:t>
            </a:r>
            <a:r>
              <a:rPr lang="en-GB" sz="2800" dirty="0" err="1"/>
              <a:t>Parisii</a:t>
            </a:r>
            <a:r>
              <a:rPr lang="en-GB" sz="2800" dirty="0"/>
              <a:t>."</a:t>
            </a:r>
          </a:p>
          <a:p>
            <a:endParaRPr lang="en-US" dirty="0"/>
          </a:p>
        </p:txBody>
      </p:sp>
    </p:spTree>
    <p:extLst>
      <p:ext uri="{BB962C8B-B14F-4D97-AF65-F5344CB8AC3E}">
        <p14:creationId xmlns:p14="http://schemas.microsoft.com/office/powerpoint/2010/main" val="400671514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05729A4-6F0F-4423-AD0C-EF27345E6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204CB79E-F775-42E6-994C-D5FA8C17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3AAB5B94-95EF-4963-859C-1FA406D62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00C418F9-B1A3-4097-9C97-E1C9F31497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pic>
        <p:nvPicPr>
          <p:cNvPr id="5" name="Content Placeholder 4">
            <a:extLst>
              <a:ext uri="{FF2B5EF4-FFF2-40B4-BE49-F238E27FC236}">
                <a16:creationId xmlns:a16="http://schemas.microsoft.com/office/drawing/2014/main" id="{BC29F598-62AC-3143-83DC-55FEC8E5E4DF}"/>
              </a:ext>
            </a:extLst>
          </p:cNvPr>
          <p:cNvPicPr>
            <a:picLocks noGrp="1" noChangeAspect="1"/>
          </p:cNvPicPr>
          <p:nvPr>
            <p:ph idx="1"/>
          </p:nvPr>
        </p:nvPicPr>
        <p:blipFill rotWithShape="1">
          <a:blip r:embed="rId2"/>
          <a:srcRect l="7010" r="-2" b="-2"/>
          <a:stretch/>
        </p:blipFill>
        <p:spPr>
          <a:xfrm>
            <a:off x="446533" y="457201"/>
            <a:ext cx="7595655" cy="5856458"/>
          </a:xfrm>
          <a:prstGeom prst="rect">
            <a:avLst/>
          </a:prstGeom>
        </p:spPr>
      </p:pic>
      <p:sp>
        <p:nvSpPr>
          <p:cNvPr id="18" name="Rectangle 17">
            <a:extLst>
              <a:ext uri="{FF2B5EF4-FFF2-40B4-BE49-F238E27FC236}">
                <a16:creationId xmlns:a16="http://schemas.microsoft.com/office/drawing/2014/main" id="{6B5E8ED2-C3EC-40AD-BDB9-27E589B52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873" y="457202"/>
            <a:ext cx="3615593" cy="585973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58200080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DDC3EF6-2EA5-44B3-94C7-9DDA67A12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87925A9A-E9FA-496E-9C09-7C2845E0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2073ABB4-E164-4CBF-ADFF-25552BB7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3">
            <a:extLst>
              <a:ext uri="{FF2B5EF4-FFF2-40B4-BE49-F238E27FC236}">
                <a16:creationId xmlns:a16="http://schemas.microsoft.com/office/drawing/2014/main" id="{1259A422-0023-4292-8200-E080556F3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2413CA5-4739-4BC9-8BB3-B0A4928D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E74CF11D-7FED-7E49-9AD1-2D50D9B576D3}"/>
              </a:ext>
            </a:extLst>
          </p:cNvPr>
          <p:cNvPicPr>
            <a:picLocks noGrp="1" noChangeAspect="1"/>
          </p:cNvPicPr>
          <p:nvPr>
            <p:ph idx="1"/>
          </p:nvPr>
        </p:nvPicPr>
        <p:blipFill rotWithShape="1">
          <a:blip r:embed="rId2"/>
          <a:srcRect t="11502" b="8427"/>
          <a:stretch/>
        </p:blipFill>
        <p:spPr>
          <a:xfrm>
            <a:off x="1143931" y="643467"/>
            <a:ext cx="9904138" cy="5571066"/>
          </a:xfrm>
          <a:prstGeom prst="rect">
            <a:avLst/>
          </a:prstGeom>
        </p:spPr>
      </p:pic>
    </p:spTree>
    <p:extLst>
      <p:ext uri="{BB962C8B-B14F-4D97-AF65-F5344CB8AC3E}">
        <p14:creationId xmlns:p14="http://schemas.microsoft.com/office/powerpoint/2010/main" val="167258184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3" name="Rectangle 22">
            <a:extLst>
              <a:ext uri="{FF2B5EF4-FFF2-40B4-BE49-F238E27FC236}">
                <a16:creationId xmlns:a16="http://schemas.microsoft.com/office/drawing/2014/main" id="{C05729A4-6F0F-4423-AD0C-EF27345E6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4">
            <a:extLst>
              <a:ext uri="{FF2B5EF4-FFF2-40B4-BE49-F238E27FC236}">
                <a16:creationId xmlns:a16="http://schemas.microsoft.com/office/drawing/2014/main" id="{204CB79E-F775-42E6-994C-D5FA8C17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6">
            <a:extLst>
              <a:ext uri="{FF2B5EF4-FFF2-40B4-BE49-F238E27FC236}">
                <a16:creationId xmlns:a16="http://schemas.microsoft.com/office/drawing/2014/main" id="{3AAB5B94-95EF-4963-859C-1FA406D62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5" name="Content Placeholder 4">
            <a:extLst>
              <a:ext uri="{FF2B5EF4-FFF2-40B4-BE49-F238E27FC236}">
                <a16:creationId xmlns:a16="http://schemas.microsoft.com/office/drawing/2014/main" id="{E4D01F25-A98A-DC42-8C3F-6E622340D018}"/>
              </a:ext>
            </a:extLst>
          </p:cNvPr>
          <p:cNvPicPr>
            <a:picLocks noGrp="1" noChangeAspect="1"/>
          </p:cNvPicPr>
          <p:nvPr>
            <p:ph idx="1"/>
          </p:nvPr>
        </p:nvPicPr>
        <p:blipFill rotWithShape="1">
          <a:blip r:embed="rId2"/>
          <a:srcRect b="15730"/>
          <a:stretch/>
        </p:blipFill>
        <p:spPr>
          <a:xfrm>
            <a:off x="20" y="10"/>
            <a:ext cx="12191980" cy="6857990"/>
          </a:xfrm>
          <a:prstGeom prst="rect">
            <a:avLst/>
          </a:prstGeom>
        </p:spPr>
      </p:pic>
    </p:spTree>
    <p:extLst>
      <p:ext uri="{BB962C8B-B14F-4D97-AF65-F5344CB8AC3E}">
        <p14:creationId xmlns:p14="http://schemas.microsoft.com/office/powerpoint/2010/main" val="312991779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1DDC3EF6-2EA5-44B3-94C7-9DDA67A12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4">
            <a:extLst>
              <a:ext uri="{FF2B5EF4-FFF2-40B4-BE49-F238E27FC236}">
                <a16:creationId xmlns:a16="http://schemas.microsoft.com/office/drawing/2014/main" id="{87925A9A-E9FA-496E-9C09-7C2845E0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6">
            <a:extLst>
              <a:ext uri="{FF2B5EF4-FFF2-40B4-BE49-F238E27FC236}">
                <a16:creationId xmlns:a16="http://schemas.microsoft.com/office/drawing/2014/main" id="{2073ABB4-E164-4CBF-ADFF-25552BB7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0F161291-765C-4033-9E84-52C51C6A5A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7F69638-8A6F-45AB-B9EC-9D8C8FC37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5C13BE2E-2E46-4743-B827-970D42D35475}"/>
              </a:ext>
            </a:extLst>
          </p:cNvPr>
          <p:cNvPicPr>
            <a:picLocks noGrp="1" noChangeAspect="1"/>
          </p:cNvPicPr>
          <p:nvPr>
            <p:ph idx="1"/>
          </p:nvPr>
        </p:nvPicPr>
        <p:blipFill rotWithShape="1">
          <a:blip r:embed="rId2"/>
          <a:srcRect r="1" b="20796"/>
          <a:stretch/>
        </p:blipFill>
        <p:spPr>
          <a:xfrm>
            <a:off x="643467" y="643467"/>
            <a:ext cx="10905066" cy="5571066"/>
          </a:xfrm>
          <a:prstGeom prst="rect">
            <a:avLst/>
          </a:prstGeom>
        </p:spPr>
      </p:pic>
    </p:spTree>
    <p:extLst>
      <p:ext uri="{BB962C8B-B14F-4D97-AF65-F5344CB8AC3E}">
        <p14:creationId xmlns:p14="http://schemas.microsoft.com/office/powerpoint/2010/main" val="2307691053"/>
      </p:ext>
    </p:extLst>
  </p:cSld>
  <p:clrMapOvr>
    <a:masterClrMapping/>
  </p:clrMapOvr>
</p:sld>
</file>

<file path=ppt/theme/theme1.xml><?xml version="1.0" encoding="utf-8"?>
<a:theme xmlns:a="http://schemas.openxmlformats.org/drawingml/2006/main" name="DividendVTI">
  <a:themeElements>
    <a:clrScheme name="">
      <a:dk1>
        <a:srgbClr val="000000"/>
      </a:dk1>
      <a:lt1>
        <a:srgbClr val="FFFFFF"/>
      </a:lt1>
      <a:dk2>
        <a:srgbClr val="2E3948"/>
      </a:dk2>
      <a:lt2>
        <a:srgbClr val="E7E6E6"/>
      </a:lt2>
      <a:accent1>
        <a:srgbClr val="5A82CB"/>
      </a:accent1>
      <a:accent2>
        <a:srgbClr val="ED7D31"/>
      </a:accent2>
      <a:accent3>
        <a:srgbClr val="A3A3A3"/>
      </a:accent3>
      <a:accent4>
        <a:srgbClr val="CF9B00"/>
      </a:accent4>
      <a:accent5>
        <a:srgbClr val="5B9BD5"/>
      </a:accent5>
      <a:accent6>
        <a:srgbClr val="70AD47"/>
      </a:accent6>
      <a:hlink>
        <a:srgbClr val="D26012"/>
      </a:hlink>
      <a:folHlink>
        <a:srgbClr val="A9718D"/>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430</TotalTime>
  <Words>2599</Words>
  <Application>Microsoft Macintosh PowerPoint</Application>
  <PresentationFormat>Widescreen</PresentationFormat>
  <Paragraphs>337</Paragraphs>
  <Slides>55</Slides>
  <Notes>26</Notes>
  <HiddenSlides>0</HiddenSlides>
  <MMClips>0</MMClips>
  <ScaleCrop>false</ScaleCrop>
  <HeadingPairs>
    <vt:vector size="8" baseType="variant">
      <vt:variant>
        <vt:lpstr>Fonts Used</vt:lpstr>
      </vt:variant>
      <vt:variant>
        <vt:i4>10</vt:i4>
      </vt:variant>
      <vt:variant>
        <vt:lpstr>Theme</vt:lpstr>
      </vt:variant>
      <vt:variant>
        <vt:i4>1</vt:i4>
      </vt:variant>
      <vt:variant>
        <vt:lpstr>Embedded OLE Servers</vt:lpstr>
      </vt:variant>
      <vt:variant>
        <vt:i4>1</vt:i4>
      </vt:variant>
      <vt:variant>
        <vt:lpstr>Slide Titles</vt:lpstr>
      </vt:variant>
      <vt:variant>
        <vt:i4>55</vt:i4>
      </vt:variant>
    </vt:vector>
  </HeadingPairs>
  <TitlesOfParts>
    <vt:vector size="67" baseType="lpstr">
      <vt:lpstr>Arial</vt:lpstr>
      <vt:lpstr>Book Antiqua</vt:lpstr>
      <vt:lpstr>Calibri</vt:lpstr>
      <vt:lpstr>Courier New</vt:lpstr>
      <vt:lpstr>Georgia</vt:lpstr>
      <vt:lpstr>Gill Sans MT</vt:lpstr>
      <vt:lpstr>Tahoma</vt:lpstr>
      <vt:lpstr>Verdana</vt:lpstr>
      <vt:lpstr>Wingdings</vt:lpstr>
      <vt:lpstr>Wingdings 2</vt:lpstr>
      <vt:lpstr>DividendVTI</vt:lpstr>
      <vt:lpstr>HP PrecisionScan Image</vt:lpstr>
      <vt:lpstr>Timi O’Neill   Imagined worlds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IMAGINED WORLDS research Strand. Semester 1 </vt:lpstr>
      <vt:lpstr>  Choose ONE essay question from the following: </vt:lpstr>
      <vt:lpstr>PowerPoint Presentation</vt:lpstr>
      <vt:lpstr>Ways of Making meaning</vt:lpstr>
      <vt:lpstr>The significance of Semiotics</vt:lpstr>
      <vt:lpstr>Semiology/Semiotics </vt:lpstr>
      <vt:lpstr>It therefore, can cover; pictures, fashion, clothing, photographs, advertisements, furniture, household items, toys, films, cartoons, virtual imagery.... and treat them as “texts” to be read and decoded.</vt:lpstr>
      <vt:lpstr>THEORY </vt:lpstr>
      <vt:lpstr>From Linguistics to Semiotics</vt:lpstr>
      <vt:lpstr>The Sign</vt:lpstr>
      <vt:lpstr>It is this arbitrary relationship which  permitted a linguistic theory to be applied  to a wider cultural  field  C - A - T  =  </vt:lpstr>
      <vt:lpstr>The idea of the sign can be extended from the written or spoken word to images, objects, even activities and events in the everyday world.</vt:lpstr>
      <vt:lpstr>“Mythologies” 1957 Roland Barthes. (1915-80)</vt:lpstr>
      <vt:lpstr>Barthes extended Saussure’s concept of the sign to cultural objects, images and practices generally, treating these as components in a “language”  which communicated and established meaning within society.</vt:lpstr>
      <vt:lpstr>‘Every object in the world can pass from a closed, silent existence to an oral state, open to appropriation by society….’  Roland Barthes.  From the essay ‘Myth Today’ in Mythologies. 1957</vt:lpstr>
      <vt:lpstr>R. Barthes.   Two levels of meaning</vt:lpstr>
      <vt:lpstr>SIGN – first level</vt:lpstr>
      <vt:lpstr>‘Barbie’</vt:lpstr>
      <vt:lpstr>Toys always mean something ..literally prefigure the world of adult functions, prepare the child to accept them all…before he can even think about it…the alibi of a nature which has at all times created soldiers, postmen…  Barthes. 1957</vt:lpstr>
      <vt:lpstr>Definitions</vt:lpstr>
      <vt:lpstr>First level Denotation</vt:lpstr>
      <vt:lpstr>2nd level Connotation</vt:lpstr>
      <vt:lpstr>Myth and ‘naturalisation’</vt:lpstr>
      <vt:lpstr>At the level of connotation, the sign can tell the truth or lie, but it is connected to the wider social and cultural framework; to our values, our beliefs and our social systems</vt:lpstr>
      <vt:lpstr>Haim Steinbach  Supremely black   1985  Wood formica Ceramic pitchers Cardboard detergent boxes  29 x 66 x 33 in  </vt:lpstr>
      <vt:lpstr>All objects are "packaged" to deliver certain meanings. And desire packages everything. When we dress, we package ourselves, our bodies. Every thing and object has a skin through which it speaks. …..  We have feelings about these objects — we project into them, and communicate through them. …..In primitive societies, objects may be found on the ground, literally, strewn about the place as in a "natural" state. But in our advanced industrial Western society, objects are found on consoles, on tables, on countertops. These counters and tables are vehicles of presentation; they are objects, they have functions, but they also have skins, histories . . .   Something happens when you put an object on one of those support structures.  Haim Steinbach. Interview. Journal of Contemporary Art.  http://www.jca-online.com/steinbach.html </vt:lpstr>
      <vt:lpstr>”Encoding, Decoding in the Television Discourse” (1973) Stuart Hall </vt:lpstr>
      <vt:lpstr>The basic structure of communication</vt:lpstr>
      <vt:lpstr>Characteristics of the communication process</vt:lpstr>
      <vt:lpstr>Signs and their ideological value</vt:lpstr>
      <vt:lpstr>Signs and their ideological value</vt:lpstr>
      <vt:lpstr>Dominant cultural order</vt:lpstr>
      <vt:lpstr>PowerPoint Presentation</vt:lpstr>
      <vt:lpstr>Definitions</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Timi O’Neill   Imagined worlds</dc:title>
  <dc:creator>Timi O'neill</dc:creator>
  <cp:lastModifiedBy>Timi O'neill</cp:lastModifiedBy>
  <cp:revision>2</cp:revision>
  <dcterms:created xsi:type="dcterms:W3CDTF">2019-10-02T23:13:31Z</dcterms:created>
  <dcterms:modified xsi:type="dcterms:W3CDTF">2019-10-03T06:23:35Z</dcterms:modified>
</cp:coreProperties>
</file>