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8" r:id="rId3"/>
    <p:sldId id="259" r:id="rId4"/>
    <p:sldId id="261" r:id="rId5"/>
    <p:sldId id="260" r:id="rId6"/>
    <p:sldId id="267" r:id="rId7"/>
    <p:sldId id="269" r:id="rId8"/>
    <p:sldId id="272" r:id="rId9"/>
    <p:sldId id="271" r:id="rId10"/>
    <p:sldId id="270" r:id="rId11"/>
    <p:sldId id="262"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467A2D-315B-4649-8F58-7FEDBE36D486}" v="31" dt="2025-11-13T16:35:12.9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94660"/>
  </p:normalViewPr>
  <p:slideViewPr>
    <p:cSldViewPr snapToGrid="0">
      <p:cViewPr varScale="1">
        <p:scale>
          <a:sx n="78" d="100"/>
          <a:sy n="78" d="100"/>
        </p:scale>
        <p:origin x="878"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zala Haroon (2411422)" userId="898fb8ae-c939-45f7-b565-002d6e5b128b" providerId="ADAL" clId="{DDEFABEB-AC64-49FD-BCF9-3F4ED6FC0A7C}"/>
    <pc:docChg chg="undo custSel addSld delSld modSld">
      <pc:chgData name="Gazala Haroon (2411422)" userId="898fb8ae-c939-45f7-b565-002d6e5b128b" providerId="ADAL" clId="{DDEFABEB-AC64-49FD-BCF9-3F4ED6FC0A7C}" dt="2025-11-13T16:35:19.384" v="455" actId="1076"/>
      <pc:docMkLst>
        <pc:docMk/>
      </pc:docMkLst>
      <pc:sldChg chg="delSp modSp mod delAnim">
        <pc:chgData name="Gazala Haroon (2411422)" userId="898fb8ae-c939-45f7-b565-002d6e5b128b" providerId="ADAL" clId="{DDEFABEB-AC64-49FD-BCF9-3F4ED6FC0A7C}" dt="2025-11-13T13:16:37.535" v="440" actId="1076"/>
        <pc:sldMkLst>
          <pc:docMk/>
          <pc:sldMk cId="488318012" sldId="256"/>
        </pc:sldMkLst>
        <pc:picChg chg="del">
          <ac:chgData name="Gazala Haroon (2411422)" userId="898fb8ae-c939-45f7-b565-002d6e5b128b" providerId="ADAL" clId="{DDEFABEB-AC64-49FD-BCF9-3F4ED6FC0A7C}" dt="2025-11-13T12:37:44.976" v="429" actId="478"/>
          <ac:picMkLst>
            <pc:docMk/>
            <pc:sldMk cId="488318012" sldId="256"/>
            <ac:picMk id="5" creationId="{A83854D7-3B3F-69D8-31F7-E7E1F240C3C9}"/>
          </ac:picMkLst>
        </pc:picChg>
        <pc:picChg chg="del">
          <ac:chgData name="Gazala Haroon (2411422)" userId="898fb8ae-c939-45f7-b565-002d6e5b128b" providerId="ADAL" clId="{DDEFABEB-AC64-49FD-BCF9-3F4ED6FC0A7C}" dt="2025-11-13T12:38:08.403" v="430" actId="478"/>
          <ac:picMkLst>
            <pc:docMk/>
            <pc:sldMk cId="488318012" sldId="256"/>
            <ac:picMk id="6" creationId="{40077FE6-4208-BAE5-31F2-A5C658540615}"/>
          </ac:picMkLst>
        </pc:picChg>
        <pc:picChg chg="del">
          <ac:chgData name="Gazala Haroon (2411422)" userId="898fb8ae-c939-45f7-b565-002d6e5b128b" providerId="ADAL" clId="{DDEFABEB-AC64-49FD-BCF9-3F4ED6FC0A7C}" dt="2025-11-13T12:38:20.058" v="431" actId="478"/>
          <ac:picMkLst>
            <pc:docMk/>
            <pc:sldMk cId="488318012" sldId="256"/>
            <ac:picMk id="7" creationId="{585AC80B-740C-7CD4-A741-E0B9F1584BD6}"/>
          </ac:picMkLst>
        </pc:picChg>
        <pc:picChg chg="del">
          <ac:chgData name="Gazala Haroon (2411422)" userId="898fb8ae-c939-45f7-b565-002d6e5b128b" providerId="ADAL" clId="{DDEFABEB-AC64-49FD-BCF9-3F4ED6FC0A7C}" dt="2025-11-13T12:37:39.372" v="428" actId="478"/>
          <ac:picMkLst>
            <pc:docMk/>
            <pc:sldMk cId="488318012" sldId="256"/>
            <ac:picMk id="9" creationId="{F9B17082-DD47-0261-59AA-16ABCD33BE97}"/>
          </ac:picMkLst>
        </pc:picChg>
        <pc:picChg chg="mod">
          <ac:chgData name="Gazala Haroon (2411422)" userId="898fb8ae-c939-45f7-b565-002d6e5b128b" providerId="ADAL" clId="{DDEFABEB-AC64-49FD-BCF9-3F4ED6FC0A7C}" dt="2025-11-13T13:16:37.535" v="440" actId="1076"/>
          <ac:picMkLst>
            <pc:docMk/>
            <pc:sldMk cId="488318012" sldId="256"/>
            <ac:picMk id="11" creationId="{0FBCB7B8-5ABF-4860-386D-349EAD0C9566}"/>
          </ac:picMkLst>
        </pc:picChg>
      </pc:sldChg>
      <pc:sldChg chg="modSp mod">
        <pc:chgData name="Gazala Haroon (2411422)" userId="898fb8ae-c939-45f7-b565-002d6e5b128b" providerId="ADAL" clId="{DDEFABEB-AC64-49FD-BCF9-3F4ED6FC0A7C}" dt="2025-11-13T13:17:30.391" v="441" actId="1076"/>
        <pc:sldMkLst>
          <pc:docMk/>
          <pc:sldMk cId="2807398617" sldId="258"/>
        </pc:sldMkLst>
        <pc:picChg chg="mod">
          <ac:chgData name="Gazala Haroon (2411422)" userId="898fb8ae-c939-45f7-b565-002d6e5b128b" providerId="ADAL" clId="{DDEFABEB-AC64-49FD-BCF9-3F4ED6FC0A7C}" dt="2025-11-13T13:17:30.391" v="441" actId="1076"/>
          <ac:picMkLst>
            <pc:docMk/>
            <pc:sldMk cId="2807398617" sldId="258"/>
            <ac:picMk id="4" creationId="{1C6135CF-339B-CC2B-20D2-C526BA0FC0A9}"/>
          </ac:picMkLst>
        </pc:picChg>
      </pc:sldChg>
      <pc:sldChg chg="modSp mod">
        <pc:chgData name="Gazala Haroon (2411422)" userId="898fb8ae-c939-45f7-b565-002d6e5b128b" providerId="ADAL" clId="{DDEFABEB-AC64-49FD-BCF9-3F4ED6FC0A7C}" dt="2025-11-13T13:19:11.107" v="442" actId="1076"/>
        <pc:sldMkLst>
          <pc:docMk/>
          <pc:sldMk cId="2979177295" sldId="259"/>
        </pc:sldMkLst>
        <pc:spChg chg="mod">
          <ac:chgData name="Gazala Haroon (2411422)" userId="898fb8ae-c939-45f7-b565-002d6e5b128b" providerId="ADAL" clId="{DDEFABEB-AC64-49FD-BCF9-3F4ED6FC0A7C}" dt="2025-11-13T12:45:13.066" v="433" actId="20577"/>
          <ac:spMkLst>
            <pc:docMk/>
            <pc:sldMk cId="2979177295" sldId="259"/>
            <ac:spMk id="4" creationId="{BCF50D28-3C76-7533-D3BE-D6CED0E58D8F}"/>
          </ac:spMkLst>
        </pc:spChg>
        <pc:picChg chg="mod">
          <ac:chgData name="Gazala Haroon (2411422)" userId="898fb8ae-c939-45f7-b565-002d6e5b128b" providerId="ADAL" clId="{DDEFABEB-AC64-49FD-BCF9-3F4ED6FC0A7C}" dt="2025-11-13T13:19:11.107" v="442" actId="1076"/>
          <ac:picMkLst>
            <pc:docMk/>
            <pc:sldMk cId="2979177295" sldId="259"/>
            <ac:picMk id="7" creationId="{FA571142-3799-336B-9265-A8CBBB9A0F34}"/>
          </ac:picMkLst>
        </pc:picChg>
      </pc:sldChg>
      <pc:sldChg chg="modSp mod">
        <pc:chgData name="Gazala Haroon (2411422)" userId="898fb8ae-c939-45f7-b565-002d6e5b128b" providerId="ADAL" clId="{DDEFABEB-AC64-49FD-BCF9-3F4ED6FC0A7C}" dt="2025-11-13T16:11:42.563" v="444" actId="1076"/>
        <pc:sldMkLst>
          <pc:docMk/>
          <pc:sldMk cId="1116518585" sldId="260"/>
        </pc:sldMkLst>
        <pc:spChg chg="mod">
          <ac:chgData name="Gazala Haroon (2411422)" userId="898fb8ae-c939-45f7-b565-002d6e5b128b" providerId="ADAL" clId="{DDEFABEB-AC64-49FD-BCF9-3F4ED6FC0A7C}" dt="2025-11-13T13:13:43.717" v="439" actId="20577"/>
          <ac:spMkLst>
            <pc:docMk/>
            <pc:sldMk cId="1116518585" sldId="260"/>
            <ac:spMk id="3" creationId="{DF6AF8E9-4676-ACF9-D335-928884539AF4}"/>
          </ac:spMkLst>
        </pc:spChg>
        <pc:picChg chg="mod">
          <ac:chgData name="Gazala Haroon (2411422)" userId="898fb8ae-c939-45f7-b565-002d6e5b128b" providerId="ADAL" clId="{DDEFABEB-AC64-49FD-BCF9-3F4ED6FC0A7C}" dt="2025-11-13T16:11:42.563" v="444" actId="1076"/>
          <ac:picMkLst>
            <pc:docMk/>
            <pc:sldMk cId="1116518585" sldId="260"/>
            <ac:picMk id="4" creationId="{EB8E3010-41B9-7A1B-542A-CB7C6B14660A}"/>
          </ac:picMkLst>
        </pc:picChg>
      </pc:sldChg>
      <pc:sldChg chg="modSp mod">
        <pc:chgData name="Gazala Haroon (2411422)" userId="898fb8ae-c939-45f7-b565-002d6e5b128b" providerId="ADAL" clId="{DDEFABEB-AC64-49FD-BCF9-3F4ED6FC0A7C}" dt="2025-11-13T16:05:42.066" v="443" actId="1076"/>
        <pc:sldMkLst>
          <pc:docMk/>
          <pc:sldMk cId="1503419671" sldId="261"/>
        </pc:sldMkLst>
        <pc:picChg chg="mod">
          <ac:chgData name="Gazala Haroon (2411422)" userId="898fb8ae-c939-45f7-b565-002d6e5b128b" providerId="ADAL" clId="{DDEFABEB-AC64-49FD-BCF9-3F4ED6FC0A7C}" dt="2025-11-13T16:05:42.066" v="443" actId="1076"/>
          <ac:picMkLst>
            <pc:docMk/>
            <pc:sldMk cId="1503419671" sldId="261"/>
            <ac:picMk id="6" creationId="{ADA0527A-4EA1-1C37-54E5-03CD1B21AF85}"/>
          </ac:picMkLst>
        </pc:picChg>
      </pc:sldChg>
      <pc:sldChg chg="delSp modSp add del mod delAnim">
        <pc:chgData name="Gazala Haroon (2411422)" userId="898fb8ae-c939-45f7-b565-002d6e5b128b" providerId="ADAL" clId="{DDEFABEB-AC64-49FD-BCF9-3F4ED6FC0A7C}" dt="2025-11-13T16:35:19.384" v="455" actId="1076"/>
        <pc:sldMkLst>
          <pc:docMk/>
          <pc:sldMk cId="1116483827" sldId="262"/>
        </pc:sldMkLst>
        <pc:picChg chg="del">
          <ac:chgData name="Gazala Haroon (2411422)" userId="898fb8ae-c939-45f7-b565-002d6e5b128b" providerId="ADAL" clId="{DDEFABEB-AC64-49FD-BCF9-3F4ED6FC0A7C}" dt="2025-11-13T16:34:08.825" v="453" actId="478"/>
          <ac:picMkLst>
            <pc:docMk/>
            <pc:sldMk cId="1116483827" sldId="262"/>
            <ac:picMk id="4" creationId="{F50C6A00-0334-E66B-3409-09D294046CB9}"/>
          </ac:picMkLst>
        </pc:picChg>
        <pc:picChg chg="del">
          <ac:chgData name="Gazala Haroon (2411422)" userId="898fb8ae-c939-45f7-b565-002d6e5b128b" providerId="ADAL" clId="{DDEFABEB-AC64-49FD-BCF9-3F4ED6FC0A7C}" dt="2025-11-13T16:34:40.150" v="454" actId="478"/>
          <ac:picMkLst>
            <pc:docMk/>
            <pc:sldMk cId="1116483827" sldId="262"/>
            <ac:picMk id="5" creationId="{1DAA03D0-53CD-55B8-87FC-2EA8D50EE63E}"/>
          </ac:picMkLst>
        </pc:picChg>
        <pc:picChg chg="mod">
          <ac:chgData name="Gazala Haroon (2411422)" userId="898fb8ae-c939-45f7-b565-002d6e5b128b" providerId="ADAL" clId="{DDEFABEB-AC64-49FD-BCF9-3F4ED6FC0A7C}" dt="2025-11-13T16:35:19.384" v="455" actId="1076"/>
          <ac:picMkLst>
            <pc:docMk/>
            <pc:sldMk cId="1116483827" sldId="262"/>
            <ac:picMk id="6" creationId="{900A229D-1F27-1681-A31C-98F77309D4C4}"/>
          </ac:picMkLst>
        </pc:picChg>
      </pc:sldChg>
      <pc:sldChg chg="delSp modSp mod delAnim">
        <pc:chgData name="Gazala Haroon (2411422)" userId="898fb8ae-c939-45f7-b565-002d6e5b128b" providerId="ADAL" clId="{DDEFABEB-AC64-49FD-BCF9-3F4ED6FC0A7C}" dt="2025-11-13T16:15:40.693" v="446" actId="1076"/>
        <pc:sldMkLst>
          <pc:docMk/>
          <pc:sldMk cId="3306156456" sldId="267"/>
        </pc:sldMkLst>
        <pc:picChg chg="del">
          <ac:chgData name="Gazala Haroon (2411422)" userId="898fb8ae-c939-45f7-b565-002d6e5b128b" providerId="ADAL" clId="{DDEFABEB-AC64-49FD-BCF9-3F4ED6FC0A7C}" dt="2025-11-13T16:14:08.680" v="445" actId="478"/>
          <ac:picMkLst>
            <pc:docMk/>
            <pc:sldMk cId="3306156456" sldId="267"/>
            <ac:picMk id="4" creationId="{B237AE33-D852-C63D-5FC9-7489340FA9BA}"/>
          </ac:picMkLst>
        </pc:picChg>
        <pc:picChg chg="mod">
          <ac:chgData name="Gazala Haroon (2411422)" userId="898fb8ae-c939-45f7-b565-002d6e5b128b" providerId="ADAL" clId="{DDEFABEB-AC64-49FD-BCF9-3F4ED6FC0A7C}" dt="2025-11-13T16:15:40.693" v="446" actId="1076"/>
          <ac:picMkLst>
            <pc:docMk/>
            <pc:sldMk cId="3306156456" sldId="267"/>
            <ac:picMk id="5" creationId="{BF5E2A31-E605-4244-BCD1-7ADBA7635DCA}"/>
          </ac:picMkLst>
        </pc:picChg>
      </pc:sldChg>
      <pc:sldChg chg="modSp mod">
        <pc:chgData name="Gazala Haroon (2411422)" userId="898fb8ae-c939-45f7-b565-002d6e5b128b" providerId="ADAL" clId="{DDEFABEB-AC64-49FD-BCF9-3F4ED6FC0A7C}" dt="2025-11-13T16:17:23.483" v="447" actId="1076"/>
        <pc:sldMkLst>
          <pc:docMk/>
          <pc:sldMk cId="484768311" sldId="269"/>
        </pc:sldMkLst>
        <pc:picChg chg="mod">
          <ac:chgData name="Gazala Haroon (2411422)" userId="898fb8ae-c939-45f7-b565-002d6e5b128b" providerId="ADAL" clId="{DDEFABEB-AC64-49FD-BCF9-3F4ED6FC0A7C}" dt="2025-11-13T16:17:23.483" v="447" actId="1076"/>
          <ac:picMkLst>
            <pc:docMk/>
            <pc:sldMk cId="484768311" sldId="269"/>
            <ac:picMk id="4" creationId="{880BFF95-C5B6-5A18-0659-96A8D92EDC49}"/>
          </ac:picMkLst>
        </pc:picChg>
      </pc:sldChg>
      <pc:sldChg chg="modSp mod">
        <pc:chgData name="Gazala Haroon (2411422)" userId="898fb8ae-c939-45f7-b565-002d6e5b128b" providerId="ADAL" clId="{DDEFABEB-AC64-49FD-BCF9-3F4ED6FC0A7C}" dt="2025-11-13T16:26:36.384" v="450" actId="1076"/>
        <pc:sldMkLst>
          <pc:docMk/>
          <pc:sldMk cId="425918841" sldId="270"/>
        </pc:sldMkLst>
        <pc:picChg chg="mod">
          <ac:chgData name="Gazala Haroon (2411422)" userId="898fb8ae-c939-45f7-b565-002d6e5b128b" providerId="ADAL" clId="{DDEFABEB-AC64-49FD-BCF9-3F4ED6FC0A7C}" dt="2025-11-13T16:26:36.384" v="450" actId="1076"/>
          <ac:picMkLst>
            <pc:docMk/>
            <pc:sldMk cId="425918841" sldId="270"/>
            <ac:picMk id="4" creationId="{C285B65C-87A1-C337-EA2C-99527878A711}"/>
          </ac:picMkLst>
        </pc:picChg>
      </pc:sldChg>
      <pc:sldChg chg="modSp mod">
        <pc:chgData name="Gazala Haroon (2411422)" userId="898fb8ae-c939-45f7-b565-002d6e5b128b" providerId="ADAL" clId="{DDEFABEB-AC64-49FD-BCF9-3F4ED6FC0A7C}" dt="2025-11-13T16:25:02.644" v="449" actId="1076"/>
        <pc:sldMkLst>
          <pc:docMk/>
          <pc:sldMk cId="660776003" sldId="271"/>
        </pc:sldMkLst>
        <pc:picChg chg="mod">
          <ac:chgData name="Gazala Haroon (2411422)" userId="898fb8ae-c939-45f7-b565-002d6e5b128b" providerId="ADAL" clId="{DDEFABEB-AC64-49FD-BCF9-3F4ED6FC0A7C}" dt="2025-11-13T16:25:02.644" v="449" actId="1076"/>
          <ac:picMkLst>
            <pc:docMk/>
            <pc:sldMk cId="660776003" sldId="271"/>
            <ac:picMk id="4" creationId="{4F632E86-669C-E544-E39A-A827538844D9}"/>
          </ac:picMkLst>
        </pc:picChg>
      </pc:sldChg>
      <pc:sldChg chg="modSp mod modTransition setBg modAnim">
        <pc:chgData name="Gazala Haroon (2411422)" userId="898fb8ae-c939-45f7-b565-002d6e5b128b" providerId="ADAL" clId="{DDEFABEB-AC64-49FD-BCF9-3F4ED6FC0A7C}" dt="2025-11-13T16:21:54.248" v="448" actId="1076"/>
        <pc:sldMkLst>
          <pc:docMk/>
          <pc:sldMk cId="2391096332" sldId="272"/>
        </pc:sldMkLst>
        <pc:graphicFrameChg chg="mod modGraphic">
          <ac:chgData name="Gazala Haroon (2411422)" userId="898fb8ae-c939-45f7-b565-002d6e5b128b" providerId="ADAL" clId="{DDEFABEB-AC64-49FD-BCF9-3F4ED6FC0A7C}" dt="2025-11-13T12:14:39.936" v="420" actId="20577"/>
          <ac:graphicFrameMkLst>
            <pc:docMk/>
            <pc:sldMk cId="2391096332" sldId="272"/>
            <ac:graphicFrameMk id="4" creationId="{1F0248AC-0CB7-E6E4-D1BD-AD66D1128D1A}"/>
          </ac:graphicFrameMkLst>
        </pc:graphicFrameChg>
        <pc:picChg chg="mod">
          <ac:chgData name="Gazala Haroon (2411422)" userId="898fb8ae-c939-45f7-b565-002d6e5b128b" providerId="ADAL" clId="{DDEFABEB-AC64-49FD-BCF9-3F4ED6FC0A7C}" dt="2025-11-13T12:18:42.865" v="427"/>
          <ac:picMkLst>
            <pc:docMk/>
            <pc:sldMk cId="2391096332" sldId="272"/>
            <ac:picMk id="5" creationId="{699452F3-E74E-DA1C-03CA-C4658C93C36C}"/>
          </ac:picMkLst>
        </pc:picChg>
        <pc:picChg chg="mod">
          <ac:chgData name="Gazala Haroon (2411422)" userId="898fb8ae-c939-45f7-b565-002d6e5b128b" providerId="ADAL" clId="{DDEFABEB-AC64-49FD-BCF9-3F4ED6FC0A7C}" dt="2025-11-13T16:21:54.248" v="448" actId="1076"/>
          <ac:picMkLst>
            <pc:docMk/>
            <pc:sldMk cId="2391096332" sldId="272"/>
            <ac:picMk id="6" creationId="{97E04F68-9ED1-847E-36C1-B4BC3473F7A6}"/>
          </ac:picMkLst>
        </pc:picChg>
      </pc:sldChg>
      <pc:sldChg chg="new del">
        <pc:chgData name="Gazala Haroon (2411422)" userId="898fb8ae-c939-45f7-b565-002d6e5b128b" providerId="ADAL" clId="{DDEFABEB-AC64-49FD-BCF9-3F4ED6FC0A7C}" dt="2025-11-13T13:11:58.756" v="437" actId="47"/>
        <pc:sldMkLst>
          <pc:docMk/>
          <pc:sldMk cId="1406216181" sldId="273"/>
        </pc:sldMkLst>
      </pc:sldChg>
      <pc:sldChg chg="new del">
        <pc:chgData name="Gazala Haroon (2411422)" userId="898fb8ae-c939-45f7-b565-002d6e5b128b" providerId="ADAL" clId="{DDEFABEB-AC64-49FD-BCF9-3F4ED6FC0A7C}" dt="2025-11-13T13:01:31.183" v="435" actId="47"/>
        <pc:sldMkLst>
          <pc:docMk/>
          <pc:sldMk cId="1525641143" sldId="2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5554E6-FEBC-421E-B320-78A305FBE89F}" type="datetimeFigureOut">
              <a:rPr lang="en-GB" smtClean="0"/>
              <a:t>13/11/2025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F3C962-098E-48D8-8820-15D3D462FC2F}" type="slidenum">
              <a:rPr lang="en-GB" smtClean="0"/>
              <a:t>‹#›</a:t>
            </a:fld>
            <a:endParaRPr lang="en-GB"/>
          </a:p>
        </p:txBody>
      </p:sp>
    </p:spTree>
    <p:extLst>
      <p:ext uri="{BB962C8B-B14F-4D97-AF65-F5344CB8AC3E}">
        <p14:creationId xmlns:p14="http://schemas.microsoft.com/office/powerpoint/2010/main" val="2520120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Pathophysiology </a:t>
            </a:r>
          </a:p>
        </p:txBody>
      </p:sp>
      <p:sp>
        <p:nvSpPr>
          <p:cNvPr id="4" name="Slide Number Placeholder 3"/>
          <p:cNvSpPr>
            <a:spLocks noGrp="1"/>
          </p:cNvSpPr>
          <p:nvPr>
            <p:ph type="sldNum" sz="quarter" idx="5"/>
          </p:nvPr>
        </p:nvSpPr>
        <p:spPr/>
        <p:txBody>
          <a:bodyPr/>
          <a:lstStyle/>
          <a:p>
            <a:fld id="{93F3C962-098E-48D8-8820-15D3D462FC2F}" type="slidenum">
              <a:rPr lang="en-GB" smtClean="0"/>
              <a:t>5</a:t>
            </a:fld>
            <a:endParaRPr lang="en-GB"/>
          </a:p>
        </p:txBody>
      </p:sp>
    </p:spTree>
    <p:extLst>
      <p:ext uri="{BB962C8B-B14F-4D97-AF65-F5344CB8AC3E}">
        <p14:creationId xmlns:p14="http://schemas.microsoft.com/office/powerpoint/2010/main" val="22265892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F3C962-098E-48D8-8820-15D3D462FC2F}" type="slidenum">
              <a:rPr lang="en-GB" smtClean="0"/>
              <a:t>7</a:t>
            </a:fld>
            <a:endParaRPr lang="en-GB"/>
          </a:p>
        </p:txBody>
      </p:sp>
    </p:spTree>
    <p:extLst>
      <p:ext uri="{BB962C8B-B14F-4D97-AF65-F5344CB8AC3E}">
        <p14:creationId xmlns:p14="http://schemas.microsoft.com/office/powerpoint/2010/main" val="293484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F3C962-098E-48D8-8820-15D3D462FC2F}" type="slidenum">
              <a:rPr lang="en-GB" smtClean="0"/>
              <a:t>8</a:t>
            </a:fld>
            <a:endParaRPr lang="en-GB"/>
          </a:p>
        </p:txBody>
      </p:sp>
    </p:spTree>
    <p:extLst>
      <p:ext uri="{BB962C8B-B14F-4D97-AF65-F5344CB8AC3E}">
        <p14:creationId xmlns:p14="http://schemas.microsoft.com/office/powerpoint/2010/main" val="9208251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12B00-2D6B-70EC-B0BC-FD22971E33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5CBED8A-F434-2224-4A99-FA94460AB8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4C469A-1144-71E8-F7A0-F116DEDB1CB0}"/>
              </a:ext>
            </a:extLst>
          </p:cNvPr>
          <p:cNvSpPr>
            <a:spLocks noGrp="1"/>
          </p:cNvSpPr>
          <p:nvPr>
            <p:ph type="dt" sz="half" idx="10"/>
          </p:nvPr>
        </p:nvSpPr>
        <p:spPr/>
        <p:txBody>
          <a:bodyPr/>
          <a:lstStyle/>
          <a:p>
            <a:fld id="{D8C22D7A-23C1-49D7-B985-42B5DB90FADF}" type="datetimeFigureOut">
              <a:rPr lang="en-GB" smtClean="0"/>
              <a:t>13/11/2025</a:t>
            </a:fld>
            <a:endParaRPr lang="en-GB"/>
          </a:p>
        </p:txBody>
      </p:sp>
      <p:sp>
        <p:nvSpPr>
          <p:cNvPr id="5" name="Footer Placeholder 4">
            <a:extLst>
              <a:ext uri="{FF2B5EF4-FFF2-40B4-BE49-F238E27FC236}">
                <a16:creationId xmlns:a16="http://schemas.microsoft.com/office/drawing/2014/main" id="{EE8F38E0-7DD7-2495-DC45-EDB4350DE3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0BD7E6-F270-3DDB-D25A-88F0118B8032}"/>
              </a:ext>
            </a:extLst>
          </p:cNvPr>
          <p:cNvSpPr>
            <a:spLocks noGrp="1"/>
          </p:cNvSpPr>
          <p:nvPr>
            <p:ph type="sldNum" sz="quarter" idx="12"/>
          </p:nvPr>
        </p:nvSpPr>
        <p:spPr/>
        <p:txBody>
          <a:bodyPr/>
          <a:lstStyle/>
          <a:p>
            <a:fld id="{D6531C70-1B0E-4CB9-AD55-2601EA23C7A4}" type="slidenum">
              <a:rPr lang="en-GB" smtClean="0"/>
              <a:t>‹#›</a:t>
            </a:fld>
            <a:endParaRPr lang="en-GB"/>
          </a:p>
        </p:txBody>
      </p:sp>
    </p:spTree>
    <p:extLst>
      <p:ext uri="{BB962C8B-B14F-4D97-AF65-F5344CB8AC3E}">
        <p14:creationId xmlns:p14="http://schemas.microsoft.com/office/powerpoint/2010/main" val="2081244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E53CA-0CF8-EC75-8043-B5F6722C7F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B1B6E2-1F7F-1E34-FD97-4F180DDCBA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5D640D-1836-4FA7-940B-58D6FB4FCEB4}"/>
              </a:ext>
            </a:extLst>
          </p:cNvPr>
          <p:cNvSpPr>
            <a:spLocks noGrp="1"/>
          </p:cNvSpPr>
          <p:nvPr>
            <p:ph type="dt" sz="half" idx="10"/>
          </p:nvPr>
        </p:nvSpPr>
        <p:spPr/>
        <p:txBody>
          <a:bodyPr/>
          <a:lstStyle/>
          <a:p>
            <a:fld id="{D8C22D7A-23C1-49D7-B985-42B5DB90FADF}" type="datetimeFigureOut">
              <a:rPr lang="en-GB" smtClean="0"/>
              <a:t>13/11/2025</a:t>
            </a:fld>
            <a:endParaRPr lang="en-GB"/>
          </a:p>
        </p:txBody>
      </p:sp>
      <p:sp>
        <p:nvSpPr>
          <p:cNvPr id="5" name="Footer Placeholder 4">
            <a:extLst>
              <a:ext uri="{FF2B5EF4-FFF2-40B4-BE49-F238E27FC236}">
                <a16:creationId xmlns:a16="http://schemas.microsoft.com/office/drawing/2014/main" id="{EFA42871-6F85-F130-30DF-1425481478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15C154-D128-F506-5CBA-DC6B44E379C9}"/>
              </a:ext>
            </a:extLst>
          </p:cNvPr>
          <p:cNvSpPr>
            <a:spLocks noGrp="1"/>
          </p:cNvSpPr>
          <p:nvPr>
            <p:ph type="sldNum" sz="quarter" idx="12"/>
          </p:nvPr>
        </p:nvSpPr>
        <p:spPr/>
        <p:txBody>
          <a:bodyPr/>
          <a:lstStyle/>
          <a:p>
            <a:fld id="{D6531C70-1B0E-4CB9-AD55-2601EA23C7A4}" type="slidenum">
              <a:rPr lang="en-GB" smtClean="0"/>
              <a:t>‹#›</a:t>
            </a:fld>
            <a:endParaRPr lang="en-GB"/>
          </a:p>
        </p:txBody>
      </p:sp>
    </p:spTree>
    <p:extLst>
      <p:ext uri="{BB962C8B-B14F-4D97-AF65-F5344CB8AC3E}">
        <p14:creationId xmlns:p14="http://schemas.microsoft.com/office/powerpoint/2010/main" val="1780304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CEA2C-295D-E900-366D-4E3BF86506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C36518-99EF-8B9E-9D47-3427808A336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A64B2B-9053-973E-B44D-197F51B82832}"/>
              </a:ext>
            </a:extLst>
          </p:cNvPr>
          <p:cNvSpPr>
            <a:spLocks noGrp="1"/>
          </p:cNvSpPr>
          <p:nvPr>
            <p:ph type="dt" sz="half" idx="10"/>
          </p:nvPr>
        </p:nvSpPr>
        <p:spPr/>
        <p:txBody>
          <a:bodyPr/>
          <a:lstStyle/>
          <a:p>
            <a:fld id="{D8C22D7A-23C1-49D7-B985-42B5DB90FADF}" type="datetimeFigureOut">
              <a:rPr lang="en-GB" smtClean="0"/>
              <a:t>13/11/2025</a:t>
            </a:fld>
            <a:endParaRPr lang="en-GB"/>
          </a:p>
        </p:txBody>
      </p:sp>
      <p:sp>
        <p:nvSpPr>
          <p:cNvPr id="5" name="Footer Placeholder 4">
            <a:extLst>
              <a:ext uri="{FF2B5EF4-FFF2-40B4-BE49-F238E27FC236}">
                <a16:creationId xmlns:a16="http://schemas.microsoft.com/office/drawing/2014/main" id="{3A9A2D6F-40B5-0595-C6A0-145901ED2E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32F7ED-1980-D59F-A6B1-D84E7466525D}"/>
              </a:ext>
            </a:extLst>
          </p:cNvPr>
          <p:cNvSpPr>
            <a:spLocks noGrp="1"/>
          </p:cNvSpPr>
          <p:nvPr>
            <p:ph type="sldNum" sz="quarter" idx="12"/>
          </p:nvPr>
        </p:nvSpPr>
        <p:spPr/>
        <p:txBody>
          <a:bodyPr/>
          <a:lstStyle/>
          <a:p>
            <a:fld id="{D6531C70-1B0E-4CB9-AD55-2601EA23C7A4}" type="slidenum">
              <a:rPr lang="en-GB" smtClean="0"/>
              <a:t>‹#›</a:t>
            </a:fld>
            <a:endParaRPr lang="en-GB"/>
          </a:p>
        </p:txBody>
      </p:sp>
    </p:spTree>
    <p:extLst>
      <p:ext uri="{BB962C8B-B14F-4D97-AF65-F5344CB8AC3E}">
        <p14:creationId xmlns:p14="http://schemas.microsoft.com/office/powerpoint/2010/main" val="381146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D443F-4CBA-A620-C6DD-A4D94987CE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9FBA4F-ADB4-86BC-4936-7BB090049F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2AF7F96-56EE-F9FF-3681-E10B2AE69A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5A1FC8B-55E6-F57A-ED29-6135CA6A94C8}"/>
              </a:ext>
            </a:extLst>
          </p:cNvPr>
          <p:cNvSpPr>
            <a:spLocks noGrp="1"/>
          </p:cNvSpPr>
          <p:nvPr>
            <p:ph type="dt" sz="half" idx="10"/>
          </p:nvPr>
        </p:nvSpPr>
        <p:spPr/>
        <p:txBody>
          <a:bodyPr/>
          <a:lstStyle/>
          <a:p>
            <a:fld id="{D8C22D7A-23C1-49D7-B985-42B5DB90FADF}" type="datetimeFigureOut">
              <a:rPr lang="en-GB" smtClean="0"/>
              <a:t>13/11/2025</a:t>
            </a:fld>
            <a:endParaRPr lang="en-GB"/>
          </a:p>
        </p:txBody>
      </p:sp>
      <p:sp>
        <p:nvSpPr>
          <p:cNvPr id="6" name="Footer Placeholder 5">
            <a:extLst>
              <a:ext uri="{FF2B5EF4-FFF2-40B4-BE49-F238E27FC236}">
                <a16:creationId xmlns:a16="http://schemas.microsoft.com/office/drawing/2014/main" id="{83D7FB10-B5C7-AD76-B43D-06AC013F1E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B2778D-0713-9CBB-577B-633287390AC5}"/>
              </a:ext>
            </a:extLst>
          </p:cNvPr>
          <p:cNvSpPr>
            <a:spLocks noGrp="1"/>
          </p:cNvSpPr>
          <p:nvPr>
            <p:ph type="sldNum" sz="quarter" idx="12"/>
          </p:nvPr>
        </p:nvSpPr>
        <p:spPr/>
        <p:txBody>
          <a:bodyPr/>
          <a:lstStyle/>
          <a:p>
            <a:fld id="{D6531C70-1B0E-4CB9-AD55-2601EA23C7A4}" type="slidenum">
              <a:rPr lang="en-GB" smtClean="0"/>
              <a:t>‹#›</a:t>
            </a:fld>
            <a:endParaRPr lang="en-GB"/>
          </a:p>
        </p:txBody>
      </p:sp>
    </p:spTree>
    <p:extLst>
      <p:ext uri="{BB962C8B-B14F-4D97-AF65-F5344CB8AC3E}">
        <p14:creationId xmlns:p14="http://schemas.microsoft.com/office/powerpoint/2010/main" val="24352339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8A983-43B2-0B9E-EEC2-85DBF2085A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F3F0C1-7B20-C479-7761-BD091EAAA9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71DA4E-4729-DB56-E844-07E37347B22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292C1E-A112-D39F-AD38-EC8F9D3133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41D9715-1C15-6DBC-C0D5-A29ED4D191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1D8FE2-D116-9247-DAFA-A63BC029A6BB}"/>
              </a:ext>
            </a:extLst>
          </p:cNvPr>
          <p:cNvSpPr>
            <a:spLocks noGrp="1"/>
          </p:cNvSpPr>
          <p:nvPr>
            <p:ph type="dt" sz="half" idx="10"/>
          </p:nvPr>
        </p:nvSpPr>
        <p:spPr/>
        <p:txBody>
          <a:bodyPr/>
          <a:lstStyle/>
          <a:p>
            <a:fld id="{D8C22D7A-23C1-49D7-B985-42B5DB90FADF}" type="datetimeFigureOut">
              <a:rPr lang="en-GB" smtClean="0"/>
              <a:t>13/11/2025</a:t>
            </a:fld>
            <a:endParaRPr lang="en-GB"/>
          </a:p>
        </p:txBody>
      </p:sp>
      <p:sp>
        <p:nvSpPr>
          <p:cNvPr id="8" name="Footer Placeholder 7">
            <a:extLst>
              <a:ext uri="{FF2B5EF4-FFF2-40B4-BE49-F238E27FC236}">
                <a16:creationId xmlns:a16="http://schemas.microsoft.com/office/drawing/2014/main" id="{3A666642-9C14-2F90-ACA9-F9B1F526FC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CEE2C9B-D3CF-73F4-B6EE-4B5C0B07E49F}"/>
              </a:ext>
            </a:extLst>
          </p:cNvPr>
          <p:cNvSpPr>
            <a:spLocks noGrp="1"/>
          </p:cNvSpPr>
          <p:nvPr>
            <p:ph type="sldNum" sz="quarter" idx="12"/>
          </p:nvPr>
        </p:nvSpPr>
        <p:spPr/>
        <p:txBody>
          <a:bodyPr/>
          <a:lstStyle/>
          <a:p>
            <a:fld id="{D6531C70-1B0E-4CB9-AD55-2601EA23C7A4}" type="slidenum">
              <a:rPr lang="en-GB" smtClean="0"/>
              <a:t>‹#›</a:t>
            </a:fld>
            <a:endParaRPr lang="en-GB"/>
          </a:p>
        </p:txBody>
      </p:sp>
    </p:spTree>
    <p:extLst>
      <p:ext uri="{BB962C8B-B14F-4D97-AF65-F5344CB8AC3E}">
        <p14:creationId xmlns:p14="http://schemas.microsoft.com/office/powerpoint/2010/main" val="2274114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A8408-3ADC-E60D-AA14-99C13149D8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A4AC56-3F8D-0F8B-7D93-17F047A36502}"/>
              </a:ext>
            </a:extLst>
          </p:cNvPr>
          <p:cNvSpPr>
            <a:spLocks noGrp="1"/>
          </p:cNvSpPr>
          <p:nvPr>
            <p:ph type="dt" sz="half" idx="10"/>
          </p:nvPr>
        </p:nvSpPr>
        <p:spPr/>
        <p:txBody>
          <a:bodyPr/>
          <a:lstStyle/>
          <a:p>
            <a:fld id="{D8C22D7A-23C1-49D7-B985-42B5DB90FADF}" type="datetimeFigureOut">
              <a:rPr lang="en-GB" smtClean="0"/>
              <a:t>13/11/2025</a:t>
            </a:fld>
            <a:endParaRPr lang="en-GB"/>
          </a:p>
        </p:txBody>
      </p:sp>
      <p:sp>
        <p:nvSpPr>
          <p:cNvPr id="4" name="Footer Placeholder 3">
            <a:extLst>
              <a:ext uri="{FF2B5EF4-FFF2-40B4-BE49-F238E27FC236}">
                <a16:creationId xmlns:a16="http://schemas.microsoft.com/office/drawing/2014/main" id="{E0B506E5-2A6E-8E03-D18D-DA5AEF63A5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826300-37D6-7337-A440-46F0B0F57301}"/>
              </a:ext>
            </a:extLst>
          </p:cNvPr>
          <p:cNvSpPr>
            <a:spLocks noGrp="1"/>
          </p:cNvSpPr>
          <p:nvPr>
            <p:ph type="sldNum" sz="quarter" idx="12"/>
          </p:nvPr>
        </p:nvSpPr>
        <p:spPr/>
        <p:txBody>
          <a:bodyPr/>
          <a:lstStyle/>
          <a:p>
            <a:fld id="{D6531C70-1B0E-4CB9-AD55-2601EA23C7A4}" type="slidenum">
              <a:rPr lang="en-GB" smtClean="0"/>
              <a:t>‹#›</a:t>
            </a:fld>
            <a:endParaRPr lang="en-GB"/>
          </a:p>
        </p:txBody>
      </p:sp>
    </p:spTree>
    <p:extLst>
      <p:ext uri="{BB962C8B-B14F-4D97-AF65-F5344CB8AC3E}">
        <p14:creationId xmlns:p14="http://schemas.microsoft.com/office/powerpoint/2010/main" val="3976654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417C98-52C4-ECAB-ED67-15DE13C9A7E9}"/>
              </a:ext>
            </a:extLst>
          </p:cNvPr>
          <p:cNvSpPr>
            <a:spLocks noGrp="1"/>
          </p:cNvSpPr>
          <p:nvPr>
            <p:ph type="dt" sz="half" idx="10"/>
          </p:nvPr>
        </p:nvSpPr>
        <p:spPr/>
        <p:txBody>
          <a:bodyPr/>
          <a:lstStyle/>
          <a:p>
            <a:fld id="{D8C22D7A-23C1-49D7-B985-42B5DB90FADF}" type="datetimeFigureOut">
              <a:rPr lang="en-GB" smtClean="0"/>
              <a:t>13/11/2025</a:t>
            </a:fld>
            <a:endParaRPr lang="en-GB"/>
          </a:p>
        </p:txBody>
      </p:sp>
      <p:sp>
        <p:nvSpPr>
          <p:cNvPr id="3" name="Footer Placeholder 2">
            <a:extLst>
              <a:ext uri="{FF2B5EF4-FFF2-40B4-BE49-F238E27FC236}">
                <a16:creationId xmlns:a16="http://schemas.microsoft.com/office/drawing/2014/main" id="{13CDE051-54B4-F6F0-673B-DFF8930457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8B759B-937E-7798-3E5E-0B036BAC756D}"/>
              </a:ext>
            </a:extLst>
          </p:cNvPr>
          <p:cNvSpPr>
            <a:spLocks noGrp="1"/>
          </p:cNvSpPr>
          <p:nvPr>
            <p:ph type="sldNum" sz="quarter" idx="12"/>
          </p:nvPr>
        </p:nvSpPr>
        <p:spPr/>
        <p:txBody>
          <a:bodyPr/>
          <a:lstStyle/>
          <a:p>
            <a:fld id="{D6531C70-1B0E-4CB9-AD55-2601EA23C7A4}" type="slidenum">
              <a:rPr lang="en-GB" smtClean="0"/>
              <a:t>‹#›</a:t>
            </a:fld>
            <a:endParaRPr lang="en-GB"/>
          </a:p>
        </p:txBody>
      </p:sp>
    </p:spTree>
    <p:extLst>
      <p:ext uri="{BB962C8B-B14F-4D97-AF65-F5344CB8AC3E}">
        <p14:creationId xmlns:p14="http://schemas.microsoft.com/office/powerpoint/2010/main" val="3865989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1A575-ED06-36A4-EF42-E53298ACCA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7A9E8F-3C5E-6782-3B51-9F2D8EC84F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F41FC6-45D9-14E6-DCF6-B729FDD7C0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D9CF4F-9805-C2A6-5BA3-C84F084ABB82}"/>
              </a:ext>
            </a:extLst>
          </p:cNvPr>
          <p:cNvSpPr>
            <a:spLocks noGrp="1"/>
          </p:cNvSpPr>
          <p:nvPr>
            <p:ph type="dt" sz="half" idx="10"/>
          </p:nvPr>
        </p:nvSpPr>
        <p:spPr/>
        <p:txBody>
          <a:bodyPr/>
          <a:lstStyle/>
          <a:p>
            <a:fld id="{D8C22D7A-23C1-49D7-B985-42B5DB90FADF}" type="datetimeFigureOut">
              <a:rPr lang="en-GB" smtClean="0"/>
              <a:t>13/11/2025</a:t>
            </a:fld>
            <a:endParaRPr lang="en-GB"/>
          </a:p>
        </p:txBody>
      </p:sp>
      <p:sp>
        <p:nvSpPr>
          <p:cNvPr id="6" name="Footer Placeholder 5">
            <a:extLst>
              <a:ext uri="{FF2B5EF4-FFF2-40B4-BE49-F238E27FC236}">
                <a16:creationId xmlns:a16="http://schemas.microsoft.com/office/drawing/2014/main" id="{E5616BFE-659B-AD0A-7FE6-88251BC1C8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99BC3F-24B0-6C35-ABA6-01E1404DF0C7}"/>
              </a:ext>
            </a:extLst>
          </p:cNvPr>
          <p:cNvSpPr>
            <a:spLocks noGrp="1"/>
          </p:cNvSpPr>
          <p:nvPr>
            <p:ph type="sldNum" sz="quarter" idx="12"/>
          </p:nvPr>
        </p:nvSpPr>
        <p:spPr/>
        <p:txBody>
          <a:bodyPr/>
          <a:lstStyle/>
          <a:p>
            <a:fld id="{D6531C70-1B0E-4CB9-AD55-2601EA23C7A4}" type="slidenum">
              <a:rPr lang="en-GB" smtClean="0"/>
              <a:t>‹#›</a:t>
            </a:fld>
            <a:endParaRPr lang="en-GB"/>
          </a:p>
        </p:txBody>
      </p:sp>
    </p:spTree>
    <p:extLst>
      <p:ext uri="{BB962C8B-B14F-4D97-AF65-F5344CB8AC3E}">
        <p14:creationId xmlns:p14="http://schemas.microsoft.com/office/powerpoint/2010/main" val="597062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418D6-1F19-7412-DF36-502AC10D64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74C1795-F71D-8D8E-DC59-E7AA3E328B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C0BAC20-6B95-8DDA-A3E8-BB3888B67F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DF41A1-A5BA-2D20-147B-283B0DC1444F}"/>
              </a:ext>
            </a:extLst>
          </p:cNvPr>
          <p:cNvSpPr>
            <a:spLocks noGrp="1"/>
          </p:cNvSpPr>
          <p:nvPr>
            <p:ph type="dt" sz="half" idx="10"/>
          </p:nvPr>
        </p:nvSpPr>
        <p:spPr/>
        <p:txBody>
          <a:bodyPr/>
          <a:lstStyle/>
          <a:p>
            <a:fld id="{D8C22D7A-23C1-49D7-B985-42B5DB90FADF}" type="datetimeFigureOut">
              <a:rPr lang="en-GB" smtClean="0"/>
              <a:t>13/11/2025</a:t>
            </a:fld>
            <a:endParaRPr lang="en-GB"/>
          </a:p>
        </p:txBody>
      </p:sp>
      <p:sp>
        <p:nvSpPr>
          <p:cNvPr id="6" name="Footer Placeholder 5">
            <a:extLst>
              <a:ext uri="{FF2B5EF4-FFF2-40B4-BE49-F238E27FC236}">
                <a16:creationId xmlns:a16="http://schemas.microsoft.com/office/drawing/2014/main" id="{1A82B549-0D9B-D029-79F8-744F3CD28D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4E6E59-E69D-FF20-43D2-003242616A0A}"/>
              </a:ext>
            </a:extLst>
          </p:cNvPr>
          <p:cNvSpPr>
            <a:spLocks noGrp="1"/>
          </p:cNvSpPr>
          <p:nvPr>
            <p:ph type="sldNum" sz="quarter" idx="12"/>
          </p:nvPr>
        </p:nvSpPr>
        <p:spPr/>
        <p:txBody>
          <a:bodyPr/>
          <a:lstStyle/>
          <a:p>
            <a:fld id="{D6531C70-1B0E-4CB9-AD55-2601EA23C7A4}" type="slidenum">
              <a:rPr lang="en-GB" smtClean="0"/>
              <a:t>‹#›</a:t>
            </a:fld>
            <a:endParaRPr lang="en-GB"/>
          </a:p>
        </p:txBody>
      </p:sp>
    </p:spTree>
    <p:extLst>
      <p:ext uri="{BB962C8B-B14F-4D97-AF65-F5344CB8AC3E}">
        <p14:creationId xmlns:p14="http://schemas.microsoft.com/office/powerpoint/2010/main" val="1466509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184FC-22B5-68A8-1906-B1DFF0083E0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F28502-533C-E192-49D4-D97FA80B725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586778-9244-E08F-D180-B4621567BE05}"/>
              </a:ext>
            </a:extLst>
          </p:cNvPr>
          <p:cNvSpPr>
            <a:spLocks noGrp="1"/>
          </p:cNvSpPr>
          <p:nvPr>
            <p:ph type="dt" sz="half" idx="10"/>
          </p:nvPr>
        </p:nvSpPr>
        <p:spPr/>
        <p:txBody>
          <a:bodyPr/>
          <a:lstStyle/>
          <a:p>
            <a:fld id="{D8C22D7A-23C1-49D7-B985-42B5DB90FADF}" type="datetimeFigureOut">
              <a:rPr lang="en-GB" smtClean="0"/>
              <a:t>13/11/2025</a:t>
            </a:fld>
            <a:endParaRPr lang="en-GB"/>
          </a:p>
        </p:txBody>
      </p:sp>
      <p:sp>
        <p:nvSpPr>
          <p:cNvPr id="5" name="Footer Placeholder 4">
            <a:extLst>
              <a:ext uri="{FF2B5EF4-FFF2-40B4-BE49-F238E27FC236}">
                <a16:creationId xmlns:a16="http://schemas.microsoft.com/office/drawing/2014/main" id="{4A7A526D-13D6-EDDE-8E7A-959E4674B4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0756E9-1E23-E1E1-4976-438A426B9A7F}"/>
              </a:ext>
            </a:extLst>
          </p:cNvPr>
          <p:cNvSpPr>
            <a:spLocks noGrp="1"/>
          </p:cNvSpPr>
          <p:nvPr>
            <p:ph type="sldNum" sz="quarter" idx="12"/>
          </p:nvPr>
        </p:nvSpPr>
        <p:spPr/>
        <p:txBody>
          <a:bodyPr/>
          <a:lstStyle/>
          <a:p>
            <a:fld id="{D6531C70-1B0E-4CB9-AD55-2601EA23C7A4}" type="slidenum">
              <a:rPr lang="en-GB" smtClean="0"/>
              <a:t>‹#›</a:t>
            </a:fld>
            <a:endParaRPr lang="en-GB"/>
          </a:p>
        </p:txBody>
      </p:sp>
    </p:spTree>
    <p:extLst>
      <p:ext uri="{BB962C8B-B14F-4D97-AF65-F5344CB8AC3E}">
        <p14:creationId xmlns:p14="http://schemas.microsoft.com/office/powerpoint/2010/main" val="2662306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D4E70A-979F-D571-F2AD-09ED4483747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2A04B6-4BB7-734E-3B7A-57382D6A8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265F07-559D-6139-AC79-8A27D7FD49A7}"/>
              </a:ext>
            </a:extLst>
          </p:cNvPr>
          <p:cNvSpPr>
            <a:spLocks noGrp="1"/>
          </p:cNvSpPr>
          <p:nvPr>
            <p:ph type="dt" sz="half" idx="10"/>
          </p:nvPr>
        </p:nvSpPr>
        <p:spPr/>
        <p:txBody>
          <a:bodyPr/>
          <a:lstStyle/>
          <a:p>
            <a:fld id="{D8C22D7A-23C1-49D7-B985-42B5DB90FADF}" type="datetimeFigureOut">
              <a:rPr lang="en-GB" smtClean="0"/>
              <a:t>13/11/2025</a:t>
            </a:fld>
            <a:endParaRPr lang="en-GB"/>
          </a:p>
        </p:txBody>
      </p:sp>
      <p:sp>
        <p:nvSpPr>
          <p:cNvPr id="5" name="Footer Placeholder 4">
            <a:extLst>
              <a:ext uri="{FF2B5EF4-FFF2-40B4-BE49-F238E27FC236}">
                <a16:creationId xmlns:a16="http://schemas.microsoft.com/office/drawing/2014/main" id="{E35A118E-5E00-3A6F-2B07-81DDD4149C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CA49ED-A018-22E2-19B7-2B51C7B956D1}"/>
              </a:ext>
            </a:extLst>
          </p:cNvPr>
          <p:cNvSpPr>
            <a:spLocks noGrp="1"/>
          </p:cNvSpPr>
          <p:nvPr>
            <p:ph type="sldNum" sz="quarter" idx="12"/>
          </p:nvPr>
        </p:nvSpPr>
        <p:spPr/>
        <p:txBody>
          <a:bodyPr/>
          <a:lstStyle/>
          <a:p>
            <a:fld id="{D6531C70-1B0E-4CB9-AD55-2601EA23C7A4}" type="slidenum">
              <a:rPr lang="en-GB" smtClean="0"/>
              <a:t>‹#›</a:t>
            </a:fld>
            <a:endParaRPr lang="en-GB"/>
          </a:p>
        </p:txBody>
      </p:sp>
    </p:spTree>
    <p:extLst>
      <p:ext uri="{BB962C8B-B14F-4D97-AF65-F5344CB8AC3E}">
        <p14:creationId xmlns:p14="http://schemas.microsoft.com/office/powerpoint/2010/main" val="3375862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66BA2D-5053-22C4-7535-29E7D38CBA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F7FC8E-04D9-9AEA-D245-AA4AAD43E5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DADAB3-70EF-1029-CFBD-8E16644093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8C22D7A-23C1-49D7-B985-42B5DB90FADF}" type="datetimeFigureOut">
              <a:rPr lang="en-GB" smtClean="0"/>
              <a:t>13/11/2025</a:t>
            </a:fld>
            <a:endParaRPr lang="en-GB"/>
          </a:p>
        </p:txBody>
      </p:sp>
      <p:sp>
        <p:nvSpPr>
          <p:cNvPr id="5" name="Footer Placeholder 4">
            <a:extLst>
              <a:ext uri="{FF2B5EF4-FFF2-40B4-BE49-F238E27FC236}">
                <a16:creationId xmlns:a16="http://schemas.microsoft.com/office/drawing/2014/main" id="{DCBA4B53-0BC1-D37D-3EA4-010AE810E6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905F87-430D-6983-7B26-D084701F6F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6531C70-1B0E-4CB9-AD55-2601EA23C7A4}" type="slidenum">
              <a:rPr lang="en-GB" smtClean="0"/>
              <a:t>‹#›</a:t>
            </a:fld>
            <a:endParaRPr lang="en-GB"/>
          </a:p>
        </p:txBody>
      </p:sp>
    </p:spTree>
    <p:extLst>
      <p:ext uri="{BB962C8B-B14F-4D97-AF65-F5344CB8AC3E}">
        <p14:creationId xmlns:p14="http://schemas.microsoft.com/office/powerpoint/2010/main" val="33613524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hyperlink" Target="https://en.wikipedia.org/wiki/Endocrinology" TargetMode="Externa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8" Type="http://schemas.openxmlformats.org/officeDocument/2006/relationships/hyperlink" Target="https://www.ncbi.nlm.nih.gov/books/NBK459261/#:~:text=Introduction" TargetMode="External"/><Relationship Id="rId3" Type="http://schemas.openxmlformats.org/officeDocument/2006/relationships/slideLayout" Target="../slideLayouts/slideLayout2.xml"/><Relationship Id="rId7" Type="http://schemas.openxmlformats.org/officeDocument/2006/relationships/hyperlink" Target="https://www.hopkinsmedicine.org/health/wellness-and-prevention/anatomy-of-the-endocrine-system"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gov.uk/government/statistics/diabetes-profile-update-march-2025/diabetes-profile-statistical-commentary-march-2025" TargetMode="External"/><Relationship Id="rId5" Type="http://schemas.openxmlformats.org/officeDocument/2006/relationships/hyperlink" Target="https://doi.org/10.3390/ijms21176275" TargetMode="External"/><Relationship Id="rId4" Type="http://schemas.openxmlformats.org/officeDocument/2006/relationships/hyperlink" Target="https://www.diabetes.org.uk/about-diabetes/type-2-diabetes" TargetMode="External"/><Relationship Id="rId9"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hyperlink" Target="https://www.nhs.uk/conditions/type-2-diabetes/complications/" TargetMode="External"/><Relationship Id="rId7" Type="http://schemas.openxmlformats.org/officeDocument/2006/relationships/hyperlink" Target="https://www.ncbi.nlm.nih.gov/books/NBK470182/" TargetMode="External"/><Relationship Id="rId2" Type="http://schemas.openxmlformats.org/officeDocument/2006/relationships/hyperlink" Target="https://www.mayoclinic.org/diseases-conditions/type-2-diabetes/symptoms-causes/syc-20351193" TargetMode="External"/><Relationship Id="rId1" Type="http://schemas.openxmlformats.org/officeDocument/2006/relationships/slideLayout" Target="../slideLayouts/slideLayout2.xml"/><Relationship Id="rId6" Type="http://schemas.openxmlformats.org/officeDocument/2006/relationships/hyperlink" Target="https://www.nice.org.uk/guidance/ng28" TargetMode="External"/><Relationship Id="rId5" Type="http://schemas.openxmlformats.org/officeDocument/2006/relationships/hyperlink" Target="https://www.england.nhs.uk/2025/11/record-numbers-of-people-with-type-2-diabetes-benefit-from-nhs-soups-and-shakes/" TargetMode="External"/><Relationship Id="rId4" Type="http://schemas.openxmlformats.org/officeDocument/2006/relationships/hyperlink" Target="https://www.nhs.uk/conditions/type-2-diabe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7D076FD3-1BF0-9EEE-D078-2C1B471A857C}"/>
              </a:ext>
            </a:extLst>
          </p:cNvPr>
          <p:cNvSpPr>
            <a:spLocks noGrp="1"/>
          </p:cNvSpPr>
          <p:nvPr>
            <p:ph type="ctrTitle"/>
          </p:nvPr>
        </p:nvSpPr>
        <p:spPr>
          <a:xfrm>
            <a:off x="2532185" y="2188956"/>
            <a:ext cx="7167401" cy="2387918"/>
          </a:xfrm>
        </p:spPr>
        <p:txBody>
          <a:bodyPr anchor="b">
            <a:normAutofit fontScale="90000"/>
          </a:bodyPr>
          <a:lstStyle/>
          <a:p>
            <a:r>
              <a:rPr lang="en-GB" sz="5200" dirty="0">
                <a:solidFill>
                  <a:schemeClr val="tx2"/>
                </a:solidFill>
              </a:rPr>
              <a:t>Care plan for Type 2 Diabetes Mellitus </a:t>
            </a:r>
            <a:br>
              <a:rPr lang="en-GB" sz="5200" dirty="0">
                <a:solidFill>
                  <a:schemeClr val="tx2"/>
                </a:solidFill>
              </a:rPr>
            </a:br>
            <a:r>
              <a:rPr lang="en-GB" sz="5200" dirty="0">
                <a:solidFill>
                  <a:schemeClr val="tx2"/>
                </a:solidFill>
              </a:rPr>
              <a:t> </a:t>
            </a:r>
            <a:br>
              <a:rPr lang="en-GB" sz="5200" dirty="0">
                <a:solidFill>
                  <a:schemeClr val="tx2"/>
                </a:solidFill>
              </a:rPr>
            </a:br>
            <a:endParaRPr lang="en-GB" sz="5200" dirty="0">
              <a:solidFill>
                <a:schemeClr val="tx2"/>
              </a:solidFill>
            </a:endParaRPr>
          </a:p>
        </p:txBody>
      </p:sp>
      <p:sp>
        <p:nvSpPr>
          <p:cNvPr id="3" name="Subtitle 2">
            <a:extLst>
              <a:ext uri="{FF2B5EF4-FFF2-40B4-BE49-F238E27FC236}">
                <a16:creationId xmlns:a16="http://schemas.microsoft.com/office/drawing/2014/main" id="{C781D8C2-3A3D-2B27-8738-B49D633A83CF}"/>
              </a:ext>
            </a:extLst>
          </p:cNvPr>
          <p:cNvSpPr>
            <a:spLocks noGrp="1"/>
          </p:cNvSpPr>
          <p:nvPr>
            <p:ph type="subTitle" idx="1"/>
          </p:nvPr>
        </p:nvSpPr>
        <p:spPr>
          <a:xfrm>
            <a:off x="2500784" y="3429000"/>
            <a:ext cx="7371431" cy="2170178"/>
          </a:xfrm>
        </p:spPr>
        <p:txBody>
          <a:bodyPr>
            <a:normAutofit/>
          </a:bodyPr>
          <a:lstStyle/>
          <a:p>
            <a:endParaRPr lang="en-GB" b="1" u="sng" dirty="0">
              <a:solidFill>
                <a:schemeClr val="tx2"/>
              </a:solidFill>
            </a:endParaRPr>
          </a:p>
          <a:p>
            <a:endParaRPr lang="en-GB" dirty="0">
              <a:solidFill>
                <a:schemeClr val="tx2"/>
              </a:solidFill>
            </a:endParaRP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8974EC63-9A77-77E6-6B30-DC2DE5287B40}"/>
              </a:ext>
            </a:extLst>
          </p:cNvPr>
          <p:cNvSpPr txBox="1"/>
          <p:nvPr/>
        </p:nvSpPr>
        <p:spPr>
          <a:xfrm>
            <a:off x="-46086" y="3352799"/>
            <a:ext cx="12326576" cy="1477328"/>
          </a:xfrm>
          <a:prstGeom prst="rect">
            <a:avLst/>
          </a:prstGeom>
          <a:noFill/>
        </p:spPr>
        <p:txBody>
          <a:bodyPr wrap="square" rtlCol="0">
            <a:spAutoFit/>
          </a:bodyPr>
          <a:lstStyle/>
          <a:p>
            <a:pPr algn="ctr"/>
            <a:r>
              <a:rPr lang="en-GB" dirty="0"/>
              <a:t>Student Name: GAZALA HAROON	</a:t>
            </a:r>
          </a:p>
          <a:p>
            <a:pPr algn="ctr"/>
            <a:r>
              <a:rPr lang="en-GB" dirty="0"/>
              <a:t>Student Number: 2411422</a:t>
            </a:r>
          </a:p>
          <a:p>
            <a:pPr algn="ctr"/>
            <a:r>
              <a:rPr lang="en-GB" dirty="0"/>
              <a:t>Module: Introduction to Physiology (BMHP5023)</a:t>
            </a:r>
          </a:p>
          <a:p>
            <a:pPr algn="ctr"/>
            <a:r>
              <a:rPr lang="en-GB" dirty="0"/>
              <a:t>Lecturer name: ROBERT NARTOWSKI</a:t>
            </a:r>
          </a:p>
          <a:p>
            <a:pPr algn="ctr"/>
            <a:endParaRPr lang="en-GB" dirty="0"/>
          </a:p>
        </p:txBody>
      </p:sp>
      <p:pic>
        <p:nvPicPr>
          <p:cNvPr id="11" name="Recorded Sound">
            <a:hlinkClick r:id="" action="ppaction://media"/>
            <a:extLst>
              <a:ext uri="{FF2B5EF4-FFF2-40B4-BE49-F238E27FC236}">
                <a16:creationId xmlns:a16="http://schemas.microsoft.com/office/drawing/2014/main" id="{0FBCB7B8-5ABF-4860-386D-349EAD0C956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56894" y="6239185"/>
            <a:ext cx="487363" cy="487363"/>
          </a:xfrm>
          <a:prstGeom prst="rect">
            <a:avLst/>
          </a:prstGeom>
        </p:spPr>
      </p:pic>
    </p:spTree>
    <p:extLst>
      <p:ext uri="{BB962C8B-B14F-4D97-AF65-F5344CB8AC3E}">
        <p14:creationId xmlns:p14="http://schemas.microsoft.com/office/powerpoint/2010/main" val="488318012"/>
      </p:ext>
    </p:extLst>
  </p:cSld>
  <p:clrMapOvr>
    <a:masterClrMapping/>
  </p:clrMapOvr>
  <mc:AlternateContent xmlns:mc="http://schemas.openxmlformats.org/markup-compatibility/2006" xmlns:p14="http://schemas.microsoft.com/office/powerpoint/2010/main">
    <mc:Choice Requires="p14">
      <p:transition spd="slow" p14:dur="2000" advTm="1212"/>
    </mc:Choice>
    <mc:Fallback xmlns="">
      <p:transition spd="slow" advTm="1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71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6" name="Group 2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7" name="Freeform: Shape 26">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034E080-CFB5-02FA-F47A-10F4CD2FF231}"/>
              </a:ext>
            </a:extLst>
          </p:cNvPr>
          <p:cNvSpPr>
            <a:spLocks noGrp="1"/>
          </p:cNvSpPr>
          <p:nvPr>
            <p:ph type="title"/>
          </p:nvPr>
        </p:nvSpPr>
        <p:spPr>
          <a:xfrm>
            <a:off x="377689" y="1243013"/>
            <a:ext cx="3855720" cy="4371974"/>
          </a:xfrm>
        </p:spPr>
        <p:txBody>
          <a:bodyPr>
            <a:normAutofit/>
          </a:bodyPr>
          <a:lstStyle/>
          <a:p>
            <a:r>
              <a:rPr lang="en-GB" sz="5400" b="1" dirty="0">
                <a:solidFill>
                  <a:schemeClr val="tx2"/>
                </a:solidFill>
              </a:rPr>
              <a:t>Introduction</a:t>
            </a:r>
            <a:r>
              <a:rPr lang="en-GB" sz="3600" dirty="0">
                <a:solidFill>
                  <a:schemeClr val="tx2"/>
                </a:solidFill>
              </a:rPr>
              <a:t> </a:t>
            </a:r>
          </a:p>
        </p:txBody>
      </p:sp>
      <p:sp>
        <p:nvSpPr>
          <p:cNvPr id="3" name="Content Placeholder 2">
            <a:extLst>
              <a:ext uri="{FF2B5EF4-FFF2-40B4-BE49-F238E27FC236}">
                <a16:creationId xmlns:a16="http://schemas.microsoft.com/office/drawing/2014/main" id="{15A6DF48-D9A3-173E-B7ED-3C5138E5EC8B}"/>
              </a:ext>
            </a:extLst>
          </p:cNvPr>
          <p:cNvSpPr>
            <a:spLocks noGrp="1"/>
          </p:cNvSpPr>
          <p:nvPr>
            <p:ph idx="1"/>
          </p:nvPr>
        </p:nvSpPr>
        <p:spPr>
          <a:xfrm>
            <a:off x="6172200" y="804672"/>
            <a:ext cx="5221224" cy="5230368"/>
          </a:xfrm>
        </p:spPr>
        <p:txBody>
          <a:bodyPr anchor="ctr">
            <a:normAutofit/>
          </a:bodyPr>
          <a:lstStyle/>
          <a:p>
            <a:pPr marL="0" indent="0">
              <a:buNone/>
            </a:pPr>
            <a:r>
              <a:rPr lang="en-GB" sz="2400" dirty="0">
                <a:solidFill>
                  <a:schemeClr val="tx2"/>
                </a:solidFill>
              </a:rPr>
              <a:t>This presentation aims to demonstrate knowledge and understanding of the anatomy and physiology of the endocrine system, with particular focus on type 2 diabetes mellitus. </a:t>
            </a:r>
          </a:p>
        </p:txBody>
      </p:sp>
      <p:pic>
        <p:nvPicPr>
          <p:cNvPr id="4" name="Recorded Sound">
            <a:hlinkClick r:id="" action="ppaction://media"/>
            <a:extLst>
              <a:ext uri="{FF2B5EF4-FFF2-40B4-BE49-F238E27FC236}">
                <a16:creationId xmlns:a16="http://schemas.microsoft.com/office/drawing/2014/main" id="{1C6135CF-339B-CC2B-20D2-C526BA0FC0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04332" y="6261136"/>
            <a:ext cx="487363" cy="487363"/>
          </a:xfrm>
          <a:prstGeom prst="rect">
            <a:avLst/>
          </a:prstGeom>
        </p:spPr>
      </p:pic>
    </p:spTree>
    <p:extLst>
      <p:ext uri="{BB962C8B-B14F-4D97-AF65-F5344CB8AC3E}">
        <p14:creationId xmlns:p14="http://schemas.microsoft.com/office/powerpoint/2010/main" val="2807398617"/>
      </p:ext>
    </p:extLst>
  </p:cSld>
  <p:clrMapOvr>
    <a:masterClrMapping/>
  </p:clrMapOvr>
  <mc:AlternateContent xmlns:mc="http://schemas.openxmlformats.org/markup-compatibility/2006">
    <mc:Choice xmlns:p14="http://schemas.microsoft.com/office/powerpoint/2010/main" Requires="p14">
      <p:transition spd="slow" p14:dur="2000" advTm="31043"/>
    </mc:Choice>
    <mc:Fallback>
      <p:transition spd="slow" advTm="310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0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F60B894-5E73-B322-8593-4E3C925461EF}"/>
              </a:ext>
            </a:extLst>
          </p:cNvPr>
          <p:cNvSpPr>
            <a:spLocks noGrp="1"/>
          </p:cNvSpPr>
          <p:nvPr>
            <p:ph type="title"/>
          </p:nvPr>
        </p:nvSpPr>
        <p:spPr>
          <a:xfrm>
            <a:off x="5945026" y="-8167"/>
            <a:ext cx="5754696" cy="1837349"/>
          </a:xfrm>
        </p:spPr>
        <p:txBody>
          <a:bodyPr>
            <a:normAutofit/>
          </a:bodyPr>
          <a:lstStyle/>
          <a:p>
            <a:pPr algn="ctr"/>
            <a:r>
              <a:rPr lang="en-GB" sz="4800" b="1" dirty="0">
                <a:solidFill>
                  <a:schemeClr val="tx2"/>
                </a:solidFill>
              </a:rPr>
              <a:t>The Endocrine System </a:t>
            </a:r>
          </a:p>
        </p:txBody>
      </p:sp>
      <p:sp>
        <p:nvSpPr>
          <p:cNvPr id="3" name="Content Placeholder 2">
            <a:extLst>
              <a:ext uri="{FF2B5EF4-FFF2-40B4-BE49-F238E27FC236}">
                <a16:creationId xmlns:a16="http://schemas.microsoft.com/office/drawing/2014/main" id="{3D22C518-A71B-6EDF-C489-8F63308F3A76}"/>
              </a:ext>
            </a:extLst>
          </p:cNvPr>
          <p:cNvSpPr>
            <a:spLocks noGrp="1"/>
          </p:cNvSpPr>
          <p:nvPr>
            <p:ph idx="1"/>
          </p:nvPr>
        </p:nvSpPr>
        <p:spPr>
          <a:xfrm>
            <a:off x="1431184" y="3431846"/>
            <a:ext cx="3777618" cy="3261320"/>
          </a:xfrm>
        </p:spPr>
        <p:txBody>
          <a:bodyPr anchor="t">
            <a:normAutofit fontScale="70000" lnSpcReduction="20000"/>
          </a:bodyPr>
          <a:lstStyle/>
          <a:p>
            <a:pPr marL="0" indent="0">
              <a:buNone/>
            </a:pPr>
            <a:endParaRPr lang="en-GB" sz="2000" dirty="0">
              <a:solidFill>
                <a:schemeClr val="tx2"/>
              </a:solidFill>
            </a:endParaRPr>
          </a:p>
          <a:p>
            <a:r>
              <a:rPr lang="en-GB" sz="2000" dirty="0">
                <a:solidFill>
                  <a:schemeClr val="tx2"/>
                </a:solidFill>
              </a:rPr>
              <a:t>The Endocrine System is vital for the body to maintain homeostasis.</a:t>
            </a:r>
          </a:p>
          <a:p>
            <a:r>
              <a:rPr lang="en-GB" sz="2000" dirty="0">
                <a:solidFill>
                  <a:schemeClr val="tx2"/>
                </a:solidFill>
              </a:rPr>
              <a:t>Hormones are chemical messengers which produce a long-lasting effect on the body; however, they are released slowly by glands.</a:t>
            </a:r>
          </a:p>
          <a:p>
            <a:r>
              <a:rPr lang="en-GB" sz="2000" dirty="0">
                <a:solidFill>
                  <a:schemeClr val="tx2"/>
                </a:solidFill>
              </a:rPr>
              <a:t>Once endocrine glands release a hormone into the bloodstream, it is carried in the blood until it reaches the target cells and organs.</a:t>
            </a:r>
          </a:p>
          <a:p>
            <a:r>
              <a:rPr lang="en-GB" sz="2000" dirty="0">
                <a:solidFill>
                  <a:schemeClr val="tx2"/>
                </a:solidFill>
              </a:rPr>
              <a:t>Once the hormone has bound to the target cell receptors, a cellular response occurs, which is to maintain regulation within the body. </a:t>
            </a:r>
          </a:p>
          <a:p>
            <a:pPr marL="0" indent="0">
              <a:buNone/>
            </a:pPr>
            <a:r>
              <a:rPr lang="en-GB" sz="2000" dirty="0">
                <a:solidFill>
                  <a:schemeClr val="tx2"/>
                </a:solidFill>
              </a:rPr>
              <a:t>(Cleveland Clinic, 2023). </a:t>
            </a:r>
          </a:p>
          <a:p>
            <a:pPr marL="0" indent="0">
              <a:buNone/>
            </a:pPr>
            <a:endParaRPr lang="en-GB" sz="1800" dirty="0">
              <a:solidFill>
                <a:schemeClr val="tx2"/>
              </a:solidFill>
            </a:endParaRPr>
          </a:p>
          <a:p>
            <a:endParaRPr lang="en-GB" sz="1800" dirty="0">
              <a:solidFill>
                <a:schemeClr val="tx2"/>
              </a:solidFill>
            </a:endParaRPr>
          </a:p>
          <a:p>
            <a:endParaRPr lang="en-GB" sz="18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BCF50D28-3C76-7533-D3BE-D6CED0E58D8F}"/>
              </a:ext>
            </a:extLst>
          </p:cNvPr>
          <p:cNvSpPr txBox="1"/>
          <p:nvPr/>
        </p:nvSpPr>
        <p:spPr>
          <a:xfrm>
            <a:off x="7184075" y="2474067"/>
            <a:ext cx="4673145" cy="3990388"/>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srgbClr val="0E2841"/>
                </a:solidFill>
                <a:effectLst/>
                <a:uLnTx/>
                <a:uFillTx/>
                <a:latin typeface="Aptos" panose="02110004020202020204"/>
                <a:ea typeface="+mn-ea"/>
                <a:cs typeface="+mn-cs"/>
              </a:rPr>
              <a:t>What glands and organs are </a:t>
            </a:r>
            <a:r>
              <a:rPr lang="en-GB" dirty="0">
                <a:solidFill>
                  <a:srgbClr val="0E2841"/>
                </a:solidFill>
                <a:latin typeface="Aptos" panose="02110004020202020204"/>
              </a:rPr>
              <a:t>part of</a:t>
            </a:r>
            <a:r>
              <a:rPr kumimoji="0" lang="en-GB" b="0" i="0" u="none" strike="noStrike" kern="1200" cap="none" spc="0" normalizeH="0" baseline="0" noProof="0" dirty="0">
                <a:ln>
                  <a:noFill/>
                </a:ln>
                <a:solidFill>
                  <a:srgbClr val="0E2841"/>
                </a:solidFill>
                <a:effectLst/>
                <a:uLnTx/>
                <a:uFillTx/>
                <a:latin typeface="Aptos" panose="02110004020202020204"/>
                <a:ea typeface="+mn-ea"/>
                <a:cs typeface="+mn-cs"/>
              </a:rPr>
              <a:t> the endocrine system? </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lang="en-GB" dirty="0">
                <a:solidFill>
                  <a:srgbClr val="0E2841"/>
                </a:solidFill>
                <a:latin typeface="Aptos" panose="02110004020202020204"/>
              </a:rPr>
              <a:t>Hypothalamus</a:t>
            </a:r>
            <a:endParaRPr lang="en-GB" b="0" i="0" u="none" strike="noStrike" kern="1200" cap="none" spc="0" normalizeH="0" baseline="0" noProof="0" dirty="0">
              <a:ln>
                <a:noFill/>
              </a:ln>
              <a:solidFill>
                <a:srgbClr val="0E2841"/>
              </a:solidFill>
              <a:effectLst/>
              <a:uLnTx/>
              <a:uFillTx/>
              <a:latin typeface="Aptos" panose="02110004020202020204"/>
            </a:endParaRP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b="0" i="0" u="none" strike="noStrike" kern="1200" cap="none" spc="0" normalizeH="0" baseline="0" noProof="0" dirty="0">
                <a:ln>
                  <a:noFill/>
                </a:ln>
                <a:solidFill>
                  <a:srgbClr val="0E2841"/>
                </a:solidFill>
                <a:effectLst/>
                <a:uLnTx/>
                <a:uFillTx/>
                <a:latin typeface="Aptos" panose="02110004020202020204"/>
                <a:ea typeface="+mn-ea"/>
                <a:cs typeface="+mn-cs"/>
              </a:rPr>
              <a:t>Pituitary gland </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b="0" i="0" u="none" strike="noStrike" kern="1200" cap="none" spc="0" normalizeH="0" baseline="0" noProof="0" dirty="0">
                <a:ln>
                  <a:noFill/>
                </a:ln>
                <a:solidFill>
                  <a:srgbClr val="0E2841"/>
                </a:solidFill>
                <a:effectLst/>
                <a:uLnTx/>
                <a:uFillTx/>
                <a:latin typeface="Aptos" panose="02110004020202020204"/>
                <a:ea typeface="+mn-ea"/>
                <a:cs typeface="+mn-cs"/>
              </a:rPr>
              <a:t>Pineal gland </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b="0" i="0" u="none" strike="noStrike" kern="1200" cap="none" spc="0" normalizeH="0" baseline="0" noProof="0" dirty="0">
                <a:ln>
                  <a:noFill/>
                </a:ln>
                <a:solidFill>
                  <a:srgbClr val="0E2841"/>
                </a:solidFill>
                <a:effectLst/>
                <a:uLnTx/>
                <a:uFillTx/>
                <a:latin typeface="Aptos" panose="02110004020202020204"/>
                <a:ea typeface="+mn-ea"/>
                <a:cs typeface="+mn-cs"/>
              </a:rPr>
              <a:t>Thyroid gland </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b="0" i="0" u="none" strike="noStrike" kern="1200" cap="none" spc="0" normalizeH="0" baseline="0" noProof="0" dirty="0">
                <a:ln>
                  <a:noFill/>
                </a:ln>
                <a:solidFill>
                  <a:srgbClr val="0E2841"/>
                </a:solidFill>
                <a:effectLst/>
                <a:uLnTx/>
                <a:uFillTx/>
                <a:latin typeface="Aptos" panose="02110004020202020204"/>
                <a:ea typeface="+mn-ea"/>
                <a:cs typeface="+mn-cs"/>
              </a:rPr>
              <a:t>Parathyroid gland </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b="0" i="0" u="none" strike="noStrike" kern="1200" cap="none" spc="0" normalizeH="0" baseline="0" noProof="0" dirty="0">
                <a:ln>
                  <a:noFill/>
                </a:ln>
                <a:solidFill>
                  <a:srgbClr val="0E2841"/>
                </a:solidFill>
                <a:effectLst/>
                <a:uLnTx/>
                <a:uFillTx/>
                <a:latin typeface="Aptos" panose="02110004020202020204"/>
                <a:ea typeface="+mn-ea"/>
                <a:cs typeface="+mn-cs"/>
              </a:rPr>
              <a:t>Adrenal gland </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b="0" i="0" u="none" strike="noStrike" kern="1200" cap="none" spc="0" normalizeH="0" baseline="0" noProof="0" dirty="0">
                <a:ln>
                  <a:noFill/>
                </a:ln>
                <a:solidFill>
                  <a:srgbClr val="0E2841"/>
                </a:solidFill>
                <a:effectLst/>
                <a:uLnTx/>
                <a:uFillTx/>
                <a:latin typeface="Aptos" panose="02110004020202020204"/>
                <a:ea typeface="+mn-ea"/>
                <a:cs typeface="+mn-cs"/>
              </a:rPr>
              <a:t>Pancreas </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b="0" i="0" u="none" strike="noStrike" kern="1200" cap="none" spc="0" normalizeH="0" baseline="0" noProof="0" dirty="0">
                <a:ln>
                  <a:noFill/>
                </a:ln>
                <a:solidFill>
                  <a:srgbClr val="0E2841"/>
                </a:solidFill>
                <a:effectLst/>
                <a:uLnTx/>
                <a:uFillTx/>
                <a:latin typeface="Aptos" panose="02110004020202020204"/>
                <a:ea typeface="+mn-ea"/>
                <a:cs typeface="+mn-cs"/>
              </a:rPr>
              <a:t>Ovaries (Female) Testes (Male).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srgbClr val="0E2841"/>
                </a:solidFill>
                <a:effectLst/>
                <a:uLnTx/>
                <a:uFillTx/>
                <a:latin typeface="Aptos" panose="02110004020202020204"/>
                <a:ea typeface="+mn-ea"/>
                <a:cs typeface="+mn-cs"/>
              </a:rPr>
              <a:t>(Johns Hopkins Medicine, 2025). </a:t>
            </a:r>
          </a:p>
        </p:txBody>
      </p:sp>
      <p:pic>
        <p:nvPicPr>
          <p:cNvPr id="5" name="Picture 4" descr="A diagram of the internal organs of a person&#10;&#10;AI-generated content may be incorrect.">
            <a:extLst>
              <a:ext uri="{FF2B5EF4-FFF2-40B4-BE49-F238E27FC236}">
                <a16:creationId xmlns:a16="http://schemas.microsoft.com/office/drawing/2014/main" id="{E46090F5-555E-EB1A-E88B-B850F5CE259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509508" y="77604"/>
            <a:ext cx="4590684" cy="3520924"/>
          </a:xfrm>
          <a:prstGeom prst="rect">
            <a:avLst/>
          </a:prstGeom>
        </p:spPr>
      </p:pic>
      <p:sp>
        <p:nvSpPr>
          <p:cNvPr id="6" name="TextBox 5">
            <a:extLst>
              <a:ext uri="{FF2B5EF4-FFF2-40B4-BE49-F238E27FC236}">
                <a16:creationId xmlns:a16="http://schemas.microsoft.com/office/drawing/2014/main" id="{B145B81C-5E55-D0E2-4D14-3BBC22752FDB}"/>
              </a:ext>
            </a:extLst>
          </p:cNvPr>
          <p:cNvSpPr txBox="1"/>
          <p:nvPr/>
        </p:nvSpPr>
        <p:spPr>
          <a:xfrm>
            <a:off x="4752889" y="3588436"/>
            <a:ext cx="2387601" cy="80663"/>
          </a:xfrm>
          <a:prstGeom prst="rect">
            <a:avLst/>
          </a:prstGeom>
        </p:spPr>
        <p:txBody>
          <a:bodyPr>
            <a:normAutofit fontScale="25000" lnSpcReduction="20000"/>
          </a:bodyPr>
          <a:lstStyle/>
          <a:p>
            <a:r>
              <a:rPr lang="en-US"/>
              <a:t>ThePhoto by PhotoAuthor is licensed under CCYYSA.</a:t>
            </a:r>
          </a:p>
        </p:txBody>
      </p:sp>
      <p:pic>
        <p:nvPicPr>
          <p:cNvPr id="7" name="Recorded Sound">
            <a:hlinkClick r:id="" action="ppaction://media"/>
            <a:extLst>
              <a:ext uri="{FF2B5EF4-FFF2-40B4-BE49-F238E27FC236}">
                <a16:creationId xmlns:a16="http://schemas.microsoft.com/office/drawing/2014/main" id="{FA571142-3799-336B-9265-A8CBBB9A0F3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37094" y="6134629"/>
            <a:ext cx="487363" cy="487363"/>
          </a:xfrm>
          <a:prstGeom prst="rect">
            <a:avLst/>
          </a:prstGeom>
        </p:spPr>
      </p:pic>
    </p:spTree>
    <p:extLst>
      <p:ext uri="{BB962C8B-B14F-4D97-AF65-F5344CB8AC3E}">
        <p14:creationId xmlns:p14="http://schemas.microsoft.com/office/powerpoint/2010/main" val="2979177295"/>
      </p:ext>
    </p:extLst>
  </p:cSld>
  <p:clrMapOvr>
    <a:masterClrMapping/>
  </p:clrMapOvr>
  <mc:AlternateContent xmlns:mc="http://schemas.openxmlformats.org/markup-compatibility/2006">
    <mc:Choice xmlns:p14="http://schemas.microsoft.com/office/powerpoint/2010/main" Requires="p14">
      <p:transition spd="slow" p14:dur="2000" advTm="85945"/>
    </mc:Choice>
    <mc:Fallback>
      <p:transition spd="slow" advTm="859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94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2C0DC8-52D5-AA07-1F6F-7FB9AC3CBB80}"/>
              </a:ext>
            </a:extLst>
          </p:cNvPr>
          <p:cNvSpPr>
            <a:spLocks noGrp="1"/>
          </p:cNvSpPr>
          <p:nvPr>
            <p:ph type="title"/>
          </p:nvPr>
        </p:nvSpPr>
        <p:spPr>
          <a:xfrm>
            <a:off x="2743199" y="54219"/>
            <a:ext cx="5754696" cy="1837349"/>
          </a:xfrm>
        </p:spPr>
        <p:txBody>
          <a:bodyPr>
            <a:normAutofit/>
          </a:bodyPr>
          <a:lstStyle/>
          <a:p>
            <a:pPr algn="ctr"/>
            <a:r>
              <a:rPr lang="en-GB" sz="3600" b="1" dirty="0">
                <a:solidFill>
                  <a:schemeClr val="tx2"/>
                </a:solidFill>
              </a:rPr>
              <a:t>Physiology and Anatomy of the pancreas </a:t>
            </a:r>
          </a:p>
        </p:txBody>
      </p:sp>
      <p:grpSp>
        <p:nvGrpSpPr>
          <p:cNvPr id="10" name="Group 9">
            <a:extLst>
              <a:ext uri="{FF2B5EF4-FFF2-40B4-BE49-F238E27FC236}">
                <a16:creationId xmlns:a16="http://schemas.microsoft.com/office/drawing/2014/main" id="{05545017-2445-4AB3-95A6-48F17C802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1" name="Freeform: Shape 10">
              <a:extLst>
                <a:ext uri="{FF2B5EF4-FFF2-40B4-BE49-F238E27FC236}">
                  <a16:creationId xmlns:a16="http://schemas.microsoft.com/office/drawing/2014/main" id="{F3B5D580-007D-4215-A10B-C8CF12EE02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4228C19-035F-4E8E-BAFD-56EC684B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C10D7C81-A1BE-4720-A66D-AEF9A11A5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BF18FEE-BE44-4F4A-AA4E-EC795CB0B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ADA7239-ABC4-ED05-3469-825B57AA39B6}"/>
              </a:ext>
            </a:extLst>
          </p:cNvPr>
          <p:cNvSpPr>
            <a:spLocks noGrp="1"/>
          </p:cNvSpPr>
          <p:nvPr>
            <p:ph idx="1"/>
          </p:nvPr>
        </p:nvSpPr>
        <p:spPr>
          <a:xfrm>
            <a:off x="3866190" y="1320574"/>
            <a:ext cx="7620000" cy="5350932"/>
          </a:xfrm>
        </p:spPr>
        <p:txBody>
          <a:bodyPr anchor="t">
            <a:normAutofit fontScale="92500" lnSpcReduction="20000"/>
          </a:bodyPr>
          <a:lstStyle/>
          <a:p>
            <a:pPr marL="0" indent="0">
              <a:buNone/>
            </a:pPr>
            <a:r>
              <a:rPr lang="en-GB" sz="2100" b="1" u="sng" dirty="0">
                <a:solidFill>
                  <a:schemeClr val="tx2"/>
                </a:solidFill>
              </a:rPr>
              <a:t>Anatomy:</a:t>
            </a:r>
          </a:p>
          <a:p>
            <a:r>
              <a:rPr lang="en-GB" sz="2100" dirty="0">
                <a:solidFill>
                  <a:schemeClr val="tx2"/>
                </a:solidFill>
              </a:rPr>
              <a:t>The pancreas is located behind the stomach in the upper abdominal cavity. </a:t>
            </a:r>
          </a:p>
          <a:p>
            <a:r>
              <a:rPr lang="en-GB" sz="2100" dirty="0">
                <a:solidFill>
                  <a:schemeClr val="tx2"/>
                </a:solidFill>
              </a:rPr>
              <a:t>It has 2 ducts: the main pancreatic duct and the accessory pancreatic duct (Cleveland Clinic, 2024).</a:t>
            </a:r>
          </a:p>
          <a:p>
            <a:pPr marL="0" indent="0">
              <a:buNone/>
            </a:pPr>
            <a:r>
              <a:rPr lang="en-GB" sz="2100" b="1" u="sng" dirty="0">
                <a:solidFill>
                  <a:schemeClr val="tx2"/>
                </a:solidFill>
              </a:rPr>
              <a:t>Physiology:</a:t>
            </a:r>
          </a:p>
          <a:p>
            <a:r>
              <a:rPr lang="en-GB" sz="2100" dirty="0">
                <a:solidFill>
                  <a:schemeClr val="tx2"/>
                </a:solidFill>
              </a:rPr>
              <a:t>The pancreas is both an endocrine and an exocrine organ.</a:t>
            </a:r>
          </a:p>
          <a:p>
            <a:r>
              <a:rPr lang="en-GB" sz="2100" dirty="0">
                <a:solidFill>
                  <a:schemeClr val="tx2"/>
                </a:solidFill>
              </a:rPr>
              <a:t>The exocrine function of the pancreas is involved in digestion, whereas the endocrine function is hormone regulation- blood sugar regulation.</a:t>
            </a:r>
          </a:p>
          <a:p>
            <a:pPr marL="0" indent="0" algn="ctr">
              <a:buNone/>
            </a:pPr>
            <a:r>
              <a:rPr lang="en-GB" sz="2100" b="1" u="sng" dirty="0">
                <a:solidFill>
                  <a:schemeClr val="tx2"/>
                </a:solidFill>
              </a:rPr>
              <a:t>Endocrine Function:</a:t>
            </a:r>
          </a:p>
          <a:p>
            <a:r>
              <a:rPr lang="en-GB" sz="2100" dirty="0">
                <a:solidFill>
                  <a:schemeClr val="tx2"/>
                </a:solidFill>
              </a:rPr>
              <a:t>The pancreas has specialised cells within the islets of Langerhans, and they produce hormones: insulin and glucagon.</a:t>
            </a:r>
          </a:p>
          <a:p>
            <a:r>
              <a:rPr lang="en-GB" sz="2100" dirty="0">
                <a:solidFill>
                  <a:schemeClr val="tx2"/>
                </a:solidFill>
              </a:rPr>
              <a:t>Beta cells release insulin when blood sugar levels are too high, so insulin lowers blood glucose to the normal range.</a:t>
            </a:r>
          </a:p>
          <a:p>
            <a:r>
              <a:rPr lang="en-GB" sz="2100" dirty="0">
                <a:solidFill>
                  <a:schemeClr val="tx2"/>
                </a:solidFill>
              </a:rPr>
              <a:t>Alpha cells secrete glucagon when the blood sugar levels are too low, as it increases blood sugar levels to the normal range by causing the liver to convert stored glucose into the bloodstream (</a:t>
            </a:r>
            <a:r>
              <a:rPr lang="en-GB" sz="2100" dirty="0"/>
              <a:t>Kamel-ElSayed and Mukherjee, 2023). </a:t>
            </a:r>
          </a:p>
          <a:p>
            <a:endParaRPr lang="en-GB" sz="2000" dirty="0">
              <a:solidFill>
                <a:schemeClr val="tx2"/>
              </a:solidFill>
            </a:endParaRPr>
          </a:p>
          <a:p>
            <a:endParaRPr lang="en-GB" sz="2000" dirty="0">
              <a:solidFill>
                <a:schemeClr val="tx2"/>
              </a:solidFill>
            </a:endParaRPr>
          </a:p>
          <a:p>
            <a:endParaRPr lang="en-GB" sz="2000" dirty="0">
              <a:solidFill>
                <a:schemeClr val="tx2"/>
              </a:solidFill>
            </a:endParaRPr>
          </a:p>
        </p:txBody>
      </p:sp>
      <p:grpSp>
        <p:nvGrpSpPr>
          <p:cNvPr id="16" name="Group 15">
            <a:extLst>
              <a:ext uri="{FF2B5EF4-FFF2-40B4-BE49-F238E27FC236}">
                <a16:creationId xmlns:a16="http://schemas.microsoft.com/office/drawing/2014/main" id="{06B7259D-F2AD-42FE-B984-6D1D74321C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4" y="3658536"/>
            <a:ext cx="3655725" cy="2743201"/>
            <a:chOff x="-305" y="-1"/>
            <a:chExt cx="3832880" cy="2876136"/>
          </a:xfrm>
        </p:grpSpPr>
        <p:sp>
          <p:nvSpPr>
            <p:cNvPr id="17" name="Freeform: Shape 16">
              <a:extLst>
                <a:ext uri="{FF2B5EF4-FFF2-40B4-BE49-F238E27FC236}">
                  <a16:creationId xmlns:a16="http://schemas.microsoft.com/office/drawing/2014/main" id="{9E5C38C6-2516-45D1-ADFC-3F59F8E34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C274C95-E7A7-401D-A8F5-FFF5EB929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1D598C3-55D0-44FB-8766-A89B34B31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9EBC5C7-E54F-42F3-93F0-75AAC99FF9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CE1E59D0-C995-843F-475F-B4C97BFB0D83}"/>
              </a:ext>
            </a:extLst>
          </p:cNvPr>
          <p:cNvPicPr>
            <a:picLocks noChangeAspect="1"/>
          </p:cNvPicPr>
          <p:nvPr/>
        </p:nvPicPr>
        <p:blipFill>
          <a:blip r:embed="rId4"/>
          <a:stretch>
            <a:fillRect/>
          </a:stretch>
        </p:blipFill>
        <p:spPr>
          <a:xfrm>
            <a:off x="336333" y="1692401"/>
            <a:ext cx="2946261" cy="3274032"/>
          </a:xfrm>
          <a:prstGeom prst="rect">
            <a:avLst/>
          </a:prstGeom>
        </p:spPr>
      </p:pic>
      <p:sp>
        <p:nvSpPr>
          <p:cNvPr id="5" name="TextBox 4">
            <a:extLst>
              <a:ext uri="{FF2B5EF4-FFF2-40B4-BE49-F238E27FC236}">
                <a16:creationId xmlns:a16="http://schemas.microsoft.com/office/drawing/2014/main" id="{882C35BA-5C35-D00A-EA43-2BFB087308BB}"/>
              </a:ext>
            </a:extLst>
          </p:cNvPr>
          <p:cNvSpPr txBox="1"/>
          <p:nvPr/>
        </p:nvSpPr>
        <p:spPr>
          <a:xfrm>
            <a:off x="575733" y="5350933"/>
            <a:ext cx="2167466" cy="646331"/>
          </a:xfrm>
          <a:prstGeom prst="rect">
            <a:avLst/>
          </a:prstGeom>
          <a:noFill/>
        </p:spPr>
        <p:txBody>
          <a:bodyPr wrap="square" rtlCol="0">
            <a:spAutoFit/>
          </a:bodyPr>
          <a:lstStyle/>
          <a:p>
            <a:r>
              <a:rPr lang="en-GB" dirty="0"/>
              <a:t>(Cleveland Clinic, 2024)</a:t>
            </a:r>
          </a:p>
        </p:txBody>
      </p:sp>
      <p:pic>
        <p:nvPicPr>
          <p:cNvPr id="6" name="Recorded Sound">
            <a:hlinkClick r:id="" action="ppaction://media"/>
            <a:extLst>
              <a:ext uri="{FF2B5EF4-FFF2-40B4-BE49-F238E27FC236}">
                <a16:creationId xmlns:a16="http://schemas.microsoft.com/office/drawing/2014/main" id="{ADA0527A-4EA1-1C37-54E5-03CD1B21AF8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04332" y="6191517"/>
            <a:ext cx="487363" cy="487363"/>
          </a:xfrm>
          <a:prstGeom prst="rect">
            <a:avLst/>
          </a:prstGeom>
        </p:spPr>
      </p:pic>
    </p:spTree>
    <p:extLst>
      <p:ext uri="{BB962C8B-B14F-4D97-AF65-F5344CB8AC3E}">
        <p14:creationId xmlns:p14="http://schemas.microsoft.com/office/powerpoint/2010/main" val="1503419671"/>
      </p:ext>
    </p:extLst>
  </p:cSld>
  <p:clrMapOvr>
    <a:masterClrMapping/>
  </p:clrMapOvr>
  <mc:AlternateContent xmlns:mc="http://schemas.openxmlformats.org/markup-compatibility/2006">
    <mc:Choice xmlns:p14="http://schemas.microsoft.com/office/powerpoint/2010/main" Requires="p14">
      <p:transition spd="slow" p14:dur="2000" advTm="99031"/>
    </mc:Choice>
    <mc:Fallback>
      <p:transition spd="slow" advTm="99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03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3" name="Freeform: Shape 12">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1374844D-CE97-B303-BCFA-0182B79A87C4}"/>
              </a:ext>
            </a:extLst>
          </p:cNvPr>
          <p:cNvSpPr>
            <a:spLocks noGrp="1"/>
          </p:cNvSpPr>
          <p:nvPr>
            <p:ph type="title"/>
          </p:nvPr>
        </p:nvSpPr>
        <p:spPr>
          <a:xfrm>
            <a:off x="3026347" y="-191258"/>
            <a:ext cx="5754696" cy="1837349"/>
          </a:xfrm>
        </p:spPr>
        <p:txBody>
          <a:bodyPr anchor="ctr">
            <a:normAutofit/>
          </a:bodyPr>
          <a:lstStyle/>
          <a:p>
            <a:pPr algn="ctr"/>
            <a:r>
              <a:rPr lang="en-GB" sz="3600" b="1" dirty="0">
                <a:solidFill>
                  <a:schemeClr val="tx2"/>
                </a:solidFill>
              </a:rPr>
              <a:t>Type 2 diabetes mellitus  </a:t>
            </a:r>
          </a:p>
        </p:txBody>
      </p:sp>
      <p:sp>
        <p:nvSpPr>
          <p:cNvPr id="3" name="Content Placeholder 2">
            <a:extLst>
              <a:ext uri="{FF2B5EF4-FFF2-40B4-BE49-F238E27FC236}">
                <a16:creationId xmlns:a16="http://schemas.microsoft.com/office/drawing/2014/main" id="{DF6AF8E9-4676-ACF9-D335-928884539AF4}"/>
              </a:ext>
            </a:extLst>
          </p:cNvPr>
          <p:cNvSpPr>
            <a:spLocks noGrp="1"/>
          </p:cNvSpPr>
          <p:nvPr>
            <p:ph idx="1"/>
          </p:nvPr>
        </p:nvSpPr>
        <p:spPr>
          <a:xfrm>
            <a:off x="0" y="1648083"/>
            <a:ext cx="4938098" cy="5968644"/>
          </a:xfrm>
        </p:spPr>
        <p:txBody>
          <a:bodyPr anchor="t">
            <a:noAutofit/>
          </a:bodyPr>
          <a:lstStyle/>
          <a:p>
            <a:r>
              <a:rPr lang="en-GB" sz="1800" dirty="0">
                <a:solidFill>
                  <a:schemeClr val="tx2"/>
                </a:solidFill>
              </a:rPr>
              <a:t>Type 2 Diabetes is when your body’s cells become resistant to insulin; they do not respond to insulin as they should.</a:t>
            </a:r>
          </a:p>
          <a:p>
            <a:r>
              <a:rPr lang="en-GB" sz="1800" dirty="0">
                <a:solidFill>
                  <a:schemeClr val="tx2"/>
                </a:solidFill>
              </a:rPr>
              <a:t>This causes the pancreas to overcompensate; it tries to produce more insulin to overcome the insulin resistance</a:t>
            </a:r>
          </a:p>
          <a:p>
            <a:r>
              <a:rPr lang="en-GB" sz="1800" dirty="0">
                <a:solidFill>
                  <a:schemeClr val="tx2"/>
                </a:solidFill>
              </a:rPr>
              <a:t>This leads to the pancreas becoming fatigued as it cannot keep up with the demand, therefore insulin is not produced in adequate amounts and hyperglycaemia is caused.</a:t>
            </a:r>
          </a:p>
          <a:p>
            <a:r>
              <a:rPr lang="en-GB" sz="1800" dirty="0">
                <a:solidFill>
                  <a:schemeClr val="tx2"/>
                </a:solidFill>
              </a:rPr>
              <a:t>The sugar/glucose in the bloodstream is not used by the cells as insulin is absent/ the cells are insulin resistant; therefore, no energy can be produced. </a:t>
            </a:r>
          </a:p>
          <a:p>
            <a:pPr marL="0" indent="0">
              <a:buNone/>
            </a:pPr>
            <a:r>
              <a:rPr lang="en-GB" sz="1800" dirty="0">
                <a:solidFill>
                  <a:schemeClr val="tx2"/>
                </a:solidFill>
              </a:rPr>
              <a:t>(Galicia-Garcia et al., 2020). </a:t>
            </a:r>
            <a:endParaRPr lang="en-GB" sz="1600" dirty="0">
              <a:solidFill>
                <a:schemeClr val="tx2"/>
              </a:solidFill>
            </a:endParaRPr>
          </a:p>
        </p:txBody>
      </p:sp>
      <p:sp>
        <p:nvSpPr>
          <p:cNvPr id="5" name="TextBox 4">
            <a:extLst>
              <a:ext uri="{FF2B5EF4-FFF2-40B4-BE49-F238E27FC236}">
                <a16:creationId xmlns:a16="http://schemas.microsoft.com/office/drawing/2014/main" id="{0341A2D2-0A31-9F34-BB14-91375884670B}"/>
              </a:ext>
            </a:extLst>
          </p:cNvPr>
          <p:cNvSpPr txBox="1"/>
          <p:nvPr/>
        </p:nvSpPr>
        <p:spPr>
          <a:xfrm>
            <a:off x="7864017" y="3710657"/>
            <a:ext cx="4423921" cy="2862322"/>
          </a:xfrm>
          <a:prstGeom prst="rect">
            <a:avLst/>
          </a:prstGeom>
          <a:noFill/>
        </p:spPr>
        <p:txBody>
          <a:bodyPr wrap="square" rtlCol="0">
            <a:spAutoFit/>
          </a:bodyPr>
          <a:lstStyle/>
          <a:p>
            <a:r>
              <a:rPr lang="en-GB" u="sng" dirty="0">
                <a:solidFill>
                  <a:schemeClr val="tx2"/>
                </a:solidFill>
              </a:rPr>
              <a:t>Risk factors:</a:t>
            </a:r>
          </a:p>
          <a:p>
            <a:r>
              <a:rPr lang="en-GB" dirty="0">
                <a:solidFill>
                  <a:schemeClr val="tx2"/>
                </a:solidFill>
              </a:rPr>
              <a:t>These increase the chances of an individual developing type 2 diabetes</a:t>
            </a:r>
          </a:p>
          <a:p>
            <a:pPr marL="285750" indent="-285750">
              <a:buFontTx/>
              <a:buChar char="-"/>
            </a:pPr>
            <a:r>
              <a:rPr lang="en-GB" dirty="0">
                <a:solidFill>
                  <a:schemeClr val="tx2"/>
                </a:solidFill>
              </a:rPr>
              <a:t>Obesity </a:t>
            </a:r>
          </a:p>
          <a:p>
            <a:pPr marL="285750" indent="-285750">
              <a:buFontTx/>
              <a:buChar char="-"/>
            </a:pPr>
            <a:r>
              <a:rPr lang="en-GB" dirty="0">
                <a:solidFill>
                  <a:schemeClr val="tx2"/>
                </a:solidFill>
              </a:rPr>
              <a:t>Unbalanced unhealthy diet </a:t>
            </a:r>
          </a:p>
          <a:p>
            <a:pPr marL="285750" indent="-285750">
              <a:buFontTx/>
              <a:buChar char="-"/>
            </a:pPr>
            <a:r>
              <a:rPr lang="en-GB" dirty="0">
                <a:solidFill>
                  <a:schemeClr val="tx2"/>
                </a:solidFill>
              </a:rPr>
              <a:t>Lack of physical activity </a:t>
            </a:r>
          </a:p>
          <a:p>
            <a:pPr marL="285750" indent="-285750">
              <a:buFontTx/>
              <a:buChar char="-"/>
            </a:pPr>
            <a:r>
              <a:rPr lang="en-GB" dirty="0">
                <a:solidFill>
                  <a:schemeClr val="tx2"/>
                </a:solidFill>
              </a:rPr>
              <a:t>Family history </a:t>
            </a:r>
          </a:p>
          <a:p>
            <a:pPr marL="285750" indent="-285750">
              <a:buFontTx/>
              <a:buChar char="-"/>
            </a:pPr>
            <a:r>
              <a:rPr lang="en-GB" dirty="0">
                <a:solidFill>
                  <a:schemeClr val="tx2"/>
                </a:solidFill>
              </a:rPr>
              <a:t>Ethnicity</a:t>
            </a:r>
          </a:p>
          <a:p>
            <a:pPr marL="285750" indent="-285750">
              <a:buFontTx/>
              <a:buChar char="-"/>
            </a:pPr>
            <a:r>
              <a:rPr lang="en-GB" dirty="0">
                <a:solidFill>
                  <a:schemeClr val="tx2"/>
                </a:solidFill>
              </a:rPr>
              <a:t>Age</a:t>
            </a:r>
          </a:p>
          <a:p>
            <a:pPr marL="285750" indent="-285750">
              <a:buFontTx/>
              <a:buChar char="-"/>
            </a:pPr>
            <a:r>
              <a:rPr lang="en-GB" dirty="0">
                <a:solidFill>
                  <a:schemeClr val="tx2"/>
                </a:solidFill>
              </a:rPr>
              <a:t>Medical history  (Diabates UK, 2023)</a:t>
            </a:r>
          </a:p>
        </p:txBody>
      </p:sp>
      <p:sp>
        <p:nvSpPr>
          <p:cNvPr id="6" name="TextBox 5">
            <a:extLst>
              <a:ext uri="{FF2B5EF4-FFF2-40B4-BE49-F238E27FC236}">
                <a16:creationId xmlns:a16="http://schemas.microsoft.com/office/drawing/2014/main" id="{3D453FFD-EF07-6112-BDE3-13516BFF39D5}"/>
              </a:ext>
            </a:extLst>
          </p:cNvPr>
          <p:cNvSpPr txBox="1"/>
          <p:nvPr/>
        </p:nvSpPr>
        <p:spPr>
          <a:xfrm>
            <a:off x="7942505" y="1117311"/>
            <a:ext cx="4067732" cy="2308324"/>
          </a:xfrm>
          <a:prstGeom prst="rect">
            <a:avLst/>
          </a:prstGeom>
          <a:noFill/>
        </p:spPr>
        <p:txBody>
          <a:bodyPr wrap="square" rtlCol="0">
            <a:spAutoFit/>
          </a:bodyPr>
          <a:lstStyle/>
          <a:p>
            <a:r>
              <a:rPr lang="en-GB" u="sng" dirty="0">
                <a:solidFill>
                  <a:schemeClr val="tx2"/>
                </a:solidFill>
              </a:rPr>
              <a:t>Complications:</a:t>
            </a:r>
          </a:p>
          <a:p>
            <a:r>
              <a:rPr lang="en-GB" dirty="0">
                <a:solidFill>
                  <a:schemeClr val="tx2"/>
                </a:solidFill>
              </a:rPr>
              <a:t>Having high levels of glucose in the blood (hyperglycaemia) over a long period of time can lead to some serious complications. These include heart disease, such as heart attack and stokes, kidneys disease, nerve damage and blindness (Diabetes UK, 2025).</a:t>
            </a:r>
          </a:p>
        </p:txBody>
      </p:sp>
      <p:sp>
        <p:nvSpPr>
          <p:cNvPr id="7" name="TextBox 6">
            <a:extLst>
              <a:ext uri="{FF2B5EF4-FFF2-40B4-BE49-F238E27FC236}">
                <a16:creationId xmlns:a16="http://schemas.microsoft.com/office/drawing/2014/main" id="{05F8AD4D-7D9B-7C20-9D95-7A7F240CDD8F}"/>
              </a:ext>
            </a:extLst>
          </p:cNvPr>
          <p:cNvSpPr txBox="1"/>
          <p:nvPr/>
        </p:nvSpPr>
        <p:spPr>
          <a:xfrm>
            <a:off x="4905620" y="2081092"/>
            <a:ext cx="2692896" cy="4111447"/>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sng" strike="noStrike" kern="1200" cap="none" spc="0" normalizeH="0" baseline="0" noProof="0" dirty="0">
                <a:ln>
                  <a:noFill/>
                </a:ln>
                <a:solidFill>
                  <a:srgbClr val="0E2841"/>
                </a:solidFill>
                <a:effectLst/>
                <a:uLnTx/>
                <a:uFillTx/>
                <a:latin typeface="Aptos" panose="02110004020202020204"/>
                <a:ea typeface="+mn-ea"/>
                <a:cs typeface="+mn-cs"/>
              </a:rPr>
              <a:t>Symptoms of T2DM:</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srgbClr val="0E2841"/>
                </a:solidFill>
                <a:effectLst/>
                <a:uLnTx/>
                <a:uFillTx/>
                <a:latin typeface="Aptos" panose="02110004020202020204"/>
                <a:ea typeface="+mn-ea"/>
                <a:cs typeface="+mn-cs"/>
              </a:rPr>
              <a:t>Increased urination (polyuria)</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srgbClr val="0E2841"/>
                </a:solidFill>
                <a:effectLst/>
                <a:uLnTx/>
                <a:uFillTx/>
                <a:latin typeface="Aptos" panose="02110004020202020204"/>
                <a:ea typeface="+mn-ea"/>
                <a:cs typeface="+mn-cs"/>
              </a:rPr>
              <a:t>Increased thirst (polydipsia)</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srgbClr val="0E2841"/>
                </a:solidFill>
                <a:effectLst/>
                <a:uLnTx/>
                <a:uFillTx/>
                <a:latin typeface="Aptos" panose="02110004020202020204"/>
                <a:ea typeface="+mn-ea"/>
                <a:cs typeface="+mn-cs"/>
              </a:rPr>
              <a:t>Increased hunger (polyphagia)</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srgbClr val="0E2841"/>
                </a:solidFill>
                <a:effectLst/>
                <a:uLnTx/>
                <a:uFillTx/>
                <a:latin typeface="Aptos" panose="02110004020202020204"/>
                <a:ea typeface="+mn-ea"/>
                <a:cs typeface="+mn-cs"/>
              </a:rPr>
              <a:t>Slow healing wounds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srgbClr val="0E2841"/>
                </a:solidFill>
                <a:effectLst/>
                <a:uLnTx/>
                <a:uFillTx/>
                <a:latin typeface="Aptos" panose="02110004020202020204"/>
                <a:ea typeface="+mn-ea"/>
                <a:cs typeface="+mn-cs"/>
              </a:rPr>
              <a:t>Blurred vision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srgbClr val="0E2841"/>
                </a:solidFill>
                <a:effectLst/>
                <a:uLnTx/>
                <a:uFillTx/>
                <a:latin typeface="Aptos" panose="02110004020202020204"/>
                <a:ea typeface="+mn-ea"/>
                <a:cs typeface="+mn-cs"/>
              </a:rPr>
              <a:t>Tiredness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srgbClr val="0E2841"/>
                </a:solidFill>
                <a:effectLst/>
                <a:uLnTx/>
                <a:uFillTx/>
                <a:latin typeface="Aptos" panose="02110004020202020204"/>
                <a:ea typeface="+mn-ea"/>
                <a:cs typeface="+mn-cs"/>
              </a:rPr>
              <a:t>Fatigue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srgbClr val="0E2841"/>
                </a:solidFill>
                <a:effectLst/>
                <a:uLnTx/>
                <a:uFillTx/>
                <a:latin typeface="Aptos" panose="02110004020202020204"/>
                <a:ea typeface="+mn-ea"/>
                <a:cs typeface="+mn-cs"/>
              </a:rPr>
              <a:t>(Mayo Clinic, 2025). </a:t>
            </a:r>
          </a:p>
        </p:txBody>
      </p:sp>
      <p:pic>
        <p:nvPicPr>
          <p:cNvPr id="4" name="Recorded Sound">
            <a:hlinkClick r:id="" action="ppaction://media"/>
            <a:extLst>
              <a:ext uri="{FF2B5EF4-FFF2-40B4-BE49-F238E27FC236}">
                <a16:creationId xmlns:a16="http://schemas.microsoft.com/office/drawing/2014/main" id="{EB8E3010-41B9-7A1B-542A-CB7C6B1466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04863" y="6329298"/>
            <a:ext cx="487363" cy="487363"/>
          </a:xfrm>
          <a:prstGeom prst="rect">
            <a:avLst/>
          </a:prstGeom>
        </p:spPr>
      </p:pic>
    </p:spTree>
    <p:extLst>
      <p:ext uri="{BB962C8B-B14F-4D97-AF65-F5344CB8AC3E}">
        <p14:creationId xmlns:p14="http://schemas.microsoft.com/office/powerpoint/2010/main" val="1116518585"/>
      </p:ext>
    </p:extLst>
  </p:cSld>
  <p:clrMapOvr>
    <a:masterClrMapping/>
  </p:clrMapOvr>
  <mc:AlternateContent xmlns:mc="http://schemas.openxmlformats.org/markup-compatibility/2006">
    <mc:Choice xmlns:p14="http://schemas.microsoft.com/office/powerpoint/2010/main" Requires="p14">
      <p:transition spd="slow" p14:dur="2000" advTm="119031"/>
    </mc:Choice>
    <mc:Fallback>
      <p:transition spd="slow" advTm="119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90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0F1DBEE-7A6B-0AE7-8DF3-F185422F708D}"/>
              </a:ext>
            </a:extLst>
          </p:cNvPr>
          <p:cNvSpPr>
            <a:spLocks noGrp="1"/>
          </p:cNvSpPr>
          <p:nvPr>
            <p:ph type="title"/>
          </p:nvPr>
        </p:nvSpPr>
        <p:spPr>
          <a:xfrm>
            <a:off x="640080" y="1243013"/>
            <a:ext cx="3855720" cy="4371974"/>
          </a:xfrm>
        </p:spPr>
        <p:txBody>
          <a:bodyPr>
            <a:normAutofit/>
          </a:bodyPr>
          <a:lstStyle/>
          <a:p>
            <a:r>
              <a:rPr lang="en-GB" sz="3600" dirty="0">
                <a:solidFill>
                  <a:schemeClr val="tx2"/>
                </a:solidFill>
              </a:rPr>
              <a:t>Case Study</a:t>
            </a:r>
          </a:p>
        </p:txBody>
      </p:sp>
      <p:sp>
        <p:nvSpPr>
          <p:cNvPr id="3" name="Content Placeholder 2">
            <a:extLst>
              <a:ext uri="{FF2B5EF4-FFF2-40B4-BE49-F238E27FC236}">
                <a16:creationId xmlns:a16="http://schemas.microsoft.com/office/drawing/2014/main" id="{BBFB0E76-5362-C5E5-3143-81FD036D2542}"/>
              </a:ext>
            </a:extLst>
          </p:cNvPr>
          <p:cNvSpPr>
            <a:spLocks noGrp="1"/>
          </p:cNvSpPr>
          <p:nvPr>
            <p:ph idx="1"/>
          </p:nvPr>
        </p:nvSpPr>
        <p:spPr>
          <a:xfrm>
            <a:off x="6081137" y="813816"/>
            <a:ext cx="5221224" cy="5230368"/>
          </a:xfrm>
        </p:spPr>
        <p:txBody>
          <a:bodyPr anchor="ctr">
            <a:normAutofit/>
          </a:bodyPr>
          <a:lstStyle/>
          <a:p>
            <a:pPr marL="0" indent="0">
              <a:buNone/>
            </a:pPr>
            <a:r>
              <a:rPr lang="en-GB" sz="1800" b="1" u="sng" dirty="0">
                <a:solidFill>
                  <a:schemeClr val="tx2"/>
                </a:solidFill>
              </a:rPr>
              <a:t>Fictional patient case study:</a:t>
            </a:r>
          </a:p>
          <a:p>
            <a:r>
              <a:rPr lang="en-GB" sz="1800" dirty="0">
                <a:solidFill>
                  <a:schemeClr val="tx2"/>
                </a:solidFill>
              </a:rPr>
              <a:t>Mr Smith is a 59-year-old male with a family history of type 2 diabetes.</a:t>
            </a:r>
          </a:p>
          <a:p>
            <a:pPr marL="0" indent="0">
              <a:buNone/>
            </a:pPr>
            <a:r>
              <a:rPr lang="en-GB" sz="1800" dirty="0">
                <a:solidFill>
                  <a:schemeClr val="tx2"/>
                </a:solidFill>
              </a:rPr>
              <a:t> </a:t>
            </a:r>
          </a:p>
          <a:p>
            <a:r>
              <a:rPr lang="en-GB" sz="1800" dirty="0">
                <a:solidFill>
                  <a:schemeClr val="tx2"/>
                </a:solidFill>
              </a:rPr>
              <a:t>Two years ago, he was diagnosed with obesity with a BMI of 31 and hypertension. </a:t>
            </a:r>
          </a:p>
          <a:p>
            <a:r>
              <a:rPr lang="en-GB" sz="1800" dirty="0">
                <a:solidFill>
                  <a:schemeClr val="tx2"/>
                </a:solidFill>
              </a:rPr>
              <a:t> When tested, it was found that his HbA1c level is 8.2%, confirming poor glycaemic control.</a:t>
            </a:r>
          </a:p>
          <a:p>
            <a:pPr marL="0" indent="0">
              <a:buNone/>
            </a:pPr>
            <a:endParaRPr lang="en-GB" sz="1800" dirty="0">
              <a:solidFill>
                <a:schemeClr val="tx2"/>
              </a:solidFill>
            </a:endParaRPr>
          </a:p>
        </p:txBody>
      </p:sp>
      <p:pic>
        <p:nvPicPr>
          <p:cNvPr id="5" name="Recorded Sound">
            <a:hlinkClick r:id="" action="ppaction://media"/>
            <a:extLst>
              <a:ext uri="{FF2B5EF4-FFF2-40B4-BE49-F238E27FC236}">
                <a16:creationId xmlns:a16="http://schemas.microsoft.com/office/drawing/2014/main" id="{BF5E2A31-E605-4244-BCD1-7ADBA7635DC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03396" y="6189777"/>
            <a:ext cx="487363" cy="487363"/>
          </a:xfrm>
          <a:prstGeom prst="rect">
            <a:avLst/>
          </a:prstGeom>
        </p:spPr>
      </p:pic>
    </p:spTree>
    <p:extLst>
      <p:ext uri="{BB962C8B-B14F-4D97-AF65-F5344CB8AC3E}">
        <p14:creationId xmlns:p14="http://schemas.microsoft.com/office/powerpoint/2010/main" val="3306156456"/>
      </p:ext>
    </p:extLst>
  </p:cSld>
  <p:clrMapOvr>
    <a:masterClrMapping/>
  </p:clrMapOvr>
  <mc:AlternateContent xmlns:mc="http://schemas.openxmlformats.org/markup-compatibility/2006">
    <mc:Choice xmlns:p14="http://schemas.microsoft.com/office/powerpoint/2010/main" Requires="p14">
      <p:transition spd="slow" p14:dur="2000" advTm="43828"/>
    </mc:Choice>
    <mc:Fallback>
      <p:transition spd="slow" advTm="43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32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D399F4-0B7D-6521-4DEB-F4A0F2182CC3}"/>
              </a:ext>
            </a:extLst>
          </p:cNvPr>
          <p:cNvSpPr>
            <a:spLocks noGrp="1"/>
          </p:cNvSpPr>
          <p:nvPr>
            <p:ph type="title"/>
          </p:nvPr>
        </p:nvSpPr>
        <p:spPr>
          <a:xfrm>
            <a:off x="838200" y="365125"/>
            <a:ext cx="5558489" cy="1325563"/>
          </a:xfrm>
        </p:spPr>
        <p:txBody>
          <a:bodyPr>
            <a:normAutofit/>
          </a:bodyPr>
          <a:lstStyle/>
          <a:p>
            <a:r>
              <a:rPr lang="en-GB" dirty="0"/>
              <a:t>Evidence-Based Care Plan</a:t>
            </a:r>
          </a:p>
        </p:txBody>
      </p:sp>
      <p:sp>
        <p:nvSpPr>
          <p:cNvPr id="23" name="Freeform: Shape 22">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FA48803-F309-14B0-2AAB-B4D690E556F8}"/>
              </a:ext>
            </a:extLst>
          </p:cNvPr>
          <p:cNvSpPr>
            <a:spLocks noGrp="1"/>
          </p:cNvSpPr>
          <p:nvPr>
            <p:ph idx="1"/>
          </p:nvPr>
        </p:nvSpPr>
        <p:spPr>
          <a:xfrm>
            <a:off x="838200" y="1825625"/>
            <a:ext cx="5558489" cy="4737312"/>
          </a:xfrm>
        </p:spPr>
        <p:txBody>
          <a:bodyPr>
            <a:normAutofit/>
          </a:bodyPr>
          <a:lstStyle/>
          <a:p>
            <a:r>
              <a:rPr lang="en-GB" sz="1600" dirty="0"/>
              <a:t> Evidence-based practice is vital in clinical practice to manage the patient’s condition, as it allows for the incorporation of the best available research to be used to influence the patient’s care and treatment, allowing for the highest quality of care to be delivered safely and efficiently to the patient. (Tenny and </a:t>
            </a:r>
            <a:r>
              <a:rPr lang="en-GB" sz="1600" dirty="0" err="1"/>
              <a:t>Varacello</a:t>
            </a:r>
            <a:r>
              <a:rPr lang="en-GB" sz="1600" dirty="0"/>
              <a:t>, 2024). </a:t>
            </a:r>
          </a:p>
          <a:p>
            <a:pPr marL="0" indent="0">
              <a:buNone/>
            </a:pPr>
            <a:r>
              <a:rPr lang="en-GB" sz="1600" dirty="0"/>
              <a:t> </a:t>
            </a:r>
          </a:p>
          <a:p>
            <a:r>
              <a:rPr lang="en-GB" sz="1600" dirty="0"/>
              <a:t>National Institute for Health and Care Excellence (NICE) (2022) states that metformin is the first line of pharmacological therapy for type 2 diabetes management. The medication enhances insulin sensitivity in the body, the cells respond to the insulin produced by the pancreas, and it also stops/slows the liver from using all the stored glucose.  </a:t>
            </a:r>
          </a:p>
          <a:p>
            <a:endParaRPr lang="en-GB" sz="1300" dirty="0"/>
          </a:p>
        </p:txBody>
      </p:sp>
      <p:sp>
        <p:nvSpPr>
          <p:cNvPr id="25" name="Oval 24">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Block Arc 26">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9" name="Freeform: Shape 28">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31" name="Straight Connector 30">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3" name="Freeform: Shape 32">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5" name="Arc 34">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Recorded Sound">
            <a:hlinkClick r:id="" action="ppaction://media"/>
            <a:extLst>
              <a:ext uri="{FF2B5EF4-FFF2-40B4-BE49-F238E27FC236}">
                <a16:creationId xmlns:a16="http://schemas.microsoft.com/office/drawing/2014/main" id="{880BFF95-C5B6-5A18-0659-96A8D92EDC4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00285" y="6319255"/>
            <a:ext cx="487363" cy="487363"/>
          </a:xfrm>
          <a:prstGeom prst="rect">
            <a:avLst/>
          </a:prstGeom>
        </p:spPr>
      </p:pic>
    </p:spTree>
    <p:extLst>
      <p:ext uri="{BB962C8B-B14F-4D97-AF65-F5344CB8AC3E}">
        <p14:creationId xmlns:p14="http://schemas.microsoft.com/office/powerpoint/2010/main" val="484768311"/>
      </p:ext>
    </p:extLst>
  </p:cSld>
  <p:clrMapOvr>
    <a:masterClrMapping/>
  </p:clrMapOvr>
  <mc:AlternateContent xmlns:mc="http://schemas.openxmlformats.org/markup-compatibility/2006">
    <mc:Choice xmlns:p14="http://schemas.microsoft.com/office/powerpoint/2010/main" Requires="p14">
      <p:transition spd="slow" p14:dur="2000" advTm="72571"/>
    </mc:Choice>
    <mc:Fallback>
      <p:transition spd="slow" advTm="72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5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5F9E4-692D-4555-D4C1-C74A2522C47B}"/>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1F0248AC-0CB7-E6E4-D1BD-AD66D1128D1A}"/>
              </a:ext>
            </a:extLst>
          </p:cNvPr>
          <p:cNvGraphicFramePr>
            <a:graphicFrameLocks noGrp="1"/>
          </p:cNvGraphicFramePr>
          <p:nvPr>
            <p:ph idx="1"/>
            <p:extLst>
              <p:ext uri="{D42A27DB-BD31-4B8C-83A1-F6EECF244321}">
                <p14:modId xmlns:p14="http://schemas.microsoft.com/office/powerpoint/2010/main" val="3333262948"/>
              </p:ext>
            </p:extLst>
          </p:nvPr>
        </p:nvGraphicFramePr>
        <p:xfrm>
          <a:off x="838198" y="365125"/>
          <a:ext cx="10515600" cy="5164192"/>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3631378471"/>
                    </a:ext>
                  </a:extLst>
                </a:gridCol>
                <a:gridCol w="3505200">
                  <a:extLst>
                    <a:ext uri="{9D8B030D-6E8A-4147-A177-3AD203B41FA5}">
                      <a16:colId xmlns:a16="http://schemas.microsoft.com/office/drawing/2014/main" val="480068310"/>
                    </a:ext>
                  </a:extLst>
                </a:gridCol>
                <a:gridCol w="3505200">
                  <a:extLst>
                    <a:ext uri="{9D8B030D-6E8A-4147-A177-3AD203B41FA5}">
                      <a16:colId xmlns:a16="http://schemas.microsoft.com/office/drawing/2014/main" val="1922695297"/>
                    </a:ext>
                  </a:extLst>
                </a:gridCol>
              </a:tblGrid>
              <a:tr h="1291048">
                <a:tc>
                  <a:txBody>
                    <a:bodyPr/>
                    <a:lstStyle/>
                    <a:p>
                      <a:r>
                        <a:rPr lang="en-US" dirty="0"/>
                        <a:t>Type</a:t>
                      </a:r>
                      <a:endParaRPr lang="en-GB" dirty="0"/>
                    </a:p>
                  </a:txBody>
                  <a:tcPr/>
                </a:tc>
                <a:tc>
                  <a:txBody>
                    <a:bodyPr/>
                    <a:lstStyle/>
                    <a:p>
                      <a:r>
                        <a:rPr lang="en-US" dirty="0"/>
                        <a:t>Recommendation</a:t>
                      </a:r>
                      <a:endParaRPr lang="en-GB" dirty="0"/>
                    </a:p>
                  </a:txBody>
                  <a:tcPr/>
                </a:tc>
                <a:tc>
                  <a:txBody>
                    <a:bodyPr/>
                    <a:lstStyle/>
                    <a:p>
                      <a:r>
                        <a:rPr lang="en-US" dirty="0"/>
                        <a:t>Frequency</a:t>
                      </a:r>
                      <a:endParaRPr lang="en-GB" dirty="0"/>
                    </a:p>
                  </a:txBody>
                  <a:tcPr/>
                </a:tc>
                <a:extLst>
                  <a:ext uri="{0D108BD9-81ED-4DB2-BD59-A6C34878D82A}">
                    <a16:rowId xmlns:a16="http://schemas.microsoft.com/office/drawing/2014/main" val="975324980"/>
                  </a:ext>
                </a:extLst>
              </a:tr>
              <a:tr h="1291048">
                <a:tc>
                  <a:txBody>
                    <a:bodyPr/>
                    <a:lstStyle/>
                    <a:p>
                      <a:r>
                        <a:rPr lang="en-US" dirty="0"/>
                        <a:t>Diet</a:t>
                      </a:r>
                      <a:endParaRPr lang="en-GB" dirty="0"/>
                    </a:p>
                  </a:txBody>
                  <a:tcPr/>
                </a:tc>
                <a:tc>
                  <a:txBody>
                    <a:bodyPr/>
                    <a:lstStyle/>
                    <a:p>
                      <a:r>
                        <a:rPr lang="en-US" dirty="0"/>
                        <a:t>Fruits, vegetables, and lean protein whilst limiting sugar, refined carbohydrates, and unhealthy fats.</a:t>
                      </a:r>
                      <a:endParaRPr lang="en-GB" dirty="0"/>
                    </a:p>
                  </a:txBody>
                  <a:tcPr/>
                </a:tc>
                <a:tc>
                  <a:txBody>
                    <a:bodyPr/>
                    <a:lstStyle/>
                    <a:p>
                      <a:r>
                        <a:rPr lang="en-US" dirty="0"/>
                        <a:t>Eat at least five portions of fruit and vegetables per day. Eat salmon at least twice a week.</a:t>
                      </a:r>
                      <a:endParaRPr lang="en-GB" dirty="0"/>
                    </a:p>
                  </a:txBody>
                  <a:tcPr/>
                </a:tc>
                <a:extLst>
                  <a:ext uri="{0D108BD9-81ED-4DB2-BD59-A6C34878D82A}">
                    <a16:rowId xmlns:a16="http://schemas.microsoft.com/office/drawing/2014/main" val="302909682"/>
                  </a:ext>
                </a:extLst>
              </a:tr>
              <a:tr h="1291048">
                <a:tc>
                  <a:txBody>
                    <a:bodyPr/>
                    <a:lstStyle/>
                    <a:p>
                      <a:r>
                        <a:rPr lang="en-US" dirty="0"/>
                        <a:t>Physical Exercise</a:t>
                      </a:r>
                      <a:endParaRPr lang="en-GB" dirty="0"/>
                    </a:p>
                  </a:txBody>
                  <a:tcPr/>
                </a:tc>
                <a:tc>
                  <a:txBody>
                    <a:bodyPr/>
                    <a:lstStyle/>
                    <a:p>
                      <a:r>
                        <a:rPr lang="en-US" dirty="0"/>
                        <a:t>150 minutes of moderate aerobic exercise, like brisk walking or swimming.</a:t>
                      </a:r>
                      <a:endParaRPr lang="en-GB" dirty="0"/>
                    </a:p>
                  </a:txBody>
                  <a:tcPr/>
                </a:tc>
                <a:tc>
                  <a:txBody>
                    <a:bodyPr/>
                    <a:lstStyle/>
                    <a:p>
                      <a:r>
                        <a:rPr lang="en-US" dirty="0"/>
                        <a:t>Spread over three days a week.</a:t>
                      </a:r>
                      <a:endParaRPr lang="en-GB" dirty="0"/>
                    </a:p>
                  </a:txBody>
                  <a:tcPr/>
                </a:tc>
                <a:extLst>
                  <a:ext uri="{0D108BD9-81ED-4DB2-BD59-A6C34878D82A}">
                    <a16:rowId xmlns:a16="http://schemas.microsoft.com/office/drawing/2014/main" val="3954872654"/>
                  </a:ext>
                </a:extLst>
              </a:tr>
              <a:tr h="1291048">
                <a:tc>
                  <a:txBody>
                    <a:bodyPr/>
                    <a:lstStyle/>
                    <a:p>
                      <a:r>
                        <a:rPr lang="en-US" dirty="0"/>
                        <a:t>Sleep</a:t>
                      </a:r>
                      <a:endParaRPr lang="en-GB" dirty="0"/>
                    </a:p>
                  </a:txBody>
                  <a:tcPr/>
                </a:tc>
                <a:tc>
                  <a:txBody>
                    <a:bodyPr/>
                    <a:lstStyle/>
                    <a:p>
                      <a:r>
                        <a:rPr lang="en-US" dirty="0"/>
                        <a:t>7 to 9 hours of sleep.</a:t>
                      </a:r>
                      <a:endParaRPr lang="en-GB" dirty="0"/>
                    </a:p>
                  </a:txBody>
                  <a:tcPr/>
                </a:tc>
                <a:tc>
                  <a:txBody>
                    <a:bodyPr/>
                    <a:lstStyle/>
                    <a:p>
                      <a:r>
                        <a:rPr lang="en-US" dirty="0"/>
                        <a:t>Every night</a:t>
                      </a:r>
                      <a:endParaRPr lang="en-GB" dirty="0"/>
                    </a:p>
                  </a:txBody>
                  <a:tcPr/>
                </a:tc>
                <a:extLst>
                  <a:ext uri="{0D108BD9-81ED-4DB2-BD59-A6C34878D82A}">
                    <a16:rowId xmlns:a16="http://schemas.microsoft.com/office/drawing/2014/main" val="2613877956"/>
                  </a:ext>
                </a:extLst>
              </a:tr>
            </a:tbl>
          </a:graphicData>
        </a:graphic>
      </p:graphicFrame>
      <p:pic>
        <p:nvPicPr>
          <p:cNvPr id="6" name="Recorded Sound">
            <a:hlinkClick r:id="" action="ppaction://media"/>
            <a:extLst>
              <a:ext uri="{FF2B5EF4-FFF2-40B4-BE49-F238E27FC236}">
                <a16:creationId xmlns:a16="http://schemas.microsoft.com/office/drawing/2014/main" id="{97E04F68-9ED1-847E-36C1-B4BC3473F7A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13229" y="6144035"/>
            <a:ext cx="487363" cy="487363"/>
          </a:xfrm>
          <a:prstGeom prst="rect">
            <a:avLst/>
          </a:prstGeom>
        </p:spPr>
      </p:pic>
    </p:spTree>
    <p:extLst>
      <p:ext uri="{BB962C8B-B14F-4D97-AF65-F5344CB8AC3E}">
        <p14:creationId xmlns:p14="http://schemas.microsoft.com/office/powerpoint/2010/main" val="2391096332"/>
      </p:ext>
    </p:extLst>
  </p:cSld>
  <p:clrMapOvr>
    <a:masterClrMapping/>
  </p:clrMapOvr>
  <mc:AlternateContent xmlns:mc="http://schemas.openxmlformats.org/markup-compatibility/2006">
    <mc:Choice xmlns:p14="http://schemas.microsoft.com/office/powerpoint/2010/main" Requires="p14">
      <p:transition spd="slow" p14:dur="2000" advTm="56082"/>
    </mc:Choice>
    <mc:Fallback>
      <p:transition spd="slow" advTm="56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08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Rounded Corners 30">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6A6014-0E11-B3CC-BF03-D4FF9577A73E}"/>
              </a:ext>
            </a:extLst>
          </p:cNvPr>
          <p:cNvSpPr>
            <a:spLocks noGrp="1"/>
          </p:cNvSpPr>
          <p:nvPr>
            <p:ph type="title"/>
          </p:nvPr>
        </p:nvSpPr>
        <p:spPr>
          <a:xfrm>
            <a:off x="956826" y="1112969"/>
            <a:ext cx="3937298" cy="4166010"/>
          </a:xfrm>
        </p:spPr>
        <p:txBody>
          <a:bodyPr>
            <a:normAutofit/>
          </a:bodyPr>
          <a:lstStyle/>
          <a:p>
            <a:r>
              <a:rPr lang="en-GB" b="1" u="sng">
                <a:solidFill>
                  <a:srgbClr val="FFFFFF"/>
                </a:solidFill>
              </a:rPr>
              <a:t>Evidence-Based Care Plan (continued):</a:t>
            </a:r>
          </a:p>
        </p:txBody>
      </p:sp>
      <p:sp>
        <p:nvSpPr>
          <p:cNvPr id="33" name="Freeform: Shape 3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50B82FE-A0E9-1E3F-9130-F3D04BBFE3F7}"/>
              </a:ext>
            </a:extLst>
          </p:cNvPr>
          <p:cNvSpPr>
            <a:spLocks noGrp="1"/>
          </p:cNvSpPr>
          <p:nvPr>
            <p:ph idx="1"/>
          </p:nvPr>
        </p:nvSpPr>
        <p:spPr>
          <a:xfrm>
            <a:off x="6096000" y="-1"/>
            <a:ext cx="6096000" cy="6858001"/>
          </a:xfrm>
        </p:spPr>
        <p:txBody>
          <a:bodyPr anchor="t">
            <a:normAutofit/>
          </a:bodyPr>
          <a:lstStyle/>
          <a:p>
            <a:endParaRPr lang="en-GB" sz="1200" dirty="0"/>
          </a:p>
          <a:p>
            <a:r>
              <a:rPr lang="en-GB" sz="1600" dirty="0"/>
              <a:t>To help manage Mr Smith’s condition through diet, he should be referred to a registered dietitian by his GP.  As previously stated by the patient, Mr Smith, that his usual diet was high in sugar and fat, so from speaking to a dietitian, he will receive the relevant and important information regarding how to change his diet and how it will benefit him (National Health Service (NHS) England, 2025).</a:t>
            </a:r>
          </a:p>
          <a:p>
            <a:r>
              <a:rPr lang="en-GB" sz="1600" dirty="0"/>
              <a:t>National Health Service (2023) states that individuals with type 2 diabetes should be encouraged to complete a minimum of 2 and a half hours of physical activity weekly. Though exercise insulin sensitivity is enhanced, and the uptake of glucose from the bloodstream into cells is more efficient (NHS, 2023). </a:t>
            </a:r>
          </a:p>
          <a:p>
            <a:r>
              <a:rPr lang="en-GB" sz="1600" dirty="0"/>
              <a:t>Monitoring blood sugar levels is very important to prevent hypoglycaemia and hyperglycaemia, as these conditions left untreated could be fatal (NHS, 2024). By educating Mr Smith about the adverse complications will broaden his knowledge and understanding of his condition and enable him to regular monitor his blood sugar levels, ensuring that they are within normal ranges.  “between 2021 and 2022, the percentage of people newly diagnosed with type 2 diabetes attending structured education courses increased 27% - however, this is still significantly lower than 2019” (Gov.UK, 2025). </a:t>
            </a:r>
          </a:p>
          <a:p>
            <a:r>
              <a:rPr lang="en-GB" sz="1600" dirty="0"/>
              <a:t>NICE (2023) states that a chronic illness such as type 2 diabetes mellitus can have an impact on psychological well-being.  </a:t>
            </a:r>
          </a:p>
          <a:p>
            <a:endParaRPr lang="en-GB" sz="1100" dirty="0"/>
          </a:p>
        </p:txBody>
      </p:sp>
      <p:sp>
        <p:nvSpPr>
          <p:cNvPr id="39" name="Freeform: Shape 3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Recorded Sound">
            <a:hlinkClick r:id="" action="ppaction://media"/>
            <a:extLst>
              <a:ext uri="{FF2B5EF4-FFF2-40B4-BE49-F238E27FC236}">
                <a16:creationId xmlns:a16="http://schemas.microsoft.com/office/drawing/2014/main" id="{4F632E86-669C-E544-E39A-A827538844D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9332" y="6098053"/>
            <a:ext cx="487363" cy="487363"/>
          </a:xfrm>
          <a:prstGeom prst="rect">
            <a:avLst/>
          </a:prstGeom>
        </p:spPr>
      </p:pic>
    </p:spTree>
    <p:extLst>
      <p:ext uri="{BB962C8B-B14F-4D97-AF65-F5344CB8AC3E}">
        <p14:creationId xmlns:p14="http://schemas.microsoft.com/office/powerpoint/2010/main" val="660776003"/>
      </p:ext>
    </p:extLst>
  </p:cSld>
  <p:clrMapOvr>
    <a:masterClrMapping/>
  </p:clrMapOvr>
  <mc:AlternateContent xmlns:mc="http://schemas.openxmlformats.org/markup-compatibility/2006">
    <mc:Choice xmlns:p14="http://schemas.microsoft.com/office/powerpoint/2010/main" Requires="p14">
      <p:transition spd="slow" p14:dur="2000" advTm="128829"/>
    </mc:Choice>
    <mc:Fallback>
      <p:transition spd="slow" advTm="128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88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4870584-7FF1-FCE3-37B1-EF54CB44B333}"/>
              </a:ext>
            </a:extLst>
          </p:cNvPr>
          <p:cNvSpPr>
            <a:spLocks noGrp="1"/>
          </p:cNvSpPr>
          <p:nvPr>
            <p:ph type="title"/>
          </p:nvPr>
        </p:nvSpPr>
        <p:spPr>
          <a:xfrm>
            <a:off x="640080" y="1243013"/>
            <a:ext cx="3855720" cy="4371974"/>
          </a:xfrm>
        </p:spPr>
        <p:txBody>
          <a:bodyPr>
            <a:normAutofit/>
          </a:bodyPr>
          <a:lstStyle/>
          <a:p>
            <a:r>
              <a:rPr lang="en-GB" sz="3600" dirty="0">
                <a:solidFill>
                  <a:schemeClr val="tx2"/>
                </a:solidFill>
              </a:rPr>
              <a:t>Conclusion  </a:t>
            </a:r>
          </a:p>
        </p:txBody>
      </p:sp>
      <p:sp>
        <p:nvSpPr>
          <p:cNvPr id="3" name="Content Placeholder 2">
            <a:extLst>
              <a:ext uri="{FF2B5EF4-FFF2-40B4-BE49-F238E27FC236}">
                <a16:creationId xmlns:a16="http://schemas.microsoft.com/office/drawing/2014/main" id="{6BE5715B-389F-0CCD-AD65-6E98E8B42964}"/>
              </a:ext>
            </a:extLst>
          </p:cNvPr>
          <p:cNvSpPr>
            <a:spLocks noGrp="1"/>
          </p:cNvSpPr>
          <p:nvPr>
            <p:ph idx="1"/>
          </p:nvPr>
        </p:nvSpPr>
        <p:spPr>
          <a:xfrm>
            <a:off x="6172200" y="804672"/>
            <a:ext cx="5221224" cy="5230368"/>
          </a:xfrm>
        </p:spPr>
        <p:txBody>
          <a:bodyPr anchor="ctr">
            <a:normAutofit/>
          </a:bodyPr>
          <a:lstStyle/>
          <a:p>
            <a:pPr marL="0" indent="0">
              <a:buNone/>
            </a:pPr>
            <a:endParaRPr lang="en-GB" sz="1800" dirty="0">
              <a:solidFill>
                <a:schemeClr val="tx2"/>
              </a:solidFill>
            </a:endParaRPr>
          </a:p>
          <a:p>
            <a:r>
              <a:rPr lang="en-GB" sz="1800" dirty="0">
                <a:solidFill>
                  <a:schemeClr val="tx2"/>
                </a:solidFill>
              </a:rPr>
              <a:t>To conclude, type 2 Diabetes Mellitus is a chronic condition caused by insulin resistance, leading to high blood pressure and potential complications. Evidence-based care, tailored for patients’ needs like  Mr Smith, helps achieve optimal glycaemic control, improves quality of life, and reduces the risk of long-term complications. </a:t>
            </a:r>
          </a:p>
          <a:p>
            <a:endParaRPr lang="en-GB" sz="1800" dirty="0">
              <a:solidFill>
                <a:schemeClr val="tx2"/>
              </a:solidFill>
            </a:endParaRPr>
          </a:p>
        </p:txBody>
      </p:sp>
      <p:pic>
        <p:nvPicPr>
          <p:cNvPr id="4" name="Recorded Sound">
            <a:hlinkClick r:id="" action="ppaction://media"/>
            <a:extLst>
              <a:ext uri="{FF2B5EF4-FFF2-40B4-BE49-F238E27FC236}">
                <a16:creationId xmlns:a16="http://schemas.microsoft.com/office/drawing/2014/main" id="{C285B65C-87A1-C337-EA2C-99527878A7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04637" y="6126956"/>
            <a:ext cx="487363" cy="487363"/>
          </a:xfrm>
          <a:prstGeom prst="rect">
            <a:avLst/>
          </a:prstGeom>
        </p:spPr>
      </p:pic>
    </p:spTree>
    <p:extLst>
      <p:ext uri="{BB962C8B-B14F-4D97-AF65-F5344CB8AC3E}">
        <p14:creationId xmlns:p14="http://schemas.microsoft.com/office/powerpoint/2010/main" val="425918841"/>
      </p:ext>
    </p:extLst>
  </p:cSld>
  <p:clrMapOvr>
    <a:masterClrMapping/>
  </p:clrMapOvr>
  <mc:AlternateContent xmlns:mc="http://schemas.openxmlformats.org/markup-compatibility/2006">
    <mc:Choice xmlns:p14="http://schemas.microsoft.com/office/powerpoint/2010/main" Requires="p14">
      <p:transition spd="slow" p14:dur="2000" advTm="43225"/>
    </mc:Choice>
    <mc:Fallback>
      <p:transition spd="slow" advTm="43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2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02032-703C-C2B9-FE1E-665EB8E9CCC8}"/>
              </a:ext>
            </a:extLst>
          </p:cNvPr>
          <p:cNvSpPr>
            <a:spLocks noGrp="1"/>
          </p:cNvSpPr>
          <p:nvPr>
            <p:ph type="title"/>
          </p:nvPr>
        </p:nvSpPr>
        <p:spPr>
          <a:xfrm>
            <a:off x="199572" y="97632"/>
            <a:ext cx="10515600" cy="315912"/>
          </a:xfrm>
        </p:spPr>
        <p:txBody>
          <a:bodyPr>
            <a:noAutofit/>
          </a:bodyPr>
          <a:lstStyle/>
          <a:p>
            <a:r>
              <a:rPr lang="en-GB" sz="3200" b="1" u="sng" dirty="0"/>
              <a:t>Reference list:</a:t>
            </a:r>
          </a:p>
        </p:txBody>
      </p:sp>
      <p:sp>
        <p:nvSpPr>
          <p:cNvPr id="3" name="Content Placeholder 2">
            <a:extLst>
              <a:ext uri="{FF2B5EF4-FFF2-40B4-BE49-F238E27FC236}">
                <a16:creationId xmlns:a16="http://schemas.microsoft.com/office/drawing/2014/main" id="{054DA7FD-0B08-EE46-FCA5-6C40BEFBD824}"/>
              </a:ext>
            </a:extLst>
          </p:cNvPr>
          <p:cNvSpPr>
            <a:spLocks noGrp="1" noRot="1" noMove="1" noResize="1" noEditPoints="1" noAdjustHandles="1" noChangeArrowheads="1" noChangeShapeType="1"/>
          </p:cNvSpPr>
          <p:nvPr>
            <p:ph idx="1"/>
          </p:nvPr>
        </p:nvSpPr>
        <p:spPr>
          <a:xfrm>
            <a:off x="574221" y="980620"/>
            <a:ext cx="11043557" cy="5621792"/>
          </a:xfrm>
        </p:spPr>
        <p:txBody>
          <a:bodyPr>
            <a:normAutofit fontScale="92500" lnSpcReduction="20000"/>
          </a:bodyPr>
          <a:lstStyle/>
          <a:p>
            <a:r>
              <a:rPr lang="en-GB" sz="1600" dirty="0"/>
              <a:t>Cleveland Clinic (2023) </a:t>
            </a:r>
            <a:r>
              <a:rPr lang="en-GB" sz="1600" i="1" dirty="0"/>
              <a:t>Endocrine System</a:t>
            </a:r>
            <a:r>
              <a:rPr lang="en-GB" sz="1600" dirty="0"/>
              <a:t>. Available at: https://my.clevelandclinic.org/health/body/21201-endocrine-system (Accessed: 8 November 2025). </a:t>
            </a:r>
          </a:p>
          <a:p>
            <a:endParaRPr lang="en-GB" sz="1600" dirty="0"/>
          </a:p>
          <a:p>
            <a:r>
              <a:rPr lang="en-GB" sz="1600" dirty="0"/>
              <a:t>Cleveland Clinic (2024) </a:t>
            </a:r>
            <a:r>
              <a:rPr lang="en-GB" sz="1600" i="1" dirty="0"/>
              <a:t>Pancreas</a:t>
            </a:r>
            <a:r>
              <a:rPr lang="en-GB" sz="1600" dirty="0"/>
              <a:t>. Available at: https://my.clevelandclinic.org/health/body/21743-pancreas (Accessed:  8 November 2025). </a:t>
            </a:r>
          </a:p>
          <a:p>
            <a:endParaRPr lang="en-GB" sz="1600" dirty="0"/>
          </a:p>
          <a:p>
            <a:r>
              <a:rPr lang="en-GB" sz="1600" dirty="0"/>
              <a:t>Diabates UK (2023) </a:t>
            </a:r>
            <a:r>
              <a:rPr lang="en-GB" sz="1600" i="1" dirty="0"/>
              <a:t>Type 2 Diabetes</a:t>
            </a:r>
            <a:r>
              <a:rPr lang="en-GB" sz="1600" dirty="0"/>
              <a:t>. Available at: </a:t>
            </a:r>
            <a:r>
              <a:rPr lang="en-GB" sz="1600" dirty="0">
                <a:hlinkClick r:id="rId4"/>
              </a:rPr>
              <a:t>https://www.diabetes.org.uk/about-diabetes/type-2-diabetes</a:t>
            </a:r>
            <a:r>
              <a:rPr lang="en-GB" sz="1600" dirty="0"/>
              <a:t> (Accessed: 8 November 2025). </a:t>
            </a:r>
          </a:p>
          <a:p>
            <a:endParaRPr lang="en-GB" sz="1600" dirty="0"/>
          </a:p>
          <a:p>
            <a:r>
              <a:rPr lang="en-GB" sz="1600" dirty="0"/>
              <a:t>Galicia-Garcia, U., Benito-</a:t>
            </a:r>
            <a:r>
              <a:rPr lang="en-GB" sz="1600" dirty="0" err="1"/>
              <a:t>Vitcente</a:t>
            </a:r>
            <a:r>
              <a:rPr lang="en-GB" sz="1600" dirty="0"/>
              <a:t>, A., </a:t>
            </a:r>
            <a:r>
              <a:rPr lang="en-GB" sz="1600" dirty="0" err="1"/>
              <a:t>Jebari</a:t>
            </a:r>
            <a:r>
              <a:rPr lang="en-GB" sz="1600" dirty="0"/>
              <a:t>, S., Larrea-</a:t>
            </a:r>
            <a:r>
              <a:rPr lang="en-GB" sz="1600" dirty="0" err="1"/>
              <a:t>Sebal</a:t>
            </a:r>
            <a:r>
              <a:rPr lang="en-GB" sz="1600" dirty="0"/>
              <a:t>, A., Siddiqi, H., Uribe, K., Ostolaza, H. and Martin, C. (2020) ‘Pathophysiology of Type 2 Diabetes Mellitus</a:t>
            </a:r>
            <a:r>
              <a:rPr lang="en-GB" sz="1600" i="1" dirty="0"/>
              <a:t>’, International Journal of Molecular Science</a:t>
            </a:r>
            <a:r>
              <a:rPr lang="en-GB" sz="1600" dirty="0"/>
              <a:t>, 21(17). Available at: </a:t>
            </a:r>
            <a:r>
              <a:rPr lang="en-GB" sz="1600" dirty="0">
                <a:hlinkClick r:id="rId5"/>
              </a:rPr>
              <a:t>https://doi.org/10.3390/ijms21176275</a:t>
            </a:r>
            <a:r>
              <a:rPr lang="en-GB" sz="1600" dirty="0"/>
              <a:t>. </a:t>
            </a:r>
          </a:p>
          <a:p>
            <a:endParaRPr lang="en-GB" sz="1600" dirty="0"/>
          </a:p>
          <a:p>
            <a:r>
              <a:rPr lang="en-GB" sz="1600" dirty="0"/>
              <a:t>Gov.UK (2025) </a:t>
            </a:r>
            <a:r>
              <a:rPr lang="en-GB" sz="1600" i="1" dirty="0"/>
              <a:t>Official Statistics Diabetes profile: statistical commentary, </a:t>
            </a:r>
            <a:r>
              <a:rPr lang="en-GB" sz="1600" dirty="0"/>
              <a:t>March 2025. Available at: </a:t>
            </a:r>
            <a:r>
              <a:rPr lang="en-GB" sz="1600" dirty="0">
                <a:hlinkClick r:id="rId6"/>
              </a:rPr>
              <a:t>https://www.gov.uk/government/statistics/diabetes-profile-update-march-2025/diabetes-profile-statistical-commentary-march-2025</a:t>
            </a:r>
            <a:r>
              <a:rPr lang="en-GB" sz="1600" dirty="0"/>
              <a:t>  (Accessed: 5 November 2025). </a:t>
            </a:r>
          </a:p>
          <a:p>
            <a:endParaRPr lang="en-GB" sz="1600" dirty="0"/>
          </a:p>
          <a:p>
            <a:r>
              <a:rPr lang="en-GB" sz="1600" dirty="0"/>
              <a:t>Johns Hopkins Medicine (2025) </a:t>
            </a:r>
            <a:r>
              <a:rPr lang="en-GB" sz="1600" i="1" dirty="0"/>
              <a:t>Anatomy of the Endocrine System. </a:t>
            </a:r>
            <a:r>
              <a:rPr lang="en-GB" sz="1600" dirty="0"/>
              <a:t>Available at: </a:t>
            </a:r>
            <a:r>
              <a:rPr lang="en-GB" sz="1600" dirty="0">
                <a:hlinkClick r:id="rId7"/>
              </a:rPr>
              <a:t>https://www.hopkinsmedicine.org/health/wellness-and-prevention/anatomy-of-the-endocrine-system</a:t>
            </a:r>
            <a:r>
              <a:rPr lang="en-GB" sz="1600" dirty="0"/>
              <a:t> (Accessed: 8 November 2025). </a:t>
            </a:r>
          </a:p>
          <a:p>
            <a:endParaRPr lang="en-GB" sz="1600" dirty="0"/>
          </a:p>
          <a:p>
            <a:r>
              <a:rPr lang="en-GB" sz="1600" dirty="0"/>
              <a:t>Kamel-ElSayed, S. A. and Mukherjee, S. (2023) ‘Physiology , Pancreas’ in </a:t>
            </a:r>
            <a:r>
              <a:rPr lang="en-GB" sz="1600" i="1" dirty="0"/>
              <a:t>StatPearls</a:t>
            </a:r>
            <a:r>
              <a:rPr lang="en-GB" sz="1600" dirty="0"/>
              <a:t>. StatPearls. Available at: </a:t>
            </a:r>
            <a:r>
              <a:rPr lang="en-GB" sz="1600" dirty="0">
                <a:hlinkClick r:id="rId8"/>
              </a:rPr>
              <a:t>https://www.ncbi.nlm.nih.gov/books/NBK459261/#:~:text=Introduction</a:t>
            </a:r>
            <a:r>
              <a:rPr lang="en-GB" sz="1600" dirty="0"/>
              <a:t> (Accessed: 8 November 2025). </a:t>
            </a:r>
          </a:p>
        </p:txBody>
      </p:sp>
      <p:pic>
        <p:nvPicPr>
          <p:cNvPr id="6" name="Recorded Sound">
            <a:hlinkClick r:id="" action="ppaction://media"/>
            <a:extLst>
              <a:ext uri="{FF2B5EF4-FFF2-40B4-BE49-F238E27FC236}">
                <a16:creationId xmlns:a16="http://schemas.microsoft.com/office/drawing/2014/main" id="{900A229D-1F27-1681-A31C-98F77309D4C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704637" y="6115049"/>
            <a:ext cx="487363" cy="487363"/>
          </a:xfrm>
          <a:prstGeom prst="rect">
            <a:avLst/>
          </a:prstGeom>
        </p:spPr>
      </p:pic>
    </p:spTree>
    <p:extLst>
      <p:ext uri="{BB962C8B-B14F-4D97-AF65-F5344CB8AC3E}">
        <p14:creationId xmlns:p14="http://schemas.microsoft.com/office/powerpoint/2010/main" val="1116483827"/>
      </p:ext>
    </p:extLst>
  </p:cSld>
  <p:clrMapOvr>
    <a:masterClrMapping/>
  </p:clrMapOvr>
  <mc:AlternateContent xmlns:mc="http://schemas.openxmlformats.org/markup-compatibility/2006">
    <mc:Choice xmlns:p14="http://schemas.microsoft.com/office/powerpoint/2010/main" Requires="p14">
      <p:transition spd="slow" p14:dur="2000" advTm="28436"/>
    </mc:Choice>
    <mc:Fallback>
      <p:transition spd="slow" advTm="28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25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A4F227-11E7-2FC3-8C6D-72C96C88255B}"/>
              </a:ext>
            </a:extLst>
          </p:cNvPr>
          <p:cNvSpPr>
            <a:spLocks noGrp="1"/>
          </p:cNvSpPr>
          <p:nvPr>
            <p:ph idx="1"/>
          </p:nvPr>
        </p:nvSpPr>
        <p:spPr>
          <a:xfrm>
            <a:off x="179010" y="884237"/>
            <a:ext cx="11218333" cy="5973763"/>
          </a:xfrm>
        </p:spPr>
        <p:txBody>
          <a:bodyPr>
            <a:normAutofit fontScale="85000" lnSpcReduction="20000"/>
          </a:bodyPr>
          <a:lstStyle/>
          <a:p>
            <a:r>
              <a:rPr lang="en-GB" sz="2400" dirty="0"/>
              <a:t>Mayo Clinic (2025) </a:t>
            </a:r>
            <a:r>
              <a:rPr lang="en-GB" sz="2400" i="1" dirty="0"/>
              <a:t>Type 2 Diabates</a:t>
            </a:r>
            <a:r>
              <a:rPr lang="en-GB" sz="2400" dirty="0"/>
              <a:t>. Available t: </a:t>
            </a:r>
            <a:r>
              <a:rPr lang="en-GB" sz="2400" dirty="0">
                <a:hlinkClick r:id="rId2"/>
              </a:rPr>
              <a:t>https://www.mayoclinic.org/diseases-conditions/type-2-diabetes/symptoms-causes/syc-20351193</a:t>
            </a:r>
            <a:r>
              <a:rPr lang="en-GB" sz="2400" dirty="0"/>
              <a:t> (Accessed: 8 November 2025). </a:t>
            </a:r>
          </a:p>
          <a:p>
            <a:endParaRPr lang="en-GB" sz="2400" dirty="0"/>
          </a:p>
          <a:p>
            <a:r>
              <a:rPr lang="en-GB" sz="2400" dirty="0"/>
              <a:t>National Health Service (2024) </a:t>
            </a:r>
            <a:r>
              <a:rPr lang="en-GB" sz="2400" i="1" dirty="0"/>
              <a:t>Complications of type 2 diabetes</a:t>
            </a:r>
            <a:r>
              <a:rPr lang="en-GB" sz="2400" dirty="0"/>
              <a:t>. Available at: </a:t>
            </a:r>
            <a:r>
              <a:rPr lang="en-GB" sz="2400" dirty="0">
                <a:hlinkClick r:id="rId3"/>
              </a:rPr>
              <a:t>https://www.nhs.uk/conditions/type-2-diabetes/complications/</a:t>
            </a:r>
            <a:r>
              <a:rPr lang="en-GB" sz="2400" dirty="0"/>
              <a:t> (Accessed: 10 November 2025). </a:t>
            </a:r>
          </a:p>
          <a:p>
            <a:endParaRPr lang="en-GB" sz="2400" dirty="0"/>
          </a:p>
          <a:p>
            <a:r>
              <a:rPr lang="en-GB" sz="2400" dirty="0"/>
              <a:t>National Health Service (NHS) (2025) </a:t>
            </a:r>
            <a:r>
              <a:rPr lang="en-GB" sz="2400" i="1" dirty="0"/>
              <a:t>Type 2 Diabetes</a:t>
            </a:r>
            <a:r>
              <a:rPr lang="en-GB" sz="2400" dirty="0"/>
              <a:t>. Available at: </a:t>
            </a:r>
            <a:r>
              <a:rPr lang="en-GB" sz="2400" dirty="0">
                <a:hlinkClick r:id="rId4"/>
              </a:rPr>
              <a:t>https://www.nhs.uk/conditions/type-2-diabetes/</a:t>
            </a:r>
            <a:r>
              <a:rPr lang="en-GB" sz="2400" dirty="0"/>
              <a:t> (Accessed: 10 November 2025).</a:t>
            </a:r>
          </a:p>
          <a:p>
            <a:endParaRPr lang="en-GB" sz="2400" dirty="0"/>
          </a:p>
          <a:p>
            <a:r>
              <a:rPr lang="en-GB" sz="2400" dirty="0"/>
              <a:t> National Health Service (NHS) England (2025</a:t>
            </a:r>
            <a:r>
              <a:rPr lang="en-GB" sz="2400" i="1" dirty="0"/>
              <a:t>) Record numbers of people with type 2 diabetes benefit from NHS ‘soups and shakes.</a:t>
            </a:r>
            <a:r>
              <a:rPr lang="en-GB" sz="2400" dirty="0"/>
              <a:t> Available at: </a:t>
            </a:r>
            <a:r>
              <a:rPr lang="en-GB" sz="2400" dirty="0">
                <a:hlinkClick r:id="rId5"/>
              </a:rPr>
              <a:t>https://www.england.nhs.uk/2025/11/record-numbers-of-people-with-type-2-diabetes-benefit-from-nhs-soups-and-shakes/</a:t>
            </a:r>
            <a:r>
              <a:rPr lang="en-GB" sz="2400" dirty="0"/>
              <a:t> (Accessed: 10 November 2025). </a:t>
            </a:r>
          </a:p>
          <a:p>
            <a:endParaRPr lang="en-GB" sz="2400" dirty="0"/>
          </a:p>
          <a:p>
            <a:r>
              <a:rPr lang="en-GB" sz="2400" dirty="0"/>
              <a:t>National Institute for Heath and Care Excellence (NICE) (2022) </a:t>
            </a:r>
            <a:r>
              <a:rPr lang="en-GB" sz="2400" i="1" dirty="0"/>
              <a:t>Type 2 diabetes in adults: management. </a:t>
            </a:r>
            <a:r>
              <a:rPr lang="en-GB" sz="2400" dirty="0"/>
              <a:t>NG28. Available at: </a:t>
            </a:r>
            <a:r>
              <a:rPr lang="en-GB" sz="2400" dirty="0">
                <a:hlinkClick r:id="rId6"/>
              </a:rPr>
              <a:t>https://www.nice.org.uk/guidance/ng28</a:t>
            </a:r>
            <a:r>
              <a:rPr lang="en-GB" sz="2400" dirty="0"/>
              <a:t> (Accessed: 10 November 2025). </a:t>
            </a:r>
          </a:p>
          <a:p>
            <a:endParaRPr lang="en-GB" sz="2400" dirty="0"/>
          </a:p>
          <a:p>
            <a:r>
              <a:rPr lang="en-GB" sz="2400" dirty="0"/>
              <a:t>Tenny, S. and </a:t>
            </a:r>
            <a:r>
              <a:rPr lang="en-GB" sz="2400" dirty="0" err="1"/>
              <a:t>Varacallo</a:t>
            </a:r>
            <a:r>
              <a:rPr lang="en-GB" sz="2400" dirty="0"/>
              <a:t>, M. A. (2024) ‘Evidence-Based Medicine’, in </a:t>
            </a:r>
            <a:r>
              <a:rPr lang="en-GB" sz="2400" i="1" dirty="0"/>
              <a:t>StatPearls. </a:t>
            </a:r>
            <a:r>
              <a:rPr lang="en-GB" sz="2400" dirty="0"/>
              <a:t>StatPearls. Available at: </a:t>
            </a:r>
            <a:r>
              <a:rPr lang="en-GB" sz="2400" dirty="0">
                <a:hlinkClick r:id="rId7"/>
              </a:rPr>
              <a:t>https://www.ncbi.nlm.nih.gov/books/NBK470182/</a:t>
            </a:r>
            <a:r>
              <a:rPr lang="en-GB" sz="2400" dirty="0"/>
              <a:t> (Accessed: 10 November 2025). </a:t>
            </a:r>
          </a:p>
        </p:txBody>
      </p:sp>
      <p:sp>
        <p:nvSpPr>
          <p:cNvPr id="4" name="TextBox 3">
            <a:extLst>
              <a:ext uri="{FF2B5EF4-FFF2-40B4-BE49-F238E27FC236}">
                <a16:creationId xmlns:a16="http://schemas.microsoft.com/office/drawing/2014/main" id="{3FF2000F-BF11-276A-2E60-831644B6D06B}"/>
              </a:ext>
            </a:extLst>
          </p:cNvPr>
          <p:cNvSpPr txBox="1"/>
          <p:nvPr/>
        </p:nvSpPr>
        <p:spPr>
          <a:xfrm>
            <a:off x="464457" y="174171"/>
            <a:ext cx="3585028" cy="369332"/>
          </a:xfrm>
          <a:prstGeom prst="rect">
            <a:avLst/>
          </a:prstGeom>
          <a:noFill/>
        </p:spPr>
        <p:txBody>
          <a:bodyPr wrap="square" rtlCol="0">
            <a:spAutoFit/>
          </a:bodyPr>
          <a:lstStyle/>
          <a:p>
            <a:r>
              <a:rPr lang="en-GB" b="1" u="sng" dirty="0"/>
              <a:t>Reference List (continued</a:t>
            </a:r>
            <a:r>
              <a:rPr lang="en-GB" dirty="0"/>
              <a:t>)</a:t>
            </a:r>
          </a:p>
        </p:txBody>
      </p:sp>
    </p:spTree>
    <p:extLst>
      <p:ext uri="{BB962C8B-B14F-4D97-AF65-F5344CB8AC3E}">
        <p14:creationId xmlns:p14="http://schemas.microsoft.com/office/powerpoint/2010/main" val="28909609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component 2 powerpoint voice over</Template>
  <TotalTime>313</TotalTime>
  <Words>1735</Words>
  <Application>Microsoft Office PowerPoint</Application>
  <PresentationFormat>Widescreen</PresentationFormat>
  <Paragraphs>126</Paragraphs>
  <Slides>12</Slides>
  <Notes>3</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Care plan for Type 2 Diabetes Mellitus    </vt:lpstr>
      <vt:lpstr>Introduction </vt:lpstr>
      <vt:lpstr>The Endocrine System </vt:lpstr>
      <vt:lpstr>Physiology and Anatomy of the pancreas </vt:lpstr>
      <vt:lpstr>Type 2 diabetes mellitus  </vt:lpstr>
      <vt:lpstr>Case Study</vt:lpstr>
      <vt:lpstr>Evidence-Based Care Plan</vt:lpstr>
      <vt:lpstr>PowerPoint Presentation</vt:lpstr>
      <vt:lpstr>Evidence-Based Care Plan (continued):</vt:lpstr>
      <vt:lpstr>Conclusion  </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Gazala Haroon (2411422)</dc:creator>
  <cp:lastModifiedBy>Gazala Haroon (2411422)</cp:lastModifiedBy>
  <cp:revision>29</cp:revision>
  <dcterms:created xsi:type="dcterms:W3CDTF">2025-11-11T20:10:08Z</dcterms:created>
  <dcterms:modified xsi:type="dcterms:W3CDTF">2025-11-13T16:35:21Z</dcterms:modified>
</cp:coreProperties>
</file>