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67" r:id="rId5"/>
    <p:sldId id="261" r:id="rId6"/>
    <p:sldId id="262" r:id="rId7"/>
    <p:sldId id="263" r:id="rId8"/>
    <p:sldId id="264" r:id="rId9"/>
    <p:sldId id="265" r:id="rId10"/>
    <p:sldId id="266"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317"/>
    <p:restoredTop sz="94659"/>
  </p:normalViewPr>
  <p:slideViewPr>
    <p:cSldViewPr snapToGrid="0">
      <p:cViewPr>
        <p:scale>
          <a:sx n="86" d="100"/>
          <a:sy n="86" d="100"/>
        </p:scale>
        <p:origin x="1384" y="6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8EFE6-5991-22D5-FD67-BBFB1407F41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ABA7B43-9EF5-606E-5FE1-D62E8C7B3F4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80B5D46D-F3DD-E56A-77E8-30B6DC71B4DC}"/>
              </a:ext>
            </a:extLst>
          </p:cNvPr>
          <p:cNvSpPr>
            <a:spLocks noGrp="1"/>
          </p:cNvSpPr>
          <p:nvPr>
            <p:ph type="dt" sz="half" idx="10"/>
          </p:nvPr>
        </p:nvSpPr>
        <p:spPr/>
        <p:txBody>
          <a:bodyPr/>
          <a:lstStyle/>
          <a:p>
            <a:fld id="{E9AAD18F-A749-6247-B6F0-DBD8FC70455D}" type="datetimeFigureOut">
              <a:rPr lang="en-US" smtClean="0"/>
              <a:t>3/26/26</a:t>
            </a:fld>
            <a:endParaRPr lang="en-US"/>
          </a:p>
        </p:txBody>
      </p:sp>
      <p:sp>
        <p:nvSpPr>
          <p:cNvPr id="5" name="Footer Placeholder 4">
            <a:extLst>
              <a:ext uri="{FF2B5EF4-FFF2-40B4-BE49-F238E27FC236}">
                <a16:creationId xmlns:a16="http://schemas.microsoft.com/office/drawing/2014/main" id="{F3E7566D-2293-6C15-6305-33143ED58A8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4D6DA4D-3E89-8DF6-D11A-5ED7979EA6C4}"/>
              </a:ext>
            </a:extLst>
          </p:cNvPr>
          <p:cNvSpPr>
            <a:spLocks noGrp="1"/>
          </p:cNvSpPr>
          <p:nvPr>
            <p:ph type="sldNum" sz="quarter" idx="12"/>
          </p:nvPr>
        </p:nvSpPr>
        <p:spPr/>
        <p:txBody>
          <a:bodyPr/>
          <a:lstStyle/>
          <a:p>
            <a:fld id="{D4C53143-5B15-324F-BEC9-08557DB3D103}" type="slidenum">
              <a:rPr lang="en-US" smtClean="0"/>
              <a:t>‹#›</a:t>
            </a:fld>
            <a:endParaRPr lang="en-US"/>
          </a:p>
        </p:txBody>
      </p:sp>
    </p:spTree>
    <p:extLst>
      <p:ext uri="{BB962C8B-B14F-4D97-AF65-F5344CB8AC3E}">
        <p14:creationId xmlns:p14="http://schemas.microsoft.com/office/powerpoint/2010/main" val="31916381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64D523-AFF7-2D22-CD36-2B2F5C64420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E7E756D-8775-24E7-971E-DC465C83EA4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AE9768A-A66A-EE54-0208-28B6E2BF8049}"/>
              </a:ext>
            </a:extLst>
          </p:cNvPr>
          <p:cNvSpPr>
            <a:spLocks noGrp="1"/>
          </p:cNvSpPr>
          <p:nvPr>
            <p:ph type="dt" sz="half" idx="10"/>
          </p:nvPr>
        </p:nvSpPr>
        <p:spPr/>
        <p:txBody>
          <a:bodyPr/>
          <a:lstStyle/>
          <a:p>
            <a:fld id="{E9AAD18F-A749-6247-B6F0-DBD8FC70455D}" type="datetimeFigureOut">
              <a:rPr lang="en-US" smtClean="0"/>
              <a:t>3/26/26</a:t>
            </a:fld>
            <a:endParaRPr lang="en-US"/>
          </a:p>
        </p:txBody>
      </p:sp>
      <p:sp>
        <p:nvSpPr>
          <p:cNvPr id="5" name="Footer Placeholder 4">
            <a:extLst>
              <a:ext uri="{FF2B5EF4-FFF2-40B4-BE49-F238E27FC236}">
                <a16:creationId xmlns:a16="http://schemas.microsoft.com/office/drawing/2014/main" id="{3F39B93E-E4E8-4C6B-3176-6C1872C6633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4907E13-CE33-9407-9775-ECF78264C98A}"/>
              </a:ext>
            </a:extLst>
          </p:cNvPr>
          <p:cNvSpPr>
            <a:spLocks noGrp="1"/>
          </p:cNvSpPr>
          <p:nvPr>
            <p:ph type="sldNum" sz="quarter" idx="12"/>
          </p:nvPr>
        </p:nvSpPr>
        <p:spPr/>
        <p:txBody>
          <a:bodyPr/>
          <a:lstStyle/>
          <a:p>
            <a:fld id="{D4C53143-5B15-324F-BEC9-08557DB3D103}" type="slidenum">
              <a:rPr lang="en-US" smtClean="0"/>
              <a:t>‹#›</a:t>
            </a:fld>
            <a:endParaRPr lang="en-US"/>
          </a:p>
        </p:txBody>
      </p:sp>
    </p:spTree>
    <p:extLst>
      <p:ext uri="{BB962C8B-B14F-4D97-AF65-F5344CB8AC3E}">
        <p14:creationId xmlns:p14="http://schemas.microsoft.com/office/powerpoint/2010/main" val="16855754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B2A376-348C-8B5D-4F48-4B84FAB4909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FD3ABE36-3F27-FFED-5485-71F8F14D7E6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E9B26DA-B93E-E5AC-0286-ECA61BE98919}"/>
              </a:ext>
            </a:extLst>
          </p:cNvPr>
          <p:cNvSpPr>
            <a:spLocks noGrp="1"/>
          </p:cNvSpPr>
          <p:nvPr>
            <p:ph type="dt" sz="half" idx="10"/>
          </p:nvPr>
        </p:nvSpPr>
        <p:spPr/>
        <p:txBody>
          <a:bodyPr/>
          <a:lstStyle/>
          <a:p>
            <a:fld id="{E9AAD18F-A749-6247-B6F0-DBD8FC70455D}" type="datetimeFigureOut">
              <a:rPr lang="en-US" smtClean="0"/>
              <a:t>3/26/26</a:t>
            </a:fld>
            <a:endParaRPr lang="en-US"/>
          </a:p>
        </p:txBody>
      </p:sp>
      <p:sp>
        <p:nvSpPr>
          <p:cNvPr id="5" name="Footer Placeholder 4">
            <a:extLst>
              <a:ext uri="{FF2B5EF4-FFF2-40B4-BE49-F238E27FC236}">
                <a16:creationId xmlns:a16="http://schemas.microsoft.com/office/drawing/2014/main" id="{E74E30E8-1BF8-9A3E-B61A-7D30305F975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F54FB9-7D29-EAC8-ED73-F81A52E7A373}"/>
              </a:ext>
            </a:extLst>
          </p:cNvPr>
          <p:cNvSpPr>
            <a:spLocks noGrp="1"/>
          </p:cNvSpPr>
          <p:nvPr>
            <p:ph type="sldNum" sz="quarter" idx="12"/>
          </p:nvPr>
        </p:nvSpPr>
        <p:spPr/>
        <p:txBody>
          <a:bodyPr/>
          <a:lstStyle/>
          <a:p>
            <a:fld id="{D4C53143-5B15-324F-BEC9-08557DB3D103}" type="slidenum">
              <a:rPr lang="en-US" smtClean="0"/>
              <a:t>‹#›</a:t>
            </a:fld>
            <a:endParaRPr lang="en-US"/>
          </a:p>
        </p:txBody>
      </p:sp>
    </p:spTree>
    <p:extLst>
      <p:ext uri="{BB962C8B-B14F-4D97-AF65-F5344CB8AC3E}">
        <p14:creationId xmlns:p14="http://schemas.microsoft.com/office/powerpoint/2010/main" val="16904182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7A749F-162A-6C4F-89B8-E88DABE9F98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CEA40CE-CFB0-6E02-4FC4-EF8433EFCD2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080330D-38DB-BE14-7F2A-A61ED580DEF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A96BEF8F-2416-D42B-5857-AFC6BD8357AD}"/>
              </a:ext>
            </a:extLst>
          </p:cNvPr>
          <p:cNvSpPr>
            <a:spLocks noGrp="1"/>
          </p:cNvSpPr>
          <p:nvPr>
            <p:ph type="dt" sz="half" idx="10"/>
          </p:nvPr>
        </p:nvSpPr>
        <p:spPr/>
        <p:txBody>
          <a:bodyPr/>
          <a:lstStyle/>
          <a:p>
            <a:fld id="{E9AAD18F-A749-6247-B6F0-DBD8FC70455D}" type="datetimeFigureOut">
              <a:rPr lang="en-US" smtClean="0"/>
              <a:t>3/26/26</a:t>
            </a:fld>
            <a:endParaRPr lang="en-US"/>
          </a:p>
        </p:txBody>
      </p:sp>
      <p:sp>
        <p:nvSpPr>
          <p:cNvPr id="6" name="Footer Placeholder 5">
            <a:extLst>
              <a:ext uri="{FF2B5EF4-FFF2-40B4-BE49-F238E27FC236}">
                <a16:creationId xmlns:a16="http://schemas.microsoft.com/office/drawing/2014/main" id="{5EBB1501-3898-3599-2A97-402EAEA5FF5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3F448C-5B0E-954E-BE11-30F3E0D901EF}"/>
              </a:ext>
            </a:extLst>
          </p:cNvPr>
          <p:cNvSpPr>
            <a:spLocks noGrp="1"/>
          </p:cNvSpPr>
          <p:nvPr>
            <p:ph type="sldNum" sz="quarter" idx="12"/>
          </p:nvPr>
        </p:nvSpPr>
        <p:spPr/>
        <p:txBody>
          <a:bodyPr/>
          <a:lstStyle/>
          <a:p>
            <a:fld id="{D4C53143-5B15-324F-BEC9-08557DB3D103}" type="slidenum">
              <a:rPr lang="en-US" smtClean="0"/>
              <a:t>‹#›</a:t>
            </a:fld>
            <a:endParaRPr lang="en-US"/>
          </a:p>
        </p:txBody>
      </p:sp>
    </p:spTree>
    <p:extLst>
      <p:ext uri="{BB962C8B-B14F-4D97-AF65-F5344CB8AC3E}">
        <p14:creationId xmlns:p14="http://schemas.microsoft.com/office/powerpoint/2010/main" val="30932063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D1075D-61FB-7401-D3F0-FFD13C144E1C}"/>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C3FDA1D-CCAD-6E95-1262-FF46565BF01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A11AD38-4E4E-5867-D51E-CDF2EF0A2C7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6D2C2574-A3FF-1EEB-7FD6-A30C8055504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B42B1C0-05BB-112C-E44C-23856674B49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AB0EB93-B776-9FAD-2805-25D66B2A1A84}"/>
              </a:ext>
            </a:extLst>
          </p:cNvPr>
          <p:cNvSpPr>
            <a:spLocks noGrp="1"/>
          </p:cNvSpPr>
          <p:nvPr>
            <p:ph type="dt" sz="half" idx="10"/>
          </p:nvPr>
        </p:nvSpPr>
        <p:spPr/>
        <p:txBody>
          <a:bodyPr/>
          <a:lstStyle/>
          <a:p>
            <a:fld id="{E9AAD18F-A749-6247-B6F0-DBD8FC70455D}" type="datetimeFigureOut">
              <a:rPr lang="en-US" smtClean="0"/>
              <a:t>3/26/26</a:t>
            </a:fld>
            <a:endParaRPr lang="en-US"/>
          </a:p>
        </p:txBody>
      </p:sp>
      <p:sp>
        <p:nvSpPr>
          <p:cNvPr id="8" name="Footer Placeholder 7">
            <a:extLst>
              <a:ext uri="{FF2B5EF4-FFF2-40B4-BE49-F238E27FC236}">
                <a16:creationId xmlns:a16="http://schemas.microsoft.com/office/drawing/2014/main" id="{EE1A8880-FAAA-2161-62B7-494CE28DE24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8E93ECC-A0B8-9109-4495-3734A01463EF}"/>
              </a:ext>
            </a:extLst>
          </p:cNvPr>
          <p:cNvSpPr>
            <a:spLocks noGrp="1"/>
          </p:cNvSpPr>
          <p:nvPr>
            <p:ph type="sldNum" sz="quarter" idx="12"/>
          </p:nvPr>
        </p:nvSpPr>
        <p:spPr/>
        <p:txBody>
          <a:bodyPr/>
          <a:lstStyle/>
          <a:p>
            <a:fld id="{D4C53143-5B15-324F-BEC9-08557DB3D103}" type="slidenum">
              <a:rPr lang="en-US" smtClean="0"/>
              <a:t>‹#›</a:t>
            </a:fld>
            <a:endParaRPr lang="en-US"/>
          </a:p>
        </p:txBody>
      </p:sp>
    </p:spTree>
    <p:extLst>
      <p:ext uri="{BB962C8B-B14F-4D97-AF65-F5344CB8AC3E}">
        <p14:creationId xmlns:p14="http://schemas.microsoft.com/office/powerpoint/2010/main" val="2330851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AE1AA9-5ED6-9D88-6ED2-FD764D39816A}"/>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D6AE470C-1C46-8F7F-12A9-6A381D84615E}"/>
              </a:ext>
            </a:extLst>
          </p:cNvPr>
          <p:cNvSpPr>
            <a:spLocks noGrp="1"/>
          </p:cNvSpPr>
          <p:nvPr>
            <p:ph type="dt" sz="half" idx="10"/>
          </p:nvPr>
        </p:nvSpPr>
        <p:spPr/>
        <p:txBody>
          <a:bodyPr/>
          <a:lstStyle/>
          <a:p>
            <a:fld id="{E9AAD18F-A749-6247-B6F0-DBD8FC70455D}" type="datetimeFigureOut">
              <a:rPr lang="en-US" smtClean="0"/>
              <a:t>3/26/26</a:t>
            </a:fld>
            <a:endParaRPr lang="en-US"/>
          </a:p>
        </p:txBody>
      </p:sp>
      <p:sp>
        <p:nvSpPr>
          <p:cNvPr id="4" name="Footer Placeholder 3">
            <a:extLst>
              <a:ext uri="{FF2B5EF4-FFF2-40B4-BE49-F238E27FC236}">
                <a16:creationId xmlns:a16="http://schemas.microsoft.com/office/drawing/2014/main" id="{BA337C34-A004-09B6-4A90-A79499B0B66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9D9FF1-26D8-7E8A-935C-1C7E45F10491}"/>
              </a:ext>
            </a:extLst>
          </p:cNvPr>
          <p:cNvSpPr>
            <a:spLocks noGrp="1"/>
          </p:cNvSpPr>
          <p:nvPr>
            <p:ph type="sldNum" sz="quarter" idx="12"/>
          </p:nvPr>
        </p:nvSpPr>
        <p:spPr/>
        <p:txBody>
          <a:bodyPr/>
          <a:lstStyle/>
          <a:p>
            <a:fld id="{D4C53143-5B15-324F-BEC9-08557DB3D103}" type="slidenum">
              <a:rPr lang="en-US" smtClean="0"/>
              <a:t>‹#›</a:t>
            </a:fld>
            <a:endParaRPr lang="en-US"/>
          </a:p>
        </p:txBody>
      </p:sp>
    </p:spTree>
    <p:extLst>
      <p:ext uri="{BB962C8B-B14F-4D97-AF65-F5344CB8AC3E}">
        <p14:creationId xmlns:p14="http://schemas.microsoft.com/office/powerpoint/2010/main" val="16785973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1F7293-6970-AACD-3D40-6675A75DB06C}"/>
              </a:ext>
            </a:extLst>
          </p:cNvPr>
          <p:cNvSpPr>
            <a:spLocks noGrp="1"/>
          </p:cNvSpPr>
          <p:nvPr>
            <p:ph type="dt" sz="half" idx="10"/>
          </p:nvPr>
        </p:nvSpPr>
        <p:spPr/>
        <p:txBody>
          <a:bodyPr/>
          <a:lstStyle/>
          <a:p>
            <a:fld id="{E9AAD18F-A749-6247-B6F0-DBD8FC70455D}" type="datetimeFigureOut">
              <a:rPr lang="en-US" smtClean="0"/>
              <a:t>3/26/26</a:t>
            </a:fld>
            <a:endParaRPr lang="en-US"/>
          </a:p>
        </p:txBody>
      </p:sp>
      <p:sp>
        <p:nvSpPr>
          <p:cNvPr id="3" name="Footer Placeholder 2">
            <a:extLst>
              <a:ext uri="{FF2B5EF4-FFF2-40B4-BE49-F238E27FC236}">
                <a16:creationId xmlns:a16="http://schemas.microsoft.com/office/drawing/2014/main" id="{1DC5860D-8C69-E6F7-F867-B8C40DEC50A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64BBB82-59A1-CFF3-5AF5-8083CFA0180C}"/>
              </a:ext>
            </a:extLst>
          </p:cNvPr>
          <p:cNvSpPr>
            <a:spLocks noGrp="1"/>
          </p:cNvSpPr>
          <p:nvPr>
            <p:ph type="sldNum" sz="quarter" idx="12"/>
          </p:nvPr>
        </p:nvSpPr>
        <p:spPr/>
        <p:txBody>
          <a:bodyPr/>
          <a:lstStyle/>
          <a:p>
            <a:fld id="{D4C53143-5B15-324F-BEC9-08557DB3D103}" type="slidenum">
              <a:rPr lang="en-US" smtClean="0"/>
              <a:t>‹#›</a:t>
            </a:fld>
            <a:endParaRPr lang="en-US"/>
          </a:p>
        </p:txBody>
      </p:sp>
    </p:spTree>
    <p:extLst>
      <p:ext uri="{BB962C8B-B14F-4D97-AF65-F5344CB8AC3E}">
        <p14:creationId xmlns:p14="http://schemas.microsoft.com/office/powerpoint/2010/main" val="28699774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E3F13-B938-414A-873C-F5489D82CF4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250A3499-EB86-1C46-8B69-115FBAD5B5B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B4DF160A-8B9F-FAC8-6598-D1223090A9F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020E503-8AF2-AACD-E1A7-D404D3EF5610}"/>
              </a:ext>
            </a:extLst>
          </p:cNvPr>
          <p:cNvSpPr>
            <a:spLocks noGrp="1"/>
          </p:cNvSpPr>
          <p:nvPr>
            <p:ph type="dt" sz="half" idx="10"/>
          </p:nvPr>
        </p:nvSpPr>
        <p:spPr/>
        <p:txBody>
          <a:bodyPr/>
          <a:lstStyle/>
          <a:p>
            <a:fld id="{E9AAD18F-A749-6247-B6F0-DBD8FC70455D}" type="datetimeFigureOut">
              <a:rPr lang="en-US" smtClean="0"/>
              <a:t>3/26/26</a:t>
            </a:fld>
            <a:endParaRPr lang="en-US"/>
          </a:p>
        </p:txBody>
      </p:sp>
      <p:sp>
        <p:nvSpPr>
          <p:cNvPr id="6" name="Footer Placeholder 5">
            <a:extLst>
              <a:ext uri="{FF2B5EF4-FFF2-40B4-BE49-F238E27FC236}">
                <a16:creationId xmlns:a16="http://schemas.microsoft.com/office/drawing/2014/main" id="{32717518-B85C-6150-452E-4A5A5FD0B5A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4586433-69E6-6D09-A519-95EF80244A74}"/>
              </a:ext>
            </a:extLst>
          </p:cNvPr>
          <p:cNvSpPr>
            <a:spLocks noGrp="1"/>
          </p:cNvSpPr>
          <p:nvPr>
            <p:ph type="sldNum" sz="quarter" idx="12"/>
          </p:nvPr>
        </p:nvSpPr>
        <p:spPr/>
        <p:txBody>
          <a:bodyPr/>
          <a:lstStyle/>
          <a:p>
            <a:fld id="{D4C53143-5B15-324F-BEC9-08557DB3D103}" type="slidenum">
              <a:rPr lang="en-US" smtClean="0"/>
              <a:t>‹#›</a:t>
            </a:fld>
            <a:endParaRPr lang="en-US"/>
          </a:p>
        </p:txBody>
      </p:sp>
    </p:spTree>
    <p:extLst>
      <p:ext uri="{BB962C8B-B14F-4D97-AF65-F5344CB8AC3E}">
        <p14:creationId xmlns:p14="http://schemas.microsoft.com/office/powerpoint/2010/main" val="29734220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017F3-0C8F-B0DF-0A8C-2DA02255D7D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D5025100-861B-2A62-DB91-4C341E89AC7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B4C114FA-EC19-14B1-C8D8-B4287BC9FE9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9EA45CB-ABF5-F72A-8D43-69D252F0FDF9}"/>
              </a:ext>
            </a:extLst>
          </p:cNvPr>
          <p:cNvSpPr>
            <a:spLocks noGrp="1"/>
          </p:cNvSpPr>
          <p:nvPr>
            <p:ph type="dt" sz="half" idx="10"/>
          </p:nvPr>
        </p:nvSpPr>
        <p:spPr/>
        <p:txBody>
          <a:bodyPr/>
          <a:lstStyle/>
          <a:p>
            <a:fld id="{E9AAD18F-A749-6247-B6F0-DBD8FC70455D}" type="datetimeFigureOut">
              <a:rPr lang="en-US" smtClean="0"/>
              <a:t>3/26/26</a:t>
            </a:fld>
            <a:endParaRPr lang="en-US"/>
          </a:p>
        </p:txBody>
      </p:sp>
      <p:sp>
        <p:nvSpPr>
          <p:cNvPr id="6" name="Footer Placeholder 5">
            <a:extLst>
              <a:ext uri="{FF2B5EF4-FFF2-40B4-BE49-F238E27FC236}">
                <a16:creationId xmlns:a16="http://schemas.microsoft.com/office/drawing/2014/main" id="{211B559B-848D-FF0E-59E8-9D3147AA383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DCAC53E-3C17-1863-871B-11995F7BA613}"/>
              </a:ext>
            </a:extLst>
          </p:cNvPr>
          <p:cNvSpPr>
            <a:spLocks noGrp="1"/>
          </p:cNvSpPr>
          <p:nvPr>
            <p:ph type="sldNum" sz="quarter" idx="12"/>
          </p:nvPr>
        </p:nvSpPr>
        <p:spPr/>
        <p:txBody>
          <a:bodyPr/>
          <a:lstStyle/>
          <a:p>
            <a:fld id="{D4C53143-5B15-324F-BEC9-08557DB3D103}" type="slidenum">
              <a:rPr lang="en-US" smtClean="0"/>
              <a:t>‹#›</a:t>
            </a:fld>
            <a:endParaRPr lang="en-US"/>
          </a:p>
        </p:txBody>
      </p:sp>
    </p:spTree>
    <p:extLst>
      <p:ext uri="{BB962C8B-B14F-4D97-AF65-F5344CB8AC3E}">
        <p14:creationId xmlns:p14="http://schemas.microsoft.com/office/powerpoint/2010/main" val="8576347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476C30-0ABD-0DAF-BC63-7C0D43B2072A}"/>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486780-5980-6A53-0E5F-AE412E0C7D1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E3D6E89-445B-F3BC-7399-8E78D1351187}"/>
              </a:ext>
            </a:extLst>
          </p:cNvPr>
          <p:cNvSpPr>
            <a:spLocks noGrp="1"/>
          </p:cNvSpPr>
          <p:nvPr>
            <p:ph type="dt" sz="half" idx="10"/>
          </p:nvPr>
        </p:nvSpPr>
        <p:spPr/>
        <p:txBody>
          <a:bodyPr/>
          <a:lstStyle/>
          <a:p>
            <a:fld id="{E9AAD18F-A749-6247-B6F0-DBD8FC70455D}" type="datetimeFigureOut">
              <a:rPr lang="en-US" smtClean="0"/>
              <a:t>3/26/26</a:t>
            </a:fld>
            <a:endParaRPr lang="en-US"/>
          </a:p>
        </p:txBody>
      </p:sp>
      <p:sp>
        <p:nvSpPr>
          <p:cNvPr id="5" name="Footer Placeholder 4">
            <a:extLst>
              <a:ext uri="{FF2B5EF4-FFF2-40B4-BE49-F238E27FC236}">
                <a16:creationId xmlns:a16="http://schemas.microsoft.com/office/drawing/2014/main" id="{75571C21-FD70-9A3E-DACF-88B591D383B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7A89C3-4D6B-A202-28DB-C1E912C5FF1C}"/>
              </a:ext>
            </a:extLst>
          </p:cNvPr>
          <p:cNvSpPr>
            <a:spLocks noGrp="1"/>
          </p:cNvSpPr>
          <p:nvPr>
            <p:ph type="sldNum" sz="quarter" idx="12"/>
          </p:nvPr>
        </p:nvSpPr>
        <p:spPr/>
        <p:txBody>
          <a:bodyPr/>
          <a:lstStyle/>
          <a:p>
            <a:fld id="{D4C53143-5B15-324F-BEC9-08557DB3D103}" type="slidenum">
              <a:rPr lang="en-US" smtClean="0"/>
              <a:t>‹#›</a:t>
            </a:fld>
            <a:endParaRPr lang="en-US"/>
          </a:p>
        </p:txBody>
      </p:sp>
    </p:spTree>
    <p:extLst>
      <p:ext uri="{BB962C8B-B14F-4D97-AF65-F5344CB8AC3E}">
        <p14:creationId xmlns:p14="http://schemas.microsoft.com/office/powerpoint/2010/main" val="16302189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8FF07EA-0BF7-D5B7-011D-27AC6D31FE5A}"/>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C9506BD-A61F-6538-0A97-5CB0B451D3A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2B1CF3D-AE35-E360-5C84-927B0529C532}"/>
              </a:ext>
            </a:extLst>
          </p:cNvPr>
          <p:cNvSpPr>
            <a:spLocks noGrp="1"/>
          </p:cNvSpPr>
          <p:nvPr>
            <p:ph type="dt" sz="half" idx="10"/>
          </p:nvPr>
        </p:nvSpPr>
        <p:spPr/>
        <p:txBody>
          <a:bodyPr/>
          <a:lstStyle/>
          <a:p>
            <a:fld id="{E9AAD18F-A749-6247-B6F0-DBD8FC70455D}" type="datetimeFigureOut">
              <a:rPr lang="en-US" smtClean="0"/>
              <a:t>3/26/26</a:t>
            </a:fld>
            <a:endParaRPr lang="en-US"/>
          </a:p>
        </p:txBody>
      </p:sp>
      <p:sp>
        <p:nvSpPr>
          <p:cNvPr id="5" name="Footer Placeholder 4">
            <a:extLst>
              <a:ext uri="{FF2B5EF4-FFF2-40B4-BE49-F238E27FC236}">
                <a16:creationId xmlns:a16="http://schemas.microsoft.com/office/drawing/2014/main" id="{E8125DEE-47F9-F925-9D56-8D27FAFF912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7F8D4F-4B42-6CBD-81C9-CE6C2ABFF198}"/>
              </a:ext>
            </a:extLst>
          </p:cNvPr>
          <p:cNvSpPr>
            <a:spLocks noGrp="1"/>
          </p:cNvSpPr>
          <p:nvPr>
            <p:ph type="sldNum" sz="quarter" idx="12"/>
          </p:nvPr>
        </p:nvSpPr>
        <p:spPr/>
        <p:txBody>
          <a:bodyPr/>
          <a:lstStyle/>
          <a:p>
            <a:fld id="{D4C53143-5B15-324F-BEC9-08557DB3D103}" type="slidenum">
              <a:rPr lang="en-US" smtClean="0"/>
              <a:t>‹#›</a:t>
            </a:fld>
            <a:endParaRPr lang="en-US"/>
          </a:p>
        </p:txBody>
      </p:sp>
    </p:spTree>
    <p:extLst>
      <p:ext uri="{BB962C8B-B14F-4D97-AF65-F5344CB8AC3E}">
        <p14:creationId xmlns:p14="http://schemas.microsoft.com/office/powerpoint/2010/main" val="24406650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8601B68-97DD-3A04-3A11-8CE9D8B8A70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25C549C-939D-81B1-C55C-C8924D4A737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F274AF7-9AC6-88B0-2E7F-14464F8BBA9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9AAD18F-A749-6247-B6F0-DBD8FC70455D}" type="datetimeFigureOut">
              <a:rPr lang="en-US" smtClean="0"/>
              <a:t>3/26/26</a:t>
            </a:fld>
            <a:endParaRPr lang="en-US"/>
          </a:p>
        </p:txBody>
      </p:sp>
      <p:sp>
        <p:nvSpPr>
          <p:cNvPr id="5" name="Footer Placeholder 4">
            <a:extLst>
              <a:ext uri="{FF2B5EF4-FFF2-40B4-BE49-F238E27FC236}">
                <a16:creationId xmlns:a16="http://schemas.microsoft.com/office/drawing/2014/main" id="{A4631392-AC92-CDC3-4798-07A25BAC764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BE10BCE0-B971-A63D-03C8-F93C66F1369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4C53143-5B15-324F-BEC9-08557DB3D103}" type="slidenum">
              <a:rPr lang="en-US" smtClean="0"/>
              <a:t>‹#›</a:t>
            </a:fld>
            <a:endParaRPr lang="en-US"/>
          </a:p>
        </p:txBody>
      </p:sp>
    </p:spTree>
    <p:extLst>
      <p:ext uri="{BB962C8B-B14F-4D97-AF65-F5344CB8AC3E}">
        <p14:creationId xmlns:p14="http://schemas.microsoft.com/office/powerpoint/2010/main" val="258801766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www.structural-learning.com/post/bowlbys-attachment-theory" TargetMode="External"/><Relationship Id="rId3" Type="http://schemas.openxmlformats.org/officeDocument/2006/relationships/hyperlink" Target="http://www.youtube.com/watch?v=P-wh2AEhlOc" TargetMode="External"/><Relationship Id="rId7" Type="http://schemas.openxmlformats.org/officeDocument/2006/relationships/hyperlink" Target="http://www.verywellmind.com/what-is-attachment-theory-2795337" TargetMode="External"/><Relationship Id="rId2" Type="http://schemas.openxmlformats.org/officeDocument/2006/relationships/hyperlink" Target="http://www.thevoiceofearlychildhood.com/an-introduction-to-john-bowlby/" TargetMode="External"/><Relationship Id="rId1" Type="http://schemas.openxmlformats.org/officeDocument/2006/relationships/slideLayout" Target="../slideLayouts/slideLayout2.xml"/><Relationship Id="rId6" Type="http://schemas.openxmlformats.org/officeDocument/2006/relationships/hyperlink" Target="http://www.attachmentproject.com/attachment-theory/john-bowlby/" TargetMode="External"/><Relationship Id="rId5" Type="http://schemas.openxmlformats.org/officeDocument/2006/relationships/hyperlink" Target="http://www.birthto5matters.org.uk/child-development/" TargetMode="External"/><Relationship Id="rId4" Type="http://schemas.openxmlformats.org/officeDocument/2006/relationships/hyperlink" Target="http://www.londonwaitingroom.nhs.uk/infanc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BAD76F3E-3A97-486B-B402-44400A8B9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68D6CA-8F4E-2BFA-1BDE-5A7D1F24C7C4}"/>
              </a:ext>
            </a:extLst>
          </p:cNvPr>
          <p:cNvSpPr>
            <a:spLocks noGrp="1"/>
          </p:cNvSpPr>
          <p:nvPr>
            <p:ph type="ctrTitle"/>
          </p:nvPr>
        </p:nvSpPr>
        <p:spPr>
          <a:xfrm>
            <a:off x="838199" y="1093788"/>
            <a:ext cx="10506455" cy="2967208"/>
          </a:xfrm>
        </p:spPr>
        <p:txBody>
          <a:bodyPr>
            <a:normAutofit fontScale="90000"/>
          </a:bodyPr>
          <a:lstStyle/>
          <a:p>
            <a:pPr algn="l"/>
            <a:r>
              <a:rPr lang="en-GB" altLang="en-US" sz="2000">
                <a:latin typeface="Times New Roman" panose="02020603050405020304" pitchFamily="18" charset="0"/>
                <a:cs typeface="Times New Roman" panose="02020603050405020304" pitchFamily="18" charset="0"/>
              </a:rPr>
              <a:t>Module Title: Psychology in H&amp;SC</a:t>
            </a:r>
            <a:br>
              <a:rPr lang="en-GB" altLang="en-US" sz="2000" b="1" i="1">
                <a:latin typeface="Times New Roman" panose="02020603050405020304" pitchFamily="18" charset="0"/>
                <a:cs typeface="Times New Roman" panose="02020603050405020304" pitchFamily="18" charset="0"/>
              </a:rPr>
            </a:br>
            <a:r>
              <a:rPr lang="en-GB" altLang="en-US" sz="2000" u="sng">
                <a:latin typeface="Times New Roman" panose="02020603050405020304" pitchFamily="18" charset="0"/>
                <a:cs typeface="Times New Roman" panose="02020603050405020304" pitchFamily="18" charset="0"/>
              </a:rPr>
              <a:t>Module Number</a:t>
            </a:r>
            <a:r>
              <a:rPr lang="en-GB" altLang="en-US" sz="2000">
                <a:latin typeface="Times New Roman" panose="02020603050405020304" pitchFamily="18" charset="0"/>
                <a:cs typeface="Times New Roman" panose="02020603050405020304" pitchFamily="18" charset="0"/>
              </a:rPr>
              <a:t>: </a:t>
            </a:r>
            <a:r>
              <a:rPr lang="en-GB" altLang="en-US" sz="2000" b="1" i="1">
                <a:latin typeface="Times New Roman" panose="02020603050405020304" pitchFamily="18" charset="0"/>
                <a:cs typeface="Times New Roman" panose="02020603050405020304" pitchFamily="18" charset="0"/>
              </a:rPr>
              <a:t>LCHS 4009 (LON)</a:t>
            </a:r>
            <a:br>
              <a:rPr lang="en-GB" altLang="en-US" sz="2000" b="1" i="1">
                <a:latin typeface="Times New Roman" panose="02020603050405020304" pitchFamily="18" charset="0"/>
                <a:cs typeface="Times New Roman" panose="02020603050405020304" pitchFamily="18" charset="0"/>
              </a:rPr>
            </a:br>
            <a:r>
              <a:rPr lang="en-GB" altLang="en-US" sz="2000" u="sng">
                <a:latin typeface="Times New Roman" panose="02020603050405020304" pitchFamily="18" charset="0"/>
                <a:cs typeface="Times New Roman" panose="02020603050405020304" pitchFamily="18" charset="0"/>
              </a:rPr>
              <a:t>Assignment No</a:t>
            </a:r>
            <a:r>
              <a:rPr lang="en-GB" altLang="en-US" sz="2000" b="1" i="1">
                <a:latin typeface="Times New Roman" panose="02020603050405020304" pitchFamily="18" charset="0"/>
                <a:cs typeface="Times New Roman" panose="02020603050405020304" pitchFamily="18" charset="0"/>
              </a:rPr>
              <a:t>:     ASSIGNMENT 1</a:t>
            </a:r>
            <a:br>
              <a:rPr lang="en-GB" altLang="en-US" sz="2000" b="1" i="1">
                <a:latin typeface="Times New Roman" panose="02020603050405020304" pitchFamily="18" charset="0"/>
                <a:cs typeface="Times New Roman" panose="02020603050405020304" pitchFamily="18" charset="0"/>
              </a:rPr>
            </a:br>
            <a:r>
              <a:rPr lang="en-GB" altLang="en-US" sz="2000" u="sng">
                <a:latin typeface="Times New Roman" panose="02020603050405020304" pitchFamily="18" charset="0"/>
                <a:cs typeface="Times New Roman" panose="02020603050405020304" pitchFamily="18" charset="0"/>
              </a:rPr>
              <a:t>Student Name</a:t>
            </a:r>
            <a:r>
              <a:rPr lang="en-GB" altLang="en-US" sz="2000" b="1" i="1">
                <a:latin typeface="Times New Roman" panose="02020603050405020304" pitchFamily="18" charset="0"/>
                <a:cs typeface="Times New Roman" panose="02020603050405020304" pitchFamily="18" charset="0"/>
              </a:rPr>
              <a:t>: Bruna Moraes Goncalves</a:t>
            </a:r>
            <a:br>
              <a:rPr lang="en-GB" altLang="en-US" sz="2000" b="1" i="1">
                <a:latin typeface="Times New Roman" panose="02020603050405020304" pitchFamily="18" charset="0"/>
                <a:cs typeface="Times New Roman" panose="02020603050405020304" pitchFamily="18" charset="0"/>
              </a:rPr>
            </a:br>
            <a:r>
              <a:rPr lang="en-GB" altLang="en-US" sz="2000" u="sng">
                <a:latin typeface="Times New Roman" panose="02020603050405020304" pitchFamily="18" charset="0"/>
                <a:cs typeface="Times New Roman" panose="02020603050405020304" pitchFamily="18" charset="0"/>
              </a:rPr>
              <a:t>Student ID: 2440011</a:t>
            </a:r>
            <a:br>
              <a:rPr lang="en-GB" altLang="en-US" sz="2000" b="1" i="1">
                <a:latin typeface="Times New Roman" panose="02020603050405020304" pitchFamily="18" charset="0"/>
                <a:cs typeface="Times New Roman" panose="02020603050405020304" pitchFamily="18" charset="0"/>
              </a:rPr>
            </a:br>
            <a:r>
              <a:rPr lang="en-GB" altLang="en-US" sz="2000" u="sng">
                <a:latin typeface="Times New Roman" panose="02020603050405020304" pitchFamily="18" charset="0"/>
                <a:cs typeface="Times New Roman" panose="02020603050405020304" pitchFamily="18" charset="0"/>
              </a:rPr>
              <a:t>Lecturer’s Name</a:t>
            </a:r>
            <a:r>
              <a:rPr lang="en-GB" altLang="en-US" sz="2000" b="1" i="1">
                <a:latin typeface="Times New Roman" panose="02020603050405020304" pitchFamily="18" charset="0"/>
                <a:cs typeface="Times New Roman" panose="02020603050405020304" pitchFamily="18" charset="0"/>
              </a:rPr>
              <a:t>: Sheperd Zico</a:t>
            </a:r>
            <a:br>
              <a:rPr lang="en-GB" altLang="en-US" sz="2000" b="1" i="1">
                <a:latin typeface="Times New Roman" panose="02020603050405020304" pitchFamily="18" charset="0"/>
                <a:cs typeface="Times New Roman" panose="02020603050405020304" pitchFamily="18" charset="0"/>
              </a:rPr>
            </a:br>
            <a:br>
              <a:rPr lang="en-GB" altLang="en-US" sz="2000" b="1" i="1">
                <a:latin typeface="Times New Roman" panose="02020603050405020304" pitchFamily="18" charset="0"/>
                <a:cs typeface="Times New Roman" panose="02020603050405020304" pitchFamily="18" charset="0"/>
              </a:rPr>
            </a:br>
            <a:br>
              <a:rPr lang="en-GB" altLang="en-US" sz="2000" b="1" i="1">
                <a:latin typeface="Times New Roman" panose="02020603050405020304" pitchFamily="18" charset="0"/>
                <a:cs typeface="Times New Roman" panose="02020603050405020304" pitchFamily="18" charset="0"/>
              </a:rPr>
            </a:br>
            <a:r>
              <a:rPr lang="en-GB" altLang="en-US" sz="2000" b="1" i="1">
                <a:latin typeface="Times New Roman" panose="02020603050405020304" pitchFamily="18" charset="0"/>
                <a:cs typeface="Times New Roman" panose="02020603050405020304" pitchFamily="18" charset="0"/>
              </a:rPr>
              <a:t>University of Wales</a:t>
            </a:r>
            <a:br>
              <a:rPr lang="en-GB" altLang="en-US" sz="2000" b="1" i="1">
                <a:latin typeface="Times New Roman" panose="02020603050405020304" pitchFamily="18" charset="0"/>
                <a:cs typeface="Times New Roman" panose="02020603050405020304" pitchFamily="18" charset="0"/>
              </a:rPr>
            </a:br>
            <a:r>
              <a:rPr lang="en-GB" altLang="en-US" sz="2000" b="1" i="1">
                <a:latin typeface="Times New Roman" panose="02020603050405020304" pitchFamily="18" charset="0"/>
                <a:cs typeface="Times New Roman" panose="02020603050405020304" pitchFamily="18" charset="0"/>
              </a:rPr>
              <a:t>Trinity Saint David</a:t>
            </a:r>
            <a:br>
              <a:rPr lang="en-GB" altLang="en-US" sz="2000" b="1" i="1"/>
            </a:br>
            <a:endParaRPr lang="en-US" sz="2000"/>
          </a:p>
        </p:txBody>
      </p:sp>
      <p:sp>
        <p:nvSpPr>
          <p:cNvPr id="9" name="Rectangle 8">
            <a:extLst>
              <a:ext uri="{FF2B5EF4-FFF2-40B4-BE49-F238E27FC236}">
                <a16:creationId xmlns:a16="http://schemas.microsoft.com/office/drawing/2014/main" id="{391F6B52-91F4-4AEB-B6DB-29FEBCF28C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4331166"/>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1" name="Rectangle 10">
            <a:extLst>
              <a:ext uri="{FF2B5EF4-FFF2-40B4-BE49-F238E27FC236}">
                <a16:creationId xmlns:a16="http://schemas.microsoft.com/office/drawing/2014/main" id="{2CD6F061-7C53-44F4-9794-953DB70A4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346882" y="2348839"/>
            <a:ext cx="54864" cy="394677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632295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27C6E6-4859-6471-5F15-D731D5AB8148}"/>
              </a:ext>
            </a:extLst>
          </p:cNvPr>
          <p:cNvSpPr>
            <a:spLocks noGrp="1"/>
          </p:cNvSpPr>
          <p:nvPr>
            <p:ph type="title"/>
          </p:nvPr>
        </p:nvSpPr>
        <p:spPr>
          <a:xfrm>
            <a:off x="686834" y="1153572"/>
            <a:ext cx="3200400" cy="4461163"/>
          </a:xfrm>
        </p:spPr>
        <p:txBody>
          <a:bodyPr>
            <a:normAutofit/>
          </a:bodyPr>
          <a:lstStyle/>
          <a:p>
            <a:r>
              <a:rPr lang="en-US">
                <a:solidFill>
                  <a:srgbClr val="FFFFFF"/>
                </a:solidFill>
              </a:rPr>
              <a:t>Introduction</a:t>
            </a:r>
          </a:p>
        </p:txBody>
      </p:sp>
      <p:sp>
        <p:nvSpPr>
          <p:cNvPr id="23" name="Arc 2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9BAD3F3-2B6E-4081-FFFC-7BA329406AA9}"/>
              </a:ext>
            </a:extLst>
          </p:cNvPr>
          <p:cNvSpPr>
            <a:spLocks noGrp="1"/>
          </p:cNvSpPr>
          <p:nvPr>
            <p:ph idx="1"/>
          </p:nvPr>
        </p:nvSpPr>
        <p:spPr>
          <a:xfrm>
            <a:off x="4447308" y="591344"/>
            <a:ext cx="6906491" cy="5585619"/>
          </a:xfrm>
        </p:spPr>
        <p:txBody>
          <a:bodyPr anchor="ctr">
            <a:normAutofit/>
          </a:bodyPr>
          <a:lstStyle/>
          <a:p>
            <a:pPr marL="0" indent="0">
              <a:buNone/>
            </a:pPr>
            <a:r>
              <a:rPr lang="en-US"/>
              <a:t>In this work, I will discuss the case of Jenny, a teenager who lost her father five years ago, and has since cared for her mother, who has physical and memory difficulties. </a:t>
            </a:r>
          </a:p>
          <a:p>
            <a:pPr marL="0" indent="0">
              <a:buNone/>
            </a:pPr>
            <a:r>
              <a:rPr lang="en-US"/>
              <a:t>We will address strategies based on John Bowlby's psychological method and try to understand how recent events may affect Jenny's future.</a:t>
            </a:r>
          </a:p>
        </p:txBody>
      </p:sp>
    </p:spTree>
    <p:extLst>
      <p:ext uri="{BB962C8B-B14F-4D97-AF65-F5344CB8AC3E}">
        <p14:creationId xmlns:p14="http://schemas.microsoft.com/office/powerpoint/2010/main" val="11299827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erson sitting at a desk writing&#10;&#10;AI-generated content may be incorrect.">
            <a:extLst>
              <a:ext uri="{FF2B5EF4-FFF2-40B4-BE49-F238E27FC236}">
                <a16:creationId xmlns:a16="http://schemas.microsoft.com/office/drawing/2014/main" id="{864A11E3-AB34-1576-9141-D8EFC3DE3734}"/>
              </a:ext>
            </a:extLst>
          </p:cNvPr>
          <p:cNvPicPr>
            <a:picLocks noChangeAspect="1"/>
          </p:cNvPicPr>
          <p:nvPr/>
        </p:nvPicPr>
        <p:blipFill>
          <a:blip r:embed="rId2"/>
          <a:srcRect r="18925" b="-1"/>
          <a:stretch>
            <a:fillRect/>
          </a:stretch>
        </p:blipFill>
        <p:spPr>
          <a:xfrm>
            <a:off x="1" y="10"/>
            <a:ext cx="9669642" cy="6857990"/>
          </a:xfrm>
          <a:prstGeom prst="rect">
            <a:avLst/>
          </a:prstGeom>
        </p:spPr>
      </p:pic>
      <p:sp>
        <p:nvSpPr>
          <p:cNvPr id="14" name="Rectangle 13">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Content Placeholder 8">
            <a:extLst>
              <a:ext uri="{FF2B5EF4-FFF2-40B4-BE49-F238E27FC236}">
                <a16:creationId xmlns:a16="http://schemas.microsoft.com/office/drawing/2014/main" id="{552A9870-D734-F9F3-5247-8505A68D80B8}"/>
              </a:ext>
            </a:extLst>
          </p:cNvPr>
          <p:cNvSpPr>
            <a:spLocks noGrp="1"/>
          </p:cNvSpPr>
          <p:nvPr>
            <p:ph idx="1"/>
          </p:nvPr>
        </p:nvSpPr>
        <p:spPr>
          <a:xfrm>
            <a:off x="7580378" y="1085088"/>
            <a:ext cx="3822189" cy="5279135"/>
          </a:xfrm>
        </p:spPr>
        <p:txBody>
          <a:bodyPr>
            <a:normAutofit fontScale="70000" lnSpcReduction="20000"/>
          </a:bodyPr>
          <a:lstStyle/>
          <a:p>
            <a:pPr marL="0" indent="0">
              <a:buNone/>
            </a:pPr>
            <a:br>
              <a:rPr lang="en-GB" sz="2000" dirty="0"/>
            </a:br>
            <a:endParaRPr lang="en-GB" sz="2000" dirty="0"/>
          </a:p>
          <a:p>
            <a:pPr marL="0" indent="0">
              <a:buNone/>
            </a:pPr>
            <a:r>
              <a:rPr lang="en-GB" sz="2000" b="1" dirty="0"/>
              <a:t>John Bowlby</a:t>
            </a:r>
            <a:r>
              <a:rPr lang="en-GB" sz="2000" dirty="0"/>
              <a:t> developed Attachment Theory, which explains how early relationships with caregivers affect a child’s emotional development.</a:t>
            </a:r>
          </a:p>
          <a:p>
            <a:pPr marL="0" indent="0">
              <a:buNone/>
            </a:pPr>
            <a:r>
              <a:rPr lang="en-GB" sz="2000" b="1" dirty="0"/>
              <a:t>Attachment Theory:</a:t>
            </a:r>
          </a:p>
          <a:p>
            <a:pPr marL="0" indent="0">
              <a:buNone/>
            </a:pPr>
            <a:r>
              <a:rPr lang="en-GB" sz="2000" b="1" dirty="0"/>
              <a:t>Attachment</a:t>
            </a:r>
            <a:r>
              <a:rPr lang="en-GB" sz="2000" dirty="0"/>
              <a:t>:  </a:t>
            </a:r>
            <a:r>
              <a:rPr lang="en-US" sz="2000" dirty="0"/>
              <a:t>The child develops a bond with a primary attachment figure. </a:t>
            </a:r>
            <a:endParaRPr lang="en-GB" sz="2000" dirty="0"/>
          </a:p>
          <a:p>
            <a:pPr marL="0" indent="0">
              <a:buNone/>
            </a:pPr>
            <a:r>
              <a:rPr lang="en-GB" sz="2000" b="1" dirty="0"/>
              <a:t>Secure attachment</a:t>
            </a:r>
            <a:r>
              <a:rPr lang="en-GB" sz="2000" dirty="0"/>
              <a:t>: When a child feels safe, loved, and supported. </a:t>
            </a:r>
            <a:r>
              <a:rPr lang="en-US" sz="2000" dirty="0"/>
              <a:t>The child should receive continuous care during their first years of life. </a:t>
            </a:r>
            <a:endParaRPr lang="en-GB" sz="2000" dirty="0"/>
          </a:p>
          <a:p>
            <a:pPr marL="0" indent="0">
              <a:buNone/>
            </a:pPr>
            <a:r>
              <a:rPr lang="en-GB" sz="2000" b="1" dirty="0"/>
              <a:t>Insecure attachment</a:t>
            </a:r>
            <a:r>
              <a:rPr lang="en-GB" sz="2000" dirty="0"/>
              <a:t>: When care is inconsistent or stressful and the </a:t>
            </a:r>
            <a:r>
              <a:rPr lang="en-US" sz="2000" dirty="0"/>
              <a:t>separation from the caregiver causes anxiety. </a:t>
            </a:r>
            <a:endParaRPr lang="en-GB" sz="2000" dirty="0"/>
          </a:p>
          <a:p>
            <a:pPr marL="0" indent="0">
              <a:buNone/>
            </a:pPr>
            <a:r>
              <a:rPr lang="en-GB" sz="2000" b="1" dirty="0"/>
              <a:t>Internal working model</a:t>
            </a:r>
            <a:r>
              <a:rPr lang="en-GB" sz="2000" dirty="0"/>
              <a:t>: How a child sees themselves and others based on early relationships. Also, the </a:t>
            </a:r>
            <a:r>
              <a:rPr lang="en-US" sz="2000" dirty="0"/>
              <a:t>experiences with the caregiver influence their behavior.</a:t>
            </a:r>
            <a:endParaRPr lang="en-GB" sz="2000" dirty="0"/>
          </a:p>
          <a:p>
            <a:pPr marL="0" indent="0">
              <a:buNone/>
            </a:pPr>
            <a:endParaRPr lang="en-GB" sz="2000" dirty="0"/>
          </a:p>
          <a:p>
            <a:pPr marL="0" indent="0">
              <a:buNone/>
            </a:pPr>
            <a:r>
              <a:rPr lang="en-GB" sz="2000" dirty="0"/>
              <a:t>This theory is relevant because Jenny lost her father and became a caregiver at a young age, which may have affected her attachment and emotional security.</a:t>
            </a:r>
          </a:p>
          <a:p>
            <a:endParaRPr lang="en-US" sz="2000" dirty="0"/>
          </a:p>
        </p:txBody>
      </p:sp>
    </p:spTree>
    <p:extLst>
      <p:ext uri="{BB962C8B-B14F-4D97-AF65-F5344CB8AC3E}">
        <p14:creationId xmlns:p14="http://schemas.microsoft.com/office/powerpoint/2010/main" val="10089172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4AAE5EED-EC0A-73F7-06D7-BFF946906F9B}"/>
              </a:ext>
            </a:extLst>
          </p:cNvPr>
          <p:cNvPicPr>
            <a:picLocks noGrp="1" noChangeAspect="1"/>
          </p:cNvPicPr>
          <p:nvPr>
            <p:ph idx="1"/>
          </p:nvPr>
        </p:nvPicPr>
        <p:blipFill>
          <a:blip r:embed="rId2"/>
          <a:stretch>
            <a:fillRect/>
          </a:stretch>
        </p:blipFill>
        <p:spPr>
          <a:xfrm>
            <a:off x="1115615" y="1860739"/>
            <a:ext cx="4742993" cy="3130375"/>
          </a:xfrm>
          <a:prstGeom prst="rect">
            <a:avLst/>
          </a:prstGeom>
        </p:spPr>
      </p:pic>
      <p:cxnSp>
        <p:nvCxnSpPr>
          <p:cNvPr id="12" name="Straight Connector 11">
            <a:extLst>
              <a:ext uri="{FF2B5EF4-FFF2-40B4-BE49-F238E27FC236}">
                <a16:creationId xmlns:a16="http://schemas.microsoft.com/office/drawing/2014/main" id="{4D56677B-C0B7-4DAC-ACAD-8054FF1B599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1573887"/>
            <a:ext cx="0" cy="3710227"/>
          </a:xfrm>
          <a:prstGeom prst="line">
            <a:avLst/>
          </a:prstGeom>
          <a:ln w="19050">
            <a:solidFill>
              <a:srgbClr val="FDBB51"/>
            </a:solidFill>
          </a:ln>
        </p:spPr>
        <p:style>
          <a:lnRef idx="1">
            <a:schemeClr val="accent1"/>
          </a:lnRef>
          <a:fillRef idx="0">
            <a:schemeClr val="accent1"/>
          </a:fillRef>
          <a:effectRef idx="0">
            <a:schemeClr val="accent1"/>
          </a:effectRef>
          <a:fontRef idx="minor">
            <a:schemeClr val="tx1"/>
          </a:fontRef>
        </p:style>
      </p:cxnSp>
      <p:pic>
        <p:nvPicPr>
          <p:cNvPr id="7" name="Picture 6" descr="A diagram of stages of attachment&#10;&#10;AI-generated content may be incorrect.">
            <a:extLst>
              <a:ext uri="{FF2B5EF4-FFF2-40B4-BE49-F238E27FC236}">
                <a16:creationId xmlns:a16="http://schemas.microsoft.com/office/drawing/2014/main" id="{1731B0D7-5F8E-BEFA-D0BB-E9A7D9F5C68D}"/>
              </a:ext>
            </a:extLst>
          </p:cNvPr>
          <p:cNvPicPr>
            <a:picLocks noChangeAspect="1"/>
          </p:cNvPicPr>
          <p:nvPr/>
        </p:nvPicPr>
        <p:blipFill>
          <a:blip r:embed="rId3"/>
          <a:stretch>
            <a:fillRect/>
          </a:stretch>
        </p:blipFill>
        <p:spPr>
          <a:xfrm>
            <a:off x="6343240" y="1771122"/>
            <a:ext cx="4728015" cy="3309610"/>
          </a:xfrm>
          <a:prstGeom prst="rect">
            <a:avLst/>
          </a:prstGeom>
        </p:spPr>
      </p:pic>
    </p:spTree>
    <p:extLst>
      <p:ext uri="{BB962C8B-B14F-4D97-AF65-F5344CB8AC3E}">
        <p14:creationId xmlns:p14="http://schemas.microsoft.com/office/powerpoint/2010/main" val="37759996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DFD410-9294-6C58-D328-99C744F916BC}"/>
              </a:ext>
            </a:extLst>
          </p:cNvPr>
          <p:cNvSpPr>
            <a:spLocks noGrp="1"/>
          </p:cNvSpPr>
          <p:nvPr>
            <p:ph type="title"/>
          </p:nvPr>
        </p:nvSpPr>
        <p:spPr>
          <a:xfrm>
            <a:off x="686834" y="1153572"/>
            <a:ext cx="3200400" cy="4461163"/>
          </a:xfrm>
        </p:spPr>
        <p:txBody>
          <a:bodyPr>
            <a:normAutofit/>
          </a:bodyPr>
          <a:lstStyle/>
          <a:p>
            <a:r>
              <a:rPr lang="en-US">
                <a:solidFill>
                  <a:srgbClr val="FFFFFF"/>
                </a:solidFill>
              </a:rPr>
              <a:t>Jenny’s case Application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5E82C2C-8B39-2ECD-12BA-CD793FA77E60}"/>
              </a:ext>
            </a:extLst>
          </p:cNvPr>
          <p:cNvSpPr>
            <a:spLocks noGrp="1"/>
          </p:cNvSpPr>
          <p:nvPr>
            <p:ph idx="1"/>
          </p:nvPr>
        </p:nvSpPr>
        <p:spPr>
          <a:xfrm>
            <a:off x="4447308" y="591344"/>
            <a:ext cx="6906491" cy="5585619"/>
          </a:xfrm>
        </p:spPr>
        <p:txBody>
          <a:bodyPr anchor="ctr">
            <a:normAutofit/>
          </a:bodyPr>
          <a:lstStyle/>
          <a:p>
            <a:pPr marL="0" indent="0">
              <a:buNone/>
            </a:pPr>
            <a:r>
              <a:rPr lang="en-GB" sz="1800" b="1"/>
              <a:t>Loss of her father</a:t>
            </a:r>
            <a:r>
              <a:rPr lang="en-GB" sz="1800"/>
              <a:t> → possible emotional trauma</a:t>
            </a:r>
          </a:p>
          <a:p>
            <a:pPr marL="0" indent="0">
              <a:buNone/>
            </a:pPr>
            <a:r>
              <a:rPr lang="en-GB" sz="1800" b="1"/>
              <a:t>Role reversal (parentification)</a:t>
            </a:r>
            <a:r>
              <a:rPr lang="en-GB" sz="1800"/>
              <a:t> → acting as a caregiver instead of being cared for</a:t>
            </a:r>
          </a:p>
          <a:p>
            <a:pPr marL="0" indent="0">
              <a:buNone/>
            </a:pPr>
            <a:endParaRPr lang="en-GB" sz="1800"/>
          </a:p>
          <a:p>
            <a:pPr marL="0" indent="0">
              <a:buNone/>
            </a:pPr>
            <a:r>
              <a:rPr lang="en-GB" sz="1800" b="1"/>
              <a:t>Stress and responsibility at a young age</a:t>
            </a:r>
            <a:endParaRPr lang="en-GB" sz="1800"/>
          </a:p>
          <a:p>
            <a:pPr marL="0" indent="0">
              <a:buNone/>
            </a:pPr>
            <a:br>
              <a:rPr lang="en-GB" sz="1800"/>
            </a:br>
            <a:r>
              <a:rPr lang="en-GB" sz="1800" b="1"/>
              <a:t>Impacts:</a:t>
            </a:r>
          </a:p>
          <a:p>
            <a:pPr marL="0" indent="0">
              <a:buNone/>
            </a:pPr>
            <a:r>
              <a:rPr lang="en-GB" sz="1800"/>
              <a:t>Anxiety, stress and low self-esteem</a:t>
            </a:r>
          </a:p>
          <a:p>
            <a:pPr marL="0" indent="0">
              <a:buNone/>
            </a:pPr>
            <a:r>
              <a:rPr lang="en-GB" sz="1800"/>
              <a:t>Difficulty forming relationships</a:t>
            </a:r>
          </a:p>
          <a:p>
            <a:pPr marL="0" indent="0">
              <a:buNone/>
            </a:pPr>
            <a:r>
              <a:rPr lang="en-GB" sz="1800"/>
              <a:t>Feeling of isolation</a:t>
            </a:r>
          </a:p>
          <a:p>
            <a:pPr marL="0" indent="0">
              <a:buNone/>
            </a:pPr>
            <a:r>
              <a:rPr lang="en-GB" sz="1800"/>
              <a:t>Delay in personal development</a:t>
            </a:r>
          </a:p>
          <a:p>
            <a:pPr marL="0" indent="0">
              <a:buNone/>
            </a:pPr>
            <a:r>
              <a:rPr lang="en-GB" sz="1800"/>
              <a:t>Increased maturity</a:t>
            </a:r>
          </a:p>
          <a:p>
            <a:pPr marL="0" indent="0">
              <a:buNone/>
            </a:pPr>
            <a:br>
              <a:rPr lang="en-GB" sz="1800"/>
            </a:br>
            <a:endParaRPr lang="en-GB" sz="1800"/>
          </a:p>
          <a:p>
            <a:pPr marL="0" indent="0">
              <a:buNone/>
            </a:pPr>
            <a:r>
              <a:rPr lang="en-GB" sz="1800"/>
              <a:t>With all this going on, Jenny may have developed an </a:t>
            </a:r>
            <a:r>
              <a:rPr lang="en-GB" sz="1800" b="1"/>
              <a:t>insecure attachment</a:t>
            </a:r>
            <a:r>
              <a:rPr lang="en-GB" sz="1800"/>
              <a:t>, as her were forgotten.</a:t>
            </a:r>
          </a:p>
          <a:p>
            <a:endParaRPr lang="en-US" sz="1800"/>
          </a:p>
        </p:txBody>
      </p:sp>
    </p:spTree>
    <p:extLst>
      <p:ext uri="{BB962C8B-B14F-4D97-AF65-F5344CB8AC3E}">
        <p14:creationId xmlns:p14="http://schemas.microsoft.com/office/powerpoint/2010/main" val="14161603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1641BF-6931-E0FC-1156-6E07443F8578}"/>
              </a:ext>
            </a:extLst>
          </p:cNvPr>
          <p:cNvSpPr>
            <a:spLocks noGrp="1"/>
          </p:cNvSpPr>
          <p:nvPr>
            <p:ph type="title"/>
          </p:nvPr>
        </p:nvSpPr>
        <p:spPr>
          <a:xfrm>
            <a:off x="686834" y="1153572"/>
            <a:ext cx="3200400" cy="4461163"/>
          </a:xfrm>
        </p:spPr>
        <p:txBody>
          <a:bodyPr>
            <a:normAutofit/>
          </a:bodyPr>
          <a:lstStyle/>
          <a:p>
            <a:r>
              <a:rPr lang="en-GB" b="1">
                <a:solidFill>
                  <a:srgbClr val="FFFFFF"/>
                </a:solidFill>
              </a:rPr>
              <a:t>Nature and Nurture Influences</a:t>
            </a:r>
            <a:br>
              <a:rPr lang="en-GB" b="1">
                <a:solidFill>
                  <a:srgbClr val="FFFFFF"/>
                </a:solidFill>
              </a:rPr>
            </a:b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EC70C67-98E8-83EF-D24F-FCF949ADE562}"/>
              </a:ext>
            </a:extLst>
          </p:cNvPr>
          <p:cNvSpPr>
            <a:spLocks noGrp="1"/>
          </p:cNvSpPr>
          <p:nvPr>
            <p:ph idx="1"/>
          </p:nvPr>
        </p:nvSpPr>
        <p:spPr>
          <a:xfrm>
            <a:off x="4447308" y="591344"/>
            <a:ext cx="6906491" cy="5585619"/>
          </a:xfrm>
        </p:spPr>
        <p:txBody>
          <a:bodyPr anchor="ctr">
            <a:normAutofit/>
          </a:bodyPr>
          <a:lstStyle/>
          <a:p>
            <a:pPr marL="0" indent="0">
              <a:buNone/>
            </a:pPr>
            <a:r>
              <a:rPr lang="en-GB" sz="1800" b="1"/>
              <a:t>Nature (biological):</a:t>
            </a:r>
          </a:p>
          <a:p>
            <a:pPr marL="0" indent="0">
              <a:buNone/>
            </a:pPr>
            <a:endParaRPr lang="en-GB" sz="1800"/>
          </a:p>
          <a:p>
            <a:pPr marL="0" indent="0">
              <a:buNone/>
            </a:pPr>
            <a:r>
              <a:rPr lang="en-GB" sz="1800"/>
              <a:t>Stress can affect emotional regulation and brain development</a:t>
            </a:r>
          </a:p>
          <a:p>
            <a:pPr marL="0" indent="0">
              <a:buNone/>
            </a:pPr>
            <a:r>
              <a:rPr lang="en-GB" sz="1800"/>
              <a:t>The lack of identity during adolescence can be the biggest reason for critical development</a:t>
            </a:r>
          </a:p>
          <a:p>
            <a:pPr marL="0" indent="0">
              <a:buNone/>
            </a:pPr>
            <a:endParaRPr lang="en-GB" sz="1800"/>
          </a:p>
          <a:p>
            <a:pPr marL="0" indent="0">
              <a:buNone/>
            </a:pPr>
            <a:r>
              <a:rPr lang="en-GB" sz="1800" b="1"/>
              <a:t>Nurture (environment):</a:t>
            </a:r>
          </a:p>
          <a:p>
            <a:pPr marL="0" indent="0">
              <a:buNone/>
            </a:pPr>
            <a:endParaRPr lang="en-GB" sz="1800"/>
          </a:p>
          <a:p>
            <a:pPr marL="0" indent="0">
              <a:buNone/>
            </a:pPr>
            <a:r>
              <a:rPr lang="en-GB" sz="1800"/>
              <a:t>Loss of a parent</a:t>
            </a:r>
          </a:p>
          <a:p>
            <a:pPr marL="0" indent="0">
              <a:buNone/>
            </a:pPr>
            <a:r>
              <a:rPr lang="en-GB" sz="1800"/>
              <a:t>Caring responsibilities</a:t>
            </a:r>
          </a:p>
          <a:p>
            <a:pPr marL="0" indent="0">
              <a:buNone/>
            </a:pPr>
            <a:r>
              <a:rPr lang="en-GB" sz="1800"/>
              <a:t>Lack of emotional and social support</a:t>
            </a:r>
          </a:p>
          <a:p>
            <a:pPr marL="0" indent="0">
              <a:buNone/>
            </a:pPr>
            <a:br>
              <a:rPr lang="en-GB" sz="1800"/>
            </a:br>
            <a:endParaRPr lang="en-GB" sz="1800"/>
          </a:p>
          <a:p>
            <a:pPr marL="0" indent="0">
              <a:buNone/>
            </a:pPr>
            <a:r>
              <a:rPr lang="en-US" sz="1800"/>
              <a:t>All these factors affected Jenny’s development and well-being</a:t>
            </a:r>
          </a:p>
        </p:txBody>
      </p:sp>
    </p:spTree>
    <p:extLst>
      <p:ext uri="{BB962C8B-B14F-4D97-AF65-F5344CB8AC3E}">
        <p14:creationId xmlns:p14="http://schemas.microsoft.com/office/powerpoint/2010/main" val="4568825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C9E004-12C0-4CE3-5328-2E90389F7942}"/>
              </a:ext>
            </a:extLst>
          </p:cNvPr>
          <p:cNvSpPr>
            <a:spLocks noGrp="1"/>
          </p:cNvSpPr>
          <p:nvPr>
            <p:ph type="title"/>
          </p:nvPr>
        </p:nvSpPr>
        <p:spPr>
          <a:xfrm>
            <a:off x="686834" y="1153572"/>
            <a:ext cx="3200400" cy="4461163"/>
          </a:xfrm>
        </p:spPr>
        <p:txBody>
          <a:bodyPr>
            <a:normAutofit/>
          </a:bodyPr>
          <a:lstStyle/>
          <a:p>
            <a:r>
              <a:rPr lang="en-GB" b="1">
                <a:solidFill>
                  <a:srgbClr val="FFFFFF"/>
                </a:solidFill>
              </a:rPr>
              <a:t>Support Plan</a:t>
            </a:r>
            <a:br>
              <a:rPr lang="en-GB" b="1">
                <a:solidFill>
                  <a:srgbClr val="FFFFFF"/>
                </a:solidFill>
              </a:rPr>
            </a:b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D4132FF-D550-4352-70EE-094CE54B2B8F}"/>
              </a:ext>
            </a:extLst>
          </p:cNvPr>
          <p:cNvSpPr>
            <a:spLocks noGrp="1"/>
          </p:cNvSpPr>
          <p:nvPr>
            <p:ph idx="1"/>
          </p:nvPr>
        </p:nvSpPr>
        <p:spPr>
          <a:xfrm>
            <a:off x="4447308" y="591344"/>
            <a:ext cx="6906491" cy="5585619"/>
          </a:xfrm>
        </p:spPr>
        <p:txBody>
          <a:bodyPr anchor="ctr">
            <a:normAutofit/>
          </a:bodyPr>
          <a:lstStyle/>
          <a:p>
            <a:pPr marL="0" indent="0">
              <a:buNone/>
            </a:pPr>
            <a:r>
              <a:rPr lang="en-GB" sz="2400" b="1"/>
              <a:t> Emotional Support</a:t>
            </a:r>
          </a:p>
          <a:p>
            <a:pPr marL="0" indent="0">
              <a:buNone/>
            </a:pPr>
            <a:r>
              <a:rPr lang="en-GB" sz="2400"/>
              <a:t>Support with psychologists</a:t>
            </a:r>
          </a:p>
          <a:p>
            <a:pPr marL="0" indent="0">
              <a:buNone/>
            </a:pPr>
            <a:r>
              <a:rPr lang="en-GB" sz="2400"/>
              <a:t>Safe space to talk about emotions, stress and </a:t>
            </a:r>
            <a:r>
              <a:rPr lang="en-GB" sz="2400" err="1"/>
              <a:t>feeelings</a:t>
            </a:r>
            <a:endParaRPr lang="en-GB" sz="2400"/>
          </a:p>
          <a:p>
            <a:pPr marL="0" indent="0">
              <a:buNone/>
            </a:pPr>
            <a:br>
              <a:rPr lang="en-GB" sz="2400"/>
            </a:br>
            <a:r>
              <a:rPr lang="en-GB" sz="2400" b="1"/>
              <a:t> Practical Support</a:t>
            </a:r>
            <a:endParaRPr lang="en-GB" sz="2400"/>
          </a:p>
          <a:p>
            <a:pPr marL="0" indent="0">
              <a:buNone/>
            </a:pPr>
            <a:r>
              <a:rPr lang="en-GB" sz="2400"/>
              <a:t>Cooking, Cleaning and more to reduce Jenny’s </a:t>
            </a:r>
            <a:r>
              <a:rPr lang="en-GB" sz="2400" err="1"/>
              <a:t>abligations</a:t>
            </a:r>
            <a:r>
              <a:rPr lang="en-GB" sz="2400"/>
              <a:t> </a:t>
            </a:r>
          </a:p>
          <a:p>
            <a:pPr marL="0" indent="0">
              <a:buNone/>
            </a:pPr>
            <a:br>
              <a:rPr lang="en-GB" sz="2400"/>
            </a:br>
            <a:r>
              <a:rPr lang="en-GB" sz="2400" b="1"/>
              <a:t> Educational Support</a:t>
            </a:r>
          </a:p>
          <a:p>
            <a:pPr marL="0" indent="0">
              <a:buNone/>
            </a:pPr>
            <a:r>
              <a:rPr lang="en-GB" sz="2400"/>
              <a:t>Inform school about her situation</a:t>
            </a:r>
          </a:p>
          <a:p>
            <a:pPr marL="0" indent="0">
              <a:buNone/>
            </a:pPr>
            <a:r>
              <a:rPr lang="en-GB" sz="2400"/>
              <a:t>Provide flexibility with homework and deadlines</a:t>
            </a:r>
          </a:p>
          <a:p>
            <a:pPr marL="0" indent="0">
              <a:buNone/>
            </a:pPr>
            <a:r>
              <a:rPr lang="en-GB" sz="2400"/>
              <a:t>Access to a mentor or support teacher</a:t>
            </a:r>
          </a:p>
          <a:p>
            <a:pPr marL="0" indent="0">
              <a:buNone/>
            </a:pPr>
            <a:endParaRPr lang="en-GB" sz="2400"/>
          </a:p>
          <a:p>
            <a:pPr marL="0" indent="0">
              <a:buNone/>
            </a:pPr>
            <a:endParaRPr lang="en-US" sz="2400"/>
          </a:p>
        </p:txBody>
      </p:sp>
    </p:spTree>
    <p:extLst>
      <p:ext uri="{BB962C8B-B14F-4D97-AF65-F5344CB8AC3E}">
        <p14:creationId xmlns:p14="http://schemas.microsoft.com/office/powerpoint/2010/main" val="20309978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2DF38E-7FCA-9841-8664-752DE6915628}"/>
              </a:ext>
            </a:extLst>
          </p:cNvPr>
          <p:cNvSpPr>
            <a:spLocks noGrp="1"/>
          </p:cNvSpPr>
          <p:nvPr>
            <p:ph type="title"/>
          </p:nvPr>
        </p:nvSpPr>
        <p:spPr>
          <a:xfrm>
            <a:off x="686834" y="1153572"/>
            <a:ext cx="3200400" cy="4461163"/>
          </a:xfrm>
        </p:spPr>
        <p:txBody>
          <a:bodyPr>
            <a:normAutofit/>
          </a:bodyPr>
          <a:lstStyle/>
          <a:p>
            <a:r>
              <a:rPr lang="en-GB" b="1">
                <a:solidFill>
                  <a:srgbClr val="FFFFFF"/>
                </a:solidFill>
              </a:rPr>
              <a:t>Critical Evaluation of Bowlby’s Theory</a:t>
            </a:r>
            <a:br>
              <a:rPr lang="en-GB" b="1">
                <a:solidFill>
                  <a:srgbClr val="FFFFFF"/>
                </a:solidFill>
              </a:rPr>
            </a:b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08B34CB-C660-2576-8B6B-6924647A975A}"/>
              </a:ext>
            </a:extLst>
          </p:cNvPr>
          <p:cNvSpPr>
            <a:spLocks noGrp="1"/>
          </p:cNvSpPr>
          <p:nvPr>
            <p:ph idx="1"/>
          </p:nvPr>
        </p:nvSpPr>
        <p:spPr>
          <a:xfrm>
            <a:off x="4447308" y="591344"/>
            <a:ext cx="6906491" cy="5585619"/>
          </a:xfrm>
        </p:spPr>
        <p:txBody>
          <a:bodyPr anchor="ctr">
            <a:normAutofit/>
          </a:bodyPr>
          <a:lstStyle/>
          <a:p>
            <a:pPr marL="0" indent="0">
              <a:buNone/>
            </a:pPr>
            <a:r>
              <a:rPr lang="en-GB" sz="2400" b="1"/>
              <a:t>Strengths:</a:t>
            </a:r>
          </a:p>
          <a:p>
            <a:pPr marL="0" indent="0">
              <a:buNone/>
            </a:pPr>
            <a:r>
              <a:rPr lang="en-GB" sz="2400"/>
              <a:t>Helps explain emotional impact of early loss</a:t>
            </a:r>
          </a:p>
          <a:p>
            <a:pPr marL="0" indent="0">
              <a:buNone/>
            </a:pPr>
            <a:r>
              <a:rPr lang="en-GB" sz="2400"/>
              <a:t>Highlights importance of stable relationships</a:t>
            </a:r>
          </a:p>
          <a:p>
            <a:pPr marL="0" indent="0">
              <a:buNone/>
            </a:pPr>
            <a:r>
              <a:rPr lang="en-GB" sz="2400"/>
              <a:t>Useful in understanding Jenny’s emotional needs</a:t>
            </a:r>
          </a:p>
          <a:p>
            <a:pPr marL="0" indent="0">
              <a:buNone/>
            </a:pPr>
            <a:br>
              <a:rPr lang="en-GB" sz="2400"/>
            </a:br>
            <a:r>
              <a:rPr lang="en-GB" sz="2400" b="1"/>
              <a:t>Limitations:</a:t>
            </a:r>
          </a:p>
          <a:p>
            <a:pPr marL="0" indent="0">
              <a:buNone/>
            </a:pPr>
            <a:r>
              <a:rPr lang="en-GB" sz="2400"/>
              <a:t>The theory focuses mainly on childhood (Jenny is now a teenager)</a:t>
            </a:r>
          </a:p>
          <a:p>
            <a:pPr marL="0" indent="0">
              <a:buNone/>
            </a:pPr>
            <a:r>
              <a:rPr lang="en-GB" sz="2400"/>
              <a:t>The theory does not fully consider social and cultural factors</a:t>
            </a:r>
          </a:p>
          <a:p>
            <a:pPr marL="0" indent="0">
              <a:buNone/>
            </a:pPr>
            <a:r>
              <a:rPr lang="en-GB" sz="2400"/>
              <a:t>The theory may overlook resilience and individual differences</a:t>
            </a:r>
          </a:p>
        </p:txBody>
      </p:sp>
    </p:spTree>
    <p:extLst>
      <p:ext uri="{BB962C8B-B14F-4D97-AF65-F5344CB8AC3E}">
        <p14:creationId xmlns:p14="http://schemas.microsoft.com/office/powerpoint/2010/main" val="10657532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2A2790-F66D-E9F6-9C36-38D1AA76B631}"/>
              </a:ext>
            </a:extLst>
          </p:cNvPr>
          <p:cNvSpPr>
            <a:spLocks noGrp="1"/>
          </p:cNvSpPr>
          <p:nvPr>
            <p:ph type="title"/>
          </p:nvPr>
        </p:nvSpPr>
        <p:spPr>
          <a:xfrm>
            <a:off x="686834" y="1153572"/>
            <a:ext cx="3200400" cy="4461163"/>
          </a:xfrm>
        </p:spPr>
        <p:txBody>
          <a:bodyPr>
            <a:normAutofit/>
          </a:bodyPr>
          <a:lstStyle/>
          <a:p>
            <a:r>
              <a:rPr lang="en-US">
                <a:solidFill>
                  <a:srgbClr val="FFFFFF"/>
                </a:solidFill>
              </a:rPr>
              <a:t>Conclusion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5DC78AC-3F5B-5C72-3C2E-AC121463C8E2}"/>
              </a:ext>
            </a:extLst>
          </p:cNvPr>
          <p:cNvSpPr>
            <a:spLocks noGrp="1"/>
          </p:cNvSpPr>
          <p:nvPr>
            <p:ph idx="1"/>
          </p:nvPr>
        </p:nvSpPr>
        <p:spPr>
          <a:xfrm>
            <a:off x="4447308" y="591344"/>
            <a:ext cx="6906491" cy="5585619"/>
          </a:xfrm>
        </p:spPr>
        <p:txBody>
          <a:bodyPr anchor="ctr">
            <a:normAutofit/>
          </a:bodyPr>
          <a:lstStyle/>
          <a:p>
            <a:pPr marL="0" indent="0">
              <a:buNone/>
            </a:pPr>
            <a:r>
              <a:rPr lang="en-GB" dirty="0"/>
              <a:t>Bowlby’s Attachment Theory can help us to understand how Jenny’s early experiences may have affected her emotional development. With the right support, including emotional care and reduced responsibilities, Jenny can improve her well-being and continue to develop positively.</a:t>
            </a:r>
          </a:p>
          <a:p>
            <a:endParaRPr lang="en-US" dirty="0"/>
          </a:p>
        </p:txBody>
      </p:sp>
    </p:spTree>
    <p:extLst>
      <p:ext uri="{BB962C8B-B14F-4D97-AF65-F5344CB8AC3E}">
        <p14:creationId xmlns:p14="http://schemas.microsoft.com/office/powerpoint/2010/main" val="26950474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76CEF7-CCDD-D9AB-7771-62F345643EA2}"/>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2F918A0B-3661-F2C2-3FD9-4A0E0D872876}"/>
              </a:ext>
            </a:extLst>
          </p:cNvPr>
          <p:cNvSpPr>
            <a:spLocks noGrp="1"/>
          </p:cNvSpPr>
          <p:nvPr>
            <p:ph idx="1"/>
          </p:nvPr>
        </p:nvSpPr>
        <p:spPr/>
        <p:txBody>
          <a:bodyPr>
            <a:normAutofit fontScale="77500" lnSpcReduction="20000"/>
          </a:bodyPr>
          <a:lstStyle/>
          <a:p>
            <a:r>
              <a:rPr lang="en-GB" dirty="0" err="1"/>
              <a:t>Celinska</a:t>
            </a:r>
            <a:r>
              <a:rPr lang="en-GB" dirty="0"/>
              <a:t>, Angelica. “An Introduction to John Bowlby.” </a:t>
            </a:r>
            <a:r>
              <a:rPr lang="en-GB" i="1" dirty="0"/>
              <a:t>The Voice of Early Childhood</a:t>
            </a:r>
            <a:r>
              <a:rPr lang="en-GB" dirty="0"/>
              <a:t>, 12 Jan. 2025, </a:t>
            </a:r>
            <a:r>
              <a:rPr lang="en-GB" dirty="0">
                <a:hlinkClick r:id="rId2"/>
              </a:rPr>
              <a:t>www.thevoiceofearlychildhood.com/an-introduction-to-john-bowlby/</a:t>
            </a:r>
            <a:r>
              <a:rPr lang="en-GB" dirty="0"/>
              <a:t>.</a:t>
            </a:r>
          </a:p>
          <a:p>
            <a:r>
              <a:rPr lang="en-GB" dirty="0"/>
              <a:t>Psychology Exposed. “Bowlby’s Attachment Theory Explained.” </a:t>
            </a:r>
            <a:r>
              <a:rPr lang="en-GB" i="1" dirty="0"/>
              <a:t>YouTube</a:t>
            </a:r>
            <a:r>
              <a:rPr lang="en-GB" dirty="0"/>
              <a:t>, 24 Mar. 2025, </a:t>
            </a:r>
            <a:r>
              <a:rPr lang="en-GB" dirty="0">
                <a:hlinkClick r:id="rId3"/>
              </a:rPr>
              <a:t>www.youtube.com/watch?v=P-wh2AEhlOc</a:t>
            </a:r>
            <a:r>
              <a:rPr lang="en-GB" dirty="0"/>
              <a:t>.</a:t>
            </a:r>
          </a:p>
          <a:p>
            <a:r>
              <a:rPr lang="en-GB" dirty="0"/>
              <a:t>“Infancy.” </a:t>
            </a:r>
            <a:r>
              <a:rPr lang="en-GB" i="1" dirty="0"/>
              <a:t>Waiting Room</a:t>
            </a:r>
            <a:r>
              <a:rPr lang="en-GB" dirty="0"/>
              <a:t>, 10 Apr. 2025, </a:t>
            </a:r>
            <a:r>
              <a:rPr lang="en-GB" dirty="0">
                <a:hlinkClick r:id="rId4"/>
              </a:rPr>
              <a:t>www.londonwaitingroom.nhs.uk/infancy</a:t>
            </a:r>
            <a:r>
              <a:rPr lang="en-GB" dirty="0"/>
              <a:t>.</a:t>
            </a:r>
          </a:p>
          <a:p>
            <a:r>
              <a:rPr lang="en-GB" dirty="0"/>
              <a:t>Early Education. “Child Development – Birth to 5 Matters.” </a:t>
            </a:r>
            <a:r>
              <a:rPr lang="en-GB" i="1" dirty="0"/>
              <a:t>Birthto5matters</a:t>
            </a:r>
            <a:r>
              <a:rPr lang="en-GB" dirty="0"/>
              <a:t>, 2021, </a:t>
            </a:r>
            <a:r>
              <a:rPr lang="en-GB" dirty="0">
                <a:hlinkClick r:id="rId5"/>
              </a:rPr>
              <a:t>www.birthto5matters.org.uk/child-development/</a:t>
            </a:r>
            <a:r>
              <a:rPr lang="en-GB" dirty="0"/>
              <a:t>.</a:t>
            </a:r>
          </a:p>
          <a:p>
            <a:r>
              <a:rPr lang="en-GB" dirty="0"/>
              <a:t>The Attachment Project. “John Bowlby and Attachment Theory: Stages and Working Model.” </a:t>
            </a:r>
            <a:r>
              <a:rPr lang="en-GB" i="1" dirty="0"/>
              <a:t>Attachment Project</a:t>
            </a:r>
            <a:r>
              <a:rPr lang="en-GB" dirty="0"/>
              <a:t>, 2024, </a:t>
            </a:r>
            <a:r>
              <a:rPr lang="en-GB" dirty="0">
                <a:hlinkClick r:id="rId6"/>
              </a:rPr>
              <a:t>www.attachmentproject.com/attachment-theory/john-bowlby/</a:t>
            </a:r>
            <a:r>
              <a:rPr lang="en-GB" dirty="0"/>
              <a:t>.</a:t>
            </a:r>
          </a:p>
          <a:p>
            <a:r>
              <a:rPr lang="en-GB"/>
              <a:t>Cherry</a:t>
            </a:r>
            <a:r>
              <a:rPr lang="en-GB" dirty="0"/>
              <a:t>, Kendra. “What Is Attachment Theory?” </a:t>
            </a:r>
            <a:r>
              <a:rPr lang="en-GB" i="1" dirty="0" err="1"/>
              <a:t>Verywell</a:t>
            </a:r>
            <a:r>
              <a:rPr lang="en-GB" i="1" dirty="0"/>
              <a:t> Mind</a:t>
            </a:r>
            <a:r>
              <a:rPr lang="en-GB" dirty="0"/>
              <a:t>, 29 Jan. 2025, </a:t>
            </a:r>
            <a:r>
              <a:rPr lang="en-GB" dirty="0">
                <a:hlinkClick r:id="rId7"/>
              </a:rPr>
              <a:t>www.verywellmind.com/what-is-attachment-theory-2795337</a:t>
            </a:r>
            <a:r>
              <a:rPr lang="en-GB" dirty="0"/>
              <a:t>.</a:t>
            </a:r>
          </a:p>
          <a:p>
            <a:r>
              <a:rPr lang="en-GB" dirty="0"/>
              <a:t>Main, Paul. “Bowlby’s Attachment Theory.” </a:t>
            </a:r>
            <a:r>
              <a:rPr lang="en-GB" i="1" dirty="0" err="1"/>
              <a:t>Www.structural-Learning.com</a:t>
            </a:r>
            <a:r>
              <a:rPr lang="en-GB" dirty="0"/>
              <a:t>, 30 June 2023, </a:t>
            </a:r>
            <a:r>
              <a:rPr lang="en-GB" dirty="0">
                <a:hlinkClick r:id="rId8"/>
              </a:rPr>
              <a:t>www.structural-learning.com/post/bowlbys-attachment-theory</a:t>
            </a:r>
            <a:r>
              <a:rPr lang="en-GB" dirty="0"/>
              <a:t>.</a:t>
            </a:r>
          </a:p>
          <a:p>
            <a:endParaRPr lang="en-GB" dirty="0"/>
          </a:p>
          <a:p>
            <a:endParaRPr lang="en-GB" dirty="0"/>
          </a:p>
          <a:p>
            <a:endParaRPr lang="en-GB" dirty="0"/>
          </a:p>
          <a:p>
            <a:endParaRPr lang="en-GB" dirty="0"/>
          </a:p>
          <a:p>
            <a:pPr marL="0" indent="0">
              <a:buNone/>
            </a:pPr>
            <a:endParaRPr lang="en-GB" dirty="0"/>
          </a:p>
          <a:p>
            <a:endParaRPr lang="en-GB" dirty="0"/>
          </a:p>
          <a:p>
            <a:endParaRPr lang="en-US" dirty="0"/>
          </a:p>
        </p:txBody>
      </p:sp>
    </p:spTree>
    <p:extLst>
      <p:ext uri="{BB962C8B-B14F-4D97-AF65-F5344CB8AC3E}">
        <p14:creationId xmlns:p14="http://schemas.microsoft.com/office/powerpoint/2010/main" val="41802103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16274</TotalTime>
  <Words>727</Words>
  <Application>Microsoft Macintosh PowerPoint</Application>
  <PresentationFormat>Widescreen</PresentationFormat>
  <Paragraphs>73</Paragraphs>
  <Slides>10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Aptos</vt:lpstr>
      <vt:lpstr>Aptos Display</vt:lpstr>
      <vt:lpstr>Arial</vt:lpstr>
      <vt:lpstr>Calibri</vt:lpstr>
      <vt:lpstr>Times New Roman</vt:lpstr>
      <vt:lpstr>Office Theme</vt:lpstr>
      <vt:lpstr>Module Title: Psychology in H&amp;SC Module Number: LCHS 4009 (LON) Assignment No:     ASSIGNMENT 1 Student Name: Bruna Moraes Goncalves Student ID: 2440011 Lecturer’s Name: Sheperd Zico   University of Wales Trinity Saint David </vt:lpstr>
      <vt:lpstr>Introduction</vt:lpstr>
      <vt:lpstr>PowerPoint Presentation</vt:lpstr>
      <vt:lpstr>PowerPoint Presentation</vt:lpstr>
      <vt:lpstr>Jenny’s case Application</vt:lpstr>
      <vt:lpstr>Nature and Nurture Influences </vt:lpstr>
      <vt:lpstr>Support Plan </vt:lpstr>
      <vt:lpstr>Critical Evaluation of Bowlby’s Theory </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Bruna Moraes Goncalves (2440011)</dc:creator>
  <cp:lastModifiedBy>Bruna Moraes Goncalves (2440011)</cp:lastModifiedBy>
  <cp:revision>2</cp:revision>
  <dcterms:created xsi:type="dcterms:W3CDTF">2026-03-20T13:50:51Z</dcterms:created>
  <dcterms:modified xsi:type="dcterms:W3CDTF">2026-04-06T15:09:51Z</dcterms:modified>
</cp:coreProperties>
</file>