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5"/>
  </p:notesMasterIdLst>
  <p:handoutMasterIdLst>
    <p:handoutMasterId r:id="rId16"/>
  </p:handoutMasterIdLst>
  <p:sldIdLst>
    <p:sldId id="287" r:id="rId5"/>
    <p:sldId id="297" r:id="rId6"/>
    <p:sldId id="257" r:id="rId7"/>
    <p:sldId id="283" r:id="rId8"/>
    <p:sldId id="298" r:id="rId9"/>
    <p:sldId id="264" r:id="rId10"/>
    <p:sldId id="285" r:id="rId11"/>
    <p:sldId id="286" r:id="rId12"/>
    <p:sldId id="295" r:id="rId13"/>
    <p:sldId id="29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guide id="3" pos="408" userDrawn="1">
          <p15:clr>
            <a:srgbClr val="A4A3A4"/>
          </p15:clr>
        </p15:guide>
        <p15:guide id="4" orient="horz" pos="432" userDrawn="1">
          <p15:clr>
            <a:srgbClr val="A4A3A4"/>
          </p15:clr>
        </p15:guide>
        <p15:guide id="5" pos="727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3047"/>
    <a:srgbClr val="0B2B41"/>
    <a:srgbClr val="114263"/>
    <a:srgbClr val="401918"/>
    <a:srgbClr val="731F1C"/>
    <a:srgbClr val="AB678E"/>
    <a:srgbClr val="B2606E"/>
    <a:srgbClr val="CA929B"/>
    <a:srgbClr val="248CD2"/>
    <a:srgbClr val="C88E9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E8B1032C-EA38-4F05-BA0D-38AFFFC7BED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3" autoAdjust="0"/>
    <p:restoredTop sz="52281" autoAdjust="0"/>
  </p:normalViewPr>
  <p:slideViewPr>
    <p:cSldViewPr snapToGrid="0">
      <p:cViewPr varScale="1">
        <p:scale>
          <a:sx n="57" d="100"/>
          <a:sy n="57" d="100"/>
        </p:scale>
        <p:origin x="84" y="126"/>
      </p:cViewPr>
      <p:guideLst>
        <p:guide orient="horz" pos="2160"/>
        <p:guide pos="3864"/>
        <p:guide pos="408"/>
        <p:guide orient="horz" pos="432"/>
        <p:guide pos="7272"/>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D1D01A-5516-4E1C-9A6D-D9EF8C203FB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0087A2D-9F8F-45E9-B127-C2407E79536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34338A-2C54-48B6-A869-F1523EB17642}" type="datetimeFigureOut">
              <a:rPr lang="en-US" smtClean="0"/>
              <a:t>10/16/2019</a:t>
            </a:fld>
            <a:endParaRPr lang="en-US" dirty="0"/>
          </a:p>
        </p:txBody>
      </p:sp>
      <p:sp>
        <p:nvSpPr>
          <p:cNvPr id="4" name="Footer Placeholder 3">
            <a:extLst>
              <a:ext uri="{FF2B5EF4-FFF2-40B4-BE49-F238E27FC236}">
                <a16:creationId xmlns:a16="http://schemas.microsoft.com/office/drawing/2014/main" id="{60515058-9F03-4AC5-A723-3D23E27720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86E583C-77B5-479A-A9CA-17DC816BC6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F3D57C9-54A6-4BAA-A5CD-C535F9370C4B}" type="slidenum">
              <a:rPr lang="en-US" smtClean="0"/>
              <a:t>‹#›</a:t>
            </a:fld>
            <a:endParaRPr lang="en-US" dirty="0"/>
          </a:p>
        </p:txBody>
      </p:sp>
    </p:spTree>
    <p:extLst>
      <p:ext uri="{BB962C8B-B14F-4D97-AF65-F5344CB8AC3E}">
        <p14:creationId xmlns:p14="http://schemas.microsoft.com/office/powerpoint/2010/main" val="21203655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7205A9-A302-429C-8AB8-C362C4362DF4}" type="datetimeFigureOut">
              <a:rPr lang="en-US" smtClean="0"/>
              <a:t>10/16/2019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F82289-BCFD-4053-9D06-A9140C63A457}" type="slidenum">
              <a:rPr lang="en-US" smtClean="0"/>
              <a:t>‹#›</a:t>
            </a:fld>
            <a:endParaRPr lang="en-US" dirty="0"/>
          </a:p>
        </p:txBody>
      </p:sp>
    </p:spTree>
    <p:extLst>
      <p:ext uri="{BB962C8B-B14F-4D97-AF65-F5344CB8AC3E}">
        <p14:creationId xmlns:p14="http://schemas.microsoft.com/office/powerpoint/2010/main" val="1449475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styles </a:t>
            </a:r>
          </a:p>
          <a:p>
            <a:endParaRPr lang="en-GB" dirty="0"/>
          </a:p>
          <a:p>
            <a:r>
              <a:rPr lang="en-GB" dirty="0"/>
              <a:t>I have applied for the role of a TEFL teacher.. This is the basic qualification most employers look for in teachers who wish to go abroad. TEFL is the foundation of my future employability in this sector. Additionally the CELTA certificate is valuable and can open doors to progression within the field but you need to have a degree to complete the certificate. There are some teachers who will go straight to the CELTA course after the completion of their degree. It is entirely up to the individual.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Teaching English as a foreign language is facilitating students regardless of their age who’s first language is not English. Also there are similar practises in place to teach English to those who will be migrating to an English speaking country for purposes such as higher education and employment. As an EFL teacher there is a choice of employers, one could work in international private schools as well as government funded schools. They can also work for community and research centres as well as voluntary organisations. </a:t>
            </a:r>
          </a:p>
          <a:p>
            <a:endParaRPr lang="en-GB" dirty="0"/>
          </a:p>
          <a:p>
            <a:endParaRPr lang="en-GB" dirty="0"/>
          </a:p>
          <a:p>
            <a:r>
              <a:rPr lang="en-GB" dirty="0"/>
              <a:t>A lot of companies offer the TEFL course to be completed through their institution, the individual can start working straight away. Similar to a graduate scheme where the organisation will tailor the course to their specifications. </a:t>
            </a:r>
          </a:p>
        </p:txBody>
      </p:sp>
      <p:sp>
        <p:nvSpPr>
          <p:cNvPr id="4" name="Slide Number Placeholder 3"/>
          <p:cNvSpPr>
            <a:spLocks noGrp="1"/>
          </p:cNvSpPr>
          <p:nvPr>
            <p:ph type="sldNum" sz="quarter" idx="5"/>
          </p:nvPr>
        </p:nvSpPr>
        <p:spPr/>
        <p:txBody>
          <a:bodyPr/>
          <a:lstStyle/>
          <a:p>
            <a:fld id="{6BF82289-BCFD-4053-9D06-A9140C63A457}" type="slidenum">
              <a:rPr lang="en-US" smtClean="0"/>
              <a:t>2</a:t>
            </a:fld>
            <a:endParaRPr lang="en-US" dirty="0"/>
          </a:p>
        </p:txBody>
      </p:sp>
    </p:spTree>
    <p:extLst>
      <p:ext uri="{BB962C8B-B14F-4D97-AF65-F5344CB8AC3E}">
        <p14:creationId xmlns:p14="http://schemas.microsoft.com/office/powerpoint/2010/main" val="2395811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sym typeface="Wingdings" panose="05000000000000000000" pitchFamily="2" charset="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sym typeface="Wingdings" panose="05000000000000000000" pitchFamily="2" charset="2"/>
              </a:rPr>
              <a:t>TALK ABOUT EACH POINT AND REFERE BACK TO SLIDE AND SCRIPT</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It is possible to become a EFL without a degree but it varies on each country. However it is essential that the potential employee has a TfL certificate. This is a course that helps participants embrace the world of work as an EFL. During this course they are instructed how to conduct an efficient and effective learning environment. On the other hand there is the CELTA certification. It is similar to TEFL but requires a degree.</a:t>
            </a:r>
          </a:p>
          <a:p>
            <a:endParaRPr lang="en-GB" sz="1200" b="1"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BF82289-BCFD-4053-9D06-A9140C63A457}" type="slidenum">
              <a:rPr lang="en-US" smtClean="0"/>
              <a:t>3</a:t>
            </a:fld>
            <a:endParaRPr lang="en-US" dirty="0"/>
          </a:p>
        </p:txBody>
      </p:sp>
    </p:spTree>
    <p:extLst>
      <p:ext uri="{BB962C8B-B14F-4D97-AF65-F5344CB8AC3E}">
        <p14:creationId xmlns:p14="http://schemas.microsoft.com/office/powerpoint/2010/main" val="389484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this point I believe that I have sufficient experience and knowledge to obtain a job as an EFL. This will entirely depend on which country I would like to experience first. The third world countries so to say are more lenient on the qualification the potential employee possesses. They tend to look if the tell  qualification has been obtained. Others will look for tefl, degree as well as experience. </a:t>
            </a:r>
          </a:p>
          <a:p>
            <a:endParaRPr lang="en-GB" dirty="0"/>
          </a:p>
          <a:p>
            <a:r>
              <a:rPr lang="en-GB" dirty="0"/>
              <a:t>Nevertheless it is not all about the qualification one possesses. In recent years employers all around the world look for first hand experience in the working world regardless of the sector. The days of having the best degree does not guarantee a job. More emphasis has been placed on how the individual applies themselves in the real world. Interacting with people and being adaptable in various scenarios. </a:t>
            </a:r>
          </a:p>
          <a:p>
            <a:endParaRPr lang="en-GB" dirty="0"/>
          </a:p>
          <a:p>
            <a:r>
              <a:rPr lang="en-GB" dirty="0"/>
              <a:t>With anything in life there are obstacles I will have to overcome and complete. Currently I do not possess the QTS or have vast experience in the field. I will have to obtain these credentials through hard work and determination. Although this will be time consuming it will have to be completed. Does not mean it has to be done straight away. But continual learning and progress is essential for everyone. Wanting to be better at something is a attribute everyone should acquire. </a:t>
            </a:r>
          </a:p>
          <a:p>
            <a:r>
              <a:rPr lang="en-GB" dirty="0"/>
              <a:t> </a:t>
            </a:r>
          </a:p>
          <a:p>
            <a:r>
              <a:rPr lang="en-GB" dirty="0"/>
              <a:t>This is one attribute I will look to encourage in the classroom. One main point you have to consider when teaching people regardless of their age is perspective. If you can develop a method of teaching that stimulates determination and the power of critical thinking I believe the possibilities are endless. For instance it is vital for students to be able to problem solve. This also makes learning fun and can embrace the attention of all the class rather than a select few. This isn’t an easy task but it is something than needs to  be included in classrooms to facilitate a sustainable future for education. </a:t>
            </a:r>
          </a:p>
          <a:p>
            <a:endParaRPr lang="en-GB" dirty="0"/>
          </a:p>
          <a:p>
            <a:r>
              <a:rPr lang="en-GB" dirty="0"/>
              <a:t>My goal essentially is to provide my students with the basic skills to improve their lives as well as providing security. Teaching the basics of reading and writing can deter certain individuals from being manipulated and used for other purposes.  My goal to help others around me will also help me progress as an individual as well as progressing in the working world. </a:t>
            </a:r>
          </a:p>
          <a:p>
            <a:endParaRPr lang="en-GB" dirty="0"/>
          </a:p>
          <a:p>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6BF82289-BCFD-4053-9D06-A9140C63A457}" type="slidenum">
              <a:rPr lang="en-US" smtClean="0"/>
              <a:t>4</a:t>
            </a:fld>
            <a:endParaRPr lang="en-US" dirty="0"/>
          </a:p>
        </p:txBody>
      </p:sp>
    </p:spTree>
    <p:extLst>
      <p:ext uri="{BB962C8B-B14F-4D97-AF65-F5344CB8AC3E}">
        <p14:creationId xmlns:p14="http://schemas.microsoft.com/office/powerpoint/2010/main" val="661711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may be questioning how these attributes and skills are relevant for becoming a successful teacher. But these attributes are significant in providing a strong foundation of making learning fun in the classroom. The old authoritative method of teaching is slowly deteriorating and new methods must be implemented. The relationship between the student and teacher has to be a two way process. It simply cannot continue as the teacher merely dictating the syllabus to the student. The student has to be integrated in to the lesson , they have to feel valued. With this method I believe it is possible to get the best out of the students ability. </a:t>
            </a:r>
          </a:p>
          <a:p>
            <a:endParaRPr lang="en-GB" dirty="0"/>
          </a:p>
          <a:p>
            <a:r>
              <a:rPr lang="en-GB" dirty="0"/>
              <a:t>I have attained these attributes through my own experience in school,</a:t>
            </a:r>
            <a:r>
              <a:rPr lang="en-GB" baseline="0" dirty="0"/>
              <a:t> higher education and employment</a:t>
            </a:r>
            <a:r>
              <a:rPr lang="en-GB" dirty="0"/>
              <a:t>. Skills such as these can be learned in various ways. I have been working in the service sector for a number of years. This has helped my communication skills improve significantly, having the ability to speak to different types of people and adapting to various scenarios. </a:t>
            </a:r>
            <a:r>
              <a:rPr lang="en-GB" sz="1200" b="1" i="0" kern="1200" dirty="0">
                <a:solidFill>
                  <a:schemeClr val="tx1"/>
                </a:solidFill>
                <a:effectLst/>
                <a:latin typeface="+mn-lt"/>
                <a:ea typeface="+mn-ea"/>
                <a:cs typeface="+mn-cs"/>
              </a:rPr>
              <a:t>Albert Mehrabian model </a:t>
            </a:r>
            <a:r>
              <a:rPr lang="en-GB" sz="1200" b="0" i="0" u="none" kern="1200" dirty="0">
                <a:solidFill>
                  <a:schemeClr val="tx1"/>
                </a:solidFill>
                <a:effectLst/>
                <a:latin typeface="+mn-lt"/>
                <a:ea typeface="+mn-ea"/>
                <a:cs typeface="+mn-cs"/>
              </a:rPr>
              <a:t>on communication can be seen here.  Mehrabian states that  ….</a:t>
            </a:r>
          </a:p>
          <a:p>
            <a:endParaRPr lang="en-GB" sz="1200" b="0" i="0" u="none"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You pick</a:t>
            </a:r>
            <a:r>
              <a:rPr lang="en-GB" sz="1200" b="0" i="0" u="none" kern="1200" baseline="0" dirty="0">
                <a:solidFill>
                  <a:schemeClr val="tx1"/>
                </a:solidFill>
                <a:effectLst/>
                <a:latin typeface="+mn-lt"/>
                <a:ea typeface="+mn-ea"/>
                <a:cs typeface="+mn-cs"/>
              </a:rPr>
              <a:t> up a lot through communicating with various people in different situations. You see how they react through positive and negative means. Communication is not just verbal , as Mehrabian state the words we use only account up to 7%. Whether it be within the classroom or in a means of employment, people have the ability to pick up notions by the tone and body language used by the communicator. Children especially pick up a lot by communication. From my experience I have found that If you speak to someone with a bit of courtesy and respect you will have their attention.  </a:t>
            </a:r>
            <a:endParaRPr lang="en-GB" sz="1200" b="0" i="0" u="none" kern="1200" dirty="0">
              <a:solidFill>
                <a:schemeClr val="tx1"/>
              </a:solidFill>
              <a:effectLst/>
              <a:latin typeface="+mn-lt"/>
              <a:ea typeface="+mn-ea"/>
              <a:cs typeface="+mn-cs"/>
            </a:endParaRPr>
          </a:p>
          <a:p>
            <a:endParaRPr lang="en-GB" sz="1200" b="0" i="0" u="none"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Conflict resolution – working in a department with a number of people, conflicts will always occur. It is the matter of dealing with these conflicts in an effective and smooth means. In many instances there has been arguments between staff and I at times have been a mediator, I try to calm the situation down and inform the staff and myself that we need to work together to finish the shift and any problems can be resolved afterwards.  Once again communication is vital here, in life you have to communicate to progress, even if you do not want to speak to that person basic communication is essential for productivity. </a:t>
            </a:r>
          </a:p>
          <a:p>
            <a:endParaRPr lang="en-GB" sz="1200" b="0" i="0" u="none"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By being able to resolve conflicts you obtain leadership skills. Each of these attributes branch off into others. For instance communication, conflict resolution and leadership are all intertwined. </a:t>
            </a:r>
          </a:p>
          <a:p>
            <a:endParaRPr lang="en-GB" sz="1200" b="0" i="0" u="none"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These attributes are critical for an aspiring teacher. Certain issues will arise in the classroom and it is crucial for the teacher to be adaptable and have experience in dealing with the problems. Include teacher as a friend/mentor quote. </a:t>
            </a:r>
          </a:p>
          <a:p>
            <a:endParaRPr lang="en-GB" sz="1200" b="0" i="0" u="none"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BF82289-BCFD-4053-9D06-A9140C63A457}" type="slidenum">
              <a:rPr lang="en-US" smtClean="0"/>
              <a:t>5</a:t>
            </a:fld>
            <a:endParaRPr lang="en-US" dirty="0"/>
          </a:p>
        </p:txBody>
      </p:sp>
    </p:spTree>
    <p:extLst>
      <p:ext uri="{BB962C8B-B14F-4D97-AF65-F5344CB8AC3E}">
        <p14:creationId xmlns:p14="http://schemas.microsoft.com/office/powerpoint/2010/main" val="3926434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Outdated practices and cultural ethics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Education sector abroad all about money. The governments do not provide adequate services for education thus the sector has been privatised in my countries.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Unfortunately, at present were are still dealing with issues such as aristocratic class benefiting from their status and the other classes not having an equal chance.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The class system in recent years has been institutionalised. As lauder states the gap between top and bottom is increasing. The same people with the same grades can have different prospects due to their family name or how much money they have.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Nonetheless, this can instil  hope and prosperity in the future generations and they can set the precedent. Not giving up and having resilience is key attribute in life. I have always seen everyone to be equal regardless of colour and ethnicity. We are all human and bleed red, two aspects that no one can get rid of no matter how hard they try.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This is another factor I would initiate in my classroom, the future generations need to believe that working together is crucial for the coming generations. We need to change or at least try changing the system.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t>The creativity factor – recently the question of do schools kills creativity has been</a:t>
            </a:r>
            <a:r>
              <a:rPr lang="en-GB" b="0" u="none" baseline="0" dirty="0"/>
              <a:t> raised</a:t>
            </a:r>
            <a:r>
              <a:rPr lang="en-GB" b="0" u="none" dirty="0"/>
              <a:t>? In order to move on from this we need to actively look at why this occurred rather than talking about the effect it has had. Schools are essentially a filtering instrument set by the government and multinational</a:t>
            </a:r>
            <a:r>
              <a:rPr lang="en-GB" b="0" u="none" baseline="0" dirty="0"/>
              <a:t> co-operation's</a:t>
            </a:r>
            <a:r>
              <a:rPr lang="en-GB" b="0" u="none" dirty="0"/>
              <a:t>. As Ken Robinson states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u="none" dirty="0"/>
              <a:t>“ many highly talented, brilliant people think they’re not because the thing they were good at in school wasn't valued or was actually stigmatised. The consequences are disastrous for individuals and for the health of our communities.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u="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t>To</a:t>
            </a:r>
            <a:r>
              <a:rPr lang="en-GB" b="0" u="none" baseline="0" dirty="0"/>
              <a:t> move around freely it costs a lot of money. In more affluent establishments and countries, the employer is willing to contribute to necessities such as flights and accommodation. Alternatively, others do not have the resources available to provide this. </a:t>
            </a:r>
            <a:endParaRPr lang="en-GB" b="0" u="none"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u="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t>These constraints are disheartening but you have to maintain patience and have hope that it will and can change. I know it will be tough to overcome these issues but resilience is key.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u="none" dirty="0"/>
          </a:p>
        </p:txBody>
      </p:sp>
      <p:sp>
        <p:nvSpPr>
          <p:cNvPr id="4" name="Slide Number Placeholder 3"/>
          <p:cNvSpPr>
            <a:spLocks noGrp="1"/>
          </p:cNvSpPr>
          <p:nvPr>
            <p:ph type="sldNum" sz="quarter" idx="5"/>
          </p:nvPr>
        </p:nvSpPr>
        <p:spPr/>
        <p:txBody>
          <a:bodyPr/>
          <a:lstStyle/>
          <a:p>
            <a:fld id="{6BF82289-BCFD-4053-9D06-A9140C63A457}" type="slidenum">
              <a:rPr lang="en-US" smtClean="0"/>
              <a:t>6</a:t>
            </a:fld>
            <a:endParaRPr lang="en-US" dirty="0"/>
          </a:p>
        </p:txBody>
      </p:sp>
    </p:spTree>
    <p:extLst>
      <p:ext uri="{BB962C8B-B14F-4D97-AF65-F5344CB8AC3E}">
        <p14:creationId xmlns:p14="http://schemas.microsoft.com/office/powerpoint/2010/main" val="441259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kern="1200" dirty="0">
                <a:solidFill>
                  <a:schemeClr val="tx1"/>
                </a:solidFill>
                <a:effectLst/>
                <a:latin typeface="+mn-lt"/>
                <a:ea typeface="+mn-ea"/>
                <a:cs typeface="+mn-cs"/>
              </a:rPr>
              <a:t>I have travelled to a few countries  and have been intrigued by the culture and way of life of others. I am</a:t>
            </a:r>
            <a:r>
              <a:rPr lang="en-GB" sz="1200" b="0" i="0" u="none" kern="1200" baseline="0" dirty="0">
                <a:solidFill>
                  <a:schemeClr val="tx1"/>
                </a:solidFill>
                <a:effectLst/>
                <a:latin typeface="+mn-lt"/>
                <a:ea typeface="+mn-ea"/>
                <a:cs typeface="+mn-cs"/>
              </a:rPr>
              <a:t> outgoing and love to experience different things through a variety of perspectives. </a:t>
            </a:r>
            <a:r>
              <a:rPr lang="en-GB" sz="1200" b="0" i="0" u="none" kern="1200" dirty="0">
                <a:solidFill>
                  <a:schemeClr val="tx1"/>
                </a:solidFill>
                <a:effectLst/>
                <a:latin typeface="+mn-lt"/>
                <a:ea typeface="+mn-ea"/>
                <a:cs typeface="+mn-cs"/>
              </a:rPr>
              <a:t>The experience I gained from this is everlasting and has been one of the significant reasons on why I want to become a teacher. For instance in the U.K we have to go trough the education timeline. Students cannot wait till they are 16 to leave the sector. </a:t>
            </a:r>
          </a:p>
          <a:p>
            <a:endParaRPr lang="en-GB" sz="1200" b="0" i="0" u="none"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This is a distressing issue as children around the world do not have a choice of going to school. They would do anything to swap places with those who take it for granted. this is why I believe the misconception of empathy and sympathy are the same thing is disastrous. A reason for this maybe due to the fact that in an age of technology and people tend to believe a lot of what they hear and see on the news etc. but seeing through a tv screen and for your own eyes is complete opposites. </a:t>
            </a:r>
          </a:p>
          <a:p>
            <a:endParaRPr lang="en-GB" sz="1200" b="0" i="0" u="none"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However, I</a:t>
            </a:r>
            <a:r>
              <a:rPr lang="en-GB" sz="1200" b="0" i="0" u="none" kern="1200" baseline="0" dirty="0">
                <a:solidFill>
                  <a:schemeClr val="tx1"/>
                </a:solidFill>
                <a:effectLst/>
                <a:latin typeface="+mn-lt"/>
                <a:ea typeface="+mn-ea"/>
                <a:cs typeface="+mn-cs"/>
              </a:rPr>
              <a:t> still have skills to gain and will do this through reflection of how I got to where I am and analysing the past to move forward. </a:t>
            </a:r>
            <a:r>
              <a:rPr lang="en-GB" sz="1200" b="0" i="0" u="none" kern="1200" dirty="0">
                <a:solidFill>
                  <a:schemeClr val="tx1"/>
                </a:solidFill>
                <a:effectLst/>
                <a:latin typeface="+mn-lt"/>
                <a:ea typeface="+mn-ea"/>
                <a:cs typeface="+mn-cs"/>
              </a:rPr>
              <a:t> I would</a:t>
            </a:r>
            <a:r>
              <a:rPr lang="en-GB" sz="1200" b="0" i="0" u="none" kern="1200" baseline="0" dirty="0">
                <a:solidFill>
                  <a:schemeClr val="tx1"/>
                </a:solidFill>
                <a:effectLst/>
                <a:latin typeface="+mn-lt"/>
                <a:ea typeface="+mn-ea"/>
                <a:cs typeface="+mn-cs"/>
              </a:rPr>
              <a:t> say I need to concentrate on time keeping and mobilise the resources that I have access to. To effectively acquire these attributes I will need to look back at where I went wrong, or where I would of liked to have done something different and use the reflection to overcome it. In the past I have used Gibbs reflective cycle to do this as I believe each stage is clear and it helps me reflect effectively and efficiently. </a:t>
            </a:r>
            <a:endParaRPr lang="en-GB" sz="1200" b="0" i="0" u="non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BF82289-BCFD-4053-9D06-A9140C63A457}" type="slidenum">
              <a:rPr lang="en-US" smtClean="0"/>
              <a:t>7</a:t>
            </a:fld>
            <a:endParaRPr lang="en-US" dirty="0"/>
          </a:p>
        </p:txBody>
      </p:sp>
    </p:spTree>
    <p:extLst>
      <p:ext uri="{BB962C8B-B14F-4D97-AF65-F5344CB8AC3E}">
        <p14:creationId xmlns:p14="http://schemas.microsoft.com/office/powerpoint/2010/main" val="2990604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a:t>
            </a:r>
            <a:r>
              <a:rPr lang="en-GB" baseline="0" dirty="0"/>
              <a:t> are some of the things I would try to incorporate within my lessons. I know it will be difficult due to laws and restrictions but through research I have found that the teacher in certain schools has much more influence on how the curriculum is deployed within the classroom. Much more free than our current system. Additionally, countries are crying out for teachers who are native English speakers and especially those who have studied Education in university. </a:t>
            </a:r>
          </a:p>
          <a:p>
            <a:endParaRPr lang="en-GB" baseline="0" dirty="0"/>
          </a:p>
          <a:p>
            <a:r>
              <a:rPr lang="en-GB" baseline="0" dirty="0"/>
              <a:t>Lateral thinking is problem solving. The way certain tasks are presented to students can be altered to make it more fun and enjoyable. Having fun whilst learning does not mean that the children will not gain anything from it. it is somewhat the opposite. </a:t>
            </a:r>
          </a:p>
          <a:p>
            <a:endParaRPr lang="en-GB" baseline="0" dirty="0"/>
          </a:p>
          <a:p>
            <a:r>
              <a:rPr lang="en-GB" baseline="0" dirty="0"/>
              <a:t>I really like the new curriculum that is going to me implemented in Wales in the coming years. I hope to incorporate the philosophies of the new curriculum within my lessons, such as being a global citizen. This promotes unity and looks to build a sustainable world for future generations. </a:t>
            </a:r>
          </a:p>
          <a:p>
            <a:endParaRPr lang="en-GB" baseline="0" dirty="0"/>
          </a:p>
          <a:p>
            <a:r>
              <a:rPr lang="en-GB" baseline="0" dirty="0"/>
              <a:t>Nonetheless, these ideas are intuitive and I assume will have a negative backlash from certain groups. They will argue that the students will not be using their time wisely. However the process that has been in place is outdated and new methods have to be initiated. Furthermore, certain groups may see this form of instruction as a threat to their existing lifestyle and may take harsh measurements against it. </a:t>
            </a:r>
          </a:p>
          <a:p>
            <a:endParaRPr lang="en-GB" baseline="0" dirty="0"/>
          </a:p>
          <a:p>
            <a:r>
              <a:rPr lang="en-GB" dirty="0"/>
              <a:t>I understand that</a:t>
            </a:r>
            <a:r>
              <a:rPr lang="en-GB" baseline="0" dirty="0"/>
              <a:t> these ideas will be difficult to implement but as I suggested earlier we have to maintain hope and aspire ourselves as well as students that we can change the process. </a:t>
            </a:r>
            <a:endParaRPr lang="en-GB" dirty="0"/>
          </a:p>
        </p:txBody>
      </p:sp>
      <p:sp>
        <p:nvSpPr>
          <p:cNvPr id="4" name="Slide Number Placeholder 3"/>
          <p:cNvSpPr>
            <a:spLocks noGrp="1"/>
          </p:cNvSpPr>
          <p:nvPr>
            <p:ph type="sldNum" sz="quarter" idx="10"/>
          </p:nvPr>
        </p:nvSpPr>
        <p:spPr/>
        <p:txBody>
          <a:bodyPr/>
          <a:lstStyle/>
          <a:p>
            <a:fld id="{6BF82289-BCFD-4053-9D06-A9140C63A457}" type="slidenum">
              <a:rPr lang="en-US" smtClean="0"/>
              <a:t>8</a:t>
            </a:fld>
            <a:endParaRPr lang="en-US" dirty="0"/>
          </a:p>
        </p:txBody>
      </p:sp>
    </p:spTree>
    <p:extLst>
      <p:ext uri="{BB962C8B-B14F-4D97-AF65-F5344CB8AC3E}">
        <p14:creationId xmlns:p14="http://schemas.microsoft.com/office/powerpoint/2010/main" val="10909128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_0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6676569"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6676568"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24204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_0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5512953"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5504688"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spTree>
    <p:extLst>
      <p:ext uri="{BB962C8B-B14F-4D97-AF65-F5344CB8AC3E}">
        <p14:creationId xmlns:p14="http://schemas.microsoft.com/office/powerpoint/2010/main" val="127085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_03">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47CEAAF6-CCA9-40F8-8A3D-FAAD92220D11}"/>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316020" y="2404234"/>
            <a:ext cx="5330038" cy="1746504"/>
          </a:xfrm>
        </p:spPr>
        <p:txBody>
          <a:bodyPr vert="horz" lIns="0" tIns="45720" rIns="0" bIns="45720" rtlCol="0" anchor="b" anchorCtr="1">
            <a:noAutofit/>
          </a:bodyPr>
          <a:lstStyle>
            <a:lvl1pPr>
              <a:defRPr lang="en-GB" dirty="0">
                <a:solidFill>
                  <a:schemeClr val="bg1"/>
                </a:solidFill>
              </a:defRPr>
            </a:lvl1pPr>
          </a:lstStyle>
          <a:p>
            <a:pPr marL="0" lvl="0"/>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453180" y="4553291"/>
            <a:ext cx="5049510" cy="521208"/>
          </a:xfrm>
        </p:spPr>
        <p:txBody>
          <a:bodyPr vert="horz" lIns="0" tIns="0" rIns="0" bIns="0" rtlCol="0" anchor="t" anchorCtr="1">
            <a:noAutofit/>
          </a:bodyPr>
          <a:lstStyle>
            <a:lvl1pPr marL="0" indent="0">
              <a:lnSpc>
                <a:spcPct val="100000"/>
              </a:lnSpc>
              <a:spcBef>
                <a:spcPts val="0"/>
              </a:spcBef>
              <a:buNone/>
              <a:defRPr lang="en-GB" sz="2000" dirty="0">
                <a:solidFill>
                  <a:schemeClr val="bg1"/>
                </a:solidFill>
              </a:defRPr>
            </a:lvl1pPr>
          </a:lstStyle>
          <a:p>
            <a:pPr lvl="0"/>
            <a:r>
              <a:rPr lang="en-US" noProof="0"/>
              <a:t>Subtitle</a:t>
            </a:r>
          </a:p>
        </p:txBody>
      </p:sp>
    </p:spTree>
    <p:extLst>
      <p:ext uri="{BB962C8B-B14F-4D97-AF65-F5344CB8AC3E}">
        <p14:creationId xmlns:p14="http://schemas.microsoft.com/office/powerpoint/2010/main" val="347717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AAF32A0B-D38A-4E4A-BD5E-94B671296508}"/>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tx1"/>
                </a:solidFill>
              </a:defRPr>
            </a:lvl1pPr>
          </a:lstStyle>
          <a:p>
            <a:r>
              <a:rPr lang="en-US" noProof="0" dirty="0"/>
              <a:t>Insert Image</a:t>
            </a:r>
          </a:p>
        </p:txBody>
      </p:sp>
      <p:sp>
        <p:nvSpPr>
          <p:cNvPr id="2" name="Title 1">
            <a:extLst>
              <a:ext uri="{FF2B5EF4-FFF2-40B4-BE49-F238E27FC236}">
                <a16:creationId xmlns:a16="http://schemas.microsoft.com/office/drawing/2014/main" id="{2DCD3B46-48AB-439D-A981-D3596F977592}"/>
              </a:ext>
            </a:extLst>
          </p:cNvPr>
          <p:cNvSpPr>
            <a:spLocks noGrp="1"/>
          </p:cNvSpPr>
          <p:nvPr>
            <p:ph type="title"/>
          </p:nvPr>
        </p:nvSpPr>
        <p:spPr>
          <a:xfrm>
            <a:off x="4590288" y="2313432"/>
            <a:ext cx="6592824" cy="2852737"/>
          </a:xfrm>
        </p:spPr>
        <p:txBody>
          <a:bodyPr vert="horz" lIns="91440" tIns="45720" rIns="91440" bIns="45720" rtlCol="0" anchor="b">
            <a:noAutofit/>
          </a:bodyPr>
          <a:lstStyle>
            <a:lvl1pPr>
              <a:defRPr lang="en-GB" sz="6000" dirty="0">
                <a:solidFill>
                  <a:schemeClr val="bg1"/>
                </a:solidFill>
              </a:defRPr>
            </a:lvl1pPr>
          </a:lstStyle>
          <a:p>
            <a:pPr lvl="0"/>
            <a:r>
              <a:rPr lang="en-US" noProof="0"/>
              <a:t>Click to edit Master title style</a:t>
            </a:r>
          </a:p>
        </p:txBody>
      </p:sp>
      <p:sp>
        <p:nvSpPr>
          <p:cNvPr id="3" name="Text Placeholder 2">
            <a:extLst>
              <a:ext uri="{FF2B5EF4-FFF2-40B4-BE49-F238E27FC236}">
                <a16:creationId xmlns:a16="http://schemas.microsoft.com/office/drawing/2014/main" id="{2728D712-0D13-4ECD-9BEB-B8EE651FF63F}"/>
              </a:ext>
            </a:extLst>
          </p:cNvPr>
          <p:cNvSpPr>
            <a:spLocks noGrp="1"/>
          </p:cNvSpPr>
          <p:nvPr>
            <p:ph type="body" idx="1"/>
          </p:nvPr>
        </p:nvSpPr>
        <p:spPr>
          <a:xfrm>
            <a:off x="4590288" y="5193792"/>
            <a:ext cx="6592824" cy="978408"/>
          </a:xfrm>
        </p:spPr>
        <p:txBody>
          <a:bodyPr vert="horz" lIns="91440" tIns="45720" rIns="91440" bIns="45720" rtlCol="0">
            <a:noAutofit/>
          </a:bodyPr>
          <a:lstStyle>
            <a:lvl1pPr marL="0" indent="0">
              <a:buNone/>
              <a:defRPr lang="en-US" sz="1600">
                <a:solidFill>
                  <a:schemeClr val="bg1"/>
                </a:solidFill>
              </a:defRPr>
            </a:lvl1pPr>
          </a:lstStyle>
          <a:p>
            <a:pPr marL="228600" lvl="0" indent="-228600"/>
            <a:r>
              <a:rPr lang="en-US" noProof="0"/>
              <a:t>Edit Master text styles</a:t>
            </a:r>
          </a:p>
        </p:txBody>
      </p:sp>
    </p:spTree>
    <p:extLst>
      <p:ext uri="{BB962C8B-B14F-4D97-AF65-F5344CB8AC3E}">
        <p14:creationId xmlns:p14="http://schemas.microsoft.com/office/powerpoint/2010/main" val="3411308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01 Content_2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6836125" y="0"/>
            <a:ext cx="5355875"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4386558"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noProof="0"/>
              <a:t>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noProof="0"/>
              <a:t>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6891564" cy="830997"/>
          </a:xfrm>
        </p:spPr>
        <p:txBody>
          <a:bodyPr vert="horz" wrap="square" lIns="0" tIns="45720" rIns="91440" bIns="45720" rtlCol="0" anchor="t">
            <a:noAutofit/>
          </a:bodyPr>
          <a:lstStyle>
            <a:lvl1pPr>
              <a:defRPr lang="en-GB" sz="2400">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906451" y="1981200"/>
            <a:ext cx="548640" cy="548640"/>
          </a:xfrm>
        </p:spPr>
        <p:txBody>
          <a:bodyPr lIns="0" tIns="0" rIns="0" bIns="0" anchor="ctr">
            <a:noAutofit/>
          </a:bodyPr>
          <a:lstStyle>
            <a:lvl1pPr marL="0" indent="0" algn="ctr">
              <a:buNone/>
              <a:defRPr sz="1400"/>
            </a:lvl1pPr>
          </a:lstStyle>
          <a:p>
            <a:pPr lvl="0"/>
            <a:r>
              <a:rPr lang="en-US"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5645309" y="1981200"/>
            <a:ext cx="548640" cy="548640"/>
          </a:xfrm>
        </p:spPr>
        <p:txBody>
          <a:bodyPr lIns="0" tIns="0" rIns="0" bIns="0" anchor="ctr">
            <a:noAutofit/>
          </a:bodyPr>
          <a:lstStyle>
            <a:lvl1pPr marL="0" indent="0" algn="ctr">
              <a:buNone/>
              <a:defRPr sz="1400"/>
            </a:lvl1pPr>
          </a:lstStyle>
          <a:p>
            <a:pPr lvl="0"/>
            <a:r>
              <a:rPr lang="en-US" noProof="0"/>
              <a:t>Icon</a:t>
            </a:r>
          </a:p>
        </p:txBody>
      </p:sp>
      <p:sp>
        <p:nvSpPr>
          <p:cNvPr id="18" name="Slide Number Placeholder 7">
            <a:extLst>
              <a:ext uri="{FF2B5EF4-FFF2-40B4-BE49-F238E27FC236}">
                <a16:creationId xmlns:a16="http://schemas.microsoft.com/office/drawing/2014/main" id="{8728750D-82C7-4A8D-A7C7-554934667964}"/>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772049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02 Content_3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3888842"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562100"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4803242"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8" name="Text Placeholder 12">
            <a:extLst>
              <a:ext uri="{FF2B5EF4-FFF2-40B4-BE49-F238E27FC236}">
                <a16:creationId xmlns:a16="http://schemas.microsoft.com/office/drawing/2014/main" id="{DEF523FD-B1FC-40A7-93AA-389CB38E17C0}"/>
              </a:ext>
            </a:extLst>
          </p:cNvPr>
          <p:cNvSpPr>
            <a:spLocks noGrp="1"/>
          </p:cNvSpPr>
          <p:nvPr>
            <p:ph type="body" sz="quarter" idx="15"/>
          </p:nvPr>
        </p:nvSpPr>
        <p:spPr>
          <a:xfrm>
            <a:off x="7129985"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Edit Master text styles</a:t>
            </a:r>
          </a:p>
        </p:txBody>
      </p:sp>
      <p:sp>
        <p:nvSpPr>
          <p:cNvPr id="10" name="Content Placeholder 15">
            <a:extLst>
              <a:ext uri="{FF2B5EF4-FFF2-40B4-BE49-F238E27FC236}">
                <a16:creationId xmlns:a16="http://schemas.microsoft.com/office/drawing/2014/main" id="{B60C8CC8-C869-4395-B389-D76DF4A56AA1}"/>
              </a:ext>
            </a:extLst>
          </p:cNvPr>
          <p:cNvSpPr>
            <a:spLocks noGrp="1"/>
          </p:cNvSpPr>
          <p:nvPr>
            <p:ph sz="quarter" idx="16" hasCustomPrompt="1"/>
          </p:nvPr>
        </p:nvSpPr>
        <p:spPr>
          <a:xfrm>
            <a:off x="8044385"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1" name="Slide Number Placeholder 7">
            <a:extLst>
              <a:ext uri="{FF2B5EF4-FFF2-40B4-BE49-F238E27FC236}">
                <a16:creationId xmlns:a16="http://schemas.microsoft.com/office/drawing/2014/main" id="{E10AF5F6-7B7D-4CE6-A1D0-2F46804D3CE7}"/>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105480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03 Content_2 column Vertical">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809750" y="1847927"/>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2304413"/>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1" name="Text Placeholder 12">
            <a:extLst>
              <a:ext uri="{FF2B5EF4-FFF2-40B4-BE49-F238E27FC236}">
                <a16:creationId xmlns:a16="http://schemas.microsoft.com/office/drawing/2014/main" id="{C3BB8EAB-4266-4938-A8CB-6D18C938017F}"/>
              </a:ext>
            </a:extLst>
          </p:cNvPr>
          <p:cNvSpPr>
            <a:spLocks noGrp="1"/>
          </p:cNvSpPr>
          <p:nvPr>
            <p:ph type="body" sz="quarter" idx="14"/>
          </p:nvPr>
        </p:nvSpPr>
        <p:spPr>
          <a:xfrm>
            <a:off x="1809750" y="4048520"/>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Edit Master text styles</a:t>
            </a:r>
          </a:p>
        </p:txBody>
      </p:sp>
      <p:sp>
        <p:nvSpPr>
          <p:cNvPr id="12" name="Content Placeholder 15">
            <a:extLst>
              <a:ext uri="{FF2B5EF4-FFF2-40B4-BE49-F238E27FC236}">
                <a16:creationId xmlns:a16="http://schemas.microsoft.com/office/drawing/2014/main" id="{716D363C-A0A5-4FB1-8CC2-850C0CD9F4E7}"/>
              </a:ext>
            </a:extLst>
          </p:cNvPr>
          <p:cNvSpPr>
            <a:spLocks noGrp="1"/>
          </p:cNvSpPr>
          <p:nvPr>
            <p:ph sz="quarter" idx="15" hasCustomPrompt="1"/>
          </p:nvPr>
        </p:nvSpPr>
        <p:spPr>
          <a:xfrm>
            <a:off x="647700" y="4505006"/>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5" name="Slide Number Placeholder 7">
            <a:extLst>
              <a:ext uri="{FF2B5EF4-FFF2-40B4-BE49-F238E27FC236}">
                <a16:creationId xmlns:a16="http://schemas.microsoft.com/office/drawing/2014/main" id="{AAF4A39B-C3C3-4691-BB94-371047ADD50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44719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04 Content_1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2438400" cy="424807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8" name="Slide Number Placeholder 7">
            <a:extLst>
              <a:ext uri="{FF2B5EF4-FFF2-40B4-BE49-F238E27FC236}">
                <a16:creationId xmlns:a16="http://schemas.microsoft.com/office/drawing/2014/main" id="{100F546D-5491-4A19-9725-5C920C5738B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21597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05 Content">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8534400" cy="4248073"/>
          </a:xfrm>
        </p:spPr>
        <p:txBody>
          <a:bodyPr vert="horz" wrap="square" lIns="0" tIns="45720" rIns="0" bIns="45720" rtlCol="0" anchor="t">
            <a:noAutofit/>
          </a:bodyPr>
          <a:lstStyle>
            <a:lvl1pPr>
              <a:defRPr lang="en-US" sz="1400" dirty="0" smtClean="0">
                <a:solidFill>
                  <a:schemeClr val="tx1"/>
                </a:solidFill>
                <a:latin typeface="+mn-lt"/>
                <a:ea typeface="+mj-ea"/>
                <a:cs typeface="+mj-cs"/>
              </a:defRPr>
            </a:lvl1pPr>
          </a:lstStyle>
          <a:p>
            <a:pPr marL="0" lvl="0">
              <a:lnSpc>
                <a:spcPct val="100000"/>
              </a:lnSpc>
              <a:spcBef>
                <a:spcPct val="0"/>
              </a:spcBef>
              <a:buNone/>
            </a:pPr>
            <a:r>
              <a:rPr lang="en-US" noProof="0"/>
              <a:t>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tx1"/>
                </a:solidFill>
              </a:defRPr>
            </a:lvl1pPr>
          </a:lstStyle>
          <a:p>
            <a:pPr lvl="0"/>
            <a:r>
              <a:rPr lang="en-US" noProof="0"/>
              <a:t>Icon</a:t>
            </a:r>
          </a:p>
        </p:txBody>
      </p:sp>
      <p:grpSp>
        <p:nvGrpSpPr>
          <p:cNvPr id="11" name="Group 10">
            <a:extLst>
              <a:ext uri="{FF2B5EF4-FFF2-40B4-BE49-F238E27FC236}">
                <a16:creationId xmlns:a16="http://schemas.microsoft.com/office/drawing/2014/main" id="{00AC1958-0DCB-4970-ADE3-E64DAAFC501D}"/>
              </a:ext>
            </a:extLst>
          </p:cNvPr>
          <p:cNvGrpSpPr/>
          <p:nvPr userDrawn="1"/>
        </p:nvGrpSpPr>
        <p:grpSpPr>
          <a:xfrm>
            <a:off x="0" y="6086479"/>
            <a:ext cx="12192000" cy="600974"/>
            <a:chOff x="0" y="6086479"/>
            <a:chExt cx="12192000" cy="600974"/>
          </a:xfrm>
        </p:grpSpPr>
        <p:sp>
          <p:nvSpPr>
            <p:cNvPr id="12" name="Rectangle 11">
              <a:extLst>
                <a:ext uri="{FF2B5EF4-FFF2-40B4-BE49-F238E27FC236}">
                  <a16:creationId xmlns:a16="http://schemas.microsoft.com/office/drawing/2014/main" id="{9E71A8D8-5A28-4968-9E80-110E9CB88F92}"/>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7239C02C-1FAD-4E73-AB32-5A30A946A44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5" name="Slide Number Placeholder 5">
            <a:extLst>
              <a:ext uri="{FF2B5EF4-FFF2-40B4-BE49-F238E27FC236}">
                <a16:creationId xmlns:a16="http://schemas.microsoft.com/office/drawing/2014/main" id="{FF40D550-A563-4E50-AEE9-6D9D19499F9F}"/>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Tree>
    <p:extLst>
      <p:ext uri="{BB962C8B-B14F-4D97-AF65-F5344CB8AC3E}">
        <p14:creationId xmlns:p14="http://schemas.microsoft.com/office/powerpoint/2010/main" val="183065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Tree>
    <p:extLst>
      <p:ext uri="{BB962C8B-B14F-4D97-AF65-F5344CB8AC3E}">
        <p14:creationId xmlns:p14="http://schemas.microsoft.com/office/powerpoint/2010/main" val="15080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Images_Important Text 01">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D935D313-376E-4CA0-9732-D0CACCC07FAD}"/>
              </a:ext>
            </a:extLst>
          </p:cNvPr>
          <p:cNvSpPr>
            <a:spLocks noGrp="1"/>
          </p:cNvSpPr>
          <p:nvPr>
            <p:ph type="pic" sz="quarter" idx="13" hasCustomPrompt="1"/>
          </p:nvPr>
        </p:nvSpPr>
        <p:spPr>
          <a:xfrm>
            <a:off x="6464300" y="0"/>
            <a:ext cx="5727700" cy="6858000"/>
          </a:xfrm>
          <a:custGeom>
            <a:avLst/>
            <a:gdLst>
              <a:gd name="connsiteX0" fmla="*/ 1708150 w 5727700"/>
              <a:gd name="connsiteY0" fmla="*/ 0 h 6858000"/>
              <a:gd name="connsiteX1" fmla="*/ 5727700 w 5727700"/>
              <a:gd name="connsiteY1" fmla="*/ 0 h 6858000"/>
              <a:gd name="connsiteX2" fmla="*/ 5727700 w 5727700"/>
              <a:gd name="connsiteY2" fmla="*/ 6858000 h 6858000"/>
              <a:gd name="connsiteX3" fmla="*/ 0 w 5727700"/>
              <a:gd name="connsiteY3" fmla="*/ 6858000 h 6858000"/>
              <a:gd name="connsiteX4" fmla="*/ 0 w 5727700"/>
              <a:gd name="connsiteY4" fmla="*/ 68326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7700" h="6858000">
                <a:moveTo>
                  <a:pt x="1708150" y="0"/>
                </a:moveTo>
                <a:lnTo>
                  <a:pt x="5727700" y="0"/>
                </a:lnTo>
                <a:lnTo>
                  <a:pt x="5727700" y="6858000"/>
                </a:lnTo>
                <a:lnTo>
                  <a:pt x="0" y="6858000"/>
                </a:lnTo>
                <a:lnTo>
                  <a:pt x="0" y="6832600"/>
                </a:lnTo>
                <a:close/>
              </a:path>
            </a:pathLst>
          </a:custGeom>
        </p:spPr>
        <p:txBody>
          <a:bodyPr vert="horz" wrap="square" lIns="91440" tIns="45720" rIns="91440" bIns="45720" rtlCol="0" anchor="ctr" anchorCtr="1">
            <a:noAutofit/>
          </a:bodyPr>
          <a:lstStyle>
            <a:lvl1pPr marL="0" indent="0">
              <a:buNone/>
              <a:defRPr lang="en-GB" sz="1800"/>
            </a:lvl1pPr>
          </a:lstStyle>
          <a:p>
            <a:pPr marL="228600" lvl="0" indent="-228600" algn="ctr"/>
            <a:r>
              <a:rPr lang="en-US" noProof="0" dirty="0"/>
              <a:t>Insert Image</a:t>
            </a:r>
          </a:p>
        </p:txBody>
      </p:sp>
      <p:sp>
        <p:nvSpPr>
          <p:cNvPr id="12" name="Picture Placeholder 11">
            <a:extLst>
              <a:ext uri="{FF2B5EF4-FFF2-40B4-BE49-F238E27FC236}">
                <a16:creationId xmlns:a16="http://schemas.microsoft.com/office/drawing/2014/main" id="{83A2DEF1-03FF-475D-994A-6FC6FB1414FB}"/>
              </a:ext>
            </a:extLst>
          </p:cNvPr>
          <p:cNvSpPr>
            <a:spLocks noGrp="1"/>
          </p:cNvSpPr>
          <p:nvPr>
            <p:ph type="pic" sz="quarter" idx="12" hasCustomPrompt="1"/>
          </p:nvPr>
        </p:nvSpPr>
        <p:spPr>
          <a:xfrm>
            <a:off x="0" y="0"/>
            <a:ext cx="8087304" cy="6858000"/>
          </a:xfrm>
          <a:custGeom>
            <a:avLst/>
            <a:gdLst>
              <a:gd name="connsiteX0" fmla="*/ 0 w 8087304"/>
              <a:gd name="connsiteY0" fmla="*/ 0 h 6858000"/>
              <a:gd name="connsiteX1" fmla="*/ 8087304 w 8087304"/>
              <a:gd name="connsiteY1" fmla="*/ 0 h 6858000"/>
              <a:gd name="connsiteX2" fmla="*/ 8087304 w 8087304"/>
              <a:gd name="connsiteY2" fmla="*/ 7620 h 6858000"/>
              <a:gd name="connsiteX3" fmla="*/ 6368365 w 8087304"/>
              <a:gd name="connsiteY3" fmla="*/ 6858000 h 6858000"/>
              <a:gd name="connsiteX4" fmla="*/ 0 w 808730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304" h="6858000">
                <a:moveTo>
                  <a:pt x="0" y="0"/>
                </a:moveTo>
                <a:lnTo>
                  <a:pt x="8087304" y="0"/>
                </a:lnTo>
                <a:lnTo>
                  <a:pt x="8087304" y="7620"/>
                </a:lnTo>
                <a:lnTo>
                  <a:pt x="6368365" y="6858000"/>
                </a:lnTo>
                <a:lnTo>
                  <a:pt x="0" y="6858000"/>
                </a:lnTo>
                <a:close/>
              </a:path>
            </a:pathLst>
          </a:custGeom>
        </p:spPr>
        <p:txBody>
          <a:bodyPr wrap="square" anchor="ctr" anchorCtr="1">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85750" marR="0" lvl="0" indent="-285750" algn="ctr" defTabSz="914400" rtl="0" eaLnBrk="1" fontAlgn="auto" latinLnBrk="0" hangingPunct="1">
              <a:lnSpc>
                <a:spcPct val="90000"/>
              </a:lnSpc>
              <a:spcBef>
                <a:spcPts val="1000"/>
              </a:spcBef>
              <a:spcAft>
                <a:spcPts val="0"/>
              </a:spcAft>
              <a:buClrTx/>
              <a:buSzTx/>
              <a:tabLst/>
              <a:defRPr/>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785586" y="5047107"/>
            <a:ext cx="5005614" cy="1005840"/>
          </a:xfrm>
        </p:spPr>
        <p:txBody>
          <a:bodyPr vert="horz" wrap="square" lIns="0" tIns="45720" rIns="0" bIns="45720" rtlCol="0" anchor="t">
            <a:noAutofit/>
          </a:bodyPr>
          <a:lstStyle>
            <a:lvl1pPr marL="0" indent="0">
              <a:buNone/>
              <a:defRPr lang="en-US" sz="1600" dirty="0" smtClean="0">
                <a:solidFill>
                  <a:schemeClr val="tx1"/>
                </a:solidFill>
                <a:latin typeface="+mn-lt"/>
                <a:ea typeface="+mj-ea"/>
                <a:cs typeface="+mj-cs"/>
              </a:defRPr>
            </a:lvl1pPr>
          </a:lstStyle>
          <a:p>
            <a:pPr marL="57150" lvl="0" indent="-285750">
              <a:lnSpc>
                <a:spcPct val="100000"/>
              </a:lnSpc>
              <a:spcBef>
                <a:spcPct val="0"/>
              </a:spcBef>
            </a:pPr>
            <a:r>
              <a:rPr lang="en-US" noProof="0"/>
              <a:t>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785586" y="4081468"/>
            <a:ext cx="5005614" cy="822960"/>
          </a:xfrm>
        </p:spPr>
        <p:txBody>
          <a:bodyPr vert="horz" wrap="square" lIns="0" tIns="45720" rIns="91440" bIns="45720" rtlCol="0" anchor="t">
            <a:noAutofit/>
          </a:bodyPr>
          <a:lstStyle>
            <a:lvl1pPr marL="0" indent="0">
              <a:buFont typeface="Arial" panose="020B0604020202020204" pitchFamily="34" charset="0"/>
              <a:buNone/>
              <a:defRPr lang="en-GB" sz="2400" dirty="0">
                <a:solidFill>
                  <a:schemeClr val="tx1"/>
                </a:solidFill>
                <a:latin typeface="Corbel" panose="020B0503020204020204" pitchFamily="34" charset="0"/>
              </a:defRPr>
            </a:lvl1pPr>
          </a:lstStyle>
          <a:p>
            <a:pPr marL="0" lvl="0">
              <a:lnSpc>
                <a:spcPct val="100000"/>
              </a:lnSpc>
            </a:pPr>
            <a:r>
              <a:rPr lang="en-US" noProof="0"/>
              <a:t>Click to edit Master title style</a:t>
            </a:r>
          </a:p>
        </p:txBody>
      </p:sp>
      <p:sp>
        <p:nvSpPr>
          <p:cNvPr id="20" name="Slide Number Placeholder 7">
            <a:extLst>
              <a:ext uri="{FF2B5EF4-FFF2-40B4-BE49-F238E27FC236}">
                <a16:creationId xmlns:a16="http://schemas.microsoft.com/office/drawing/2014/main" id="{1CEA3362-50AD-4D98-92C4-DA1D8C857A75}"/>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791417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F3686C7-DF83-47D9-A485-35F4F1D36A69}"/>
              </a:ext>
            </a:extLst>
          </p:cNvPr>
          <p:cNvGrpSpPr/>
          <p:nvPr userDrawn="1"/>
        </p:nvGrpSpPr>
        <p:grpSpPr>
          <a:xfrm>
            <a:off x="0" y="6086479"/>
            <a:ext cx="12192000" cy="600974"/>
            <a:chOff x="0" y="6086479"/>
            <a:chExt cx="12192000" cy="600974"/>
          </a:xfrm>
        </p:grpSpPr>
        <p:sp>
          <p:nvSpPr>
            <p:cNvPr id="4" name="Rectangle 3">
              <a:extLst>
                <a:ext uri="{FF2B5EF4-FFF2-40B4-BE49-F238E27FC236}">
                  <a16:creationId xmlns:a16="http://schemas.microsoft.com/office/drawing/2014/main" id="{790B36CF-9391-49E9-B599-8B724B6EF267}"/>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468CE156-5D60-42B0-A4F9-33FA8553780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5" name="Slide Number Placeholder 7">
            <a:extLst>
              <a:ext uri="{FF2B5EF4-FFF2-40B4-BE49-F238E27FC236}">
                <a16:creationId xmlns:a16="http://schemas.microsoft.com/office/drawing/2014/main" id="{9E4521A1-4C9D-4795-B551-D151E8856AA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540370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0" name="Title 1">
            <a:extLst>
              <a:ext uri="{FF2B5EF4-FFF2-40B4-BE49-F238E27FC236}">
                <a16:creationId xmlns:a16="http://schemas.microsoft.com/office/drawing/2014/main" id="{A75C086E-F523-4C77-938F-0DB6203DBC43}"/>
              </a:ext>
            </a:extLst>
          </p:cNvPr>
          <p:cNvSpPr>
            <a:spLocks noGrp="1"/>
          </p:cNvSpPr>
          <p:nvPr>
            <p:ph type="ctrTitle" hasCustomPrompt="1"/>
          </p:nvPr>
        </p:nvSpPr>
        <p:spPr>
          <a:xfrm>
            <a:off x="691080" y="2139696"/>
            <a:ext cx="5578995" cy="879928"/>
          </a:xfrm>
        </p:spPr>
        <p:txBody>
          <a:bodyPr vert="horz" lIns="91440" tIns="45720" rIns="91440" bIns="45720" rtlCol="0" anchor="ctr" anchorCtr="0">
            <a:noAutofit/>
          </a:bodyPr>
          <a:lstStyle>
            <a:lvl1pPr algn="l">
              <a:defRPr lang="en-GB" b="0" dirty="0">
                <a:solidFill>
                  <a:schemeClr val="bg1"/>
                </a:solidFill>
              </a:defRPr>
            </a:lvl1pPr>
          </a:lstStyle>
          <a:p>
            <a:pPr marL="0" lvl="0" algn="ctr"/>
            <a:r>
              <a:rPr lang="en-US" noProof="0"/>
              <a:t>TITLE</a:t>
            </a:r>
          </a:p>
        </p:txBody>
      </p:sp>
      <p:sp>
        <p:nvSpPr>
          <p:cNvPr id="17" name="Text Placeholder 4">
            <a:extLst>
              <a:ext uri="{FF2B5EF4-FFF2-40B4-BE49-F238E27FC236}">
                <a16:creationId xmlns:a16="http://schemas.microsoft.com/office/drawing/2014/main" id="{B293AB9F-7C1D-4A06-9F42-4FD67BF2739F}"/>
              </a:ext>
            </a:extLst>
          </p:cNvPr>
          <p:cNvSpPr>
            <a:spLocks noGrp="1"/>
          </p:cNvSpPr>
          <p:nvPr>
            <p:ph type="body" sz="quarter" idx="15" hasCustomPrompt="1"/>
          </p:nvPr>
        </p:nvSpPr>
        <p:spPr>
          <a:xfrm>
            <a:off x="1359075" y="3653097"/>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Name</a:t>
            </a:r>
          </a:p>
        </p:txBody>
      </p:sp>
      <p:sp>
        <p:nvSpPr>
          <p:cNvPr id="18" name="Text Placeholder 4">
            <a:extLst>
              <a:ext uri="{FF2B5EF4-FFF2-40B4-BE49-F238E27FC236}">
                <a16:creationId xmlns:a16="http://schemas.microsoft.com/office/drawing/2014/main" id="{224AF9FB-5C6E-4050-AE8D-3B218C0F1DAE}"/>
              </a:ext>
            </a:extLst>
          </p:cNvPr>
          <p:cNvSpPr>
            <a:spLocks noGrp="1"/>
          </p:cNvSpPr>
          <p:nvPr>
            <p:ph type="body" sz="quarter" idx="16" hasCustomPrompt="1"/>
          </p:nvPr>
        </p:nvSpPr>
        <p:spPr>
          <a:xfrm>
            <a:off x="1359075" y="4392151"/>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Phone</a:t>
            </a:r>
          </a:p>
        </p:txBody>
      </p:sp>
      <p:sp>
        <p:nvSpPr>
          <p:cNvPr id="19" name="Text Placeholder 4">
            <a:extLst>
              <a:ext uri="{FF2B5EF4-FFF2-40B4-BE49-F238E27FC236}">
                <a16:creationId xmlns:a16="http://schemas.microsoft.com/office/drawing/2014/main" id="{68A48B85-2E0B-42B6-AB4A-1302D3C828F5}"/>
              </a:ext>
            </a:extLst>
          </p:cNvPr>
          <p:cNvSpPr>
            <a:spLocks noGrp="1"/>
          </p:cNvSpPr>
          <p:nvPr>
            <p:ph type="body" sz="quarter" idx="17" hasCustomPrompt="1"/>
          </p:nvPr>
        </p:nvSpPr>
        <p:spPr>
          <a:xfrm>
            <a:off x="1359075" y="5131205"/>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Email</a:t>
            </a:r>
          </a:p>
        </p:txBody>
      </p:sp>
      <p:sp>
        <p:nvSpPr>
          <p:cNvPr id="20" name="Text Placeholder 4">
            <a:extLst>
              <a:ext uri="{FF2B5EF4-FFF2-40B4-BE49-F238E27FC236}">
                <a16:creationId xmlns:a16="http://schemas.microsoft.com/office/drawing/2014/main" id="{9244D33F-3A47-4DE3-8198-7AC5316E31E6}"/>
              </a:ext>
            </a:extLst>
          </p:cNvPr>
          <p:cNvSpPr>
            <a:spLocks noGrp="1"/>
          </p:cNvSpPr>
          <p:nvPr>
            <p:ph type="body" sz="quarter" idx="18" hasCustomPrompt="1"/>
          </p:nvPr>
        </p:nvSpPr>
        <p:spPr>
          <a:xfrm>
            <a:off x="1359075" y="5870258"/>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Website</a:t>
            </a:r>
          </a:p>
        </p:txBody>
      </p:sp>
      <p:sp>
        <p:nvSpPr>
          <p:cNvPr id="3" name="Content Placeholder 2">
            <a:extLst>
              <a:ext uri="{FF2B5EF4-FFF2-40B4-BE49-F238E27FC236}">
                <a16:creationId xmlns:a16="http://schemas.microsoft.com/office/drawing/2014/main" id="{8F220C8B-2E18-4D91-A806-6C7C3940B00F}"/>
              </a:ext>
            </a:extLst>
          </p:cNvPr>
          <p:cNvSpPr>
            <a:spLocks noGrp="1" noChangeAspect="1"/>
          </p:cNvSpPr>
          <p:nvPr>
            <p:ph sz="quarter" idx="19" hasCustomPrompt="1"/>
          </p:nvPr>
        </p:nvSpPr>
        <p:spPr>
          <a:xfrm>
            <a:off x="691080" y="4295744"/>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28" name="Content Placeholder 2">
            <a:extLst>
              <a:ext uri="{FF2B5EF4-FFF2-40B4-BE49-F238E27FC236}">
                <a16:creationId xmlns:a16="http://schemas.microsoft.com/office/drawing/2014/main" id="{3D1C5933-D103-4989-B652-C7B692341BC3}"/>
              </a:ext>
            </a:extLst>
          </p:cNvPr>
          <p:cNvSpPr>
            <a:spLocks noGrp="1" noChangeAspect="1"/>
          </p:cNvSpPr>
          <p:nvPr>
            <p:ph sz="quarter" idx="20" hasCustomPrompt="1"/>
          </p:nvPr>
        </p:nvSpPr>
        <p:spPr>
          <a:xfrm>
            <a:off x="691080" y="5034798"/>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29" name="Content Placeholder 2">
            <a:extLst>
              <a:ext uri="{FF2B5EF4-FFF2-40B4-BE49-F238E27FC236}">
                <a16:creationId xmlns:a16="http://schemas.microsoft.com/office/drawing/2014/main" id="{A80EBF65-A9A1-4724-B962-DB9B79A924AA}"/>
              </a:ext>
            </a:extLst>
          </p:cNvPr>
          <p:cNvSpPr>
            <a:spLocks noGrp="1" noChangeAspect="1"/>
          </p:cNvSpPr>
          <p:nvPr>
            <p:ph sz="quarter" idx="21" hasCustomPrompt="1"/>
          </p:nvPr>
        </p:nvSpPr>
        <p:spPr>
          <a:xfrm>
            <a:off x="691080" y="5773851"/>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30" name="Content Placeholder 2">
            <a:extLst>
              <a:ext uri="{FF2B5EF4-FFF2-40B4-BE49-F238E27FC236}">
                <a16:creationId xmlns:a16="http://schemas.microsoft.com/office/drawing/2014/main" id="{06251342-E6E3-4C57-A0A9-C7BB3DCAE115}"/>
              </a:ext>
            </a:extLst>
          </p:cNvPr>
          <p:cNvSpPr>
            <a:spLocks noGrp="1" noChangeAspect="1"/>
          </p:cNvSpPr>
          <p:nvPr>
            <p:ph sz="quarter" idx="22" hasCustomPrompt="1"/>
          </p:nvPr>
        </p:nvSpPr>
        <p:spPr>
          <a:xfrm>
            <a:off x="691080" y="3556690"/>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Tree>
    <p:extLst>
      <p:ext uri="{BB962C8B-B14F-4D97-AF65-F5344CB8AC3E}">
        <p14:creationId xmlns:p14="http://schemas.microsoft.com/office/powerpoint/2010/main" val="4169354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3" name="Freeform: Shape 12">
            <a:extLst>
              <a:ext uri="{FF2B5EF4-FFF2-40B4-BE49-F238E27FC236}">
                <a16:creationId xmlns:a16="http://schemas.microsoft.com/office/drawing/2014/main" id="{5BE10AC4-CBFC-4ECF-92D5-9CE1874F58D7}"/>
              </a:ext>
            </a:extLst>
          </p:cNvPr>
          <p:cNvSpPr/>
          <p:nvPr userDrawn="1"/>
        </p:nvSpPr>
        <p:spPr>
          <a:xfrm>
            <a:off x="0" y="0"/>
            <a:ext cx="8568965"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2466734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4334810"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3873491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Content Placeholder 2">
            <a:extLst>
              <a:ext uri="{FF2B5EF4-FFF2-40B4-BE49-F238E27FC236}">
                <a16:creationId xmlns:a16="http://schemas.microsoft.com/office/drawing/2014/main" id="{C7BBA6D3-FEB9-412B-8FBB-095FC3A60ABF}"/>
              </a:ext>
            </a:extLst>
          </p:cNvPr>
          <p:cNvSpPr>
            <a:spLocks noGrp="1"/>
          </p:cNvSpPr>
          <p:nvPr>
            <p:ph idx="1"/>
          </p:nvPr>
        </p:nvSpPr>
        <p:spPr>
          <a:xfrm>
            <a:off x="633186" y="1825625"/>
            <a:ext cx="10815864"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1002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Content Placeholder 2">
            <a:extLst>
              <a:ext uri="{FF2B5EF4-FFF2-40B4-BE49-F238E27FC236}">
                <a16:creationId xmlns:a16="http://schemas.microsoft.com/office/drawing/2014/main" id="{64A4F74B-B2CD-407C-865A-037EDFAC9DB0}"/>
              </a:ext>
            </a:extLst>
          </p:cNvPr>
          <p:cNvSpPr>
            <a:spLocks noGrp="1"/>
          </p:cNvSpPr>
          <p:nvPr>
            <p:ph sz="half" idx="1"/>
          </p:nvPr>
        </p:nvSpPr>
        <p:spPr>
          <a:xfrm>
            <a:off x="633186" y="1825625"/>
            <a:ext cx="5386614"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3">
            <a:extLst>
              <a:ext uri="{FF2B5EF4-FFF2-40B4-BE49-F238E27FC236}">
                <a16:creationId xmlns:a16="http://schemas.microsoft.com/office/drawing/2014/main" id="{A2548E2E-973A-4D52-ACB9-BF564F407308}"/>
              </a:ext>
            </a:extLst>
          </p:cNvPr>
          <p:cNvSpPr>
            <a:spLocks noGrp="1"/>
          </p:cNvSpPr>
          <p:nvPr>
            <p:ph sz="half" idx="2"/>
          </p:nvPr>
        </p:nvSpPr>
        <p:spPr>
          <a:xfrm>
            <a:off x="6172200" y="1825625"/>
            <a:ext cx="5276850"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051069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ext Placeholder 2">
            <a:extLst>
              <a:ext uri="{FF2B5EF4-FFF2-40B4-BE49-F238E27FC236}">
                <a16:creationId xmlns:a16="http://schemas.microsoft.com/office/drawing/2014/main" id="{10CD1AD0-C8B7-4785-A47D-D822CF4F248F}"/>
              </a:ext>
            </a:extLst>
          </p:cNvPr>
          <p:cNvSpPr>
            <a:spLocks noGrp="1"/>
          </p:cNvSpPr>
          <p:nvPr>
            <p:ph type="body" idx="1"/>
          </p:nvPr>
        </p:nvSpPr>
        <p:spPr>
          <a:xfrm>
            <a:off x="633186" y="1681163"/>
            <a:ext cx="533214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0" name="Text Placeholder 4">
            <a:extLst>
              <a:ext uri="{FF2B5EF4-FFF2-40B4-BE49-F238E27FC236}">
                <a16:creationId xmlns:a16="http://schemas.microsoft.com/office/drawing/2014/main" id="{90A1BBCF-EEF1-4C9A-BA10-9657A79560D3}"/>
              </a:ext>
            </a:extLst>
          </p:cNvPr>
          <p:cNvSpPr>
            <a:spLocks noGrp="1"/>
          </p:cNvSpPr>
          <p:nvPr>
            <p:ph type="body" sz="quarter" idx="3"/>
          </p:nvPr>
        </p:nvSpPr>
        <p:spPr>
          <a:xfrm>
            <a:off x="6172200" y="1681163"/>
            <a:ext cx="5276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1" name="Content Placeholder 3">
            <a:extLst>
              <a:ext uri="{FF2B5EF4-FFF2-40B4-BE49-F238E27FC236}">
                <a16:creationId xmlns:a16="http://schemas.microsoft.com/office/drawing/2014/main" id="{79F8415A-57A2-4D5C-97B0-E78499CC7C6F}"/>
              </a:ext>
            </a:extLst>
          </p:cNvPr>
          <p:cNvSpPr>
            <a:spLocks noGrp="1"/>
          </p:cNvSpPr>
          <p:nvPr>
            <p:ph sz="half" idx="2"/>
          </p:nvPr>
        </p:nvSpPr>
        <p:spPr>
          <a:xfrm>
            <a:off x="633186" y="2505075"/>
            <a:ext cx="5332147" cy="3684588"/>
          </a:xfrm>
        </p:spPr>
        <p:txBody>
          <a:bodyPr>
            <a:normAutofit/>
          </a:bodyPr>
          <a:lstStyle>
            <a:lvl1pPr>
              <a:defRPr sz="2000"/>
            </a:lvl1pPr>
            <a:lvl2pPr>
              <a:defRPr sz="1800"/>
            </a:lvl2pPr>
            <a:lvl3pPr>
              <a:defRPr sz="1600"/>
            </a:lvl3pPr>
            <a:lvl4pPr>
              <a:defRPr sz="1400"/>
            </a:lvl4pPr>
            <a:lvl5pPr>
              <a:defRPr sz="14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5">
            <a:extLst>
              <a:ext uri="{FF2B5EF4-FFF2-40B4-BE49-F238E27FC236}">
                <a16:creationId xmlns:a16="http://schemas.microsoft.com/office/drawing/2014/main" id="{37A31490-A10D-455A-B515-E26064D0E10A}"/>
              </a:ext>
            </a:extLst>
          </p:cNvPr>
          <p:cNvSpPr>
            <a:spLocks noGrp="1"/>
          </p:cNvSpPr>
          <p:nvPr>
            <p:ph sz="quarter" idx="4"/>
          </p:nvPr>
        </p:nvSpPr>
        <p:spPr>
          <a:xfrm>
            <a:off x="6172200" y="2505075"/>
            <a:ext cx="5276850" cy="3684588"/>
          </a:xfrm>
        </p:spPr>
        <p:txBody>
          <a:bodyPr>
            <a:normAutofit/>
          </a:bodyPr>
          <a:lstStyle>
            <a:lvl1pPr>
              <a:defRPr sz="2000"/>
            </a:lvl1pPr>
            <a:lvl2pPr>
              <a:defRPr sz="1800"/>
            </a:lvl2pPr>
            <a:lvl3pPr>
              <a:defRPr sz="1600"/>
            </a:lvl3pPr>
            <a:lvl4pPr>
              <a:defRPr sz="1400"/>
            </a:lvl4pPr>
            <a:lvl5pPr>
              <a:defRPr sz="14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94907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ext Placeholder 3">
            <a:extLst>
              <a:ext uri="{FF2B5EF4-FFF2-40B4-BE49-F238E27FC236}">
                <a16:creationId xmlns:a16="http://schemas.microsoft.com/office/drawing/2014/main" id="{9F5DF135-B773-4FF0-A198-6877681591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Content Placeholder 2">
            <a:extLst>
              <a:ext uri="{FF2B5EF4-FFF2-40B4-BE49-F238E27FC236}">
                <a16:creationId xmlns:a16="http://schemas.microsoft.com/office/drawing/2014/main" id="{4D4BA48E-457A-42FA-BC00-3AE386B38A0C}"/>
              </a:ext>
            </a:extLst>
          </p:cNvPr>
          <p:cNvSpPr>
            <a:spLocks noGrp="1"/>
          </p:cNvSpPr>
          <p:nvPr>
            <p:ph idx="1"/>
          </p:nvPr>
        </p:nvSpPr>
        <p:spPr>
          <a:xfrm>
            <a:off x="5183188" y="987425"/>
            <a:ext cx="626586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itle 1">
            <a:extLst>
              <a:ext uri="{FF2B5EF4-FFF2-40B4-BE49-F238E27FC236}">
                <a16:creationId xmlns:a16="http://schemas.microsoft.com/office/drawing/2014/main" id="{43DF8AE6-3466-400C-B6F1-335DF4DED075}"/>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Tree>
    <p:extLst>
      <p:ext uri="{BB962C8B-B14F-4D97-AF65-F5344CB8AC3E}">
        <p14:creationId xmlns:p14="http://schemas.microsoft.com/office/powerpoint/2010/main" val="39769864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itle 1">
            <a:extLst>
              <a:ext uri="{FF2B5EF4-FFF2-40B4-BE49-F238E27FC236}">
                <a16:creationId xmlns:a16="http://schemas.microsoft.com/office/drawing/2014/main" id="{A3EA16B2-FFAE-4A6E-977D-191BC1DB5B28}"/>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0" name="Text Placeholder 3">
            <a:extLst>
              <a:ext uri="{FF2B5EF4-FFF2-40B4-BE49-F238E27FC236}">
                <a16:creationId xmlns:a16="http://schemas.microsoft.com/office/drawing/2014/main" id="{436B2E80-B2B9-4309-8C9B-11D0B83C4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1" name="Picture Placeholder 2">
            <a:extLst>
              <a:ext uri="{FF2B5EF4-FFF2-40B4-BE49-F238E27FC236}">
                <a16:creationId xmlns:a16="http://schemas.microsoft.com/office/drawing/2014/main" id="{03DB89DF-F372-4E54-9DFD-D53E42A2B8E8}"/>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Click icon to add picture</a:t>
            </a:r>
          </a:p>
        </p:txBody>
      </p:sp>
    </p:spTree>
    <p:extLst>
      <p:ext uri="{BB962C8B-B14F-4D97-AF65-F5344CB8AC3E}">
        <p14:creationId xmlns:p14="http://schemas.microsoft.com/office/powerpoint/2010/main" val="4294346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0F2147C-DDBF-4431-95AC-650CCE32FC7A}"/>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tx1"/>
                </a:solidFill>
              </a:defRPr>
            </a:lvl1pPr>
          </a:lstStyle>
          <a:p>
            <a:pPr algn="ctr"/>
            <a:fld id="{817179DE-9BF3-494C-804F-0C7C90AC8700}" type="slidenum">
              <a:rPr lang="en-US" noProof="0" smtClean="0"/>
              <a:pPr algn="ctr"/>
              <a:t>‹#›</a:t>
            </a:fld>
            <a:endParaRPr lang="en-US" noProof="0" dirty="0"/>
          </a:p>
        </p:txBody>
      </p:sp>
      <p:sp>
        <p:nvSpPr>
          <p:cNvPr id="2" name="Title Placeholder 1">
            <a:extLst>
              <a:ext uri="{FF2B5EF4-FFF2-40B4-BE49-F238E27FC236}">
                <a16:creationId xmlns:a16="http://schemas.microsoft.com/office/drawing/2014/main" id="{224C3681-351A-40D9-8C08-632E98237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607CEF16-92A3-4A77-B95D-A9DB52319F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40967707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70" r:id="rId10"/>
    <p:sldLayoutId id="2147483669" r:id="rId11"/>
    <p:sldLayoutId id="2147483655"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internationalteflacademy.com/faq/tefl-tesol-celta-a-guide-to-basic-acronyms-for-teaching-english-abroad#TEFL"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hyperlink" Target="https://www.internationalteflacademy.com/faq/tefl-tesol-celta-a-guide-to-basic-acronyms-for-teaching-english-abroad#CELTA" TargetMode="External"/><Relationship Id="rId4" Type="http://schemas.openxmlformats.org/officeDocument/2006/relationships/hyperlink" Target="https://www.internationalteflacademy.com/faq/tefl-tesol-celta-a-guide-to-basic-acronyms-for-teaching-english-abroad#TESOL"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sv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6.sv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room of red chairs in front of a window">
            <a:extLst>
              <a:ext uri="{FF2B5EF4-FFF2-40B4-BE49-F238E27FC236}">
                <a16:creationId xmlns:a16="http://schemas.microsoft.com/office/drawing/2014/main" id="{E983D85E-34D8-430D-875F-7EBB69A6B73E}"/>
              </a:ext>
            </a:extLst>
          </p:cNvPr>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p:pic>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a:xfrm>
            <a:off x="7274144" y="1291772"/>
            <a:ext cx="4379976" cy="3611880"/>
          </a:xfrm>
        </p:spPr>
        <p:txBody>
          <a:bodyPr/>
          <a:lstStyle/>
          <a:p>
            <a:r>
              <a:rPr lang="en-GB" dirty="0"/>
              <a:t>English as a Foreign Language (EFL)</a:t>
            </a:r>
            <a:endParaRPr lang="en-US" dirty="0"/>
          </a:p>
        </p:txBody>
      </p:sp>
      <p:sp>
        <p:nvSpPr>
          <p:cNvPr id="12" name="Subtitle 11" descr="subtitle">
            <a:extLst>
              <a:ext uri="{FF2B5EF4-FFF2-40B4-BE49-F238E27FC236}">
                <a16:creationId xmlns:a16="http://schemas.microsoft.com/office/drawing/2014/main" id="{B28A8D9C-5123-4D2B-9272-016EF90E0E50}"/>
              </a:ext>
            </a:extLst>
          </p:cNvPr>
          <p:cNvSpPr>
            <a:spLocks noGrp="1"/>
          </p:cNvSpPr>
          <p:nvPr>
            <p:ph type="subTitle" idx="1"/>
          </p:nvPr>
        </p:nvSpPr>
        <p:spPr>
          <a:xfrm>
            <a:off x="6676567" y="5566228"/>
            <a:ext cx="5515433" cy="839957"/>
          </a:xfrm>
        </p:spPr>
        <p:txBody>
          <a:bodyPr/>
          <a:lstStyle/>
          <a:p>
            <a:r>
              <a:rPr lang="en-US" dirty="0">
                <a:effectLst>
                  <a:outerShdw blurRad="38100" dist="38100" dir="2700000" algn="tl">
                    <a:srgbClr val="000000">
                      <a:alpha val="43137"/>
                    </a:srgbClr>
                  </a:outerShdw>
                </a:effectLst>
              </a:rPr>
              <a:t>        Akbar Ali – 1704828	</a:t>
            </a:r>
          </a:p>
          <a:p>
            <a:r>
              <a:rPr lang="en-GB" i="1" dirty="0">
                <a:effectLst>
                  <a:outerShdw blurRad="38100" dist="38100" dir="2700000" algn="tl">
                    <a:srgbClr val="000000">
                      <a:alpha val="43137"/>
                    </a:srgbClr>
                  </a:outerShdw>
                </a:effectLst>
              </a:rPr>
              <a:t>Skills for life: Employability and Future Pathways</a:t>
            </a:r>
            <a:endParaRPr lang="en-US" dirty="0">
              <a:effectLst>
                <a:outerShdw blurRad="38100" dist="38100" dir="2700000" algn="tl">
                  <a:srgbClr val="000000">
                    <a:alpha val="43137"/>
                  </a:srgbClr>
                </a:outerShdw>
              </a:effectLst>
            </a:endParaRPr>
          </a:p>
        </p:txBody>
      </p:sp>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12382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C276A3-D0E6-439A-B92D-E6778B0C8D0B}"/>
              </a:ext>
            </a:extLst>
          </p:cNvPr>
          <p:cNvSpPr txBox="1"/>
          <p:nvPr/>
        </p:nvSpPr>
        <p:spPr>
          <a:xfrm>
            <a:off x="537410" y="561473"/>
            <a:ext cx="11117179" cy="769441"/>
          </a:xfrm>
          <a:prstGeom prst="rect">
            <a:avLst/>
          </a:prstGeom>
          <a:noFill/>
        </p:spPr>
        <p:txBody>
          <a:bodyPr wrap="square" rtlCol="0">
            <a:spAutoFit/>
          </a:bodyPr>
          <a:lstStyle/>
          <a:p>
            <a:pPr algn="ctr"/>
            <a:r>
              <a:rPr lang="en-GB" sz="4400" b="1" u="sng" dirty="0">
                <a:solidFill>
                  <a:schemeClr val="accent2"/>
                </a:solidFill>
                <a:effectLst>
                  <a:outerShdw blurRad="38100" dist="38100" dir="2700000" algn="tl">
                    <a:srgbClr val="000000">
                      <a:alpha val="43137"/>
                    </a:srgbClr>
                  </a:outerShdw>
                </a:effectLst>
                <a:latin typeface="Stylus BT" panose="020E0402020206020304" pitchFamily="34" charset="0"/>
                <a:ea typeface="Adobe Song Std L" panose="02020300000000000000" pitchFamily="18" charset="-128"/>
              </a:rPr>
              <a:t>The three major teaching styles abroad are:</a:t>
            </a:r>
          </a:p>
        </p:txBody>
      </p:sp>
      <p:sp>
        <p:nvSpPr>
          <p:cNvPr id="4" name="TextBox 3">
            <a:extLst>
              <a:ext uri="{FF2B5EF4-FFF2-40B4-BE49-F238E27FC236}">
                <a16:creationId xmlns:a16="http://schemas.microsoft.com/office/drawing/2014/main" id="{E736B905-83C7-43FA-A251-55D627875D09}"/>
              </a:ext>
            </a:extLst>
          </p:cNvPr>
          <p:cNvSpPr txBox="1"/>
          <p:nvPr/>
        </p:nvSpPr>
        <p:spPr>
          <a:xfrm>
            <a:off x="537411" y="561473"/>
            <a:ext cx="10996864" cy="6186309"/>
          </a:xfrm>
          <a:prstGeom prst="rect">
            <a:avLst/>
          </a:prstGeom>
          <a:noFill/>
          <a:ln>
            <a:noFill/>
          </a:ln>
        </p:spPr>
        <p:txBody>
          <a:bodyPr wrap="square" rtlCol="0">
            <a:spAutoFit/>
          </a:bodyPr>
          <a:lstStyle/>
          <a:p>
            <a:endParaRPr lang="en-GB" b="1" dirty="0">
              <a:latin typeface="Stylus BT" panose="020E0402020206020304" pitchFamily="34" charset="0"/>
            </a:endParaRPr>
          </a:p>
          <a:p>
            <a:endParaRPr lang="en-GB" sz="2400" b="1" dirty="0">
              <a:latin typeface="Stylus BT" panose="020E0402020206020304" pitchFamily="34" charset="0"/>
              <a:hlinkClick r:id="rId3">
                <a:extLst>
                  <a:ext uri="{A12FA001-AC4F-418D-AE19-62706E023703}">
                    <ahyp:hlinkClr xmlns:ahyp="http://schemas.microsoft.com/office/drawing/2018/hyperlinkcolor" val="tx"/>
                  </a:ext>
                </a:extLst>
              </a:hlinkClick>
            </a:endParaRPr>
          </a:p>
          <a:p>
            <a:endParaRPr lang="en-GB" sz="2400" b="1" dirty="0">
              <a:latin typeface="Stylus BT" panose="020E0402020206020304" pitchFamily="34" charset="0"/>
              <a:hlinkClick r:id="rId3">
                <a:extLst>
                  <a:ext uri="{A12FA001-AC4F-418D-AE19-62706E023703}">
                    <ahyp:hlinkClr xmlns:ahyp="http://schemas.microsoft.com/office/drawing/2018/hyperlinkcolor" val="tx"/>
                  </a:ext>
                </a:extLst>
              </a:hlinkClick>
            </a:endParaRPr>
          </a:p>
          <a:p>
            <a:endParaRPr lang="en-GB" sz="2400" b="1" dirty="0">
              <a:latin typeface="Stylus BT" panose="020E0402020206020304" pitchFamily="34" charset="0"/>
              <a:hlinkClick r:id="rId3">
                <a:extLst>
                  <a:ext uri="{A12FA001-AC4F-418D-AE19-62706E023703}">
                    <ahyp:hlinkClr xmlns:ahyp="http://schemas.microsoft.com/office/drawing/2018/hyperlinkcolor" val="tx"/>
                  </a:ext>
                </a:extLst>
              </a:hlinkClick>
            </a:endParaRPr>
          </a:p>
          <a:p>
            <a:endParaRPr lang="en-GB" sz="2400" b="1" dirty="0">
              <a:latin typeface="Stylus BT" panose="020E0402020206020304" pitchFamily="34" charset="0"/>
              <a:hlinkClick r:id="rId3">
                <a:extLst>
                  <a:ext uri="{A12FA001-AC4F-418D-AE19-62706E023703}">
                    <ahyp:hlinkClr xmlns:ahyp="http://schemas.microsoft.com/office/drawing/2018/hyperlinkcolor" val="tx"/>
                  </a:ext>
                </a:extLst>
              </a:hlinkClick>
            </a:endParaRPr>
          </a:p>
          <a:p>
            <a:r>
              <a:rPr lang="en-GB" sz="2400" b="1" dirty="0">
                <a:latin typeface="Stylus BT" panose="020E0402020206020304" pitchFamily="34" charset="0"/>
                <a:hlinkClick r:id="rId3">
                  <a:extLst>
                    <a:ext uri="{A12FA001-AC4F-418D-AE19-62706E023703}">
                      <ahyp:hlinkClr xmlns:ahyp="http://schemas.microsoft.com/office/drawing/2018/hyperlinkcolor" val="tx"/>
                    </a:ext>
                  </a:extLst>
                </a:hlinkClick>
              </a:rPr>
              <a:t>TEFL</a:t>
            </a:r>
            <a:r>
              <a:rPr lang="en-GB" sz="2400" b="1" dirty="0">
                <a:latin typeface="Stylus BT" panose="020E0402020206020304" pitchFamily="34" charset="0"/>
              </a:rPr>
              <a:t> - Teaching English as a Foreign Language</a:t>
            </a:r>
          </a:p>
          <a:p>
            <a:endParaRPr lang="en-GB" sz="2400" b="1" dirty="0">
              <a:latin typeface="Stylus BT" panose="020E0402020206020304" pitchFamily="34" charset="0"/>
            </a:endParaRPr>
          </a:p>
          <a:p>
            <a:endParaRPr lang="en-GB" sz="2400" b="1" dirty="0">
              <a:latin typeface="Stylus BT" panose="020E0402020206020304" pitchFamily="34" charset="0"/>
            </a:endParaRPr>
          </a:p>
          <a:p>
            <a:r>
              <a:rPr lang="en-GB" sz="2400" b="1" dirty="0">
                <a:latin typeface="Stylus BT" panose="020E0402020206020304" pitchFamily="34" charset="0"/>
                <a:hlinkClick r:id="rId4">
                  <a:extLst>
                    <a:ext uri="{A12FA001-AC4F-418D-AE19-62706E023703}">
                      <ahyp:hlinkClr xmlns:ahyp="http://schemas.microsoft.com/office/drawing/2018/hyperlinkcolor" val="tx"/>
                    </a:ext>
                  </a:extLst>
                </a:hlinkClick>
              </a:rPr>
              <a:t>TESOL</a:t>
            </a:r>
            <a:r>
              <a:rPr lang="en-GB" sz="2400" b="1" dirty="0">
                <a:latin typeface="Stylus BT" panose="020E0402020206020304" pitchFamily="34" charset="0"/>
              </a:rPr>
              <a:t> - Teachers of English to Speakers of Other Languages</a:t>
            </a:r>
          </a:p>
          <a:p>
            <a:endParaRPr lang="en-GB" sz="2400" b="1" dirty="0">
              <a:latin typeface="Stylus BT" panose="020E0402020206020304" pitchFamily="34" charset="0"/>
            </a:endParaRPr>
          </a:p>
          <a:p>
            <a:endParaRPr lang="en-GB" sz="2400" b="1" dirty="0">
              <a:latin typeface="Stylus BT" panose="020E0402020206020304" pitchFamily="34" charset="0"/>
            </a:endParaRPr>
          </a:p>
          <a:p>
            <a:r>
              <a:rPr lang="en-GB" sz="2400" b="1" u="sng" dirty="0">
                <a:latin typeface="Stylus BT" panose="020E0402020206020304" pitchFamily="34" charset="0"/>
                <a:hlinkClick r:id="rId5">
                  <a:extLst>
                    <a:ext uri="{A12FA001-AC4F-418D-AE19-62706E023703}">
                      <ahyp:hlinkClr xmlns:ahyp="http://schemas.microsoft.com/office/drawing/2018/hyperlinkcolor" val="tx"/>
                    </a:ext>
                  </a:extLst>
                </a:hlinkClick>
              </a:rPr>
              <a:t>CELTA</a:t>
            </a:r>
            <a:r>
              <a:rPr lang="en-GB" sz="2400" b="1" dirty="0">
                <a:latin typeface="Stylus BT" panose="020E0402020206020304" pitchFamily="34" charset="0"/>
              </a:rPr>
              <a:t> - Certificate in English Language Teaching to Adults</a:t>
            </a:r>
          </a:p>
          <a:p>
            <a:endParaRPr lang="en-GB" sz="2400" b="1" dirty="0">
              <a:latin typeface="Stylus BT" panose="020E0402020206020304" pitchFamily="34" charset="0"/>
            </a:endParaRPr>
          </a:p>
          <a:p>
            <a:endParaRPr lang="en-GB" b="1" dirty="0">
              <a:latin typeface="Stylus BT" panose="020E0402020206020304" pitchFamily="34" charset="0"/>
              <a:ea typeface="Verdana" panose="020B0604030504040204" pitchFamily="34" charset="0"/>
            </a:endParaRPr>
          </a:p>
          <a:p>
            <a:pPr algn="r"/>
            <a:r>
              <a:rPr lang="en-GB" b="1" dirty="0">
                <a:latin typeface="Stylus BT" panose="020E0402020206020304" pitchFamily="34" charset="0"/>
              </a:rPr>
              <a:t>International TEFL Academy (2014)</a:t>
            </a:r>
          </a:p>
          <a:p>
            <a:endParaRPr lang="en-GB" b="1" dirty="0">
              <a:latin typeface="Stylus BT" panose="020E0402020206020304" pitchFamily="34" charset="0"/>
            </a:endParaRPr>
          </a:p>
          <a:p>
            <a:br>
              <a:rPr lang="en-GB" b="1" dirty="0">
                <a:latin typeface="Stylus BT" panose="020E0402020206020304" pitchFamily="34" charset="0"/>
              </a:rPr>
            </a:br>
            <a:r>
              <a:rPr lang="en-GB" b="1" dirty="0">
                <a:latin typeface="Stylus BT" panose="020E0402020206020304" pitchFamily="34" charset="0"/>
              </a:rPr>
              <a:t> </a:t>
            </a:r>
          </a:p>
        </p:txBody>
      </p:sp>
    </p:spTree>
    <p:extLst>
      <p:ext uri="{BB962C8B-B14F-4D97-AF65-F5344CB8AC3E}">
        <p14:creationId xmlns:p14="http://schemas.microsoft.com/office/powerpoint/2010/main" val="261887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7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rial view of boy sitting at his laptop">
            <a:extLst>
              <a:ext uri="{FF2B5EF4-FFF2-40B4-BE49-F238E27FC236}">
                <a16:creationId xmlns:a16="http://schemas.microsoft.com/office/drawing/2014/main" id="{3C2A7DCB-B005-424A-8446-ACA533D0BC8B}"/>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a:xfrm>
            <a:off x="9692201" y="-1"/>
            <a:ext cx="2499799" cy="6858001"/>
          </a:xfrm>
        </p:spPr>
      </p:pic>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Stylus BT" panose="020E0402020206020304" pitchFamily="34" charset="0"/>
            </a:endParaRPr>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Stylus BT" panose="020E0402020206020304" pitchFamily="34" charset="0"/>
            </a:endParaRPr>
          </a:p>
        </p:txBody>
      </p:sp>
      <p:sp>
        <p:nvSpPr>
          <p:cNvPr id="44" name="Slide Number Placeholder 5" descr="Slide number">
            <a:extLst>
              <a:ext uri="{FF2B5EF4-FFF2-40B4-BE49-F238E27FC236}">
                <a16:creationId xmlns:a16="http://schemas.microsoft.com/office/drawing/2014/main" id="{11457662-C1A5-4B93-8E30-88025E27C462}"/>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800" smtClean="0">
                <a:solidFill>
                  <a:schemeClr val="tx1"/>
                </a:solidFill>
                <a:latin typeface="Stylus BT" panose="020E0402020206020304" pitchFamily="34" charset="0"/>
              </a:rPr>
              <a:pPr algn="ctr"/>
              <a:t>3</a:t>
            </a:fld>
            <a:endParaRPr lang="en-US" sz="1800" dirty="0">
              <a:solidFill>
                <a:schemeClr val="tx1"/>
              </a:solidFill>
              <a:latin typeface="Stylus BT" panose="020E0402020206020304" pitchFamily="34" charset="0"/>
            </a:endParaRPr>
          </a:p>
        </p:txBody>
      </p:sp>
      <p:sp>
        <p:nvSpPr>
          <p:cNvPr id="42" name="Title 3" descr="Title">
            <a:extLst>
              <a:ext uri="{FF2B5EF4-FFF2-40B4-BE49-F238E27FC236}">
                <a16:creationId xmlns:a16="http://schemas.microsoft.com/office/drawing/2014/main" id="{35374F05-0974-42A2-AE1A-7DA977287AFA}"/>
              </a:ext>
            </a:extLst>
          </p:cNvPr>
          <p:cNvSpPr>
            <a:spLocks noGrp="1"/>
          </p:cNvSpPr>
          <p:nvPr>
            <p:ph type="title"/>
          </p:nvPr>
        </p:nvSpPr>
        <p:spPr>
          <a:xfrm>
            <a:off x="633185" y="557439"/>
            <a:ext cx="7484119" cy="830997"/>
          </a:xfrm>
        </p:spPr>
        <p:txBody>
          <a:bodyPr/>
          <a:lstStyle/>
          <a:p>
            <a:r>
              <a:rPr lang="en-US" sz="4400" b="1" u="sng" dirty="0">
                <a:latin typeface="Stylus BT" panose="020E0402020206020304" pitchFamily="34" charset="0"/>
              </a:rPr>
              <a:t>What does a EFL teacher do?</a:t>
            </a:r>
          </a:p>
        </p:txBody>
      </p:sp>
      <p:pic>
        <p:nvPicPr>
          <p:cNvPr id="43" name="Content Placeholder 34" descr="Open Book">
            <a:extLst>
              <a:ext uri="{FF2B5EF4-FFF2-40B4-BE49-F238E27FC236}">
                <a16:creationId xmlns:a16="http://schemas.microsoft.com/office/drawing/2014/main" id="{CA35FF4B-64C5-4881-BBE2-B754BCC2D004}"/>
              </a:ext>
            </a:extLst>
          </p:cNvPr>
          <p:cNvPicPr>
            <a:picLocks noGrp="1" noChangeAspect="1"/>
          </p:cNvPicPr>
          <p:nvPr>
            <p:ph sz="quarter" idx="13"/>
          </p:nvPr>
        </p:nvPicPr>
        <p:blipFill>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537888" y="2029327"/>
            <a:ext cx="548640" cy="548640"/>
          </a:xfrm>
        </p:spPr>
      </p:pic>
      <p:sp>
        <p:nvSpPr>
          <p:cNvPr id="45" name="Text Placeholder 22" descr="content block 1">
            <a:extLst>
              <a:ext uri="{FF2B5EF4-FFF2-40B4-BE49-F238E27FC236}">
                <a16:creationId xmlns:a16="http://schemas.microsoft.com/office/drawing/2014/main" id="{BF1F8229-E191-4B27-9C18-90BC1031D4DA}"/>
              </a:ext>
            </a:extLst>
          </p:cNvPr>
          <p:cNvSpPr txBox="1">
            <a:spLocks/>
          </p:cNvSpPr>
          <p:nvPr/>
        </p:nvSpPr>
        <p:spPr>
          <a:xfrm>
            <a:off x="372018" y="2623821"/>
            <a:ext cx="2834640" cy="3637957"/>
          </a:xfrm>
          <a:prstGeom prst="rect">
            <a:avLst/>
          </a:prstGeom>
        </p:spPr>
        <p:txBody>
          <a:bodyPr vert="horz" wrap="square" lIns="0" tIns="45720" rIns="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lang="en-US" sz="1400" kern="1200" dirty="0" smtClean="0">
                <a:solidFill>
                  <a:schemeClr val="tx1"/>
                </a:solidFill>
                <a:latin typeface="+mn-lt"/>
                <a:ea typeface="+mj-ea"/>
                <a:cs typeface="+mj-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800" b="1" u="sng" dirty="0">
                <a:effectLst>
                  <a:outerShdw blurRad="38100" dist="38100" dir="2700000" algn="tl">
                    <a:srgbClr val="000000">
                      <a:alpha val="43137"/>
                    </a:srgbClr>
                  </a:outerShdw>
                </a:effectLst>
                <a:latin typeface="Stylus BT" panose="020E0402020206020304" pitchFamily="34" charset="0"/>
              </a:rPr>
              <a:t>Specification</a:t>
            </a:r>
          </a:p>
          <a:p>
            <a:pPr algn="ctr">
              <a:lnSpc>
                <a:spcPct val="100000"/>
              </a:lnSpc>
              <a:spcBef>
                <a:spcPts val="0"/>
              </a:spcBef>
              <a:defRPr/>
            </a:pPr>
            <a:endParaRPr lang="en-GB" sz="1800" b="1" dirty="0">
              <a:latin typeface="Stylus BT" panose="020E0402020206020304" pitchFamily="34" charset="0"/>
              <a:sym typeface="Wingdings" panose="05000000000000000000" pitchFamily="2" charset="2"/>
            </a:endParaRPr>
          </a:p>
          <a:p>
            <a:pPr marL="285750" indent="-285750" algn="ctr">
              <a:lnSpc>
                <a:spcPct val="100000"/>
              </a:lnSpc>
              <a:spcBef>
                <a:spcPts val="0"/>
              </a:spcBef>
              <a:buFont typeface="Wingdings" panose="05000000000000000000" pitchFamily="2" charset="2"/>
              <a:buChar char=""/>
              <a:defRPr/>
            </a:pPr>
            <a:r>
              <a:rPr lang="en-GB" sz="1800" b="1" dirty="0">
                <a:latin typeface="Stylus BT" panose="020E0402020206020304" pitchFamily="34" charset="0"/>
                <a:sym typeface="Wingdings" panose="05000000000000000000" pitchFamily="2" charset="2"/>
              </a:rPr>
              <a:t>Preparing, planning and delivering lessons</a:t>
            </a:r>
          </a:p>
          <a:p>
            <a:pPr marL="285750" indent="-285750" algn="ctr">
              <a:lnSpc>
                <a:spcPct val="100000"/>
              </a:lnSpc>
              <a:spcBef>
                <a:spcPts val="0"/>
              </a:spcBef>
              <a:buFont typeface="Wingdings" panose="05000000000000000000" pitchFamily="2" charset="2"/>
              <a:buChar char=""/>
              <a:defRPr/>
            </a:pPr>
            <a:endParaRPr lang="en-GB" sz="1800" b="1" dirty="0">
              <a:latin typeface="Stylus BT" panose="020E0402020206020304" pitchFamily="34" charset="0"/>
              <a:sym typeface="Wingdings" panose="05000000000000000000" pitchFamily="2" charset="2"/>
            </a:endParaRPr>
          </a:p>
          <a:p>
            <a:pPr marL="285750" indent="-285750" algn="ctr">
              <a:lnSpc>
                <a:spcPct val="100000"/>
              </a:lnSpc>
              <a:spcBef>
                <a:spcPts val="0"/>
              </a:spcBef>
              <a:buFont typeface="Wingdings" panose="05000000000000000000" pitchFamily="2" charset="2"/>
              <a:buChar char=""/>
              <a:defRPr/>
            </a:pPr>
            <a:r>
              <a:rPr lang="en-GB" sz="1800" b="1" dirty="0">
                <a:latin typeface="Stylus BT" panose="020E0402020206020304" pitchFamily="34" charset="0"/>
                <a:sym typeface="Wingdings" panose="05000000000000000000" pitchFamily="2" charset="2"/>
              </a:rPr>
              <a:t>Preparing materials for lessons</a:t>
            </a:r>
          </a:p>
          <a:p>
            <a:pPr marL="285750" indent="-285750" algn="ctr">
              <a:lnSpc>
                <a:spcPct val="100000"/>
              </a:lnSpc>
              <a:spcBef>
                <a:spcPts val="0"/>
              </a:spcBef>
              <a:buFont typeface="Wingdings" panose="05000000000000000000" pitchFamily="2" charset="2"/>
              <a:buChar char=""/>
              <a:defRPr/>
            </a:pPr>
            <a:endParaRPr lang="en-GB" sz="1800" b="1" dirty="0">
              <a:latin typeface="Stylus BT" panose="020E0402020206020304" pitchFamily="34" charset="0"/>
              <a:sym typeface="Wingdings" panose="05000000000000000000" pitchFamily="2" charset="2"/>
            </a:endParaRPr>
          </a:p>
          <a:p>
            <a:pPr marL="285750" indent="-285750" algn="ctr">
              <a:lnSpc>
                <a:spcPct val="100000"/>
              </a:lnSpc>
              <a:spcBef>
                <a:spcPts val="0"/>
              </a:spcBef>
              <a:buFont typeface="Wingdings" panose="05000000000000000000" pitchFamily="2" charset="2"/>
              <a:buChar char=""/>
              <a:defRPr/>
            </a:pPr>
            <a:r>
              <a:rPr lang="en-GB" sz="1800" b="1" dirty="0">
                <a:latin typeface="Stylus BT" panose="020E0402020206020304" pitchFamily="34" charset="0"/>
                <a:sym typeface="Wingdings" panose="05000000000000000000" pitchFamily="2" charset="2"/>
              </a:rPr>
              <a:t>Assessing students work</a:t>
            </a:r>
          </a:p>
          <a:p>
            <a:pPr marL="285750" indent="-285750" algn="ctr">
              <a:lnSpc>
                <a:spcPct val="100000"/>
              </a:lnSpc>
              <a:spcBef>
                <a:spcPts val="0"/>
              </a:spcBef>
              <a:buFont typeface="Wingdings" panose="05000000000000000000" pitchFamily="2" charset="2"/>
              <a:buChar char=""/>
              <a:defRPr/>
            </a:pPr>
            <a:endParaRPr lang="en-GB" sz="1800" b="1" dirty="0">
              <a:latin typeface="Stylus BT" panose="020E0402020206020304" pitchFamily="34" charset="0"/>
              <a:sym typeface="Wingdings" panose="05000000000000000000" pitchFamily="2" charset="2"/>
            </a:endParaRPr>
          </a:p>
          <a:p>
            <a:pPr marL="285750" indent="-285750" algn="ctr">
              <a:lnSpc>
                <a:spcPct val="100000"/>
              </a:lnSpc>
              <a:spcBef>
                <a:spcPts val="0"/>
              </a:spcBef>
              <a:buFont typeface="Wingdings" panose="05000000000000000000" pitchFamily="2" charset="2"/>
              <a:buChar char=""/>
              <a:defRPr/>
            </a:pPr>
            <a:r>
              <a:rPr lang="en-GB" sz="1800" b="1" dirty="0">
                <a:latin typeface="Stylus BT" panose="020E0402020206020304" pitchFamily="34" charset="0"/>
                <a:sym typeface="Wingdings" panose="05000000000000000000" pitchFamily="2" charset="2"/>
              </a:rPr>
              <a:t>Option to run specialist courses and extra curricular activities</a:t>
            </a:r>
            <a:endParaRPr lang="en-GB" sz="1800" b="1" dirty="0">
              <a:latin typeface="Stylus BT" panose="020E0402020206020304" pitchFamily="34" charset="0"/>
            </a:endParaRPr>
          </a:p>
          <a:p>
            <a:pPr algn="ctr"/>
            <a:endParaRPr lang="en-GB" sz="1800" b="1" u="sng" dirty="0">
              <a:latin typeface="Stylus BT" panose="020E0402020206020304" pitchFamily="34" charset="0"/>
            </a:endParaRPr>
          </a:p>
        </p:txBody>
      </p:sp>
      <p:pic>
        <p:nvPicPr>
          <p:cNvPr id="46" name="Content Placeholder 35" descr="Medal">
            <a:extLst>
              <a:ext uri="{FF2B5EF4-FFF2-40B4-BE49-F238E27FC236}">
                <a16:creationId xmlns:a16="http://schemas.microsoft.com/office/drawing/2014/main" id="{42336835-ECF7-424F-AF77-EBE876D0ADB7}"/>
              </a:ext>
            </a:extLst>
          </p:cNvPr>
          <p:cNvPicPr>
            <a:picLocks noGrp="1" noChangeAspect="1"/>
          </p:cNvPicPr>
          <p:nvPr>
            <p:ph sz="quarter" idx="14"/>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4634657" y="2061410"/>
            <a:ext cx="548640" cy="548640"/>
          </a:xfrm>
        </p:spPr>
      </p:pic>
      <p:pic>
        <p:nvPicPr>
          <p:cNvPr id="47" name="Graphic 46" descr="Head with gears">
            <a:extLst>
              <a:ext uri="{FF2B5EF4-FFF2-40B4-BE49-F238E27FC236}">
                <a16:creationId xmlns:a16="http://schemas.microsoft.com/office/drawing/2014/main" id="{DE347BEC-5549-4388-8853-3C403C24D0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925536" y="2029327"/>
            <a:ext cx="548640" cy="548640"/>
          </a:xfrm>
          <a:prstGeom prst="rect">
            <a:avLst/>
          </a:prstGeom>
        </p:spPr>
      </p:pic>
      <p:sp>
        <p:nvSpPr>
          <p:cNvPr id="48" name="Text Placeholder 23" descr="content block 2">
            <a:extLst>
              <a:ext uri="{FF2B5EF4-FFF2-40B4-BE49-F238E27FC236}">
                <a16:creationId xmlns:a16="http://schemas.microsoft.com/office/drawing/2014/main" id="{EF4A7396-AB53-45F9-B996-8C8EC4D9B9FE}"/>
              </a:ext>
            </a:extLst>
          </p:cNvPr>
          <p:cNvSpPr txBox="1">
            <a:spLocks/>
          </p:cNvSpPr>
          <p:nvPr/>
        </p:nvSpPr>
        <p:spPr>
          <a:xfrm>
            <a:off x="3478746" y="2623822"/>
            <a:ext cx="2834639" cy="3495044"/>
          </a:xfrm>
          <a:prstGeom prst="rect">
            <a:avLst/>
          </a:prstGeom>
        </p:spPr>
        <p:txBody>
          <a:bodyPr vert="horz" wrap="square" lIns="0" tIns="45720" rIns="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lang="en-US" sz="1400" kern="1200" dirty="0" smtClean="0">
                <a:solidFill>
                  <a:schemeClr val="tx1"/>
                </a:solidFill>
                <a:latin typeface="+mn-lt"/>
                <a:ea typeface="+mj-ea"/>
                <a:cs typeface="+mj-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800" b="1" u="sng" dirty="0">
                <a:effectLst>
                  <a:outerShdw blurRad="38100" dist="38100" dir="2700000" algn="tl">
                    <a:srgbClr val="000000">
                      <a:alpha val="43137"/>
                    </a:srgbClr>
                  </a:outerShdw>
                </a:effectLst>
                <a:latin typeface="Stylus BT" panose="020E0402020206020304" pitchFamily="34" charset="0"/>
              </a:rPr>
              <a:t>Key skills</a:t>
            </a:r>
          </a:p>
          <a:p>
            <a:pPr marL="285750" indent="-285750" algn="ctr">
              <a:buFont typeface="Wingdings" panose="05000000000000000000" pitchFamily="2" charset="2"/>
              <a:buChar char=""/>
            </a:pPr>
            <a:r>
              <a:rPr lang="en-GB" sz="1800" b="1" dirty="0">
                <a:latin typeface="Stylus BT" panose="020E0402020206020304" pitchFamily="34" charset="0"/>
                <a:sym typeface="Wingdings" panose="05000000000000000000" pitchFamily="2" charset="2"/>
              </a:rPr>
              <a:t>Excellent speaking and writing skills </a:t>
            </a:r>
          </a:p>
          <a:p>
            <a:pPr marL="285750" indent="-285750" algn="ctr">
              <a:buFont typeface="Wingdings" panose="05000000000000000000" pitchFamily="2" charset="2"/>
              <a:buChar char=""/>
            </a:pPr>
            <a:r>
              <a:rPr lang="en-GB" sz="1800" b="1" dirty="0">
                <a:latin typeface="Stylus BT" panose="020E0402020206020304" pitchFamily="34" charset="0"/>
                <a:sym typeface="Wingdings" panose="05000000000000000000" pitchFamily="2" charset="2"/>
              </a:rPr>
              <a:t>Patience</a:t>
            </a:r>
          </a:p>
          <a:p>
            <a:pPr marL="285750" indent="-285750" algn="ctr">
              <a:buFont typeface="Wingdings" panose="05000000000000000000" pitchFamily="2" charset="2"/>
              <a:buChar char=""/>
            </a:pPr>
            <a:r>
              <a:rPr lang="en-GB" sz="1800" b="1" dirty="0">
                <a:latin typeface="Stylus BT" panose="020E0402020206020304" pitchFamily="34" charset="0"/>
                <a:sym typeface="Wingdings" panose="05000000000000000000" pitchFamily="2" charset="2"/>
              </a:rPr>
              <a:t>Lateral Thinking</a:t>
            </a:r>
          </a:p>
          <a:p>
            <a:pPr marL="285750" indent="-285750" algn="ctr">
              <a:buFont typeface="Wingdings" panose="05000000000000000000" pitchFamily="2" charset="2"/>
              <a:buChar char=""/>
            </a:pPr>
            <a:r>
              <a:rPr lang="en-GB" sz="1800" b="1" dirty="0">
                <a:latin typeface="Stylus BT" panose="020E0402020206020304" pitchFamily="34" charset="0"/>
                <a:sym typeface="Wingdings" panose="05000000000000000000" pitchFamily="2" charset="2"/>
              </a:rPr>
              <a:t>Confidence</a:t>
            </a:r>
          </a:p>
          <a:p>
            <a:pPr marL="285750" indent="-285750" algn="ctr">
              <a:buFont typeface="Wingdings" panose="05000000000000000000" pitchFamily="2" charset="2"/>
              <a:buChar char=""/>
            </a:pPr>
            <a:r>
              <a:rPr lang="en-GB" sz="1800" b="1" dirty="0">
                <a:latin typeface="Stylus BT" panose="020E0402020206020304" pitchFamily="34" charset="0"/>
                <a:sym typeface="Wingdings" panose="05000000000000000000" pitchFamily="2" charset="2"/>
              </a:rPr>
              <a:t>Ability to adapt to new cultures and people</a:t>
            </a:r>
            <a:r>
              <a:rPr lang="en-GB" sz="1800" b="1" dirty="0">
                <a:latin typeface="Stylus BT" panose="020E0402020206020304" pitchFamily="34" charset="0"/>
              </a:rPr>
              <a:t> </a:t>
            </a:r>
          </a:p>
        </p:txBody>
      </p:sp>
      <p:sp>
        <p:nvSpPr>
          <p:cNvPr id="49" name="TextBox 48">
            <a:extLst>
              <a:ext uri="{FF2B5EF4-FFF2-40B4-BE49-F238E27FC236}">
                <a16:creationId xmlns:a16="http://schemas.microsoft.com/office/drawing/2014/main" id="{4E9ECB16-1EF2-4A8D-8A41-BEC3A3CE597A}"/>
              </a:ext>
            </a:extLst>
          </p:cNvPr>
          <p:cNvSpPr txBox="1"/>
          <p:nvPr/>
        </p:nvSpPr>
        <p:spPr>
          <a:xfrm>
            <a:off x="6782536" y="2610050"/>
            <a:ext cx="2834639" cy="3416320"/>
          </a:xfrm>
          <a:prstGeom prst="rect">
            <a:avLst/>
          </a:prstGeom>
          <a:noFill/>
        </p:spPr>
        <p:txBody>
          <a:bodyPr wrap="square" rtlCol="0">
            <a:spAutoFit/>
          </a:bodyPr>
          <a:lstStyle/>
          <a:p>
            <a:pPr algn="ctr"/>
            <a:r>
              <a:rPr lang="en-GB" b="1" u="sng" dirty="0">
                <a:effectLst>
                  <a:outerShdw blurRad="38100" dist="38100" dir="2700000" algn="tl">
                    <a:srgbClr val="000000">
                      <a:alpha val="43137"/>
                    </a:srgbClr>
                  </a:outerShdw>
                </a:effectLst>
                <a:latin typeface="Stylus BT" panose="020E0402020206020304" pitchFamily="34" charset="0"/>
              </a:rPr>
              <a:t>Requirements </a:t>
            </a:r>
          </a:p>
          <a:p>
            <a:pPr algn="ctr"/>
            <a:endParaRPr lang="en-GB" b="1" dirty="0">
              <a:latin typeface="Stylus BT" panose="020E0402020206020304" pitchFamily="34" charset="0"/>
              <a:sym typeface="Wingdings" panose="05000000000000000000" pitchFamily="2" charset="2"/>
            </a:endParaRPr>
          </a:p>
          <a:p>
            <a:pPr marL="285750" indent="-285750" algn="ctr">
              <a:buFont typeface="Wingdings" panose="05000000000000000000" pitchFamily="2" charset="2"/>
              <a:buChar char=""/>
            </a:pPr>
            <a:r>
              <a:rPr lang="en-GB" b="1" dirty="0">
                <a:latin typeface="Stylus BT" panose="020E0402020206020304" pitchFamily="34" charset="0"/>
                <a:sym typeface="Wingdings" panose="05000000000000000000" pitchFamily="2" charset="2"/>
              </a:rPr>
              <a:t>Degree ( Varies on country)</a:t>
            </a:r>
          </a:p>
          <a:p>
            <a:pPr marL="285750" indent="-285750" algn="ctr">
              <a:buFont typeface="Wingdings" panose="05000000000000000000" pitchFamily="2" charset="2"/>
              <a:buChar char=""/>
            </a:pPr>
            <a:endParaRPr lang="en-GB" b="1" dirty="0">
              <a:latin typeface="Stylus BT" panose="020E0402020206020304" pitchFamily="34" charset="0"/>
              <a:sym typeface="Wingdings" panose="05000000000000000000" pitchFamily="2" charset="2"/>
            </a:endParaRPr>
          </a:p>
          <a:p>
            <a:pPr marL="285750" indent="-285750" algn="ctr">
              <a:buFont typeface="Wingdings" panose="05000000000000000000" pitchFamily="2" charset="2"/>
              <a:buChar char=""/>
            </a:pPr>
            <a:r>
              <a:rPr lang="en-GB" b="1" dirty="0">
                <a:latin typeface="Stylus BT" panose="020E0402020206020304" pitchFamily="34" charset="0"/>
                <a:sym typeface="Wingdings" panose="05000000000000000000" pitchFamily="2" charset="2"/>
              </a:rPr>
              <a:t>Native English speaker </a:t>
            </a:r>
          </a:p>
          <a:p>
            <a:pPr marL="285750" indent="-285750" algn="ctr">
              <a:buFont typeface="Wingdings" panose="05000000000000000000" pitchFamily="2" charset="2"/>
              <a:buChar char=""/>
            </a:pPr>
            <a:endParaRPr lang="en-GB" b="1" dirty="0">
              <a:latin typeface="Stylus BT" panose="020E0402020206020304" pitchFamily="34" charset="0"/>
              <a:sym typeface="Wingdings" panose="05000000000000000000" pitchFamily="2" charset="2"/>
            </a:endParaRPr>
          </a:p>
          <a:p>
            <a:pPr marL="285750" indent="-285750" algn="ctr">
              <a:buFont typeface="Wingdings" panose="05000000000000000000" pitchFamily="2" charset="2"/>
              <a:buChar char=""/>
            </a:pPr>
            <a:r>
              <a:rPr lang="en-GB" b="1" dirty="0">
                <a:latin typeface="Stylus BT" panose="020E0402020206020304" pitchFamily="34" charset="0"/>
                <a:sym typeface="Wingdings" panose="05000000000000000000" pitchFamily="2" charset="2"/>
              </a:rPr>
              <a:t>Qualified Teacher Status (QTS)</a:t>
            </a:r>
          </a:p>
          <a:p>
            <a:pPr marL="285750" indent="-285750" algn="ctr">
              <a:buFont typeface="Wingdings" panose="05000000000000000000" pitchFamily="2" charset="2"/>
              <a:buChar char=""/>
            </a:pPr>
            <a:endParaRPr lang="en-GB" b="1" dirty="0">
              <a:latin typeface="Stylus BT" panose="020E0402020206020304" pitchFamily="34" charset="0"/>
              <a:sym typeface="Wingdings" panose="05000000000000000000" pitchFamily="2" charset="2"/>
            </a:endParaRPr>
          </a:p>
          <a:p>
            <a:pPr marL="285750" indent="-285750" algn="ctr">
              <a:buFont typeface="Wingdings" panose="05000000000000000000" pitchFamily="2" charset="2"/>
              <a:buChar char=""/>
            </a:pPr>
            <a:r>
              <a:rPr lang="en-GB" b="1" dirty="0">
                <a:latin typeface="Stylus BT" panose="020E0402020206020304" pitchFamily="34" charset="0"/>
                <a:sym typeface="Wingdings" panose="05000000000000000000" pitchFamily="2" charset="2"/>
              </a:rPr>
              <a:t>Relevant experience </a:t>
            </a:r>
          </a:p>
          <a:p>
            <a:pPr marL="285750" indent="-285750" algn="ctr">
              <a:buFont typeface="Wingdings" panose="05000000000000000000" pitchFamily="2" charset="2"/>
              <a:buChar char=""/>
            </a:pPr>
            <a:endParaRPr lang="en-GB" b="1" dirty="0">
              <a:latin typeface="Stylus BT" panose="020E0402020206020304" pitchFamily="34" charset="0"/>
            </a:endParaRPr>
          </a:p>
        </p:txBody>
      </p:sp>
      <p:sp>
        <p:nvSpPr>
          <p:cNvPr id="29" name="TextBox 28">
            <a:extLst>
              <a:ext uri="{FF2B5EF4-FFF2-40B4-BE49-F238E27FC236}">
                <a16:creationId xmlns:a16="http://schemas.microsoft.com/office/drawing/2014/main" id="{B44B727A-BE9E-4468-852B-CDEAFDAD8628}"/>
              </a:ext>
            </a:extLst>
          </p:cNvPr>
          <p:cNvSpPr txBox="1"/>
          <p:nvPr/>
        </p:nvSpPr>
        <p:spPr>
          <a:xfrm>
            <a:off x="6561221" y="5917266"/>
            <a:ext cx="3055954" cy="366061"/>
          </a:xfrm>
          <a:prstGeom prst="rect">
            <a:avLst/>
          </a:prstGeom>
          <a:noFill/>
        </p:spPr>
        <p:txBody>
          <a:bodyPr wrap="square" rtlCol="0">
            <a:spAutoFit/>
          </a:bodyPr>
          <a:lstStyle/>
          <a:p>
            <a:pPr algn="r"/>
            <a:r>
              <a:rPr lang="en-GB" b="1" dirty="0">
                <a:latin typeface="Stylus BT" panose="020E0402020206020304" pitchFamily="34" charset="0"/>
              </a:rPr>
              <a:t>Target Jobs (2019)</a:t>
            </a:r>
          </a:p>
        </p:txBody>
      </p:sp>
    </p:spTree>
    <p:extLst>
      <p:ext uri="{BB962C8B-B14F-4D97-AF65-F5344CB8AC3E}">
        <p14:creationId xmlns:p14="http://schemas.microsoft.com/office/powerpoint/2010/main" val="3207125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1000"/>
                                        <p:tgtEl>
                                          <p:spTgt spid="4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fade">
                                      <p:cBhvr>
                                        <p:cTn id="12" dur="1000"/>
                                        <p:tgtEl>
                                          <p:spTgt spid="4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1000"/>
                                        <p:tgtEl>
                                          <p:spTgt spid="4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6"/>
                                        </p:tgtEl>
                                        <p:attrNameLst>
                                          <p:attrName>style.visibility</p:attrName>
                                        </p:attrNameLst>
                                      </p:cBhvr>
                                      <p:to>
                                        <p:strVal val="visible"/>
                                      </p:to>
                                    </p:set>
                                    <p:animEffect transition="in" filter="fade">
                                      <p:cBhvr>
                                        <p:cTn id="22" dur="1000"/>
                                        <p:tgtEl>
                                          <p:spTgt spid="4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8"/>
                                        </p:tgtEl>
                                        <p:attrNameLst>
                                          <p:attrName>style.visibility</p:attrName>
                                        </p:attrNameLst>
                                      </p:cBhvr>
                                      <p:to>
                                        <p:strVal val="visible"/>
                                      </p:to>
                                    </p:set>
                                    <p:animEffect transition="in" filter="fade">
                                      <p:cBhvr>
                                        <p:cTn id="27" dur="1000"/>
                                        <p:tgtEl>
                                          <p:spTgt spid="4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7"/>
                                        </p:tgtEl>
                                        <p:attrNameLst>
                                          <p:attrName>style.visibility</p:attrName>
                                        </p:attrNameLst>
                                      </p:cBhvr>
                                      <p:to>
                                        <p:strVal val="visible"/>
                                      </p:to>
                                    </p:set>
                                    <p:animEffect transition="in" filter="fade">
                                      <p:cBhvr>
                                        <p:cTn id="32" dur="1000"/>
                                        <p:tgtEl>
                                          <p:spTgt spid="4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9"/>
                                        </p:tgtEl>
                                        <p:attrNameLst>
                                          <p:attrName>style.visibility</p:attrName>
                                        </p:attrNameLst>
                                      </p:cBhvr>
                                      <p:to>
                                        <p:strVal val="visible"/>
                                      </p:to>
                                    </p:set>
                                    <p:animEffect transition="in" filter="fade">
                                      <p:cBhvr>
                                        <p:cTn id="37" dur="1000"/>
                                        <p:tgtEl>
                                          <p:spTgt spid="4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9"/>
                                        </p:tgtEl>
                                        <p:attrNameLst>
                                          <p:attrName>style.visibility</p:attrName>
                                        </p:attrNameLst>
                                      </p:cBhvr>
                                      <p:to>
                                        <p:strVal val="visible"/>
                                      </p:to>
                                    </p:set>
                                    <p:animEffect transition="in" filter="fade">
                                      <p:cBhvr>
                                        <p:cTn id="42" dur="1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5" grpId="0"/>
      <p:bldP spid="48" grpId="0"/>
      <p:bldP spid="49" grpId="0"/>
      <p:bldP spid="2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boy walking with a bookbag and bike">
            <a:extLst>
              <a:ext uri="{FF2B5EF4-FFF2-40B4-BE49-F238E27FC236}">
                <a16:creationId xmlns:a16="http://schemas.microsoft.com/office/drawing/2014/main" id="{3111B687-3781-4457-A624-86311FC69082}"/>
              </a:ext>
            </a:extLst>
          </p:cNvPr>
          <p:cNvPicPr>
            <a:picLocks noGrp="1" noChangeAspect="1"/>
          </p:cNvPicPr>
          <p:nvPr>
            <p:ph type="pic" sz="quarter" idx="10"/>
          </p:nvPr>
        </p:nvPicPr>
        <p:blipFill rotWithShape="1">
          <a:blip r:embed="rId3" cstate="email">
            <a:extLst>
              <a:ext uri="{28A0092B-C50C-407E-A947-70E740481C1C}">
                <a14:useLocalDpi xmlns:a14="http://schemas.microsoft.com/office/drawing/2010/main"/>
              </a:ext>
            </a:extLst>
          </a:blip>
          <a:srcRect/>
          <a:stretch/>
        </p:blipFill>
        <p:spPr>
          <a:xfrm>
            <a:off x="8428968" y="1016"/>
            <a:ext cx="3789377" cy="6858000"/>
          </a:xfrm>
        </p:spPr>
      </p:pic>
      <p:grpSp>
        <p:nvGrpSpPr>
          <p:cNvPr id="11" name="Group 10">
            <a:extLst>
              <a:ext uri="{FF2B5EF4-FFF2-40B4-BE49-F238E27FC236}">
                <a16:creationId xmlns:a16="http://schemas.microsoft.com/office/drawing/2014/main" id="{AB025618-C830-4992-9CD3-D9E49BC79E67}"/>
              </a:ext>
              <a:ext uri="{C183D7F6-B498-43B3-948B-1728B52AA6E4}">
                <adec:decorative xmlns:adec="http://schemas.microsoft.com/office/drawing/2017/decorative" val="1"/>
              </a:ext>
            </a:extLst>
          </p:cNvPr>
          <p:cNvGrpSpPr/>
          <p:nvPr/>
        </p:nvGrpSpPr>
        <p:grpSpPr>
          <a:xfrm>
            <a:off x="4407379" y="0"/>
            <a:ext cx="7388298" cy="6858000"/>
            <a:chOff x="1826589" y="0"/>
            <a:chExt cx="7388298" cy="6858000"/>
          </a:xfrm>
          <a:noFill/>
        </p:grpSpPr>
        <p:sp>
          <p:nvSpPr>
            <p:cNvPr id="10" name="Parallelogram 9">
              <a:extLst>
                <a:ext uri="{FF2B5EF4-FFF2-40B4-BE49-F238E27FC236}">
                  <a16:creationId xmlns:a16="http://schemas.microsoft.com/office/drawing/2014/main" id="{11E692D4-6AEA-4652-A7AE-A02328258A55}"/>
                </a:ext>
              </a:extLst>
            </p:cNvPr>
            <p:cNvSpPr/>
            <p:nvPr/>
          </p:nvSpPr>
          <p:spPr>
            <a:xfrm>
              <a:off x="2618099" y="0"/>
              <a:ext cx="6596788" cy="6858000"/>
            </a:xfrm>
            <a:prstGeom prst="parallelogram">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Stylus BT" panose="020E0402020206020304" pitchFamily="34" charset="0"/>
              </a:endParaRPr>
            </a:p>
          </p:txBody>
        </p:sp>
        <p:sp>
          <p:nvSpPr>
            <p:cNvPr id="9" name="Parallelogram 8">
              <a:extLst>
                <a:ext uri="{FF2B5EF4-FFF2-40B4-BE49-F238E27FC236}">
                  <a16:creationId xmlns:a16="http://schemas.microsoft.com/office/drawing/2014/main" id="{A134AA32-2418-4A09-9BA8-ED7207AC0D74}"/>
                </a:ext>
              </a:extLst>
            </p:cNvPr>
            <p:cNvSpPr/>
            <p:nvPr/>
          </p:nvSpPr>
          <p:spPr>
            <a:xfrm>
              <a:off x="2340861" y="0"/>
              <a:ext cx="6596788" cy="6858000"/>
            </a:xfrm>
            <a:prstGeom prst="parallelogram">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Stylus BT" panose="020E0402020206020304" pitchFamily="34" charset="0"/>
              </a:endParaRPr>
            </a:p>
          </p:txBody>
        </p:sp>
        <p:sp>
          <p:nvSpPr>
            <p:cNvPr id="22" name="Parallelogram 21">
              <a:extLst>
                <a:ext uri="{FF2B5EF4-FFF2-40B4-BE49-F238E27FC236}">
                  <a16:creationId xmlns:a16="http://schemas.microsoft.com/office/drawing/2014/main" id="{0051AD99-BC4A-487F-BE1C-486FC5B8E9F2}"/>
                </a:ext>
                <a:ext uri="{C183D7F6-B498-43B3-948B-1728B52AA6E4}">
                  <adec:decorative xmlns:adec="http://schemas.microsoft.com/office/drawing/2017/decorative" val="1"/>
                </a:ext>
              </a:extLst>
            </p:cNvPr>
            <p:cNvSpPr/>
            <p:nvPr/>
          </p:nvSpPr>
          <p:spPr>
            <a:xfrm>
              <a:off x="1826589" y="0"/>
              <a:ext cx="6596788" cy="6858000"/>
            </a:xfrm>
            <a:prstGeom prst="parallelogram">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Stylus BT" panose="020E0402020206020304" pitchFamily="34" charset="0"/>
              </a:endParaRPr>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a:xfrm>
            <a:off x="940776" y="426016"/>
            <a:ext cx="6891564" cy="830997"/>
          </a:xfrm>
        </p:spPr>
        <p:txBody>
          <a:bodyPr/>
          <a:lstStyle/>
          <a:p>
            <a:pPr algn="ctr"/>
            <a:r>
              <a:rPr lang="en-US" sz="4400" b="1" u="sng" dirty="0">
                <a:effectLst>
                  <a:outerShdw blurRad="38100" dist="38100" dir="2700000" algn="tl">
                    <a:srgbClr val="000000">
                      <a:alpha val="43137"/>
                    </a:srgbClr>
                  </a:outerShdw>
                </a:effectLst>
                <a:latin typeface="Stylus BT" panose="020E0402020206020304" pitchFamily="34" charset="0"/>
              </a:rPr>
              <a:t>Personal Development </a:t>
            </a:r>
          </a:p>
        </p:txBody>
      </p:sp>
      <p:pic>
        <p:nvPicPr>
          <p:cNvPr id="35" name="Content Placeholder 34" descr="Open Book">
            <a:extLst>
              <a:ext uri="{FF2B5EF4-FFF2-40B4-BE49-F238E27FC236}">
                <a16:creationId xmlns:a16="http://schemas.microsoft.com/office/drawing/2014/main" id="{56174A3F-A7B3-40BE-88BD-1796890E4B44}"/>
              </a:ext>
            </a:extLst>
          </p:cNvPr>
          <p:cNvPicPr>
            <a:picLocks noGrp="1" noChangeAspect="1"/>
          </p:cNvPicPr>
          <p:nvPr>
            <p:ph sz="quarter" idx="13"/>
          </p:nvPr>
        </p:nvPicPr>
        <p:blipFill>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5950959" y="1786799"/>
            <a:ext cx="548640" cy="548640"/>
          </a:xfrm>
        </p:spPr>
      </p:pic>
      <p:pic>
        <p:nvPicPr>
          <p:cNvPr id="36" name="Content Placeholder 35" descr="Medal">
            <a:extLst>
              <a:ext uri="{FF2B5EF4-FFF2-40B4-BE49-F238E27FC236}">
                <a16:creationId xmlns:a16="http://schemas.microsoft.com/office/drawing/2014/main" id="{A960174C-A9DE-472D-BF1C-B13108BD70B7}"/>
              </a:ext>
            </a:extLst>
          </p:cNvPr>
          <p:cNvPicPr>
            <a:picLocks noGrp="1" noChangeAspect="1"/>
          </p:cNvPicPr>
          <p:nvPr>
            <p:ph sz="quarter" idx="14"/>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1969380" y="1831634"/>
            <a:ext cx="548640" cy="548640"/>
          </a:xfrm>
        </p:spPr>
      </p:pic>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Stylus BT" panose="020E0402020206020304" pitchFamily="34" charset="0"/>
            </a:endParaRPr>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Stylus BT" panose="020E0402020206020304" pitchFamily="34" charset="0"/>
            </a:endParaRPr>
          </a:p>
        </p:txBody>
      </p:sp>
      <p:sp>
        <p:nvSpPr>
          <p:cNvPr id="17" name="Slide Number Placeholder 5" descr="Slide number">
            <a:extLst>
              <a:ext uri="{FF2B5EF4-FFF2-40B4-BE49-F238E27FC236}">
                <a16:creationId xmlns:a16="http://schemas.microsoft.com/office/drawing/2014/main" id="{79161314-0A22-4109-A2B1-41E87EFE1E18}"/>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b="1" smtClean="0">
                <a:solidFill>
                  <a:schemeClr val="bg1"/>
                </a:solidFill>
                <a:latin typeface="Stylus BT" panose="020E0402020206020304" pitchFamily="34" charset="0"/>
              </a:rPr>
              <a:pPr algn="ctr"/>
              <a:t>4</a:t>
            </a:fld>
            <a:endParaRPr lang="en-US" sz="1200" b="1" dirty="0">
              <a:solidFill>
                <a:schemeClr val="bg1"/>
              </a:solidFill>
              <a:latin typeface="Stylus BT" panose="020E0402020206020304" pitchFamily="34" charset="0"/>
            </a:endParaRPr>
          </a:p>
        </p:txBody>
      </p:sp>
      <p:sp>
        <p:nvSpPr>
          <p:cNvPr id="26" name="Text Placeholder 25">
            <a:extLst>
              <a:ext uri="{FF2B5EF4-FFF2-40B4-BE49-F238E27FC236}">
                <a16:creationId xmlns:a16="http://schemas.microsoft.com/office/drawing/2014/main" id="{069D1D89-4995-44CC-A7F8-FB9E0835FA92}"/>
              </a:ext>
            </a:extLst>
          </p:cNvPr>
          <p:cNvSpPr>
            <a:spLocks noGrp="1"/>
          </p:cNvSpPr>
          <p:nvPr>
            <p:ph type="body" sz="quarter" idx="11"/>
          </p:nvPr>
        </p:nvSpPr>
        <p:spPr>
          <a:xfrm>
            <a:off x="464397" y="2517662"/>
            <a:ext cx="3585935" cy="3866785"/>
          </a:xfrm>
        </p:spPr>
        <p:txBody>
          <a:bodyPr/>
          <a:lstStyle/>
          <a:p>
            <a:pPr algn="ctr"/>
            <a:r>
              <a:rPr lang="en-GB" sz="2200" b="1" u="sng" dirty="0">
                <a:effectLst>
                  <a:outerShdw blurRad="38100" dist="38100" dir="2700000" algn="tl">
                    <a:srgbClr val="000000">
                      <a:alpha val="43137"/>
                    </a:srgbClr>
                  </a:outerShdw>
                </a:effectLst>
                <a:latin typeface="Stylus BT" panose="020E0402020206020304" pitchFamily="34" charset="0"/>
              </a:rPr>
              <a:t>Qualifications</a:t>
            </a:r>
            <a:r>
              <a:rPr lang="en-GB" sz="2000" b="1" u="sng" dirty="0">
                <a:effectLst>
                  <a:outerShdw blurRad="38100" dist="38100" dir="2700000" algn="tl">
                    <a:srgbClr val="000000">
                      <a:alpha val="43137"/>
                    </a:srgbClr>
                  </a:outerShdw>
                </a:effectLst>
                <a:latin typeface="Stylus BT" panose="020E0402020206020304" pitchFamily="34" charset="0"/>
              </a:rPr>
              <a:t> </a:t>
            </a:r>
          </a:p>
          <a:p>
            <a:pPr marL="285750" indent="-285750" algn="ctr">
              <a:buFont typeface="Wingdings" panose="05000000000000000000" pitchFamily="2" charset="2"/>
              <a:buChar char=""/>
            </a:pPr>
            <a:r>
              <a:rPr lang="en-GB" sz="2000" b="1" dirty="0">
                <a:latin typeface="Stylus BT" panose="020E0402020206020304" pitchFamily="34" charset="0"/>
                <a:sym typeface="Wingdings" panose="05000000000000000000" pitchFamily="2" charset="2"/>
              </a:rPr>
              <a:t>10+ GCSE’s : English – A</a:t>
            </a:r>
          </a:p>
          <a:p>
            <a:pPr marL="285750" indent="-285750" algn="ctr">
              <a:buFont typeface="Wingdings" panose="05000000000000000000" pitchFamily="2" charset="2"/>
              <a:buChar char=""/>
            </a:pPr>
            <a:endParaRPr lang="en-GB" sz="2000" b="1" dirty="0">
              <a:latin typeface="Stylus BT" panose="020E0402020206020304" pitchFamily="34" charset="0"/>
              <a:sym typeface="Wingdings" panose="05000000000000000000" pitchFamily="2" charset="2"/>
            </a:endParaRPr>
          </a:p>
          <a:p>
            <a:pPr marL="285750" indent="-285750" algn="ctr">
              <a:buFont typeface="Wingdings" panose="05000000000000000000" pitchFamily="2" charset="2"/>
              <a:buChar char=""/>
            </a:pPr>
            <a:r>
              <a:rPr lang="en-GB" sz="2000" b="1" dirty="0">
                <a:latin typeface="Stylus BT" panose="020E0402020206020304" pitchFamily="34" charset="0"/>
                <a:sym typeface="Wingdings" panose="05000000000000000000" pitchFamily="2" charset="2"/>
              </a:rPr>
              <a:t>BA Education Studies </a:t>
            </a:r>
          </a:p>
          <a:p>
            <a:pPr marL="285750" indent="-285750" algn="ctr">
              <a:buFont typeface="Wingdings" panose="05000000000000000000" pitchFamily="2" charset="2"/>
              <a:buChar char=""/>
            </a:pPr>
            <a:endParaRPr lang="en-GB" sz="2000" b="1" dirty="0">
              <a:latin typeface="Stylus BT" panose="020E0402020206020304" pitchFamily="34" charset="0"/>
              <a:sym typeface="Wingdings" panose="05000000000000000000" pitchFamily="2" charset="2"/>
            </a:endParaRPr>
          </a:p>
          <a:p>
            <a:pPr marL="285750" indent="-285750" algn="ctr">
              <a:buFont typeface="Wingdings" panose="05000000000000000000" pitchFamily="2" charset="2"/>
              <a:buChar char=""/>
            </a:pPr>
            <a:r>
              <a:rPr lang="en-GB" sz="2000" b="1" dirty="0">
                <a:latin typeface="Stylus BT" panose="020E0402020206020304" pitchFamily="34" charset="0"/>
                <a:sym typeface="Wingdings" panose="05000000000000000000" pitchFamily="2" charset="2"/>
              </a:rPr>
              <a:t>Past work experience – various roles </a:t>
            </a:r>
          </a:p>
          <a:p>
            <a:pPr marL="285750" indent="-285750" algn="ctr">
              <a:buFont typeface="Wingdings" panose="05000000000000000000" pitchFamily="2" charset="2"/>
              <a:buChar char=""/>
            </a:pPr>
            <a:r>
              <a:rPr lang="en-GB" sz="2000" b="1" dirty="0">
                <a:latin typeface="Stylus BT" panose="020E0402020206020304" pitchFamily="34" charset="0"/>
                <a:sym typeface="Wingdings" panose="05000000000000000000" pitchFamily="2" charset="2"/>
              </a:rPr>
              <a:t>Time spent in training and volunteering</a:t>
            </a:r>
          </a:p>
          <a:p>
            <a:pPr algn="ctr"/>
            <a:endParaRPr lang="en-GB" sz="2000" b="1" dirty="0">
              <a:latin typeface="Stylus BT" panose="020E0402020206020304" pitchFamily="34" charset="0"/>
              <a:sym typeface="Wingdings" panose="05000000000000000000" pitchFamily="2" charset="2"/>
            </a:endParaRPr>
          </a:p>
          <a:p>
            <a:pPr marL="285750" indent="-285750" algn="ctr">
              <a:buFont typeface="Wingdings" panose="05000000000000000000" pitchFamily="2" charset="2"/>
              <a:buChar char=""/>
            </a:pPr>
            <a:endParaRPr lang="en-GB" sz="2000" b="1" dirty="0">
              <a:latin typeface="Stylus BT" panose="020E0402020206020304" pitchFamily="34" charset="0"/>
              <a:sym typeface="Wingdings" panose="05000000000000000000" pitchFamily="2" charset="2"/>
            </a:endParaRPr>
          </a:p>
        </p:txBody>
      </p:sp>
      <p:sp>
        <p:nvSpPr>
          <p:cNvPr id="28" name="Text Placeholder 27">
            <a:extLst>
              <a:ext uri="{FF2B5EF4-FFF2-40B4-BE49-F238E27FC236}">
                <a16:creationId xmlns:a16="http://schemas.microsoft.com/office/drawing/2014/main" id="{25AA2A0C-4208-492A-97F0-942C53690145}"/>
              </a:ext>
            </a:extLst>
          </p:cNvPr>
          <p:cNvSpPr>
            <a:spLocks noGrp="1"/>
          </p:cNvSpPr>
          <p:nvPr>
            <p:ph type="body" sz="quarter" idx="12"/>
          </p:nvPr>
        </p:nvSpPr>
        <p:spPr>
          <a:xfrm>
            <a:off x="4407379" y="2566773"/>
            <a:ext cx="3233442" cy="3637957"/>
          </a:xfrm>
        </p:spPr>
        <p:txBody>
          <a:bodyPr/>
          <a:lstStyle/>
          <a:p>
            <a:pPr algn="ctr"/>
            <a:r>
              <a:rPr lang="en-GB" sz="2200" b="1" u="sng" dirty="0">
                <a:latin typeface="Stylus BT" panose="020E0402020206020304" pitchFamily="34" charset="0"/>
              </a:rPr>
              <a:t>Training to be completed</a:t>
            </a:r>
          </a:p>
          <a:p>
            <a:pPr marL="285750" indent="-285750" algn="ctr">
              <a:buFont typeface="Wingdings" panose="05000000000000000000" pitchFamily="2" charset="2"/>
              <a:buChar char=""/>
            </a:pPr>
            <a:r>
              <a:rPr lang="en-GB" sz="2000" b="1" dirty="0">
                <a:latin typeface="Stylus BT" panose="020E0402020206020304" pitchFamily="34" charset="0"/>
                <a:sym typeface="Wingdings" panose="05000000000000000000" pitchFamily="2" charset="2"/>
              </a:rPr>
              <a:t>Acquire a TEFL – CELTA</a:t>
            </a:r>
          </a:p>
          <a:p>
            <a:pPr marL="285750" indent="-285750" algn="ctr">
              <a:buFont typeface="Wingdings" panose="05000000000000000000" pitchFamily="2" charset="2"/>
              <a:buChar char=""/>
            </a:pPr>
            <a:endParaRPr lang="en-GB" sz="2000" b="1" dirty="0">
              <a:latin typeface="Stylus BT" panose="020E0402020206020304" pitchFamily="34" charset="0"/>
              <a:sym typeface="Wingdings" panose="05000000000000000000" pitchFamily="2" charset="2"/>
            </a:endParaRPr>
          </a:p>
          <a:p>
            <a:pPr marL="285750" indent="-285750" algn="ctr">
              <a:buFont typeface="Wingdings" panose="05000000000000000000" pitchFamily="2" charset="2"/>
              <a:buChar char=""/>
            </a:pPr>
            <a:r>
              <a:rPr lang="en-GB" sz="2000" b="1" dirty="0">
                <a:latin typeface="Stylus BT" panose="020E0402020206020304" pitchFamily="34" charset="0"/>
              </a:rPr>
              <a:t>Obtain a QTS</a:t>
            </a:r>
          </a:p>
          <a:p>
            <a:pPr marL="285750" indent="-285750" algn="ctr">
              <a:buFont typeface="Wingdings" panose="05000000000000000000" pitchFamily="2" charset="2"/>
              <a:buChar char=""/>
            </a:pPr>
            <a:endParaRPr lang="en-GB" sz="2000" b="1" dirty="0">
              <a:latin typeface="Stylus BT" panose="020E0402020206020304" pitchFamily="34" charset="0"/>
            </a:endParaRPr>
          </a:p>
          <a:p>
            <a:pPr marL="285750" indent="-285750" algn="ctr">
              <a:buFont typeface="Wingdings" panose="05000000000000000000" pitchFamily="2" charset="2"/>
              <a:buChar char=""/>
            </a:pPr>
            <a:r>
              <a:rPr lang="en-GB" sz="2000" b="1" dirty="0">
                <a:latin typeface="Stylus BT" panose="020E0402020206020304" pitchFamily="34" charset="0"/>
              </a:rPr>
              <a:t>Experience in the field</a:t>
            </a:r>
          </a:p>
          <a:p>
            <a:pPr marL="285750" indent="-285750" algn="ctr">
              <a:buFont typeface="Wingdings" panose="05000000000000000000" pitchFamily="2" charset="2"/>
              <a:buChar char=""/>
            </a:pPr>
            <a:endParaRPr lang="en-GB" sz="2000" b="1" dirty="0">
              <a:latin typeface="Stylus BT" panose="020E0402020206020304" pitchFamily="34" charset="0"/>
            </a:endParaRPr>
          </a:p>
          <a:p>
            <a:pPr marL="285750" indent="-285750" algn="ctr">
              <a:buFont typeface="Wingdings" panose="05000000000000000000" pitchFamily="2" charset="2"/>
              <a:buChar char=""/>
            </a:pPr>
            <a:r>
              <a:rPr lang="en-GB" sz="2000" b="1" dirty="0">
                <a:latin typeface="Stylus BT" panose="020E0402020206020304" pitchFamily="34" charset="0"/>
              </a:rPr>
              <a:t>Gain further experience through volunteering </a:t>
            </a:r>
          </a:p>
          <a:p>
            <a:pPr marL="285750" indent="-285750" algn="ctr">
              <a:buFont typeface="Wingdings" panose="05000000000000000000" pitchFamily="2" charset="2"/>
              <a:buChar char=""/>
            </a:pPr>
            <a:endParaRPr lang="en-GB" sz="2000" b="1" dirty="0">
              <a:latin typeface="Stylus BT" panose="020E0402020206020304" pitchFamily="34" charset="0"/>
            </a:endParaRPr>
          </a:p>
        </p:txBody>
      </p:sp>
    </p:spTree>
    <p:extLst>
      <p:ext uri="{BB962C8B-B14F-4D97-AF65-F5344CB8AC3E}">
        <p14:creationId xmlns:p14="http://schemas.microsoft.com/office/powerpoint/2010/main" val="211882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fade">
                                      <p:cBhvr>
                                        <p:cTn id="12" dur="1000"/>
                                        <p:tgtEl>
                                          <p:spTgt spid="3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
                                            <p:txEl>
                                              <p:pRg st="0" end="0"/>
                                            </p:txEl>
                                          </p:spTgt>
                                        </p:tgtEl>
                                        <p:attrNameLst>
                                          <p:attrName>style.visibility</p:attrName>
                                        </p:attrNameLst>
                                      </p:cBhvr>
                                      <p:to>
                                        <p:strVal val="visible"/>
                                      </p:to>
                                    </p:set>
                                    <p:animEffect transition="in" filter="fade">
                                      <p:cBhvr>
                                        <p:cTn id="17" dur="1000"/>
                                        <p:tgtEl>
                                          <p:spTgt spid="2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6">
                                            <p:txEl>
                                              <p:pRg st="1" end="1"/>
                                            </p:txEl>
                                          </p:spTgt>
                                        </p:tgtEl>
                                        <p:attrNameLst>
                                          <p:attrName>style.visibility</p:attrName>
                                        </p:attrNameLst>
                                      </p:cBhvr>
                                      <p:to>
                                        <p:strVal val="visible"/>
                                      </p:to>
                                    </p:set>
                                    <p:animEffect transition="in" filter="fade">
                                      <p:cBhvr>
                                        <p:cTn id="22" dur="1000"/>
                                        <p:tgtEl>
                                          <p:spTgt spid="2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6">
                                            <p:txEl>
                                              <p:pRg st="3" end="3"/>
                                            </p:txEl>
                                          </p:spTgt>
                                        </p:tgtEl>
                                        <p:attrNameLst>
                                          <p:attrName>style.visibility</p:attrName>
                                        </p:attrNameLst>
                                      </p:cBhvr>
                                      <p:to>
                                        <p:strVal val="visible"/>
                                      </p:to>
                                    </p:set>
                                    <p:animEffect transition="in" filter="fade">
                                      <p:cBhvr>
                                        <p:cTn id="27" dur="1000"/>
                                        <p:tgtEl>
                                          <p:spTgt spid="2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6">
                                            <p:txEl>
                                              <p:pRg st="5" end="5"/>
                                            </p:txEl>
                                          </p:spTgt>
                                        </p:tgtEl>
                                        <p:attrNameLst>
                                          <p:attrName>style.visibility</p:attrName>
                                        </p:attrNameLst>
                                      </p:cBhvr>
                                      <p:to>
                                        <p:strVal val="visible"/>
                                      </p:to>
                                    </p:set>
                                    <p:animEffect transition="in" filter="fade">
                                      <p:cBhvr>
                                        <p:cTn id="32" dur="1000"/>
                                        <p:tgtEl>
                                          <p:spTgt spid="2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6">
                                            <p:txEl>
                                              <p:pRg st="6" end="6"/>
                                            </p:txEl>
                                          </p:spTgt>
                                        </p:tgtEl>
                                        <p:attrNameLst>
                                          <p:attrName>style.visibility</p:attrName>
                                        </p:attrNameLst>
                                      </p:cBhvr>
                                      <p:to>
                                        <p:strVal val="visible"/>
                                      </p:to>
                                    </p:set>
                                    <p:animEffect transition="in" filter="fade">
                                      <p:cBhvr>
                                        <p:cTn id="37" dur="1000"/>
                                        <p:tgtEl>
                                          <p:spTgt spid="2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5"/>
                                        </p:tgtEl>
                                        <p:attrNameLst>
                                          <p:attrName>style.visibility</p:attrName>
                                        </p:attrNameLst>
                                      </p:cBhvr>
                                      <p:to>
                                        <p:strVal val="visible"/>
                                      </p:to>
                                    </p:set>
                                    <p:animEffect transition="in" filter="fade">
                                      <p:cBhvr>
                                        <p:cTn id="42" dur="1000"/>
                                        <p:tgtEl>
                                          <p:spTgt spid="3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8">
                                            <p:txEl>
                                              <p:pRg st="0" end="0"/>
                                            </p:txEl>
                                          </p:spTgt>
                                        </p:tgtEl>
                                        <p:attrNameLst>
                                          <p:attrName>style.visibility</p:attrName>
                                        </p:attrNameLst>
                                      </p:cBhvr>
                                      <p:to>
                                        <p:strVal val="visible"/>
                                      </p:to>
                                    </p:set>
                                    <p:animEffect transition="in" filter="fade">
                                      <p:cBhvr>
                                        <p:cTn id="47" dur="1000"/>
                                        <p:tgtEl>
                                          <p:spTgt spid="28">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8">
                                            <p:txEl>
                                              <p:pRg st="1" end="1"/>
                                            </p:txEl>
                                          </p:spTgt>
                                        </p:tgtEl>
                                        <p:attrNameLst>
                                          <p:attrName>style.visibility</p:attrName>
                                        </p:attrNameLst>
                                      </p:cBhvr>
                                      <p:to>
                                        <p:strVal val="visible"/>
                                      </p:to>
                                    </p:set>
                                    <p:animEffect transition="in" filter="fade">
                                      <p:cBhvr>
                                        <p:cTn id="52" dur="1000"/>
                                        <p:tgtEl>
                                          <p:spTgt spid="28">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8">
                                            <p:txEl>
                                              <p:pRg st="3" end="3"/>
                                            </p:txEl>
                                          </p:spTgt>
                                        </p:tgtEl>
                                        <p:attrNameLst>
                                          <p:attrName>style.visibility</p:attrName>
                                        </p:attrNameLst>
                                      </p:cBhvr>
                                      <p:to>
                                        <p:strVal val="visible"/>
                                      </p:to>
                                    </p:set>
                                    <p:animEffect transition="in" filter="fade">
                                      <p:cBhvr>
                                        <p:cTn id="57" dur="1000"/>
                                        <p:tgtEl>
                                          <p:spTgt spid="28">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8">
                                            <p:txEl>
                                              <p:pRg st="5" end="5"/>
                                            </p:txEl>
                                          </p:spTgt>
                                        </p:tgtEl>
                                        <p:attrNameLst>
                                          <p:attrName>style.visibility</p:attrName>
                                        </p:attrNameLst>
                                      </p:cBhvr>
                                      <p:to>
                                        <p:strVal val="visible"/>
                                      </p:to>
                                    </p:set>
                                    <p:animEffect transition="in" filter="fade">
                                      <p:cBhvr>
                                        <p:cTn id="62" dur="1000"/>
                                        <p:tgtEl>
                                          <p:spTgt spid="28">
                                            <p:txEl>
                                              <p:pRg st="5" end="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8">
                                            <p:txEl>
                                              <p:pRg st="7" end="7"/>
                                            </p:txEl>
                                          </p:spTgt>
                                        </p:tgtEl>
                                        <p:attrNameLst>
                                          <p:attrName>style.visibility</p:attrName>
                                        </p:attrNameLst>
                                      </p:cBhvr>
                                      <p:to>
                                        <p:strVal val="visible"/>
                                      </p:to>
                                    </p:set>
                                    <p:animEffect transition="in" filter="fade">
                                      <p:cBhvr>
                                        <p:cTn id="67" dur="1000"/>
                                        <p:tgtEl>
                                          <p:spTgt spid="2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6" grpId="0" build="p"/>
      <p:bldP spid="2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4548BAE-9637-4597-A916-1B8D8D0ACDAD}"/>
              </a:ext>
            </a:extLst>
          </p:cNvPr>
          <p:cNvSpPr txBox="1"/>
          <p:nvPr/>
        </p:nvSpPr>
        <p:spPr>
          <a:xfrm>
            <a:off x="577516" y="513347"/>
            <a:ext cx="11117179" cy="369332"/>
          </a:xfrm>
          <a:prstGeom prst="rect">
            <a:avLst/>
          </a:prstGeom>
          <a:noFill/>
          <a:ln>
            <a:noFill/>
          </a:ln>
        </p:spPr>
        <p:txBody>
          <a:bodyPr wrap="square" rtlCol="0">
            <a:spAutoFit/>
          </a:bodyPr>
          <a:lstStyle/>
          <a:p>
            <a:endParaRPr lang="en-GB" b="1" dirty="0">
              <a:latin typeface="Stylus BT" panose="020E0402020206020304" pitchFamily="34" charset="0"/>
            </a:endParaRPr>
          </a:p>
        </p:txBody>
      </p:sp>
      <p:sp>
        <p:nvSpPr>
          <p:cNvPr id="2" name="TextBox 1">
            <a:extLst>
              <a:ext uri="{FF2B5EF4-FFF2-40B4-BE49-F238E27FC236}">
                <a16:creationId xmlns:a16="http://schemas.microsoft.com/office/drawing/2014/main" id="{5A0164F4-7659-47D7-B843-02C9D585C214}"/>
              </a:ext>
            </a:extLst>
          </p:cNvPr>
          <p:cNvSpPr txBox="1"/>
          <p:nvPr/>
        </p:nvSpPr>
        <p:spPr>
          <a:xfrm>
            <a:off x="577516" y="577516"/>
            <a:ext cx="5518484" cy="5940088"/>
          </a:xfrm>
          <a:prstGeom prst="rect">
            <a:avLst/>
          </a:prstGeom>
          <a:noFill/>
        </p:spPr>
        <p:txBody>
          <a:bodyPr wrap="square" rtlCol="0">
            <a:spAutoFit/>
          </a:bodyPr>
          <a:lstStyle/>
          <a:p>
            <a:endParaRPr lang="en-GB" sz="1900" b="1" dirty="0">
              <a:latin typeface="Stylus BT" panose="020E0402020206020304" pitchFamily="34" charset="0"/>
            </a:endParaRPr>
          </a:p>
          <a:p>
            <a:pPr marL="285750" indent="-285750">
              <a:buFont typeface="Wingdings" panose="05000000000000000000" pitchFamily="2" charset="2"/>
              <a:buChar char=""/>
            </a:pPr>
            <a:r>
              <a:rPr lang="en-GB" sz="1900" b="1" dirty="0">
                <a:latin typeface="Stylus BT" panose="020E0402020206020304" pitchFamily="34" charset="0"/>
                <a:sym typeface="Wingdings" panose="05000000000000000000" pitchFamily="2" charset="2"/>
              </a:rPr>
              <a:t>Leadership </a:t>
            </a:r>
          </a:p>
          <a:p>
            <a:pPr marL="285750" indent="-285750">
              <a:buFont typeface="Wingdings" panose="05000000000000000000" pitchFamily="2" charset="2"/>
              <a:buChar char=""/>
            </a:pPr>
            <a:endParaRPr lang="en-GB" sz="1900" b="1" dirty="0">
              <a:latin typeface="Stylus BT" panose="020E0402020206020304" pitchFamily="34" charset="0"/>
              <a:sym typeface="Wingdings" panose="05000000000000000000" pitchFamily="2" charset="2"/>
            </a:endParaRPr>
          </a:p>
          <a:p>
            <a:pPr marL="285750" indent="-285750">
              <a:buFont typeface="Wingdings" panose="05000000000000000000" pitchFamily="2" charset="2"/>
              <a:buChar char=""/>
            </a:pPr>
            <a:r>
              <a:rPr lang="en-GB" sz="1900" b="1" dirty="0">
                <a:latin typeface="Stylus BT" panose="020E0402020206020304" pitchFamily="34" charset="0"/>
                <a:sym typeface="Wingdings" panose="05000000000000000000" pitchFamily="2" charset="2"/>
              </a:rPr>
              <a:t>Conflict resolution</a:t>
            </a:r>
          </a:p>
          <a:p>
            <a:pPr marL="285750" indent="-285750">
              <a:buFont typeface="Wingdings" panose="05000000000000000000" pitchFamily="2" charset="2"/>
              <a:buChar char=""/>
            </a:pPr>
            <a:endParaRPr lang="en-GB" sz="1900" b="1" dirty="0">
              <a:latin typeface="Stylus BT" panose="020E0402020206020304" pitchFamily="34" charset="0"/>
              <a:sym typeface="Wingdings" panose="05000000000000000000" pitchFamily="2" charset="2"/>
            </a:endParaRPr>
          </a:p>
          <a:p>
            <a:pPr marL="285750" indent="-285750">
              <a:buFont typeface="Wingdings" panose="05000000000000000000" pitchFamily="2" charset="2"/>
              <a:buChar char=""/>
            </a:pPr>
            <a:r>
              <a:rPr lang="en-GB" sz="1900" b="1" dirty="0">
                <a:latin typeface="Stylus BT" panose="020E0402020206020304" pitchFamily="34" charset="0"/>
                <a:sym typeface="Wingdings" panose="05000000000000000000" pitchFamily="2" charset="2"/>
              </a:rPr>
              <a:t>Adaptability </a:t>
            </a:r>
          </a:p>
          <a:p>
            <a:pPr marL="285750" indent="-285750">
              <a:buFont typeface="Wingdings" panose="05000000000000000000" pitchFamily="2" charset="2"/>
              <a:buChar char=""/>
            </a:pPr>
            <a:endParaRPr lang="en-GB" sz="1900" b="1" dirty="0">
              <a:latin typeface="Stylus BT" panose="020E0402020206020304" pitchFamily="34" charset="0"/>
              <a:sym typeface="Wingdings" panose="05000000000000000000" pitchFamily="2" charset="2"/>
            </a:endParaRPr>
          </a:p>
          <a:p>
            <a:pPr marL="285750" indent="-285750">
              <a:buFont typeface="Wingdings" panose="05000000000000000000" pitchFamily="2" charset="2"/>
              <a:buChar char=""/>
            </a:pPr>
            <a:r>
              <a:rPr lang="en-GB" sz="1900" b="1" dirty="0">
                <a:latin typeface="Stylus BT" panose="020E0402020206020304" pitchFamily="34" charset="0"/>
                <a:sym typeface="Wingdings" panose="05000000000000000000" pitchFamily="2" charset="2"/>
              </a:rPr>
              <a:t>Lateral Thinking </a:t>
            </a:r>
          </a:p>
          <a:p>
            <a:pPr marL="285750" indent="-285750">
              <a:buFont typeface="Wingdings" panose="05000000000000000000" pitchFamily="2" charset="2"/>
              <a:buChar char=""/>
            </a:pPr>
            <a:endParaRPr lang="en-GB" sz="1900" b="1" dirty="0">
              <a:latin typeface="Stylus BT" panose="020E0402020206020304" pitchFamily="34" charset="0"/>
              <a:sym typeface="Wingdings" panose="05000000000000000000" pitchFamily="2" charset="2"/>
            </a:endParaRPr>
          </a:p>
          <a:p>
            <a:pPr marL="285750" indent="-285750">
              <a:buFont typeface="Wingdings" panose="05000000000000000000" pitchFamily="2" charset="2"/>
              <a:buChar char=""/>
            </a:pPr>
            <a:r>
              <a:rPr lang="en-GB" sz="1900" b="1" dirty="0">
                <a:latin typeface="Stylus BT" panose="020E0402020206020304" pitchFamily="34" charset="0"/>
                <a:sym typeface="Wingdings" panose="05000000000000000000" pitchFamily="2" charset="2"/>
              </a:rPr>
              <a:t>Empathy </a:t>
            </a:r>
          </a:p>
          <a:p>
            <a:pPr marL="285750" indent="-285750">
              <a:buFont typeface="Wingdings" panose="05000000000000000000" pitchFamily="2" charset="2"/>
              <a:buChar char=""/>
            </a:pPr>
            <a:endParaRPr lang="en-GB" sz="1900" b="1" dirty="0">
              <a:latin typeface="Stylus BT" panose="020E0402020206020304" pitchFamily="34" charset="0"/>
              <a:sym typeface="Wingdings" panose="05000000000000000000" pitchFamily="2" charset="2"/>
            </a:endParaRPr>
          </a:p>
          <a:p>
            <a:pPr marL="285750" indent="-285750">
              <a:buFont typeface="Wingdings" panose="05000000000000000000" pitchFamily="2" charset="2"/>
              <a:buChar char=""/>
            </a:pPr>
            <a:r>
              <a:rPr lang="en-GB" sz="1900" b="1" dirty="0">
                <a:latin typeface="Stylus BT" panose="020E0402020206020304" pitchFamily="34" charset="0"/>
                <a:sym typeface="Wingdings" panose="05000000000000000000" pitchFamily="2" charset="2"/>
              </a:rPr>
              <a:t>Honesty </a:t>
            </a:r>
          </a:p>
          <a:p>
            <a:endParaRPr lang="en-GB" sz="1900" b="1" dirty="0">
              <a:latin typeface="Stylus BT" panose="020E0402020206020304" pitchFamily="34" charset="0"/>
              <a:sym typeface="Wingdings" panose="05000000000000000000" pitchFamily="2" charset="2"/>
            </a:endParaRPr>
          </a:p>
          <a:p>
            <a:pPr marL="285750" indent="-285750">
              <a:buFont typeface="Wingdings" panose="05000000000000000000" pitchFamily="2" charset="2"/>
              <a:buChar char=""/>
            </a:pPr>
            <a:r>
              <a:rPr lang="en-GB" sz="1900" b="1" dirty="0">
                <a:latin typeface="Stylus BT" panose="020E0402020206020304" pitchFamily="34" charset="0"/>
                <a:sym typeface="Wingdings" panose="05000000000000000000" pitchFamily="2" charset="2"/>
              </a:rPr>
              <a:t>Communication</a:t>
            </a:r>
            <a:endParaRPr lang="en-GB" sz="1900" b="1" dirty="0">
              <a:latin typeface="Stylus BT" panose="020E0402020206020304" pitchFamily="34" charset="0"/>
            </a:endParaRPr>
          </a:p>
          <a:p>
            <a:endParaRPr lang="en-GB" sz="1900" b="1" dirty="0">
              <a:latin typeface="Stylus BT" panose="020E0402020206020304" pitchFamily="34" charset="0"/>
            </a:endParaRPr>
          </a:p>
          <a:p>
            <a:r>
              <a:rPr lang="en-GB" sz="1900" b="1" dirty="0">
                <a:latin typeface="Stylus BT" panose="020E0402020206020304" pitchFamily="34" charset="0"/>
              </a:rPr>
              <a:t>-  tone of voice accounts for 38% of meaning</a:t>
            </a:r>
          </a:p>
          <a:p>
            <a:r>
              <a:rPr lang="en-GB" sz="1900" b="1" dirty="0">
                <a:latin typeface="Stylus BT" panose="020E0402020206020304" pitchFamily="34" charset="0"/>
              </a:rPr>
              <a:t>-  body language accounts for 55%</a:t>
            </a:r>
          </a:p>
          <a:p>
            <a:pPr marL="342900" indent="-342900">
              <a:buFontTx/>
              <a:buChar char="-"/>
            </a:pPr>
            <a:r>
              <a:rPr lang="en-GB" sz="1900" b="1" dirty="0">
                <a:latin typeface="Stylus BT" panose="020E0402020206020304" pitchFamily="34" charset="0"/>
              </a:rPr>
              <a:t>words account for just 7%</a:t>
            </a:r>
          </a:p>
          <a:p>
            <a:pPr lvl="2" algn="r"/>
            <a:r>
              <a:rPr lang="en-GB" b="1" dirty="0">
                <a:latin typeface="Stylus BT" panose="020E0402020206020304" pitchFamily="34" charset="0"/>
              </a:rPr>
              <a:t>Mehrabian (2017)</a:t>
            </a:r>
          </a:p>
          <a:p>
            <a:endParaRPr lang="en-GB" sz="1900" b="1" dirty="0">
              <a:latin typeface="Stylus BT" panose="020E0402020206020304" pitchFamily="34" charset="0"/>
            </a:endParaRPr>
          </a:p>
        </p:txBody>
      </p:sp>
      <p:sp>
        <p:nvSpPr>
          <p:cNvPr id="3" name="TextBox 2">
            <a:extLst>
              <a:ext uri="{FF2B5EF4-FFF2-40B4-BE49-F238E27FC236}">
                <a16:creationId xmlns:a16="http://schemas.microsoft.com/office/drawing/2014/main" id="{2946BD2A-25E0-4043-92D9-4391457002B3}"/>
              </a:ext>
            </a:extLst>
          </p:cNvPr>
          <p:cNvSpPr txBox="1"/>
          <p:nvPr/>
        </p:nvSpPr>
        <p:spPr>
          <a:xfrm>
            <a:off x="5203372" y="1814576"/>
            <a:ext cx="6988628" cy="3170099"/>
          </a:xfrm>
          <a:prstGeom prst="rect">
            <a:avLst/>
          </a:prstGeom>
          <a:noFill/>
        </p:spPr>
        <p:txBody>
          <a:bodyPr wrap="square" rtlCol="0">
            <a:spAutoFit/>
          </a:bodyPr>
          <a:lstStyle/>
          <a:p>
            <a:pPr algn="ctr"/>
            <a:r>
              <a:rPr lang="en-GB" sz="2000" b="1" dirty="0">
                <a:latin typeface="Stylus BT" panose="020E0402020206020304" pitchFamily="34" charset="0"/>
              </a:rPr>
              <a:t>“In general, an effective mentoring relationship is characterised by mutual respect, trust, understanding and empathy. Good mentors are able to share life experiences and wisdom, as well as technical expertise. They are good listeners, good observers, and good problem-solvers. They make an effort to know, accept, and respect the goals and interest of a student. In the end, they establish an environment in which the student’s accomplishment is limited only by the extent of his or her talent. “</a:t>
            </a:r>
          </a:p>
          <a:p>
            <a:pPr algn="r"/>
            <a:r>
              <a:rPr lang="en-GB" b="1" dirty="0">
                <a:effectLst>
                  <a:outerShdw blurRad="38100" dist="38100" dir="2700000" algn="tl">
                    <a:srgbClr val="000000">
                      <a:alpha val="43137"/>
                    </a:srgbClr>
                  </a:outerShdw>
                </a:effectLst>
                <a:latin typeface="Stylus BT" panose="020E0402020206020304" pitchFamily="34" charset="0"/>
              </a:rPr>
              <a:t>(National Academy of Engineering 1997, pp.2)</a:t>
            </a:r>
            <a:endParaRPr lang="en-GB" sz="2000" b="1" dirty="0">
              <a:effectLst>
                <a:outerShdw blurRad="38100" dist="38100" dir="2700000" algn="tl">
                  <a:srgbClr val="000000">
                    <a:alpha val="43137"/>
                  </a:srgbClr>
                </a:outerShdw>
              </a:effectLst>
              <a:latin typeface="Stylus BT" panose="020E0402020206020304" pitchFamily="34" charset="0"/>
            </a:endParaRPr>
          </a:p>
        </p:txBody>
      </p:sp>
      <p:sp>
        <p:nvSpPr>
          <p:cNvPr id="4" name="TextBox 3">
            <a:extLst>
              <a:ext uri="{FF2B5EF4-FFF2-40B4-BE49-F238E27FC236}">
                <a16:creationId xmlns:a16="http://schemas.microsoft.com/office/drawing/2014/main" id="{C37E19C9-90C4-4F43-89DB-A101B6567600}"/>
              </a:ext>
            </a:extLst>
          </p:cNvPr>
          <p:cNvSpPr txBox="1"/>
          <p:nvPr/>
        </p:nvSpPr>
        <p:spPr>
          <a:xfrm>
            <a:off x="577516" y="112295"/>
            <a:ext cx="10058400" cy="646331"/>
          </a:xfrm>
          <a:prstGeom prst="rect">
            <a:avLst/>
          </a:prstGeom>
          <a:noFill/>
        </p:spPr>
        <p:txBody>
          <a:bodyPr wrap="square" rtlCol="0">
            <a:spAutoFit/>
          </a:bodyPr>
          <a:lstStyle/>
          <a:p>
            <a:r>
              <a:rPr lang="en-GB" sz="3600" b="1" u="sng" dirty="0">
                <a:effectLst>
                  <a:outerShdw blurRad="38100" dist="38100" dir="2700000" algn="tl">
                    <a:srgbClr val="000000">
                      <a:alpha val="43137"/>
                    </a:srgbClr>
                  </a:outerShdw>
                </a:effectLst>
                <a:latin typeface="Stylus BT" panose="020E0402020206020304" pitchFamily="34" charset="0"/>
              </a:rPr>
              <a:t>Skills obtained thus far..</a:t>
            </a:r>
          </a:p>
        </p:txBody>
      </p:sp>
    </p:spTree>
    <p:extLst>
      <p:ext uri="{BB962C8B-B14F-4D97-AF65-F5344CB8AC3E}">
        <p14:creationId xmlns:p14="http://schemas.microsoft.com/office/powerpoint/2010/main" val="189204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anim calcmode="lin" valueType="num">
                                      <p:cBhvr additive="base">
                                        <p:cTn id="3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1" end="11"/>
                                            </p:txEl>
                                          </p:spTgt>
                                        </p:tgtEl>
                                        <p:attrNameLst>
                                          <p:attrName>style.visibility</p:attrName>
                                        </p:attrNameLst>
                                      </p:cBhvr>
                                      <p:to>
                                        <p:strVal val="visible"/>
                                      </p:to>
                                    </p:set>
                                    <p:anim calcmode="lin" valueType="num">
                                      <p:cBhvr additive="base">
                                        <p:cTn id="3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3" end="13"/>
                                            </p:txEl>
                                          </p:spTgt>
                                        </p:tgtEl>
                                        <p:attrNameLst>
                                          <p:attrName>style.visibility</p:attrName>
                                        </p:attrNameLst>
                                      </p:cBhvr>
                                      <p:to>
                                        <p:strVal val="visible"/>
                                      </p:to>
                                    </p:set>
                                    <p:anim calcmode="lin" valueType="num">
                                      <p:cBhvr additive="base">
                                        <p:cTn id="43"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5" end="15"/>
                                            </p:txEl>
                                          </p:spTgt>
                                        </p:tgtEl>
                                        <p:attrNameLst>
                                          <p:attrName>style.visibility</p:attrName>
                                        </p:attrNameLst>
                                      </p:cBhvr>
                                      <p:to>
                                        <p:strVal val="visible"/>
                                      </p:to>
                                    </p:set>
                                    <p:anim calcmode="lin" valueType="num">
                                      <p:cBhvr additive="base">
                                        <p:cTn id="49"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5" end="15"/>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2">
                                            <p:txEl>
                                              <p:pRg st="16" end="16"/>
                                            </p:txEl>
                                          </p:spTgt>
                                        </p:tgtEl>
                                        <p:attrNameLst>
                                          <p:attrName>style.visibility</p:attrName>
                                        </p:attrNameLst>
                                      </p:cBhvr>
                                      <p:to>
                                        <p:strVal val="visible"/>
                                      </p:to>
                                    </p:set>
                                    <p:anim calcmode="lin" valueType="num">
                                      <p:cBhvr additive="base">
                                        <p:cTn id="53" dur="500" fill="hold"/>
                                        <p:tgtEl>
                                          <p:spTgt spid="2">
                                            <p:txEl>
                                              <p:pRg st="16" end="1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2">
                                            <p:txEl>
                                              <p:pRg st="16" end="16"/>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2">
                                            <p:txEl>
                                              <p:pRg st="17" end="17"/>
                                            </p:txEl>
                                          </p:spTgt>
                                        </p:tgtEl>
                                        <p:attrNameLst>
                                          <p:attrName>style.visibility</p:attrName>
                                        </p:attrNameLst>
                                      </p:cBhvr>
                                      <p:to>
                                        <p:strVal val="visible"/>
                                      </p:to>
                                    </p:set>
                                    <p:anim calcmode="lin" valueType="num">
                                      <p:cBhvr additive="base">
                                        <p:cTn id="57" dur="500" fill="hold"/>
                                        <p:tgtEl>
                                          <p:spTgt spid="2">
                                            <p:txEl>
                                              <p:pRg st="17" end="17"/>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
                                            <p:txEl>
                                              <p:pRg st="17" end="17"/>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2">
                                            <p:txEl>
                                              <p:pRg st="18" end="18"/>
                                            </p:txEl>
                                          </p:spTgt>
                                        </p:tgtEl>
                                        <p:attrNameLst>
                                          <p:attrName>style.visibility</p:attrName>
                                        </p:attrNameLst>
                                      </p:cBhvr>
                                      <p:to>
                                        <p:strVal val="visible"/>
                                      </p:to>
                                    </p:set>
                                    <p:anim calcmode="lin" valueType="num">
                                      <p:cBhvr additive="base">
                                        <p:cTn id="61" dur="500" fill="hold"/>
                                        <p:tgtEl>
                                          <p:spTgt spid="2">
                                            <p:txEl>
                                              <p:pRg st="18" end="1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tgtEl>
                                        <p:attrNameLst>
                                          <p:attrName>style.visibility</p:attrName>
                                        </p:attrNameLst>
                                      </p:cBhvr>
                                      <p:to>
                                        <p:strVal val="visible"/>
                                      </p:to>
                                    </p:set>
                                    <p:animEffect transition="in" filter="fade">
                                      <p:cBhvr>
                                        <p:cTn id="6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Open book">
            <a:extLst>
              <a:ext uri="{FF2B5EF4-FFF2-40B4-BE49-F238E27FC236}">
                <a16:creationId xmlns:a16="http://schemas.microsoft.com/office/drawing/2014/main" id="{A799F565-1DAB-4AD3-BCE4-5DAC8012F35C}"/>
              </a:ext>
            </a:extLst>
          </p:cNvPr>
          <p:cNvPicPr>
            <a:picLocks noGrp="1" noChangeAspect="1"/>
          </p:cNvPicPr>
          <p:nvPr>
            <p:ph type="pic" sz="quarter" idx="10"/>
          </p:nvPr>
        </p:nvPicPr>
        <p:blipFill>
          <a:blip r:embed="rId3">
            <a:extLst>
              <a:ext uri="{28A0092B-C50C-407E-A947-70E740481C1C}">
                <a14:useLocalDpi xmlns:a14="http://schemas.microsoft.com/office/drawing/2010/main"/>
              </a:ext>
            </a:extLst>
          </a:blip>
          <a:srcRect/>
          <a:stretch>
            <a:fillRect/>
          </a:stretch>
        </p:blipFill>
        <p:spPr/>
      </p:pic>
      <p:sp>
        <p:nvSpPr>
          <p:cNvPr id="29" name="Rectangle 28">
            <a:extLst>
              <a:ext uri="{FF2B5EF4-FFF2-40B4-BE49-F238E27FC236}">
                <a16:creationId xmlns:a16="http://schemas.microsoft.com/office/drawing/2014/main" id="{5C2DDD60-EB1C-44D8-84E1-D86EB3558F11}"/>
              </a:ext>
              <a:ext uri="{C183D7F6-B498-43B3-948B-1728B52AA6E4}">
                <adec:decorative xmlns:adec="http://schemas.microsoft.com/office/drawing/2017/decorative" val="1"/>
              </a:ext>
            </a:extLst>
          </p:cNvPr>
          <p:cNvSpPr/>
          <p:nvPr/>
        </p:nvSpPr>
        <p:spPr>
          <a:xfrm>
            <a:off x="0" y="0"/>
            <a:ext cx="12192000" cy="6863626"/>
          </a:xfrm>
          <a:prstGeom prst="rect">
            <a:avLst/>
          </a:prstGeom>
          <a:solidFill>
            <a:schemeClr val="tx1">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Stylus BT" panose="020E0402020206020304" pitchFamily="34" charset="0"/>
            </a:endParaRPr>
          </a:p>
        </p:txBody>
      </p:sp>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70"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bg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Stylus BT" panose="020E0402020206020304" pitchFamily="34" charset="0"/>
              </a:endParaRPr>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bg1">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Stylus BT" panose="020E0402020206020304" pitchFamily="34" charset="0"/>
              </a:endParaRPr>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Stylus BT" panose="020E0402020206020304" pitchFamily="34" charset="0"/>
              </a:endParaRPr>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Stylus BT" panose="020E0402020206020304" pitchFamily="34" charset="0"/>
              </a:endParaRPr>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Stylus BT" panose="020E0402020206020304" pitchFamily="34" charset="0"/>
              </a:endParaRPr>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r>
              <a:rPr lang="en-US" sz="4400" b="1" u="sng" dirty="0">
                <a:effectLst>
                  <a:outerShdw blurRad="38100" dist="38100" dir="2700000" algn="tl">
                    <a:srgbClr val="000000">
                      <a:alpha val="43137"/>
                    </a:srgbClr>
                  </a:outerShdw>
                </a:effectLst>
                <a:latin typeface="Stylus BT" panose="020E0402020206020304" pitchFamily="34" charset="0"/>
              </a:rPr>
              <a:t>Constraints in place</a:t>
            </a:r>
          </a:p>
        </p:txBody>
      </p:sp>
      <p:grpSp>
        <p:nvGrpSpPr>
          <p:cNvPr id="5" name="Group 4">
            <a:extLst>
              <a:ext uri="{FF2B5EF4-FFF2-40B4-BE49-F238E27FC236}">
                <a16:creationId xmlns:a16="http://schemas.microsoft.com/office/drawing/2014/main" id="{1A141F7B-AE96-45F9-BC57-F7C86174910A}"/>
              </a:ext>
              <a:ext uri="{C183D7F6-B498-43B3-948B-1728B52AA6E4}">
                <adec:decorative xmlns:adec="http://schemas.microsoft.com/office/drawing/2017/decorative" val="1"/>
              </a:ext>
            </a:extLst>
          </p:cNvPr>
          <p:cNvGrpSpPr/>
          <p:nvPr/>
        </p:nvGrpSpPr>
        <p:grpSpPr>
          <a:xfrm>
            <a:off x="0" y="6086479"/>
            <a:ext cx="12192000" cy="600974"/>
            <a:chOff x="0" y="6086479"/>
            <a:chExt cx="12192000" cy="600974"/>
          </a:xfrm>
        </p:grpSpPr>
        <p:sp>
          <p:nvSpPr>
            <p:cNvPr id="14" name="Rectangle 13">
              <a:extLst>
                <a:ext uri="{FF2B5EF4-FFF2-40B4-BE49-F238E27FC236}">
                  <a16:creationId xmlns:a16="http://schemas.microsoft.com/office/drawing/2014/main" id="{C862BC4D-BD7A-417E-A34A-59CE4D4A6AC8}"/>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Stylus BT" panose="020E0402020206020304" pitchFamily="34" charset="0"/>
              </a:endParaRPr>
            </a:p>
          </p:txBody>
        </p:sp>
        <p:sp>
          <p:nvSpPr>
            <p:cNvPr id="15" name="Oval 14">
              <a:extLst>
                <a:ext uri="{FF2B5EF4-FFF2-40B4-BE49-F238E27FC236}">
                  <a16:creationId xmlns:a16="http://schemas.microsoft.com/office/drawing/2014/main" id="{652937FB-CDE3-46B3-8481-AB5DB8C4BABA}"/>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Stylus BT" panose="020E0402020206020304" pitchFamily="34" charset="0"/>
              </a:endParaRPr>
            </a:p>
          </p:txBody>
        </p:sp>
      </p:grpSp>
      <p:sp>
        <p:nvSpPr>
          <p:cNvPr id="19" name="Slide Number Placeholder 5" descr="Slide Number">
            <a:extLst>
              <a:ext uri="{FF2B5EF4-FFF2-40B4-BE49-F238E27FC236}">
                <a16:creationId xmlns:a16="http://schemas.microsoft.com/office/drawing/2014/main" id="{DB02A950-05E3-4691-9BC9-47B314EEA715}"/>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latin typeface="Stylus BT" panose="020E0402020206020304" pitchFamily="34" charset="0"/>
              </a:rPr>
              <a:pPr algn="ctr"/>
              <a:t>6</a:t>
            </a:fld>
            <a:endParaRPr lang="en-US" sz="1200" dirty="0">
              <a:solidFill>
                <a:schemeClr val="bg1"/>
              </a:solidFill>
              <a:latin typeface="Stylus BT" panose="020E0402020206020304" pitchFamily="34" charset="0"/>
            </a:endParaRPr>
          </a:p>
        </p:txBody>
      </p:sp>
      <p:sp>
        <p:nvSpPr>
          <p:cNvPr id="12" name="TextBox 11"/>
          <p:cNvSpPr txBox="1"/>
          <p:nvPr/>
        </p:nvSpPr>
        <p:spPr>
          <a:xfrm>
            <a:off x="633186" y="1943619"/>
            <a:ext cx="8057072" cy="5262979"/>
          </a:xfrm>
          <a:prstGeom prst="rect">
            <a:avLst/>
          </a:prstGeom>
          <a:noFill/>
        </p:spPr>
        <p:txBody>
          <a:bodyPr wrap="square" rtlCol="0">
            <a:spAutoFit/>
          </a:bodyPr>
          <a:lstStyle/>
          <a:p>
            <a:r>
              <a:rPr lang="en-GB" sz="2400" b="1" dirty="0">
                <a:solidFill>
                  <a:schemeClr val="bg1"/>
                </a:solidFill>
                <a:latin typeface="Stylus BT" panose="020E0402020206020304" pitchFamily="34" charset="0"/>
                <a:sym typeface="Wingdings" panose="05000000000000000000" pitchFamily="2" charset="2"/>
              </a:rPr>
              <a:t> </a:t>
            </a:r>
            <a:r>
              <a:rPr lang="en-GB" sz="2400" b="1" dirty="0">
                <a:solidFill>
                  <a:schemeClr val="bg1"/>
                </a:solidFill>
                <a:latin typeface="Stylus BT" panose="020E0402020206020304" pitchFamily="34" charset="0"/>
              </a:rPr>
              <a:t>Outdated practices and cultural norms</a:t>
            </a:r>
          </a:p>
          <a:p>
            <a:endParaRPr lang="en-GB" sz="2400" b="1" dirty="0">
              <a:solidFill>
                <a:schemeClr val="bg1"/>
              </a:solidFill>
              <a:latin typeface="Stylus BT" panose="020E0402020206020304" pitchFamily="34" charset="0"/>
            </a:endParaRPr>
          </a:p>
          <a:p>
            <a:endParaRPr lang="en-GB" sz="2400" b="1" dirty="0">
              <a:solidFill>
                <a:schemeClr val="bg1"/>
              </a:solidFill>
              <a:latin typeface="Stylus BT" panose="020E0402020206020304" pitchFamily="34" charset="0"/>
            </a:endParaRPr>
          </a:p>
          <a:p>
            <a:r>
              <a:rPr lang="en-GB" sz="2400" b="1" dirty="0">
                <a:solidFill>
                  <a:schemeClr val="bg1"/>
                </a:solidFill>
                <a:latin typeface="Stylus BT" panose="020E0402020206020304" pitchFamily="34" charset="0"/>
                <a:sym typeface="Wingdings" panose="05000000000000000000" pitchFamily="2" charset="2"/>
              </a:rPr>
              <a:t> </a:t>
            </a:r>
            <a:r>
              <a:rPr lang="en-GB" sz="2400" b="1" dirty="0">
                <a:solidFill>
                  <a:schemeClr val="bg1"/>
                </a:solidFill>
                <a:latin typeface="Stylus BT" panose="020E0402020206020304" pitchFamily="34" charset="0"/>
              </a:rPr>
              <a:t>Class </a:t>
            </a:r>
          </a:p>
          <a:p>
            <a:endParaRPr lang="en-GB" sz="2400" b="1" dirty="0">
              <a:solidFill>
                <a:schemeClr val="bg1"/>
              </a:solidFill>
              <a:latin typeface="Stylus BT" panose="020E0402020206020304" pitchFamily="34" charset="0"/>
            </a:endParaRPr>
          </a:p>
          <a:p>
            <a:endParaRPr lang="en-GB" sz="2400" b="1" dirty="0">
              <a:solidFill>
                <a:schemeClr val="bg1"/>
              </a:solidFill>
              <a:latin typeface="Stylus BT" panose="020E0402020206020304" pitchFamily="34" charset="0"/>
            </a:endParaRPr>
          </a:p>
          <a:p>
            <a:pPr marL="285750" indent="-285750">
              <a:buFont typeface="Wingdings" panose="05000000000000000000" pitchFamily="2" charset="2"/>
              <a:buChar char="l"/>
            </a:pPr>
            <a:r>
              <a:rPr lang="en-GB" sz="2400" b="1" dirty="0">
                <a:solidFill>
                  <a:schemeClr val="bg1"/>
                </a:solidFill>
                <a:latin typeface="Stylus BT" panose="020E0402020206020304" pitchFamily="34" charset="0"/>
              </a:rPr>
              <a:t>Creativity</a:t>
            </a:r>
          </a:p>
          <a:p>
            <a:pPr marL="285750" indent="-285750">
              <a:buFont typeface="Wingdings" panose="05000000000000000000" pitchFamily="2" charset="2"/>
              <a:buChar char="l"/>
            </a:pPr>
            <a:endParaRPr lang="en-GB" sz="2400" b="1" dirty="0">
              <a:solidFill>
                <a:schemeClr val="bg1"/>
              </a:solidFill>
              <a:latin typeface="Stylus BT" panose="020E0402020206020304" pitchFamily="34" charset="0"/>
            </a:endParaRPr>
          </a:p>
          <a:p>
            <a:endParaRPr lang="en-GB" sz="2400" b="1" dirty="0">
              <a:solidFill>
                <a:schemeClr val="bg1"/>
              </a:solidFill>
              <a:latin typeface="Stylus BT" panose="020E0402020206020304" pitchFamily="34" charset="0"/>
            </a:endParaRPr>
          </a:p>
          <a:p>
            <a:r>
              <a:rPr lang="en-GB" sz="2400" b="1" dirty="0">
                <a:solidFill>
                  <a:schemeClr val="bg1"/>
                </a:solidFill>
                <a:latin typeface="Stylus BT" panose="020E0402020206020304" pitchFamily="34" charset="0"/>
                <a:sym typeface="Wingdings" panose="05000000000000000000" pitchFamily="2" charset="2"/>
              </a:rPr>
              <a:t> </a:t>
            </a:r>
            <a:r>
              <a:rPr lang="en-GB" sz="2400" b="1" dirty="0">
                <a:solidFill>
                  <a:schemeClr val="bg1"/>
                </a:solidFill>
                <a:latin typeface="Stylus BT" panose="020E0402020206020304" pitchFamily="34" charset="0"/>
              </a:rPr>
              <a:t>Money</a:t>
            </a:r>
          </a:p>
          <a:p>
            <a:endParaRPr lang="en-GB" sz="2400" b="1" dirty="0">
              <a:solidFill>
                <a:schemeClr val="bg1"/>
              </a:solidFill>
              <a:latin typeface="Stylus BT" panose="020E0402020206020304" pitchFamily="34" charset="0"/>
            </a:endParaRPr>
          </a:p>
          <a:p>
            <a:endParaRPr lang="en-GB" sz="2400" b="1" dirty="0">
              <a:solidFill>
                <a:schemeClr val="bg1"/>
              </a:solidFill>
              <a:latin typeface="Stylus BT" panose="020E0402020206020304" pitchFamily="34" charset="0"/>
            </a:endParaRPr>
          </a:p>
          <a:p>
            <a:endParaRPr lang="en-GB" sz="2400" b="1" dirty="0">
              <a:solidFill>
                <a:schemeClr val="bg1"/>
              </a:solidFill>
              <a:latin typeface="Stylus BT" panose="020E0402020206020304" pitchFamily="34" charset="0"/>
            </a:endParaRPr>
          </a:p>
          <a:p>
            <a:r>
              <a:rPr lang="en-GB" sz="2400" b="1" dirty="0">
                <a:solidFill>
                  <a:schemeClr val="bg1"/>
                </a:solidFill>
                <a:latin typeface="Stylus BT" panose="020E0402020206020304" pitchFamily="34" charset="0"/>
              </a:rPr>
              <a:t> </a:t>
            </a:r>
          </a:p>
        </p:txBody>
      </p:sp>
      <p:sp>
        <p:nvSpPr>
          <p:cNvPr id="2" name="TextBox 1">
            <a:extLst>
              <a:ext uri="{FF2B5EF4-FFF2-40B4-BE49-F238E27FC236}">
                <a16:creationId xmlns:a16="http://schemas.microsoft.com/office/drawing/2014/main" id="{7E40D532-D2B9-47BA-BF51-A5619693CE80}"/>
              </a:ext>
            </a:extLst>
          </p:cNvPr>
          <p:cNvSpPr txBox="1"/>
          <p:nvPr/>
        </p:nvSpPr>
        <p:spPr>
          <a:xfrm>
            <a:off x="4410315" y="4441919"/>
            <a:ext cx="5843798" cy="1938992"/>
          </a:xfrm>
          <a:prstGeom prst="rect">
            <a:avLst/>
          </a:prstGeom>
          <a:noFill/>
        </p:spPr>
        <p:txBody>
          <a:bodyPr wrap="square" rtlCol="0">
            <a:spAutoFit/>
          </a:bodyPr>
          <a:lstStyle/>
          <a:p>
            <a:r>
              <a:rPr lang="en-GB" sz="2000" b="1" dirty="0">
                <a:solidFill>
                  <a:schemeClr val="bg1"/>
                </a:solidFill>
                <a:latin typeface="Stylus BT" panose="020E0402020206020304" pitchFamily="34" charset="0"/>
              </a:rPr>
              <a:t>“Many highly talented, brilliant people think they’re not because the thing they were good at in school wasn't valued or was actually stigmatised. The consequences are disastrous for individuals and for the health of our communities. “</a:t>
            </a:r>
          </a:p>
          <a:p>
            <a:pPr algn="r"/>
            <a:r>
              <a:rPr lang="en-GB" sz="2000" b="1" dirty="0">
                <a:solidFill>
                  <a:schemeClr val="bg1"/>
                </a:solidFill>
                <a:latin typeface="Stylus BT" panose="020E0402020206020304" pitchFamily="34" charset="0"/>
              </a:rPr>
              <a:t>(</a:t>
            </a:r>
            <a:r>
              <a:rPr lang="en-GB" sz="2000" b="1" dirty="0">
                <a:latin typeface="Stylus BT" panose="020E0402020206020304" pitchFamily="34" charset="0"/>
              </a:rPr>
              <a:t>(</a:t>
            </a:r>
            <a:r>
              <a:rPr lang="en-GB" sz="2000" b="1" dirty="0">
                <a:solidFill>
                  <a:schemeClr val="bg1"/>
                </a:solidFill>
                <a:latin typeface="Stylus BT" panose="020E0402020206020304" pitchFamily="34" charset="0"/>
              </a:rPr>
              <a:t>Robinson and Aronica, 2015, pp.1)</a:t>
            </a:r>
          </a:p>
        </p:txBody>
      </p:sp>
      <p:sp>
        <p:nvSpPr>
          <p:cNvPr id="3" name="TextBox 2">
            <a:extLst>
              <a:ext uri="{FF2B5EF4-FFF2-40B4-BE49-F238E27FC236}">
                <a16:creationId xmlns:a16="http://schemas.microsoft.com/office/drawing/2014/main" id="{68059ABC-31FE-4786-9084-AB8BE2B91BC6}"/>
              </a:ext>
            </a:extLst>
          </p:cNvPr>
          <p:cNvSpPr txBox="1"/>
          <p:nvPr/>
        </p:nvSpPr>
        <p:spPr>
          <a:xfrm>
            <a:off x="6484149" y="1009776"/>
            <a:ext cx="4318936" cy="2554545"/>
          </a:xfrm>
          <a:prstGeom prst="rect">
            <a:avLst/>
          </a:prstGeom>
          <a:noFill/>
        </p:spPr>
        <p:txBody>
          <a:bodyPr wrap="square" rtlCol="0">
            <a:spAutoFit/>
          </a:bodyPr>
          <a:lstStyle/>
          <a:p>
            <a:r>
              <a:rPr lang="en-GB" sz="2000" b="1" dirty="0">
                <a:solidFill>
                  <a:schemeClr val="bg1"/>
                </a:solidFill>
                <a:latin typeface="Stylus BT" panose="020E0402020206020304" pitchFamily="34" charset="0"/>
              </a:rPr>
              <a:t>“It also contributes to widening income inequalities within middle-class occupations and differences in career prospects among people with the same credentials, experience, or levels of expertise. “</a:t>
            </a:r>
          </a:p>
          <a:p>
            <a:r>
              <a:rPr lang="en-GB" sz="2000" b="1" dirty="0">
                <a:solidFill>
                  <a:schemeClr val="bg1"/>
                </a:solidFill>
                <a:latin typeface="Stylus BT" panose="020E0402020206020304" pitchFamily="34" charset="0"/>
              </a:rPr>
              <a:t>(Brown, Lauder and Ashton, 2012)</a:t>
            </a:r>
          </a:p>
          <a:p>
            <a:endParaRPr lang="en-GB" sz="2000" b="1" dirty="0">
              <a:solidFill>
                <a:schemeClr val="bg1"/>
              </a:solidFill>
              <a:latin typeface="Stylus BT" panose="020E0402020206020304" pitchFamily="34" charset="0"/>
            </a:endParaRPr>
          </a:p>
        </p:txBody>
      </p:sp>
    </p:spTree>
    <p:extLst>
      <p:ext uri="{BB962C8B-B14F-4D97-AF65-F5344CB8AC3E}">
        <p14:creationId xmlns:p14="http://schemas.microsoft.com/office/powerpoint/2010/main" val="3191014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additive="base">
                                        <p:cTn id="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xEl>
                                              <p:pRg st="3" end="3"/>
                                            </p:txEl>
                                          </p:spTgt>
                                        </p:tgtEl>
                                        <p:attrNameLst>
                                          <p:attrName>style.visibility</p:attrName>
                                        </p:attrNameLst>
                                      </p:cBhvr>
                                      <p:to>
                                        <p:strVal val="visible"/>
                                      </p:to>
                                    </p:set>
                                    <p:anim calcmode="lin" valueType="num">
                                      <p:cBhvr additive="base">
                                        <p:cTn id="13"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xEl>
                                              <p:pRg st="6" end="6"/>
                                            </p:txEl>
                                          </p:spTgt>
                                        </p:tgtEl>
                                        <p:attrNameLst>
                                          <p:attrName>style.visibility</p:attrName>
                                        </p:attrNameLst>
                                      </p:cBhvr>
                                      <p:to>
                                        <p:strVal val="visible"/>
                                      </p:to>
                                    </p:set>
                                    <p:anim calcmode="lin" valueType="num">
                                      <p:cBhvr additive="base">
                                        <p:cTn id="19" dur="500" fill="hold"/>
                                        <p:tgtEl>
                                          <p:spTgt spid="1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
                                            <p:txEl>
                                              <p:pRg st="9" end="9"/>
                                            </p:txEl>
                                          </p:spTgt>
                                        </p:tgtEl>
                                        <p:attrNameLst>
                                          <p:attrName>style.visibility</p:attrName>
                                        </p:attrNameLst>
                                      </p:cBhvr>
                                      <p:to>
                                        <p:strVal val="visible"/>
                                      </p:to>
                                    </p:set>
                                    <p:anim calcmode="lin" valueType="num">
                                      <p:cBhvr additive="base">
                                        <p:cTn id="25" dur="500" fill="hold"/>
                                        <p:tgtEl>
                                          <p:spTgt spid="12">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0" end="0"/>
                                            </p:txEl>
                                          </p:spTgt>
                                        </p:tgtEl>
                                        <p:attrNameLst>
                                          <p:attrName>style.visibility</p:attrName>
                                        </p:attrNameLst>
                                      </p:cBhvr>
                                      <p:to>
                                        <p:strVal val="visible"/>
                                      </p:to>
                                    </p:set>
                                    <p:animEffect transition="in" filter="fade">
                                      <p:cBhvr>
                                        <p:cTn id="36" dur="1000"/>
                                        <p:tgtEl>
                                          <p:spTgt spid="3">
                                            <p:txEl>
                                              <p:pRg st="0" end="0"/>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1" end="1"/>
                                            </p:txEl>
                                          </p:spTgt>
                                        </p:tgtEl>
                                        <p:attrNameLst>
                                          <p:attrName>style.visibility</p:attrName>
                                        </p:attrNameLst>
                                      </p:cBhvr>
                                      <p:to>
                                        <p:strVal val="visible"/>
                                      </p:to>
                                    </p:set>
                                    <p:animEffect transition="in" filter="fade">
                                      <p:cBhvr>
                                        <p:cTn id="39"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5" descr="Slide number">
            <a:extLst>
              <a:ext uri="{FF2B5EF4-FFF2-40B4-BE49-F238E27FC236}">
                <a16:creationId xmlns:a16="http://schemas.microsoft.com/office/drawing/2014/main" id="{0FD571BD-7BCF-4777-BAD5-51B3EB30BBF7}"/>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7</a:t>
            </a:fld>
            <a:endParaRPr lang="en-US" sz="1200" dirty="0">
              <a:solidFill>
                <a:schemeClr val="bg1"/>
              </a:solidFill>
            </a:endParaRPr>
          </a:p>
        </p:txBody>
      </p:sp>
      <p:pic>
        <p:nvPicPr>
          <p:cNvPr id="20" name="Picture 1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6157888" cy="3366974"/>
          </a:xfrm>
          <a:prstGeom prst="rect">
            <a:avLst/>
          </a:prstGeom>
        </p:spPr>
      </p:pic>
      <p:pic>
        <p:nvPicPr>
          <p:cNvPr id="21" name="Picture 2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3364302"/>
            <a:ext cx="6157888" cy="3493698"/>
          </a:xfrm>
          <a:prstGeom prst="rect">
            <a:avLst/>
          </a:prstGeom>
        </p:spPr>
      </p:pic>
      <p:pic>
        <p:nvPicPr>
          <p:cNvPr id="27" name="Picture 2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57888" y="0"/>
            <a:ext cx="6063802" cy="3364302"/>
          </a:xfrm>
          <a:prstGeom prst="rect">
            <a:avLst/>
          </a:prstGeom>
        </p:spPr>
      </p:pic>
      <p:pic>
        <p:nvPicPr>
          <p:cNvPr id="33" name="Picture 3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57887" y="3364302"/>
            <a:ext cx="6034112" cy="3493698"/>
          </a:xfrm>
          <a:prstGeom prst="rect">
            <a:avLst/>
          </a:prstGeom>
        </p:spPr>
      </p:pic>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a:xfrm>
            <a:off x="3873183" y="2593338"/>
            <a:ext cx="5030186" cy="1671323"/>
          </a:xfrm>
        </p:spPr>
        <p:txBody>
          <a:bodyPr/>
          <a:lstStyle/>
          <a:p>
            <a:pPr algn="ctr"/>
            <a:r>
              <a:rPr lang="en-US" sz="4800" dirty="0">
                <a:solidFill>
                  <a:schemeClr val="bg1"/>
                </a:solidFill>
                <a:latin typeface="Stylus BT" panose="020E0402020206020304" pitchFamily="34" charset="0"/>
              </a:rPr>
              <a:t>Why this role is a perfect fit</a:t>
            </a:r>
          </a:p>
        </p:txBody>
      </p:sp>
    </p:spTree>
    <p:extLst>
      <p:ext uri="{BB962C8B-B14F-4D97-AF65-F5344CB8AC3E}">
        <p14:creationId xmlns:p14="http://schemas.microsoft.com/office/powerpoint/2010/main" val="34226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7"/>
                                        </p:tgtEl>
                                        <p:attrNameLst>
                                          <p:attrName>style.visibility</p:attrName>
                                        </p:attrNameLst>
                                      </p:cBhvr>
                                      <p:to>
                                        <p:strVal val="visible"/>
                                      </p:to>
                                    </p:set>
                                    <p:animEffect transition="in" filter="fade">
                                      <p:cBhvr>
                                        <p:cTn id="12" dur="1000"/>
                                        <p:tgtEl>
                                          <p:spTgt spid="2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10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3"/>
                                        </p:tgtEl>
                                        <p:attrNameLst>
                                          <p:attrName>style.visibility</p:attrName>
                                        </p:attrNameLst>
                                      </p:cBhvr>
                                      <p:to>
                                        <p:strVal val="visible"/>
                                      </p:to>
                                    </p:set>
                                    <p:animEffect transition="in" filter="fade">
                                      <p:cBhvr>
                                        <p:cTn id="22" dur="1000"/>
                                        <p:tgtEl>
                                          <p:spTgt spid="33"/>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additive="base">
                                        <p:cTn id="27" dur="750" fill="hold"/>
                                        <p:tgtEl>
                                          <p:spTgt spid="4"/>
                                        </p:tgtEl>
                                        <p:attrNameLst>
                                          <p:attrName>ppt_x</p:attrName>
                                        </p:attrNameLst>
                                      </p:cBhvr>
                                      <p:tavLst>
                                        <p:tav tm="0">
                                          <p:val>
                                            <p:strVal val="#ppt_x"/>
                                          </p:val>
                                        </p:tav>
                                        <p:tav tm="100000">
                                          <p:val>
                                            <p:strVal val="#ppt_x"/>
                                          </p:val>
                                        </p:tav>
                                      </p:tavLst>
                                    </p:anim>
                                    <p:anim calcmode="lin" valueType="num">
                                      <p:cBhvr additive="base">
                                        <p:cTn id="28" dur="75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r>
              <a:rPr lang="en-US" sz="4400" b="1" u="sng" dirty="0">
                <a:effectLst>
                  <a:outerShdw blurRad="38100" dist="38100" dir="2700000" algn="tl">
                    <a:srgbClr val="000000">
                      <a:alpha val="43137"/>
                    </a:srgbClr>
                  </a:outerShdw>
                </a:effectLst>
                <a:latin typeface="Stylus BT" panose="020E0402020206020304" pitchFamily="34" charset="0"/>
              </a:rPr>
              <a:t>Vision for the future…</a:t>
            </a:r>
          </a:p>
        </p:txBody>
      </p:sp>
      <p:sp>
        <p:nvSpPr>
          <p:cNvPr id="16" name="Text Placeholder 15" descr="slide content">
            <a:extLst>
              <a:ext uri="{FF2B5EF4-FFF2-40B4-BE49-F238E27FC236}">
                <a16:creationId xmlns:a16="http://schemas.microsoft.com/office/drawing/2014/main" id="{5336101E-D654-46D8-A983-BF46C5D86583}"/>
              </a:ext>
            </a:extLst>
          </p:cNvPr>
          <p:cNvSpPr>
            <a:spLocks noGrp="1"/>
          </p:cNvSpPr>
          <p:nvPr>
            <p:ph type="body" sz="quarter" idx="11"/>
          </p:nvPr>
        </p:nvSpPr>
        <p:spPr>
          <a:xfrm>
            <a:off x="633186" y="1781753"/>
            <a:ext cx="8534400" cy="4248073"/>
          </a:xfrm>
        </p:spPr>
        <p:txBody>
          <a:bodyPr/>
          <a:lstStyle/>
          <a:p>
            <a:r>
              <a:rPr lang="en-US" sz="2400" b="1" dirty="0">
                <a:latin typeface="Stylus BT" panose="020E0402020206020304" pitchFamily="34" charset="0"/>
              </a:rPr>
              <a:t>More outdoor learning </a:t>
            </a:r>
          </a:p>
          <a:p>
            <a:endParaRPr lang="en-US" sz="2400" b="1" dirty="0">
              <a:latin typeface="Stylus BT" panose="020E0402020206020304" pitchFamily="34" charset="0"/>
            </a:endParaRPr>
          </a:p>
          <a:p>
            <a:r>
              <a:rPr lang="en-US" sz="2400" b="1" dirty="0">
                <a:latin typeface="Stylus BT" panose="020E0402020206020304" pitchFamily="34" charset="0"/>
              </a:rPr>
              <a:t>Promote lateral thinking within the lessons </a:t>
            </a:r>
          </a:p>
          <a:p>
            <a:endParaRPr lang="en-US" sz="2400" b="1" dirty="0">
              <a:latin typeface="Stylus BT" panose="020E0402020206020304" pitchFamily="34" charset="0"/>
            </a:endParaRPr>
          </a:p>
          <a:p>
            <a:r>
              <a:rPr lang="en-US" sz="2400" b="1" dirty="0">
                <a:latin typeface="Stylus BT" panose="020E0402020206020304" pitchFamily="34" charset="0"/>
              </a:rPr>
              <a:t>Focus on building/providing a solid foundation for the students to work on. </a:t>
            </a:r>
          </a:p>
          <a:p>
            <a:endParaRPr lang="en-US" sz="2400" b="1" dirty="0">
              <a:latin typeface="Stylus BT" panose="020E0402020206020304" pitchFamily="34" charset="0"/>
            </a:endParaRPr>
          </a:p>
          <a:p>
            <a:r>
              <a:rPr lang="en-US" sz="2400" b="1" dirty="0">
                <a:latin typeface="Stylus BT" panose="020E0402020206020304" pitchFamily="34" charset="0"/>
              </a:rPr>
              <a:t>Donaldson Curriculum – Global Citizen </a:t>
            </a:r>
          </a:p>
          <a:p>
            <a:endParaRPr lang="en-US" sz="2400" b="1" dirty="0">
              <a:latin typeface="Stylus BT" panose="020E0402020206020304" pitchFamily="34" charset="0"/>
            </a:endParaRPr>
          </a:p>
          <a:p>
            <a:pPr marL="0" indent="0">
              <a:buNone/>
            </a:pPr>
            <a:r>
              <a:rPr lang="en-US" sz="2400" b="1" dirty="0">
                <a:latin typeface="Stylus BT" panose="020E0402020206020304" pitchFamily="34" charset="0"/>
              </a:rPr>
              <a:t>			</a:t>
            </a:r>
          </a:p>
        </p:txBody>
      </p:sp>
    </p:spTree>
    <p:extLst>
      <p:ext uri="{BB962C8B-B14F-4D97-AF65-F5344CB8AC3E}">
        <p14:creationId xmlns:p14="http://schemas.microsoft.com/office/powerpoint/2010/main" val="406473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 calcmode="lin" valueType="num">
                                      <p:cBhvr additive="base">
                                        <p:cTn id="7"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
                                            <p:txEl>
                                              <p:pRg st="2" end="2"/>
                                            </p:txEl>
                                          </p:spTgt>
                                        </p:tgtEl>
                                        <p:attrNameLst>
                                          <p:attrName>style.visibility</p:attrName>
                                        </p:attrNameLst>
                                      </p:cBhvr>
                                      <p:to>
                                        <p:strVal val="visible"/>
                                      </p:to>
                                    </p:set>
                                    <p:anim calcmode="lin" valueType="num">
                                      <p:cBhvr additive="base">
                                        <p:cTn id="13"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1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6">
                                            <p:txEl>
                                              <p:pRg st="4" end="4"/>
                                            </p:txEl>
                                          </p:spTgt>
                                        </p:tgtEl>
                                        <p:attrNameLst>
                                          <p:attrName>style.visibility</p:attrName>
                                        </p:attrNameLst>
                                      </p:cBhvr>
                                      <p:to>
                                        <p:strVal val="visible"/>
                                      </p:to>
                                    </p:set>
                                    <p:anim calcmode="lin" valueType="num">
                                      <p:cBhvr additive="base">
                                        <p:cTn id="19" dur="1000" fill="hold"/>
                                        <p:tgtEl>
                                          <p:spTgt spid="16">
                                            <p:txEl>
                                              <p:pRg st="4" end="4"/>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1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6">
                                            <p:txEl>
                                              <p:pRg st="6" end="6"/>
                                            </p:txEl>
                                          </p:spTgt>
                                        </p:tgtEl>
                                        <p:attrNameLst>
                                          <p:attrName>style.visibility</p:attrName>
                                        </p:attrNameLst>
                                      </p:cBhvr>
                                      <p:to>
                                        <p:strVal val="visible"/>
                                      </p:to>
                                    </p:set>
                                    <p:anim calcmode="lin" valueType="num">
                                      <p:cBhvr additive="base">
                                        <p:cTn id="25" dur="1000" fill="hold"/>
                                        <p:tgtEl>
                                          <p:spTgt spid="16">
                                            <p:txEl>
                                              <p:pRg st="6" end="6"/>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1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group of people sitting around a wooden table&#10;">
            <a:extLst>
              <a:ext uri="{FF2B5EF4-FFF2-40B4-BE49-F238E27FC236}">
                <a16:creationId xmlns:a16="http://schemas.microsoft.com/office/drawing/2014/main" id="{D48306FF-9A46-43AC-BC11-DE5D9F2D1836}"/>
              </a:ext>
            </a:extLst>
          </p:cNvPr>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a:xfrm>
            <a:off x="1" y="0"/>
            <a:ext cx="12192000" cy="6858000"/>
          </a:xfrm>
        </p:spPr>
      </p:pic>
      <p:sp>
        <p:nvSpPr>
          <p:cNvPr id="52" name="Rectangle 51">
            <a:extLst>
              <a:ext uri="{FF2B5EF4-FFF2-40B4-BE49-F238E27FC236}">
                <a16:creationId xmlns:a16="http://schemas.microsoft.com/office/drawing/2014/main" id="{31664CF3-C0D1-4769-8E59-8694AF07951A}"/>
              </a:ext>
              <a:ext uri="{C183D7F6-B498-43B3-948B-1728B52AA6E4}">
                <adec:decorative xmlns:adec="http://schemas.microsoft.com/office/drawing/2017/decorative" val="1"/>
              </a:ext>
            </a:extLst>
          </p:cNvPr>
          <p:cNvSpPr/>
          <p:nvPr/>
        </p:nvSpPr>
        <p:spPr>
          <a:xfrm>
            <a:off x="1" y="-5625"/>
            <a:ext cx="12191999" cy="6857999"/>
          </a:xfrm>
          <a:prstGeom prst="rect">
            <a:avLst/>
          </a:prstGeom>
          <a:solidFill>
            <a:schemeClr val="tx1">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69"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accent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accent1">
                <a:lumMod val="75000"/>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accent1">
                <a:lumMod val="75000"/>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accent1">
                <a:lumMod val="7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2" name="Title 41" descr="title">
            <a:extLst>
              <a:ext uri="{FF2B5EF4-FFF2-40B4-BE49-F238E27FC236}">
                <a16:creationId xmlns:a16="http://schemas.microsoft.com/office/drawing/2014/main" id="{72FCEAE4-FA74-4446-B2F5-9AFA2DA139A2}"/>
              </a:ext>
            </a:extLst>
          </p:cNvPr>
          <p:cNvSpPr>
            <a:spLocks noGrp="1"/>
          </p:cNvSpPr>
          <p:nvPr>
            <p:ph type="ctrTitle"/>
          </p:nvPr>
        </p:nvSpPr>
        <p:spPr>
          <a:xfrm>
            <a:off x="691080" y="2142271"/>
            <a:ext cx="5578995" cy="879928"/>
          </a:xfrm>
        </p:spPr>
        <p:txBody>
          <a:bodyPr/>
          <a:lstStyle/>
          <a:p>
            <a:r>
              <a:rPr lang="en-US" b="0" dirty="0"/>
              <a:t>THANK YOU</a:t>
            </a:r>
          </a:p>
        </p:txBody>
      </p:sp>
      <p:grpSp>
        <p:nvGrpSpPr>
          <p:cNvPr id="154" name="Group 153">
            <a:extLst>
              <a:ext uri="{FF2B5EF4-FFF2-40B4-BE49-F238E27FC236}">
                <a16:creationId xmlns:a16="http://schemas.microsoft.com/office/drawing/2014/main" id="{FF17C705-3351-4B11-BD28-D0CACC12D311}"/>
              </a:ext>
              <a:ext uri="{C183D7F6-B498-43B3-948B-1728B52AA6E4}">
                <adec:decorative xmlns:adec="http://schemas.microsoft.com/office/drawing/2017/decorative" val="1"/>
              </a:ext>
            </a:extLst>
          </p:cNvPr>
          <p:cNvGrpSpPr/>
          <p:nvPr/>
        </p:nvGrpSpPr>
        <p:grpSpPr>
          <a:xfrm>
            <a:off x="822755" y="2930325"/>
            <a:ext cx="469807" cy="79404"/>
            <a:chOff x="9330846" y="5054600"/>
            <a:chExt cx="676275" cy="114300"/>
          </a:xfrm>
          <a:solidFill>
            <a:schemeClr val="bg1"/>
          </a:solidFill>
        </p:grpSpPr>
        <p:sp>
          <p:nvSpPr>
            <p:cNvPr id="155" name="Oval 154">
              <a:extLst>
                <a:ext uri="{FF2B5EF4-FFF2-40B4-BE49-F238E27FC236}">
                  <a16:creationId xmlns:a16="http://schemas.microsoft.com/office/drawing/2014/main" id="{925FEBFE-A26D-4E0B-B884-7E186CD878E5}"/>
                </a:ext>
              </a:extLst>
            </p:cNvPr>
            <p:cNvSpPr/>
            <p:nvPr/>
          </p:nvSpPr>
          <p:spPr>
            <a:xfrm>
              <a:off x="9330846" y="5054600"/>
              <a:ext cx="114300" cy="1143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6" name="Oval 155">
              <a:extLst>
                <a:ext uri="{FF2B5EF4-FFF2-40B4-BE49-F238E27FC236}">
                  <a16:creationId xmlns:a16="http://schemas.microsoft.com/office/drawing/2014/main" id="{2A24665D-D5CF-4F18-A88A-8E4471800E8D}"/>
                </a:ext>
              </a:extLst>
            </p:cNvPr>
            <p:cNvSpPr/>
            <p:nvPr/>
          </p:nvSpPr>
          <p:spPr>
            <a:xfrm>
              <a:off x="9518171" y="5054600"/>
              <a:ext cx="114300" cy="1143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7" name="Oval 156">
              <a:extLst>
                <a:ext uri="{FF2B5EF4-FFF2-40B4-BE49-F238E27FC236}">
                  <a16:creationId xmlns:a16="http://schemas.microsoft.com/office/drawing/2014/main" id="{39F2203F-31BF-4705-AC57-E197602982AA}"/>
                </a:ext>
              </a:extLst>
            </p:cNvPr>
            <p:cNvSpPr/>
            <p:nvPr/>
          </p:nvSpPr>
          <p:spPr>
            <a:xfrm>
              <a:off x="9705496" y="5054600"/>
              <a:ext cx="114300" cy="1143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8" name="Oval 157">
              <a:extLst>
                <a:ext uri="{FF2B5EF4-FFF2-40B4-BE49-F238E27FC236}">
                  <a16:creationId xmlns:a16="http://schemas.microsoft.com/office/drawing/2014/main" id="{D4734E32-080E-49F2-89F3-16F0DBB5D130}"/>
                </a:ext>
              </a:extLst>
            </p:cNvPr>
            <p:cNvSpPr/>
            <p:nvPr/>
          </p:nvSpPr>
          <p:spPr>
            <a:xfrm>
              <a:off x="9892821" y="5054600"/>
              <a:ext cx="114300" cy="1143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74200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4B92D-75A2-4B58-8AE1-244B047B04A4}"/>
              </a:ext>
            </a:extLst>
          </p:cNvPr>
          <p:cNvSpPr>
            <a:spLocks noGrp="1"/>
          </p:cNvSpPr>
          <p:nvPr>
            <p:ph type="title"/>
          </p:nvPr>
        </p:nvSpPr>
        <p:spPr/>
        <p:txBody>
          <a:bodyPr/>
          <a:lstStyle/>
          <a:p>
            <a:r>
              <a:rPr lang="en-GB" b="1" u="sng" dirty="0">
                <a:latin typeface="Stylus BT" panose="020E0402020206020304" pitchFamily="34" charset="0"/>
              </a:rPr>
              <a:t>References</a:t>
            </a:r>
            <a:r>
              <a:rPr lang="en-GB" sz="2000" b="1" u="sng" dirty="0">
                <a:latin typeface="Stylus BT" panose="020E0402020206020304" pitchFamily="34" charset="0"/>
              </a:rPr>
              <a:t> </a:t>
            </a:r>
            <a:br>
              <a:rPr lang="en-GB" sz="2000" b="1" u="sng" dirty="0">
                <a:latin typeface="Stylus BT" panose="020E0402020206020304" pitchFamily="34" charset="0"/>
              </a:rPr>
            </a:br>
            <a:br>
              <a:rPr lang="en-GB" sz="2000" b="1" u="sng" dirty="0">
                <a:latin typeface="Stylus BT" panose="020E0402020206020304" pitchFamily="34" charset="0"/>
              </a:rPr>
            </a:br>
            <a:br>
              <a:rPr lang="en-GB" sz="2000" b="1" dirty="0">
                <a:latin typeface="Stylus BT" panose="020E0402020206020304" pitchFamily="34" charset="0"/>
              </a:rPr>
            </a:br>
            <a:r>
              <a:rPr lang="en-GB" sz="2000" b="1" dirty="0">
                <a:latin typeface="Stylus BT" panose="020E0402020206020304" pitchFamily="34" charset="0"/>
              </a:rPr>
              <a:t>Brown, P., Ashton, D. and Lauder, H. (2012). The global auction. 3rd ed. Oxford: Oxford University Press.</a:t>
            </a:r>
            <a:br>
              <a:rPr lang="en-GB" sz="2000" b="1" dirty="0">
                <a:latin typeface="Stylus BT" panose="020E0402020206020304" pitchFamily="34" charset="0"/>
              </a:rPr>
            </a:br>
            <a:br>
              <a:rPr lang="en-GB" sz="2000" b="1" dirty="0">
                <a:latin typeface="Stylus BT" panose="020E0402020206020304" pitchFamily="34" charset="0"/>
              </a:rPr>
            </a:br>
            <a:r>
              <a:rPr lang="en-GB" sz="2000" b="1" dirty="0">
                <a:latin typeface="Stylus BT" panose="020E0402020206020304" pitchFamily="34" charset="0"/>
              </a:rPr>
              <a:t>International TEFL Academy. (2014). TEFL, TESOL &amp; CELTA: What Class do I Need for Teaching English Abroad?. [online] Available at: https://www.internationalteflacademy.com/faq/tefl-tesol-celta-a-guide-to-basic-acronyms-for-teaching-english-abroad [Accessed 10 Oct. 2019]. </a:t>
            </a:r>
            <a:br>
              <a:rPr lang="en-GB" sz="2000" b="1" dirty="0">
                <a:latin typeface="Stylus BT" panose="020E0402020206020304" pitchFamily="34" charset="0"/>
              </a:rPr>
            </a:br>
            <a:br>
              <a:rPr lang="en-GB" sz="2000" b="1" dirty="0">
                <a:latin typeface="Stylus BT" panose="020E0402020206020304" pitchFamily="34" charset="0"/>
              </a:rPr>
            </a:br>
            <a:r>
              <a:rPr lang="en-GB" sz="2000" b="1" dirty="0">
                <a:latin typeface="Stylus BT" panose="020E0402020206020304" pitchFamily="34" charset="0"/>
              </a:rPr>
              <a:t>Mehrabian, A. (2017). Nonverbal communication. 5th ed. London: Routledge. </a:t>
            </a:r>
            <a:br>
              <a:rPr lang="en-GB" sz="2000" b="1" dirty="0">
                <a:latin typeface="Stylus BT" panose="020E0402020206020304" pitchFamily="34" charset="0"/>
              </a:rPr>
            </a:br>
            <a:br>
              <a:rPr lang="en-GB" sz="2000" b="1" dirty="0">
                <a:latin typeface="Stylus BT" panose="020E0402020206020304" pitchFamily="34" charset="0"/>
              </a:rPr>
            </a:br>
            <a:r>
              <a:rPr lang="en-GB" sz="2000" b="1" dirty="0">
                <a:latin typeface="Stylus BT" panose="020E0402020206020304" pitchFamily="34" charset="0"/>
              </a:rPr>
              <a:t>National Academy of Engineering. Adviser, teacher, role model, friend. (1997). 5th ed. Washington, D.C.: National Academy Press, p.2.</a:t>
            </a:r>
            <a:br>
              <a:rPr lang="en-GB" sz="2000" b="1" dirty="0">
                <a:latin typeface="Stylus BT" panose="020E0402020206020304" pitchFamily="34" charset="0"/>
              </a:rPr>
            </a:br>
            <a:br>
              <a:rPr lang="en-GB" sz="2000" b="1" dirty="0">
                <a:latin typeface="Stylus BT" panose="020E0402020206020304" pitchFamily="34" charset="0"/>
              </a:rPr>
            </a:br>
            <a:r>
              <a:rPr lang="en-GB" sz="2000" b="1" dirty="0">
                <a:latin typeface="Stylus BT" panose="020E0402020206020304" pitchFamily="34" charset="0"/>
              </a:rPr>
              <a:t>Robinson, K. and Aronica, L. (2015). Creative schools. 1st ed. UK: Penguin, p.1. </a:t>
            </a:r>
            <a:br>
              <a:rPr lang="en-GB" sz="2000" b="1" dirty="0">
                <a:latin typeface="Stylus BT" panose="020E0402020206020304" pitchFamily="34" charset="0"/>
              </a:rPr>
            </a:br>
            <a:br>
              <a:rPr lang="en-GB" sz="2000" b="1" dirty="0">
                <a:latin typeface="Stylus BT" panose="020E0402020206020304" pitchFamily="34" charset="0"/>
              </a:rPr>
            </a:br>
            <a:r>
              <a:rPr lang="en-GB" sz="2000" b="1" dirty="0">
                <a:latin typeface="Stylus BT" panose="020E0402020206020304" pitchFamily="34" charset="0"/>
              </a:rPr>
              <a:t>TARGETjobs. (2019). TEFL/TESL teacher: job description. [online] Available at: https://targetjobs.co.uk/careers-advice/job-descriptions/279417-tefltesl-teacher-job-description#training [Accessed 6 Oct. 2019].</a:t>
            </a:r>
            <a:br>
              <a:rPr lang="en-GB" sz="2000" b="1" dirty="0">
                <a:latin typeface="Stylus BT" panose="020E0402020206020304" pitchFamily="34" charset="0"/>
              </a:rPr>
            </a:br>
            <a:endParaRPr lang="en-GB" sz="2000" b="1" dirty="0">
              <a:latin typeface="Stylus BT" panose="020E0402020206020304" pitchFamily="34" charset="0"/>
            </a:endParaRPr>
          </a:p>
        </p:txBody>
      </p:sp>
    </p:spTree>
    <p:extLst>
      <p:ext uri="{BB962C8B-B14F-4D97-AF65-F5344CB8AC3E}">
        <p14:creationId xmlns:p14="http://schemas.microsoft.com/office/powerpoint/2010/main" val="572550937"/>
      </p:ext>
    </p:extLst>
  </p:cSld>
  <p:clrMapOvr>
    <a:masterClrMapping/>
  </p:clrMapOvr>
</p:sld>
</file>

<file path=ppt/theme/theme1.xml><?xml version="1.0" encoding="utf-8"?>
<a:theme xmlns:a="http://schemas.openxmlformats.org/drawingml/2006/main" name="Office Theme">
  <a:themeElements>
    <a:clrScheme name="MSFT_04_Education">
      <a:dk1>
        <a:sysClr val="windowText" lastClr="000000"/>
      </a:dk1>
      <a:lt1>
        <a:sysClr val="window" lastClr="FFFFFF"/>
      </a:lt1>
      <a:dk2>
        <a:srgbClr val="44546A"/>
      </a:dk2>
      <a:lt2>
        <a:srgbClr val="E7E6E6"/>
      </a:lt2>
      <a:accent1>
        <a:srgbClr val="B2606E"/>
      </a:accent1>
      <a:accent2>
        <a:srgbClr val="0F3955"/>
      </a:accent2>
      <a:accent3>
        <a:srgbClr val="FFC000"/>
      </a:accent3>
      <a:accent4>
        <a:srgbClr val="BF678E"/>
      </a:accent4>
      <a:accent5>
        <a:srgbClr val="731F1C"/>
      </a:accent5>
      <a:accent6>
        <a:srgbClr val="7A9E56"/>
      </a:accent6>
      <a:hlink>
        <a:srgbClr val="00B0F0"/>
      </a:hlink>
      <a:folHlink>
        <a:srgbClr val="595959"/>
      </a:folHlink>
    </a:clrScheme>
    <a:fontScheme name="MSFT_04_Education">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475556_Education presentation_AAS_v5" id="{AAC57104-7B60-491F-A321-6BCAF93AC541}" vid="{5A43072C-36E0-4A5A-A3FF-E88D65C5976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1C32B5E-029E-455A-86F0-091666CEEB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E575C36-314A-42CB-9114-6E0CE4AB273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85D0AD3E-9DDB-4E69-981A-7DAE0E9B5F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Education presentation</Template>
  <TotalTime>0</TotalTime>
  <Words>2649</Words>
  <Application>Microsoft Office PowerPoint</Application>
  <PresentationFormat>Widescreen</PresentationFormat>
  <Paragraphs>196</Paragraphs>
  <Slides>10</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Adobe Song Std L</vt:lpstr>
      <vt:lpstr>Arial</vt:lpstr>
      <vt:lpstr>Calibri</vt:lpstr>
      <vt:lpstr>Calibri Light</vt:lpstr>
      <vt:lpstr>Corbel</vt:lpstr>
      <vt:lpstr>Stylus BT</vt:lpstr>
      <vt:lpstr>Verdana</vt:lpstr>
      <vt:lpstr>Wingdings</vt:lpstr>
      <vt:lpstr>Office Theme</vt:lpstr>
      <vt:lpstr>English as a Foreign Language (EFL)</vt:lpstr>
      <vt:lpstr>PowerPoint Presentation</vt:lpstr>
      <vt:lpstr>What does a EFL teacher do?</vt:lpstr>
      <vt:lpstr>Personal Development </vt:lpstr>
      <vt:lpstr>PowerPoint Presentation</vt:lpstr>
      <vt:lpstr>Constraints in place</vt:lpstr>
      <vt:lpstr>Why this role is a perfect fit</vt:lpstr>
      <vt:lpstr>Vision for the future…</vt:lpstr>
      <vt:lpstr>THANK YOU</vt:lpstr>
      <vt:lpstr>References    Brown, P., Ashton, D. and Lauder, H. (2012). The global auction. 3rd ed. Oxford: Oxford University Press.  International TEFL Academy. (2014). TEFL, TESOL &amp; CELTA: What Class do I Need for Teaching English Abroad?. [online] Available at: https://www.internationalteflacademy.com/faq/tefl-tesol-celta-a-guide-to-basic-acronyms-for-teaching-english-abroad [Accessed 10 Oct. 2019].   Mehrabian, A. (2017). Nonverbal communication. 5th ed. London: Routledge.   National Academy of Engineering. Adviser, teacher, role model, friend. (1997). 5th ed. Washington, D.C.: National Academy Press, p.2.  Robinson, K. and Aronica, L. (2015). Creative schools. 1st ed. UK: Penguin, p.1.   TARGETjobs. (2019). TEFL/TESL teacher: job description. [online] Available at: https://targetjobs.co.uk/careers-advice/job-descriptions/279417-tefltesl-teacher-job-description#training [Accessed 6 Oct. 2019].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English as a Foreign Language (EFL)</dc:title>
  <dc:creator/>
  <cp:lastModifiedBy/>
  <cp:revision>2</cp:revision>
  <dcterms:created xsi:type="dcterms:W3CDTF">2019-10-14T11:28:15Z</dcterms:created>
  <dcterms:modified xsi:type="dcterms:W3CDTF">2019-10-16T09:40:34Z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