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82" r:id="rId5"/>
    <p:sldId id="283" r:id="rId6"/>
    <p:sldId id="281" r:id="rId7"/>
    <p:sldId id="277" r:id="rId8"/>
    <p:sldId id="268" r:id="rId9"/>
    <p:sldId id="261" r:id="rId10"/>
    <p:sldId id="270" r:id="rId11"/>
    <p:sldId id="28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2B1930B-DC17-41C9-BEC2-A5110C34AA47}">
          <p14:sldIdLst/>
        </p14:section>
        <p14:section name="Untitled Section" id="{7A0FE66F-82F2-4029-9B71-AFF5DC3A7120}">
          <p14:sldIdLst>
            <p14:sldId id="282"/>
            <p14:sldId id="283"/>
            <p14:sldId id="281"/>
            <p14:sldId id="277"/>
            <p14:sldId id="268"/>
            <p14:sldId id="261"/>
            <p14:sldId id="270"/>
            <p14:sldId id="280"/>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2101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3C26DA-4814-4F63-AF77-15891E32D2AC}" v="2" dt="2026-07-14T01:52:57.488"/>
    <p1510:client id="{90AFA847-6762-4520-561C-402213E37E07}" v="1663" dt="2026-07-14T16:29:20.698"/>
    <p1510:client id="{DA8545E6-05CA-17F3-B7AD-52D76CD9C366}" v="78" dt="2026-07-14T01:00:50.3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39661-E5CE-2C60-44A4-98CB70E8838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D81ED3-C402-6A12-7332-72B07BC678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2EA6D3-CF0C-6C83-C68B-F7756959D14C}"/>
              </a:ext>
            </a:extLst>
          </p:cNvPr>
          <p:cNvSpPr>
            <a:spLocks noGrp="1"/>
          </p:cNvSpPr>
          <p:nvPr>
            <p:ph type="dt" sz="half" idx="10"/>
          </p:nvPr>
        </p:nvSpPr>
        <p:spPr/>
        <p:txBody>
          <a:bodyPr/>
          <a:lstStyle/>
          <a:p>
            <a:fld id="{ADEB88F5-91D8-4C4F-84FA-9CE2CCA045F7}" type="datetimeFigureOut">
              <a:rPr lang="en-GB" smtClean="0"/>
              <a:t>14/07/2026</a:t>
            </a:fld>
            <a:endParaRPr lang="en-GB"/>
          </a:p>
        </p:txBody>
      </p:sp>
      <p:sp>
        <p:nvSpPr>
          <p:cNvPr id="5" name="Footer Placeholder 4">
            <a:extLst>
              <a:ext uri="{FF2B5EF4-FFF2-40B4-BE49-F238E27FC236}">
                <a16:creationId xmlns:a16="http://schemas.microsoft.com/office/drawing/2014/main" id="{D38D7920-F444-DD2B-9D74-8332038A2D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B6F9EC-E8E0-E7EE-B65A-A2310D436532}"/>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356654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384F7-32CE-7899-E359-C6E86F1FF2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571652-DAAC-ACA6-09C9-3EB4F14FBC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91FD0A-CFAE-E55F-9B47-B544F69AB2B5}"/>
              </a:ext>
            </a:extLst>
          </p:cNvPr>
          <p:cNvSpPr>
            <a:spLocks noGrp="1"/>
          </p:cNvSpPr>
          <p:nvPr>
            <p:ph type="dt" sz="half" idx="10"/>
          </p:nvPr>
        </p:nvSpPr>
        <p:spPr/>
        <p:txBody>
          <a:bodyPr/>
          <a:lstStyle/>
          <a:p>
            <a:fld id="{ADEB88F5-91D8-4C4F-84FA-9CE2CCA045F7}" type="datetimeFigureOut">
              <a:rPr lang="en-GB" smtClean="0"/>
              <a:t>14/07/2026</a:t>
            </a:fld>
            <a:endParaRPr lang="en-GB"/>
          </a:p>
        </p:txBody>
      </p:sp>
      <p:sp>
        <p:nvSpPr>
          <p:cNvPr id="5" name="Footer Placeholder 4">
            <a:extLst>
              <a:ext uri="{FF2B5EF4-FFF2-40B4-BE49-F238E27FC236}">
                <a16:creationId xmlns:a16="http://schemas.microsoft.com/office/drawing/2014/main" id="{1560D3B5-F9CC-5846-544A-BE67D20867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E43BC1-6089-6F89-6AEF-618B51560629}"/>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807980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BB03B-ECE9-B2DC-5720-2CBD108121A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D6D09DB-450C-6AD6-3EF9-B7F4159215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7D8D7C-4F1B-B342-7453-BB064405BDCB}"/>
              </a:ext>
            </a:extLst>
          </p:cNvPr>
          <p:cNvSpPr>
            <a:spLocks noGrp="1"/>
          </p:cNvSpPr>
          <p:nvPr>
            <p:ph type="dt" sz="half" idx="10"/>
          </p:nvPr>
        </p:nvSpPr>
        <p:spPr/>
        <p:txBody>
          <a:bodyPr/>
          <a:lstStyle/>
          <a:p>
            <a:fld id="{ADEB88F5-91D8-4C4F-84FA-9CE2CCA045F7}" type="datetimeFigureOut">
              <a:rPr lang="en-GB" smtClean="0"/>
              <a:t>14/07/2026</a:t>
            </a:fld>
            <a:endParaRPr lang="en-GB"/>
          </a:p>
        </p:txBody>
      </p:sp>
      <p:sp>
        <p:nvSpPr>
          <p:cNvPr id="5" name="Footer Placeholder 4">
            <a:extLst>
              <a:ext uri="{FF2B5EF4-FFF2-40B4-BE49-F238E27FC236}">
                <a16:creationId xmlns:a16="http://schemas.microsoft.com/office/drawing/2014/main" id="{1AF9A016-F904-3647-F3AD-5AE0190AAB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6D9687-5FC3-6AAF-3CF7-0A81B2F4D0B2}"/>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3778849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FC480-D13B-F6B3-34A1-5CDD1B4B48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384410-8F94-5AAD-81C2-DE8D79DB4C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103199-3A02-C255-083A-3194FD7FA3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B3A4508-B24E-04D1-C1D5-F4142ACDA600}"/>
              </a:ext>
            </a:extLst>
          </p:cNvPr>
          <p:cNvSpPr>
            <a:spLocks noGrp="1"/>
          </p:cNvSpPr>
          <p:nvPr>
            <p:ph type="dt" sz="half" idx="10"/>
          </p:nvPr>
        </p:nvSpPr>
        <p:spPr/>
        <p:txBody>
          <a:bodyPr/>
          <a:lstStyle/>
          <a:p>
            <a:fld id="{ADEB88F5-91D8-4C4F-84FA-9CE2CCA045F7}" type="datetimeFigureOut">
              <a:rPr lang="en-GB" smtClean="0"/>
              <a:t>14/07/2026</a:t>
            </a:fld>
            <a:endParaRPr lang="en-GB"/>
          </a:p>
        </p:txBody>
      </p:sp>
      <p:sp>
        <p:nvSpPr>
          <p:cNvPr id="6" name="Footer Placeholder 5">
            <a:extLst>
              <a:ext uri="{FF2B5EF4-FFF2-40B4-BE49-F238E27FC236}">
                <a16:creationId xmlns:a16="http://schemas.microsoft.com/office/drawing/2014/main" id="{0376ED36-C43C-69E8-4D2A-5B3BDC95D7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1A427F-E352-BB18-B48B-CDEF75858228}"/>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858084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72356-E661-44A6-C588-413832E8A3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609F15-2DBF-13AB-283D-DBEDCCCCF1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2741F3-CD8E-C42C-2BC3-4DDC38E687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1D5429-14FD-467C-1534-CF269A88F2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77A466-B408-F047-4F27-FE35878C878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78F67D-5623-88F1-3DD4-1BCC5AC34714}"/>
              </a:ext>
            </a:extLst>
          </p:cNvPr>
          <p:cNvSpPr>
            <a:spLocks noGrp="1"/>
          </p:cNvSpPr>
          <p:nvPr>
            <p:ph type="dt" sz="half" idx="10"/>
          </p:nvPr>
        </p:nvSpPr>
        <p:spPr/>
        <p:txBody>
          <a:bodyPr/>
          <a:lstStyle/>
          <a:p>
            <a:fld id="{ADEB88F5-91D8-4C4F-84FA-9CE2CCA045F7}" type="datetimeFigureOut">
              <a:rPr lang="en-GB" smtClean="0"/>
              <a:t>14/07/2026</a:t>
            </a:fld>
            <a:endParaRPr lang="en-GB"/>
          </a:p>
        </p:txBody>
      </p:sp>
      <p:sp>
        <p:nvSpPr>
          <p:cNvPr id="8" name="Footer Placeholder 7">
            <a:extLst>
              <a:ext uri="{FF2B5EF4-FFF2-40B4-BE49-F238E27FC236}">
                <a16:creationId xmlns:a16="http://schemas.microsoft.com/office/drawing/2014/main" id="{D8DAA462-DD85-2659-9C9D-BC039A8437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B828CC-27B8-BBFC-DF65-CF5FA0DA34F9}"/>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2195224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CE8AA-D28E-A133-E7D7-6D47AF0BBE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ECE800-38A2-D892-5625-246E34CF62E2}"/>
              </a:ext>
            </a:extLst>
          </p:cNvPr>
          <p:cNvSpPr>
            <a:spLocks noGrp="1"/>
          </p:cNvSpPr>
          <p:nvPr>
            <p:ph type="dt" sz="half" idx="10"/>
          </p:nvPr>
        </p:nvSpPr>
        <p:spPr/>
        <p:txBody>
          <a:bodyPr/>
          <a:lstStyle/>
          <a:p>
            <a:fld id="{ADEB88F5-91D8-4C4F-84FA-9CE2CCA045F7}" type="datetimeFigureOut">
              <a:rPr lang="en-GB" smtClean="0"/>
              <a:t>14/07/2026</a:t>
            </a:fld>
            <a:endParaRPr lang="en-GB"/>
          </a:p>
        </p:txBody>
      </p:sp>
      <p:sp>
        <p:nvSpPr>
          <p:cNvPr id="4" name="Footer Placeholder 3">
            <a:extLst>
              <a:ext uri="{FF2B5EF4-FFF2-40B4-BE49-F238E27FC236}">
                <a16:creationId xmlns:a16="http://schemas.microsoft.com/office/drawing/2014/main" id="{1172F8C8-0792-D869-07E7-6DD73ACD0D1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37C0D2-0364-8FBC-15C9-0289570E81A5}"/>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203338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1D144A-E6BB-1C41-01EE-D72DDB94FAC9}"/>
              </a:ext>
            </a:extLst>
          </p:cNvPr>
          <p:cNvSpPr>
            <a:spLocks noGrp="1"/>
          </p:cNvSpPr>
          <p:nvPr>
            <p:ph type="dt" sz="half" idx="10"/>
          </p:nvPr>
        </p:nvSpPr>
        <p:spPr/>
        <p:txBody>
          <a:bodyPr/>
          <a:lstStyle/>
          <a:p>
            <a:fld id="{ADEB88F5-91D8-4C4F-84FA-9CE2CCA045F7}" type="datetimeFigureOut">
              <a:rPr lang="en-GB" smtClean="0"/>
              <a:t>14/07/2026</a:t>
            </a:fld>
            <a:endParaRPr lang="en-GB"/>
          </a:p>
        </p:txBody>
      </p:sp>
      <p:sp>
        <p:nvSpPr>
          <p:cNvPr id="3" name="Footer Placeholder 2">
            <a:extLst>
              <a:ext uri="{FF2B5EF4-FFF2-40B4-BE49-F238E27FC236}">
                <a16:creationId xmlns:a16="http://schemas.microsoft.com/office/drawing/2014/main" id="{0C9E659D-23A0-EDCE-10AE-0D61BDE76E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C2E9FF-0541-28B0-7CDE-7CB824FB661D}"/>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3475470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E4630-E8B0-3DF3-910D-DFC4812430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EE70275-81BD-8F6D-0D91-07A1614F2D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F953C17-A7D0-B666-3077-EDD9B1EC50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414B8E-A640-5F85-33B4-5B01281DE709}"/>
              </a:ext>
            </a:extLst>
          </p:cNvPr>
          <p:cNvSpPr>
            <a:spLocks noGrp="1"/>
          </p:cNvSpPr>
          <p:nvPr>
            <p:ph type="dt" sz="half" idx="10"/>
          </p:nvPr>
        </p:nvSpPr>
        <p:spPr/>
        <p:txBody>
          <a:bodyPr/>
          <a:lstStyle/>
          <a:p>
            <a:fld id="{ADEB88F5-91D8-4C4F-84FA-9CE2CCA045F7}" type="datetimeFigureOut">
              <a:rPr lang="en-GB" smtClean="0"/>
              <a:t>14/07/2026</a:t>
            </a:fld>
            <a:endParaRPr lang="en-GB"/>
          </a:p>
        </p:txBody>
      </p:sp>
      <p:sp>
        <p:nvSpPr>
          <p:cNvPr id="6" name="Footer Placeholder 5">
            <a:extLst>
              <a:ext uri="{FF2B5EF4-FFF2-40B4-BE49-F238E27FC236}">
                <a16:creationId xmlns:a16="http://schemas.microsoft.com/office/drawing/2014/main" id="{F3C70046-A49B-0650-7E46-E965518653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9F980E-F07E-3657-2D3F-EB046A756C94}"/>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078240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F08B7-BAAA-7461-BBA9-3261669E76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6F1E30-AA4D-9FF7-A388-261D69043B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C8761D-CA70-C489-8212-B3F04FFA9A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6F696F-7ACD-CC70-1E97-0EEDED1CA6E6}"/>
              </a:ext>
            </a:extLst>
          </p:cNvPr>
          <p:cNvSpPr>
            <a:spLocks noGrp="1"/>
          </p:cNvSpPr>
          <p:nvPr>
            <p:ph type="dt" sz="half" idx="10"/>
          </p:nvPr>
        </p:nvSpPr>
        <p:spPr/>
        <p:txBody>
          <a:bodyPr/>
          <a:lstStyle/>
          <a:p>
            <a:fld id="{ADEB88F5-91D8-4C4F-84FA-9CE2CCA045F7}" type="datetimeFigureOut">
              <a:rPr lang="en-GB" smtClean="0"/>
              <a:t>14/07/2026</a:t>
            </a:fld>
            <a:endParaRPr lang="en-GB"/>
          </a:p>
        </p:txBody>
      </p:sp>
      <p:sp>
        <p:nvSpPr>
          <p:cNvPr id="6" name="Footer Placeholder 5">
            <a:extLst>
              <a:ext uri="{FF2B5EF4-FFF2-40B4-BE49-F238E27FC236}">
                <a16:creationId xmlns:a16="http://schemas.microsoft.com/office/drawing/2014/main" id="{BEC204EB-3784-C1B7-3777-3C37E1AD75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6C2CE6-4143-AA7A-6C38-EBBF9F78CB5B}"/>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2061301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42B20-7F04-235F-B2FF-5614917129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163AD8-AAD0-9EEE-50E9-7DA365A2F2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01991F-20EE-9EDA-DE68-55210AAC1E90}"/>
              </a:ext>
            </a:extLst>
          </p:cNvPr>
          <p:cNvSpPr>
            <a:spLocks noGrp="1"/>
          </p:cNvSpPr>
          <p:nvPr>
            <p:ph type="dt" sz="half" idx="10"/>
          </p:nvPr>
        </p:nvSpPr>
        <p:spPr/>
        <p:txBody>
          <a:bodyPr/>
          <a:lstStyle/>
          <a:p>
            <a:fld id="{ADEB88F5-91D8-4C4F-84FA-9CE2CCA045F7}" type="datetimeFigureOut">
              <a:rPr lang="en-GB" smtClean="0"/>
              <a:t>14/07/2026</a:t>
            </a:fld>
            <a:endParaRPr lang="en-GB"/>
          </a:p>
        </p:txBody>
      </p:sp>
      <p:sp>
        <p:nvSpPr>
          <p:cNvPr id="5" name="Footer Placeholder 4">
            <a:extLst>
              <a:ext uri="{FF2B5EF4-FFF2-40B4-BE49-F238E27FC236}">
                <a16:creationId xmlns:a16="http://schemas.microsoft.com/office/drawing/2014/main" id="{0E75A455-585E-FECB-91D6-E41F32311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C58CDD-5296-32B8-1EC4-7CE71D9D1C30}"/>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365102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BF713E-97F9-9B5B-B5B9-6009C5052A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2DFBBA-8574-0755-F337-C0E822DADB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762F5A-5846-5547-9073-FF4D4D65B2B9}"/>
              </a:ext>
            </a:extLst>
          </p:cNvPr>
          <p:cNvSpPr>
            <a:spLocks noGrp="1"/>
          </p:cNvSpPr>
          <p:nvPr>
            <p:ph type="dt" sz="half" idx="10"/>
          </p:nvPr>
        </p:nvSpPr>
        <p:spPr/>
        <p:txBody>
          <a:bodyPr/>
          <a:lstStyle/>
          <a:p>
            <a:fld id="{ADEB88F5-91D8-4C4F-84FA-9CE2CCA045F7}" type="datetimeFigureOut">
              <a:rPr lang="en-GB" smtClean="0"/>
              <a:t>14/07/2026</a:t>
            </a:fld>
            <a:endParaRPr lang="en-GB"/>
          </a:p>
        </p:txBody>
      </p:sp>
      <p:sp>
        <p:nvSpPr>
          <p:cNvPr id="5" name="Footer Placeholder 4">
            <a:extLst>
              <a:ext uri="{FF2B5EF4-FFF2-40B4-BE49-F238E27FC236}">
                <a16:creationId xmlns:a16="http://schemas.microsoft.com/office/drawing/2014/main" id="{33F25B54-68F5-3F82-8E29-99B79B2CC5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CE9313-3C52-666E-B06D-16EE4DBB1334}"/>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536098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BBA81A-20C2-C74D-C657-4631A37289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56B72D-418E-E6B1-51FC-0F110A8D13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233551-B836-10FF-CD09-8188F34DDA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B88F5-91D8-4C4F-84FA-9CE2CCA045F7}" type="datetimeFigureOut">
              <a:rPr lang="en-GB" smtClean="0"/>
              <a:t>14/07/2026</a:t>
            </a:fld>
            <a:endParaRPr lang="en-GB"/>
          </a:p>
        </p:txBody>
      </p:sp>
      <p:sp>
        <p:nvSpPr>
          <p:cNvPr id="5" name="Footer Placeholder 4">
            <a:extLst>
              <a:ext uri="{FF2B5EF4-FFF2-40B4-BE49-F238E27FC236}">
                <a16:creationId xmlns:a16="http://schemas.microsoft.com/office/drawing/2014/main" id="{CEE9EE85-AA07-5F61-790F-0EB09DF50C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9A9E3E-5749-4F23-AF04-257ED5933B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00A684-6D20-45EB-8606-F33CE5C1D57C}" type="slidenum">
              <a:rPr lang="en-GB" smtClean="0"/>
              <a:t>‹#›</a:t>
            </a:fld>
            <a:endParaRPr lang="en-GB"/>
          </a:p>
        </p:txBody>
      </p:sp>
    </p:spTree>
    <p:extLst>
      <p:ext uri="{BB962C8B-B14F-4D97-AF65-F5344CB8AC3E}">
        <p14:creationId xmlns:p14="http://schemas.microsoft.com/office/powerpoint/2010/main" val="4133909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iqsels.com/en/public-domain-photo-zkaer" TargetMode="Externa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hyperlink" Target="https://www.publicdomainpictures.net/view-image.php?image=8394&amp;picture=old-nursing-home" TargetMode="Externa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cranborne.tech/" TargetMode="External"/><Relationship Id="rId2" Type="http://schemas.openxmlformats.org/officeDocument/2006/relationships/hyperlink" Target="https://business.bt.com/" TargetMode="External"/><Relationship Id="rId1" Type="http://schemas.openxmlformats.org/officeDocument/2006/relationships/slideLayout" Target="../slideLayouts/slideLayout2.xml"/><Relationship Id="rId6" Type="http://schemas.openxmlformats.org/officeDocument/2006/relationships/hyperlink" Target="https://support.microsoft.com/en-us/search/results?query=microsoft+teams" TargetMode="External"/><Relationship Id="rId5" Type="http://schemas.openxmlformats.org/officeDocument/2006/relationships/hyperlink" Target="https://www.microsoft.com/microsoft-365/word" TargetMode="External"/><Relationship Id="rId4" Type="http://schemas.openxmlformats.org/officeDocument/2006/relationships/hyperlink" Target="https://healthcare-digital.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A4867-1286-35FE-AA3D-B0A6EB5B705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6D9F6C-04DC-34F5-BD9F-E4579117F65E}"/>
              </a:ext>
            </a:extLst>
          </p:cNvPr>
          <p:cNvSpPr>
            <a:spLocks noGrp="1"/>
          </p:cNvSpPr>
          <p:nvPr>
            <p:ph idx="1"/>
          </p:nvPr>
        </p:nvSpPr>
        <p:spPr>
          <a:xfrm>
            <a:off x="453570" y="863940"/>
            <a:ext cx="11239864" cy="5403619"/>
          </a:xfrm>
        </p:spPr>
        <p:txBody>
          <a:bodyPr vert="horz" lIns="91440" tIns="45720" rIns="91440" bIns="45720" rtlCol="0" anchor="t">
            <a:normAutofit/>
          </a:bodyPr>
          <a:lstStyle/>
          <a:p>
            <a:pPr marL="0" indent="0">
              <a:buNone/>
            </a:pPr>
            <a:r>
              <a:rPr lang="en-US" b="1" kern="0">
                <a:latin typeface="Times New Roman"/>
                <a:ea typeface="Times New Roman"/>
                <a:cs typeface="Times New Roman"/>
              </a:rPr>
              <a:t>Table of Contents</a:t>
            </a:r>
            <a:endParaRPr lang="en-US"/>
          </a:p>
          <a:p>
            <a:pPr marL="571500" indent="-342900"/>
            <a:r>
              <a:rPr lang="en-US" sz="2400" b="1" kern="0">
                <a:latin typeface="Times New Roman"/>
                <a:ea typeface="Times New Roman"/>
                <a:cs typeface="Times New Roman"/>
              </a:rPr>
              <a:t>Introduction</a:t>
            </a:r>
            <a:r>
              <a:rPr lang="en-US" sz="2400" kern="0">
                <a:latin typeface="Times New Roman"/>
                <a:ea typeface="Times New Roman"/>
                <a:cs typeface="Times New Roman"/>
              </a:rPr>
              <a:t> …............................................................................................................1</a:t>
            </a:r>
          </a:p>
          <a:p>
            <a:pPr marL="571500" indent="-342900"/>
            <a:r>
              <a:rPr lang="en-US" sz="2400" b="1" kern="0">
                <a:latin typeface="Times New Roman"/>
                <a:ea typeface="Times New Roman"/>
                <a:cs typeface="Times New Roman"/>
              </a:rPr>
              <a:t>Why Choose Microsoft Teams at Riverdale Nursing Home</a:t>
            </a:r>
            <a:r>
              <a:rPr lang="en-US" sz="2400" kern="0">
                <a:latin typeface="Times New Roman"/>
                <a:ea typeface="Times New Roman"/>
                <a:cs typeface="Times New Roman"/>
              </a:rPr>
              <a:t>.................................. 2</a:t>
            </a:r>
          </a:p>
          <a:p>
            <a:pPr marL="571500" indent="-342900"/>
            <a:r>
              <a:rPr lang="en-US" sz="2400" b="1" kern="0">
                <a:latin typeface="Times New Roman"/>
                <a:ea typeface="Times New Roman"/>
                <a:cs typeface="Times New Roman"/>
              </a:rPr>
              <a:t>Advantages and Disadvantages of Microsoft Teams</a:t>
            </a:r>
            <a:r>
              <a:rPr lang="en-US" sz="2400" kern="0" dirty="0">
                <a:latin typeface="Times New Roman"/>
                <a:ea typeface="Times New Roman"/>
                <a:cs typeface="Times New Roman"/>
              </a:rPr>
              <a:t> </a:t>
            </a:r>
            <a:r>
              <a:rPr lang="en-US" sz="2400" kern="0">
                <a:latin typeface="Times New Roman"/>
                <a:ea typeface="Times New Roman"/>
                <a:cs typeface="Times New Roman"/>
              </a:rPr>
              <a:t>.............................................. 3</a:t>
            </a:r>
          </a:p>
          <a:p>
            <a:pPr marL="571500" indent="-342900"/>
            <a:r>
              <a:rPr lang="en-US" sz="2400" b="1" kern="0">
                <a:latin typeface="Times New Roman"/>
                <a:ea typeface="Times New Roman"/>
                <a:cs typeface="Times New Roman"/>
              </a:rPr>
              <a:t>Vision Diagram: Improving Microsoft Teams Efficiency and Communication at Riverdale Nursing</a:t>
            </a:r>
            <a:r>
              <a:rPr lang="en-US" sz="2400" kern="0">
                <a:latin typeface="Times New Roman"/>
                <a:ea typeface="Times New Roman"/>
                <a:cs typeface="Times New Roman"/>
              </a:rPr>
              <a:t>.................................................................................................... 4</a:t>
            </a:r>
          </a:p>
          <a:p>
            <a:pPr marL="571500" indent="-342900"/>
            <a:r>
              <a:rPr lang="en-US" sz="2400" b="1" kern="0">
                <a:latin typeface="Times New Roman"/>
                <a:ea typeface="Times New Roman"/>
                <a:cs typeface="Times New Roman"/>
              </a:rPr>
              <a:t>Conclusion</a:t>
            </a:r>
            <a:r>
              <a:rPr lang="en-US" sz="2400" kern="0" dirty="0">
                <a:latin typeface="Times New Roman"/>
                <a:ea typeface="Times New Roman"/>
                <a:cs typeface="Times New Roman"/>
              </a:rPr>
              <a:t> </a:t>
            </a:r>
            <a:r>
              <a:rPr lang="en-US" sz="2400" kern="0">
                <a:latin typeface="Times New Roman"/>
                <a:ea typeface="Times New Roman"/>
                <a:cs typeface="Times New Roman"/>
              </a:rPr>
              <a:t>.................................................................................................................. 5</a:t>
            </a:r>
          </a:p>
          <a:p>
            <a:r>
              <a:rPr lang="en-US" sz="2400" b="1" kern="0">
                <a:latin typeface="Times New Roman"/>
                <a:ea typeface="Times New Roman"/>
                <a:cs typeface="Times New Roman"/>
              </a:rPr>
              <a:t>      Reference List</a:t>
            </a:r>
            <a:r>
              <a:rPr lang="en-US" sz="2400" kern="0" dirty="0">
                <a:latin typeface="Times New Roman"/>
                <a:ea typeface="Times New Roman"/>
                <a:cs typeface="Times New Roman"/>
              </a:rPr>
              <a:t> </a:t>
            </a:r>
            <a:r>
              <a:rPr lang="en-US" sz="2400" kern="0">
                <a:latin typeface="Times New Roman"/>
                <a:ea typeface="Times New Roman"/>
                <a:cs typeface="Times New Roman"/>
              </a:rPr>
              <a:t>...........................................................................................................6</a:t>
            </a:r>
            <a:endParaRPr lang="en-US" sz="1200" kern="0">
              <a:latin typeface="Times New Roman"/>
              <a:ea typeface="Calibri" panose="020F0502020204030204"/>
              <a:cs typeface="Times New Roman"/>
            </a:endParaRPr>
          </a:p>
        </p:txBody>
      </p:sp>
    </p:spTree>
    <p:extLst>
      <p:ext uri="{BB962C8B-B14F-4D97-AF65-F5344CB8AC3E}">
        <p14:creationId xmlns:p14="http://schemas.microsoft.com/office/powerpoint/2010/main" val="9418920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21EA35-EBAA-7C20-FD5A-D1D00C2B5C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925E05-8117-EF65-D60F-B68D9B8E4D62}"/>
              </a:ext>
            </a:extLst>
          </p:cNvPr>
          <p:cNvSpPr>
            <a:spLocks noGrp="1"/>
          </p:cNvSpPr>
          <p:nvPr>
            <p:ph type="title"/>
          </p:nvPr>
        </p:nvSpPr>
        <p:spPr>
          <a:xfrm>
            <a:off x="1767115" y="-157389"/>
            <a:ext cx="10261601" cy="2239961"/>
          </a:xfrm>
        </p:spPr>
        <p:txBody>
          <a:bodyPr>
            <a:normAutofit/>
          </a:bodyPr>
          <a:lstStyle/>
          <a:p>
            <a:pPr algn="ctr"/>
            <a:r>
              <a:rPr lang="en-GB" sz="3200" b="1">
                <a:ln w="0"/>
                <a:solidFill>
                  <a:schemeClr val="accent1">
                    <a:lumMod val="49000"/>
                  </a:schemeClr>
                </a:solidFill>
                <a:effectLst>
                  <a:outerShdw blurRad="38100" dist="25400" dir="5400000" algn="ctr" rotWithShape="0">
                    <a:srgbClr val="6E747A">
                      <a:alpha val="43000"/>
                    </a:srgbClr>
                  </a:outerShdw>
                </a:effectLst>
                <a:latin typeface="Times New Roman"/>
                <a:cs typeface="Times New Roman"/>
              </a:rPr>
              <a:t>STAFF COMMUNICATION-MICROSOFT TEAMS</a:t>
            </a:r>
            <a:br>
              <a:rPr lang="en-GB" sz="3200" b="1">
                <a:ln w="0"/>
                <a:effectLst>
                  <a:outerShdw blurRad="38100" dist="25400" dir="5400000" algn="ctr" rotWithShape="0">
                    <a:srgbClr val="6E747A">
                      <a:alpha val="43000"/>
                    </a:srgbClr>
                  </a:outerShdw>
                </a:effectLst>
                <a:latin typeface="Times New Roman"/>
                <a:cs typeface="Times New Roman"/>
              </a:rPr>
            </a:br>
            <a:r>
              <a:rPr lang="en-GB" sz="3200" b="1">
                <a:ln w="0"/>
                <a:solidFill>
                  <a:schemeClr val="accent1">
                    <a:lumMod val="49000"/>
                  </a:schemeClr>
                </a:solidFill>
                <a:effectLst>
                  <a:outerShdw blurRad="38100" dist="25400" dir="5400000" algn="ctr" rotWithShape="0">
                    <a:srgbClr val="6E747A">
                      <a:alpha val="43000"/>
                    </a:srgbClr>
                  </a:outerShdw>
                </a:effectLst>
                <a:latin typeface="Times New Roman"/>
                <a:cs typeface="Times New Roman"/>
              </a:rPr>
              <a:t>(Riverdale Nursing Home)</a:t>
            </a:r>
            <a:br>
              <a:rPr lang="en-GB" sz="3200" b="1">
                <a:latin typeface="Times New Roman"/>
                <a:cs typeface="Times New Roman"/>
              </a:rPr>
            </a:br>
            <a:endParaRPr lang="en-GB" sz="3200" b="1">
              <a:solidFill>
                <a:schemeClr val="accent1">
                  <a:lumMod val="49000"/>
                </a:schemeClr>
              </a:solidFill>
              <a:ea typeface="Calibri Light"/>
              <a:cs typeface="Calibri Light"/>
            </a:endParaRPr>
          </a:p>
        </p:txBody>
      </p:sp>
      <p:sp>
        <p:nvSpPr>
          <p:cNvPr id="3" name="Content Placeholder 2">
            <a:extLst>
              <a:ext uri="{FF2B5EF4-FFF2-40B4-BE49-F238E27FC236}">
                <a16:creationId xmlns:a16="http://schemas.microsoft.com/office/drawing/2014/main" id="{DCD59DAD-8F80-B880-0EF9-EC1F4480E1A8}"/>
              </a:ext>
            </a:extLst>
          </p:cNvPr>
          <p:cNvSpPr>
            <a:spLocks noGrp="1"/>
          </p:cNvSpPr>
          <p:nvPr>
            <p:ph idx="1"/>
          </p:nvPr>
        </p:nvSpPr>
        <p:spPr>
          <a:xfrm>
            <a:off x="453570" y="2409711"/>
            <a:ext cx="11239864" cy="3124878"/>
          </a:xfrm>
        </p:spPr>
        <p:txBody>
          <a:bodyPr vert="horz" lIns="91440" tIns="45720" rIns="91440" bIns="45720" rtlCol="0" anchor="t">
            <a:normAutofit fontScale="92500"/>
          </a:bodyPr>
          <a:lstStyle/>
          <a:p>
            <a:pPr marL="0" indent="0" algn="ctr">
              <a:buNone/>
            </a:pPr>
            <a:r>
              <a:rPr lang="en-GB" b="1">
                <a:latin typeface="Times New Roman"/>
                <a:cs typeface="Times New Roman"/>
              </a:rPr>
              <a:t>Introduction</a:t>
            </a:r>
          </a:p>
          <a:p>
            <a:pPr marL="0" indent="0">
              <a:buNone/>
            </a:pPr>
            <a:r>
              <a:rPr lang="en-US" sz="2400">
                <a:latin typeface="Times New Roman"/>
                <a:cs typeface="Times New Roman"/>
              </a:rPr>
              <a:t>Staff communication </a:t>
            </a:r>
            <a:r>
              <a:rPr lang="en-US" sz="2400">
                <a:latin typeface="Times New Roman"/>
                <a:ea typeface="Calibri"/>
                <a:cs typeface="Times New Roman"/>
              </a:rPr>
              <a:t>is</a:t>
            </a:r>
            <a:r>
              <a:rPr lang="en-US" sz="2400">
                <a:latin typeface="Times New Roman"/>
                <a:ea typeface="+mn-lt"/>
                <a:cs typeface="Times New Roman"/>
              </a:rPr>
              <a:t> essential in Riverdale Nursing Home, where carers, senior carers, nurses, and administrative staff work across two buildings to deliver daily care and support. Before Microsoft Teams, staff depended on scattered emails, paper notes, and verbal updates, which often caused duplicated tasks and missed information. Microsoft Teams brings all communication into one digital platform, offering instant messaging, video calls, and organized channels that help staff share updates quickly, improve coordination, and maintain consistent communication across the home. Similar improvements have been seen in other UK care providers using Teams to streamline frontline communication </a:t>
            </a:r>
            <a:r>
              <a:rPr lang="en-US" sz="2400" b="1">
                <a:latin typeface="Times New Roman"/>
                <a:ea typeface="+mn-lt"/>
                <a:cs typeface="Times New Roman"/>
              </a:rPr>
              <a:t>(Cranborne Technology, 2024; BT Business, 2025)</a:t>
            </a:r>
            <a:r>
              <a:rPr lang="en-US" sz="2400">
                <a:latin typeface="Times New Roman"/>
                <a:ea typeface="+mn-lt"/>
                <a:cs typeface="Times New Roman"/>
              </a:rPr>
              <a:t>.</a:t>
            </a:r>
            <a:endParaRPr lang="en-US" sz="2400">
              <a:latin typeface="Times New Roman"/>
              <a:ea typeface="Calibri"/>
              <a:cs typeface="Times New Roman"/>
            </a:endParaRPr>
          </a:p>
          <a:p>
            <a:endParaRPr lang="en-GB" sz="2000" dirty="0">
              <a:latin typeface="Times New Roman"/>
              <a:cs typeface="Times New Roman"/>
            </a:endParaRPr>
          </a:p>
        </p:txBody>
      </p:sp>
      <p:pic>
        <p:nvPicPr>
          <p:cNvPr id="9" name="Picture 8">
            <a:extLst>
              <a:ext uri="{FF2B5EF4-FFF2-40B4-BE49-F238E27FC236}">
                <a16:creationId xmlns:a16="http://schemas.microsoft.com/office/drawing/2014/main" id="{EC2BA277-D96F-563C-7D82-F0AB0AE1E933}"/>
              </a:ext>
            </a:extLst>
          </p:cNvPr>
          <p:cNvPicPr>
            <a:picLocks noChangeAspect="1"/>
          </p:cNvPicPr>
          <p:nvPr/>
        </p:nvPicPr>
        <p:blipFill>
          <a:blip r:embed="rId2"/>
          <a:srcRect l="13280" t="-639" r="13961" b="5751"/>
          <a:stretch>
            <a:fillRect/>
          </a:stretch>
        </p:blipFill>
        <p:spPr>
          <a:xfrm>
            <a:off x="2160062" y="5569585"/>
            <a:ext cx="6742020" cy="1445383"/>
          </a:xfrm>
          <a:prstGeom prst="ellipse">
            <a:avLst/>
          </a:prstGeom>
          <a:ln>
            <a:noFill/>
          </a:ln>
          <a:effectLst>
            <a:softEdge rad="112500"/>
          </a:effectLst>
        </p:spPr>
      </p:pic>
      <p:pic>
        <p:nvPicPr>
          <p:cNvPr id="12" name="Picture 11">
            <a:extLst>
              <a:ext uri="{FF2B5EF4-FFF2-40B4-BE49-F238E27FC236}">
                <a16:creationId xmlns:a16="http://schemas.microsoft.com/office/drawing/2014/main" id="{2EE073F7-51C7-5D7B-C649-4F8280B306CD}"/>
              </a:ext>
            </a:extLst>
          </p:cNvPr>
          <p:cNvPicPr>
            <a:picLocks noChangeAspect="1"/>
          </p:cNvPicPr>
          <p:nvPr/>
        </p:nvPicPr>
        <p:blipFill>
          <a:blip r:embed="rId3"/>
          <a:srcRect l="6358" t="41079" r="6176" b="21882"/>
          <a:stretch>
            <a:fillRect/>
          </a:stretch>
        </p:blipFill>
        <p:spPr>
          <a:xfrm>
            <a:off x="169535" y="-2275"/>
            <a:ext cx="11883572" cy="225925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66604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E1757F-9D26-0C9A-3033-350C7423B5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38951E-2923-86DC-11D8-6C71173C2805}"/>
              </a:ext>
            </a:extLst>
          </p:cNvPr>
          <p:cNvSpPr>
            <a:spLocks noGrp="1"/>
          </p:cNvSpPr>
          <p:nvPr>
            <p:ph type="title"/>
          </p:nvPr>
        </p:nvSpPr>
        <p:spPr>
          <a:xfrm>
            <a:off x="1767115" y="-157389"/>
            <a:ext cx="10261601" cy="2239961"/>
          </a:xfrm>
        </p:spPr>
        <p:txBody>
          <a:bodyPr>
            <a:normAutofit/>
          </a:bodyPr>
          <a:lstStyle/>
          <a:p>
            <a:pPr algn="ctr"/>
            <a:r>
              <a:rPr lang="en-GB" sz="3200" b="1">
                <a:ln w="0"/>
                <a:solidFill>
                  <a:schemeClr val="accent1">
                    <a:lumMod val="49000"/>
                  </a:schemeClr>
                </a:solidFill>
                <a:effectLst>
                  <a:outerShdw blurRad="38100" dist="25400" dir="5400000" algn="ctr" rotWithShape="0">
                    <a:srgbClr val="6E747A">
                      <a:alpha val="43000"/>
                    </a:srgbClr>
                  </a:outerShdw>
                </a:effectLst>
                <a:latin typeface="Times New Roman"/>
                <a:cs typeface="Times New Roman"/>
              </a:rPr>
              <a:t>STAFF COMMUNICATION-MICROSOFT TEAMS</a:t>
            </a:r>
            <a:br>
              <a:rPr lang="en-GB" sz="3200" b="1">
                <a:ln w="0"/>
                <a:effectLst>
                  <a:outerShdw blurRad="38100" dist="25400" dir="5400000" algn="ctr" rotWithShape="0">
                    <a:srgbClr val="6E747A">
                      <a:alpha val="43000"/>
                    </a:srgbClr>
                  </a:outerShdw>
                </a:effectLst>
                <a:latin typeface="Times New Roman"/>
                <a:cs typeface="Times New Roman"/>
              </a:rPr>
            </a:br>
            <a:r>
              <a:rPr lang="en-GB" sz="3200" b="1">
                <a:ln w="0"/>
                <a:solidFill>
                  <a:schemeClr val="accent1">
                    <a:lumMod val="49000"/>
                  </a:schemeClr>
                </a:solidFill>
                <a:effectLst>
                  <a:outerShdw blurRad="38100" dist="25400" dir="5400000" algn="ctr" rotWithShape="0">
                    <a:srgbClr val="6E747A">
                      <a:alpha val="43000"/>
                    </a:srgbClr>
                  </a:outerShdw>
                </a:effectLst>
                <a:latin typeface="Times New Roman"/>
                <a:cs typeface="Times New Roman"/>
              </a:rPr>
              <a:t>(Riverdale Nursing Home)</a:t>
            </a:r>
            <a:br>
              <a:rPr lang="en-GB" sz="3200" b="1">
                <a:latin typeface="Times New Roman"/>
                <a:cs typeface="Times New Roman"/>
              </a:rPr>
            </a:br>
            <a:endParaRPr lang="en-GB" sz="3200" b="1">
              <a:solidFill>
                <a:schemeClr val="accent1">
                  <a:lumMod val="49000"/>
                </a:schemeClr>
              </a:solidFill>
              <a:ea typeface="Calibri Light"/>
              <a:cs typeface="Calibri Light"/>
            </a:endParaRPr>
          </a:p>
        </p:txBody>
      </p:sp>
      <p:sp>
        <p:nvSpPr>
          <p:cNvPr id="3" name="Content Placeholder 2">
            <a:extLst>
              <a:ext uri="{FF2B5EF4-FFF2-40B4-BE49-F238E27FC236}">
                <a16:creationId xmlns:a16="http://schemas.microsoft.com/office/drawing/2014/main" id="{CFFA2106-E822-4E85-9C74-308FB23B78F8}"/>
              </a:ext>
            </a:extLst>
          </p:cNvPr>
          <p:cNvSpPr>
            <a:spLocks noGrp="1"/>
          </p:cNvSpPr>
          <p:nvPr>
            <p:ph idx="1"/>
          </p:nvPr>
        </p:nvSpPr>
        <p:spPr>
          <a:xfrm>
            <a:off x="453570" y="1894454"/>
            <a:ext cx="11239864" cy="4794020"/>
          </a:xfrm>
        </p:spPr>
        <p:txBody>
          <a:bodyPr vert="horz" lIns="91440" tIns="45720" rIns="91440" bIns="45720" rtlCol="0" anchor="t">
            <a:normAutofit lnSpcReduction="10000"/>
          </a:bodyPr>
          <a:lstStyle/>
          <a:p>
            <a:pPr marL="0" indent="0" algn="ctr">
              <a:buNone/>
            </a:pPr>
            <a:endParaRPr lang="en-GB" b="1" dirty="0">
              <a:latin typeface="Times New Roman"/>
              <a:ea typeface="Calibri"/>
              <a:cs typeface="Times New Roman"/>
            </a:endParaRPr>
          </a:p>
          <a:p>
            <a:pPr marL="0" indent="0">
              <a:buNone/>
            </a:pPr>
            <a:r>
              <a:rPr lang="en-GB" sz="2000">
                <a:latin typeface="Times New Roman"/>
                <a:cs typeface="Times New Roman"/>
              </a:rPr>
              <a:t>                               </a:t>
            </a:r>
            <a:r>
              <a:rPr lang="en-GB" sz="2400" b="1">
                <a:latin typeface="Times New Roman"/>
                <a:cs typeface="Times New Roman"/>
              </a:rPr>
              <a:t>DIGITAL SKILLS AND RESEARCH METHOD (LCHS 4007)</a:t>
            </a:r>
          </a:p>
          <a:p>
            <a:pPr marL="0" indent="0">
              <a:buNone/>
            </a:pPr>
            <a:endParaRPr lang="en-GB" sz="2000" dirty="0">
              <a:latin typeface="Times New Roman"/>
              <a:cs typeface="Times New Roman"/>
            </a:endParaRPr>
          </a:p>
          <a:p>
            <a:pPr marL="0" indent="0">
              <a:buNone/>
            </a:pPr>
            <a:endParaRPr lang="en-GB" sz="2000" dirty="0">
              <a:latin typeface="Times New Roman"/>
              <a:cs typeface="Times New Roman"/>
            </a:endParaRPr>
          </a:p>
          <a:p>
            <a:pPr marL="0" indent="0">
              <a:buNone/>
            </a:pPr>
            <a:endParaRPr lang="en-GB" sz="2000" dirty="0">
              <a:latin typeface="Times New Roman"/>
              <a:cs typeface="Times New Roman"/>
            </a:endParaRPr>
          </a:p>
          <a:p>
            <a:pPr marL="0" indent="0">
              <a:buNone/>
            </a:pPr>
            <a:endParaRPr lang="en-GB" sz="2000" dirty="0">
              <a:latin typeface="Times New Roman"/>
              <a:cs typeface="Times New Roman"/>
            </a:endParaRPr>
          </a:p>
          <a:p>
            <a:pPr marL="0" indent="0">
              <a:buNone/>
            </a:pPr>
            <a:endParaRPr lang="en-GB" sz="2000" b="1" dirty="0">
              <a:latin typeface="Times New Roman"/>
              <a:cs typeface="Times New Roman"/>
            </a:endParaRPr>
          </a:p>
          <a:p>
            <a:pPr marL="0" indent="0">
              <a:buNone/>
            </a:pPr>
            <a:endParaRPr lang="en-GB" sz="2000" b="1" dirty="0">
              <a:latin typeface="Times New Roman"/>
              <a:cs typeface="Times New Roman"/>
            </a:endParaRPr>
          </a:p>
          <a:p>
            <a:pPr marL="0" indent="0">
              <a:buNone/>
            </a:pPr>
            <a:r>
              <a:rPr lang="en-GB" sz="2000" b="1" dirty="0">
                <a:latin typeface="Times New Roman"/>
                <a:cs typeface="Times New Roman"/>
              </a:rPr>
              <a:t>               </a:t>
            </a:r>
            <a:endParaRPr lang="en-GB" sz="2000" dirty="0">
              <a:latin typeface="Times New Roman"/>
              <a:cs typeface="Times New Roman"/>
            </a:endParaRPr>
          </a:p>
          <a:p>
            <a:pPr marL="0" indent="0">
              <a:buNone/>
            </a:pPr>
            <a:r>
              <a:rPr lang="en-GB" sz="2000" b="1" dirty="0">
                <a:latin typeface="Times New Roman"/>
                <a:cs typeface="Times New Roman"/>
              </a:rPr>
              <a:t>                                                     SUBMITTED BY: </a:t>
            </a:r>
            <a:r>
              <a:rPr lang="en-GB" sz="2000" dirty="0">
                <a:latin typeface="Times New Roman"/>
                <a:cs typeface="Times New Roman"/>
              </a:rPr>
              <a:t>Ethel </a:t>
            </a:r>
            <a:r>
              <a:rPr lang="en-GB" sz="2000" dirty="0" err="1">
                <a:latin typeface="Times New Roman"/>
                <a:cs typeface="Times New Roman"/>
              </a:rPr>
              <a:t>A.Mtambo</a:t>
            </a:r>
            <a:endParaRPr lang="en-GB" sz="2000" dirty="0">
              <a:latin typeface="Times New Roman"/>
              <a:cs typeface="Times New Roman"/>
            </a:endParaRPr>
          </a:p>
          <a:p>
            <a:pPr marL="0" indent="0">
              <a:buNone/>
            </a:pPr>
            <a:r>
              <a:rPr lang="en-GB" sz="2000" b="1" dirty="0">
                <a:latin typeface="Times New Roman"/>
                <a:cs typeface="Times New Roman"/>
              </a:rPr>
              <a:t>                                                                              TO: </a:t>
            </a:r>
            <a:r>
              <a:rPr lang="en-GB" sz="2000" dirty="0">
                <a:latin typeface="Times New Roman"/>
                <a:cs typeface="Times New Roman"/>
              </a:rPr>
              <a:t>DR. </a:t>
            </a:r>
            <a:r>
              <a:rPr lang="en-GB" sz="2000" dirty="0" err="1">
                <a:latin typeface="Times New Roman"/>
                <a:cs typeface="Times New Roman"/>
              </a:rPr>
              <a:t>Redhwen</a:t>
            </a:r>
            <a:r>
              <a:rPr lang="en-GB" sz="2000" dirty="0">
                <a:latin typeface="Times New Roman"/>
                <a:cs typeface="Times New Roman"/>
              </a:rPr>
              <a:t> AL-Amri</a:t>
            </a:r>
          </a:p>
          <a:p>
            <a:pPr marL="0" indent="0">
              <a:buNone/>
            </a:pPr>
            <a:r>
              <a:rPr lang="en-GB" sz="2000" b="1">
                <a:latin typeface="Times New Roman"/>
                <a:cs typeface="Times New Roman"/>
              </a:rPr>
              <a:t>                                                     SUBMITTED ON</a:t>
            </a:r>
            <a:r>
              <a:rPr lang="en-GB" sz="2000" dirty="0">
                <a:latin typeface="Times New Roman"/>
                <a:cs typeface="Times New Roman"/>
              </a:rPr>
              <a:t>: 13 JUNE 2026</a:t>
            </a:r>
          </a:p>
        </p:txBody>
      </p:sp>
      <p:pic>
        <p:nvPicPr>
          <p:cNvPr id="12" name="Picture 11">
            <a:extLst>
              <a:ext uri="{FF2B5EF4-FFF2-40B4-BE49-F238E27FC236}">
                <a16:creationId xmlns:a16="http://schemas.microsoft.com/office/drawing/2014/main" id="{55A077BD-350B-374A-F7A3-65429DA4BB4E}"/>
              </a:ext>
            </a:extLst>
          </p:cNvPr>
          <p:cNvPicPr>
            <a:picLocks noChangeAspect="1"/>
          </p:cNvPicPr>
          <p:nvPr/>
        </p:nvPicPr>
        <p:blipFill>
          <a:blip r:embed="rId2"/>
          <a:srcRect l="6358" t="41079" r="6176" b="21882"/>
          <a:stretch>
            <a:fillRect/>
          </a:stretch>
        </p:blipFill>
        <p:spPr>
          <a:xfrm>
            <a:off x="3348162" y="2958638"/>
            <a:ext cx="6810831" cy="209959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5" name="Picture 4">
            <a:extLst>
              <a:ext uri="{FF2B5EF4-FFF2-40B4-BE49-F238E27FC236}">
                <a16:creationId xmlns:a16="http://schemas.microsoft.com/office/drawing/2014/main" id="{D06FC761-7E3E-B1EF-A216-4B2BD74BF1A8}"/>
              </a:ext>
            </a:extLst>
          </p:cNvPr>
          <p:cNvPicPr>
            <a:picLocks noChangeAspect="1"/>
          </p:cNvPicPr>
          <p:nvPr/>
        </p:nvPicPr>
        <p:blipFill>
          <a:blip r:embed="rId3"/>
          <a:srcRect l="3154" t="29465" r="2891" b="6196"/>
          <a:stretch>
            <a:fillRect/>
          </a:stretch>
        </p:blipFill>
        <p:spPr>
          <a:xfrm>
            <a:off x="2722" y="-155325"/>
            <a:ext cx="12179193" cy="2430641"/>
          </a:xfrm>
          <a:prstGeom prst="rect">
            <a:avLst/>
          </a:prstGeom>
        </p:spPr>
      </p:pic>
    </p:spTree>
    <p:extLst>
      <p:ext uri="{BB962C8B-B14F-4D97-AF65-F5344CB8AC3E}">
        <p14:creationId xmlns:p14="http://schemas.microsoft.com/office/powerpoint/2010/main" val="2380566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779AD8-BE21-98F1-D6F1-BA18F1F461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554980-4CB3-36D3-9796-BA743898249E}"/>
              </a:ext>
            </a:extLst>
          </p:cNvPr>
          <p:cNvSpPr>
            <a:spLocks noGrp="1"/>
          </p:cNvSpPr>
          <p:nvPr>
            <p:ph type="ctrTitle"/>
          </p:nvPr>
        </p:nvSpPr>
        <p:spPr>
          <a:xfrm>
            <a:off x="1524000" y="1397479"/>
            <a:ext cx="9144000" cy="645885"/>
          </a:xfrm>
        </p:spPr>
        <p:txBody>
          <a:bodyPr>
            <a:normAutofit fontScale="90000"/>
          </a:bodyPr>
          <a:lstStyle/>
          <a:p>
            <a:br>
              <a:rPr lang="en-GB">
                <a:ln w="0"/>
                <a:effectLst>
                  <a:outerShdw blurRad="38100" dist="25400" dir="5400000" algn="ctr" rotWithShape="0">
                    <a:srgbClr val="6E747A">
                      <a:alpha val="43000"/>
                    </a:srgbClr>
                  </a:outerShdw>
                </a:effectLst>
              </a:rPr>
            </a:br>
            <a:endParaRPr lang="en-GB" b="1">
              <a:ln w="0"/>
              <a:solidFill>
                <a:schemeClr val="accent1"/>
              </a:solidFill>
              <a:effectLst>
                <a:outerShdw blurRad="38100" dist="25400" dir="5400000" algn="ctr" rotWithShape="0">
                  <a:srgbClr val="6E747A">
                    <a:alpha val="43000"/>
                  </a:srgbClr>
                </a:outerShdw>
              </a:effectLst>
              <a:ea typeface="Calibri Light"/>
              <a:cs typeface="Calibri Light"/>
            </a:endParaRPr>
          </a:p>
        </p:txBody>
      </p:sp>
      <p:sp>
        <p:nvSpPr>
          <p:cNvPr id="5" name="Oval 4">
            <a:extLst>
              <a:ext uri="{FF2B5EF4-FFF2-40B4-BE49-F238E27FC236}">
                <a16:creationId xmlns:a16="http://schemas.microsoft.com/office/drawing/2014/main" id="{6AF09858-B7C0-994A-E345-182F1A3C3895}"/>
              </a:ext>
            </a:extLst>
          </p:cNvPr>
          <p:cNvSpPr/>
          <p:nvPr/>
        </p:nvSpPr>
        <p:spPr>
          <a:xfrm>
            <a:off x="6277430" y="1213862"/>
            <a:ext cx="5529942" cy="5641125"/>
          </a:xfrm>
          <a:prstGeom prst="ellipse">
            <a:avLst/>
          </a:prstGeom>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GB" sz="2000" b="1">
              <a:solidFill>
                <a:srgbClr val="000000"/>
              </a:solidFill>
              <a:ea typeface="Calibri" panose="020F0502020204030204"/>
              <a:cs typeface="Calibri" panose="020F0502020204030204"/>
            </a:endParaRPr>
          </a:p>
          <a:p>
            <a:endParaRPr lang="en-GB">
              <a:solidFill>
                <a:srgbClr val="FFFFFF"/>
              </a:solidFill>
              <a:ea typeface="Calibri" panose="020F0502020204030204"/>
              <a:cs typeface="Calibri" panose="020F0502020204030204"/>
            </a:endParaRPr>
          </a:p>
          <a:p>
            <a:pPr algn="ctr"/>
            <a:endParaRPr lang="en-GB">
              <a:solidFill>
                <a:srgbClr val="FFFFFF"/>
              </a:solidFill>
              <a:ea typeface="Calibri" panose="020F0502020204030204"/>
              <a:cs typeface="Calibri" panose="020F0502020204030204"/>
            </a:endParaRPr>
          </a:p>
        </p:txBody>
      </p:sp>
      <p:pic>
        <p:nvPicPr>
          <p:cNvPr id="3" name="Picture 2">
            <a:extLst>
              <a:ext uri="{FF2B5EF4-FFF2-40B4-BE49-F238E27FC236}">
                <a16:creationId xmlns:a16="http://schemas.microsoft.com/office/drawing/2014/main" id="{0A17D268-06B9-4404-A0E3-444FAA388107}"/>
              </a:ext>
            </a:extLst>
          </p:cNvPr>
          <p:cNvPicPr>
            <a:picLocks noChangeAspect="1"/>
          </p:cNvPicPr>
          <p:nvPr/>
        </p:nvPicPr>
        <p:blipFill>
          <a:blip r:embed="rId2"/>
          <a:stretch>
            <a:fillRect/>
          </a:stretch>
        </p:blipFill>
        <p:spPr>
          <a:xfrm>
            <a:off x="2" y="13526"/>
            <a:ext cx="12344398" cy="6845463"/>
          </a:xfrm>
          <a:prstGeom prst="rect">
            <a:avLst/>
          </a:prstGeom>
        </p:spPr>
      </p:pic>
    </p:spTree>
    <p:extLst>
      <p:ext uri="{BB962C8B-B14F-4D97-AF65-F5344CB8AC3E}">
        <p14:creationId xmlns:p14="http://schemas.microsoft.com/office/powerpoint/2010/main" val="306430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B6CD2-C2D9-6D45-A507-DDF518BF0A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25251E-9E32-F48E-9FD1-58AB4E689CFE}"/>
              </a:ext>
            </a:extLst>
          </p:cNvPr>
          <p:cNvSpPr>
            <a:spLocks noGrp="1"/>
          </p:cNvSpPr>
          <p:nvPr>
            <p:ph type="title"/>
          </p:nvPr>
        </p:nvSpPr>
        <p:spPr>
          <a:xfrm>
            <a:off x="874485" y="1134382"/>
            <a:ext cx="10479315" cy="41049"/>
          </a:xfrm>
        </p:spPr>
        <p:txBody>
          <a:bodyPr vert="horz" lIns="91440" tIns="45720" rIns="91440" bIns="45720" rtlCol="0" anchor="ctr">
            <a:noAutofit/>
          </a:bodyPr>
          <a:lstStyle/>
          <a:p>
            <a:pPr algn="ctr"/>
            <a:r>
              <a:rPr lang="en-GB" sz="4000" b="1">
                <a:ln w="0"/>
                <a:solidFill>
                  <a:schemeClr val="accent1"/>
                </a:solidFill>
                <a:effectLst>
                  <a:outerShdw blurRad="38100" dist="25400" dir="5400000" algn="ctr" rotWithShape="0">
                    <a:srgbClr val="6E747A">
                      <a:alpha val="43000"/>
                    </a:srgbClr>
                  </a:outerShdw>
                </a:effectLst>
                <a:latin typeface="Times New Roman"/>
                <a:cs typeface="Times New Roman"/>
              </a:rPr>
              <a:t>Advantages &amp; Disadvantages of </a:t>
            </a:r>
            <a:br>
              <a:rPr lang="en-GB" sz="4000" b="1" dirty="0">
                <a:ln w="0"/>
                <a:effectLst>
                  <a:outerShdw blurRad="38100" dist="25400" dir="5400000" algn="ctr" rotWithShape="0">
                    <a:srgbClr val="6E747A">
                      <a:alpha val="43000"/>
                    </a:srgbClr>
                  </a:outerShdw>
                </a:effectLst>
                <a:latin typeface="Times New Roman"/>
                <a:cs typeface="Times New Roman"/>
              </a:rPr>
            </a:br>
            <a:r>
              <a:rPr lang="en-GB" sz="4000" b="1">
                <a:ln w="0"/>
                <a:solidFill>
                  <a:schemeClr val="accent1"/>
                </a:solidFill>
                <a:effectLst>
                  <a:outerShdw blurRad="38100" dist="25400" dir="5400000" algn="ctr" rotWithShape="0">
                    <a:srgbClr val="6E747A">
                      <a:alpha val="43000"/>
                    </a:srgbClr>
                  </a:outerShdw>
                </a:effectLst>
                <a:latin typeface="Times New Roman"/>
                <a:cs typeface="Times New Roman"/>
              </a:rPr>
              <a:t>using Microsoft Teams</a:t>
            </a:r>
            <a:br>
              <a:rPr lang="en-GB" sz="4000" b="1" dirty="0">
                <a:latin typeface="Times New Roman"/>
                <a:cs typeface="Times New Roman"/>
              </a:rPr>
            </a:br>
            <a:endParaRPr lang="en-GB" sz="4000">
              <a:latin typeface="Times New Roman"/>
              <a:cs typeface="Times New Roman"/>
            </a:endParaRPr>
          </a:p>
        </p:txBody>
      </p:sp>
      <p:sp>
        <p:nvSpPr>
          <p:cNvPr id="7" name="TextBox 6">
            <a:extLst>
              <a:ext uri="{FF2B5EF4-FFF2-40B4-BE49-F238E27FC236}">
                <a16:creationId xmlns:a16="http://schemas.microsoft.com/office/drawing/2014/main" id="{4BC57FE2-A3E1-1B61-A255-4F4AA3B72881}"/>
              </a:ext>
            </a:extLst>
          </p:cNvPr>
          <p:cNvSpPr txBox="1"/>
          <p:nvPr/>
        </p:nvSpPr>
        <p:spPr>
          <a:xfrm>
            <a:off x="540656" y="1604923"/>
            <a:ext cx="5204399" cy="461665"/>
          </a:xfrm>
          <a:prstGeom prst="rect">
            <a:avLst/>
          </a:prstGeom>
          <a:noFill/>
        </p:spPr>
        <p:txBody>
          <a:bodyPr wrap="square" lIns="91440" tIns="45720" rIns="91440" bIns="45720" rtlCol="0" anchor="t">
            <a:spAutoFit/>
          </a:bodyPr>
          <a:lstStyle/>
          <a:p>
            <a:r>
              <a:rPr lang="en-GB" sz="2400" b="1">
                <a:latin typeface="Times New Roman"/>
                <a:cs typeface="Times New Roman"/>
              </a:rPr>
              <a:t>Advantages of Using Microsoft Teams</a:t>
            </a:r>
            <a:endParaRPr lang="en-GB" sz="2400">
              <a:latin typeface="Times New Roman"/>
              <a:cs typeface="Times New Roman"/>
            </a:endParaRPr>
          </a:p>
        </p:txBody>
      </p:sp>
      <p:sp>
        <p:nvSpPr>
          <p:cNvPr id="8" name="TextBox 7">
            <a:extLst>
              <a:ext uri="{FF2B5EF4-FFF2-40B4-BE49-F238E27FC236}">
                <a16:creationId xmlns:a16="http://schemas.microsoft.com/office/drawing/2014/main" id="{97316C68-89E6-C58E-C701-52E9ED4402BE}"/>
              </a:ext>
            </a:extLst>
          </p:cNvPr>
          <p:cNvSpPr txBox="1"/>
          <p:nvPr/>
        </p:nvSpPr>
        <p:spPr>
          <a:xfrm>
            <a:off x="413658" y="2070066"/>
            <a:ext cx="5457782" cy="4708981"/>
          </a:xfrm>
          <a:prstGeom prst="rect">
            <a:avLst/>
          </a:prstGeom>
          <a:solidFill>
            <a:schemeClr val="accent6">
              <a:lumMod val="60000"/>
              <a:lumOff val="40000"/>
            </a:schemeClr>
          </a:solidFill>
          <a:ln>
            <a:solidFill>
              <a:schemeClr val="tx1">
                <a:lumMod val="95000"/>
                <a:lumOff val="5000"/>
              </a:schemeClr>
            </a:solidFill>
          </a:ln>
        </p:spPr>
        <p:txBody>
          <a:bodyPr wrap="square" lIns="91440" tIns="45720" rIns="91440" bIns="45720" rtlCol="0" anchor="t">
            <a:spAutoFit/>
          </a:bodyPr>
          <a:lstStyle/>
          <a:p>
            <a:pPr marL="342900" indent="-342900">
              <a:buFont typeface="Arial"/>
              <a:buChar char="•"/>
            </a:pPr>
            <a:r>
              <a:rPr lang="en-GB" sz="2000" b="1">
                <a:latin typeface="Times New Roman"/>
                <a:ea typeface="+mn-lt"/>
                <a:cs typeface="Times New Roman"/>
              </a:rPr>
              <a:t>Real‑time communication</a:t>
            </a:r>
            <a:r>
              <a:rPr lang="en-GB" sz="2000">
                <a:latin typeface="Times New Roman"/>
                <a:ea typeface="+mn-lt"/>
                <a:cs typeface="Times New Roman"/>
              </a:rPr>
              <a:t> Staff receive instant updates about residents, medication changes, or incidents.</a:t>
            </a:r>
            <a:endParaRPr lang="en-GB" sz="2000" dirty="0">
              <a:latin typeface="Times New Roman"/>
              <a:ea typeface="Calibri" panose="020F0502020204030204"/>
              <a:cs typeface="Times New Roman"/>
            </a:endParaRPr>
          </a:p>
          <a:p>
            <a:pPr marL="342900" indent="-342900">
              <a:buFont typeface="Arial" panose="05000000000000000000" pitchFamily="2" charset="2"/>
              <a:buChar char="•"/>
            </a:pPr>
            <a:r>
              <a:rPr lang="en-GB" sz="2000" b="1">
                <a:latin typeface="Times New Roman"/>
                <a:ea typeface="+mn-lt"/>
                <a:cs typeface="Times New Roman"/>
              </a:rPr>
              <a:t>Organised channels</a:t>
            </a:r>
            <a:r>
              <a:rPr lang="en-GB" sz="2000">
                <a:latin typeface="Times New Roman"/>
                <a:ea typeface="+mn-lt"/>
                <a:cs typeface="Times New Roman"/>
              </a:rPr>
              <a:t>  Carers, nurses, senior carers, and admin can communicate in separate, structured spaces.</a:t>
            </a:r>
            <a:endParaRPr lang="en-GB" sz="2000" dirty="0">
              <a:latin typeface="Times New Roman"/>
              <a:ea typeface="Calibri" panose="020F0502020204030204"/>
              <a:cs typeface="Times New Roman"/>
            </a:endParaRPr>
          </a:p>
          <a:p>
            <a:pPr marL="342900" indent="-342900">
              <a:buFont typeface="Arial" panose="05000000000000000000" pitchFamily="2" charset="2"/>
              <a:buChar char="•"/>
            </a:pPr>
            <a:r>
              <a:rPr lang="en-GB" sz="2000" b="1">
                <a:latin typeface="Times New Roman"/>
                <a:ea typeface="+mn-lt"/>
                <a:cs typeface="Times New Roman"/>
              </a:rPr>
              <a:t>Improved coordination</a:t>
            </a:r>
            <a:r>
              <a:rPr lang="en-GB" sz="2000">
                <a:latin typeface="Times New Roman"/>
                <a:ea typeface="+mn-lt"/>
                <a:cs typeface="Times New Roman"/>
              </a:rPr>
              <a:t> Helps both buildings stay aligned and reduces duplicated work.</a:t>
            </a:r>
            <a:endParaRPr lang="en-GB" sz="2000" dirty="0">
              <a:latin typeface="Times New Roman"/>
              <a:ea typeface="Calibri" panose="020F0502020204030204"/>
              <a:cs typeface="Times New Roman"/>
            </a:endParaRPr>
          </a:p>
          <a:p>
            <a:pPr marL="342900" indent="-342900">
              <a:buFont typeface="Arial" panose="05000000000000000000" pitchFamily="2" charset="2"/>
              <a:buChar char="•"/>
            </a:pPr>
            <a:r>
              <a:rPr lang="en-GB" sz="2000" b="1">
                <a:latin typeface="Times New Roman"/>
                <a:ea typeface="+mn-lt"/>
                <a:cs typeface="Times New Roman"/>
              </a:rPr>
              <a:t>Mobile accessibility</a:t>
            </a:r>
            <a:r>
              <a:rPr lang="en-GB" sz="2000">
                <a:latin typeface="Times New Roman"/>
                <a:ea typeface="+mn-lt"/>
                <a:cs typeface="Times New Roman"/>
              </a:rPr>
              <a:t> Staff can access messages on phones during shifts.</a:t>
            </a:r>
            <a:endParaRPr lang="en-GB" sz="2000" dirty="0">
              <a:latin typeface="Times New Roman"/>
              <a:ea typeface="Calibri" panose="020F0502020204030204"/>
              <a:cs typeface="Times New Roman"/>
            </a:endParaRPr>
          </a:p>
          <a:p>
            <a:pPr marL="342900" indent="-342900">
              <a:buFont typeface="Arial" panose="05000000000000000000" pitchFamily="2" charset="2"/>
              <a:buChar char="•"/>
            </a:pPr>
            <a:r>
              <a:rPr lang="en-GB" sz="2000" b="1">
                <a:latin typeface="Times New Roman"/>
                <a:ea typeface="+mn-lt"/>
                <a:cs typeface="Times New Roman"/>
              </a:rPr>
              <a:t>Integration with Microsoft 365</a:t>
            </a:r>
            <a:r>
              <a:rPr lang="en-GB" sz="2000">
                <a:latin typeface="Times New Roman"/>
                <a:ea typeface="+mn-lt"/>
                <a:cs typeface="Times New Roman"/>
              </a:rPr>
              <a:t>  Word documents, Excel rotas, and OneDrive files can be shared directly in Teams.</a:t>
            </a:r>
            <a:endParaRPr lang="en-GB" sz="2000" dirty="0">
              <a:latin typeface="Times New Roman"/>
              <a:ea typeface="Calibri" panose="020F0502020204030204"/>
              <a:cs typeface="Times New Roman"/>
            </a:endParaRPr>
          </a:p>
          <a:p>
            <a:pPr marL="342900" lvl="0" indent="-342900">
              <a:buFont typeface="Arial" panose="05000000000000000000" pitchFamily="2" charset="2"/>
              <a:buChar char="•"/>
            </a:pPr>
            <a:endParaRPr lang="en-GB" sz="2000" dirty="0">
              <a:latin typeface="Times New Roman" panose="02020603050405020304" pitchFamily="18" charset="0"/>
              <a:cs typeface="Times New Roman" panose="02020603050405020304" pitchFamily="18" charset="0"/>
            </a:endParaRPr>
          </a:p>
          <a:p>
            <a:pPr lvl="0"/>
            <a:endParaRPr lang="en-GB" sz="2000" dirty="0">
              <a:latin typeface="Times New Roman"/>
              <a:ea typeface="Calibri" panose="020F0502020204030204"/>
              <a:cs typeface="Times New Roman"/>
            </a:endParaRPr>
          </a:p>
        </p:txBody>
      </p:sp>
      <p:sp>
        <p:nvSpPr>
          <p:cNvPr id="9" name="TextBox 8">
            <a:extLst>
              <a:ext uri="{FF2B5EF4-FFF2-40B4-BE49-F238E27FC236}">
                <a16:creationId xmlns:a16="http://schemas.microsoft.com/office/drawing/2014/main" id="{93965C72-495C-066D-C27B-C1C420474767}"/>
              </a:ext>
            </a:extLst>
          </p:cNvPr>
          <p:cNvSpPr txBox="1"/>
          <p:nvPr/>
        </p:nvSpPr>
        <p:spPr>
          <a:xfrm>
            <a:off x="6719157" y="1602189"/>
            <a:ext cx="5099511" cy="461665"/>
          </a:xfrm>
          <a:prstGeom prst="rect">
            <a:avLst/>
          </a:prstGeom>
          <a:noFill/>
        </p:spPr>
        <p:txBody>
          <a:bodyPr wrap="square" lIns="91440" tIns="45720" rIns="91440" bIns="45720" rtlCol="0" anchor="t">
            <a:spAutoFit/>
          </a:bodyPr>
          <a:lstStyle/>
          <a:p>
            <a:r>
              <a:rPr lang="en-GB" sz="2400" b="1">
                <a:latin typeface="Times New Roman"/>
                <a:cs typeface="Times New Roman"/>
              </a:rPr>
              <a:t>Limitations of Using Microsoft Teams</a:t>
            </a:r>
            <a:endParaRPr lang="en-GB" sz="2400">
              <a:latin typeface="Times New Roman"/>
              <a:ea typeface="Calibri"/>
              <a:cs typeface="Times New Roman"/>
            </a:endParaRPr>
          </a:p>
        </p:txBody>
      </p:sp>
      <p:pic>
        <p:nvPicPr>
          <p:cNvPr id="11" name="Picture 10">
            <a:extLst>
              <a:ext uri="{FF2B5EF4-FFF2-40B4-BE49-F238E27FC236}">
                <a16:creationId xmlns:a16="http://schemas.microsoft.com/office/drawing/2014/main" id="{6C897D74-C33E-5AB3-AA2B-A5BE6EC26962}"/>
              </a:ext>
            </a:extLst>
          </p:cNvPr>
          <p:cNvPicPr>
            <a:picLocks noChangeAspect="1"/>
          </p:cNvPicPr>
          <p:nvPr/>
        </p:nvPicPr>
        <p:blipFill>
          <a:blip r:embed="rId2"/>
          <a:stretch>
            <a:fillRect/>
          </a:stretch>
        </p:blipFill>
        <p:spPr>
          <a:xfrm>
            <a:off x="310550" y="224520"/>
            <a:ext cx="1499901" cy="1175870"/>
          </a:xfrm>
          <a:prstGeom prst="rect">
            <a:avLst/>
          </a:prstGeom>
        </p:spPr>
      </p:pic>
      <p:sp>
        <p:nvSpPr>
          <p:cNvPr id="3" name="TextBox 2">
            <a:extLst>
              <a:ext uri="{FF2B5EF4-FFF2-40B4-BE49-F238E27FC236}">
                <a16:creationId xmlns:a16="http://schemas.microsoft.com/office/drawing/2014/main" id="{CC234071-8A5C-4CC5-7074-218231818189}"/>
              </a:ext>
            </a:extLst>
          </p:cNvPr>
          <p:cNvSpPr txBox="1"/>
          <p:nvPr/>
        </p:nvSpPr>
        <p:spPr>
          <a:xfrm>
            <a:off x="6545944" y="2173514"/>
            <a:ext cx="5442856" cy="4093428"/>
          </a:xfrm>
          <a:prstGeom prst="rect">
            <a:avLst/>
          </a:prstGeom>
          <a:solidFill>
            <a:schemeClr val="accent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a:latin typeface="Times New Roman"/>
                <a:cs typeface="Times New Roman"/>
              </a:rPr>
              <a:t>Internet dependency</a:t>
            </a:r>
            <a:r>
              <a:rPr lang="en-US" sz="2000">
                <a:latin typeface="Times New Roman"/>
                <a:cs typeface="Times New Roman"/>
              </a:rPr>
              <a:t>  Poor Wi‑Fi can interrupt communication.</a:t>
            </a:r>
            <a:endParaRPr lang="en-US" sz="2000" b="1">
              <a:latin typeface="Times New Roman"/>
              <a:ea typeface="Calibri"/>
              <a:cs typeface="Times New Roman"/>
            </a:endParaRPr>
          </a:p>
          <a:p>
            <a:pPr marL="285750" indent="-285750">
              <a:buFont typeface="Arial"/>
              <a:buChar char="•"/>
            </a:pPr>
            <a:r>
              <a:rPr lang="en-US" sz="2000" b="1">
                <a:latin typeface="Times New Roman"/>
                <a:cs typeface="Times New Roman"/>
              </a:rPr>
              <a:t>Training required</a:t>
            </a:r>
            <a:r>
              <a:rPr lang="en-US" sz="2000">
                <a:latin typeface="Times New Roman"/>
                <a:cs typeface="Times New Roman"/>
              </a:rPr>
              <a:t> Some staff may struggle with digital tools and need support.</a:t>
            </a:r>
            <a:endParaRPr lang="en-US" sz="2000" dirty="0">
              <a:latin typeface="Times New Roman"/>
              <a:cs typeface="Times New Roman"/>
            </a:endParaRPr>
          </a:p>
          <a:p>
            <a:pPr marL="285750" indent="-285750">
              <a:buFont typeface="Arial"/>
              <a:buChar char="•"/>
            </a:pPr>
            <a:r>
              <a:rPr lang="en-US" sz="2000" b="1">
                <a:latin typeface="Times New Roman"/>
                <a:cs typeface="Times New Roman"/>
              </a:rPr>
              <a:t>Notification overload</a:t>
            </a:r>
            <a:r>
              <a:rPr lang="en-US" sz="2000">
                <a:latin typeface="Times New Roman"/>
                <a:cs typeface="Times New Roman"/>
              </a:rPr>
              <a:t>  Too many messages can overwhelm busy care staff.</a:t>
            </a:r>
            <a:endParaRPr lang="en-US" sz="2000" dirty="0">
              <a:latin typeface="Times New Roman"/>
              <a:cs typeface="Times New Roman"/>
            </a:endParaRPr>
          </a:p>
          <a:p>
            <a:pPr marL="285750" indent="-285750">
              <a:buFont typeface="Arial"/>
              <a:buChar char="•"/>
            </a:pPr>
            <a:r>
              <a:rPr lang="en-US" sz="2000" b="1">
                <a:latin typeface="Times New Roman"/>
                <a:cs typeface="Times New Roman"/>
              </a:rPr>
              <a:t>Device access</a:t>
            </a:r>
            <a:r>
              <a:rPr lang="en-US" sz="2000">
                <a:latin typeface="Times New Roman"/>
                <a:cs typeface="Times New Roman"/>
              </a:rPr>
              <a:t> Staff need phones or computers to use Teams effectively.</a:t>
            </a:r>
            <a:endParaRPr lang="en-US" sz="2000" dirty="0">
              <a:latin typeface="Times New Roman"/>
              <a:cs typeface="Times New Roman"/>
            </a:endParaRPr>
          </a:p>
          <a:p>
            <a:pPr marL="285750" indent="-285750">
              <a:buFont typeface="Arial"/>
              <a:buChar char="•"/>
            </a:pPr>
            <a:r>
              <a:rPr lang="en-US" sz="2000" b="1" dirty="0">
                <a:latin typeface="Times New Roman"/>
                <a:cs typeface="Times New Roman"/>
              </a:rPr>
              <a:t>Potential misuse</a:t>
            </a:r>
            <a:r>
              <a:rPr lang="en-US" sz="2000" dirty="0">
                <a:latin typeface="Times New Roman"/>
                <a:cs typeface="Times New Roman"/>
              </a:rPr>
              <a:t>  If channels are not </a:t>
            </a:r>
            <a:r>
              <a:rPr lang="en-US" sz="2000" dirty="0" err="1">
                <a:latin typeface="Times New Roman"/>
                <a:cs typeface="Times New Roman"/>
              </a:rPr>
              <a:t>organised</a:t>
            </a:r>
            <a:r>
              <a:rPr lang="en-US" sz="2000" dirty="0">
                <a:latin typeface="Times New Roman"/>
                <a:cs typeface="Times New Roman"/>
              </a:rPr>
              <a:t> properly, information can still become confusing.</a:t>
            </a:r>
            <a:endParaRPr lang="en-US" sz="2000">
              <a:latin typeface="Times New Roman"/>
              <a:ea typeface="Calibri"/>
              <a:cs typeface="Times New Roman"/>
            </a:endParaRPr>
          </a:p>
          <a:p>
            <a:endParaRPr lang="en-US" sz="2000" dirty="0">
              <a:latin typeface="Times New Roman"/>
              <a:cs typeface="Times New Roman"/>
            </a:endParaRPr>
          </a:p>
          <a:p>
            <a:pPr algn="ctr"/>
            <a:endParaRPr lang="en-US" sz="2000" dirty="0">
              <a:latin typeface="Times New Roman"/>
              <a:cs typeface="Times New Roman"/>
            </a:endParaRPr>
          </a:p>
        </p:txBody>
      </p:sp>
    </p:spTree>
    <p:extLst>
      <p:ext uri="{BB962C8B-B14F-4D97-AF65-F5344CB8AC3E}">
        <p14:creationId xmlns:p14="http://schemas.microsoft.com/office/powerpoint/2010/main" val="680024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F3E36-9E6A-8F0F-028E-4EEF4C056989}"/>
              </a:ext>
            </a:extLst>
          </p:cNvPr>
          <p:cNvSpPr>
            <a:spLocks noGrp="1"/>
          </p:cNvSpPr>
          <p:nvPr>
            <p:ph type="title"/>
          </p:nvPr>
        </p:nvSpPr>
        <p:spPr/>
        <p:txBody>
          <a:bodyPr>
            <a:normAutofit fontScale="90000"/>
          </a:bodyPr>
          <a:lstStyle/>
          <a:p>
            <a:pPr algn="ctr"/>
            <a:r>
              <a:rPr lang="en-GB">
                <a:ln w="0"/>
                <a:solidFill>
                  <a:schemeClr val="accent1"/>
                </a:solidFill>
                <a:effectLst>
                  <a:outerShdw blurRad="38100" dist="25400" dir="5400000" algn="ctr" rotWithShape="0">
                    <a:srgbClr val="6E747A">
                      <a:alpha val="43000"/>
                    </a:srgbClr>
                  </a:outerShdw>
                </a:effectLst>
              </a:rPr>
              <a:t>How Microsoft Teams Improves Efficiency and Communication</a:t>
            </a:r>
            <a:br>
              <a:rPr lang="en-GB"/>
            </a:br>
            <a:endParaRPr lang="en-GB"/>
          </a:p>
        </p:txBody>
      </p:sp>
      <p:sp>
        <p:nvSpPr>
          <p:cNvPr id="4" name="TextBox 3">
            <a:extLst>
              <a:ext uri="{FF2B5EF4-FFF2-40B4-BE49-F238E27FC236}">
                <a16:creationId xmlns:a16="http://schemas.microsoft.com/office/drawing/2014/main" id="{867F4859-F067-6304-9233-4E927DC0BD5E}"/>
              </a:ext>
            </a:extLst>
          </p:cNvPr>
          <p:cNvSpPr txBox="1"/>
          <p:nvPr/>
        </p:nvSpPr>
        <p:spPr>
          <a:xfrm>
            <a:off x="638354" y="1690688"/>
            <a:ext cx="4218317" cy="646331"/>
          </a:xfrm>
          <a:prstGeom prst="rect">
            <a:avLst/>
          </a:prstGeom>
          <a:noFill/>
        </p:spPr>
        <p:txBody>
          <a:bodyPr wrap="square" lIns="91440" tIns="45720" rIns="91440" bIns="45720" rtlCol="0" anchor="t">
            <a:spAutoFit/>
          </a:bodyPr>
          <a:lstStyle/>
          <a:p>
            <a:r>
              <a:rPr lang="en-GB" b="1"/>
              <a:t>Microsoft Teams improves efficiency by:</a:t>
            </a:r>
          </a:p>
          <a:p>
            <a:endParaRPr lang="en-GB"/>
          </a:p>
        </p:txBody>
      </p:sp>
      <p:sp>
        <p:nvSpPr>
          <p:cNvPr id="5" name="TextBox 4">
            <a:extLst>
              <a:ext uri="{FF2B5EF4-FFF2-40B4-BE49-F238E27FC236}">
                <a16:creationId xmlns:a16="http://schemas.microsoft.com/office/drawing/2014/main" id="{5A9E398E-1FD4-03E4-3B70-6B12AA01E61A}"/>
              </a:ext>
            </a:extLst>
          </p:cNvPr>
          <p:cNvSpPr txBox="1"/>
          <p:nvPr/>
        </p:nvSpPr>
        <p:spPr>
          <a:xfrm>
            <a:off x="805405" y="1860704"/>
            <a:ext cx="4827644" cy="4370427"/>
          </a:xfrm>
          <a:prstGeom prst="rect">
            <a:avLst/>
          </a:prstGeom>
          <a:noFill/>
        </p:spPr>
        <p:txBody>
          <a:bodyPr wrap="square" lIns="91440" tIns="45720" rIns="91440" bIns="45720" rtlCol="0" anchor="t">
            <a:spAutoFit/>
          </a:bodyPr>
          <a:lstStyle/>
          <a:p>
            <a:endParaRPr lang="en-GB" b="1">
              <a:ea typeface="Calibri"/>
              <a:cs typeface="Calibri"/>
            </a:endParaRPr>
          </a:p>
          <a:p>
            <a:pPr marL="285750" indent="-285750">
              <a:buFont typeface="Arial"/>
              <a:buChar char="•"/>
            </a:pPr>
            <a:r>
              <a:rPr lang="en-GB" sz="2000" b="1">
                <a:ea typeface="+mn-lt"/>
                <a:cs typeface="+mn-lt"/>
              </a:rPr>
              <a:t>Internet dependency</a:t>
            </a:r>
            <a:r>
              <a:rPr lang="en-GB" sz="2000">
                <a:ea typeface="+mn-lt"/>
                <a:cs typeface="+mn-lt"/>
              </a:rPr>
              <a:t> — Poor Wi‑Fi can interrupt communication.</a:t>
            </a:r>
            <a:endParaRPr lang="en-GB"/>
          </a:p>
          <a:p>
            <a:pPr marL="285750" indent="-285750">
              <a:buFont typeface="Arial"/>
              <a:buChar char="•"/>
            </a:pPr>
            <a:r>
              <a:rPr lang="en-GB" sz="2000" b="1">
                <a:ea typeface="+mn-lt"/>
                <a:cs typeface="+mn-lt"/>
              </a:rPr>
              <a:t>Training required</a:t>
            </a:r>
            <a:r>
              <a:rPr lang="en-GB" sz="2000">
                <a:ea typeface="+mn-lt"/>
                <a:cs typeface="+mn-lt"/>
              </a:rPr>
              <a:t> — Some staff may struggle with digital tools and need support.</a:t>
            </a:r>
            <a:endParaRPr lang="en-GB"/>
          </a:p>
          <a:p>
            <a:pPr marL="285750" indent="-285750">
              <a:buFont typeface="Arial"/>
              <a:buChar char="•"/>
            </a:pPr>
            <a:r>
              <a:rPr lang="en-GB" sz="2000" b="1">
                <a:ea typeface="+mn-lt"/>
                <a:cs typeface="+mn-lt"/>
              </a:rPr>
              <a:t>Notification overload</a:t>
            </a:r>
            <a:r>
              <a:rPr lang="en-GB" sz="2000">
                <a:ea typeface="+mn-lt"/>
                <a:cs typeface="+mn-lt"/>
              </a:rPr>
              <a:t> — Too many messages can overwhelm busy care staff.</a:t>
            </a:r>
            <a:endParaRPr lang="en-GB"/>
          </a:p>
          <a:p>
            <a:pPr marL="285750" indent="-285750">
              <a:buFont typeface="Arial"/>
              <a:buChar char="•"/>
            </a:pPr>
            <a:r>
              <a:rPr lang="en-GB" sz="2000" b="1">
                <a:ea typeface="+mn-lt"/>
                <a:cs typeface="+mn-lt"/>
              </a:rPr>
              <a:t>Device access</a:t>
            </a:r>
            <a:r>
              <a:rPr lang="en-GB" sz="2000">
                <a:ea typeface="+mn-lt"/>
                <a:cs typeface="+mn-lt"/>
              </a:rPr>
              <a:t> — Staff need phones or computers to use Teams effectively.</a:t>
            </a:r>
            <a:endParaRPr lang="en-GB"/>
          </a:p>
          <a:p>
            <a:pPr marL="285750" indent="-285750">
              <a:buFont typeface="Arial"/>
              <a:buChar char="•"/>
            </a:pPr>
            <a:r>
              <a:rPr lang="en-GB" sz="2000" b="1">
                <a:ea typeface="+mn-lt"/>
                <a:cs typeface="+mn-lt"/>
              </a:rPr>
              <a:t>Potential misuse</a:t>
            </a:r>
            <a:r>
              <a:rPr lang="en-GB" sz="2000">
                <a:ea typeface="+mn-lt"/>
                <a:cs typeface="+mn-lt"/>
              </a:rPr>
              <a:t> — If channels are not organised properly, information can still become confusing.</a:t>
            </a:r>
            <a:endParaRPr lang="en-GB"/>
          </a:p>
          <a:p>
            <a:endParaRPr lang="en-GB" sz="2000" b="1">
              <a:ea typeface="Calibri" panose="020F0502020204030204"/>
              <a:cs typeface="Calibri" panose="020F0502020204030204"/>
            </a:endParaRPr>
          </a:p>
        </p:txBody>
      </p:sp>
      <p:sp>
        <p:nvSpPr>
          <p:cNvPr id="6" name="TextBox 5">
            <a:extLst>
              <a:ext uri="{FF2B5EF4-FFF2-40B4-BE49-F238E27FC236}">
                <a16:creationId xmlns:a16="http://schemas.microsoft.com/office/drawing/2014/main" id="{BAFFB746-B99C-1543-E054-2DF6C6FBC129}"/>
              </a:ext>
            </a:extLst>
          </p:cNvPr>
          <p:cNvSpPr txBox="1"/>
          <p:nvPr/>
        </p:nvSpPr>
        <p:spPr>
          <a:xfrm>
            <a:off x="6538823" y="1696649"/>
            <a:ext cx="4468483" cy="400110"/>
          </a:xfrm>
          <a:prstGeom prst="rect">
            <a:avLst/>
          </a:prstGeom>
          <a:noFill/>
        </p:spPr>
        <p:txBody>
          <a:bodyPr wrap="square" rtlCol="0">
            <a:spAutoFit/>
          </a:bodyPr>
          <a:lstStyle/>
          <a:p>
            <a:r>
              <a:rPr lang="en-GB" sz="2000" b="1">
                <a:latin typeface="Times New Roman" panose="02020603050405020304" pitchFamily="18" charset="0"/>
                <a:cs typeface="Times New Roman" panose="02020603050405020304" pitchFamily="18" charset="0"/>
              </a:rPr>
              <a:t>It improves communication because:</a:t>
            </a:r>
          </a:p>
        </p:txBody>
      </p:sp>
      <p:pic>
        <p:nvPicPr>
          <p:cNvPr id="10" name="Picture 9">
            <a:extLst>
              <a:ext uri="{FF2B5EF4-FFF2-40B4-BE49-F238E27FC236}">
                <a16:creationId xmlns:a16="http://schemas.microsoft.com/office/drawing/2014/main" id="{794D345F-ADB2-72FE-3CBC-A476948F062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10013" y="4688043"/>
            <a:ext cx="3539164" cy="1835597"/>
          </a:xfrm>
          <a:prstGeom prst="rect">
            <a:avLst/>
          </a:prstGeom>
          <a:ln>
            <a:noFill/>
          </a:ln>
          <a:effectLst>
            <a:softEdge rad="112500"/>
          </a:effectLst>
        </p:spPr>
      </p:pic>
      <p:pic>
        <p:nvPicPr>
          <p:cNvPr id="12" name="Picture 11">
            <a:extLst>
              <a:ext uri="{FF2B5EF4-FFF2-40B4-BE49-F238E27FC236}">
                <a16:creationId xmlns:a16="http://schemas.microsoft.com/office/drawing/2014/main" id="{1172CAF7-F5A6-9A23-6E63-2D546EF9610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128436" y="5372458"/>
            <a:ext cx="2528387" cy="832683"/>
          </a:xfrm>
          <a:prstGeom prst="rect">
            <a:avLst/>
          </a:prstGeom>
        </p:spPr>
      </p:pic>
      <p:sp>
        <p:nvSpPr>
          <p:cNvPr id="3" name="TextBox 2">
            <a:extLst>
              <a:ext uri="{FF2B5EF4-FFF2-40B4-BE49-F238E27FC236}">
                <a16:creationId xmlns:a16="http://schemas.microsoft.com/office/drawing/2014/main" id="{58E3992E-0D63-39AE-846A-79A350D50E21}"/>
              </a:ext>
            </a:extLst>
          </p:cNvPr>
          <p:cNvSpPr txBox="1"/>
          <p:nvPr/>
        </p:nvSpPr>
        <p:spPr>
          <a:xfrm>
            <a:off x="5638800" y="2042886"/>
            <a:ext cx="624840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ea typeface="Calibri"/>
              <a:cs typeface="Calibri"/>
            </a:endParaRPr>
          </a:p>
          <a:p>
            <a:pPr marL="228600" indent="-228600">
              <a:buFont typeface=""/>
              <a:buChar char="•"/>
            </a:pPr>
            <a:r>
              <a:rPr lang="en-US" b="1"/>
              <a:t>Internet dependency</a:t>
            </a:r>
            <a:r>
              <a:rPr lang="en-US"/>
              <a:t> — Poor Wi‑Fi can interrupt communication.</a:t>
            </a:r>
          </a:p>
          <a:p>
            <a:pPr marL="228600" indent="-228600">
              <a:buFont typeface=""/>
              <a:buChar char="•"/>
            </a:pPr>
            <a:r>
              <a:rPr lang="en-US" b="1"/>
              <a:t>Training required</a:t>
            </a:r>
            <a:r>
              <a:rPr lang="en-US"/>
              <a:t> — Some staff may struggle with digital tools and need support.</a:t>
            </a:r>
          </a:p>
          <a:p>
            <a:pPr marL="228600" indent="-228600">
              <a:buFont typeface=""/>
              <a:buChar char="•"/>
            </a:pPr>
            <a:r>
              <a:rPr lang="en-US" b="1"/>
              <a:t>Notification overload</a:t>
            </a:r>
            <a:r>
              <a:rPr lang="en-US"/>
              <a:t> — Too many messages can overwhelm busy care staff.</a:t>
            </a:r>
          </a:p>
          <a:p>
            <a:pPr marL="228600" indent="-228600">
              <a:buFont typeface=""/>
              <a:buChar char="•"/>
            </a:pPr>
            <a:r>
              <a:rPr lang="en-US" b="1"/>
              <a:t>Device access</a:t>
            </a:r>
            <a:r>
              <a:rPr lang="en-US"/>
              <a:t> — Staff need phones or computers to use Teams effectively.</a:t>
            </a:r>
          </a:p>
          <a:p>
            <a:pPr marL="228600" indent="-228600">
              <a:buFont typeface=""/>
              <a:buChar char="•"/>
            </a:pPr>
            <a:r>
              <a:rPr lang="en-US" b="1"/>
              <a:t>Potential misuse</a:t>
            </a:r>
            <a:r>
              <a:rPr lang="en-US"/>
              <a:t> — If channels are not </a:t>
            </a:r>
            <a:r>
              <a:rPr lang="en-US" err="1"/>
              <a:t>organised</a:t>
            </a:r>
            <a:r>
              <a:rPr lang="en-US"/>
              <a:t> properly, information can still become confusing.</a:t>
            </a:r>
            <a:endParaRPr lang="en-US">
              <a:ea typeface="Calibri"/>
              <a:cs typeface="Calibri"/>
            </a:endParaRPr>
          </a:p>
          <a:p>
            <a:pPr algn="ctr"/>
            <a:endParaRPr lang="en-US"/>
          </a:p>
        </p:txBody>
      </p:sp>
      <p:pic>
        <p:nvPicPr>
          <p:cNvPr id="7" name="Picture 6">
            <a:extLst>
              <a:ext uri="{FF2B5EF4-FFF2-40B4-BE49-F238E27FC236}">
                <a16:creationId xmlns:a16="http://schemas.microsoft.com/office/drawing/2014/main" id="{E61AB115-605D-281D-4E9C-22B33EDC7D64}"/>
              </a:ext>
            </a:extLst>
          </p:cNvPr>
          <p:cNvPicPr>
            <a:picLocks noChangeAspect="1"/>
          </p:cNvPicPr>
          <p:nvPr/>
        </p:nvPicPr>
        <p:blipFill>
          <a:blip r:embed="rId6"/>
          <a:stretch>
            <a:fillRect/>
          </a:stretch>
        </p:blipFill>
        <p:spPr>
          <a:xfrm>
            <a:off x="-101600" y="2309"/>
            <a:ext cx="12395200" cy="6860639"/>
          </a:xfrm>
          <a:prstGeom prst="rect">
            <a:avLst/>
          </a:prstGeom>
        </p:spPr>
      </p:pic>
    </p:spTree>
    <p:extLst>
      <p:ext uri="{BB962C8B-B14F-4D97-AF65-F5344CB8AC3E}">
        <p14:creationId xmlns:p14="http://schemas.microsoft.com/office/powerpoint/2010/main" val="3581387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B3187C-E666-80E8-1718-395EFC9705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91DDF4-3F22-8AD0-80DA-72BDE0571832}"/>
              </a:ext>
            </a:extLst>
          </p:cNvPr>
          <p:cNvSpPr>
            <a:spLocks noGrp="1"/>
          </p:cNvSpPr>
          <p:nvPr>
            <p:ph type="title"/>
          </p:nvPr>
        </p:nvSpPr>
        <p:spPr>
          <a:xfrm>
            <a:off x="1852022" y="165713"/>
            <a:ext cx="3505003" cy="1550441"/>
          </a:xfrm>
        </p:spPr>
        <p:txBody>
          <a:bodyPr anchor="b">
            <a:normAutofit/>
          </a:bodyPr>
          <a:lstStyle/>
          <a:p>
            <a:r>
              <a:rPr lang="en-GB" sz="2800" b="1">
                <a:latin typeface="Times New Roman"/>
                <a:cs typeface="Times New Roman"/>
              </a:rPr>
              <a:t>Conclusion</a:t>
            </a:r>
            <a:br>
              <a:rPr lang="en-GB" sz="2800">
                <a:latin typeface="Times New Roman"/>
                <a:cs typeface="Times New Roman"/>
              </a:rPr>
            </a:br>
            <a:endParaRPr lang="en-GB" sz="2800">
              <a:latin typeface="Times New Roman"/>
              <a:ea typeface="Calibri Light"/>
              <a:cs typeface="Times New Roman"/>
            </a:endParaRPr>
          </a:p>
        </p:txBody>
      </p:sp>
      <p:sp>
        <p:nvSpPr>
          <p:cNvPr id="3" name="Content Placeholder 2">
            <a:extLst>
              <a:ext uri="{FF2B5EF4-FFF2-40B4-BE49-F238E27FC236}">
                <a16:creationId xmlns:a16="http://schemas.microsoft.com/office/drawing/2014/main" id="{86A3E4E5-FCE2-A758-37F9-3A5513BA7604}"/>
              </a:ext>
            </a:extLst>
          </p:cNvPr>
          <p:cNvSpPr>
            <a:spLocks noGrp="1"/>
          </p:cNvSpPr>
          <p:nvPr>
            <p:ph idx="1"/>
          </p:nvPr>
        </p:nvSpPr>
        <p:spPr>
          <a:xfrm>
            <a:off x="349795" y="1537585"/>
            <a:ext cx="6616673" cy="4655982"/>
          </a:xfrm>
        </p:spPr>
        <p:txBody>
          <a:bodyPr vert="horz" lIns="91440" tIns="45720" rIns="91440" bIns="45720" rtlCol="0" anchor="t">
            <a:noAutofit/>
          </a:bodyPr>
          <a:lstStyle/>
          <a:p>
            <a:pPr marL="0" indent="0">
              <a:buNone/>
            </a:pPr>
            <a:r>
              <a:rPr lang="en-GB" sz="2400" dirty="0">
                <a:latin typeface="Times New Roman"/>
                <a:cs typeface="Times New Roman"/>
              </a:rPr>
              <a:t>Microsoft</a:t>
            </a:r>
            <a:r>
              <a:rPr lang="en-GB" sz="2400" dirty="0">
                <a:latin typeface="Times New Roman"/>
                <a:ea typeface="+mn-lt"/>
                <a:cs typeface="Times New Roman"/>
              </a:rPr>
              <a:t> Teams provides Riverdale Nursing Home with a centralised digital space where staff can communicate more clearly and efficiently across both buildings. By organising messages, updates, and shared files in one platform, Teams reduces missed information and strengthens coordination between carers, nurses, senior carers, and administrative staff. This improved communication supports a more consistent standard of care and aligns with Riverdale’s ongoing commitment to high quality service, as reflected in its positive CQC rating </a:t>
            </a:r>
            <a:r>
              <a:rPr lang="en-GB" sz="2400" b="1" dirty="0">
                <a:latin typeface="Times New Roman"/>
                <a:ea typeface="+mn-lt"/>
                <a:cs typeface="Times New Roman"/>
              </a:rPr>
              <a:t>(Westgate Healthcare, 2023)</a:t>
            </a:r>
            <a:r>
              <a:rPr lang="en-GB" sz="2400" dirty="0">
                <a:latin typeface="Times New Roman"/>
                <a:ea typeface="+mn-lt"/>
                <a:cs typeface="Times New Roman"/>
              </a:rPr>
              <a:t>.</a:t>
            </a:r>
            <a:endParaRPr lang="en-GB" sz="2400" dirty="0">
              <a:latin typeface="Times New Roman"/>
              <a:cs typeface="Times New Roman"/>
            </a:endParaRPr>
          </a:p>
        </p:txBody>
      </p:sp>
      <p:pic>
        <p:nvPicPr>
          <p:cNvPr id="8" name="Picture 7">
            <a:extLst>
              <a:ext uri="{FF2B5EF4-FFF2-40B4-BE49-F238E27FC236}">
                <a16:creationId xmlns:a16="http://schemas.microsoft.com/office/drawing/2014/main" id="{C8F8D83B-A9B2-5DB3-32DA-5355616AFC89}"/>
              </a:ext>
            </a:extLst>
          </p:cNvPr>
          <p:cNvPicPr>
            <a:picLocks noChangeAspect="1"/>
          </p:cNvPicPr>
          <p:nvPr/>
        </p:nvPicPr>
        <p:blipFill>
          <a:blip r:embed="rId2"/>
          <a:srcRect t="1798" r="1" b="1"/>
          <a:stretch>
            <a:fillRect/>
          </a:stretch>
        </p:blipFill>
        <p:spPr>
          <a:xfrm>
            <a:off x="6835700" y="10"/>
            <a:ext cx="5354776" cy="64443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26822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283D04-97F5-AC87-BDDC-7B972BEEA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541542-2630-73C0-7C26-EEC8173E6D60}"/>
              </a:ext>
            </a:extLst>
          </p:cNvPr>
          <p:cNvSpPr>
            <a:spLocks noGrp="1"/>
          </p:cNvSpPr>
          <p:nvPr>
            <p:ph type="title"/>
          </p:nvPr>
        </p:nvSpPr>
        <p:spPr>
          <a:xfrm>
            <a:off x="838200" y="-817789"/>
            <a:ext cx="10515600" cy="2522991"/>
          </a:xfrm>
        </p:spPr>
        <p:txBody>
          <a:bodyPr>
            <a:normAutofit/>
          </a:bodyPr>
          <a:lstStyle/>
          <a:p>
            <a:r>
              <a:rPr lang="en-GB" sz="2800" b="1">
                <a:latin typeface="Times New Roman"/>
                <a:cs typeface="Times New Roman"/>
              </a:rPr>
              <a:t>References</a:t>
            </a:r>
            <a:endParaRPr lang="en-GB" sz="2800">
              <a:latin typeface="Times New Roman"/>
              <a:ea typeface="Calibri Light"/>
              <a:cs typeface="Times New Roman"/>
            </a:endParaRPr>
          </a:p>
        </p:txBody>
      </p:sp>
      <p:sp>
        <p:nvSpPr>
          <p:cNvPr id="3" name="Content Placeholder 2">
            <a:extLst>
              <a:ext uri="{FF2B5EF4-FFF2-40B4-BE49-F238E27FC236}">
                <a16:creationId xmlns:a16="http://schemas.microsoft.com/office/drawing/2014/main" id="{0684EEED-7CFB-C06D-7397-EBD967C76B38}"/>
              </a:ext>
            </a:extLst>
          </p:cNvPr>
          <p:cNvSpPr>
            <a:spLocks noGrp="1"/>
          </p:cNvSpPr>
          <p:nvPr>
            <p:ph idx="1"/>
          </p:nvPr>
        </p:nvSpPr>
        <p:spPr>
          <a:xfrm>
            <a:off x="838200" y="766084"/>
            <a:ext cx="10515600" cy="5490707"/>
          </a:xfrm>
        </p:spPr>
        <p:txBody>
          <a:bodyPr vert="horz" lIns="91440" tIns="45720" rIns="91440" bIns="45720" rtlCol="0" anchor="t">
            <a:noAutofit/>
          </a:bodyPr>
          <a:lstStyle/>
          <a:p>
            <a:r>
              <a:rPr lang="en-GB" sz="2400" dirty="0">
                <a:latin typeface="Times New Roman"/>
                <a:ea typeface="+mn-lt"/>
                <a:cs typeface="Times New Roman"/>
              </a:rPr>
              <a:t>Alharthi, A. (2022) </a:t>
            </a:r>
            <a:r>
              <a:rPr lang="en-GB" sz="2400" i="1" dirty="0">
                <a:latin typeface="Times New Roman"/>
                <a:ea typeface="+mn-lt"/>
                <a:cs typeface="Times New Roman"/>
              </a:rPr>
              <a:t>Digital communication tools in healthcare settings</a:t>
            </a:r>
            <a:r>
              <a:rPr lang="en-GB" sz="2400" dirty="0">
                <a:latin typeface="Times New Roman"/>
                <a:ea typeface="+mn-lt"/>
                <a:cs typeface="Times New Roman"/>
              </a:rPr>
              <a:t>. Journal </a:t>
            </a:r>
            <a:r>
              <a:rPr lang="en-GB" sz="2400">
                <a:latin typeface="Times New Roman"/>
                <a:ea typeface="+mn-lt"/>
                <a:cs typeface="Times New Roman"/>
              </a:rPr>
              <a:t>Health Informatics, 15(2), pp. 45–58.</a:t>
            </a:r>
            <a:endParaRPr lang="en-US" sz="2400">
              <a:latin typeface="Times New Roman"/>
              <a:cs typeface="Times New Roman"/>
            </a:endParaRPr>
          </a:p>
          <a:p>
            <a:r>
              <a:rPr lang="en-GB" sz="2400">
                <a:latin typeface="Times New Roman"/>
                <a:ea typeface="+mn-lt"/>
                <a:cs typeface="Times New Roman"/>
              </a:rPr>
              <a:t>BT Business (2025)</a:t>
            </a:r>
            <a:r>
              <a:rPr lang="en-GB" sz="2400" dirty="0">
                <a:latin typeface="Times New Roman"/>
                <a:ea typeface="+mn-lt"/>
                <a:cs typeface="Times New Roman"/>
              </a:rPr>
              <a:t> </a:t>
            </a:r>
            <a:r>
              <a:rPr lang="en-GB" sz="2400" i="1">
                <a:latin typeface="Times New Roman"/>
                <a:ea typeface="+mn-lt"/>
                <a:cs typeface="Times New Roman"/>
              </a:rPr>
              <a:t>Empowering frontline care teams with Teams Phone Mobile</a:t>
            </a:r>
            <a:r>
              <a:rPr lang="en-GB" sz="2400">
                <a:latin typeface="Times New Roman"/>
                <a:ea typeface="+mn-lt"/>
                <a:cs typeface="Times New Roman"/>
              </a:rPr>
              <a:t>. Available at: </a:t>
            </a:r>
            <a:r>
              <a:rPr lang="en-GB" sz="2400" dirty="0">
                <a:latin typeface="Times New Roman"/>
                <a:ea typeface="+mn-lt"/>
                <a:cs typeface="Times New Roman"/>
                <a:hlinkClick r:id="rId2"/>
              </a:rPr>
              <a:t>https://business.bt.com</a:t>
            </a:r>
            <a:r>
              <a:rPr lang="en-GB" sz="2400">
                <a:latin typeface="Times New Roman"/>
                <a:ea typeface="+mn-lt"/>
                <a:cs typeface="Times New Roman"/>
              </a:rPr>
              <a:t> (Accessed: 05 July 2026).</a:t>
            </a:r>
            <a:endParaRPr lang="en-GB" sz="2400">
              <a:latin typeface="Times New Roman"/>
              <a:cs typeface="Times New Roman"/>
            </a:endParaRPr>
          </a:p>
          <a:p>
            <a:r>
              <a:rPr lang="en-GB" sz="2400">
                <a:latin typeface="Times New Roman"/>
                <a:ea typeface="+mn-lt"/>
                <a:cs typeface="Times New Roman"/>
              </a:rPr>
              <a:t>Cranborne Technology (2024)</a:t>
            </a:r>
            <a:r>
              <a:rPr lang="en-GB" sz="2400" dirty="0">
                <a:latin typeface="Times New Roman"/>
                <a:ea typeface="+mn-lt"/>
                <a:cs typeface="Times New Roman"/>
              </a:rPr>
              <a:t> </a:t>
            </a:r>
            <a:r>
              <a:rPr lang="en-GB" sz="2400" i="1">
                <a:latin typeface="Times New Roman"/>
                <a:ea typeface="+mn-lt"/>
                <a:cs typeface="Times New Roman"/>
              </a:rPr>
              <a:t>How Microsoft 365 &amp; Copilot are helping care homes work smarter</a:t>
            </a:r>
            <a:r>
              <a:rPr lang="en-GB" sz="2400">
                <a:latin typeface="Times New Roman"/>
                <a:ea typeface="+mn-lt"/>
                <a:cs typeface="Times New Roman"/>
              </a:rPr>
              <a:t>. Available at: </a:t>
            </a:r>
            <a:r>
              <a:rPr lang="en-GB" sz="2400" dirty="0">
                <a:latin typeface="Times New Roman"/>
                <a:ea typeface="+mn-lt"/>
                <a:cs typeface="Times New Roman"/>
                <a:hlinkClick r:id="rId3"/>
              </a:rPr>
              <a:t>https://www.cranborne.tech</a:t>
            </a:r>
            <a:r>
              <a:rPr lang="en-GB" sz="2400">
                <a:latin typeface="Times New Roman"/>
                <a:ea typeface="+mn-lt"/>
                <a:cs typeface="Times New Roman"/>
              </a:rPr>
              <a:t> (Accessed: 11 July 2026).</a:t>
            </a:r>
            <a:endParaRPr lang="en-GB" sz="2400">
              <a:latin typeface="Times New Roman"/>
              <a:cs typeface="Times New Roman"/>
            </a:endParaRPr>
          </a:p>
          <a:p>
            <a:r>
              <a:rPr lang="en-GB" sz="2400">
                <a:latin typeface="Times New Roman"/>
                <a:ea typeface="+mn-lt"/>
                <a:cs typeface="Times New Roman"/>
              </a:rPr>
              <a:t>Healthcare Digital (2026)</a:t>
            </a:r>
            <a:r>
              <a:rPr lang="en-GB" sz="2400" dirty="0">
                <a:latin typeface="Times New Roman"/>
                <a:ea typeface="+mn-lt"/>
                <a:cs typeface="Times New Roman"/>
              </a:rPr>
              <a:t> </a:t>
            </a:r>
            <a:r>
              <a:rPr lang="en-GB" sz="2400" i="1">
                <a:latin typeface="Times New Roman"/>
                <a:ea typeface="+mn-lt"/>
                <a:cs typeface="Times New Roman"/>
              </a:rPr>
              <a:t>How Microsoft AI can save 225,000 social care hours annually</a:t>
            </a:r>
            <a:r>
              <a:rPr lang="en-GB" sz="2400">
                <a:latin typeface="Times New Roman"/>
                <a:ea typeface="+mn-lt"/>
                <a:cs typeface="Times New Roman"/>
              </a:rPr>
              <a:t>. Available at: </a:t>
            </a:r>
            <a:r>
              <a:rPr lang="en-GB" sz="2400" dirty="0">
                <a:latin typeface="Times New Roman"/>
                <a:ea typeface="+mn-lt"/>
                <a:cs typeface="Times New Roman"/>
                <a:hlinkClick r:id="rId4"/>
              </a:rPr>
              <a:t>https://healthcare-digital.com</a:t>
            </a:r>
            <a:r>
              <a:rPr lang="en-GB" sz="2400">
                <a:latin typeface="Times New Roman"/>
                <a:ea typeface="+mn-lt"/>
                <a:cs typeface="Times New Roman"/>
              </a:rPr>
              <a:t> (Accessed: 09 July 2026).</a:t>
            </a:r>
            <a:endParaRPr lang="en-GB" sz="2400">
              <a:latin typeface="Times New Roman"/>
              <a:cs typeface="Times New Roman"/>
            </a:endParaRPr>
          </a:p>
          <a:p>
            <a:r>
              <a:rPr lang="en-GB" sz="2400">
                <a:latin typeface="Times New Roman"/>
                <a:ea typeface="+mn-lt"/>
                <a:cs typeface="Times New Roman"/>
              </a:rPr>
              <a:t>Microsoft (2023)</a:t>
            </a:r>
            <a:r>
              <a:rPr lang="en-GB" sz="2400" dirty="0">
                <a:latin typeface="Times New Roman"/>
                <a:ea typeface="+mn-lt"/>
                <a:cs typeface="Times New Roman"/>
              </a:rPr>
              <a:t> </a:t>
            </a:r>
            <a:r>
              <a:rPr lang="en-GB" sz="2400" i="1">
                <a:latin typeface="Times New Roman"/>
                <a:ea typeface="+mn-lt"/>
                <a:cs typeface="Times New Roman"/>
              </a:rPr>
              <a:t>Microsoft Teams: Communication and collaboration</a:t>
            </a:r>
            <a:r>
              <a:rPr lang="en-GB" sz="2400">
                <a:latin typeface="Times New Roman"/>
                <a:ea typeface="+mn-lt"/>
                <a:cs typeface="Times New Roman"/>
              </a:rPr>
              <a:t>. Microsoft Docs.</a:t>
            </a:r>
            <a:endParaRPr lang="en-GB" sz="2400">
              <a:latin typeface="Times New Roman"/>
              <a:cs typeface="Times New Roman"/>
            </a:endParaRPr>
          </a:p>
          <a:p>
            <a:r>
              <a:rPr lang="en-GB" sz="2400">
                <a:latin typeface="Times New Roman"/>
                <a:ea typeface="+mn-lt"/>
                <a:cs typeface="Times New Roman"/>
              </a:rPr>
              <a:t>Microsoft (2024)</a:t>
            </a:r>
            <a:r>
              <a:rPr lang="en-GB" sz="2400" dirty="0">
                <a:latin typeface="Times New Roman"/>
                <a:ea typeface="+mn-lt"/>
                <a:cs typeface="Times New Roman"/>
              </a:rPr>
              <a:t> </a:t>
            </a:r>
            <a:r>
              <a:rPr lang="en-GB" sz="2400" i="1">
                <a:latin typeface="Times New Roman"/>
                <a:ea typeface="+mn-lt"/>
                <a:cs typeface="Times New Roman"/>
              </a:rPr>
              <a:t>Microsoft Word</a:t>
            </a:r>
            <a:r>
              <a:rPr lang="en-GB" sz="2400">
                <a:latin typeface="Times New Roman"/>
                <a:ea typeface="+mn-lt"/>
                <a:cs typeface="Times New Roman"/>
              </a:rPr>
              <a:t>. Available at: </a:t>
            </a:r>
            <a:r>
              <a:rPr lang="en-GB" sz="2400" dirty="0">
                <a:latin typeface="Times New Roman"/>
                <a:ea typeface="+mn-lt"/>
                <a:cs typeface="Times New Roman"/>
                <a:hlinkClick r:id="rId5"/>
              </a:rPr>
              <a:t>https://www.microsoft.com/microsoft-365/word</a:t>
            </a:r>
            <a:r>
              <a:rPr lang="en-GB" sz="2400" dirty="0">
                <a:latin typeface="Times New Roman"/>
                <a:ea typeface="+mn-lt"/>
                <a:cs typeface="Times New Roman"/>
              </a:rPr>
              <a:t> </a:t>
            </a:r>
            <a:r>
              <a:rPr lang="en-GB" sz="2400">
                <a:latin typeface="Times New Roman"/>
                <a:ea typeface="+mn-lt"/>
                <a:cs typeface="Times New Roman"/>
              </a:rPr>
              <a:t>(Accessed: 01 July 2026).</a:t>
            </a:r>
            <a:endParaRPr lang="en-GB" sz="2400">
              <a:latin typeface="Times New Roman"/>
              <a:cs typeface="Times New Roman"/>
            </a:endParaRPr>
          </a:p>
          <a:p>
            <a:r>
              <a:rPr lang="en-GB" sz="2400">
                <a:latin typeface="Times New Roman"/>
                <a:ea typeface="+mn-lt"/>
                <a:cs typeface="Times New Roman"/>
              </a:rPr>
              <a:t>Microsoft (2026)</a:t>
            </a:r>
            <a:r>
              <a:rPr lang="en-GB" sz="2400" dirty="0">
                <a:latin typeface="Times New Roman"/>
                <a:ea typeface="+mn-lt"/>
                <a:cs typeface="Times New Roman"/>
              </a:rPr>
              <a:t> </a:t>
            </a:r>
            <a:r>
              <a:rPr lang="en-GB" sz="2400" i="1">
                <a:latin typeface="Times New Roman"/>
                <a:ea typeface="+mn-lt"/>
                <a:cs typeface="Times New Roman"/>
              </a:rPr>
              <a:t>Microsoft Teams – Support and Help Centre</a:t>
            </a:r>
            <a:r>
              <a:rPr lang="en-GB" sz="2400">
                <a:latin typeface="Times New Roman"/>
                <a:ea typeface="+mn-lt"/>
                <a:cs typeface="Times New Roman"/>
              </a:rPr>
              <a:t>. Available at: </a:t>
            </a:r>
            <a:r>
              <a:rPr lang="en-GB" sz="2400" dirty="0">
                <a:latin typeface="Times New Roman"/>
                <a:ea typeface="+mn-lt"/>
                <a:cs typeface="Times New Roman"/>
                <a:hlinkClick r:id="rId6"/>
              </a:rPr>
              <a:t>https://support.microsoft.com/en-us/search/results?query=microsoft+teams</a:t>
            </a:r>
            <a:r>
              <a:rPr lang="en-GB" sz="2400" dirty="0">
                <a:latin typeface="Times New Roman"/>
                <a:ea typeface="+mn-lt"/>
                <a:cs typeface="Times New Roman"/>
              </a:rPr>
              <a:t> </a:t>
            </a:r>
            <a:r>
              <a:rPr lang="en-GB" sz="2400">
                <a:latin typeface="Times New Roman"/>
                <a:ea typeface="+mn-lt"/>
                <a:cs typeface="Times New Roman"/>
              </a:rPr>
              <a:t>(Accessed: 28 June 2026).</a:t>
            </a:r>
            <a:endParaRPr lang="en-GB" sz="2400">
              <a:latin typeface="Times New Roman"/>
              <a:cs typeface="Times New Roman"/>
            </a:endParaRPr>
          </a:p>
          <a:p>
            <a:pPr marL="0" indent="0">
              <a:buNone/>
            </a:pPr>
            <a:endParaRPr lang="en-GB" sz="2400" dirty="0">
              <a:latin typeface="Times New Roman"/>
              <a:ea typeface="+mn-lt"/>
              <a:cs typeface="Times New Roman"/>
            </a:endParaRPr>
          </a:p>
          <a:p>
            <a:pPr>
              <a:buFont typeface="Arial"/>
              <a:buChar char="•"/>
            </a:pPr>
            <a:endParaRPr lang="en-GB" sz="2400" dirty="0">
              <a:latin typeface="Times New Roman"/>
              <a:ea typeface="Calibri"/>
              <a:cs typeface="Times New Roman"/>
            </a:endParaRPr>
          </a:p>
          <a:p>
            <a:pPr>
              <a:buFont typeface="Arial"/>
              <a:buChar char="•"/>
            </a:pPr>
            <a:endParaRPr lang="en-GB" sz="2000" dirty="0">
              <a:latin typeface="Times New Roman"/>
              <a:ea typeface="Calibri"/>
              <a:cs typeface="Times New Roman"/>
            </a:endParaRPr>
          </a:p>
          <a:p>
            <a:pPr>
              <a:buFont typeface="Arial"/>
              <a:buChar char="•"/>
            </a:pPr>
            <a:endParaRPr lang="en-GB" sz="2000" dirty="0">
              <a:latin typeface="Times New Roman"/>
              <a:ea typeface="Calibri"/>
              <a:cs typeface="Times New Roman"/>
            </a:endParaRPr>
          </a:p>
          <a:p>
            <a:pPr>
              <a:buFont typeface="Arial"/>
              <a:buChar char="•"/>
            </a:pPr>
            <a:endParaRPr lang="en-GB" sz="2000" dirty="0">
              <a:latin typeface="Times New Roman"/>
              <a:ea typeface="Calibri"/>
              <a:cs typeface="Times New Roman"/>
            </a:endParaRPr>
          </a:p>
          <a:p>
            <a:pPr marL="0" indent="0">
              <a:buNone/>
            </a:pPr>
            <a:endParaRPr lang="en-GB" sz="1800" dirty="0">
              <a:latin typeface="Times New Roman"/>
              <a:ea typeface="Calibri"/>
              <a:cs typeface="Times New Roman"/>
            </a:endParaRPr>
          </a:p>
          <a:p>
            <a:endParaRPr lang="en-GB" sz="2400" dirty="0">
              <a:latin typeface="Times New Roman"/>
              <a:ea typeface="Calibri"/>
              <a:cs typeface="Times New Roman"/>
            </a:endParaRPr>
          </a:p>
        </p:txBody>
      </p:sp>
    </p:spTree>
    <p:extLst>
      <p:ext uri="{BB962C8B-B14F-4D97-AF65-F5344CB8AC3E}">
        <p14:creationId xmlns:p14="http://schemas.microsoft.com/office/powerpoint/2010/main" val="29437698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CFD76F9D9A9E340AD84885925D378F4" ma:contentTypeVersion="5" ma:contentTypeDescription="Create a new document." ma:contentTypeScope="" ma:versionID="263985e474af003c0fe2be6b42440640">
  <xsd:schema xmlns:xsd="http://www.w3.org/2001/XMLSchema" xmlns:xs="http://www.w3.org/2001/XMLSchema" xmlns:p="http://schemas.microsoft.com/office/2006/metadata/properties" xmlns:ns3="8ecf54c4-56d8-43a2-a321-6326832e7bc1" targetNamespace="http://schemas.microsoft.com/office/2006/metadata/properties" ma:root="true" ma:fieldsID="b5a1297bbb1c3d580639109c0701f5c4" ns3:_="">
    <xsd:import namespace="8ecf54c4-56d8-43a2-a321-6326832e7bc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cf54c4-56d8-43a2-a321-6326832e7bc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8ecf54c4-56d8-43a2-a321-6326832e7bc1" xsi:nil="true"/>
  </documentManagement>
</p:properties>
</file>

<file path=customXml/itemProps1.xml><?xml version="1.0" encoding="utf-8"?>
<ds:datastoreItem xmlns:ds="http://schemas.openxmlformats.org/officeDocument/2006/customXml" ds:itemID="{6D4E8DF9-CBCF-41E1-B061-84F2E8FD5B72}">
  <ds:schemaRefs>
    <ds:schemaRef ds:uri="http://schemas.microsoft.com/sharepoint/v3/contenttype/forms"/>
  </ds:schemaRefs>
</ds:datastoreItem>
</file>

<file path=customXml/itemProps2.xml><?xml version="1.0" encoding="utf-8"?>
<ds:datastoreItem xmlns:ds="http://schemas.openxmlformats.org/officeDocument/2006/customXml" ds:itemID="{0C1EC5B6-FF0A-4587-8F2B-7EDC4D704D99}">
  <ds:schemaRefs>
    <ds:schemaRef ds:uri="8ecf54c4-56d8-43a2-a321-6326832e7b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47AD686-7EC6-4B81-B8B9-EC184FDABF90}">
  <ds:schemaRefs>
    <ds:schemaRef ds:uri="8ecf54c4-56d8-43a2-a321-6326832e7b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STAFF COMMUNICATION-MICROSOFT TEAMS (Riverdale Nursing Home) </vt:lpstr>
      <vt:lpstr>STAFF COMMUNICATION-MICROSOFT TEAMS (Riverdale Nursing Home) </vt:lpstr>
      <vt:lpstr> </vt:lpstr>
      <vt:lpstr>Advantages &amp; Disadvantages of  using Microsoft Teams </vt:lpstr>
      <vt:lpstr>How Microsoft Teams Improves Efficiency and Communication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monsenge katemo</dc:creator>
  <cp:revision>590</cp:revision>
  <dcterms:created xsi:type="dcterms:W3CDTF">2026-06-28T23:58:29Z</dcterms:created>
  <dcterms:modified xsi:type="dcterms:W3CDTF">2026-07-14T16:29:41Z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0x0101004CFD76F9D9A9E340AD84885925D378F4</vt:lpwstr>
  </property>
</Properties>
</file>