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A35D09E-E5ED-4A9E-B3F9-EC9D2695A3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FE8590E2-72D2-4405-971B-387D7F5BC3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4C629B78-2A09-4626-92BB-DE7F5E172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5A2582FA-F998-461D-88A9-A6E4B89D2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5E503A79-B9E6-48BC-81FF-FE485F2DE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746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7FA6F7B-30A6-410E-96BA-53F93C39F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8758B8C-B04E-45DB-AC0C-FCEAC6E69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732032EE-CBC7-4682-B8BF-CDC0E3F19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175EE5E-A199-420F-88A9-8420C3827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82DD30B4-B019-4119-AE84-5715181A4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43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AE17A71-1C62-4AC6-B6FE-392EB7EA7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68A9DE0E-EC41-4889-9008-30C9E395FB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9E02D7A6-E7FF-42D7-A28F-09DA87261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ED6328A5-1384-44B4-8354-FC4C4875F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1C851797-FB86-40DF-8526-EAFA7D3EA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808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E4794EF-1803-4C33-B43E-4C2B1A54D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A5910721-0905-44B9-AC93-4CFE187496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944B0082-31F5-48FB-BDF0-CD160A76CB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23367492-C6F2-4BE2-B25D-BE86E5942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B9F18EB1-1864-48BD-ADF4-C9B42D3DD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957F66FB-31EE-4CA9-A95C-51D513F98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62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6200C91-2C0A-4593-83FD-AC2EC7482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88A9D6F4-3A9E-4106-BF4C-08D3220DF9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E826C9BA-25EC-4519-AFE8-C77ADEFD9B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6C5E13AC-D5E6-4301-BDA3-DEFEA337BF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55A8F1CA-9BEB-4E79-A2BE-98ABAE6C83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2B865C53-730C-4F69-9EFB-BB9F5E590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069E6577-3F05-4411-8FCE-67F953874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8F1DC891-7BCB-45EF-88F2-5CFCD3C58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7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EA0BF74-140F-4A65-A5F1-144DBED2E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48D8A3DB-A3E9-4F9D-950B-61C9B5DFB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D8505F85-DBFB-4029-809A-51D56810C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574FCEC3-5FDE-4472-B337-07F997B28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76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393B4EFF-17BF-4820-A61D-C290077A5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0A7B47CC-D200-4A58-87F4-B26B20AF4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C6BFA915-9145-4B85-85AA-279ED76AE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311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5CC549F-B74F-4647-8A61-A16B9022D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3BCFD34-C6E0-46E9-A457-91DF3DF43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DCDBB8A4-92E2-4813-B87D-93311FAEEF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93AF3621-BCE9-452B-B235-2094E20A2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FE8BB05A-40CA-42FD-AAA1-C8C20022A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6F6B722A-D52D-4845-B055-30C09AA87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728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7678CBF-9A0D-419D-8770-6F028792D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2FB4E193-7F29-4C1D-9E2B-448C874788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5EA22917-5874-4430-95EA-DBA9D46DBC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8B6F05FC-9CB0-4E38-9E4C-3B004CBE8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9B36A848-52FC-49F3-AA8B-AD4A311451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E6EE13EB-21B4-4F71-9774-E7EA8001D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918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FB5AA83-982B-4D6E-B06B-B223D49EA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9FFC80C9-D6BB-4976-B760-897D850B6D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93CF0D2D-C9E1-4385-B91A-F36575E3B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4783686E-0C0D-4AAC-B3CA-EB96AED55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AF7D7459-7955-4CCD-946F-335C47ACD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663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AB675201-2DCA-40FA-9BD3-39DD859B59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D23FAD1A-C529-4CA8-B8A5-2694708680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A81BBF68-88E3-4D1A-A814-F406BC5DB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0B5E0B8-797B-4742-B200-FE66812F0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1F109363-4096-4301-9514-15F504F2A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34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E2349765-6D70-45EF-A045-6FF22CAEC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823E5640-6F0A-4ED6-A537-7C15A1B3E9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A440B56F-A18B-4B17-B17A-36868D32A1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D8DEFA-48FD-4438-A868-A5B08AC2638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BCF36E7D-9D9F-4250-B644-6C8C2B911F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E8BDD4BD-7104-4AC7-ABF4-067A85A130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317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9">
            <a:extLst>
              <a:ext uri="{FF2B5EF4-FFF2-40B4-BE49-F238E27FC236}">
                <a16:creationId xmlns:a16="http://schemas.microsoft.com/office/drawing/2014/main" id="{9F701746-0657-4467-BBD3-24051A715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4" descr="Person pointing on a map">
            <a:extLst>
              <a:ext uri="{FF2B5EF4-FFF2-40B4-BE49-F238E27FC236}">
                <a16:creationId xmlns:a16="http://schemas.microsoft.com/office/drawing/2014/main" id="{CF6B3516-8462-DD71-9B1A-81DDA4CEE5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45" r="20670" b="-1"/>
          <a:stretch/>
        </p:blipFill>
        <p:spPr>
          <a:xfrm>
            <a:off x="4559968" y="10"/>
            <a:ext cx="7632032" cy="6857990"/>
          </a:xfrm>
          <a:prstGeom prst="rect">
            <a:avLst/>
          </a:prstGeom>
        </p:spPr>
      </p:pic>
      <p:sp useBgFill="1">
        <p:nvSpPr>
          <p:cNvPr id="25" name="Freeform: Shape 21">
            <a:extLst>
              <a:ext uri="{FF2B5EF4-FFF2-40B4-BE49-F238E27FC236}">
                <a16:creationId xmlns:a16="http://schemas.microsoft.com/office/drawing/2014/main" id="{117BEB00-3E3D-4F08-AF56-DB0D22FB5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 rot="10800000">
            <a:off x="1" y="0"/>
            <a:ext cx="4802188" cy="6858000"/>
          </a:xfrm>
          <a:custGeom>
            <a:avLst/>
            <a:gdLst>
              <a:gd name="connsiteX0" fmla="*/ 0 w 4802188"/>
              <a:gd name="connsiteY0" fmla="*/ 0 h 6858000"/>
              <a:gd name="connsiteX1" fmla="*/ 4802188 w 4802188"/>
              <a:gd name="connsiteY1" fmla="*/ 0 h 6858000"/>
              <a:gd name="connsiteX2" fmla="*/ 4802188 w 4802188"/>
              <a:gd name="connsiteY2" fmla="*/ 6858000 h 6858000"/>
              <a:gd name="connsiteX3" fmla="*/ 0 w 4802188"/>
              <a:gd name="connsiteY3" fmla="*/ 6858000 h 6858000"/>
              <a:gd name="connsiteX4" fmla="*/ 4763 w 4802188"/>
              <a:gd name="connsiteY4" fmla="*/ 6791325 h 6858000"/>
              <a:gd name="connsiteX5" fmla="*/ 12700 w 4802188"/>
              <a:gd name="connsiteY5" fmla="*/ 6735762 h 6858000"/>
              <a:gd name="connsiteX6" fmla="*/ 22225 w 4802188"/>
              <a:gd name="connsiteY6" fmla="*/ 6683375 h 6858000"/>
              <a:gd name="connsiteX7" fmla="*/ 38100 w 4802188"/>
              <a:gd name="connsiteY7" fmla="*/ 6640512 h 6858000"/>
              <a:gd name="connsiteX8" fmla="*/ 53975 w 4802188"/>
              <a:gd name="connsiteY8" fmla="*/ 6597650 h 6858000"/>
              <a:gd name="connsiteX9" fmla="*/ 73025 w 4802188"/>
              <a:gd name="connsiteY9" fmla="*/ 6561137 h 6858000"/>
              <a:gd name="connsiteX10" fmla="*/ 92075 w 4802188"/>
              <a:gd name="connsiteY10" fmla="*/ 6523037 h 6858000"/>
              <a:gd name="connsiteX11" fmla="*/ 109538 w 4802188"/>
              <a:gd name="connsiteY11" fmla="*/ 6488112 h 6858000"/>
              <a:gd name="connsiteX12" fmla="*/ 127000 w 4802188"/>
              <a:gd name="connsiteY12" fmla="*/ 6448425 h 6858000"/>
              <a:gd name="connsiteX13" fmla="*/ 142875 w 4802188"/>
              <a:gd name="connsiteY13" fmla="*/ 6407150 h 6858000"/>
              <a:gd name="connsiteX14" fmla="*/ 157163 w 4802188"/>
              <a:gd name="connsiteY14" fmla="*/ 6361112 h 6858000"/>
              <a:gd name="connsiteX15" fmla="*/ 168275 w 4802188"/>
              <a:gd name="connsiteY15" fmla="*/ 6311900 h 6858000"/>
              <a:gd name="connsiteX16" fmla="*/ 176213 w 4802188"/>
              <a:gd name="connsiteY16" fmla="*/ 6251575 h 6858000"/>
              <a:gd name="connsiteX17" fmla="*/ 179388 w 4802188"/>
              <a:gd name="connsiteY17" fmla="*/ 6183312 h 6858000"/>
              <a:gd name="connsiteX18" fmla="*/ 176213 w 4802188"/>
              <a:gd name="connsiteY18" fmla="*/ 6113462 h 6858000"/>
              <a:gd name="connsiteX19" fmla="*/ 168275 w 4802188"/>
              <a:gd name="connsiteY19" fmla="*/ 6056312 h 6858000"/>
              <a:gd name="connsiteX20" fmla="*/ 157163 w 4802188"/>
              <a:gd name="connsiteY20" fmla="*/ 6003925 h 6858000"/>
              <a:gd name="connsiteX21" fmla="*/ 142875 w 4802188"/>
              <a:gd name="connsiteY21" fmla="*/ 5956300 h 6858000"/>
              <a:gd name="connsiteX22" fmla="*/ 127000 w 4802188"/>
              <a:gd name="connsiteY22" fmla="*/ 5915025 h 6858000"/>
              <a:gd name="connsiteX23" fmla="*/ 107950 w 4802188"/>
              <a:gd name="connsiteY23" fmla="*/ 5876925 h 6858000"/>
              <a:gd name="connsiteX24" fmla="*/ 88900 w 4802188"/>
              <a:gd name="connsiteY24" fmla="*/ 5840412 h 6858000"/>
              <a:gd name="connsiteX25" fmla="*/ 69850 w 4802188"/>
              <a:gd name="connsiteY25" fmla="*/ 5802312 h 6858000"/>
              <a:gd name="connsiteX26" fmla="*/ 52388 w 4802188"/>
              <a:gd name="connsiteY26" fmla="*/ 5762625 h 6858000"/>
              <a:gd name="connsiteX27" fmla="*/ 34925 w 4802188"/>
              <a:gd name="connsiteY27" fmla="*/ 5721350 h 6858000"/>
              <a:gd name="connsiteX28" fmla="*/ 20638 w 4802188"/>
              <a:gd name="connsiteY28" fmla="*/ 5675312 h 6858000"/>
              <a:gd name="connsiteX29" fmla="*/ 11113 w 4802188"/>
              <a:gd name="connsiteY29" fmla="*/ 5622925 h 6858000"/>
              <a:gd name="connsiteX30" fmla="*/ 1588 w 4802188"/>
              <a:gd name="connsiteY30" fmla="*/ 5562600 h 6858000"/>
              <a:gd name="connsiteX31" fmla="*/ 0 w 4802188"/>
              <a:gd name="connsiteY31" fmla="*/ 5494337 h 6858000"/>
              <a:gd name="connsiteX32" fmla="*/ 1588 w 4802188"/>
              <a:gd name="connsiteY32" fmla="*/ 5426075 h 6858000"/>
              <a:gd name="connsiteX33" fmla="*/ 11113 w 4802188"/>
              <a:gd name="connsiteY33" fmla="*/ 5365750 h 6858000"/>
              <a:gd name="connsiteX34" fmla="*/ 20638 w 4802188"/>
              <a:gd name="connsiteY34" fmla="*/ 5313362 h 6858000"/>
              <a:gd name="connsiteX35" fmla="*/ 34925 w 4802188"/>
              <a:gd name="connsiteY35" fmla="*/ 5268912 h 6858000"/>
              <a:gd name="connsiteX36" fmla="*/ 52388 w 4802188"/>
              <a:gd name="connsiteY36" fmla="*/ 5226050 h 6858000"/>
              <a:gd name="connsiteX37" fmla="*/ 69850 w 4802188"/>
              <a:gd name="connsiteY37" fmla="*/ 5186362 h 6858000"/>
              <a:gd name="connsiteX38" fmla="*/ 88900 w 4802188"/>
              <a:gd name="connsiteY38" fmla="*/ 5149850 h 6858000"/>
              <a:gd name="connsiteX39" fmla="*/ 107950 w 4802188"/>
              <a:gd name="connsiteY39" fmla="*/ 5114925 h 6858000"/>
              <a:gd name="connsiteX40" fmla="*/ 127000 w 4802188"/>
              <a:gd name="connsiteY40" fmla="*/ 5075237 h 6858000"/>
              <a:gd name="connsiteX41" fmla="*/ 142875 w 4802188"/>
              <a:gd name="connsiteY41" fmla="*/ 5033962 h 6858000"/>
              <a:gd name="connsiteX42" fmla="*/ 157163 w 4802188"/>
              <a:gd name="connsiteY42" fmla="*/ 4987925 h 6858000"/>
              <a:gd name="connsiteX43" fmla="*/ 168275 w 4802188"/>
              <a:gd name="connsiteY43" fmla="*/ 4935537 h 6858000"/>
              <a:gd name="connsiteX44" fmla="*/ 176213 w 4802188"/>
              <a:gd name="connsiteY44" fmla="*/ 4875212 h 6858000"/>
              <a:gd name="connsiteX45" fmla="*/ 179388 w 4802188"/>
              <a:gd name="connsiteY45" fmla="*/ 4806950 h 6858000"/>
              <a:gd name="connsiteX46" fmla="*/ 176213 w 4802188"/>
              <a:gd name="connsiteY46" fmla="*/ 4738687 h 6858000"/>
              <a:gd name="connsiteX47" fmla="*/ 168275 w 4802188"/>
              <a:gd name="connsiteY47" fmla="*/ 4678362 h 6858000"/>
              <a:gd name="connsiteX48" fmla="*/ 157163 w 4802188"/>
              <a:gd name="connsiteY48" fmla="*/ 4625975 h 6858000"/>
              <a:gd name="connsiteX49" fmla="*/ 142875 w 4802188"/>
              <a:gd name="connsiteY49" fmla="*/ 4579937 h 6858000"/>
              <a:gd name="connsiteX50" fmla="*/ 127000 w 4802188"/>
              <a:gd name="connsiteY50" fmla="*/ 4537075 h 6858000"/>
              <a:gd name="connsiteX51" fmla="*/ 107950 w 4802188"/>
              <a:gd name="connsiteY51" fmla="*/ 4498975 h 6858000"/>
              <a:gd name="connsiteX52" fmla="*/ 69850 w 4802188"/>
              <a:gd name="connsiteY52" fmla="*/ 4424362 h 6858000"/>
              <a:gd name="connsiteX53" fmla="*/ 52388 w 4802188"/>
              <a:gd name="connsiteY53" fmla="*/ 4386262 h 6858000"/>
              <a:gd name="connsiteX54" fmla="*/ 34925 w 4802188"/>
              <a:gd name="connsiteY54" fmla="*/ 4343400 h 6858000"/>
              <a:gd name="connsiteX55" fmla="*/ 20638 w 4802188"/>
              <a:gd name="connsiteY55" fmla="*/ 4297362 h 6858000"/>
              <a:gd name="connsiteX56" fmla="*/ 11113 w 4802188"/>
              <a:gd name="connsiteY56" fmla="*/ 4244975 h 6858000"/>
              <a:gd name="connsiteX57" fmla="*/ 1588 w 4802188"/>
              <a:gd name="connsiteY57" fmla="*/ 4186237 h 6858000"/>
              <a:gd name="connsiteX58" fmla="*/ 0 w 4802188"/>
              <a:gd name="connsiteY58" fmla="*/ 4116387 h 6858000"/>
              <a:gd name="connsiteX59" fmla="*/ 1588 w 4802188"/>
              <a:gd name="connsiteY59" fmla="*/ 4048125 h 6858000"/>
              <a:gd name="connsiteX60" fmla="*/ 11113 w 4802188"/>
              <a:gd name="connsiteY60" fmla="*/ 3987800 h 6858000"/>
              <a:gd name="connsiteX61" fmla="*/ 20638 w 4802188"/>
              <a:gd name="connsiteY61" fmla="*/ 3935412 h 6858000"/>
              <a:gd name="connsiteX62" fmla="*/ 34925 w 4802188"/>
              <a:gd name="connsiteY62" fmla="*/ 3890962 h 6858000"/>
              <a:gd name="connsiteX63" fmla="*/ 52388 w 4802188"/>
              <a:gd name="connsiteY63" fmla="*/ 3848100 h 6858000"/>
              <a:gd name="connsiteX64" fmla="*/ 69850 w 4802188"/>
              <a:gd name="connsiteY64" fmla="*/ 3811587 h 6858000"/>
              <a:gd name="connsiteX65" fmla="*/ 107950 w 4802188"/>
              <a:gd name="connsiteY65" fmla="*/ 3736975 h 6858000"/>
              <a:gd name="connsiteX66" fmla="*/ 127000 w 4802188"/>
              <a:gd name="connsiteY66" fmla="*/ 3697287 h 6858000"/>
              <a:gd name="connsiteX67" fmla="*/ 142875 w 4802188"/>
              <a:gd name="connsiteY67" fmla="*/ 3656012 h 6858000"/>
              <a:gd name="connsiteX68" fmla="*/ 157163 w 4802188"/>
              <a:gd name="connsiteY68" fmla="*/ 3609975 h 6858000"/>
              <a:gd name="connsiteX69" fmla="*/ 168275 w 4802188"/>
              <a:gd name="connsiteY69" fmla="*/ 3557587 h 6858000"/>
              <a:gd name="connsiteX70" fmla="*/ 176213 w 4802188"/>
              <a:gd name="connsiteY70" fmla="*/ 3497262 h 6858000"/>
              <a:gd name="connsiteX71" fmla="*/ 179388 w 4802188"/>
              <a:gd name="connsiteY71" fmla="*/ 3427412 h 6858000"/>
              <a:gd name="connsiteX72" fmla="*/ 176213 w 4802188"/>
              <a:gd name="connsiteY72" fmla="*/ 3360737 h 6858000"/>
              <a:gd name="connsiteX73" fmla="*/ 168275 w 4802188"/>
              <a:gd name="connsiteY73" fmla="*/ 3300412 h 6858000"/>
              <a:gd name="connsiteX74" fmla="*/ 157163 w 4802188"/>
              <a:gd name="connsiteY74" fmla="*/ 3248025 h 6858000"/>
              <a:gd name="connsiteX75" fmla="*/ 142875 w 4802188"/>
              <a:gd name="connsiteY75" fmla="*/ 3201987 h 6858000"/>
              <a:gd name="connsiteX76" fmla="*/ 127000 w 4802188"/>
              <a:gd name="connsiteY76" fmla="*/ 3160712 h 6858000"/>
              <a:gd name="connsiteX77" fmla="*/ 107950 w 4802188"/>
              <a:gd name="connsiteY77" fmla="*/ 3121025 h 6858000"/>
              <a:gd name="connsiteX78" fmla="*/ 88900 w 4802188"/>
              <a:gd name="connsiteY78" fmla="*/ 3084512 h 6858000"/>
              <a:gd name="connsiteX79" fmla="*/ 69850 w 4802188"/>
              <a:gd name="connsiteY79" fmla="*/ 3046412 h 6858000"/>
              <a:gd name="connsiteX80" fmla="*/ 52388 w 4802188"/>
              <a:gd name="connsiteY80" fmla="*/ 3009900 h 6858000"/>
              <a:gd name="connsiteX81" fmla="*/ 34925 w 4802188"/>
              <a:gd name="connsiteY81" fmla="*/ 2967037 h 6858000"/>
              <a:gd name="connsiteX82" fmla="*/ 20638 w 4802188"/>
              <a:gd name="connsiteY82" fmla="*/ 2922587 h 6858000"/>
              <a:gd name="connsiteX83" fmla="*/ 11113 w 4802188"/>
              <a:gd name="connsiteY83" fmla="*/ 2868612 h 6858000"/>
              <a:gd name="connsiteX84" fmla="*/ 1588 w 4802188"/>
              <a:gd name="connsiteY84" fmla="*/ 2809875 h 6858000"/>
              <a:gd name="connsiteX85" fmla="*/ 0 w 4802188"/>
              <a:gd name="connsiteY85" fmla="*/ 2741612 h 6858000"/>
              <a:gd name="connsiteX86" fmla="*/ 1588 w 4802188"/>
              <a:gd name="connsiteY86" fmla="*/ 2671762 h 6858000"/>
              <a:gd name="connsiteX87" fmla="*/ 11113 w 4802188"/>
              <a:gd name="connsiteY87" fmla="*/ 2613025 h 6858000"/>
              <a:gd name="connsiteX88" fmla="*/ 20638 w 4802188"/>
              <a:gd name="connsiteY88" fmla="*/ 2560637 h 6858000"/>
              <a:gd name="connsiteX89" fmla="*/ 34925 w 4802188"/>
              <a:gd name="connsiteY89" fmla="*/ 2513012 h 6858000"/>
              <a:gd name="connsiteX90" fmla="*/ 52388 w 4802188"/>
              <a:gd name="connsiteY90" fmla="*/ 2471737 h 6858000"/>
              <a:gd name="connsiteX91" fmla="*/ 69850 w 4802188"/>
              <a:gd name="connsiteY91" fmla="*/ 2433637 h 6858000"/>
              <a:gd name="connsiteX92" fmla="*/ 88900 w 4802188"/>
              <a:gd name="connsiteY92" fmla="*/ 2395537 h 6858000"/>
              <a:gd name="connsiteX93" fmla="*/ 107950 w 4802188"/>
              <a:gd name="connsiteY93" fmla="*/ 2359025 h 6858000"/>
              <a:gd name="connsiteX94" fmla="*/ 127000 w 4802188"/>
              <a:gd name="connsiteY94" fmla="*/ 2319337 h 6858000"/>
              <a:gd name="connsiteX95" fmla="*/ 142875 w 4802188"/>
              <a:gd name="connsiteY95" fmla="*/ 2278062 h 6858000"/>
              <a:gd name="connsiteX96" fmla="*/ 157163 w 4802188"/>
              <a:gd name="connsiteY96" fmla="*/ 2232025 h 6858000"/>
              <a:gd name="connsiteX97" fmla="*/ 168275 w 4802188"/>
              <a:gd name="connsiteY97" fmla="*/ 2179637 h 6858000"/>
              <a:gd name="connsiteX98" fmla="*/ 176213 w 4802188"/>
              <a:gd name="connsiteY98" fmla="*/ 2119312 h 6858000"/>
              <a:gd name="connsiteX99" fmla="*/ 179388 w 4802188"/>
              <a:gd name="connsiteY99" fmla="*/ 2051050 h 6858000"/>
              <a:gd name="connsiteX100" fmla="*/ 176213 w 4802188"/>
              <a:gd name="connsiteY100" fmla="*/ 1982787 h 6858000"/>
              <a:gd name="connsiteX101" fmla="*/ 168275 w 4802188"/>
              <a:gd name="connsiteY101" fmla="*/ 1922462 h 6858000"/>
              <a:gd name="connsiteX102" fmla="*/ 157163 w 4802188"/>
              <a:gd name="connsiteY102" fmla="*/ 1870075 h 6858000"/>
              <a:gd name="connsiteX103" fmla="*/ 142875 w 4802188"/>
              <a:gd name="connsiteY103" fmla="*/ 1824037 h 6858000"/>
              <a:gd name="connsiteX104" fmla="*/ 127000 w 4802188"/>
              <a:gd name="connsiteY104" fmla="*/ 1782762 h 6858000"/>
              <a:gd name="connsiteX105" fmla="*/ 107950 w 4802188"/>
              <a:gd name="connsiteY105" fmla="*/ 1743075 h 6858000"/>
              <a:gd name="connsiteX106" fmla="*/ 88900 w 4802188"/>
              <a:gd name="connsiteY106" fmla="*/ 1708150 h 6858000"/>
              <a:gd name="connsiteX107" fmla="*/ 69850 w 4802188"/>
              <a:gd name="connsiteY107" fmla="*/ 1671637 h 6858000"/>
              <a:gd name="connsiteX108" fmla="*/ 52388 w 4802188"/>
              <a:gd name="connsiteY108" fmla="*/ 1631950 h 6858000"/>
              <a:gd name="connsiteX109" fmla="*/ 34925 w 4802188"/>
              <a:gd name="connsiteY109" fmla="*/ 1589087 h 6858000"/>
              <a:gd name="connsiteX110" fmla="*/ 20638 w 4802188"/>
              <a:gd name="connsiteY110" fmla="*/ 1544637 h 6858000"/>
              <a:gd name="connsiteX111" fmla="*/ 11113 w 4802188"/>
              <a:gd name="connsiteY111" fmla="*/ 1492250 h 6858000"/>
              <a:gd name="connsiteX112" fmla="*/ 1588 w 4802188"/>
              <a:gd name="connsiteY112" fmla="*/ 1431925 h 6858000"/>
              <a:gd name="connsiteX113" fmla="*/ 0 w 4802188"/>
              <a:gd name="connsiteY113" fmla="*/ 1363662 h 6858000"/>
              <a:gd name="connsiteX114" fmla="*/ 1588 w 4802188"/>
              <a:gd name="connsiteY114" fmla="*/ 1295400 h 6858000"/>
              <a:gd name="connsiteX115" fmla="*/ 11113 w 4802188"/>
              <a:gd name="connsiteY115" fmla="*/ 1235075 h 6858000"/>
              <a:gd name="connsiteX116" fmla="*/ 20638 w 4802188"/>
              <a:gd name="connsiteY116" fmla="*/ 1182687 h 6858000"/>
              <a:gd name="connsiteX117" fmla="*/ 34925 w 4802188"/>
              <a:gd name="connsiteY117" fmla="*/ 1136650 h 6858000"/>
              <a:gd name="connsiteX118" fmla="*/ 52388 w 4802188"/>
              <a:gd name="connsiteY118" fmla="*/ 1095375 h 6858000"/>
              <a:gd name="connsiteX119" fmla="*/ 69850 w 4802188"/>
              <a:gd name="connsiteY119" fmla="*/ 1055687 h 6858000"/>
              <a:gd name="connsiteX120" fmla="*/ 88900 w 4802188"/>
              <a:gd name="connsiteY120" fmla="*/ 1017587 h 6858000"/>
              <a:gd name="connsiteX121" fmla="*/ 107950 w 4802188"/>
              <a:gd name="connsiteY121" fmla="*/ 981075 h 6858000"/>
              <a:gd name="connsiteX122" fmla="*/ 127000 w 4802188"/>
              <a:gd name="connsiteY122" fmla="*/ 942975 h 6858000"/>
              <a:gd name="connsiteX123" fmla="*/ 142875 w 4802188"/>
              <a:gd name="connsiteY123" fmla="*/ 901700 h 6858000"/>
              <a:gd name="connsiteX124" fmla="*/ 157163 w 4802188"/>
              <a:gd name="connsiteY124" fmla="*/ 854075 h 6858000"/>
              <a:gd name="connsiteX125" fmla="*/ 168275 w 4802188"/>
              <a:gd name="connsiteY125" fmla="*/ 801687 h 6858000"/>
              <a:gd name="connsiteX126" fmla="*/ 176213 w 4802188"/>
              <a:gd name="connsiteY126" fmla="*/ 744537 h 6858000"/>
              <a:gd name="connsiteX127" fmla="*/ 179388 w 4802188"/>
              <a:gd name="connsiteY127" fmla="*/ 673100 h 6858000"/>
              <a:gd name="connsiteX128" fmla="*/ 176213 w 4802188"/>
              <a:gd name="connsiteY128" fmla="*/ 606425 h 6858000"/>
              <a:gd name="connsiteX129" fmla="*/ 168275 w 4802188"/>
              <a:gd name="connsiteY129" fmla="*/ 546100 h 6858000"/>
              <a:gd name="connsiteX130" fmla="*/ 157163 w 4802188"/>
              <a:gd name="connsiteY130" fmla="*/ 496887 h 6858000"/>
              <a:gd name="connsiteX131" fmla="*/ 142875 w 4802188"/>
              <a:gd name="connsiteY131" fmla="*/ 450850 h 6858000"/>
              <a:gd name="connsiteX132" fmla="*/ 127000 w 4802188"/>
              <a:gd name="connsiteY132" fmla="*/ 409575 h 6858000"/>
              <a:gd name="connsiteX133" fmla="*/ 109538 w 4802188"/>
              <a:gd name="connsiteY133" fmla="*/ 369887 h 6858000"/>
              <a:gd name="connsiteX134" fmla="*/ 92075 w 4802188"/>
              <a:gd name="connsiteY134" fmla="*/ 334962 h 6858000"/>
              <a:gd name="connsiteX135" fmla="*/ 73025 w 4802188"/>
              <a:gd name="connsiteY135" fmla="*/ 296862 h 6858000"/>
              <a:gd name="connsiteX136" fmla="*/ 53975 w 4802188"/>
              <a:gd name="connsiteY136" fmla="*/ 260350 h 6858000"/>
              <a:gd name="connsiteX137" fmla="*/ 38100 w 4802188"/>
              <a:gd name="connsiteY137" fmla="*/ 217487 h 6858000"/>
              <a:gd name="connsiteX138" fmla="*/ 22225 w 4802188"/>
              <a:gd name="connsiteY138" fmla="*/ 174625 h 6858000"/>
              <a:gd name="connsiteX139" fmla="*/ 12700 w 4802188"/>
              <a:gd name="connsiteY139" fmla="*/ 122237 h 6858000"/>
              <a:gd name="connsiteX140" fmla="*/ 4763 w 4802188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802188" h="6858000">
                <a:moveTo>
                  <a:pt x="0" y="0"/>
                </a:moveTo>
                <a:lnTo>
                  <a:pt x="4802188" y="0"/>
                </a:lnTo>
                <a:lnTo>
                  <a:pt x="4802188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A8943A1B-7778-47EB-A224-E4D44E8990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5051" y="662400"/>
            <a:ext cx="3409200" cy="1492132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2400" dirty="0"/>
            </a:br>
            <a:r>
              <a:rPr lang="en-US" sz="2400" dirty="0"/>
              <a:t>UBER</a:t>
            </a:r>
            <a:br>
              <a:rPr lang="en-US" sz="2400" dirty="0"/>
            </a:br>
            <a:br>
              <a:rPr lang="en-US" sz="2400" dirty="0"/>
            </a:br>
            <a:endParaRPr lang="en-US" sz="2400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4A26B70D-363F-45EC-9704-9B5776C342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5051" y="2286000"/>
            <a:ext cx="3606924" cy="384480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60000"/>
                </a:schemeClr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STUDENT: SILVIU MUJEA     2019254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LECTURER: VASILIOS TAVLARIDIS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MODULE: LCBB5001_BIRM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60000"/>
                </a:schemeClr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864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ine 3">
            <a:extLst>
              <a:ext uri="{FF2B5EF4-FFF2-40B4-BE49-F238E27FC236}">
                <a16:creationId xmlns:a16="http://schemas.microsoft.com/office/drawing/2014/main" id="{22F5EB38-9766-4CC3-85B4-7851FBFB2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744" y="2767526"/>
            <a:ext cx="10516511" cy="1322947"/>
          </a:xfrm>
          <a:prstGeom prst="rect">
            <a:avLst/>
          </a:prstGeom>
        </p:spPr>
      </p:pic>
      <p:sp>
        <p:nvSpPr>
          <p:cNvPr id="8" name="CasetăText 7">
            <a:extLst>
              <a:ext uri="{FF2B5EF4-FFF2-40B4-BE49-F238E27FC236}">
                <a16:creationId xmlns:a16="http://schemas.microsoft.com/office/drawing/2014/main" id="{6E891003-7E44-4DA7-BFCD-5522D7AC17D4}"/>
              </a:ext>
            </a:extLst>
          </p:cNvPr>
          <p:cNvSpPr txBox="1"/>
          <p:nvPr/>
        </p:nvSpPr>
        <p:spPr>
          <a:xfrm>
            <a:off x="3047260" y="3108054"/>
            <a:ext cx="6094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2F7ED1A7-E710-469B-8726-9FED6FC80A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rgbClr val="E9E9E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6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ff1"/>
              </a:rPr>
              <a:t>.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 </a:t>
            </a:r>
            <a:r>
              <a:rPr kumimoji="0" lang="en-US" altLang="en-US" sz="44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       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 </a:t>
            </a:r>
            <a:r>
              <a:rPr kumimoji="0" lang="en-US" altLang="en-US" sz="44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       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 </a:t>
            </a:r>
            <a:r>
              <a:rPr kumimoji="0" lang="en-US" altLang="en-US" sz="44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       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 </a:t>
            </a:r>
            <a:r>
              <a:rPr kumimoji="0" lang="en-US" altLang="en-US" sz="44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       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9" name="Picture 5">
            <a:extLst>
              <a:ext uri="{FF2B5EF4-FFF2-40B4-BE49-F238E27FC236}">
                <a16:creationId xmlns:a16="http://schemas.microsoft.com/office/drawing/2014/main" id="{3FF61C94-8AA1-451D-B531-F54006836D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6625" y="182563"/>
            <a:ext cx="8610600" cy="711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CasetăText 14">
            <a:extLst>
              <a:ext uri="{FF2B5EF4-FFF2-40B4-BE49-F238E27FC236}">
                <a16:creationId xmlns:a16="http://schemas.microsoft.com/office/drawing/2014/main" id="{EC4B8269-1B51-4428-8015-8BE66116F455}"/>
              </a:ext>
            </a:extLst>
          </p:cNvPr>
          <p:cNvSpPr txBox="1"/>
          <p:nvPr/>
        </p:nvSpPr>
        <p:spPr>
          <a:xfrm>
            <a:off x="715614" y="1261394"/>
            <a:ext cx="4405745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/>
              <a:t>   </a:t>
            </a:r>
            <a:r>
              <a:rPr lang="en-GB" b="1" dirty="0"/>
              <a:t> </a:t>
            </a:r>
            <a:r>
              <a:rPr lang="en-GB" dirty="0"/>
              <a:t>Travis Kalanick and Garrett Camp are the founders of Uber.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/>
              <a:t>Uber is derived from the German word meaning "above all the rest," </a:t>
            </a:r>
            <a:endParaRPr lang="en-GB" dirty="0"/>
          </a:p>
          <a:p>
            <a:pPr algn="just"/>
            <a:endParaRPr lang="en-US" dirty="0"/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/>
              <a:t>     Uber, which was founded in 2009, creates, promotes, and manages the Uber smartphone app.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/>
              <a:t>The program was accessible in 58 countries as well as 300 towns as of May 28, 2015.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/>
              <a:t> In January 2015, Uber extended fare cuts from the U.S. markets to 48 more cities.</a:t>
            </a:r>
            <a:endParaRPr lang="en-GB" dirty="0"/>
          </a:p>
        </p:txBody>
      </p:sp>
      <p:pic>
        <p:nvPicPr>
          <p:cNvPr id="16" name="Picture 2" descr="Uber Business Model timeline">
            <a:extLst>
              <a:ext uri="{FF2B5EF4-FFF2-40B4-BE49-F238E27FC236}">
                <a16:creationId xmlns:a16="http://schemas.microsoft.com/office/drawing/2014/main" id="{D908549D-9347-4D25-8BE5-C7476CC0E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642" y="0"/>
            <a:ext cx="3524250" cy="673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setăText 1">
            <a:extLst>
              <a:ext uri="{FF2B5EF4-FFF2-40B4-BE49-F238E27FC236}">
                <a16:creationId xmlns:a16="http://schemas.microsoft.com/office/drawing/2014/main" id="{FDF69FDC-0550-4440-86FC-1DEE727F6683}"/>
              </a:ext>
            </a:extLst>
          </p:cNvPr>
          <p:cNvSpPr txBox="1"/>
          <p:nvPr/>
        </p:nvSpPr>
        <p:spPr>
          <a:xfrm>
            <a:off x="1138136" y="182563"/>
            <a:ext cx="3638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UBER’S BRIEF HISTORY</a:t>
            </a:r>
          </a:p>
        </p:txBody>
      </p:sp>
    </p:spTree>
    <p:extLst>
      <p:ext uri="{BB962C8B-B14F-4D97-AF65-F5344CB8AC3E}">
        <p14:creationId xmlns:p14="http://schemas.microsoft.com/office/powerpoint/2010/main" val="896445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3">
            <a:extLst>
              <a:ext uri="{FF2B5EF4-FFF2-40B4-BE49-F238E27FC236}">
                <a16:creationId xmlns:a16="http://schemas.microsoft.com/office/drawing/2014/main" id="{E25329BC-D653-4906-906D-CAA79E110A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42" b="2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5" name="CasetăText 4">
            <a:extLst>
              <a:ext uri="{FF2B5EF4-FFF2-40B4-BE49-F238E27FC236}">
                <a16:creationId xmlns:a16="http://schemas.microsoft.com/office/drawing/2014/main" id="{68DF7621-7B3D-430A-A1C2-609BA6738A70}"/>
              </a:ext>
            </a:extLst>
          </p:cNvPr>
          <p:cNvSpPr txBox="1"/>
          <p:nvPr/>
        </p:nvSpPr>
        <p:spPr>
          <a:xfrm>
            <a:off x="8643193" y="2418408"/>
            <a:ext cx="2942813" cy="35402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Download the Uber app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Create an account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Insert a payment method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Order a ride.</a:t>
            </a:r>
          </a:p>
        </p:txBody>
      </p:sp>
      <p:sp>
        <p:nvSpPr>
          <p:cNvPr id="47" name="Rectangle 4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asetăText 1">
            <a:extLst>
              <a:ext uri="{FF2B5EF4-FFF2-40B4-BE49-F238E27FC236}">
                <a16:creationId xmlns:a16="http://schemas.microsoft.com/office/drawing/2014/main" id="{9A7B93CE-4F8F-479B-B336-7C7FCA2DD4FD}"/>
              </a:ext>
            </a:extLst>
          </p:cNvPr>
          <p:cNvSpPr txBox="1"/>
          <p:nvPr/>
        </p:nvSpPr>
        <p:spPr>
          <a:xfrm>
            <a:off x="8643193" y="335902"/>
            <a:ext cx="2861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HOW UBER WORKS</a:t>
            </a:r>
          </a:p>
        </p:txBody>
      </p:sp>
    </p:spTree>
    <p:extLst>
      <p:ext uri="{BB962C8B-B14F-4D97-AF65-F5344CB8AC3E}">
        <p14:creationId xmlns:p14="http://schemas.microsoft.com/office/powerpoint/2010/main" val="3284026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3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Freeform: Shape 35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Rectangle 37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39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Freeform: Shape 41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1">
            <a:extLst>
              <a:ext uri="{FF2B5EF4-FFF2-40B4-BE49-F238E27FC236}">
                <a16:creationId xmlns:a16="http://schemas.microsoft.com/office/drawing/2014/main" id="{CF08A96F-8ADE-4602-95C2-7372F14214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39" r="1" b="12324"/>
          <a:stretch/>
        </p:blipFill>
        <p:spPr>
          <a:xfrm rot="21600000">
            <a:off x="643467" y="809254"/>
            <a:ext cx="10905066" cy="5239491"/>
          </a:xfrm>
          <a:prstGeom prst="rect">
            <a:avLst/>
          </a:prstGeom>
          <a:ln>
            <a:noFill/>
          </a:ln>
        </p:spPr>
      </p:pic>
      <p:sp>
        <p:nvSpPr>
          <p:cNvPr id="46" name="Isosceles Triangle 45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729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6699F592-3EE9-4172-B2EA-E030135AEA8D}"/>
              </a:ext>
            </a:extLst>
          </p:cNvPr>
          <p:cNvSpPr txBox="1"/>
          <p:nvPr/>
        </p:nvSpPr>
        <p:spPr>
          <a:xfrm>
            <a:off x="804672" y="755781"/>
            <a:ext cx="4766330" cy="15012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kern="1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PRODUCTS IN THE MARKETING MIX OF UBER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B659DAAD-72D6-4FB8-97F0-70CF63828370}"/>
              </a:ext>
            </a:extLst>
          </p:cNvPr>
          <p:cNvSpPr txBox="1"/>
          <p:nvPr/>
        </p:nvSpPr>
        <p:spPr>
          <a:xfrm>
            <a:off x="804672" y="2421683"/>
            <a:ext cx="4765949" cy="33534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Transporting people: 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</a:rPr>
              <a:t>    Uber X  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</a:rPr>
              <a:t>    Uber Pool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</a:rPr>
              <a:t>    Uber Moto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</a:rPr>
              <a:t>    Uber Exec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</a:rPr>
              <a:t>    Uber Lux, etc.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Delivering Food : Uber Eats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Imagine 4">
            <a:extLst>
              <a:ext uri="{FF2B5EF4-FFF2-40B4-BE49-F238E27FC236}">
                <a16:creationId xmlns:a16="http://schemas.microsoft.com/office/drawing/2014/main" id="{2B711073-8957-4600-B687-EFD55BE1B4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0158"/>
          <a:stretch/>
        </p:blipFill>
        <p:spPr>
          <a:xfrm>
            <a:off x="7708392" y="2960611"/>
            <a:ext cx="4142232" cy="1860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597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23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EC7EC857-D5BD-46B8-869A-55A8719E668B}"/>
              </a:ext>
            </a:extLst>
          </p:cNvPr>
          <p:cNvSpPr txBox="1"/>
          <p:nvPr/>
        </p:nvSpPr>
        <p:spPr>
          <a:xfrm>
            <a:off x="643468" y="1782981"/>
            <a:ext cx="4970877" cy="28185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Uber is active in more than 80 countries and 10,000 cities and planning to expand.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118 millions users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6.3 billions trips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34" name="Isosceles Triangle 2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1">
            <a:extLst>
              <a:ext uri="{FF2B5EF4-FFF2-40B4-BE49-F238E27FC236}">
                <a16:creationId xmlns:a16="http://schemas.microsoft.com/office/drawing/2014/main" id="{0F25830B-5A06-4D9E-8FEA-250965BA57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7813" y="1861624"/>
            <a:ext cx="5290720" cy="3134751"/>
          </a:xfrm>
          <a:prstGeom prst="rect">
            <a:avLst/>
          </a:prstGeom>
        </p:spPr>
      </p:pic>
      <p:grpSp>
        <p:nvGrpSpPr>
          <p:cNvPr id="36" name="Group 29">
            <a:extLst>
              <a:ext uri="{FF2B5EF4-FFF2-40B4-BE49-F238E27FC236}">
                <a16:creationId xmlns:a16="http://schemas.microsoft.com/office/drawing/2014/main" id="{15CBE6EC-46EF-45D9-8E16-DCDC5917C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4720" y="0"/>
            <a:ext cx="1097280" cy="1097280"/>
            <a:chOff x="11094720" y="0"/>
            <a:chExt cx="1097280" cy="1097280"/>
          </a:xfrm>
        </p:grpSpPr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DEEDCD65-9740-4F34-BDF1-9C068E053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1094720" y="0"/>
              <a:ext cx="1097280" cy="1097280"/>
            </a:xfrm>
            <a:prstGeom prst="triangle">
              <a:avLst>
                <a:gd name="adj" fmla="val 10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4B3DA7FD-5CC0-46D1-9DFB-5BAF6BE24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189552" y="127618"/>
              <a:ext cx="457894" cy="457894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asetăText 7">
            <a:extLst>
              <a:ext uri="{FF2B5EF4-FFF2-40B4-BE49-F238E27FC236}">
                <a16:creationId xmlns:a16="http://schemas.microsoft.com/office/drawing/2014/main" id="{E4E83D30-EF84-4F72-8DB2-D385DF7F8BFF}"/>
              </a:ext>
            </a:extLst>
          </p:cNvPr>
          <p:cNvSpPr txBox="1"/>
          <p:nvPr/>
        </p:nvSpPr>
        <p:spPr>
          <a:xfrm>
            <a:off x="507030" y="522159"/>
            <a:ext cx="404621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Place in the marketing mix</a:t>
            </a:r>
          </a:p>
        </p:txBody>
      </p:sp>
    </p:spTree>
    <p:extLst>
      <p:ext uri="{BB962C8B-B14F-4D97-AF65-F5344CB8AC3E}">
        <p14:creationId xmlns:p14="http://schemas.microsoft.com/office/powerpoint/2010/main" val="551264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E20FA99-AAAC-4AF3-9FAE-707420324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rgbClr val="8394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573BE85-6043-4C3A-A7DD-483A0A5FB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2" y="559407"/>
            <a:ext cx="3666744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15DFA8D4-72E6-4FD5-BF84-C8E1C6D288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25" y="679705"/>
            <a:ext cx="3041308" cy="5406770"/>
          </a:xfrm>
          <a:prstGeom prst="rect">
            <a:avLst/>
          </a:prstGeom>
          <a:effectLst/>
        </p:spPr>
      </p:pic>
      <p:sp>
        <p:nvSpPr>
          <p:cNvPr id="2" name="CasetăText 1">
            <a:extLst>
              <a:ext uri="{FF2B5EF4-FFF2-40B4-BE49-F238E27FC236}">
                <a16:creationId xmlns:a16="http://schemas.microsoft.com/office/drawing/2014/main" id="{6C1D5A10-6544-4BED-A074-770CE2072AB2}"/>
              </a:ext>
            </a:extLst>
          </p:cNvPr>
          <p:cNvSpPr txBox="1"/>
          <p:nvPr/>
        </p:nvSpPr>
        <p:spPr>
          <a:xfrm>
            <a:off x="5967056" y="273657"/>
            <a:ext cx="6422848" cy="571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 PRICE IN THE MARKETING MIX OF UBER</a:t>
            </a: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2AFD2557-46AB-44F6-B188-DE1824E1A31B}"/>
              </a:ext>
            </a:extLst>
          </p:cNvPr>
          <p:cNvSpPr txBox="1"/>
          <p:nvPr/>
        </p:nvSpPr>
        <p:spPr>
          <a:xfrm>
            <a:off x="5967056" y="2038350"/>
            <a:ext cx="44767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Uber is cheaper than the local cabs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Surcharge price in the peak hours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Upfront price ( estimate of the trip 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The final price can be influenced by the time spent and the traffic jams.</a:t>
            </a:r>
          </a:p>
        </p:txBody>
      </p:sp>
    </p:spTree>
    <p:extLst>
      <p:ext uri="{BB962C8B-B14F-4D97-AF65-F5344CB8AC3E}">
        <p14:creationId xmlns:p14="http://schemas.microsoft.com/office/powerpoint/2010/main" val="3936798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CD11ABAF-7C43-4CA1-A21C-F437535129FA}"/>
              </a:ext>
            </a:extLst>
          </p:cNvPr>
          <p:cNvSpPr txBox="1"/>
          <p:nvPr/>
        </p:nvSpPr>
        <p:spPr>
          <a:xfrm>
            <a:off x="643467" y="321734"/>
            <a:ext cx="10905066" cy="11357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</a:t>
            </a:r>
            <a:r>
              <a:rPr lang="en-US" sz="2800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ROMOTION IN THE MARKETING MIX OF UBER</a:t>
            </a: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FEB6545B-4C73-4E2E-87A3-C92A29E6C6F9}"/>
              </a:ext>
            </a:extLst>
          </p:cNvPr>
          <p:cNvSpPr txBox="1"/>
          <p:nvPr/>
        </p:nvSpPr>
        <p:spPr>
          <a:xfrm>
            <a:off x="643469" y="1782981"/>
            <a:ext cx="4008384" cy="439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Promoting on social media : Facebook, </a:t>
            </a:r>
            <a:r>
              <a:rPr lang="en-US" sz="2000" dirty="0" err="1"/>
              <a:t>Twitter,etc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For riders : giving free rides, giving discounts 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For drivers: bonuses for completing a certain number of trips , paying extra money for the trip.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Imagine 3">
            <a:extLst>
              <a:ext uri="{FF2B5EF4-FFF2-40B4-BE49-F238E27FC236}">
                <a16:creationId xmlns:a16="http://schemas.microsoft.com/office/drawing/2014/main" id="{B277B183-ADF7-446A-A124-2E2BB15305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5320" y="2353725"/>
            <a:ext cx="6253212" cy="3220404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49767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Imagine 7">
            <a:extLst>
              <a:ext uri="{FF2B5EF4-FFF2-40B4-BE49-F238E27FC236}">
                <a16:creationId xmlns:a16="http://schemas.microsoft.com/office/drawing/2014/main" id="{9D7550E6-DB3A-4624-A659-BA5165AD93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55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8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653A5D0D-F4E1-4ED8-9E92-2539FABE32B3}"/>
              </a:ext>
            </a:extLst>
          </p:cNvPr>
          <p:cNvSpPr txBox="1"/>
          <p:nvPr/>
        </p:nvSpPr>
        <p:spPr>
          <a:xfrm>
            <a:off x="753161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TARGET MARKET</a:t>
            </a:r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54CC9500-36DD-4081-821B-C56AC6A5758C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Due of their marketplace nature, Uber has two target markets: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People and enterprises who seek a simple way to move from point A to point B are considered demand-side.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Drivers on the supply side are those who seek greater flexibility and, hopefully, more income than they might otherwise.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These are the primary target markets; however, use cases, demographics, and service kinds .</a:t>
            </a:r>
          </a:p>
        </p:txBody>
      </p:sp>
    </p:spTree>
    <p:extLst>
      <p:ext uri="{BB962C8B-B14F-4D97-AF65-F5344CB8AC3E}">
        <p14:creationId xmlns:p14="http://schemas.microsoft.com/office/powerpoint/2010/main" val="6431425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DB3F6645-2ECB-48C8-9C64-FBD995FCAF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8F6318AB-1702-45FE-8D8B-42DF2B5430CF}"/>
              </a:ext>
            </a:extLst>
          </p:cNvPr>
          <p:cNvSpPr txBox="1"/>
          <p:nvPr/>
        </p:nvSpPr>
        <p:spPr>
          <a:xfrm>
            <a:off x="838200" y="365125"/>
            <a:ext cx="3822189" cy="13880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+mj-lt"/>
                <a:ea typeface="+mj-ea"/>
                <a:cs typeface="+mj-cs"/>
              </a:rPr>
              <a:t>MARKETING STRATEGIES</a:t>
            </a: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F37E3C00-48A8-4FC9-A313-5DBF36AB69E6}"/>
              </a:ext>
            </a:extLst>
          </p:cNvPr>
          <p:cNvSpPr txBox="1"/>
          <p:nvPr/>
        </p:nvSpPr>
        <p:spPr>
          <a:xfrm>
            <a:off x="838200" y="1895475"/>
            <a:ext cx="4067175" cy="42814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7150" algn="just"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Customer Analysis of Uber</a:t>
            </a:r>
          </a:p>
          <a:p>
            <a:pPr marL="57150" algn="just"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Segmentation of Uber: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Age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Income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Lifestyle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Values etc.</a:t>
            </a:r>
          </a:p>
          <a:p>
            <a:pPr marL="57150" algn="just"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Targeting and Positioning of Uber</a:t>
            </a:r>
          </a:p>
          <a:p>
            <a:pPr marL="34290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main target are people between 18 and 40 years old </a:t>
            </a:r>
          </a:p>
          <a:p>
            <a:pPr marL="34290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Most of them are going out for different reasons : meetings , after work drinks , morning rush, etc.</a:t>
            </a:r>
          </a:p>
          <a:p>
            <a:pPr marL="34290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Multi-segment positioning: </a:t>
            </a:r>
          </a:p>
          <a:p>
            <a:pPr marL="57150" algn="just"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Economy services : Uber X , Uber Pool</a:t>
            </a:r>
          </a:p>
          <a:p>
            <a:pPr marL="57150" algn="just"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Premium services : Uber Exec , Uber Lux</a:t>
            </a:r>
          </a:p>
        </p:txBody>
      </p:sp>
    </p:spTree>
    <p:extLst>
      <p:ext uri="{BB962C8B-B14F-4D97-AF65-F5344CB8AC3E}">
        <p14:creationId xmlns:p14="http://schemas.microsoft.com/office/powerpoint/2010/main" val="37299289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asetăText 10">
            <a:extLst>
              <a:ext uri="{FF2B5EF4-FFF2-40B4-BE49-F238E27FC236}">
                <a16:creationId xmlns:a16="http://schemas.microsoft.com/office/drawing/2014/main" id="{A9F4B94C-809E-492C-BD01-73F34A833B16}"/>
              </a:ext>
            </a:extLst>
          </p:cNvPr>
          <p:cNvSpPr txBox="1"/>
          <p:nvPr/>
        </p:nvSpPr>
        <p:spPr>
          <a:xfrm>
            <a:off x="6808355" y="6488668"/>
            <a:ext cx="672039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1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Source: Uber</a:t>
            </a:r>
            <a:endParaRPr lang="en-GB" sz="1200" dirty="0"/>
          </a:p>
        </p:txBody>
      </p:sp>
      <p:pic>
        <p:nvPicPr>
          <p:cNvPr id="2" name="Imagine 1">
            <a:extLst>
              <a:ext uri="{FF2B5EF4-FFF2-40B4-BE49-F238E27FC236}">
                <a16:creationId xmlns:a16="http://schemas.microsoft.com/office/drawing/2014/main" id="{A8269899-C655-42C6-9EDB-DA518296AE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48750" cy="6410325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AED23C0D-D934-4686-93DD-10A5F77354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2333"/>
            <a:ext cx="1218406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setăText 2">
            <a:extLst>
              <a:ext uri="{FF2B5EF4-FFF2-40B4-BE49-F238E27FC236}">
                <a16:creationId xmlns:a16="http://schemas.microsoft.com/office/drawing/2014/main" id="{8C99542A-35EB-45C5-98D9-088B446015B2}"/>
              </a:ext>
            </a:extLst>
          </p:cNvPr>
          <p:cNvSpPr txBox="1"/>
          <p:nvPr/>
        </p:nvSpPr>
        <p:spPr>
          <a:xfrm>
            <a:off x="6428792" y="289249"/>
            <a:ext cx="3816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UBER’S FINNANCE</a:t>
            </a:r>
          </a:p>
        </p:txBody>
      </p:sp>
    </p:spTree>
    <p:extLst>
      <p:ext uri="{BB962C8B-B14F-4D97-AF65-F5344CB8AC3E}">
        <p14:creationId xmlns:p14="http://schemas.microsoft.com/office/powerpoint/2010/main" val="3867956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Imagine 2" descr="uber 4p - PowerPoint">
            <a:extLst>
              <a:ext uri="{FF2B5EF4-FFF2-40B4-BE49-F238E27FC236}">
                <a16:creationId xmlns:a16="http://schemas.microsoft.com/office/drawing/2014/main" id="{883F26AF-21A7-4CC6-8078-CBD081FC243F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2" t="25123" r="30739" b="11987"/>
          <a:stretch/>
        </p:blipFill>
        <p:spPr bwMode="auto">
          <a:xfrm>
            <a:off x="2784835" y="643467"/>
            <a:ext cx="6622330" cy="557106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5156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 descr="O imagine care conține text, miniatură&#10;&#10;Descriere generată automat">
            <a:extLst>
              <a:ext uri="{FF2B5EF4-FFF2-40B4-BE49-F238E27FC236}">
                <a16:creationId xmlns:a16="http://schemas.microsoft.com/office/drawing/2014/main" id="{57AA5C19-7C7A-4CD4-BE24-365374091E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03" b="533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B432D73-5C38-474F-AF96-A3228731B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</a:schemeClr>
              </a:gs>
              <a:gs pos="45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999384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6609</TotalTime>
  <Words>433</Words>
  <Application>Microsoft Office PowerPoint</Application>
  <PresentationFormat>Ecran lat</PresentationFormat>
  <Paragraphs>81</Paragraphs>
  <Slides>13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7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13</vt:i4>
      </vt:variant>
    </vt:vector>
  </HeadingPairs>
  <TitlesOfParts>
    <vt:vector size="21" baseType="lpstr">
      <vt:lpstr>Arial</vt:lpstr>
      <vt:lpstr>Calibri</vt:lpstr>
      <vt:lpstr>Calibri Light</vt:lpstr>
      <vt:lpstr>ff1</vt:lpstr>
      <vt:lpstr>Lato</vt:lpstr>
      <vt:lpstr>Roboto</vt:lpstr>
      <vt:lpstr>Wingdings</vt:lpstr>
      <vt:lpstr>Temă Office</vt:lpstr>
      <vt:lpstr> UBER  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UBER  BUSINESS PLAN </dc:title>
  <dc:creator>Maria Mihaela Chircusi (2019258)</dc:creator>
  <cp:lastModifiedBy>Maria Mihaela Chircusi (2019258)</cp:lastModifiedBy>
  <cp:revision>25</cp:revision>
  <dcterms:created xsi:type="dcterms:W3CDTF">2022-03-19T13:52:25Z</dcterms:created>
  <dcterms:modified xsi:type="dcterms:W3CDTF">2022-03-28T11:34:18Z</dcterms:modified>
</cp:coreProperties>
</file>