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0"/>
  </p:notesMasterIdLst>
  <p:handoutMasterIdLst>
    <p:handoutMasterId r:id="rId81"/>
  </p:handoutMasterIdLst>
  <p:sldIdLst>
    <p:sldId id="359" r:id="rId2"/>
    <p:sldId id="1435" r:id="rId3"/>
    <p:sldId id="1443" r:id="rId4"/>
    <p:sldId id="1545" r:id="rId5"/>
    <p:sldId id="1546" r:id="rId6"/>
    <p:sldId id="1444" r:id="rId7"/>
    <p:sldId id="1549" r:id="rId8"/>
    <p:sldId id="1449" r:id="rId9"/>
    <p:sldId id="1547" r:id="rId10"/>
    <p:sldId id="1436" r:id="rId11"/>
    <p:sldId id="1437" r:id="rId12"/>
    <p:sldId id="1438" r:id="rId13"/>
    <p:sldId id="1439" r:id="rId14"/>
    <p:sldId id="1440" r:id="rId15"/>
    <p:sldId id="1441" r:id="rId16"/>
    <p:sldId id="1442" r:id="rId17"/>
    <p:sldId id="1447" r:id="rId18"/>
    <p:sldId id="1472" r:id="rId19"/>
    <p:sldId id="1548" r:id="rId20"/>
    <p:sldId id="1450" r:id="rId21"/>
    <p:sldId id="1480" r:id="rId22"/>
    <p:sldId id="1479" r:id="rId23"/>
    <p:sldId id="1676" r:id="rId24"/>
    <p:sldId id="1677" r:id="rId25"/>
    <p:sldId id="1678" r:id="rId26"/>
    <p:sldId id="1679" r:id="rId27"/>
    <p:sldId id="1680" r:id="rId28"/>
    <p:sldId id="1681" r:id="rId29"/>
    <p:sldId id="1682" r:id="rId30"/>
    <p:sldId id="1683" r:id="rId31"/>
    <p:sldId id="1684" r:id="rId32"/>
    <p:sldId id="1313" r:id="rId33"/>
    <p:sldId id="1599" r:id="rId34"/>
    <p:sldId id="1600" r:id="rId35"/>
    <p:sldId id="1601" r:id="rId36"/>
    <p:sldId id="1602" r:id="rId37"/>
    <p:sldId id="1603" r:id="rId38"/>
    <p:sldId id="1604" r:id="rId39"/>
    <p:sldId id="1605" r:id="rId40"/>
    <p:sldId id="1606" r:id="rId41"/>
    <p:sldId id="1607" r:id="rId42"/>
    <p:sldId id="1608" r:id="rId43"/>
    <p:sldId id="1609" r:id="rId44"/>
    <p:sldId id="1610" r:id="rId45"/>
    <p:sldId id="1611" r:id="rId46"/>
    <p:sldId id="1612" r:id="rId47"/>
    <p:sldId id="1317" r:id="rId48"/>
    <p:sldId id="1335" r:id="rId49"/>
    <p:sldId id="1318" r:id="rId50"/>
    <p:sldId id="1338" r:id="rId51"/>
    <p:sldId id="1319" r:id="rId52"/>
    <p:sldId id="1348" r:id="rId53"/>
    <p:sldId id="1432" r:id="rId54"/>
    <p:sldId id="1433" r:id="rId55"/>
    <p:sldId id="1434" r:id="rId56"/>
    <p:sldId id="1550" r:id="rId57"/>
    <p:sldId id="1594" r:id="rId58"/>
    <p:sldId id="1685" r:id="rId59"/>
    <p:sldId id="1686" r:id="rId60"/>
    <p:sldId id="1687" r:id="rId61"/>
    <p:sldId id="1688" r:id="rId62"/>
    <p:sldId id="1689" r:id="rId63"/>
    <p:sldId id="1690" r:id="rId64"/>
    <p:sldId id="1691" r:id="rId65"/>
    <p:sldId id="1692" r:id="rId66"/>
    <p:sldId id="1693" r:id="rId67"/>
    <p:sldId id="1694" r:id="rId68"/>
    <p:sldId id="1695" r:id="rId69"/>
    <p:sldId id="1696" r:id="rId70"/>
    <p:sldId id="1697" r:id="rId71"/>
    <p:sldId id="1698" r:id="rId72"/>
    <p:sldId id="1370" r:id="rId73"/>
    <p:sldId id="644" r:id="rId74"/>
    <p:sldId id="955" r:id="rId75"/>
    <p:sldId id="902" r:id="rId76"/>
    <p:sldId id="1136" r:id="rId77"/>
    <p:sldId id="1137" r:id="rId78"/>
    <p:sldId id="1551" r:id="rId79"/>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charset="0"/>
        <a:ea typeface="+mn-ea"/>
        <a:cs typeface="+mn-cs"/>
      </a:defRPr>
    </a:lvl1pPr>
    <a:lvl2pPr marL="457200" algn="l" rtl="0" fontAlgn="base">
      <a:spcBef>
        <a:spcPct val="0"/>
      </a:spcBef>
      <a:spcAft>
        <a:spcPct val="0"/>
      </a:spcAft>
      <a:defRPr sz="2400" kern="1200">
        <a:solidFill>
          <a:schemeClr val="tx1"/>
        </a:solidFill>
        <a:latin typeface="Arial" charset="0"/>
        <a:ea typeface="+mn-ea"/>
        <a:cs typeface="+mn-cs"/>
      </a:defRPr>
    </a:lvl2pPr>
    <a:lvl3pPr marL="914400" algn="l" rtl="0" fontAlgn="base">
      <a:spcBef>
        <a:spcPct val="0"/>
      </a:spcBef>
      <a:spcAft>
        <a:spcPct val="0"/>
      </a:spcAft>
      <a:defRPr sz="2400" kern="1200">
        <a:solidFill>
          <a:schemeClr val="tx1"/>
        </a:solidFill>
        <a:latin typeface="Arial" charset="0"/>
        <a:ea typeface="+mn-ea"/>
        <a:cs typeface="+mn-cs"/>
      </a:defRPr>
    </a:lvl3pPr>
    <a:lvl4pPr marL="1371600" algn="l" rtl="0" fontAlgn="base">
      <a:spcBef>
        <a:spcPct val="0"/>
      </a:spcBef>
      <a:spcAft>
        <a:spcPct val="0"/>
      </a:spcAft>
      <a:defRPr sz="2400" kern="1200">
        <a:solidFill>
          <a:schemeClr val="tx1"/>
        </a:solidFill>
        <a:latin typeface="Arial" charset="0"/>
        <a:ea typeface="+mn-ea"/>
        <a:cs typeface="+mn-cs"/>
      </a:defRPr>
    </a:lvl4pPr>
    <a:lvl5pPr marL="1828800" algn="l"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8">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F0000"/>
    <a:srgbClr val="3366FF"/>
    <a:srgbClr val="6DD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6562" autoAdjust="0"/>
    <p:restoredTop sz="90093" autoAdjust="0"/>
  </p:normalViewPr>
  <p:slideViewPr>
    <p:cSldViewPr>
      <p:cViewPr varScale="1">
        <p:scale>
          <a:sx n="67" d="100"/>
          <a:sy n="67" d="100"/>
        </p:scale>
        <p:origin x="834"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090"/>
    </p:cViewPr>
  </p:sorterViewPr>
  <p:notesViewPr>
    <p:cSldViewPr>
      <p:cViewPr varScale="1">
        <p:scale>
          <a:sx n="77" d="100"/>
          <a:sy n="77" d="100"/>
        </p:scale>
        <p:origin x="-2088" y="7200"/>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8.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44B0F208-F63E-44ED-91F4-9D24EE14888F}" type="slidenum">
              <a:rPr lang="en-GB"/>
              <a:pPr>
                <a:defRPr/>
              </a:pPr>
              <a:t>‹#›</a:t>
            </a:fld>
            <a:endParaRPr lang="en-GB"/>
          </a:p>
        </p:txBody>
      </p:sp>
    </p:spTree>
    <p:extLst>
      <p:ext uri="{BB962C8B-B14F-4D97-AF65-F5344CB8AC3E}">
        <p14:creationId xmlns:p14="http://schemas.microsoft.com/office/powerpoint/2010/main" val="35666124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atin typeface="Arial" pitchFamily="34" charset="0"/>
              </a:defRPr>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atin typeface="Arial" pitchFamily="34" charset="0"/>
              </a:defRPr>
            </a:lvl1pPr>
          </a:lstStyle>
          <a:p>
            <a:pPr>
              <a:defRPr/>
            </a:pPr>
            <a:fld id="{0EDAA30E-166A-4A21-84EA-2C568AE0D45E}" type="datetimeFigureOut">
              <a:rPr lang="en-GB"/>
              <a:pPr>
                <a:defRPr/>
              </a:pPr>
              <a:t>12/05/2018</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atin typeface="Arial" pitchFamily="34" charset="0"/>
              </a:defRPr>
            </a:lvl1pPr>
          </a:lstStyle>
          <a:p>
            <a:pPr>
              <a:defRPr/>
            </a:pPr>
            <a:fld id="{3E92BADE-C1C7-4E17-9152-DA49ECD45308}"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134603071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en.wikipedia.org/wiki/Toyota"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en.wikipedia.org/wiki/Kanban"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emsstrategies.com/dd020105article.html"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www.emsstrategies.com/dd060104article1.html"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w.emsstrategies.com/dd063003article2.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5612ADC-2D0B-4817-931C-DDA9EF07581D}" type="slidenum">
              <a:rPr lang="en-US" smtClean="0">
                <a:latin typeface="Arial" charset="0"/>
              </a:rPr>
              <a:pPr/>
              <a:t>1</a:t>
            </a:fld>
            <a:endParaRPr lang="en-US" smtClean="0">
              <a:latin typeface="Arial" charset="0"/>
            </a:endParaRPr>
          </a:p>
        </p:txBody>
      </p:sp>
      <p:sp>
        <p:nvSpPr>
          <p:cNvPr id="839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3300" name="Rectangle 3"/>
          <p:cNvSpPr>
            <a:spLocks noGrp="1" noChangeArrowheads="1"/>
          </p:cNvSpPr>
          <p:nvPr>
            <p:ph type="body" idx="1"/>
          </p:nvPr>
        </p:nvSpPr>
        <p:spPr bwMode="auto">
          <a:xfrm>
            <a:off x="673100" y="4729163"/>
            <a:ext cx="5335588" cy="4468812"/>
          </a:xfrm>
          <a:extLst/>
        </p:spPr>
        <p:txBody>
          <a:bodyPr wrap="square" numCol="1" anchor="t" anchorCtr="0" compatLnSpc="1">
            <a:prstTxWarp prst="textNoShape">
              <a:avLst/>
            </a:prstTxWarp>
          </a:bodyPr>
          <a:lstStyle/>
          <a:p>
            <a:pPr eaLnBrk="1" hangingPunct="1">
              <a:defRPr/>
            </a:pPr>
            <a:r>
              <a:rPr lang="en-GB" sz="1000" dirty="0" smtClean="0">
                <a:latin typeface="Arial" pitchFamily="34" charset="0"/>
                <a:cs typeface="Arial" pitchFamily="34" charset="0"/>
              </a:rPr>
              <a:t>Review of Part 1 &amp; 2</a:t>
            </a:r>
          </a:p>
          <a:p>
            <a:pPr eaLnBrk="1" hangingPunct="1">
              <a:defRPr/>
            </a:pPr>
            <a:r>
              <a:rPr lang="en-GB" sz="1000" dirty="0" smtClean="0">
                <a:latin typeface="Arial" pitchFamily="34" charset="0"/>
                <a:cs typeface="Arial" pitchFamily="34" charset="0"/>
              </a:rPr>
              <a:t>Purpose of a Business Create and Keep Customers produce and deliver goods and services that people want must produce revenue in excess of costs </a:t>
            </a:r>
          </a:p>
          <a:p>
            <a:pPr eaLnBrk="1" hangingPunct="1">
              <a:defRPr/>
            </a:pPr>
            <a:r>
              <a:rPr lang="en-GB" sz="1000" dirty="0" smtClean="0">
                <a:latin typeface="Arial" pitchFamily="34" charset="0"/>
                <a:cs typeface="Arial" pitchFamily="34" charset="0"/>
              </a:rPr>
              <a:t>Input – Conversion – Output</a:t>
            </a:r>
          </a:p>
          <a:p>
            <a:pPr eaLnBrk="1" hangingPunct="1">
              <a:defRPr/>
            </a:pPr>
            <a:r>
              <a:rPr lang="en-GB" sz="1000" dirty="0" smtClean="0">
                <a:latin typeface="Arial" pitchFamily="34" charset="0"/>
                <a:cs typeface="Arial" pitchFamily="34" charset="0"/>
              </a:rPr>
              <a:t>Process/Operations – People, Plant, Parts, Processes and Planning/control Systems</a:t>
            </a:r>
          </a:p>
          <a:p>
            <a:pPr eaLnBrk="1" hangingPunct="1">
              <a:defRPr/>
            </a:pPr>
            <a:r>
              <a:rPr lang="en-GB" sz="1000" dirty="0" smtClean="0">
                <a:latin typeface="Arial" pitchFamily="34" charset="0"/>
                <a:cs typeface="Arial" pitchFamily="34" charset="0"/>
              </a:rPr>
              <a:t>Concept of Value Added Activity - Selling Price = Cost + Profit &amp; Profit = Selling Price – Cost</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What is ‘value’? Do not confuse ‘value’ with ‘price’.</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When a customer buys a product, he does so because that product has a certain value to him.  He does not think much about cost.</a:t>
            </a:r>
          </a:p>
          <a:p>
            <a:pPr eaLnBrk="1" hangingPunct="1">
              <a:spcBef>
                <a:spcPct val="60000"/>
              </a:spcBef>
              <a:buClr>
                <a:schemeClr val="tx1"/>
              </a:buClr>
              <a:buSzPct val="120000"/>
              <a:defRPr/>
            </a:pPr>
            <a:r>
              <a:rPr lang="en-US" sz="1000" dirty="0" smtClean="0">
                <a:latin typeface="Arial" pitchFamily="34" charset="0"/>
                <a:cs typeface="Arial" pitchFamily="34" charset="0"/>
              </a:rPr>
              <a:t>Value Added (VA)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willing to pay for.  In “Industrial Engineering” talk, we say that value added work changes the 1) fit, 2) form, or 3) function of a part.</a:t>
            </a:r>
          </a:p>
          <a:p>
            <a:pPr eaLnBrk="1" hangingPunct="1">
              <a:spcBef>
                <a:spcPct val="60000"/>
              </a:spcBef>
              <a:buClr>
                <a:schemeClr val="tx1"/>
              </a:buClr>
              <a:buSzPct val="120000"/>
              <a:defRPr/>
            </a:pPr>
            <a:r>
              <a:rPr lang="en-US" sz="1000" dirty="0" smtClean="0">
                <a:latin typeface="Arial" pitchFamily="34" charset="0"/>
                <a:cs typeface="Arial" pitchFamily="34" charset="0"/>
              </a:rPr>
              <a:t>Non Value Added (NVA)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not willing to pay for when purchasing our product or service.  These are activities that our customer does not want, but our processes require them in order to complete the value added tasks. </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Necessary NVA: Wasteful activities must be performed in order to build product (example: freight costs)</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Unnecessary NVA: Wasteful activities that, if omitted, would still allow us to build products (example: defects).</a:t>
            </a:r>
          </a:p>
          <a:p>
            <a:pPr eaLnBrk="1" hangingPunct="1">
              <a:defRPr/>
            </a:pPr>
            <a:r>
              <a:rPr lang="en-US" sz="1000" dirty="0" smtClean="0">
                <a:solidFill>
                  <a:srgbClr val="080808"/>
                </a:solidFill>
                <a:latin typeface="Arial" pitchFamily="34" charset="0"/>
                <a:cs typeface="Arial" pitchFamily="34" charset="0"/>
              </a:rPr>
              <a:t>Reduce Non Value Added Activities As Much As Possible.</a:t>
            </a:r>
          </a:p>
          <a:p>
            <a:pPr eaLnBrk="1" hangingPunct="1">
              <a:defRPr/>
            </a:pPr>
            <a:r>
              <a:rPr lang="en-US" sz="1000" dirty="0" smtClean="0">
                <a:latin typeface="Arial" pitchFamily="34" charset="0"/>
                <a:cs typeface="Arial" pitchFamily="34" charset="0"/>
              </a:rPr>
              <a:t>The purpose of lean is to remove all forms of waste from the value stream.</a:t>
            </a:r>
          </a:p>
          <a:p>
            <a:pPr lvl="1" eaLnBrk="1" hangingPunct="1">
              <a:defRPr/>
            </a:pPr>
            <a:r>
              <a:rPr lang="en-US" sz="1000" dirty="0" smtClean="0">
                <a:latin typeface="Arial" pitchFamily="34" charset="0"/>
                <a:cs typeface="Arial" pitchFamily="34" charset="0"/>
              </a:rPr>
              <a:t>Waste includes cycle time, labor, materials, and energy.</a:t>
            </a:r>
          </a:p>
          <a:p>
            <a:pPr eaLnBrk="1" hangingPunct="1">
              <a:defRPr/>
            </a:pPr>
            <a:r>
              <a:rPr lang="en-US" sz="1000" dirty="0" smtClean="0">
                <a:latin typeface="Arial" pitchFamily="34" charset="0"/>
                <a:cs typeface="Arial" pitchFamily="34" charset="0"/>
              </a:rPr>
              <a:t>The chief obstacle is the fact that waste often hides in plain sight, or is built into activities.</a:t>
            </a:r>
          </a:p>
          <a:p>
            <a:pPr eaLnBrk="1" hangingPunct="1">
              <a:defRPr/>
            </a:pPr>
            <a:endParaRPr lang="en-US" sz="1000" dirty="0" smtClean="0">
              <a:latin typeface="Arial" pitchFamily="34" charset="0"/>
              <a:cs typeface="Arial" pitchFamily="34" charset="0"/>
            </a:endParaRPr>
          </a:p>
          <a:p>
            <a:pPr eaLnBrk="1" hangingPunct="1">
              <a:defRPr/>
            </a:pPr>
            <a:r>
              <a:rPr lang="en-GB" sz="1000" dirty="0" smtClean="0">
                <a:latin typeface="Arial" pitchFamily="34" charset="0"/>
                <a:cs typeface="Arial" pitchFamily="34" charset="0"/>
              </a:rPr>
              <a:t>Eliminating Waste Means Working Smarter, Not Harder </a:t>
            </a:r>
          </a:p>
          <a:p>
            <a:pPr eaLnBrk="1" hangingPunct="1">
              <a:defRPr/>
            </a:pPr>
            <a:endParaRPr lang="en-US" sz="1000" dirty="0" smtClean="0">
              <a:latin typeface="Arial" pitchFamily="34" charset="0"/>
              <a:cs typeface="Arial" pitchFamily="34" charset="0"/>
            </a:endParaRPr>
          </a:p>
          <a:p>
            <a:pPr eaLnBrk="1" hangingPunct="1">
              <a:defRPr/>
            </a:pPr>
            <a:r>
              <a:rPr lang="en-US" sz="1000" b="1" dirty="0" smtClean="0">
                <a:latin typeface="Arial" pitchFamily="34" charset="0"/>
                <a:cs typeface="Arial" pitchFamily="34" charset="0"/>
              </a:rPr>
              <a:t>Programs Associated with Lean Production</a:t>
            </a:r>
          </a:p>
          <a:p>
            <a:pPr eaLnBrk="1" hangingPunct="1">
              <a:defRPr/>
            </a:pPr>
            <a:r>
              <a:rPr lang="en-US" sz="1000" b="1" dirty="0" smtClean="0">
                <a:latin typeface="Arial" pitchFamily="34" charset="0"/>
                <a:cs typeface="Arial" pitchFamily="34" charset="0"/>
              </a:rPr>
              <a:t>Just-in-time delivery of parts</a:t>
            </a:r>
          </a:p>
          <a:p>
            <a:pPr eaLnBrk="1" hangingPunct="1">
              <a:defRPr/>
            </a:pPr>
            <a:r>
              <a:rPr lang="en-US" sz="1000" b="1" dirty="0" smtClean="0">
                <a:latin typeface="Arial" pitchFamily="34" charset="0"/>
                <a:cs typeface="Arial" pitchFamily="34" charset="0"/>
              </a:rPr>
              <a:t>Worker involvement</a:t>
            </a:r>
          </a:p>
          <a:p>
            <a:pPr eaLnBrk="1" hangingPunct="1">
              <a:defRPr/>
            </a:pPr>
            <a:r>
              <a:rPr lang="en-US" sz="1000" b="1" dirty="0" smtClean="0">
                <a:latin typeface="Arial" pitchFamily="34" charset="0"/>
                <a:cs typeface="Arial" pitchFamily="34" charset="0"/>
              </a:rPr>
              <a:t>Continuous improvement</a:t>
            </a:r>
          </a:p>
          <a:p>
            <a:pPr eaLnBrk="1" hangingPunct="1">
              <a:defRPr/>
            </a:pPr>
            <a:r>
              <a:rPr lang="en-US" sz="1000" b="1" dirty="0" smtClean="0">
                <a:latin typeface="Arial" pitchFamily="34" charset="0"/>
                <a:cs typeface="Arial" pitchFamily="34" charset="0"/>
              </a:rPr>
              <a:t>Reduced setup times</a:t>
            </a:r>
          </a:p>
          <a:p>
            <a:pPr eaLnBrk="1" hangingPunct="1">
              <a:defRPr/>
            </a:pPr>
            <a:r>
              <a:rPr lang="en-US" sz="1000" b="1" dirty="0" smtClean="0">
                <a:latin typeface="Arial" pitchFamily="34" charset="0"/>
                <a:cs typeface="Arial" pitchFamily="34" charset="0"/>
              </a:rPr>
              <a:t>Stop the process when something is wrong</a:t>
            </a:r>
          </a:p>
          <a:p>
            <a:pPr eaLnBrk="1" hangingPunct="1">
              <a:defRPr/>
            </a:pPr>
            <a:r>
              <a:rPr lang="en-US" sz="1000" b="1" dirty="0" smtClean="0">
                <a:latin typeface="Arial" pitchFamily="34" charset="0"/>
                <a:cs typeface="Arial" pitchFamily="34" charset="0"/>
              </a:rPr>
              <a:t>Error prevention</a:t>
            </a:r>
          </a:p>
          <a:p>
            <a:pPr eaLnBrk="1" hangingPunct="1">
              <a:defRPr/>
            </a:pPr>
            <a:r>
              <a:rPr lang="en-US" sz="1000" b="1" dirty="0" smtClean="0">
                <a:latin typeface="Arial" pitchFamily="34" charset="0"/>
                <a:cs typeface="Arial" pitchFamily="34" charset="0"/>
              </a:rPr>
              <a:t>Total productive maintenance</a:t>
            </a:r>
          </a:p>
          <a:p>
            <a:pPr eaLnBrk="1" hangingPunct="1">
              <a:defRPr/>
            </a:pPr>
            <a:endParaRPr lang="en-US" dirty="0" smtClean="0">
              <a:latin typeface="Arial" pitchFamily="34" charset="0"/>
            </a:endParaRPr>
          </a:p>
          <a:p>
            <a:pPr>
              <a:defRPr/>
            </a:pPr>
            <a:r>
              <a:rPr lang="en-GB" dirty="0" smtClean="0"/>
              <a:t>Lean describes a system of eliminating waste through continuous improvement methodologies. </a:t>
            </a:r>
          </a:p>
          <a:p>
            <a:pPr>
              <a:defRPr/>
            </a:pPr>
            <a:endParaRPr lang="en-GB" dirty="0" smtClean="0"/>
          </a:p>
          <a:p>
            <a:pPr>
              <a:defRPr/>
            </a:pPr>
            <a:r>
              <a:rPr lang="en-GB" dirty="0" smtClean="0"/>
              <a:t>Specifically, lean analyses and improves the flow of material and information resulting in increased work efficiency, staff involvement and customer satisfaction.</a:t>
            </a:r>
          </a:p>
          <a:p>
            <a:pPr>
              <a:defRPr/>
            </a:pPr>
            <a:endParaRPr lang="en-GB" dirty="0" smtClean="0"/>
          </a:p>
          <a:p>
            <a:pPr>
              <a:defRPr/>
            </a:pPr>
            <a:r>
              <a:rPr lang="en-GB" dirty="0" smtClean="0"/>
              <a:t>By eliminating waste through lean principles, you are able to provide a product or service at the right time and appropriate price as defined by the customer.</a:t>
            </a:r>
          </a:p>
          <a:p>
            <a:pPr eaLnBrk="1" hangingPunct="1">
              <a:defRPr/>
            </a:pPr>
            <a:endParaRPr lang="en-US" dirty="0" smtClean="0">
              <a:latin typeface="Arial" pitchFamily="34" charset="0"/>
            </a:endParaRPr>
          </a:p>
          <a:p>
            <a:pPr eaLnBrk="1" hangingPunct="1">
              <a:defRPr/>
            </a:pPr>
            <a:r>
              <a:rPr lang="en-US" b="1" dirty="0" smtClean="0"/>
              <a:t>“LEAN” Principles (Womack and Jones)</a:t>
            </a:r>
            <a:endParaRPr lang="en-US" dirty="0" smtClean="0">
              <a:latin typeface="Arial" pitchFamily="34" charset="0"/>
            </a:endParaRPr>
          </a:p>
          <a:p>
            <a:pPr>
              <a:defRPr/>
            </a:pPr>
            <a:r>
              <a:rPr lang="en-GB" dirty="0" smtClean="0"/>
              <a:t>Correctly specify</a:t>
            </a:r>
            <a:r>
              <a:rPr lang="en-GB" dirty="0" smtClean="0">
                <a:solidFill>
                  <a:srgbClr val="FFFF00"/>
                </a:solidFill>
              </a:rPr>
              <a:t> </a:t>
            </a:r>
            <a:r>
              <a:rPr lang="en-GB" dirty="0" smtClean="0">
                <a:solidFill>
                  <a:srgbClr val="0070C0"/>
                </a:solidFill>
              </a:rPr>
              <a:t>value </a:t>
            </a:r>
            <a:r>
              <a:rPr lang="en-GB" dirty="0" smtClean="0"/>
              <a:t>from the standpoint of the customer</a:t>
            </a:r>
          </a:p>
          <a:p>
            <a:pPr>
              <a:defRPr/>
            </a:pPr>
            <a:r>
              <a:rPr lang="en-GB" dirty="0" smtClean="0"/>
              <a:t>Identify the </a:t>
            </a:r>
            <a:r>
              <a:rPr lang="en-GB" dirty="0" smtClean="0">
                <a:solidFill>
                  <a:srgbClr val="0070C0"/>
                </a:solidFill>
              </a:rPr>
              <a:t>value stream </a:t>
            </a:r>
            <a:r>
              <a:rPr lang="en-GB" dirty="0" smtClean="0"/>
              <a:t>from concept to launch and raw material to customer and eliminate the</a:t>
            </a:r>
            <a:r>
              <a:rPr lang="en-GB" dirty="0" smtClean="0">
                <a:solidFill>
                  <a:srgbClr val="FF0000"/>
                </a:solidFill>
              </a:rPr>
              <a:t> </a:t>
            </a:r>
            <a:r>
              <a:rPr lang="en-GB" dirty="0" err="1" smtClean="0">
                <a:solidFill>
                  <a:srgbClr val="FF0000"/>
                </a:solidFill>
              </a:rPr>
              <a:t>muda</a:t>
            </a:r>
            <a:endParaRPr lang="en-GB" dirty="0" smtClean="0"/>
          </a:p>
          <a:p>
            <a:pPr>
              <a:defRPr/>
            </a:pPr>
            <a:r>
              <a:rPr lang="en-GB" dirty="0" smtClean="0"/>
              <a:t>Make the remaining steps</a:t>
            </a:r>
            <a:r>
              <a:rPr lang="en-GB" dirty="0" smtClean="0">
                <a:solidFill>
                  <a:srgbClr val="FFFF00"/>
                </a:solidFill>
              </a:rPr>
              <a:t> </a:t>
            </a:r>
            <a:r>
              <a:rPr lang="en-GB" dirty="0" smtClean="0">
                <a:solidFill>
                  <a:srgbClr val="0070C0"/>
                </a:solidFill>
              </a:rPr>
              <a:t>flow</a:t>
            </a:r>
          </a:p>
          <a:p>
            <a:pPr>
              <a:defRPr/>
            </a:pPr>
            <a:r>
              <a:rPr lang="en-GB" dirty="0" smtClean="0"/>
              <a:t>Let the customer </a:t>
            </a:r>
            <a:r>
              <a:rPr lang="en-GB" dirty="0" smtClean="0">
                <a:solidFill>
                  <a:srgbClr val="0070C0"/>
                </a:solidFill>
              </a:rPr>
              <a:t>pull </a:t>
            </a:r>
            <a:r>
              <a:rPr lang="en-GB" dirty="0" smtClean="0"/>
              <a:t>just the value needed</a:t>
            </a:r>
          </a:p>
          <a:p>
            <a:pPr>
              <a:defRPr/>
            </a:pPr>
            <a:r>
              <a:rPr lang="en-GB" dirty="0" smtClean="0"/>
              <a:t>Pursue </a:t>
            </a:r>
            <a:r>
              <a:rPr lang="en-GB" dirty="0" smtClean="0">
                <a:solidFill>
                  <a:srgbClr val="0070C0"/>
                </a:solidFill>
              </a:rPr>
              <a:t>perfection </a:t>
            </a:r>
            <a:r>
              <a:rPr lang="en-GB" dirty="0" smtClean="0"/>
              <a:t>(every step adds value)</a:t>
            </a:r>
          </a:p>
          <a:p>
            <a:pPr>
              <a:defRPr/>
            </a:pPr>
            <a:r>
              <a:rPr lang="en-US" dirty="0" smtClean="0">
                <a:latin typeface="Arial" pitchFamily="34" charset="0"/>
                <a:cs typeface="Arial" pitchFamily="34" charset="0"/>
              </a:rPr>
              <a:t>These five principles follow directly from continuous improvement, elimination of waste and customer focus.</a:t>
            </a:r>
          </a:p>
          <a:p>
            <a:pPr>
              <a:defRPr/>
            </a:pPr>
            <a:r>
              <a:rPr lang="en-US" dirty="0" smtClean="0">
                <a:latin typeface="Arial" pitchFamily="34" charset="0"/>
                <a:cs typeface="Arial" pitchFamily="34" charset="0"/>
              </a:rPr>
              <a:t>These principles are a bit more specific about the details.</a:t>
            </a:r>
          </a:p>
          <a:p>
            <a:pPr>
              <a:defRPr/>
            </a:pPr>
            <a:r>
              <a:rPr lang="en-GB" dirty="0" smtClean="0">
                <a:latin typeface="Arial" pitchFamily="34" charset="0"/>
                <a:cs typeface="Arial" pitchFamily="34" charset="0"/>
              </a:rPr>
              <a:t>Value can only be defined for a specific product from the standpoint of the ultimate customer</a:t>
            </a:r>
          </a:p>
          <a:p>
            <a:pPr>
              <a:defRPr/>
            </a:pPr>
            <a:r>
              <a:rPr lang="en-GB" dirty="0" smtClean="0">
                <a:latin typeface="Arial" pitchFamily="34" charset="0"/>
                <a:cs typeface="Arial" pitchFamily="34" charset="0"/>
              </a:rPr>
              <a:t>Most of what we do does not create Value, but is </a:t>
            </a:r>
            <a:r>
              <a:rPr lang="en-GB" dirty="0" err="1" smtClean="0">
                <a:latin typeface="Arial" pitchFamily="34" charset="0"/>
                <a:cs typeface="Arial" pitchFamily="34" charset="0"/>
              </a:rPr>
              <a:t>Muda</a:t>
            </a:r>
            <a:endParaRPr lang="en-GB" dirty="0" smtClean="0">
              <a:latin typeface="Arial" pitchFamily="34" charset="0"/>
              <a:cs typeface="Arial" pitchFamily="34" charset="0"/>
            </a:endParaRPr>
          </a:p>
          <a:p>
            <a:pPr>
              <a:defRPr/>
            </a:pPr>
            <a:r>
              <a:rPr lang="en-GB" dirty="0" smtClean="0">
                <a:latin typeface="Arial" pitchFamily="34" charset="0"/>
                <a:cs typeface="Arial" pitchFamily="34" charset="0"/>
              </a:rPr>
              <a:t>For a typical product through a plant</a:t>
            </a:r>
            <a:br>
              <a:rPr lang="en-GB" dirty="0" smtClean="0">
                <a:latin typeface="Arial" pitchFamily="34" charset="0"/>
                <a:cs typeface="Arial" pitchFamily="34" charset="0"/>
              </a:rPr>
            </a:br>
            <a:r>
              <a:rPr lang="en-GB" dirty="0" smtClean="0">
                <a:latin typeface="Arial" pitchFamily="34" charset="0"/>
                <a:cs typeface="Arial" pitchFamily="34" charset="0"/>
              </a:rPr>
              <a:t>    -   5% of the steps/time create value</a:t>
            </a:r>
            <a:br>
              <a:rPr lang="en-GB" dirty="0" smtClean="0">
                <a:latin typeface="Arial" pitchFamily="34" charset="0"/>
                <a:cs typeface="Arial" pitchFamily="34" charset="0"/>
              </a:rPr>
            </a:br>
            <a:r>
              <a:rPr lang="en-GB" dirty="0" smtClean="0">
                <a:latin typeface="Arial" pitchFamily="34" charset="0"/>
                <a:cs typeface="Arial" pitchFamily="34" charset="0"/>
              </a:rPr>
              <a:t>     - 35% is necessary non value creating</a:t>
            </a:r>
            <a:br>
              <a:rPr lang="en-GB" dirty="0" smtClean="0">
                <a:latin typeface="Arial" pitchFamily="34" charset="0"/>
                <a:cs typeface="Arial" pitchFamily="34" charset="0"/>
              </a:rPr>
            </a:br>
            <a:r>
              <a:rPr lang="en-GB" dirty="0" smtClean="0">
                <a:latin typeface="Arial" pitchFamily="34" charset="0"/>
                <a:cs typeface="Arial" pitchFamily="34" charset="0"/>
              </a:rPr>
              <a:t>     - 60% is pure </a:t>
            </a:r>
            <a:r>
              <a:rPr lang="en-GB" dirty="0" err="1" smtClean="0">
                <a:latin typeface="Arial" pitchFamily="34" charset="0"/>
                <a:cs typeface="Arial" pitchFamily="34" charset="0"/>
              </a:rPr>
              <a:t>Muda</a:t>
            </a:r>
            <a:r>
              <a:rPr lang="en-GB" dirty="0" smtClean="0">
                <a:latin typeface="Arial" pitchFamily="34" charset="0"/>
                <a:cs typeface="Arial" pitchFamily="34" charset="0"/>
              </a:rPr>
              <a:t>!</a:t>
            </a:r>
          </a:p>
          <a:p>
            <a:pPr>
              <a:defRPr/>
            </a:pPr>
            <a:r>
              <a:rPr lang="en-GB" dirty="0" smtClean="0">
                <a:latin typeface="Arial" pitchFamily="34" charset="0"/>
                <a:cs typeface="Arial" pitchFamily="34" charset="0"/>
              </a:rPr>
              <a:t>The Value Stream - For a product family Value is created by </a:t>
            </a:r>
            <a:br>
              <a:rPr lang="en-GB" dirty="0" smtClean="0">
                <a:latin typeface="Arial" pitchFamily="34" charset="0"/>
                <a:cs typeface="Arial" pitchFamily="34" charset="0"/>
              </a:rPr>
            </a:br>
            <a:r>
              <a:rPr lang="en-GB" dirty="0" smtClean="0">
                <a:latin typeface="Arial" pitchFamily="34" charset="0"/>
                <a:cs typeface="Arial" pitchFamily="34" charset="0"/>
              </a:rPr>
              <a:t>     - Design to launch      - Order to delivery      - Raw materials to end customer</a:t>
            </a:r>
          </a:p>
          <a:p>
            <a:pPr>
              <a:defRPr/>
            </a:pPr>
            <a:r>
              <a:rPr lang="en-GB" dirty="0" smtClean="0">
                <a:latin typeface="Arial" pitchFamily="34" charset="0"/>
                <a:cs typeface="Arial" pitchFamily="34" charset="0"/>
              </a:rPr>
              <a:t>This Value Stream flows across many departments and firms</a:t>
            </a:r>
          </a:p>
          <a:p>
            <a:pPr>
              <a:defRPr/>
            </a:pPr>
            <a:r>
              <a:rPr lang="en-GB" b="1" dirty="0" smtClean="0">
                <a:latin typeface="Arial" pitchFamily="34" charset="0"/>
                <a:cs typeface="Arial" pitchFamily="34" charset="0"/>
              </a:rPr>
              <a:t>Specify Value = Aim is to optimise the Value Stream not departments, firms or supply chains</a:t>
            </a:r>
            <a:endParaRPr lang="en-US" b="1" dirty="0" smtClean="0">
              <a:latin typeface="Arial" pitchFamily="34" charset="0"/>
              <a:cs typeface="Arial" pitchFamily="34" charset="0"/>
            </a:endParaRPr>
          </a:p>
          <a:p>
            <a:pPr>
              <a:defRPr/>
            </a:pPr>
            <a:r>
              <a:rPr lang="en-US" b="1" dirty="0" smtClean="0">
                <a:latin typeface="Arial" pitchFamily="34" charset="0"/>
                <a:cs typeface="Arial" pitchFamily="34" charset="0"/>
              </a:rPr>
              <a:t>Start with the customer, by asking yourself– “what value are we adding from the customer’s perspective?”</a:t>
            </a:r>
          </a:p>
          <a:p>
            <a:pPr>
              <a:defRPr/>
            </a:pPr>
            <a:r>
              <a:rPr lang="en-US" b="1" dirty="0" smtClean="0">
                <a:latin typeface="Arial" pitchFamily="34" charset="0"/>
                <a:cs typeface="Arial" pitchFamily="34" charset="0"/>
              </a:rPr>
              <a:t>The only thing that adds value in any type of process, is the physical or information transformation of that product, service or activity into something the customer wants.</a:t>
            </a:r>
          </a:p>
          <a:p>
            <a:pPr eaLnBrk="1" hangingPunct="1">
              <a:defRPr/>
            </a:pPr>
            <a:endParaRPr lang="en-US" dirty="0" smtClean="0">
              <a:latin typeface="Arial" pitchFamily="34" charset="0"/>
            </a:endParaRPr>
          </a:p>
          <a:p>
            <a:pPr eaLnBrk="1" hangingPunct="1">
              <a:defRPr/>
            </a:pPr>
            <a:r>
              <a:rPr lang="en-US" b="1" dirty="0" smtClean="0"/>
              <a:t>Definition of Lean</a:t>
            </a:r>
            <a:endParaRPr lang="en-US" dirty="0" smtClean="0">
              <a:latin typeface="Arial" pitchFamily="34" charset="0"/>
            </a:endParaRPr>
          </a:p>
          <a:p>
            <a:pPr algn="ctr">
              <a:spcBef>
                <a:spcPct val="50000"/>
              </a:spcBef>
              <a:buClr>
                <a:schemeClr val="accent1"/>
              </a:buClr>
              <a:buSzPct val="120000"/>
              <a:defRPr/>
            </a:pPr>
            <a:r>
              <a:rPr lang="en-US" b="1" dirty="0" smtClean="0">
                <a:latin typeface="Arial Narrow" pitchFamily="34" charset="0"/>
              </a:rPr>
              <a:t>“A </a:t>
            </a:r>
            <a:r>
              <a:rPr lang="en-US" b="1" i="1" dirty="0" smtClean="0">
                <a:latin typeface="Arial Narrow" pitchFamily="34" charset="0"/>
              </a:rPr>
              <a:t>systematic </a:t>
            </a:r>
            <a:r>
              <a:rPr lang="en-US" b="1" dirty="0" smtClean="0">
                <a:latin typeface="Arial Narrow" pitchFamily="34" charset="0"/>
              </a:rPr>
              <a:t>approach to </a:t>
            </a:r>
            <a:r>
              <a:rPr lang="en-US" b="1" i="1" dirty="0" smtClean="0">
                <a:latin typeface="Arial Narrow" pitchFamily="34" charset="0"/>
              </a:rPr>
              <a:t>identifying</a:t>
            </a:r>
            <a:r>
              <a:rPr lang="en-US" b="1" dirty="0" smtClean="0">
                <a:latin typeface="Arial Narrow" pitchFamily="34" charset="0"/>
              </a:rPr>
              <a:t> and </a:t>
            </a:r>
            <a:r>
              <a:rPr lang="en-US" b="1" i="1" dirty="0" smtClean="0">
                <a:latin typeface="Arial Narrow" pitchFamily="34" charset="0"/>
              </a:rPr>
              <a:t>eliminating waste</a:t>
            </a:r>
            <a:r>
              <a:rPr lang="en-US" b="1" dirty="0" smtClean="0">
                <a:latin typeface="Arial Narrow" pitchFamily="34" charset="0"/>
              </a:rPr>
              <a:t> (non-value-added activities) in a company’s operations.  </a:t>
            </a:r>
          </a:p>
          <a:p>
            <a:pPr algn="ctr">
              <a:spcBef>
                <a:spcPct val="50000"/>
              </a:spcBef>
              <a:buClr>
                <a:schemeClr val="accent1"/>
              </a:buClr>
              <a:buSzPct val="120000"/>
              <a:defRPr/>
            </a:pPr>
            <a:r>
              <a:rPr lang="en-US" b="1" dirty="0" smtClean="0">
                <a:latin typeface="Arial Narrow" pitchFamily="34" charset="0"/>
              </a:rPr>
              <a:t>Lean emphasizes </a:t>
            </a:r>
            <a:r>
              <a:rPr lang="en-US" b="1" i="1" dirty="0" smtClean="0">
                <a:latin typeface="Arial Narrow" pitchFamily="34" charset="0"/>
              </a:rPr>
              <a:t>flowing</a:t>
            </a:r>
            <a:r>
              <a:rPr lang="en-US" b="1" dirty="0" smtClean="0">
                <a:latin typeface="Arial Narrow" pitchFamily="34" charset="0"/>
              </a:rPr>
              <a:t> the product at the </a:t>
            </a:r>
            <a:r>
              <a:rPr lang="en-US" b="1" i="1" dirty="0" smtClean="0">
                <a:latin typeface="Arial Narrow" pitchFamily="34" charset="0"/>
              </a:rPr>
              <a:t>pull</a:t>
            </a:r>
            <a:r>
              <a:rPr lang="en-US" b="1" dirty="0" smtClean="0">
                <a:latin typeface="Arial Narrow" pitchFamily="34" charset="0"/>
              </a:rPr>
              <a:t> of the customer.”</a:t>
            </a:r>
          </a:p>
          <a:p>
            <a:pPr algn="ctr">
              <a:spcBef>
                <a:spcPct val="50000"/>
              </a:spcBef>
              <a:buClr>
                <a:schemeClr val="accent1"/>
              </a:buClr>
              <a:buSzPct val="120000"/>
              <a:defRPr/>
            </a:pPr>
            <a:r>
              <a:rPr lang="en-US" b="1" i="1" dirty="0" smtClean="0">
                <a:latin typeface="Arial Narrow" pitchFamily="34" charset="0"/>
              </a:rPr>
              <a:t>Lean is implemented through both rapid and</a:t>
            </a:r>
            <a:r>
              <a:rPr lang="en-US" b="1" i="1" dirty="0" smtClean="0"/>
              <a:t> </a:t>
            </a:r>
            <a:r>
              <a:rPr lang="en-US" b="1" i="1" dirty="0" smtClean="0">
                <a:latin typeface="Arial Narrow" pitchFamily="34" charset="0"/>
              </a:rPr>
              <a:t>continuous improvement.</a:t>
            </a:r>
          </a:p>
          <a:p>
            <a:pPr algn="ctr">
              <a:spcBef>
                <a:spcPct val="50000"/>
              </a:spcBef>
              <a:buClr>
                <a:schemeClr val="accent1"/>
              </a:buClr>
              <a:buSzPct val="120000"/>
              <a:defRPr/>
            </a:pPr>
            <a:r>
              <a:rPr lang="en-US" b="1" i="1" dirty="0" smtClean="0">
                <a:latin typeface="Arial Narrow" pitchFamily="34" charset="0"/>
              </a:rPr>
              <a:t>Kaizen- </a:t>
            </a:r>
            <a:r>
              <a:rPr lang="en-US" b="1" dirty="0" smtClean="0">
                <a:latin typeface="Arial Narrow" pitchFamily="34" charset="0"/>
              </a:rPr>
              <a:t>“</a:t>
            </a:r>
            <a:r>
              <a:rPr lang="en-US" b="1" dirty="0" err="1" smtClean="0">
                <a:latin typeface="Arial Narrow" pitchFamily="34" charset="0"/>
              </a:rPr>
              <a:t>kai</a:t>
            </a:r>
            <a:r>
              <a:rPr lang="en-US" b="1" dirty="0" smtClean="0">
                <a:latin typeface="Arial Narrow" pitchFamily="34" charset="0"/>
              </a:rPr>
              <a:t>’ means “little” or “ongoing”.  “Zen” means “for the better” or “good.” Small continuous improvements on everyone’s part leads to world class manufacturing.</a:t>
            </a:r>
          </a:p>
          <a:p>
            <a:pPr eaLnBrk="1" hangingPunct="1">
              <a:buFont typeface="Wingdings" pitchFamily="2" charset="2"/>
              <a:buNone/>
              <a:defRPr/>
            </a:pPr>
            <a:r>
              <a:rPr lang="en-US" dirty="0" smtClean="0">
                <a:latin typeface="Arial" pitchFamily="34" charset="0"/>
              </a:rPr>
              <a:t>Operating the factory with the minimum possible resources and yet maximizing the amount of work accomplished</a:t>
            </a:r>
          </a:p>
          <a:p>
            <a:pPr eaLnBrk="1" hangingPunct="1">
              <a:defRPr/>
            </a:pPr>
            <a:endParaRPr lang="en-US" dirty="0" smtClean="0">
              <a:latin typeface="Arial" pitchFamily="34" charset="0"/>
            </a:endParaRPr>
          </a:p>
          <a:p>
            <a:pPr eaLnBrk="1" hangingPunct="1">
              <a:defRPr/>
            </a:pPr>
            <a:r>
              <a:rPr lang="en-US" dirty="0" err="1" smtClean="0">
                <a:latin typeface="Arial" pitchFamily="34" charset="0"/>
              </a:rPr>
              <a:t>Utilisation</a:t>
            </a:r>
            <a:r>
              <a:rPr lang="en-US" dirty="0" smtClean="0">
                <a:latin typeface="Arial" pitchFamily="34" charset="0"/>
              </a:rPr>
              <a:t> of Resources - workers, equipment, time, space, materials</a:t>
            </a:r>
          </a:p>
          <a:p>
            <a:pPr eaLnBrk="1" hangingPunct="1">
              <a:defRPr/>
            </a:pPr>
            <a:r>
              <a:rPr lang="en-US" dirty="0" err="1" smtClean="0">
                <a:latin typeface="Arial" pitchFamily="34" charset="0"/>
              </a:rPr>
              <a:t>Minimising</a:t>
            </a:r>
            <a:r>
              <a:rPr lang="en-US" dirty="0" smtClean="0">
                <a:latin typeface="Arial" pitchFamily="34" charset="0"/>
              </a:rPr>
              <a:t> time - </a:t>
            </a:r>
            <a:r>
              <a:rPr lang="en-US" dirty="0" err="1" smtClean="0">
                <a:latin typeface="Arial" pitchFamily="34" charset="0"/>
              </a:rPr>
              <a:t>Maximising</a:t>
            </a:r>
            <a:r>
              <a:rPr lang="en-US" dirty="0" smtClean="0">
                <a:latin typeface="Arial" pitchFamily="34" charset="0"/>
              </a:rPr>
              <a:t> quality (accuracy) - </a:t>
            </a:r>
            <a:r>
              <a:rPr lang="en-US" dirty="0" err="1" smtClean="0">
                <a:latin typeface="Arial" pitchFamily="34" charset="0"/>
              </a:rPr>
              <a:t>Minimising</a:t>
            </a:r>
            <a:r>
              <a:rPr lang="en-US" dirty="0" smtClean="0">
                <a:latin typeface="Arial" pitchFamily="34" charset="0"/>
              </a:rPr>
              <a:t> cost</a:t>
            </a:r>
          </a:p>
          <a:p>
            <a:pPr eaLnBrk="1" hangingPunct="1">
              <a:defRPr/>
            </a:pPr>
            <a:endParaRPr lang="en-US" dirty="0" smtClean="0">
              <a:latin typeface="Arial" pitchFamily="34" charset="0"/>
            </a:endParaRPr>
          </a:p>
          <a:p>
            <a:pPr eaLnBrk="1" hangingPunct="1">
              <a:defRPr/>
            </a:pPr>
            <a:r>
              <a:rPr lang="en-US" b="1" dirty="0" smtClean="0">
                <a:latin typeface="Arial" pitchFamily="34" charset="0"/>
              </a:rPr>
              <a:t>GOALS OF LEAN/TPS = Zero Defects, 100% Value Added, Lot sizes of one, Pull of the Customer</a:t>
            </a:r>
          </a:p>
          <a:p>
            <a:pPr eaLnBrk="1" hangingPunct="1">
              <a:defRPr/>
            </a:pPr>
            <a:r>
              <a:rPr lang="en-GB" b="1" i="1" dirty="0" smtClean="0"/>
              <a:t>WHAT ARE THE BENEFITS OF LEAN MANUFACTURING</a:t>
            </a:r>
            <a:endParaRPr lang="en-GB" b="1" dirty="0" smtClean="0"/>
          </a:p>
          <a:p>
            <a:pPr marL="342900" indent="-342900">
              <a:buFont typeface="Arial" pitchFamily="34" charset="0"/>
              <a:buChar char="•"/>
              <a:defRPr/>
            </a:pPr>
            <a:r>
              <a:rPr lang="en-GB" sz="1800" dirty="0" smtClean="0"/>
              <a:t>Increased throughput</a:t>
            </a:r>
          </a:p>
          <a:p>
            <a:pPr marL="342900" indent="-342900">
              <a:buFont typeface="Arial" pitchFamily="34" charset="0"/>
              <a:buChar char="•"/>
              <a:defRPr/>
            </a:pPr>
            <a:r>
              <a:rPr lang="en-GB" sz="1800" dirty="0" smtClean="0"/>
              <a:t>Reduced operating expenses, lead times, inventories and greater supply chain responsiveness</a:t>
            </a:r>
          </a:p>
          <a:p>
            <a:pPr marL="342900" indent="-342900">
              <a:buFont typeface="Arial" pitchFamily="34" charset="0"/>
              <a:buChar char="•"/>
              <a:defRPr/>
            </a:pPr>
            <a:r>
              <a:rPr lang="en-GB" sz="1800" dirty="0" smtClean="0"/>
              <a:t>Improved participation, communication and collaboration across the supply chain, quality and reduced scrap/rework</a:t>
            </a:r>
          </a:p>
          <a:p>
            <a:pPr marL="342900" indent="-342900">
              <a:buFont typeface="Arial" pitchFamily="34" charset="0"/>
              <a:buChar char="•"/>
              <a:defRPr/>
            </a:pPr>
            <a:r>
              <a:rPr lang="en-GB" sz="1800" dirty="0" smtClean="0"/>
              <a:t>Improved fulfilment of your order winning criteria </a:t>
            </a:r>
          </a:p>
          <a:p>
            <a:pPr marL="800100" lvl="1" indent="-342900">
              <a:buFont typeface="Arial" pitchFamily="34" charset="0"/>
              <a:buChar char="•"/>
              <a:defRPr/>
            </a:pPr>
            <a:r>
              <a:rPr lang="en-GB" sz="1800" dirty="0" smtClean="0"/>
              <a:t>Cost, </a:t>
            </a:r>
          </a:p>
          <a:p>
            <a:pPr marL="800100" lvl="1" indent="-342900">
              <a:buFont typeface="Arial" pitchFamily="34" charset="0"/>
              <a:buChar char="•"/>
              <a:defRPr/>
            </a:pPr>
            <a:r>
              <a:rPr lang="en-GB" sz="1800" dirty="0" smtClean="0"/>
              <a:t>Quality, </a:t>
            </a:r>
          </a:p>
          <a:p>
            <a:pPr marL="800100" lvl="1" indent="-342900">
              <a:buFont typeface="Arial" pitchFamily="34" charset="0"/>
              <a:buChar char="•"/>
              <a:defRPr/>
            </a:pPr>
            <a:r>
              <a:rPr lang="en-GB" sz="1800" dirty="0" smtClean="0"/>
              <a:t>Lead time, </a:t>
            </a:r>
          </a:p>
          <a:p>
            <a:pPr marL="800100" lvl="1" indent="-342900">
              <a:buFont typeface="Arial" pitchFamily="34" charset="0"/>
              <a:buChar char="•"/>
              <a:defRPr/>
            </a:pPr>
            <a:r>
              <a:rPr lang="en-GB" sz="1800" dirty="0" smtClean="0"/>
              <a:t>Flexibility and </a:t>
            </a:r>
          </a:p>
          <a:p>
            <a:pPr marL="800100" lvl="1" indent="-342900">
              <a:buFont typeface="Arial" pitchFamily="34" charset="0"/>
              <a:buChar char="•"/>
              <a:defRPr/>
            </a:pPr>
            <a:r>
              <a:rPr lang="en-GB" sz="1800" dirty="0" smtClean="0"/>
              <a:t>Information</a:t>
            </a:r>
          </a:p>
          <a:p>
            <a:pPr>
              <a:defRPr/>
            </a:pPr>
            <a:r>
              <a:rPr lang="en-US" altLang="en-US" sz="1000" b="1" dirty="0" smtClean="0">
                <a:latin typeface="Arial" pitchFamily="34" charset="0"/>
                <a:cs typeface="Arial" pitchFamily="34" charset="0"/>
              </a:rPr>
              <a:t>The TPS House</a:t>
            </a:r>
            <a:endParaRPr lang="en-US" sz="1000" b="1" dirty="0" smtClean="0">
              <a:latin typeface="Arial" pitchFamily="34" charset="0"/>
              <a:cs typeface="Arial" pitchFamily="34" charset="0"/>
            </a:endParaRPr>
          </a:p>
          <a:p>
            <a:pPr>
              <a:defRPr/>
            </a:pPr>
            <a:r>
              <a:rPr lang="en-US" sz="1000" b="1" dirty="0" smtClean="0">
                <a:latin typeface="Arial" pitchFamily="34" charset="0"/>
                <a:cs typeface="Arial" pitchFamily="34" charset="0"/>
              </a:rPr>
              <a:t>GOALS</a:t>
            </a:r>
          </a:p>
          <a:p>
            <a:pPr>
              <a:defRPr/>
            </a:pPr>
            <a:r>
              <a:rPr lang="en-US" sz="1000" dirty="0" smtClean="0">
                <a:latin typeface="Arial" pitchFamily="34" charset="0"/>
                <a:cs typeface="Arial" pitchFamily="34" charset="0"/>
              </a:rPr>
              <a:t>Putting the </a:t>
            </a:r>
            <a:r>
              <a:rPr lang="en-US" sz="1000" b="1" dirty="0" smtClean="0">
                <a:latin typeface="Arial" pitchFamily="34" charset="0"/>
                <a:cs typeface="Arial" pitchFamily="34" charset="0"/>
              </a:rPr>
              <a:t>customer</a:t>
            </a:r>
            <a:r>
              <a:rPr lang="en-US" sz="1000" dirty="0" smtClean="0">
                <a:latin typeface="Arial" pitchFamily="34" charset="0"/>
                <a:cs typeface="Arial" pitchFamily="34" charset="0"/>
              </a:rPr>
              <a:t> first in everything you do will increase sales and profits, and insure the long-term health of the company.  </a:t>
            </a:r>
          </a:p>
          <a:p>
            <a:pPr>
              <a:defRPr/>
            </a:pPr>
            <a:r>
              <a:rPr lang="en-US" sz="1000" b="1" dirty="0" smtClean="0">
                <a:latin typeface="Arial" pitchFamily="34" charset="0"/>
                <a:cs typeface="Arial" pitchFamily="34" charset="0"/>
              </a:rPr>
              <a:t>Employees</a:t>
            </a:r>
            <a:r>
              <a:rPr lang="en-US" sz="1000" dirty="0" smtClean="0">
                <a:latin typeface="Arial" pitchFamily="34" charset="0"/>
                <a:cs typeface="Arial" pitchFamily="34" charset="0"/>
              </a:rPr>
              <a:t> are located in the center of the model - lifeblood of the LEAN / Toyota Production System.  </a:t>
            </a:r>
          </a:p>
          <a:p>
            <a:pPr>
              <a:defRPr/>
            </a:pPr>
            <a:r>
              <a:rPr lang="en-US" sz="1000" b="1" dirty="0" smtClean="0">
                <a:latin typeface="Arial" pitchFamily="34" charset="0"/>
                <a:cs typeface="Arial" pitchFamily="34" charset="0"/>
              </a:rPr>
              <a:t>Kaizen</a:t>
            </a:r>
            <a:r>
              <a:rPr lang="en-US" sz="1000" dirty="0" smtClean="0">
                <a:latin typeface="Arial" pitchFamily="34" charset="0"/>
                <a:cs typeface="Arial" pitchFamily="34" charset="0"/>
              </a:rPr>
              <a:t> / Continuous Improvement must become a way of life.</a:t>
            </a:r>
          </a:p>
          <a:p>
            <a:pPr>
              <a:defRPr/>
            </a:pPr>
            <a:r>
              <a:rPr lang="en-US" sz="1000" dirty="0" smtClean="0">
                <a:latin typeface="Arial" pitchFamily="34" charset="0"/>
                <a:cs typeface="Arial" pitchFamily="34" charset="0"/>
              </a:rPr>
              <a:t>The Lean Production System is one that is directed top-down, and implemented from the bottom-up.  </a:t>
            </a:r>
          </a:p>
          <a:p>
            <a:pPr>
              <a:defRPr/>
            </a:pPr>
            <a:r>
              <a:rPr lang="en-US" sz="1000" dirty="0" smtClean="0">
                <a:latin typeface="Arial" pitchFamily="34" charset="0"/>
                <a:cs typeface="Arial" pitchFamily="34" charset="0"/>
              </a:rPr>
              <a:t>It is very important to go to the </a:t>
            </a:r>
            <a:r>
              <a:rPr lang="en-US" sz="1000" b="1" dirty="0" smtClean="0">
                <a:latin typeface="Arial" pitchFamily="34" charset="0"/>
                <a:cs typeface="Arial" pitchFamily="34" charset="0"/>
              </a:rPr>
              <a:t>floor</a:t>
            </a:r>
            <a:r>
              <a:rPr lang="en-US" sz="1000" dirty="0" smtClean="0">
                <a:latin typeface="Arial" pitchFamily="34" charset="0"/>
                <a:cs typeface="Arial" pitchFamily="34" charset="0"/>
              </a:rPr>
              <a:t> and see what is going on, rather than making changes from an office, away from the floor.</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The TPS House is a system based on a manufacturing philosophy, not just a set of tools.</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It is perhaps the most recognizable symbol in modern manufacturing.</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Developed by </a:t>
            </a:r>
            <a:r>
              <a:rPr lang="en-US" sz="1000" dirty="0" err="1" smtClean="0">
                <a:solidFill>
                  <a:srgbClr val="595959"/>
                </a:solidFill>
                <a:latin typeface="Arial" pitchFamily="34" charset="0"/>
                <a:cs typeface="Arial" pitchFamily="34" charset="0"/>
              </a:rPr>
              <a:t>Taichi</a:t>
            </a:r>
            <a:r>
              <a:rPr lang="en-US" sz="1000" dirty="0" smtClean="0">
                <a:solidFill>
                  <a:srgbClr val="595959"/>
                </a:solidFill>
                <a:latin typeface="Arial" pitchFamily="34" charset="0"/>
                <a:cs typeface="Arial" pitchFamily="34" charset="0"/>
              </a:rPr>
              <a:t> </a:t>
            </a:r>
            <a:r>
              <a:rPr lang="en-US" sz="1000" dirty="0" err="1" smtClean="0">
                <a:solidFill>
                  <a:srgbClr val="595959"/>
                </a:solidFill>
                <a:latin typeface="Arial" pitchFamily="34" charset="0"/>
                <a:cs typeface="Arial" pitchFamily="34" charset="0"/>
              </a:rPr>
              <a:t>Ohno</a:t>
            </a:r>
            <a:r>
              <a:rPr lang="en-US" sz="1000" dirty="0" smtClean="0">
                <a:solidFill>
                  <a:srgbClr val="595959"/>
                </a:solidFill>
                <a:latin typeface="Arial" pitchFamily="34" charset="0"/>
                <a:cs typeface="Arial" pitchFamily="34" charset="0"/>
              </a:rPr>
              <a:t> to share “best practices” with Toyota’s supply base.</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Why a house?</a:t>
            </a:r>
          </a:p>
          <a:p>
            <a:pPr marL="588963" lvl="1" indent="-230188" eaLnBrk="1" hangingPunct="1">
              <a:buClr>
                <a:schemeClr val="tx1"/>
              </a:buClr>
              <a:buSzPct val="120000"/>
              <a:buFontTx/>
              <a:buChar char="•"/>
              <a:defRPr/>
            </a:pPr>
            <a:r>
              <a:rPr lang="en-US" sz="1000" dirty="0" smtClean="0">
                <a:solidFill>
                  <a:srgbClr val="595959"/>
                </a:solidFill>
                <a:latin typeface="Arial" pitchFamily="34" charset="0"/>
                <a:cs typeface="Arial" pitchFamily="34" charset="0"/>
              </a:rPr>
              <a:t>A house is a structural system: the house is strong only if the roof, pillars and foundation are structurally sound.</a:t>
            </a:r>
          </a:p>
          <a:p>
            <a:pPr marL="588963" lvl="1" indent="-230188" eaLnBrk="1" hangingPunct="1">
              <a:buClr>
                <a:schemeClr val="tx1"/>
              </a:buClr>
              <a:buSzPct val="120000"/>
              <a:buFontTx/>
              <a:buChar char="•"/>
              <a:defRPr/>
            </a:pPr>
            <a:r>
              <a:rPr lang="en-US" sz="1000" dirty="0" smtClean="0">
                <a:solidFill>
                  <a:srgbClr val="595959"/>
                </a:solidFill>
                <a:latin typeface="Arial" pitchFamily="34" charset="0"/>
                <a:cs typeface="Arial" pitchFamily="34" charset="0"/>
              </a:rPr>
              <a:t>One weak link weakens the whole system.</a:t>
            </a:r>
          </a:p>
          <a:p>
            <a:pPr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There are slightly different versions of the house, but the core principles are the same.</a:t>
            </a:r>
          </a:p>
          <a:p>
            <a:pPr eaLnBrk="1" hangingPunct="1">
              <a:spcBef>
                <a:spcPct val="20000"/>
              </a:spcBef>
              <a:defRPr/>
            </a:pPr>
            <a:r>
              <a:rPr lang="en-US" b="1" dirty="0" smtClean="0"/>
              <a:t>Lean is ultimately </a:t>
            </a:r>
            <a:r>
              <a:rPr lang="en-US" b="1" i="1" u="sng" dirty="0" smtClean="0"/>
              <a:t>Problem Solving</a:t>
            </a:r>
          </a:p>
          <a:p>
            <a:pPr eaLnBrk="1" hangingPunct="1">
              <a:spcBef>
                <a:spcPct val="20000"/>
              </a:spcBef>
              <a:defRPr/>
            </a:pPr>
            <a:r>
              <a:rPr lang="en-US" b="1" dirty="0" smtClean="0"/>
              <a:t>Stable Manufacturing Process </a:t>
            </a:r>
            <a:r>
              <a:rPr lang="en-US" sz="1800" b="1" dirty="0" smtClean="0"/>
              <a:t>The 4 “M’s”</a:t>
            </a:r>
          </a:p>
          <a:p>
            <a:pPr>
              <a:defRPr/>
            </a:pPr>
            <a:endParaRPr lang="en-US" i="1" dirty="0" smtClean="0"/>
          </a:p>
          <a:p>
            <a:pPr>
              <a:defRPr/>
            </a:pPr>
            <a:r>
              <a:rPr lang="en-US" i="1" dirty="0" smtClean="0"/>
              <a:t>Operations safely carried out with all task organized in the best known sequence and by using the most effective combination of resources</a:t>
            </a:r>
            <a:endParaRPr lang="en-US" sz="1050" dirty="0" smtClean="0"/>
          </a:p>
          <a:p>
            <a:pPr>
              <a:defRPr/>
            </a:pPr>
            <a:endParaRPr lang="en-US" sz="900" i="1" dirty="0" smtClean="0"/>
          </a:p>
          <a:p>
            <a:pPr marL="228600" indent="-228600">
              <a:buFontTx/>
              <a:buAutoNum type="arabicPeriod"/>
              <a:defRPr/>
            </a:pPr>
            <a:r>
              <a:rPr lang="en-US" b="1" u="sng" dirty="0" err="1" smtClean="0"/>
              <a:t>huMans</a:t>
            </a:r>
            <a:r>
              <a:rPr lang="en-US" b="1" u="sng" dirty="0" smtClean="0"/>
              <a:t> </a:t>
            </a:r>
            <a:r>
              <a:rPr lang="en-US" dirty="0" smtClean="0"/>
              <a:t>– Training, Safety, Morale, Health and Attendance.</a:t>
            </a:r>
          </a:p>
          <a:p>
            <a:pPr marL="228600" indent="-228600">
              <a:buFontTx/>
              <a:buAutoNum type="arabicPeriod"/>
              <a:defRPr/>
            </a:pPr>
            <a:r>
              <a:rPr lang="en-US" b="1" u="sng" dirty="0" smtClean="0"/>
              <a:t>Materials</a:t>
            </a:r>
            <a:r>
              <a:rPr lang="en-US" dirty="0" smtClean="0"/>
              <a:t> – Good quality materials free of defects, received in a timely manner.</a:t>
            </a:r>
          </a:p>
          <a:p>
            <a:pPr marL="228600" indent="-228600">
              <a:buFontTx/>
              <a:buAutoNum type="arabicPeriod"/>
              <a:defRPr/>
            </a:pPr>
            <a:r>
              <a:rPr lang="en-US" b="1" u="sng" dirty="0" smtClean="0"/>
              <a:t>Methods</a:t>
            </a:r>
            <a:r>
              <a:rPr lang="en-US" dirty="0" smtClean="0"/>
              <a:t> – Procedures and standards that exist, are correct and are enforced.  Standardized Work is a big part of this.</a:t>
            </a:r>
          </a:p>
          <a:p>
            <a:pPr marL="228600" indent="-228600">
              <a:buFontTx/>
              <a:buAutoNum type="arabicPeriod"/>
              <a:defRPr/>
            </a:pPr>
            <a:r>
              <a:rPr lang="en-US" b="1" u="sng" dirty="0" smtClean="0"/>
              <a:t>Machines</a:t>
            </a:r>
            <a:r>
              <a:rPr lang="en-US" dirty="0" smtClean="0"/>
              <a:t> – Machines and processes that are available, run efficiently and run good quality product.</a:t>
            </a:r>
          </a:p>
          <a:p>
            <a:pPr>
              <a:defRPr/>
            </a:pPr>
            <a:endParaRPr lang="en-US" b="1" dirty="0" smtClean="0"/>
          </a:p>
          <a:p>
            <a:pPr>
              <a:defRPr/>
            </a:pPr>
            <a:r>
              <a:rPr lang="en-US" sz="1400" b="1" dirty="0" smtClean="0"/>
              <a:t>It is important to make sure that we have a stable manufacturing operation to make improvements that will be sustained.</a:t>
            </a:r>
          </a:p>
          <a:p>
            <a:pPr marL="342900" indent="-342900">
              <a:buFont typeface="Arial" pitchFamily="34" charset="0"/>
              <a:buChar char="•"/>
              <a:defRPr/>
            </a:pPr>
            <a:r>
              <a:rPr lang="en-US" dirty="0" smtClean="0"/>
              <a:t>5S, also know as workplace organization and is a major factor in manufacturing stability.</a:t>
            </a:r>
          </a:p>
          <a:p>
            <a:pPr marL="342900" indent="-342900">
              <a:buFont typeface="Arial" pitchFamily="34" charset="0"/>
              <a:buChar char="•"/>
              <a:defRPr/>
            </a:pPr>
            <a:r>
              <a:rPr lang="en-US" dirty="0" smtClean="0"/>
              <a:t>5S is the foundation for the lean manufacturing concepts.  </a:t>
            </a:r>
          </a:p>
          <a:p>
            <a:pPr marL="342900" indent="-342900">
              <a:buFont typeface="Arial" pitchFamily="34" charset="0"/>
              <a:buChar char="•"/>
              <a:defRPr/>
            </a:pPr>
            <a:r>
              <a:rPr lang="en-US" dirty="0" smtClean="0"/>
              <a:t>The basic premise is that a safe, clean, and organized work environment will be more efficient and pleasant.</a:t>
            </a:r>
          </a:p>
          <a:p>
            <a:pPr marL="342900" indent="-342900">
              <a:buFont typeface="Arial" pitchFamily="34" charset="0"/>
              <a:buChar char="•"/>
              <a:defRPr/>
            </a:pPr>
            <a:r>
              <a:rPr lang="en-US" dirty="0" smtClean="0"/>
              <a:t>It is important to be able to “see the flow” in order to make improvements</a:t>
            </a:r>
            <a:endParaRPr lang="en-US" b="1" i="1" u="sng" dirty="0" smtClean="0"/>
          </a:p>
          <a:p>
            <a:pPr eaLnBrk="1" hangingPunct="1">
              <a:defRPr/>
            </a:pPr>
            <a:endParaRPr lang="en-US" dirty="0" smtClean="0">
              <a:latin typeface="Arial" pitchFamily="34" charset="0"/>
            </a:endParaRPr>
          </a:p>
          <a:p>
            <a:pPr eaLnBrk="1" hangingPunct="1">
              <a:defRPr/>
            </a:pPr>
            <a:r>
              <a:rPr lang="en-US" dirty="0" smtClean="0">
                <a:latin typeface="Arial" pitchFamily="34" charset="0"/>
              </a:rPr>
              <a:t>Visual Controls/management are designed to clearly communicate information about production status, quality, safety or procedures.  The goal is for someone who is not familiar with the area to be able to come in and understand the status in a short period of time.</a:t>
            </a:r>
          </a:p>
          <a:p>
            <a:pPr>
              <a:defRPr/>
            </a:pPr>
            <a:r>
              <a:rPr lang="en-US" b="1" dirty="0" smtClean="0">
                <a:latin typeface="Arial" pitchFamily="34" charset="0"/>
                <a:cs typeface="Arial" pitchFamily="34" charset="0"/>
              </a:rPr>
              <a:t>5S – </a:t>
            </a:r>
            <a:r>
              <a:rPr lang="en-GB" b="1" dirty="0" smtClean="0">
                <a:solidFill>
                  <a:srgbClr val="000000"/>
                </a:solidFill>
                <a:latin typeface="Arial" pitchFamily="34" charset="0"/>
                <a:cs typeface="Arial" pitchFamily="34" charset="0"/>
              </a:rPr>
              <a:t>SEIKETSU = </a:t>
            </a:r>
            <a:r>
              <a:rPr lang="en-US" b="1" dirty="0" smtClean="0">
                <a:latin typeface="Arial" pitchFamily="34" charset="0"/>
                <a:cs typeface="Arial" pitchFamily="34" charset="0"/>
              </a:rPr>
              <a:t>Standardization</a:t>
            </a:r>
          </a:p>
          <a:p>
            <a:pPr>
              <a:defRPr/>
            </a:pPr>
            <a:endParaRPr lang="en-US" dirty="0" smtClean="0">
              <a:latin typeface="Arial" pitchFamily="34" charset="0"/>
              <a:cs typeface="Arial" pitchFamily="34" charset="0"/>
            </a:endParaRPr>
          </a:p>
          <a:p>
            <a:pPr marL="228600" indent="-228600" eaLnBrk="1" hangingPunct="1">
              <a:defRPr/>
            </a:pPr>
            <a:r>
              <a:rPr lang="en-US" dirty="0" smtClean="0">
                <a:latin typeface="Arial" pitchFamily="34" charset="0"/>
                <a:cs typeface="Arial" pitchFamily="34" charset="0"/>
              </a:rPr>
              <a:t>Principles for visual controls, per Caravaggio (in Levinson, 1998)</a:t>
            </a:r>
          </a:p>
          <a:p>
            <a:pPr marL="685800" lvl="1" indent="-228600" eaLnBrk="1" hangingPunct="1">
              <a:buFontTx/>
              <a:buAutoNum type="arabicPeriod"/>
              <a:defRPr/>
            </a:pPr>
            <a:r>
              <a:rPr lang="en-US" dirty="0" smtClean="0">
                <a:latin typeface="Arial" pitchFamily="34" charset="0"/>
                <a:cs typeface="Arial" pitchFamily="34" charset="0"/>
              </a:rPr>
              <a:t>Communication: written communications must be easily accessible.</a:t>
            </a:r>
          </a:p>
          <a:p>
            <a:pPr marL="685800" lvl="1" indent="-228600" eaLnBrk="1" hangingPunct="1">
              <a:buFontTx/>
              <a:buAutoNum type="arabicPeriod"/>
              <a:defRPr/>
            </a:pPr>
            <a:r>
              <a:rPr lang="en-US" dirty="0" smtClean="0">
                <a:latin typeface="Arial" pitchFamily="34" charset="0"/>
                <a:cs typeface="Arial" pitchFamily="34" charset="0"/>
              </a:rPr>
              <a:t>Visibility: communication uses pictures and signs.</a:t>
            </a:r>
          </a:p>
          <a:p>
            <a:pPr marL="685800" lvl="1" indent="-228600" eaLnBrk="1" hangingPunct="1">
              <a:buFontTx/>
              <a:buAutoNum type="arabicPeriod"/>
              <a:defRPr/>
            </a:pPr>
            <a:r>
              <a:rPr lang="en-US" dirty="0" smtClean="0">
                <a:latin typeface="Arial" pitchFamily="34" charset="0"/>
                <a:cs typeface="Arial" pitchFamily="34" charset="0"/>
              </a:rPr>
              <a:t>Consistency: every activity uses the same conventions.</a:t>
            </a:r>
          </a:p>
          <a:p>
            <a:pPr marL="1143000" lvl="2" indent="-228600" eaLnBrk="1" hangingPunct="1">
              <a:buFontTx/>
              <a:buChar char="•"/>
              <a:defRPr/>
            </a:pPr>
            <a:r>
              <a:rPr lang="en-US" dirty="0" smtClean="0">
                <a:latin typeface="Arial" pitchFamily="34" charset="0"/>
                <a:cs typeface="Arial" pitchFamily="34" charset="0"/>
              </a:rPr>
              <a:t>Traffic signs are an example. Stop signs are the only red octagonal signs, yield signs are triangular, and so on.</a:t>
            </a:r>
          </a:p>
          <a:p>
            <a:pPr marL="685800" lvl="1" indent="-228600" eaLnBrk="1" hangingPunct="1">
              <a:buFontTx/>
              <a:buAutoNum type="arabicPeriod"/>
              <a:defRPr/>
            </a:pPr>
            <a:r>
              <a:rPr lang="en-US" dirty="0" smtClean="0">
                <a:latin typeface="Arial" pitchFamily="34" charset="0"/>
                <a:cs typeface="Arial" pitchFamily="34" charset="0"/>
              </a:rPr>
              <a:t>Detection: alarms and warnings announce abnormalities.</a:t>
            </a:r>
          </a:p>
          <a:p>
            <a:pPr marL="685800" lvl="1" indent="-228600" eaLnBrk="1" hangingPunct="1">
              <a:buFontTx/>
              <a:buAutoNum type="arabicPeriod"/>
              <a:defRPr/>
            </a:pPr>
            <a:r>
              <a:rPr lang="en-US" dirty="0" smtClean="0">
                <a:latin typeface="Arial" pitchFamily="34" charset="0"/>
                <a:cs typeface="Arial" pitchFamily="34" charset="0"/>
              </a:rPr>
              <a:t>Fail-</a:t>
            </a:r>
            <a:r>
              <a:rPr lang="en-US" dirty="0" err="1" smtClean="0">
                <a:latin typeface="Arial" pitchFamily="34" charset="0"/>
                <a:cs typeface="Arial" pitchFamily="34" charset="0"/>
              </a:rPr>
              <a:t>safing</a:t>
            </a:r>
            <a:r>
              <a:rPr lang="en-US" dirty="0" smtClean="0">
                <a:latin typeface="Arial" pitchFamily="34" charset="0"/>
                <a:cs typeface="Arial" pitchFamily="34" charset="0"/>
              </a:rPr>
              <a:t>: this prevents mistakes and abnormalities.</a:t>
            </a:r>
          </a:p>
          <a:p>
            <a:pPr marL="228600" indent="-228600" eaLnBrk="1" hangingPunct="1">
              <a:defRPr/>
            </a:pPr>
            <a:endParaRPr lang="en-US" dirty="0" smtClean="0">
              <a:latin typeface="Arial" pitchFamily="34" charset="0"/>
              <a:cs typeface="Arial" pitchFamily="34" charset="0"/>
            </a:endParaRPr>
          </a:p>
          <a:p>
            <a:pPr eaLnBrk="1" hangingPunct="1">
              <a:spcBef>
                <a:spcPct val="0"/>
              </a:spcBef>
              <a:defRPr/>
            </a:pPr>
            <a:r>
              <a:rPr lang="en-US" b="1" dirty="0" smtClean="0">
                <a:latin typeface="Arial" pitchFamily="34" charset="0"/>
                <a:ea typeface="MS PGothic" pitchFamily="34" charset="-128"/>
                <a:cs typeface="Arial" pitchFamily="34" charset="0"/>
              </a:rPr>
              <a:t>Simple signals that provide an immediate understanding of a situation or condition.  They are efficient, self-regulating, and worker-managed.</a:t>
            </a:r>
          </a:p>
          <a:p>
            <a:pPr eaLnBrk="1" hangingPunct="1">
              <a:spcBef>
                <a:spcPct val="0"/>
              </a:spcBef>
              <a:defRPr/>
            </a:pPr>
            <a:endParaRPr lang="en-US" b="1" dirty="0" smtClean="0">
              <a:latin typeface="Arial" pitchFamily="34" charset="0"/>
              <a:ea typeface="MS PGothic" pitchFamily="34" charset="-128"/>
              <a:cs typeface="Arial" pitchFamily="34" charset="0"/>
            </a:endParaRPr>
          </a:p>
          <a:p>
            <a:pPr eaLnBrk="1" hangingPunct="1">
              <a:spcBef>
                <a:spcPct val="0"/>
              </a:spcBef>
              <a:defRPr/>
            </a:pPr>
            <a:r>
              <a:rPr lang="en-US" dirty="0" smtClean="0">
                <a:latin typeface="Arial" pitchFamily="34" charset="0"/>
                <a:cs typeface="Arial" pitchFamily="34" charset="0"/>
              </a:rPr>
              <a:t>"Basically, the intent is to make the status of the operation clearly visible to anyone observing that operation" (Wayne Smith, 1998).</a:t>
            </a:r>
          </a:p>
          <a:p>
            <a:pPr eaLnBrk="1" hangingPunct="1">
              <a:spcBef>
                <a:spcPct val="0"/>
              </a:spcBef>
              <a:defRPr/>
            </a:pPr>
            <a:endParaRPr lang="en-US" dirty="0" smtClean="0">
              <a:latin typeface="Arial" pitchFamily="34" charset="0"/>
              <a:cs typeface="Arial" pitchFamily="34" charset="0"/>
            </a:endParaRPr>
          </a:p>
          <a:p>
            <a:pPr eaLnBrk="1" hangingPunct="1">
              <a:spcBef>
                <a:spcPct val="0"/>
              </a:spcBef>
              <a:defRPr/>
            </a:pPr>
            <a:r>
              <a:rPr lang="en-US" dirty="0" smtClean="0">
                <a:latin typeface="Arial" pitchFamily="34" charset="0"/>
                <a:cs typeface="Arial" pitchFamily="34" charset="0"/>
              </a:rPr>
              <a:t>"Visual controls identify waste, abnormalities, or departures from standards" (Caravaggio, in Levinson, 1998)</a:t>
            </a:r>
          </a:p>
          <a:p>
            <a:pPr eaLnBrk="1" hangingPunct="1">
              <a:defRPr/>
            </a:pPr>
            <a:endParaRPr lang="en-US" dirty="0" smtClean="0">
              <a:latin typeface="Arial" pitchFamily="34" charset="0"/>
            </a:endParaRPr>
          </a:p>
          <a:p>
            <a:pPr>
              <a:defRPr/>
            </a:pPr>
            <a:r>
              <a:rPr lang="en-US" sz="1600" b="1" dirty="0" smtClean="0"/>
              <a:t>Total Productive Maintenance - </a:t>
            </a:r>
            <a:r>
              <a:rPr lang="en-GB" sz="800" b="1" dirty="0" smtClean="0">
                <a:latin typeface="Arial" pitchFamily="34" charset="0"/>
              </a:rPr>
              <a:t>Effective Maintenance - </a:t>
            </a:r>
            <a:r>
              <a:rPr lang="en-GB" sz="800" dirty="0" smtClean="0">
                <a:latin typeface="Arial" pitchFamily="34" charset="0"/>
              </a:rPr>
              <a:t>Effective maintenance focuses on prevention of breakdowns and deterioration of equipment through a preventative maintenance program. Eliminate problems before they occur through operator-based maintenance and condition monitoring.</a:t>
            </a:r>
          </a:p>
          <a:p>
            <a:pPr>
              <a:defRPr/>
            </a:pPr>
            <a:endParaRPr lang="en-US" sz="100" i="1" dirty="0" smtClean="0"/>
          </a:p>
          <a:p>
            <a:pPr marL="228600" indent="-228600">
              <a:defRPr/>
            </a:pPr>
            <a:r>
              <a:rPr lang="en-US" dirty="0" smtClean="0"/>
              <a:t>TPM is a proactive approach to managing the maintenance of machines and equipment by doing the following:</a:t>
            </a:r>
          </a:p>
          <a:p>
            <a:pPr marL="228600" indent="-228600">
              <a:defRPr/>
            </a:pPr>
            <a:endParaRPr lang="en-US" sz="400" dirty="0" smtClean="0"/>
          </a:p>
          <a:p>
            <a:pPr marL="228600" indent="-228600">
              <a:buFontTx/>
              <a:buAutoNum type="arabicPeriod"/>
              <a:defRPr/>
            </a:pPr>
            <a:r>
              <a:rPr lang="en-US" dirty="0" smtClean="0"/>
              <a:t>The goal of TPM is to build a robust enterprise by maximizing production system efficiency (overall effectiveness).</a:t>
            </a:r>
          </a:p>
          <a:p>
            <a:pPr marL="228600" indent="-228600">
              <a:buFontTx/>
              <a:buAutoNum type="arabicPeriod"/>
              <a:defRPr/>
            </a:pPr>
            <a:r>
              <a:rPr lang="en-US" dirty="0" smtClean="0"/>
              <a:t>TPM addresses the entire production system life cycle and builds a concrete, shop-floor-based system to prevent all losses.  Its aims include the elimination of all accidents, defects and breakdowns.</a:t>
            </a:r>
          </a:p>
          <a:p>
            <a:pPr marL="228600" indent="-228600">
              <a:buFontTx/>
              <a:buAutoNum type="arabicPeriod"/>
              <a:defRPr/>
            </a:pPr>
            <a:r>
              <a:rPr lang="en-US" dirty="0" smtClean="0"/>
              <a:t>TPM involves all departments, from production to development, sales, and administration.</a:t>
            </a:r>
          </a:p>
          <a:p>
            <a:pPr marL="228600" indent="-228600">
              <a:buFontTx/>
              <a:buAutoNum type="arabicPeriod"/>
              <a:defRPr/>
            </a:pPr>
            <a:r>
              <a:rPr lang="en-US" dirty="0" smtClean="0"/>
              <a:t>TPM achieves zero losses through overlapping team activities.</a:t>
            </a:r>
          </a:p>
          <a:p>
            <a:pPr marL="228600" indent="-228600">
              <a:buFontTx/>
              <a:buAutoNum type="arabicPeriod"/>
              <a:defRPr/>
            </a:pPr>
            <a:r>
              <a:rPr lang="en-US" dirty="0" smtClean="0"/>
              <a:t>Maximize equipment productivity and capacity as measured by Overall Equipment Effectiveness (OEE).</a:t>
            </a:r>
            <a:endParaRPr lang="en-US" sz="1050" dirty="0" smtClean="0"/>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p:txBody>
      </p:sp>
    </p:spTree>
    <p:extLst>
      <p:ext uri="{BB962C8B-B14F-4D97-AF65-F5344CB8AC3E}">
        <p14:creationId xmlns:p14="http://schemas.microsoft.com/office/powerpoint/2010/main" val="1059289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CC91A64-0563-46B9-BB06-3AFD0ABE2009}" type="slidenum">
              <a:rPr lang="en-US" smtClean="0">
                <a:latin typeface="Arial" charset="0"/>
              </a:rPr>
              <a:pPr/>
              <a:t>2</a:t>
            </a:fld>
            <a:endParaRPr lang="en-US" smtClean="0">
              <a:latin typeface="Arial" charset="0"/>
            </a:endParaRPr>
          </a:p>
        </p:txBody>
      </p:sp>
      <p:sp>
        <p:nvSpPr>
          <p:cNvPr id="849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49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t>The topics include Heijunka, Standardized Work and Kaizen.</a:t>
            </a:r>
          </a:p>
          <a:p>
            <a:pPr eaLnBrk="1" hangingPunct="1"/>
            <a:endParaRPr lang="en-US" sz="1000" smtClean="0"/>
          </a:p>
        </p:txBody>
      </p:sp>
    </p:spTree>
    <p:extLst>
      <p:ext uri="{BB962C8B-B14F-4D97-AF65-F5344CB8AC3E}">
        <p14:creationId xmlns:p14="http://schemas.microsoft.com/office/powerpoint/2010/main" val="1518472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601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Many companies today are working towards the ultimate Lean goal of continuous or one-piece flow. </a:t>
            </a:r>
          </a:p>
          <a:p>
            <a:r>
              <a:rPr lang="en-GB" smtClean="0"/>
              <a:t>They want to be able to make just what the customer wants when they want it. </a:t>
            </a:r>
          </a:p>
          <a:p>
            <a:r>
              <a:rPr lang="en-GB" smtClean="0"/>
              <a:t>Instead, what we often see is a “hurry up, then slow down” build-to-order approach. </a:t>
            </a:r>
          </a:p>
          <a:p>
            <a:r>
              <a:rPr lang="en-GB" smtClean="0"/>
              <a:t>Customers’ orders vary from month to month, creating uneven production scheduling. </a:t>
            </a:r>
          </a:p>
          <a:p>
            <a:r>
              <a:rPr lang="en-GB" smtClean="0"/>
              <a:t>Build-to-order companies will be building huge quantities, paying overtime, and stressing their people and equipment one week, but then sending them home the next due to light orders. </a:t>
            </a:r>
          </a:p>
          <a:p>
            <a:r>
              <a:rPr lang="en-GB" smtClean="0"/>
              <a:t>This environment can also create large amounts of inventory, hidden problems, and poorer quality. </a:t>
            </a:r>
          </a:p>
          <a:p>
            <a:r>
              <a:rPr lang="en-GB" smtClean="0"/>
              <a:t>What many organizations fail to do is the difficult process of creating a true balanced lean workflow. </a:t>
            </a:r>
          </a:p>
          <a:p>
            <a:r>
              <a:rPr lang="en-GB" smtClean="0"/>
              <a:t>This is the Toyota concept of </a:t>
            </a:r>
            <a:r>
              <a:rPr lang="en-GB" i="1" smtClean="0"/>
              <a:t>heijunka, </a:t>
            </a:r>
            <a:r>
              <a:rPr lang="en-GB" smtClean="0"/>
              <a:t>leveling out the work schedule.</a:t>
            </a:r>
          </a:p>
          <a:p>
            <a:endParaRPr lang="en-GB" i="1" smtClean="0"/>
          </a:p>
          <a:p>
            <a:r>
              <a:rPr lang="en-GB" b="1" smtClean="0"/>
              <a:t>Leveling production </a:t>
            </a:r>
            <a:r>
              <a:rPr lang="en-GB" smtClean="0"/>
              <a:t>is based on the notion that customers do not order in a stable, predictable way in the vast majority of cases. </a:t>
            </a:r>
          </a:p>
          <a:p>
            <a:r>
              <a:rPr lang="en-GB" smtClean="0"/>
              <a:t>The chart below illustrates a very basic concept of leveling: while customer demand is volatile, our build pattern over time should be consistent. In reaction to shifts upward in customer demand, in other words changes in the average demand, we would increase our production rates; if customer demand drops on the average, we will decrease our production rates. </a:t>
            </a:r>
          </a:p>
          <a:p>
            <a:r>
              <a:rPr lang="en-GB" smtClean="0"/>
              <a:t>In either case, we build a steady mix and volume over a fixed period of time- usually, a one month or one quarter time period.</a:t>
            </a:r>
            <a:endParaRPr lang="en-GB" b="1" i="1" smtClean="0"/>
          </a:p>
          <a:p>
            <a:endParaRPr lang="en-GB" b="1" i="1" smtClean="0"/>
          </a:p>
          <a:p>
            <a:r>
              <a:rPr lang="en-GB" smtClean="0"/>
              <a:t>There are two major factors that allow us to buffer against demand: </a:t>
            </a:r>
            <a:r>
              <a:rPr lang="en-GB" b="1" smtClean="0"/>
              <a:t>Inventory and Production Lead-Time or response </a:t>
            </a:r>
            <a:r>
              <a:rPr lang="en-GB" smtClean="0"/>
              <a:t>time to the customer. </a:t>
            </a:r>
          </a:p>
          <a:p>
            <a:r>
              <a:rPr lang="en-GB" smtClean="0"/>
              <a:t>With </a:t>
            </a:r>
            <a:r>
              <a:rPr lang="en-GB" b="1" smtClean="0"/>
              <a:t>inventory</a:t>
            </a:r>
            <a:r>
              <a:rPr lang="en-GB" smtClean="0"/>
              <a:t>, we have </a:t>
            </a:r>
            <a:r>
              <a:rPr lang="en-GB" b="1" smtClean="0"/>
              <a:t>two</a:t>
            </a:r>
            <a:r>
              <a:rPr lang="en-GB" smtClean="0"/>
              <a:t> basic strategies. </a:t>
            </a:r>
          </a:p>
          <a:p>
            <a:r>
              <a:rPr lang="en-GB" smtClean="0"/>
              <a:t>We can hold finished goods inventory, ship to customer order, and replenish the inventory while building to a level schedule. </a:t>
            </a:r>
          </a:p>
          <a:p>
            <a:r>
              <a:rPr lang="en-GB" smtClean="0"/>
              <a:t>Or we can hold semi-finished inventory and make or customize to customer order. </a:t>
            </a:r>
          </a:p>
          <a:p>
            <a:r>
              <a:rPr lang="en-GB" smtClean="0"/>
              <a:t>This is dependent on the type of product we manufacture. </a:t>
            </a:r>
          </a:p>
          <a:p>
            <a:r>
              <a:rPr lang="en-GB" smtClean="0"/>
              <a:t>This second strategy works well for firms that have a standard base product that can be easily customized with a particular software or particular packaging or particular accessories. </a:t>
            </a:r>
          </a:p>
          <a:p>
            <a:r>
              <a:rPr lang="en-GB" smtClean="0"/>
              <a:t>The second factor is lead-time; some businesses can hold zero finished goods if their internal production lead-time is sufficiently shorter than the promised lead-time to the customer. </a:t>
            </a:r>
          </a:p>
          <a:p>
            <a:r>
              <a:rPr lang="en-GB" smtClean="0"/>
              <a:t>For example, you might have a 2 week promised lead-time and a 3-day build cycle or production lead-time. </a:t>
            </a:r>
          </a:p>
          <a:p>
            <a:r>
              <a:rPr lang="en-GB" smtClean="0"/>
              <a:t>If this were the case, you would be able to build on a level schedule by adding customer orders to the schedule each day. </a:t>
            </a:r>
          </a:p>
          <a:p>
            <a:r>
              <a:rPr lang="en-GB" smtClean="0"/>
              <a:t>The “backlog” of orders would change daily, but the build-rate per day would remain the same.</a:t>
            </a:r>
            <a:endParaRPr lang="en-GB" b="1" i="1" smtClean="0"/>
          </a:p>
          <a:p>
            <a:endParaRPr lang="en-GB" b="1" i="1" smtClean="0"/>
          </a:p>
          <a:p>
            <a:endParaRPr lang="en-GB" smtClean="0"/>
          </a:p>
        </p:txBody>
      </p:sp>
    </p:spTree>
    <p:extLst>
      <p:ext uri="{BB962C8B-B14F-4D97-AF65-F5344CB8AC3E}">
        <p14:creationId xmlns:p14="http://schemas.microsoft.com/office/powerpoint/2010/main" val="34593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704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Imagine Company X that manufactures tractors. </a:t>
            </a:r>
          </a:p>
          <a:p>
            <a:r>
              <a:rPr lang="en-GB" smtClean="0"/>
              <a:t>The line makes small, medium, and large tractors. </a:t>
            </a:r>
          </a:p>
          <a:p>
            <a:r>
              <a:rPr lang="en-GB" smtClean="0"/>
              <a:t>The medium are the big sellers and are made early in the week, Monday through part of Wednesday. </a:t>
            </a:r>
          </a:p>
          <a:p>
            <a:r>
              <a:rPr lang="en-GB" smtClean="0"/>
              <a:t>There is a changeover and the small tractors are made Wednesday through Friday morning.</a:t>
            </a:r>
          </a:p>
          <a:p>
            <a:r>
              <a:rPr lang="en-GB" smtClean="0"/>
              <a:t>After another changeover the largest tractors, which are in smallest demand, are made Friday afternoon. </a:t>
            </a:r>
          </a:p>
          <a:p>
            <a:r>
              <a:rPr lang="en-GB" b="1" smtClean="0"/>
              <a:t>This typical unleveled method creates four problems:</a:t>
            </a:r>
          </a:p>
          <a:p>
            <a:r>
              <a:rPr lang="en-GB" smtClean="0"/>
              <a:t>Customers usually do not buy products predictably.</a:t>
            </a:r>
          </a:p>
          <a:p>
            <a:r>
              <a:rPr lang="en-GB" smtClean="0"/>
              <a:t>If the customer decides to buy the large tractors early in the week the plant is in trouble.</a:t>
            </a:r>
          </a:p>
          <a:p>
            <a:r>
              <a:rPr lang="en-GB" smtClean="0"/>
              <a:t>The risk of unsold goods that must be kept in inventory.</a:t>
            </a:r>
          </a:p>
          <a:p>
            <a:r>
              <a:rPr lang="en-GB" smtClean="0"/>
              <a:t>The use of resources is unbalanced.</a:t>
            </a:r>
          </a:p>
          <a:p>
            <a:r>
              <a:rPr lang="en-GB" smtClean="0"/>
              <a:t>There is an uneven demand on upstream processes.</a:t>
            </a:r>
            <a:br>
              <a:rPr lang="en-GB" smtClean="0"/>
            </a:br>
            <a:endParaRPr lang="en-GB" smtClean="0"/>
          </a:p>
          <a:p>
            <a:endParaRPr lang="en-US" smtClean="0"/>
          </a:p>
          <a:p>
            <a:pPr eaLnBrk="1" hangingPunct="1">
              <a:spcBef>
                <a:spcPct val="0"/>
              </a:spcBef>
            </a:pPr>
            <a:endParaRPr lang="en-US" smtClean="0"/>
          </a:p>
          <a:p>
            <a:endParaRPr lang="en-GB" smtClean="0"/>
          </a:p>
        </p:txBody>
      </p:sp>
    </p:spTree>
    <p:extLst>
      <p:ext uri="{BB962C8B-B14F-4D97-AF65-F5344CB8AC3E}">
        <p14:creationId xmlns:p14="http://schemas.microsoft.com/office/powerpoint/2010/main" val="163331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23587"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a:defRPr/>
            </a:pPr>
            <a:r>
              <a:rPr lang="en-GB" b="1" dirty="0" smtClean="0"/>
              <a:t>Company X might later decide to implement mixed model </a:t>
            </a:r>
            <a:r>
              <a:rPr lang="en-GB" b="1" dirty="0" err="1" smtClean="0"/>
              <a:t>leveled</a:t>
            </a:r>
            <a:r>
              <a:rPr lang="en-GB" b="1" dirty="0" smtClean="0"/>
              <a:t> production. </a:t>
            </a:r>
          </a:p>
          <a:p>
            <a:pPr>
              <a:defRPr/>
            </a:pPr>
            <a:r>
              <a:rPr lang="en-GB" dirty="0" smtClean="0"/>
              <a:t>By reducing the changeover time and employing other Lean methods, the plant is able to build the tractors in any order they want to on their mixed model assembly line. </a:t>
            </a:r>
          </a:p>
          <a:p>
            <a:pPr>
              <a:defRPr/>
            </a:pPr>
            <a:r>
              <a:rPr lang="en-GB" b="1" dirty="0" smtClean="0"/>
              <a:t>The four benefits of leveling the schedule is:</a:t>
            </a:r>
          </a:p>
          <a:p>
            <a:pPr>
              <a:defRPr/>
            </a:pPr>
            <a:r>
              <a:rPr lang="en-GB" dirty="0" smtClean="0"/>
              <a:t>Flexibility to make what the customer wants when they want it.</a:t>
            </a:r>
          </a:p>
          <a:p>
            <a:pPr>
              <a:defRPr/>
            </a:pPr>
            <a:r>
              <a:rPr lang="en-GB" dirty="0" smtClean="0"/>
              <a:t>Reduced risk of unsold goods.</a:t>
            </a:r>
          </a:p>
          <a:p>
            <a:pPr>
              <a:defRPr/>
            </a:pPr>
            <a:r>
              <a:rPr lang="en-GB" dirty="0" smtClean="0"/>
              <a:t>Balanced use of </a:t>
            </a:r>
            <a:r>
              <a:rPr lang="en-GB" dirty="0" err="1" smtClean="0"/>
              <a:t>labor</a:t>
            </a:r>
            <a:r>
              <a:rPr lang="en-GB" dirty="0" smtClean="0"/>
              <a:t> and machines.</a:t>
            </a:r>
          </a:p>
          <a:p>
            <a:pPr>
              <a:defRPr/>
            </a:pPr>
            <a:r>
              <a:rPr lang="en-GB" dirty="0" smtClean="0"/>
              <a:t>Smoothed demand on the upstream processes and suppliers.</a:t>
            </a:r>
            <a:br>
              <a:rPr lang="en-GB" dirty="0" smtClean="0"/>
            </a:br>
            <a:endParaRPr lang="en-GB" dirty="0" smtClean="0"/>
          </a:p>
          <a:p>
            <a:pPr>
              <a:defRPr/>
            </a:pPr>
            <a:r>
              <a:rPr lang="en-GB" b="1" i="1" dirty="0" smtClean="0"/>
              <a:t>To achieve the benefits of continuous flow, companies must level out the workload. </a:t>
            </a:r>
          </a:p>
          <a:p>
            <a:pPr>
              <a:defRPr/>
            </a:pPr>
            <a:endParaRPr lang="en-GB" i="1" dirty="0" smtClean="0"/>
          </a:p>
          <a:p>
            <a:pPr>
              <a:defRPr/>
            </a:pPr>
            <a:r>
              <a:rPr lang="en-GB" b="1" dirty="0" err="1" smtClean="0"/>
              <a:t>Heijunka</a:t>
            </a:r>
            <a:r>
              <a:rPr lang="en-GB" b="1" dirty="0" smtClean="0"/>
              <a:t> will eliminate waste by leveling your product volume and mix, but most importantly, will level out the demand on your people, equipment, and suppliers. Without leveling, waste will increase as people are driven to work like mad and then stop and wait, just like the hare.</a:t>
            </a:r>
            <a:r>
              <a:rPr lang="en-US" b="1" dirty="0" err="1" smtClean="0">
                <a:latin typeface="Arial" pitchFamily="34" charset="0"/>
              </a:rPr>
              <a:t>Heijunka</a:t>
            </a:r>
            <a:r>
              <a:rPr lang="en-US" b="1" dirty="0" smtClean="0">
                <a:latin typeface="Arial" pitchFamily="34" charset="0"/>
              </a:rPr>
              <a:t> is the Japanese term for production leveling.  </a:t>
            </a:r>
          </a:p>
          <a:p>
            <a:pPr>
              <a:defRPr/>
            </a:pPr>
            <a:endParaRPr lang="en-US" dirty="0" smtClean="0">
              <a:latin typeface="Arial" pitchFamily="34" charset="0"/>
            </a:endParaRPr>
          </a:p>
          <a:p>
            <a:pPr>
              <a:defRPr/>
            </a:pPr>
            <a:r>
              <a:rPr lang="en-US" dirty="0" smtClean="0">
                <a:latin typeface="Arial" pitchFamily="34" charset="0"/>
              </a:rPr>
              <a:t>At Toyota you will see </a:t>
            </a:r>
            <a:r>
              <a:rPr lang="en-US" dirty="0" err="1" smtClean="0">
                <a:latin typeface="Arial" pitchFamily="34" charset="0"/>
              </a:rPr>
              <a:t>Camrys</a:t>
            </a:r>
            <a:r>
              <a:rPr lang="en-US" dirty="0" smtClean="0">
                <a:latin typeface="Arial" pitchFamily="34" charset="0"/>
              </a:rPr>
              <a:t> and </a:t>
            </a:r>
            <a:r>
              <a:rPr lang="en-US" dirty="0" err="1" smtClean="0">
                <a:latin typeface="Arial" pitchFamily="34" charset="0"/>
              </a:rPr>
              <a:t>Avalons</a:t>
            </a:r>
            <a:r>
              <a:rPr lang="en-US" dirty="0" smtClean="0">
                <a:latin typeface="Arial" pitchFamily="34" charset="0"/>
              </a:rPr>
              <a:t> being produced on the same production line at the same time.  </a:t>
            </a:r>
          </a:p>
          <a:p>
            <a:pPr>
              <a:defRPr/>
            </a:pPr>
            <a:endParaRPr lang="en-US" dirty="0" smtClean="0">
              <a:latin typeface="Arial" pitchFamily="34" charset="0"/>
            </a:endParaRPr>
          </a:p>
          <a:p>
            <a:pPr>
              <a:defRPr/>
            </a:pPr>
            <a:r>
              <a:rPr lang="en-US" dirty="0" smtClean="0">
                <a:latin typeface="Arial" pitchFamily="34" charset="0"/>
              </a:rPr>
              <a:t>This way, flow is improved and smaller demand signals are transmitted up the value stream.</a:t>
            </a:r>
          </a:p>
          <a:p>
            <a:pPr>
              <a:defRPr/>
            </a:pPr>
            <a:endParaRPr lang="en-US" dirty="0" smtClean="0">
              <a:latin typeface="Arial" pitchFamily="34" charset="0"/>
            </a:endParaRPr>
          </a:p>
          <a:p>
            <a:pPr>
              <a:defRPr/>
            </a:pPr>
            <a:r>
              <a:rPr lang="en-US" dirty="0" smtClean="0">
                <a:latin typeface="Arial" pitchFamily="34" charset="0"/>
              </a:rPr>
              <a:t>Level and Mixed-Level Loading are advanced Lean methods and require a good deal of Lean implementation before they can be very successfully applied in “real world” plants. </a:t>
            </a:r>
          </a:p>
          <a:p>
            <a:pPr>
              <a:defRPr/>
            </a:pPr>
            <a:endParaRPr lang="en-US" dirty="0" smtClean="0">
              <a:latin typeface="Arial" pitchFamily="34" charset="0"/>
            </a:endParaRPr>
          </a:p>
          <a:p>
            <a:pPr>
              <a:defRPr/>
            </a:pPr>
            <a:r>
              <a:rPr lang="en-US" dirty="0" smtClean="0">
                <a:latin typeface="Arial" pitchFamily="34" charset="0"/>
              </a:rPr>
              <a:t>You must have the ability to switch from one product to another very quickly (usually automatically) to make this system work.</a:t>
            </a:r>
          </a:p>
          <a:p>
            <a:pPr>
              <a:defRPr/>
            </a:pPr>
            <a:endParaRPr lang="en-GB" dirty="0" smtClean="0">
              <a:latin typeface="Arial" pitchFamily="34" charset="0"/>
            </a:endParaRPr>
          </a:p>
          <a:p>
            <a:pPr>
              <a:defRPr/>
            </a:pPr>
            <a:r>
              <a:rPr lang="en-US" dirty="0" smtClean="0">
                <a:latin typeface="Arial" pitchFamily="34" charset="0"/>
              </a:rPr>
              <a:t>Often you will need to modify tooling to accept a variety of parts so that no changeover process is required at all.</a:t>
            </a:r>
          </a:p>
          <a:p>
            <a:pPr>
              <a:defRPr/>
            </a:pPr>
            <a:endParaRPr lang="en-GB" dirty="0" smtClean="0">
              <a:latin typeface="Arial" pitchFamily="34" charset="0"/>
            </a:endParaRPr>
          </a:p>
          <a:p>
            <a:pPr>
              <a:defRPr/>
            </a:pPr>
            <a:r>
              <a:rPr lang="en-US" dirty="0" smtClean="0">
                <a:latin typeface="Arial" pitchFamily="34" charset="0"/>
              </a:rPr>
              <a:t>Finding the right “mix” to satisfy each customer “real-time” is much easier than being able to produce that mix. </a:t>
            </a:r>
          </a:p>
          <a:p>
            <a:pPr>
              <a:defRPr/>
            </a:pPr>
            <a:endParaRPr lang="en-US" dirty="0" smtClean="0">
              <a:latin typeface="Arial" pitchFamily="34" charset="0"/>
            </a:endParaRPr>
          </a:p>
          <a:p>
            <a:pPr>
              <a:defRPr/>
            </a:pPr>
            <a:r>
              <a:rPr lang="en-US" dirty="0" smtClean="0">
                <a:latin typeface="Arial" pitchFamily="34" charset="0"/>
              </a:rPr>
              <a:t>Putting all the best Lean tools in place will enable you to eventually take your production to this pinnacle level of performance.</a:t>
            </a:r>
          </a:p>
          <a:p>
            <a:pPr>
              <a:defRPr/>
            </a:pPr>
            <a:endParaRPr lang="en-GB" dirty="0" smtClean="0">
              <a:latin typeface="Arial" pitchFamily="34" charset="0"/>
            </a:endParaRPr>
          </a:p>
          <a:p>
            <a:pPr marL="533400" indent="-533400" eaLnBrk="1" hangingPunct="1">
              <a:lnSpc>
                <a:spcPct val="90000"/>
              </a:lnSpc>
              <a:defRPr/>
            </a:pPr>
            <a:r>
              <a:rPr lang="en-US" dirty="0" smtClean="0">
                <a:latin typeface="Times New Roman" pitchFamily="18" charset="0"/>
              </a:rPr>
              <a:t>Toyota achieves the combination of JIT and </a:t>
            </a:r>
            <a:r>
              <a:rPr lang="en-US" dirty="0" err="1" smtClean="0">
                <a:latin typeface="Times New Roman" pitchFamily="18" charset="0"/>
              </a:rPr>
              <a:t>heijunka</a:t>
            </a:r>
            <a:r>
              <a:rPr lang="en-US" dirty="0" smtClean="0">
                <a:latin typeface="Times New Roman" pitchFamily="18" charset="0"/>
              </a:rPr>
              <a:t> by following the principle of change-to-order (not build-to-order) by </a:t>
            </a:r>
            <a:r>
              <a:rPr lang="en-US" dirty="0" smtClean="0">
                <a:solidFill>
                  <a:srgbClr val="FF6600"/>
                </a:solidFill>
                <a:latin typeface="Times New Roman" pitchFamily="18" charset="0"/>
              </a:rPr>
              <a:t>delayed customization</a:t>
            </a:r>
            <a:r>
              <a:rPr lang="en-US" dirty="0" smtClean="0">
                <a:latin typeface="Times New Roman" pitchFamily="18" charset="0"/>
              </a:rPr>
              <a:t>.</a:t>
            </a:r>
          </a:p>
          <a:p>
            <a:pPr>
              <a:defRPr/>
            </a:pPr>
            <a:endParaRPr lang="en-GB" dirty="0" smtClean="0"/>
          </a:p>
          <a:p>
            <a:pPr>
              <a:defRPr/>
            </a:pPr>
            <a:r>
              <a:rPr lang="en-GB" dirty="0" smtClean="0"/>
              <a:t>y reducing the changeover time and employing other Lean methods, the plant is able to build the tractors in any order they want to on their mixed model assembly line. </a:t>
            </a:r>
          </a:p>
          <a:p>
            <a:pPr>
              <a:defRPr/>
            </a:pPr>
            <a:endParaRPr lang="en-GB" i="1" dirty="0" smtClean="0"/>
          </a:p>
          <a:p>
            <a:pPr>
              <a:defRPr/>
            </a:pPr>
            <a:r>
              <a:rPr lang="en-GB" i="1" dirty="0" err="1" smtClean="0"/>
              <a:t>Heijunka</a:t>
            </a:r>
            <a:r>
              <a:rPr lang="en-GB" i="1" dirty="0" smtClean="0"/>
              <a:t> </a:t>
            </a:r>
            <a:r>
              <a:rPr lang="en-GB" dirty="0" smtClean="0"/>
              <a:t>will eliminate waste by leveling your product volume and mix, but most importantly, will level out the demand on your people, equipment, and suppliers. </a:t>
            </a:r>
          </a:p>
          <a:p>
            <a:pPr>
              <a:defRPr/>
            </a:pPr>
            <a:endParaRPr lang="en-GB" dirty="0" smtClean="0"/>
          </a:p>
          <a:p>
            <a:pPr>
              <a:defRPr/>
            </a:pPr>
            <a:r>
              <a:rPr lang="en-GB" dirty="0" smtClean="0"/>
              <a:t>Without leveling, waste will increase as people are driven to work like mad and then stop and wait, just like the hare.</a:t>
            </a:r>
            <a:endParaRPr lang="en-GB" dirty="0"/>
          </a:p>
        </p:txBody>
      </p:sp>
    </p:spTree>
    <p:extLst>
      <p:ext uri="{BB962C8B-B14F-4D97-AF65-F5344CB8AC3E}">
        <p14:creationId xmlns:p14="http://schemas.microsoft.com/office/powerpoint/2010/main" val="1538115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9091"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In order to simplify leveling of products with different demand levels Toyota created a "related visual scheduling board" known as a heijunka box. This method of production leveling by product, the heijunka box is generally a wall mounted schedule that is divided into a grid. This grid contains boxes in rows and columns. </a:t>
            </a:r>
          </a:p>
          <a:p>
            <a:r>
              <a:rPr lang="en-GB" smtClean="0"/>
              <a:t>Each column of boxes represents a specific period of time, usually in days or weeks. </a:t>
            </a:r>
          </a:p>
          <a:p>
            <a:r>
              <a:rPr lang="en-GB" smtClean="0"/>
              <a:t>Cards representing individual jobs (called kanban cards) are placed on the heijunka box to provide a visual representation of the production runs sequentially according to when they should take place.</a:t>
            </a:r>
            <a:endParaRPr lang="en-US" smtClean="0"/>
          </a:p>
          <a:p>
            <a:r>
              <a:rPr lang="en-GB" b="1" smtClean="0"/>
              <a:t>Production leveling is one of the most challenging techniques to master in the pull production, continuous flow and just-in-time manufacturing techniques. Yet it is imperative to the success of these techniques. Without production leveling, all of the before mentioned strategies would not be successful. </a:t>
            </a:r>
          </a:p>
          <a:p>
            <a:r>
              <a:rPr lang="en-GB" smtClean="0"/>
              <a:t>Production leveling is a lean manufacturing technique because its purpose is to reduce waste. </a:t>
            </a:r>
          </a:p>
          <a:p>
            <a:r>
              <a:rPr lang="en-GB" smtClean="0"/>
              <a:t>Fluctuations in production lead to waste and therefore are to be streamlined and reduced as much as is humanly possible. </a:t>
            </a:r>
          </a:p>
          <a:p>
            <a:r>
              <a:rPr lang="en-GB" b="1" smtClean="0"/>
              <a:t>Production leveling is rarely at a level of perfection and even its creators at the Toyota Corporation realize that they themselves have yet to come up with a perfect production leveling strategy.</a:t>
            </a:r>
          </a:p>
          <a:p>
            <a:endParaRPr lang="en-GB" b="1" smtClean="0"/>
          </a:p>
          <a:p>
            <a:endParaRPr lang="en-US" b="1" smtClean="0"/>
          </a:p>
        </p:txBody>
      </p:sp>
    </p:spTree>
    <p:extLst>
      <p:ext uri="{BB962C8B-B14F-4D97-AF65-F5344CB8AC3E}">
        <p14:creationId xmlns:p14="http://schemas.microsoft.com/office/powerpoint/2010/main" val="606167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p:spPr>
      </p:sp>
      <p:sp>
        <p:nvSpPr>
          <p:cNvPr id="9011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z="1100" smtClean="0"/>
              <a:t>A </a:t>
            </a:r>
            <a:r>
              <a:rPr lang="en-GB" sz="1100" b="1" smtClean="0"/>
              <a:t>heijunka box</a:t>
            </a:r>
            <a:r>
              <a:rPr lang="en-GB" sz="1100" smtClean="0"/>
              <a:t> is a visual scheduling created by </a:t>
            </a:r>
            <a:r>
              <a:rPr lang="en-GB" sz="1100" smtClean="0">
                <a:hlinkClick r:id="rId3" action="ppaction://hlinkfile" tooltip="Toyota"/>
              </a:rPr>
              <a:t>Toyota</a:t>
            </a:r>
            <a:r>
              <a:rPr lang="en-GB" sz="1100" smtClean="0"/>
              <a:t> for achieving a smoother production flow. Whilst heijunka refers to the concept of achieving production smoothing, the heijunka box is the name of a specific tool used in achieving the aims of heijunka. The heijunka box is generally a wall schedule which is divided into a grid of boxes or a set of 'pigeon-holes'/rectangular receptacles. The Heijunka box allows easy and visual control of a smoothed production schedule. A typical heijunka box has horizontal rows for each product. Each column of boxes representing a specific period of time, lines are drawn down the schedule/grid to visually break the schedule into columns of individual shifts or days or weeks. In the illustration on the right, the time interval is thirty minutes. Coloured cards representing individual jobs (referred to as </a:t>
            </a:r>
            <a:r>
              <a:rPr lang="en-GB" sz="1100" smtClean="0">
                <a:hlinkClick r:id="rId4" action="ppaction://hlinkfile" tooltip="Kanban"/>
              </a:rPr>
              <a:t>kanban</a:t>
            </a:r>
            <a:r>
              <a:rPr lang="en-GB" sz="1100" smtClean="0"/>
              <a:t> cards) are placed on the heijunka box in proportion to the number of items to be built of a given product type during a time interval this provides a visual representation of the upcoming production runs. The heijunka box makes it easy to see what type of jobs are queued for production and for when they are scheduled. Workers on the process remove the kanban cards for the current period from the box in order to know what to do. These cards will be passed to another section when they process the related job. In this illustration, each time period builds an A and two Bs along with a mix of Cs, Ds and Es. What is clear from the box, from the simple repeating patterns of kanbans in each row, is that the production is smooth of each of these products. This ensures that production capacity is kept under a constant pressure thereby eliminating many issues.</a:t>
            </a:r>
          </a:p>
          <a:p>
            <a:endParaRPr lang="en-GB" smtClean="0"/>
          </a:p>
        </p:txBody>
      </p:sp>
      <p:sp>
        <p:nvSpPr>
          <p:cNvPr id="901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F64243F-BA64-460A-8054-A927CE4A3A6A}" type="slidenum">
              <a:rPr lang="en-US" smtClean="0">
                <a:latin typeface="Arial" charset="0"/>
              </a:rPr>
              <a:pPr/>
              <a:t>7</a:t>
            </a:fld>
            <a:endParaRPr lang="en-US" smtClean="0">
              <a:latin typeface="Arial" charset="0"/>
            </a:endParaRPr>
          </a:p>
        </p:txBody>
      </p:sp>
    </p:spTree>
    <p:extLst>
      <p:ext uri="{BB962C8B-B14F-4D97-AF65-F5344CB8AC3E}">
        <p14:creationId xmlns:p14="http://schemas.microsoft.com/office/powerpoint/2010/main" val="1660395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113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t>This is an example of a pull system.  </a:t>
            </a:r>
          </a:p>
          <a:p>
            <a:r>
              <a:rPr lang="en-US" smtClean="0"/>
              <a:t>As the packaging area withdraws product from behind the board, a card from the board is freed up.  </a:t>
            </a:r>
          </a:p>
          <a:p>
            <a:r>
              <a:rPr lang="en-US" smtClean="0"/>
              <a:t>Each card on the board represents a position behind the board.  </a:t>
            </a:r>
          </a:p>
          <a:p>
            <a:r>
              <a:rPr lang="en-US" smtClean="0"/>
              <a:t>When the card is freed up, it is sent to the upstream process signaling that some quantity has been consumed and must be replaced.</a:t>
            </a:r>
          </a:p>
        </p:txBody>
      </p:sp>
    </p:spTree>
    <p:extLst>
      <p:ext uri="{BB962C8B-B14F-4D97-AF65-F5344CB8AC3E}">
        <p14:creationId xmlns:p14="http://schemas.microsoft.com/office/powerpoint/2010/main" val="3267677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216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There are several visual management tools that can help level production. Three of these include:</a:t>
            </a:r>
          </a:p>
          <a:p>
            <a:endParaRPr lang="en-GB" b="1" smtClean="0"/>
          </a:p>
          <a:p>
            <a:r>
              <a:rPr lang="en-GB" b="1" smtClean="0"/>
              <a:t>Plan Versus Actual Board</a:t>
            </a:r>
            <a:r>
              <a:rPr lang="en-GB" smtClean="0"/>
              <a:t>: </a:t>
            </a:r>
          </a:p>
          <a:p>
            <a:r>
              <a:rPr lang="en-GB" smtClean="0"/>
              <a:t>In this example (figure 2), we see that the plan is to build 210 units per day, 30 per hour. </a:t>
            </a:r>
          </a:p>
          <a:p>
            <a:r>
              <a:rPr lang="en-GB" smtClean="0"/>
              <a:t>When plan does not meet actual, we can adjust the plan to add overtime or resources. </a:t>
            </a:r>
          </a:p>
          <a:p>
            <a:r>
              <a:rPr lang="en-GB" smtClean="0"/>
              <a:t>In this example, 5 parts were not produced in hour 4 because of a quality issue. </a:t>
            </a:r>
          </a:p>
          <a:p>
            <a:r>
              <a:rPr lang="en-GB" smtClean="0"/>
              <a:t>Thus, those 5 units had to be produced using Overtime.</a:t>
            </a:r>
          </a:p>
          <a:p>
            <a:r>
              <a:rPr lang="en-GB" smtClean="0"/>
              <a:t>This hourly board represents what we call a “management time frame” of one hour.</a:t>
            </a:r>
          </a:p>
          <a:p>
            <a:r>
              <a:rPr lang="en-GB" smtClean="0"/>
              <a:t>On an hourly basis, we can identify whether or not we are on schedule and adjust accordingly.</a:t>
            </a:r>
            <a:endParaRPr lang="en-GB" b="1" smtClean="0"/>
          </a:p>
          <a:p>
            <a:endParaRPr lang="en-US" b="1" smtClean="0"/>
          </a:p>
          <a:p>
            <a:r>
              <a:rPr lang="en-GB" b="1" smtClean="0"/>
              <a:t>Scheduling Board</a:t>
            </a:r>
            <a:r>
              <a:rPr lang="en-GB" smtClean="0"/>
              <a:t>: </a:t>
            </a:r>
          </a:p>
          <a:p>
            <a:r>
              <a:rPr lang="en-GB" smtClean="0"/>
              <a:t>Scheduling boards can also be used to facilitate leveling product volume and mix. </a:t>
            </a:r>
          </a:p>
          <a:p>
            <a:r>
              <a:rPr lang="en-GB" smtClean="0"/>
              <a:t>Scheduling boards dictate the sequence and timing of product. </a:t>
            </a:r>
          </a:p>
          <a:p>
            <a:r>
              <a:rPr lang="en-GB" smtClean="0"/>
              <a:t>In figure 3, each blue “card” or magnet represents a work order or build quantity. </a:t>
            </a:r>
          </a:p>
          <a:p>
            <a:r>
              <a:rPr lang="en-GB" smtClean="0"/>
              <a:t>The length of the card corresponds to the time it should take to build these units using standardized work. </a:t>
            </a:r>
          </a:p>
          <a:p>
            <a:r>
              <a:rPr lang="en-GB" smtClean="0"/>
              <a:t>A card is pulled when the next job is ready to start. </a:t>
            </a:r>
          </a:p>
          <a:p>
            <a:r>
              <a:rPr lang="en-GB" smtClean="0"/>
              <a:t>By looking at this board we can observe whether or not our process running on-time and whether or not we need to add resources or work overtime. </a:t>
            </a:r>
          </a:p>
          <a:p>
            <a:endParaRPr lang="en-GB" smtClean="0"/>
          </a:p>
          <a:p>
            <a:r>
              <a:rPr lang="en-GB" smtClean="0"/>
              <a:t>This is another example of utilizing the concept of management time frame.</a:t>
            </a:r>
          </a:p>
          <a:p>
            <a:endParaRPr lang="en-GB" b="1" smtClean="0"/>
          </a:p>
          <a:p>
            <a:r>
              <a:rPr lang="en-GB" b="1" smtClean="0"/>
              <a:t>FIFO Lane (office example) </a:t>
            </a:r>
            <a:r>
              <a:rPr lang="en-GB" smtClean="0"/>
              <a:t>- A FIFO (First-In-First-Out) lane is a visually apparent and physically limiting area containing a defined limited quantity of parts, jobs, or units of work in sequence. </a:t>
            </a:r>
          </a:p>
          <a:p>
            <a:r>
              <a:rPr lang="en-GB" smtClean="0"/>
              <a:t>The supplying process dictates the sequence of work; the customer or downstream process builds in this identical sequence. </a:t>
            </a:r>
          </a:p>
          <a:p>
            <a:r>
              <a:rPr lang="en-GB" smtClean="0"/>
              <a:t>A FIFO lane helps level work because it ensures the proper sequence of work (for leveling mix) and it limits the quantity of work. </a:t>
            </a:r>
          </a:p>
          <a:p>
            <a:r>
              <a:rPr lang="en-GB" smtClean="0"/>
              <a:t>It serves as a visual tool to prevent too much (or too little work). </a:t>
            </a:r>
          </a:p>
          <a:p>
            <a:r>
              <a:rPr lang="en-GB" smtClean="0"/>
              <a:t>The concept in Figure 4 connects the customer with a customer service department. </a:t>
            </a:r>
          </a:p>
          <a:p>
            <a:r>
              <a:rPr lang="en-GB" smtClean="0"/>
              <a:t>As orders arrive from the customer, each order is placed in the time window in which it arrives. </a:t>
            </a:r>
          </a:p>
          <a:p>
            <a:r>
              <a:rPr lang="en-GB" smtClean="0"/>
              <a:t>Orders are processed in FIFO.</a:t>
            </a:r>
          </a:p>
          <a:p>
            <a:r>
              <a:rPr lang="en-GB" smtClean="0"/>
              <a:t>Each hour, these visual FIFO lanes are checked to ensure that all orders have been entered within a 2 hour time period (a service level set by the customer service department). </a:t>
            </a:r>
          </a:p>
          <a:p>
            <a:r>
              <a:rPr lang="en-GB" smtClean="0"/>
              <a:t>If there are two many orders, the team leader takes action to redistribute work and determine the cause. </a:t>
            </a:r>
            <a:endParaRPr lang="en-US" b="1" smtClean="0"/>
          </a:p>
        </p:txBody>
      </p:sp>
    </p:spTree>
    <p:extLst>
      <p:ext uri="{BB962C8B-B14F-4D97-AF65-F5344CB8AC3E}">
        <p14:creationId xmlns:p14="http://schemas.microsoft.com/office/powerpoint/2010/main" val="2643465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3187"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t>As important as highly detailed work instructions may be, standardized work charts are much more important. </a:t>
            </a:r>
          </a:p>
          <a:p>
            <a:r>
              <a:rPr lang="en-GB" smtClean="0"/>
              <a:t>They allow anyone in the factory to understand what the standard work is and, more importantly, whether or not is being utilized. </a:t>
            </a:r>
          </a:p>
          <a:p>
            <a:r>
              <a:rPr lang="en-GB" smtClean="0"/>
              <a:t>Standarized work is part of the foundation of the Toyota Production System; it is one of the key contributing elements to stability in a factory. If everything in a factory is not done consistently, basic stability will be unachievable. And, anyone who has studied lean can tell you that without basic stability, lean will fail 100% of the time. Standardizing every operation is one of the most important tools of lean. While it is often not considered a tool in itself, having a standard work chart for every operation is absolutely critical to lean success. For example, in a manufacturing cell, each operator should have a standard work chart showing the operations he/she is to perform, the standard times for each operation, and a graphic representation. The standard work chart should be on one page. </a:t>
            </a:r>
          </a:p>
          <a:p>
            <a:r>
              <a:rPr lang="en-GB" smtClean="0"/>
              <a:t>Where should standard work charts be used to ensure that processes are being followed consistently? </a:t>
            </a:r>
          </a:p>
          <a:p>
            <a:r>
              <a:rPr lang="en-GB" smtClean="0"/>
              <a:t>They should be used for: Manufacturing Cells/All production operations , Material Delivery to Manufacturing Cells , Warehouse operations , Document Control Activities , Production Planning Activities</a:t>
            </a:r>
          </a:p>
          <a:p>
            <a:r>
              <a:rPr lang="en-GB" smtClean="0"/>
              <a:t>All other repeatable activities in a factory or office</a:t>
            </a:r>
          </a:p>
          <a:p>
            <a:r>
              <a:rPr lang="en-GB" b="1" smtClean="0"/>
              <a:t>Standardized work is critical to lean success.</a:t>
            </a:r>
          </a:p>
          <a:p>
            <a:endParaRPr lang="en-US" smtClean="0"/>
          </a:p>
        </p:txBody>
      </p:sp>
    </p:spTree>
    <p:extLst>
      <p:ext uri="{BB962C8B-B14F-4D97-AF65-F5344CB8AC3E}">
        <p14:creationId xmlns:p14="http://schemas.microsoft.com/office/powerpoint/2010/main" val="952469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B57B800-86CE-4FED-8815-3434EE184263}" type="slidenum">
              <a:rPr lang="en-US" smtClean="0">
                <a:latin typeface="Times" pitchFamily="18" charset="0"/>
                <a:ea typeface="MS PGothic" pitchFamily="34" charset="-128"/>
              </a:rPr>
              <a:pPr/>
              <a:t>11</a:t>
            </a:fld>
            <a:endParaRPr lang="en-US" smtClean="0">
              <a:latin typeface="Times" pitchFamily="18" charset="0"/>
              <a:ea typeface="MS PGothic" pitchFamily="34" charset="-128"/>
            </a:endParaRPr>
          </a:p>
        </p:txBody>
      </p:sp>
      <p:sp>
        <p:nvSpPr>
          <p:cNvPr id="942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421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defTabSz="725488">
              <a:buFontTx/>
              <a:buChar char="•"/>
            </a:pPr>
            <a:r>
              <a:rPr lang="en-US" smtClean="0">
                <a:latin typeface="Verdana" pitchFamily="34" charset="0"/>
              </a:rPr>
              <a:t>Standard Work is not static - when a better way is found the procedure is updated</a:t>
            </a:r>
          </a:p>
          <a:p>
            <a:pPr defTabSz="725488">
              <a:buFontTx/>
              <a:buChar char="•"/>
            </a:pPr>
            <a:r>
              <a:rPr lang="en-US" smtClean="0">
                <a:latin typeface="Verdana" pitchFamily="34" charset="0"/>
              </a:rPr>
              <a:t>Standard work supports stability and reduces variation – work is performed the same way each time (training document)</a:t>
            </a:r>
          </a:p>
          <a:p>
            <a:pPr defTabSz="725488">
              <a:buFontTx/>
              <a:buChar char="•"/>
            </a:pPr>
            <a:r>
              <a:rPr lang="en-US" smtClean="0">
                <a:latin typeface="Verdana" pitchFamily="34" charset="0"/>
              </a:rPr>
              <a:t>Variations (defects / deviations) are easily recognised.</a:t>
            </a:r>
          </a:p>
          <a:p>
            <a:pPr defTabSz="725488">
              <a:buFontTx/>
              <a:buChar char="•"/>
            </a:pPr>
            <a:r>
              <a:rPr lang="en-US" smtClean="0">
                <a:latin typeface="Verdana" pitchFamily="34" charset="0"/>
              </a:rPr>
              <a:t>Standard Work is essential for continuous improvement – move from one standard to a better standard without any “fall back”.</a:t>
            </a:r>
          </a:p>
          <a:p>
            <a:pPr defTabSz="725488">
              <a:buFontTx/>
              <a:buChar char="•"/>
            </a:pPr>
            <a:r>
              <a:rPr lang="en-GB" b="1" smtClean="0"/>
              <a:t>A training aid</a:t>
            </a:r>
          </a:p>
          <a:p>
            <a:pPr defTabSz="725488">
              <a:buFontTx/>
              <a:buChar char="•"/>
            </a:pPr>
            <a:r>
              <a:rPr lang="en-GB" b="1" smtClean="0"/>
              <a:t> A monitor &amp; control document</a:t>
            </a:r>
          </a:p>
          <a:p>
            <a:pPr defTabSz="725488">
              <a:buFontTx/>
              <a:buChar char="•"/>
            </a:pPr>
            <a:r>
              <a:rPr lang="en-GB" b="1" smtClean="0"/>
              <a:t> An audit document</a:t>
            </a:r>
          </a:p>
          <a:p>
            <a:pPr defTabSz="725488">
              <a:buFontTx/>
              <a:buChar char="•"/>
            </a:pPr>
            <a:r>
              <a:rPr lang="en-GB" b="1" smtClean="0"/>
              <a:t> A basis for improvement</a:t>
            </a:r>
          </a:p>
          <a:p>
            <a:pPr defTabSz="725488" eaLnBrk="1" hangingPunct="1"/>
            <a:endParaRPr lang="en-US" smtClean="0">
              <a:latin typeface="Times" pitchFamily="18" charset="0"/>
              <a:ea typeface="MS PGothic" pitchFamily="34" charset="-128"/>
            </a:endParaRPr>
          </a:p>
        </p:txBody>
      </p:sp>
    </p:spTree>
    <p:extLst>
      <p:ext uri="{BB962C8B-B14F-4D97-AF65-F5344CB8AC3E}">
        <p14:creationId xmlns:p14="http://schemas.microsoft.com/office/powerpoint/2010/main" val="3289285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noFill/>
          <a:ln>
            <a:solidFill>
              <a:srgbClr val="000000"/>
            </a:solidFill>
            <a:miter lim="800000"/>
            <a:headEnd/>
            <a:tailEnd/>
          </a:ln>
        </p:spPr>
      </p:sp>
      <p:sp>
        <p:nvSpPr>
          <p:cNvPr id="95235"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b="1" u="sng" smtClean="0"/>
              <a:t>Takt Time</a:t>
            </a:r>
            <a:r>
              <a:rPr lang="en-US" smtClean="0"/>
              <a:t> – The rate of customer demand.</a:t>
            </a:r>
            <a:endParaRPr lang="en-US" b="1" u="sng" smtClean="0"/>
          </a:p>
          <a:p>
            <a:r>
              <a:rPr lang="en-US" b="1" u="sng" smtClean="0"/>
              <a:t>Work Sequence</a:t>
            </a:r>
            <a:r>
              <a:rPr lang="en-US" smtClean="0"/>
              <a:t> – The best agreed-upon steps to perform a process.</a:t>
            </a:r>
          </a:p>
          <a:p>
            <a:r>
              <a:rPr lang="en-US" b="1" u="sng" smtClean="0"/>
              <a:t>Standard Inventory</a:t>
            </a:r>
            <a:r>
              <a:rPr lang="en-US" smtClean="0"/>
              <a:t> – Also known as Standard WIP, this is the minimum amount of inventory required for everyone to begin work.  It is also a control mechanism designed to insure that the proper amount of inventory is in the correct location.</a:t>
            </a:r>
          </a:p>
          <a:p>
            <a:endParaRPr lang="en-US" smtClean="0"/>
          </a:p>
          <a:p>
            <a:r>
              <a:rPr lang="en-US" smtClean="0"/>
              <a:t>This is a good example of a standardized work sheet.  It includes takt time, work sequence, and standard inventory.</a:t>
            </a:r>
          </a:p>
          <a:p>
            <a:endParaRPr lang="en-US" smtClean="0"/>
          </a:p>
        </p:txBody>
      </p:sp>
      <p:sp>
        <p:nvSpPr>
          <p:cNvPr id="952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290A8E7-C754-4D84-A626-823C71C78179}" type="slidenum">
              <a:rPr lang="en-GB" smtClean="0">
                <a:latin typeface="Arial" charset="0"/>
              </a:rPr>
              <a:pPr/>
              <a:t>12</a:t>
            </a:fld>
            <a:endParaRPr lang="en-GB" smtClean="0">
              <a:latin typeface="Arial" charset="0"/>
            </a:endParaRPr>
          </a:p>
        </p:txBody>
      </p:sp>
    </p:spTree>
    <p:extLst>
      <p:ext uri="{BB962C8B-B14F-4D97-AF65-F5344CB8AC3E}">
        <p14:creationId xmlns:p14="http://schemas.microsoft.com/office/powerpoint/2010/main" val="1524127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F57AE42-579D-45DB-8718-ECAF712E1E59}"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962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62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extLst>
      <p:ext uri="{BB962C8B-B14F-4D97-AF65-F5344CB8AC3E}">
        <p14:creationId xmlns:p14="http://schemas.microsoft.com/office/powerpoint/2010/main" val="1315103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713CA68-5195-4B52-AC08-096E1C06FEC1}" type="slidenum">
              <a:rPr lang="en-US" smtClean="0">
                <a:latin typeface="Times" pitchFamily="18" charset="0"/>
                <a:ea typeface="MS PGothic" pitchFamily="34" charset="-128"/>
              </a:rPr>
              <a:pPr/>
              <a:t>14</a:t>
            </a:fld>
            <a:endParaRPr lang="en-US" smtClean="0">
              <a:latin typeface="Times" pitchFamily="18" charset="0"/>
              <a:ea typeface="MS PGothic" pitchFamily="34" charset="-128"/>
            </a:endParaRPr>
          </a:p>
        </p:txBody>
      </p:sp>
      <p:sp>
        <p:nvSpPr>
          <p:cNvPr id="972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72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extLst>
      <p:ext uri="{BB962C8B-B14F-4D97-AF65-F5344CB8AC3E}">
        <p14:creationId xmlns:p14="http://schemas.microsoft.com/office/powerpoint/2010/main" val="12435604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8307"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extLst>
      <p:ext uri="{BB962C8B-B14F-4D97-AF65-F5344CB8AC3E}">
        <p14:creationId xmlns:p14="http://schemas.microsoft.com/office/powerpoint/2010/main" val="3704757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9331"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t>It is important to display standardized work for communication and training purposes.</a:t>
            </a:r>
          </a:p>
        </p:txBody>
      </p:sp>
    </p:spTree>
    <p:extLst>
      <p:ext uri="{BB962C8B-B14F-4D97-AF65-F5344CB8AC3E}">
        <p14:creationId xmlns:p14="http://schemas.microsoft.com/office/powerpoint/2010/main" val="26020613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26659"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marL="231775" indent="-231775" eaLnBrk="1" hangingPunct="1">
              <a:spcBef>
                <a:spcPct val="60000"/>
              </a:spcBef>
              <a:buSzPct val="125000"/>
              <a:defRPr/>
            </a:pPr>
            <a:r>
              <a:rPr lang="en-US" dirty="0" smtClean="0">
                <a:latin typeface="Arial" pitchFamily="34" charset="0"/>
                <a:cs typeface="Arial" pitchFamily="34" charset="0"/>
              </a:rPr>
              <a:t>Standard Work is sequence of operations assigned to single operator and balanced to </a:t>
            </a:r>
            <a:r>
              <a:rPr lang="en-US" dirty="0" err="1" smtClean="0">
                <a:latin typeface="Arial" pitchFamily="34" charset="0"/>
                <a:cs typeface="Arial" pitchFamily="34" charset="0"/>
              </a:rPr>
              <a:t>takt</a:t>
            </a:r>
            <a:r>
              <a:rPr lang="en-US" dirty="0" smtClean="0">
                <a:latin typeface="Arial" pitchFamily="34" charset="0"/>
                <a:cs typeface="Arial" pitchFamily="34" charset="0"/>
              </a:rPr>
              <a:t> time.</a:t>
            </a:r>
          </a:p>
          <a:p>
            <a:pPr marL="231775" indent="-231775" eaLnBrk="1" hangingPunct="1">
              <a:spcBef>
                <a:spcPct val="60000"/>
              </a:spcBef>
              <a:buSzPct val="125000"/>
              <a:defRPr/>
            </a:pPr>
            <a:endParaRPr lang="en-US" dirty="0" smtClean="0">
              <a:latin typeface="Arial" pitchFamily="34" charset="0"/>
              <a:cs typeface="Arial" pitchFamily="34" charset="0"/>
            </a:endParaRPr>
          </a:p>
          <a:p>
            <a:pPr marL="231775" indent="-231775" eaLnBrk="1" hangingPunct="1">
              <a:spcBef>
                <a:spcPct val="60000"/>
              </a:spcBef>
              <a:buSzPct val="125000"/>
              <a:defRPr/>
            </a:pPr>
            <a:r>
              <a:rPr lang="en-US" dirty="0" smtClean="0">
                <a:latin typeface="Arial" pitchFamily="34" charset="0"/>
                <a:cs typeface="Arial" pitchFamily="34" charset="0"/>
              </a:rPr>
              <a:t>The Four Elements of Standard Work are:</a:t>
            </a:r>
          </a:p>
          <a:p>
            <a:pPr lvl="2" indent="-227013" eaLnBrk="1" hangingPunct="1">
              <a:spcBef>
                <a:spcPct val="60000"/>
              </a:spcBef>
              <a:defRPr/>
            </a:pPr>
            <a:r>
              <a:rPr lang="en-US" dirty="0" err="1" smtClean="0">
                <a:latin typeface="Arial" pitchFamily="34" charset="0"/>
                <a:cs typeface="Arial" pitchFamily="34" charset="0"/>
              </a:rPr>
              <a:t>Takt</a:t>
            </a:r>
            <a:r>
              <a:rPr lang="en-US" dirty="0" smtClean="0">
                <a:latin typeface="Arial" pitchFamily="34" charset="0"/>
                <a:cs typeface="Arial" pitchFamily="34" charset="0"/>
              </a:rPr>
              <a:t> time must first be calculated.</a:t>
            </a:r>
          </a:p>
          <a:p>
            <a:pPr lvl="2" indent="-227013" eaLnBrk="1" hangingPunct="1">
              <a:spcBef>
                <a:spcPct val="60000"/>
              </a:spcBef>
              <a:defRPr/>
            </a:pPr>
            <a:r>
              <a:rPr lang="en-US" dirty="0" smtClean="0">
                <a:latin typeface="Arial" pitchFamily="34" charset="0"/>
                <a:cs typeface="Arial" pitchFamily="34" charset="0"/>
              </a:rPr>
              <a:t>A basic amount of level loaded operations (</a:t>
            </a:r>
            <a:r>
              <a:rPr lang="en-US" dirty="0" err="1" smtClean="0">
                <a:latin typeface="Arial" pitchFamily="34" charset="0"/>
                <a:cs typeface="Arial" pitchFamily="34" charset="0"/>
              </a:rPr>
              <a:t>heijunka</a:t>
            </a:r>
            <a:r>
              <a:rPr lang="en-US" dirty="0" smtClean="0">
                <a:latin typeface="Arial" pitchFamily="34" charset="0"/>
                <a:cs typeface="Arial" pitchFamily="34" charset="0"/>
              </a:rPr>
              <a:t>) must exist.</a:t>
            </a:r>
          </a:p>
          <a:p>
            <a:pPr lvl="2" indent="-227013" eaLnBrk="1" hangingPunct="1">
              <a:spcBef>
                <a:spcPct val="60000"/>
              </a:spcBef>
              <a:defRPr/>
            </a:pPr>
            <a:r>
              <a:rPr lang="en-US" dirty="0" smtClean="0">
                <a:latin typeface="Arial" pitchFamily="34" charset="0"/>
                <a:cs typeface="Arial" pitchFamily="34" charset="0"/>
              </a:rPr>
              <a:t>The work content process must be repeatable.</a:t>
            </a:r>
          </a:p>
          <a:p>
            <a:pPr lvl="2" indent="-227013" eaLnBrk="1" hangingPunct="1">
              <a:spcBef>
                <a:spcPct val="60000"/>
              </a:spcBef>
              <a:defRPr/>
            </a:pPr>
            <a:r>
              <a:rPr lang="en-US" dirty="0" smtClean="0">
                <a:latin typeface="Arial" pitchFamily="34" charset="0"/>
                <a:cs typeface="Arial" pitchFamily="34" charset="0"/>
              </a:rPr>
              <a:t>Must identify standard work-in-process (SWIP).</a:t>
            </a:r>
          </a:p>
          <a:p>
            <a:pPr>
              <a:defRPr/>
            </a:pPr>
            <a:endParaRPr lang="en-US" dirty="0" smtClean="0">
              <a:latin typeface="Arial" pitchFamily="34" charset="0"/>
              <a:cs typeface="Arial" pitchFamily="34" charset="0"/>
            </a:endParaRPr>
          </a:p>
          <a:p>
            <a:pPr>
              <a:defRPr/>
            </a:pPr>
            <a:r>
              <a:rPr lang="en-US" dirty="0" smtClean="0">
                <a:latin typeface="Arial" pitchFamily="34" charset="0"/>
                <a:cs typeface="Arial" pitchFamily="34" charset="0"/>
              </a:rPr>
              <a:t>Each cart represents one hour worth of production.  </a:t>
            </a:r>
          </a:p>
          <a:p>
            <a:pPr>
              <a:defRPr/>
            </a:pPr>
            <a:r>
              <a:rPr lang="en-US" dirty="0" smtClean="0">
                <a:latin typeface="Arial" pitchFamily="34" charset="0"/>
                <a:cs typeface="Arial" pitchFamily="34" charset="0"/>
              </a:rPr>
              <a:t>The cart in the cell is the current hour’s production, while the cell waiting is the next hour’s production.  </a:t>
            </a:r>
          </a:p>
          <a:p>
            <a:pPr>
              <a:defRPr/>
            </a:pPr>
            <a:r>
              <a:rPr lang="en-US" dirty="0" smtClean="0">
                <a:latin typeface="Arial" pitchFamily="34" charset="0"/>
                <a:cs typeface="Arial" pitchFamily="34" charset="0"/>
              </a:rPr>
              <a:t>Every hour, the water strider will deliver the next hour of production, and remove the previous hour of production.  </a:t>
            </a:r>
          </a:p>
          <a:p>
            <a:pPr>
              <a:defRPr/>
            </a:pPr>
            <a:r>
              <a:rPr lang="en-US" dirty="0" smtClean="0">
                <a:latin typeface="Arial" pitchFamily="34" charset="0"/>
                <a:cs typeface="Arial" pitchFamily="34" charset="0"/>
              </a:rPr>
              <a:t>Everything is documented on the production control board on the left.</a:t>
            </a:r>
          </a:p>
          <a:p>
            <a:pPr>
              <a:defRPr/>
            </a:pPr>
            <a:endParaRPr lang="en-US" dirty="0" smtClean="0">
              <a:latin typeface="Arial" pitchFamily="34" charset="0"/>
              <a:cs typeface="Arial" pitchFamily="34" charset="0"/>
            </a:endParaRPr>
          </a:p>
          <a:p>
            <a:pPr>
              <a:defRPr/>
            </a:pPr>
            <a:r>
              <a:rPr lang="en-US" b="1" dirty="0" smtClean="0">
                <a:solidFill>
                  <a:schemeClr val="bg1"/>
                </a:solidFill>
                <a:latin typeface="Arial" pitchFamily="34" charset="0"/>
                <a:cs typeface="Arial" pitchFamily="34" charset="0"/>
              </a:rPr>
              <a:t>Standard Work ≠ Work Instructions</a:t>
            </a:r>
          </a:p>
          <a:p>
            <a:pPr>
              <a:defRPr/>
            </a:pPr>
            <a:endParaRPr lang="en-US" dirty="0" smtClean="0">
              <a:latin typeface="Arial" pitchFamily="34" charset="0"/>
              <a:cs typeface="Arial" pitchFamily="34" charset="0"/>
            </a:endParaRPr>
          </a:p>
        </p:txBody>
      </p:sp>
    </p:spTree>
    <p:extLst>
      <p:ext uri="{BB962C8B-B14F-4D97-AF65-F5344CB8AC3E}">
        <p14:creationId xmlns:p14="http://schemas.microsoft.com/office/powerpoint/2010/main" val="42195457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p:cNvSpPr>
            <a:spLocks noGrp="1" noRot="1" noChangeAspect="1" noTextEdit="1"/>
          </p:cNvSpPr>
          <p:nvPr>
            <p:ph type="sldImg"/>
          </p:nvPr>
        </p:nvSpPr>
        <p:spPr bwMode="auto">
          <a:noFill/>
          <a:ln>
            <a:solidFill>
              <a:srgbClr val="000000"/>
            </a:solidFill>
            <a:miter lim="800000"/>
            <a:headEnd/>
            <a:tailEnd/>
          </a:ln>
        </p:spPr>
      </p:sp>
      <p:sp>
        <p:nvSpPr>
          <p:cNvPr id="1013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13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C76908A-F69C-401B-AA3C-E41F21F8C466}" type="slidenum">
              <a:rPr lang="en-GB" smtClean="0">
                <a:latin typeface="Arial" charset="0"/>
              </a:rPr>
              <a:pPr/>
              <a:t>18</a:t>
            </a:fld>
            <a:endParaRPr lang="en-GB" smtClean="0">
              <a:latin typeface="Arial" charset="0"/>
            </a:endParaRPr>
          </a:p>
        </p:txBody>
      </p:sp>
    </p:spTree>
    <p:extLst>
      <p:ext uri="{BB962C8B-B14F-4D97-AF65-F5344CB8AC3E}">
        <p14:creationId xmlns:p14="http://schemas.microsoft.com/office/powerpoint/2010/main" val="1060748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p:spPr>
      </p:sp>
      <p:sp>
        <p:nvSpPr>
          <p:cNvPr id="1024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24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AAEB3DA-647E-4E54-8F6A-E4714A8629E1}" type="slidenum">
              <a:rPr lang="en-GB" smtClean="0">
                <a:latin typeface="Arial" charset="0"/>
              </a:rPr>
              <a:pPr/>
              <a:t>19</a:t>
            </a:fld>
            <a:endParaRPr lang="en-GB" smtClean="0">
              <a:latin typeface="Arial" charset="0"/>
            </a:endParaRPr>
          </a:p>
        </p:txBody>
      </p:sp>
    </p:spTree>
    <p:extLst>
      <p:ext uri="{BB962C8B-B14F-4D97-AF65-F5344CB8AC3E}">
        <p14:creationId xmlns:p14="http://schemas.microsoft.com/office/powerpoint/2010/main" val="42180022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3427"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t>Kaizen - </a:t>
            </a:r>
            <a:r>
              <a:rPr lang="en-GB" smtClean="0"/>
              <a:t>Japanese for "</a:t>
            </a:r>
            <a:r>
              <a:rPr lang="en-US" smtClean="0"/>
              <a:t>continuous </a:t>
            </a:r>
            <a:r>
              <a:rPr lang="en-GB" smtClean="0"/>
              <a:t>improvement" - philosophy focuses on never-ending efforts for improvement in manufacturing activities, business activities in general, and even life in general, depending on interpretation and usage. </a:t>
            </a:r>
          </a:p>
          <a:p>
            <a:r>
              <a:rPr lang="en-GB" smtClean="0"/>
              <a:t>When used in the business sense and applied to the workplace, kaizen typically refers to activities that continually improve all functions of a business, from manufacturing to management and from the CEO to the assembly line workers. </a:t>
            </a:r>
          </a:p>
          <a:p>
            <a:r>
              <a:rPr lang="en-GB" smtClean="0"/>
              <a:t>By improving standardized activities and processes, kaizen aims to eliminate waste.</a:t>
            </a:r>
          </a:p>
          <a:p>
            <a:r>
              <a:rPr lang="en-GB" smtClean="0"/>
              <a:t>Kaizen is a daily activity, the purpose of which goes beyond simple productivity improvement. </a:t>
            </a:r>
          </a:p>
          <a:p>
            <a:r>
              <a:rPr lang="en-GB" smtClean="0"/>
              <a:t>It is also a process that, when done correctly, humanizes the work place, eliminates overly hard work, and teaches people how to perform experiments on their work using the scientific method and how to learn to spot and eliminate waste in business processes. </a:t>
            </a:r>
          </a:p>
          <a:p>
            <a:r>
              <a:rPr lang="en-GB" smtClean="0"/>
              <a:t>The kaizen method consists of 5 elements:</a:t>
            </a:r>
          </a:p>
          <a:p>
            <a:r>
              <a:rPr lang="en-GB" smtClean="0"/>
              <a:t>1.teamwork </a:t>
            </a:r>
          </a:p>
          <a:p>
            <a:r>
              <a:rPr lang="en-GB" smtClean="0"/>
              <a:t>2.personal discipline</a:t>
            </a:r>
          </a:p>
          <a:p>
            <a:r>
              <a:rPr lang="en-GB" smtClean="0"/>
              <a:t>3.improved morale</a:t>
            </a:r>
          </a:p>
          <a:p>
            <a:r>
              <a:rPr lang="en-GB" smtClean="0"/>
              <a:t>4.quality circles</a:t>
            </a:r>
          </a:p>
          <a:p>
            <a:r>
              <a:rPr lang="en-GB" smtClean="0"/>
              <a:t>5.suggestions for improvement</a:t>
            </a:r>
          </a:p>
          <a:p>
            <a:r>
              <a:rPr lang="en-GB" smtClean="0"/>
              <a:t>On analyzing the definition, we find that there are two basic ingredients of kaizen.</a:t>
            </a:r>
          </a:p>
          <a:p>
            <a:r>
              <a:rPr lang="en-GB" smtClean="0"/>
              <a:t>Absence of any one of them can never be turned as kaizen. The two ingredients are: Improvement &amp; Continuity</a:t>
            </a:r>
          </a:p>
          <a:p>
            <a:endParaRPr lang="en-GB" smtClean="0"/>
          </a:p>
          <a:p>
            <a:r>
              <a:rPr lang="en-GB" smtClean="0"/>
              <a:t>The kaizen philosophy believes on improvement that is constant. </a:t>
            </a:r>
          </a:p>
          <a:p>
            <a:r>
              <a:rPr lang="en-GB" smtClean="0"/>
              <a:t>It stresses that small improvement on a continuous basis can bring monstrous change.</a:t>
            </a:r>
          </a:p>
          <a:p>
            <a:endParaRPr lang="en-GB" b="1" smtClean="0"/>
          </a:p>
          <a:p>
            <a:pPr eaLnBrk="1" hangingPunct="1">
              <a:lnSpc>
                <a:spcPct val="80000"/>
              </a:lnSpc>
              <a:buClr>
                <a:schemeClr val="tx1"/>
              </a:buClr>
              <a:buFont typeface="Wingdings" pitchFamily="2" charset="2"/>
              <a:buChar char="Ø"/>
            </a:pPr>
            <a:r>
              <a:rPr lang="en-US" smtClean="0"/>
              <a:t>Kaizen refers to a workplace 'quality' strategy and related to various quality-control systems.</a:t>
            </a:r>
          </a:p>
          <a:p>
            <a:pPr eaLnBrk="1" hangingPunct="1">
              <a:lnSpc>
                <a:spcPct val="80000"/>
              </a:lnSpc>
              <a:buClr>
                <a:schemeClr val="tx1"/>
              </a:buClr>
              <a:buFont typeface="Wingdings" pitchFamily="2" charset="2"/>
              <a:buChar char="Ø"/>
            </a:pPr>
            <a:r>
              <a:rPr lang="en-US" smtClean="0"/>
              <a:t>It aims to eliminate waste (defined as "activities that add cost but do not add value"). </a:t>
            </a:r>
          </a:p>
          <a:p>
            <a:pPr eaLnBrk="1" hangingPunct="1">
              <a:lnSpc>
                <a:spcPct val="80000"/>
              </a:lnSpc>
              <a:buClr>
                <a:schemeClr val="tx1"/>
              </a:buClr>
              <a:buFont typeface="Wingdings" pitchFamily="2" charset="2"/>
              <a:buChar char="Ø"/>
            </a:pPr>
            <a:r>
              <a:rPr lang="en-US" smtClean="0"/>
              <a:t>Kaizen is a daily activity whose purpose goes beyond improvement. It is also a process that, when done correctly, humanizes the workplace, eliminates overly hard work (both mental and physical.</a:t>
            </a:r>
          </a:p>
          <a:p>
            <a:pPr eaLnBrk="1" hangingPunct="1">
              <a:lnSpc>
                <a:spcPct val="80000"/>
              </a:lnSpc>
              <a:buClr>
                <a:schemeClr val="tx1"/>
              </a:buClr>
              <a:buFont typeface="Wingdings" pitchFamily="2" charset="2"/>
              <a:buChar char="Ø"/>
            </a:pPr>
            <a:r>
              <a:rPr lang="en-US" smtClean="0"/>
              <a:t>It teaches people how to perform experiments using the scientific method and how to learn to spot and eliminate waste in business processes.</a:t>
            </a:r>
          </a:p>
          <a:p>
            <a:endParaRPr lang="en-US" smtClean="0"/>
          </a:p>
          <a:p>
            <a:r>
              <a:rPr lang="en-US" smtClean="0">
                <a:latin typeface="Times New Roman" pitchFamily="18" charset="0"/>
              </a:rPr>
              <a:t>Problem-solving (Continuous improvement and learning) </a:t>
            </a:r>
            <a:r>
              <a:rPr lang="en-US" smtClean="0">
                <a:solidFill>
                  <a:schemeClr val="accent2"/>
                </a:solidFill>
                <a:latin typeface="Times New Roman" pitchFamily="18" charset="0"/>
              </a:rPr>
              <a:t>Genchi genbutsu</a:t>
            </a:r>
          </a:p>
          <a:p>
            <a:endParaRPr lang="en-US" smtClean="0"/>
          </a:p>
          <a:p>
            <a:r>
              <a:rPr lang="en-GB" smtClean="0"/>
              <a:t>kaizen events are focused 3 to 5 day breakthrough events that generally include the following activities:</a:t>
            </a:r>
          </a:p>
          <a:p>
            <a:r>
              <a:rPr lang="en-GB" smtClean="0"/>
              <a:t>Training</a:t>
            </a:r>
          </a:p>
          <a:p>
            <a:r>
              <a:rPr lang="en-GB" smtClean="0"/>
              <a:t>Defining the Problem/Goals</a:t>
            </a:r>
          </a:p>
          <a:p>
            <a:r>
              <a:rPr lang="en-GB" smtClean="0"/>
              <a:t>Documenting the Current State</a:t>
            </a:r>
          </a:p>
          <a:p>
            <a:r>
              <a:rPr lang="en-GB" smtClean="0"/>
              <a:t>Brainstorming and Developing a Future State</a:t>
            </a:r>
          </a:p>
          <a:p>
            <a:r>
              <a:rPr lang="en-GB" smtClean="0"/>
              <a:t>Implementation</a:t>
            </a:r>
          </a:p>
          <a:p>
            <a:r>
              <a:rPr lang="en-GB" smtClean="0"/>
              <a:t>Developing a Follow-up Plan</a:t>
            </a:r>
          </a:p>
          <a:p>
            <a:r>
              <a:rPr lang="en-GB" smtClean="0"/>
              <a:t>Presenting Results</a:t>
            </a:r>
          </a:p>
          <a:p>
            <a:r>
              <a:rPr lang="en-GB" smtClean="0"/>
              <a:t>Celebrating Successes</a:t>
            </a:r>
          </a:p>
          <a:p>
            <a:endParaRPr lang="en-GB" smtClean="0"/>
          </a:p>
          <a:p>
            <a:r>
              <a:rPr lang="en-GB" smtClean="0"/>
              <a:t>This process works in a variety of situations to solve a variety of problems. </a:t>
            </a:r>
          </a:p>
          <a:p>
            <a:r>
              <a:rPr lang="en-GB" smtClean="0"/>
              <a:t>Kaizen events are often planned using </a:t>
            </a:r>
            <a:r>
              <a:rPr lang="en-GB" smtClean="0">
                <a:hlinkClick r:id="rId3"/>
              </a:rPr>
              <a:t>value stream mapping</a:t>
            </a:r>
            <a:r>
              <a:rPr lang="en-GB" smtClean="0"/>
              <a:t> to target the right areas for improvement. </a:t>
            </a:r>
          </a:p>
          <a:p>
            <a:endParaRPr lang="en-GB" smtClean="0"/>
          </a:p>
          <a:p>
            <a:r>
              <a:rPr lang="en-GB" smtClean="0"/>
              <a:t>Following is a list of some of the problems that can be solved using kaizen events:</a:t>
            </a:r>
          </a:p>
          <a:p>
            <a:r>
              <a:rPr lang="en-GB" smtClean="0"/>
              <a:t>Decreasing changeover time on a piece of equipment or process. </a:t>
            </a:r>
          </a:p>
          <a:p>
            <a:endParaRPr lang="en-GB" smtClean="0"/>
          </a:p>
          <a:p>
            <a:r>
              <a:rPr lang="en-GB" smtClean="0"/>
              <a:t>Using kaizen, a team can improve upon the time to changeover equipment using the SMED system, developed by Shigeo Shingo.</a:t>
            </a:r>
          </a:p>
          <a:p>
            <a:r>
              <a:rPr lang="en-GB" smtClean="0"/>
              <a:t>Organizing the workplace using 5S.</a:t>
            </a:r>
          </a:p>
          <a:p>
            <a:r>
              <a:rPr lang="en-GB" smtClean="0"/>
              <a:t>Creating a one-piece flow workcell.</a:t>
            </a:r>
          </a:p>
          <a:p>
            <a:r>
              <a:rPr lang="en-GB" smtClean="0"/>
              <a:t>Developing a pull system.</a:t>
            </a:r>
          </a:p>
          <a:p>
            <a:r>
              <a:rPr lang="en-GB" smtClean="0"/>
              <a:t>Improving equipment reliability through TPM (Total Productive Maintenance).</a:t>
            </a:r>
          </a:p>
          <a:p>
            <a:r>
              <a:rPr lang="en-GB" smtClean="0"/>
              <a:t>Improving the manufacturability of a product design.</a:t>
            </a:r>
          </a:p>
          <a:p>
            <a:r>
              <a:rPr lang="en-GB" smtClean="0"/>
              <a:t>Improving a product development process.</a:t>
            </a:r>
          </a:p>
          <a:p>
            <a:r>
              <a:rPr lang="en-GB" smtClean="0"/>
              <a:t>Improving other administrative processes such as order processing, procurement, engineering change processing, and other paperwork/information processing activities.</a:t>
            </a:r>
          </a:p>
          <a:p>
            <a:endParaRPr lang="en-GB" smtClean="0"/>
          </a:p>
          <a:p>
            <a:r>
              <a:rPr lang="en-GB" smtClean="0"/>
              <a:t>Kaizen events, however, cannot solve </a:t>
            </a:r>
            <a:r>
              <a:rPr lang="en-GB" i="1" smtClean="0"/>
              <a:t>any </a:t>
            </a:r>
            <a:r>
              <a:rPr lang="en-GB" smtClean="0"/>
              <a:t>problem within an organization. </a:t>
            </a:r>
          </a:p>
          <a:p>
            <a:r>
              <a:rPr lang="en-GB" smtClean="0"/>
              <a:t>There are certain types of improvements for which other methods should be used. </a:t>
            </a:r>
          </a:p>
          <a:p>
            <a:r>
              <a:rPr lang="en-GB" smtClean="0"/>
              <a:t>Process Improvements (such as “Six Sigma” type analysis) aimed at yield improvement and variation/scrap reduction are key examples. </a:t>
            </a:r>
          </a:p>
          <a:p>
            <a:r>
              <a:rPr lang="en-GB" smtClean="0"/>
              <a:t>Suppose that a particular process has a first-pass yield of only 85% when it would need to be much closer to 100% to run in a one-piece flow environment. </a:t>
            </a:r>
          </a:p>
          <a:p>
            <a:r>
              <a:rPr lang="en-GB" smtClean="0"/>
              <a:t>If the process must be analyzed using experiments and statistical methods, it would make sense to utilize a team but not a kaizen event. </a:t>
            </a:r>
          </a:p>
          <a:p>
            <a:r>
              <a:rPr lang="en-GB" smtClean="0"/>
              <a:t>To implement these type of improvements, a problem solving team (or a six sigma team) that meets regularly over a period of time works better than a kaizen team meeting for five consecutive days.</a:t>
            </a:r>
          </a:p>
          <a:p>
            <a:r>
              <a:rPr lang="en-GB" smtClean="0"/>
              <a:t>In order to utilize kaizen events effectively, it is important to understand the types of problems for which kaizen events should and should not be used. </a:t>
            </a:r>
          </a:p>
          <a:p>
            <a:r>
              <a:rPr lang="en-GB" smtClean="0"/>
              <a:t>With </a:t>
            </a:r>
            <a:r>
              <a:rPr lang="en-GB" smtClean="0">
                <a:hlinkClick r:id="rId4"/>
              </a:rPr>
              <a:t>proper planning</a:t>
            </a:r>
            <a:r>
              <a:rPr lang="en-GB" smtClean="0"/>
              <a:t>, kaizen events can bring breakthrough improvement to an organization on its lean journey. </a:t>
            </a:r>
          </a:p>
          <a:p>
            <a:endParaRPr lang="en-US" smtClean="0"/>
          </a:p>
        </p:txBody>
      </p:sp>
    </p:spTree>
    <p:extLst>
      <p:ext uri="{BB962C8B-B14F-4D97-AF65-F5344CB8AC3E}">
        <p14:creationId xmlns:p14="http://schemas.microsoft.com/office/powerpoint/2010/main" val="21340326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B465893-37B4-454C-AE43-6F988665A744}" type="slidenum">
              <a:rPr lang="en-US" smtClean="0">
                <a:latin typeface="Arial" charset="0"/>
                <a:ea typeface="MS PGothic" pitchFamily="34" charset="-128"/>
              </a:rPr>
              <a:pPr/>
              <a:t>21</a:t>
            </a:fld>
            <a:endParaRPr lang="en-US" smtClean="0">
              <a:latin typeface="Arial" charset="0"/>
              <a:ea typeface="MS PGothic" pitchFamily="34" charset="-128"/>
            </a:endParaRPr>
          </a:p>
        </p:txBody>
      </p:sp>
      <p:sp>
        <p:nvSpPr>
          <p:cNvPr id="104451" name="Rectangle 2"/>
          <p:cNvSpPr>
            <a:spLocks noGrp="1" noRot="1" noChangeAspect="1" noChangeArrowheads="1" noTextEdit="1"/>
          </p:cNvSpPr>
          <p:nvPr>
            <p:ph type="sldImg"/>
          </p:nvPr>
        </p:nvSpPr>
        <p:spPr bwMode="auto">
          <a:xfrm>
            <a:off x="854075" y="744538"/>
            <a:ext cx="4960938" cy="3721100"/>
          </a:xfrm>
          <a:solidFill>
            <a:srgbClr val="FFFFFF"/>
          </a:solidFill>
          <a:ln>
            <a:solidFill>
              <a:srgbClr val="000000"/>
            </a:solidFill>
            <a:miter lim="800000"/>
            <a:headEnd/>
            <a:tailEnd/>
          </a:ln>
        </p:spPr>
      </p:sp>
      <p:sp>
        <p:nvSpPr>
          <p:cNvPr id="104452"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r>
              <a:rPr lang="en-GB" smtClean="0"/>
              <a:t>Are Kaizen events effective?Based on the successes observed in companies like Toyota and countless other “lean” companies such as Wiremold, Pratt &amp; Whitney, and others that have been studied by lean gurus over the years; kaizen events are very effective and very powerful.However, some organizations have failed at implementing lean and kaizen events. What is the source of the power seen in successful kaizen events?Part of the reason Kaizen events are powerful is because they are carefully selected and planned.While we have addressed these important issues in other articles, there is one single factor that contributes more to the power behind kaizen than any other: people!While that may sound trite, people are in fact the power behind kaizen. Do “better” people result in “better” kaizen events?No. Toyota, by far the most successful of all “lean” companies and the inventor of lean, does not believe in hiring the so-called superstars.Toyota in Japan generally hires people directly out of school to avoid their having to “un-learn” bad habits.They believe in developing exceptional people around a lean culture. The lean culture is developed through basically five key areas:</a:t>
            </a:r>
          </a:p>
          <a:p>
            <a:r>
              <a:rPr lang="en-GB" b="1" smtClean="0"/>
              <a:t>Training</a:t>
            </a:r>
            <a:r>
              <a:rPr lang="en-GB" smtClean="0"/>
              <a:t>: All new employees should be trained in the lean system being employed at the company.Other employees should receive on-going training.Some of this training will happen during Kaizen events.Toyota trains all of its employees in its system; this is also part of their employee orientation.</a:t>
            </a:r>
          </a:p>
          <a:p>
            <a:r>
              <a:rPr lang="en-GB" b="1" smtClean="0"/>
              <a:t>Lay-off Policy</a:t>
            </a:r>
            <a:r>
              <a:rPr lang="en-GB" smtClean="0"/>
              <a:t>: At a successful lean organization, people cannot lose their jobs due to lean successes.If employees even suspect that they might lose their jobs due to kaizen event improvements, they will not contribute to the best of their ability. One of my colleagues visited a manufacturer in the northwestern U.S. that employs these principles. They have Kaizen events happening nearly every week.Labor requirements are reduced in almost every kaizen activity; “displaced” individuals are </a:t>
            </a:r>
            <a:r>
              <a:rPr lang="en-GB" i="1" smtClean="0"/>
              <a:t>never </a:t>
            </a:r>
            <a:r>
              <a:rPr lang="en-GB" smtClean="0"/>
              <a:t>laid off.They are placed in a continuous improvement or kaizen office, where they contribute to further improvements around the plant.As demand increases, they are brought back into a production function. (Recall that a growth strategy must be part of lean since lean frees up resources.)</a:t>
            </a:r>
          </a:p>
          <a:p>
            <a:r>
              <a:rPr lang="en-GB" b="1" smtClean="0"/>
              <a:t>Incentives/Metrics</a:t>
            </a:r>
            <a:r>
              <a:rPr lang="en-GB" smtClean="0"/>
              <a:t>: Improvements must have incentive at all levels.Operators must have incentive to make improvement suggestions (and implement). Management and support personnel must have incentives to make productivity and quality improvements through kaizen.Where many companies fail is that they measure and provide incentives to employees based on one standard (such as shipping out product), but they expect continuous improvement.This does not work: incentives must be in line with expectations. If a company expects continuous improvement, it must provide incentives.Incentives can range from recognition to monetary rewards.</a:t>
            </a:r>
          </a:p>
          <a:p>
            <a:r>
              <a:rPr lang="en-GB" b="1" smtClean="0"/>
              <a:t>Team Environment: </a:t>
            </a:r>
            <a:r>
              <a:rPr lang="en-GB" smtClean="0"/>
              <a:t>Teamwork is important, but it is often misunderstood.Following is what one American executive at Toyota said regarding teamwork:</a:t>
            </a:r>
          </a:p>
          <a:p>
            <a:r>
              <a:rPr lang="en-GB" b="1" smtClean="0"/>
              <a:t>“</a:t>
            </a:r>
            <a:r>
              <a:rPr lang="en-GB" smtClean="0"/>
              <a:t>Respect for people and a constant challenging to do better- are these contradictory?Respect for people means respect for the mind and capability.You do not expect them to waste their time.You respect the capability of the people.Americans think teamwork is about you liking me and I liking you. Mutual respect and trust means I trust and respect that you will do your job so that we are successful as a company. It does not mean that we just love each other.”(The Toyota Way by Jeffrey Liker, page 184)</a:t>
            </a:r>
          </a:p>
          <a:p>
            <a:r>
              <a:rPr lang="en-GB" smtClean="0"/>
              <a:t>At Toyota, all levels of the organizations are respected; each part of the team has a particular job that contributes to the company’s success. Additionally, each person is respected for his or her mind and ideas as well.</a:t>
            </a:r>
          </a:p>
          <a:p>
            <a:r>
              <a:rPr lang="en-GB" b="1" smtClean="0"/>
              <a:t>Empowerment</a:t>
            </a:r>
            <a:r>
              <a:rPr lang="en-GB" smtClean="0"/>
              <a:t>:On the list of words that have been overused, “empowerment” is near the top. To empower means to enable. A lean organization must enable its employees to make improvements.Too often, suggestion programs have failed because people are asked to implement “other people’s” ideas.One of the most overlooked elements of a lean implementation is empowering employees. Employees need to be able to suggest and implement their ideas.</a:t>
            </a:r>
          </a:p>
          <a:p>
            <a:r>
              <a:rPr lang="en-GB" smtClean="0"/>
              <a:t>If a lean culture is implemented as described above, kaizen events will be successful.Employees on kaizen teams will:</a:t>
            </a:r>
          </a:p>
          <a:p>
            <a:r>
              <a:rPr lang="en-GB" smtClean="0"/>
              <a:t>Have the incentive to succeed.</a:t>
            </a:r>
          </a:p>
          <a:p>
            <a:r>
              <a:rPr lang="en-GB" smtClean="0"/>
              <a:t>Have the necessary training to succeed.</a:t>
            </a:r>
          </a:p>
          <a:p>
            <a:r>
              <a:rPr lang="en-GB" smtClean="0"/>
              <a:t>Not worry that they may be working themselves out of a job.</a:t>
            </a:r>
          </a:p>
          <a:p>
            <a:r>
              <a:rPr lang="en-GB" smtClean="0"/>
              <a:t>Believe that they are important to the success of the organization.</a:t>
            </a:r>
          </a:p>
          <a:p>
            <a:r>
              <a:rPr lang="en-GB" smtClean="0"/>
              <a:t>Believe that their ideas are respected and wanted.</a:t>
            </a:r>
          </a:p>
          <a:p>
            <a:r>
              <a:rPr lang="en-GB" smtClean="0"/>
              <a:t>Therefore, employees will inevitably succeed. The power of kaizen is in the people.</a:t>
            </a:r>
          </a:p>
          <a:p>
            <a:pPr eaLnBrk="1" hangingPunct="1"/>
            <a:endParaRPr lang="en-GB" smtClean="0"/>
          </a:p>
        </p:txBody>
      </p:sp>
    </p:spTree>
    <p:extLst>
      <p:ext uri="{BB962C8B-B14F-4D97-AF65-F5344CB8AC3E}">
        <p14:creationId xmlns:p14="http://schemas.microsoft.com/office/powerpoint/2010/main" val="28423402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8A55417-8DA5-4ECB-B17C-2E939474A327}" type="slidenum">
              <a:rPr lang="en-US" smtClean="0">
                <a:latin typeface="Arial" charset="0"/>
                <a:ea typeface="MS PGothic" pitchFamily="34" charset="-128"/>
              </a:rPr>
              <a:pPr/>
              <a:t>22</a:t>
            </a:fld>
            <a:endParaRPr lang="en-US" smtClean="0">
              <a:latin typeface="Arial" charset="0"/>
              <a:ea typeface="MS PGothic" pitchFamily="34" charset="-128"/>
            </a:endParaRPr>
          </a:p>
        </p:txBody>
      </p:sp>
      <p:sp>
        <p:nvSpPr>
          <p:cNvPr id="105475" name="Rectangle 2"/>
          <p:cNvSpPr>
            <a:spLocks noGrp="1" noRot="1" noChangeAspect="1" noChangeArrowheads="1" noTextEdit="1"/>
          </p:cNvSpPr>
          <p:nvPr>
            <p:ph type="sldImg"/>
          </p:nvPr>
        </p:nvSpPr>
        <p:spPr bwMode="auto">
          <a:xfrm>
            <a:off x="471488" y="595313"/>
            <a:ext cx="5727700" cy="4297362"/>
          </a:xfrm>
          <a:solidFill>
            <a:srgbClr val="FFFFFF"/>
          </a:solidFill>
          <a:ln>
            <a:solidFill>
              <a:srgbClr val="000000"/>
            </a:solidFill>
            <a:miter lim="800000"/>
            <a:headEnd/>
            <a:tailEnd/>
          </a:ln>
        </p:spPr>
      </p:sp>
      <p:sp>
        <p:nvSpPr>
          <p:cNvPr id="105476" name="Rectangle 3"/>
          <p:cNvSpPr>
            <a:spLocks noGrp="1" noChangeArrowheads="1"/>
          </p:cNvSpPr>
          <p:nvPr>
            <p:ph type="body" idx="1"/>
          </p:nvPr>
        </p:nvSpPr>
        <p:spPr bwMode="auto">
          <a:xfrm>
            <a:off x="889000" y="4964113"/>
            <a:ext cx="4891088" cy="4217987"/>
          </a:xfrm>
          <a:solidFill>
            <a:srgbClr val="FFFFFF"/>
          </a:solidFill>
          <a:ln>
            <a:solidFill>
              <a:srgbClr val="000000"/>
            </a:solidFill>
            <a:miter lim="800000"/>
            <a:headEnd/>
            <a:tailEnd/>
          </a:ln>
        </p:spPr>
        <p:txBody>
          <a:bodyPr wrap="square" lIns="91622" tIns="45811" rIns="91622" bIns="45811" numCol="1" anchor="t" anchorCtr="0" compatLnSpc="1">
            <a:prstTxWarp prst="textNoShape">
              <a:avLst/>
            </a:prstTxWarp>
          </a:bodyPr>
          <a:lstStyle/>
          <a:p>
            <a:r>
              <a:rPr lang="en-GB" b="1" smtClean="0"/>
              <a:t>Planning and Conducting Kaizen Events</a:t>
            </a:r>
          </a:p>
          <a:p>
            <a:r>
              <a:rPr lang="en-GB" smtClean="0"/>
              <a:t>Kaizen events are powerful.</a:t>
            </a:r>
          </a:p>
          <a:p>
            <a:r>
              <a:rPr lang="en-GB" smtClean="0"/>
              <a:t>They enable rapid improvements over a very short period of time. </a:t>
            </a:r>
          </a:p>
          <a:p>
            <a:r>
              <a:rPr lang="en-GB" smtClean="0"/>
              <a:t>However, the biggest problem that I have seen with kaizen is the seemingly random selection of particular areas or processes.</a:t>
            </a:r>
          </a:p>
          <a:p>
            <a:r>
              <a:rPr lang="en-GB" smtClean="0"/>
              <a:t>The goal of any kaizen event should be to improve the overall system. </a:t>
            </a:r>
          </a:p>
          <a:p>
            <a:r>
              <a:rPr lang="en-GB" smtClean="0"/>
              <a:t>An organization that wants to implement lean manufacturing should first use Value Stream Mapping (VSM) as its tool for identifying and prioritizing kaizen opportunities. </a:t>
            </a:r>
          </a:p>
          <a:p>
            <a:r>
              <a:rPr lang="en-GB" smtClean="0"/>
              <a:t>The only possible exception to this rule is the use of kaizen events to </a:t>
            </a:r>
            <a:r>
              <a:rPr lang="en-GB" smtClean="0">
                <a:hlinkClick r:id="rId3"/>
              </a:rPr>
              <a:t>implement 5S</a:t>
            </a:r>
            <a:r>
              <a:rPr lang="en-GB" smtClean="0"/>
              <a:t>.</a:t>
            </a:r>
          </a:p>
          <a:p>
            <a:r>
              <a:rPr lang="en-GB" smtClean="0"/>
              <a:t>All lean manufacturers should have 5S in place company-wide (though value stream mapping might still aid an organization in selecting the starting point for 5S).</a:t>
            </a:r>
          </a:p>
          <a:p>
            <a:r>
              <a:rPr lang="en-GB" smtClean="0"/>
              <a:t>Assuming you’ve mapped your value streams and are ready to start process-level kaizen activities, what do you do next?</a:t>
            </a:r>
          </a:p>
          <a:p>
            <a:endParaRPr lang="en-GB" b="1" smtClean="0"/>
          </a:p>
          <a:p>
            <a:r>
              <a:rPr lang="en-GB" b="1" smtClean="0"/>
              <a:t>Step 1: Selecting an Area</a:t>
            </a:r>
            <a:endParaRPr lang="en-GB" smtClean="0"/>
          </a:p>
          <a:p>
            <a:r>
              <a:rPr lang="en-GB" smtClean="0"/>
              <a:t>You may have identified several high-priority kaizen opportunities through Value Stream Mapping. </a:t>
            </a:r>
          </a:p>
          <a:p>
            <a:r>
              <a:rPr lang="en-GB" smtClean="0"/>
              <a:t>Some additional selection ideas you might use for a first kaizen event include the following: </a:t>
            </a:r>
          </a:p>
          <a:p>
            <a:r>
              <a:rPr lang="en-GB" smtClean="0"/>
              <a:t>Select an area that has a relatively sound process and a high likelihood of success. </a:t>
            </a:r>
          </a:p>
          <a:p>
            <a:r>
              <a:rPr lang="en-GB" smtClean="0"/>
              <a:t>It is important to succeed quickly in the first kaizen event to build momentum for the subsequent events.</a:t>
            </a:r>
          </a:p>
          <a:p>
            <a:r>
              <a:rPr lang="en-GB" smtClean="0"/>
              <a:t>Select an area that will be good for visibly demonstrating improvement to the rest of the organization. </a:t>
            </a:r>
          </a:p>
          <a:p>
            <a:r>
              <a:rPr lang="en-GB" smtClean="0"/>
              <a:t>Select an area that is small and self-contained.</a:t>
            </a:r>
          </a:p>
          <a:p>
            <a:r>
              <a:rPr lang="en-GB" smtClean="0"/>
              <a:t>For example, you might have a cell (or the opportunity to create a cell) that produces a complete product and is not dependent on other processes in the organization. </a:t>
            </a:r>
          </a:p>
          <a:p>
            <a:r>
              <a:rPr lang="en-GB" b="1" smtClean="0"/>
              <a:t>Step 2: Selecting Team Members</a:t>
            </a:r>
            <a:endParaRPr lang="en-GB" smtClean="0"/>
          </a:p>
          <a:p>
            <a:r>
              <a:rPr lang="en-GB" smtClean="0"/>
              <a:t>A good size kaizen team ranges from 6 to about 12 members.</a:t>
            </a:r>
          </a:p>
          <a:p>
            <a:r>
              <a:rPr lang="en-GB" smtClean="0"/>
              <a:t>Team members for a kaizen event should include the following:</a:t>
            </a:r>
          </a:p>
          <a:p>
            <a:r>
              <a:rPr lang="en-GB" smtClean="0"/>
              <a:t>People from the selected area (about 50%)</a:t>
            </a:r>
          </a:p>
          <a:p>
            <a:r>
              <a:rPr lang="en-GB" smtClean="0"/>
              <a:t>Maintenance person.</a:t>
            </a:r>
          </a:p>
          <a:p>
            <a:r>
              <a:rPr lang="en-GB" smtClean="0"/>
              <a:t>People from production control, warehouse, other production areas, quality, design engineering, manufacturing engineering.</a:t>
            </a:r>
          </a:p>
          <a:p>
            <a:r>
              <a:rPr lang="en-GB" smtClean="0"/>
              <a:t>This depends on the area on which you are focused.</a:t>
            </a:r>
          </a:p>
          <a:p>
            <a:r>
              <a:rPr lang="en-GB" smtClean="0"/>
              <a:t>Customers, suppliers, consultants as needed.</a:t>
            </a:r>
          </a:p>
          <a:p>
            <a:r>
              <a:rPr lang="en-GB" smtClean="0"/>
              <a:t>The person you select as the event leader must have experience and should not be from the particular area selected.</a:t>
            </a:r>
          </a:p>
          <a:p>
            <a:r>
              <a:rPr lang="en-GB" smtClean="0"/>
              <a:t>We recommend that the first few kaizen events be professionally conducted; select a consultant that has experience conducting such events. Also, select a consultant that states his intention to help your organization become self-sufficient at conducting kaizen events.</a:t>
            </a:r>
          </a:p>
          <a:p>
            <a:r>
              <a:rPr lang="en-GB" b="1" smtClean="0"/>
              <a:t>Step 3: Preparing the Area </a:t>
            </a:r>
            <a:endParaRPr lang="en-GB" smtClean="0"/>
          </a:p>
          <a:p>
            <a:r>
              <a:rPr lang="en-GB" smtClean="0"/>
              <a:t>Specific supplies will depend on the area in which your kaizen event is being done. </a:t>
            </a:r>
          </a:p>
          <a:p>
            <a:r>
              <a:rPr lang="en-GB" smtClean="0"/>
              <a:t>In production areas, you will likely need hand tools, tape, cardboard, tape measures, stopwatch, connectors to link up utilities, carts, safety equipment, cleaning supplies, and forklifts.</a:t>
            </a:r>
          </a:p>
          <a:p>
            <a:r>
              <a:rPr lang="en-GB" smtClean="0"/>
              <a:t>If it is a non-production area such as a design-for-manufacturability or information flow improvement event, you will not need much of the equipment mentioned above.</a:t>
            </a:r>
          </a:p>
          <a:p>
            <a:r>
              <a:rPr lang="en-GB" smtClean="0"/>
              <a:t>Regardless of the area you have selected, you will need flip charts, markers, dry erase board, and a conference room.</a:t>
            </a:r>
          </a:p>
          <a:p>
            <a:r>
              <a:rPr lang="en-GB" smtClean="0"/>
              <a:t>You will also need to gather as much baseline information about the area as possible: customer requirements, layouts or drawings, flow charts, procedures, etc. </a:t>
            </a:r>
          </a:p>
          <a:p>
            <a:r>
              <a:rPr lang="en-GB" smtClean="0"/>
              <a:t>If you’ve done your value stream mapping up-front, much of this should be at your fingertips. </a:t>
            </a:r>
          </a:p>
          <a:p>
            <a:r>
              <a:rPr lang="en-GB" smtClean="0"/>
              <a:t>Have all of this available for the team on the first day of the event. </a:t>
            </a:r>
          </a:p>
          <a:p>
            <a:r>
              <a:rPr lang="en-GB" b="1" smtClean="0"/>
              <a:t>Step 4: Game Day – Performing the Event Itself</a:t>
            </a:r>
            <a:endParaRPr lang="en-GB" smtClean="0"/>
          </a:p>
          <a:p>
            <a:r>
              <a:rPr lang="en-GB" smtClean="0"/>
              <a:t>For a five-day Kaizen event, the event proceeds as follows: </a:t>
            </a:r>
          </a:p>
          <a:p>
            <a:r>
              <a:rPr lang="en-GB" smtClean="0"/>
              <a:t>Day 1: Lean Training with emphasis on a particular tool (5S, DFM, SMED, etc.)</a:t>
            </a:r>
          </a:p>
          <a:p>
            <a:r>
              <a:rPr lang="en-GB" smtClean="0"/>
              <a:t>Day 2: Complete Training; this may include teambuilding exercise(s). Document current state</a:t>
            </a:r>
          </a:p>
          <a:p>
            <a:r>
              <a:rPr lang="en-GB" smtClean="0"/>
              <a:t>Day 3: Brainstorming; Idea Selection (future state); Future state formulation</a:t>
            </a:r>
          </a:p>
          <a:p>
            <a:r>
              <a:rPr lang="en-GB" smtClean="0"/>
              <a:t>Day 4: Implementation of Future State (implement as much as possible); Develop action plan for items that cannot be implemented during event.</a:t>
            </a:r>
          </a:p>
          <a:p>
            <a:r>
              <a:rPr lang="en-GB" smtClean="0"/>
              <a:t>Day 5: Complete Implementation odds-and-ends; Final Report out and celebration</a:t>
            </a:r>
          </a:p>
          <a:p>
            <a:r>
              <a:rPr lang="en-GB" b="1" smtClean="0"/>
              <a:t>Step 5: Follow Up</a:t>
            </a:r>
            <a:endParaRPr lang="en-GB" smtClean="0"/>
          </a:p>
          <a:p>
            <a:r>
              <a:rPr lang="en-GB" smtClean="0"/>
              <a:t>There must be a follow up to the action plan developed during the event.</a:t>
            </a:r>
          </a:p>
          <a:p>
            <a:r>
              <a:rPr lang="en-GB" smtClean="0"/>
              <a:t>Sometimes, the consultant will do this as part of the project. </a:t>
            </a:r>
          </a:p>
          <a:p>
            <a:r>
              <a:rPr lang="en-GB" smtClean="0"/>
              <a:t>Regular meetings should be held until action items have been completed.</a:t>
            </a:r>
          </a:p>
          <a:p>
            <a:r>
              <a:rPr lang="en-GB" smtClean="0"/>
              <a:t>The remaining action items should be visibly posted in the area until they have been completed.</a:t>
            </a:r>
          </a:p>
          <a:p>
            <a:pPr eaLnBrk="1" hangingPunct="1"/>
            <a:endParaRPr lang="en-GB" smtClean="0"/>
          </a:p>
        </p:txBody>
      </p:sp>
    </p:spTree>
    <p:extLst>
      <p:ext uri="{BB962C8B-B14F-4D97-AF65-F5344CB8AC3E}">
        <p14:creationId xmlns:p14="http://schemas.microsoft.com/office/powerpoint/2010/main" val="8214790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F3CCBCD-9CA1-4BF9-B6C0-95967F6D0BE3}" type="slidenum">
              <a:rPr lang="en-US" smtClean="0">
                <a:latin typeface="Arial" charset="0"/>
              </a:rPr>
              <a:pPr/>
              <a:t>23</a:t>
            </a:fld>
            <a:endParaRPr lang="en-US" smtClean="0">
              <a:latin typeface="Arial" charset="0"/>
            </a:endParaRPr>
          </a:p>
        </p:txBody>
      </p:sp>
      <p:sp>
        <p:nvSpPr>
          <p:cNvPr id="1064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65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t>Culture of stopping production to fix problems (</a:t>
            </a:r>
            <a:r>
              <a:rPr lang="en-US" sz="1000" smtClean="0">
                <a:solidFill>
                  <a:schemeClr val="accent2"/>
                </a:solidFill>
              </a:rPr>
              <a:t>jidoka</a:t>
            </a:r>
            <a:r>
              <a:rPr lang="en-US" sz="1000" smtClean="0"/>
              <a:t>)</a:t>
            </a:r>
          </a:p>
          <a:p>
            <a:pPr eaLnBrk="1" hangingPunct="1"/>
            <a:endParaRPr lang="en-US" sz="1000" smtClean="0"/>
          </a:p>
          <a:p>
            <a:pPr eaLnBrk="1" hangingPunct="1"/>
            <a:r>
              <a:rPr lang="en-US" sz="1000" smtClean="0">
                <a:latin typeface="Times New Roman" pitchFamily="18" charset="0"/>
              </a:rPr>
              <a:t>Traditional production view: “Do not shut down the assembly line!” The managers are judged by their ability to deliver the numbers.</a:t>
            </a:r>
          </a:p>
          <a:p>
            <a:pPr eaLnBrk="1" hangingPunct="1"/>
            <a:r>
              <a:rPr lang="en-US" sz="1000" smtClean="0">
                <a:latin typeface="Times New Roman" pitchFamily="18" charset="0"/>
              </a:rPr>
              <a:t>TPS view: “If you are not shutting down the assembly plant, it means that you have no problems. All manufacturing plants have problems. So you must be hiding problems. Please take out inventory so that problems surface. Then you will have to shut down the assembly line and fix the problems.”</a:t>
            </a:r>
          </a:p>
          <a:p>
            <a:pPr eaLnBrk="1" hangingPunct="1"/>
            <a:r>
              <a:rPr lang="en-US" sz="1000" smtClean="0">
                <a:latin typeface="Times New Roman" pitchFamily="18" charset="0"/>
              </a:rPr>
              <a:t>If we continually follow this view, we can make even better-quality products more efficiently.</a:t>
            </a:r>
          </a:p>
          <a:p>
            <a:pPr eaLnBrk="1" hangingPunct="1"/>
            <a:endParaRPr lang="en-US" sz="1000" smtClean="0"/>
          </a:p>
          <a:p>
            <a:pPr eaLnBrk="1" hangingPunct="1">
              <a:lnSpc>
                <a:spcPct val="90000"/>
              </a:lnSpc>
            </a:pPr>
            <a:r>
              <a:rPr lang="en-US" sz="1000" smtClean="0">
                <a:latin typeface="Times New Roman" pitchFamily="18" charset="0"/>
              </a:rPr>
              <a:t>Hence we need a method to detect defects when they occur and automatically stop production so an employee can fix the problem before the defect continues downstream.</a:t>
            </a:r>
          </a:p>
          <a:p>
            <a:pPr eaLnBrk="1" hangingPunct="1">
              <a:lnSpc>
                <a:spcPct val="90000"/>
              </a:lnSpc>
            </a:pPr>
            <a:r>
              <a:rPr lang="en-US" sz="1000" smtClean="0">
                <a:latin typeface="Times New Roman" pitchFamily="18" charset="0"/>
              </a:rPr>
              <a:t>Jidoka is also referred to as</a:t>
            </a:r>
            <a:r>
              <a:rPr lang="en-US" sz="1000" smtClean="0">
                <a:solidFill>
                  <a:srgbClr val="FF6600"/>
                </a:solidFill>
                <a:latin typeface="Times New Roman" pitchFamily="18" charset="0"/>
              </a:rPr>
              <a:t> autonomation</a:t>
            </a:r>
            <a:r>
              <a:rPr lang="en-US" sz="1000" smtClean="0">
                <a:latin typeface="Times New Roman" pitchFamily="18" charset="0"/>
              </a:rPr>
              <a:t> – equipment endowed with human intelligence to stop itself when it has a problem.</a:t>
            </a:r>
          </a:p>
          <a:p>
            <a:pPr eaLnBrk="1" hangingPunct="1">
              <a:lnSpc>
                <a:spcPct val="90000"/>
              </a:lnSpc>
            </a:pPr>
            <a:r>
              <a:rPr lang="en-US" sz="1000" smtClean="0">
                <a:latin typeface="Times New Roman" pitchFamily="18" charset="0"/>
              </a:rPr>
              <a:t>In-station quality is much more effective and less costly than inspecting and repairing quality problem after the fact.</a:t>
            </a:r>
          </a:p>
          <a:p>
            <a:pPr eaLnBrk="1" hangingPunct="1">
              <a:lnSpc>
                <a:spcPct val="90000"/>
              </a:lnSpc>
            </a:pPr>
            <a:r>
              <a:rPr lang="en-US" sz="1000" smtClean="0">
                <a:latin typeface="Times New Roman" pitchFamily="18" charset="0"/>
              </a:rPr>
              <a:t>Lean manufacturing dramatically increases the importance of building things right the first time.</a:t>
            </a:r>
          </a:p>
          <a:p>
            <a:pPr eaLnBrk="1" hangingPunct="1">
              <a:lnSpc>
                <a:spcPct val="90000"/>
              </a:lnSpc>
            </a:pPr>
            <a:r>
              <a:rPr lang="en-US" sz="1000" smtClean="0">
                <a:latin typeface="Times New Roman" pitchFamily="18" charset="0"/>
              </a:rPr>
              <a:t>With very low levels of inventory, there is little buffer to fall back on in case there is quality problem.</a:t>
            </a:r>
          </a:p>
          <a:p>
            <a:pPr eaLnBrk="1" hangingPunct="1"/>
            <a:endParaRPr lang="en-US" sz="1000" smtClean="0"/>
          </a:p>
          <a:p>
            <a:pPr eaLnBrk="1" hangingPunct="1"/>
            <a:r>
              <a:rPr lang="en-US" sz="1000" smtClean="0"/>
              <a:t>Jidoka means “autonomation” in Japanese.  </a:t>
            </a:r>
          </a:p>
          <a:p>
            <a:pPr eaLnBrk="1" hangingPunct="1"/>
            <a:r>
              <a:rPr lang="en-US" sz="1000" smtClean="0"/>
              <a:t>Autonomation means machinery with a human touch.  </a:t>
            </a:r>
          </a:p>
          <a:p>
            <a:pPr eaLnBrk="1" hangingPunct="1"/>
            <a:r>
              <a:rPr lang="en-US" sz="1000" smtClean="0"/>
              <a:t>The purpose of Jidoka is to develop processes that either alert you when a mistake has been made, or prevents a mistake from being made in the first place.  </a:t>
            </a:r>
          </a:p>
          <a:p>
            <a:pPr eaLnBrk="1" hangingPunct="1"/>
            <a:r>
              <a:rPr lang="en-US" sz="1000" smtClean="0"/>
              <a:t>Jidoka includes topics such as quality, mistake proofing and problem-solving.</a:t>
            </a:r>
          </a:p>
          <a:p>
            <a:pPr eaLnBrk="1" hangingPunct="1">
              <a:buFontTx/>
              <a:buChar char="•"/>
            </a:pPr>
            <a:endParaRPr lang="en-GB" sz="1000" smtClean="0"/>
          </a:p>
          <a:p>
            <a:pPr eaLnBrk="1" hangingPunct="1"/>
            <a:r>
              <a:rPr lang="en-US" sz="1000" b="1" smtClean="0">
                <a:solidFill>
                  <a:srgbClr val="CC0000"/>
                </a:solidFill>
              </a:rPr>
              <a:t>Quality at the Source</a:t>
            </a:r>
          </a:p>
          <a:p>
            <a:r>
              <a:rPr lang="en-US" sz="1000" smtClean="0"/>
              <a:t>Source Inspection: Operators must be certain that the product they are passing to the next work station is of acceptable quality.</a:t>
            </a:r>
          </a:p>
          <a:p>
            <a:r>
              <a:rPr lang="en-US" sz="1000" smtClean="0"/>
              <a:t>Operators must be given the means to perform inspection at the source, before they pass it along.</a:t>
            </a:r>
          </a:p>
          <a:p>
            <a:r>
              <a:rPr lang="en-US" sz="1000" smtClean="0"/>
              <a:t>Samples or established standards are visible tools that can be used in the cell for such purposes</a:t>
            </a:r>
          </a:p>
          <a:p>
            <a:r>
              <a:rPr lang="en-US" sz="1000" smtClean="0"/>
              <a:t>Process Documentation defining quality inspection requirements for each work station may need to be developed</a:t>
            </a:r>
          </a:p>
          <a:p>
            <a:pPr eaLnBrk="1" hangingPunct="1">
              <a:buFontTx/>
              <a:buChar char="•"/>
            </a:pPr>
            <a:endParaRPr lang="en-US" sz="1000" smtClean="0"/>
          </a:p>
          <a:p>
            <a:pPr eaLnBrk="1" hangingPunct="1">
              <a:buFontTx/>
              <a:buChar char="•"/>
            </a:pPr>
            <a:r>
              <a:rPr lang="en-US" sz="1000" b="1" smtClean="0"/>
              <a:t>Jidoka’s Purpose</a:t>
            </a:r>
          </a:p>
          <a:p>
            <a:pPr eaLnBrk="1" hangingPunct="1">
              <a:lnSpc>
                <a:spcPct val="90000"/>
              </a:lnSpc>
            </a:pPr>
            <a:r>
              <a:rPr lang="en-US" sz="1000" smtClean="0"/>
              <a:t>Increase quality</a:t>
            </a:r>
          </a:p>
          <a:p>
            <a:pPr eaLnBrk="1" hangingPunct="1">
              <a:lnSpc>
                <a:spcPct val="90000"/>
              </a:lnSpc>
            </a:pPr>
            <a:r>
              <a:rPr lang="en-US" sz="1000" smtClean="0"/>
              <a:t>Lower costs</a:t>
            </a:r>
          </a:p>
          <a:p>
            <a:pPr eaLnBrk="1" hangingPunct="1">
              <a:lnSpc>
                <a:spcPct val="90000"/>
              </a:lnSpc>
            </a:pPr>
            <a:r>
              <a:rPr lang="en-US" sz="1000" smtClean="0"/>
              <a:t>Improve customer relations</a:t>
            </a:r>
          </a:p>
          <a:p>
            <a:pPr eaLnBrk="1" hangingPunct="1">
              <a:lnSpc>
                <a:spcPct val="90000"/>
              </a:lnSpc>
            </a:pPr>
            <a:r>
              <a:rPr lang="en-US" sz="1000" smtClean="0"/>
              <a:t>Shorten delivery time</a:t>
            </a:r>
          </a:p>
          <a:p>
            <a:pPr eaLnBrk="1" hangingPunct="1">
              <a:buFontTx/>
              <a:buChar char="•"/>
            </a:pPr>
            <a:r>
              <a:rPr lang="en-US" sz="1000" b="1" smtClean="0"/>
              <a:t>Employee Responsibility</a:t>
            </a:r>
          </a:p>
          <a:p>
            <a:pPr eaLnBrk="1" hangingPunct="1"/>
            <a:r>
              <a:rPr lang="en-US" sz="1000" smtClean="0"/>
              <a:t>Help solve problems</a:t>
            </a:r>
          </a:p>
          <a:p>
            <a:pPr eaLnBrk="1" hangingPunct="1"/>
            <a:r>
              <a:rPr lang="en-US" sz="1000" smtClean="0"/>
              <a:t>To make decisions that affect them</a:t>
            </a:r>
          </a:p>
          <a:p>
            <a:pPr eaLnBrk="1" hangingPunct="1"/>
            <a:r>
              <a:rPr lang="en-US" sz="1000" smtClean="0"/>
              <a:t>Be accountable for their work</a:t>
            </a:r>
          </a:p>
          <a:p>
            <a:pPr eaLnBrk="1" hangingPunct="1"/>
            <a:r>
              <a:rPr lang="en-US" sz="1000" smtClean="0"/>
              <a:t>Improve productivity</a:t>
            </a:r>
          </a:p>
          <a:p>
            <a:pPr eaLnBrk="1" hangingPunct="1">
              <a:buFontTx/>
              <a:buChar char="•"/>
            </a:pPr>
            <a:r>
              <a:rPr lang="en-US" sz="1000" smtClean="0"/>
              <a:t>If employees cannot solve the problem or problems, they can stop the line and summon supervisors.</a:t>
            </a:r>
          </a:p>
          <a:p>
            <a:pPr eaLnBrk="1" hangingPunct="1">
              <a:buFontTx/>
              <a:buChar char="•"/>
            </a:pPr>
            <a:r>
              <a:rPr lang="en-US" sz="1000" b="1" smtClean="0"/>
              <a:t>Objectives of Jidoka</a:t>
            </a:r>
          </a:p>
          <a:p>
            <a:pPr eaLnBrk="1" hangingPunct="1"/>
            <a:r>
              <a:rPr lang="en-US" sz="1000" smtClean="0"/>
              <a:t>Ensure top quality </a:t>
            </a:r>
          </a:p>
          <a:p>
            <a:pPr eaLnBrk="1" hangingPunct="1"/>
            <a:r>
              <a:rPr lang="en-US" sz="1000" smtClean="0"/>
              <a:t>Prevent equipment breakdowns</a:t>
            </a:r>
          </a:p>
          <a:p>
            <a:pPr eaLnBrk="1" hangingPunct="1"/>
            <a:r>
              <a:rPr lang="en-US" sz="1000" smtClean="0"/>
              <a:t>Better use of manpower </a:t>
            </a:r>
          </a:p>
          <a:p>
            <a:pPr eaLnBrk="1" hangingPunct="1">
              <a:buFontTx/>
              <a:buChar char="•"/>
            </a:pPr>
            <a:r>
              <a:rPr lang="en-US" sz="1000" smtClean="0"/>
              <a:t>Jidoka is a business philosophy developed to maximize resources and minimize waste.</a:t>
            </a:r>
          </a:p>
          <a:p>
            <a:pPr eaLnBrk="1" hangingPunct="1">
              <a:buFontTx/>
              <a:buChar char="•"/>
            </a:pPr>
            <a:endParaRPr lang="en-US" sz="1000" smtClean="0"/>
          </a:p>
        </p:txBody>
      </p:sp>
    </p:spTree>
    <p:extLst>
      <p:ext uri="{BB962C8B-B14F-4D97-AF65-F5344CB8AC3E}">
        <p14:creationId xmlns:p14="http://schemas.microsoft.com/office/powerpoint/2010/main" val="2954545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5B12688-6F3F-4A4D-BC42-100DF92A3074}" type="slidenum">
              <a:rPr lang="en-US" smtClean="0">
                <a:latin typeface="Arial" charset="0"/>
              </a:rPr>
              <a:pPr/>
              <a:t>24</a:t>
            </a:fld>
            <a:endParaRPr lang="en-US" smtClean="0">
              <a:latin typeface="Arial" charset="0"/>
            </a:endParaRPr>
          </a:p>
        </p:txBody>
      </p:sp>
      <p:sp>
        <p:nvSpPr>
          <p:cNvPr id="1075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752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t>Poka-yoke devices:</a:t>
            </a:r>
          </a:p>
          <a:p>
            <a:r>
              <a:rPr lang="en-US" sz="1000" smtClean="0"/>
              <a:t>- perform well when corrective action involves trying to eliminate oversights and omissions.</a:t>
            </a:r>
          </a:p>
          <a:p>
            <a:r>
              <a:rPr lang="en-US" sz="1000" smtClean="0"/>
              <a:t>- can reduce the time and cost of informative inspection to near zero.</a:t>
            </a:r>
          </a:p>
          <a:p>
            <a:r>
              <a:rPr lang="en-US" sz="1000" smtClean="0"/>
              <a:t>- used with source inspection, can ensure that proper operating conditions exist prior to actual production.</a:t>
            </a:r>
          </a:p>
          <a:p>
            <a:pPr eaLnBrk="1" hangingPunct="1"/>
            <a:endParaRPr lang="en-US" sz="1000" smtClean="0"/>
          </a:p>
        </p:txBody>
      </p:sp>
    </p:spTree>
    <p:extLst>
      <p:ext uri="{BB962C8B-B14F-4D97-AF65-F5344CB8AC3E}">
        <p14:creationId xmlns:p14="http://schemas.microsoft.com/office/powerpoint/2010/main" val="16666322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bwMode="auto">
          <a:noFill/>
          <a:ln>
            <a:solidFill>
              <a:srgbClr val="000000"/>
            </a:solidFill>
            <a:miter lim="800000"/>
            <a:headEnd/>
            <a:tailEnd/>
          </a:ln>
        </p:spPr>
      </p:sp>
      <p:sp>
        <p:nvSpPr>
          <p:cNvPr id="108547" name="Notes Placeholder 2"/>
          <p:cNvSpPr>
            <a:spLocks noGrp="1"/>
          </p:cNvSpPr>
          <p:nvPr>
            <p:ph type="body" idx="1"/>
          </p:nvPr>
        </p:nvSpPr>
        <p:spPr bwMode="auto">
          <a:noFill/>
        </p:spPr>
        <p:txBody>
          <a:bodyPr wrap="square" numCol="1" anchor="t" anchorCtr="0" compatLnSpc="1">
            <a:prstTxWarp prst="textNoShape">
              <a:avLst/>
            </a:prstTxWarp>
          </a:bodyPr>
          <a:lstStyle/>
          <a:p>
            <a:pPr defTabSz="457200" eaLnBrk="1" hangingPunct="1">
              <a:spcBef>
                <a:spcPct val="0"/>
              </a:spcBef>
            </a:pPr>
            <a:r>
              <a:rPr lang="en-US" smtClean="0"/>
              <a:t>Example: One common and popular example of Mistake-Proofing is the design of the VHS video tape player. A videotape will only fully enter a VCR and play if it is placed correctly into opening.</a:t>
            </a:r>
          </a:p>
          <a:p>
            <a:pPr defTabSz="457200"/>
            <a:endParaRPr lang="en-US" smtClean="0"/>
          </a:p>
          <a:p>
            <a:pPr defTabSz="457200"/>
            <a:r>
              <a:rPr lang="en-US" smtClean="0"/>
              <a:t>Car keys are one of the most widely used poka yoke devices. They can be inserted with either side up.</a:t>
            </a:r>
          </a:p>
          <a:p>
            <a:pPr defTabSz="457200"/>
            <a:r>
              <a:rPr lang="en-US" smtClean="0"/>
              <a:t>Overflow drains on a sink (the holes high up on the side) are examples of poka yoke devices that prevent making a mess when filling the basin up with water.</a:t>
            </a:r>
          </a:p>
          <a:p>
            <a:pPr defTabSz="457200"/>
            <a:r>
              <a:rPr lang="en-US" smtClean="0"/>
              <a:t>Most computer manufacturers poka yoke their cables so the plugs only fit in one way. This prevents damage to the system.</a:t>
            </a:r>
          </a:p>
          <a:p>
            <a:pPr defTabSz="457200"/>
            <a:r>
              <a:rPr lang="en-US" smtClean="0"/>
              <a:t>Printers stop printing when the paper is out. This keeps them from spreading ink all over the internal mechanisms of the machine.</a:t>
            </a:r>
          </a:p>
          <a:p>
            <a:pPr defTabSz="457200"/>
            <a:r>
              <a:rPr lang="en-US" smtClean="0"/>
              <a:t>A sensor in a gas nozzle knows when your tank is full. This is a poka yoke that prevents dangerous messes by shutting off the pump.</a:t>
            </a:r>
          </a:p>
          <a:p>
            <a:pPr defTabSz="457200"/>
            <a:r>
              <a:rPr lang="en-US" smtClean="0"/>
              <a:t>Your ice maker in your freezer shuts off when the bucket is full.</a:t>
            </a:r>
          </a:p>
          <a:p>
            <a:pPr defTabSz="457200"/>
            <a:r>
              <a:rPr lang="en-US" smtClean="0"/>
              <a:t>Your washing machine ends the spin cycle when it is out of balance.</a:t>
            </a:r>
          </a:p>
          <a:p>
            <a:pPr defTabSz="457200"/>
            <a:endParaRPr lang="en-US" smtClean="0"/>
          </a:p>
          <a:p>
            <a:pPr defTabSz="457200"/>
            <a:endParaRPr lang="en-US" smtClean="0"/>
          </a:p>
        </p:txBody>
      </p:sp>
      <p:sp>
        <p:nvSpPr>
          <p:cNvPr id="1085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EBEF39B-50D0-45AC-AC73-33692FB1A736}" type="slidenum">
              <a:rPr lang="en-US" smtClean="0">
                <a:latin typeface="Arial" charset="0"/>
              </a:rPr>
              <a:pPr/>
              <a:t>25</a:t>
            </a:fld>
            <a:endParaRPr lang="en-US" smtClean="0">
              <a:latin typeface="Arial" charset="0"/>
            </a:endParaRPr>
          </a:p>
        </p:txBody>
      </p:sp>
    </p:spTree>
    <p:extLst>
      <p:ext uri="{BB962C8B-B14F-4D97-AF65-F5344CB8AC3E}">
        <p14:creationId xmlns:p14="http://schemas.microsoft.com/office/powerpoint/2010/main" val="23957759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bwMode="auto">
          <a:noFill/>
          <a:ln>
            <a:solidFill>
              <a:srgbClr val="000000"/>
            </a:solidFill>
            <a:miter lim="800000"/>
            <a:headEnd/>
            <a:tailEnd/>
          </a:ln>
        </p:spPr>
      </p:sp>
      <p:sp>
        <p:nvSpPr>
          <p:cNvPr id="10957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095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8B69BA6-F77B-47A6-96C4-4756ADDF92B0}" type="slidenum">
              <a:rPr lang="en-GB" smtClean="0">
                <a:latin typeface="Arial" charset="0"/>
              </a:rPr>
              <a:pPr/>
              <a:t>26</a:t>
            </a:fld>
            <a:endParaRPr lang="en-GB" smtClean="0">
              <a:latin typeface="Arial" charset="0"/>
            </a:endParaRPr>
          </a:p>
        </p:txBody>
      </p:sp>
    </p:spTree>
    <p:extLst>
      <p:ext uri="{BB962C8B-B14F-4D97-AF65-F5344CB8AC3E}">
        <p14:creationId xmlns:p14="http://schemas.microsoft.com/office/powerpoint/2010/main" val="2691185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body" idx="1"/>
          </p:nvPr>
        </p:nvSpPr>
        <p:spPr bwMode="auto">
          <a:xfrm>
            <a:off x="890588" y="4716463"/>
            <a:ext cx="4887912" cy="4468812"/>
          </a:xfrm>
          <a:noFill/>
        </p:spPr>
        <p:txBody>
          <a:bodyPr wrap="square" numCol="1" anchor="t" anchorCtr="0" compatLnSpc="1">
            <a:prstTxWarp prst="textNoShape">
              <a:avLst/>
            </a:prstTxWarp>
          </a:bodyPr>
          <a:lstStyle/>
          <a:p>
            <a:pPr defTabSz="620713"/>
            <a:endParaRPr lang="en-US" b="1" smtClean="0"/>
          </a:p>
        </p:txBody>
      </p:sp>
    </p:spTree>
    <p:extLst>
      <p:ext uri="{BB962C8B-B14F-4D97-AF65-F5344CB8AC3E}">
        <p14:creationId xmlns:p14="http://schemas.microsoft.com/office/powerpoint/2010/main" val="5319038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spect="1" noChangeArrowheads="1" noTextEdit="1"/>
          </p:cNvSpPr>
          <p:nvPr>
            <p:ph type="sldImg"/>
          </p:nvPr>
        </p:nvSpPr>
        <p:spPr bwMode="auto">
          <a:xfrm>
            <a:off x="850900" y="742950"/>
            <a:ext cx="4965700" cy="3725863"/>
          </a:xfrm>
          <a:noFill/>
          <a:ln>
            <a:solidFill>
              <a:srgbClr val="000000"/>
            </a:solidFill>
            <a:miter lim="800000"/>
            <a:headEnd/>
            <a:tailEnd/>
          </a:ln>
        </p:spPr>
      </p:sp>
      <p:sp>
        <p:nvSpPr>
          <p:cNvPr id="111619" name="Rectangle 3"/>
          <p:cNvSpPr>
            <a:spLocks noGrp="1" noChangeArrowheads="1"/>
          </p:cNvSpPr>
          <p:nvPr>
            <p:ph type="body" idx="1"/>
          </p:nvPr>
        </p:nvSpPr>
        <p:spPr bwMode="auto">
          <a:xfrm>
            <a:off x="890588" y="4716463"/>
            <a:ext cx="4887912" cy="4468812"/>
          </a:xfrm>
          <a:noFill/>
        </p:spPr>
        <p:txBody>
          <a:bodyPr wrap="square" numCol="1" anchor="t" anchorCtr="0" compatLnSpc="1">
            <a:prstTxWarp prst="textNoShape">
              <a:avLst/>
            </a:prstTxWarp>
          </a:bodyPr>
          <a:lstStyle/>
          <a:p>
            <a:pPr defTabSz="620713"/>
            <a:endParaRPr lang="en-US" b="1" smtClean="0"/>
          </a:p>
        </p:txBody>
      </p:sp>
    </p:spTree>
    <p:extLst>
      <p:ext uri="{BB962C8B-B14F-4D97-AF65-F5344CB8AC3E}">
        <p14:creationId xmlns:p14="http://schemas.microsoft.com/office/powerpoint/2010/main" val="25681485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p:cNvSpPr>
            <a:spLocks noGrp="1" noRot="1" noChangeAspect="1" noTextEdit="1"/>
          </p:cNvSpPr>
          <p:nvPr>
            <p:ph type="sldImg"/>
          </p:nvPr>
        </p:nvSpPr>
        <p:spPr bwMode="auto">
          <a:noFill/>
          <a:ln>
            <a:solidFill>
              <a:srgbClr val="000000"/>
            </a:solidFill>
            <a:miter lim="800000"/>
            <a:headEnd/>
            <a:tailEnd/>
          </a:ln>
        </p:spPr>
      </p:sp>
      <p:sp>
        <p:nvSpPr>
          <p:cNvPr id="1126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US" smtClean="0">
                <a:latin typeface="Times New Roman" pitchFamily="18" charset="0"/>
              </a:rPr>
              <a:t>When the equipment shuts down because of a quality problem, flags or light, usually with accompanying music, signal that help is needed to solve the problem.</a:t>
            </a:r>
          </a:p>
          <a:p>
            <a:pPr eaLnBrk="1" hangingPunct="1"/>
            <a:r>
              <a:rPr lang="en-US" smtClean="0">
                <a:latin typeface="Times New Roman" pitchFamily="18" charset="0"/>
              </a:rPr>
              <a:t>This signaling system is called the andon system.</a:t>
            </a:r>
          </a:p>
          <a:p>
            <a:pPr eaLnBrk="1" hangingPunct="1"/>
            <a:r>
              <a:rPr lang="en-US" smtClean="0">
                <a:latin typeface="Times New Roman" pitchFamily="18" charset="0"/>
              </a:rPr>
              <a:t>At Toyota, the andon is called a “fixed-position line stop system.”</a:t>
            </a:r>
          </a:p>
          <a:p>
            <a:pPr eaLnBrk="1" hangingPunct="1"/>
            <a:r>
              <a:rPr lang="en-US" smtClean="0">
                <a:latin typeface="Times New Roman" pitchFamily="18" charset="0"/>
              </a:rPr>
              <a:t>When a workstation in the assembly line signals a problem, the production line is not stopped immediately.</a:t>
            </a:r>
          </a:p>
          <a:p>
            <a:pPr eaLnBrk="1" hangingPunct="1"/>
            <a:r>
              <a:rPr lang="en-US" smtClean="0">
                <a:latin typeface="Times New Roman" pitchFamily="18" charset="0"/>
              </a:rPr>
              <a:t>The manufacturing team has until the product moves to the next workstation to respond and address the problem, before the andon turns red and stops the assembly line.</a:t>
            </a:r>
          </a:p>
          <a:p>
            <a:pPr eaLnBrk="1" hangingPunct="1"/>
            <a:endParaRPr lang="en-US" smtClean="0">
              <a:latin typeface="Times New Roman" pitchFamily="18" charset="0"/>
            </a:endParaRPr>
          </a:p>
          <a:p>
            <a:pPr eaLnBrk="1" hangingPunct="1"/>
            <a:r>
              <a:rPr lang="en-US" smtClean="0">
                <a:latin typeface="Times New Roman" pitchFamily="18" charset="0"/>
              </a:rPr>
              <a:t>If the problem is small enough that can be solved in the lead-time between two workstation, 100% quality is achieved without stopping the line.</a:t>
            </a:r>
          </a:p>
          <a:p>
            <a:pPr eaLnBrk="1" hangingPunct="1"/>
            <a:r>
              <a:rPr lang="en-US" smtClean="0">
                <a:latin typeface="Times New Roman" pitchFamily="18" charset="0"/>
              </a:rPr>
              <a:t>If the problem is complex, the team leader can conclude that the line should stop.</a:t>
            </a:r>
          </a:p>
          <a:p>
            <a:pPr eaLnBrk="1" hangingPunct="1"/>
            <a:r>
              <a:rPr lang="en-US" smtClean="0">
                <a:latin typeface="Times New Roman" pitchFamily="18" charset="0"/>
              </a:rPr>
              <a:t>In TPS, the workstation detects the defects by using countermeasures and error-proofing (</a:t>
            </a:r>
            <a:r>
              <a:rPr lang="en-US" smtClean="0">
                <a:solidFill>
                  <a:schemeClr val="accent2"/>
                </a:solidFill>
                <a:latin typeface="Times New Roman" pitchFamily="18" charset="0"/>
              </a:rPr>
              <a:t>poka-yoke</a:t>
            </a:r>
            <a:r>
              <a:rPr lang="en-US" smtClean="0">
                <a:latin typeface="Times New Roman" pitchFamily="18" charset="0"/>
              </a:rPr>
              <a:t>).</a:t>
            </a:r>
          </a:p>
          <a:p>
            <a:pPr eaLnBrk="1" hangingPunct="1"/>
            <a:r>
              <a:rPr lang="en-US" smtClean="0">
                <a:latin typeface="Times New Roman" pitchFamily="18" charset="0"/>
              </a:rPr>
              <a:t>Applications of andon system to service organizations like call-center are obvious!</a:t>
            </a:r>
          </a:p>
        </p:txBody>
      </p:sp>
      <p:sp>
        <p:nvSpPr>
          <p:cNvPr id="11264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3D3370-B82B-406D-A91D-BA2CEF251195}" type="slidenum">
              <a:rPr lang="en-GB" smtClean="0">
                <a:latin typeface="Arial" charset="0"/>
              </a:rPr>
              <a:pPr/>
              <a:t>29</a:t>
            </a:fld>
            <a:endParaRPr lang="en-GB" smtClean="0">
              <a:latin typeface="Arial" charset="0"/>
            </a:endParaRPr>
          </a:p>
        </p:txBody>
      </p:sp>
    </p:spTree>
    <p:extLst>
      <p:ext uri="{BB962C8B-B14F-4D97-AF65-F5344CB8AC3E}">
        <p14:creationId xmlns:p14="http://schemas.microsoft.com/office/powerpoint/2010/main" val="11531193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p:cNvSpPr>
            <a:spLocks noGrp="1" noRot="1" noChangeAspect="1" noTextEdit="1"/>
          </p:cNvSpPr>
          <p:nvPr>
            <p:ph type="sldImg"/>
          </p:nvPr>
        </p:nvSpPr>
        <p:spPr bwMode="auto">
          <a:noFill/>
          <a:ln>
            <a:solidFill>
              <a:srgbClr val="000000"/>
            </a:solidFill>
            <a:miter lim="800000"/>
            <a:headEnd/>
            <a:tailEnd/>
          </a:ln>
        </p:spPr>
      </p:sp>
      <p:sp>
        <p:nvSpPr>
          <p:cNvPr id="11366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136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79B8387-8B79-4B8E-8504-C151B7F33DC8}" type="slidenum">
              <a:rPr lang="en-GB" smtClean="0">
                <a:latin typeface="Arial" charset="0"/>
              </a:rPr>
              <a:pPr/>
              <a:t>30</a:t>
            </a:fld>
            <a:endParaRPr lang="en-GB" smtClean="0">
              <a:latin typeface="Arial" charset="0"/>
            </a:endParaRPr>
          </a:p>
        </p:txBody>
      </p:sp>
    </p:spTree>
    <p:extLst>
      <p:ext uri="{BB962C8B-B14F-4D97-AF65-F5344CB8AC3E}">
        <p14:creationId xmlns:p14="http://schemas.microsoft.com/office/powerpoint/2010/main" val="29181033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p:cNvSpPr>
            <a:spLocks noGrp="1" noRot="1" noChangeAspect="1" noTextEdit="1"/>
          </p:cNvSpPr>
          <p:nvPr>
            <p:ph type="sldImg"/>
          </p:nvPr>
        </p:nvSpPr>
        <p:spPr bwMode="auto">
          <a:noFill/>
          <a:ln>
            <a:solidFill>
              <a:srgbClr val="000000"/>
            </a:solidFill>
            <a:miter lim="800000"/>
            <a:headEnd/>
            <a:tailEnd/>
          </a:ln>
        </p:spPr>
      </p:sp>
      <p:sp>
        <p:nvSpPr>
          <p:cNvPr id="114691"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smtClean="0"/>
              <a:t>Focused Improvement</a:t>
            </a:r>
          </a:p>
          <a:p>
            <a:r>
              <a:rPr lang="en-GB" smtClean="0"/>
              <a:t>Understanding the practice of making continuous improvements in the workplace by focusing on eliminating major losses and waste through structured problem solving.</a:t>
            </a:r>
          </a:p>
          <a:p>
            <a:endParaRPr lang="en-GB" smtClean="0"/>
          </a:p>
        </p:txBody>
      </p:sp>
      <p:sp>
        <p:nvSpPr>
          <p:cNvPr id="11469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A7C718D-F5AC-4EC8-80EF-B252FC55A45A}" type="slidenum">
              <a:rPr lang="en-GB" smtClean="0">
                <a:latin typeface="Arial" charset="0"/>
              </a:rPr>
              <a:pPr/>
              <a:t>31</a:t>
            </a:fld>
            <a:endParaRPr lang="en-GB" smtClean="0">
              <a:latin typeface="Arial" charset="0"/>
            </a:endParaRPr>
          </a:p>
        </p:txBody>
      </p:sp>
    </p:spTree>
    <p:extLst>
      <p:ext uri="{BB962C8B-B14F-4D97-AF65-F5344CB8AC3E}">
        <p14:creationId xmlns:p14="http://schemas.microsoft.com/office/powerpoint/2010/main" val="21788187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ADC9001-B77E-41C3-B9C6-0A93814C1E9C}" type="slidenum">
              <a:rPr lang="en-US" smtClean="0">
                <a:latin typeface="Arial" charset="0"/>
              </a:rPr>
              <a:pPr/>
              <a:t>32</a:t>
            </a:fld>
            <a:endParaRPr lang="en-US" smtClean="0">
              <a:latin typeface="Arial" charset="0"/>
            </a:endParaRPr>
          </a:p>
        </p:txBody>
      </p:sp>
      <p:sp>
        <p:nvSpPr>
          <p:cNvPr id="1157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571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one of the most important concepts in a lean transformation.  As opposed to pushing the product through the value stream, we want to produce only when the downstream process has consumed what we have produced.  In essence, we want to produce based only on customer demand.</a:t>
            </a:r>
          </a:p>
          <a:p>
            <a:endParaRPr lang="en-US" sz="1000" smtClean="0"/>
          </a:p>
          <a:p>
            <a:r>
              <a:rPr lang="en-US" sz="1000" smtClean="0"/>
              <a:t>Obviously, we would like to create continuous flow throughout the entire value stream, but due to a number of reasons, this is not always possible.  Therefore, where continuous flow is not possible, we need to establish pull signals to link non-continuous processes and maintain flow.</a:t>
            </a:r>
          </a:p>
          <a:p>
            <a:pPr eaLnBrk="1" hangingPunct="1">
              <a:buFontTx/>
              <a:buChar char="•"/>
            </a:pPr>
            <a:endParaRPr lang="en-GB" sz="1000" smtClean="0"/>
          </a:p>
          <a:p>
            <a:r>
              <a:rPr lang="en-GB" sz="1000" b="1" smtClean="0"/>
              <a:t>Process &amp; Material Flow</a:t>
            </a:r>
          </a:p>
          <a:p>
            <a:r>
              <a:rPr lang="en-GB" sz="1000" smtClean="0"/>
              <a:t>World class manufacturing deploys pull systems to control the flow of product from one process to another. Upstream processes will only transfer products when the downstream process requires it. Learn the "Theory of Constraints" on how to detect and protect your throughput potential.</a:t>
            </a:r>
          </a:p>
          <a:p>
            <a:pPr eaLnBrk="1" hangingPunct="1">
              <a:buFontTx/>
              <a:buChar char="•"/>
            </a:pPr>
            <a:endParaRPr lang="en-GB" sz="1000" smtClean="0"/>
          </a:p>
          <a:p>
            <a:pPr eaLnBrk="1" hangingPunct="1">
              <a:buFontTx/>
              <a:buChar char="•"/>
            </a:pPr>
            <a:endParaRPr lang="en-US" sz="1000" smtClean="0"/>
          </a:p>
        </p:txBody>
      </p:sp>
    </p:spTree>
    <p:extLst>
      <p:ext uri="{BB962C8B-B14F-4D97-AF65-F5344CB8AC3E}">
        <p14:creationId xmlns:p14="http://schemas.microsoft.com/office/powerpoint/2010/main" val="7317698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8A11CC2-3984-456D-8C8A-279E22D65959}" type="slidenum">
              <a:rPr lang="en-US" altLang="en-US" smtClean="0">
                <a:latin typeface="Arial" charset="0"/>
              </a:rPr>
              <a:pPr/>
              <a:t>33</a:t>
            </a:fld>
            <a:endParaRPr lang="en-US" altLang="en-US" smtClean="0">
              <a:latin typeface="Arial" charset="0"/>
            </a:endParaRPr>
          </a:p>
        </p:txBody>
      </p:sp>
      <p:sp>
        <p:nvSpPr>
          <p:cNvPr id="1167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0179" name="Rectangle 3"/>
          <p:cNvSpPr>
            <a:spLocks noGrp="1" noChangeArrowheads="1"/>
          </p:cNvSpPr>
          <p:nvPr>
            <p:ph type="body" idx="1"/>
          </p:nvPr>
        </p:nvSpPr>
        <p:spPr/>
        <p:txBody>
          <a:bodyPr/>
          <a:lstStyle/>
          <a:p>
            <a:pPr marL="0" lvl="1" eaLnBrk="1" hangingPunct="1">
              <a:defRPr/>
            </a:pPr>
            <a:r>
              <a:rPr lang="en-US" dirty="0" smtClean="0">
                <a:solidFill>
                  <a:srgbClr val="FF0000"/>
                </a:solidFill>
              </a:rPr>
              <a:t>First described by Henry Ford in </a:t>
            </a:r>
            <a:r>
              <a:rPr lang="en-US" i="1" dirty="0" smtClean="0">
                <a:solidFill>
                  <a:srgbClr val="FF0000"/>
                </a:solidFill>
              </a:rPr>
              <a:t>My Life and Work</a:t>
            </a:r>
            <a:r>
              <a:rPr lang="en-US" dirty="0" smtClean="0">
                <a:solidFill>
                  <a:srgbClr val="FF0000"/>
                </a:solidFill>
              </a:rPr>
              <a:t> (1922)</a:t>
            </a:r>
          </a:p>
          <a:p>
            <a:pPr eaLnBrk="1" hangingPunct="1">
              <a:defRPr/>
            </a:pPr>
            <a:endParaRPr lang="en-GB" sz="1000" dirty="0" smtClean="0">
              <a:latin typeface="Arial" pitchFamily="34" charset="0"/>
            </a:endParaRPr>
          </a:p>
          <a:p>
            <a:pPr>
              <a:defRPr/>
            </a:pPr>
            <a:r>
              <a:rPr lang="en-GB" sz="1000" dirty="0" smtClean="0">
                <a:solidFill>
                  <a:srgbClr val="FF0000"/>
                </a:solidFill>
              </a:rPr>
              <a:t>A production control method used to attain minimum inventory levels by ensuring delivery of materials and assemblies just when they are to be used.</a:t>
            </a:r>
          </a:p>
          <a:p>
            <a:pPr>
              <a:defRPr/>
            </a:pPr>
            <a:endParaRPr lang="en-GB" sz="1000" dirty="0" smtClean="0">
              <a:solidFill>
                <a:srgbClr val="FF0000"/>
              </a:solidFill>
            </a:endParaRPr>
          </a:p>
          <a:p>
            <a:pPr>
              <a:defRPr/>
            </a:pPr>
            <a:r>
              <a:rPr lang="en-GB" sz="1000" dirty="0" smtClean="0">
                <a:solidFill>
                  <a:srgbClr val="FF0000"/>
                </a:solidFill>
              </a:rPr>
              <a:t>A philosophy of lean or value-added manufacturing that aims to optimize production processes by continuously reducing waste.</a:t>
            </a:r>
          </a:p>
          <a:p>
            <a:pPr>
              <a:defRPr/>
            </a:pPr>
            <a:endParaRPr lang="en-GB" sz="1000" dirty="0" smtClean="0">
              <a:solidFill>
                <a:srgbClr val="FF0000"/>
              </a:solidFill>
            </a:endParaRPr>
          </a:p>
          <a:p>
            <a:pPr>
              <a:defRPr/>
            </a:pPr>
            <a:r>
              <a:rPr lang="en-GB" sz="1000" dirty="0" smtClean="0">
                <a:solidFill>
                  <a:srgbClr val="FF0000"/>
                </a:solidFill>
              </a:rPr>
              <a:t>A management philosophy that assumes that any manufacturing process that does not add value to the product for the customer is wasteful.</a:t>
            </a:r>
          </a:p>
          <a:p>
            <a:pPr>
              <a:defRPr/>
            </a:pPr>
            <a:endParaRPr lang="en-US" altLang="en-US" dirty="0" smtClean="0"/>
          </a:p>
          <a:p>
            <a:pPr eaLnBrk="1" hangingPunct="1">
              <a:defRPr/>
            </a:pPr>
            <a:r>
              <a:rPr lang="en-US" altLang="zh-CN" b="1" dirty="0" smtClean="0">
                <a:solidFill>
                  <a:srgbClr val="CC0000"/>
                </a:solidFill>
                <a:effectLst>
                  <a:outerShdw blurRad="38100" dist="38100" dir="2700000" algn="tl">
                    <a:srgbClr val="C0C0C0"/>
                  </a:outerShdw>
                </a:effectLst>
              </a:rPr>
              <a:t>Just-in-time: A definition</a:t>
            </a:r>
          </a:p>
          <a:p>
            <a:pPr lvl="1" eaLnBrk="1" hangingPunct="1">
              <a:defRPr/>
            </a:pPr>
            <a:r>
              <a:rPr lang="en-US" altLang="zh-CN" b="1" dirty="0" smtClean="0">
                <a:solidFill>
                  <a:srgbClr val="003366"/>
                </a:solidFill>
                <a:effectLst>
                  <a:outerShdw blurRad="38100" dist="38100" dir="2700000" algn="tl">
                    <a:srgbClr val="C0C0C0"/>
                  </a:outerShdw>
                </a:effectLst>
              </a:rPr>
              <a:t>Uses a systems approach to develop and operate a manufacturing system</a:t>
            </a:r>
          </a:p>
          <a:p>
            <a:pPr lvl="1" eaLnBrk="1" hangingPunct="1">
              <a:defRPr/>
            </a:pPr>
            <a:r>
              <a:rPr lang="en-US" altLang="zh-CN" b="1" dirty="0" smtClean="0">
                <a:solidFill>
                  <a:srgbClr val="003366"/>
                </a:solidFill>
                <a:effectLst>
                  <a:outerShdw blurRad="38100" dist="38100" dir="2700000" algn="tl">
                    <a:srgbClr val="C0C0C0"/>
                  </a:outerShdw>
                </a:effectLst>
              </a:rPr>
              <a:t>Organizes the production process so that parts are available when they are needed</a:t>
            </a:r>
          </a:p>
          <a:p>
            <a:pPr lvl="1" eaLnBrk="1" hangingPunct="1">
              <a:defRPr/>
            </a:pPr>
            <a:r>
              <a:rPr lang="en-US" altLang="zh-CN" b="1" dirty="0" smtClean="0">
                <a:solidFill>
                  <a:srgbClr val="003366"/>
                </a:solidFill>
                <a:effectLst>
                  <a:outerShdw blurRad="38100" dist="38100" dir="2700000" algn="tl">
                    <a:srgbClr val="C0C0C0"/>
                  </a:outerShdw>
                </a:effectLst>
                <a:cs typeface="Times New Roman" pitchFamily="18" charset="0"/>
              </a:rPr>
              <a:t>A method for optimizing processes that involves continual reduction of waste</a:t>
            </a:r>
          </a:p>
          <a:p>
            <a:pPr>
              <a:defRPr/>
            </a:pPr>
            <a:endParaRPr lang="en-GB" sz="1000" dirty="0" smtClean="0">
              <a:solidFill>
                <a:srgbClr val="FF0000"/>
              </a:solidFill>
            </a:endParaRPr>
          </a:p>
          <a:p>
            <a:pPr>
              <a:defRPr/>
            </a:pPr>
            <a:r>
              <a:rPr lang="en-GB" sz="1000" dirty="0" smtClean="0">
                <a:solidFill>
                  <a:srgbClr val="FF0000"/>
                </a:solidFill>
              </a:rPr>
              <a:t>Central themes – Simplicity, Quality and Elimination of Waste</a:t>
            </a:r>
          </a:p>
          <a:p>
            <a:pPr>
              <a:defRPr/>
            </a:pPr>
            <a:endParaRPr lang="en-GB" sz="1000" dirty="0" smtClean="0">
              <a:solidFill>
                <a:srgbClr val="FF0000"/>
              </a:solidFill>
            </a:endParaRPr>
          </a:p>
          <a:p>
            <a:pPr>
              <a:defRPr/>
            </a:pPr>
            <a:endParaRPr lang="en-US" altLang="en-US" dirty="0"/>
          </a:p>
        </p:txBody>
      </p:sp>
    </p:spTree>
    <p:extLst>
      <p:ext uri="{BB962C8B-B14F-4D97-AF65-F5344CB8AC3E}">
        <p14:creationId xmlns:p14="http://schemas.microsoft.com/office/powerpoint/2010/main" val="29895874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D05A4F8-3C76-4CBC-8978-5AA35F8B15D6}" type="slidenum">
              <a:rPr lang="en-US" altLang="en-US" smtClean="0">
                <a:latin typeface="Arial" charset="0"/>
              </a:rPr>
              <a:pPr/>
              <a:t>34</a:t>
            </a:fld>
            <a:endParaRPr lang="en-US" altLang="en-US" smtClean="0">
              <a:latin typeface="Arial" charset="0"/>
            </a:endParaRPr>
          </a:p>
        </p:txBody>
      </p:sp>
      <p:sp>
        <p:nvSpPr>
          <p:cNvPr id="1177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776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Just-In-Time manufacturing is much more than just another way to control inventory, it’s a way to </a:t>
            </a:r>
            <a:r>
              <a:rPr lang="en-US" altLang="en-US" b="1" smtClean="0"/>
              <a:t>eliminate it completely</a:t>
            </a:r>
            <a:r>
              <a:rPr lang="en-US" altLang="en-US" smtClean="0"/>
              <a:t>.  </a:t>
            </a:r>
          </a:p>
          <a:p>
            <a:r>
              <a:rPr lang="en-US" altLang="en-US" smtClean="0"/>
              <a:t>During production parts and subassemblies are to be available on the shop floor </a:t>
            </a:r>
            <a:r>
              <a:rPr lang="en-US" altLang="en-US" b="1" smtClean="0"/>
              <a:t>exactly when they are needed</a:t>
            </a:r>
            <a:r>
              <a:rPr lang="en-US" altLang="en-US" smtClean="0"/>
              <a:t>.  </a:t>
            </a:r>
          </a:p>
          <a:p>
            <a:r>
              <a:rPr lang="en-US" altLang="en-US" smtClean="0"/>
              <a:t>Any part of the production process that </a:t>
            </a:r>
            <a:r>
              <a:rPr lang="en-US" altLang="en-US" b="1" smtClean="0"/>
              <a:t>does not add value </a:t>
            </a:r>
            <a:r>
              <a:rPr lang="en-US" altLang="en-US" smtClean="0"/>
              <a:t>to the product should be eliminated.</a:t>
            </a:r>
          </a:p>
          <a:p>
            <a:endParaRPr lang="en-US" altLang="en-US" smtClean="0"/>
          </a:p>
          <a:p>
            <a:r>
              <a:rPr lang="en-US" altLang="en-US" smtClean="0"/>
              <a:t>Waste is defined as “any activity that increases cost but does not add value to the product.  </a:t>
            </a:r>
          </a:p>
          <a:p>
            <a:r>
              <a:rPr lang="en-US" altLang="en-US" smtClean="0"/>
              <a:t>The end result should be a manufacturing process with no wasteful actions.  </a:t>
            </a:r>
          </a:p>
          <a:p>
            <a:r>
              <a:rPr lang="en-US" altLang="en-US" b="1" smtClean="0"/>
              <a:t>The goal of JIT manufacturing is to identify the perfect process, making the process as simple and efficient as possible.  </a:t>
            </a:r>
          </a:p>
          <a:p>
            <a:endParaRPr lang="en-US" altLang="en-US" smtClean="0"/>
          </a:p>
          <a:p>
            <a:r>
              <a:rPr lang="en-US" altLang="en-US" smtClean="0"/>
              <a:t>In order for JIT implementation to be successful a company must follow these guidelines and not try to implement JIT just for the sake of change.  </a:t>
            </a:r>
          </a:p>
          <a:p>
            <a:r>
              <a:rPr lang="en-US" altLang="en-US" smtClean="0"/>
              <a:t>Most of the company’s that change to JIT manufacturing are doing it because of their competitors, mainly those in the far east, because they are producing far more rapidly and effectively. </a:t>
            </a:r>
          </a:p>
          <a:p>
            <a:r>
              <a:rPr lang="en-US" altLang="en-US" smtClean="0"/>
              <a:t>JIT changes almost every aspect of the company so it does not fall on the shoulders of a single segment of the firm but instead a firm-wide commitment is needed.  </a:t>
            </a:r>
          </a:p>
          <a:p>
            <a:r>
              <a:rPr lang="en-US" altLang="en-US" smtClean="0"/>
              <a:t>The executives have to be the leaders involved in JIT, they must be the guiding light for the rest of the firm.  </a:t>
            </a:r>
          </a:p>
          <a:p>
            <a:r>
              <a:rPr lang="en-US" altLang="en-US" smtClean="0"/>
              <a:t>Strategic planning runs deep in the commitment to JIT, the entire corporation must be involved in planning, from the executives all the way down to the production workers on the floor.  </a:t>
            </a:r>
          </a:p>
          <a:p>
            <a:r>
              <a:rPr lang="en-US" altLang="en-US" smtClean="0"/>
              <a:t>Success In JIT needs to see a commitment to action in all facets of the corporation.   </a:t>
            </a:r>
          </a:p>
          <a:p>
            <a:r>
              <a:rPr lang="en-US" altLang="en-US" smtClean="0"/>
              <a:t>Getting everyone involved and committed is the first step to successful implementation of JIT and the first step to an increase in continuous improvement.</a:t>
            </a:r>
          </a:p>
          <a:p>
            <a:endParaRPr lang="en-US" altLang="en-US" smtClean="0"/>
          </a:p>
        </p:txBody>
      </p:sp>
    </p:spTree>
    <p:extLst>
      <p:ext uri="{BB962C8B-B14F-4D97-AF65-F5344CB8AC3E}">
        <p14:creationId xmlns:p14="http://schemas.microsoft.com/office/powerpoint/2010/main" val="18081143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F184D6-3EC3-4A4D-B450-961680092987}" type="slidenum">
              <a:rPr lang="en-US" altLang="en-US" smtClean="0">
                <a:latin typeface="Arial" charset="0"/>
              </a:rPr>
              <a:pPr/>
              <a:t>35</a:t>
            </a:fld>
            <a:endParaRPr lang="en-US" altLang="en-US" smtClean="0">
              <a:latin typeface="Arial" charset="0"/>
            </a:endParaRPr>
          </a:p>
        </p:txBody>
      </p:sp>
      <p:sp>
        <p:nvSpPr>
          <p:cNvPr id="1187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878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b="1" smtClean="0">
                <a:cs typeface="Times New Roman" pitchFamily="18" charset="0"/>
              </a:rPr>
              <a:t>Total Quality Management</a:t>
            </a:r>
          </a:p>
          <a:p>
            <a:r>
              <a:rPr lang="en-US" altLang="en-US" smtClean="0"/>
              <a:t>Seek long-term commitment to quality efforts with continuous improvement </a:t>
            </a:r>
          </a:p>
          <a:p>
            <a:r>
              <a:rPr lang="en-US" altLang="en-US" b="1" smtClean="0"/>
              <a:t>Quality must be a higher priority than cost because in the market of today, quality is no longer an order winner, it is an order qualifier.  </a:t>
            </a:r>
          </a:p>
          <a:p>
            <a:r>
              <a:rPr lang="en-US" altLang="en-US" smtClean="0"/>
              <a:t>Minimizing Waste in production consists of more than minimizing losses of time and resources.  </a:t>
            </a:r>
          </a:p>
          <a:p>
            <a:r>
              <a:rPr lang="en-US" altLang="en-US" smtClean="0"/>
              <a:t>Waste can be defined in production terms as "everything not needed in production."    </a:t>
            </a:r>
          </a:p>
          <a:p>
            <a:r>
              <a:rPr lang="en-US" altLang="en-US" b="1" smtClean="0"/>
              <a:t>Eliminate Quality Inspectors, Make Quality everyone’s responsibility, and doing the job right the first time delegates the responsibility of quality across all levels of the organization.</a:t>
            </a:r>
          </a:p>
          <a:p>
            <a:endParaRPr lang="en-US" altLang="en-US" smtClean="0"/>
          </a:p>
          <a:p>
            <a:r>
              <a:rPr lang="en-US" altLang="en-US" b="1" smtClean="0"/>
              <a:t>The principle of </a:t>
            </a:r>
            <a:r>
              <a:rPr lang="en-US" altLang="en-US" b="1" smtClean="0">
                <a:cs typeface="Times New Roman" pitchFamily="18" charset="0"/>
              </a:rPr>
              <a:t>Production Management is important to sustain quality in the process.</a:t>
            </a:r>
          </a:p>
          <a:p>
            <a:r>
              <a:rPr lang="en-US" altLang="en-US" b="1" smtClean="0">
                <a:cs typeface="Times New Roman" pitchFamily="18" charset="0"/>
              </a:rPr>
              <a:t>JIT philosophy uses a Pull System as apposed to a Push System. </a:t>
            </a:r>
          </a:p>
          <a:p>
            <a:r>
              <a:rPr lang="en-US" altLang="en-US" b="1" smtClean="0"/>
              <a:t>Pull = Made to order, and Push = Made for inventory.  </a:t>
            </a:r>
          </a:p>
          <a:p>
            <a:r>
              <a:rPr lang="en-US" altLang="en-US" b="1" smtClean="0"/>
              <a:t>This allows for demand to set the tone for production.</a:t>
            </a:r>
          </a:p>
          <a:p>
            <a:r>
              <a:rPr lang="en-US" altLang="en-US" b="1" smtClean="0"/>
              <a:t>It is also important for the system to be flexible.  </a:t>
            </a:r>
          </a:p>
          <a:p>
            <a:r>
              <a:rPr lang="en-US" altLang="en-US" b="1" smtClean="0"/>
              <a:t>This means that production levels must have the ability to change from day to day, working with the aspect of made to order. </a:t>
            </a:r>
          </a:p>
          <a:p>
            <a:r>
              <a:rPr lang="en-US" altLang="en-US" smtClean="0"/>
              <a:t>From a production management standpoint designing for testability is essential in the process,  to aid in the quest for ZERO DEFECTS.  </a:t>
            </a:r>
          </a:p>
          <a:p>
            <a:r>
              <a:rPr lang="en-US" altLang="en-US" smtClean="0"/>
              <a:t>One tool used to aid in this quest is the Poka-Yoke device, also known as a mistake proofing device.  </a:t>
            </a:r>
          </a:p>
          <a:p>
            <a:r>
              <a:rPr lang="en-US" altLang="en-US" smtClean="0"/>
              <a:t>This device will prevent mistakes from happening, or display obvious problems at a glance.</a:t>
            </a:r>
          </a:p>
          <a:p>
            <a:r>
              <a:rPr lang="en-US" altLang="en-US" smtClean="0"/>
              <a:t>It is also important to test throughout the entire process to ensure Zero defects.</a:t>
            </a:r>
          </a:p>
          <a:p>
            <a:r>
              <a:rPr lang="en-US" altLang="en-US" b="1" smtClean="0"/>
              <a:t>Reduction of lot sizes will shorten the cycle times, and as a result this reduction will free up capital that was otherwise tied up in Inventory.  </a:t>
            </a:r>
          </a:p>
          <a:p>
            <a:r>
              <a:rPr lang="en-US" altLang="en-US" b="1" smtClean="0"/>
              <a:t>JIT should eliminate any disruptions in the process, to maximize productivity, while eliminating any bottlenecks.</a:t>
            </a:r>
          </a:p>
          <a:p>
            <a:r>
              <a:rPr lang="en-US" altLang="en-US" smtClean="0"/>
              <a:t>Standardized parts should be used to increase simplicity in a process, and as a result defective products will be reduced and eventually eliminated. </a:t>
            </a:r>
          </a:p>
          <a:p>
            <a:r>
              <a:rPr lang="en-US" altLang="en-US" b="1" smtClean="0"/>
              <a:t>The JIT philosophy uses multiple communication techniques to aid in the production process, two of which are the use of a Kanban system and an Andon.</a:t>
            </a:r>
          </a:p>
          <a:p>
            <a:r>
              <a:rPr lang="en-US" altLang="en-US" smtClean="0"/>
              <a:t>Kanban is Japanese for the word Card.  Kanban is used to control the flow of inventory throughout the process in a pull system utilizing a card to signal demand.</a:t>
            </a:r>
          </a:p>
          <a:p>
            <a:r>
              <a:rPr lang="en-US" altLang="en-US" smtClean="0"/>
              <a:t>An Andon is a light or signal in the process throughout the work stations that will alarm the workers that there is a problem in the process, and there is a collaborative effort to correct and prevent the problem from happening again.  </a:t>
            </a:r>
          </a:p>
          <a:p>
            <a:r>
              <a:rPr lang="en-US" altLang="en-US" smtClean="0"/>
              <a:t>Stopping the process in this manner is referred to in Japanese as Jidoka, or a halt of the line.</a:t>
            </a:r>
          </a:p>
          <a:p>
            <a:r>
              <a:rPr lang="en-US" altLang="en-US" smtClean="0"/>
              <a:t>Preventive maintenance is necessary to eliminate any down time for machinery failure in a process.  </a:t>
            </a:r>
          </a:p>
          <a:p>
            <a:endParaRPr lang="en-US" altLang="en-US" smtClean="0"/>
          </a:p>
          <a:p>
            <a:r>
              <a:rPr lang="en-US" altLang="en-US" b="1" smtClean="0"/>
              <a:t>The main focus of supplier management </a:t>
            </a:r>
            <a:r>
              <a:rPr lang="en-US" altLang="en-US" smtClean="0"/>
              <a:t>is to establish long term relationships with few firms.  </a:t>
            </a:r>
          </a:p>
          <a:p>
            <a:r>
              <a:rPr lang="en-US" altLang="en-US" smtClean="0"/>
              <a:t>By doing this, you can grow with your supplier.  </a:t>
            </a:r>
          </a:p>
          <a:p>
            <a:r>
              <a:rPr lang="en-US" altLang="en-US" b="1" smtClean="0"/>
              <a:t>Jit considers inventory to be wasteful, so therefore it is eliminated.  </a:t>
            </a:r>
          </a:p>
          <a:p>
            <a:r>
              <a:rPr lang="en-US" altLang="en-US" b="1" smtClean="0"/>
              <a:t>When inventory is eliminated, parts need to be delivered exactly when they are needed, where they are needed, in the exact quantity, and in addition need to be 100% DEFECT FREE.  </a:t>
            </a:r>
          </a:p>
          <a:p>
            <a:r>
              <a:rPr lang="en-US" altLang="en-US" smtClean="0"/>
              <a:t>This is why it is important to work together as a team with your supplier</a:t>
            </a:r>
          </a:p>
          <a:p>
            <a:r>
              <a:rPr lang="en-US" altLang="en-US" b="1" smtClean="0"/>
              <a:t>Establishing this relationship will also allow for the elimination of high levels of inventory being inspected for use in the production process.</a:t>
            </a:r>
          </a:p>
          <a:p>
            <a:r>
              <a:rPr lang="en-US" altLang="en-US" b="1" smtClean="0"/>
              <a:t>Communication is vital Supplier Management, therefore efficient Information systems will open new line of communication with these suppliers.  Eliminating barriers to information will increase the efficiency.</a:t>
            </a:r>
          </a:p>
          <a:p>
            <a:r>
              <a:rPr lang="en-US" altLang="en-US" smtClean="0"/>
              <a:t>Communicate problems to your suppliers in a positive manner.  Don’t assign the blame, work together to overcome the problem to prevent it from happening in the future. </a:t>
            </a:r>
          </a:p>
          <a:p>
            <a:endParaRPr lang="en-US" altLang="en-US" smtClean="0"/>
          </a:p>
          <a:p>
            <a:r>
              <a:rPr lang="en-US" altLang="en-US" b="1" smtClean="0"/>
              <a:t>Inventory Management</a:t>
            </a:r>
          </a:p>
          <a:p>
            <a:r>
              <a:rPr lang="en-US" altLang="en-US" b="1" smtClean="0"/>
              <a:t>A main emphasis in JIT manufacturing is the goal of Zero Inventory, to achieve this goal you must Eliminate safety stock.</a:t>
            </a:r>
          </a:p>
          <a:p>
            <a:r>
              <a:rPr lang="en-US" altLang="en-US" smtClean="0"/>
              <a:t>A reduction in WIP will reduce the number of defects in the event of a problem.</a:t>
            </a:r>
          </a:p>
          <a:p>
            <a:r>
              <a:rPr lang="en-US" altLang="en-US" b="1" smtClean="0"/>
              <a:t>Jit is not an inventory control system, it is a philosophy for continuous improvement of quailty that puts emphasis on prevention rather than correction.</a:t>
            </a:r>
          </a:p>
          <a:p>
            <a:r>
              <a:rPr lang="en-US" altLang="en-US" smtClean="0"/>
              <a:t>Reduction of Inventory will also open up more </a:t>
            </a:r>
            <a:r>
              <a:rPr lang="en-US" altLang="en-US" b="1" smtClean="0"/>
              <a:t>space</a:t>
            </a:r>
            <a:r>
              <a:rPr lang="en-US" altLang="en-US" smtClean="0"/>
              <a:t> in your factory.</a:t>
            </a:r>
          </a:p>
          <a:p>
            <a:r>
              <a:rPr lang="en-US" altLang="en-US" smtClean="0"/>
              <a:t>Inventory </a:t>
            </a:r>
            <a:r>
              <a:rPr lang="en-US" altLang="en-US" b="1" smtClean="0"/>
              <a:t>hides</a:t>
            </a:r>
            <a:r>
              <a:rPr lang="en-US" altLang="en-US" smtClean="0"/>
              <a:t> problems in a process, if you reduce it, then problems in the system become more clear.</a:t>
            </a:r>
          </a:p>
          <a:p>
            <a:r>
              <a:rPr lang="en-US" altLang="en-US" smtClean="0"/>
              <a:t>If inventory is reduced, problems in the system become more clear from the operations standpoint.</a:t>
            </a:r>
          </a:p>
          <a:p>
            <a:endParaRPr lang="en-US" altLang="en-US" smtClean="0"/>
          </a:p>
          <a:p>
            <a:r>
              <a:rPr lang="en-US" altLang="en-US" b="1" smtClean="0"/>
              <a:t>HRM</a:t>
            </a:r>
            <a:r>
              <a:rPr lang="en-US" altLang="en-US" smtClean="0"/>
              <a:t> To be successful in a Jit manufacturing, or quality based process the need for Human resource management is essential.  </a:t>
            </a:r>
          </a:p>
          <a:p>
            <a:r>
              <a:rPr lang="en-US" altLang="en-US" smtClean="0"/>
              <a:t>You need company wide </a:t>
            </a:r>
            <a:r>
              <a:rPr lang="en-US" altLang="en-US" b="1" smtClean="0"/>
              <a:t>involvement</a:t>
            </a:r>
            <a:r>
              <a:rPr lang="en-US" altLang="en-US" smtClean="0"/>
              <a:t> across all departments. </a:t>
            </a:r>
            <a:r>
              <a:rPr lang="en-US" altLang="en-US" b="1" smtClean="0"/>
              <a:t>Motivation</a:t>
            </a:r>
            <a:r>
              <a:rPr lang="en-US" altLang="en-US" smtClean="0"/>
              <a:t> is needed from a managerial standpoint to maintain continuous improvement.  </a:t>
            </a:r>
            <a:r>
              <a:rPr lang="en-US" altLang="en-US" b="1" smtClean="0"/>
              <a:t>Problem</a:t>
            </a:r>
            <a:r>
              <a:rPr lang="en-US" altLang="en-US" smtClean="0"/>
              <a:t> </a:t>
            </a:r>
            <a:r>
              <a:rPr lang="en-US" altLang="en-US" b="1" smtClean="0"/>
              <a:t>solving</a:t>
            </a:r>
            <a:r>
              <a:rPr lang="en-US" altLang="en-US" smtClean="0"/>
              <a:t> skills are needed to maintain speed of the line in the event of a halt. High </a:t>
            </a:r>
            <a:r>
              <a:rPr lang="en-US" altLang="en-US" b="1" smtClean="0"/>
              <a:t>employee</a:t>
            </a:r>
            <a:r>
              <a:rPr lang="en-US" altLang="en-US" smtClean="0"/>
              <a:t> </a:t>
            </a:r>
            <a:r>
              <a:rPr lang="en-US" altLang="en-US" b="1" smtClean="0"/>
              <a:t>interaction</a:t>
            </a:r>
            <a:r>
              <a:rPr lang="en-US" altLang="en-US" smtClean="0"/>
              <a:t> is essential for employees to work together to change the process for the better. </a:t>
            </a:r>
            <a:r>
              <a:rPr lang="en-US" altLang="en-US" b="1" smtClean="0"/>
              <a:t>Build Pride In Workmanship to increase the level of quality. Self</a:t>
            </a:r>
            <a:r>
              <a:rPr lang="en-US" altLang="en-US" smtClean="0"/>
              <a:t> </a:t>
            </a:r>
            <a:r>
              <a:rPr lang="en-US" altLang="en-US" b="1" smtClean="0"/>
              <a:t>Inspection</a:t>
            </a:r>
            <a:r>
              <a:rPr lang="en-US" altLang="en-US" smtClean="0"/>
              <a:t> of work is needed to keep the process flowing smoothly. The moving around of employees to different work stations throughout the day is needed in the event of absenteeism, and a technique to break up the routine task of the process. Management support and empowerment of the work force is needed, so that employees are not afraid of stopping the process in the event of a problem. </a:t>
            </a:r>
            <a:r>
              <a:rPr lang="en-US" altLang="en-US" b="1" smtClean="0"/>
              <a:t>In 1986 from a labor force of 60,000 Toyota received 2.6 million improvement proposals, 96% of which were implemented by either management or the employees themselves.</a:t>
            </a:r>
          </a:p>
          <a:p>
            <a:endParaRPr lang="en-US" altLang="en-US" smtClean="0"/>
          </a:p>
          <a:p>
            <a:endParaRPr lang="en-US" altLang="en-US" smtClean="0"/>
          </a:p>
        </p:txBody>
      </p:sp>
    </p:spTree>
    <p:extLst>
      <p:ext uri="{BB962C8B-B14F-4D97-AF65-F5344CB8AC3E}">
        <p14:creationId xmlns:p14="http://schemas.microsoft.com/office/powerpoint/2010/main" val="21336070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bwMode="auto">
          <a:noFill/>
          <a:ln>
            <a:solidFill>
              <a:srgbClr val="000000"/>
            </a:solidFill>
            <a:miter lim="800000"/>
            <a:headEnd/>
            <a:tailEnd/>
          </a:ln>
        </p:spPr>
      </p:sp>
      <p:sp>
        <p:nvSpPr>
          <p:cNvPr id="1198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198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65C0F7-C32D-444B-875B-15EBC28DFEA7}" type="slidenum">
              <a:rPr lang="en-GB" smtClean="0">
                <a:latin typeface="Arial" charset="0"/>
              </a:rPr>
              <a:pPr/>
              <a:t>36</a:t>
            </a:fld>
            <a:endParaRPr lang="en-GB" smtClean="0">
              <a:latin typeface="Arial" charset="0"/>
            </a:endParaRPr>
          </a:p>
        </p:txBody>
      </p:sp>
    </p:spTree>
    <p:extLst>
      <p:ext uri="{BB962C8B-B14F-4D97-AF65-F5344CB8AC3E}">
        <p14:creationId xmlns:p14="http://schemas.microsoft.com/office/powerpoint/2010/main" val="20176409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23828C5-9E87-4F68-93C2-CA507C5A8FFE}" type="slidenum">
              <a:rPr lang="en-US" smtClean="0">
                <a:latin typeface="Arial" charset="0"/>
              </a:rPr>
              <a:pPr/>
              <a:t>37</a:t>
            </a:fld>
            <a:endParaRPr lang="en-US" smtClean="0">
              <a:latin typeface="Arial" charset="0"/>
            </a:endParaRPr>
          </a:p>
        </p:txBody>
      </p:sp>
      <p:sp>
        <p:nvSpPr>
          <p:cNvPr id="1208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083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b="1" smtClean="0">
                <a:solidFill>
                  <a:srgbClr val="FF0000"/>
                </a:solidFill>
                <a:cs typeface="Arial" charset="0"/>
              </a:rPr>
              <a:t>Single-Unit Processing Reduces Cycle Time</a:t>
            </a:r>
            <a:endParaRPr lang="en-GB" smtClean="0">
              <a:cs typeface="Arial" charset="0"/>
            </a:endParaRPr>
          </a:p>
          <a:p>
            <a:pPr eaLnBrk="1" hangingPunct="1"/>
            <a:endParaRPr lang="en-US" smtClean="0">
              <a:solidFill>
                <a:srgbClr val="FF0000"/>
              </a:solidFill>
              <a:cs typeface="Arial" charset="0"/>
            </a:endParaRPr>
          </a:p>
          <a:p>
            <a:pPr eaLnBrk="1" hangingPunct="1"/>
            <a:r>
              <a:rPr lang="en-US" smtClean="0">
                <a:solidFill>
                  <a:srgbClr val="FF0000"/>
                </a:solidFill>
                <a:cs typeface="Arial" charset="0"/>
              </a:rPr>
              <a:t>Wayne Smith (1998) defines </a:t>
            </a:r>
            <a:r>
              <a:rPr lang="en-US" i="1" smtClean="0">
                <a:solidFill>
                  <a:srgbClr val="FF0000"/>
                </a:solidFill>
                <a:cs typeface="Arial" charset="0"/>
              </a:rPr>
              <a:t>manufacturing cycle efficiency</a:t>
            </a:r>
            <a:r>
              <a:rPr lang="en-US" smtClean="0">
                <a:solidFill>
                  <a:srgbClr val="FF0000"/>
                </a:solidFill>
                <a:cs typeface="Arial" charset="0"/>
              </a:rPr>
              <a:t> as (Value-adding time)÷(Total cycle time)</a:t>
            </a:r>
          </a:p>
          <a:p>
            <a:pPr eaLnBrk="1" hangingPunct="1"/>
            <a:r>
              <a:rPr lang="en-US" smtClean="0">
                <a:solidFill>
                  <a:srgbClr val="FF0000"/>
                </a:solidFill>
                <a:cs typeface="Arial" charset="0"/>
              </a:rPr>
              <a:t>This is often </a:t>
            </a:r>
            <a:r>
              <a:rPr lang="en-US" u="sng" smtClean="0">
                <a:solidFill>
                  <a:srgbClr val="FF0000"/>
                </a:solidFill>
                <a:cs typeface="Arial" charset="0"/>
              </a:rPr>
              <a:t>less than 1 percent</a:t>
            </a:r>
            <a:r>
              <a:rPr lang="en-US" smtClean="0">
                <a:solidFill>
                  <a:srgbClr val="FF0000"/>
                </a:solidFill>
                <a:cs typeface="Arial" charset="0"/>
              </a:rPr>
              <a:t>.</a:t>
            </a:r>
          </a:p>
          <a:p>
            <a:pPr eaLnBrk="1" hangingPunct="1"/>
            <a:r>
              <a:rPr lang="en-US" smtClean="0">
                <a:solidFill>
                  <a:srgbClr val="FF0000"/>
                </a:solidFill>
                <a:cs typeface="Arial" charset="0"/>
              </a:rPr>
              <a:t>Remember Masaaki Imai's "value-adding Bang!" concept Golf analogy: the club head is </a:t>
            </a:r>
            <a:r>
              <a:rPr lang="en-US" u="sng" smtClean="0">
                <a:solidFill>
                  <a:srgbClr val="FF0000"/>
                </a:solidFill>
                <a:cs typeface="Arial" charset="0"/>
              </a:rPr>
              <a:t>in contact with the ball</a:t>
            </a:r>
            <a:r>
              <a:rPr lang="en-US" smtClean="0">
                <a:solidFill>
                  <a:srgbClr val="FF0000"/>
                </a:solidFill>
                <a:cs typeface="Arial" charset="0"/>
              </a:rPr>
              <a:t> for less than two seconds in a typical game.</a:t>
            </a:r>
          </a:p>
          <a:p>
            <a:pPr eaLnBrk="1" hangingPunct="1"/>
            <a:r>
              <a:rPr lang="en-US" smtClean="0">
                <a:cs typeface="Arial" charset="0"/>
              </a:rPr>
              <a:t>The golf analogy is a very good one. Remember that a punch adds value to the part only during the split second in which it actually strikes the part. </a:t>
            </a:r>
          </a:p>
          <a:p>
            <a:pPr eaLnBrk="1" hangingPunct="1"/>
            <a:r>
              <a:rPr lang="en-US" smtClean="0">
                <a:cs typeface="Arial" charset="0"/>
              </a:rPr>
              <a:t>A drill or lathe adds value only when the tool is in contact with the piece and is cutting metal.</a:t>
            </a:r>
          </a:p>
          <a:p>
            <a:pPr eaLnBrk="1" hangingPunct="1"/>
            <a:endParaRPr lang="en-US" smtClean="0">
              <a:cs typeface="Arial" charset="0"/>
            </a:endParaRPr>
          </a:p>
          <a:p>
            <a:pPr eaLnBrk="1" hangingPunct="1"/>
            <a:r>
              <a:rPr lang="en-US" smtClean="0">
                <a:cs typeface="Arial" charset="0"/>
              </a:rPr>
              <a:t>Theory of Constraints (Goldratt): you can increase </a:t>
            </a:r>
            <a:r>
              <a:rPr lang="en-US" u="sng" smtClean="0">
                <a:cs typeface="Arial" charset="0"/>
              </a:rPr>
              <a:t>capacity</a:t>
            </a:r>
            <a:r>
              <a:rPr lang="en-US" smtClean="0">
                <a:cs typeface="Arial" charset="0"/>
              </a:rPr>
              <a:t> only by elevating the constraint operation. </a:t>
            </a:r>
          </a:p>
          <a:p>
            <a:pPr eaLnBrk="1" hangingPunct="1"/>
            <a:r>
              <a:rPr lang="en-US" smtClean="0">
                <a:cs typeface="Arial" charset="0"/>
              </a:rPr>
              <a:t>Cycle time can, however, be reduced anywhere in the process.</a:t>
            </a:r>
          </a:p>
          <a:p>
            <a:pPr lvl="1" eaLnBrk="1" hangingPunct="1">
              <a:buFontTx/>
              <a:buChar char="•"/>
            </a:pPr>
            <a:r>
              <a:rPr lang="en-US" smtClean="0">
                <a:cs typeface="Arial" charset="0"/>
              </a:rPr>
              <a:t> Eliminate batching and queuing</a:t>
            </a:r>
          </a:p>
          <a:p>
            <a:pPr lvl="1" eaLnBrk="1" hangingPunct="1">
              <a:buFontTx/>
              <a:buChar char="•"/>
            </a:pPr>
            <a:r>
              <a:rPr lang="en-US" smtClean="0">
                <a:cs typeface="Arial" charset="0"/>
              </a:rPr>
              <a:t> Transportation adds cycle time but no value.</a:t>
            </a:r>
          </a:p>
          <a:p>
            <a:pPr lvl="1" eaLnBrk="1" hangingPunct="1">
              <a:buFontTx/>
              <a:buChar char="•"/>
            </a:pPr>
            <a:r>
              <a:rPr lang="en-US" smtClean="0">
                <a:cs typeface="Arial" charset="0"/>
              </a:rPr>
              <a:t> Single-minute exchange of die (SMED) reduces setup times and allows smaller batches to be run economically</a:t>
            </a:r>
          </a:p>
          <a:p>
            <a:pPr lvl="1" eaLnBrk="1" hangingPunct="1">
              <a:buFontTx/>
              <a:buChar char="•"/>
            </a:pPr>
            <a:r>
              <a:rPr lang="en-US" smtClean="0">
                <a:cs typeface="Arial" charset="0"/>
              </a:rPr>
              <a:t> Processes can be changed to reduce cycle time. Selection of the right alloy can eliminate a heat-treatment step.</a:t>
            </a:r>
          </a:p>
          <a:p>
            <a:pPr eaLnBrk="1" hangingPunct="1"/>
            <a:endParaRPr lang="en-US" smtClean="0">
              <a:cs typeface="Arial" charset="0"/>
            </a:endParaRPr>
          </a:p>
          <a:p>
            <a:pPr eaLnBrk="1" hangingPunct="1"/>
            <a:r>
              <a:rPr lang="en-US" smtClean="0">
                <a:cs typeface="Arial" charset="0"/>
              </a:rPr>
              <a:t>The advantages of a short cycle time can be enormous. </a:t>
            </a:r>
          </a:p>
          <a:p>
            <a:pPr eaLnBrk="1" hangingPunct="1"/>
            <a:r>
              <a:rPr lang="en-US" smtClean="0">
                <a:cs typeface="Arial" charset="0"/>
              </a:rPr>
              <a:t>Make-to-order instead of make-to-forecast!</a:t>
            </a:r>
          </a:p>
          <a:p>
            <a:pPr lvl="1" eaLnBrk="1" hangingPunct="1">
              <a:buFontTx/>
              <a:buChar char="•"/>
            </a:pPr>
            <a:r>
              <a:rPr lang="en-US" smtClean="0">
                <a:cs typeface="Arial" charset="0"/>
              </a:rPr>
              <a:t> No need to guess what customers will want several months from now.</a:t>
            </a:r>
          </a:p>
          <a:p>
            <a:pPr lvl="1" eaLnBrk="1" hangingPunct="1">
              <a:buFontTx/>
              <a:buChar char="•"/>
            </a:pPr>
            <a:r>
              <a:rPr lang="en-US" smtClean="0">
                <a:cs typeface="Arial" charset="0"/>
              </a:rPr>
              <a:t> Adams Citrus Nursery's continuous flow greenhouse, using "Citripots." Lead time 9 months instead of 3 years, trees could be grown to order for orchards.</a:t>
            </a:r>
          </a:p>
          <a:p>
            <a:pPr lvl="1" eaLnBrk="1" hangingPunct="1">
              <a:buFontTx/>
              <a:buChar char="•"/>
            </a:pPr>
            <a:r>
              <a:rPr lang="en-US" smtClean="0">
                <a:cs typeface="Arial" charset="0"/>
              </a:rPr>
              <a:t> Better responsiveness to customer needs</a:t>
            </a:r>
          </a:p>
          <a:p>
            <a:pPr eaLnBrk="1" hangingPunct="1"/>
            <a:endParaRPr lang="en-GB" smtClean="0">
              <a:cs typeface="Arial" charset="0"/>
            </a:endParaRPr>
          </a:p>
          <a:p>
            <a:pPr eaLnBrk="1" hangingPunct="1"/>
            <a:r>
              <a:rPr lang="en-US" smtClean="0">
                <a:solidFill>
                  <a:srgbClr val="FF0000"/>
                </a:solidFill>
                <a:cs typeface="Arial" charset="0"/>
              </a:rPr>
              <a:t>Just-In-Time (JIT)</a:t>
            </a:r>
            <a:r>
              <a:rPr lang="en-US" b="1" smtClean="0">
                <a:solidFill>
                  <a:srgbClr val="FF0000"/>
                </a:solidFill>
                <a:cs typeface="Arial" charset="0"/>
              </a:rPr>
              <a:t> = "Pull" Production Control Systems</a:t>
            </a:r>
          </a:p>
          <a:p>
            <a:pPr eaLnBrk="1" hangingPunct="1"/>
            <a:r>
              <a:rPr lang="en-US" smtClean="0">
                <a:solidFill>
                  <a:srgbClr val="FF0000"/>
                </a:solidFill>
                <a:cs typeface="Arial" charset="0"/>
              </a:rPr>
              <a:t>Kanban</a:t>
            </a:r>
          </a:p>
          <a:p>
            <a:pPr eaLnBrk="1" hangingPunct="1"/>
            <a:r>
              <a:rPr lang="en-US" smtClean="0">
                <a:solidFill>
                  <a:srgbClr val="FF0000"/>
                </a:solidFill>
                <a:cs typeface="Arial" charset="0"/>
              </a:rPr>
              <a:t>Drum-Buffer-Rope (Goldratt)</a:t>
            </a:r>
          </a:p>
          <a:p>
            <a:pPr eaLnBrk="1" hangingPunct="1"/>
            <a:r>
              <a:rPr lang="en-US" smtClean="0">
                <a:solidFill>
                  <a:srgbClr val="FF0000"/>
                </a:solidFill>
                <a:cs typeface="Arial" charset="0"/>
              </a:rPr>
              <a:t>All reduce inventory and its carrying costs, along with cycle time.</a:t>
            </a:r>
          </a:p>
          <a:p>
            <a:pPr eaLnBrk="1" hangingPunct="1"/>
            <a:r>
              <a:rPr lang="en-US" smtClean="0">
                <a:solidFill>
                  <a:srgbClr val="FF0000"/>
                </a:solidFill>
                <a:cs typeface="Arial" charset="0"/>
              </a:rPr>
              <a:t>Tie-in with small lot and single unit processing</a:t>
            </a:r>
          </a:p>
          <a:p>
            <a:pPr eaLnBrk="1" hangingPunct="1"/>
            <a:endParaRPr lang="en-US" b="1" smtClean="0">
              <a:solidFill>
                <a:srgbClr val="FF0000"/>
              </a:solidFill>
              <a:cs typeface="Arial" charset="0"/>
            </a:endParaRPr>
          </a:p>
          <a:p>
            <a:r>
              <a:rPr lang="en-US" b="1" smtClean="0">
                <a:solidFill>
                  <a:srgbClr val="FF0000"/>
                </a:solidFill>
                <a:cs typeface="Arial" charset="0"/>
              </a:rPr>
              <a:t>Drawbacks of Batch Processing</a:t>
            </a:r>
            <a:endParaRPr lang="en-GB" b="1" smtClean="0">
              <a:solidFill>
                <a:srgbClr val="FF0000"/>
              </a:solidFill>
              <a:cs typeface="Arial" charset="0"/>
            </a:endParaRPr>
          </a:p>
          <a:p>
            <a:pPr eaLnBrk="1" hangingPunct="1"/>
            <a:r>
              <a:rPr lang="en-US" smtClean="0">
                <a:solidFill>
                  <a:srgbClr val="FF0000"/>
                </a:solidFill>
                <a:cs typeface="Arial" charset="0"/>
              </a:rPr>
              <a:t>Running equipment (e.g. a heat treatment furnace) at less than full load wastes capacity. Waiting for a full load wastes time.</a:t>
            </a:r>
          </a:p>
          <a:p>
            <a:pPr lvl="1" eaLnBrk="1" hangingPunct="1"/>
            <a:r>
              <a:rPr lang="en-US" smtClean="0">
                <a:solidFill>
                  <a:srgbClr val="FF0000"/>
                </a:solidFill>
                <a:cs typeface="Arial" charset="0"/>
              </a:rPr>
              <a:t>Waste of capacity is not a problem except at a constraint operation (Goldratt's Theory of Constraints).</a:t>
            </a:r>
          </a:p>
          <a:p>
            <a:pPr eaLnBrk="1" hangingPunct="1"/>
            <a:r>
              <a:rPr lang="en-US" smtClean="0">
                <a:solidFill>
                  <a:srgbClr val="FF0000"/>
                </a:solidFill>
                <a:cs typeface="Arial" charset="0"/>
              </a:rPr>
              <a:t>Batches introduce waiting time when they arrive at single-unit tools en masse.</a:t>
            </a:r>
          </a:p>
          <a:p>
            <a:pPr lvl="1" eaLnBrk="1" hangingPunct="1"/>
            <a:r>
              <a:rPr lang="en-US" smtClean="0">
                <a:solidFill>
                  <a:srgbClr val="FF0000"/>
                </a:solidFill>
                <a:cs typeface="Arial" charset="0"/>
              </a:rPr>
              <a:t>Batch-and-queue forces extra cycle time (waiting) into the operation.</a:t>
            </a:r>
          </a:p>
          <a:p>
            <a:pPr eaLnBrk="1" hangingPunct="1"/>
            <a:endParaRPr lang="en-US" sz="1000" b="1" smtClean="0">
              <a:solidFill>
                <a:srgbClr val="FF0000"/>
              </a:solidFill>
            </a:endParaRPr>
          </a:p>
          <a:p>
            <a:pPr eaLnBrk="1" hangingPunct="1"/>
            <a:endParaRPr lang="en-US" sz="1000" smtClean="0"/>
          </a:p>
        </p:txBody>
      </p:sp>
    </p:spTree>
    <p:extLst>
      <p:ext uri="{BB962C8B-B14F-4D97-AF65-F5344CB8AC3E}">
        <p14:creationId xmlns:p14="http://schemas.microsoft.com/office/powerpoint/2010/main" val="14594176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C6FFEAF3-3F78-49E8-A3E8-1C55866D1874}" type="slidenum">
              <a:rPr lang="en-US" smtClean="0">
                <a:latin typeface="Arial" charset="0"/>
              </a:rPr>
              <a:pPr/>
              <a:t>38</a:t>
            </a:fld>
            <a:endParaRPr lang="en-US" smtClean="0">
              <a:latin typeface="Arial" charset="0"/>
            </a:endParaRPr>
          </a:p>
        </p:txBody>
      </p:sp>
      <p:sp>
        <p:nvSpPr>
          <p:cNvPr id="1218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18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t>Typically it is a card, or an empty location on the floor or shelf. </a:t>
            </a:r>
            <a:endParaRPr lang="en-GB" sz="1000" smtClean="0"/>
          </a:p>
          <a:p>
            <a:pPr eaLnBrk="1" hangingPunct="1">
              <a:buFontTx/>
              <a:buChar char="•"/>
            </a:pPr>
            <a:endParaRPr lang="en-GB" sz="1000" smtClean="0"/>
          </a:p>
          <a:p>
            <a:r>
              <a:rPr lang="en-US" sz="1000" smtClean="0"/>
              <a:t>I like to tell the story that when some of the Toyota people visited Ford to learn about mass production after WWII, they didn’t learn as much in the factory as they did in the American supermarket.  The reason was that they could not apply many of the traditional mass-production techniques in Japan because their economy and market was much smaller, which required smaller quantities of a higher variety of models.</a:t>
            </a:r>
          </a:p>
          <a:p>
            <a:endParaRPr lang="en-US" sz="1000" smtClean="0"/>
          </a:p>
          <a:p>
            <a:r>
              <a:rPr lang="en-US" sz="1000" smtClean="0"/>
              <a:t>However, when they visited the American supermarket, they saw pull systems in action with the restocking of grocery store shelves.  When the stock person went to stock the shelves, they refilled only what had been consumed.  In addition, the visual aspect of the dairy case, with it’s FIFO lanes and visual aspects, also displayed the demand for particular products.  Signs hung above aisles directed shoppers exactly to the products they were looking for.  Finally, clean, organized supermarkets provided the shopper with a pleasant shopping experience.  Toyota decided that they could apply these techniques into their manufacturing operations.</a:t>
            </a:r>
          </a:p>
          <a:p>
            <a:pPr eaLnBrk="1" hangingPunct="1">
              <a:buFontTx/>
              <a:buChar char="•"/>
            </a:pPr>
            <a:endParaRPr lang="en-US" sz="1000" smtClean="0"/>
          </a:p>
        </p:txBody>
      </p:sp>
    </p:spTree>
    <p:extLst>
      <p:ext uri="{BB962C8B-B14F-4D97-AF65-F5344CB8AC3E}">
        <p14:creationId xmlns:p14="http://schemas.microsoft.com/office/powerpoint/2010/main" val="31514540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6ABBAA3-DD6A-44F7-872B-F001A2D02FA4}" type="slidenum">
              <a:rPr lang="en-US" smtClean="0">
                <a:latin typeface="Arial" charset="0"/>
              </a:rPr>
              <a:pPr/>
              <a:t>39</a:t>
            </a:fld>
            <a:endParaRPr lang="en-US" smtClean="0">
              <a:latin typeface="Arial" charset="0"/>
            </a:endParaRPr>
          </a:p>
        </p:txBody>
      </p:sp>
      <p:sp>
        <p:nvSpPr>
          <p:cNvPr id="1228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88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an example of a pull system at Ingersoll-Rand in Southern Pines, where they manufacture hoists, tools and pneumatic valves.  This board is located in one of the machining areas, which produces for the assembly area.  Each orange card signifies a batch of parts that has been consumed in the assembly department.  As the cards are returned from assembly, they are loaded onto the board from the bottom slot up.  Each column represents a different part, and each slot is colored green, yellow, or red.  As the cards are dropped into the slots, they move from green slots, to yellow slots, to red slots.  When the green slots are filled, assembly has an adequate supply of parts.  As they move into the yellow and red slots, machining should begin to run the parts.</a:t>
            </a:r>
          </a:p>
          <a:p>
            <a:endParaRPr lang="en-US" sz="1000" smtClean="0"/>
          </a:p>
          <a:p>
            <a:r>
              <a:rPr lang="en-US" sz="1000" smtClean="0"/>
              <a:t>The top part of the board shows visual queues on where particular part orders are, based on which outside process they were sent to.  Also, each column is color coded based on the type of material that the part is made from.</a:t>
            </a:r>
          </a:p>
          <a:p>
            <a:pPr eaLnBrk="1" hangingPunct="1">
              <a:buFontTx/>
              <a:buChar char="•"/>
            </a:pPr>
            <a:endParaRPr lang="en-GB" sz="1000" smtClean="0"/>
          </a:p>
          <a:p>
            <a:pPr eaLnBrk="1" hangingPunct="1">
              <a:buFontTx/>
              <a:buChar char="•"/>
            </a:pPr>
            <a:endParaRPr lang="en-US" sz="1000" smtClean="0"/>
          </a:p>
        </p:txBody>
      </p:sp>
    </p:spTree>
    <p:extLst>
      <p:ext uri="{BB962C8B-B14F-4D97-AF65-F5344CB8AC3E}">
        <p14:creationId xmlns:p14="http://schemas.microsoft.com/office/powerpoint/2010/main" val="40262672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2224EAB-9134-4084-AC95-BCC34FDB490C}" type="slidenum">
              <a:rPr lang="en-US" smtClean="0">
                <a:latin typeface="Arial" charset="0"/>
              </a:rPr>
              <a:pPr/>
              <a:t>40</a:t>
            </a:fld>
            <a:endParaRPr lang="en-US" smtClean="0">
              <a:latin typeface="Arial" charset="0"/>
            </a:endParaRPr>
          </a:p>
        </p:txBody>
      </p:sp>
      <p:sp>
        <p:nvSpPr>
          <p:cNvPr id="1239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39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z="1000" smtClean="0">
                <a:latin typeface="Times New Roman" pitchFamily="18" charset="0"/>
              </a:rPr>
              <a:t>At Toyota, empty bin (a kanban) is send upstream after a demand instance. It is a signal to refill it with a specific number of parts or send back a card with detailed information about the part location. Even today, one can see Kanban cards and bins moving on the shop-floor.  Instead of using sophisticated computer scheduling techniques, this is a simple, effective and visual system of managing and ensuring the product flow and JIT production system.</a:t>
            </a:r>
          </a:p>
          <a:p>
            <a:pPr eaLnBrk="1" hangingPunct="1">
              <a:lnSpc>
                <a:spcPct val="90000"/>
              </a:lnSpc>
              <a:buClr>
                <a:schemeClr val="tx1"/>
              </a:buClr>
              <a:buFont typeface="Wingdings" pitchFamily="2" charset="2"/>
              <a:buChar char="Ø"/>
            </a:pPr>
            <a:endParaRPr lang="en-US" sz="1000" smtClean="0"/>
          </a:p>
          <a:p>
            <a:pPr eaLnBrk="1" hangingPunct="1"/>
            <a:r>
              <a:rPr lang="en-US" sz="1000" smtClean="0">
                <a:latin typeface="Times New Roman" pitchFamily="18" charset="0"/>
              </a:rPr>
              <a:t>Toyota philosophy about kanban: “Kanban is an organized system of inventory buffers and as per TPS, inventory is waste, whether it is in pull system or push system. So kanban is something you strive to get rid of.” Toyota uses kanban to force process improvements.</a:t>
            </a:r>
          </a:p>
          <a:p>
            <a:pPr eaLnBrk="1" hangingPunct="1">
              <a:lnSpc>
                <a:spcPct val="90000"/>
              </a:lnSpc>
              <a:buClr>
                <a:schemeClr val="tx1"/>
              </a:buClr>
              <a:buFont typeface="Wingdings" pitchFamily="2" charset="2"/>
              <a:buChar char="Ø"/>
            </a:pPr>
            <a:endParaRPr lang="en-US" sz="1000" smtClean="0"/>
          </a:p>
          <a:p>
            <a:pPr eaLnBrk="1" hangingPunct="1"/>
            <a:r>
              <a:rPr lang="en-US" sz="1000" smtClean="0">
                <a:latin typeface="Times New Roman" pitchFamily="18" charset="0"/>
              </a:rPr>
              <a:t>Suppose we have four kanban cards for a particular products. One each for four bins of products. TPS will conduct studies in which one of the kanban cards (along with the corresponding bin) is thrown away. Now, if the machine breaks down, the downstream process will run out of parts 25% faster. The stress in the system will cause production shutdowns, and will force teams to come up with process improvements.</a:t>
            </a:r>
            <a:endParaRPr lang="en-US" sz="1000" smtClean="0"/>
          </a:p>
          <a:p>
            <a:pPr eaLnBrk="1" hangingPunct="1">
              <a:lnSpc>
                <a:spcPct val="90000"/>
              </a:lnSpc>
              <a:buClr>
                <a:schemeClr val="tx1"/>
              </a:buClr>
              <a:buFont typeface="Wingdings" pitchFamily="2" charset="2"/>
              <a:buChar char="Ø"/>
            </a:pPr>
            <a:endParaRPr lang="en-US" sz="1000" smtClean="0"/>
          </a:p>
          <a:p>
            <a:pPr eaLnBrk="1" hangingPunct="1">
              <a:lnSpc>
                <a:spcPct val="90000"/>
              </a:lnSpc>
              <a:buClr>
                <a:schemeClr val="tx1"/>
              </a:buClr>
              <a:buFont typeface="Wingdings" pitchFamily="2" charset="2"/>
              <a:buChar char="Ø"/>
            </a:pPr>
            <a:r>
              <a:rPr lang="en-US" sz="1000" smtClean="0"/>
              <a:t>Meaning- Sign, Index Card </a:t>
            </a:r>
          </a:p>
          <a:p>
            <a:pPr eaLnBrk="1" hangingPunct="1">
              <a:lnSpc>
                <a:spcPct val="90000"/>
              </a:lnSpc>
              <a:buClr>
                <a:schemeClr val="tx1"/>
              </a:buClr>
              <a:buFont typeface="Wingdings" pitchFamily="2" charset="2"/>
              <a:buChar char="Ø"/>
            </a:pPr>
            <a:r>
              <a:rPr lang="en-US" sz="1000" smtClean="0"/>
              <a:t>It is the most important Japanese concept opted by Toyota.</a:t>
            </a:r>
          </a:p>
          <a:p>
            <a:pPr eaLnBrk="1" hangingPunct="1">
              <a:lnSpc>
                <a:spcPct val="90000"/>
              </a:lnSpc>
              <a:buClr>
                <a:schemeClr val="tx1"/>
              </a:buClr>
              <a:buFont typeface="Wingdings" pitchFamily="2" charset="2"/>
              <a:buChar char="Ø"/>
            </a:pPr>
            <a:r>
              <a:rPr lang="en-US" sz="1000" smtClean="0"/>
              <a:t>Kanban systems combined with unique scheduling tools, dramatically reduces inventory levels.</a:t>
            </a:r>
          </a:p>
          <a:p>
            <a:pPr eaLnBrk="1" hangingPunct="1">
              <a:lnSpc>
                <a:spcPct val="90000"/>
              </a:lnSpc>
              <a:buClr>
                <a:schemeClr val="tx1"/>
              </a:buClr>
              <a:buFont typeface="Wingdings" pitchFamily="2" charset="2"/>
              <a:buChar char="Ø"/>
            </a:pPr>
            <a:r>
              <a:rPr lang="en-US" sz="1000" smtClean="0"/>
              <a:t>Enhances supplier/customer relationships and improves the accuracy of manufacturing schedules.</a:t>
            </a:r>
          </a:p>
          <a:p>
            <a:pPr eaLnBrk="1" hangingPunct="1">
              <a:lnSpc>
                <a:spcPct val="90000"/>
              </a:lnSpc>
              <a:buClr>
                <a:schemeClr val="tx1"/>
              </a:buClr>
              <a:buFont typeface="Wingdings" pitchFamily="2" charset="2"/>
              <a:buChar char="Ø"/>
            </a:pPr>
            <a:r>
              <a:rPr lang="en-US" sz="1000" smtClean="0"/>
              <a:t>A signal is sent to produce and deliver a new shipment when material is consumed. </a:t>
            </a:r>
          </a:p>
          <a:p>
            <a:pPr eaLnBrk="1" hangingPunct="1">
              <a:lnSpc>
                <a:spcPct val="90000"/>
              </a:lnSpc>
              <a:buClr>
                <a:schemeClr val="tx1"/>
              </a:buClr>
              <a:buFont typeface="Wingdings" pitchFamily="2" charset="2"/>
              <a:buChar char="Ø"/>
            </a:pPr>
            <a:r>
              <a:rPr lang="en-US" sz="1000" smtClean="0"/>
              <a:t>These signals are tracked through the refill cycle and bring extraordinary visibility to suppliers and buyers.</a:t>
            </a:r>
          </a:p>
        </p:txBody>
      </p:sp>
    </p:spTree>
    <p:extLst>
      <p:ext uri="{BB962C8B-B14F-4D97-AF65-F5344CB8AC3E}">
        <p14:creationId xmlns:p14="http://schemas.microsoft.com/office/powerpoint/2010/main" val="23502911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5D52572-67D3-4581-A457-5E3CAFCF4FC1}" type="slidenum">
              <a:rPr lang="en-US" smtClean="0">
                <a:latin typeface="Arial" charset="0"/>
              </a:rPr>
              <a:pPr/>
              <a:t>41</a:t>
            </a:fld>
            <a:endParaRPr lang="en-US" smtClean="0">
              <a:latin typeface="Arial" charset="0"/>
            </a:endParaRPr>
          </a:p>
        </p:txBody>
      </p:sp>
      <p:sp>
        <p:nvSpPr>
          <p:cNvPr id="1249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493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b="1" smtClean="0">
                <a:solidFill>
                  <a:srgbClr val="FF0000"/>
                </a:solidFill>
                <a:cs typeface="Arial" charset="0"/>
              </a:rPr>
              <a:t>Drawbacks of Batch Processing</a:t>
            </a:r>
            <a:endParaRPr lang="en-GB" b="1" smtClean="0">
              <a:solidFill>
                <a:srgbClr val="FF0000"/>
              </a:solidFill>
              <a:cs typeface="Arial" charset="0"/>
            </a:endParaRPr>
          </a:p>
          <a:p>
            <a:pPr eaLnBrk="1" hangingPunct="1"/>
            <a:r>
              <a:rPr lang="en-US" smtClean="0">
                <a:solidFill>
                  <a:srgbClr val="FF0000"/>
                </a:solidFill>
                <a:cs typeface="Arial" charset="0"/>
              </a:rPr>
              <a:t>Running equipment (e.g. a heat treatment furnace) at less than full load wastes capacity. Waiting for a full load wastes time.</a:t>
            </a:r>
          </a:p>
          <a:p>
            <a:pPr lvl="1" eaLnBrk="1" hangingPunct="1"/>
            <a:r>
              <a:rPr lang="en-US" smtClean="0">
                <a:solidFill>
                  <a:srgbClr val="FF0000"/>
                </a:solidFill>
                <a:cs typeface="Arial" charset="0"/>
              </a:rPr>
              <a:t>Waste of capacity is not a problem except at a constraint operation (Goldratt's Theory of Constraints).</a:t>
            </a:r>
          </a:p>
          <a:p>
            <a:pPr eaLnBrk="1" hangingPunct="1"/>
            <a:r>
              <a:rPr lang="en-US" smtClean="0">
                <a:solidFill>
                  <a:srgbClr val="FF0000"/>
                </a:solidFill>
                <a:cs typeface="Arial" charset="0"/>
              </a:rPr>
              <a:t>Batches introduce waiting time when they arrive at single-unit tools en masse.</a:t>
            </a:r>
          </a:p>
          <a:p>
            <a:pPr lvl="1" eaLnBrk="1" hangingPunct="1"/>
            <a:r>
              <a:rPr lang="en-US" smtClean="0">
                <a:solidFill>
                  <a:srgbClr val="FF0000"/>
                </a:solidFill>
                <a:cs typeface="Arial" charset="0"/>
              </a:rPr>
              <a:t>Batch-and-queue forces extra cycle time (waiting) into the operation.</a:t>
            </a:r>
          </a:p>
          <a:p>
            <a:endParaRPr lang="en-US" smtClean="0">
              <a:cs typeface="Arial" charset="0"/>
            </a:endParaRPr>
          </a:p>
          <a:p>
            <a:r>
              <a:rPr lang="en-US" b="1" smtClean="0">
                <a:cs typeface="Arial" charset="0"/>
              </a:rPr>
              <a:t>Ultimately, we would like to get to a single-piece batch size, also known as single-piece flow.</a:t>
            </a:r>
          </a:p>
          <a:p>
            <a:endParaRPr lang="en-US" smtClean="0">
              <a:cs typeface="Arial" charset="0"/>
            </a:endParaRPr>
          </a:p>
          <a:p>
            <a:r>
              <a:rPr lang="en-US" smtClean="0">
                <a:cs typeface="Arial" charset="0"/>
              </a:rPr>
              <a:t>The benefits of reducing batch sizes include reduced inventory, shorter lead times, reduced handling, improved quality, and reduced floor space.</a:t>
            </a:r>
          </a:p>
          <a:p>
            <a:endParaRPr lang="en-US" smtClean="0">
              <a:cs typeface="Arial" charset="0"/>
            </a:endParaRPr>
          </a:p>
          <a:p>
            <a:pPr eaLnBrk="1" hangingPunct="1"/>
            <a:r>
              <a:rPr lang="en-US" smtClean="0">
                <a:cs typeface="Arial" charset="0"/>
              </a:rPr>
              <a:t>This is a good graphic depicting the benefits that can be achieved by making the transition from batch flow to continuous flow processing.  It is important to note that this transition cannot typically be done overnight, and that batch size reduction, layout changes and machine setup reduction will be necessary.</a:t>
            </a:r>
          </a:p>
          <a:p>
            <a:pPr eaLnBrk="1" hangingPunct="1"/>
            <a:endParaRPr lang="en-US" sz="1000" smtClean="0"/>
          </a:p>
        </p:txBody>
      </p:sp>
    </p:spTree>
    <p:extLst>
      <p:ext uri="{BB962C8B-B14F-4D97-AF65-F5344CB8AC3E}">
        <p14:creationId xmlns:p14="http://schemas.microsoft.com/office/powerpoint/2010/main" val="41400301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56440D6-92E2-44EA-91ED-8E9703AE4888}" type="slidenum">
              <a:rPr lang="en-US" altLang="en-US" smtClean="0">
                <a:latin typeface="Arial" charset="0"/>
              </a:rPr>
              <a:pPr/>
              <a:t>42</a:t>
            </a:fld>
            <a:endParaRPr lang="en-US" altLang="en-US" smtClean="0">
              <a:latin typeface="Arial" charset="0"/>
            </a:endParaRPr>
          </a:p>
        </p:txBody>
      </p:sp>
      <p:sp>
        <p:nvSpPr>
          <p:cNvPr id="1259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595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Materials cost savings is basically the reduction of costs incorporated with purchasing, receiving, inspection, and stockroom costs.  </a:t>
            </a:r>
          </a:p>
          <a:p>
            <a:r>
              <a:rPr lang="en-US" altLang="en-US" smtClean="0"/>
              <a:t>Manufacturing cost savings identifies saving in the engineering, production, and the quality control activities.  </a:t>
            </a:r>
          </a:p>
          <a:p>
            <a:r>
              <a:rPr lang="en-US" altLang="en-US" smtClean="0"/>
              <a:t>A major part of manufacturing cost savings I keeping a high level of quality, quality reduces cost and increases revenue.  </a:t>
            </a:r>
          </a:p>
          <a:p>
            <a:r>
              <a:rPr lang="en-US" altLang="en-US" smtClean="0"/>
              <a:t>Sales cost saving comes in the form of reducing overlap between the supplier and the customer, which is inspection and testing.  </a:t>
            </a:r>
          </a:p>
          <a:p>
            <a:r>
              <a:rPr lang="en-US" altLang="en-US" smtClean="0"/>
              <a:t>The most effective situation that the sales department can establish is finding customers that also use JIT systems.</a:t>
            </a:r>
          </a:p>
        </p:txBody>
      </p:sp>
    </p:spTree>
    <p:extLst>
      <p:ext uri="{BB962C8B-B14F-4D97-AF65-F5344CB8AC3E}">
        <p14:creationId xmlns:p14="http://schemas.microsoft.com/office/powerpoint/2010/main" val="4696004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5B11C97-40A0-4095-9972-8099A113567D}" type="slidenum">
              <a:rPr lang="en-US" altLang="en-US" smtClean="0">
                <a:latin typeface="Arial" charset="0"/>
              </a:rPr>
              <a:pPr/>
              <a:t>43</a:t>
            </a:fld>
            <a:endParaRPr lang="en-US" altLang="en-US" smtClean="0">
              <a:latin typeface="Arial" charset="0"/>
            </a:endParaRPr>
          </a:p>
        </p:txBody>
      </p:sp>
      <p:sp>
        <p:nvSpPr>
          <p:cNvPr id="1269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698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Inventory reduction as a tool for improvements, means that if you reduce inventory many good things can happen along with it.  Costs are reduced greatly if inventory is reduced, also a large inventory usually does not get rid of problems it just hides them.  Supplier relationships is a big part of the JIT process,  the main goal is to have suppliers deliver raw materials and components exactly when they are needed on the shop floor,  skipping inspection and storage.  This requires a great deal of trust between the supplier and the customer, this can be achieved through sole-sourcing, and long term contracts to promote loyalty.  Inventory pull is the opposite of the traditional technique, inventory push.  Inventory pull means that each manufacturing center pulls the work from the previous site as space becomes available.  This keeps the WIP low because there is no build up of work at any specific work station.  The only WIP needed is the work on the floor being currently manufactured.  Uniform plant loading refers to the fact that the plant should be making today what the customer ordered for delivery today.  An aspect of JIT is to have a uniform, level schedule of production that can also be very flexible depending on the demand for the product.  There should be level flow of work passing through each work station throughout the day.</a:t>
            </a:r>
          </a:p>
          <a:p>
            <a:endParaRPr lang="en-US" altLang="en-US" smtClean="0"/>
          </a:p>
          <a:p>
            <a:r>
              <a:rPr lang="en-US" altLang="en-US" smtClean="0"/>
              <a:t>Reduced setup times are achieved in JIT by keeping batch sizes as small as possible, the ideal batch size is said to be one.  Companies spend a lot of time in setup time reduction, with the implementation of JIT setup time are usually reduced thirty or fifty percent.  In a Just-In-Time manufacturing company the plant floors are laid out so that there is a minimal movement of goods during the production process,  this reduces a great deal of waste.  Product quality is extremely important in a JIT situation, all aspects of the product and the manufacturing process must be carefully scrutinized for optimum quality.  Every member of the production process must be trained in production quality and should use techniques to assure quality.  Techniques such as Statistical process control is a very good way to ensure quality during production.  Preventive maintenance is needed to reduce variation in the process and also to keep a high level of quality.  This requires a comprehensive examination of all machines on a regular basis.</a:t>
            </a:r>
          </a:p>
          <a:p>
            <a:endParaRPr lang="en-US" altLang="en-US" smtClean="0"/>
          </a:p>
        </p:txBody>
      </p:sp>
    </p:spTree>
    <p:extLst>
      <p:ext uri="{BB962C8B-B14F-4D97-AF65-F5344CB8AC3E}">
        <p14:creationId xmlns:p14="http://schemas.microsoft.com/office/powerpoint/2010/main" val="16207765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46302E0-9A9B-4DDF-8F48-EE3ADBCB5C3C}" type="slidenum">
              <a:rPr lang="en-US" altLang="en-US" smtClean="0">
                <a:latin typeface="Arial" charset="0"/>
              </a:rPr>
              <a:pPr/>
              <a:t>44</a:t>
            </a:fld>
            <a:endParaRPr lang="en-US" altLang="en-US" smtClean="0">
              <a:latin typeface="Arial" charset="0"/>
            </a:endParaRPr>
          </a:p>
        </p:txBody>
      </p:sp>
      <p:sp>
        <p:nvSpPr>
          <p:cNvPr id="1280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800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Design of a product is one of the most important phases of a products development because it integrates the quality and cost immediately.  Designing a product with high manufacturability is an important step because it shows the efficiency at which a product can be manufactured.  To minimize the resources that go into a product is just good business practices, however, it is a key to success in JIT systems.  Capital, equipment , and labor are the key elements of a product and the reduction of these will minimize cost and time in the production process, but the important thing is that the product remains at a high level of quality.  Being responsive to the customers needs is also very important in JIT systems because you must be able to understand how your customers internal systems and requirements.  Being responsive to the customer can include; producing various sizes of lots, reducing manufacturing costs, reducing lead time, reducing the customers internal costs, working with the customers management on future products.</a:t>
            </a:r>
          </a:p>
          <a:p>
            <a:endParaRPr lang="en-US" altLang="en-US" smtClean="0"/>
          </a:p>
          <a:p>
            <a:r>
              <a:rPr lang="en-US" altLang="en-US" smtClean="0"/>
              <a:t>Trust and open relationships are very important in a JIT atmosphere because the customer and the supplier must set long-term goals and very precise shipment and delivery dates.  When working in a JIT system it is not about yourself its about teamwork and helping each be as effective as possible.  The last goal is to have a firm-wide commitment to continuous improvement.  The management must encourage and support continuous improvement for JIT to be effective. </a:t>
            </a:r>
          </a:p>
          <a:p>
            <a:endParaRPr lang="en-US" altLang="en-US" smtClean="0"/>
          </a:p>
        </p:txBody>
      </p:sp>
    </p:spTree>
    <p:extLst>
      <p:ext uri="{BB962C8B-B14F-4D97-AF65-F5344CB8AC3E}">
        <p14:creationId xmlns:p14="http://schemas.microsoft.com/office/powerpoint/2010/main" val="413458099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CB9B4AD-C152-4DFF-9EA9-4AAF3905780D}" type="slidenum">
              <a:rPr lang="en-US" altLang="en-US" smtClean="0">
                <a:latin typeface="Arial" charset="0"/>
              </a:rPr>
              <a:pPr/>
              <a:t>45</a:t>
            </a:fld>
            <a:endParaRPr lang="en-US" altLang="en-US" smtClean="0">
              <a:latin typeface="Arial" charset="0"/>
            </a:endParaRPr>
          </a:p>
        </p:txBody>
      </p:sp>
      <p:sp>
        <p:nvSpPr>
          <p:cNvPr id="1290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902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altLang="en-US" smtClean="0"/>
              <a:t>With the implementation of Just-In-Time techniques inventory will become more controlled but it is hardly the major function.  </a:t>
            </a:r>
          </a:p>
          <a:p>
            <a:r>
              <a:rPr lang="en-US" altLang="en-US" smtClean="0"/>
              <a:t>The “pull” system that JIT uses does not allow inventory to be in abundance, and materials cannot be ordered until needed.  </a:t>
            </a:r>
          </a:p>
          <a:p>
            <a:r>
              <a:rPr lang="en-US" altLang="en-US" smtClean="0"/>
              <a:t>If JIT was implemented as an inventory control alone it could never be effective.  </a:t>
            </a:r>
          </a:p>
          <a:p>
            <a:r>
              <a:rPr lang="en-US" altLang="en-US" smtClean="0"/>
              <a:t>The second major misconception about JIT is that a company pushes the suppliers inventory back into their shop thus, leaving the supplier with the heavy inventory load.  </a:t>
            </a:r>
          </a:p>
          <a:p>
            <a:r>
              <a:rPr lang="en-US" altLang="en-US" smtClean="0"/>
              <a:t>A business with an effective JIT process should never have an abundance of inventory no matter where it is stored,  whether the inventory is still at the suppliers or the customer has it is irrelevant, it is still costing to hold it.  </a:t>
            </a:r>
          </a:p>
          <a:p>
            <a:r>
              <a:rPr lang="en-US" altLang="en-US" smtClean="0"/>
              <a:t>The final misconception is that JIT systems are only quality control programs,  this is the biggest misconception because JIT is an operating philosophy not a program for a single facet of operation.</a:t>
            </a:r>
          </a:p>
        </p:txBody>
      </p:sp>
    </p:spTree>
    <p:extLst>
      <p:ext uri="{BB962C8B-B14F-4D97-AF65-F5344CB8AC3E}">
        <p14:creationId xmlns:p14="http://schemas.microsoft.com/office/powerpoint/2010/main" val="130773647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01F521B-3ACC-49F4-8FB1-2A9417980DED}" type="slidenum">
              <a:rPr lang="en-US" altLang="en-US" smtClean="0">
                <a:latin typeface="Arial" charset="0"/>
              </a:rPr>
              <a:pPr/>
              <a:t>46</a:t>
            </a:fld>
            <a:endParaRPr lang="en-US" altLang="en-US" smtClean="0">
              <a:latin typeface="Arial" charset="0"/>
            </a:endParaRPr>
          </a:p>
        </p:txBody>
      </p:sp>
      <p:sp>
        <p:nvSpPr>
          <p:cNvPr id="1300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0052"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altLang="en-US" smtClean="0"/>
          </a:p>
        </p:txBody>
      </p:sp>
    </p:spTree>
    <p:extLst>
      <p:ext uri="{BB962C8B-B14F-4D97-AF65-F5344CB8AC3E}">
        <p14:creationId xmlns:p14="http://schemas.microsoft.com/office/powerpoint/2010/main" val="150064476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EBEE68A-A5A6-4B19-88F3-92FC4BFA179B}" type="slidenum">
              <a:rPr lang="en-US" smtClean="0">
                <a:latin typeface="Arial" charset="0"/>
              </a:rPr>
              <a:pPr/>
              <a:t>47</a:t>
            </a:fld>
            <a:endParaRPr lang="en-US" smtClean="0">
              <a:latin typeface="Arial" charset="0"/>
            </a:endParaRPr>
          </a:p>
        </p:txBody>
      </p:sp>
      <p:sp>
        <p:nvSpPr>
          <p:cNvPr id="1310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107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Shigeo Shingo pioneered many techniques aimed at reducing the changeover time for large stamping presses in the early days of Toyota.  Through simple, low-cost solutions, he was able to reduce changeover times from hours down to less than ten minutes.  </a:t>
            </a:r>
          </a:p>
          <a:p>
            <a:r>
              <a:rPr lang="en-US" sz="1000" smtClean="0"/>
              <a:t>Hence, the name Single Minute Exchange of Dies.</a:t>
            </a:r>
          </a:p>
          <a:p>
            <a:pPr eaLnBrk="1" hangingPunct="1"/>
            <a:endParaRPr lang="en-US" sz="1000" smtClean="0"/>
          </a:p>
          <a:p>
            <a:r>
              <a:rPr lang="en-US" sz="1000" smtClean="0"/>
              <a:t>The classic example of changeover reduction is a NASCAR/F1 race car as it stops during a race for the pit stop.  </a:t>
            </a:r>
          </a:p>
          <a:p>
            <a:r>
              <a:rPr lang="en-US" sz="1000" smtClean="0"/>
              <a:t>Imagine the time the car is in the pit area as the internal time (the time the machine is down for changeover).  </a:t>
            </a:r>
          </a:p>
          <a:p>
            <a:r>
              <a:rPr lang="en-US" sz="1000" smtClean="0"/>
              <a:t>Imagine the time the car is on the racetrack racing as external time (the time the machine is running good parts).  </a:t>
            </a:r>
          </a:p>
          <a:p>
            <a:r>
              <a:rPr lang="en-US" sz="1000" smtClean="0"/>
              <a:t>The goal is to identify the internal and external elements and try to convert as many internal elements to external elements.  </a:t>
            </a:r>
          </a:p>
          <a:p>
            <a:r>
              <a:rPr lang="en-US" sz="1000" smtClean="0"/>
              <a:t>Then try to streamline and reduce the waste on all elements.  </a:t>
            </a:r>
          </a:p>
          <a:p>
            <a:r>
              <a:rPr lang="en-US" sz="1000" smtClean="0"/>
              <a:t>The ultimate goal is to completely eliminate changeover time.</a:t>
            </a:r>
          </a:p>
          <a:p>
            <a:endParaRPr lang="en-US" sz="1000" smtClean="0"/>
          </a:p>
          <a:p>
            <a:r>
              <a:rPr lang="en-US" sz="1000" smtClean="0"/>
              <a:t>Ask what the typical pit stop time is for a full pit stop.  Discuss some of the techniques that pit crews use to reduce the pit stop time.  Some examples include lug nuts glued to the wheels, one-pump jacks, high-volume gas cans, peel-off windshields, etc.</a:t>
            </a:r>
          </a:p>
          <a:p>
            <a:pPr eaLnBrk="1" hangingPunct="1"/>
            <a:endParaRPr lang="en-US" sz="1000" smtClean="0"/>
          </a:p>
          <a:p>
            <a:r>
              <a:rPr lang="en-GB" sz="1000" b="1" smtClean="0"/>
              <a:t>Set-up Time Reduction</a:t>
            </a:r>
          </a:p>
          <a:p>
            <a:r>
              <a:rPr lang="en-GB" sz="1000" smtClean="0"/>
              <a:t>Understand the need to reduce set-up times in terms of your organisation's quest for flexibility, competitiveness and contribution to your overall equipment effectiveness.</a:t>
            </a:r>
          </a:p>
          <a:p>
            <a:pPr eaLnBrk="1" hangingPunct="1"/>
            <a:endParaRPr lang="en-US" sz="1000" smtClean="0"/>
          </a:p>
        </p:txBody>
      </p:sp>
    </p:spTree>
    <p:extLst>
      <p:ext uri="{BB962C8B-B14F-4D97-AF65-F5344CB8AC3E}">
        <p14:creationId xmlns:p14="http://schemas.microsoft.com/office/powerpoint/2010/main" val="4862711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DA41F1D-450E-4020-B111-A863803573FC}" type="slidenum">
              <a:rPr lang="en-US" smtClean="0">
                <a:latin typeface="Arial" charset="0"/>
              </a:rPr>
              <a:pPr/>
              <a:t>48</a:t>
            </a:fld>
            <a:endParaRPr lang="en-US" smtClean="0">
              <a:latin typeface="Arial" charset="0"/>
            </a:endParaRPr>
          </a:p>
        </p:txBody>
      </p:sp>
      <p:sp>
        <p:nvSpPr>
          <p:cNvPr id="132099" name="Rectangle 2"/>
          <p:cNvSpPr>
            <a:spLocks noGrp="1" noRot="1" noChangeAspect="1" noChangeArrowheads="1" noTextEdit="1"/>
          </p:cNvSpPr>
          <p:nvPr>
            <p:ph type="sldImg"/>
          </p:nvPr>
        </p:nvSpPr>
        <p:spPr bwMode="auto">
          <a:xfrm>
            <a:off x="855663" y="744538"/>
            <a:ext cx="4960937" cy="3722687"/>
          </a:xfrm>
          <a:noFill/>
          <a:ln>
            <a:solidFill>
              <a:srgbClr val="000000"/>
            </a:solidFill>
            <a:miter lim="800000"/>
            <a:headEnd/>
            <a:tailEnd/>
          </a:ln>
        </p:spPr>
      </p:sp>
      <p:sp>
        <p:nvSpPr>
          <p:cNvPr id="1321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r>
              <a:rPr lang="en-US" smtClean="0">
                <a:latin typeface="Times New Roman" pitchFamily="18" charset="0"/>
              </a:rPr>
              <a:t>SMED also increases the tool's capacity by reducing setup time. Per Goldratt's Theory of Constraints, however, this does not improve factory capacity unless the tool in question is the constraint.</a:t>
            </a:r>
          </a:p>
          <a:p>
            <a:pPr eaLnBrk="1" hangingPunct="1"/>
            <a:endParaRPr lang="en-US" smtClean="0">
              <a:latin typeface="Times New Roman" pitchFamily="18" charset="0"/>
            </a:endParaRPr>
          </a:p>
          <a:p>
            <a:pPr eaLnBrk="1" hangingPunct="1"/>
            <a:r>
              <a:rPr lang="en-US" smtClean="0">
                <a:latin typeface="Times New Roman" pitchFamily="18" charset="0"/>
              </a:rPr>
              <a:t>Note SMED's central role in </a:t>
            </a:r>
            <a:r>
              <a:rPr lang="en-US" u="sng" smtClean="0">
                <a:latin typeface="Times New Roman" pitchFamily="18" charset="0"/>
              </a:rPr>
              <a:t>cycle time reduction</a:t>
            </a:r>
            <a:r>
              <a:rPr lang="en-US" smtClean="0">
                <a:latin typeface="Times New Roman" pitchFamily="18" charset="0"/>
              </a:rPr>
              <a:t>. When setup times are long, the factory is almost compelled to run large batches of parts to avoid breaking setups. Batch-and-queue is the mortal enemy of short cycle times because the parts spend most of their time waiting to be processed.</a:t>
            </a:r>
          </a:p>
          <a:p>
            <a:pPr eaLnBrk="1" hangingPunct="1"/>
            <a:endParaRPr lang="en-US" smtClean="0">
              <a:latin typeface="Times New Roman" pitchFamily="18" charset="0"/>
            </a:endParaRPr>
          </a:p>
          <a:p>
            <a:pPr eaLnBrk="1" hangingPunct="1"/>
            <a:r>
              <a:rPr lang="en-US" smtClean="0">
                <a:latin typeface="Times New Roman" pitchFamily="18" charset="0"/>
              </a:rPr>
              <a:t>Historical example of SMED: the preloaded musket cartridge. Measuring out the black powder charge from a powder horn is </a:t>
            </a:r>
            <a:r>
              <a:rPr lang="en-US" u="sng" smtClean="0">
                <a:latin typeface="Times New Roman" pitchFamily="18" charset="0"/>
              </a:rPr>
              <a:t>internal setup</a:t>
            </a:r>
            <a:r>
              <a:rPr lang="en-US" smtClean="0">
                <a:latin typeface="Times New Roman" pitchFamily="18" charset="0"/>
              </a:rPr>
              <a:t>; a hunter could not use his firearm while he was doing this. This aspect of setup could, however, be externalized by measuring the appropriate charge into a wooden cartridge. Sixteenth-century woodcuts show soldiers using such cartridges, and performing loading drills that incorporated </a:t>
            </a:r>
            <a:r>
              <a:rPr lang="en-US" u="sng" smtClean="0">
                <a:latin typeface="Times New Roman" pitchFamily="18" charset="0"/>
              </a:rPr>
              <a:t>motion efficiency</a:t>
            </a:r>
            <a:r>
              <a:rPr lang="en-US" smtClean="0">
                <a:latin typeface="Times New Roman" pitchFamily="18" charset="0"/>
              </a:rPr>
              <a:t> principles.</a:t>
            </a:r>
          </a:p>
          <a:p>
            <a:pPr eaLnBrk="1" hangingPunct="1"/>
            <a:endParaRPr lang="en-US" smtClean="0">
              <a:latin typeface="Times New Roman" pitchFamily="18" charset="0"/>
            </a:endParaRPr>
          </a:p>
          <a:p>
            <a:pPr eaLnBrk="1" hangingPunct="1"/>
            <a:r>
              <a:rPr lang="en-US" smtClean="0">
                <a:latin typeface="Times New Roman" pitchFamily="18" charset="0"/>
              </a:rPr>
              <a:t>The paper-wrapped cartridge reduced non-value-adding handling even further by incorporating the powder charge, bullet, and wadding (the paper wrapping itself) into one package. It eliminated the need for the soldier to reach for the cartridge, bullet, and wadding separately. The ability to shoot more rapidly at targets that shot back was doubtlessly an incentive to develop methods that industry adopted centuries later, and Frank Gilbreth recognized this in his </a:t>
            </a:r>
            <a:r>
              <a:rPr lang="en-US" i="1" smtClean="0">
                <a:latin typeface="Times New Roman" pitchFamily="18" charset="0"/>
              </a:rPr>
              <a:t>Motion Study</a:t>
            </a:r>
            <a:r>
              <a:rPr lang="en-US" smtClean="0">
                <a:latin typeface="Times New Roman" pitchFamily="18" charset="0"/>
              </a:rPr>
              <a:t> (1911).</a:t>
            </a:r>
          </a:p>
        </p:txBody>
      </p:sp>
    </p:spTree>
    <p:extLst>
      <p:ext uri="{BB962C8B-B14F-4D97-AF65-F5344CB8AC3E}">
        <p14:creationId xmlns:p14="http://schemas.microsoft.com/office/powerpoint/2010/main" val="328978327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6FA3A38-1437-4EFF-8FE3-CC71C3FC6E8B}" type="slidenum">
              <a:rPr lang="en-US" smtClean="0">
                <a:latin typeface="Arial" charset="0"/>
              </a:rPr>
              <a:pPr/>
              <a:t>49</a:t>
            </a:fld>
            <a:endParaRPr lang="en-US" smtClean="0">
              <a:latin typeface="Arial" charset="0"/>
            </a:endParaRPr>
          </a:p>
        </p:txBody>
      </p:sp>
      <p:sp>
        <p:nvSpPr>
          <p:cNvPr id="1331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312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This is one example of a stamping press where plates can be aligned quickly and absolutely using positioning pins.  The key aspect of changeover reduction is repeatability.</a:t>
            </a:r>
          </a:p>
          <a:p>
            <a:endParaRPr lang="en-US" sz="1000" smtClean="0"/>
          </a:p>
          <a:p>
            <a:r>
              <a:rPr lang="en-US" sz="1000" smtClean="0"/>
              <a:t>Positioning pins on press plates are used to quickly position/center the die.  No need to make adjustments – the pin “marks the spot.”</a:t>
            </a:r>
          </a:p>
          <a:p>
            <a:pPr eaLnBrk="1" hangingPunct="1"/>
            <a:endParaRPr lang="en-US" sz="1000" smtClean="0"/>
          </a:p>
        </p:txBody>
      </p:sp>
    </p:spTree>
    <p:extLst>
      <p:ext uri="{BB962C8B-B14F-4D97-AF65-F5344CB8AC3E}">
        <p14:creationId xmlns:p14="http://schemas.microsoft.com/office/powerpoint/2010/main" val="86713344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Image Placeholder 1"/>
          <p:cNvSpPr>
            <a:spLocks noGrp="1" noRot="1" noChangeAspect="1" noTextEdit="1"/>
          </p:cNvSpPr>
          <p:nvPr>
            <p:ph type="sldImg"/>
          </p:nvPr>
        </p:nvSpPr>
        <p:spPr bwMode="auto">
          <a:noFill/>
          <a:ln>
            <a:solidFill>
              <a:srgbClr val="000000"/>
            </a:solidFill>
            <a:miter lim="800000"/>
            <a:headEnd/>
            <a:tailEnd/>
          </a:ln>
        </p:spPr>
      </p:sp>
      <p:sp>
        <p:nvSpPr>
          <p:cNvPr id="1341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341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6140CCE-3325-4B3C-B5BC-AE4B25B0EC18}" type="slidenum">
              <a:rPr lang="en-GB" smtClean="0">
                <a:latin typeface="Arial" charset="0"/>
              </a:rPr>
              <a:pPr/>
              <a:t>50</a:t>
            </a:fld>
            <a:endParaRPr lang="en-GB" smtClean="0">
              <a:latin typeface="Arial" charset="0"/>
            </a:endParaRPr>
          </a:p>
        </p:txBody>
      </p:sp>
    </p:spTree>
    <p:extLst>
      <p:ext uri="{BB962C8B-B14F-4D97-AF65-F5344CB8AC3E}">
        <p14:creationId xmlns:p14="http://schemas.microsoft.com/office/powerpoint/2010/main" val="42868449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1E3A7B2-2695-47AA-BB3D-1B893B7499BC}" type="slidenum">
              <a:rPr lang="en-US" smtClean="0">
                <a:latin typeface="Arial" charset="0"/>
              </a:rPr>
              <a:pPr/>
              <a:t>51</a:t>
            </a:fld>
            <a:endParaRPr lang="en-US" smtClean="0">
              <a:latin typeface="Arial" charset="0"/>
            </a:endParaRPr>
          </a:p>
        </p:txBody>
      </p:sp>
      <p:sp>
        <p:nvSpPr>
          <p:cNvPr id="1351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517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t>1 With pear-shaped bolt holes, we cut a bolt hole in the shape of a pear.  When we want to remove/replace the part, we loosen the nut with one turn, move the bolt from the narrow end of the pear-shaped hole to the wide end of the hole, then lift the part over the bolt – the bolt itself is not removed.  When the part is replaced, this set of motions is replaced.</a:t>
            </a:r>
          </a:p>
          <a:p>
            <a:endParaRPr lang="en-US" sz="1000" smtClean="0"/>
          </a:p>
          <a:p>
            <a:r>
              <a:rPr lang="en-US" sz="1000" smtClean="0"/>
              <a:t>Some other examples of one-turn methods include U-slots, clamps, and split-thread bolts.</a:t>
            </a:r>
          </a:p>
          <a:p>
            <a:endParaRPr lang="en-US" sz="1000" smtClean="0"/>
          </a:p>
          <a:p>
            <a:r>
              <a:rPr lang="en-US" sz="1000" smtClean="0"/>
              <a:t>2 This is a mechanism developed for pre-heating molds and plates for a bra cup molding machining.  Previously, when the changeover was done, the machine had to heat the molds and plates to the appropriate temperature before production could begin.  With this assembly, the plates and molds can be pre-heated, saving 25 – 30 minutes of changeover time.  This is a low-cost solution, made of a fabricated metal stand, wire-mesh, and hot plates.</a:t>
            </a:r>
          </a:p>
          <a:p>
            <a:endParaRPr lang="en-US" sz="1000" smtClean="0"/>
          </a:p>
        </p:txBody>
      </p:sp>
    </p:spTree>
    <p:extLst>
      <p:ext uri="{BB962C8B-B14F-4D97-AF65-F5344CB8AC3E}">
        <p14:creationId xmlns:p14="http://schemas.microsoft.com/office/powerpoint/2010/main" val="19455064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C6BE8D6-C2AF-4674-B437-88FD0B8E3DA4}" type="slidenum">
              <a:rPr lang="en-US" smtClean="0">
                <a:latin typeface="Times" pitchFamily="18" charset="0"/>
              </a:rPr>
              <a:pPr/>
              <a:t>52</a:t>
            </a:fld>
            <a:endParaRPr lang="en-US" smtClean="0">
              <a:latin typeface="Times" pitchFamily="18" charset="0"/>
            </a:endParaRPr>
          </a:p>
        </p:txBody>
      </p:sp>
      <p:sp>
        <p:nvSpPr>
          <p:cNvPr id="1361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61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extLst>
      <p:ext uri="{BB962C8B-B14F-4D97-AF65-F5344CB8AC3E}">
        <p14:creationId xmlns:p14="http://schemas.microsoft.com/office/powerpoint/2010/main" val="45441688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A97736D-C44D-4034-816B-31BB4BC9EFDE}" type="slidenum">
              <a:rPr lang="en-US" smtClean="0">
                <a:latin typeface="Arial" charset="0"/>
              </a:rPr>
              <a:pPr/>
              <a:t>53</a:t>
            </a:fld>
            <a:endParaRPr lang="en-US" smtClean="0">
              <a:latin typeface="Arial" charset="0"/>
            </a:endParaRPr>
          </a:p>
        </p:txBody>
      </p:sp>
      <p:sp>
        <p:nvSpPr>
          <p:cNvPr id="1372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72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z="1000" smtClean="0"/>
          </a:p>
        </p:txBody>
      </p:sp>
    </p:spTree>
    <p:extLst>
      <p:ext uri="{BB962C8B-B14F-4D97-AF65-F5344CB8AC3E}">
        <p14:creationId xmlns:p14="http://schemas.microsoft.com/office/powerpoint/2010/main" val="360412936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3FB7426-B394-4E62-AE66-79E3D9D0C3A5}" type="slidenum">
              <a:rPr lang="en-US" smtClean="0">
                <a:latin typeface="Times New Roman" pitchFamily="18" charset="0"/>
              </a:rPr>
              <a:pPr/>
              <a:t>54</a:t>
            </a:fld>
            <a:endParaRPr lang="en-US" smtClean="0">
              <a:latin typeface="Times New Roman" pitchFamily="18" charset="0"/>
            </a:endParaRPr>
          </a:p>
        </p:txBody>
      </p:sp>
      <p:sp>
        <p:nvSpPr>
          <p:cNvPr id="13824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824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p>
        </p:txBody>
      </p:sp>
    </p:spTree>
    <p:extLst>
      <p:ext uri="{BB962C8B-B14F-4D97-AF65-F5344CB8AC3E}">
        <p14:creationId xmlns:p14="http://schemas.microsoft.com/office/powerpoint/2010/main" val="400458293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bwMode="auto">
          <a:noFill/>
          <a:ln>
            <a:solidFill>
              <a:srgbClr val="000000"/>
            </a:solidFill>
            <a:miter lim="800000"/>
            <a:headEnd/>
            <a:tailEnd/>
          </a:ln>
        </p:spPr>
      </p:sp>
      <p:sp>
        <p:nvSpPr>
          <p:cNvPr id="13926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392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33FE69-DF6F-409E-A27D-97B71600029A}" type="slidenum">
              <a:rPr lang="en-GB" smtClean="0">
                <a:latin typeface="Arial" charset="0"/>
              </a:rPr>
              <a:pPr/>
              <a:t>55</a:t>
            </a:fld>
            <a:endParaRPr lang="en-GB" smtClean="0">
              <a:latin typeface="Arial" charset="0"/>
            </a:endParaRPr>
          </a:p>
        </p:txBody>
      </p:sp>
    </p:spTree>
    <p:extLst>
      <p:ext uri="{BB962C8B-B14F-4D97-AF65-F5344CB8AC3E}">
        <p14:creationId xmlns:p14="http://schemas.microsoft.com/office/powerpoint/2010/main" val="236113126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B8E9799-94E8-4475-8F50-AD8390419978}" type="slidenum">
              <a:rPr lang="en-US" smtClean="0">
                <a:latin typeface="Arial" charset="0"/>
              </a:rPr>
              <a:pPr/>
              <a:t>56</a:t>
            </a:fld>
            <a:endParaRPr lang="en-US" smtClean="0">
              <a:latin typeface="Arial" charset="0"/>
            </a:endParaRPr>
          </a:p>
        </p:txBody>
      </p:sp>
      <p:sp>
        <p:nvSpPr>
          <p:cNvPr id="140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029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i="1" smtClean="0"/>
              <a:t>Lean is a systematic approach to identifying and eliminating waste (non value-added activities) through continuous improvement.</a:t>
            </a:r>
          </a:p>
          <a:p>
            <a:endParaRPr lang="en-US" sz="1000" b="1" smtClean="0"/>
          </a:p>
          <a:p>
            <a:r>
              <a:rPr lang="en-US" sz="1000" b="1" smtClean="0"/>
              <a:t>GOALS</a:t>
            </a:r>
          </a:p>
          <a:p>
            <a:r>
              <a:rPr lang="en-US" sz="1000" smtClean="0"/>
              <a:t>Putting the </a:t>
            </a:r>
            <a:r>
              <a:rPr lang="en-US" sz="1000" b="1" smtClean="0"/>
              <a:t>customer</a:t>
            </a:r>
            <a:r>
              <a:rPr lang="en-US" sz="1000" smtClean="0"/>
              <a:t> first in everything you do will increase sales and profits, and insure the long-term health of the company.  </a:t>
            </a:r>
          </a:p>
          <a:p>
            <a:r>
              <a:rPr lang="en-US" sz="1000" b="1" smtClean="0"/>
              <a:t>Employees</a:t>
            </a:r>
            <a:r>
              <a:rPr lang="en-US" sz="1000" smtClean="0"/>
              <a:t> are located in the center of the model - lifeblood of the LEAN / Toyota Production System.  </a:t>
            </a:r>
          </a:p>
          <a:p>
            <a:r>
              <a:rPr lang="en-US" sz="1000" b="1" smtClean="0"/>
              <a:t>Kaizen</a:t>
            </a:r>
            <a:r>
              <a:rPr lang="en-US" sz="1000" smtClean="0"/>
              <a:t> / Continuous Improvement must become a way of life.</a:t>
            </a:r>
          </a:p>
          <a:p>
            <a:r>
              <a:rPr lang="en-US" sz="1000" smtClean="0"/>
              <a:t>The Lean Production System is one that is directed top-down, and implemented from the bottom-up.  </a:t>
            </a:r>
          </a:p>
          <a:p>
            <a:r>
              <a:rPr lang="en-US" sz="1000" smtClean="0"/>
              <a:t>It is very important to go to the </a:t>
            </a:r>
            <a:r>
              <a:rPr lang="en-US" sz="1000" b="1" smtClean="0"/>
              <a:t>floor</a:t>
            </a:r>
            <a:r>
              <a:rPr lang="en-US" sz="1000" smtClean="0"/>
              <a:t> and see what is going on, rather than making changes from an office, away from the floor.</a:t>
            </a:r>
          </a:p>
          <a:p>
            <a:pPr eaLnBrk="1" hangingPunct="1"/>
            <a:r>
              <a:rPr lang="en-US" sz="1000" b="1" i="1" smtClean="0"/>
              <a:t>The employees are located in the center of the model, because Toyota considers their employees the lifeblood of the operation.  They understand that in order for the system to work well, employee involvement must be very high.</a:t>
            </a:r>
          </a:p>
          <a:p>
            <a:pPr eaLnBrk="1" hangingPunct="1"/>
            <a:r>
              <a:rPr lang="en-US" sz="1000" smtClean="0">
                <a:latin typeface="Times New Roman" pitchFamily="18" charset="0"/>
              </a:rPr>
              <a:t>People are the center of the house because only through continuous improvement can the operation ever attain the system stability.</a:t>
            </a:r>
          </a:p>
          <a:p>
            <a:pPr eaLnBrk="1" hangingPunct="1"/>
            <a:r>
              <a:rPr lang="en-US" sz="1000" smtClean="0">
                <a:latin typeface="Times New Roman" pitchFamily="18" charset="0"/>
              </a:rPr>
              <a:t>People must be trained to see waste and solve problem at the root cause by repeatedly asking why the problem really occurs.</a:t>
            </a:r>
          </a:p>
          <a:p>
            <a:pPr eaLnBrk="1" hangingPunct="1"/>
            <a:r>
              <a:rPr lang="en-US" sz="1100" b="1" i="1" smtClean="0"/>
              <a:t>Lean is respect for people.</a:t>
            </a:r>
          </a:p>
          <a:p>
            <a:pPr eaLnBrk="1" hangingPunct="1"/>
            <a:endParaRPr lang="en-US" sz="1000" smtClean="0"/>
          </a:p>
          <a:p>
            <a:pPr eaLnBrk="1" hangingPunct="1">
              <a:buFontTx/>
              <a:buChar char="•"/>
            </a:pPr>
            <a:endParaRPr lang="en-US" sz="1000" smtClean="0"/>
          </a:p>
        </p:txBody>
      </p:sp>
    </p:spTree>
    <p:extLst>
      <p:ext uri="{BB962C8B-B14F-4D97-AF65-F5344CB8AC3E}">
        <p14:creationId xmlns:p14="http://schemas.microsoft.com/office/powerpoint/2010/main" val="32094811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Slide Image Placeholder 1"/>
          <p:cNvSpPr>
            <a:spLocks noGrp="1" noRot="1" noChangeAspect="1" noTextEdit="1"/>
          </p:cNvSpPr>
          <p:nvPr>
            <p:ph type="sldImg"/>
          </p:nvPr>
        </p:nvSpPr>
        <p:spPr bwMode="auto">
          <a:noFill/>
          <a:ln>
            <a:solidFill>
              <a:srgbClr val="000000"/>
            </a:solidFill>
            <a:miter lim="800000"/>
            <a:headEnd/>
            <a:tailEnd/>
          </a:ln>
        </p:spPr>
      </p:sp>
      <p:sp>
        <p:nvSpPr>
          <p:cNvPr id="141315" name="Notes Placeholder 2"/>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r>
              <a:rPr lang="en-US" smtClean="0"/>
              <a:t>Hoshin – Direction  and Kanri – Management </a:t>
            </a:r>
          </a:p>
          <a:p>
            <a:pPr>
              <a:lnSpc>
                <a:spcPct val="90000"/>
              </a:lnSpc>
            </a:pPr>
            <a:endParaRPr lang="en-US" smtClean="0"/>
          </a:p>
          <a:p>
            <a:pPr>
              <a:lnSpc>
                <a:spcPct val="90000"/>
              </a:lnSpc>
            </a:pPr>
            <a:r>
              <a:rPr lang="en-US" smtClean="0"/>
              <a:t>Often called: </a:t>
            </a:r>
            <a:r>
              <a:rPr lang="en-US" smtClean="0">
                <a:solidFill>
                  <a:srgbClr val="003366"/>
                </a:solidFill>
              </a:rPr>
              <a:t>Policy deployment - Strategic initiatives - But these words can muddy the meaning</a:t>
            </a:r>
          </a:p>
          <a:p>
            <a:pPr eaLnBrk="1" hangingPunct="1">
              <a:spcBef>
                <a:spcPct val="0"/>
              </a:spcBef>
            </a:pPr>
            <a:endParaRPr lang="en-US" b="1" smtClean="0"/>
          </a:p>
          <a:p>
            <a:pPr eaLnBrk="1" hangingPunct="1">
              <a:spcBef>
                <a:spcPct val="0"/>
              </a:spcBef>
            </a:pPr>
            <a:r>
              <a:rPr lang="en-US" b="1" smtClean="0"/>
              <a:t>Method of implementing strategy to get the right thing done</a:t>
            </a:r>
          </a:p>
          <a:p>
            <a:pPr eaLnBrk="1" hangingPunct="1">
              <a:spcBef>
                <a:spcPct val="0"/>
              </a:spcBef>
            </a:pPr>
            <a:endParaRPr lang="en-US" b="1" smtClean="0"/>
          </a:p>
          <a:p>
            <a:pPr eaLnBrk="1" hangingPunct="1">
              <a:spcBef>
                <a:spcPct val="0"/>
              </a:spcBef>
            </a:pPr>
            <a:r>
              <a:rPr lang="en-US" b="1" smtClean="0"/>
              <a:t>Difference between success &amp; failures starts with leadership</a:t>
            </a:r>
          </a:p>
          <a:p>
            <a:pPr marL="800100" lvl="1" indent="-342900" eaLnBrk="1" hangingPunct="1">
              <a:buFont typeface="Wingdings 2" pitchFamily="18" charset="2"/>
              <a:buChar char=""/>
            </a:pPr>
            <a:r>
              <a:rPr lang="en-US" smtClean="0"/>
              <a:t>Starts at top, but ultimately process carried by middle supporting value-adding employees.</a:t>
            </a:r>
          </a:p>
          <a:p>
            <a:pPr marL="800100" lvl="1" indent="-342900" eaLnBrk="1" hangingPunct="1">
              <a:spcAft>
                <a:spcPts val="1200"/>
              </a:spcAft>
              <a:buFont typeface="Wingdings 2" pitchFamily="18" charset="2"/>
              <a:buChar char=""/>
            </a:pPr>
            <a:r>
              <a:rPr lang="en-US" smtClean="0"/>
              <a:t>Management must understand tools and process by participating and </a:t>
            </a:r>
            <a:r>
              <a:rPr lang="en-US" i="1" u="sng" smtClean="0"/>
              <a:t>leading</a:t>
            </a:r>
            <a:r>
              <a:rPr lang="en-US" i="1" smtClean="0"/>
              <a:t> </a:t>
            </a:r>
            <a:r>
              <a:rPr lang="en-US" smtClean="0"/>
              <a:t>kaizen activities. </a:t>
            </a:r>
          </a:p>
          <a:p>
            <a:pPr eaLnBrk="1" hangingPunct="1"/>
            <a:r>
              <a:rPr lang="en-US" b="1" smtClean="0">
                <a:cs typeface="Arial" charset="0"/>
              </a:rPr>
              <a:t>“The truly lean plant has two key organizational features”: </a:t>
            </a:r>
          </a:p>
          <a:p>
            <a:pPr marL="800100" lvl="1" indent="-342900" eaLnBrk="1" hangingPunct="1">
              <a:buFontTx/>
              <a:buAutoNum type="arabicPeriod"/>
            </a:pPr>
            <a:r>
              <a:rPr lang="en-US" smtClean="0">
                <a:cs typeface="Arial" charset="0"/>
              </a:rPr>
              <a:t>Transfers maximum number of tasks and responsibilities to workers actually adding value,</a:t>
            </a:r>
          </a:p>
          <a:p>
            <a:pPr marL="800100" lvl="1" indent="-342900" eaLnBrk="1" hangingPunct="1">
              <a:buFontTx/>
              <a:buAutoNum type="arabicPeriod"/>
            </a:pPr>
            <a:r>
              <a:rPr lang="en-US" smtClean="0">
                <a:cs typeface="Arial" charset="0"/>
              </a:rPr>
              <a:t>It has in place system(s) for detecting defects that quickly traces every problem, once discovered, its ultimate cause.</a:t>
            </a:r>
          </a:p>
          <a:p>
            <a:endParaRPr lang="en-US" smtClean="0"/>
          </a:p>
          <a:p>
            <a:r>
              <a:rPr lang="en-US" smtClean="0"/>
              <a:t>In </a:t>
            </a:r>
            <a:r>
              <a:rPr lang="en-US" b="1" smtClean="0"/>
              <a:t>mass-production</a:t>
            </a:r>
            <a:r>
              <a:rPr lang="en-US" smtClean="0"/>
              <a:t>, tasks are structured so that low skilled or unskilled workers can easily do the repetitive</a:t>
            </a:r>
          </a:p>
          <a:p>
            <a:r>
              <a:rPr lang="en-US" smtClean="0"/>
              <a:t>work, but engineers and managers are responsible for production. </a:t>
            </a:r>
          </a:p>
          <a:p>
            <a:r>
              <a:rPr lang="en-US" smtClean="0"/>
              <a:t>Workers are not allowed to modify or stop the line, because the focus is to maintain volume. </a:t>
            </a:r>
          </a:p>
          <a:p>
            <a:r>
              <a:rPr lang="en-US" smtClean="0"/>
              <a:t>One of the results of mass-production is that unskilled workers have no incentive to volunteer information about problems with the manufacturing line or ways to improve the process. </a:t>
            </a:r>
          </a:p>
          <a:p>
            <a:r>
              <a:rPr lang="en-US" smtClean="0"/>
              <a:t>Maladjusted parts get fixed at the end of the line; a poor die or improperly maintained tool is management’s problem. </a:t>
            </a:r>
          </a:p>
          <a:p>
            <a:r>
              <a:rPr lang="en-US" smtClean="0"/>
              <a:t>Workers are neither trained nor encouraged to worry about such things.</a:t>
            </a:r>
          </a:p>
          <a:p>
            <a:endParaRPr lang="en-US" smtClean="0"/>
          </a:p>
          <a:p>
            <a:r>
              <a:rPr lang="en-US" b="1" smtClean="0">
                <a:solidFill>
                  <a:srgbClr val="CC0000"/>
                </a:solidFill>
              </a:rPr>
              <a:t>LEAN Workplace Practices</a:t>
            </a:r>
          </a:p>
          <a:p>
            <a:pPr>
              <a:buFontTx/>
              <a:buChar char="•"/>
            </a:pPr>
            <a:r>
              <a:rPr lang="en-US" smtClean="0"/>
              <a:t>Teams with rotation of highly specified jobs.</a:t>
            </a:r>
          </a:p>
          <a:p>
            <a:pPr>
              <a:buFontTx/>
              <a:buChar char="•"/>
            </a:pPr>
            <a:r>
              <a:rPr lang="en-US" smtClean="0"/>
              <a:t>Cross trained and multi-skilled employees who can work many operations within a cell and even operations in different cells</a:t>
            </a:r>
          </a:p>
          <a:p>
            <a:pPr>
              <a:buFontTx/>
              <a:buChar char="•"/>
            </a:pPr>
            <a:r>
              <a:rPr lang="en-US" smtClean="0"/>
              <a:t>Continuous improvement philosophy </a:t>
            </a:r>
          </a:p>
          <a:p>
            <a:pPr>
              <a:buFontTx/>
              <a:buChar char="•"/>
            </a:pPr>
            <a:r>
              <a:rPr lang="en-US" smtClean="0"/>
              <a:t>Process quality, not inspection</a:t>
            </a:r>
          </a:p>
          <a:p>
            <a:pPr>
              <a:buFontTx/>
              <a:buChar char="•"/>
            </a:pPr>
            <a:r>
              <a:rPr lang="en-US" smtClean="0"/>
              <a:t>Use of participatory decision making - Quality Control Circles, team-based problem solving, suggestion systems, etc.</a:t>
            </a:r>
          </a:p>
          <a:p>
            <a:endParaRPr lang="en-US" smtClean="0"/>
          </a:p>
        </p:txBody>
      </p:sp>
      <p:sp>
        <p:nvSpPr>
          <p:cNvPr id="1413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008803A-1E25-46B9-BCEE-A4FA20FD4D69}" type="slidenum">
              <a:rPr lang="en-US" smtClean="0">
                <a:latin typeface="Arial" charset="0"/>
              </a:rPr>
              <a:pPr/>
              <a:t>57</a:t>
            </a:fld>
            <a:endParaRPr lang="en-US" smtClean="0">
              <a:latin typeface="Arial" charset="0"/>
            </a:endParaRPr>
          </a:p>
        </p:txBody>
      </p:sp>
    </p:spTree>
    <p:extLst>
      <p:ext uri="{BB962C8B-B14F-4D97-AF65-F5344CB8AC3E}">
        <p14:creationId xmlns:p14="http://schemas.microsoft.com/office/powerpoint/2010/main" val="5023981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233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23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348872-1339-4D3F-AB30-83A8089BEEA4}" type="slidenum">
              <a:rPr lang="en-GB" smtClean="0">
                <a:latin typeface="Arial" charset="0"/>
              </a:rPr>
              <a:pPr/>
              <a:t>58</a:t>
            </a:fld>
            <a:endParaRPr lang="en-GB" smtClean="0">
              <a:latin typeface="Arial" charset="0"/>
            </a:endParaRPr>
          </a:p>
        </p:txBody>
      </p:sp>
    </p:spTree>
    <p:extLst>
      <p:ext uri="{BB962C8B-B14F-4D97-AF65-F5344CB8AC3E}">
        <p14:creationId xmlns:p14="http://schemas.microsoft.com/office/powerpoint/2010/main" val="251507141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p:cNvSpPr>
            <a:spLocks noGrp="1" noRot="1" noChangeAspect="1" noTextEdit="1"/>
          </p:cNvSpPr>
          <p:nvPr>
            <p:ph type="sldImg"/>
          </p:nvPr>
        </p:nvSpPr>
        <p:spPr bwMode="auto">
          <a:noFill/>
          <a:ln>
            <a:solidFill>
              <a:srgbClr val="000000"/>
            </a:solidFill>
            <a:miter lim="800000"/>
            <a:headEnd/>
            <a:tailEnd/>
          </a:ln>
        </p:spPr>
      </p:sp>
      <p:sp>
        <p:nvSpPr>
          <p:cNvPr id="143363"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Steps in Formulating Long Term Management Plans</a:t>
            </a:r>
          </a:p>
          <a:p>
            <a:r>
              <a:rPr lang="en-GB" smtClean="0"/>
              <a:t>Determination of Economic and Business Environment</a:t>
            </a:r>
          </a:p>
          <a:p>
            <a:r>
              <a:rPr lang="en-GB" smtClean="0"/>
              <a:t>Determining Company Goals</a:t>
            </a:r>
          </a:p>
          <a:p>
            <a:r>
              <a:rPr lang="en-GB" smtClean="0"/>
              <a:t>Forecasting Optimum Growth Rate</a:t>
            </a:r>
          </a:p>
          <a:p>
            <a:r>
              <a:rPr lang="en-GB" smtClean="0"/>
              <a:t>Determining Long Term Policies (e.g. new sites)</a:t>
            </a:r>
          </a:p>
          <a:p>
            <a:r>
              <a:rPr lang="en-GB" smtClean="0"/>
              <a:t>Formulating an Annual Plan</a:t>
            </a:r>
          </a:p>
          <a:p>
            <a:r>
              <a:rPr lang="en-GB" smtClean="0"/>
              <a:t>Revision to Long-Term plan based on Current Situation</a:t>
            </a:r>
          </a:p>
          <a:p>
            <a:endParaRPr lang="en-GB" smtClean="0"/>
          </a:p>
        </p:txBody>
      </p:sp>
      <p:sp>
        <p:nvSpPr>
          <p:cNvPr id="14336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13DA49F-C4F9-4FA8-A1EE-AA932A2AFC91}" type="slidenum">
              <a:rPr lang="en-GB" smtClean="0">
                <a:latin typeface="Arial" charset="0"/>
              </a:rPr>
              <a:pPr/>
              <a:t>59</a:t>
            </a:fld>
            <a:endParaRPr lang="en-GB" smtClean="0">
              <a:latin typeface="Arial" charset="0"/>
            </a:endParaRPr>
          </a:p>
        </p:txBody>
      </p:sp>
    </p:spTree>
    <p:extLst>
      <p:ext uri="{BB962C8B-B14F-4D97-AF65-F5344CB8AC3E}">
        <p14:creationId xmlns:p14="http://schemas.microsoft.com/office/powerpoint/2010/main" val="181979366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Slide Image Placeholder 1"/>
          <p:cNvSpPr>
            <a:spLocks noGrp="1" noRot="1" noChangeAspect="1" noTextEdit="1"/>
          </p:cNvSpPr>
          <p:nvPr>
            <p:ph type="sldImg"/>
          </p:nvPr>
        </p:nvSpPr>
        <p:spPr bwMode="auto">
          <a:noFill/>
          <a:ln>
            <a:solidFill>
              <a:srgbClr val="000000"/>
            </a:solidFill>
            <a:miter lim="800000"/>
            <a:headEnd/>
            <a:tailEnd/>
          </a:ln>
        </p:spPr>
      </p:sp>
      <p:sp>
        <p:nvSpPr>
          <p:cNvPr id="14438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43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5494C6A-72CE-4A3C-A2B2-8022268DC6A7}" type="slidenum">
              <a:rPr lang="en-GB" smtClean="0">
                <a:latin typeface="Arial" charset="0"/>
              </a:rPr>
              <a:pPr/>
              <a:t>60</a:t>
            </a:fld>
            <a:endParaRPr lang="en-GB" smtClean="0">
              <a:latin typeface="Arial" charset="0"/>
            </a:endParaRPr>
          </a:p>
        </p:txBody>
      </p:sp>
    </p:spTree>
    <p:extLst>
      <p:ext uri="{BB962C8B-B14F-4D97-AF65-F5344CB8AC3E}">
        <p14:creationId xmlns:p14="http://schemas.microsoft.com/office/powerpoint/2010/main" val="284707521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Image Placeholder 1"/>
          <p:cNvSpPr>
            <a:spLocks noGrp="1" noRot="1" noChangeAspect="1" noTextEdit="1"/>
          </p:cNvSpPr>
          <p:nvPr>
            <p:ph type="sldImg"/>
          </p:nvPr>
        </p:nvSpPr>
        <p:spPr bwMode="auto">
          <a:noFill/>
          <a:ln>
            <a:solidFill>
              <a:srgbClr val="000000"/>
            </a:solidFill>
            <a:miter lim="800000"/>
            <a:headEnd/>
            <a:tailEnd/>
          </a:ln>
        </p:spPr>
      </p:sp>
      <p:sp>
        <p:nvSpPr>
          <p:cNvPr id="1454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54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6B33A28-4ED9-498A-A81A-CE6286227E24}" type="slidenum">
              <a:rPr lang="en-GB" smtClean="0">
                <a:latin typeface="Arial" charset="0"/>
              </a:rPr>
              <a:pPr/>
              <a:t>61</a:t>
            </a:fld>
            <a:endParaRPr lang="en-GB" smtClean="0">
              <a:latin typeface="Arial" charset="0"/>
            </a:endParaRPr>
          </a:p>
        </p:txBody>
      </p:sp>
    </p:spTree>
    <p:extLst>
      <p:ext uri="{BB962C8B-B14F-4D97-AF65-F5344CB8AC3E}">
        <p14:creationId xmlns:p14="http://schemas.microsoft.com/office/powerpoint/2010/main" val="386593414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Slide Image Placeholder 1"/>
          <p:cNvSpPr>
            <a:spLocks noGrp="1" noRot="1" noChangeAspect="1" noTextEdit="1"/>
          </p:cNvSpPr>
          <p:nvPr>
            <p:ph type="sldImg"/>
          </p:nvPr>
        </p:nvSpPr>
        <p:spPr bwMode="auto">
          <a:noFill/>
          <a:ln>
            <a:solidFill>
              <a:srgbClr val="000000"/>
            </a:solidFill>
            <a:miter lim="800000"/>
            <a:headEnd/>
            <a:tailEnd/>
          </a:ln>
        </p:spPr>
      </p:sp>
      <p:sp>
        <p:nvSpPr>
          <p:cNvPr id="14643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64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9DD12EF-2471-4516-995B-2B65A066836E}" type="slidenum">
              <a:rPr lang="en-GB" smtClean="0">
                <a:latin typeface="Arial" charset="0"/>
              </a:rPr>
              <a:pPr/>
              <a:t>62</a:t>
            </a:fld>
            <a:endParaRPr lang="en-GB" smtClean="0">
              <a:latin typeface="Arial" charset="0"/>
            </a:endParaRPr>
          </a:p>
        </p:txBody>
      </p:sp>
    </p:spTree>
    <p:extLst>
      <p:ext uri="{BB962C8B-B14F-4D97-AF65-F5344CB8AC3E}">
        <p14:creationId xmlns:p14="http://schemas.microsoft.com/office/powerpoint/2010/main" val="140761960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Slide Image Placeholder 1"/>
          <p:cNvSpPr>
            <a:spLocks noGrp="1" noRot="1" noChangeAspect="1" noTextEdit="1"/>
          </p:cNvSpPr>
          <p:nvPr>
            <p:ph type="sldImg"/>
          </p:nvPr>
        </p:nvSpPr>
        <p:spPr bwMode="auto">
          <a:noFill/>
          <a:ln>
            <a:solidFill>
              <a:srgbClr val="000000"/>
            </a:solidFill>
            <a:miter lim="800000"/>
            <a:headEnd/>
            <a:tailEnd/>
          </a:ln>
        </p:spPr>
      </p:sp>
      <p:sp>
        <p:nvSpPr>
          <p:cNvPr id="147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746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1CFE09F-DA36-4A94-8488-22467F1E12FF}" type="slidenum">
              <a:rPr lang="en-GB" smtClean="0">
                <a:latin typeface="Arial" charset="0"/>
              </a:rPr>
              <a:pPr/>
              <a:t>63</a:t>
            </a:fld>
            <a:endParaRPr lang="en-GB" smtClean="0">
              <a:latin typeface="Arial" charset="0"/>
            </a:endParaRPr>
          </a:p>
        </p:txBody>
      </p:sp>
    </p:spTree>
    <p:extLst>
      <p:ext uri="{BB962C8B-B14F-4D97-AF65-F5344CB8AC3E}">
        <p14:creationId xmlns:p14="http://schemas.microsoft.com/office/powerpoint/2010/main" val="171287009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bwMode="auto">
          <a:noFill/>
          <a:ln>
            <a:solidFill>
              <a:srgbClr val="000000"/>
            </a:solidFill>
            <a:miter lim="800000"/>
            <a:headEnd/>
            <a:tailEnd/>
          </a:ln>
        </p:spPr>
      </p:sp>
      <p:sp>
        <p:nvSpPr>
          <p:cNvPr id="14848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84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87C4475-09D5-42B7-8737-447D5040E98D}" type="slidenum">
              <a:rPr lang="en-GB" smtClean="0">
                <a:latin typeface="Arial" charset="0"/>
              </a:rPr>
              <a:pPr/>
              <a:t>64</a:t>
            </a:fld>
            <a:endParaRPr lang="en-GB" smtClean="0">
              <a:latin typeface="Arial" charset="0"/>
            </a:endParaRPr>
          </a:p>
        </p:txBody>
      </p:sp>
    </p:spTree>
    <p:extLst>
      <p:ext uri="{BB962C8B-B14F-4D97-AF65-F5344CB8AC3E}">
        <p14:creationId xmlns:p14="http://schemas.microsoft.com/office/powerpoint/2010/main" val="263521864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Image Placeholder 1"/>
          <p:cNvSpPr>
            <a:spLocks noGrp="1" noRot="1" noChangeAspect="1" noTextEdit="1"/>
          </p:cNvSpPr>
          <p:nvPr>
            <p:ph type="sldImg"/>
          </p:nvPr>
        </p:nvSpPr>
        <p:spPr bwMode="auto">
          <a:noFill/>
          <a:ln>
            <a:solidFill>
              <a:srgbClr val="000000"/>
            </a:solidFill>
            <a:miter lim="800000"/>
            <a:headEnd/>
            <a:tailEnd/>
          </a:ln>
        </p:spPr>
      </p:sp>
      <p:sp>
        <p:nvSpPr>
          <p:cNvPr id="1495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49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C2ABE4D-D270-4349-B1F4-EF6C9A006939}" type="slidenum">
              <a:rPr lang="en-GB" smtClean="0">
                <a:latin typeface="Arial" charset="0"/>
              </a:rPr>
              <a:pPr/>
              <a:t>65</a:t>
            </a:fld>
            <a:endParaRPr lang="en-GB" smtClean="0">
              <a:latin typeface="Arial" charset="0"/>
            </a:endParaRPr>
          </a:p>
        </p:txBody>
      </p:sp>
    </p:spTree>
    <p:extLst>
      <p:ext uri="{BB962C8B-B14F-4D97-AF65-F5344CB8AC3E}">
        <p14:creationId xmlns:p14="http://schemas.microsoft.com/office/powerpoint/2010/main" val="42844657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hdr" sz="quarter"/>
          </p:nvPr>
        </p:nvSpPr>
        <p:spPr bwMode="auto">
          <a:noFill/>
          <a:ln>
            <a:miter lim="800000"/>
            <a:headEnd/>
            <a:tailEnd/>
          </a:ln>
        </p:spPr>
        <p:txBody>
          <a:bodyPr wrap="square" numCol="1" anchor="t" anchorCtr="0" compatLnSpc="1">
            <a:prstTxWarp prst="textNoShape">
              <a:avLst/>
            </a:prstTxWarp>
          </a:bodyPr>
          <a:lstStyle/>
          <a:p>
            <a:r>
              <a:rPr lang="en-GB" smtClean="0">
                <a:latin typeface="Arial" charset="0"/>
              </a:rPr>
              <a:t>Topic</a:t>
            </a:r>
          </a:p>
        </p:txBody>
      </p:sp>
      <p:sp>
        <p:nvSpPr>
          <p:cNvPr id="150531" name="Rectangle 3"/>
          <p:cNvSpPr>
            <a:spLocks noGrp="1" noChangeArrowheads="1"/>
          </p:cNvSpPr>
          <p:nvPr>
            <p:ph type="dt" sz="quarter" idx="1"/>
          </p:nvPr>
        </p:nvSpPr>
        <p:spPr bwMode="auto">
          <a:noFill/>
          <a:ln>
            <a:miter lim="800000"/>
            <a:headEnd/>
            <a:tailEnd/>
          </a:ln>
        </p:spPr>
        <p:txBody>
          <a:bodyPr wrap="square" numCol="1" anchor="t" anchorCtr="0" compatLnSpc="1">
            <a:prstTxWarp prst="textNoShape">
              <a:avLst/>
            </a:prstTxWarp>
          </a:bodyPr>
          <a:lstStyle/>
          <a:p>
            <a:r>
              <a:rPr lang="en-GB" smtClean="0">
                <a:latin typeface="Arial" charset="0"/>
              </a:rPr>
              <a:t>December 1998</a:t>
            </a:r>
          </a:p>
        </p:txBody>
      </p:sp>
      <p:sp>
        <p:nvSpPr>
          <p:cNvPr id="150532" name="Rectangle 6"/>
          <p:cNvSpPr>
            <a:spLocks noGrp="1" noChangeArrowheads="1"/>
          </p:cNvSpPr>
          <p:nvPr>
            <p:ph type="ftr" sz="quarter" idx="4"/>
          </p:nvPr>
        </p:nvSpPr>
        <p:spPr>
          <a:noFill/>
        </p:spPr>
        <p:txBody>
          <a:bodyPr/>
          <a:lstStyle/>
          <a:p>
            <a:r>
              <a:rPr lang="en-GB" smtClean="0"/>
              <a:t>RS Components Development Course</a:t>
            </a:r>
          </a:p>
        </p:txBody>
      </p:sp>
      <p:sp>
        <p:nvSpPr>
          <p:cNvPr id="15053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7E211C0-05C4-4102-877F-A66199438B20}" type="slidenum">
              <a:rPr lang="en-GB" smtClean="0">
                <a:latin typeface="Arial" charset="0"/>
              </a:rPr>
              <a:pPr/>
              <a:t>66</a:t>
            </a:fld>
            <a:endParaRPr lang="en-GB" smtClean="0">
              <a:latin typeface="Arial" charset="0"/>
            </a:endParaRPr>
          </a:p>
        </p:txBody>
      </p:sp>
      <p:sp>
        <p:nvSpPr>
          <p:cNvPr id="150534" name="Rectangle 2"/>
          <p:cNvSpPr>
            <a:spLocks noGrp="1" noRot="1" noChangeAspect="1" noChangeArrowheads="1" noTextEdit="1"/>
          </p:cNvSpPr>
          <p:nvPr>
            <p:ph type="sldImg"/>
          </p:nvPr>
        </p:nvSpPr>
        <p:spPr bwMode="auto">
          <a:xfrm>
            <a:off x="852488" y="714375"/>
            <a:ext cx="4962525" cy="3722688"/>
          </a:xfrm>
          <a:noFill/>
          <a:ln>
            <a:solidFill>
              <a:srgbClr val="000000"/>
            </a:solidFill>
            <a:miter lim="800000"/>
            <a:headEnd/>
            <a:tailEnd/>
          </a:ln>
        </p:spPr>
      </p:sp>
      <p:sp>
        <p:nvSpPr>
          <p:cNvPr id="150535" name="Rectangle 3"/>
          <p:cNvSpPr>
            <a:spLocks noGrp="1" noChangeArrowheads="1"/>
          </p:cNvSpPr>
          <p:nvPr>
            <p:ph type="body" idx="1"/>
          </p:nvPr>
        </p:nvSpPr>
        <p:spPr bwMode="auto">
          <a:xfrm>
            <a:off x="890588" y="4752975"/>
            <a:ext cx="4887912" cy="4443413"/>
          </a:xfrm>
          <a:noFill/>
        </p:spPr>
        <p:txBody>
          <a:bodyPr wrap="square" numCol="1" anchor="t" anchorCtr="0" compatLnSpc="1">
            <a:prstTxWarp prst="textNoShape">
              <a:avLst/>
            </a:prstTxWarp>
          </a:bodyPr>
          <a:lstStyle/>
          <a:p>
            <a:pPr>
              <a:spcBef>
                <a:spcPct val="0"/>
              </a:spcBef>
            </a:pPr>
            <a:endParaRPr lang="en-US" sz="2400" smtClean="0"/>
          </a:p>
        </p:txBody>
      </p:sp>
    </p:spTree>
    <p:extLst>
      <p:ext uri="{BB962C8B-B14F-4D97-AF65-F5344CB8AC3E}">
        <p14:creationId xmlns:p14="http://schemas.microsoft.com/office/powerpoint/2010/main" val="122296131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Slide Image Placeholder 1"/>
          <p:cNvSpPr>
            <a:spLocks noGrp="1" noRot="1" noChangeAspect="1" noTextEdit="1"/>
          </p:cNvSpPr>
          <p:nvPr>
            <p:ph type="sldImg"/>
          </p:nvPr>
        </p:nvSpPr>
        <p:spPr bwMode="auto">
          <a:noFill/>
          <a:ln>
            <a:solidFill>
              <a:srgbClr val="000000"/>
            </a:solidFill>
            <a:miter lim="800000"/>
            <a:headEnd/>
            <a:tailEnd/>
          </a:ln>
        </p:spPr>
      </p:sp>
      <p:sp>
        <p:nvSpPr>
          <p:cNvPr id="1515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1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2EBE5D7-2BE5-4015-85E4-8859CE006305}" type="slidenum">
              <a:rPr lang="en-GB" smtClean="0">
                <a:latin typeface="Arial" charset="0"/>
              </a:rPr>
              <a:pPr/>
              <a:t>67</a:t>
            </a:fld>
            <a:endParaRPr lang="en-GB" smtClean="0">
              <a:latin typeface="Arial" charset="0"/>
            </a:endParaRPr>
          </a:p>
        </p:txBody>
      </p:sp>
    </p:spTree>
    <p:extLst>
      <p:ext uri="{BB962C8B-B14F-4D97-AF65-F5344CB8AC3E}">
        <p14:creationId xmlns:p14="http://schemas.microsoft.com/office/powerpoint/2010/main" val="195105167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bwMode="auto">
          <a:noFill/>
          <a:ln>
            <a:solidFill>
              <a:srgbClr val="000000"/>
            </a:solidFill>
            <a:miter lim="800000"/>
            <a:headEnd/>
            <a:tailEnd/>
          </a:ln>
        </p:spPr>
      </p:sp>
      <p:sp>
        <p:nvSpPr>
          <p:cNvPr id="1525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25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0D3592A-D3FD-41B8-80F3-659426BCC8FA}" type="slidenum">
              <a:rPr lang="en-GB" smtClean="0">
                <a:latin typeface="Arial" charset="0"/>
              </a:rPr>
              <a:pPr/>
              <a:t>68</a:t>
            </a:fld>
            <a:endParaRPr lang="en-GB" smtClean="0">
              <a:latin typeface="Arial" charset="0"/>
            </a:endParaRPr>
          </a:p>
        </p:txBody>
      </p:sp>
    </p:spTree>
    <p:extLst>
      <p:ext uri="{BB962C8B-B14F-4D97-AF65-F5344CB8AC3E}">
        <p14:creationId xmlns:p14="http://schemas.microsoft.com/office/powerpoint/2010/main" val="135452095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Slide Image Placeholder 1"/>
          <p:cNvSpPr>
            <a:spLocks noGrp="1" noRot="1" noChangeAspect="1" noTextEdit="1"/>
          </p:cNvSpPr>
          <p:nvPr>
            <p:ph type="sldImg"/>
          </p:nvPr>
        </p:nvSpPr>
        <p:spPr bwMode="auto">
          <a:noFill/>
          <a:ln>
            <a:solidFill>
              <a:srgbClr val="000000"/>
            </a:solidFill>
            <a:miter lim="800000"/>
            <a:headEnd/>
            <a:tailEnd/>
          </a:ln>
        </p:spPr>
      </p:sp>
      <p:sp>
        <p:nvSpPr>
          <p:cNvPr id="15360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3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39FD8A3-191E-4540-9A7E-E3F93D7E27EA}" type="slidenum">
              <a:rPr lang="en-GB" smtClean="0">
                <a:latin typeface="Arial" charset="0"/>
              </a:rPr>
              <a:pPr/>
              <a:t>69</a:t>
            </a:fld>
            <a:endParaRPr lang="en-GB" smtClean="0">
              <a:latin typeface="Arial" charset="0"/>
            </a:endParaRPr>
          </a:p>
        </p:txBody>
      </p:sp>
    </p:spTree>
    <p:extLst>
      <p:ext uri="{BB962C8B-B14F-4D97-AF65-F5344CB8AC3E}">
        <p14:creationId xmlns:p14="http://schemas.microsoft.com/office/powerpoint/2010/main" val="167956270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bwMode="auto">
          <a:noFill/>
          <a:ln>
            <a:solidFill>
              <a:srgbClr val="000000"/>
            </a:solidFill>
            <a:miter lim="800000"/>
            <a:headEnd/>
            <a:tailEnd/>
          </a:ln>
        </p:spPr>
      </p:sp>
      <p:sp>
        <p:nvSpPr>
          <p:cNvPr id="154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4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BEF941F-7E76-4714-A499-A8C657700D73}" type="slidenum">
              <a:rPr lang="en-GB" smtClean="0">
                <a:latin typeface="Arial" charset="0"/>
              </a:rPr>
              <a:pPr/>
              <a:t>70</a:t>
            </a:fld>
            <a:endParaRPr lang="en-GB" smtClean="0">
              <a:latin typeface="Arial" charset="0"/>
            </a:endParaRPr>
          </a:p>
        </p:txBody>
      </p:sp>
    </p:spTree>
    <p:extLst>
      <p:ext uri="{BB962C8B-B14F-4D97-AF65-F5344CB8AC3E}">
        <p14:creationId xmlns:p14="http://schemas.microsoft.com/office/powerpoint/2010/main" val="168931161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Slide Image Placeholder 1"/>
          <p:cNvSpPr>
            <a:spLocks noGrp="1" noRot="1" noChangeAspect="1" noTextEdit="1"/>
          </p:cNvSpPr>
          <p:nvPr>
            <p:ph type="sldImg"/>
          </p:nvPr>
        </p:nvSpPr>
        <p:spPr bwMode="auto">
          <a:noFill/>
          <a:ln>
            <a:solidFill>
              <a:srgbClr val="000000"/>
            </a:solidFill>
            <a:miter lim="800000"/>
            <a:headEnd/>
            <a:tailEnd/>
          </a:ln>
        </p:spPr>
      </p:sp>
      <p:sp>
        <p:nvSpPr>
          <p:cNvPr id="1556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5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800BB62-1DF6-4393-BF51-FC83AE7B938C}" type="slidenum">
              <a:rPr lang="en-GB" smtClean="0">
                <a:latin typeface="Arial" charset="0"/>
              </a:rPr>
              <a:pPr/>
              <a:t>71</a:t>
            </a:fld>
            <a:endParaRPr lang="en-GB" smtClean="0">
              <a:latin typeface="Arial" charset="0"/>
            </a:endParaRPr>
          </a:p>
        </p:txBody>
      </p:sp>
    </p:spTree>
    <p:extLst>
      <p:ext uri="{BB962C8B-B14F-4D97-AF65-F5344CB8AC3E}">
        <p14:creationId xmlns:p14="http://schemas.microsoft.com/office/powerpoint/2010/main" val="1486530531"/>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p:cNvSpPr>
            <a:spLocks noGrp="1" noRot="1" noChangeAspect="1" noTextEdit="1"/>
          </p:cNvSpPr>
          <p:nvPr>
            <p:ph type="sldImg"/>
          </p:nvPr>
        </p:nvSpPr>
        <p:spPr bwMode="auto">
          <a:noFill/>
          <a:ln>
            <a:solidFill>
              <a:srgbClr val="000000"/>
            </a:solidFill>
            <a:miter lim="800000"/>
            <a:headEnd/>
            <a:tailEnd/>
          </a:ln>
        </p:spPr>
      </p:sp>
      <p:sp>
        <p:nvSpPr>
          <p:cNvPr id="15667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LEAN Transformation</a:t>
            </a:r>
          </a:p>
          <a:p>
            <a:r>
              <a:rPr lang="en-GB" smtClean="0"/>
              <a:t> </a:t>
            </a:r>
          </a:p>
          <a:p>
            <a:r>
              <a:rPr lang="en-GB" smtClean="0"/>
              <a:t>Lean is a name given to a way of continuously improving the Product and/or Service provision to customers. </a:t>
            </a:r>
          </a:p>
          <a:p>
            <a:r>
              <a:rPr lang="en-GB" smtClean="0"/>
              <a:t>The word “Lean” was coined in an attempt to encapsulate Principles originating in Japanese companies, particularly in Toyota (and their own Toyota Production System, TPS) who created exceptional customer value, and to explain how these could be used in other Organisations. </a:t>
            </a:r>
          </a:p>
          <a:p>
            <a:r>
              <a:rPr lang="en-GB" smtClean="0"/>
              <a:t>For success Lean should not be used simply as a collection of Tools, Methods, or even as an Operational, Production, Service, or Business System, but rather as an overall guiding Philosophy.</a:t>
            </a:r>
          </a:p>
          <a:p>
            <a:r>
              <a:rPr lang="en-GB" smtClean="0"/>
              <a:t>When properly understood, deployed and utilised, Lean is a way of thinking; a set of principles working together, which respects and empowers people, Transforms culture, and puts customers at the centre of every action to serve them better and better, and so delivers uncommon improvements, solves problems and creates useful innovations and wellbeing. This creates Competitive Advantage. </a:t>
            </a:r>
          </a:p>
          <a:p>
            <a:r>
              <a:rPr lang="en-GB" smtClean="0"/>
              <a:t>These are truly Transformational changes and the effects include Performance Improvement well beyond those of purely Six Sigma, Business Process Re-engineering, or general Business Improvement. A true Lean Transformation creates steeper improvements and deeper changes, and continuously more competitive organisations with benefits for all. </a:t>
            </a:r>
          </a:p>
          <a:p>
            <a:r>
              <a:rPr lang="en-GB" smtClean="0"/>
              <a:t>The changes involved represent improved sustainable ways of working and thinking which involve all processes and engage all people to deliver ongoing frequent improvement within an Organisation. The changes are challenging as organisations establish and develop their new ways, and people begin to think, act and lead from principles, however the rewards are great.</a:t>
            </a:r>
          </a:p>
          <a:p>
            <a:r>
              <a:rPr lang="en-GB" smtClean="0"/>
              <a:t>With a true Lean understanding, the right skills, support and desire, any Organisation, regardless of the challenges they face, their specific Sector or Processes, can develop its own way to realise their successful Lean Transformation. </a:t>
            </a:r>
          </a:p>
          <a:p>
            <a:r>
              <a:rPr lang="en-GB" smtClean="0"/>
              <a:t>Many organisations have begun to travel the paths to Lean Transformation; a few are leading the way, others are re-thinking their approaches to revisit and uplift their commitment and some have yet to start, or begin to Learn about Lean Transformation. </a:t>
            </a:r>
          </a:p>
          <a:p>
            <a:r>
              <a:rPr lang="en-GB" smtClean="0"/>
              <a:t>All Organisations and their people can decide to choose to succeed in their own Lean Journeys towards their Lean Transformations. </a:t>
            </a:r>
          </a:p>
          <a:p>
            <a:endParaRPr lang="en-GB" smtClean="0"/>
          </a:p>
        </p:txBody>
      </p:sp>
      <p:sp>
        <p:nvSpPr>
          <p:cNvPr id="156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5AFC531-BDC9-479D-ABCF-CBD0CE53184A}" type="slidenum">
              <a:rPr lang="en-GB" smtClean="0">
                <a:latin typeface="Arial" charset="0"/>
              </a:rPr>
              <a:pPr/>
              <a:t>72</a:t>
            </a:fld>
            <a:endParaRPr lang="en-GB" smtClean="0">
              <a:latin typeface="Arial" charset="0"/>
            </a:endParaRPr>
          </a:p>
        </p:txBody>
      </p:sp>
    </p:spTree>
    <p:extLst>
      <p:ext uri="{BB962C8B-B14F-4D97-AF65-F5344CB8AC3E}">
        <p14:creationId xmlns:p14="http://schemas.microsoft.com/office/powerpoint/2010/main" val="211377974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3D700A1-3780-4E4C-873F-1A134A47575E}" type="slidenum">
              <a:rPr lang="en-US" smtClean="0">
                <a:latin typeface="Arial" charset="0"/>
              </a:rPr>
              <a:pPr/>
              <a:t>73</a:t>
            </a:fld>
            <a:endParaRPr lang="en-US" smtClean="0">
              <a:latin typeface="Arial" charset="0"/>
            </a:endParaRPr>
          </a:p>
        </p:txBody>
      </p:sp>
      <p:sp>
        <p:nvSpPr>
          <p:cNvPr id="1576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77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p>
          <a:p>
            <a:pPr eaLnBrk="1" hangingPunct="1">
              <a:buFontTx/>
              <a:buChar char="•"/>
            </a:pPr>
            <a:endParaRPr lang="en-GB" sz="1000" smtClean="0"/>
          </a:p>
          <a:p>
            <a:pPr eaLnBrk="1" hangingPunct="1">
              <a:buFontTx/>
              <a:buChar char="•"/>
            </a:pPr>
            <a:endParaRPr lang="en-US" sz="1000" smtClean="0"/>
          </a:p>
        </p:txBody>
      </p:sp>
    </p:spTree>
    <p:extLst>
      <p:ext uri="{BB962C8B-B14F-4D97-AF65-F5344CB8AC3E}">
        <p14:creationId xmlns:p14="http://schemas.microsoft.com/office/powerpoint/2010/main" val="76078487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58723"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extLst>
      <p:ext uri="{BB962C8B-B14F-4D97-AF65-F5344CB8AC3E}">
        <p14:creationId xmlns:p14="http://schemas.microsoft.com/office/powerpoint/2010/main" val="107309395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bwMode="auto">
          <a:noFill/>
          <a:ln>
            <a:solidFill>
              <a:srgbClr val="000000"/>
            </a:solidFill>
            <a:miter lim="800000"/>
            <a:headEnd/>
            <a:tailEnd/>
          </a:ln>
        </p:spPr>
      </p:sp>
      <p:sp>
        <p:nvSpPr>
          <p:cNvPr id="15974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159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877B349-076E-416A-836D-ABE9427A7CBD}" type="slidenum">
              <a:rPr lang="en-US" smtClean="0">
                <a:latin typeface="Arial" charset="0"/>
              </a:rPr>
              <a:pPr/>
              <a:t>75</a:t>
            </a:fld>
            <a:endParaRPr lang="en-US" smtClean="0">
              <a:latin typeface="Arial" charset="0"/>
            </a:endParaRPr>
          </a:p>
        </p:txBody>
      </p:sp>
    </p:spTree>
    <p:extLst>
      <p:ext uri="{BB962C8B-B14F-4D97-AF65-F5344CB8AC3E}">
        <p14:creationId xmlns:p14="http://schemas.microsoft.com/office/powerpoint/2010/main" val="21277150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0771"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extLst>
      <p:ext uri="{BB962C8B-B14F-4D97-AF65-F5344CB8AC3E}">
        <p14:creationId xmlns:p14="http://schemas.microsoft.com/office/powerpoint/2010/main" val="60205335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FACA938-C628-41EF-868C-704860F2E840}" type="slidenum">
              <a:rPr lang="en-US" smtClean="0">
                <a:latin typeface="Arial" charset="0"/>
              </a:rPr>
              <a:pPr/>
              <a:t>77</a:t>
            </a:fld>
            <a:endParaRPr lang="en-US" smtClean="0">
              <a:latin typeface="Arial" charset="0"/>
            </a:endParaRPr>
          </a:p>
        </p:txBody>
      </p:sp>
      <p:sp>
        <p:nvSpPr>
          <p:cNvPr id="161795" name="Rectangle 2"/>
          <p:cNvSpPr>
            <a:spLocks noGrp="1" noRot="1" noChangeAspect="1" noChangeArrowheads="1" noTextEdit="1"/>
          </p:cNvSpPr>
          <p:nvPr>
            <p:ph type="sldImg"/>
          </p:nvPr>
        </p:nvSpPr>
        <p:spPr bwMode="auto">
          <a:xfrm>
            <a:off x="-1009650" y="661988"/>
            <a:ext cx="8382000" cy="6288087"/>
          </a:xfrm>
          <a:noFill/>
          <a:ln>
            <a:solidFill>
              <a:srgbClr val="000000"/>
            </a:solidFill>
            <a:miter lim="800000"/>
            <a:headEnd/>
            <a:tailEnd/>
          </a:ln>
        </p:spPr>
      </p:sp>
      <p:sp>
        <p:nvSpPr>
          <p:cNvPr id="161796" name="Rectangle 3"/>
          <p:cNvSpPr>
            <a:spLocks noGrp="1" noChangeArrowheads="1"/>
          </p:cNvSpPr>
          <p:nvPr>
            <p:ph type="body" idx="1"/>
          </p:nvPr>
        </p:nvSpPr>
        <p:spPr bwMode="auto">
          <a:xfrm>
            <a:off x="666750" y="7859713"/>
            <a:ext cx="5335588" cy="1323975"/>
          </a:xfrm>
          <a:noFill/>
        </p:spPr>
        <p:txBody>
          <a:bodyPr wrap="square" numCol="1" anchor="t" anchorCtr="0" compatLnSpc="1">
            <a:prstTxWarp prst="textNoShape">
              <a:avLst/>
            </a:prstTxWarp>
          </a:bodyPr>
          <a:lstStyle/>
          <a:p>
            <a:pPr eaLnBrk="1" hangingPunct="1"/>
            <a:endParaRPr lang="en-US" smtClean="0"/>
          </a:p>
        </p:txBody>
      </p:sp>
    </p:spTree>
    <p:extLst>
      <p:ext uri="{BB962C8B-B14F-4D97-AF65-F5344CB8AC3E}">
        <p14:creationId xmlns:p14="http://schemas.microsoft.com/office/powerpoint/2010/main" val="398983649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62B87BD-98FD-4724-9A2E-55083BD730B4}" type="slidenum">
              <a:rPr lang="en-US" smtClean="0">
                <a:latin typeface="Arial" charset="0"/>
              </a:rPr>
              <a:pPr/>
              <a:t>78</a:t>
            </a:fld>
            <a:endParaRPr lang="en-US" smtClean="0">
              <a:latin typeface="Arial" charset="0"/>
            </a:endParaRPr>
          </a:p>
        </p:txBody>
      </p:sp>
      <p:sp>
        <p:nvSpPr>
          <p:cNvPr id="1628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628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p>
          <a:p>
            <a:pPr eaLnBrk="1" hangingPunct="1">
              <a:buFontTx/>
              <a:buChar char="•"/>
            </a:pPr>
            <a:endParaRPr lang="en-US" sz="1000" smtClean="0"/>
          </a:p>
        </p:txBody>
      </p:sp>
    </p:spTree>
    <p:extLst>
      <p:ext uri="{BB962C8B-B14F-4D97-AF65-F5344CB8AC3E}">
        <p14:creationId xmlns:p14="http://schemas.microsoft.com/office/powerpoint/2010/main" val="1114314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29EE40D2-ABD6-40E0-9735-DBB37D5FF4DC}"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D64E242F-1426-402C-9C6C-8DE42EAD8A28}"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A40D1238-A361-48BF-B0C4-15FC0DB1A0AC}"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6768DA23-8B41-4684-B9D8-6FBF3D88216A}"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922A57B9-D3B8-469E-83E2-913BCA5D54A2}"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7B2A5DCC-7F56-4073-9E95-58D2F419F57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47743290-5144-4A3B-811D-160962B4ECF6}"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80B2C9FD-3CF4-4AC5-B77A-37CEFCF3D2AA}"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AECD4419-96EA-4BD2-9B64-7798EE800E7D}" type="datetime1">
              <a:rPr lang="en-US"/>
              <a:pPr>
                <a:defRPr/>
              </a:pPr>
              <a:t>5/12/2018</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E28D9FB9-DC08-4D36-821A-B71B768E770F}"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A07D1C0C-184F-4E07-AE94-C4F7F9D9C997}" type="datetime1">
              <a:rPr lang="en-US"/>
              <a:pPr>
                <a:defRPr/>
              </a:pPr>
              <a:t>5/12/2018</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ACF0542F-BBFA-4920-9E82-F544DBADDBEF}"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8F20F63C-DD4A-4C4D-BCC4-B77F553FA0E9}" type="datetime1">
              <a:rPr lang="en-US"/>
              <a:pPr>
                <a:defRPr/>
              </a:pPr>
              <a:t>5/12/2018</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D13A6D28-2DD7-494A-AC28-A512AD0864C4}"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B5C467B4-6B9A-40F7-807B-A67149697247}"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E65F22D-888D-409F-96D1-89F04E2CAA1E}"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D91E8638-24F5-4702-B284-42927016F033}"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9DA6E2AF-F577-46EA-BB07-C1302CAEABE7}"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95E0FFDD-3824-4723-884A-9FD2B6DE8E80}"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8DE8082-2A22-4D48-B1B2-AC1D7C0B5C2C}"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B6704EC3-EC7B-4A56-8B3D-99A01410DB15}"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D5E68E8E-0AB1-4CA9-92F3-6518E8097081}"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926AAF5A-DC55-417E-B888-4B409668F332}"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1D8719BD-AEB5-427E-AD7A-527783B58C45}"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88D5B0B7-5C79-4367-83BF-30F92592C4F7}" type="datetime1">
              <a:rPr lang="en-US"/>
              <a:pPr>
                <a:defRPr/>
              </a:pPr>
              <a:t>5/12/2018</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FE7AD750-365D-4DCE-BEC7-AE3CF24FA48C}"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514350" y="712788"/>
            <a:ext cx="8001000" cy="7905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274763" y="1909763"/>
            <a:ext cx="3716337" cy="2886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143500" y="1909763"/>
            <a:ext cx="3716338" cy="2886075"/>
          </a:xfrm>
        </p:spPr>
        <p:txBody>
          <a:bodyPr/>
          <a:lstStyle/>
          <a:p>
            <a:pPr lvl="0"/>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fld id="{1764DC15-AEA8-48C6-B0BE-BD75CCE2BFB1}" type="datetime1">
              <a:rPr lang="en-US"/>
              <a:pPr>
                <a:defRPr/>
              </a:pPr>
              <a:t>5/12/2018</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FB5A4996-C34E-41AD-BB9A-F432F4D5EA4D}"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6"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r>
              <a:rPr lang="en-US"/>
              <a:t>Prepared By: Anthony White September 2011</a:t>
            </a:r>
          </a:p>
        </p:txBody>
      </p:sp>
    </p:spTree>
  </p:cSld>
  <p:clrMap bg1="lt1" tx1="dk1" bg2="lt2" tx2="dk2" accent1="accent1" accent2="accent2" accent3="accent3" accent4="accent4" accent5="accent5" accent6="accent6" hlink="hlink" folHlink="folHlink"/>
  <p:sldLayoutIdLst>
    <p:sldLayoutId id="2147484039" r:id="rId1"/>
    <p:sldLayoutId id="2147484040" r:id="rId2"/>
    <p:sldLayoutId id="2147484041" r:id="rId3"/>
    <p:sldLayoutId id="2147484042" r:id="rId4"/>
    <p:sldLayoutId id="2147484043" r:id="rId5"/>
    <p:sldLayoutId id="2147484044" r:id="rId6"/>
    <p:sldLayoutId id="2147484045" r:id="rId7"/>
    <p:sldLayoutId id="2147484046" r:id="rId8"/>
    <p:sldLayoutId id="2147484047" r:id="rId9"/>
    <p:sldLayoutId id="2147484048" r:id="rId10"/>
    <p:sldLayoutId id="2147484049" r:id="rId11"/>
    <p:sldLayoutId id="2147484050" r:id="rId12"/>
    <p:sldLayoutId id="2147484051" r:id="rId13"/>
    <p:sldLayoutId id="2147484052" r:id="rId14"/>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youtube.com/watch?v=24PH9OCe4C8&amp;feature=related"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3.w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image" Target="../media/image3.wmf"/><Relationship Id="rId4" Type="http://schemas.openxmlformats.org/officeDocument/2006/relationships/oleObject" Target="../embeddings/oleObject2.bin"/></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3.wmf"/><Relationship Id="rId4" Type="http://schemas.openxmlformats.org/officeDocument/2006/relationships/oleObject" Target="../embeddings/oleObject3.bin"/></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7.jpeg"/></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7.xml"/><Relationship Id="rId1" Type="http://schemas.openxmlformats.org/officeDocument/2006/relationships/slideLayout" Target="../slideLayouts/slideLayout12.xml"/><Relationship Id="rId5" Type="http://schemas.openxmlformats.org/officeDocument/2006/relationships/image" Target="../media/image37.jpeg"/><Relationship Id="rId4" Type="http://schemas.openxmlformats.org/officeDocument/2006/relationships/image" Target="../media/image36.png"/></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9.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0.xml"/><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1.xml"/><Relationship Id="rId1" Type="http://schemas.openxmlformats.org/officeDocument/2006/relationships/slideLayout" Target="../slideLayouts/slideLayout12.xml"/><Relationship Id="rId4" Type="http://schemas.openxmlformats.org/officeDocument/2006/relationships/image" Target="../media/image40.png"/></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openxmlformats.org/officeDocument/2006/relationships/image" Target="../media/image41.jpeg"/></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4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9.xml"/><Relationship Id="rId1" Type="http://schemas.openxmlformats.org/officeDocument/2006/relationships/slideLayout" Target="../slideLayouts/slideLayout12.xml"/><Relationship Id="rId4" Type="http://schemas.openxmlformats.org/officeDocument/2006/relationships/image" Target="../media/image43.jpeg"/></Relationships>
</file>

<file path=ppt/slides/_rels/slide5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5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1.xml"/><Relationship Id="rId1" Type="http://schemas.openxmlformats.org/officeDocument/2006/relationships/slideLayout" Target="../slideLayouts/slideLayout1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2.xml"/><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35.png"/></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3.xml"/><Relationship Id="rId1" Type="http://schemas.openxmlformats.org/officeDocument/2006/relationships/slideLayout" Target="../slideLayouts/slideLayout12.xml"/><Relationship Id="rId4" Type="http://schemas.openxmlformats.org/officeDocument/2006/relationships/image" Target="../media/image50.png"/></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2.xml"/><Relationship Id="rId1" Type="http://schemas.openxmlformats.org/officeDocument/2006/relationships/vmlDrawing" Target="../drawings/vmlDrawing4.vml"/><Relationship Id="rId5" Type="http://schemas.openxmlformats.org/officeDocument/2006/relationships/image" Target="../media/image3.wmf"/><Relationship Id="rId4" Type="http://schemas.openxmlformats.org/officeDocument/2006/relationships/oleObject" Target="../embeddings/oleObject4.bin"/></Relationships>
</file>

<file path=ppt/slides/_rels/slide5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6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7.xml"/><Relationship Id="rId1" Type="http://schemas.openxmlformats.org/officeDocument/2006/relationships/vmlDrawing" Target="../drawings/vmlDrawing5.vml"/><Relationship Id="rId6" Type="http://schemas.openxmlformats.org/officeDocument/2006/relationships/image" Target="../media/image58.wmf"/><Relationship Id="rId5" Type="http://schemas.openxmlformats.org/officeDocument/2006/relationships/oleObject" Target="../embeddings/Microsoft_Word_97_-_2003_Document1.doc"/><Relationship Id="rId4" Type="http://schemas.openxmlformats.org/officeDocument/2006/relationships/oleObject" Target="../embeddings/oleObject5.bin"/></Relationships>
</file>

<file path=ppt/slides/_rels/slide6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image" Target="../media/image61.wmf"/><Relationship Id="rId4" Type="http://schemas.openxmlformats.org/officeDocument/2006/relationships/oleObject" Target="../embeddings/oleObject6.bin"/></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6"/>
          <p:cNvSpPr>
            <a:spLocks noGrp="1" noChangeArrowheads="1"/>
          </p:cNvSpPr>
          <p:nvPr>
            <p:ph type="sldNum" sz="quarter" idx="11"/>
          </p:nvPr>
        </p:nvSpPr>
        <p:spPr>
          <a:noFill/>
        </p:spPr>
        <p:txBody>
          <a:bodyPr/>
          <a:lstStyle/>
          <a:p>
            <a:fld id="{B4E1C33E-429A-48A4-8A8E-7F5FAD798C88}" type="slidenum">
              <a:rPr lang="en-US" smtClean="0"/>
              <a:pPr/>
              <a:t>1</a:t>
            </a:fld>
            <a:endParaRPr lang="en-US" smtClean="0"/>
          </a:p>
        </p:txBody>
      </p:sp>
      <p:sp>
        <p:nvSpPr>
          <p:cNvPr id="3075"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894F138-883E-4718-8160-65947F6084C6}" type="slidenum">
              <a:rPr lang="en-US" sz="1400"/>
              <a:pPr algn="r"/>
              <a:t>1</a:t>
            </a:fld>
            <a:endParaRPr lang="en-US" sz="1400"/>
          </a:p>
        </p:txBody>
      </p:sp>
      <p:sp>
        <p:nvSpPr>
          <p:cNvPr id="3076" name="Rectangle 2"/>
          <p:cNvSpPr>
            <a:spLocks noGrp="1" noChangeArrowheads="1"/>
          </p:cNvSpPr>
          <p:nvPr>
            <p:ph type="ctrTitle"/>
          </p:nvPr>
        </p:nvSpPr>
        <p:spPr>
          <a:xfrm>
            <a:off x="685800" y="981075"/>
            <a:ext cx="7772400" cy="1470025"/>
          </a:xfrm>
        </p:spPr>
        <p:txBody>
          <a:bodyPr/>
          <a:lstStyle/>
          <a:p>
            <a:pPr eaLnBrk="1" hangingPunct="1"/>
            <a:r>
              <a:rPr lang="en-GB" smtClean="0"/>
              <a:t>Lean and Agile </a:t>
            </a:r>
            <a:br>
              <a:rPr lang="en-GB" smtClean="0"/>
            </a:br>
            <a:r>
              <a:rPr lang="en-GB" smtClean="0"/>
              <a:t>Manufacturing Systems</a:t>
            </a:r>
            <a:endParaRPr lang="en-US" sz="1600" smtClean="0"/>
          </a:p>
        </p:txBody>
      </p:sp>
      <p:sp>
        <p:nvSpPr>
          <p:cNvPr id="3077" name="Rectangle 3"/>
          <p:cNvSpPr>
            <a:spLocks noGrp="1" noChangeArrowheads="1"/>
          </p:cNvSpPr>
          <p:nvPr>
            <p:ph type="subTitle" idx="1"/>
          </p:nvPr>
        </p:nvSpPr>
        <p:spPr>
          <a:xfrm>
            <a:off x="1371600" y="3429000"/>
            <a:ext cx="6400800" cy="982663"/>
          </a:xfrm>
        </p:spPr>
        <p:txBody>
          <a:bodyPr/>
          <a:lstStyle/>
          <a:p>
            <a:pPr eaLnBrk="1" hangingPunct="1"/>
            <a:r>
              <a:rPr lang="en-GB" sz="4800" b="1" i="1" u="sng" dirty="0" smtClean="0"/>
              <a:t>An Introduction to Lean Manufacturing Concepts</a:t>
            </a:r>
            <a:endParaRPr lang="en-US" sz="4800" b="1" i="1" u="sng" dirty="0" smtClean="0"/>
          </a:p>
        </p:txBody>
      </p:sp>
      <p:sp>
        <p:nvSpPr>
          <p:cNvPr id="3078" name="Rectangle 4"/>
          <p:cNvSpPr>
            <a:spLocks noChangeArrowheads="1"/>
          </p:cNvSpPr>
          <p:nvPr/>
        </p:nvSpPr>
        <p:spPr bwMode="auto">
          <a:xfrm>
            <a:off x="1371600" y="2755900"/>
            <a:ext cx="6400800" cy="673100"/>
          </a:xfrm>
          <a:prstGeom prst="rect">
            <a:avLst/>
          </a:prstGeom>
          <a:noFill/>
          <a:ln w="9525">
            <a:noFill/>
            <a:miter lim="800000"/>
            <a:headEnd/>
            <a:tailEnd/>
          </a:ln>
        </p:spPr>
        <p:txBody>
          <a:bodyPr/>
          <a:lstStyle/>
          <a:p>
            <a:pPr algn="ctr">
              <a:spcBef>
                <a:spcPct val="20000"/>
              </a:spcBef>
            </a:pPr>
            <a:r>
              <a:rPr lang="en-GB" sz="3200"/>
              <a:t>M.Sc. Lean &amp; Agile Manufacturing</a:t>
            </a:r>
            <a:endParaRPr lang="en-US" sz="3200"/>
          </a:p>
        </p:txBody>
      </p:sp>
      <p:sp>
        <p:nvSpPr>
          <p:cNvPr id="3079" name="Rectangle 8"/>
          <p:cNvSpPr>
            <a:spLocks noChangeArrowheads="1"/>
          </p:cNvSpPr>
          <p:nvPr/>
        </p:nvSpPr>
        <p:spPr bwMode="auto">
          <a:xfrm>
            <a:off x="0" y="0"/>
            <a:ext cx="9144000" cy="0"/>
          </a:xfrm>
          <a:prstGeom prst="rect">
            <a:avLst/>
          </a:prstGeom>
          <a:solidFill>
            <a:srgbClr val="000000"/>
          </a:solidFill>
          <a:ln w="9525">
            <a:noFill/>
            <a:miter lim="800000"/>
            <a:headEnd/>
            <a:tailEnd/>
          </a:ln>
          <a:effectLst>
            <a:prstShdw prst="shdw17" dist="17961" dir="2700000">
              <a:srgbClr val="000000"/>
            </a:prstShdw>
          </a:effectLst>
        </p:spPr>
        <p:txBody>
          <a:bodyPr wrap="none" lIns="33327" tIns="0" rIns="0" bIns="39675" anchor="ctr">
            <a:spAutoFit/>
          </a:bodyPr>
          <a:lstStyle/>
          <a:p>
            <a:pPr eaLnBrk="0" hangingPunct="0"/>
            <a:endParaRPr lang="en-US"/>
          </a:p>
        </p:txBody>
      </p:sp>
      <p:pic>
        <p:nvPicPr>
          <p:cNvPr id="6153" name="Picture 9">
            <a:hlinkClick r:id="rId3"/>
          </p:cNvPr>
          <p:cNvPicPr>
            <a:picLocks noChangeAspect="1" noChangeArrowheads="1"/>
          </p:cNvPicPr>
          <p:nvPr/>
        </p:nvPicPr>
        <p:blipFill>
          <a:blip r:embed="rId4" cstate="print"/>
          <a:srcRect/>
          <a:stretch>
            <a:fillRect/>
          </a:stretch>
        </p:blipFill>
        <p:spPr bwMode="auto">
          <a:xfrm>
            <a:off x="7620000" y="4659313"/>
            <a:ext cx="1143000" cy="857250"/>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081" name="Rectangle 3"/>
          <p:cNvSpPr>
            <a:spLocks noChangeArrowheads="1"/>
          </p:cNvSpPr>
          <p:nvPr/>
        </p:nvSpPr>
        <p:spPr bwMode="auto">
          <a:xfrm>
            <a:off x="7451725" y="5516563"/>
            <a:ext cx="1441450" cy="831850"/>
          </a:xfrm>
          <a:prstGeom prst="rect">
            <a:avLst/>
          </a:prstGeom>
          <a:noFill/>
          <a:ln w="9525">
            <a:noFill/>
            <a:miter lim="800000"/>
            <a:headEnd/>
            <a:tailEnd/>
          </a:ln>
        </p:spPr>
        <p:txBody>
          <a:bodyPr>
            <a:spAutoFit/>
          </a:bodyPr>
          <a:lstStyle/>
          <a:p>
            <a:r>
              <a:rPr lang="en-GB" sz="1200"/>
              <a:t>http://www.youtube.com/watch?v=24PH9OCe4C8&amp;feature=related</a:t>
            </a:r>
          </a:p>
        </p:txBody>
      </p:sp>
      <p:sp>
        <p:nvSpPr>
          <p:cNvPr id="308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6"/>
          <p:cNvSpPr>
            <a:spLocks noGrp="1" noChangeArrowheads="1"/>
          </p:cNvSpPr>
          <p:nvPr>
            <p:ph type="sldNum" sz="quarter" idx="11"/>
          </p:nvPr>
        </p:nvSpPr>
        <p:spPr>
          <a:noFill/>
        </p:spPr>
        <p:txBody>
          <a:bodyPr/>
          <a:lstStyle/>
          <a:p>
            <a:fld id="{F04A61B5-4D93-4461-BEC5-ED504FC0EA48}" type="slidenum">
              <a:rPr lang="en-US" smtClean="0"/>
              <a:pPr/>
              <a:t>2</a:t>
            </a:fld>
            <a:endParaRPr lang="en-US" smtClean="0"/>
          </a:p>
        </p:txBody>
      </p:sp>
      <p:sp>
        <p:nvSpPr>
          <p:cNvPr id="409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D7018A5-2524-45E2-AD42-1CC7BD3B7B87}" type="slidenum">
              <a:rPr lang="en-US" sz="1400"/>
              <a:pPr algn="r"/>
              <a:t>2</a:t>
            </a:fld>
            <a:endParaRPr lang="en-US" sz="1400"/>
          </a:p>
        </p:txBody>
      </p:sp>
      <p:sp>
        <p:nvSpPr>
          <p:cNvPr id="410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4101" name="Group 2"/>
          <p:cNvGrpSpPr>
            <a:grpSpLocks/>
          </p:cNvGrpSpPr>
          <p:nvPr/>
        </p:nvGrpSpPr>
        <p:grpSpPr bwMode="auto">
          <a:xfrm>
            <a:off x="250825" y="1268413"/>
            <a:ext cx="8642350" cy="4829175"/>
            <a:chOff x="250825" y="1268413"/>
            <a:chExt cx="8642350" cy="4829175"/>
          </a:xfrm>
        </p:grpSpPr>
        <p:sp>
          <p:nvSpPr>
            <p:cNvPr id="4103" name="Rectangle 4"/>
            <p:cNvSpPr>
              <a:spLocks noChangeArrowheads="1"/>
            </p:cNvSpPr>
            <p:nvPr/>
          </p:nvSpPr>
          <p:spPr bwMode="auto">
            <a:xfrm>
              <a:off x="457200" y="4868863"/>
              <a:ext cx="8229600" cy="720725"/>
            </a:xfrm>
            <a:prstGeom prst="rect">
              <a:avLst/>
            </a:prstGeom>
            <a:solidFill>
              <a:srgbClr val="FFFF00"/>
            </a:solidFill>
            <a:ln w="38100">
              <a:solidFill>
                <a:schemeClr val="tx1"/>
              </a:solidFill>
              <a:miter lim="800000"/>
              <a:headEnd/>
              <a:tailEnd/>
            </a:ln>
          </p:spPr>
          <p:txBody>
            <a:bodyPr wrap="none" anchor="ctr"/>
            <a:lstStyle/>
            <a:p>
              <a:pPr algn="ct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65224"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0825" y="5589588"/>
              <a:ext cx="8642350" cy="508000"/>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4107"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4109"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110"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4111"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4102"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3"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5124"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5089525" cy="3786187"/>
          </a:xfrm>
          <a:prstGeom prst="rect">
            <a:avLst/>
          </a:prstGeom>
        </p:spPr>
        <p:txBody>
          <a:bodyPr>
            <a:spAutoFit/>
          </a:bodyPr>
          <a:lstStyle/>
          <a:p>
            <a:pPr marL="285750" indent="-285750">
              <a:buFont typeface="Arial" pitchFamily="34" charset="0"/>
              <a:buChar char="•"/>
              <a:defRPr/>
            </a:pPr>
            <a:r>
              <a:rPr lang="en-GB" sz="2000" i="1" dirty="0" err="1">
                <a:latin typeface="Arial" pitchFamily="34" charset="0"/>
              </a:rPr>
              <a:t>Heijunka</a:t>
            </a:r>
            <a:r>
              <a:rPr lang="en-GB" sz="2000" i="1" dirty="0">
                <a:latin typeface="Arial" pitchFamily="34" charset="0"/>
              </a:rPr>
              <a:t> </a:t>
            </a:r>
            <a:r>
              <a:rPr lang="en-GB" sz="2000" dirty="0">
                <a:latin typeface="Arial" pitchFamily="34" charset="0"/>
              </a:rPr>
              <a:t>is the leveling of production by both volume and product mix. </a:t>
            </a:r>
          </a:p>
          <a:p>
            <a:pPr>
              <a:defRPr/>
            </a:pPr>
            <a:endParaRPr lang="en-GB" sz="2000" dirty="0">
              <a:latin typeface="Arial" pitchFamily="34" charset="0"/>
            </a:endParaRPr>
          </a:p>
          <a:p>
            <a:pPr marL="285750" indent="-285750">
              <a:buFont typeface="Arial" pitchFamily="34" charset="0"/>
              <a:buChar char="•"/>
              <a:defRPr/>
            </a:pPr>
            <a:r>
              <a:rPr lang="en-GB" sz="2000" i="1" dirty="0" err="1">
                <a:latin typeface="Arial" pitchFamily="34" charset="0"/>
              </a:rPr>
              <a:t>Ohno</a:t>
            </a:r>
            <a:r>
              <a:rPr lang="en-GB" sz="2000" i="1" dirty="0">
                <a:latin typeface="Arial" pitchFamily="34" charset="0"/>
              </a:rPr>
              <a:t>, 1988 </a:t>
            </a:r>
          </a:p>
          <a:p>
            <a:pPr marL="285750" indent="-285750">
              <a:buFont typeface="Arial" pitchFamily="34" charset="0"/>
              <a:buChar char="•"/>
              <a:defRPr/>
            </a:pPr>
            <a:endParaRPr lang="en-GB" sz="2000" i="1" dirty="0">
              <a:latin typeface="Arial" pitchFamily="34" charset="0"/>
            </a:endParaRPr>
          </a:p>
          <a:p>
            <a:pPr algn="ctr">
              <a:defRPr/>
            </a:pPr>
            <a:r>
              <a:rPr lang="en-GB" sz="2000" i="1" dirty="0">
                <a:latin typeface="Arial" pitchFamily="34" charset="0"/>
              </a:rPr>
              <a:t>“The slower but consistent tortoise causes less waste and is much more desirable than the speedy hare that races ahead and then stops occasionally to doze. The Toyota Production System can be realized only when all the workers become tortoises.” </a:t>
            </a:r>
            <a:endParaRPr lang="en-US" sz="2000" dirty="0">
              <a:latin typeface="Arial" pitchFamily="34" charset="0"/>
            </a:endParaRPr>
          </a:p>
        </p:txBody>
      </p:sp>
      <p:pic>
        <p:nvPicPr>
          <p:cNvPr id="55304" name="Picture 8"/>
          <p:cNvPicPr>
            <a:picLocks noChangeAspect="1" noChangeArrowheads="1"/>
          </p:cNvPicPr>
          <p:nvPr/>
        </p:nvPicPr>
        <p:blipFill>
          <a:blip r:embed="rId4" cstate="print"/>
          <a:srcRect/>
          <a:stretch>
            <a:fillRect/>
          </a:stretch>
        </p:blipFill>
        <p:spPr bwMode="auto">
          <a:xfrm>
            <a:off x="5329238" y="2924175"/>
            <a:ext cx="3576637" cy="329882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7"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6148"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8672512" cy="3046412"/>
          </a:xfrm>
          <a:prstGeom prst="rect">
            <a:avLst/>
          </a:prstGeom>
        </p:spPr>
        <p:txBody>
          <a:bodyPr>
            <a:spAutoFit/>
          </a:bodyPr>
          <a:lstStyle/>
          <a:p>
            <a:pPr>
              <a:defRPr/>
            </a:pPr>
            <a:r>
              <a:rPr lang="en-GB" b="1" dirty="0">
                <a:latin typeface="Arial" pitchFamily="34" charset="0"/>
              </a:rPr>
              <a:t>Since customers usually do not buy products predictably.</a:t>
            </a:r>
          </a:p>
          <a:p>
            <a:pPr>
              <a:defRPr/>
            </a:pPr>
            <a:r>
              <a:rPr lang="en-GB" b="1" dirty="0">
                <a:latin typeface="Arial" pitchFamily="34" charset="0"/>
              </a:rPr>
              <a:t>Unlevelled production typical creates four problems:</a:t>
            </a:r>
          </a:p>
          <a:p>
            <a:pPr>
              <a:defRPr/>
            </a:pPr>
            <a:endParaRPr lang="en-GB" b="1" dirty="0">
              <a:latin typeface="Arial" pitchFamily="34" charset="0"/>
            </a:endParaRPr>
          </a:p>
          <a:p>
            <a:pPr marL="457200" indent="-457200">
              <a:buFont typeface="+mj-lt"/>
              <a:buAutoNum type="arabicPeriod"/>
              <a:defRPr/>
            </a:pPr>
            <a:r>
              <a:rPr lang="en-GB" dirty="0">
                <a:latin typeface="Arial" pitchFamily="34" charset="0"/>
              </a:rPr>
              <a:t>If the customer decides to buy the large tractors early in the week the plant is in trouble.</a:t>
            </a:r>
          </a:p>
          <a:p>
            <a:pPr marL="457200" indent="-457200">
              <a:buFont typeface="+mj-lt"/>
              <a:buAutoNum type="arabicPeriod"/>
              <a:defRPr/>
            </a:pPr>
            <a:r>
              <a:rPr lang="en-GB" dirty="0">
                <a:latin typeface="Arial" pitchFamily="34" charset="0"/>
              </a:rPr>
              <a:t>The risk of unsold goods that must be kept in inventory.</a:t>
            </a:r>
          </a:p>
          <a:p>
            <a:pPr marL="457200" indent="-457200">
              <a:buFont typeface="+mj-lt"/>
              <a:buAutoNum type="arabicPeriod"/>
              <a:defRPr/>
            </a:pPr>
            <a:r>
              <a:rPr lang="en-GB" dirty="0">
                <a:latin typeface="Arial" pitchFamily="34" charset="0"/>
              </a:rPr>
              <a:t>The use of resources is unbalanced.</a:t>
            </a:r>
          </a:p>
          <a:p>
            <a:pPr marL="457200" indent="-457200">
              <a:buFont typeface="+mj-lt"/>
              <a:buAutoNum type="arabicPeriod"/>
              <a:defRPr/>
            </a:pPr>
            <a:r>
              <a:rPr lang="en-GB" dirty="0">
                <a:latin typeface="Arial" pitchFamily="34" charset="0"/>
              </a:rPr>
              <a:t>There is an uneven demand on upstream processes.</a:t>
            </a:r>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71"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7172"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3" name="Rectangle 2"/>
          <p:cNvSpPr/>
          <p:nvPr/>
        </p:nvSpPr>
        <p:spPr>
          <a:xfrm>
            <a:off x="239713" y="2436813"/>
            <a:ext cx="8672512" cy="4154487"/>
          </a:xfrm>
          <a:prstGeom prst="rect">
            <a:avLst/>
          </a:prstGeom>
        </p:spPr>
        <p:txBody>
          <a:bodyPr>
            <a:spAutoFit/>
          </a:bodyPr>
          <a:lstStyle/>
          <a:p>
            <a:pPr marL="342900" indent="-342900">
              <a:buFont typeface="Arial" pitchFamily="34" charset="0"/>
              <a:buChar char="•"/>
              <a:defRPr/>
            </a:pPr>
            <a:r>
              <a:rPr lang="en-GB" b="1" dirty="0">
                <a:latin typeface="Arial" pitchFamily="34" charset="0"/>
              </a:rPr>
              <a:t>Mixed Model Level Production (LEAN) typical allows the plant to build products in the order that best suits their</a:t>
            </a:r>
          </a:p>
          <a:p>
            <a:pPr marL="342900" indent="-342900">
              <a:buFont typeface="Arial" pitchFamily="34" charset="0"/>
              <a:buChar char="•"/>
              <a:defRPr/>
            </a:pPr>
            <a:r>
              <a:rPr lang="en-GB" b="1" dirty="0">
                <a:latin typeface="Arial" pitchFamily="34" charset="0"/>
              </a:rPr>
              <a:t>The four benefits of leveling the schedule is:</a:t>
            </a:r>
          </a:p>
          <a:p>
            <a:pPr marL="457200" indent="-457200">
              <a:buFont typeface="+mj-lt"/>
              <a:buAutoNum type="arabicPeriod"/>
              <a:defRPr/>
            </a:pPr>
            <a:r>
              <a:rPr lang="en-GB" dirty="0">
                <a:latin typeface="Arial" pitchFamily="34" charset="0"/>
              </a:rPr>
              <a:t>Flexibility to make what the customer wants when they want it.</a:t>
            </a:r>
          </a:p>
          <a:p>
            <a:pPr marL="457200" indent="-457200">
              <a:buFont typeface="+mj-lt"/>
              <a:buAutoNum type="arabicPeriod"/>
              <a:defRPr/>
            </a:pPr>
            <a:r>
              <a:rPr lang="en-GB" dirty="0">
                <a:latin typeface="Arial" pitchFamily="34" charset="0"/>
              </a:rPr>
              <a:t>Reduced risk of unsold goods.</a:t>
            </a:r>
          </a:p>
          <a:p>
            <a:pPr marL="457200" indent="-457200">
              <a:buFont typeface="+mj-lt"/>
              <a:buAutoNum type="arabicPeriod"/>
              <a:defRPr/>
            </a:pPr>
            <a:r>
              <a:rPr lang="en-GB" dirty="0">
                <a:latin typeface="Arial" pitchFamily="34" charset="0"/>
              </a:rPr>
              <a:t>Balanced use of labour and machines.</a:t>
            </a:r>
          </a:p>
          <a:p>
            <a:pPr marL="457200" indent="-457200">
              <a:buFont typeface="+mj-lt"/>
              <a:buAutoNum type="arabicPeriod"/>
              <a:defRPr/>
            </a:pPr>
            <a:r>
              <a:rPr lang="en-GB" dirty="0">
                <a:latin typeface="Arial" pitchFamily="34" charset="0"/>
              </a:rPr>
              <a:t>Smoothed demand on the upstream processes and suppliers.</a:t>
            </a:r>
            <a:endParaRPr lang="en-GB" b="1" dirty="0">
              <a:latin typeface="Arial" pitchFamily="34" charset="0"/>
            </a:endParaRPr>
          </a:p>
          <a:p>
            <a:pPr algn="ctr">
              <a:defRPr/>
            </a:pPr>
            <a:r>
              <a:rPr lang="en-GB" b="1" dirty="0"/>
              <a:t>To achieve the benefits of continuous flow, companies must level out the workload. </a:t>
            </a:r>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250825" y="2525713"/>
            <a:ext cx="4681538" cy="3600450"/>
          </a:xfrm>
          <a:prstGeom prst="rect">
            <a:avLst/>
          </a:prstGeom>
          <a:noFill/>
          <a:ln w="9525">
            <a:noFill/>
            <a:miter lim="800000"/>
            <a:headEnd/>
            <a:tailEnd/>
          </a:ln>
        </p:spPr>
        <p:txBody>
          <a:bodyPr/>
          <a:lstStyle/>
          <a:p>
            <a:pPr>
              <a:buClr>
                <a:srgbClr val="CC0000"/>
              </a:buClr>
              <a:buSzPct val="80000"/>
              <a:buFont typeface="Wingdings" pitchFamily="2" charset="2"/>
              <a:buNone/>
            </a:pPr>
            <a:r>
              <a:rPr lang="en-US" sz="2100"/>
              <a:t>A tool used to level the mix and volume of production by distributing kanban within a facility at fixed intervals.  </a:t>
            </a:r>
          </a:p>
          <a:p>
            <a:pPr>
              <a:buClr>
                <a:srgbClr val="CC0000"/>
              </a:buClr>
              <a:buSzPct val="80000"/>
              <a:buFont typeface="Wingdings" pitchFamily="2" charset="2"/>
              <a:buNone/>
            </a:pPr>
            <a:endParaRPr lang="en-US" sz="2100"/>
          </a:p>
          <a:p>
            <a:pPr>
              <a:buClr>
                <a:srgbClr val="CC0000"/>
              </a:buClr>
              <a:buSzPct val="80000"/>
              <a:buFont typeface="Wingdings" pitchFamily="2" charset="2"/>
              <a:buNone/>
            </a:pPr>
            <a:r>
              <a:rPr lang="en-US" sz="2100"/>
              <a:t>Also called a leveling box.</a:t>
            </a:r>
          </a:p>
          <a:p>
            <a:pPr>
              <a:buClr>
                <a:srgbClr val="CC0000"/>
              </a:buClr>
              <a:buSzPct val="80000"/>
              <a:buFont typeface="Wingdings" pitchFamily="2" charset="2"/>
              <a:buNone/>
            </a:pPr>
            <a:endParaRPr lang="en-US" sz="2100"/>
          </a:p>
          <a:p>
            <a:pPr>
              <a:buClr>
                <a:srgbClr val="CC0000"/>
              </a:buClr>
              <a:buSzPct val="80000"/>
              <a:buFont typeface="Wingdings" pitchFamily="2" charset="2"/>
              <a:buNone/>
            </a:pPr>
            <a:r>
              <a:rPr lang="en-US" sz="2100"/>
              <a:t>A load-leveling box has a column of kanban slots for each pitch interval, and a row of kanban slots for each product type.</a:t>
            </a:r>
          </a:p>
        </p:txBody>
      </p:sp>
      <p:sp>
        <p:nvSpPr>
          <p:cNvPr id="8195" name="Rectangle 4"/>
          <p:cNvSpPr>
            <a:spLocks noChangeArrowheads="1"/>
          </p:cNvSpPr>
          <p:nvPr/>
        </p:nvSpPr>
        <p:spPr bwMode="auto">
          <a:xfrm>
            <a:off x="5756275" y="5373688"/>
            <a:ext cx="2754313" cy="579437"/>
          </a:xfrm>
          <a:prstGeom prst="rect">
            <a:avLst/>
          </a:prstGeom>
          <a:noFill/>
          <a:ln w="12700">
            <a:noFill/>
            <a:miter lim="800000"/>
            <a:headEnd type="none" w="sm" len="sm"/>
            <a:tailEnd type="none" w="sm" len="sm"/>
          </a:ln>
        </p:spPr>
        <p:txBody>
          <a:bodyPr wrap="none">
            <a:spAutoFit/>
          </a:bodyPr>
          <a:lstStyle/>
          <a:p>
            <a:r>
              <a:rPr lang="en-US" sz="3200" b="1"/>
              <a:t>Heijunka Box</a:t>
            </a:r>
          </a:p>
        </p:txBody>
      </p:sp>
      <p:pic>
        <p:nvPicPr>
          <p:cNvPr id="8196" name="Picture 7"/>
          <p:cNvPicPr>
            <a:picLocks noChangeAspect="1" noChangeArrowheads="1"/>
          </p:cNvPicPr>
          <p:nvPr/>
        </p:nvPicPr>
        <p:blipFill>
          <a:blip r:embed="rId3" cstate="print"/>
          <a:srcRect l="4565" r="7184"/>
          <a:stretch>
            <a:fillRect/>
          </a:stretch>
        </p:blipFill>
        <p:spPr bwMode="auto">
          <a:xfrm>
            <a:off x="4629150" y="2522538"/>
            <a:ext cx="4283075" cy="2851150"/>
          </a:xfrm>
          <a:prstGeom prst="rect">
            <a:avLst/>
          </a:prstGeom>
          <a:noFill/>
          <a:ln w="12700">
            <a:noFill/>
            <a:miter lim="800000"/>
            <a:headEnd type="none" w="sm" len="sm"/>
            <a:tailEnd type="none" w="sm" len="sm"/>
          </a:ln>
        </p:spPr>
      </p:pic>
      <p:sp>
        <p:nvSpPr>
          <p:cNvPr id="819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8198"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8199"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8200" name="Text Box 5"/>
          <p:cNvSpPr txBox="1">
            <a:spLocks noChangeArrowheads="1"/>
          </p:cNvSpPr>
          <p:nvPr/>
        </p:nvSpPr>
        <p:spPr bwMode="auto">
          <a:xfrm>
            <a:off x="7596188" y="4941888"/>
            <a:ext cx="1316037" cy="276225"/>
          </a:xfrm>
          <a:prstGeom prst="rect">
            <a:avLst/>
          </a:prstGeom>
          <a:noFill/>
          <a:ln w="12700">
            <a:noFill/>
            <a:miter lim="800000"/>
            <a:headEnd type="none" w="sm" len="sm"/>
            <a:tailEnd type="none" w="sm" len="sm"/>
          </a:ln>
        </p:spPr>
        <p:txBody>
          <a:bodyPr>
            <a:spAutoFit/>
          </a:bodyPr>
          <a:lstStyle/>
          <a:p>
            <a:pPr>
              <a:spcBef>
                <a:spcPct val="50000"/>
              </a:spcBef>
            </a:pPr>
            <a:r>
              <a:rPr lang="en-US" sz="1200" u="sng"/>
              <a:t>Learning to See</a:t>
            </a:r>
          </a:p>
        </p:txBody>
      </p:sp>
      <p:sp>
        <p:nvSpPr>
          <p:cNvPr id="820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8202" name="Slide Number Placeholder 2"/>
          <p:cNvSpPr>
            <a:spLocks noGrp="1"/>
          </p:cNvSpPr>
          <p:nvPr>
            <p:ph type="sldNum" sz="quarter" idx="11"/>
          </p:nvPr>
        </p:nvSpPr>
        <p:spPr>
          <a:noFill/>
        </p:spPr>
        <p:txBody>
          <a:bodyPr/>
          <a:lstStyle/>
          <a:p>
            <a:fld id="{634BDB6D-A26F-426B-BD8F-7B456DA145B7}" type="slidenum">
              <a:rPr lang="en-US" smtClean="0"/>
              <a:pPr/>
              <a:t>6</a:t>
            </a:fld>
            <a:endParaRPr lang="en-US"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itle 1"/>
          <p:cNvSpPr>
            <a:spLocks noGrp="1"/>
          </p:cNvSpPr>
          <p:nvPr>
            <p:ph type="title"/>
          </p:nvPr>
        </p:nvSpPr>
        <p:spPr>
          <a:xfrm>
            <a:off x="250825" y="1268413"/>
            <a:ext cx="8642350" cy="720725"/>
          </a:xfrm>
        </p:spPr>
        <p:txBody>
          <a:bodyPr/>
          <a:lstStyle/>
          <a:p>
            <a:r>
              <a:rPr lang="en-US" sz="3600" b="1" smtClean="0"/>
              <a:t>Heijunka Box</a:t>
            </a:r>
          </a:p>
        </p:txBody>
      </p:sp>
      <p:sp>
        <p:nvSpPr>
          <p:cNvPr id="3" name="Content Placeholder 2"/>
          <p:cNvSpPr>
            <a:spLocks noGrp="1"/>
          </p:cNvSpPr>
          <p:nvPr>
            <p:ph idx="1"/>
          </p:nvPr>
        </p:nvSpPr>
        <p:spPr>
          <a:xfrm>
            <a:off x="250825" y="1989138"/>
            <a:ext cx="8642350" cy="4333875"/>
          </a:xfrm>
        </p:spPr>
        <p:txBody>
          <a:bodyPr/>
          <a:lstStyle/>
          <a:p>
            <a:pPr>
              <a:defRPr/>
            </a:pPr>
            <a:r>
              <a:rPr lang="en-US" sz="2800" dirty="0" smtClean="0"/>
              <a:t>A </a:t>
            </a:r>
            <a:r>
              <a:rPr lang="en-US" sz="2800" dirty="0" err="1" smtClean="0"/>
              <a:t>Heijunka</a:t>
            </a:r>
            <a:r>
              <a:rPr lang="en-US" sz="2800" dirty="0" smtClean="0"/>
              <a:t> box is a</a:t>
            </a:r>
          </a:p>
          <a:p>
            <a:pPr marL="0" indent="0">
              <a:buFontTx/>
              <a:buNone/>
              <a:defRPr/>
            </a:pPr>
            <a:r>
              <a:rPr lang="en-US" sz="2800" dirty="0" smtClean="0"/>
              <a:t>visual scheduling </a:t>
            </a:r>
          </a:p>
          <a:p>
            <a:pPr marL="0" indent="0">
              <a:buFontTx/>
              <a:buNone/>
              <a:defRPr/>
            </a:pPr>
            <a:r>
              <a:rPr lang="en-US" sz="2800" dirty="0" smtClean="0"/>
              <a:t>mechanism that </a:t>
            </a:r>
          </a:p>
          <a:p>
            <a:pPr marL="0" indent="0">
              <a:buFontTx/>
              <a:buNone/>
              <a:defRPr/>
            </a:pPr>
            <a:r>
              <a:rPr lang="en-US" sz="2800" dirty="0" smtClean="0"/>
              <a:t>distributes the </a:t>
            </a:r>
          </a:p>
          <a:p>
            <a:pPr marL="0" indent="0">
              <a:buFontTx/>
              <a:buNone/>
              <a:defRPr/>
            </a:pPr>
            <a:r>
              <a:rPr lang="en-US" sz="2800" dirty="0" smtClean="0"/>
              <a:t>finishing schedule </a:t>
            </a:r>
          </a:p>
          <a:p>
            <a:pPr marL="0" indent="0">
              <a:buFontTx/>
              <a:buNone/>
              <a:defRPr/>
            </a:pPr>
            <a:r>
              <a:rPr lang="en-US" sz="2800" dirty="0" smtClean="0"/>
              <a:t>into small time increments.</a:t>
            </a:r>
          </a:p>
        </p:txBody>
      </p:sp>
      <p:pic>
        <p:nvPicPr>
          <p:cNvPr id="9220" name="Picture 2"/>
          <p:cNvPicPr>
            <a:picLocks noChangeAspect="1" noChangeArrowheads="1"/>
          </p:cNvPicPr>
          <p:nvPr/>
        </p:nvPicPr>
        <p:blipFill>
          <a:blip r:embed="rId3" cstate="print"/>
          <a:srcRect/>
          <a:stretch>
            <a:fillRect/>
          </a:stretch>
        </p:blipFill>
        <p:spPr bwMode="auto">
          <a:xfrm>
            <a:off x="3717925" y="1838325"/>
            <a:ext cx="5343525" cy="2886075"/>
          </a:xfrm>
          <a:prstGeom prst="rect">
            <a:avLst/>
          </a:prstGeom>
          <a:noFill/>
          <a:ln w="9525">
            <a:noFill/>
            <a:miter lim="800000"/>
            <a:headEnd/>
            <a:tailEnd/>
          </a:ln>
        </p:spPr>
      </p:pic>
      <p:sp>
        <p:nvSpPr>
          <p:cNvPr id="9221"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9223" name="Slide Number Placeholder 3"/>
          <p:cNvSpPr>
            <a:spLocks noGrp="1"/>
          </p:cNvSpPr>
          <p:nvPr>
            <p:ph type="sldNum" sz="quarter" idx="11"/>
          </p:nvPr>
        </p:nvSpPr>
        <p:spPr>
          <a:noFill/>
        </p:spPr>
        <p:txBody>
          <a:bodyPr/>
          <a:lstStyle/>
          <a:p>
            <a:fld id="{8026C4D0-F7F9-4C2A-8C1A-89E4EAA7D982}" type="slidenum">
              <a:rPr lang="en-US" smtClean="0"/>
              <a:pPr/>
              <a:t>7</a:t>
            </a:fld>
            <a:endParaRPr lang="en-US"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Text Box 3"/>
          <p:cNvSpPr txBox="1">
            <a:spLocks noChangeArrowheads="1"/>
          </p:cNvSpPr>
          <p:nvPr/>
        </p:nvSpPr>
        <p:spPr bwMode="auto">
          <a:xfrm>
            <a:off x="2916238" y="5661025"/>
            <a:ext cx="3330575" cy="277813"/>
          </a:xfrm>
          <a:prstGeom prst="rect">
            <a:avLst/>
          </a:prstGeom>
          <a:noFill/>
          <a:ln w="12700">
            <a:noFill/>
            <a:miter lim="800000"/>
            <a:headEnd type="none" w="sm" len="sm"/>
            <a:tailEnd type="none" w="sm" len="sm"/>
          </a:ln>
        </p:spPr>
        <p:txBody>
          <a:bodyPr>
            <a:spAutoFit/>
          </a:bodyPr>
          <a:lstStyle/>
          <a:p>
            <a:pPr>
              <a:spcBef>
                <a:spcPct val="50000"/>
              </a:spcBef>
            </a:pPr>
            <a:r>
              <a:rPr lang="en-US" sz="1200"/>
              <a:t>Courtesy of Seamless Textiles, Humacao, PR</a:t>
            </a:r>
          </a:p>
        </p:txBody>
      </p:sp>
      <p:pic>
        <p:nvPicPr>
          <p:cNvPr id="10243" name="Picture 7"/>
          <p:cNvPicPr>
            <a:picLocks noChangeAspect="1" noChangeArrowheads="1"/>
          </p:cNvPicPr>
          <p:nvPr/>
        </p:nvPicPr>
        <p:blipFill>
          <a:blip r:embed="rId3" cstate="print"/>
          <a:srcRect/>
          <a:stretch>
            <a:fillRect/>
          </a:stretch>
        </p:blipFill>
        <p:spPr bwMode="auto">
          <a:xfrm>
            <a:off x="250825" y="2708275"/>
            <a:ext cx="4284663" cy="2860675"/>
          </a:xfrm>
          <a:prstGeom prst="rect">
            <a:avLst/>
          </a:prstGeom>
          <a:noFill/>
          <a:ln w="12700">
            <a:noFill/>
            <a:miter lim="800000"/>
            <a:headEnd type="none" w="sm" len="sm"/>
            <a:tailEnd type="none" w="sm" len="sm"/>
          </a:ln>
        </p:spPr>
      </p:pic>
      <p:pic>
        <p:nvPicPr>
          <p:cNvPr id="10244" name="Picture 8"/>
          <p:cNvPicPr>
            <a:picLocks noChangeAspect="1" noChangeArrowheads="1"/>
          </p:cNvPicPr>
          <p:nvPr/>
        </p:nvPicPr>
        <p:blipFill>
          <a:blip r:embed="rId4" cstate="print"/>
          <a:srcRect/>
          <a:stretch>
            <a:fillRect/>
          </a:stretch>
        </p:blipFill>
        <p:spPr bwMode="auto">
          <a:xfrm>
            <a:off x="4643438" y="2722563"/>
            <a:ext cx="4268787" cy="2846387"/>
          </a:xfrm>
          <a:prstGeom prst="rect">
            <a:avLst/>
          </a:prstGeom>
          <a:noFill/>
          <a:ln w="12700">
            <a:noFill/>
            <a:miter lim="800000"/>
            <a:headEnd type="none" w="sm" len="sm"/>
            <a:tailEnd type="none" w="sm" len="sm"/>
          </a:ln>
        </p:spPr>
      </p:pic>
      <p:sp>
        <p:nvSpPr>
          <p:cNvPr id="1024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0246"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a:t>
            </a:r>
          </a:p>
          <a:p>
            <a:pPr algn="ctr"/>
            <a:r>
              <a:rPr lang="en-US" sz="3200" b="1"/>
              <a:t>Supermarket Pull System</a:t>
            </a:r>
          </a:p>
        </p:txBody>
      </p:sp>
      <p:pic>
        <p:nvPicPr>
          <p:cNvPr id="10247" name="Picture 2"/>
          <p:cNvPicPr>
            <a:picLocks noChangeAspect="1" noChangeArrowheads="1"/>
          </p:cNvPicPr>
          <p:nvPr/>
        </p:nvPicPr>
        <p:blipFill>
          <a:blip r:embed="rId5" cstate="print"/>
          <a:srcRect/>
          <a:stretch>
            <a:fillRect/>
          </a:stretch>
        </p:blipFill>
        <p:spPr bwMode="auto">
          <a:xfrm>
            <a:off x="6553200" y="1160463"/>
            <a:ext cx="2359025" cy="1331912"/>
          </a:xfrm>
          <a:prstGeom prst="rect">
            <a:avLst/>
          </a:prstGeom>
          <a:noFill/>
          <a:ln w="9525">
            <a:noFill/>
            <a:miter lim="800000"/>
            <a:headEnd/>
            <a:tailEnd/>
          </a:ln>
        </p:spPr>
      </p:pic>
      <p:sp>
        <p:nvSpPr>
          <p:cNvPr id="10248" name="Footer Placeholder 1"/>
          <p:cNvSpPr>
            <a:spLocks noGrp="1"/>
          </p:cNvSpPr>
          <p:nvPr>
            <p:ph type="ftr" sz="quarter" idx="12"/>
          </p:nvPr>
        </p:nvSpPr>
        <p:spPr bwMode="auto">
          <a:xfrm>
            <a:off x="2123728" y="6093296"/>
            <a:ext cx="4752975" cy="476250"/>
          </a:xfrm>
          <a:noFill/>
          <a:ln>
            <a:miter lim="800000"/>
            <a:headEnd/>
            <a:tailEnd/>
          </a:ln>
        </p:spPr>
        <p:txBody>
          <a:bodyPr/>
          <a:lstStyle/>
          <a:p>
            <a:endParaRPr lang="en-US" dirty="0" smtClean="0"/>
          </a:p>
        </p:txBody>
      </p:sp>
      <p:sp>
        <p:nvSpPr>
          <p:cNvPr id="10249" name="Slide Number Placeholder 2"/>
          <p:cNvSpPr>
            <a:spLocks noGrp="1"/>
          </p:cNvSpPr>
          <p:nvPr>
            <p:ph type="sldNum" sz="quarter" idx="11"/>
          </p:nvPr>
        </p:nvSpPr>
        <p:spPr>
          <a:noFill/>
        </p:spPr>
        <p:txBody>
          <a:bodyPr/>
          <a:lstStyle/>
          <a:p>
            <a:fld id="{07F4B080-B2FE-47D8-88DB-E7D7B624EE9A}" type="slidenum">
              <a:rPr lang="en-US" smtClean="0"/>
              <a:pPr/>
              <a:t>8</a:t>
            </a:fld>
            <a:endParaRPr lang="en-US"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1267"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 - Heijunka Production Leveling</a:t>
            </a:r>
          </a:p>
        </p:txBody>
      </p:sp>
      <p:pic>
        <p:nvPicPr>
          <p:cNvPr id="11268"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534530" name="Picture 2"/>
          <p:cNvPicPr>
            <a:picLocks noChangeAspect="1" noChangeArrowheads="1"/>
          </p:cNvPicPr>
          <p:nvPr/>
        </p:nvPicPr>
        <p:blipFill>
          <a:blip r:embed="rId4" cstate="print"/>
          <a:srcRect/>
          <a:stretch>
            <a:fillRect/>
          </a:stretch>
        </p:blipFill>
        <p:spPr bwMode="auto">
          <a:xfrm>
            <a:off x="250825" y="2300288"/>
            <a:ext cx="2098675" cy="174307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34531" name="Picture 3"/>
          <p:cNvPicPr>
            <a:picLocks noChangeAspect="1" noChangeArrowheads="1"/>
          </p:cNvPicPr>
          <p:nvPr/>
        </p:nvPicPr>
        <p:blipFill>
          <a:blip r:embed="rId5" cstate="print"/>
          <a:srcRect/>
          <a:stretch>
            <a:fillRect/>
          </a:stretch>
        </p:blipFill>
        <p:spPr bwMode="auto">
          <a:xfrm>
            <a:off x="177800" y="4456113"/>
            <a:ext cx="4365625" cy="147796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a:spLocks noChangeArrowheads="1"/>
          </p:cNvSpPr>
          <p:nvPr/>
        </p:nvSpPr>
        <p:spPr bwMode="auto">
          <a:xfrm>
            <a:off x="2374900" y="2755900"/>
            <a:ext cx="1944688" cy="831850"/>
          </a:xfrm>
          <a:prstGeom prst="rect">
            <a:avLst/>
          </a:prstGeom>
          <a:noFill/>
          <a:ln w="9525">
            <a:noFill/>
            <a:miter lim="800000"/>
            <a:headEnd/>
            <a:tailEnd/>
          </a:ln>
        </p:spPr>
        <p:txBody>
          <a:bodyPr>
            <a:spAutoFit/>
          </a:bodyPr>
          <a:lstStyle/>
          <a:p>
            <a:r>
              <a:rPr lang="en-GB"/>
              <a:t>Plan Versus Actual Board</a:t>
            </a:r>
          </a:p>
        </p:txBody>
      </p:sp>
      <p:sp>
        <p:nvSpPr>
          <p:cNvPr id="3" name="Rectangle 2"/>
          <p:cNvSpPr>
            <a:spLocks noChangeArrowheads="1"/>
          </p:cNvSpPr>
          <p:nvPr/>
        </p:nvSpPr>
        <p:spPr bwMode="auto">
          <a:xfrm>
            <a:off x="1300163" y="5900738"/>
            <a:ext cx="2617787" cy="461962"/>
          </a:xfrm>
          <a:prstGeom prst="rect">
            <a:avLst/>
          </a:prstGeom>
          <a:noFill/>
          <a:ln w="9525">
            <a:noFill/>
            <a:miter lim="800000"/>
            <a:headEnd/>
            <a:tailEnd/>
          </a:ln>
        </p:spPr>
        <p:txBody>
          <a:bodyPr wrap="none">
            <a:spAutoFit/>
          </a:bodyPr>
          <a:lstStyle/>
          <a:p>
            <a:r>
              <a:rPr lang="en-GB"/>
              <a:t>Scheduling Board</a:t>
            </a:r>
          </a:p>
        </p:txBody>
      </p:sp>
      <p:pic>
        <p:nvPicPr>
          <p:cNvPr id="534532" name="Picture 4"/>
          <p:cNvPicPr>
            <a:picLocks noChangeAspect="1" noChangeArrowheads="1"/>
          </p:cNvPicPr>
          <p:nvPr/>
        </p:nvPicPr>
        <p:blipFill>
          <a:blip r:embed="rId6" cstate="print"/>
          <a:srcRect/>
          <a:stretch>
            <a:fillRect/>
          </a:stretch>
        </p:blipFill>
        <p:spPr bwMode="auto">
          <a:xfrm>
            <a:off x="4765675" y="2636838"/>
            <a:ext cx="4113213" cy="255746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5994400" y="5222875"/>
            <a:ext cx="1654175" cy="460375"/>
          </a:xfrm>
          <a:prstGeom prst="rect">
            <a:avLst/>
          </a:prstGeom>
          <a:noFill/>
          <a:ln w="9525">
            <a:noFill/>
            <a:miter lim="800000"/>
            <a:headEnd/>
            <a:tailEnd/>
          </a:ln>
        </p:spPr>
        <p:txBody>
          <a:bodyPr wrap="none">
            <a:spAutoFit/>
          </a:bodyPr>
          <a:lstStyle/>
          <a:p>
            <a:r>
              <a:rPr lang="en-GB"/>
              <a:t>FIFO Lane</a:t>
            </a:r>
          </a:p>
        </p:txBody>
      </p:sp>
      <p:sp>
        <p:nvSpPr>
          <p:cNvPr id="11275" name="Footer Placeholder 4"/>
          <p:cNvSpPr>
            <a:spLocks noGrp="1"/>
          </p:cNvSpPr>
          <p:nvPr>
            <p:ph type="ftr" sz="quarter" idx="12"/>
          </p:nvPr>
        </p:nvSpPr>
        <p:spPr bwMode="auto">
          <a:noFill/>
          <a:ln>
            <a:miter lim="800000"/>
            <a:headEnd/>
            <a:tailEnd/>
          </a:ln>
        </p:spPr>
        <p:txBody>
          <a:bodyPr/>
          <a:lstStyle/>
          <a:p>
            <a:endParaRPr lang="en-US" dirty="0" smtClean="0"/>
          </a:p>
        </p:txBody>
      </p:sp>
      <p:sp>
        <p:nvSpPr>
          <p:cNvPr id="11276" name="Slide Number Placeholder 5"/>
          <p:cNvSpPr>
            <a:spLocks noGrp="1"/>
          </p:cNvSpPr>
          <p:nvPr>
            <p:ph type="sldNum" sz="quarter" idx="11"/>
          </p:nvPr>
        </p:nvSpPr>
        <p:spPr>
          <a:noFill/>
        </p:spPr>
        <p:txBody>
          <a:bodyPr/>
          <a:lstStyle/>
          <a:p>
            <a:fld id="{6CA5FD2F-F7A6-4BFF-86EF-4549D603E66A}" type="slidenum">
              <a:rPr lang="en-US" smtClean="0"/>
              <a:pPr/>
              <a:t>9</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3453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3453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3453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1026"/>
          <p:cNvSpPr>
            <a:spLocks noChangeArrowheads="1"/>
          </p:cNvSpPr>
          <p:nvPr/>
        </p:nvSpPr>
        <p:spPr bwMode="auto">
          <a:xfrm>
            <a:off x="250825" y="2503488"/>
            <a:ext cx="8651875" cy="3475037"/>
          </a:xfrm>
          <a:prstGeom prst="rect">
            <a:avLst/>
          </a:prstGeom>
          <a:noFill/>
          <a:ln w="12700">
            <a:noFill/>
            <a:miter lim="800000"/>
            <a:headEnd/>
            <a:tailEnd/>
          </a:ln>
        </p:spPr>
        <p:txBody>
          <a:bodyPr lIns="87269" tIns="43635" rIns="87269" bIns="43635" anchor="ctr">
            <a:spAutoFit/>
          </a:bodyPr>
          <a:lstStyle/>
          <a:p>
            <a:pPr defTabSz="725488">
              <a:spcBef>
                <a:spcPct val="50000"/>
              </a:spcBef>
            </a:pPr>
            <a:r>
              <a:rPr lang="en-US" sz="2000">
                <a:latin typeface="Verdana" pitchFamily="34" charset="0"/>
              </a:rPr>
              <a:t>“Today’s standardisation is the necessary foundation </a:t>
            </a:r>
          </a:p>
          <a:p>
            <a:pPr defTabSz="725488">
              <a:spcBef>
                <a:spcPct val="50000"/>
              </a:spcBef>
            </a:pPr>
            <a:r>
              <a:rPr lang="en-US" sz="2000">
                <a:latin typeface="Verdana" pitchFamily="34" charset="0"/>
              </a:rPr>
              <a:t>on which tomorrow’s improvement will be based.”</a:t>
            </a:r>
          </a:p>
          <a:p>
            <a:pPr defTabSz="725488">
              <a:spcBef>
                <a:spcPct val="50000"/>
              </a:spcBef>
            </a:pPr>
            <a:endParaRPr lang="en-US" sz="2000">
              <a:latin typeface="Verdana" pitchFamily="34" charset="0"/>
            </a:endParaRPr>
          </a:p>
          <a:p>
            <a:pPr defTabSz="725488">
              <a:spcBef>
                <a:spcPct val="50000"/>
              </a:spcBef>
            </a:pPr>
            <a:r>
              <a:rPr lang="en-US" sz="2000">
                <a:latin typeface="Verdana" pitchFamily="34" charset="0"/>
              </a:rPr>
              <a:t>“ It is the property of the people doing the job. They prepare</a:t>
            </a:r>
          </a:p>
          <a:p>
            <a:pPr defTabSz="725488">
              <a:spcBef>
                <a:spcPct val="50000"/>
              </a:spcBef>
            </a:pPr>
            <a:r>
              <a:rPr lang="en-US" sz="2000">
                <a:latin typeface="Verdana" pitchFamily="34" charset="0"/>
              </a:rPr>
              <a:t>it, work to it and are responsible for improving it.”</a:t>
            </a:r>
          </a:p>
          <a:p>
            <a:pPr defTabSz="725488">
              <a:spcBef>
                <a:spcPct val="50000"/>
              </a:spcBef>
            </a:pPr>
            <a:endParaRPr lang="en-GB" sz="2000">
              <a:latin typeface="Verdana" pitchFamily="34" charset="0"/>
            </a:endParaRPr>
          </a:p>
          <a:p>
            <a:pPr defTabSz="725488">
              <a:spcBef>
                <a:spcPct val="50000"/>
              </a:spcBef>
            </a:pPr>
            <a:endParaRPr lang="en-US" sz="2000">
              <a:latin typeface="Verdana" pitchFamily="34" charset="0"/>
            </a:endParaRPr>
          </a:p>
          <a:p>
            <a:pPr defTabSz="725488"/>
            <a:r>
              <a:rPr lang="en-GB" sz="2000" i="1">
                <a:latin typeface="Verdana" pitchFamily="34" charset="0"/>
              </a:rPr>
              <a:t>“ </a:t>
            </a:r>
            <a:r>
              <a:rPr lang="en-GB" sz="2000">
                <a:latin typeface="Verdana" pitchFamily="34" charset="0"/>
              </a:rPr>
              <a:t>Where there is no standard there can be no improvement</a:t>
            </a:r>
            <a:r>
              <a:rPr lang="en-GB" sz="2000" i="1">
                <a:latin typeface="Verdana" pitchFamily="34" charset="0"/>
              </a:rPr>
              <a:t>”</a:t>
            </a:r>
            <a:endParaRPr lang="en-US" sz="2000">
              <a:latin typeface="Verdana" pitchFamily="34" charset="0"/>
            </a:endParaRPr>
          </a:p>
        </p:txBody>
      </p:sp>
      <p:sp>
        <p:nvSpPr>
          <p:cNvPr id="12291" name="Rectangle 1028"/>
          <p:cNvSpPr>
            <a:spLocks noChangeArrowheads="1"/>
          </p:cNvSpPr>
          <p:nvPr/>
        </p:nvSpPr>
        <p:spPr bwMode="auto">
          <a:xfrm>
            <a:off x="6443663" y="3357563"/>
            <a:ext cx="2197100" cy="350837"/>
          </a:xfrm>
          <a:prstGeom prst="rect">
            <a:avLst/>
          </a:prstGeom>
          <a:noFill/>
          <a:ln w="12700">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Henry Ford - 1926</a:t>
            </a:r>
            <a:endParaRPr lang="en-GB" sz="1700">
              <a:solidFill>
                <a:srgbClr val="3366FF"/>
              </a:solidFill>
              <a:latin typeface="Verdana" pitchFamily="34" charset="0"/>
            </a:endParaRPr>
          </a:p>
        </p:txBody>
      </p:sp>
      <p:sp>
        <p:nvSpPr>
          <p:cNvPr id="12292" name="Rectangle 1029"/>
          <p:cNvSpPr>
            <a:spLocks noChangeArrowheads="1"/>
          </p:cNvSpPr>
          <p:nvPr/>
        </p:nvSpPr>
        <p:spPr bwMode="auto">
          <a:xfrm>
            <a:off x="5435600" y="4765675"/>
            <a:ext cx="3324225" cy="350838"/>
          </a:xfrm>
          <a:prstGeom prst="rect">
            <a:avLst/>
          </a:prstGeom>
          <a:noFill/>
          <a:ln w="12700" algn="ctr">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Peter Wickens - Nissan 2004</a:t>
            </a:r>
            <a:endParaRPr lang="en-GB" sz="1700" i="1">
              <a:solidFill>
                <a:srgbClr val="3366FF"/>
              </a:solidFill>
              <a:latin typeface="Verdana" pitchFamily="34" charset="0"/>
            </a:endParaRPr>
          </a:p>
        </p:txBody>
      </p:sp>
      <p:sp>
        <p:nvSpPr>
          <p:cNvPr id="12293" name="Rectangle 1031"/>
          <p:cNvSpPr>
            <a:spLocks noChangeArrowheads="1"/>
          </p:cNvSpPr>
          <p:nvPr/>
        </p:nvSpPr>
        <p:spPr bwMode="auto">
          <a:xfrm>
            <a:off x="5410200" y="5988050"/>
            <a:ext cx="3376613" cy="350838"/>
          </a:xfrm>
          <a:prstGeom prst="rect">
            <a:avLst/>
          </a:prstGeom>
          <a:noFill/>
          <a:ln w="12700" algn="ctr">
            <a:noFill/>
            <a:miter lim="800000"/>
            <a:headEnd/>
            <a:tailEnd/>
          </a:ln>
        </p:spPr>
        <p:txBody>
          <a:bodyPr wrap="none" lIns="87269" tIns="43635" rIns="87269" bIns="43635" anchor="ctr">
            <a:spAutoFit/>
          </a:bodyPr>
          <a:lstStyle/>
          <a:p>
            <a:pPr algn="ctr" defTabSz="725488"/>
            <a:r>
              <a:rPr lang="en-US" sz="1700" i="1">
                <a:solidFill>
                  <a:srgbClr val="3366FF"/>
                </a:solidFill>
                <a:latin typeface="Verdana" pitchFamily="34" charset="0"/>
              </a:rPr>
              <a:t>Taichi Ohno / Shigeo Shingo </a:t>
            </a:r>
            <a:endParaRPr lang="en-GB" sz="1700" i="1">
              <a:solidFill>
                <a:srgbClr val="3366FF"/>
              </a:solidFill>
              <a:latin typeface="Verdana" pitchFamily="34" charset="0"/>
            </a:endParaRPr>
          </a:p>
        </p:txBody>
      </p:sp>
      <p:sp>
        <p:nvSpPr>
          <p:cNvPr id="12294" name="Rectangle 1033"/>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Standard Work</a:t>
            </a:r>
          </a:p>
        </p:txBody>
      </p:sp>
      <p:sp>
        <p:nvSpPr>
          <p:cNvPr id="122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6"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a:t>
            </a:r>
          </a:p>
        </p:txBody>
      </p:sp>
      <p:pic>
        <p:nvPicPr>
          <p:cNvPr id="12297"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1229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2299" name="Slide Number Placeholder 2"/>
          <p:cNvSpPr>
            <a:spLocks noGrp="1"/>
          </p:cNvSpPr>
          <p:nvPr>
            <p:ph type="sldNum" sz="quarter" idx="11"/>
          </p:nvPr>
        </p:nvSpPr>
        <p:spPr>
          <a:noFill/>
        </p:spPr>
        <p:txBody>
          <a:bodyPr/>
          <a:lstStyle/>
          <a:p>
            <a:fld id="{8852420C-8AEA-413E-98DE-EA3F6A7F3872}" type="slidenum">
              <a:rPr lang="en-US" smtClean="0"/>
              <a:pPr/>
              <a:t>10</a:t>
            </a:fld>
            <a:endParaRPr lang="en-US" smtClean="0"/>
          </a:p>
        </p:txBody>
      </p:sp>
    </p:spTree>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4899" name="Rectangle 3"/>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64900" name="Rectangle 4"/>
          <p:cNvSpPr>
            <a:spLocks noChangeArrowheads="1"/>
          </p:cNvSpPr>
          <p:nvPr/>
        </p:nvSpPr>
        <p:spPr bwMode="auto">
          <a:xfrm>
            <a:off x="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13316" name="Rectangle 5"/>
          <p:cNvSpPr>
            <a:spLocks noChangeArrowheads="1"/>
          </p:cNvSpPr>
          <p:nvPr/>
        </p:nvSpPr>
        <p:spPr bwMode="auto">
          <a:xfrm>
            <a:off x="1295400" y="369888"/>
            <a:ext cx="7467600" cy="392112"/>
          </a:xfrm>
          <a:prstGeom prst="rect">
            <a:avLst/>
          </a:prstGeom>
          <a:noFill/>
          <a:ln w="12700">
            <a:noFill/>
            <a:miter lim="800000"/>
            <a:headEnd/>
            <a:tailEnd/>
          </a:ln>
        </p:spPr>
        <p:txBody>
          <a:bodyPr lIns="92075" tIns="46038" rIns="92075" bIns="46038" anchor="b"/>
          <a:lstStyle/>
          <a:p>
            <a:endParaRPr lang="en-US" b="1">
              <a:solidFill>
                <a:schemeClr val="tx2"/>
              </a:solidFill>
              <a:latin typeface="Arial Black" pitchFamily="34" charset="0"/>
            </a:endParaRPr>
          </a:p>
        </p:txBody>
      </p:sp>
      <p:pic>
        <p:nvPicPr>
          <p:cNvPr id="13317" name="Picture 6" descr="TechEdit Sample Worksheet 1"/>
          <p:cNvPicPr>
            <a:picLocks noChangeAspect="1" noChangeArrowheads="1"/>
          </p:cNvPicPr>
          <p:nvPr/>
        </p:nvPicPr>
        <p:blipFill>
          <a:blip r:embed="rId3" cstate="print"/>
          <a:srcRect/>
          <a:stretch>
            <a:fillRect/>
          </a:stretch>
        </p:blipFill>
        <p:spPr bwMode="auto">
          <a:xfrm>
            <a:off x="3506788" y="2271713"/>
            <a:ext cx="5405437" cy="4046537"/>
          </a:xfrm>
          <a:prstGeom prst="rect">
            <a:avLst/>
          </a:prstGeom>
          <a:noFill/>
          <a:ln w="9525">
            <a:noFill/>
            <a:miter lim="800000"/>
            <a:headEnd/>
            <a:tailEnd/>
          </a:ln>
        </p:spPr>
      </p:pic>
      <p:sp>
        <p:nvSpPr>
          <p:cNvPr id="13318" name="Rectangle 1"/>
          <p:cNvSpPr>
            <a:spLocks noChangeArrowheads="1"/>
          </p:cNvSpPr>
          <p:nvPr/>
        </p:nvSpPr>
        <p:spPr bwMode="auto">
          <a:xfrm>
            <a:off x="234950" y="2225675"/>
            <a:ext cx="3113088" cy="3416300"/>
          </a:xfrm>
          <a:prstGeom prst="rect">
            <a:avLst/>
          </a:prstGeom>
          <a:noFill/>
          <a:ln w="9525">
            <a:noFill/>
            <a:miter lim="800000"/>
            <a:headEnd/>
            <a:tailEnd/>
          </a:ln>
        </p:spPr>
        <p:txBody>
          <a:bodyPr>
            <a:spAutoFit/>
          </a:bodyPr>
          <a:lstStyle/>
          <a:p>
            <a:pPr algn="ctr" defTabSz="725488"/>
            <a:r>
              <a:rPr lang="en-GB">
                <a:latin typeface="Verdana" pitchFamily="34" charset="0"/>
              </a:rPr>
              <a:t>A Standard Operation is “</a:t>
            </a:r>
            <a:r>
              <a:rPr lang="en-GB" b="1" i="1">
                <a:solidFill>
                  <a:srgbClr val="F806C4"/>
                </a:solidFill>
                <a:latin typeface="Verdana" pitchFamily="34" charset="0"/>
              </a:rPr>
              <a:t>currently</a:t>
            </a:r>
            <a:r>
              <a:rPr lang="en-GB" i="1">
                <a:latin typeface="Verdana" pitchFamily="34" charset="0"/>
              </a:rPr>
              <a:t>”</a:t>
            </a:r>
            <a:r>
              <a:rPr lang="en-GB">
                <a:latin typeface="Verdana" pitchFamily="34" charset="0"/>
              </a:rPr>
              <a:t> the most  </a:t>
            </a:r>
            <a:r>
              <a:rPr lang="en-GB" b="1" i="1">
                <a:solidFill>
                  <a:srgbClr val="1205A5"/>
                </a:solidFill>
                <a:latin typeface="Verdana" pitchFamily="34" charset="0"/>
              </a:rPr>
              <a:t>Efficient</a:t>
            </a:r>
          </a:p>
          <a:p>
            <a:pPr algn="ctr" defTabSz="725488"/>
            <a:r>
              <a:rPr lang="en-GB">
                <a:latin typeface="Verdana" pitchFamily="34" charset="0"/>
              </a:rPr>
              <a:t>method of </a:t>
            </a:r>
            <a:r>
              <a:rPr lang="en-GB" b="1" i="1">
                <a:solidFill>
                  <a:srgbClr val="66FF33"/>
                </a:solidFill>
                <a:latin typeface="Verdana" pitchFamily="34" charset="0"/>
              </a:rPr>
              <a:t>Safely</a:t>
            </a:r>
            <a:r>
              <a:rPr lang="en-GB">
                <a:latin typeface="Verdana" pitchFamily="34" charset="0"/>
              </a:rPr>
              <a:t>  meeting the </a:t>
            </a:r>
            <a:r>
              <a:rPr lang="en-GB" b="1" i="1">
                <a:solidFill>
                  <a:srgbClr val="FF0000"/>
                </a:solidFill>
                <a:latin typeface="Verdana" pitchFamily="34" charset="0"/>
              </a:rPr>
              <a:t>Quality</a:t>
            </a:r>
            <a:r>
              <a:rPr lang="en-GB" i="1">
                <a:solidFill>
                  <a:srgbClr val="FF0000"/>
                </a:solidFill>
                <a:latin typeface="Verdana" pitchFamily="34" charset="0"/>
              </a:rPr>
              <a:t>  </a:t>
            </a:r>
            <a:r>
              <a:rPr lang="en-GB">
                <a:latin typeface="Verdana" pitchFamily="34" charset="0"/>
              </a:rPr>
              <a:t>Standards on a </a:t>
            </a:r>
            <a:r>
              <a:rPr lang="en-GB" b="1" i="1">
                <a:solidFill>
                  <a:srgbClr val="FF9900"/>
                </a:solidFill>
                <a:latin typeface="Verdana" pitchFamily="34" charset="0"/>
              </a:rPr>
              <a:t>Continuous</a:t>
            </a:r>
            <a:r>
              <a:rPr lang="en-GB">
                <a:latin typeface="Verdana" pitchFamily="34" charset="0"/>
              </a:rPr>
              <a:t> basis.</a:t>
            </a:r>
          </a:p>
        </p:txBody>
      </p:sp>
      <p:sp>
        <p:nvSpPr>
          <p:cNvPr id="1331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2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3321"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332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3323" name="Slide Number Placeholder 2"/>
          <p:cNvSpPr>
            <a:spLocks noGrp="1"/>
          </p:cNvSpPr>
          <p:nvPr>
            <p:ph type="sldNum" sz="quarter" idx="11"/>
          </p:nvPr>
        </p:nvSpPr>
        <p:spPr>
          <a:noFill/>
        </p:spPr>
        <p:txBody>
          <a:bodyPr/>
          <a:lstStyle/>
          <a:p>
            <a:fld id="{D0E62EEA-2901-403B-BD1F-EF45E245423B}" type="slidenum">
              <a:rPr lang="en-US" smtClean="0"/>
              <a:pPr/>
              <a:t>11</a:t>
            </a:fld>
            <a:endParaRPr lang="en-US"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Slide Number Placeholder 3"/>
          <p:cNvSpPr>
            <a:spLocks noGrp="1"/>
          </p:cNvSpPr>
          <p:nvPr>
            <p:ph type="sldNum" sz="quarter" idx="11"/>
          </p:nvPr>
        </p:nvSpPr>
        <p:spPr>
          <a:xfrm>
            <a:off x="457200" y="6245225"/>
            <a:ext cx="2386013" cy="476250"/>
          </a:xfrm>
          <a:noFill/>
        </p:spPr>
        <p:txBody>
          <a:bodyPr/>
          <a:lstStyle/>
          <a:p>
            <a:pPr algn="l"/>
            <a:fld id="{C77D55DE-0D94-4168-A83C-122C87B6693A}" type="slidenum">
              <a:rPr lang="en-US" smtClean="0"/>
              <a:pPr algn="l"/>
              <a:t>12</a:t>
            </a:fld>
            <a:endParaRPr lang="en-US" smtClean="0"/>
          </a:p>
        </p:txBody>
      </p:sp>
      <p:sp>
        <p:nvSpPr>
          <p:cNvPr id="1433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434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4341"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9" name="Rectangle 4"/>
          <p:cNvSpPr>
            <a:spLocks noChangeArrowheads="1"/>
          </p:cNvSpPr>
          <p:nvPr/>
        </p:nvSpPr>
        <p:spPr bwMode="auto">
          <a:xfrm>
            <a:off x="241300" y="2273300"/>
            <a:ext cx="4043363" cy="3970338"/>
          </a:xfrm>
          <a:prstGeom prst="rect">
            <a:avLst/>
          </a:prstGeom>
          <a:noFill/>
          <a:ln>
            <a:noFill/>
          </a:ln>
          <a:effectLst/>
          <a:extLst/>
        </p:spPr>
        <p:txBody>
          <a:bodyPr>
            <a:spAutoFit/>
          </a:bodyPr>
          <a:lstStyle/>
          <a:p>
            <a:pPr>
              <a:defRPr/>
            </a:pPr>
            <a:r>
              <a:rPr lang="en-US" sz="1800" dirty="0">
                <a:latin typeface="Arial" pitchFamily="34" charset="0"/>
              </a:rPr>
              <a:t>Establishing precise procedures for each operator’s work in a production process, based on three elements:</a:t>
            </a:r>
          </a:p>
          <a:p>
            <a:pPr marL="457200" indent="-457200">
              <a:defRPr/>
            </a:pPr>
            <a:endParaRPr lang="en-US" sz="1800" dirty="0">
              <a:latin typeface="Arial" pitchFamily="34" charset="0"/>
            </a:endParaRPr>
          </a:p>
          <a:p>
            <a:pPr marL="271463" indent="-271463">
              <a:buClr>
                <a:schemeClr val="tx1"/>
              </a:buClr>
              <a:buFontTx/>
              <a:buAutoNum type="arabicPeriod"/>
              <a:defRPr/>
            </a:pPr>
            <a:r>
              <a:rPr lang="en-US" sz="1800" u="sng" dirty="0" err="1">
                <a:solidFill>
                  <a:schemeClr val="accent2"/>
                </a:solidFill>
                <a:latin typeface="Arial" pitchFamily="34" charset="0"/>
              </a:rPr>
              <a:t>Takt</a:t>
            </a:r>
            <a:r>
              <a:rPr lang="en-US" sz="1800" u="sng" dirty="0">
                <a:solidFill>
                  <a:schemeClr val="accent2"/>
                </a:solidFill>
                <a:latin typeface="Arial" pitchFamily="34" charset="0"/>
              </a:rPr>
              <a:t> time</a:t>
            </a:r>
            <a:r>
              <a:rPr lang="en-US" sz="1800" dirty="0">
                <a:latin typeface="Arial" pitchFamily="34" charset="0"/>
              </a:rPr>
              <a:t>, which is the rate at which products must be made in a process in order to meet customer demand.</a:t>
            </a:r>
          </a:p>
          <a:p>
            <a:pPr marL="271463" indent="-271463">
              <a:buClr>
                <a:schemeClr val="tx1"/>
              </a:buClr>
              <a:buFontTx/>
              <a:buAutoNum type="arabicPeriod"/>
              <a:defRPr/>
            </a:pPr>
            <a:r>
              <a:rPr lang="en-US" sz="1800" dirty="0">
                <a:latin typeface="Arial" pitchFamily="34" charset="0"/>
              </a:rPr>
              <a:t>The precise </a:t>
            </a:r>
            <a:r>
              <a:rPr lang="en-US" sz="1800" u="sng" dirty="0">
                <a:solidFill>
                  <a:schemeClr val="accent2"/>
                </a:solidFill>
                <a:latin typeface="Arial" pitchFamily="34" charset="0"/>
              </a:rPr>
              <a:t>work sequence</a:t>
            </a:r>
            <a:r>
              <a:rPr lang="en-US" sz="1800" dirty="0">
                <a:latin typeface="Arial" pitchFamily="34" charset="0"/>
              </a:rPr>
              <a:t>, in which an operator performs tasks within </a:t>
            </a:r>
            <a:r>
              <a:rPr lang="en-US" sz="1800" dirty="0" err="1">
                <a:latin typeface="Arial" pitchFamily="34" charset="0"/>
              </a:rPr>
              <a:t>takt</a:t>
            </a:r>
            <a:r>
              <a:rPr lang="en-US" sz="1800" dirty="0">
                <a:latin typeface="Arial" pitchFamily="34" charset="0"/>
              </a:rPr>
              <a:t> time.</a:t>
            </a:r>
          </a:p>
          <a:p>
            <a:pPr marL="271463" indent="-271463">
              <a:buClr>
                <a:schemeClr val="tx1"/>
              </a:buClr>
              <a:buFontTx/>
              <a:buAutoNum type="arabicPeriod"/>
              <a:defRPr/>
            </a:pPr>
            <a:r>
              <a:rPr lang="en-US" sz="1800" dirty="0">
                <a:latin typeface="Arial" pitchFamily="34" charset="0"/>
              </a:rPr>
              <a:t>The </a:t>
            </a:r>
            <a:r>
              <a:rPr lang="en-US" sz="1800" u="sng" dirty="0">
                <a:solidFill>
                  <a:schemeClr val="accent2"/>
                </a:solidFill>
                <a:latin typeface="Arial" pitchFamily="34" charset="0"/>
              </a:rPr>
              <a:t>standard inventory</a:t>
            </a:r>
            <a:r>
              <a:rPr lang="en-US" sz="1800" dirty="0">
                <a:latin typeface="Arial" pitchFamily="34" charset="0"/>
              </a:rPr>
              <a:t>, including units in machines, required to keep the process operating smoothly.</a:t>
            </a:r>
          </a:p>
        </p:txBody>
      </p:sp>
      <p:pic>
        <p:nvPicPr>
          <p:cNvPr id="14343" name="Picture 3"/>
          <p:cNvPicPr>
            <a:picLocks noChangeAspect="1" noChangeArrowheads="1"/>
          </p:cNvPicPr>
          <p:nvPr/>
        </p:nvPicPr>
        <p:blipFill>
          <a:blip r:embed="rId4" cstate="print"/>
          <a:srcRect/>
          <a:stretch>
            <a:fillRect/>
          </a:stretch>
        </p:blipFill>
        <p:spPr bwMode="auto">
          <a:xfrm>
            <a:off x="4427538" y="2590800"/>
            <a:ext cx="4484687" cy="3724275"/>
          </a:xfrm>
          <a:prstGeom prst="rect">
            <a:avLst/>
          </a:prstGeom>
          <a:noFill/>
          <a:ln w="9525">
            <a:noFill/>
            <a:miter lim="800000"/>
            <a:headEnd/>
            <a:tailEnd/>
          </a:ln>
        </p:spPr>
      </p:pic>
      <p:sp>
        <p:nvSpPr>
          <p:cNvPr id="1434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362" name="Picture 8" descr="hpsl"/>
          <p:cNvPicPr>
            <a:picLocks noChangeAspect="1" noChangeArrowheads="1"/>
          </p:cNvPicPr>
          <p:nvPr/>
        </p:nvPicPr>
        <p:blipFill>
          <a:blip r:embed="rId3" cstate="print"/>
          <a:srcRect/>
          <a:stretch>
            <a:fillRect/>
          </a:stretch>
        </p:blipFill>
        <p:spPr bwMode="auto">
          <a:xfrm>
            <a:off x="3132138" y="2343150"/>
            <a:ext cx="5821362" cy="4076700"/>
          </a:xfrm>
          <a:prstGeom prst="rect">
            <a:avLst/>
          </a:prstGeom>
          <a:noFill/>
          <a:ln w="9525">
            <a:noFill/>
            <a:miter lim="800000"/>
            <a:headEnd/>
            <a:tailEnd/>
          </a:ln>
        </p:spPr>
      </p:pic>
      <p:sp>
        <p:nvSpPr>
          <p:cNvPr id="463875" name="Rectangle 3"/>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63876" name="Rectangle 4"/>
          <p:cNvSpPr>
            <a:spLocks noChangeArrowheads="1"/>
          </p:cNvSpPr>
          <p:nvPr/>
        </p:nvSpPr>
        <p:spPr bwMode="auto">
          <a:xfrm>
            <a:off x="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15365" name="Rectangle 5"/>
          <p:cNvSpPr>
            <a:spLocks noChangeArrowheads="1"/>
          </p:cNvSpPr>
          <p:nvPr/>
        </p:nvSpPr>
        <p:spPr bwMode="auto">
          <a:xfrm>
            <a:off x="1295400" y="369888"/>
            <a:ext cx="7467600" cy="392112"/>
          </a:xfrm>
          <a:prstGeom prst="rect">
            <a:avLst/>
          </a:prstGeom>
          <a:noFill/>
          <a:ln w="12700">
            <a:noFill/>
            <a:miter lim="800000"/>
            <a:headEnd/>
            <a:tailEnd/>
          </a:ln>
        </p:spPr>
        <p:txBody>
          <a:bodyPr lIns="92075" tIns="46038" rIns="92075" bIns="46038" anchor="b"/>
          <a:lstStyle/>
          <a:p>
            <a:endParaRPr lang="en-US" b="1">
              <a:solidFill>
                <a:schemeClr val="tx2"/>
              </a:solidFill>
              <a:latin typeface="Arial Black" pitchFamily="34" charset="0"/>
            </a:endParaRPr>
          </a:p>
        </p:txBody>
      </p:sp>
      <p:sp>
        <p:nvSpPr>
          <p:cNvPr id="15366" name="Text Box 7"/>
          <p:cNvSpPr txBox="1">
            <a:spLocks noChangeArrowheads="1"/>
          </p:cNvSpPr>
          <p:nvPr/>
        </p:nvSpPr>
        <p:spPr bwMode="auto">
          <a:xfrm>
            <a:off x="287338" y="2492375"/>
            <a:ext cx="2844800" cy="3665538"/>
          </a:xfrm>
          <a:prstGeom prst="rect">
            <a:avLst/>
          </a:prstGeom>
          <a:noFill/>
          <a:ln w="9525">
            <a:noFill/>
            <a:miter lim="800000"/>
            <a:headEnd/>
            <a:tailEnd/>
          </a:ln>
        </p:spPr>
        <p:txBody>
          <a:bodyPr>
            <a:spAutoFit/>
          </a:bodyPr>
          <a:lstStyle/>
          <a:p>
            <a:pPr>
              <a:spcBef>
                <a:spcPct val="50000"/>
              </a:spcBef>
              <a:buClr>
                <a:schemeClr val="hlink"/>
              </a:buClr>
              <a:buFontTx/>
              <a:buChar char="•"/>
            </a:pPr>
            <a:r>
              <a:rPr lang="en-US" sz="1800" b="1">
                <a:latin typeface="Arial Narrow" pitchFamily="34" charset="0"/>
                <a:ea typeface="MS PGothic" pitchFamily="34" charset="-128"/>
              </a:rPr>
              <a:t> Tools are illustrated</a:t>
            </a:r>
          </a:p>
          <a:p>
            <a:pPr>
              <a:spcBef>
                <a:spcPct val="50000"/>
              </a:spcBef>
              <a:buClr>
                <a:schemeClr val="hlink"/>
              </a:buClr>
              <a:buFontTx/>
              <a:buChar char="•"/>
            </a:pPr>
            <a:r>
              <a:rPr lang="en-US" sz="1800" b="1">
                <a:latin typeface="Arial Narrow" pitchFamily="34" charset="0"/>
                <a:ea typeface="MS PGothic" pitchFamily="34" charset="-128"/>
              </a:rPr>
              <a:t> Parts are pictured and </a:t>
            </a:r>
          </a:p>
          <a:p>
            <a:pPr>
              <a:buClr>
                <a:schemeClr val="hlink"/>
              </a:buClr>
            </a:pPr>
            <a:r>
              <a:rPr lang="en-US" sz="1800" b="1">
                <a:latin typeface="Arial Narrow" pitchFamily="34" charset="0"/>
                <a:ea typeface="MS PGothic" pitchFamily="34" charset="-128"/>
              </a:rPr>
              <a:t>  numbered </a:t>
            </a:r>
          </a:p>
          <a:p>
            <a:pPr>
              <a:spcBef>
                <a:spcPct val="50000"/>
              </a:spcBef>
              <a:buClr>
                <a:schemeClr val="hlink"/>
              </a:buClr>
              <a:buFontTx/>
              <a:buChar char="•"/>
            </a:pPr>
            <a:r>
              <a:rPr lang="en-US" sz="1800" b="1">
                <a:latin typeface="Arial Narrow" pitchFamily="34" charset="0"/>
                <a:ea typeface="MS PGothic" pitchFamily="34" charset="-128"/>
              </a:rPr>
              <a:t> Spatial relationships </a:t>
            </a:r>
          </a:p>
          <a:p>
            <a:pPr>
              <a:buClr>
                <a:schemeClr val="hlink"/>
              </a:buClr>
            </a:pPr>
            <a:r>
              <a:rPr lang="en-US" sz="1800" b="1">
                <a:latin typeface="Arial Narrow" pitchFamily="34" charset="0"/>
                <a:ea typeface="MS PGothic" pitchFamily="34" charset="-128"/>
              </a:rPr>
              <a:t>  are clearly shown</a:t>
            </a:r>
          </a:p>
          <a:p>
            <a:pPr>
              <a:spcBef>
                <a:spcPct val="50000"/>
              </a:spcBef>
              <a:buClr>
                <a:schemeClr val="hlink"/>
              </a:buClr>
              <a:buFontTx/>
              <a:buChar char="•"/>
            </a:pPr>
            <a:r>
              <a:rPr lang="en-US" sz="1800" b="1">
                <a:latin typeface="Arial Narrow" pitchFamily="34" charset="0"/>
                <a:ea typeface="MS PGothic" pitchFamily="34" charset="-128"/>
              </a:rPr>
              <a:t> Small items enlarged </a:t>
            </a:r>
          </a:p>
          <a:p>
            <a:pPr>
              <a:buClr>
                <a:schemeClr val="hlink"/>
              </a:buClr>
            </a:pPr>
            <a:r>
              <a:rPr lang="en-US" sz="1800" b="1">
                <a:latin typeface="Arial Narrow" pitchFamily="34" charset="0"/>
                <a:ea typeface="MS PGothic" pitchFamily="34" charset="-128"/>
              </a:rPr>
              <a:t>  to show assembly detail</a:t>
            </a:r>
          </a:p>
          <a:p>
            <a:pPr>
              <a:spcBef>
                <a:spcPct val="50000"/>
              </a:spcBef>
              <a:buClr>
                <a:schemeClr val="hlink"/>
              </a:buClr>
              <a:buFontTx/>
              <a:buChar char="•"/>
            </a:pPr>
            <a:r>
              <a:rPr lang="en-US" sz="1800" b="1">
                <a:latin typeface="Arial Narrow" pitchFamily="34" charset="0"/>
                <a:ea typeface="MS PGothic" pitchFamily="34" charset="-128"/>
              </a:rPr>
              <a:t> All items are either </a:t>
            </a:r>
          </a:p>
          <a:p>
            <a:pPr>
              <a:buClr>
                <a:schemeClr val="hlink"/>
              </a:buClr>
            </a:pPr>
            <a:r>
              <a:rPr lang="en-US" sz="1800" b="1">
                <a:latin typeface="Arial Narrow" pitchFamily="34" charset="0"/>
                <a:ea typeface="MS PGothic" pitchFamily="34" charset="-128"/>
              </a:rPr>
              <a:t>  physically labeled or</a:t>
            </a:r>
          </a:p>
          <a:p>
            <a:pPr>
              <a:buClr>
                <a:schemeClr val="hlink"/>
              </a:buClr>
            </a:pPr>
            <a:r>
              <a:rPr lang="en-US" sz="1800" b="1">
                <a:latin typeface="Arial Narrow" pitchFamily="34" charset="0"/>
                <a:ea typeface="MS PGothic" pitchFamily="34" charset="-128"/>
              </a:rPr>
              <a:t>  identified by number in     </a:t>
            </a:r>
          </a:p>
          <a:p>
            <a:pPr>
              <a:buClr>
                <a:schemeClr val="hlink"/>
              </a:buClr>
            </a:pPr>
            <a:r>
              <a:rPr lang="en-US" sz="1800" b="1">
                <a:latin typeface="Arial Narrow" pitchFamily="34" charset="0"/>
                <a:ea typeface="MS PGothic" pitchFamily="34" charset="-128"/>
              </a:rPr>
              <a:t>  assembly graphic</a:t>
            </a:r>
          </a:p>
        </p:txBody>
      </p:sp>
      <p:sp>
        <p:nvSpPr>
          <p:cNvPr id="1536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8"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5369"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5370"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5371" name="Slide Number Placeholder 2"/>
          <p:cNvSpPr>
            <a:spLocks noGrp="1"/>
          </p:cNvSpPr>
          <p:nvPr>
            <p:ph type="sldNum" sz="quarter" idx="11"/>
          </p:nvPr>
        </p:nvSpPr>
        <p:spPr>
          <a:noFill/>
        </p:spPr>
        <p:txBody>
          <a:bodyPr/>
          <a:lstStyle/>
          <a:p>
            <a:fld id="{859ED33C-6261-47CF-B205-274B33A5D2B9}" type="slidenum">
              <a:rPr lang="en-US" smtClean="0"/>
              <a:pPr/>
              <a:t>13</a:t>
            </a:fld>
            <a:endParaRPr lang="en-US"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8450" name="Rectangle 2"/>
          <p:cNvSpPr>
            <a:spLocks noGrp="1" noChangeArrowheads="1"/>
          </p:cNvSpPr>
          <p:nvPr>
            <p:ph type="title"/>
          </p:nvPr>
        </p:nvSpPr>
        <p:spPr>
          <a:xfrm>
            <a:off x="234950" y="2254250"/>
            <a:ext cx="3976688" cy="1103313"/>
          </a:xfrm>
        </p:spPr>
        <p:txBody>
          <a:bodyPr/>
          <a:lstStyle/>
          <a:p>
            <a:pPr eaLnBrk="1" hangingPunct="1">
              <a:defRPr/>
            </a:pPr>
            <a:r>
              <a:rPr lang="en-US" sz="3200" b="1" dirty="0" smtClean="0">
                <a:solidFill>
                  <a:schemeClr val="tx1"/>
                </a:solidFill>
                <a:effectLst>
                  <a:outerShdw blurRad="38100" dist="38100" dir="2700000" algn="tl">
                    <a:srgbClr val="C0C0C0"/>
                  </a:outerShdw>
                </a:effectLst>
              </a:rPr>
              <a:t>Visual Inspection Example</a:t>
            </a:r>
          </a:p>
        </p:txBody>
      </p:sp>
      <p:sp>
        <p:nvSpPr>
          <p:cNvPr id="488451" name="Rectangle 3"/>
          <p:cNvSpPr>
            <a:spLocks noChangeArrowheads="1"/>
          </p:cNvSpPr>
          <p:nvPr/>
        </p:nvSpPr>
        <p:spPr bwMode="auto">
          <a:xfrm>
            <a:off x="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18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88452" name="Rectangle 4"/>
          <p:cNvSpPr>
            <a:spLocks noChangeArrowheads="1"/>
          </p:cNvSpPr>
          <p:nvPr/>
        </p:nvSpPr>
        <p:spPr bwMode="auto">
          <a:xfrm>
            <a:off x="-45720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sp>
        <p:nvSpPr>
          <p:cNvPr id="488453" name="Rectangle 5"/>
          <p:cNvSpPr>
            <a:spLocks noChangeArrowheads="1"/>
          </p:cNvSpPr>
          <p:nvPr/>
        </p:nvSpPr>
        <p:spPr bwMode="auto">
          <a:xfrm>
            <a:off x="-457200" y="285750"/>
            <a:ext cx="8305800" cy="533400"/>
          </a:xfrm>
          <a:prstGeom prst="rect">
            <a:avLst/>
          </a:prstGeom>
          <a:noFill/>
          <a:ln w="12700">
            <a:noFill/>
            <a:miter lim="800000"/>
            <a:headEnd/>
            <a:tailEnd/>
          </a:ln>
          <a:effectLst/>
        </p:spPr>
        <p:txBody>
          <a:bodyPr lIns="90488" tIns="44450" rIns="90488" bIns="44450" anchor="ctr"/>
          <a:lstStyle/>
          <a:p>
            <a:pPr>
              <a:lnSpc>
                <a:spcPct val="90000"/>
              </a:lnSpc>
              <a:spcBef>
                <a:spcPct val="30000"/>
              </a:spcBef>
              <a:defRPr/>
            </a:pPr>
            <a:endParaRPr lang="en-US" sz="3200">
              <a:solidFill>
                <a:schemeClr val="tx2"/>
              </a:solidFill>
              <a:effectLst>
                <a:outerShdw blurRad="38100" dist="38100" dir="2700000" algn="tl">
                  <a:srgbClr val="C0C0C0"/>
                </a:outerShdw>
              </a:effectLst>
              <a:latin typeface="Arial Narrow Bold" pitchFamily="-106" charset="0"/>
              <a:ea typeface="ＭＳ Ｐゴシック" pitchFamily="-106" charset="-128"/>
            </a:endParaRPr>
          </a:p>
        </p:txBody>
      </p:sp>
      <p:pic>
        <p:nvPicPr>
          <p:cNvPr id="16390" name="Picture 6" descr="hpsl"/>
          <p:cNvPicPr>
            <a:picLocks noChangeAspect="1" noChangeArrowheads="1"/>
          </p:cNvPicPr>
          <p:nvPr/>
        </p:nvPicPr>
        <p:blipFill>
          <a:blip r:embed="rId3" cstate="print"/>
          <a:srcRect/>
          <a:stretch>
            <a:fillRect/>
          </a:stretch>
        </p:blipFill>
        <p:spPr bwMode="auto">
          <a:xfrm>
            <a:off x="5145088" y="1989138"/>
            <a:ext cx="3890962" cy="4457700"/>
          </a:xfrm>
          <a:prstGeom prst="rect">
            <a:avLst/>
          </a:prstGeom>
          <a:noFill/>
          <a:ln w="9525">
            <a:noFill/>
            <a:miter lim="800000"/>
            <a:headEnd/>
            <a:tailEnd/>
          </a:ln>
        </p:spPr>
      </p:pic>
      <p:pic>
        <p:nvPicPr>
          <p:cNvPr id="16391" name="Picture 7"/>
          <p:cNvPicPr>
            <a:picLocks noChangeAspect="1" noChangeArrowheads="1"/>
          </p:cNvPicPr>
          <p:nvPr/>
        </p:nvPicPr>
        <p:blipFill>
          <a:blip r:embed="rId4" cstate="print"/>
          <a:srcRect/>
          <a:stretch>
            <a:fillRect/>
          </a:stretch>
        </p:blipFill>
        <p:spPr bwMode="auto">
          <a:xfrm>
            <a:off x="3868738" y="4479925"/>
            <a:ext cx="858837" cy="990600"/>
          </a:xfrm>
          <a:prstGeom prst="rect">
            <a:avLst/>
          </a:prstGeom>
          <a:noFill/>
          <a:ln w="9525">
            <a:noFill/>
            <a:miter lim="800000"/>
            <a:headEnd/>
            <a:tailEnd/>
          </a:ln>
        </p:spPr>
      </p:pic>
      <p:sp>
        <p:nvSpPr>
          <p:cNvPr id="16392" name="Line 8"/>
          <p:cNvSpPr>
            <a:spLocks noChangeShapeType="1"/>
          </p:cNvSpPr>
          <p:nvPr/>
        </p:nvSpPr>
        <p:spPr bwMode="auto">
          <a:xfrm flipV="1">
            <a:off x="4572000" y="4479925"/>
            <a:ext cx="2519363" cy="366713"/>
          </a:xfrm>
          <a:prstGeom prst="line">
            <a:avLst/>
          </a:prstGeom>
          <a:noFill/>
          <a:ln w="28575">
            <a:solidFill>
              <a:schemeClr val="tx2"/>
            </a:solidFill>
            <a:round/>
            <a:headEnd/>
            <a:tailEnd type="triangle" w="med" len="med"/>
          </a:ln>
        </p:spPr>
        <p:txBody>
          <a:bodyPr wrap="none" anchor="ctr"/>
          <a:lstStyle/>
          <a:p>
            <a:endParaRPr lang="en-GB"/>
          </a:p>
        </p:txBody>
      </p:sp>
      <p:sp>
        <p:nvSpPr>
          <p:cNvPr id="16393" name="Line 9"/>
          <p:cNvSpPr>
            <a:spLocks noChangeShapeType="1"/>
          </p:cNvSpPr>
          <p:nvPr/>
        </p:nvSpPr>
        <p:spPr bwMode="auto">
          <a:xfrm flipV="1">
            <a:off x="4572000" y="4632325"/>
            <a:ext cx="3621088" cy="214313"/>
          </a:xfrm>
          <a:prstGeom prst="line">
            <a:avLst/>
          </a:prstGeom>
          <a:noFill/>
          <a:ln w="28575">
            <a:solidFill>
              <a:schemeClr val="tx2"/>
            </a:solidFill>
            <a:round/>
            <a:headEnd/>
            <a:tailEnd type="triangle" w="med" len="med"/>
          </a:ln>
        </p:spPr>
        <p:txBody>
          <a:bodyPr wrap="none" anchor="ctr"/>
          <a:lstStyle/>
          <a:p>
            <a:endParaRPr lang="en-GB"/>
          </a:p>
        </p:txBody>
      </p:sp>
      <p:sp>
        <p:nvSpPr>
          <p:cNvPr id="16394" name="Line 10"/>
          <p:cNvSpPr>
            <a:spLocks noChangeShapeType="1"/>
          </p:cNvSpPr>
          <p:nvPr/>
        </p:nvSpPr>
        <p:spPr bwMode="auto">
          <a:xfrm>
            <a:off x="4572000" y="4846638"/>
            <a:ext cx="2706688" cy="304800"/>
          </a:xfrm>
          <a:prstGeom prst="line">
            <a:avLst/>
          </a:prstGeom>
          <a:noFill/>
          <a:ln w="28575">
            <a:solidFill>
              <a:schemeClr val="tx2"/>
            </a:solidFill>
            <a:round/>
            <a:headEnd/>
            <a:tailEnd type="triangle" w="med" len="med"/>
          </a:ln>
        </p:spPr>
        <p:txBody>
          <a:bodyPr wrap="none" anchor="ctr"/>
          <a:lstStyle/>
          <a:p>
            <a:endParaRPr lang="en-GB"/>
          </a:p>
        </p:txBody>
      </p:sp>
      <p:sp>
        <p:nvSpPr>
          <p:cNvPr id="16395" name="Line 11"/>
          <p:cNvSpPr>
            <a:spLocks noChangeShapeType="1"/>
          </p:cNvSpPr>
          <p:nvPr/>
        </p:nvSpPr>
        <p:spPr bwMode="auto">
          <a:xfrm>
            <a:off x="4572000" y="4846638"/>
            <a:ext cx="2706688" cy="685800"/>
          </a:xfrm>
          <a:prstGeom prst="line">
            <a:avLst/>
          </a:prstGeom>
          <a:noFill/>
          <a:ln w="28575">
            <a:solidFill>
              <a:schemeClr val="tx2"/>
            </a:solidFill>
            <a:round/>
            <a:headEnd/>
            <a:tailEnd type="triangle" w="med" len="med"/>
          </a:ln>
        </p:spPr>
        <p:txBody>
          <a:bodyPr wrap="none" anchor="ctr"/>
          <a:lstStyle/>
          <a:p>
            <a:endParaRPr lang="en-GB"/>
          </a:p>
        </p:txBody>
      </p:sp>
      <p:sp>
        <p:nvSpPr>
          <p:cNvPr id="16396" name="Line 13"/>
          <p:cNvSpPr>
            <a:spLocks noChangeShapeType="1"/>
          </p:cNvSpPr>
          <p:nvPr/>
        </p:nvSpPr>
        <p:spPr bwMode="auto">
          <a:xfrm>
            <a:off x="4572000" y="4846638"/>
            <a:ext cx="1182688" cy="685800"/>
          </a:xfrm>
          <a:prstGeom prst="line">
            <a:avLst/>
          </a:prstGeom>
          <a:noFill/>
          <a:ln w="28575">
            <a:solidFill>
              <a:schemeClr val="tx2"/>
            </a:solidFill>
            <a:round/>
            <a:headEnd/>
            <a:tailEnd type="triangle" w="med" len="med"/>
          </a:ln>
        </p:spPr>
        <p:txBody>
          <a:bodyPr wrap="none" anchor="ctr"/>
          <a:lstStyle/>
          <a:p>
            <a:endParaRPr lang="en-GB"/>
          </a:p>
        </p:txBody>
      </p:sp>
      <p:sp>
        <p:nvSpPr>
          <p:cNvPr id="16397" name="Text Box 14"/>
          <p:cNvSpPr txBox="1">
            <a:spLocks noChangeArrowheads="1"/>
          </p:cNvSpPr>
          <p:nvPr/>
        </p:nvSpPr>
        <p:spPr bwMode="auto">
          <a:xfrm>
            <a:off x="3078163" y="5278438"/>
            <a:ext cx="2438400" cy="854075"/>
          </a:xfrm>
          <a:prstGeom prst="rect">
            <a:avLst/>
          </a:prstGeom>
          <a:noFill/>
          <a:ln w="9525">
            <a:noFill/>
            <a:miter lim="800000"/>
            <a:headEnd/>
            <a:tailEnd/>
          </a:ln>
        </p:spPr>
        <p:txBody>
          <a:bodyPr>
            <a:spAutoFit/>
          </a:bodyPr>
          <a:lstStyle/>
          <a:p>
            <a:pPr>
              <a:spcBef>
                <a:spcPct val="50000"/>
              </a:spcBef>
              <a:buClr>
                <a:schemeClr val="hlink"/>
              </a:buClr>
              <a:buFontTx/>
              <a:buChar char="•"/>
            </a:pPr>
            <a:r>
              <a:rPr lang="en-US" sz="2000" b="1">
                <a:solidFill>
                  <a:srgbClr val="0066FF"/>
                </a:solidFill>
                <a:latin typeface="Arial Narrow" pitchFamily="34" charset="0"/>
                <a:ea typeface="MS PGothic" pitchFamily="34" charset="-128"/>
              </a:rPr>
              <a:t>No missing screws</a:t>
            </a:r>
          </a:p>
          <a:p>
            <a:pPr>
              <a:spcBef>
                <a:spcPct val="50000"/>
              </a:spcBef>
              <a:buClr>
                <a:schemeClr val="hlink"/>
              </a:buClr>
              <a:buFontTx/>
              <a:buChar char="•"/>
            </a:pPr>
            <a:r>
              <a:rPr lang="en-US" sz="2000" b="1">
                <a:solidFill>
                  <a:srgbClr val="0066FF"/>
                </a:solidFill>
                <a:latin typeface="Arial Narrow" pitchFamily="34" charset="0"/>
                <a:ea typeface="MS PGothic" pitchFamily="34" charset="-128"/>
              </a:rPr>
              <a:t>All screws seated</a:t>
            </a:r>
          </a:p>
        </p:txBody>
      </p:sp>
      <p:sp>
        <p:nvSpPr>
          <p:cNvPr id="16398" name="Text Box 15"/>
          <p:cNvSpPr txBox="1">
            <a:spLocks noChangeArrowheads="1"/>
          </p:cNvSpPr>
          <p:nvPr/>
        </p:nvSpPr>
        <p:spPr bwMode="auto">
          <a:xfrm>
            <a:off x="250825" y="3338513"/>
            <a:ext cx="4321175" cy="1939925"/>
          </a:xfrm>
          <a:prstGeom prst="rect">
            <a:avLst/>
          </a:prstGeom>
          <a:noFill/>
          <a:ln w="9525">
            <a:noFill/>
            <a:miter lim="800000"/>
            <a:headEnd/>
            <a:tailEnd/>
          </a:ln>
        </p:spPr>
        <p:txBody>
          <a:bodyPr>
            <a:spAutoFit/>
          </a:bodyPr>
          <a:lstStyle/>
          <a:p>
            <a:pPr marL="112713" indent="-112713">
              <a:spcBef>
                <a:spcPct val="50000"/>
              </a:spcBef>
              <a:buClr>
                <a:schemeClr val="hlink"/>
              </a:buClr>
              <a:buFontTx/>
              <a:buChar char="•"/>
            </a:pPr>
            <a:r>
              <a:rPr lang="en-US" b="1">
                <a:latin typeface="Arial Narrow" pitchFamily="34" charset="0"/>
                <a:ea typeface="MS PGothic" pitchFamily="34" charset="-128"/>
              </a:rPr>
              <a:t>Specify what to inspect</a:t>
            </a:r>
          </a:p>
          <a:p>
            <a:pPr marL="112713" indent="-112713">
              <a:spcBef>
                <a:spcPct val="50000"/>
              </a:spcBef>
              <a:buClr>
                <a:schemeClr val="hlink"/>
              </a:buClr>
              <a:buFontTx/>
              <a:buChar char="•"/>
            </a:pPr>
            <a:r>
              <a:rPr lang="en-US" b="1">
                <a:latin typeface="Arial Narrow" pitchFamily="34" charset="0"/>
                <a:ea typeface="MS PGothic" pitchFamily="34" charset="-128"/>
              </a:rPr>
              <a:t>Clear inspection criteria</a:t>
            </a:r>
          </a:p>
          <a:p>
            <a:pPr marL="112713" indent="-112713">
              <a:spcBef>
                <a:spcPct val="50000"/>
              </a:spcBef>
              <a:buClr>
                <a:schemeClr val="hlink"/>
              </a:buClr>
              <a:buFontTx/>
              <a:buChar char="•"/>
            </a:pPr>
            <a:r>
              <a:rPr lang="en-US" b="1">
                <a:latin typeface="Arial Narrow" pitchFamily="34" charset="0"/>
                <a:ea typeface="MS PGothic" pitchFamily="34" charset="-128"/>
              </a:rPr>
              <a:t>Don’t overload operator with complex content or criteria</a:t>
            </a:r>
            <a:endParaRPr lang="en-US" b="1">
              <a:solidFill>
                <a:srgbClr val="0066FF"/>
              </a:solidFill>
              <a:latin typeface="Arial Narrow" pitchFamily="34" charset="0"/>
              <a:ea typeface="MS PGothic" pitchFamily="34" charset="-128"/>
            </a:endParaRPr>
          </a:p>
        </p:txBody>
      </p:sp>
      <p:sp>
        <p:nvSpPr>
          <p:cNvPr id="1639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400"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6401" name="Picture 2"/>
          <p:cNvPicPr>
            <a:picLocks noChangeAspect="1" noChangeArrowheads="1"/>
          </p:cNvPicPr>
          <p:nvPr/>
        </p:nvPicPr>
        <p:blipFill>
          <a:blip r:embed="rId5" cstate="print"/>
          <a:srcRect/>
          <a:stretch>
            <a:fillRect/>
          </a:stretch>
        </p:blipFill>
        <p:spPr bwMode="auto">
          <a:xfrm>
            <a:off x="6553200" y="1160463"/>
            <a:ext cx="2359025" cy="1331912"/>
          </a:xfrm>
          <a:prstGeom prst="rect">
            <a:avLst/>
          </a:prstGeom>
          <a:noFill/>
          <a:ln w="9525">
            <a:noFill/>
            <a:miter lim="800000"/>
            <a:headEnd/>
            <a:tailEnd/>
          </a:ln>
        </p:spPr>
      </p:pic>
      <p:sp>
        <p:nvSpPr>
          <p:cNvPr id="1640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6403" name="Slide Number Placeholder 2"/>
          <p:cNvSpPr>
            <a:spLocks noGrp="1"/>
          </p:cNvSpPr>
          <p:nvPr>
            <p:ph type="sldNum" sz="quarter" idx="11"/>
          </p:nvPr>
        </p:nvSpPr>
        <p:spPr>
          <a:noFill/>
        </p:spPr>
        <p:txBody>
          <a:bodyPr/>
          <a:lstStyle/>
          <a:p>
            <a:fld id="{5207D3B8-C7CD-44CA-ABE9-425A2BC81268}" type="slidenum">
              <a:rPr lang="en-US" smtClean="0"/>
              <a:pPr/>
              <a:t>14</a:t>
            </a:fld>
            <a:endParaRPr lang="en-US"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Slide Number Placeholder 2"/>
          <p:cNvSpPr>
            <a:spLocks noGrp="1"/>
          </p:cNvSpPr>
          <p:nvPr>
            <p:ph type="sldNum" sz="quarter" idx="11"/>
          </p:nvPr>
        </p:nvSpPr>
        <p:spPr>
          <a:xfrm>
            <a:off x="457200" y="6245225"/>
            <a:ext cx="2386013" cy="476250"/>
          </a:xfrm>
          <a:noFill/>
        </p:spPr>
        <p:txBody>
          <a:bodyPr/>
          <a:lstStyle/>
          <a:p>
            <a:pPr algn="l"/>
            <a:fld id="{7F3DE422-EECA-4A09-A5C4-1F9EED8CD8D1}" type="slidenum">
              <a:rPr lang="en-US" smtClean="0"/>
              <a:pPr algn="l"/>
              <a:t>15</a:t>
            </a:fld>
            <a:endParaRPr lang="en-US" smtClean="0"/>
          </a:p>
        </p:txBody>
      </p:sp>
      <p:pic>
        <p:nvPicPr>
          <p:cNvPr id="17411" name="Picture 7"/>
          <p:cNvPicPr>
            <a:picLocks noChangeAspect="1" noChangeArrowheads="1"/>
          </p:cNvPicPr>
          <p:nvPr/>
        </p:nvPicPr>
        <p:blipFill>
          <a:blip r:embed="rId3" cstate="print"/>
          <a:srcRect/>
          <a:stretch>
            <a:fillRect/>
          </a:stretch>
        </p:blipFill>
        <p:spPr bwMode="auto">
          <a:xfrm>
            <a:off x="239713" y="2205038"/>
            <a:ext cx="8662987" cy="4106862"/>
          </a:xfrm>
          <a:prstGeom prst="rect">
            <a:avLst/>
          </a:prstGeom>
          <a:noFill/>
          <a:ln w="12700">
            <a:solidFill>
              <a:schemeClr val="tx1"/>
            </a:solidFill>
            <a:miter lim="800000"/>
            <a:headEnd/>
            <a:tailEnd/>
          </a:ln>
        </p:spPr>
      </p:pic>
      <p:sp>
        <p:nvSpPr>
          <p:cNvPr id="17412" name="Rectangle 8"/>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Standard Operation Sheet – 11 Colours</a:t>
            </a:r>
          </a:p>
        </p:txBody>
      </p:sp>
      <p:sp>
        <p:nvSpPr>
          <p:cNvPr id="1741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4"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a:t>
            </a:r>
          </a:p>
        </p:txBody>
      </p:sp>
      <p:pic>
        <p:nvPicPr>
          <p:cNvPr id="17415"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741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434" name="Picture 6"/>
          <p:cNvPicPr>
            <a:picLocks noChangeAspect="1" noChangeArrowheads="1"/>
          </p:cNvPicPr>
          <p:nvPr/>
        </p:nvPicPr>
        <p:blipFill>
          <a:blip r:embed="rId3" cstate="print"/>
          <a:srcRect/>
          <a:stretch>
            <a:fillRect/>
          </a:stretch>
        </p:blipFill>
        <p:spPr bwMode="auto">
          <a:xfrm>
            <a:off x="2411413" y="2263775"/>
            <a:ext cx="6469062" cy="4067175"/>
          </a:xfrm>
          <a:prstGeom prst="rect">
            <a:avLst/>
          </a:prstGeom>
          <a:noFill/>
          <a:ln w="12700">
            <a:noFill/>
            <a:miter lim="800000"/>
            <a:headEnd type="none" w="sm" len="sm"/>
            <a:tailEnd type="none" w="sm" len="sm"/>
          </a:ln>
        </p:spPr>
      </p:pic>
      <p:sp>
        <p:nvSpPr>
          <p:cNvPr id="1843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36" name="Rectangle 8"/>
          <p:cNvSpPr>
            <a:spLocks noChangeArrowheads="1"/>
          </p:cNvSpPr>
          <p:nvPr/>
        </p:nvSpPr>
        <p:spPr bwMode="auto">
          <a:xfrm>
            <a:off x="250825" y="1196975"/>
            <a:ext cx="6192838" cy="1076325"/>
          </a:xfrm>
          <a:prstGeom prst="rect">
            <a:avLst/>
          </a:prstGeom>
          <a:noFill/>
          <a:ln w="9525">
            <a:noFill/>
            <a:miter lim="800000"/>
            <a:headEnd/>
            <a:tailEnd/>
          </a:ln>
        </p:spPr>
        <p:txBody>
          <a:bodyPr>
            <a:spAutoFit/>
          </a:bodyPr>
          <a:lstStyle/>
          <a:p>
            <a:pPr algn="ctr"/>
            <a:r>
              <a:rPr lang="en-US" sz="3200" b="1"/>
              <a:t>Standardisation</a:t>
            </a:r>
          </a:p>
          <a:p>
            <a:pPr algn="ctr"/>
            <a:r>
              <a:rPr lang="en-US" sz="3200" b="1"/>
              <a:t>Standard Work Board</a:t>
            </a:r>
          </a:p>
        </p:txBody>
      </p:sp>
      <p:pic>
        <p:nvPicPr>
          <p:cNvPr id="18437"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18438" name="Rectangle 4"/>
          <p:cNvSpPr>
            <a:spLocks noChangeArrowheads="1"/>
          </p:cNvSpPr>
          <p:nvPr/>
        </p:nvSpPr>
        <p:spPr bwMode="auto">
          <a:xfrm>
            <a:off x="4137025" y="5876925"/>
            <a:ext cx="3390900" cy="274638"/>
          </a:xfrm>
          <a:prstGeom prst="rect">
            <a:avLst/>
          </a:prstGeom>
          <a:solidFill>
            <a:schemeClr val="bg1"/>
          </a:solidFill>
          <a:ln w="9525">
            <a:noFill/>
            <a:miter lim="800000"/>
            <a:headEnd/>
            <a:tailEnd/>
          </a:ln>
        </p:spPr>
        <p:txBody>
          <a:bodyPr wrap="none">
            <a:spAutoFit/>
          </a:bodyPr>
          <a:lstStyle/>
          <a:p>
            <a:r>
              <a:rPr lang="en-US" sz="1200"/>
              <a:t>Courtesy of Ingersoll-Rand Co., Southern Pines, NC</a:t>
            </a:r>
          </a:p>
        </p:txBody>
      </p:sp>
      <p:sp>
        <p:nvSpPr>
          <p:cNvPr id="18439" name="Rectangle 1"/>
          <p:cNvSpPr>
            <a:spLocks noChangeArrowheads="1"/>
          </p:cNvSpPr>
          <p:nvPr/>
        </p:nvSpPr>
        <p:spPr bwMode="auto">
          <a:xfrm>
            <a:off x="250825" y="2239963"/>
            <a:ext cx="2089150" cy="2246312"/>
          </a:xfrm>
          <a:prstGeom prst="rect">
            <a:avLst/>
          </a:prstGeom>
          <a:noFill/>
          <a:ln w="9525">
            <a:noFill/>
            <a:miter lim="800000"/>
            <a:headEnd/>
            <a:tailEnd/>
          </a:ln>
        </p:spPr>
        <p:txBody>
          <a:bodyPr>
            <a:spAutoFit/>
          </a:bodyPr>
          <a:lstStyle/>
          <a:p>
            <a:pPr algn="ctr"/>
            <a:r>
              <a:rPr lang="en-US" sz="2000"/>
              <a:t>It is important to display standardized work for communication and training purposes.</a:t>
            </a:r>
          </a:p>
        </p:txBody>
      </p:sp>
      <p:sp>
        <p:nvSpPr>
          <p:cNvPr id="18440"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8441" name="Slide Number Placeholder 2"/>
          <p:cNvSpPr>
            <a:spLocks noGrp="1"/>
          </p:cNvSpPr>
          <p:nvPr>
            <p:ph type="sldNum" sz="quarter" idx="11"/>
          </p:nvPr>
        </p:nvSpPr>
        <p:spPr>
          <a:noFill/>
        </p:spPr>
        <p:txBody>
          <a:bodyPr/>
          <a:lstStyle/>
          <a:p>
            <a:fld id="{E1B7DB26-3EE6-40C5-93CF-ADAF7D50A38D}" type="slidenum">
              <a:rPr lang="en-US" smtClean="0"/>
              <a:pPr/>
              <a:t>16</a:t>
            </a:fld>
            <a:endParaRPr 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458" name="Picture 5"/>
          <p:cNvPicPr>
            <a:picLocks noChangeAspect="1" noChangeArrowheads="1"/>
          </p:cNvPicPr>
          <p:nvPr/>
        </p:nvPicPr>
        <p:blipFill>
          <a:blip r:embed="rId3" cstate="print"/>
          <a:srcRect/>
          <a:stretch>
            <a:fillRect/>
          </a:stretch>
        </p:blipFill>
        <p:spPr bwMode="auto">
          <a:xfrm>
            <a:off x="3765550" y="2266950"/>
            <a:ext cx="5127625" cy="3849688"/>
          </a:xfrm>
          <a:prstGeom prst="rect">
            <a:avLst/>
          </a:prstGeom>
          <a:noFill/>
          <a:ln w="12700">
            <a:noFill/>
            <a:miter lim="800000"/>
            <a:headEnd type="none" w="sm" len="sm"/>
            <a:tailEnd type="none" w="sm" len="sm"/>
          </a:ln>
        </p:spPr>
      </p:pic>
      <p:sp>
        <p:nvSpPr>
          <p:cNvPr id="1945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9460" name="Rectangle 8"/>
          <p:cNvSpPr>
            <a:spLocks noChangeArrowheads="1"/>
          </p:cNvSpPr>
          <p:nvPr/>
        </p:nvSpPr>
        <p:spPr bwMode="auto">
          <a:xfrm>
            <a:off x="179388" y="1196975"/>
            <a:ext cx="6373812" cy="1076325"/>
          </a:xfrm>
          <a:prstGeom prst="rect">
            <a:avLst/>
          </a:prstGeom>
          <a:noFill/>
          <a:ln w="9525">
            <a:noFill/>
            <a:miter lim="800000"/>
            <a:headEnd/>
            <a:tailEnd/>
          </a:ln>
        </p:spPr>
        <p:txBody>
          <a:bodyPr>
            <a:spAutoFit/>
          </a:bodyPr>
          <a:lstStyle/>
          <a:p>
            <a:pPr algn="ctr"/>
            <a:r>
              <a:rPr lang="en-US" sz="3200" b="1"/>
              <a:t>Standardisation - Standard Work</a:t>
            </a:r>
          </a:p>
        </p:txBody>
      </p:sp>
      <p:pic>
        <p:nvPicPr>
          <p:cNvPr id="19461"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75779" name="Text Box 3"/>
          <p:cNvSpPr txBox="1">
            <a:spLocks noChangeArrowheads="1"/>
          </p:cNvSpPr>
          <p:nvPr/>
        </p:nvSpPr>
        <p:spPr bwMode="auto">
          <a:xfrm>
            <a:off x="3851275" y="5756275"/>
            <a:ext cx="3382963" cy="274638"/>
          </a:xfrm>
          <a:prstGeom prst="rect">
            <a:avLst/>
          </a:prstGeom>
          <a:solidFill>
            <a:schemeClr val="accent3"/>
          </a:solidFill>
          <a:ln>
            <a:noFill/>
          </a:ln>
          <a:effec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spcBef>
                <a:spcPct val="50000"/>
              </a:spcBef>
              <a:defRPr/>
            </a:pPr>
            <a:r>
              <a:rPr lang="en-US" sz="1200" dirty="0" smtClean="0"/>
              <a:t>Courtesy of Duff-Norton, Charlotte, NC</a:t>
            </a:r>
          </a:p>
        </p:txBody>
      </p:sp>
      <p:pic>
        <p:nvPicPr>
          <p:cNvPr id="19463" name="Picture 3"/>
          <p:cNvPicPr>
            <a:picLocks noChangeAspect="1" noChangeArrowheads="1"/>
          </p:cNvPicPr>
          <p:nvPr/>
        </p:nvPicPr>
        <p:blipFill>
          <a:blip r:embed="rId5" cstate="print"/>
          <a:srcRect/>
          <a:stretch>
            <a:fillRect/>
          </a:stretch>
        </p:blipFill>
        <p:spPr bwMode="auto">
          <a:xfrm>
            <a:off x="298450" y="1838325"/>
            <a:ext cx="2328863" cy="2222500"/>
          </a:xfrm>
          <a:prstGeom prst="rect">
            <a:avLst/>
          </a:prstGeom>
          <a:noFill/>
          <a:ln w="9525">
            <a:noFill/>
            <a:miter lim="800000"/>
            <a:headEnd/>
            <a:tailEnd/>
          </a:ln>
        </p:spPr>
      </p:pic>
      <p:pic>
        <p:nvPicPr>
          <p:cNvPr id="19464" name="Picture 4"/>
          <p:cNvPicPr>
            <a:picLocks noChangeAspect="1" noChangeArrowheads="1"/>
          </p:cNvPicPr>
          <p:nvPr/>
        </p:nvPicPr>
        <p:blipFill>
          <a:blip r:embed="rId6" cstate="print"/>
          <a:srcRect/>
          <a:stretch>
            <a:fillRect/>
          </a:stretch>
        </p:blipFill>
        <p:spPr bwMode="auto">
          <a:xfrm>
            <a:off x="360363" y="4005263"/>
            <a:ext cx="2266950" cy="2274887"/>
          </a:xfrm>
          <a:prstGeom prst="rect">
            <a:avLst/>
          </a:prstGeom>
          <a:noFill/>
          <a:ln w="9525">
            <a:noFill/>
            <a:miter lim="800000"/>
            <a:headEnd/>
            <a:tailEnd/>
          </a:ln>
        </p:spPr>
      </p:pic>
      <p:sp>
        <p:nvSpPr>
          <p:cNvPr id="19465" name="Text Box 2"/>
          <p:cNvSpPr txBox="1">
            <a:spLocks noChangeArrowheads="1"/>
          </p:cNvSpPr>
          <p:nvPr/>
        </p:nvSpPr>
        <p:spPr bwMode="auto">
          <a:xfrm>
            <a:off x="2484438" y="3832225"/>
            <a:ext cx="1079500" cy="461963"/>
          </a:xfrm>
          <a:prstGeom prst="rect">
            <a:avLst/>
          </a:prstGeom>
          <a:noFill/>
          <a:ln w="12700">
            <a:noFill/>
            <a:miter lim="800000"/>
            <a:headEnd/>
            <a:tailEnd/>
          </a:ln>
        </p:spPr>
        <p:txBody>
          <a:bodyPr>
            <a:spAutoFit/>
          </a:bodyPr>
          <a:lstStyle/>
          <a:p>
            <a:r>
              <a:rPr lang="en-US" sz="1200" b="1">
                <a:solidFill>
                  <a:srgbClr val="CC0000"/>
                </a:solidFill>
              </a:rPr>
              <a:t>Takt Time = 10 seconds</a:t>
            </a:r>
          </a:p>
        </p:txBody>
      </p:sp>
      <p:sp>
        <p:nvSpPr>
          <p:cNvPr id="19466" name="Line 5"/>
          <p:cNvSpPr>
            <a:spLocks noChangeShapeType="1"/>
          </p:cNvSpPr>
          <p:nvPr/>
        </p:nvSpPr>
        <p:spPr bwMode="auto">
          <a:xfrm>
            <a:off x="684213" y="4724400"/>
            <a:ext cx="1943100" cy="0"/>
          </a:xfrm>
          <a:prstGeom prst="line">
            <a:avLst/>
          </a:prstGeom>
          <a:noFill/>
          <a:ln w="28575">
            <a:solidFill>
              <a:srgbClr val="FF0000"/>
            </a:solidFill>
            <a:round/>
            <a:headEnd/>
            <a:tailEnd/>
          </a:ln>
        </p:spPr>
        <p:txBody>
          <a:bodyPr/>
          <a:lstStyle/>
          <a:p>
            <a:endParaRPr lang="en-GB"/>
          </a:p>
        </p:txBody>
      </p:sp>
      <p:sp>
        <p:nvSpPr>
          <p:cNvPr id="19467" name="Line 6"/>
          <p:cNvSpPr>
            <a:spLocks noChangeShapeType="1"/>
          </p:cNvSpPr>
          <p:nvPr/>
        </p:nvSpPr>
        <p:spPr bwMode="auto">
          <a:xfrm>
            <a:off x="604838" y="2794000"/>
            <a:ext cx="1735137" cy="19050"/>
          </a:xfrm>
          <a:prstGeom prst="line">
            <a:avLst/>
          </a:prstGeom>
          <a:noFill/>
          <a:ln w="28575">
            <a:solidFill>
              <a:srgbClr val="FF0000"/>
            </a:solidFill>
            <a:round/>
            <a:headEnd/>
            <a:tailEnd/>
          </a:ln>
        </p:spPr>
        <p:txBody>
          <a:bodyPr/>
          <a:lstStyle/>
          <a:p>
            <a:endParaRPr lang="en-GB"/>
          </a:p>
        </p:txBody>
      </p:sp>
      <p:sp>
        <p:nvSpPr>
          <p:cNvPr id="1946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19469" name="Slide Number Placeholder 2"/>
          <p:cNvSpPr>
            <a:spLocks noGrp="1"/>
          </p:cNvSpPr>
          <p:nvPr>
            <p:ph type="sldNum" sz="quarter" idx="11"/>
          </p:nvPr>
        </p:nvSpPr>
        <p:spPr>
          <a:noFill/>
        </p:spPr>
        <p:txBody>
          <a:bodyPr/>
          <a:lstStyle/>
          <a:p>
            <a:fld id="{46093412-4BD4-4387-854B-6548A061C888}" type="slidenum">
              <a:rPr lang="en-US" smtClean="0"/>
              <a:pPr/>
              <a:t>17</a:t>
            </a:fld>
            <a:endParaRPr lang="en-US"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Title 1"/>
          <p:cNvSpPr>
            <a:spLocks noGrp="1"/>
          </p:cNvSpPr>
          <p:nvPr>
            <p:ph type="title"/>
          </p:nvPr>
        </p:nvSpPr>
        <p:spPr>
          <a:xfrm>
            <a:off x="241300" y="1268413"/>
            <a:ext cx="8640763" cy="715962"/>
          </a:xfrm>
        </p:spPr>
        <p:txBody>
          <a:bodyPr/>
          <a:lstStyle/>
          <a:p>
            <a:pPr algn="l"/>
            <a:r>
              <a:rPr lang="en-US" sz="2400" b="1" smtClean="0">
                <a:solidFill>
                  <a:schemeClr val="tx1"/>
                </a:solidFill>
                <a:cs typeface="Arial" charset="0"/>
              </a:rPr>
              <a:t>Fact Based Standard Work Foundation</a:t>
            </a:r>
          </a:p>
        </p:txBody>
      </p:sp>
      <p:sp>
        <p:nvSpPr>
          <p:cNvPr id="20483" name="TextBox 5"/>
          <p:cNvSpPr txBox="1">
            <a:spLocks noChangeArrowheads="1"/>
          </p:cNvSpPr>
          <p:nvPr/>
        </p:nvSpPr>
        <p:spPr bwMode="auto">
          <a:xfrm>
            <a:off x="250825" y="4149725"/>
            <a:ext cx="8642350" cy="1938338"/>
          </a:xfrm>
          <a:prstGeom prst="rect">
            <a:avLst/>
          </a:prstGeom>
          <a:noFill/>
          <a:ln w="9525">
            <a:noFill/>
            <a:miter lim="800000"/>
            <a:headEnd/>
            <a:tailEnd/>
          </a:ln>
        </p:spPr>
        <p:txBody>
          <a:bodyPr>
            <a:spAutoFit/>
          </a:bodyPr>
          <a:lstStyle/>
          <a:p>
            <a:pPr marL="225425" indent="-225425">
              <a:buFont typeface="Arial" charset="0"/>
              <a:buChar char="•"/>
            </a:pPr>
            <a:r>
              <a:rPr lang="en-US" sz="2000"/>
              <a:t>Multiple observations are necessary in order to get representative cycle times</a:t>
            </a:r>
          </a:p>
          <a:p>
            <a:pPr marL="225425" indent="-225425">
              <a:buFont typeface="Arial" charset="0"/>
              <a:buChar char="•"/>
            </a:pPr>
            <a:r>
              <a:rPr lang="en-US" sz="2000"/>
              <a:t>Observations utilizing videos help observers identify various wastes that can be minimized or eliminated using continuous improvement tools</a:t>
            </a:r>
          </a:p>
          <a:p>
            <a:pPr marL="225425" indent="-225425">
              <a:buFont typeface="Arial" charset="0"/>
              <a:buChar char="•"/>
            </a:pPr>
            <a:r>
              <a:rPr lang="en-US" sz="2000"/>
              <a:t>TOS helps to identify variation within the process sequence and becomes the foundation for future standardization and training</a:t>
            </a:r>
          </a:p>
        </p:txBody>
      </p:sp>
      <p:sp>
        <p:nvSpPr>
          <p:cNvPr id="204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0485"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3074" name="Picture 2"/>
          <p:cNvPicPr>
            <a:picLocks noGrp="1" noChangeAspect="1" noChangeArrowheads="1"/>
          </p:cNvPicPr>
          <p:nvPr>
            <p:ph idx="1"/>
          </p:nvPr>
        </p:nvPicPr>
        <p:blipFill>
          <a:blip r:embed="rId4" cstate="print"/>
          <a:srcRect/>
          <a:stretch>
            <a:fillRect/>
          </a:stretch>
        </p:blipFill>
        <p:spPr>
          <a:xfrm>
            <a:off x="250825" y="1989138"/>
            <a:ext cx="8599488" cy="2087562"/>
          </a:xfrm>
          <a:ln>
            <a:solidFill>
              <a:schemeClr val="tx1"/>
            </a:solidFill>
          </a:ln>
          <a:effectLst>
            <a:outerShdw blurRad="50800" dist="63500" dir="2700000" algn="tl" rotWithShape="0">
              <a:prstClr val="black">
                <a:alpha val="40000"/>
              </a:prstClr>
            </a:outerShdw>
          </a:effectLst>
        </p:spPr>
      </p:pic>
      <p:sp>
        <p:nvSpPr>
          <p:cNvPr id="2048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0488" name="Slide Number Placeholder 2"/>
          <p:cNvSpPr>
            <a:spLocks noGrp="1"/>
          </p:cNvSpPr>
          <p:nvPr>
            <p:ph type="sldNum" sz="quarter" idx="11"/>
          </p:nvPr>
        </p:nvSpPr>
        <p:spPr>
          <a:noFill/>
        </p:spPr>
        <p:txBody>
          <a:bodyPr/>
          <a:lstStyle/>
          <a:p>
            <a:fld id="{06576CD6-6495-4720-AAE2-2A869C4DD46C}" type="slidenum">
              <a:rPr lang="en-US" smtClean="0"/>
              <a:pPr/>
              <a:t>18</a:t>
            </a:fld>
            <a:endParaRPr lang="en-US" smtClean="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1507"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sp>
        <p:nvSpPr>
          <p:cNvPr id="21508" name="Rectangle 3"/>
          <p:cNvSpPr>
            <a:spLocks noChangeArrowheads="1"/>
          </p:cNvSpPr>
          <p:nvPr/>
        </p:nvSpPr>
        <p:spPr bwMode="auto">
          <a:xfrm>
            <a:off x="241300" y="2708275"/>
            <a:ext cx="8661400" cy="400050"/>
          </a:xfrm>
          <a:prstGeom prst="rect">
            <a:avLst/>
          </a:prstGeom>
          <a:noFill/>
          <a:ln w="9525">
            <a:noFill/>
            <a:miter lim="800000"/>
            <a:headEnd/>
            <a:tailEnd/>
          </a:ln>
        </p:spPr>
        <p:txBody>
          <a:bodyPr>
            <a:spAutoFit/>
          </a:bodyPr>
          <a:lstStyle/>
          <a:p>
            <a:pPr algn="ctr"/>
            <a:r>
              <a:rPr lang="en-GB" sz="2000" b="1"/>
              <a:t>Lean Manufacturing with Standardized Work - The Peg Board Game </a:t>
            </a:r>
            <a:endParaRPr lang="en-GB" sz="2000"/>
          </a:p>
        </p:txBody>
      </p:sp>
      <p:sp>
        <p:nvSpPr>
          <p:cNvPr id="21509" name="Rectangle 4"/>
          <p:cNvSpPr>
            <a:spLocks noChangeArrowheads="1"/>
          </p:cNvSpPr>
          <p:nvPr/>
        </p:nvSpPr>
        <p:spPr bwMode="auto">
          <a:xfrm>
            <a:off x="250825" y="3198813"/>
            <a:ext cx="8661400" cy="460375"/>
          </a:xfrm>
          <a:prstGeom prst="rect">
            <a:avLst/>
          </a:prstGeom>
          <a:noFill/>
          <a:ln w="9525">
            <a:noFill/>
            <a:miter lim="800000"/>
            <a:headEnd/>
            <a:tailEnd/>
          </a:ln>
        </p:spPr>
        <p:txBody>
          <a:bodyPr>
            <a:spAutoFit/>
          </a:bodyPr>
          <a:lstStyle/>
          <a:p>
            <a:pPr algn="ctr"/>
            <a:r>
              <a:rPr lang="en-GB"/>
              <a:t>http://www.youtube.com/watch?v=_0dpAWskrU8</a:t>
            </a:r>
          </a:p>
        </p:txBody>
      </p:sp>
      <p:sp>
        <p:nvSpPr>
          <p:cNvPr id="21510" name="Rectangle 5"/>
          <p:cNvSpPr>
            <a:spLocks noChangeArrowheads="1"/>
          </p:cNvSpPr>
          <p:nvPr/>
        </p:nvSpPr>
        <p:spPr bwMode="auto">
          <a:xfrm>
            <a:off x="300038" y="4797425"/>
            <a:ext cx="8643937" cy="830263"/>
          </a:xfrm>
          <a:prstGeom prst="rect">
            <a:avLst/>
          </a:prstGeom>
          <a:noFill/>
          <a:ln w="9525">
            <a:noFill/>
            <a:miter lim="800000"/>
            <a:headEnd/>
            <a:tailEnd/>
          </a:ln>
        </p:spPr>
        <p:txBody>
          <a:bodyPr>
            <a:spAutoFit/>
          </a:bodyPr>
          <a:lstStyle/>
          <a:p>
            <a:pPr algn="ctr"/>
            <a:r>
              <a:rPr lang="en-GB"/>
              <a:t>http://www.youtube.com/watch?NR=1&amp;feature=endscreen&amp;v=l0Mxn2MutjE</a:t>
            </a:r>
          </a:p>
        </p:txBody>
      </p:sp>
      <p:sp>
        <p:nvSpPr>
          <p:cNvPr id="21511" name="Rectangle 6"/>
          <p:cNvSpPr>
            <a:spLocks noChangeArrowheads="1"/>
          </p:cNvSpPr>
          <p:nvPr/>
        </p:nvSpPr>
        <p:spPr bwMode="auto">
          <a:xfrm>
            <a:off x="2625725" y="4151313"/>
            <a:ext cx="3892550" cy="461962"/>
          </a:xfrm>
          <a:prstGeom prst="rect">
            <a:avLst/>
          </a:prstGeom>
          <a:noFill/>
          <a:ln w="9525">
            <a:noFill/>
            <a:miter lim="800000"/>
            <a:headEnd/>
            <a:tailEnd/>
          </a:ln>
        </p:spPr>
        <p:txBody>
          <a:bodyPr wrap="none">
            <a:spAutoFit/>
          </a:bodyPr>
          <a:lstStyle/>
          <a:p>
            <a:r>
              <a:rPr lang="en-GB" b="1"/>
              <a:t>Lean Games - Plug Game</a:t>
            </a:r>
            <a:endParaRPr lang="en-GB"/>
          </a:p>
        </p:txBody>
      </p:sp>
      <p:sp>
        <p:nvSpPr>
          <p:cNvPr id="21512" name="Rectangle 8"/>
          <p:cNvSpPr>
            <a:spLocks noChangeArrowheads="1"/>
          </p:cNvSpPr>
          <p:nvPr/>
        </p:nvSpPr>
        <p:spPr bwMode="auto">
          <a:xfrm>
            <a:off x="179388" y="1196975"/>
            <a:ext cx="6373812" cy="1076325"/>
          </a:xfrm>
          <a:prstGeom prst="rect">
            <a:avLst/>
          </a:prstGeom>
          <a:noFill/>
          <a:ln w="9525">
            <a:noFill/>
            <a:miter lim="800000"/>
            <a:headEnd/>
            <a:tailEnd/>
          </a:ln>
        </p:spPr>
        <p:txBody>
          <a:bodyPr>
            <a:spAutoFit/>
          </a:bodyPr>
          <a:lstStyle/>
          <a:p>
            <a:pPr algn="ctr"/>
            <a:r>
              <a:rPr lang="en-US" sz="3200" b="1"/>
              <a:t>Standardisation - Standard Work</a:t>
            </a:r>
          </a:p>
        </p:txBody>
      </p:sp>
      <p:sp>
        <p:nvSpPr>
          <p:cNvPr id="2151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1514" name="Slide Number Placeholder 2"/>
          <p:cNvSpPr>
            <a:spLocks noGrp="1"/>
          </p:cNvSpPr>
          <p:nvPr>
            <p:ph type="sldNum" sz="quarter" idx="11"/>
          </p:nvPr>
        </p:nvSpPr>
        <p:spPr>
          <a:noFill/>
        </p:spPr>
        <p:txBody>
          <a:bodyPr/>
          <a:lstStyle/>
          <a:p>
            <a:fld id="{C57901ED-9BD0-46AD-B87D-4575C8869CF7}" type="slidenum">
              <a:rPr lang="en-US" smtClean="0"/>
              <a:pPr/>
              <a:t>19</a:t>
            </a:fld>
            <a:endParaRPr lang="en-US" smtClean="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3"/>
          <p:cNvSpPr>
            <a:spLocks noChangeArrowheads="1"/>
          </p:cNvSpPr>
          <p:nvPr/>
        </p:nvSpPr>
        <p:spPr bwMode="auto">
          <a:xfrm>
            <a:off x="250825" y="1781175"/>
            <a:ext cx="6192838" cy="4340225"/>
          </a:xfrm>
          <a:prstGeom prst="rect">
            <a:avLst/>
          </a:prstGeom>
          <a:noFill/>
          <a:ln w="9525">
            <a:noFill/>
            <a:miter lim="800000"/>
            <a:headEnd/>
            <a:tailEnd/>
          </a:ln>
        </p:spPr>
        <p:txBody>
          <a:bodyPr>
            <a:spAutoFit/>
          </a:bodyPr>
          <a:lstStyle/>
          <a:p>
            <a:pPr algn="ctr"/>
            <a:r>
              <a:rPr lang="en-US"/>
              <a:t>Continuous improvement of an entire value stream or an individual process to create more value with less waste.</a:t>
            </a:r>
          </a:p>
          <a:p>
            <a:endParaRPr lang="en-US"/>
          </a:p>
          <a:p>
            <a:r>
              <a:rPr lang="en-US" sz="2000"/>
              <a:t>There are two levels of kaizen </a:t>
            </a:r>
          </a:p>
          <a:p>
            <a:r>
              <a:rPr lang="en-US" sz="2000"/>
              <a:t>(Rother and Shook 1999):</a:t>
            </a:r>
          </a:p>
          <a:p>
            <a:pPr>
              <a:buFont typeface="Arial" charset="0"/>
              <a:buAutoNum type="arabicPeriod"/>
            </a:pPr>
            <a:r>
              <a:rPr lang="en-US" sz="2000"/>
              <a:t>System or flow kaizen focusing on the </a:t>
            </a:r>
          </a:p>
          <a:p>
            <a:r>
              <a:rPr lang="en-US" sz="2000"/>
              <a:t>	overall value stream (kaizen for 	management).</a:t>
            </a:r>
          </a:p>
          <a:p>
            <a:endParaRPr lang="en-US" sz="2000"/>
          </a:p>
          <a:p>
            <a:pPr>
              <a:buFontTx/>
              <a:buAutoNum type="arabicPeriod" startAt="2"/>
            </a:pPr>
            <a:r>
              <a:rPr lang="en-US" sz="2000"/>
              <a:t>Process kaizen focusing on individual </a:t>
            </a:r>
          </a:p>
          <a:p>
            <a:r>
              <a:rPr lang="en-US" sz="2000"/>
              <a:t>	processes (kaizen for work teams and </a:t>
            </a:r>
          </a:p>
          <a:p>
            <a:r>
              <a:rPr lang="en-US" sz="2000"/>
              <a:t>	team leaders).</a:t>
            </a:r>
          </a:p>
        </p:txBody>
      </p:sp>
      <p:sp>
        <p:nvSpPr>
          <p:cNvPr id="22531" name="Text Box 4"/>
          <p:cNvSpPr txBox="1">
            <a:spLocks noChangeArrowheads="1"/>
          </p:cNvSpPr>
          <p:nvPr/>
        </p:nvSpPr>
        <p:spPr bwMode="auto">
          <a:xfrm>
            <a:off x="5724525" y="6381750"/>
            <a:ext cx="1844675" cy="304800"/>
          </a:xfrm>
          <a:prstGeom prst="rect">
            <a:avLst/>
          </a:prstGeom>
          <a:noFill/>
          <a:ln w="12700">
            <a:noFill/>
            <a:miter lim="800000"/>
            <a:headEnd type="none" w="sm" len="sm"/>
            <a:tailEnd type="none" w="sm" len="sm"/>
          </a:ln>
        </p:spPr>
        <p:txBody>
          <a:bodyPr>
            <a:spAutoFit/>
          </a:bodyPr>
          <a:lstStyle/>
          <a:p>
            <a:pPr>
              <a:spcBef>
                <a:spcPct val="50000"/>
              </a:spcBef>
            </a:pPr>
            <a:r>
              <a:rPr lang="en-US" sz="1400"/>
              <a:t>- Lean Lexicon</a:t>
            </a:r>
          </a:p>
        </p:txBody>
      </p:sp>
      <p:sp>
        <p:nvSpPr>
          <p:cNvPr id="225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2533"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2534" name="Picture 2"/>
          <p:cNvPicPr>
            <a:picLocks noChangeAspect="1" noChangeArrowheads="1"/>
          </p:cNvPicPr>
          <p:nvPr/>
        </p:nvPicPr>
        <p:blipFill>
          <a:blip r:embed="rId3" cstate="print"/>
          <a:srcRect/>
          <a:stretch>
            <a:fillRect/>
          </a:stretch>
        </p:blipFill>
        <p:spPr bwMode="auto">
          <a:xfrm>
            <a:off x="6553200" y="1160463"/>
            <a:ext cx="2359025" cy="1331912"/>
          </a:xfrm>
          <a:prstGeom prst="rect">
            <a:avLst/>
          </a:prstGeom>
          <a:noFill/>
          <a:ln w="9525">
            <a:noFill/>
            <a:miter lim="800000"/>
            <a:headEnd/>
            <a:tailEnd/>
          </a:ln>
        </p:spPr>
      </p:pic>
      <p:pic>
        <p:nvPicPr>
          <p:cNvPr id="22535" name="Picture 7"/>
          <p:cNvPicPr>
            <a:picLocks noChangeAspect="1" noChangeArrowheads="1"/>
          </p:cNvPicPr>
          <p:nvPr/>
        </p:nvPicPr>
        <p:blipFill>
          <a:blip r:embed="rId4" cstate="print"/>
          <a:srcRect/>
          <a:stretch>
            <a:fillRect/>
          </a:stretch>
        </p:blipFill>
        <p:spPr bwMode="auto">
          <a:xfrm>
            <a:off x="5557838" y="3068638"/>
            <a:ext cx="3346450" cy="2668587"/>
          </a:xfrm>
          <a:prstGeom prst="rect">
            <a:avLst/>
          </a:prstGeom>
          <a:noFill/>
          <a:ln w="9525">
            <a:noFill/>
            <a:miter lim="800000"/>
            <a:headEnd/>
            <a:tailEnd/>
          </a:ln>
          <a:effectLst/>
        </p:spPr>
      </p:pic>
      <p:sp>
        <p:nvSpPr>
          <p:cNvPr id="2" name="Rectangle 1"/>
          <p:cNvSpPr/>
          <p:nvPr/>
        </p:nvSpPr>
        <p:spPr>
          <a:xfrm>
            <a:off x="5591175" y="5697538"/>
            <a:ext cx="3352800" cy="585787"/>
          </a:xfrm>
          <a:prstGeom prst="rect">
            <a:avLst/>
          </a:prstGeom>
        </p:spPr>
        <p:txBody>
          <a:bodyPr>
            <a:spAutoFit/>
          </a:bodyPr>
          <a:lstStyle/>
          <a:p>
            <a:pPr algn="ctr">
              <a:defRPr/>
            </a:pPr>
            <a:r>
              <a:rPr lang="en-GB" sz="1600" b="1" dirty="0">
                <a:solidFill>
                  <a:schemeClr val="tx2"/>
                </a:solidFill>
                <a:latin typeface="+mn-lt"/>
              </a:rPr>
              <a:t>Typical Improvement Opportunities Available</a:t>
            </a:r>
          </a:p>
        </p:txBody>
      </p:sp>
      <p:sp>
        <p:nvSpPr>
          <p:cNvPr id="2253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22538" name="Slide Number Placeholder 3"/>
          <p:cNvSpPr>
            <a:spLocks noGrp="1"/>
          </p:cNvSpPr>
          <p:nvPr>
            <p:ph type="sldNum" sz="quarter" idx="11"/>
          </p:nvPr>
        </p:nvSpPr>
        <p:spPr>
          <a:noFill/>
        </p:spPr>
        <p:txBody>
          <a:bodyPr/>
          <a:lstStyle/>
          <a:p>
            <a:fld id="{AACCD8B4-A9BA-4B39-A53E-0A389948440F}" type="slidenum">
              <a:rPr lang="en-US" smtClean="0"/>
              <a:pPr/>
              <a:t>20</a:t>
            </a:fld>
            <a:endParaRPr lang="en-US"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250825" y="1781175"/>
            <a:ext cx="6192838" cy="533400"/>
          </a:xfrm>
        </p:spPr>
        <p:txBody>
          <a:bodyPr/>
          <a:lstStyle/>
          <a:p>
            <a:pPr eaLnBrk="1" hangingPunct="1">
              <a:defRPr/>
            </a:pPr>
            <a:r>
              <a:rPr lang="en-GB" sz="2000" b="1" i="1" u="sng" dirty="0" smtClean="0">
                <a:latin typeface="+mn-lt"/>
              </a:rPr>
              <a:t>Toyota Leverages Opportunities at all Levels</a:t>
            </a:r>
          </a:p>
        </p:txBody>
      </p:sp>
      <p:pic>
        <p:nvPicPr>
          <p:cNvPr id="23555" name="Picture 3" descr="0141_15"/>
          <p:cNvPicPr>
            <a:picLocks noChangeAspect="1" noChangeArrowheads="1"/>
          </p:cNvPicPr>
          <p:nvPr/>
        </p:nvPicPr>
        <p:blipFill>
          <a:blip r:embed="rId3" cstate="print"/>
          <a:srcRect t="2563" r="1013"/>
          <a:stretch>
            <a:fillRect/>
          </a:stretch>
        </p:blipFill>
        <p:spPr bwMode="auto">
          <a:xfrm>
            <a:off x="323850" y="2492375"/>
            <a:ext cx="8569325" cy="3816350"/>
          </a:xfrm>
          <a:prstGeom prst="rect">
            <a:avLst/>
          </a:prstGeom>
          <a:noFill/>
          <a:ln w="9525">
            <a:noFill/>
            <a:miter lim="800000"/>
            <a:headEnd/>
            <a:tailEnd/>
          </a:ln>
        </p:spPr>
      </p:pic>
      <p:sp>
        <p:nvSpPr>
          <p:cNvPr id="235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3557"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3558"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23559"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3560" name="Slide Number Placeholder 2"/>
          <p:cNvSpPr>
            <a:spLocks noGrp="1"/>
          </p:cNvSpPr>
          <p:nvPr>
            <p:ph type="sldNum" sz="quarter" idx="11"/>
          </p:nvPr>
        </p:nvSpPr>
        <p:spPr>
          <a:noFill/>
        </p:spPr>
        <p:txBody>
          <a:bodyPr/>
          <a:lstStyle/>
          <a:p>
            <a:fld id="{2538778F-1B4C-46BC-B2E1-9F147F5F766E}" type="slidenum">
              <a:rPr lang="en-US" smtClean="0"/>
              <a:pPr/>
              <a:t>21</a:t>
            </a:fld>
            <a:endParaRPr lang="en-US"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Rectangle 2"/>
          <p:cNvSpPr>
            <a:spLocks noChangeArrowheads="1"/>
          </p:cNvSpPr>
          <p:nvPr/>
        </p:nvSpPr>
        <p:spPr bwMode="auto">
          <a:xfrm>
            <a:off x="225425" y="1700213"/>
            <a:ext cx="6327775"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defRPr/>
            </a:pPr>
            <a:r>
              <a:rPr lang="en-GB" sz="2000" b="1" i="1" u="sng" dirty="0">
                <a:solidFill>
                  <a:schemeClr val="tx2"/>
                </a:solidFill>
                <a:latin typeface="+mn-lt"/>
              </a:rPr>
              <a:t>Improvement Approaches of Typical Companies</a:t>
            </a:r>
          </a:p>
        </p:txBody>
      </p:sp>
      <p:pic>
        <p:nvPicPr>
          <p:cNvPr id="24579" name="Picture 3" descr="0141_13"/>
          <p:cNvPicPr>
            <a:picLocks noChangeAspect="1" noChangeArrowheads="1"/>
          </p:cNvPicPr>
          <p:nvPr/>
        </p:nvPicPr>
        <p:blipFill>
          <a:blip r:embed="rId3" cstate="print"/>
          <a:srcRect t="2563"/>
          <a:stretch>
            <a:fillRect/>
          </a:stretch>
        </p:blipFill>
        <p:spPr bwMode="auto">
          <a:xfrm>
            <a:off x="323850" y="2233613"/>
            <a:ext cx="8497888" cy="4003675"/>
          </a:xfrm>
          <a:prstGeom prst="rect">
            <a:avLst/>
          </a:prstGeom>
          <a:noFill/>
          <a:ln w="9525">
            <a:noFill/>
            <a:miter lim="800000"/>
            <a:headEnd/>
            <a:tailEnd/>
          </a:ln>
        </p:spPr>
      </p:pic>
      <p:sp>
        <p:nvSpPr>
          <p:cNvPr id="245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4581" name="Rectangle 8"/>
          <p:cNvSpPr>
            <a:spLocks noChangeArrowheads="1"/>
          </p:cNvSpPr>
          <p:nvPr/>
        </p:nvSpPr>
        <p:spPr bwMode="auto">
          <a:xfrm>
            <a:off x="250825" y="1196975"/>
            <a:ext cx="6192838" cy="584200"/>
          </a:xfrm>
          <a:prstGeom prst="rect">
            <a:avLst/>
          </a:prstGeom>
          <a:noFill/>
          <a:ln w="9525">
            <a:noFill/>
            <a:miter lim="800000"/>
            <a:headEnd/>
            <a:tailEnd/>
          </a:ln>
        </p:spPr>
        <p:txBody>
          <a:bodyPr>
            <a:spAutoFit/>
          </a:bodyPr>
          <a:lstStyle/>
          <a:p>
            <a:pPr algn="ctr"/>
            <a:r>
              <a:rPr lang="en-US" sz="3200" b="1"/>
              <a:t>Standardisation - Kaizen</a:t>
            </a:r>
          </a:p>
        </p:txBody>
      </p:sp>
      <p:pic>
        <p:nvPicPr>
          <p:cNvPr id="24582" name="Picture 2"/>
          <p:cNvPicPr>
            <a:picLocks noChangeAspect="1" noChangeArrowheads="1"/>
          </p:cNvPicPr>
          <p:nvPr/>
        </p:nvPicPr>
        <p:blipFill>
          <a:blip r:embed="rId4" cstate="print"/>
          <a:srcRect/>
          <a:stretch>
            <a:fillRect/>
          </a:stretch>
        </p:blipFill>
        <p:spPr bwMode="auto">
          <a:xfrm>
            <a:off x="6553200" y="1160463"/>
            <a:ext cx="2359025" cy="1331912"/>
          </a:xfrm>
          <a:prstGeom prst="rect">
            <a:avLst/>
          </a:prstGeom>
          <a:noFill/>
          <a:ln w="9525">
            <a:noFill/>
            <a:miter lim="800000"/>
            <a:headEnd/>
            <a:tailEnd/>
          </a:ln>
        </p:spPr>
      </p:pic>
      <p:sp>
        <p:nvSpPr>
          <p:cNvPr id="2458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4584" name="Slide Number Placeholder 2"/>
          <p:cNvSpPr>
            <a:spLocks noGrp="1"/>
          </p:cNvSpPr>
          <p:nvPr>
            <p:ph type="sldNum" sz="quarter" idx="11"/>
          </p:nvPr>
        </p:nvSpPr>
        <p:spPr>
          <a:noFill/>
        </p:spPr>
        <p:txBody>
          <a:bodyPr/>
          <a:lstStyle/>
          <a:p>
            <a:fld id="{F35309D9-EC02-4726-9132-1B64CE99108D}" type="slidenum">
              <a:rPr lang="en-US" smtClean="0"/>
              <a:pPr/>
              <a:t>22</a:t>
            </a:fld>
            <a:endParaRPr lang="en-US" smtClean="0"/>
          </a:p>
        </p:txBody>
      </p:sp>
    </p:spTree>
  </p:cSld>
  <p:clrMapOvr>
    <a:masterClrMapping/>
  </p:clrMapOvr>
  <p:transition spd="med"/>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6"/>
          <p:cNvSpPr>
            <a:spLocks noGrp="1" noChangeArrowheads="1"/>
          </p:cNvSpPr>
          <p:nvPr>
            <p:ph type="sldNum" sz="quarter" idx="11"/>
          </p:nvPr>
        </p:nvSpPr>
        <p:spPr>
          <a:noFill/>
        </p:spPr>
        <p:txBody>
          <a:bodyPr/>
          <a:lstStyle/>
          <a:p>
            <a:fld id="{6FBEFD93-B785-43F8-88A5-7AE5B77F3E48}" type="slidenum">
              <a:rPr lang="en-US" smtClean="0"/>
              <a:pPr/>
              <a:t>23</a:t>
            </a:fld>
            <a:endParaRPr lang="en-US" smtClean="0"/>
          </a:p>
        </p:txBody>
      </p:sp>
      <p:sp>
        <p:nvSpPr>
          <p:cNvPr id="2560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71202F53-EFC7-4403-AC09-4F77A454E5B3}" type="slidenum">
              <a:rPr lang="en-US" sz="1400"/>
              <a:pPr algn="r"/>
              <a:t>23</a:t>
            </a:fld>
            <a:endParaRPr lang="en-US" sz="1400"/>
          </a:p>
        </p:txBody>
      </p:sp>
      <p:sp>
        <p:nvSpPr>
          <p:cNvPr id="2560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25605" name="Group 4"/>
          <p:cNvGrpSpPr>
            <a:grpSpLocks/>
          </p:cNvGrpSpPr>
          <p:nvPr/>
        </p:nvGrpSpPr>
        <p:grpSpPr bwMode="auto">
          <a:xfrm>
            <a:off x="250825" y="1268413"/>
            <a:ext cx="8642350" cy="4829175"/>
            <a:chOff x="251520" y="1268760"/>
            <a:chExt cx="8640960" cy="4828828"/>
          </a:xfrm>
        </p:grpSpPr>
        <p:sp>
          <p:nvSpPr>
            <p:cNvPr id="9" name="Rectangle 4"/>
            <p:cNvSpPr>
              <a:spLocks noChangeArrowheads="1"/>
            </p:cNvSpPr>
            <p:nvPr/>
          </p:nvSpPr>
          <p:spPr bwMode="auto">
            <a:xfrm>
              <a:off x="457862" y="4868951"/>
              <a:ext cx="8228276" cy="72067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latin typeface="Arial" pitchFamily="34" charset="0"/>
                </a:rPr>
                <a:t>Heijunka     Standardized Work     Kaizen</a:t>
              </a:r>
            </a:p>
          </p:txBody>
        </p:sp>
        <p:sp>
          <p:nvSpPr>
            <p:cNvPr id="10" name="Rectangle 5"/>
            <p:cNvSpPr>
              <a:spLocks noChangeArrowheads="1"/>
            </p:cNvSpPr>
            <p:nvPr/>
          </p:nvSpPr>
          <p:spPr bwMode="auto">
            <a:xfrm>
              <a:off x="972129" y="2708519"/>
              <a:ext cx="2152304" cy="216043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5609" name="Rectangle 6"/>
            <p:cNvSpPr>
              <a:spLocks noChangeArrowheads="1"/>
            </p:cNvSpPr>
            <p:nvPr/>
          </p:nvSpPr>
          <p:spPr bwMode="auto">
            <a:xfrm>
              <a:off x="6012160" y="2708919"/>
              <a:ext cx="2171700" cy="2160241"/>
            </a:xfrm>
            <a:prstGeom prst="rect">
              <a:avLst/>
            </a:prstGeom>
            <a:solidFill>
              <a:srgbClr val="FFFF00"/>
            </a:solidFill>
            <a:ln w="38100">
              <a:solidFill>
                <a:schemeClr val="tx1"/>
              </a:solidFill>
              <a:miter lim="800000"/>
              <a:headEnd/>
              <a:tailEnd/>
            </a:ln>
          </p:spPr>
          <p:txBody>
            <a:bodyPr wrap="none" anchor="ctr"/>
            <a:lstStyle/>
            <a:p>
              <a:pPr algn="ctr"/>
              <a:r>
                <a:rPr lang="en-US"/>
                <a:t>Jidoka</a:t>
              </a:r>
            </a:p>
            <a:p>
              <a:pPr algn="ctr"/>
              <a:endParaRPr lang="en-US" sz="800"/>
            </a:p>
            <a:p>
              <a:pPr algn="ctr"/>
              <a:r>
                <a:rPr lang="en-US" sz="2000"/>
                <a:t>separate man &amp; </a:t>
              </a:r>
            </a:p>
            <a:p>
              <a:pPr algn="ctr"/>
              <a:r>
                <a:rPr lang="en-US" sz="2000"/>
                <a:t> machine work</a:t>
              </a:r>
            </a:p>
            <a:p>
              <a:pPr algn="ctr"/>
              <a:r>
                <a:rPr lang="en-US" sz="2000"/>
                <a:t>identify abnormal</a:t>
              </a:r>
            </a:p>
            <a:p>
              <a:pPr algn="ctr"/>
              <a:r>
                <a:rPr lang="en-US" sz="2000"/>
                <a:t>conditions</a:t>
              </a:r>
            </a:p>
            <a:p>
              <a:pPr algn="ctr"/>
              <a:r>
                <a:rPr lang="en-US" sz="2000"/>
                <a:t>poka yoke</a:t>
              </a:r>
              <a:endParaRPr lang="en-US"/>
            </a:p>
          </p:txBody>
        </p:sp>
        <p:sp>
          <p:nvSpPr>
            <p:cNvPr id="12" name="Rectangle 7"/>
            <p:cNvSpPr>
              <a:spLocks noChangeArrowheads="1"/>
            </p:cNvSpPr>
            <p:nvPr/>
          </p:nvSpPr>
          <p:spPr bwMode="auto">
            <a:xfrm>
              <a:off x="251520" y="5589625"/>
              <a:ext cx="8640960" cy="50796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25611" name="Object 8"/>
            <p:cNvGraphicFramePr>
              <a:graphicFrameLocks noChangeAspect="1"/>
            </p:cNvGraphicFramePr>
            <p:nvPr/>
          </p:nvGraphicFramePr>
          <p:xfrm>
            <a:off x="4130675" y="3020690"/>
            <a:ext cx="882650" cy="1536700"/>
          </p:xfrm>
          <a:graphic>
            <a:graphicData uri="http://schemas.openxmlformats.org/presentationml/2006/ole">
              <mc:AlternateContent xmlns:mc="http://schemas.openxmlformats.org/markup-compatibility/2006">
                <mc:Choice xmlns:v="urn:schemas-microsoft-com:vml" Requires="v">
                  <p:oleObj spid="_x0000_s25613"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0690"/>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5612"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1520" y="1268760"/>
              <a:ext cx="8640960" cy="1439759"/>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5614" name="Rectangle 2"/>
            <p:cNvSpPr>
              <a:spLocks noChangeArrowheads="1"/>
            </p:cNvSpPr>
            <p:nvPr/>
          </p:nvSpPr>
          <p:spPr bwMode="auto">
            <a:xfrm>
              <a:off x="2286000" y="1733907"/>
              <a:ext cx="4572000" cy="830997"/>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25615" name="Rectangle 3"/>
            <p:cNvSpPr>
              <a:spLocks noChangeArrowheads="1"/>
            </p:cNvSpPr>
            <p:nvPr/>
          </p:nvSpPr>
          <p:spPr bwMode="auto">
            <a:xfrm>
              <a:off x="827584" y="1287372"/>
              <a:ext cx="7488832" cy="584775"/>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25606"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6"/>
          <p:cNvSpPr>
            <a:spLocks noGrp="1" noChangeArrowheads="1"/>
          </p:cNvSpPr>
          <p:nvPr>
            <p:ph type="sldNum" sz="quarter" idx="11"/>
          </p:nvPr>
        </p:nvSpPr>
        <p:spPr>
          <a:noFill/>
        </p:spPr>
        <p:txBody>
          <a:bodyPr/>
          <a:lstStyle/>
          <a:p>
            <a:fld id="{0218C9D3-521C-4C0C-B420-0FB43E27A7E2}" type="slidenum">
              <a:rPr lang="en-US" smtClean="0"/>
              <a:pPr/>
              <a:t>24</a:t>
            </a:fld>
            <a:endParaRPr lang="en-US" smtClean="0"/>
          </a:p>
        </p:txBody>
      </p:sp>
      <p:sp>
        <p:nvSpPr>
          <p:cNvPr id="2662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76CDB2-D04F-47B0-A4D3-BA277B983FB4}" type="slidenum">
              <a:rPr lang="en-US" sz="1400"/>
              <a:pPr algn="r"/>
              <a:t>24</a:t>
            </a:fld>
            <a:endParaRPr lang="en-US" sz="1400"/>
          </a:p>
        </p:txBody>
      </p:sp>
      <p:sp>
        <p:nvSpPr>
          <p:cNvPr id="2662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662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6630"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6631"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sp>
        <p:nvSpPr>
          <p:cNvPr id="26632" name="Rectangle 4"/>
          <p:cNvSpPr>
            <a:spLocks noChangeArrowheads="1"/>
          </p:cNvSpPr>
          <p:nvPr/>
        </p:nvSpPr>
        <p:spPr bwMode="auto">
          <a:xfrm>
            <a:off x="261938" y="2759075"/>
            <a:ext cx="8650287" cy="2062163"/>
          </a:xfrm>
          <a:prstGeom prst="rect">
            <a:avLst/>
          </a:prstGeom>
          <a:noFill/>
          <a:ln w="12700">
            <a:noFill/>
            <a:miter lim="800000"/>
            <a:headEnd type="none" w="sm" len="sm"/>
            <a:tailEnd type="none" w="sm" len="sm"/>
          </a:ln>
        </p:spPr>
        <p:txBody>
          <a:bodyPr>
            <a:spAutoFit/>
          </a:bodyPr>
          <a:lstStyle/>
          <a:p>
            <a:pPr algn="ctr"/>
            <a:r>
              <a:rPr lang="en-US" sz="2000" b="1"/>
              <a:t>A Poka-Yoke device is any mechanism that either prevents a mistake from being made or makes the mistake obvious at a glance.</a:t>
            </a:r>
          </a:p>
          <a:p>
            <a:endParaRPr lang="en-US" sz="1600"/>
          </a:p>
          <a:p>
            <a:r>
              <a:rPr lang="en-GB" sz="1800" b="1">
                <a:latin typeface="Verdana" pitchFamily="34" charset="0"/>
              </a:rPr>
              <a:t>“By taking over repetitive tasks or actions that depend on vigilance or memory, poka-yoke can free a workers time and mind to pursue more creative and value-adding activities.”</a:t>
            </a:r>
            <a:br>
              <a:rPr lang="en-GB" sz="1800" b="1">
                <a:latin typeface="Verdana" pitchFamily="34" charset="0"/>
              </a:rPr>
            </a:br>
            <a:r>
              <a:rPr lang="en-GB" sz="1800" b="1">
                <a:latin typeface="Verdana" pitchFamily="34" charset="0"/>
              </a:rPr>
              <a:t>							</a:t>
            </a:r>
            <a:r>
              <a:rPr lang="en-US" sz="1800" b="1" i="1"/>
              <a:t>Shigeo Shingo</a:t>
            </a:r>
            <a:endParaRPr lang="en-US" sz="2000"/>
          </a:p>
        </p:txBody>
      </p:sp>
      <p:sp>
        <p:nvSpPr>
          <p:cNvPr id="15" name="Text Box 3"/>
          <p:cNvSpPr txBox="1">
            <a:spLocks noChangeArrowheads="1"/>
          </p:cNvSpPr>
          <p:nvPr/>
        </p:nvSpPr>
        <p:spPr bwMode="auto">
          <a:xfrm>
            <a:off x="266700" y="4868863"/>
            <a:ext cx="8642350" cy="1416050"/>
          </a:xfrm>
          <a:prstGeom prst="rect">
            <a:avLst/>
          </a:prstGeom>
          <a:noFill/>
          <a:ln>
            <a:noFill/>
          </a:ln>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nSpc>
                <a:spcPct val="130000"/>
              </a:lnSpc>
              <a:spcBef>
                <a:spcPts val="0"/>
              </a:spcBef>
              <a:defRPr/>
            </a:pPr>
            <a:r>
              <a:rPr lang="en-GB" sz="2000" b="1" dirty="0" smtClean="0"/>
              <a:t>Mistake Proofing - </a:t>
            </a:r>
            <a:r>
              <a:rPr lang="en-GB" sz="2000" b="1" i="1" dirty="0" smtClean="0"/>
              <a:t>Preventing</a:t>
            </a:r>
            <a:r>
              <a:rPr lang="en-GB" sz="2000" b="1" dirty="0" smtClean="0"/>
              <a:t> People making mistakes</a:t>
            </a:r>
          </a:p>
          <a:p>
            <a:pPr>
              <a:lnSpc>
                <a:spcPct val="130000"/>
              </a:lnSpc>
              <a:spcBef>
                <a:spcPts val="0"/>
              </a:spcBef>
              <a:defRPr/>
            </a:pPr>
            <a:r>
              <a:rPr lang="en-GB" sz="2000" b="1" dirty="0" smtClean="0"/>
              <a:t>Removing the Opportunity for Human Error</a:t>
            </a:r>
          </a:p>
          <a:p>
            <a:pPr marL="0" indent="0" algn="ctr">
              <a:lnSpc>
                <a:spcPct val="130000"/>
              </a:lnSpc>
              <a:spcBef>
                <a:spcPts val="0"/>
              </a:spcBef>
              <a:buFontTx/>
              <a:buNone/>
              <a:defRPr/>
            </a:pPr>
            <a:r>
              <a:rPr lang="en-US" sz="2800" b="1" i="1" dirty="0" smtClean="0">
                <a:solidFill>
                  <a:srgbClr val="3366FF"/>
                </a:solidFill>
              </a:rPr>
              <a:t>“WE ALL MAKE MISTAKES!”	</a:t>
            </a:r>
            <a:endParaRPr lang="en-GB" sz="2800" b="1" i="1" dirty="0">
              <a:solidFill>
                <a:srgbClr val="3366FF"/>
              </a:solidFill>
            </a:endParaRPr>
          </a:p>
        </p:txBody>
      </p:sp>
      <p:sp>
        <p:nvSpPr>
          <p:cNvPr id="2663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Content Placeholder 2"/>
          <p:cNvSpPr>
            <a:spLocks noGrp="1"/>
          </p:cNvSpPr>
          <p:nvPr>
            <p:ph idx="1"/>
          </p:nvPr>
        </p:nvSpPr>
        <p:spPr>
          <a:xfrm>
            <a:off x="250825" y="2546350"/>
            <a:ext cx="8642350" cy="3762375"/>
          </a:xfrm>
        </p:spPr>
        <p:txBody>
          <a:bodyPr/>
          <a:lstStyle/>
          <a:p>
            <a:r>
              <a:rPr lang="en-US" sz="2400" smtClean="0"/>
              <a:t>Technique of preventing mistakes (error-proofing) by </a:t>
            </a:r>
          </a:p>
          <a:p>
            <a:pPr lvl="1"/>
            <a:r>
              <a:rPr lang="en-US" sz="2000" smtClean="0"/>
              <a:t>designing the manufacturing process, equipment, and tools so that an operation literally cannot be performed incorrectly</a:t>
            </a:r>
          </a:p>
          <a:p>
            <a:pPr lvl="1"/>
            <a:r>
              <a:rPr lang="en-US" sz="2000" smtClean="0"/>
              <a:t>error proofing the design</a:t>
            </a:r>
          </a:p>
          <a:p>
            <a:pPr lvl="2"/>
            <a:r>
              <a:rPr lang="en-US" sz="2000" smtClean="0"/>
              <a:t>design for end-to-end symmetry</a:t>
            </a:r>
          </a:p>
          <a:p>
            <a:pPr lvl="2"/>
            <a:r>
              <a:rPr lang="en-US" sz="2000" smtClean="0"/>
              <a:t>design for symmetry about axis of insertion</a:t>
            </a:r>
          </a:p>
          <a:p>
            <a:pPr lvl="1"/>
            <a:endParaRPr lang="en-US" sz="2000" smtClean="0"/>
          </a:p>
        </p:txBody>
      </p:sp>
      <p:pic>
        <p:nvPicPr>
          <p:cNvPr id="27651" name="Picture 3"/>
          <p:cNvPicPr>
            <a:picLocks noChangeAspect="1" noChangeArrowheads="1"/>
          </p:cNvPicPr>
          <p:nvPr/>
        </p:nvPicPr>
        <p:blipFill>
          <a:blip r:embed="rId3" cstate="print"/>
          <a:srcRect/>
          <a:stretch>
            <a:fillRect/>
          </a:stretch>
        </p:blipFill>
        <p:spPr bwMode="auto">
          <a:xfrm>
            <a:off x="6372225" y="3352800"/>
            <a:ext cx="2386013" cy="2519363"/>
          </a:xfrm>
          <a:prstGeom prst="rect">
            <a:avLst/>
          </a:prstGeom>
          <a:noFill/>
          <a:ln w="9525">
            <a:noFill/>
            <a:miter lim="800000"/>
            <a:headEnd/>
            <a:tailEnd/>
          </a:ln>
        </p:spPr>
      </p:pic>
      <p:pic>
        <p:nvPicPr>
          <p:cNvPr id="27652" name="Picture 4"/>
          <p:cNvPicPr>
            <a:picLocks noChangeAspect="1" noChangeArrowheads="1"/>
          </p:cNvPicPr>
          <p:nvPr/>
        </p:nvPicPr>
        <p:blipFill>
          <a:blip r:embed="rId4" cstate="print"/>
          <a:srcRect/>
          <a:stretch>
            <a:fillRect/>
          </a:stretch>
        </p:blipFill>
        <p:spPr bwMode="auto">
          <a:xfrm>
            <a:off x="222250" y="4868863"/>
            <a:ext cx="4046538" cy="1411287"/>
          </a:xfrm>
          <a:prstGeom prst="rect">
            <a:avLst/>
          </a:prstGeom>
          <a:noFill/>
          <a:ln w="9525">
            <a:noFill/>
            <a:miter lim="800000"/>
            <a:headEnd/>
            <a:tailEnd/>
          </a:ln>
        </p:spPr>
      </p:pic>
      <p:sp>
        <p:nvSpPr>
          <p:cNvPr id="2765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7654"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7655"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7656" name="Picture 2"/>
          <p:cNvPicPr>
            <a:picLocks noChangeAspect="1" noChangeArrowheads="1"/>
          </p:cNvPicPr>
          <p:nvPr/>
        </p:nvPicPr>
        <p:blipFill>
          <a:blip r:embed="rId5" cstate="print"/>
          <a:srcRect/>
          <a:stretch>
            <a:fillRect/>
          </a:stretch>
        </p:blipFill>
        <p:spPr bwMode="auto">
          <a:xfrm>
            <a:off x="6553200" y="1196975"/>
            <a:ext cx="2359025" cy="1349375"/>
          </a:xfrm>
          <a:prstGeom prst="rect">
            <a:avLst/>
          </a:prstGeom>
          <a:noFill/>
          <a:ln w="9525">
            <a:noFill/>
            <a:miter lim="800000"/>
            <a:headEnd/>
            <a:tailEnd/>
          </a:ln>
        </p:spPr>
      </p:pic>
      <p:sp>
        <p:nvSpPr>
          <p:cNvPr id="2765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27658" name="Slide Number Placeholder 2"/>
          <p:cNvSpPr>
            <a:spLocks noGrp="1"/>
          </p:cNvSpPr>
          <p:nvPr>
            <p:ph type="sldNum" sz="quarter" idx="11"/>
          </p:nvPr>
        </p:nvSpPr>
        <p:spPr>
          <a:noFill/>
        </p:spPr>
        <p:txBody>
          <a:bodyPr/>
          <a:lstStyle/>
          <a:p>
            <a:fld id="{B20C82A3-98F3-4CC7-8F4E-1F3E876B9A51}" type="slidenum">
              <a:rPr lang="en-US" smtClean="0"/>
              <a:pPr/>
              <a:t>25</a:t>
            </a:fld>
            <a:endParaRPr lang="en-US"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Slide Number Placeholder 3"/>
          <p:cNvSpPr>
            <a:spLocks noGrp="1"/>
          </p:cNvSpPr>
          <p:nvPr>
            <p:ph type="sldNum" sz="quarter" idx="11"/>
          </p:nvPr>
        </p:nvSpPr>
        <p:spPr>
          <a:xfrm>
            <a:off x="457200" y="6245225"/>
            <a:ext cx="2386013" cy="476250"/>
          </a:xfrm>
          <a:noFill/>
        </p:spPr>
        <p:txBody>
          <a:bodyPr/>
          <a:lstStyle/>
          <a:p>
            <a:pPr algn="l"/>
            <a:fld id="{CE613749-7FD1-40E2-BA59-6F59299DC652}" type="slidenum">
              <a:rPr lang="en-US" smtClean="0"/>
              <a:pPr algn="l"/>
              <a:t>26</a:t>
            </a:fld>
            <a:endParaRPr lang="en-US" smtClean="0"/>
          </a:p>
        </p:txBody>
      </p:sp>
      <p:pic>
        <p:nvPicPr>
          <p:cNvPr id="28675" name="Picture 2" descr="mistake-proofing_1"/>
          <p:cNvPicPr>
            <a:picLocks noChangeAspect="1" noChangeArrowheads="1"/>
          </p:cNvPicPr>
          <p:nvPr/>
        </p:nvPicPr>
        <p:blipFill>
          <a:blip r:embed="rId3" cstate="print"/>
          <a:srcRect/>
          <a:stretch>
            <a:fillRect/>
          </a:stretch>
        </p:blipFill>
        <p:spPr bwMode="auto">
          <a:xfrm>
            <a:off x="4067175" y="2420938"/>
            <a:ext cx="4970463" cy="3313112"/>
          </a:xfrm>
          <a:prstGeom prst="rect">
            <a:avLst/>
          </a:prstGeom>
          <a:noFill/>
          <a:ln w="9525">
            <a:noFill/>
            <a:miter lim="800000"/>
            <a:headEnd/>
            <a:tailEnd/>
          </a:ln>
        </p:spPr>
      </p:pic>
      <p:sp>
        <p:nvSpPr>
          <p:cNvPr id="28676" name="Text Box 3"/>
          <p:cNvSpPr txBox="1">
            <a:spLocks noChangeArrowheads="1"/>
          </p:cNvSpPr>
          <p:nvPr/>
        </p:nvSpPr>
        <p:spPr bwMode="auto">
          <a:xfrm>
            <a:off x="3776663" y="5724525"/>
            <a:ext cx="5259387" cy="641350"/>
          </a:xfrm>
          <a:prstGeom prst="rect">
            <a:avLst/>
          </a:prstGeom>
          <a:noFill/>
          <a:ln w="9525">
            <a:noFill/>
            <a:miter lim="800000"/>
            <a:headEnd/>
            <a:tailEnd/>
          </a:ln>
        </p:spPr>
        <p:txBody>
          <a:bodyPr lIns="87269" tIns="43635" rIns="87269" bIns="43635">
            <a:spAutoFit/>
          </a:bodyPr>
          <a:lstStyle/>
          <a:p>
            <a:pPr algn="ctr" defTabSz="1222375"/>
            <a:r>
              <a:rPr lang="en-GB" sz="1800" b="1">
                <a:latin typeface="Verdana" pitchFamily="34" charset="0"/>
              </a:rPr>
              <a:t>Non-symmetrical screw hole locations to prevent incorrect assembly</a:t>
            </a:r>
          </a:p>
        </p:txBody>
      </p:sp>
      <p:sp>
        <p:nvSpPr>
          <p:cNvPr id="6" name="Rectangle 2"/>
          <p:cNvSpPr txBox="1">
            <a:spLocks noChangeArrowheads="1"/>
          </p:cNvSpPr>
          <p:nvPr/>
        </p:nvSpPr>
        <p:spPr bwMode="auto">
          <a:xfrm>
            <a:off x="250825" y="2449513"/>
            <a:ext cx="3673475" cy="3859212"/>
          </a:xfrm>
          <a:prstGeom prst="rect">
            <a:avLst/>
          </a:prstGeom>
          <a:noFill/>
          <a:ln>
            <a:noFill/>
          </a:ln>
          <a:extLst/>
        </p:spPr>
        <p:txBody>
          <a:bodyPr/>
          <a:lstStyle>
            <a:lvl1pPr marL="342900" indent="-342900"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marL="0" indent="0">
              <a:spcBef>
                <a:spcPct val="20000"/>
              </a:spcBef>
              <a:buFont typeface="Wingdings" pitchFamily="2" charset="2"/>
              <a:buNone/>
              <a:defRPr/>
            </a:pPr>
            <a:r>
              <a:rPr lang="en-GB" sz="1800" i="1" dirty="0" smtClean="0"/>
              <a:t>Where do we Install a </a:t>
            </a:r>
            <a:r>
              <a:rPr lang="en-GB" sz="1800" i="1" dirty="0" err="1" smtClean="0"/>
              <a:t>Poka</a:t>
            </a:r>
            <a:r>
              <a:rPr lang="en-GB" sz="1800" i="1" dirty="0" smtClean="0"/>
              <a:t> Yoke?</a:t>
            </a:r>
            <a:endParaRPr lang="en-GB" sz="1800" i="1" u="sng" dirty="0" smtClean="0"/>
          </a:p>
          <a:p>
            <a:pPr marL="0" indent="0">
              <a:spcBef>
                <a:spcPct val="20000"/>
              </a:spcBef>
              <a:buFont typeface="Wingdings" pitchFamily="2" charset="2"/>
              <a:buNone/>
              <a:defRPr/>
            </a:pPr>
            <a:r>
              <a:rPr lang="en-GB" sz="1800" dirty="0" smtClean="0"/>
              <a:t>Develop and Install a </a:t>
            </a:r>
            <a:r>
              <a:rPr lang="en-GB" sz="1800" dirty="0" err="1" smtClean="0"/>
              <a:t>Poka</a:t>
            </a:r>
            <a:r>
              <a:rPr lang="en-GB" sz="1800" dirty="0" smtClean="0"/>
              <a:t> Yoke WHERE :-</a:t>
            </a:r>
          </a:p>
          <a:p>
            <a:pPr marL="173038" indent="-173038">
              <a:lnSpc>
                <a:spcPct val="120000"/>
              </a:lnSpc>
              <a:spcBef>
                <a:spcPct val="20000"/>
              </a:spcBef>
              <a:buFontTx/>
              <a:buChar char="•"/>
              <a:defRPr/>
            </a:pPr>
            <a:r>
              <a:rPr lang="en-GB" sz="1800" dirty="0" smtClean="0"/>
              <a:t>FMEA – redesign product or introduce </a:t>
            </a:r>
            <a:r>
              <a:rPr lang="en-GB" sz="1800" dirty="0" err="1" smtClean="0"/>
              <a:t>Poka</a:t>
            </a:r>
            <a:r>
              <a:rPr lang="en-GB" sz="1800" dirty="0" smtClean="0"/>
              <a:t> Yoke</a:t>
            </a:r>
          </a:p>
          <a:p>
            <a:pPr marL="173038" indent="-173038">
              <a:lnSpc>
                <a:spcPct val="120000"/>
              </a:lnSpc>
              <a:spcBef>
                <a:spcPct val="20000"/>
              </a:spcBef>
              <a:buFontTx/>
              <a:buChar char="•"/>
              <a:defRPr/>
            </a:pPr>
            <a:r>
              <a:rPr lang="en-GB" sz="1800" dirty="0" smtClean="0"/>
              <a:t>An Operator or Cell Leader recognises an area where a Defect may occur.</a:t>
            </a:r>
          </a:p>
          <a:p>
            <a:pPr marL="173038" indent="-173038">
              <a:lnSpc>
                <a:spcPct val="120000"/>
              </a:lnSpc>
              <a:spcBef>
                <a:spcPct val="20000"/>
              </a:spcBef>
              <a:buFontTx/>
              <a:buChar char="•"/>
              <a:defRPr/>
            </a:pPr>
            <a:r>
              <a:rPr lang="en-GB" sz="1800" dirty="0" smtClean="0"/>
              <a:t>A Problem has occurred &amp; is part of a </a:t>
            </a:r>
            <a:r>
              <a:rPr lang="en-GB" sz="1800" i="1" dirty="0" smtClean="0"/>
              <a:t>P.D.C.A. </a:t>
            </a:r>
            <a:r>
              <a:rPr lang="en-GB" sz="1800" dirty="0" smtClean="0"/>
              <a:t>Countermeasure</a:t>
            </a:r>
          </a:p>
        </p:txBody>
      </p:sp>
      <p:sp>
        <p:nvSpPr>
          <p:cNvPr id="2867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8679"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Quality at Source</a:t>
            </a:r>
          </a:p>
        </p:txBody>
      </p:sp>
      <p:sp>
        <p:nvSpPr>
          <p:cNvPr id="28680" name="Rectangle 3"/>
          <p:cNvSpPr>
            <a:spLocks noChangeArrowheads="1"/>
          </p:cNvSpPr>
          <p:nvPr/>
        </p:nvSpPr>
        <p:spPr bwMode="auto">
          <a:xfrm>
            <a:off x="755650" y="1925638"/>
            <a:ext cx="5232400" cy="523875"/>
          </a:xfrm>
          <a:prstGeom prst="rect">
            <a:avLst/>
          </a:prstGeom>
          <a:noFill/>
          <a:ln w="12700">
            <a:noFill/>
            <a:miter lim="800000"/>
            <a:headEnd type="none" w="sm" len="sm"/>
            <a:tailEnd type="none" w="sm" len="sm"/>
          </a:ln>
        </p:spPr>
        <p:txBody>
          <a:bodyPr wrap="none">
            <a:spAutoFit/>
          </a:bodyPr>
          <a:lstStyle/>
          <a:p>
            <a:r>
              <a:rPr lang="en-US" sz="2800" b="1"/>
              <a:t>Poka-Yoke (Mistake Proofing)</a:t>
            </a:r>
          </a:p>
        </p:txBody>
      </p:sp>
      <p:pic>
        <p:nvPicPr>
          <p:cNvPr id="28681" name="Picture 2"/>
          <p:cNvPicPr>
            <a:picLocks noChangeAspect="1" noChangeArrowheads="1"/>
          </p:cNvPicPr>
          <p:nvPr/>
        </p:nvPicPr>
        <p:blipFill>
          <a:blip r:embed="rId4" cstate="print"/>
          <a:srcRect/>
          <a:stretch>
            <a:fillRect/>
          </a:stretch>
        </p:blipFill>
        <p:spPr bwMode="auto">
          <a:xfrm>
            <a:off x="6553200" y="1196975"/>
            <a:ext cx="2359025" cy="1349375"/>
          </a:xfrm>
          <a:prstGeom prst="rect">
            <a:avLst/>
          </a:prstGeom>
          <a:noFill/>
          <a:ln w="9525">
            <a:noFill/>
            <a:miter lim="800000"/>
            <a:headEnd/>
            <a:tailEnd/>
          </a:ln>
        </p:spPr>
      </p:pic>
      <p:sp>
        <p:nvSpPr>
          <p:cNvPr id="2868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Slide Number Placeholder 3"/>
          <p:cNvSpPr>
            <a:spLocks noGrp="1"/>
          </p:cNvSpPr>
          <p:nvPr>
            <p:ph type="sldNum" sz="quarter" idx="11"/>
          </p:nvPr>
        </p:nvSpPr>
        <p:spPr>
          <a:xfrm>
            <a:off x="457200" y="6245225"/>
            <a:ext cx="2386013" cy="476250"/>
          </a:xfrm>
          <a:noFill/>
        </p:spPr>
        <p:txBody>
          <a:bodyPr/>
          <a:lstStyle/>
          <a:p>
            <a:pPr algn="l"/>
            <a:fld id="{735AB4F6-962C-4B52-9989-100C63693436}" type="slidenum">
              <a:rPr lang="en-US" smtClean="0"/>
              <a:pPr algn="l"/>
              <a:t>27</a:t>
            </a:fld>
            <a:endParaRPr lang="en-US" smtClean="0"/>
          </a:p>
        </p:txBody>
      </p:sp>
      <p:sp>
        <p:nvSpPr>
          <p:cNvPr id="29699" name="Rectangle 2"/>
          <p:cNvSpPr>
            <a:spLocks noChangeArrowheads="1"/>
          </p:cNvSpPr>
          <p:nvPr/>
        </p:nvSpPr>
        <p:spPr bwMode="auto">
          <a:xfrm>
            <a:off x="685800" y="6248400"/>
            <a:ext cx="1905000" cy="457200"/>
          </a:xfrm>
          <a:prstGeom prst="rect">
            <a:avLst/>
          </a:prstGeom>
          <a:noFill/>
          <a:ln w="12700">
            <a:noFill/>
            <a:miter lim="800000"/>
            <a:headEnd/>
            <a:tailEnd/>
          </a:ln>
        </p:spPr>
        <p:txBody>
          <a:bodyPr wrap="none" lIns="65306" tIns="32653" rIns="65306" bIns="32653" anchor="ctr"/>
          <a:lstStyle/>
          <a:p>
            <a:endParaRPr lang="en-GB"/>
          </a:p>
        </p:txBody>
      </p:sp>
      <p:sp>
        <p:nvSpPr>
          <p:cNvPr id="29700" name="Rectangle 3"/>
          <p:cNvSpPr>
            <a:spLocks noChangeArrowheads="1"/>
          </p:cNvSpPr>
          <p:nvPr/>
        </p:nvSpPr>
        <p:spPr bwMode="auto">
          <a:xfrm>
            <a:off x="3124200" y="6248400"/>
            <a:ext cx="2895600" cy="457200"/>
          </a:xfrm>
          <a:prstGeom prst="rect">
            <a:avLst/>
          </a:prstGeom>
          <a:noFill/>
          <a:ln w="12700">
            <a:noFill/>
            <a:miter lim="800000"/>
            <a:headEnd/>
            <a:tailEnd/>
          </a:ln>
        </p:spPr>
        <p:txBody>
          <a:bodyPr wrap="none" lIns="65306" tIns="32653" rIns="65306" bIns="32653" anchor="ctr"/>
          <a:lstStyle/>
          <a:p>
            <a:endParaRPr lang="en-GB"/>
          </a:p>
        </p:txBody>
      </p:sp>
      <p:sp>
        <p:nvSpPr>
          <p:cNvPr id="29701" name="Rectangle 5"/>
          <p:cNvSpPr>
            <a:spLocks noGrp="1" noChangeArrowheads="1"/>
          </p:cNvSpPr>
          <p:nvPr>
            <p:ph type="body" idx="1"/>
          </p:nvPr>
        </p:nvSpPr>
        <p:spPr>
          <a:xfrm>
            <a:off x="252413" y="4581525"/>
            <a:ext cx="4175125" cy="1666875"/>
          </a:xfrm>
          <a:noFill/>
        </p:spPr>
        <p:txBody>
          <a:bodyPr lIns="86360" tIns="42423" rIns="86360" bIns="42423"/>
          <a:lstStyle/>
          <a:p>
            <a:r>
              <a:rPr lang="en-US" sz="1600" b="1" smtClean="0"/>
              <a:t>Inspection</a:t>
            </a:r>
            <a:r>
              <a:rPr lang="en-US" sz="1600" smtClean="0"/>
              <a:t>: Checking for errors after they occur.</a:t>
            </a:r>
          </a:p>
          <a:p>
            <a:r>
              <a:rPr lang="en-US" sz="1600" smtClean="0"/>
              <a:t>Inspection is only 85% effective.</a:t>
            </a:r>
          </a:p>
          <a:p>
            <a:r>
              <a:rPr lang="en-US" sz="1600" smtClean="0"/>
              <a:t>This is detection, not defect prevention!</a:t>
            </a:r>
          </a:p>
          <a:p>
            <a:r>
              <a:rPr lang="en-US" sz="1600" b="1" smtClean="0"/>
              <a:t>Inspection is “OK” but we can do better.</a:t>
            </a:r>
          </a:p>
          <a:p>
            <a:endParaRPr lang="en-US" sz="1600" smtClean="0"/>
          </a:p>
        </p:txBody>
      </p:sp>
      <p:sp>
        <p:nvSpPr>
          <p:cNvPr id="29702" name="AutoShape 6"/>
          <p:cNvSpPr>
            <a:spLocks noChangeArrowheads="1"/>
          </p:cNvSpPr>
          <p:nvPr/>
        </p:nvSpPr>
        <p:spPr bwMode="auto">
          <a:xfrm>
            <a:off x="1193800" y="836613"/>
            <a:ext cx="2514600" cy="3657600"/>
          </a:xfrm>
          <a:prstGeom prst="upArrow">
            <a:avLst>
              <a:gd name="adj1" fmla="val 50000"/>
              <a:gd name="adj2" fmla="val 36364"/>
            </a:avLst>
          </a:prstGeom>
          <a:gradFill rotWithShape="1">
            <a:gsLst>
              <a:gs pos="0">
                <a:srgbClr val="0099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latin typeface="Times New Roman" pitchFamily="18" charset="0"/>
            </a:endParaRPr>
          </a:p>
        </p:txBody>
      </p:sp>
      <p:sp>
        <p:nvSpPr>
          <p:cNvPr id="29703" name="Text Box 7"/>
          <p:cNvSpPr txBox="1">
            <a:spLocks noChangeArrowheads="1"/>
          </p:cNvSpPr>
          <p:nvPr/>
        </p:nvSpPr>
        <p:spPr bwMode="auto">
          <a:xfrm>
            <a:off x="1803400" y="19034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29704" name="Text Box 8"/>
          <p:cNvSpPr txBox="1">
            <a:spLocks noChangeArrowheads="1"/>
          </p:cNvSpPr>
          <p:nvPr/>
        </p:nvSpPr>
        <p:spPr bwMode="auto">
          <a:xfrm>
            <a:off x="1803400" y="25892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29705" name="Text Box 9"/>
          <p:cNvSpPr txBox="1">
            <a:spLocks noChangeArrowheads="1"/>
          </p:cNvSpPr>
          <p:nvPr/>
        </p:nvSpPr>
        <p:spPr bwMode="auto">
          <a:xfrm>
            <a:off x="1803400" y="3275013"/>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29706" name="Line 10"/>
          <p:cNvSpPr>
            <a:spLocks noChangeShapeType="1"/>
          </p:cNvSpPr>
          <p:nvPr/>
        </p:nvSpPr>
        <p:spPr bwMode="auto">
          <a:xfrm flipV="1">
            <a:off x="1822450" y="3875088"/>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29707" name="Line 11"/>
          <p:cNvSpPr>
            <a:spLocks noChangeShapeType="1"/>
          </p:cNvSpPr>
          <p:nvPr/>
        </p:nvSpPr>
        <p:spPr bwMode="auto">
          <a:xfrm flipV="1">
            <a:off x="1827213" y="2438400"/>
            <a:ext cx="1262062" cy="3175"/>
          </a:xfrm>
          <a:prstGeom prst="line">
            <a:avLst/>
          </a:prstGeom>
          <a:noFill/>
          <a:ln w="12700">
            <a:solidFill>
              <a:schemeClr val="tx1"/>
            </a:solidFill>
            <a:round/>
            <a:headEnd/>
            <a:tailEnd/>
          </a:ln>
        </p:spPr>
        <p:txBody>
          <a:bodyPr lIns="65306" tIns="32653" rIns="65306" bIns="32653"/>
          <a:lstStyle/>
          <a:p>
            <a:endParaRPr lang="en-GB"/>
          </a:p>
        </p:txBody>
      </p:sp>
      <p:sp>
        <p:nvSpPr>
          <p:cNvPr id="29708" name="Line 12"/>
          <p:cNvSpPr>
            <a:spLocks noChangeShapeType="1"/>
          </p:cNvSpPr>
          <p:nvPr/>
        </p:nvSpPr>
        <p:spPr bwMode="auto">
          <a:xfrm flipV="1">
            <a:off x="1831975" y="3170238"/>
            <a:ext cx="1262063" cy="6350"/>
          </a:xfrm>
          <a:prstGeom prst="line">
            <a:avLst/>
          </a:prstGeom>
          <a:noFill/>
          <a:ln w="12700">
            <a:solidFill>
              <a:schemeClr val="tx1"/>
            </a:solidFill>
            <a:round/>
            <a:headEnd/>
            <a:tailEnd/>
          </a:ln>
        </p:spPr>
        <p:txBody>
          <a:bodyPr lIns="65306" tIns="32653" rIns="65306" bIns="32653"/>
          <a:lstStyle/>
          <a:p>
            <a:endParaRPr lang="en-GB"/>
          </a:p>
        </p:txBody>
      </p:sp>
      <p:sp>
        <p:nvSpPr>
          <p:cNvPr id="29709" name="Line 13"/>
          <p:cNvSpPr>
            <a:spLocks noChangeShapeType="1"/>
          </p:cNvSpPr>
          <p:nvPr/>
        </p:nvSpPr>
        <p:spPr bwMode="auto">
          <a:xfrm flipV="1">
            <a:off x="1822450" y="1744663"/>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29710" name="Text Box 14"/>
          <p:cNvSpPr txBox="1">
            <a:spLocks noChangeArrowheads="1"/>
          </p:cNvSpPr>
          <p:nvPr/>
        </p:nvSpPr>
        <p:spPr bwMode="auto">
          <a:xfrm>
            <a:off x="1651000" y="1295400"/>
            <a:ext cx="1600200"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29711" name="Text Box 15"/>
          <p:cNvSpPr txBox="1">
            <a:spLocks noChangeArrowheads="1"/>
          </p:cNvSpPr>
          <p:nvPr/>
        </p:nvSpPr>
        <p:spPr bwMode="auto">
          <a:xfrm rot="-5400000">
            <a:off x="715169" y="2315369"/>
            <a:ext cx="1295400"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29712" name="AutoShape 16"/>
          <p:cNvSpPr>
            <a:spLocks/>
          </p:cNvSpPr>
          <p:nvPr/>
        </p:nvSpPr>
        <p:spPr bwMode="auto">
          <a:xfrm>
            <a:off x="1651000" y="1827213"/>
            <a:ext cx="152400" cy="1295400"/>
          </a:xfrm>
          <a:prstGeom prst="leftBrace">
            <a:avLst>
              <a:gd name="adj1" fmla="val 70833"/>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29713" name="Text Box 17"/>
          <p:cNvSpPr txBox="1">
            <a:spLocks noChangeArrowheads="1"/>
          </p:cNvSpPr>
          <p:nvPr/>
        </p:nvSpPr>
        <p:spPr bwMode="auto">
          <a:xfrm rot="-5400000">
            <a:off x="715962" y="3687763"/>
            <a:ext cx="1293813"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29714" name="AutoShape 18"/>
          <p:cNvSpPr>
            <a:spLocks/>
          </p:cNvSpPr>
          <p:nvPr/>
        </p:nvSpPr>
        <p:spPr bwMode="auto">
          <a:xfrm>
            <a:off x="1651000" y="3200400"/>
            <a:ext cx="152400" cy="1293813"/>
          </a:xfrm>
          <a:prstGeom prst="leftBrace">
            <a:avLst>
              <a:gd name="adj1" fmla="val 70747"/>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29715" name="Text Box 19"/>
          <p:cNvSpPr txBox="1">
            <a:spLocks noChangeArrowheads="1"/>
          </p:cNvSpPr>
          <p:nvPr/>
        </p:nvSpPr>
        <p:spPr bwMode="auto">
          <a:xfrm>
            <a:off x="1792288" y="4035425"/>
            <a:ext cx="1293812"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29716" name="Rectangle 21"/>
          <p:cNvSpPr>
            <a:spLocks noChangeArrowheads="1"/>
          </p:cNvSpPr>
          <p:nvPr/>
        </p:nvSpPr>
        <p:spPr bwMode="auto">
          <a:xfrm>
            <a:off x="1831975" y="4052888"/>
            <a:ext cx="1252538" cy="314325"/>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29717" name="Rectangle 22"/>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Error proofing Levels: ‘OK’ (Inspection)</a:t>
            </a:r>
          </a:p>
        </p:txBody>
      </p:sp>
      <p:pic>
        <p:nvPicPr>
          <p:cNvPr id="29718" name="Picture 2"/>
          <p:cNvPicPr>
            <a:picLocks noChangeAspect="1" noChangeArrowheads="1"/>
          </p:cNvPicPr>
          <p:nvPr/>
        </p:nvPicPr>
        <p:blipFill>
          <a:blip r:embed="rId3" cstate="print"/>
          <a:srcRect/>
          <a:stretch>
            <a:fillRect/>
          </a:stretch>
        </p:blipFill>
        <p:spPr bwMode="auto">
          <a:xfrm>
            <a:off x="5467350" y="825500"/>
            <a:ext cx="2560638" cy="3683000"/>
          </a:xfrm>
          <a:prstGeom prst="rect">
            <a:avLst/>
          </a:prstGeom>
          <a:noFill/>
          <a:ln w="9525">
            <a:noFill/>
            <a:miter lim="800000"/>
            <a:headEnd/>
            <a:tailEnd/>
          </a:ln>
        </p:spPr>
      </p:pic>
      <p:sp>
        <p:nvSpPr>
          <p:cNvPr id="2" name="Rectangle 1"/>
          <p:cNvSpPr/>
          <p:nvPr/>
        </p:nvSpPr>
        <p:spPr>
          <a:xfrm>
            <a:off x="4643438" y="4605338"/>
            <a:ext cx="4259262" cy="1420812"/>
          </a:xfrm>
          <a:prstGeom prst="rect">
            <a:avLst/>
          </a:prstGeom>
        </p:spPr>
        <p:txBody>
          <a:bodyPr>
            <a:spAutoFit/>
          </a:bodyPr>
          <a:lstStyle/>
          <a:p>
            <a:pPr marL="285750" indent="-285750">
              <a:lnSpc>
                <a:spcPct val="90000"/>
              </a:lnSpc>
              <a:buFont typeface="Arial" pitchFamily="34" charset="0"/>
              <a:buChar char="•"/>
              <a:defRPr/>
            </a:pPr>
            <a:r>
              <a:rPr lang="en-US" sz="1600" dirty="0">
                <a:latin typeface="+mn-lt"/>
              </a:rPr>
              <a:t>Error is detected in the place that it is created</a:t>
            </a:r>
          </a:p>
          <a:p>
            <a:pPr marL="285750" indent="-285750">
              <a:lnSpc>
                <a:spcPct val="90000"/>
              </a:lnSpc>
              <a:buFont typeface="Arial" pitchFamily="34" charset="0"/>
              <a:buChar char="•"/>
              <a:defRPr/>
            </a:pPr>
            <a:r>
              <a:rPr lang="en-US" sz="1600" dirty="0">
                <a:latin typeface="+mn-lt"/>
              </a:rPr>
              <a:t>Example: torque sensor on nut runner</a:t>
            </a:r>
          </a:p>
          <a:p>
            <a:pPr marL="285750" indent="-285750">
              <a:lnSpc>
                <a:spcPct val="90000"/>
              </a:lnSpc>
              <a:buFont typeface="Arial" pitchFamily="34" charset="0"/>
              <a:buChar char="•"/>
              <a:defRPr/>
            </a:pPr>
            <a:r>
              <a:rPr lang="en-US" sz="1600" dirty="0">
                <a:latin typeface="+mn-lt"/>
              </a:rPr>
              <a:t>There is still rework involved!</a:t>
            </a:r>
          </a:p>
          <a:p>
            <a:pPr marL="285750" indent="-285750">
              <a:lnSpc>
                <a:spcPct val="90000"/>
              </a:lnSpc>
              <a:buFont typeface="Arial" pitchFamily="34" charset="0"/>
              <a:buChar char="•"/>
              <a:defRPr/>
            </a:pPr>
            <a:r>
              <a:rPr lang="en-US" sz="1600" b="1" dirty="0">
                <a:latin typeface="+mn-lt"/>
              </a:rPr>
              <a:t>Detection is better but you still have to double handle the part.</a:t>
            </a:r>
          </a:p>
        </p:txBody>
      </p:sp>
      <p:sp>
        <p:nvSpPr>
          <p:cNvPr id="3" name="Right Arrow 2"/>
          <p:cNvSpPr/>
          <p:nvPr/>
        </p:nvSpPr>
        <p:spPr>
          <a:xfrm>
            <a:off x="3419475" y="2887663"/>
            <a:ext cx="2232025" cy="68580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Rectangle 4"/>
          <p:cNvSpPr>
            <a:spLocks noChangeArrowheads="1"/>
          </p:cNvSpPr>
          <p:nvPr/>
        </p:nvSpPr>
        <p:spPr bwMode="auto">
          <a:xfrm>
            <a:off x="3059113" y="549275"/>
            <a:ext cx="3079750" cy="825500"/>
          </a:xfrm>
          <a:prstGeom prst="rect">
            <a:avLst/>
          </a:prstGeom>
          <a:noFill/>
          <a:ln>
            <a:noFill/>
          </a:ln>
          <a:effectLst/>
          <a:extLst/>
        </p:spPr>
        <p:txBody>
          <a:bodyPr lIns="87269" tIns="43635" rIns="87269" bIns="43635">
            <a:spAutoFit/>
          </a:bodyPr>
          <a:lstStyle/>
          <a:p>
            <a:pPr algn="ctr" defTabSz="873020">
              <a:lnSpc>
                <a:spcPct val="120000"/>
              </a:lnSpc>
              <a:defRPr/>
            </a:pPr>
            <a:r>
              <a:rPr lang="en-GB" sz="4400" b="1" dirty="0" err="1">
                <a:effectLst>
                  <a:outerShdw blurRad="38100" dist="38100" dir="2700000" algn="tl">
                    <a:srgbClr val="C0C0C0"/>
                  </a:outerShdw>
                </a:effectLst>
                <a:latin typeface="+mj-lt"/>
              </a:rPr>
              <a:t>Poka</a:t>
            </a:r>
            <a:r>
              <a:rPr lang="en-GB" sz="4400" b="1" dirty="0">
                <a:effectLst>
                  <a:outerShdw blurRad="38100" dist="38100" dir="2700000" algn="tl">
                    <a:srgbClr val="C0C0C0"/>
                  </a:outerShdw>
                </a:effectLst>
                <a:latin typeface="+mj-lt"/>
              </a:rPr>
              <a:t> Yoke</a:t>
            </a:r>
          </a:p>
        </p:txBody>
      </p:sp>
      <p:sp>
        <p:nvSpPr>
          <p:cNvPr id="29722"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Slide Number Placeholder 3"/>
          <p:cNvSpPr>
            <a:spLocks noGrp="1"/>
          </p:cNvSpPr>
          <p:nvPr>
            <p:ph type="sldNum" sz="quarter" idx="11"/>
          </p:nvPr>
        </p:nvSpPr>
        <p:spPr>
          <a:xfrm>
            <a:off x="457200" y="6245225"/>
            <a:ext cx="2386013" cy="476250"/>
          </a:xfrm>
          <a:noFill/>
        </p:spPr>
        <p:txBody>
          <a:bodyPr/>
          <a:lstStyle/>
          <a:p>
            <a:pPr algn="l"/>
            <a:fld id="{7FA9798A-C11E-4478-8220-14D65BC583DB}" type="slidenum">
              <a:rPr lang="en-US" smtClean="0"/>
              <a:pPr algn="l"/>
              <a:t>28</a:t>
            </a:fld>
            <a:endParaRPr lang="en-US" smtClean="0"/>
          </a:p>
        </p:txBody>
      </p:sp>
      <p:sp>
        <p:nvSpPr>
          <p:cNvPr id="30723" name="AutoShape 2"/>
          <p:cNvSpPr>
            <a:spLocks noChangeArrowheads="1"/>
          </p:cNvSpPr>
          <p:nvPr/>
        </p:nvSpPr>
        <p:spPr bwMode="auto">
          <a:xfrm>
            <a:off x="5508625" y="836613"/>
            <a:ext cx="2513013" cy="3657600"/>
          </a:xfrm>
          <a:prstGeom prst="upArrow">
            <a:avLst>
              <a:gd name="adj1" fmla="val 50000"/>
              <a:gd name="adj2" fmla="val 36387"/>
            </a:avLst>
          </a:prstGeom>
          <a:gradFill rotWithShape="0">
            <a:gsLst>
              <a:gs pos="0">
                <a:srgbClr val="0080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endParaRPr>
          </a:p>
        </p:txBody>
      </p:sp>
      <p:sp>
        <p:nvSpPr>
          <p:cNvPr id="30724" name="Text Box 3"/>
          <p:cNvSpPr txBox="1">
            <a:spLocks noChangeArrowheads="1"/>
          </p:cNvSpPr>
          <p:nvPr/>
        </p:nvSpPr>
        <p:spPr bwMode="auto">
          <a:xfrm>
            <a:off x="6116638" y="3962400"/>
            <a:ext cx="1296987"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30725" name="Text Box 4"/>
          <p:cNvSpPr txBox="1">
            <a:spLocks noChangeArrowheads="1"/>
          </p:cNvSpPr>
          <p:nvPr/>
        </p:nvSpPr>
        <p:spPr bwMode="auto">
          <a:xfrm>
            <a:off x="6116638" y="19034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30726" name="Text Box 5"/>
          <p:cNvSpPr txBox="1">
            <a:spLocks noChangeArrowheads="1"/>
          </p:cNvSpPr>
          <p:nvPr/>
        </p:nvSpPr>
        <p:spPr bwMode="auto">
          <a:xfrm>
            <a:off x="6116638" y="25892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30727" name="Text Box 6"/>
          <p:cNvSpPr txBox="1">
            <a:spLocks noChangeArrowheads="1"/>
          </p:cNvSpPr>
          <p:nvPr/>
        </p:nvSpPr>
        <p:spPr bwMode="auto">
          <a:xfrm>
            <a:off x="6116638" y="3275013"/>
            <a:ext cx="1296987"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30728" name="Line 7"/>
          <p:cNvSpPr>
            <a:spLocks noChangeShapeType="1"/>
          </p:cNvSpPr>
          <p:nvPr/>
        </p:nvSpPr>
        <p:spPr bwMode="auto">
          <a:xfrm flipV="1">
            <a:off x="6135688" y="3875088"/>
            <a:ext cx="1262062" cy="4762"/>
          </a:xfrm>
          <a:prstGeom prst="line">
            <a:avLst/>
          </a:prstGeom>
          <a:noFill/>
          <a:ln w="12700">
            <a:solidFill>
              <a:schemeClr val="tx1"/>
            </a:solidFill>
            <a:round/>
            <a:headEnd/>
            <a:tailEnd/>
          </a:ln>
        </p:spPr>
        <p:txBody>
          <a:bodyPr lIns="65306" tIns="32653" rIns="65306" bIns="32653"/>
          <a:lstStyle/>
          <a:p>
            <a:endParaRPr lang="en-GB"/>
          </a:p>
        </p:txBody>
      </p:sp>
      <p:sp>
        <p:nvSpPr>
          <p:cNvPr id="30729" name="Line 8"/>
          <p:cNvSpPr>
            <a:spLocks noChangeShapeType="1"/>
          </p:cNvSpPr>
          <p:nvPr/>
        </p:nvSpPr>
        <p:spPr bwMode="auto">
          <a:xfrm flipV="1">
            <a:off x="6140450" y="2438400"/>
            <a:ext cx="1263650" cy="3175"/>
          </a:xfrm>
          <a:prstGeom prst="line">
            <a:avLst/>
          </a:prstGeom>
          <a:noFill/>
          <a:ln w="12700">
            <a:solidFill>
              <a:schemeClr val="tx1"/>
            </a:solidFill>
            <a:round/>
            <a:headEnd/>
            <a:tailEnd/>
          </a:ln>
        </p:spPr>
        <p:txBody>
          <a:bodyPr lIns="65306" tIns="32653" rIns="65306" bIns="32653"/>
          <a:lstStyle/>
          <a:p>
            <a:endParaRPr lang="en-GB"/>
          </a:p>
        </p:txBody>
      </p:sp>
      <p:sp>
        <p:nvSpPr>
          <p:cNvPr id="30730" name="Line 9"/>
          <p:cNvSpPr>
            <a:spLocks noChangeShapeType="1"/>
          </p:cNvSpPr>
          <p:nvPr/>
        </p:nvSpPr>
        <p:spPr bwMode="auto">
          <a:xfrm flipV="1">
            <a:off x="6146800" y="3170238"/>
            <a:ext cx="1262063" cy="6350"/>
          </a:xfrm>
          <a:prstGeom prst="line">
            <a:avLst/>
          </a:prstGeom>
          <a:noFill/>
          <a:ln w="12700">
            <a:solidFill>
              <a:schemeClr val="tx1"/>
            </a:solidFill>
            <a:round/>
            <a:headEnd/>
            <a:tailEnd/>
          </a:ln>
        </p:spPr>
        <p:txBody>
          <a:bodyPr lIns="65306" tIns="32653" rIns="65306" bIns="32653"/>
          <a:lstStyle/>
          <a:p>
            <a:endParaRPr lang="en-GB"/>
          </a:p>
        </p:txBody>
      </p:sp>
      <p:sp>
        <p:nvSpPr>
          <p:cNvPr id="30731" name="Line 10"/>
          <p:cNvSpPr>
            <a:spLocks noChangeShapeType="1"/>
          </p:cNvSpPr>
          <p:nvPr/>
        </p:nvSpPr>
        <p:spPr bwMode="auto">
          <a:xfrm flipV="1">
            <a:off x="6135688" y="1744663"/>
            <a:ext cx="1262062" cy="4762"/>
          </a:xfrm>
          <a:prstGeom prst="line">
            <a:avLst/>
          </a:prstGeom>
          <a:noFill/>
          <a:ln w="12700">
            <a:solidFill>
              <a:schemeClr val="tx1"/>
            </a:solidFill>
            <a:round/>
            <a:headEnd/>
            <a:tailEnd/>
          </a:ln>
        </p:spPr>
        <p:txBody>
          <a:bodyPr lIns="65306" tIns="32653" rIns="65306" bIns="32653"/>
          <a:lstStyle/>
          <a:p>
            <a:endParaRPr lang="en-GB"/>
          </a:p>
        </p:txBody>
      </p:sp>
      <p:sp>
        <p:nvSpPr>
          <p:cNvPr id="30732" name="Text Box 11"/>
          <p:cNvSpPr txBox="1">
            <a:spLocks noChangeArrowheads="1"/>
          </p:cNvSpPr>
          <p:nvPr/>
        </p:nvSpPr>
        <p:spPr bwMode="auto">
          <a:xfrm>
            <a:off x="5965825" y="1295400"/>
            <a:ext cx="1598613"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30733" name="Text Box 12"/>
          <p:cNvSpPr txBox="1">
            <a:spLocks noChangeArrowheads="1"/>
          </p:cNvSpPr>
          <p:nvPr/>
        </p:nvSpPr>
        <p:spPr bwMode="auto">
          <a:xfrm rot="-5400000">
            <a:off x="5028407" y="2315369"/>
            <a:ext cx="1295400"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30734" name="AutoShape 13"/>
          <p:cNvSpPr>
            <a:spLocks/>
          </p:cNvSpPr>
          <p:nvPr/>
        </p:nvSpPr>
        <p:spPr bwMode="auto">
          <a:xfrm>
            <a:off x="5965825" y="1827213"/>
            <a:ext cx="150813" cy="1295400"/>
          </a:xfrm>
          <a:prstGeom prst="leftBrace">
            <a:avLst>
              <a:gd name="adj1" fmla="val 71579"/>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35" name="Text Box 14"/>
          <p:cNvSpPr txBox="1">
            <a:spLocks noChangeArrowheads="1"/>
          </p:cNvSpPr>
          <p:nvPr/>
        </p:nvSpPr>
        <p:spPr bwMode="auto">
          <a:xfrm rot="-5400000">
            <a:off x="5029200" y="3687763"/>
            <a:ext cx="1293813"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30736" name="AutoShape 15"/>
          <p:cNvSpPr>
            <a:spLocks/>
          </p:cNvSpPr>
          <p:nvPr/>
        </p:nvSpPr>
        <p:spPr bwMode="auto">
          <a:xfrm>
            <a:off x="5965825" y="3200400"/>
            <a:ext cx="150813" cy="1293813"/>
          </a:xfrm>
          <a:prstGeom prst="leftBrace">
            <a:avLst>
              <a:gd name="adj1" fmla="val 71491"/>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37" name="Rectangle 17"/>
          <p:cNvSpPr>
            <a:spLocks noGrp="1" noChangeArrowheads="1"/>
          </p:cNvSpPr>
          <p:nvPr>
            <p:ph type="body" idx="1"/>
          </p:nvPr>
        </p:nvSpPr>
        <p:spPr>
          <a:xfrm>
            <a:off x="4622800" y="4652963"/>
            <a:ext cx="4259263" cy="1409700"/>
          </a:xfrm>
        </p:spPr>
        <p:txBody>
          <a:bodyPr/>
          <a:lstStyle/>
          <a:p>
            <a:r>
              <a:rPr lang="en-US" sz="1600" smtClean="0"/>
              <a:t>Product is designed to go together only one way - the right way.</a:t>
            </a:r>
          </a:p>
          <a:p>
            <a:r>
              <a:rPr lang="en-US" sz="1600" smtClean="0"/>
              <a:t>Potential errors are eliminated through design.</a:t>
            </a:r>
          </a:p>
        </p:txBody>
      </p:sp>
      <p:sp>
        <p:nvSpPr>
          <p:cNvPr id="30738" name="Rectangle 18"/>
          <p:cNvSpPr>
            <a:spLocks noChangeArrowheads="1"/>
          </p:cNvSpPr>
          <p:nvPr/>
        </p:nvSpPr>
        <p:spPr bwMode="auto">
          <a:xfrm>
            <a:off x="6146800" y="1931988"/>
            <a:ext cx="1250950" cy="315912"/>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30739" name="Rectangle 19"/>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Error proofing Levels: ‘Best’ (Design)</a:t>
            </a:r>
          </a:p>
        </p:txBody>
      </p:sp>
      <p:sp>
        <p:nvSpPr>
          <p:cNvPr id="20" name="Rectangle 4"/>
          <p:cNvSpPr>
            <a:spLocks noChangeArrowheads="1"/>
          </p:cNvSpPr>
          <p:nvPr/>
        </p:nvSpPr>
        <p:spPr bwMode="auto">
          <a:xfrm>
            <a:off x="3059113" y="549275"/>
            <a:ext cx="3079750" cy="825500"/>
          </a:xfrm>
          <a:prstGeom prst="rect">
            <a:avLst/>
          </a:prstGeom>
          <a:noFill/>
          <a:ln>
            <a:noFill/>
          </a:ln>
          <a:effectLst/>
          <a:extLst/>
        </p:spPr>
        <p:txBody>
          <a:bodyPr lIns="87269" tIns="43635" rIns="87269" bIns="43635">
            <a:spAutoFit/>
          </a:bodyPr>
          <a:lstStyle/>
          <a:p>
            <a:pPr algn="ctr" defTabSz="873020">
              <a:lnSpc>
                <a:spcPct val="120000"/>
              </a:lnSpc>
              <a:defRPr/>
            </a:pPr>
            <a:r>
              <a:rPr lang="en-GB" sz="4400" b="1" dirty="0" err="1">
                <a:effectLst>
                  <a:outerShdw blurRad="38100" dist="38100" dir="2700000" algn="tl">
                    <a:srgbClr val="C0C0C0"/>
                  </a:outerShdw>
                </a:effectLst>
                <a:latin typeface="+mj-lt"/>
              </a:rPr>
              <a:t>Poka</a:t>
            </a:r>
            <a:r>
              <a:rPr lang="en-GB" sz="4400" b="1" dirty="0">
                <a:effectLst>
                  <a:outerShdw blurRad="38100" dist="38100" dir="2700000" algn="tl">
                    <a:srgbClr val="C0C0C0"/>
                  </a:outerShdw>
                </a:effectLst>
                <a:latin typeface="+mj-lt"/>
              </a:rPr>
              <a:t> Yoke</a:t>
            </a:r>
          </a:p>
        </p:txBody>
      </p:sp>
      <p:sp>
        <p:nvSpPr>
          <p:cNvPr id="2" name="Rectangle 1"/>
          <p:cNvSpPr/>
          <p:nvPr/>
        </p:nvSpPr>
        <p:spPr>
          <a:xfrm>
            <a:off x="246063" y="4676775"/>
            <a:ext cx="4254500" cy="1643063"/>
          </a:xfrm>
          <a:prstGeom prst="rect">
            <a:avLst/>
          </a:prstGeom>
        </p:spPr>
        <p:txBody>
          <a:bodyPr>
            <a:spAutoFit/>
          </a:bodyPr>
          <a:lstStyle/>
          <a:p>
            <a:pPr marL="285750" indent="-285750">
              <a:lnSpc>
                <a:spcPct val="90000"/>
              </a:lnSpc>
              <a:buFont typeface="Arial" pitchFamily="34" charset="0"/>
              <a:buChar char="•"/>
              <a:defRPr/>
            </a:pPr>
            <a:r>
              <a:rPr lang="en-US" sz="1600" dirty="0">
                <a:latin typeface="+mn-lt"/>
              </a:rPr>
              <a:t>Detect errors and do not cycle until right piece is in the right place.</a:t>
            </a:r>
          </a:p>
          <a:p>
            <a:pPr marL="285750" indent="-285750">
              <a:lnSpc>
                <a:spcPct val="90000"/>
              </a:lnSpc>
              <a:buFont typeface="Arial" pitchFamily="34" charset="0"/>
              <a:buChar char="•"/>
              <a:defRPr/>
            </a:pPr>
            <a:r>
              <a:rPr lang="en-US" sz="1600" dirty="0">
                <a:latin typeface="+mn-lt"/>
              </a:rPr>
              <a:t>Example: Sensor checks for correct part, bar code reader on tester.</a:t>
            </a:r>
          </a:p>
          <a:p>
            <a:pPr marL="285750" indent="-285750">
              <a:lnSpc>
                <a:spcPct val="90000"/>
              </a:lnSpc>
              <a:buFont typeface="Arial" pitchFamily="34" charset="0"/>
              <a:buChar char="•"/>
              <a:defRPr/>
            </a:pPr>
            <a:r>
              <a:rPr lang="en-US" sz="1600" dirty="0">
                <a:latin typeface="+mn-lt"/>
              </a:rPr>
              <a:t>This is “true” </a:t>
            </a:r>
            <a:r>
              <a:rPr lang="en-US" sz="1600" dirty="0" err="1">
                <a:latin typeface="+mn-lt"/>
              </a:rPr>
              <a:t>errorproofing</a:t>
            </a:r>
            <a:r>
              <a:rPr lang="en-US" sz="1600" dirty="0">
                <a:latin typeface="+mn-lt"/>
              </a:rPr>
              <a:t>.</a:t>
            </a:r>
          </a:p>
          <a:p>
            <a:pPr marL="285750" indent="-285750">
              <a:lnSpc>
                <a:spcPct val="90000"/>
              </a:lnSpc>
              <a:buFont typeface="Arial" pitchFamily="34" charset="0"/>
              <a:buChar char="•"/>
              <a:defRPr/>
            </a:pPr>
            <a:r>
              <a:rPr lang="en-US" sz="1600" dirty="0">
                <a:latin typeface="Arial" pitchFamily="34" charset="0"/>
              </a:rPr>
              <a:t>Prevention is better because the part cannot be moved forward until it is right.</a:t>
            </a:r>
            <a:endParaRPr lang="en-US" sz="1600" dirty="0">
              <a:latin typeface="+mn-lt"/>
            </a:endParaRPr>
          </a:p>
        </p:txBody>
      </p:sp>
      <p:sp>
        <p:nvSpPr>
          <p:cNvPr id="30742" name="AutoShape 2"/>
          <p:cNvSpPr>
            <a:spLocks noChangeArrowheads="1"/>
          </p:cNvSpPr>
          <p:nvPr/>
        </p:nvSpPr>
        <p:spPr bwMode="auto">
          <a:xfrm>
            <a:off x="1116013" y="836613"/>
            <a:ext cx="2513012" cy="3657600"/>
          </a:xfrm>
          <a:prstGeom prst="upArrow">
            <a:avLst>
              <a:gd name="adj1" fmla="val 50000"/>
              <a:gd name="adj2" fmla="val 36387"/>
            </a:avLst>
          </a:prstGeom>
          <a:gradFill rotWithShape="0">
            <a:gsLst>
              <a:gs pos="0">
                <a:srgbClr val="008000"/>
              </a:gs>
              <a:gs pos="100000">
                <a:srgbClr val="FF0000"/>
              </a:gs>
            </a:gsLst>
            <a:lin ang="5400000" scaled="1"/>
          </a:gradFill>
          <a:ln w="12700">
            <a:solidFill>
              <a:schemeClr val="tx1"/>
            </a:solidFill>
            <a:miter lim="800000"/>
            <a:headEnd/>
            <a:tailEnd/>
          </a:ln>
        </p:spPr>
        <p:txBody>
          <a:bodyPr wrap="none" lIns="87269" tIns="43635" rIns="87269" bIns="43635" anchor="ctr"/>
          <a:lstStyle/>
          <a:p>
            <a:pPr algn="ctr" defTabSz="871538"/>
            <a:endParaRPr lang="en-US">
              <a:solidFill>
                <a:schemeClr val="bg1"/>
              </a:solidFill>
            </a:endParaRPr>
          </a:p>
        </p:txBody>
      </p:sp>
      <p:sp>
        <p:nvSpPr>
          <p:cNvPr id="30743" name="Text Box 3"/>
          <p:cNvSpPr txBox="1">
            <a:spLocks noChangeArrowheads="1"/>
          </p:cNvSpPr>
          <p:nvPr/>
        </p:nvSpPr>
        <p:spPr bwMode="auto">
          <a:xfrm>
            <a:off x="1724025" y="3962400"/>
            <a:ext cx="1296988"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Inspection</a:t>
            </a:r>
          </a:p>
        </p:txBody>
      </p:sp>
      <p:sp>
        <p:nvSpPr>
          <p:cNvPr id="30744" name="Text Box 4"/>
          <p:cNvSpPr txBox="1">
            <a:spLocks noChangeArrowheads="1"/>
          </p:cNvSpPr>
          <p:nvPr/>
        </p:nvSpPr>
        <p:spPr bwMode="auto">
          <a:xfrm>
            <a:off x="1724025" y="19034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Design</a:t>
            </a:r>
          </a:p>
        </p:txBody>
      </p:sp>
      <p:sp>
        <p:nvSpPr>
          <p:cNvPr id="30745" name="Text Box 5"/>
          <p:cNvSpPr txBox="1">
            <a:spLocks noChangeArrowheads="1"/>
          </p:cNvSpPr>
          <p:nvPr/>
        </p:nvSpPr>
        <p:spPr bwMode="auto">
          <a:xfrm>
            <a:off x="1724025" y="25892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Source</a:t>
            </a:r>
          </a:p>
        </p:txBody>
      </p:sp>
      <p:sp>
        <p:nvSpPr>
          <p:cNvPr id="30746" name="Text Box 6"/>
          <p:cNvSpPr txBox="1">
            <a:spLocks noChangeArrowheads="1"/>
          </p:cNvSpPr>
          <p:nvPr/>
        </p:nvSpPr>
        <p:spPr bwMode="auto">
          <a:xfrm>
            <a:off x="1724025" y="3275013"/>
            <a:ext cx="1296988" cy="319087"/>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solidFill>
                  <a:schemeClr val="bg1"/>
                </a:solidFill>
              </a:rPr>
              <a:t>Detection</a:t>
            </a:r>
          </a:p>
        </p:txBody>
      </p:sp>
      <p:sp>
        <p:nvSpPr>
          <p:cNvPr id="30747" name="Line 7"/>
          <p:cNvSpPr>
            <a:spLocks noChangeShapeType="1"/>
          </p:cNvSpPr>
          <p:nvPr/>
        </p:nvSpPr>
        <p:spPr bwMode="auto">
          <a:xfrm flipV="1">
            <a:off x="1743075" y="3875088"/>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30748" name="Line 8"/>
          <p:cNvSpPr>
            <a:spLocks noChangeShapeType="1"/>
          </p:cNvSpPr>
          <p:nvPr/>
        </p:nvSpPr>
        <p:spPr bwMode="auto">
          <a:xfrm flipV="1">
            <a:off x="1747838" y="2438400"/>
            <a:ext cx="1263650" cy="3175"/>
          </a:xfrm>
          <a:prstGeom prst="line">
            <a:avLst/>
          </a:prstGeom>
          <a:noFill/>
          <a:ln w="12700">
            <a:solidFill>
              <a:schemeClr val="tx1"/>
            </a:solidFill>
            <a:round/>
            <a:headEnd/>
            <a:tailEnd/>
          </a:ln>
        </p:spPr>
        <p:txBody>
          <a:bodyPr lIns="65306" tIns="32653" rIns="65306" bIns="32653"/>
          <a:lstStyle/>
          <a:p>
            <a:endParaRPr lang="en-GB"/>
          </a:p>
        </p:txBody>
      </p:sp>
      <p:sp>
        <p:nvSpPr>
          <p:cNvPr id="30749" name="Line 9"/>
          <p:cNvSpPr>
            <a:spLocks noChangeShapeType="1"/>
          </p:cNvSpPr>
          <p:nvPr/>
        </p:nvSpPr>
        <p:spPr bwMode="auto">
          <a:xfrm flipV="1">
            <a:off x="1754188" y="3170238"/>
            <a:ext cx="1262062" cy="6350"/>
          </a:xfrm>
          <a:prstGeom prst="line">
            <a:avLst/>
          </a:prstGeom>
          <a:noFill/>
          <a:ln w="12700">
            <a:solidFill>
              <a:schemeClr val="tx1"/>
            </a:solidFill>
            <a:round/>
            <a:headEnd/>
            <a:tailEnd/>
          </a:ln>
        </p:spPr>
        <p:txBody>
          <a:bodyPr lIns="65306" tIns="32653" rIns="65306" bIns="32653"/>
          <a:lstStyle/>
          <a:p>
            <a:endParaRPr lang="en-GB"/>
          </a:p>
        </p:txBody>
      </p:sp>
      <p:sp>
        <p:nvSpPr>
          <p:cNvPr id="30750" name="Line 10"/>
          <p:cNvSpPr>
            <a:spLocks noChangeShapeType="1"/>
          </p:cNvSpPr>
          <p:nvPr/>
        </p:nvSpPr>
        <p:spPr bwMode="auto">
          <a:xfrm flipV="1">
            <a:off x="1743075" y="1744663"/>
            <a:ext cx="1262063" cy="4762"/>
          </a:xfrm>
          <a:prstGeom prst="line">
            <a:avLst/>
          </a:prstGeom>
          <a:noFill/>
          <a:ln w="12700">
            <a:solidFill>
              <a:schemeClr val="tx1"/>
            </a:solidFill>
            <a:round/>
            <a:headEnd/>
            <a:tailEnd/>
          </a:ln>
        </p:spPr>
        <p:txBody>
          <a:bodyPr lIns="65306" tIns="32653" rIns="65306" bIns="32653"/>
          <a:lstStyle/>
          <a:p>
            <a:endParaRPr lang="en-GB"/>
          </a:p>
        </p:txBody>
      </p:sp>
      <p:sp>
        <p:nvSpPr>
          <p:cNvPr id="30751" name="Text Box 11"/>
          <p:cNvSpPr txBox="1">
            <a:spLocks noChangeArrowheads="1"/>
          </p:cNvSpPr>
          <p:nvPr/>
        </p:nvSpPr>
        <p:spPr bwMode="auto">
          <a:xfrm>
            <a:off x="1573213" y="1295400"/>
            <a:ext cx="1598612" cy="319088"/>
          </a:xfrm>
          <a:prstGeom prst="rect">
            <a:avLst/>
          </a:prstGeom>
          <a:noFill/>
          <a:ln w="12700">
            <a:noFill/>
            <a:miter lim="800000"/>
            <a:headEnd/>
            <a:tailEnd/>
          </a:ln>
        </p:spPr>
        <p:txBody>
          <a:bodyPr lIns="87269" tIns="43635" rIns="87269" bIns="43635">
            <a:spAutoFit/>
          </a:bodyPr>
          <a:lstStyle/>
          <a:p>
            <a:pPr algn="ctr" defTabSz="1222375"/>
            <a:r>
              <a:rPr lang="en-US" sz="1500" b="1">
                <a:solidFill>
                  <a:schemeClr val="bg1"/>
                </a:solidFill>
              </a:rPr>
              <a:t>Errorproofing</a:t>
            </a:r>
          </a:p>
        </p:txBody>
      </p:sp>
      <p:sp>
        <p:nvSpPr>
          <p:cNvPr id="30752" name="Text Box 12"/>
          <p:cNvSpPr txBox="1">
            <a:spLocks noChangeArrowheads="1"/>
          </p:cNvSpPr>
          <p:nvPr/>
        </p:nvSpPr>
        <p:spPr bwMode="auto">
          <a:xfrm rot="-5400000">
            <a:off x="635794" y="2315369"/>
            <a:ext cx="1295400"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Prevention</a:t>
            </a:r>
          </a:p>
        </p:txBody>
      </p:sp>
      <p:sp>
        <p:nvSpPr>
          <p:cNvPr id="30753" name="AutoShape 13"/>
          <p:cNvSpPr>
            <a:spLocks/>
          </p:cNvSpPr>
          <p:nvPr/>
        </p:nvSpPr>
        <p:spPr bwMode="auto">
          <a:xfrm>
            <a:off x="1573213" y="1827213"/>
            <a:ext cx="150812" cy="1295400"/>
          </a:xfrm>
          <a:prstGeom prst="leftBrace">
            <a:avLst>
              <a:gd name="adj1" fmla="val 71579"/>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54" name="Text Box 14"/>
          <p:cNvSpPr txBox="1">
            <a:spLocks noChangeArrowheads="1"/>
          </p:cNvSpPr>
          <p:nvPr/>
        </p:nvSpPr>
        <p:spPr bwMode="auto">
          <a:xfrm rot="-5400000">
            <a:off x="636587" y="3687763"/>
            <a:ext cx="1293813" cy="319088"/>
          </a:xfrm>
          <a:prstGeom prst="rect">
            <a:avLst/>
          </a:prstGeom>
          <a:noFill/>
          <a:ln w="12700">
            <a:noFill/>
            <a:miter lim="800000"/>
            <a:headEnd/>
            <a:tailEnd/>
          </a:ln>
        </p:spPr>
        <p:txBody>
          <a:bodyPr lIns="87269" tIns="43635" rIns="87269" bIns="43635">
            <a:spAutoFit/>
          </a:bodyPr>
          <a:lstStyle/>
          <a:p>
            <a:pPr algn="ctr" defTabSz="1222375">
              <a:spcBef>
                <a:spcPct val="50000"/>
              </a:spcBef>
            </a:pPr>
            <a:r>
              <a:rPr lang="en-US" sz="1500" b="1"/>
              <a:t>Detection</a:t>
            </a:r>
          </a:p>
        </p:txBody>
      </p:sp>
      <p:sp>
        <p:nvSpPr>
          <p:cNvPr id="30755" name="AutoShape 15"/>
          <p:cNvSpPr>
            <a:spLocks/>
          </p:cNvSpPr>
          <p:nvPr/>
        </p:nvSpPr>
        <p:spPr bwMode="auto">
          <a:xfrm>
            <a:off x="1573213" y="3200400"/>
            <a:ext cx="150812" cy="1293813"/>
          </a:xfrm>
          <a:prstGeom prst="leftBrace">
            <a:avLst>
              <a:gd name="adj1" fmla="val 71491"/>
              <a:gd name="adj2" fmla="val 50000"/>
            </a:avLst>
          </a:prstGeom>
          <a:noFill/>
          <a:ln w="12700">
            <a:solidFill>
              <a:schemeClr val="tx1"/>
            </a:solidFill>
            <a:round/>
            <a:headEnd/>
            <a:tailEnd/>
          </a:ln>
        </p:spPr>
        <p:txBody>
          <a:bodyPr wrap="none" lIns="65306" tIns="32653" rIns="65306" bIns="32653" anchor="ctr"/>
          <a:lstStyle/>
          <a:p>
            <a:endParaRPr lang="en-GB"/>
          </a:p>
        </p:txBody>
      </p:sp>
      <p:sp>
        <p:nvSpPr>
          <p:cNvPr id="30756" name="Rectangle 20"/>
          <p:cNvSpPr>
            <a:spLocks noChangeArrowheads="1"/>
          </p:cNvSpPr>
          <p:nvPr/>
        </p:nvSpPr>
        <p:spPr bwMode="auto">
          <a:xfrm>
            <a:off x="1754188" y="2617788"/>
            <a:ext cx="1250950" cy="314325"/>
          </a:xfrm>
          <a:prstGeom prst="rect">
            <a:avLst/>
          </a:prstGeom>
          <a:noFill/>
          <a:ln w="38100">
            <a:solidFill>
              <a:srgbClr val="FAFD00"/>
            </a:solidFill>
            <a:miter lim="800000"/>
            <a:headEnd/>
            <a:tailEnd/>
          </a:ln>
        </p:spPr>
        <p:txBody>
          <a:bodyPr wrap="none" lIns="65306" tIns="32653" rIns="65306" bIns="32653" anchor="ctr"/>
          <a:lstStyle/>
          <a:p>
            <a:endParaRPr lang="en-GB"/>
          </a:p>
        </p:txBody>
      </p:sp>
      <p:sp>
        <p:nvSpPr>
          <p:cNvPr id="37" name="Right Arrow 36"/>
          <p:cNvSpPr/>
          <p:nvPr/>
        </p:nvSpPr>
        <p:spPr>
          <a:xfrm>
            <a:off x="3419475" y="2887663"/>
            <a:ext cx="2232025" cy="68580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758"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1"/>
          </p:nvPr>
        </p:nvSpPr>
        <p:spPr>
          <a:xfrm>
            <a:off x="457200" y="6245225"/>
            <a:ext cx="2386013" cy="476250"/>
          </a:xfrm>
          <a:noFill/>
        </p:spPr>
        <p:txBody>
          <a:bodyPr/>
          <a:lstStyle/>
          <a:p>
            <a:pPr algn="l"/>
            <a:fld id="{588DE817-7E69-4F2F-9080-A3C44F5F0130}" type="slidenum">
              <a:rPr lang="en-US" smtClean="0"/>
              <a:pPr algn="l"/>
              <a:t>29</a:t>
            </a:fld>
            <a:endParaRPr lang="en-US" smtClean="0"/>
          </a:p>
        </p:txBody>
      </p:sp>
      <p:sp>
        <p:nvSpPr>
          <p:cNvPr id="31747"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1748"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Andon</a:t>
            </a:r>
          </a:p>
        </p:txBody>
      </p:sp>
      <p:pic>
        <p:nvPicPr>
          <p:cNvPr id="31749"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pic>
        <p:nvPicPr>
          <p:cNvPr id="31750" name="Picture 2"/>
          <p:cNvPicPr>
            <a:picLocks noChangeAspect="1" noChangeArrowheads="1"/>
          </p:cNvPicPr>
          <p:nvPr/>
        </p:nvPicPr>
        <p:blipFill>
          <a:blip r:embed="rId4" cstate="print"/>
          <a:srcRect/>
          <a:stretch>
            <a:fillRect/>
          </a:stretch>
        </p:blipFill>
        <p:spPr bwMode="auto">
          <a:xfrm>
            <a:off x="4806950" y="1612900"/>
            <a:ext cx="1712913" cy="1206500"/>
          </a:xfrm>
          <a:prstGeom prst="rect">
            <a:avLst/>
          </a:prstGeom>
          <a:noFill/>
          <a:ln w="9525">
            <a:noFill/>
            <a:miter lim="800000"/>
            <a:headEnd/>
            <a:tailEnd/>
          </a:ln>
        </p:spPr>
      </p:pic>
      <p:pic>
        <p:nvPicPr>
          <p:cNvPr id="31751" name="Picture 3"/>
          <p:cNvPicPr>
            <a:picLocks noChangeAspect="1" noChangeArrowheads="1"/>
          </p:cNvPicPr>
          <p:nvPr/>
        </p:nvPicPr>
        <p:blipFill>
          <a:blip r:embed="rId5" cstate="print"/>
          <a:srcRect/>
          <a:stretch>
            <a:fillRect/>
          </a:stretch>
        </p:blipFill>
        <p:spPr bwMode="auto">
          <a:xfrm>
            <a:off x="4959350" y="2974975"/>
            <a:ext cx="3952875" cy="2965450"/>
          </a:xfrm>
          <a:prstGeom prst="rect">
            <a:avLst/>
          </a:prstGeom>
          <a:noFill/>
          <a:ln w="9525">
            <a:noFill/>
            <a:miter lim="800000"/>
            <a:headEnd/>
            <a:tailEnd/>
          </a:ln>
        </p:spPr>
      </p:pic>
      <p:sp>
        <p:nvSpPr>
          <p:cNvPr id="31752" name="Rectangle 4"/>
          <p:cNvSpPr>
            <a:spLocks noChangeArrowheads="1"/>
          </p:cNvSpPr>
          <p:nvPr/>
        </p:nvSpPr>
        <p:spPr bwMode="auto">
          <a:xfrm>
            <a:off x="5867400" y="6045200"/>
            <a:ext cx="2557463" cy="274638"/>
          </a:xfrm>
          <a:prstGeom prst="rect">
            <a:avLst/>
          </a:prstGeom>
          <a:noFill/>
          <a:ln w="12700">
            <a:noFill/>
            <a:miter lim="800000"/>
            <a:headEnd type="none" w="sm" len="sm"/>
            <a:tailEnd type="none" w="sm" len="sm"/>
          </a:ln>
        </p:spPr>
        <p:txBody>
          <a:bodyPr wrap="none">
            <a:spAutoFit/>
          </a:bodyPr>
          <a:lstStyle/>
          <a:p>
            <a:r>
              <a:rPr lang="en-US" sz="1200"/>
              <a:t>Courtesy of Sara Lee Intimate Apparel</a:t>
            </a:r>
          </a:p>
        </p:txBody>
      </p:sp>
      <p:sp>
        <p:nvSpPr>
          <p:cNvPr id="31753" name="Rectangle 1"/>
          <p:cNvSpPr>
            <a:spLocks noChangeArrowheads="1"/>
          </p:cNvSpPr>
          <p:nvPr/>
        </p:nvSpPr>
        <p:spPr bwMode="auto">
          <a:xfrm>
            <a:off x="234950" y="1925638"/>
            <a:ext cx="4572000" cy="4524375"/>
          </a:xfrm>
          <a:prstGeom prst="rect">
            <a:avLst/>
          </a:prstGeom>
          <a:noFill/>
          <a:ln w="9525">
            <a:noFill/>
            <a:miter lim="800000"/>
            <a:headEnd/>
            <a:tailEnd/>
          </a:ln>
        </p:spPr>
        <p:txBody>
          <a:bodyPr>
            <a:spAutoFit/>
          </a:bodyPr>
          <a:lstStyle/>
          <a:p>
            <a:pPr>
              <a:buFont typeface="Wingdings" pitchFamily="2" charset="2"/>
              <a:buNone/>
            </a:pPr>
            <a:r>
              <a:rPr lang="en-US" sz="1800"/>
              <a:t>A visual management tool that highlights the status of operations in an area at a single glance and that signals whenever an abnormality occurs.</a:t>
            </a:r>
          </a:p>
          <a:p>
            <a:pPr>
              <a:buFont typeface="Wingdings" pitchFamily="2" charset="2"/>
              <a:buNone/>
            </a:pPr>
            <a:r>
              <a:rPr lang="en-US" sz="1800"/>
              <a:t>	- which machines are operating</a:t>
            </a:r>
          </a:p>
          <a:p>
            <a:pPr>
              <a:buFont typeface="Wingdings" pitchFamily="2" charset="2"/>
              <a:buNone/>
            </a:pPr>
            <a:r>
              <a:rPr lang="en-US" sz="1800"/>
              <a:t>	- an abnormality </a:t>
            </a:r>
          </a:p>
          <a:p>
            <a:pPr>
              <a:buFont typeface="Wingdings" pitchFamily="2" charset="2"/>
              <a:buNone/>
            </a:pPr>
            <a:r>
              <a:rPr lang="en-US" sz="1800"/>
              <a:t>		- machine downtime, </a:t>
            </a:r>
          </a:p>
          <a:p>
            <a:pPr>
              <a:buFont typeface="Wingdings" pitchFamily="2" charset="2"/>
              <a:buNone/>
            </a:pPr>
            <a:r>
              <a:rPr lang="en-US" sz="1800"/>
              <a:t>		- a quality problem, </a:t>
            </a:r>
          </a:p>
          <a:p>
            <a:pPr>
              <a:buFont typeface="Wingdings" pitchFamily="2" charset="2"/>
              <a:buNone/>
            </a:pPr>
            <a:r>
              <a:rPr lang="en-US" sz="1800"/>
              <a:t>		- tooling faults, </a:t>
            </a:r>
          </a:p>
          <a:p>
            <a:pPr>
              <a:buFont typeface="Wingdings" pitchFamily="2" charset="2"/>
              <a:buNone/>
            </a:pPr>
            <a:r>
              <a:rPr lang="en-US" sz="1800"/>
              <a:t>		- operator delays, and </a:t>
            </a:r>
          </a:p>
          <a:p>
            <a:pPr>
              <a:buFont typeface="Wingdings" pitchFamily="2" charset="2"/>
              <a:buNone/>
            </a:pPr>
            <a:r>
              <a:rPr lang="en-US" sz="1800"/>
              <a:t>		- material shortages), </a:t>
            </a:r>
          </a:p>
          <a:p>
            <a:pPr>
              <a:buFont typeface="Wingdings" pitchFamily="2" charset="2"/>
              <a:buNone/>
            </a:pPr>
            <a:endParaRPr lang="en-US" sz="1800"/>
          </a:p>
          <a:p>
            <a:pPr>
              <a:buFont typeface="Wingdings" pitchFamily="2" charset="2"/>
              <a:buNone/>
            </a:pPr>
            <a:r>
              <a:rPr lang="en-US" sz="1800"/>
              <a:t>and needed actions such as changeovers.  An Andon can also be used to display the status of production in terms of the number of units planned versus actual output.</a:t>
            </a:r>
          </a:p>
        </p:txBody>
      </p:sp>
      <p:sp>
        <p:nvSpPr>
          <p:cNvPr id="3175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Slide Number Placeholder 3"/>
          <p:cNvSpPr>
            <a:spLocks noGrp="1"/>
          </p:cNvSpPr>
          <p:nvPr>
            <p:ph type="sldNum" sz="quarter" idx="11"/>
          </p:nvPr>
        </p:nvSpPr>
        <p:spPr>
          <a:xfrm>
            <a:off x="457200" y="6245225"/>
            <a:ext cx="2386013" cy="476250"/>
          </a:xfrm>
          <a:noFill/>
        </p:spPr>
        <p:txBody>
          <a:bodyPr/>
          <a:lstStyle/>
          <a:p>
            <a:pPr algn="l"/>
            <a:fld id="{2E214FDF-9E8A-4F06-B943-98E72CC309B3}" type="slidenum">
              <a:rPr lang="en-US" smtClean="0"/>
              <a:pPr algn="l"/>
              <a:t>30</a:t>
            </a:fld>
            <a:endParaRPr lang="en-US" smtClean="0"/>
          </a:p>
        </p:txBody>
      </p:sp>
      <p:sp>
        <p:nvSpPr>
          <p:cNvPr id="3277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2772"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Identify Problems</a:t>
            </a:r>
          </a:p>
        </p:txBody>
      </p:sp>
      <p:pic>
        <p:nvPicPr>
          <p:cNvPr id="32773"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sp>
        <p:nvSpPr>
          <p:cNvPr id="32774" name="Rectangle 1"/>
          <p:cNvSpPr>
            <a:spLocks noChangeArrowheads="1"/>
          </p:cNvSpPr>
          <p:nvPr/>
        </p:nvSpPr>
        <p:spPr bwMode="auto">
          <a:xfrm>
            <a:off x="234950" y="1925638"/>
            <a:ext cx="8677275" cy="4400550"/>
          </a:xfrm>
          <a:prstGeom prst="rect">
            <a:avLst/>
          </a:prstGeom>
          <a:noFill/>
          <a:ln w="9525">
            <a:noFill/>
            <a:miter lim="800000"/>
            <a:headEnd/>
            <a:tailEnd/>
          </a:ln>
        </p:spPr>
        <p:txBody>
          <a:bodyPr>
            <a:spAutoFit/>
          </a:bodyPr>
          <a:lstStyle/>
          <a:p>
            <a:pPr marL="457200" indent="-457200">
              <a:buFont typeface="Arial" charset="0"/>
              <a:buChar char="•"/>
            </a:pPr>
            <a:r>
              <a:rPr lang="en-US" sz="2800"/>
              <a:t>The Toyota Production System/Lean</a:t>
            </a:r>
          </a:p>
          <a:p>
            <a:pPr marL="457200" indent="-457200"/>
            <a:r>
              <a:rPr lang="en-US" sz="2800"/>
              <a:t>	is very problem-solving oriented.  </a:t>
            </a:r>
          </a:p>
          <a:p>
            <a:pPr marL="457200" indent="-457200">
              <a:buFont typeface="Arial" charset="0"/>
              <a:buChar char="•"/>
            </a:pPr>
            <a:r>
              <a:rPr lang="en-US" sz="2800"/>
              <a:t>Instead of concealing problems with large amounts of inventory and other wastes, Toyota seeks to find problems, so they can develop solutions. </a:t>
            </a:r>
          </a:p>
          <a:p>
            <a:pPr marL="457200" indent="-457200">
              <a:buFont typeface="Arial" charset="0"/>
              <a:buChar char="•"/>
            </a:pPr>
            <a:r>
              <a:rPr lang="en-US" sz="2800"/>
              <a:t>It is similar to the analogy of inventory being similar to the water level in a lake.  </a:t>
            </a:r>
          </a:p>
          <a:p>
            <a:pPr marL="457200" indent="-457200">
              <a:buFont typeface="Arial" charset="0"/>
              <a:buChar char="•"/>
            </a:pPr>
            <a:r>
              <a:rPr lang="en-US" sz="2800"/>
              <a:t>As you lower the inventory (water level), you start to expose problems (trees and rocks) that must be solved before lowering the water any more.</a:t>
            </a:r>
          </a:p>
        </p:txBody>
      </p:sp>
      <p:sp>
        <p:nvSpPr>
          <p:cNvPr id="32775"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Slide Number Placeholder 3"/>
          <p:cNvSpPr>
            <a:spLocks noGrp="1"/>
          </p:cNvSpPr>
          <p:nvPr>
            <p:ph type="sldNum" sz="quarter" idx="11"/>
          </p:nvPr>
        </p:nvSpPr>
        <p:spPr>
          <a:xfrm>
            <a:off x="457200" y="6245225"/>
            <a:ext cx="2386013" cy="476250"/>
          </a:xfrm>
          <a:noFill/>
        </p:spPr>
        <p:txBody>
          <a:bodyPr/>
          <a:lstStyle/>
          <a:p>
            <a:pPr algn="l"/>
            <a:fld id="{7F1ACFE8-BB98-4E57-A1BE-D1AE01E8573B}" type="slidenum">
              <a:rPr lang="en-US" smtClean="0"/>
              <a:pPr algn="l"/>
              <a:t>31</a:t>
            </a:fld>
            <a:endParaRPr lang="en-US" smtClean="0"/>
          </a:p>
        </p:txBody>
      </p:sp>
      <p:sp>
        <p:nvSpPr>
          <p:cNvPr id="337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3796"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Jidoka – Identify Problems</a:t>
            </a:r>
          </a:p>
        </p:txBody>
      </p:sp>
      <p:pic>
        <p:nvPicPr>
          <p:cNvPr id="33797" name="Picture 2"/>
          <p:cNvPicPr>
            <a:picLocks noChangeAspect="1" noChangeArrowheads="1"/>
          </p:cNvPicPr>
          <p:nvPr/>
        </p:nvPicPr>
        <p:blipFill>
          <a:blip r:embed="rId3" cstate="print"/>
          <a:srcRect/>
          <a:stretch>
            <a:fillRect/>
          </a:stretch>
        </p:blipFill>
        <p:spPr bwMode="auto">
          <a:xfrm>
            <a:off x="6553200" y="1196975"/>
            <a:ext cx="2359025" cy="1349375"/>
          </a:xfrm>
          <a:prstGeom prst="rect">
            <a:avLst/>
          </a:prstGeom>
          <a:noFill/>
          <a:ln w="9525">
            <a:noFill/>
            <a:miter lim="800000"/>
            <a:headEnd/>
            <a:tailEnd/>
          </a:ln>
        </p:spPr>
      </p:pic>
      <p:pic>
        <p:nvPicPr>
          <p:cNvPr id="33798" name="Picture 2"/>
          <p:cNvPicPr>
            <a:picLocks noChangeAspect="1" noChangeArrowheads="1"/>
          </p:cNvPicPr>
          <p:nvPr/>
        </p:nvPicPr>
        <p:blipFill>
          <a:blip r:embed="rId4" cstate="print"/>
          <a:srcRect/>
          <a:stretch>
            <a:fillRect/>
          </a:stretch>
        </p:blipFill>
        <p:spPr bwMode="auto">
          <a:xfrm>
            <a:off x="261938" y="1884363"/>
            <a:ext cx="8650287" cy="4421187"/>
          </a:xfrm>
          <a:prstGeom prst="rect">
            <a:avLst/>
          </a:prstGeom>
          <a:noFill/>
          <a:ln w="9525">
            <a:noFill/>
            <a:miter lim="800000"/>
            <a:headEnd/>
            <a:tailEnd/>
          </a:ln>
        </p:spPr>
      </p:pic>
      <p:sp>
        <p:nvSpPr>
          <p:cNvPr id="33799"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6"/>
          <p:cNvSpPr>
            <a:spLocks noGrp="1" noChangeArrowheads="1"/>
          </p:cNvSpPr>
          <p:nvPr>
            <p:ph type="sldNum" sz="quarter" idx="11"/>
          </p:nvPr>
        </p:nvSpPr>
        <p:spPr>
          <a:noFill/>
        </p:spPr>
        <p:txBody>
          <a:bodyPr/>
          <a:lstStyle/>
          <a:p>
            <a:fld id="{5F229A04-0F7A-4341-8CBB-EA4FF6ADCBA6}" type="slidenum">
              <a:rPr lang="en-US" smtClean="0"/>
              <a:pPr/>
              <a:t>32</a:t>
            </a:fld>
            <a:endParaRPr lang="en-US" smtClean="0"/>
          </a:p>
        </p:txBody>
      </p:sp>
      <p:sp>
        <p:nvSpPr>
          <p:cNvPr id="3481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2D62C9D-B5A3-425D-88DF-6E6BFDB736E8}" type="slidenum">
              <a:rPr lang="en-US" sz="1400"/>
              <a:pPr algn="r"/>
              <a:t>32</a:t>
            </a:fld>
            <a:endParaRPr lang="en-US" sz="1400"/>
          </a:p>
        </p:txBody>
      </p:sp>
      <p:sp>
        <p:nvSpPr>
          <p:cNvPr id="3482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34821" name="Group 5"/>
          <p:cNvGrpSpPr>
            <a:grpSpLocks/>
          </p:cNvGrpSpPr>
          <p:nvPr/>
        </p:nvGrpSpPr>
        <p:grpSpPr bwMode="auto">
          <a:xfrm>
            <a:off x="250825" y="1268413"/>
            <a:ext cx="8642350" cy="4829175"/>
            <a:chOff x="251520" y="1268760"/>
            <a:chExt cx="8640960" cy="4828828"/>
          </a:xfrm>
        </p:grpSpPr>
        <p:sp>
          <p:nvSpPr>
            <p:cNvPr id="9" name="Rectangle 4"/>
            <p:cNvSpPr>
              <a:spLocks noChangeArrowheads="1"/>
            </p:cNvSpPr>
            <p:nvPr/>
          </p:nvSpPr>
          <p:spPr bwMode="auto">
            <a:xfrm>
              <a:off x="457862" y="4868951"/>
              <a:ext cx="8228276" cy="72067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latin typeface="Arial" pitchFamily="34" charset="0"/>
                </a:rPr>
                <a:t>Heijunka     Standardized Work     Kaizen</a:t>
              </a:r>
            </a:p>
          </p:txBody>
        </p:sp>
        <p:sp>
          <p:nvSpPr>
            <p:cNvPr id="34824" name="Rectangle 5"/>
            <p:cNvSpPr>
              <a:spLocks noChangeArrowheads="1"/>
            </p:cNvSpPr>
            <p:nvPr/>
          </p:nvSpPr>
          <p:spPr bwMode="auto">
            <a:xfrm>
              <a:off x="971600" y="2708920"/>
              <a:ext cx="2152650" cy="2160240"/>
            </a:xfrm>
            <a:prstGeom prst="rect">
              <a:avLst/>
            </a:prstGeom>
            <a:solidFill>
              <a:srgbClr val="FFFF00"/>
            </a:solidFill>
            <a:ln w="38100">
              <a:solidFill>
                <a:schemeClr val="tx1"/>
              </a:solidFill>
              <a:miter lim="800000"/>
              <a:headEnd/>
              <a:tailEnd/>
            </a:ln>
          </p:spPr>
          <p:txBody>
            <a:bodyPr wrap="none" anchor="ctr"/>
            <a:lstStyle/>
            <a:p>
              <a:pPr algn="ctr"/>
              <a:r>
                <a:rPr lang="en-US"/>
                <a:t>Just-In-Time</a:t>
              </a:r>
            </a:p>
            <a:p>
              <a:pPr algn="ctr"/>
              <a:endParaRPr lang="en-US" sz="800"/>
            </a:p>
            <a:p>
              <a:pPr algn="ctr"/>
              <a:r>
                <a:rPr lang="en-US" sz="2000"/>
                <a:t>continuous flow</a:t>
              </a:r>
            </a:p>
            <a:p>
              <a:pPr algn="ctr"/>
              <a:r>
                <a:rPr lang="en-US" sz="2000"/>
                <a:t>takt time/pace</a:t>
              </a:r>
            </a:p>
            <a:p>
              <a:pPr algn="ctr"/>
              <a:r>
                <a:rPr lang="en-US" sz="2000"/>
                <a:t>pull system</a:t>
              </a:r>
            </a:p>
            <a:p>
              <a:pPr algn="ctr"/>
              <a:r>
                <a:rPr lang="en-US" sz="2000"/>
                <a:t>Triggers</a:t>
              </a:r>
            </a:p>
            <a:p>
              <a:pPr algn="ctr"/>
              <a:endParaRPr lang="en-US"/>
            </a:p>
          </p:txBody>
        </p:sp>
        <p:sp>
          <p:nvSpPr>
            <p:cNvPr id="11" name="Rectangle 6"/>
            <p:cNvSpPr>
              <a:spLocks noChangeArrowheads="1"/>
            </p:cNvSpPr>
            <p:nvPr/>
          </p:nvSpPr>
          <p:spPr bwMode="auto">
            <a:xfrm>
              <a:off x="6011631" y="2708519"/>
              <a:ext cx="2172937" cy="216043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1520" y="5589625"/>
              <a:ext cx="8640960" cy="507963"/>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34827" name="Object 8"/>
            <p:cNvGraphicFramePr>
              <a:graphicFrameLocks noChangeAspect="1"/>
            </p:cNvGraphicFramePr>
            <p:nvPr/>
          </p:nvGraphicFramePr>
          <p:xfrm>
            <a:off x="4130675" y="3020690"/>
            <a:ext cx="882650" cy="1536700"/>
          </p:xfrm>
          <a:graphic>
            <a:graphicData uri="http://schemas.openxmlformats.org/presentationml/2006/ole">
              <mc:AlternateContent xmlns:mc="http://schemas.openxmlformats.org/markup-compatibility/2006">
                <mc:Choice xmlns:v="urn:schemas-microsoft-com:vml" Requires="v">
                  <p:oleObj spid="_x0000_s34829"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0690"/>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482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1520" y="1268760"/>
              <a:ext cx="8640960" cy="1439759"/>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4830" name="Rectangle 2"/>
            <p:cNvSpPr>
              <a:spLocks noChangeArrowheads="1"/>
            </p:cNvSpPr>
            <p:nvPr/>
          </p:nvSpPr>
          <p:spPr bwMode="auto">
            <a:xfrm>
              <a:off x="2286000" y="1733907"/>
              <a:ext cx="4572000" cy="830997"/>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34831" name="Rectangle 3"/>
            <p:cNvSpPr>
              <a:spLocks noChangeArrowheads="1"/>
            </p:cNvSpPr>
            <p:nvPr/>
          </p:nvSpPr>
          <p:spPr bwMode="auto">
            <a:xfrm>
              <a:off x="827584" y="1287372"/>
              <a:ext cx="7488832" cy="584775"/>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34822"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3"/>
          <p:cNvSpPr>
            <a:spLocks noGrp="1" noChangeArrowheads="1"/>
          </p:cNvSpPr>
          <p:nvPr>
            <p:ph type="body" idx="1"/>
          </p:nvPr>
        </p:nvSpPr>
        <p:spPr>
          <a:xfrm>
            <a:off x="242888" y="1871663"/>
            <a:ext cx="8567737" cy="2925762"/>
          </a:xfrm>
        </p:spPr>
        <p:txBody>
          <a:bodyPr/>
          <a:lstStyle/>
          <a:p>
            <a:pPr>
              <a:lnSpc>
                <a:spcPct val="90000"/>
              </a:lnSpc>
            </a:pPr>
            <a:r>
              <a:rPr lang="en-US" altLang="en-US" sz="2800" smtClean="0"/>
              <a:t>A philosophy of </a:t>
            </a:r>
            <a:r>
              <a:rPr lang="en-US" altLang="en-US" sz="2800" i="1" smtClean="0"/>
              <a:t>continuous </a:t>
            </a:r>
          </a:p>
          <a:p>
            <a:pPr>
              <a:lnSpc>
                <a:spcPct val="90000"/>
              </a:lnSpc>
              <a:buFontTx/>
              <a:buNone/>
            </a:pPr>
            <a:r>
              <a:rPr lang="en-US" altLang="en-US" sz="2800" i="1" smtClean="0"/>
              <a:t>	improvement</a:t>
            </a:r>
            <a:r>
              <a:rPr lang="en-US" altLang="en-US" sz="2800" smtClean="0"/>
              <a:t> that puts emphasis on </a:t>
            </a:r>
          </a:p>
          <a:p>
            <a:pPr>
              <a:lnSpc>
                <a:spcPct val="90000"/>
              </a:lnSpc>
              <a:buFontTx/>
              <a:buNone/>
            </a:pPr>
            <a:r>
              <a:rPr lang="en-US" altLang="en-US" sz="2800" smtClean="0"/>
              <a:t>	prevention rather than correction, and demands a 	company wide focus on quality.</a:t>
            </a:r>
          </a:p>
          <a:p>
            <a:pPr>
              <a:lnSpc>
                <a:spcPct val="90000"/>
              </a:lnSpc>
            </a:pPr>
            <a:r>
              <a:rPr lang="en-US" altLang="en-US" sz="2800" smtClean="0"/>
              <a:t>Operational management approach to achieve world class manufacturing. </a:t>
            </a:r>
          </a:p>
          <a:p>
            <a:pPr>
              <a:lnSpc>
                <a:spcPct val="90000"/>
              </a:lnSpc>
            </a:pPr>
            <a:r>
              <a:rPr lang="en-US" altLang="en-US" sz="2800" smtClean="0"/>
              <a:t>Production is based on demand</a:t>
            </a:r>
          </a:p>
          <a:p>
            <a:pPr>
              <a:lnSpc>
                <a:spcPct val="90000"/>
              </a:lnSpc>
            </a:pPr>
            <a:endParaRPr lang="en-US" altLang="en-US" sz="600" smtClean="0"/>
          </a:p>
          <a:p>
            <a:pPr>
              <a:lnSpc>
                <a:spcPct val="90000"/>
              </a:lnSpc>
              <a:buFontTx/>
              <a:buNone/>
            </a:pPr>
            <a:endParaRPr lang="en-US" altLang="en-US" sz="2800" smtClean="0"/>
          </a:p>
        </p:txBody>
      </p:sp>
      <p:sp>
        <p:nvSpPr>
          <p:cNvPr id="3584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5844"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5845"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35846" name="Rectangle 7"/>
          <p:cNvSpPr>
            <a:spLocks noChangeArrowheads="1"/>
          </p:cNvSpPr>
          <p:nvPr/>
        </p:nvSpPr>
        <p:spPr bwMode="auto">
          <a:xfrm>
            <a:off x="279400" y="5111750"/>
            <a:ext cx="8640763" cy="584200"/>
          </a:xfrm>
          <a:prstGeom prst="rect">
            <a:avLst/>
          </a:prstGeom>
          <a:solidFill>
            <a:schemeClr val="bg1"/>
          </a:solidFill>
          <a:ln w="9525">
            <a:noFill/>
            <a:miter lim="800000"/>
            <a:headEnd/>
            <a:tailEnd/>
          </a:ln>
        </p:spPr>
        <p:txBody>
          <a:bodyPr>
            <a:spAutoFit/>
          </a:bodyPr>
          <a:lstStyle/>
          <a:p>
            <a:pPr algn="ctr"/>
            <a:r>
              <a:rPr lang="en-US" altLang="en-US" sz="3200" b="1" i="1"/>
              <a:t>Central Themes of Just-In-Time</a:t>
            </a:r>
            <a:endParaRPr lang="en-GB" sz="3200" b="1"/>
          </a:p>
        </p:txBody>
      </p:sp>
      <p:sp>
        <p:nvSpPr>
          <p:cNvPr id="9" name="Rectangle 8"/>
          <p:cNvSpPr/>
          <p:nvPr/>
        </p:nvSpPr>
        <p:spPr>
          <a:xfrm>
            <a:off x="206375" y="5786438"/>
            <a:ext cx="8640763" cy="522287"/>
          </a:xfrm>
          <a:prstGeom prst="rect">
            <a:avLst/>
          </a:prstGeom>
          <a:solidFill>
            <a:schemeClr val="accent6">
              <a:lumMod val="20000"/>
              <a:lumOff val="80000"/>
            </a:schemeClr>
          </a:solidFill>
        </p:spPr>
        <p:txBody>
          <a:bodyPr>
            <a:spAutoFit/>
          </a:bodyPr>
          <a:lstStyle/>
          <a:p>
            <a:pPr algn="ctr">
              <a:defRPr/>
            </a:pPr>
            <a:r>
              <a:rPr lang="en-US" altLang="en-US" sz="2800" b="1" dirty="0">
                <a:latin typeface="Arial" pitchFamily="34" charset="0"/>
              </a:rPr>
              <a:t>Simplicity – Quality - Elimination of Waste</a:t>
            </a: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5849" name="Slide Number Placeholder 2"/>
          <p:cNvSpPr>
            <a:spLocks noGrp="1"/>
          </p:cNvSpPr>
          <p:nvPr>
            <p:ph type="sldNum" sz="quarter" idx="11"/>
          </p:nvPr>
        </p:nvSpPr>
        <p:spPr>
          <a:noFill/>
        </p:spPr>
        <p:txBody>
          <a:bodyPr/>
          <a:lstStyle/>
          <a:p>
            <a:fld id="{4C631DE1-7DE7-4733-B4B5-A01D7D78EFD1}" type="slidenum">
              <a:rPr lang="en-US" smtClean="0"/>
              <a:pPr/>
              <a:t>33</a:t>
            </a:fld>
            <a:endParaRPr lang="en-US"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250825" y="2032000"/>
            <a:ext cx="8642350" cy="1397000"/>
          </a:xfrm>
        </p:spPr>
        <p:txBody>
          <a:bodyPr/>
          <a:lstStyle/>
          <a:p>
            <a:r>
              <a:rPr lang="en-US" altLang="en-US" sz="2400" smtClean="0"/>
              <a:t>A systems approach to develop &amp; operate </a:t>
            </a:r>
          </a:p>
          <a:p>
            <a:pPr>
              <a:buFontTx/>
              <a:buNone/>
            </a:pPr>
            <a:r>
              <a:rPr lang="en-US" altLang="en-US" sz="2400" smtClean="0"/>
              <a:t>	a manufacturing system</a:t>
            </a:r>
          </a:p>
          <a:p>
            <a:r>
              <a:rPr lang="en-US" altLang="en-US" sz="2400" smtClean="0"/>
              <a:t>Organizes the production process so that parts are available when they are needed</a:t>
            </a:r>
          </a:p>
          <a:p>
            <a:r>
              <a:rPr lang="en-US" altLang="en-US" sz="2400" smtClean="0">
                <a:cs typeface="Times New Roman" pitchFamily="18" charset="0"/>
              </a:rPr>
              <a:t>A method for optimizing processes that involves continual reduction of waste</a:t>
            </a:r>
          </a:p>
        </p:txBody>
      </p:sp>
      <p:sp>
        <p:nvSpPr>
          <p:cNvPr id="36867" name="Rectangle 3"/>
          <p:cNvSpPr>
            <a:spLocks noChangeArrowheads="1"/>
          </p:cNvSpPr>
          <p:nvPr/>
        </p:nvSpPr>
        <p:spPr bwMode="auto">
          <a:xfrm>
            <a:off x="246063" y="5016500"/>
            <a:ext cx="8640762" cy="523875"/>
          </a:xfrm>
          <a:prstGeom prst="rect">
            <a:avLst/>
          </a:prstGeom>
          <a:noFill/>
          <a:ln w="9525">
            <a:noFill/>
            <a:miter lim="800000"/>
            <a:headEnd/>
            <a:tailEnd/>
          </a:ln>
        </p:spPr>
        <p:txBody>
          <a:bodyPr>
            <a:spAutoFit/>
          </a:bodyPr>
          <a:lstStyle/>
          <a:p>
            <a:pPr algn="ctr"/>
            <a:r>
              <a:rPr lang="en-US" altLang="en-US" sz="2800" b="1" i="1"/>
              <a:t>Prerequisites for JIT Implementation</a:t>
            </a:r>
            <a:endParaRPr lang="en-GB" sz="2800" b="1"/>
          </a:p>
        </p:txBody>
      </p:sp>
      <p:sp>
        <p:nvSpPr>
          <p:cNvPr id="36868" name="Rectangle 4"/>
          <p:cNvSpPr>
            <a:spLocks noChangeArrowheads="1"/>
          </p:cNvSpPr>
          <p:nvPr/>
        </p:nvSpPr>
        <p:spPr bwMode="auto">
          <a:xfrm>
            <a:off x="539750" y="5478463"/>
            <a:ext cx="7926388" cy="830262"/>
          </a:xfrm>
          <a:prstGeom prst="rect">
            <a:avLst/>
          </a:prstGeom>
          <a:noFill/>
          <a:ln w="9525">
            <a:noFill/>
            <a:miter lim="800000"/>
            <a:headEnd/>
            <a:tailEnd/>
          </a:ln>
        </p:spPr>
        <p:txBody>
          <a:bodyPr>
            <a:spAutoFit/>
          </a:bodyPr>
          <a:lstStyle/>
          <a:p>
            <a:r>
              <a:rPr lang="en-US" altLang="en-US"/>
              <a:t>A Reason for Changing		Executive Commitment</a:t>
            </a:r>
          </a:p>
          <a:p>
            <a:r>
              <a:rPr lang="en-US" altLang="en-US"/>
              <a:t>Strategic Manufacturing Plan	Commitment to Action</a:t>
            </a:r>
          </a:p>
        </p:txBody>
      </p:sp>
      <p:sp>
        <p:nvSpPr>
          <p:cNvPr id="3686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6870"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6871"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3687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6873" name="Slide Number Placeholder 2"/>
          <p:cNvSpPr>
            <a:spLocks noGrp="1"/>
          </p:cNvSpPr>
          <p:nvPr>
            <p:ph type="sldNum" sz="quarter" idx="11"/>
          </p:nvPr>
        </p:nvSpPr>
        <p:spPr>
          <a:noFill/>
        </p:spPr>
        <p:txBody>
          <a:bodyPr/>
          <a:lstStyle/>
          <a:p>
            <a:fld id="{0C1F33FA-4010-4507-BC47-7457BA5CFB83}" type="slidenum">
              <a:rPr lang="en-US" smtClean="0"/>
              <a:pPr/>
              <a:t>34</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250825" y="2060575"/>
            <a:ext cx="5761038" cy="4248150"/>
          </a:xfrm>
        </p:spPr>
        <p:txBody>
          <a:bodyPr/>
          <a:lstStyle/>
          <a:p>
            <a:pPr marL="0" indent="0">
              <a:lnSpc>
                <a:spcPct val="90000"/>
              </a:lnSpc>
              <a:buFontTx/>
              <a:buNone/>
              <a:defRPr/>
            </a:pPr>
            <a:r>
              <a:rPr lang="en-US" altLang="en-US" sz="2800" b="1" dirty="0" smtClean="0"/>
              <a:t>Principles of JIT Manufacturing:</a:t>
            </a:r>
          </a:p>
          <a:p>
            <a:pPr marL="0" indent="0" algn="ctr">
              <a:lnSpc>
                <a:spcPct val="90000"/>
              </a:lnSpc>
              <a:buFontTx/>
              <a:buNone/>
              <a:defRPr/>
            </a:pPr>
            <a:endParaRPr lang="en-US" altLang="en-US" sz="2800" b="1" dirty="0" smtClean="0"/>
          </a:p>
          <a:p>
            <a:pPr>
              <a:lnSpc>
                <a:spcPct val="90000"/>
              </a:lnSpc>
              <a:defRPr/>
            </a:pPr>
            <a:r>
              <a:rPr lang="en-US" altLang="en-US" sz="2800" dirty="0" smtClean="0">
                <a:cs typeface="Times New Roman" pitchFamily="18" charset="0"/>
              </a:rPr>
              <a:t>Total Quality Management, </a:t>
            </a:r>
          </a:p>
          <a:p>
            <a:pPr>
              <a:lnSpc>
                <a:spcPct val="90000"/>
              </a:lnSpc>
              <a:defRPr/>
            </a:pPr>
            <a:r>
              <a:rPr lang="en-US" altLang="en-US" sz="2800" dirty="0" smtClean="0">
                <a:cs typeface="Times New Roman" pitchFamily="18" charset="0"/>
              </a:rPr>
              <a:t>Production Management, </a:t>
            </a:r>
          </a:p>
          <a:p>
            <a:pPr>
              <a:lnSpc>
                <a:spcPct val="90000"/>
              </a:lnSpc>
              <a:defRPr/>
            </a:pPr>
            <a:r>
              <a:rPr lang="en-US" altLang="en-US" sz="2800" dirty="0" smtClean="0">
                <a:cs typeface="Times New Roman" pitchFamily="18" charset="0"/>
              </a:rPr>
              <a:t>Supplier Management, </a:t>
            </a:r>
          </a:p>
          <a:p>
            <a:pPr>
              <a:lnSpc>
                <a:spcPct val="90000"/>
              </a:lnSpc>
              <a:defRPr/>
            </a:pPr>
            <a:r>
              <a:rPr lang="en-US" altLang="en-US" sz="2800" dirty="0" smtClean="0">
                <a:cs typeface="Times New Roman" pitchFamily="18" charset="0"/>
              </a:rPr>
              <a:t>Inventory Management , and </a:t>
            </a:r>
          </a:p>
          <a:p>
            <a:pPr>
              <a:lnSpc>
                <a:spcPct val="90000"/>
              </a:lnSpc>
              <a:defRPr/>
            </a:pPr>
            <a:r>
              <a:rPr lang="en-US" altLang="en-US" sz="2800" dirty="0" smtClean="0">
                <a:cs typeface="Times New Roman" pitchFamily="18" charset="0"/>
              </a:rPr>
              <a:t>Human Resource Management.</a:t>
            </a:r>
          </a:p>
          <a:p>
            <a:pPr marL="0" indent="0">
              <a:lnSpc>
                <a:spcPct val="90000"/>
              </a:lnSpc>
              <a:buFontTx/>
              <a:buNone/>
              <a:defRPr/>
            </a:pPr>
            <a:endParaRPr lang="en-US" altLang="en-US" sz="2800" dirty="0"/>
          </a:p>
        </p:txBody>
      </p:sp>
      <p:sp>
        <p:nvSpPr>
          <p:cNvPr id="3789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7892"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7893"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37894" name="Picture 4" descr="JPGAJ013"/>
          <p:cNvPicPr>
            <a:picLocks noChangeAspect="1" noChangeArrowheads="1"/>
          </p:cNvPicPr>
          <p:nvPr/>
        </p:nvPicPr>
        <p:blipFill>
          <a:blip r:embed="rId4" cstate="print"/>
          <a:srcRect/>
          <a:stretch>
            <a:fillRect/>
          </a:stretch>
        </p:blipFill>
        <p:spPr bwMode="auto">
          <a:xfrm>
            <a:off x="6804025" y="2636838"/>
            <a:ext cx="2089150" cy="1296987"/>
          </a:xfrm>
          <a:prstGeom prst="rect">
            <a:avLst/>
          </a:prstGeom>
          <a:noFill/>
          <a:ln w="9525">
            <a:noFill/>
            <a:miter lim="800000"/>
            <a:headEnd/>
            <a:tailEnd/>
          </a:ln>
        </p:spPr>
      </p:pic>
      <p:pic>
        <p:nvPicPr>
          <p:cNvPr id="37895" name="Picture 5" descr="ILM01_AE02009"/>
          <p:cNvPicPr>
            <a:picLocks noChangeAspect="1" noChangeArrowheads="1"/>
          </p:cNvPicPr>
          <p:nvPr/>
        </p:nvPicPr>
        <p:blipFill>
          <a:blip r:embed="rId5" cstate="print"/>
          <a:srcRect/>
          <a:stretch>
            <a:fillRect/>
          </a:stretch>
        </p:blipFill>
        <p:spPr bwMode="auto">
          <a:xfrm>
            <a:off x="6372225" y="4724400"/>
            <a:ext cx="2376488" cy="1584325"/>
          </a:xfrm>
          <a:prstGeom prst="rect">
            <a:avLst/>
          </a:prstGeom>
          <a:noFill/>
          <a:ln w="9525">
            <a:noFill/>
            <a:miter lim="800000"/>
            <a:headEnd/>
            <a:tailEnd/>
          </a:ln>
        </p:spPr>
      </p:pic>
      <p:sp>
        <p:nvSpPr>
          <p:cNvPr id="37896"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7897"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7898" name="AutoShape 8"/>
          <p:cNvCxnSpPr>
            <a:cxnSpLocks noChangeShapeType="1"/>
            <a:stCxn id="37896" idx="0"/>
            <a:endCxn id="37897"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7899"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7900"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7901"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7902"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790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7904" name="Slide Number Placeholder 2"/>
          <p:cNvSpPr>
            <a:spLocks noGrp="1"/>
          </p:cNvSpPr>
          <p:nvPr>
            <p:ph type="sldNum" sz="quarter" idx="11"/>
          </p:nvPr>
        </p:nvSpPr>
        <p:spPr>
          <a:noFill/>
        </p:spPr>
        <p:txBody>
          <a:bodyPr/>
          <a:lstStyle/>
          <a:p>
            <a:fld id="{5A1C24D6-C9F2-4438-8C53-A72767884F99}" type="slidenum">
              <a:rPr lang="en-US" smtClean="0"/>
              <a:pPr/>
              <a:t>35</a:t>
            </a:fld>
            <a:endParaRPr lang="en-US" smtClean="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altLang="zh-CN" sz="4000" smtClean="0">
                <a:solidFill>
                  <a:schemeClr val="bg1"/>
                </a:solidFill>
                <a:ea typeface="SimSun" pitchFamily="2" charset="-122"/>
              </a:rPr>
              <a:t>Just-in-time</a:t>
            </a:r>
            <a:endParaRPr lang="zh-CN" altLang="en-US" sz="4000" smtClean="0">
              <a:solidFill>
                <a:schemeClr val="bg1"/>
              </a:solidFill>
              <a:ea typeface="SimSun" pitchFamily="2" charset="-122"/>
            </a:endParaRPr>
          </a:p>
        </p:txBody>
      </p:sp>
      <p:sp>
        <p:nvSpPr>
          <p:cNvPr id="38915" name="Rectangle 3"/>
          <p:cNvSpPr>
            <a:spLocks noGrp="1" noChangeArrowheads="1"/>
          </p:cNvSpPr>
          <p:nvPr>
            <p:ph type="body" idx="1"/>
          </p:nvPr>
        </p:nvSpPr>
        <p:spPr>
          <a:xfrm>
            <a:off x="250825" y="1844675"/>
            <a:ext cx="5400675" cy="4527550"/>
          </a:xfrm>
        </p:spPr>
        <p:txBody>
          <a:bodyPr/>
          <a:lstStyle/>
          <a:p>
            <a:pPr eaLnBrk="1" hangingPunct="1">
              <a:lnSpc>
                <a:spcPct val="90000"/>
              </a:lnSpc>
            </a:pPr>
            <a:r>
              <a:rPr lang="en-US" altLang="zh-CN" sz="2800" b="1" smtClean="0">
                <a:ea typeface="SimSun" pitchFamily="2" charset="-122"/>
              </a:rPr>
              <a:t>Pull scheduling</a:t>
            </a:r>
          </a:p>
          <a:p>
            <a:pPr lvl="1" eaLnBrk="1" hangingPunct="1">
              <a:lnSpc>
                <a:spcPct val="90000"/>
              </a:lnSpc>
            </a:pPr>
            <a:r>
              <a:rPr lang="en-US" altLang="zh-CN" sz="2400" smtClean="0">
                <a:ea typeface="SimSun" pitchFamily="2" charset="-122"/>
              </a:rPr>
              <a:t>A system of controlling materials whereby the use signals to the maker or provider that more material is needed.</a:t>
            </a:r>
          </a:p>
          <a:p>
            <a:pPr eaLnBrk="1" hangingPunct="1">
              <a:lnSpc>
                <a:spcPct val="90000"/>
              </a:lnSpc>
            </a:pPr>
            <a:r>
              <a:rPr lang="en-US" altLang="zh-CN" sz="2800" b="1" smtClean="0">
                <a:ea typeface="SimSun" pitchFamily="2" charset="-122"/>
              </a:rPr>
              <a:t>Push scheduling</a:t>
            </a:r>
          </a:p>
          <a:p>
            <a:pPr lvl="1" eaLnBrk="1" hangingPunct="1">
              <a:lnSpc>
                <a:spcPct val="90000"/>
              </a:lnSpc>
            </a:pPr>
            <a:r>
              <a:rPr lang="en-US" altLang="zh-CN" sz="2400" smtClean="0">
                <a:ea typeface="SimSun" pitchFamily="2" charset="-122"/>
              </a:rPr>
              <a:t>A system of controlling materials whereby makers and providers make or send material in response to a pre-set schedule, regardless of whether the next process needs them at the time.</a:t>
            </a:r>
          </a:p>
        </p:txBody>
      </p:sp>
      <p:pic>
        <p:nvPicPr>
          <p:cNvPr id="38916" name="Picture 4" descr="JPGAJ013"/>
          <p:cNvPicPr>
            <a:picLocks noChangeAspect="1" noChangeArrowheads="1"/>
          </p:cNvPicPr>
          <p:nvPr/>
        </p:nvPicPr>
        <p:blipFill>
          <a:blip r:embed="rId3" cstate="print"/>
          <a:srcRect/>
          <a:stretch>
            <a:fillRect/>
          </a:stretch>
        </p:blipFill>
        <p:spPr bwMode="auto">
          <a:xfrm>
            <a:off x="6804025" y="2636838"/>
            <a:ext cx="2089150" cy="1296987"/>
          </a:xfrm>
          <a:prstGeom prst="rect">
            <a:avLst/>
          </a:prstGeom>
          <a:noFill/>
          <a:ln w="9525">
            <a:noFill/>
            <a:miter lim="800000"/>
            <a:headEnd/>
            <a:tailEnd/>
          </a:ln>
        </p:spPr>
      </p:pic>
      <p:pic>
        <p:nvPicPr>
          <p:cNvPr id="38917" name="Picture 5" descr="ILM01_AE02009"/>
          <p:cNvPicPr>
            <a:picLocks noChangeAspect="1" noChangeArrowheads="1"/>
          </p:cNvPicPr>
          <p:nvPr/>
        </p:nvPicPr>
        <p:blipFill>
          <a:blip r:embed="rId4" cstate="print"/>
          <a:srcRect/>
          <a:stretch>
            <a:fillRect/>
          </a:stretch>
        </p:blipFill>
        <p:spPr bwMode="auto">
          <a:xfrm>
            <a:off x="6372225" y="4724400"/>
            <a:ext cx="2376488" cy="1584325"/>
          </a:xfrm>
          <a:prstGeom prst="rect">
            <a:avLst/>
          </a:prstGeom>
          <a:noFill/>
          <a:ln w="9525">
            <a:noFill/>
            <a:miter lim="800000"/>
            <a:headEnd/>
            <a:tailEnd/>
          </a:ln>
        </p:spPr>
      </p:pic>
      <p:sp>
        <p:nvSpPr>
          <p:cNvPr id="38918"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8919"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8920" name="AutoShape 8"/>
          <p:cNvCxnSpPr>
            <a:cxnSpLocks noChangeShapeType="1"/>
            <a:stCxn id="38918" idx="0"/>
            <a:endCxn id="38919"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8921"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8922"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8923"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8924"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892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8926"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38927" name="Picture 2"/>
          <p:cNvPicPr>
            <a:picLocks noChangeAspect="1" noChangeArrowheads="1"/>
          </p:cNvPicPr>
          <p:nvPr/>
        </p:nvPicPr>
        <p:blipFill>
          <a:blip r:embed="rId5" cstate="print"/>
          <a:srcRect/>
          <a:stretch>
            <a:fillRect/>
          </a:stretch>
        </p:blipFill>
        <p:spPr bwMode="auto">
          <a:xfrm>
            <a:off x="6553200" y="1196975"/>
            <a:ext cx="2339975" cy="1349375"/>
          </a:xfrm>
          <a:prstGeom prst="rect">
            <a:avLst/>
          </a:prstGeom>
          <a:noFill/>
          <a:ln w="9525">
            <a:noFill/>
            <a:miter lim="800000"/>
            <a:headEnd/>
            <a:tailEnd/>
          </a:ln>
        </p:spPr>
      </p:pic>
      <p:sp>
        <p:nvSpPr>
          <p:cNvPr id="3892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38929" name="Slide Number Placeholder 2"/>
          <p:cNvSpPr>
            <a:spLocks noGrp="1"/>
          </p:cNvSpPr>
          <p:nvPr>
            <p:ph type="sldNum" sz="quarter" idx="11"/>
          </p:nvPr>
        </p:nvSpPr>
        <p:spPr>
          <a:noFill/>
        </p:spPr>
        <p:txBody>
          <a:bodyPr/>
          <a:lstStyle/>
          <a:p>
            <a:fld id="{B16632E1-94AC-431E-A82D-091D8A134E1B}" type="slidenum">
              <a:rPr lang="en-US" smtClean="0"/>
              <a:pPr/>
              <a:t>36</a:t>
            </a:fld>
            <a:endParaRPr lang="en-US"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6"/>
          <p:cNvSpPr>
            <a:spLocks noGrp="1" noChangeArrowheads="1"/>
          </p:cNvSpPr>
          <p:nvPr>
            <p:ph type="sldNum" sz="quarter" idx="11"/>
          </p:nvPr>
        </p:nvSpPr>
        <p:spPr>
          <a:noFill/>
        </p:spPr>
        <p:txBody>
          <a:bodyPr/>
          <a:lstStyle/>
          <a:p>
            <a:fld id="{2D9FC31E-83CB-451E-B862-23AF798AE213}" type="slidenum">
              <a:rPr lang="en-US" smtClean="0"/>
              <a:pPr/>
              <a:t>37</a:t>
            </a:fld>
            <a:endParaRPr lang="en-US" smtClean="0"/>
          </a:p>
        </p:txBody>
      </p:sp>
      <p:sp>
        <p:nvSpPr>
          <p:cNvPr id="3993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7363654-0DDC-4C70-9754-DD5FAFC358A3}" type="slidenum">
              <a:rPr lang="en-US" sz="1400"/>
              <a:pPr algn="r"/>
              <a:t>37</a:t>
            </a:fld>
            <a:endParaRPr lang="en-US" sz="1400"/>
          </a:p>
        </p:txBody>
      </p:sp>
      <p:sp>
        <p:nvSpPr>
          <p:cNvPr id="3994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9941"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sp>
        <p:nvSpPr>
          <p:cNvPr id="7" name="Rectangle 6"/>
          <p:cNvSpPr/>
          <p:nvPr/>
        </p:nvSpPr>
        <p:spPr>
          <a:xfrm>
            <a:off x="285750" y="1998663"/>
            <a:ext cx="5581650" cy="3970337"/>
          </a:xfrm>
          <a:prstGeom prst="rect">
            <a:avLst/>
          </a:prstGeom>
        </p:spPr>
        <p:txBody>
          <a:bodyPr>
            <a:spAutoFit/>
          </a:bodyPr>
          <a:lstStyle/>
          <a:p>
            <a:pPr>
              <a:buFontTx/>
              <a:buChar char="•"/>
              <a:tabLst>
                <a:tab pos="358775" algn="l"/>
              </a:tabLst>
              <a:defRPr/>
            </a:pPr>
            <a:r>
              <a:rPr lang="en-US" sz="2000" b="1" dirty="0">
                <a:latin typeface="Arial" pitchFamily="34" charset="0"/>
              </a:rPr>
              <a:t>	</a:t>
            </a:r>
            <a:r>
              <a:rPr lang="en-US" sz="2000" dirty="0">
                <a:latin typeface="Arial" pitchFamily="34" charset="0"/>
              </a:rPr>
              <a:t>Pull System is a flexible and simple method 	of controlling/balancing the flow of resources 	and eliminating waste of handling, storage, 	expediting, obsolescence, repair, rework, 	facilities, equipment, excess inventory </a:t>
            </a:r>
          </a:p>
          <a:p>
            <a:pPr>
              <a:tabLst>
                <a:tab pos="358775" algn="l"/>
              </a:tabLst>
              <a:defRPr/>
            </a:pPr>
            <a:r>
              <a:rPr lang="en-US" sz="2000" dirty="0">
                <a:latin typeface="Arial" pitchFamily="34" charset="0"/>
              </a:rPr>
              <a:t>	(work-in-process and finished).</a:t>
            </a:r>
          </a:p>
          <a:p>
            <a:pPr>
              <a:tabLst>
                <a:tab pos="358775" algn="l"/>
              </a:tabLst>
              <a:defRPr/>
            </a:pPr>
            <a:endParaRPr lang="en-US" sz="2000" dirty="0">
              <a:latin typeface="Arial" pitchFamily="34" charset="0"/>
            </a:endParaRPr>
          </a:p>
          <a:p>
            <a:pPr marL="342900" indent="-342900">
              <a:buFont typeface="Arial" pitchFamily="34" charset="0"/>
              <a:buChar char="•"/>
              <a:tabLst>
                <a:tab pos="358775" algn="l"/>
              </a:tabLst>
              <a:defRPr/>
            </a:pPr>
            <a:r>
              <a:rPr lang="en-US" sz="2000" dirty="0">
                <a:latin typeface="Arial" pitchFamily="34" charset="0"/>
              </a:rPr>
              <a:t>Pull System consists of:</a:t>
            </a:r>
          </a:p>
          <a:p>
            <a:pPr lvl="1">
              <a:buFontTx/>
              <a:buChar char="–"/>
              <a:defRPr/>
            </a:pPr>
            <a:r>
              <a:rPr lang="en-US" sz="2000" dirty="0">
                <a:latin typeface="Arial" pitchFamily="34" charset="0"/>
              </a:rPr>
              <a:t> </a:t>
            </a:r>
            <a:r>
              <a:rPr lang="en-US" sz="1800" dirty="0">
                <a:latin typeface="Arial" pitchFamily="34" charset="0"/>
              </a:rPr>
              <a:t>Production based on actual consumption</a:t>
            </a:r>
          </a:p>
          <a:p>
            <a:pPr lvl="1">
              <a:buFontTx/>
              <a:buChar char="–"/>
              <a:defRPr/>
            </a:pPr>
            <a:r>
              <a:rPr lang="en-US" sz="1800" dirty="0">
                <a:latin typeface="Arial" pitchFamily="34" charset="0"/>
              </a:rPr>
              <a:t> Small Lots</a:t>
            </a:r>
          </a:p>
          <a:p>
            <a:pPr lvl="1">
              <a:buFontTx/>
              <a:buChar char="–"/>
              <a:defRPr/>
            </a:pPr>
            <a:r>
              <a:rPr lang="en-US" sz="1800" dirty="0">
                <a:latin typeface="Arial" pitchFamily="34" charset="0"/>
              </a:rPr>
              <a:t> Low inventories</a:t>
            </a:r>
          </a:p>
          <a:p>
            <a:pPr lvl="1">
              <a:buFontTx/>
              <a:buChar char="–"/>
              <a:defRPr/>
            </a:pPr>
            <a:r>
              <a:rPr lang="en-US" sz="1800" dirty="0">
                <a:latin typeface="Arial" pitchFamily="34" charset="0"/>
              </a:rPr>
              <a:t> Management by Sight</a:t>
            </a:r>
          </a:p>
          <a:p>
            <a:pPr lvl="1">
              <a:buFontTx/>
              <a:buChar char="–"/>
              <a:defRPr/>
            </a:pPr>
            <a:r>
              <a:rPr lang="en-US" sz="1800" dirty="0">
                <a:latin typeface="Arial" pitchFamily="34" charset="0"/>
              </a:rPr>
              <a:t> Better Communication</a:t>
            </a:r>
          </a:p>
        </p:txBody>
      </p:sp>
      <p:pic>
        <p:nvPicPr>
          <p:cNvPr id="39943"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39944" name="Picture 4" descr="JPGAJ013"/>
          <p:cNvPicPr>
            <a:picLocks noChangeAspect="1" noChangeArrowheads="1"/>
          </p:cNvPicPr>
          <p:nvPr/>
        </p:nvPicPr>
        <p:blipFill>
          <a:blip r:embed="rId4" cstate="print"/>
          <a:srcRect/>
          <a:stretch>
            <a:fillRect/>
          </a:stretch>
        </p:blipFill>
        <p:spPr bwMode="auto">
          <a:xfrm>
            <a:off x="6804025" y="2636838"/>
            <a:ext cx="2089150" cy="1296987"/>
          </a:xfrm>
          <a:prstGeom prst="rect">
            <a:avLst/>
          </a:prstGeom>
          <a:noFill/>
          <a:ln w="9525">
            <a:noFill/>
            <a:miter lim="800000"/>
            <a:headEnd/>
            <a:tailEnd/>
          </a:ln>
        </p:spPr>
      </p:pic>
      <p:pic>
        <p:nvPicPr>
          <p:cNvPr id="39945" name="Picture 5" descr="ILM01_AE02009"/>
          <p:cNvPicPr>
            <a:picLocks noChangeAspect="1" noChangeArrowheads="1"/>
          </p:cNvPicPr>
          <p:nvPr/>
        </p:nvPicPr>
        <p:blipFill>
          <a:blip r:embed="rId5" cstate="print"/>
          <a:srcRect/>
          <a:stretch>
            <a:fillRect/>
          </a:stretch>
        </p:blipFill>
        <p:spPr bwMode="auto">
          <a:xfrm>
            <a:off x="6372225" y="4724400"/>
            <a:ext cx="2376488" cy="1584325"/>
          </a:xfrm>
          <a:prstGeom prst="rect">
            <a:avLst/>
          </a:prstGeom>
          <a:noFill/>
          <a:ln w="9525">
            <a:noFill/>
            <a:miter lim="800000"/>
            <a:headEnd/>
            <a:tailEnd/>
          </a:ln>
        </p:spPr>
      </p:pic>
      <p:sp>
        <p:nvSpPr>
          <p:cNvPr id="39946" name="Rectangle 6"/>
          <p:cNvSpPr>
            <a:spLocks noChangeArrowheads="1"/>
          </p:cNvSpPr>
          <p:nvPr/>
        </p:nvSpPr>
        <p:spPr bwMode="auto">
          <a:xfrm>
            <a:off x="5651500" y="5230813"/>
            <a:ext cx="1152525" cy="503237"/>
          </a:xfrm>
          <a:prstGeom prst="rect">
            <a:avLst/>
          </a:prstGeom>
          <a:solidFill>
            <a:srgbClr val="CC99FF"/>
          </a:solidFill>
          <a:ln w="9525">
            <a:noFill/>
            <a:miter lim="800000"/>
            <a:headEnd/>
            <a:tailEnd/>
          </a:ln>
        </p:spPr>
        <p:txBody>
          <a:bodyPr wrap="none" anchor="ctr"/>
          <a:lstStyle/>
          <a:p>
            <a:pPr algn="ctr"/>
            <a:r>
              <a:rPr lang="en-US" altLang="zh-CN">
                <a:ea typeface="SimSun" pitchFamily="2" charset="-122"/>
              </a:rPr>
              <a:t>supplier</a:t>
            </a:r>
          </a:p>
        </p:txBody>
      </p:sp>
      <p:sp>
        <p:nvSpPr>
          <p:cNvPr id="39947" name="Rectangle 7"/>
          <p:cNvSpPr>
            <a:spLocks noChangeArrowheads="1"/>
          </p:cNvSpPr>
          <p:nvPr/>
        </p:nvSpPr>
        <p:spPr bwMode="auto">
          <a:xfrm>
            <a:off x="5651500" y="3213100"/>
            <a:ext cx="1152525" cy="503238"/>
          </a:xfrm>
          <a:prstGeom prst="rect">
            <a:avLst/>
          </a:prstGeom>
          <a:solidFill>
            <a:srgbClr val="99CC00"/>
          </a:solidFill>
          <a:ln w="9525">
            <a:noFill/>
            <a:miter lim="800000"/>
            <a:headEnd/>
            <a:tailEnd/>
          </a:ln>
        </p:spPr>
        <p:txBody>
          <a:bodyPr wrap="none" anchor="ctr"/>
          <a:lstStyle/>
          <a:p>
            <a:pPr algn="ctr"/>
            <a:r>
              <a:rPr lang="en-US" altLang="zh-CN">
                <a:ea typeface="SimSun" pitchFamily="2" charset="-122"/>
              </a:rPr>
              <a:t>buyer</a:t>
            </a:r>
          </a:p>
        </p:txBody>
      </p:sp>
      <p:cxnSp>
        <p:nvCxnSpPr>
          <p:cNvPr id="39948" name="AutoShape 8"/>
          <p:cNvCxnSpPr>
            <a:cxnSpLocks noChangeShapeType="1"/>
            <a:stCxn id="39946" idx="0"/>
            <a:endCxn id="39947" idx="2"/>
          </p:cNvCxnSpPr>
          <p:nvPr/>
        </p:nvCxnSpPr>
        <p:spPr bwMode="auto">
          <a:xfrm flipV="1">
            <a:off x="6227763" y="3716338"/>
            <a:ext cx="0" cy="1514475"/>
          </a:xfrm>
          <a:prstGeom prst="straightConnector1">
            <a:avLst/>
          </a:prstGeom>
          <a:noFill/>
          <a:ln w="41275">
            <a:solidFill>
              <a:schemeClr val="tx1"/>
            </a:solidFill>
            <a:round/>
            <a:headEnd/>
            <a:tailEnd/>
          </a:ln>
        </p:spPr>
      </p:cxnSp>
      <p:sp>
        <p:nvSpPr>
          <p:cNvPr id="39949" name="Line 9"/>
          <p:cNvSpPr>
            <a:spLocks noChangeShapeType="1"/>
          </p:cNvSpPr>
          <p:nvPr/>
        </p:nvSpPr>
        <p:spPr bwMode="auto">
          <a:xfrm flipV="1">
            <a:off x="6443663" y="4616450"/>
            <a:ext cx="0" cy="468313"/>
          </a:xfrm>
          <a:prstGeom prst="line">
            <a:avLst/>
          </a:prstGeom>
          <a:noFill/>
          <a:ln w="41275">
            <a:solidFill>
              <a:schemeClr val="tx1"/>
            </a:solidFill>
            <a:round/>
            <a:headEnd/>
            <a:tailEnd type="triangle" w="lg" len="lg"/>
          </a:ln>
        </p:spPr>
        <p:txBody>
          <a:bodyPr/>
          <a:lstStyle/>
          <a:p>
            <a:endParaRPr lang="en-GB"/>
          </a:p>
        </p:txBody>
      </p:sp>
      <p:sp>
        <p:nvSpPr>
          <p:cNvPr id="39950" name="Rectangle 10"/>
          <p:cNvSpPr>
            <a:spLocks noChangeArrowheads="1"/>
          </p:cNvSpPr>
          <p:nvPr/>
        </p:nvSpPr>
        <p:spPr bwMode="auto">
          <a:xfrm>
            <a:off x="6480175" y="4437063"/>
            <a:ext cx="2413000" cy="503237"/>
          </a:xfrm>
          <a:prstGeom prst="rect">
            <a:avLst/>
          </a:prstGeom>
          <a:noFill/>
          <a:ln w="9525">
            <a:noFill/>
            <a:miter lim="800000"/>
            <a:headEnd/>
            <a:tailEnd/>
          </a:ln>
        </p:spPr>
        <p:txBody>
          <a:bodyPr wrap="none" anchor="ctr"/>
          <a:lstStyle/>
          <a:p>
            <a:pPr algn="ctr"/>
            <a:r>
              <a:rPr lang="en-US" altLang="zh-CN" sz="1800">
                <a:ea typeface="SimSun" pitchFamily="2" charset="-122"/>
              </a:rPr>
              <a:t>Push: traditional way</a:t>
            </a:r>
          </a:p>
        </p:txBody>
      </p:sp>
      <p:sp>
        <p:nvSpPr>
          <p:cNvPr id="39951" name="Line 11"/>
          <p:cNvSpPr>
            <a:spLocks noChangeShapeType="1"/>
          </p:cNvSpPr>
          <p:nvPr/>
        </p:nvSpPr>
        <p:spPr bwMode="auto">
          <a:xfrm flipV="1">
            <a:off x="6443663" y="3789363"/>
            <a:ext cx="0" cy="503237"/>
          </a:xfrm>
          <a:prstGeom prst="line">
            <a:avLst/>
          </a:prstGeom>
          <a:noFill/>
          <a:ln w="41275">
            <a:solidFill>
              <a:schemeClr val="tx1"/>
            </a:solidFill>
            <a:round/>
            <a:headEnd/>
            <a:tailEnd type="triangle" w="lg" len="lg"/>
          </a:ln>
        </p:spPr>
        <p:txBody>
          <a:bodyPr/>
          <a:lstStyle/>
          <a:p>
            <a:endParaRPr lang="en-GB"/>
          </a:p>
        </p:txBody>
      </p:sp>
      <p:sp>
        <p:nvSpPr>
          <p:cNvPr id="39952" name="Rectangle 12"/>
          <p:cNvSpPr>
            <a:spLocks noChangeArrowheads="1"/>
          </p:cNvSpPr>
          <p:nvPr/>
        </p:nvSpPr>
        <p:spPr bwMode="auto">
          <a:xfrm>
            <a:off x="6480175" y="3933825"/>
            <a:ext cx="2195513" cy="431800"/>
          </a:xfrm>
          <a:prstGeom prst="rect">
            <a:avLst/>
          </a:prstGeom>
          <a:noFill/>
          <a:ln w="9525">
            <a:noFill/>
            <a:miter lim="800000"/>
            <a:headEnd/>
            <a:tailEnd/>
          </a:ln>
        </p:spPr>
        <p:txBody>
          <a:bodyPr wrap="none" anchor="ctr"/>
          <a:lstStyle/>
          <a:p>
            <a:pPr algn="ctr"/>
            <a:r>
              <a:rPr lang="en-US" altLang="zh-CN" sz="1800">
                <a:ea typeface="SimSun" pitchFamily="2" charset="-122"/>
              </a:rPr>
              <a:t>Pull: Just-in-time</a:t>
            </a:r>
          </a:p>
        </p:txBody>
      </p:sp>
      <p:sp>
        <p:nvSpPr>
          <p:cNvPr id="39953"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6"/>
          <p:cNvSpPr>
            <a:spLocks noGrp="1" noChangeArrowheads="1"/>
          </p:cNvSpPr>
          <p:nvPr>
            <p:ph type="sldNum" sz="quarter" idx="11"/>
          </p:nvPr>
        </p:nvSpPr>
        <p:spPr>
          <a:noFill/>
        </p:spPr>
        <p:txBody>
          <a:bodyPr/>
          <a:lstStyle/>
          <a:p>
            <a:fld id="{32A8EF37-9244-4410-B50E-91787911230D}" type="slidenum">
              <a:rPr lang="en-US" smtClean="0"/>
              <a:pPr/>
              <a:t>38</a:t>
            </a:fld>
            <a:endParaRPr lang="en-US" smtClean="0"/>
          </a:p>
        </p:txBody>
      </p:sp>
      <p:sp>
        <p:nvSpPr>
          <p:cNvPr id="4096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4AFAD437-6D55-412E-8780-FDEAB58A4CF4}" type="slidenum">
              <a:rPr lang="en-US" sz="1400"/>
              <a:pPr algn="r"/>
              <a:t>38</a:t>
            </a:fld>
            <a:endParaRPr lang="en-US" sz="1400"/>
          </a:p>
        </p:txBody>
      </p:sp>
      <p:sp>
        <p:nvSpPr>
          <p:cNvPr id="4096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0965"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sp>
        <p:nvSpPr>
          <p:cNvPr id="40966" name="Rectangle 6"/>
          <p:cNvSpPr>
            <a:spLocks noChangeArrowheads="1"/>
          </p:cNvSpPr>
          <p:nvPr/>
        </p:nvSpPr>
        <p:spPr bwMode="auto">
          <a:xfrm>
            <a:off x="285750" y="2060575"/>
            <a:ext cx="8651875" cy="1631950"/>
          </a:xfrm>
          <a:prstGeom prst="rect">
            <a:avLst/>
          </a:prstGeom>
          <a:noFill/>
          <a:ln w="9525">
            <a:noFill/>
            <a:miter lim="800000"/>
            <a:headEnd/>
            <a:tailEnd/>
          </a:ln>
        </p:spPr>
        <p:txBody>
          <a:bodyPr>
            <a:spAutoFit/>
          </a:bodyPr>
          <a:lstStyle/>
          <a:p>
            <a:pPr defTabSz="358775">
              <a:buFontTx/>
              <a:buChar char="•"/>
            </a:pPr>
            <a:r>
              <a:rPr lang="en-US" b="1"/>
              <a:t>	</a:t>
            </a:r>
            <a:r>
              <a:rPr lang="en-US" sz="2800"/>
              <a:t>Kanban</a:t>
            </a:r>
            <a:endParaRPr lang="en-US"/>
          </a:p>
          <a:p>
            <a:pPr lvl="1" defTabSz="358775"/>
            <a:r>
              <a:rPr lang="en-US"/>
              <a:t>- A signal to indicate when more parts are needed</a:t>
            </a:r>
          </a:p>
          <a:p>
            <a:pPr lvl="1" defTabSz="358775"/>
            <a:r>
              <a:rPr lang="en-US"/>
              <a:t>	(Order or Produce)</a:t>
            </a:r>
          </a:p>
          <a:p>
            <a:pPr lvl="1" defTabSz="358775"/>
            <a:r>
              <a:rPr lang="en-US"/>
              <a:t>- Card, empty Bin, In Process Kanban (IPK) on plant floor</a:t>
            </a:r>
          </a:p>
        </p:txBody>
      </p:sp>
      <p:pic>
        <p:nvPicPr>
          <p:cNvPr id="40967"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0968" name="Rectangle 1"/>
          <p:cNvSpPr>
            <a:spLocks noChangeArrowheads="1"/>
          </p:cNvSpPr>
          <p:nvPr/>
        </p:nvSpPr>
        <p:spPr bwMode="auto">
          <a:xfrm>
            <a:off x="2339975" y="3708400"/>
            <a:ext cx="4405313" cy="584200"/>
          </a:xfrm>
          <a:prstGeom prst="rect">
            <a:avLst/>
          </a:prstGeom>
          <a:noFill/>
          <a:ln w="9525">
            <a:noFill/>
            <a:miter lim="800000"/>
            <a:headEnd/>
            <a:tailEnd/>
          </a:ln>
        </p:spPr>
        <p:txBody>
          <a:bodyPr wrap="none">
            <a:spAutoFit/>
          </a:bodyPr>
          <a:lstStyle/>
          <a:p>
            <a:r>
              <a:rPr lang="en-US" sz="3200" b="1"/>
              <a:t>Supermarket Analogy</a:t>
            </a:r>
          </a:p>
        </p:txBody>
      </p:sp>
      <p:sp>
        <p:nvSpPr>
          <p:cNvPr id="40969" name="Rectangle 2"/>
          <p:cNvSpPr>
            <a:spLocks noChangeArrowheads="1"/>
          </p:cNvSpPr>
          <p:nvPr/>
        </p:nvSpPr>
        <p:spPr bwMode="auto">
          <a:xfrm>
            <a:off x="261938" y="4322763"/>
            <a:ext cx="8631237" cy="1938337"/>
          </a:xfrm>
          <a:prstGeom prst="rect">
            <a:avLst/>
          </a:prstGeom>
          <a:noFill/>
          <a:ln w="9525">
            <a:noFill/>
            <a:miter lim="800000"/>
            <a:headEnd/>
            <a:tailEnd/>
          </a:ln>
        </p:spPr>
        <p:txBody>
          <a:bodyPr>
            <a:spAutoFit/>
          </a:bodyPr>
          <a:lstStyle/>
          <a:p>
            <a:pPr>
              <a:buFontTx/>
              <a:buChar char="•"/>
            </a:pPr>
            <a:r>
              <a:rPr lang="en-US"/>
              <a:t> A carton of milk is removed from shelf</a:t>
            </a:r>
          </a:p>
          <a:p>
            <a:pPr>
              <a:buFontTx/>
              <a:buChar char="•"/>
            </a:pPr>
            <a:r>
              <a:rPr lang="en-US"/>
              <a:t> A stock person restocks the empty location, but only brings what shelf can accommodate</a:t>
            </a:r>
          </a:p>
          <a:p>
            <a:pPr>
              <a:buFontTx/>
              <a:buChar char="•"/>
            </a:pPr>
            <a:r>
              <a:rPr lang="en-US"/>
              <a:t> The supermarket combines visual control, pull system, Kanban, 5S</a:t>
            </a:r>
            <a:endParaRPr lang="en-US" sz="1600">
              <a:solidFill>
                <a:srgbClr val="EAEC5E"/>
              </a:solidFill>
            </a:endParaRPr>
          </a:p>
        </p:txBody>
      </p:sp>
      <p:sp>
        <p:nvSpPr>
          <p:cNvPr id="40970"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6" name="Rectangle 6"/>
          <p:cNvSpPr>
            <a:spLocks noGrp="1" noChangeArrowheads="1"/>
          </p:cNvSpPr>
          <p:nvPr>
            <p:ph type="sldNum" sz="quarter" idx="11"/>
          </p:nvPr>
        </p:nvSpPr>
        <p:spPr>
          <a:noFill/>
        </p:spPr>
        <p:txBody>
          <a:bodyPr/>
          <a:lstStyle/>
          <a:p>
            <a:fld id="{FBED6CEC-F760-4002-B2E2-E90A6BF07DF5}" type="slidenum">
              <a:rPr lang="en-US" smtClean="0"/>
              <a:pPr/>
              <a:t>39</a:t>
            </a:fld>
            <a:endParaRPr lang="en-US" smtClean="0"/>
          </a:p>
        </p:txBody>
      </p:sp>
      <p:sp>
        <p:nvSpPr>
          <p:cNvPr id="4198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F8D1DE9D-F0A2-4CEB-9FC3-5130A59155F0}" type="slidenum">
              <a:rPr lang="en-US" sz="1400"/>
              <a:pPr algn="r"/>
              <a:t>39</a:t>
            </a:fld>
            <a:endParaRPr lang="en-US" sz="1400"/>
          </a:p>
        </p:txBody>
      </p:sp>
      <p:sp>
        <p:nvSpPr>
          <p:cNvPr id="4198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198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Pull System</a:t>
            </a:r>
          </a:p>
        </p:txBody>
      </p:sp>
      <p:pic>
        <p:nvPicPr>
          <p:cNvPr id="4199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41991" name="Picture 2"/>
          <p:cNvPicPr>
            <a:picLocks noChangeAspect="1" noChangeArrowheads="1"/>
          </p:cNvPicPr>
          <p:nvPr/>
        </p:nvPicPr>
        <p:blipFill>
          <a:blip r:embed="rId4" cstate="print"/>
          <a:srcRect/>
          <a:stretch>
            <a:fillRect/>
          </a:stretch>
        </p:blipFill>
        <p:spPr bwMode="auto">
          <a:xfrm>
            <a:off x="1336675" y="1989138"/>
            <a:ext cx="6475413" cy="4319587"/>
          </a:xfrm>
          <a:prstGeom prst="rect">
            <a:avLst/>
          </a:prstGeom>
          <a:noFill/>
          <a:ln w="9525">
            <a:noFill/>
            <a:miter lim="800000"/>
            <a:headEnd/>
            <a:tailEnd/>
          </a:ln>
        </p:spPr>
      </p:pic>
      <p:sp>
        <p:nvSpPr>
          <p:cNvPr id="4199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Rectangle 6"/>
          <p:cNvSpPr>
            <a:spLocks noGrp="1" noChangeArrowheads="1"/>
          </p:cNvSpPr>
          <p:nvPr>
            <p:ph type="sldNum" sz="quarter" idx="11"/>
          </p:nvPr>
        </p:nvSpPr>
        <p:spPr>
          <a:noFill/>
        </p:spPr>
        <p:txBody>
          <a:bodyPr/>
          <a:lstStyle/>
          <a:p>
            <a:fld id="{130F2B42-A11B-4E1D-AAF5-2F47CB5CA4D4}" type="slidenum">
              <a:rPr lang="en-US" smtClean="0"/>
              <a:pPr/>
              <a:t>40</a:t>
            </a:fld>
            <a:endParaRPr lang="en-US" smtClean="0"/>
          </a:p>
        </p:txBody>
      </p:sp>
      <p:sp>
        <p:nvSpPr>
          <p:cNvPr id="4301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0F42665-764E-4CEA-98DF-D27F08E982DD}" type="slidenum">
              <a:rPr lang="en-US" sz="1400"/>
              <a:pPr algn="r"/>
              <a:t>40</a:t>
            </a:fld>
            <a:endParaRPr lang="en-US" sz="1400"/>
          </a:p>
        </p:txBody>
      </p:sp>
      <p:sp>
        <p:nvSpPr>
          <p:cNvPr id="4301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3013"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Kanban</a:t>
            </a:r>
          </a:p>
        </p:txBody>
      </p:sp>
      <p:pic>
        <p:nvPicPr>
          <p:cNvPr id="4301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43015" name="Picture 2"/>
          <p:cNvPicPr>
            <a:picLocks noChangeAspect="1" noChangeArrowheads="1"/>
          </p:cNvPicPr>
          <p:nvPr/>
        </p:nvPicPr>
        <p:blipFill>
          <a:blip r:embed="rId4" cstate="print"/>
          <a:srcRect/>
          <a:stretch>
            <a:fillRect/>
          </a:stretch>
        </p:blipFill>
        <p:spPr bwMode="auto">
          <a:xfrm>
            <a:off x="261938" y="1960563"/>
            <a:ext cx="8631237" cy="4343400"/>
          </a:xfrm>
          <a:prstGeom prst="rect">
            <a:avLst/>
          </a:prstGeom>
          <a:noFill/>
          <a:ln w="9525">
            <a:noFill/>
            <a:miter lim="800000"/>
            <a:headEnd/>
            <a:tailEnd/>
          </a:ln>
        </p:spPr>
      </p:pic>
      <p:sp>
        <p:nvSpPr>
          <p:cNvPr id="4301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6"/>
          <p:cNvSpPr>
            <a:spLocks noGrp="1" noChangeArrowheads="1"/>
          </p:cNvSpPr>
          <p:nvPr>
            <p:ph type="sldNum" sz="quarter" idx="11"/>
          </p:nvPr>
        </p:nvSpPr>
        <p:spPr>
          <a:noFill/>
        </p:spPr>
        <p:txBody>
          <a:bodyPr/>
          <a:lstStyle/>
          <a:p>
            <a:fld id="{33DF4FD9-7B62-446E-AB67-C3CC3492D3EE}" type="slidenum">
              <a:rPr lang="en-US" smtClean="0"/>
              <a:pPr/>
              <a:t>41</a:t>
            </a:fld>
            <a:endParaRPr lang="en-US" smtClean="0"/>
          </a:p>
        </p:txBody>
      </p:sp>
      <p:sp>
        <p:nvSpPr>
          <p:cNvPr id="4403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8DF4394-D129-489E-8DA5-CC171579DBF2}" type="slidenum">
              <a:rPr lang="en-US" sz="1400"/>
              <a:pPr algn="r"/>
              <a:t>41</a:t>
            </a:fld>
            <a:endParaRPr lang="en-US" sz="1400"/>
          </a:p>
        </p:txBody>
      </p:sp>
      <p:sp>
        <p:nvSpPr>
          <p:cNvPr id="4403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4037"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FLOW</a:t>
            </a:r>
          </a:p>
        </p:txBody>
      </p:sp>
      <p:pic>
        <p:nvPicPr>
          <p:cNvPr id="44038"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4039" name="Rectangle 2"/>
          <p:cNvSpPr>
            <a:spLocks noChangeArrowheads="1"/>
          </p:cNvSpPr>
          <p:nvPr/>
        </p:nvSpPr>
        <p:spPr bwMode="auto">
          <a:xfrm>
            <a:off x="6511925" y="2708275"/>
            <a:ext cx="2381250" cy="2862263"/>
          </a:xfrm>
          <a:prstGeom prst="rect">
            <a:avLst/>
          </a:prstGeom>
          <a:noFill/>
          <a:ln w="9525">
            <a:noFill/>
            <a:miter lim="800000"/>
            <a:headEnd/>
            <a:tailEnd/>
          </a:ln>
        </p:spPr>
        <p:txBody>
          <a:bodyPr>
            <a:spAutoFit/>
          </a:bodyPr>
          <a:lstStyle/>
          <a:p>
            <a:pPr>
              <a:buFontTx/>
              <a:buChar char="•"/>
            </a:pPr>
            <a:r>
              <a:rPr lang="en-US" sz="2000"/>
              <a:t>The best batch size is one - one piece flow, or make one and move one!</a:t>
            </a:r>
          </a:p>
          <a:p>
            <a:endParaRPr lang="en-US" sz="2000"/>
          </a:p>
          <a:p>
            <a:pPr>
              <a:buFontTx/>
              <a:buChar char="•"/>
            </a:pPr>
            <a:r>
              <a:rPr lang="en-US" sz="2000"/>
              <a:t>Benefits: Reduces WIP, lead time, cycle time, etc. and improves quality</a:t>
            </a:r>
          </a:p>
        </p:txBody>
      </p:sp>
      <p:sp>
        <p:nvSpPr>
          <p:cNvPr id="44040" name="Rectangle 3"/>
          <p:cNvSpPr>
            <a:spLocks noChangeArrowheads="1"/>
          </p:cNvSpPr>
          <p:nvPr/>
        </p:nvSpPr>
        <p:spPr bwMode="auto">
          <a:xfrm>
            <a:off x="261938" y="1844675"/>
            <a:ext cx="6094412" cy="461963"/>
          </a:xfrm>
          <a:prstGeom prst="rect">
            <a:avLst/>
          </a:prstGeom>
          <a:noFill/>
          <a:ln w="12700">
            <a:noFill/>
            <a:miter lim="800000"/>
            <a:headEnd type="none" w="sm" len="sm"/>
            <a:tailEnd type="none" w="sm" len="sm"/>
          </a:ln>
        </p:spPr>
        <p:txBody>
          <a:bodyPr wrap="none">
            <a:spAutoFit/>
          </a:bodyPr>
          <a:lstStyle/>
          <a:p>
            <a:r>
              <a:rPr lang="en-US" b="1"/>
              <a:t>Continuous Flow - Batch Size Reduction</a:t>
            </a:r>
          </a:p>
        </p:txBody>
      </p:sp>
      <p:pic>
        <p:nvPicPr>
          <p:cNvPr id="44041" name="Picture 2"/>
          <p:cNvPicPr>
            <a:picLocks noChangeAspect="1" noChangeArrowheads="1"/>
          </p:cNvPicPr>
          <p:nvPr/>
        </p:nvPicPr>
        <p:blipFill>
          <a:blip r:embed="rId4" cstate="print"/>
          <a:srcRect/>
          <a:stretch>
            <a:fillRect/>
          </a:stretch>
        </p:blipFill>
        <p:spPr bwMode="auto">
          <a:xfrm>
            <a:off x="261938" y="2306638"/>
            <a:ext cx="6110287" cy="4051300"/>
          </a:xfrm>
          <a:prstGeom prst="rect">
            <a:avLst/>
          </a:prstGeom>
          <a:noFill/>
          <a:ln w="9525">
            <a:noFill/>
            <a:miter lim="800000"/>
            <a:headEnd/>
            <a:tailEnd/>
          </a:ln>
        </p:spPr>
      </p:pic>
      <p:sp>
        <p:nvSpPr>
          <p:cNvPr id="44042"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50825" y="1855788"/>
            <a:ext cx="6121400" cy="720725"/>
          </a:xfrm>
        </p:spPr>
        <p:txBody>
          <a:bodyPr/>
          <a:lstStyle/>
          <a:p>
            <a:r>
              <a:rPr lang="en-US" altLang="en-US" sz="3600" b="1" i="1" smtClean="0"/>
              <a:t>Advantages </a:t>
            </a:r>
          </a:p>
        </p:txBody>
      </p:sp>
      <p:sp>
        <p:nvSpPr>
          <p:cNvPr id="59395" name="Rectangle 3"/>
          <p:cNvSpPr>
            <a:spLocks noGrp="1" noChangeArrowheads="1"/>
          </p:cNvSpPr>
          <p:nvPr>
            <p:ph type="body" idx="1"/>
          </p:nvPr>
        </p:nvSpPr>
        <p:spPr>
          <a:xfrm>
            <a:off x="250825" y="2420938"/>
            <a:ext cx="5905500" cy="1728787"/>
          </a:xfrm>
        </p:spPr>
        <p:txBody>
          <a:bodyPr/>
          <a:lstStyle/>
          <a:p>
            <a:r>
              <a:rPr lang="en-US" altLang="en-US" smtClean="0"/>
              <a:t>Materials Cost Savings</a:t>
            </a:r>
          </a:p>
          <a:p>
            <a:r>
              <a:rPr lang="en-US" altLang="en-US" smtClean="0"/>
              <a:t>Manufacturing Cost Savings</a:t>
            </a:r>
          </a:p>
          <a:p>
            <a:r>
              <a:rPr lang="en-US" altLang="en-US" smtClean="0"/>
              <a:t>Sales Cost Savings</a:t>
            </a:r>
          </a:p>
        </p:txBody>
      </p:sp>
      <p:sp>
        <p:nvSpPr>
          <p:cNvPr id="45060" name="Rectangle 2"/>
          <p:cNvSpPr txBox="1">
            <a:spLocks noChangeArrowheads="1"/>
          </p:cNvSpPr>
          <p:nvPr/>
        </p:nvSpPr>
        <p:spPr bwMode="auto">
          <a:xfrm>
            <a:off x="250825" y="4067175"/>
            <a:ext cx="8664575" cy="801688"/>
          </a:xfrm>
          <a:prstGeom prst="rect">
            <a:avLst/>
          </a:prstGeom>
          <a:noFill/>
          <a:ln w="9525">
            <a:noFill/>
            <a:miter lim="800000"/>
            <a:headEnd/>
            <a:tailEnd/>
          </a:ln>
        </p:spPr>
        <p:txBody>
          <a:bodyPr anchor="ctr"/>
          <a:lstStyle/>
          <a:p>
            <a:pPr algn="ctr" eaLnBrk="0" hangingPunct="0"/>
            <a:r>
              <a:rPr lang="en-US" altLang="en-US" sz="4000" b="1" i="1">
                <a:solidFill>
                  <a:schemeClr val="tx2"/>
                </a:solidFill>
              </a:rPr>
              <a:t>Elements in Materials Cost Saving</a:t>
            </a:r>
          </a:p>
        </p:txBody>
      </p:sp>
      <p:sp>
        <p:nvSpPr>
          <p:cNvPr id="5" name="Rectangle 3"/>
          <p:cNvSpPr txBox="1">
            <a:spLocks noChangeArrowheads="1"/>
          </p:cNvSpPr>
          <p:nvPr/>
        </p:nvSpPr>
        <p:spPr bwMode="auto">
          <a:xfrm>
            <a:off x="388938" y="4768850"/>
            <a:ext cx="4038600" cy="1539875"/>
          </a:xfrm>
          <a:prstGeom prst="rect">
            <a:avLst/>
          </a:prstGeom>
          <a:noFill/>
          <a:ln w="9525">
            <a:noFill/>
            <a:miter lim="800000"/>
            <a:headEnd/>
            <a:tailEnd/>
          </a:ln>
        </p:spPr>
        <p:txBody>
          <a:bodyPr/>
          <a:lstStyle/>
          <a:p>
            <a:pPr marL="342900" indent="-342900" eaLnBrk="0" hangingPunct="0">
              <a:lnSpc>
                <a:spcPct val="90000"/>
              </a:lnSpc>
              <a:spcBef>
                <a:spcPct val="20000"/>
              </a:spcBef>
              <a:buFontTx/>
              <a:buChar char="•"/>
            </a:pPr>
            <a:r>
              <a:rPr lang="en-US" altLang="en-US" sz="2000"/>
              <a:t>Reduction of Suppliers</a:t>
            </a:r>
          </a:p>
          <a:p>
            <a:pPr marL="342900" indent="-342900" eaLnBrk="0" hangingPunct="0">
              <a:lnSpc>
                <a:spcPct val="90000"/>
              </a:lnSpc>
              <a:spcBef>
                <a:spcPct val="20000"/>
              </a:spcBef>
              <a:buFontTx/>
              <a:buChar char="•"/>
            </a:pPr>
            <a:r>
              <a:rPr lang="en-US" altLang="en-US" sz="2000"/>
              <a:t>Long-term Contracts</a:t>
            </a:r>
          </a:p>
          <a:p>
            <a:pPr marL="342900" indent="-342900" eaLnBrk="0" hangingPunct="0">
              <a:lnSpc>
                <a:spcPct val="90000"/>
              </a:lnSpc>
              <a:spcBef>
                <a:spcPct val="20000"/>
              </a:spcBef>
              <a:buFontTx/>
              <a:buChar char="•"/>
            </a:pPr>
            <a:r>
              <a:rPr lang="en-US" altLang="en-US" sz="2000"/>
              <a:t>Reduce Order Scheduling</a:t>
            </a:r>
          </a:p>
          <a:p>
            <a:pPr marL="342900" indent="-342900" eaLnBrk="0" hangingPunct="0">
              <a:lnSpc>
                <a:spcPct val="90000"/>
              </a:lnSpc>
              <a:spcBef>
                <a:spcPct val="20000"/>
              </a:spcBef>
              <a:buFontTx/>
              <a:buChar char="•"/>
            </a:pPr>
            <a:r>
              <a:rPr lang="en-US" altLang="en-US" sz="2000"/>
              <a:t>Simplify Receiving Systems</a:t>
            </a:r>
          </a:p>
          <a:p>
            <a:pPr marL="342900" indent="-342900" eaLnBrk="0" hangingPunct="0">
              <a:lnSpc>
                <a:spcPct val="90000"/>
              </a:lnSpc>
              <a:spcBef>
                <a:spcPct val="20000"/>
              </a:spcBef>
            </a:pPr>
            <a:endParaRPr lang="en-US" altLang="en-US" sz="2000"/>
          </a:p>
        </p:txBody>
      </p:sp>
      <p:sp>
        <p:nvSpPr>
          <p:cNvPr id="6" name="Rectangle 4"/>
          <p:cNvSpPr txBox="1">
            <a:spLocks noChangeArrowheads="1"/>
          </p:cNvSpPr>
          <p:nvPr/>
        </p:nvSpPr>
        <p:spPr bwMode="auto">
          <a:xfrm>
            <a:off x="4716463" y="4768850"/>
            <a:ext cx="4038600" cy="1539875"/>
          </a:xfrm>
          <a:prstGeom prst="rect">
            <a:avLst/>
          </a:prstGeom>
          <a:noFill/>
          <a:ln w="9525">
            <a:noFill/>
            <a:miter lim="800000"/>
            <a:headEnd/>
            <a:tailEnd/>
          </a:ln>
        </p:spPr>
        <p:txBody>
          <a:bodyPr/>
          <a:lstStyle/>
          <a:p>
            <a:pPr marL="342900" indent="-342900" eaLnBrk="0" hangingPunct="0">
              <a:lnSpc>
                <a:spcPct val="90000"/>
              </a:lnSpc>
              <a:spcBef>
                <a:spcPct val="20000"/>
              </a:spcBef>
              <a:buFontTx/>
              <a:buChar char="•"/>
            </a:pPr>
            <a:r>
              <a:rPr lang="en-US" altLang="en-US" sz="2000"/>
              <a:t>Eliminate unpacking</a:t>
            </a:r>
          </a:p>
          <a:p>
            <a:pPr marL="342900" indent="-342900" eaLnBrk="0" hangingPunct="0">
              <a:lnSpc>
                <a:spcPct val="90000"/>
              </a:lnSpc>
              <a:spcBef>
                <a:spcPct val="20000"/>
              </a:spcBef>
              <a:buFontTx/>
              <a:buChar char="•"/>
            </a:pPr>
            <a:r>
              <a:rPr lang="en-US" altLang="en-US" sz="2000"/>
              <a:t>Eliminate Inspection</a:t>
            </a:r>
          </a:p>
          <a:p>
            <a:pPr marL="342900" indent="-342900" eaLnBrk="0" hangingPunct="0">
              <a:lnSpc>
                <a:spcPct val="90000"/>
              </a:lnSpc>
              <a:spcBef>
                <a:spcPct val="20000"/>
              </a:spcBef>
              <a:buFontTx/>
              <a:buChar char="•"/>
            </a:pPr>
            <a:r>
              <a:rPr lang="en-US" altLang="en-US" sz="2000"/>
              <a:t>Eliminate inventory Stocking</a:t>
            </a:r>
          </a:p>
          <a:p>
            <a:pPr marL="342900" indent="-342900" eaLnBrk="0" hangingPunct="0">
              <a:lnSpc>
                <a:spcPct val="90000"/>
              </a:lnSpc>
              <a:spcBef>
                <a:spcPct val="20000"/>
              </a:spcBef>
              <a:buFontTx/>
              <a:buChar char="•"/>
            </a:pPr>
            <a:r>
              <a:rPr lang="en-US" altLang="en-US" sz="2000"/>
              <a:t>Eliminate Excess Material</a:t>
            </a:r>
          </a:p>
        </p:txBody>
      </p:sp>
      <p:sp>
        <p:nvSpPr>
          <p:cNvPr id="4506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5064"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5065"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506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5067" name="Slide Number Placeholder 2"/>
          <p:cNvSpPr>
            <a:spLocks noGrp="1"/>
          </p:cNvSpPr>
          <p:nvPr>
            <p:ph type="sldNum" sz="quarter" idx="11"/>
          </p:nvPr>
        </p:nvSpPr>
        <p:spPr>
          <a:noFill/>
        </p:spPr>
        <p:txBody>
          <a:bodyPr/>
          <a:lstStyle/>
          <a:p>
            <a:fld id="{66F112A4-D392-4678-8F9D-7C71225E1543}" type="slidenum">
              <a:rPr lang="en-US" smtClean="0"/>
              <a:pPr/>
              <a:t>42</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Effect transition="in" filter="wipe(left)">
                                      <p:cBhvr>
                                        <p:cTn id="7" dur="500"/>
                                        <p:tgtEl>
                                          <p:spTgt spid="593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9395">
                                            <p:txEl>
                                              <p:pRg st="1" end="1"/>
                                            </p:txEl>
                                          </p:spTgt>
                                        </p:tgtEl>
                                        <p:attrNameLst>
                                          <p:attrName>style.visibility</p:attrName>
                                        </p:attrNameLst>
                                      </p:cBhvr>
                                      <p:to>
                                        <p:strVal val="visible"/>
                                      </p:to>
                                    </p:set>
                                    <p:animEffect transition="in" filter="wipe(left)">
                                      <p:cBhvr>
                                        <p:cTn id="12" dur="500"/>
                                        <p:tgtEl>
                                          <p:spTgt spid="593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9395">
                                            <p:txEl>
                                              <p:pRg st="2" end="2"/>
                                            </p:txEl>
                                          </p:spTgt>
                                        </p:tgtEl>
                                        <p:attrNameLst>
                                          <p:attrName>style.visibility</p:attrName>
                                        </p:attrNameLst>
                                      </p:cBhvr>
                                      <p:to>
                                        <p:strVal val="visible"/>
                                      </p:to>
                                    </p:set>
                                    <p:animEffect transition="in" filter="wipe(left)">
                                      <p:cBhvr>
                                        <p:cTn id="17" dur="500"/>
                                        <p:tgtEl>
                                          <p:spTgt spid="5939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wipe(left)">
                                      <p:cBhvr>
                                        <p:cTn id="22" dur="500"/>
                                        <p:tgtEl>
                                          <p:spTgt spid="6">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wipe(left)">
                                      <p:cBhvr>
                                        <p:cTn id="27" dur="500"/>
                                        <p:tgtEl>
                                          <p:spTgt spid="6">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wipe(left)">
                                      <p:cBhvr>
                                        <p:cTn id="32" dur="500"/>
                                        <p:tgtEl>
                                          <p:spTgt spid="6">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wipe(left)">
                                      <p:cBhvr>
                                        <p:cTn id="37" dur="500"/>
                                        <p:tgtEl>
                                          <p:spTgt spid="6">
                                            <p:txEl>
                                              <p:pRg st="3" end="3"/>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wipe(left)">
                                      <p:cBhvr>
                                        <p:cTn id="42" dur="500"/>
                                        <p:tgtEl>
                                          <p:spTgt spid="5">
                                            <p:txEl>
                                              <p:pRg st="0" end="0"/>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5">
                                            <p:txEl>
                                              <p:pRg st="1" end="1"/>
                                            </p:txEl>
                                          </p:spTgt>
                                        </p:tgtEl>
                                        <p:attrNameLst>
                                          <p:attrName>style.visibility</p:attrName>
                                        </p:attrNameLst>
                                      </p:cBhvr>
                                      <p:to>
                                        <p:strVal val="visible"/>
                                      </p:to>
                                    </p:set>
                                    <p:animEffect transition="in" filter="wipe(left)">
                                      <p:cBhvr>
                                        <p:cTn id="47" dur="500"/>
                                        <p:tgtEl>
                                          <p:spTgt spid="5">
                                            <p:txEl>
                                              <p:pRg st="1" end="1"/>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5">
                                            <p:txEl>
                                              <p:pRg st="2" end="2"/>
                                            </p:txEl>
                                          </p:spTgt>
                                        </p:tgtEl>
                                        <p:attrNameLst>
                                          <p:attrName>style.visibility</p:attrName>
                                        </p:attrNameLst>
                                      </p:cBhvr>
                                      <p:to>
                                        <p:strVal val="visible"/>
                                      </p:to>
                                    </p:set>
                                    <p:animEffect transition="in" filter="wipe(left)">
                                      <p:cBhvr>
                                        <p:cTn id="52" dur="500"/>
                                        <p:tgtEl>
                                          <p:spTgt spid="5">
                                            <p:txEl>
                                              <p:pRg st="2" end="2"/>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grpId="0" nodeType="clickEffect">
                                  <p:stCondLst>
                                    <p:cond delay="0"/>
                                  </p:stCondLst>
                                  <p:childTnLst>
                                    <p:set>
                                      <p:cBhvr>
                                        <p:cTn id="56" dur="1" fill="hold">
                                          <p:stCondLst>
                                            <p:cond delay="0"/>
                                          </p:stCondLst>
                                        </p:cTn>
                                        <p:tgtEl>
                                          <p:spTgt spid="5">
                                            <p:txEl>
                                              <p:pRg st="3" end="3"/>
                                            </p:txEl>
                                          </p:spTgt>
                                        </p:tgtEl>
                                        <p:attrNameLst>
                                          <p:attrName>style.visibility</p:attrName>
                                        </p:attrNameLst>
                                      </p:cBhvr>
                                      <p:to>
                                        <p:strVal val="visible"/>
                                      </p:to>
                                    </p:set>
                                    <p:animEffect transition="in" filter="wipe(left)">
                                      <p:cBhvr>
                                        <p:cTn id="5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autoUpdateAnimBg="0"/>
      <p:bldP spid="5" grpId="0" build="p" autoUpdateAnimBg="0"/>
      <p:bldP spid="6"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50825" y="1989138"/>
            <a:ext cx="8642350" cy="719137"/>
          </a:xfrm>
        </p:spPr>
        <p:txBody>
          <a:bodyPr/>
          <a:lstStyle/>
          <a:p>
            <a:r>
              <a:rPr lang="en-US" altLang="en-US" b="1" i="1" smtClean="0"/>
              <a:t>Techniques</a:t>
            </a:r>
          </a:p>
        </p:txBody>
      </p:sp>
      <p:sp>
        <p:nvSpPr>
          <p:cNvPr id="41987" name="Rectangle 3"/>
          <p:cNvSpPr>
            <a:spLocks noGrp="1" noChangeArrowheads="1"/>
          </p:cNvSpPr>
          <p:nvPr>
            <p:ph type="body" idx="1"/>
          </p:nvPr>
        </p:nvSpPr>
        <p:spPr>
          <a:xfrm>
            <a:off x="539750" y="2708275"/>
            <a:ext cx="8064500" cy="3529013"/>
          </a:xfrm>
        </p:spPr>
        <p:txBody>
          <a:bodyPr/>
          <a:lstStyle/>
          <a:p>
            <a:r>
              <a:rPr lang="en-US" altLang="en-US" sz="2400" smtClean="0"/>
              <a:t>Inventory Reduction as a Tool for Improvement</a:t>
            </a:r>
          </a:p>
          <a:p>
            <a:r>
              <a:rPr lang="en-US" altLang="en-US" sz="2400" smtClean="0"/>
              <a:t>Supplier Relationships</a:t>
            </a:r>
          </a:p>
          <a:p>
            <a:r>
              <a:rPr lang="en-US" altLang="en-US" sz="2400" smtClean="0"/>
              <a:t>Inventory “Pull”</a:t>
            </a:r>
          </a:p>
          <a:p>
            <a:r>
              <a:rPr lang="en-US" altLang="en-US" sz="2400" smtClean="0"/>
              <a:t>Uniform Plant Loading</a:t>
            </a:r>
          </a:p>
          <a:p>
            <a:r>
              <a:rPr lang="en-US" altLang="en-US" sz="2400" smtClean="0"/>
              <a:t>Reduced Setup Times</a:t>
            </a:r>
          </a:p>
          <a:p>
            <a:r>
              <a:rPr lang="en-US" altLang="en-US" sz="2400" smtClean="0"/>
              <a:t>Shop-Floor Layout and Production Cells</a:t>
            </a:r>
          </a:p>
          <a:p>
            <a:r>
              <a:rPr lang="en-US" altLang="en-US" sz="2400" smtClean="0"/>
              <a:t>Total Quality Assurance</a:t>
            </a:r>
          </a:p>
          <a:p>
            <a:r>
              <a:rPr lang="en-US" altLang="en-US" sz="2400" smtClean="0"/>
              <a:t>Preventive Maintenance</a:t>
            </a:r>
          </a:p>
          <a:p>
            <a:endParaRPr lang="en-US" altLang="en-US" sz="2400" smtClean="0"/>
          </a:p>
        </p:txBody>
      </p:sp>
      <p:sp>
        <p:nvSpPr>
          <p:cNvPr id="460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6085"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608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608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6088" name="Slide Number Placeholder 2"/>
          <p:cNvSpPr>
            <a:spLocks noGrp="1"/>
          </p:cNvSpPr>
          <p:nvPr>
            <p:ph type="sldNum" sz="quarter" idx="11"/>
          </p:nvPr>
        </p:nvSpPr>
        <p:spPr>
          <a:noFill/>
        </p:spPr>
        <p:txBody>
          <a:bodyPr/>
          <a:lstStyle/>
          <a:p>
            <a:fld id="{194DEE8E-1368-4B28-8A36-1363EB07C609}" type="slidenum">
              <a:rPr lang="en-US" smtClean="0"/>
              <a:pPr/>
              <a:t>43</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wipe(left)">
                                      <p:cBhvr>
                                        <p:cTn id="7" dur="500"/>
                                        <p:tgtEl>
                                          <p:spTgt spid="41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1987">
                                            <p:txEl>
                                              <p:pRg st="1" end="1"/>
                                            </p:txEl>
                                          </p:spTgt>
                                        </p:tgtEl>
                                        <p:attrNameLst>
                                          <p:attrName>style.visibility</p:attrName>
                                        </p:attrNameLst>
                                      </p:cBhvr>
                                      <p:to>
                                        <p:strVal val="visible"/>
                                      </p:to>
                                    </p:set>
                                    <p:animEffect transition="in" filter="wipe(left)">
                                      <p:cBhvr>
                                        <p:cTn id="12" dur="500"/>
                                        <p:tgtEl>
                                          <p:spTgt spid="419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1987">
                                            <p:txEl>
                                              <p:pRg st="2" end="2"/>
                                            </p:txEl>
                                          </p:spTgt>
                                        </p:tgtEl>
                                        <p:attrNameLst>
                                          <p:attrName>style.visibility</p:attrName>
                                        </p:attrNameLst>
                                      </p:cBhvr>
                                      <p:to>
                                        <p:strVal val="visible"/>
                                      </p:to>
                                    </p:set>
                                    <p:animEffect transition="in" filter="wipe(left)">
                                      <p:cBhvr>
                                        <p:cTn id="17" dur="500"/>
                                        <p:tgtEl>
                                          <p:spTgt spid="419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1987">
                                            <p:txEl>
                                              <p:pRg st="3" end="3"/>
                                            </p:txEl>
                                          </p:spTgt>
                                        </p:tgtEl>
                                        <p:attrNameLst>
                                          <p:attrName>style.visibility</p:attrName>
                                        </p:attrNameLst>
                                      </p:cBhvr>
                                      <p:to>
                                        <p:strVal val="visible"/>
                                      </p:to>
                                    </p:set>
                                    <p:animEffect transition="in" filter="wipe(left)">
                                      <p:cBhvr>
                                        <p:cTn id="22" dur="500"/>
                                        <p:tgtEl>
                                          <p:spTgt spid="419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41987">
                                            <p:txEl>
                                              <p:pRg st="4" end="4"/>
                                            </p:txEl>
                                          </p:spTgt>
                                        </p:tgtEl>
                                        <p:attrNameLst>
                                          <p:attrName>style.visibility</p:attrName>
                                        </p:attrNameLst>
                                      </p:cBhvr>
                                      <p:to>
                                        <p:strVal val="visible"/>
                                      </p:to>
                                    </p:set>
                                    <p:animEffect transition="in" filter="wipe(left)">
                                      <p:cBhvr>
                                        <p:cTn id="27" dur="500"/>
                                        <p:tgtEl>
                                          <p:spTgt spid="419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1987">
                                            <p:txEl>
                                              <p:pRg st="5" end="5"/>
                                            </p:txEl>
                                          </p:spTgt>
                                        </p:tgtEl>
                                        <p:attrNameLst>
                                          <p:attrName>style.visibility</p:attrName>
                                        </p:attrNameLst>
                                      </p:cBhvr>
                                      <p:to>
                                        <p:strVal val="visible"/>
                                      </p:to>
                                    </p:set>
                                    <p:animEffect transition="in" filter="wipe(left)">
                                      <p:cBhvr>
                                        <p:cTn id="32" dur="500"/>
                                        <p:tgtEl>
                                          <p:spTgt spid="419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41987">
                                            <p:txEl>
                                              <p:pRg st="6" end="6"/>
                                            </p:txEl>
                                          </p:spTgt>
                                        </p:tgtEl>
                                        <p:attrNameLst>
                                          <p:attrName>style.visibility</p:attrName>
                                        </p:attrNameLst>
                                      </p:cBhvr>
                                      <p:to>
                                        <p:strVal val="visible"/>
                                      </p:to>
                                    </p:set>
                                    <p:animEffect transition="in" filter="wipe(left)">
                                      <p:cBhvr>
                                        <p:cTn id="37" dur="500"/>
                                        <p:tgtEl>
                                          <p:spTgt spid="419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41987">
                                            <p:txEl>
                                              <p:pRg st="7" end="7"/>
                                            </p:txEl>
                                          </p:spTgt>
                                        </p:tgtEl>
                                        <p:attrNameLst>
                                          <p:attrName>style.visibility</p:attrName>
                                        </p:attrNameLst>
                                      </p:cBhvr>
                                      <p:to>
                                        <p:strVal val="visible"/>
                                      </p:to>
                                    </p:set>
                                    <p:animEffect transition="in" filter="wipe(left)">
                                      <p:cBhvr>
                                        <p:cTn id="42" dur="500"/>
                                        <p:tgtEl>
                                          <p:spTgt spid="419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50825" y="1989138"/>
            <a:ext cx="8642350" cy="719137"/>
          </a:xfrm>
        </p:spPr>
        <p:txBody>
          <a:bodyPr/>
          <a:lstStyle/>
          <a:p>
            <a:pPr algn="l"/>
            <a:r>
              <a:rPr lang="en-US" altLang="en-US" sz="3200" b="1" i="1" smtClean="0"/>
              <a:t>Goals of Just-In-Time Systems</a:t>
            </a:r>
          </a:p>
        </p:txBody>
      </p:sp>
      <p:sp>
        <p:nvSpPr>
          <p:cNvPr id="53251" name="Rectangle 3"/>
          <p:cNvSpPr>
            <a:spLocks noGrp="1" noChangeArrowheads="1"/>
          </p:cNvSpPr>
          <p:nvPr>
            <p:ph type="body" idx="1"/>
          </p:nvPr>
        </p:nvSpPr>
        <p:spPr>
          <a:xfrm>
            <a:off x="250825" y="2708275"/>
            <a:ext cx="8642350" cy="3600450"/>
          </a:xfrm>
        </p:spPr>
        <p:txBody>
          <a:bodyPr/>
          <a:lstStyle/>
          <a:p>
            <a:pPr>
              <a:lnSpc>
                <a:spcPct val="90000"/>
              </a:lnSpc>
            </a:pPr>
            <a:r>
              <a:rPr lang="en-US" altLang="en-US" sz="2800" smtClean="0"/>
              <a:t>Design for Optimum Quality and Cost</a:t>
            </a:r>
          </a:p>
          <a:p>
            <a:pPr>
              <a:lnSpc>
                <a:spcPct val="90000"/>
              </a:lnSpc>
            </a:pPr>
            <a:r>
              <a:rPr lang="en-US" altLang="en-US" sz="2800" smtClean="0"/>
              <a:t>Minimize resources needed for Design and Manufacturing</a:t>
            </a:r>
          </a:p>
          <a:p>
            <a:pPr>
              <a:lnSpc>
                <a:spcPct val="90000"/>
              </a:lnSpc>
            </a:pPr>
            <a:r>
              <a:rPr lang="en-US" altLang="en-US" sz="2800" smtClean="0"/>
              <a:t>Be Responsive to the Customers Needs</a:t>
            </a:r>
          </a:p>
          <a:p>
            <a:r>
              <a:rPr lang="en-US" altLang="en-US" sz="2800" smtClean="0"/>
              <a:t>Develop Trust and Open Relationships with Suppliers and Customers</a:t>
            </a:r>
          </a:p>
          <a:p>
            <a:r>
              <a:rPr lang="en-US" altLang="en-US" sz="2800" smtClean="0"/>
              <a:t>Develop a Commitment to Improve the Total Manufacturing System</a:t>
            </a:r>
          </a:p>
          <a:p>
            <a:pPr>
              <a:lnSpc>
                <a:spcPct val="90000"/>
              </a:lnSpc>
            </a:pPr>
            <a:endParaRPr lang="en-US" altLang="en-US" sz="2800" smtClean="0"/>
          </a:p>
        </p:txBody>
      </p:sp>
      <p:sp>
        <p:nvSpPr>
          <p:cNvPr id="4710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7109"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711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711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7112" name="Slide Number Placeholder 2"/>
          <p:cNvSpPr>
            <a:spLocks noGrp="1"/>
          </p:cNvSpPr>
          <p:nvPr>
            <p:ph type="sldNum" sz="quarter" idx="11"/>
          </p:nvPr>
        </p:nvSpPr>
        <p:spPr>
          <a:noFill/>
        </p:spPr>
        <p:txBody>
          <a:bodyPr/>
          <a:lstStyle/>
          <a:p>
            <a:fld id="{85E2FC5F-E04C-43C7-8BC7-70048794ABC2}" type="slidenum">
              <a:rPr lang="en-US" smtClean="0"/>
              <a:pPr/>
              <a:t>44</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Effect transition="in" filter="wipe(left)">
                                      <p:cBhvr>
                                        <p:cTn id="7" dur="500"/>
                                        <p:tgtEl>
                                          <p:spTgt spid="532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3251">
                                            <p:txEl>
                                              <p:pRg st="1" end="1"/>
                                            </p:txEl>
                                          </p:spTgt>
                                        </p:tgtEl>
                                        <p:attrNameLst>
                                          <p:attrName>style.visibility</p:attrName>
                                        </p:attrNameLst>
                                      </p:cBhvr>
                                      <p:to>
                                        <p:strVal val="visible"/>
                                      </p:to>
                                    </p:set>
                                    <p:animEffect transition="in" filter="wipe(left)">
                                      <p:cBhvr>
                                        <p:cTn id="12" dur="500"/>
                                        <p:tgtEl>
                                          <p:spTgt spid="532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3251">
                                            <p:txEl>
                                              <p:pRg st="2" end="2"/>
                                            </p:txEl>
                                          </p:spTgt>
                                        </p:tgtEl>
                                        <p:attrNameLst>
                                          <p:attrName>style.visibility</p:attrName>
                                        </p:attrNameLst>
                                      </p:cBhvr>
                                      <p:to>
                                        <p:strVal val="visible"/>
                                      </p:to>
                                    </p:set>
                                    <p:animEffect transition="in" filter="wipe(left)">
                                      <p:cBhvr>
                                        <p:cTn id="17" dur="500"/>
                                        <p:tgtEl>
                                          <p:spTgt spid="532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53251">
                                            <p:txEl>
                                              <p:pRg st="3" end="3"/>
                                            </p:txEl>
                                          </p:spTgt>
                                        </p:tgtEl>
                                        <p:attrNameLst>
                                          <p:attrName>style.visibility</p:attrName>
                                        </p:attrNameLst>
                                      </p:cBhvr>
                                      <p:to>
                                        <p:strVal val="visible"/>
                                      </p:to>
                                    </p:set>
                                    <p:animEffect transition="in" filter="wipe(left)">
                                      <p:cBhvr>
                                        <p:cTn id="22" dur="500"/>
                                        <p:tgtEl>
                                          <p:spTgt spid="5325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53251">
                                            <p:txEl>
                                              <p:pRg st="4" end="4"/>
                                            </p:txEl>
                                          </p:spTgt>
                                        </p:tgtEl>
                                        <p:attrNameLst>
                                          <p:attrName>style.visibility</p:attrName>
                                        </p:attrNameLst>
                                      </p:cBhvr>
                                      <p:to>
                                        <p:strVal val="visible"/>
                                      </p:to>
                                    </p:set>
                                    <p:animEffect transition="in" filter="wipe(left)">
                                      <p:cBhvr>
                                        <p:cTn id="27" dur="500"/>
                                        <p:tgtEl>
                                          <p:spTgt spid="532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52413" y="2546350"/>
            <a:ext cx="8640762" cy="720725"/>
          </a:xfrm>
        </p:spPr>
        <p:txBody>
          <a:bodyPr/>
          <a:lstStyle/>
          <a:p>
            <a:r>
              <a:rPr lang="en-US" altLang="en-US" sz="4000" b="1" i="1" smtClean="0"/>
              <a:t>The Major Misconceptions of JIT</a:t>
            </a:r>
          </a:p>
        </p:txBody>
      </p:sp>
      <p:sp>
        <p:nvSpPr>
          <p:cNvPr id="51203" name="Rectangle 3"/>
          <p:cNvSpPr>
            <a:spLocks noGrp="1" noChangeArrowheads="1"/>
          </p:cNvSpPr>
          <p:nvPr>
            <p:ph type="body" idx="1"/>
          </p:nvPr>
        </p:nvSpPr>
        <p:spPr>
          <a:xfrm>
            <a:off x="287338" y="3429000"/>
            <a:ext cx="8569325" cy="2232025"/>
          </a:xfrm>
        </p:spPr>
        <p:txBody>
          <a:bodyPr/>
          <a:lstStyle/>
          <a:p>
            <a:r>
              <a:rPr lang="en-US" altLang="en-US" smtClean="0"/>
              <a:t>JIT is Only an Inventory Control System</a:t>
            </a:r>
          </a:p>
          <a:p>
            <a:r>
              <a:rPr lang="en-US" altLang="en-US" smtClean="0"/>
              <a:t>It is a Method to “Push” Inventory Back to the Supplier</a:t>
            </a:r>
          </a:p>
          <a:p>
            <a:r>
              <a:rPr lang="en-US" altLang="en-US" smtClean="0"/>
              <a:t>JIT is a Quality Control Program</a:t>
            </a:r>
          </a:p>
          <a:p>
            <a:pPr>
              <a:buFontTx/>
              <a:buNone/>
            </a:pPr>
            <a:endParaRPr lang="en-US" altLang="en-US" smtClean="0"/>
          </a:p>
        </p:txBody>
      </p:sp>
      <p:sp>
        <p:nvSpPr>
          <p:cNvPr id="481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48133" name="Rectangle 5"/>
          <p:cNvSpPr>
            <a:spLocks noChangeArrowheads="1"/>
          </p:cNvSpPr>
          <p:nvPr/>
        </p:nvSpPr>
        <p:spPr bwMode="auto">
          <a:xfrm>
            <a:off x="106363" y="1268413"/>
            <a:ext cx="6553200" cy="585787"/>
          </a:xfrm>
          <a:prstGeom prst="rect">
            <a:avLst/>
          </a:prstGeom>
          <a:noFill/>
          <a:ln w="9525">
            <a:noFill/>
            <a:miter lim="800000"/>
            <a:headEnd/>
            <a:tailEnd/>
          </a:ln>
        </p:spPr>
        <p:txBody>
          <a:bodyPr>
            <a:spAutoFit/>
          </a:bodyPr>
          <a:lstStyle/>
          <a:p>
            <a:pPr algn="ctr"/>
            <a:r>
              <a:rPr lang="en-US" sz="3200" b="1"/>
              <a:t>Just-In-Time - Manufacturing</a:t>
            </a:r>
          </a:p>
        </p:txBody>
      </p:sp>
      <p:pic>
        <p:nvPicPr>
          <p:cNvPr id="4813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4813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8136" name="Slide Number Placeholder 2"/>
          <p:cNvSpPr>
            <a:spLocks noGrp="1"/>
          </p:cNvSpPr>
          <p:nvPr>
            <p:ph type="sldNum" sz="quarter" idx="11"/>
          </p:nvPr>
        </p:nvSpPr>
        <p:spPr>
          <a:noFill/>
        </p:spPr>
        <p:txBody>
          <a:bodyPr/>
          <a:lstStyle/>
          <a:p>
            <a:fld id="{A90419B4-9244-426F-9F5C-DAD9CD29D0C7}" type="slidenum">
              <a:rPr lang="en-US" smtClean="0"/>
              <a:pPr/>
              <a:t>45</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wipe(left)">
                                      <p:cBhvr>
                                        <p:cTn id="7" dur="500"/>
                                        <p:tgtEl>
                                          <p:spTgt spid="512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03">
                                            <p:txEl>
                                              <p:pRg st="1" end="1"/>
                                            </p:txEl>
                                          </p:spTgt>
                                        </p:tgtEl>
                                        <p:attrNameLst>
                                          <p:attrName>style.visibility</p:attrName>
                                        </p:attrNameLst>
                                      </p:cBhvr>
                                      <p:to>
                                        <p:strVal val="visible"/>
                                      </p:to>
                                    </p:set>
                                    <p:animEffect transition="in" filter="wipe(left)">
                                      <p:cBhvr>
                                        <p:cTn id="12" dur="500"/>
                                        <p:tgtEl>
                                          <p:spTgt spid="512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03">
                                            <p:txEl>
                                              <p:pRg st="2" end="2"/>
                                            </p:txEl>
                                          </p:spTgt>
                                        </p:tgtEl>
                                        <p:attrNameLst>
                                          <p:attrName>style.visibility</p:attrName>
                                        </p:attrNameLst>
                                      </p:cBhvr>
                                      <p:to>
                                        <p:strVal val="visible"/>
                                      </p:to>
                                    </p:set>
                                    <p:animEffect transition="in" filter="wipe(left)">
                                      <p:cBhvr>
                                        <p:cTn id="17" dur="500"/>
                                        <p:tgtEl>
                                          <p:spTgt spid="5120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50825" y="549275"/>
            <a:ext cx="8642350" cy="736600"/>
          </a:xfrm>
        </p:spPr>
        <p:txBody>
          <a:bodyPr/>
          <a:lstStyle/>
          <a:p>
            <a:r>
              <a:rPr lang="en-US" altLang="en-US" sz="4000" b="1" i="1" smtClean="0"/>
              <a:t>Summary of JIT Manufacturing</a:t>
            </a:r>
          </a:p>
        </p:txBody>
      </p:sp>
      <p:sp>
        <p:nvSpPr>
          <p:cNvPr id="75779" name="Rectangle 3"/>
          <p:cNvSpPr>
            <a:spLocks noGrp="1" noChangeArrowheads="1"/>
          </p:cNvSpPr>
          <p:nvPr>
            <p:ph type="body" idx="1"/>
          </p:nvPr>
        </p:nvSpPr>
        <p:spPr>
          <a:xfrm>
            <a:off x="250825" y="1268413"/>
            <a:ext cx="8642350" cy="5040312"/>
          </a:xfrm>
        </p:spPr>
        <p:txBody>
          <a:bodyPr/>
          <a:lstStyle/>
          <a:p>
            <a:pPr>
              <a:defRPr/>
            </a:pPr>
            <a:r>
              <a:rPr lang="en-US" altLang="en-US" sz="1800" dirty="0" smtClean="0"/>
              <a:t>Just-In-Time manufacturing systems are a great way for a company to become more successful than their current state, it gives a firm an absolute competitive advantage over others in the same market.  </a:t>
            </a:r>
          </a:p>
          <a:p>
            <a:pPr>
              <a:defRPr/>
            </a:pPr>
            <a:r>
              <a:rPr lang="en-US" altLang="en-US" sz="1800" dirty="0" smtClean="0"/>
              <a:t>However, it is a very complex system and there are many requirements and prerequisites that need to be followed in order for this system to be effective.  </a:t>
            </a:r>
          </a:p>
          <a:p>
            <a:pPr>
              <a:defRPr/>
            </a:pPr>
            <a:r>
              <a:rPr lang="en-US" altLang="en-US" sz="1800" dirty="0" smtClean="0"/>
              <a:t>It requires a firm-wide commitment that is not seen in any other type of system in production or manufacturing, it also closes the gap between the different departments in a firm and makes the entire firm work and communicate as one single unit.  </a:t>
            </a:r>
          </a:p>
          <a:p>
            <a:pPr>
              <a:defRPr/>
            </a:pPr>
            <a:r>
              <a:rPr lang="en-US" altLang="en-US" sz="1800" dirty="0" smtClean="0"/>
              <a:t>This is one of the main points that all of the theorists in quality management preached, and this system forces that upon a firm.  </a:t>
            </a:r>
          </a:p>
          <a:p>
            <a:pPr>
              <a:defRPr/>
            </a:pPr>
            <a:r>
              <a:rPr lang="en-US" altLang="en-US" sz="1800" dirty="0" smtClean="0"/>
              <a:t>The advantages of JIT are abundant and if implemented correctly it can only do great things.</a:t>
            </a:r>
          </a:p>
          <a:p>
            <a:pPr>
              <a:defRPr/>
            </a:pPr>
            <a:endParaRPr lang="en-US" altLang="en-US" sz="1800" dirty="0" smtClean="0"/>
          </a:p>
          <a:p>
            <a:pPr marL="0" indent="0" algn="ctr">
              <a:spcBef>
                <a:spcPct val="30000"/>
              </a:spcBef>
              <a:buFontTx/>
              <a:buNone/>
              <a:defRPr/>
            </a:pPr>
            <a:r>
              <a:rPr lang="en-US" altLang="en-US" sz="1800" b="1" dirty="0"/>
              <a:t>The three themes surrounding JIT are Simplicity, Quality, and the elimination of waste.  All three of these are extremely important because each one is needed for the </a:t>
            </a:r>
            <a:r>
              <a:rPr lang="en-US" altLang="en-US" sz="1800" b="1" dirty="0" smtClean="0"/>
              <a:t>whole </a:t>
            </a:r>
            <a:r>
              <a:rPr lang="en-US" altLang="en-US" sz="1800" b="1" dirty="0"/>
              <a:t>system to operate effectively.</a:t>
            </a:r>
          </a:p>
        </p:txBody>
      </p:sp>
      <p:sp>
        <p:nvSpPr>
          <p:cNvPr id="4915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49157" name="Slide Number Placeholder 2"/>
          <p:cNvSpPr>
            <a:spLocks noGrp="1"/>
          </p:cNvSpPr>
          <p:nvPr>
            <p:ph type="sldNum" sz="quarter" idx="11"/>
          </p:nvPr>
        </p:nvSpPr>
        <p:spPr>
          <a:noFill/>
        </p:spPr>
        <p:txBody>
          <a:bodyPr/>
          <a:lstStyle/>
          <a:p>
            <a:fld id="{7FBB9219-644F-4721-BD9E-44CDE9B9F172}" type="slidenum">
              <a:rPr lang="en-US" smtClean="0"/>
              <a:pPr/>
              <a:t>46</a:t>
            </a:fld>
            <a:endParaRPr lang="en-US" smtClean="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6"/>
          <p:cNvSpPr>
            <a:spLocks noGrp="1" noChangeArrowheads="1"/>
          </p:cNvSpPr>
          <p:nvPr>
            <p:ph type="sldNum" sz="quarter" idx="11"/>
          </p:nvPr>
        </p:nvSpPr>
        <p:spPr>
          <a:noFill/>
        </p:spPr>
        <p:txBody>
          <a:bodyPr/>
          <a:lstStyle/>
          <a:p>
            <a:fld id="{19FE677F-D880-43C4-AC86-57534E0F3E51}" type="slidenum">
              <a:rPr lang="en-US" smtClean="0"/>
              <a:pPr/>
              <a:t>47</a:t>
            </a:fld>
            <a:endParaRPr lang="en-US" smtClean="0"/>
          </a:p>
        </p:txBody>
      </p:sp>
      <p:sp>
        <p:nvSpPr>
          <p:cNvPr id="501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2C03462-853D-467E-B984-37DD97ED7636}" type="slidenum">
              <a:rPr lang="en-US" sz="1400"/>
              <a:pPr algn="r"/>
              <a:t>47</a:t>
            </a:fld>
            <a:endParaRPr lang="en-US" sz="1400"/>
          </a:p>
        </p:txBody>
      </p:sp>
      <p:sp>
        <p:nvSpPr>
          <p:cNvPr id="501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0181"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0182"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0183" name="Rectangle 2"/>
          <p:cNvSpPr>
            <a:spLocks noChangeArrowheads="1"/>
          </p:cNvSpPr>
          <p:nvPr/>
        </p:nvSpPr>
        <p:spPr bwMode="auto">
          <a:xfrm>
            <a:off x="261938" y="2495550"/>
            <a:ext cx="8631237" cy="3786188"/>
          </a:xfrm>
          <a:prstGeom prst="rect">
            <a:avLst/>
          </a:prstGeom>
          <a:noFill/>
          <a:ln w="9525">
            <a:noFill/>
            <a:miter lim="800000"/>
            <a:headEnd/>
            <a:tailEnd/>
          </a:ln>
        </p:spPr>
        <p:txBody>
          <a:bodyPr>
            <a:spAutoFit/>
          </a:bodyPr>
          <a:lstStyle/>
          <a:p>
            <a:r>
              <a:rPr lang="en-US"/>
              <a:t> Single Minute Exchange of Dies (SMED)</a:t>
            </a:r>
            <a:endParaRPr lang="en-US" sz="2000"/>
          </a:p>
          <a:p>
            <a:pPr lvl="1">
              <a:buFontTx/>
              <a:buChar char="•"/>
            </a:pPr>
            <a:r>
              <a:rPr lang="en-US"/>
              <a:t>a series of techniques for changeovers of production machinery in less than ten minutes (single digit minutes)</a:t>
            </a:r>
          </a:p>
          <a:p>
            <a:endParaRPr lang="en-US"/>
          </a:p>
          <a:p>
            <a:r>
              <a:rPr lang="en-US"/>
              <a:t>Set-up Reduction Program Goals</a:t>
            </a:r>
          </a:p>
          <a:p>
            <a:pPr lvl="1">
              <a:buFontTx/>
              <a:buChar char="•"/>
            </a:pPr>
            <a:r>
              <a:rPr lang="en-US"/>
              <a:t>To achieve smaller lots</a:t>
            </a:r>
          </a:p>
          <a:p>
            <a:pPr lvl="1">
              <a:buFontTx/>
              <a:buChar char="•"/>
            </a:pPr>
            <a:r>
              <a:rPr lang="en-US"/>
              <a:t>To maintain consistent quality</a:t>
            </a:r>
          </a:p>
          <a:p>
            <a:pPr lvl="1">
              <a:buFontTx/>
              <a:buChar char="•"/>
            </a:pPr>
            <a:r>
              <a:rPr lang="en-US"/>
              <a:t>To minimize inventory</a:t>
            </a:r>
          </a:p>
          <a:p>
            <a:pPr lvl="1">
              <a:buFontTx/>
              <a:buChar char="•"/>
            </a:pPr>
            <a:r>
              <a:rPr lang="en-US"/>
              <a:t>To reduce lead times</a:t>
            </a:r>
          </a:p>
          <a:p>
            <a:pPr lvl="1">
              <a:buFontTx/>
              <a:buChar char="•"/>
            </a:pPr>
            <a:r>
              <a:rPr lang="en-US"/>
              <a:t>To address frustration of setup personnel</a:t>
            </a:r>
          </a:p>
        </p:txBody>
      </p:sp>
      <p:sp>
        <p:nvSpPr>
          <p:cNvPr id="50184" name="Rectangle 3"/>
          <p:cNvSpPr>
            <a:spLocks noChangeArrowheads="1"/>
          </p:cNvSpPr>
          <p:nvPr/>
        </p:nvSpPr>
        <p:spPr bwMode="auto">
          <a:xfrm>
            <a:off x="230188" y="1916113"/>
            <a:ext cx="6467475" cy="400050"/>
          </a:xfrm>
          <a:prstGeom prst="rect">
            <a:avLst/>
          </a:prstGeom>
          <a:noFill/>
          <a:ln w="12700">
            <a:noFill/>
            <a:miter lim="800000"/>
            <a:headEnd type="none" w="sm" len="sm"/>
            <a:tailEnd type="none" w="sm" len="sm"/>
          </a:ln>
        </p:spPr>
        <p:txBody>
          <a:bodyPr wrap="none">
            <a:spAutoFit/>
          </a:bodyPr>
          <a:lstStyle/>
          <a:p>
            <a:r>
              <a:rPr lang="en-US" sz="2000" b="1"/>
              <a:t>Quick Changeover – Single Minute Exchange of Die</a:t>
            </a:r>
          </a:p>
        </p:txBody>
      </p:sp>
      <p:pic>
        <p:nvPicPr>
          <p:cNvPr id="50185" name="Picture 6"/>
          <p:cNvPicPr>
            <a:picLocks noChangeAspect="1" noChangeArrowheads="1"/>
          </p:cNvPicPr>
          <p:nvPr/>
        </p:nvPicPr>
        <p:blipFill>
          <a:blip r:embed="rId4" cstate="print"/>
          <a:srcRect/>
          <a:stretch>
            <a:fillRect/>
          </a:stretch>
        </p:blipFill>
        <p:spPr bwMode="auto">
          <a:xfrm>
            <a:off x="6227763" y="3756025"/>
            <a:ext cx="2751137" cy="2054225"/>
          </a:xfrm>
          <a:prstGeom prst="rect">
            <a:avLst/>
          </a:prstGeom>
          <a:noFill/>
          <a:ln w="12700">
            <a:noFill/>
            <a:miter lim="800000"/>
            <a:headEnd type="none" w="sm" len="sm"/>
            <a:tailEnd type="none" w="sm" len="sm"/>
          </a:ln>
        </p:spPr>
      </p:pic>
      <p:sp>
        <p:nvSpPr>
          <p:cNvPr id="5018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Slide Number Placeholder 4"/>
          <p:cNvSpPr>
            <a:spLocks noGrp="1"/>
          </p:cNvSpPr>
          <p:nvPr>
            <p:ph type="sldNum" sz="quarter" idx="11"/>
          </p:nvPr>
        </p:nvSpPr>
        <p:spPr>
          <a:noFill/>
        </p:spPr>
        <p:txBody>
          <a:bodyPr/>
          <a:lstStyle/>
          <a:p>
            <a:fld id="{CDCB2192-726A-4A2D-BE90-5ECA2797A682}" type="slidenum">
              <a:rPr lang="en-US" smtClean="0">
                <a:solidFill>
                  <a:schemeClr val="bg1"/>
                </a:solidFill>
              </a:rPr>
              <a:pPr/>
              <a:t>48</a:t>
            </a:fld>
            <a:endParaRPr lang="en-US" smtClean="0">
              <a:solidFill>
                <a:schemeClr val="bg1"/>
              </a:solidFill>
            </a:endParaRPr>
          </a:p>
        </p:txBody>
      </p:sp>
      <p:sp>
        <p:nvSpPr>
          <p:cNvPr id="51203" name="Rectangle 3"/>
          <p:cNvSpPr>
            <a:spLocks noGrp="1" noChangeArrowheads="1"/>
          </p:cNvSpPr>
          <p:nvPr>
            <p:ph type="body" idx="1"/>
          </p:nvPr>
        </p:nvSpPr>
        <p:spPr>
          <a:xfrm>
            <a:off x="250825" y="1989138"/>
            <a:ext cx="8229600" cy="4337050"/>
          </a:xfrm>
        </p:spPr>
        <p:txBody>
          <a:bodyPr/>
          <a:lstStyle/>
          <a:p>
            <a:pPr marL="0" indent="0" eaLnBrk="1" hangingPunct="1">
              <a:buFontTx/>
              <a:buNone/>
            </a:pPr>
            <a:r>
              <a:rPr lang="en-US" sz="2400" u="sng" smtClean="0"/>
              <a:t>Internal setup</a:t>
            </a:r>
            <a:r>
              <a:rPr lang="en-US" sz="2400" smtClean="0"/>
              <a:t> requires the tool to 	stop </a:t>
            </a:r>
          </a:p>
          <a:p>
            <a:pPr marL="0" indent="0" eaLnBrk="1" hangingPunct="1">
              <a:buFontTx/>
              <a:buNone/>
            </a:pPr>
            <a:r>
              <a:rPr lang="en-US" sz="2400" smtClean="0"/>
              <a:t>producing - Reduce internal setup time, or convert internal to external setup.</a:t>
            </a:r>
          </a:p>
          <a:p>
            <a:pPr marL="0" indent="0" eaLnBrk="1" hangingPunct="1">
              <a:buFontTx/>
              <a:buNone/>
            </a:pPr>
            <a:endParaRPr lang="en-US" sz="2400" u="sng" smtClean="0"/>
          </a:p>
          <a:p>
            <a:pPr marL="0" indent="0" eaLnBrk="1" hangingPunct="1">
              <a:buFontTx/>
              <a:buNone/>
            </a:pPr>
            <a:r>
              <a:rPr lang="en-US" sz="2400" u="sng" smtClean="0"/>
              <a:t>External setup</a:t>
            </a:r>
            <a:r>
              <a:rPr lang="en-US" sz="2400" smtClean="0"/>
              <a:t> can be performed</a:t>
            </a:r>
          </a:p>
          <a:p>
            <a:pPr marL="0" indent="0" eaLnBrk="1" hangingPunct="1">
              <a:buFontTx/>
              <a:buNone/>
            </a:pPr>
            <a:r>
              <a:rPr lang="en-US" sz="2400" smtClean="0"/>
              <a:t>while the tool is working on </a:t>
            </a:r>
          </a:p>
          <a:p>
            <a:pPr marL="0" indent="0" eaLnBrk="1" hangingPunct="1">
              <a:buFontTx/>
              <a:buNone/>
            </a:pPr>
            <a:r>
              <a:rPr lang="en-US" sz="2400" smtClean="0"/>
              <a:t>another job.</a:t>
            </a:r>
          </a:p>
          <a:p>
            <a:pPr marL="0" indent="0" eaLnBrk="1" hangingPunct="1">
              <a:buFontTx/>
              <a:buNone/>
            </a:pPr>
            <a:endParaRPr lang="en-US" sz="2400" smtClean="0"/>
          </a:p>
          <a:p>
            <a:pPr marL="0" indent="0" algn="ctr" eaLnBrk="1" hangingPunct="1">
              <a:buFontTx/>
              <a:buNone/>
            </a:pPr>
            <a:r>
              <a:rPr lang="en-US" sz="2400" b="1" smtClean="0"/>
              <a:t>SMED reduces cycle time by facilitating smaller lot sizes, mixed model production, and/or single-unit flow</a:t>
            </a:r>
          </a:p>
        </p:txBody>
      </p:sp>
      <p:sp>
        <p:nvSpPr>
          <p:cNvPr id="5120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05"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120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pic>
        <p:nvPicPr>
          <p:cNvPr id="51207" name="Picture 4"/>
          <p:cNvPicPr>
            <a:picLocks noChangeAspect="1" noChangeArrowheads="1"/>
          </p:cNvPicPr>
          <p:nvPr/>
        </p:nvPicPr>
        <p:blipFill>
          <a:blip r:embed="rId4" cstate="print"/>
          <a:srcRect/>
          <a:stretch>
            <a:fillRect/>
          </a:stretch>
        </p:blipFill>
        <p:spPr bwMode="auto">
          <a:xfrm>
            <a:off x="5219700" y="2924175"/>
            <a:ext cx="3689350" cy="2549525"/>
          </a:xfrm>
          <a:prstGeom prst="rect">
            <a:avLst/>
          </a:prstGeom>
          <a:noFill/>
          <a:ln w="9525">
            <a:noFill/>
            <a:miter lim="800000"/>
            <a:headEnd/>
            <a:tailEnd/>
          </a:ln>
        </p:spPr>
      </p:pic>
      <p:sp>
        <p:nvSpPr>
          <p:cNvPr id="51208"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6"/>
          <p:cNvSpPr>
            <a:spLocks noGrp="1" noChangeArrowheads="1"/>
          </p:cNvSpPr>
          <p:nvPr>
            <p:ph type="sldNum" sz="quarter" idx="11"/>
          </p:nvPr>
        </p:nvSpPr>
        <p:spPr>
          <a:noFill/>
        </p:spPr>
        <p:txBody>
          <a:bodyPr/>
          <a:lstStyle/>
          <a:p>
            <a:fld id="{D8BE240B-CE8E-49D5-BE1A-C2BBB632A70D}" type="slidenum">
              <a:rPr lang="en-US" smtClean="0"/>
              <a:pPr/>
              <a:t>49</a:t>
            </a:fld>
            <a:endParaRPr lang="en-US" smtClean="0"/>
          </a:p>
        </p:txBody>
      </p:sp>
      <p:sp>
        <p:nvSpPr>
          <p:cNvPr id="5222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67D5E94-1735-4E10-830E-5C81C84B2981}" type="slidenum">
              <a:rPr lang="en-US" sz="1400"/>
              <a:pPr algn="r"/>
              <a:t>49</a:t>
            </a:fld>
            <a:endParaRPr lang="en-US" sz="1400"/>
          </a:p>
        </p:txBody>
      </p:sp>
      <p:sp>
        <p:nvSpPr>
          <p:cNvPr id="5222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2229"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223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2231" name="Rectangle 2"/>
          <p:cNvSpPr>
            <a:spLocks noChangeArrowheads="1"/>
          </p:cNvSpPr>
          <p:nvPr/>
        </p:nvSpPr>
        <p:spPr bwMode="auto">
          <a:xfrm>
            <a:off x="261938" y="2420938"/>
            <a:ext cx="4310062" cy="3990975"/>
          </a:xfrm>
          <a:prstGeom prst="rect">
            <a:avLst/>
          </a:prstGeom>
          <a:noFill/>
          <a:ln w="9525">
            <a:noFill/>
            <a:miter lim="800000"/>
            <a:headEnd/>
            <a:tailEnd/>
          </a:ln>
        </p:spPr>
        <p:txBody>
          <a:bodyPr>
            <a:spAutoFit/>
          </a:bodyPr>
          <a:lstStyle/>
          <a:p>
            <a:pPr marL="342900" indent="-342900">
              <a:lnSpc>
                <a:spcPts val="3800"/>
              </a:lnSpc>
              <a:buClr>
                <a:srgbClr val="CC0000"/>
              </a:buClr>
              <a:buSzPct val="80000"/>
              <a:buFont typeface="Wingdings" pitchFamily="2" charset="2"/>
              <a:buChar char="§"/>
            </a:pPr>
            <a:r>
              <a:rPr lang="en-US" altLang="en-US"/>
              <a:t>Identify internal vs. external changeover tasks</a:t>
            </a:r>
          </a:p>
          <a:p>
            <a:pPr marL="342900" indent="-342900">
              <a:lnSpc>
                <a:spcPts val="3800"/>
              </a:lnSpc>
              <a:buClr>
                <a:srgbClr val="CC0000"/>
              </a:buClr>
              <a:buSzPct val="80000"/>
              <a:buFont typeface="Wingdings" pitchFamily="2" charset="2"/>
              <a:buChar char="§"/>
            </a:pPr>
            <a:r>
              <a:rPr lang="en-US" altLang="en-US"/>
              <a:t>Analyze each task’s real purpose and function</a:t>
            </a:r>
          </a:p>
          <a:p>
            <a:pPr marL="342900" indent="-342900">
              <a:lnSpc>
                <a:spcPts val="3800"/>
              </a:lnSpc>
              <a:buClr>
                <a:srgbClr val="CC0000"/>
              </a:buClr>
              <a:buSzPct val="80000"/>
              <a:buFont typeface="Wingdings" pitchFamily="2" charset="2"/>
              <a:buChar char="§"/>
            </a:pPr>
            <a:r>
              <a:rPr lang="en-US" altLang="en-US"/>
              <a:t>Focus on no/low cost solutions</a:t>
            </a:r>
          </a:p>
          <a:p>
            <a:pPr marL="342900" indent="-342900">
              <a:lnSpc>
                <a:spcPts val="3800"/>
              </a:lnSpc>
              <a:buClr>
                <a:srgbClr val="CC0000"/>
              </a:buClr>
              <a:buSzPct val="80000"/>
              <a:buFont typeface="Wingdings" pitchFamily="2" charset="2"/>
              <a:buChar char="§"/>
            </a:pPr>
            <a:r>
              <a:rPr lang="en-US" altLang="en-US"/>
              <a:t>Aim to eliminate changeover time</a:t>
            </a:r>
          </a:p>
        </p:txBody>
      </p:sp>
      <p:sp>
        <p:nvSpPr>
          <p:cNvPr id="52232" name="Rectangle 3"/>
          <p:cNvSpPr>
            <a:spLocks noChangeArrowheads="1"/>
          </p:cNvSpPr>
          <p:nvPr/>
        </p:nvSpPr>
        <p:spPr bwMode="auto">
          <a:xfrm>
            <a:off x="2562225" y="1955800"/>
            <a:ext cx="4097338" cy="523875"/>
          </a:xfrm>
          <a:prstGeom prst="rect">
            <a:avLst/>
          </a:prstGeom>
          <a:noFill/>
          <a:ln w="12700">
            <a:noFill/>
            <a:miter lim="800000"/>
            <a:headEnd type="none" w="sm" len="sm"/>
            <a:tailEnd type="none" w="sm" len="sm"/>
          </a:ln>
        </p:spPr>
        <p:txBody>
          <a:bodyPr wrap="none">
            <a:spAutoFit/>
          </a:bodyPr>
          <a:lstStyle/>
          <a:p>
            <a:r>
              <a:rPr lang="en-US" sz="2800" b="1"/>
              <a:t>Basic SMED Principles</a:t>
            </a:r>
          </a:p>
        </p:txBody>
      </p:sp>
      <p:grpSp>
        <p:nvGrpSpPr>
          <p:cNvPr id="52233" name="Group 11"/>
          <p:cNvGrpSpPr>
            <a:grpSpLocks/>
          </p:cNvGrpSpPr>
          <p:nvPr/>
        </p:nvGrpSpPr>
        <p:grpSpPr bwMode="auto">
          <a:xfrm>
            <a:off x="4506913" y="2698750"/>
            <a:ext cx="4386262" cy="3387725"/>
            <a:chOff x="942975" y="1530350"/>
            <a:chExt cx="7502525" cy="5319238"/>
          </a:xfrm>
        </p:grpSpPr>
        <p:pic>
          <p:nvPicPr>
            <p:cNvPr id="52235" name="Picture 8"/>
            <p:cNvPicPr>
              <a:picLocks noChangeAspect="1" noChangeArrowheads="1"/>
            </p:cNvPicPr>
            <p:nvPr/>
          </p:nvPicPr>
          <p:blipFill>
            <a:blip r:embed="rId4" cstate="print"/>
            <a:srcRect/>
            <a:stretch>
              <a:fillRect/>
            </a:stretch>
          </p:blipFill>
          <p:spPr bwMode="auto">
            <a:xfrm>
              <a:off x="1054100" y="1530350"/>
              <a:ext cx="7391400" cy="4991100"/>
            </a:xfrm>
            <a:prstGeom prst="rect">
              <a:avLst/>
            </a:prstGeom>
            <a:noFill/>
            <a:ln w="12700">
              <a:noFill/>
              <a:miter lim="800000"/>
              <a:headEnd type="none" w="sm" len="sm"/>
              <a:tailEnd type="none" w="sm" len="sm"/>
            </a:ln>
          </p:spPr>
        </p:pic>
        <p:sp>
          <p:nvSpPr>
            <p:cNvPr id="52236" name="Line 4"/>
            <p:cNvSpPr>
              <a:spLocks noChangeShapeType="1"/>
            </p:cNvSpPr>
            <p:nvPr/>
          </p:nvSpPr>
          <p:spPr bwMode="auto">
            <a:xfrm>
              <a:off x="1323975" y="2466975"/>
              <a:ext cx="2743200" cy="2209800"/>
            </a:xfrm>
            <a:prstGeom prst="line">
              <a:avLst/>
            </a:prstGeom>
            <a:noFill/>
            <a:ln w="38100">
              <a:solidFill>
                <a:srgbClr val="FDC947"/>
              </a:solidFill>
              <a:round/>
              <a:headEnd/>
              <a:tailEnd type="triangle" w="med" len="med"/>
            </a:ln>
          </p:spPr>
          <p:txBody>
            <a:bodyPr/>
            <a:lstStyle/>
            <a:p>
              <a:endParaRPr lang="en-GB"/>
            </a:p>
          </p:txBody>
        </p:sp>
        <p:sp>
          <p:nvSpPr>
            <p:cNvPr id="52237" name="Line 5"/>
            <p:cNvSpPr>
              <a:spLocks noChangeShapeType="1"/>
            </p:cNvSpPr>
            <p:nvPr/>
          </p:nvSpPr>
          <p:spPr bwMode="auto">
            <a:xfrm flipV="1">
              <a:off x="3762375" y="4676775"/>
              <a:ext cx="1524000" cy="1600200"/>
            </a:xfrm>
            <a:prstGeom prst="line">
              <a:avLst/>
            </a:prstGeom>
            <a:noFill/>
            <a:ln w="38100">
              <a:solidFill>
                <a:srgbClr val="FDC947"/>
              </a:solidFill>
              <a:round/>
              <a:headEnd/>
              <a:tailEnd type="triangle" w="med" len="med"/>
            </a:ln>
          </p:spPr>
          <p:txBody>
            <a:bodyPr/>
            <a:lstStyle/>
            <a:p>
              <a:endParaRPr lang="en-GB"/>
            </a:p>
          </p:txBody>
        </p:sp>
        <p:sp>
          <p:nvSpPr>
            <p:cNvPr id="52238" name="Text Box 6"/>
            <p:cNvSpPr txBox="1">
              <a:spLocks noChangeArrowheads="1"/>
            </p:cNvSpPr>
            <p:nvPr/>
          </p:nvSpPr>
          <p:spPr bwMode="auto">
            <a:xfrm>
              <a:off x="942975" y="2162175"/>
              <a:ext cx="1676401" cy="725012"/>
            </a:xfrm>
            <a:prstGeom prst="rect">
              <a:avLst/>
            </a:prstGeom>
            <a:solidFill>
              <a:schemeClr val="accent1"/>
            </a:solidFill>
            <a:ln w="9525">
              <a:solidFill>
                <a:srgbClr val="FDC947"/>
              </a:solidFill>
              <a:miter lim="800000"/>
              <a:headEnd/>
              <a:tailEnd/>
            </a:ln>
          </p:spPr>
          <p:txBody>
            <a:bodyPr>
              <a:spAutoFit/>
            </a:bodyPr>
            <a:lstStyle/>
            <a:p>
              <a:pPr>
                <a:spcBef>
                  <a:spcPct val="50000"/>
                </a:spcBef>
              </a:pPr>
              <a:r>
                <a:rPr lang="en-US" sz="1200"/>
                <a:t>Positioning Pins</a:t>
              </a:r>
            </a:p>
          </p:txBody>
        </p:sp>
        <p:sp>
          <p:nvSpPr>
            <p:cNvPr id="52239" name="Text Box 7"/>
            <p:cNvSpPr txBox="1">
              <a:spLocks noChangeArrowheads="1"/>
            </p:cNvSpPr>
            <p:nvPr/>
          </p:nvSpPr>
          <p:spPr bwMode="auto">
            <a:xfrm>
              <a:off x="2390775" y="6124576"/>
              <a:ext cx="1676401" cy="725012"/>
            </a:xfrm>
            <a:prstGeom prst="rect">
              <a:avLst/>
            </a:prstGeom>
            <a:solidFill>
              <a:schemeClr val="accent1"/>
            </a:solidFill>
            <a:ln w="9525">
              <a:solidFill>
                <a:srgbClr val="FDC947"/>
              </a:solidFill>
              <a:miter lim="800000"/>
              <a:headEnd/>
              <a:tailEnd/>
            </a:ln>
          </p:spPr>
          <p:txBody>
            <a:bodyPr>
              <a:spAutoFit/>
            </a:bodyPr>
            <a:lstStyle/>
            <a:p>
              <a:pPr>
                <a:spcBef>
                  <a:spcPct val="50000"/>
                </a:spcBef>
              </a:pPr>
              <a:r>
                <a:rPr lang="en-US" sz="1200"/>
                <a:t>Positioning Pins</a:t>
              </a:r>
            </a:p>
          </p:txBody>
        </p:sp>
      </p:grpSp>
      <p:sp>
        <p:nvSpPr>
          <p:cNvPr id="5223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3250" name="Picture 1"/>
          <p:cNvPicPr>
            <a:picLocks noChangeAspect="1"/>
          </p:cNvPicPr>
          <p:nvPr/>
        </p:nvPicPr>
        <p:blipFill>
          <a:blip r:embed="rId3" cstate="print"/>
          <a:srcRect/>
          <a:stretch>
            <a:fillRect/>
          </a:stretch>
        </p:blipFill>
        <p:spPr bwMode="auto">
          <a:xfrm>
            <a:off x="3586163" y="2781300"/>
            <a:ext cx="5260975" cy="3311525"/>
          </a:xfrm>
          <a:prstGeom prst="rect">
            <a:avLst/>
          </a:prstGeom>
          <a:noFill/>
          <a:ln w="9525">
            <a:noFill/>
            <a:miter lim="800000"/>
            <a:headEnd/>
            <a:tailEnd/>
          </a:ln>
        </p:spPr>
      </p:pic>
      <p:sp>
        <p:nvSpPr>
          <p:cNvPr id="53251" name="Rectangle 1"/>
          <p:cNvSpPr>
            <a:spLocks noChangeArrowheads="1"/>
          </p:cNvSpPr>
          <p:nvPr/>
        </p:nvSpPr>
        <p:spPr bwMode="auto">
          <a:xfrm>
            <a:off x="271463" y="1987550"/>
            <a:ext cx="8575675" cy="3170238"/>
          </a:xfrm>
          <a:prstGeom prst="rect">
            <a:avLst/>
          </a:prstGeom>
          <a:noFill/>
          <a:ln w="9525">
            <a:noFill/>
            <a:miter lim="800000"/>
            <a:headEnd/>
            <a:tailEnd/>
          </a:ln>
        </p:spPr>
        <p:txBody>
          <a:bodyPr>
            <a:spAutoFit/>
          </a:bodyPr>
          <a:lstStyle/>
          <a:p>
            <a:pPr>
              <a:buClr>
                <a:schemeClr val="hlink"/>
              </a:buClr>
              <a:buSzPct val="120000"/>
            </a:pPr>
            <a:r>
              <a:rPr lang="en-US" sz="2000" b="1" u="sng">
                <a:latin typeface="Arial Narrow" pitchFamily="34" charset="0"/>
              </a:rPr>
              <a:t>Definition:</a:t>
            </a:r>
            <a:r>
              <a:rPr lang="en-US" sz="2000" b="1">
                <a:latin typeface="Arial Narrow" pitchFamily="34" charset="0"/>
              </a:rPr>
              <a:t> </a:t>
            </a:r>
            <a:r>
              <a:rPr lang="en-US" sz="2000" b="1" i="1">
                <a:latin typeface="Arial Narrow" pitchFamily="34" charset="0"/>
              </a:rPr>
              <a:t>Minimizing the time from last good piece of the  </a:t>
            </a:r>
          </a:p>
          <a:p>
            <a:pPr>
              <a:buClr>
                <a:schemeClr val="hlink"/>
              </a:buClr>
              <a:buSzPct val="120000"/>
            </a:pPr>
            <a:r>
              <a:rPr lang="en-US" sz="2000" b="1" i="1">
                <a:latin typeface="Arial Narrow" pitchFamily="34" charset="0"/>
              </a:rPr>
              <a:t>current product run to first good piece of the next (different) </a:t>
            </a:r>
          </a:p>
          <a:p>
            <a:pPr>
              <a:buClr>
                <a:schemeClr val="hlink"/>
              </a:buClr>
              <a:buSzPct val="120000"/>
            </a:pPr>
            <a:r>
              <a:rPr lang="en-US" sz="2000" b="1" i="1">
                <a:latin typeface="Arial Narrow" pitchFamily="34" charset="0"/>
              </a:rPr>
              <a:t>product run.</a:t>
            </a:r>
          </a:p>
          <a:p>
            <a:pPr>
              <a:buClr>
                <a:schemeClr val="hlink"/>
              </a:buClr>
              <a:buSzPct val="120000"/>
            </a:pPr>
            <a:endParaRPr lang="en-US" sz="2000" b="1" i="1">
              <a:latin typeface="Arial Narrow" pitchFamily="34" charset="0"/>
            </a:endParaRPr>
          </a:p>
          <a:p>
            <a:pPr>
              <a:buClr>
                <a:schemeClr val="hlink"/>
              </a:buClr>
              <a:buSzPct val="120000"/>
            </a:pPr>
            <a:r>
              <a:rPr lang="en-US" sz="2000" b="1">
                <a:latin typeface="Arial Narrow" pitchFamily="34" charset="0"/>
              </a:rPr>
              <a:t>STEPS IN A CHANGEOVER: </a:t>
            </a:r>
          </a:p>
          <a:p>
            <a:pPr>
              <a:buClr>
                <a:schemeClr val="hlink"/>
              </a:buClr>
              <a:buSzPct val="120000"/>
            </a:pPr>
            <a:r>
              <a:rPr lang="en-US" sz="2000" b="1">
                <a:latin typeface="Arial Narrow" pitchFamily="34" charset="0"/>
              </a:rPr>
              <a:t> </a:t>
            </a:r>
          </a:p>
          <a:p>
            <a:pPr>
              <a:buClr>
                <a:schemeClr val="hlink"/>
              </a:buClr>
              <a:buSzPct val="120000"/>
            </a:pPr>
            <a:r>
              <a:rPr lang="en-US" sz="2000" b="1">
                <a:latin typeface="Arial Narrow" pitchFamily="34" charset="0"/>
              </a:rPr>
              <a:t>1. Preparation; </a:t>
            </a:r>
          </a:p>
          <a:p>
            <a:pPr>
              <a:buClr>
                <a:schemeClr val="hlink"/>
              </a:buClr>
              <a:buSzPct val="120000"/>
            </a:pPr>
            <a:r>
              <a:rPr lang="en-US" sz="2000" b="1">
                <a:latin typeface="Arial Narrow" pitchFamily="34" charset="0"/>
              </a:rPr>
              <a:t>2. Remove/Install Tooling; </a:t>
            </a:r>
          </a:p>
          <a:p>
            <a:pPr>
              <a:buClr>
                <a:schemeClr val="hlink"/>
              </a:buClr>
              <a:buSzPct val="120000"/>
            </a:pPr>
            <a:r>
              <a:rPr lang="en-US" sz="2000" b="1">
                <a:latin typeface="Arial Narrow" pitchFamily="34" charset="0"/>
              </a:rPr>
              <a:t>3. Change Machine Settings; </a:t>
            </a:r>
          </a:p>
          <a:p>
            <a:pPr>
              <a:buClr>
                <a:schemeClr val="hlink"/>
              </a:buClr>
              <a:buSzPct val="120000"/>
            </a:pPr>
            <a:r>
              <a:rPr lang="en-US" sz="2000" b="1">
                <a:latin typeface="Arial Narrow" pitchFamily="34" charset="0"/>
              </a:rPr>
              <a:t>4. Make Trial Pieces &amp; Adjust.</a:t>
            </a:r>
          </a:p>
        </p:txBody>
      </p:sp>
      <p:sp>
        <p:nvSpPr>
          <p:cNvPr id="5325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3253" name="Rectangle 4"/>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3254" name="Picture 2"/>
          <p:cNvPicPr>
            <a:picLocks noChangeAspect="1" noChangeArrowheads="1"/>
          </p:cNvPicPr>
          <p:nvPr/>
        </p:nvPicPr>
        <p:blipFill>
          <a:blip r:embed="rId4" cstate="print"/>
          <a:srcRect/>
          <a:stretch>
            <a:fillRect/>
          </a:stretch>
        </p:blipFill>
        <p:spPr bwMode="auto">
          <a:xfrm>
            <a:off x="6553200" y="1196975"/>
            <a:ext cx="2339975" cy="1349375"/>
          </a:xfrm>
          <a:prstGeom prst="rect">
            <a:avLst/>
          </a:prstGeom>
          <a:noFill/>
          <a:ln w="9525">
            <a:noFill/>
            <a:miter lim="800000"/>
            <a:headEnd/>
            <a:tailEnd/>
          </a:ln>
        </p:spPr>
      </p:pic>
      <p:sp>
        <p:nvSpPr>
          <p:cNvPr id="5325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3256" name="Slide Number Placeholder 2"/>
          <p:cNvSpPr>
            <a:spLocks noGrp="1"/>
          </p:cNvSpPr>
          <p:nvPr>
            <p:ph type="sldNum" sz="quarter" idx="11"/>
          </p:nvPr>
        </p:nvSpPr>
        <p:spPr>
          <a:noFill/>
        </p:spPr>
        <p:txBody>
          <a:bodyPr/>
          <a:lstStyle/>
          <a:p>
            <a:fld id="{2BC05E85-1B6E-4DEF-81DF-3C060930F30A}" type="slidenum">
              <a:rPr lang="en-US" smtClean="0"/>
              <a:pPr/>
              <a:t>50</a:t>
            </a:fld>
            <a:endParaRPr lang="en-US" smtClean="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6"/>
          <p:cNvSpPr>
            <a:spLocks noGrp="1" noChangeArrowheads="1"/>
          </p:cNvSpPr>
          <p:nvPr>
            <p:ph type="sldNum" sz="quarter" idx="11"/>
          </p:nvPr>
        </p:nvSpPr>
        <p:spPr>
          <a:noFill/>
        </p:spPr>
        <p:txBody>
          <a:bodyPr/>
          <a:lstStyle/>
          <a:p>
            <a:fld id="{38F2B043-2B90-4F7D-8CBF-FCBDBE0F766B}" type="slidenum">
              <a:rPr lang="en-US" smtClean="0"/>
              <a:pPr/>
              <a:t>51</a:t>
            </a:fld>
            <a:endParaRPr lang="en-US" smtClean="0"/>
          </a:p>
        </p:txBody>
      </p:sp>
      <p:sp>
        <p:nvSpPr>
          <p:cNvPr id="5427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83F68E9-461B-42E2-A639-FD0B65781DF1}" type="slidenum">
              <a:rPr lang="en-US" sz="1400"/>
              <a:pPr algn="r"/>
              <a:t>51</a:t>
            </a:fld>
            <a:endParaRPr lang="en-US" sz="1400"/>
          </a:p>
        </p:txBody>
      </p:sp>
      <p:sp>
        <p:nvSpPr>
          <p:cNvPr id="5427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4277"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4278"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4279" name="Rectangle 2"/>
          <p:cNvSpPr>
            <a:spLocks noChangeArrowheads="1"/>
          </p:cNvSpPr>
          <p:nvPr/>
        </p:nvSpPr>
        <p:spPr bwMode="auto">
          <a:xfrm>
            <a:off x="261938" y="1844675"/>
            <a:ext cx="6291262" cy="601663"/>
          </a:xfrm>
          <a:prstGeom prst="rect">
            <a:avLst/>
          </a:prstGeom>
          <a:noFill/>
          <a:ln w="9525">
            <a:noFill/>
            <a:miter lim="800000"/>
            <a:headEnd/>
            <a:tailEnd/>
          </a:ln>
        </p:spPr>
        <p:txBody>
          <a:bodyPr anchor="ctr"/>
          <a:lstStyle/>
          <a:p>
            <a:pPr algn="ctr">
              <a:lnSpc>
                <a:spcPts val="5500"/>
              </a:lnSpc>
            </a:pPr>
            <a:r>
              <a:rPr lang="en-US" altLang="en-US" sz="2800" b="1">
                <a:latin typeface="Arial Narrow" pitchFamily="34" charset="0"/>
              </a:rPr>
              <a:t>No/Low Cost Solution: One-Turn Methods</a:t>
            </a:r>
            <a:endParaRPr lang="en-US" sz="2800" b="1">
              <a:latin typeface="Arial Narrow" pitchFamily="34" charset="0"/>
            </a:endParaRPr>
          </a:p>
        </p:txBody>
      </p:sp>
      <p:pic>
        <p:nvPicPr>
          <p:cNvPr id="54280" name="Picture 2"/>
          <p:cNvPicPr>
            <a:picLocks noChangeAspect="1" noChangeArrowheads="1"/>
          </p:cNvPicPr>
          <p:nvPr/>
        </p:nvPicPr>
        <p:blipFill>
          <a:blip r:embed="rId4" cstate="print"/>
          <a:srcRect/>
          <a:stretch>
            <a:fillRect/>
          </a:stretch>
        </p:blipFill>
        <p:spPr bwMode="auto">
          <a:xfrm>
            <a:off x="663575" y="2446338"/>
            <a:ext cx="3808413" cy="1846262"/>
          </a:xfrm>
          <a:prstGeom prst="rect">
            <a:avLst/>
          </a:prstGeom>
          <a:noFill/>
          <a:ln w="9525">
            <a:noFill/>
            <a:miter lim="800000"/>
            <a:headEnd/>
            <a:tailEnd/>
          </a:ln>
        </p:spPr>
      </p:pic>
      <p:pic>
        <p:nvPicPr>
          <p:cNvPr id="54281" name="Picture 3"/>
          <p:cNvPicPr>
            <a:picLocks noChangeAspect="1" noChangeArrowheads="1"/>
          </p:cNvPicPr>
          <p:nvPr/>
        </p:nvPicPr>
        <p:blipFill>
          <a:blip r:embed="rId5" cstate="print"/>
          <a:srcRect/>
          <a:stretch>
            <a:fillRect/>
          </a:stretch>
        </p:blipFill>
        <p:spPr bwMode="auto">
          <a:xfrm>
            <a:off x="663575" y="4294188"/>
            <a:ext cx="2365375" cy="1803400"/>
          </a:xfrm>
          <a:prstGeom prst="rect">
            <a:avLst/>
          </a:prstGeom>
          <a:noFill/>
          <a:ln w="12700">
            <a:noFill/>
            <a:miter lim="800000"/>
            <a:headEnd type="none" w="sm" len="sm"/>
            <a:tailEnd type="none" w="sm" len="sm"/>
          </a:ln>
        </p:spPr>
      </p:pic>
      <p:pic>
        <p:nvPicPr>
          <p:cNvPr id="54282" name="Picture 4"/>
          <p:cNvPicPr>
            <a:picLocks noChangeAspect="1" noChangeArrowheads="1"/>
          </p:cNvPicPr>
          <p:nvPr/>
        </p:nvPicPr>
        <p:blipFill>
          <a:blip r:embed="rId6" cstate="print"/>
          <a:srcRect/>
          <a:stretch>
            <a:fillRect/>
          </a:stretch>
        </p:blipFill>
        <p:spPr bwMode="auto">
          <a:xfrm>
            <a:off x="4356100" y="2752725"/>
            <a:ext cx="2316163" cy="3463925"/>
          </a:xfrm>
          <a:prstGeom prst="rect">
            <a:avLst/>
          </a:prstGeom>
          <a:noFill/>
          <a:ln w="9525">
            <a:noFill/>
            <a:miter lim="800000"/>
            <a:headEnd/>
            <a:tailEnd/>
          </a:ln>
        </p:spPr>
      </p:pic>
      <p:sp>
        <p:nvSpPr>
          <p:cNvPr id="54283" name="Text Box 4"/>
          <p:cNvSpPr txBox="1">
            <a:spLocks noChangeArrowheads="1"/>
          </p:cNvSpPr>
          <p:nvPr/>
        </p:nvSpPr>
        <p:spPr bwMode="auto">
          <a:xfrm>
            <a:off x="6804025" y="2851150"/>
            <a:ext cx="2089150" cy="3170238"/>
          </a:xfrm>
          <a:prstGeom prst="rect">
            <a:avLst/>
          </a:prstGeom>
          <a:noFill/>
          <a:ln w="12700">
            <a:noFill/>
            <a:miter lim="800000"/>
            <a:headEnd type="none" w="sm" len="sm"/>
            <a:tailEnd type="none" w="sm" len="sm"/>
          </a:ln>
        </p:spPr>
        <p:txBody>
          <a:bodyPr>
            <a:spAutoFit/>
          </a:bodyPr>
          <a:lstStyle/>
          <a:p>
            <a:r>
              <a:rPr lang="en-US" sz="2000"/>
              <a:t>Not quick: Must heat molds and plates before changeover</a:t>
            </a:r>
          </a:p>
          <a:p>
            <a:endParaRPr lang="en-US" sz="2000"/>
          </a:p>
          <a:p>
            <a:r>
              <a:rPr lang="en-US" sz="2000"/>
              <a:t>Quicker: Test stand with hot plates to pre-heat molds and plates</a:t>
            </a:r>
            <a:endParaRPr lang="en-US" sz="1200">
              <a:solidFill>
                <a:srgbClr val="EAEC5E"/>
              </a:solidFill>
            </a:endParaRPr>
          </a:p>
        </p:txBody>
      </p:sp>
      <p:sp>
        <p:nvSpPr>
          <p:cNvPr id="54284"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2117" name="Rectangle 5"/>
          <p:cNvSpPr>
            <a:spLocks noChangeArrowheads="1"/>
          </p:cNvSpPr>
          <p:nvPr/>
        </p:nvSpPr>
        <p:spPr bwMode="auto">
          <a:xfrm>
            <a:off x="457200" y="357188"/>
            <a:ext cx="7456488" cy="369887"/>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sp>
        <p:nvSpPr>
          <p:cNvPr id="602118" name="Rectangle 6"/>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sp>
        <p:nvSpPr>
          <p:cNvPr id="602119" name="Rectangle 7"/>
          <p:cNvSpPr>
            <a:spLocks noChangeArrowheads="1"/>
          </p:cNvSpPr>
          <p:nvPr/>
        </p:nvSpPr>
        <p:spPr bwMode="auto">
          <a:xfrm>
            <a:off x="457200" y="342900"/>
            <a:ext cx="7770813" cy="384175"/>
          </a:xfrm>
          <a:prstGeom prst="rect">
            <a:avLst/>
          </a:prstGeom>
          <a:noFill/>
          <a:ln w="9525">
            <a:noFill/>
            <a:miter lim="800000"/>
            <a:headEnd/>
            <a:tailEnd/>
          </a:ln>
          <a:effectLst/>
        </p:spPr>
        <p:txBody>
          <a:bodyPr lIns="91433" tIns="45717" rIns="91433" bIns="45717" anchor="ctr"/>
          <a:lstStyle/>
          <a:p>
            <a:pPr>
              <a:lnSpc>
                <a:spcPct val="90000"/>
              </a:lnSpc>
              <a:spcBef>
                <a:spcPct val="30000"/>
              </a:spcBef>
              <a:defRPr/>
            </a:pPr>
            <a:endParaRPr lang="en-US" sz="2800">
              <a:solidFill>
                <a:schemeClr val="tx2"/>
              </a:solidFill>
              <a:effectLst>
                <a:outerShdw blurRad="38100" dist="38100" dir="2700000" algn="tl">
                  <a:srgbClr val="DDDDDD"/>
                </a:outerShdw>
              </a:effectLst>
              <a:latin typeface="Arial Narrow Bold" charset="0"/>
            </a:endParaRPr>
          </a:p>
        </p:txBody>
      </p:sp>
      <p:pic>
        <p:nvPicPr>
          <p:cNvPr id="55301" name="Picture 8" descr="msotw9_temp0"/>
          <p:cNvPicPr>
            <a:picLocks noChangeAspect="1" noChangeArrowheads="1"/>
          </p:cNvPicPr>
          <p:nvPr/>
        </p:nvPicPr>
        <p:blipFill>
          <a:blip r:embed="rId3" cstate="print"/>
          <a:srcRect/>
          <a:stretch>
            <a:fillRect/>
          </a:stretch>
        </p:blipFill>
        <p:spPr bwMode="auto">
          <a:xfrm>
            <a:off x="107950" y="1925638"/>
            <a:ext cx="6427788" cy="4383087"/>
          </a:xfrm>
          <a:prstGeom prst="rect">
            <a:avLst/>
          </a:prstGeom>
          <a:noFill/>
          <a:ln w="9525">
            <a:noFill/>
            <a:miter lim="800000"/>
            <a:headEnd/>
            <a:tailEnd/>
          </a:ln>
        </p:spPr>
      </p:pic>
      <p:sp>
        <p:nvSpPr>
          <p:cNvPr id="5530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5303" name="Rectangle 8"/>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SMED</a:t>
            </a:r>
          </a:p>
        </p:txBody>
      </p:sp>
      <p:pic>
        <p:nvPicPr>
          <p:cNvPr id="55304" name="Picture 2"/>
          <p:cNvPicPr>
            <a:picLocks noChangeAspect="1" noChangeArrowheads="1"/>
          </p:cNvPicPr>
          <p:nvPr/>
        </p:nvPicPr>
        <p:blipFill>
          <a:blip r:embed="rId4" cstate="print"/>
          <a:srcRect/>
          <a:stretch>
            <a:fillRect/>
          </a:stretch>
        </p:blipFill>
        <p:spPr bwMode="auto">
          <a:xfrm>
            <a:off x="6553200" y="1196975"/>
            <a:ext cx="2339975" cy="1349375"/>
          </a:xfrm>
          <a:prstGeom prst="rect">
            <a:avLst/>
          </a:prstGeom>
          <a:noFill/>
          <a:ln w="9525">
            <a:noFill/>
            <a:miter lim="800000"/>
            <a:headEnd/>
            <a:tailEnd/>
          </a:ln>
        </p:spPr>
      </p:pic>
      <p:pic>
        <p:nvPicPr>
          <p:cNvPr id="55305" name="Picture 2"/>
          <p:cNvPicPr>
            <a:picLocks noChangeAspect="1" noChangeArrowheads="1"/>
          </p:cNvPicPr>
          <p:nvPr/>
        </p:nvPicPr>
        <p:blipFill>
          <a:blip r:embed="rId5" cstate="print"/>
          <a:srcRect/>
          <a:stretch>
            <a:fillRect/>
          </a:stretch>
        </p:blipFill>
        <p:spPr bwMode="auto">
          <a:xfrm>
            <a:off x="6459538" y="3317875"/>
            <a:ext cx="2525712" cy="2873375"/>
          </a:xfrm>
          <a:prstGeom prst="rect">
            <a:avLst/>
          </a:prstGeom>
          <a:noFill/>
          <a:ln w="9525">
            <a:noFill/>
            <a:miter lim="800000"/>
            <a:headEnd/>
            <a:tailEnd/>
          </a:ln>
        </p:spPr>
      </p:pic>
      <p:sp>
        <p:nvSpPr>
          <p:cNvPr id="2" name="Rectangle 1"/>
          <p:cNvSpPr/>
          <p:nvPr/>
        </p:nvSpPr>
        <p:spPr>
          <a:xfrm>
            <a:off x="6459538" y="2671763"/>
            <a:ext cx="2525712" cy="646112"/>
          </a:xfrm>
          <a:prstGeom prst="rect">
            <a:avLst/>
          </a:prstGeom>
        </p:spPr>
        <p:txBody>
          <a:bodyPr>
            <a:spAutoFit/>
          </a:bodyPr>
          <a:lstStyle/>
          <a:p>
            <a:pPr algn="ctr">
              <a:lnSpc>
                <a:spcPct val="90000"/>
              </a:lnSpc>
              <a:spcBef>
                <a:spcPct val="30000"/>
              </a:spcBef>
              <a:defRPr/>
            </a:pPr>
            <a:r>
              <a:rPr lang="en-US" sz="2000" b="1" dirty="0">
                <a:effectLst>
                  <a:outerShdw blurRad="38100" dist="38100" dir="2700000" algn="tl">
                    <a:srgbClr val="DDDDDD"/>
                  </a:outerShdw>
                </a:effectLst>
                <a:latin typeface="Arial" pitchFamily="34" charset="0"/>
              </a:rPr>
              <a:t>Quick Changeover: Visual Controls</a:t>
            </a:r>
          </a:p>
        </p:txBody>
      </p:sp>
      <p:sp>
        <p:nvSpPr>
          <p:cNvPr id="5530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55308" name="Slide Number Placeholder 3"/>
          <p:cNvSpPr>
            <a:spLocks noGrp="1"/>
          </p:cNvSpPr>
          <p:nvPr>
            <p:ph type="sldNum" sz="quarter" idx="11"/>
          </p:nvPr>
        </p:nvSpPr>
        <p:spPr>
          <a:noFill/>
        </p:spPr>
        <p:txBody>
          <a:bodyPr/>
          <a:lstStyle/>
          <a:p>
            <a:fld id="{58B61902-DF72-40A9-8951-5104098E6162}" type="slidenum">
              <a:rPr lang="en-US" smtClean="0"/>
              <a:pPr/>
              <a:t>52</a:t>
            </a:fld>
            <a:endParaRPr lang="en-US"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6"/>
          <p:cNvSpPr>
            <a:spLocks noGrp="1" noChangeArrowheads="1"/>
          </p:cNvSpPr>
          <p:nvPr>
            <p:ph type="sldNum" sz="quarter" idx="11"/>
          </p:nvPr>
        </p:nvSpPr>
        <p:spPr>
          <a:noFill/>
        </p:spPr>
        <p:txBody>
          <a:bodyPr/>
          <a:lstStyle/>
          <a:p>
            <a:fld id="{C3D1195B-B462-43F9-A426-412ECAA469F1}" type="slidenum">
              <a:rPr lang="en-US" smtClean="0"/>
              <a:pPr/>
              <a:t>53</a:t>
            </a:fld>
            <a:endParaRPr lang="en-US" smtClean="0"/>
          </a:p>
        </p:txBody>
      </p:sp>
      <p:sp>
        <p:nvSpPr>
          <p:cNvPr id="5632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E8C76FC-FFEF-4D39-8452-515A3FE42726}" type="slidenum">
              <a:rPr lang="en-US" sz="1400"/>
              <a:pPr algn="r"/>
              <a:t>53</a:t>
            </a:fld>
            <a:endParaRPr lang="en-US" sz="1400"/>
          </a:p>
        </p:txBody>
      </p:sp>
      <p:sp>
        <p:nvSpPr>
          <p:cNvPr id="5632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6325"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Just-In-Time – TAKT</a:t>
            </a:r>
          </a:p>
        </p:txBody>
      </p:sp>
      <p:pic>
        <p:nvPicPr>
          <p:cNvPr id="56326"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19" name="Rectangle 3"/>
          <p:cNvSpPr>
            <a:spLocks noChangeArrowheads="1"/>
          </p:cNvSpPr>
          <p:nvPr/>
        </p:nvSpPr>
        <p:spPr bwMode="auto">
          <a:xfrm>
            <a:off x="1284288" y="1941513"/>
            <a:ext cx="4079875" cy="461962"/>
          </a:xfrm>
          <a:prstGeom prst="rect">
            <a:avLst/>
          </a:prstGeom>
          <a:noFill/>
          <a:ln>
            <a:noFill/>
          </a:ln>
          <a:effectLst/>
          <a:extLst/>
        </p:spPr>
        <p:txBody>
          <a:bodyPr wrap="none">
            <a:spAutoFit/>
          </a:bodyPr>
          <a:lstStyle/>
          <a:p>
            <a:pPr>
              <a:defRPr/>
            </a:pPr>
            <a:r>
              <a:rPr lang="en-US" b="1" dirty="0" err="1">
                <a:effectLst>
                  <a:outerShdw blurRad="38100" dist="38100" dir="2700000" algn="tl">
                    <a:srgbClr val="FFFFFF"/>
                  </a:outerShdw>
                </a:effectLst>
                <a:latin typeface="Arial" pitchFamily="34" charset="0"/>
              </a:rPr>
              <a:t>Takt</a:t>
            </a:r>
            <a:r>
              <a:rPr lang="en-US" b="1" dirty="0">
                <a:effectLst>
                  <a:outerShdw blurRad="38100" dist="38100" dir="2700000" algn="tl">
                    <a:srgbClr val="FFFFFF"/>
                  </a:outerShdw>
                </a:effectLst>
                <a:latin typeface="Arial" pitchFamily="34" charset="0"/>
              </a:rPr>
              <a:t> Time  =  Demand Rate</a:t>
            </a:r>
          </a:p>
        </p:txBody>
      </p:sp>
      <p:pic>
        <p:nvPicPr>
          <p:cNvPr id="56328" name="Picture 3"/>
          <p:cNvPicPr>
            <a:picLocks noChangeAspect="1" noChangeArrowheads="1"/>
          </p:cNvPicPr>
          <p:nvPr/>
        </p:nvPicPr>
        <p:blipFill>
          <a:blip r:embed="rId4" cstate="print"/>
          <a:srcRect/>
          <a:stretch>
            <a:fillRect/>
          </a:stretch>
        </p:blipFill>
        <p:spPr bwMode="auto">
          <a:xfrm>
            <a:off x="1187450" y="2565400"/>
            <a:ext cx="6731000" cy="1212850"/>
          </a:xfrm>
          <a:prstGeom prst="rect">
            <a:avLst/>
          </a:prstGeom>
          <a:noFill/>
          <a:ln w="9525">
            <a:noFill/>
            <a:miter lim="800000"/>
            <a:headEnd/>
            <a:tailEnd/>
          </a:ln>
        </p:spPr>
      </p:pic>
      <p:sp>
        <p:nvSpPr>
          <p:cNvPr id="56329" name="Text Box 7"/>
          <p:cNvSpPr txBox="1">
            <a:spLocks noChangeArrowheads="1"/>
          </p:cNvSpPr>
          <p:nvPr/>
        </p:nvSpPr>
        <p:spPr bwMode="auto">
          <a:xfrm>
            <a:off x="1492250" y="5594350"/>
            <a:ext cx="6159500" cy="647700"/>
          </a:xfrm>
          <a:prstGeom prst="rect">
            <a:avLst/>
          </a:prstGeom>
          <a:noFill/>
          <a:ln w="12700">
            <a:noFill/>
            <a:miter lim="800000"/>
            <a:headEnd/>
            <a:tailEnd/>
          </a:ln>
        </p:spPr>
        <p:txBody>
          <a:bodyPr wrap="none">
            <a:spAutoFit/>
          </a:bodyPr>
          <a:lstStyle/>
          <a:p>
            <a:r>
              <a:rPr lang="en-US" sz="3600" b="1"/>
              <a:t>GOAL: Produce to Demand</a:t>
            </a:r>
          </a:p>
        </p:txBody>
      </p:sp>
      <p:sp>
        <p:nvSpPr>
          <p:cNvPr id="56330" name="Line 8"/>
          <p:cNvSpPr>
            <a:spLocks noChangeShapeType="1"/>
          </p:cNvSpPr>
          <p:nvPr/>
        </p:nvSpPr>
        <p:spPr bwMode="auto">
          <a:xfrm>
            <a:off x="1925638" y="5057775"/>
            <a:ext cx="2160587" cy="3175"/>
          </a:xfrm>
          <a:prstGeom prst="line">
            <a:avLst/>
          </a:prstGeom>
          <a:noFill/>
          <a:ln w="50800">
            <a:solidFill>
              <a:schemeClr val="tx1"/>
            </a:solidFill>
            <a:round/>
            <a:headEnd/>
            <a:tailEnd/>
          </a:ln>
        </p:spPr>
        <p:txBody>
          <a:bodyPr anchor="ctr">
            <a:spAutoFit/>
          </a:bodyPr>
          <a:lstStyle/>
          <a:p>
            <a:endParaRPr lang="en-GB"/>
          </a:p>
        </p:txBody>
      </p:sp>
      <p:sp>
        <p:nvSpPr>
          <p:cNvPr id="56331" name="Text Box 12"/>
          <p:cNvSpPr txBox="1">
            <a:spLocks noChangeArrowheads="1"/>
          </p:cNvSpPr>
          <p:nvPr/>
        </p:nvSpPr>
        <p:spPr bwMode="auto">
          <a:xfrm>
            <a:off x="3297238" y="3609975"/>
            <a:ext cx="2586037" cy="1009650"/>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 900 Seconds</a:t>
            </a:r>
          </a:p>
          <a:p>
            <a:pPr>
              <a:spcBef>
                <a:spcPct val="15000"/>
              </a:spcBef>
            </a:pPr>
            <a:r>
              <a:rPr lang="en-US" sz="2800">
                <a:latin typeface="Arial Narrow" pitchFamily="34" charset="0"/>
                <a:ea typeface="MS PGothic" pitchFamily="34" charset="-128"/>
              </a:rPr>
              <a:t>   85 Boards</a:t>
            </a:r>
          </a:p>
        </p:txBody>
      </p:sp>
      <p:sp>
        <p:nvSpPr>
          <p:cNvPr id="56332" name="Text Box 13"/>
          <p:cNvSpPr txBox="1">
            <a:spLocks noChangeArrowheads="1"/>
          </p:cNvSpPr>
          <p:nvPr/>
        </p:nvSpPr>
        <p:spPr bwMode="auto">
          <a:xfrm>
            <a:off x="5659438" y="3686175"/>
            <a:ext cx="2800350" cy="519113"/>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 10.6 Sec/Board</a:t>
            </a:r>
            <a:r>
              <a:rPr lang="en-US" sz="2800" b="1">
                <a:latin typeface="Arial Narrow" pitchFamily="34" charset="0"/>
                <a:ea typeface="MS PGothic" pitchFamily="34" charset="-128"/>
              </a:rPr>
              <a:t> </a:t>
            </a:r>
          </a:p>
        </p:txBody>
      </p:sp>
      <p:sp>
        <p:nvSpPr>
          <p:cNvPr id="56333" name="Text Box 14"/>
          <p:cNvSpPr txBox="1">
            <a:spLocks noChangeArrowheads="1"/>
          </p:cNvSpPr>
          <p:nvPr/>
        </p:nvSpPr>
        <p:spPr bwMode="auto">
          <a:xfrm>
            <a:off x="1392238" y="3762375"/>
            <a:ext cx="2249487" cy="519113"/>
          </a:xfrm>
          <a:prstGeom prst="rect">
            <a:avLst/>
          </a:prstGeom>
          <a:noFill/>
          <a:ln w="12700">
            <a:noFill/>
            <a:miter lim="800000"/>
            <a:headEnd/>
            <a:tailEnd/>
          </a:ln>
        </p:spPr>
        <p:txBody>
          <a:bodyPr>
            <a:spAutoFit/>
          </a:bodyPr>
          <a:lstStyle/>
          <a:p>
            <a:r>
              <a:rPr lang="en-US" sz="2800">
                <a:latin typeface="Arial Narrow" pitchFamily="34" charset="0"/>
                <a:ea typeface="MS PGothic" pitchFamily="34" charset="-128"/>
              </a:rPr>
              <a:t>Takt Time =</a:t>
            </a:r>
          </a:p>
        </p:txBody>
      </p:sp>
      <p:sp>
        <p:nvSpPr>
          <p:cNvPr id="56334" name="Line 15"/>
          <p:cNvSpPr>
            <a:spLocks noChangeShapeType="1"/>
          </p:cNvSpPr>
          <p:nvPr/>
        </p:nvSpPr>
        <p:spPr bwMode="auto">
          <a:xfrm>
            <a:off x="3297238" y="4067175"/>
            <a:ext cx="2298700" cy="1588"/>
          </a:xfrm>
          <a:prstGeom prst="line">
            <a:avLst/>
          </a:prstGeom>
          <a:noFill/>
          <a:ln w="50800">
            <a:solidFill>
              <a:schemeClr val="tx1"/>
            </a:solidFill>
            <a:round/>
            <a:headEnd/>
            <a:tailEnd/>
          </a:ln>
        </p:spPr>
        <p:txBody>
          <a:bodyPr anchor="ctr">
            <a:spAutoFit/>
          </a:bodyPr>
          <a:lstStyle/>
          <a:p>
            <a:endParaRPr lang="en-GB"/>
          </a:p>
        </p:txBody>
      </p:sp>
      <p:sp>
        <p:nvSpPr>
          <p:cNvPr id="21" name="Text Box 16"/>
          <p:cNvSpPr txBox="1">
            <a:spLocks noChangeArrowheads="1"/>
          </p:cNvSpPr>
          <p:nvPr/>
        </p:nvSpPr>
        <p:spPr bwMode="auto">
          <a:xfrm>
            <a:off x="2001838" y="4600575"/>
            <a:ext cx="1885950" cy="989013"/>
          </a:xfrm>
          <a:prstGeom prst="rect">
            <a:avLst/>
          </a:prstGeom>
          <a:noFill/>
          <a:ln w="12700">
            <a:noFill/>
            <a:miter lim="800000"/>
            <a:headEnd/>
            <a:tailEnd/>
          </a:ln>
          <a:effectLst/>
        </p:spPr>
        <p:txBody>
          <a:bodyPr>
            <a:spAutoFit/>
          </a:bodyPr>
          <a:lstStyle/>
          <a:p>
            <a:pPr>
              <a:lnSpc>
                <a:spcPct val="80000"/>
              </a:lnSpc>
              <a:spcBef>
                <a:spcPct val="50000"/>
              </a:spcBef>
              <a:defRPr/>
            </a:pPr>
            <a:r>
              <a:rPr lang="en-US" sz="2800">
                <a:latin typeface="Arial Narrow" charset="0"/>
                <a:ea typeface="ＭＳ Ｐゴシック" charset="-128"/>
              </a:rPr>
              <a:t>Cycle Time</a:t>
            </a:r>
            <a:endParaRPr lang="en-US" sz="2800">
              <a:effectLst>
                <a:outerShdw blurRad="38100" dist="38100" dir="2700000" algn="tl">
                  <a:srgbClr val="C0C0C0"/>
                </a:outerShdw>
              </a:effectLst>
              <a:latin typeface="Arial Narrow" charset="0"/>
              <a:ea typeface="ＭＳ Ｐゴシック" charset="-128"/>
            </a:endParaRPr>
          </a:p>
          <a:p>
            <a:pPr>
              <a:lnSpc>
                <a:spcPct val="80000"/>
              </a:lnSpc>
              <a:spcBef>
                <a:spcPct val="50000"/>
              </a:spcBef>
              <a:defRPr/>
            </a:pPr>
            <a:r>
              <a:rPr lang="en-US" sz="2800">
                <a:effectLst>
                  <a:outerShdw blurRad="38100" dist="38100" dir="2700000" algn="tl">
                    <a:srgbClr val="C0C0C0"/>
                  </a:outerShdw>
                </a:effectLst>
                <a:latin typeface="Arial Narrow" charset="0"/>
                <a:ea typeface="ＭＳ Ｐゴシック" charset="-128"/>
              </a:rPr>
              <a:t> </a:t>
            </a:r>
            <a:r>
              <a:rPr lang="en-US" sz="2800">
                <a:latin typeface="Arial Narrow" charset="0"/>
                <a:ea typeface="ＭＳ Ｐゴシック" charset="-128"/>
              </a:rPr>
              <a:t>Takt Time</a:t>
            </a:r>
            <a:endParaRPr lang="en-US" sz="2800" b="1">
              <a:latin typeface="Arial Narrow" charset="0"/>
              <a:ea typeface="ＭＳ Ｐゴシック" charset="-128"/>
            </a:endParaRPr>
          </a:p>
        </p:txBody>
      </p:sp>
      <p:sp>
        <p:nvSpPr>
          <p:cNvPr id="22" name="Rectangle 17"/>
          <p:cNvSpPr>
            <a:spLocks noChangeArrowheads="1"/>
          </p:cNvSpPr>
          <p:nvPr/>
        </p:nvSpPr>
        <p:spPr bwMode="auto">
          <a:xfrm>
            <a:off x="4227513" y="4913313"/>
            <a:ext cx="3392487" cy="519112"/>
          </a:xfrm>
          <a:prstGeom prst="rect">
            <a:avLst/>
          </a:prstGeom>
          <a:noFill/>
          <a:ln w="9525">
            <a:noFill/>
            <a:miter lim="800000"/>
            <a:headEnd/>
            <a:tailEnd/>
          </a:ln>
          <a:effectLst/>
        </p:spPr>
        <p:txBody>
          <a:bodyPr lIns="92075" tIns="46038" rIns="92075" bIns="46038">
            <a:spAutoFit/>
          </a:bodyPr>
          <a:lstStyle/>
          <a:p>
            <a:pPr>
              <a:defRPr/>
            </a:pPr>
            <a:r>
              <a:rPr lang="en-US" sz="2800">
                <a:latin typeface="Arial Narrow" charset="0"/>
                <a:ea typeface="ＭＳ Ｐゴシック" charset="-128"/>
              </a:rPr>
              <a:t>= Minimum # of People</a:t>
            </a:r>
            <a:endParaRPr lang="en-US" sz="2800">
              <a:effectLst>
                <a:outerShdw blurRad="38100" dist="38100" dir="2700000" algn="tl">
                  <a:srgbClr val="C0C0C0"/>
                </a:outerShdw>
              </a:effectLst>
              <a:latin typeface="Arial Narrow" charset="0"/>
              <a:ea typeface="ＭＳ Ｐゴシック" charset="-128"/>
            </a:endParaRPr>
          </a:p>
        </p:txBody>
      </p:sp>
      <p:sp>
        <p:nvSpPr>
          <p:cNvPr id="56337"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7285" name="Text Box 4"/>
          <p:cNvSpPr txBox="1">
            <a:spLocks noChangeArrowheads="1"/>
          </p:cNvSpPr>
          <p:nvPr/>
        </p:nvSpPr>
        <p:spPr bwMode="auto">
          <a:xfrm>
            <a:off x="261938" y="1989138"/>
            <a:ext cx="5749925" cy="522287"/>
          </a:xfrm>
          <a:prstGeom prst="rect">
            <a:avLst/>
          </a:prstGeom>
          <a:noFill/>
          <a:ln>
            <a:noFill/>
          </a:ln>
          <a:extLst/>
        </p:spPr>
        <p:txBody>
          <a:bodyPr>
            <a:spAutoFit/>
          </a:bodyPr>
          <a:lstStyle>
            <a:lvl1pPr eaLnBrk="0" hangingPunct="0">
              <a:defRPr sz="2400">
                <a:solidFill>
                  <a:schemeClr val="tx1"/>
                </a:solidFill>
                <a:latin typeface="Verdana Ref"/>
              </a:defRPr>
            </a:lvl1pPr>
            <a:lvl2pPr marL="742950" indent="-285750" eaLnBrk="0" hangingPunct="0">
              <a:defRPr sz="2400">
                <a:solidFill>
                  <a:schemeClr val="tx1"/>
                </a:solidFill>
                <a:latin typeface="Verdana Ref"/>
              </a:defRPr>
            </a:lvl2pPr>
            <a:lvl3pPr marL="1143000" indent="-228600" eaLnBrk="0" hangingPunct="0">
              <a:defRPr sz="2400">
                <a:solidFill>
                  <a:schemeClr val="tx1"/>
                </a:solidFill>
                <a:latin typeface="Verdana Ref"/>
              </a:defRPr>
            </a:lvl3pPr>
            <a:lvl4pPr marL="1600200" indent="-228600" eaLnBrk="0" hangingPunct="0">
              <a:defRPr sz="2400">
                <a:solidFill>
                  <a:schemeClr val="tx1"/>
                </a:solidFill>
                <a:latin typeface="Verdana Ref"/>
              </a:defRPr>
            </a:lvl4pPr>
            <a:lvl5pPr marL="2057400" indent="-228600" eaLnBrk="0" hangingPunct="0">
              <a:defRPr sz="2400">
                <a:solidFill>
                  <a:schemeClr val="tx1"/>
                </a:solidFill>
                <a:latin typeface="Verdana Ref"/>
              </a:defRPr>
            </a:lvl5pPr>
            <a:lvl6pPr marL="2514600" indent="-228600" eaLnBrk="0" fontAlgn="base" hangingPunct="0">
              <a:spcBef>
                <a:spcPct val="0"/>
              </a:spcBef>
              <a:spcAft>
                <a:spcPct val="0"/>
              </a:spcAft>
              <a:defRPr sz="2400">
                <a:solidFill>
                  <a:schemeClr val="tx1"/>
                </a:solidFill>
                <a:latin typeface="Verdana Ref"/>
              </a:defRPr>
            </a:lvl6pPr>
            <a:lvl7pPr marL="2971800" indent="-228600" eaLnBrk="0" fontAlgn="base" hangingPunct="0">
              <a:spcBef>
                <a:spcPct val="0"/>
              </a:spcBef>
              <a:spcAft>
                <a:spcPct val="0"/>
              </a:spcAft>
              <a:defRPr sz="2400">
                <a:solidFill>
                  <a:schemeClr val="tx1"/>
                </a:solidFill>
                <a:latin typeface="Verdana Ref"/>
              </a:defRPr>
            </a:lvl7pPr>
            <a:lvl8pPr marL="3429000" indent="-228600" eaLnBrk="0" fontAlgn="base" hangingPunct="0">
              <a:spcBef>
                <a:spcPct val="0"/>
              </a:spcBef>
              <a:spcAft>
                <a:spcPct val="0"/>
              </a:spcAft>
              <a:defRPr sz="2400">
                <a:solidFill>
                  <a:schemeClr val="tx1"/>
                </a:solidFill>
                <a:latin typeface="Verdana Ref"/>
              </a:defRPr>
            </a:lvl8pPr>
            <a:lvl9pPr marL="3886200" indent="-228600" eaLnBrk="0" fontAlgn="base" hangingPunct="0">
              <a:spcBef>
                <a:spcPct val="0"/>
              </a:spcBef>
              <a:spcAft>
                <a:spcPct val="0"/>
              </a:spcAft>
              <a:defRPr sz="2400">
                <a:solidFill>
                  <a:schemeClr val="tx1"/>
                </a:solidFill>
                <a:latin typeface="Verdana Ref"/>
              </a:defRPr>
            </a:lvl9pPr>
          </a:lstStyle>
          <a:p>
            <a:pPr algn="ctr" eaLnBrk="1" hangingPunct="1">
              <a:defRPr/>
            </a:pPr>
            <a:r>
              <a:rPr lang="en-GB" sz="2800" dirty="0">
                <a:effectLst>
                  <a:outerShdw blurRad="38100" dist="38100" dir="2700000" algn="tl">
                    <a:srgbClr val="000000">
                      <a:alpha val="43137"/>
                    </a:srgbClr>
                  </a:outerShdw>
                </a:effectLst>
                <a:latin typeface="Arial" pitchFamily="34" charset="0"/>
                <a:cs typeface="Arial" pitchFamily="34" charset="0"/>
              </a:rPr>
              <a:t>Before Implementing </a:t>
            </a:r>
            <a:r>
              <a:rPr lang="en-GB" sz="2800" dirty="0" err="1">
                <a:effectLst>
                  <a:outerShdw blurRad="38100" dist="38100" dir="2700000" algn="tl">
                    <a:srgbClr val="000000">
                      <a:alpha val="43137"/>
                    </a:srgbClr>
                  </a:outerShdw>
                </a:effectLst>
                <a:latin typeface="Arial" pitchFamily="34" charset="0"/>
                <a:cs typeface="Arial" pitchFamily="34" charset="0"/>
              </a:rPr>
              <a:t>Takt</a:t>
            </a:r>
            <a:r>
              <a:rPr lang="en-GB" sz="2800" dirty="0">
                <a:effectLst>
                  <a:outerShdw blurRad="38100" dist="38100" dir="2700000" algn="tl">
                    <a:srgbClr val="000000">
                      <a:alpha val="43137"/>
                    </a:srgbClr>
                  </a:outerShdw>
                </a:effectLst>
                <a:latin typeface="Arial" pitchFamily="34" charset="0"/>
                <a:cs typeface="Arial" pitchFamily="34" charset="0"/>
              </a:rPr>
              <a:t> Time</a:t>
            </a:r>
          </a:p>
        </p:txBody>
      </p:sp>
      <p:sp>
        <p:nvSpPr>
          <p:cNvPr id="57347" name="Rectangle 8"/>
          <p:cNvSpPr>
            <a:spLocks noGrp="1" noChangeArrowheads="1"/>
          </p:cNvSpPr>
          <p:nvPr>
            <p:ph type="body" idx="1"/>
          </p:nvPr>
        </p:nvSpPr>
        <p:spPr>
          <a:xfrm>
            <a:off x="250825" y="2708275"/>
            <a:ext cx="8588375" cy="3616325"/>
          </a:xfrm>
        </p:spPr>
        <p:txBody>
          <a:bodyPr rIns="0"/>
          <a:lstStyle/>
          <a:p>
            <a:pPr marL="234950" indent="-234950" eaLnBrk="1" hangingPunct="1"/>
            <a:r>
              <a:rPr lang="en-US" sz="2400" smtClean="0"/>
              <a:t>Takt time requires a concentrated effort.  Before implementing a takt time based production schedule, we must:</a:t>
            </a:r>
          </a:p>
          <a:p>
            <a:pPr marL="692150" lvl="1" indent="-234950" eaLnBrk="1" hangingPunct="1"/>
            <a:r>
              <a:rPr lang="en-US" sz="2000" smtClean="0"/>
              <a:t>Measure each processes cycle time.</a:t>
            </a:r>
          </a:p>
          <a:p>
            <a:pPr marL="692150" lvl="1" indent="-234950" eaLnBrk="1" hangingPunct="1"/>
            <a:r>
              <a:rPr lang="en-US" sz="2000" smtClean="0"/>
              <a:t>Have the capability to provide fast (within takt) responses to manufacturing / assembly problems.</a:t>
            </a:r>
          </a:p>
          <a:p>
            <a:pPr marL="692150" lvl="1" indent="-234950" eaLnBrk="1" hangingPunct="1"/>
            <a:r>
              <a:rPr lang="en-US" sz="2000" smtClean="0"/>
              <a:t>Eliminate the root causes of unplanned downtime (so that we don’t have any)</a:t>
            </a:r>
          </a:p>
          <a:p>
            <a:pPr marL="692150" lvl="1" indent="-234950" eaLnBrk="1" hangingPunct="1"/>
            <a:r>
              <a:rPr lang="en-US" sz="2000" smtClean="0"/>
              <a:t>Reduce / eliminate changeover time in downstream processes</a:t>
            </a:r>
          </a:p>
          <a:p>
            <a:pPr marL="234950" indent="-234950" eaLnBrk="1" hangingPunct="1"/>
            <a:endParaRPr lang="en-US" sz="2800" i="1" smtClean="0"/>
          </a:p>
        </p:txBody>
      </p:sp>
      <p:sp>
        <p:nvSpPr>
          <p:cNvPr id="5734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7349" name="Rectangle 9"/>
          <p:cNvSpPr>
            <a:spLocks noChangeArrowheads="1"/>
          </p:cNvSpPr>
          <p:nvPr/>
        </p:nvSpPr>
        <p:spPr bwMode="auto">
          <a:xfrm>
            <a:off x="261938" y="1341438"/>
            <a:ext cx="5749925" cy="584200"/>
          </a:xfrm>
          <a:prstGeom prst="rect">
            <a:avLst/>
          </a:prstGeom>
          <a:noFill/>
          <a:ln w="9525">
            <a:noFill/>
            <a:miter lim="800000"/>
            <a:headEnd/>
            <a:tailEnd/>
          </a:ln>
        </p:spPr>
        <p:txBody>
          <a:bodyPr>
            <a:spAutoFit/>
          </a:bodyPr>
          <a:lstStyle/>
          <a:p>
            <a:pPr algn="ctr"/>
            <a:r>
              <a:rPr lang="en-US" sz="3200" b="1"/>
              <a:t>Just-In-Time – TAKT</a:t>
            </a:r>
          </a:p>
        </p:txBody>
      </p:sp>
      <p:pic>
        <p:nvPicPr>
          <p:cNvPr id="57350"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735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7352" name="Slide Number Placeholder 2"/>
          <p:cNvSpPr>
            <a:spLocks noGrp="1"/>
          </p:cNvSpPr>
          <p:nvPr>
            <p:ph type="sldNum" sz="quarter" idx="11"/>
          </p:nvPr>
        </p:nvSpPr>
        <p:spPr>
          <a:noFill/>
        </p:spPr>
        <p:txBody>
          <a:bodyPr/>
          <a:lstStyle/>
          <a:p>
            <a:fld id="{5A9DBD2E-E0DA-4361-985E-CA08541ABDEA}" type="slidenum">
              <a:rPr lang="en-US" smtClean="0"/>
              <a:pPr/>
              <a:t>54</a:t>
            </a:fld>
            <a:endParaRPr lang="en-US" smtClean="0"/>
          </a:p>
        </p:txBody>
      </p:sp>
    </p:spTree>
  </p:cSld>
  <p:clrMapOvr>
    <a:masterClrMapping/>
  </p:clrMapOvr>
  <p:transition spd="slow"/>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0825" y="1844675"/>
            <a:ext cx="8569325" cy="3960813"/>
          </a:xfrm>
        </p:spPr>
        <p:txBody>
          <a:bodyPr/>
          <a:lstStyle/>
          <a:p>
            <a:pPr>
              <a:defRPr/>
            </a:pP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can change!! </a:t>
            </a:r>
          </a:p>
          <a:p>
            <a:pPr>
              <a:defRPr/>
            </a:pPr>
            <a:r>
              <a:rPr lang="en-US" sz="1800" dirty="0" smtClean="0">
                <a:effectLst>
                  <a:outerShdw blurRad="38100" dist="38100" dir="2700000" algn="tl">
                    <a:srgbClr val="DDDDDD"/>
                  </a:outerShdw>
                </a:effectLst>
                <a:ea typeface="ＭＳ Ｐゴシック" charset="-128"/>
                <a:cs typeface="ＭＳ Ｐゴシック" charset="-128"/>
              </a:rPr>
              <a:t>What can you change to match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a:t>
            </a:r>
          </a:p>
          <a:p>
            <a:pPr lvl="1">
              <a:defRPr/>
            </a:pPr>
            <a:r>
              <a:rPr lang="en-US" sz="1800" dirty="0" smtClean="0">
                <a:effectLst>
                  <a:outerShdw blurRad="38100" dist="38100" dir="2700000" algn="tl">
                    <a:srgbClr val="DDDDDD"/>
                  </a:outerShdw>
                </a:effectLst>
                <a:latin typeface="Arial Narrow" charset="0"/>
              </a:rPr>
              <a:t>Number of people</a:t>
            </a:r>
          </a:p>
          <a:p>
            <a:pPr lvl="1">
              <a:defRPr/>
            </a:pPr>
            <a:r>
              <a:rPr lang="en-US" sz="1800" dirty="0" smtClean="0">
                <a:effectLst>
                  <a:outerShdw blurRad="38100" dist="38100" dir="2700000" algn="tl">
                    <a:srgbClr val="DDDDDD"/>
                  </a:outerShdw>
                </a:effectLst>
                <a:latin typeface="Arial Narrow" charset="0"/>
              </a:rPr>
              <a:t>Number of cells (requires investment in machinery) </a:t>
            </a:r>
          </a:p>
          <a:p>
            <a:pPr>
              <a:defRPr/>
            </a:pP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Rounding Rules:</a:t>
            </a:r>
          </a:p>
          <a:p>
            <a:pPr>
              <a:defRPr/>
            </a:pPr>
            <a:r>
              <a:rPr lang="en-US" sz="1800" i="1" dirty="0" smtClean="0">
                <a:effectLst>
                  <a:outerShdw blurRad="38100" dist="38100" dir="2700000" algn="tl">
                    <a:srgbClr val="DDDDDD"/>
                  </a:outerShdw>
                </a:effectLst>
                <a:ea typeface="ＭＳ Ｐゴシック" charset="-128"/>
                <a:cs typeface="ＭＳ Ｐゴシック" charset="-128"/>
              </a:rPr>
              <a:t>Crew size </a:t>
            </a:r>
            <a:r>
              <a:rPr lang="en-US" sz="1800" dirty="0" smtClean="0">
                <a:effectLst>
                  <a:outerShdw blurRad="38100" dist="38100" dir="2700000" algn="tl">
                    <a:srgbClr val="DDDDDD"/>
                  </a:outerShdw>
                </a:effectLst>
                <a:ea typeface="ＭＳ Ｐゴシック" charset="-128"/>
                <a:cs typeface="ＭＳ Ｐゴシック" charset="-128"/>
              </a:rPr>
              <a:t>calculation for an assembly line doing one piece flow paced to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is:</a:t>
            </a:r>
          </a:p>
          <a:p>
            <a:pPr lvl="1">
              <a:defRPr/>
            </a:pPr>
            <a:r>
              <a:rPr lang="en-US" sz="1800" b="1" dirty="0" smtClean="0">
                <a:effectLst>
                  <a:outerShdw blurRad="38100" dist="38100" dir="2700000" algn="tl">
                    <a:srgbClr val="DDDDDD"/>
                  </a:outerShdw>
                </a:effectLst>
                <a:latin typeface="Arial Narrow" charset="0"/>
              </a:rPr>
              <a:t>Crew size = Sum of Manual Cycle Time / </a:t>
            </a:r>
            <a:r>
              <a:rPr lang="en-US" sz="1800" b="1" dirty="0" err="1" smtClean="0">
                <a:effectLst>
                  <a:outerShdw blurRad="38100" dist="38100" dir="2700000" algn="tl">
                    <a:srgbClr val="DDDDDD"/>
                  </a:outerShdw>
                </a:effectLst>
                <a:latin typeface="Arial Narrow" charset="0"/>
              </a:rPr>
              <a:t>Takt</a:t>
            </a:r>
            <a:r>
              <a:rPr lang="en-US" sz="1800" b="1" dirty="0" smtClean="0">
                <a:effectLst>
                  <a:outerShdw blurRad="38100" dist="38100" dir="2700000" algn="tl">
                    <a:srgbClr val="DDDDDD"/>
                  </a:outerShdw>
                </a:effectLst>
                <a:latin typeface="Arial Narrow" charset="0"/>
              </a:rPr>
              <a:t> Time</a:t>
            </a:r>
          </a:p>
          <a:p>
            <a:pPr>
              <a:defRPr/>
            </a:pPr>
            <a:r>
              <a:rPr lang="en-US" sz="1800" dirty="0" smtClean="0">
                <a:effectLst>
                  <a:outerShdw blurRad="38100" dist="38100" dir="2700000" algn="tl">
                    <a:srgbClr val="DDDDDD"/>
                  </a:outerShdw>
                </a:effectLst>
                <a:ea typeface="ＭＳ Ｐゴシック" charset="-128"/>
                <a:cs typeface="ＭＳ Ｐゴシック" charset="-128"/>
              </a:rPr>
              <a:t>If Manual Cycle Time = 1,293 seconds and a </a:t>
            </a:r>
            <a:r>
              <a:rPr lang="en-US" sz="1800" dirty="0" err="1" smtClean="0">
                <a:effectLst>
                  <a:outerShdw blurRad="38100" dist="38100" dir="2700000" algn="tl">
                    <a:srgbClr val="DDDDDD"/>
                  </a:outerShdw>
                </a:effectLst>
                <a:ea typeface="ＭＳ Ｐゴシック" charset="-128"/>
                <a:cs typeface="ＭＳ Ｐゴシック" charset="-128"/>
              </a:rPr>
              <a:t>Takt</a:t>
            </a:r>
            <a:r>
              <a:rPr lang="en-US" sz="1800" dirty="0" smtClean="0">
                <a:effectLst>
                  <a:outerShdw blurRad="38100" dist="38100" dir="2700000" algn="tl">
                    <a:srgbClr val="DDDDDD"/>
                  </a:outerShdw>
                </a:effectLst>
                <a:ea typeface="ＭＳ Ｐゴシック" charset="-128"/>
                <a:cs typeface="ＭＳ Ｐゴシック" charset="-128"/>
              </a:rPr>
              <a:t> time = 345 sec</a:t>
            </a:r>
          </a:p>
          <a:p>
            <a:pPr>
              <a:defRPr/>
            </a:pPr>
            <a:r>
              <a:rPr lang="en-US" sz="1800" dirty="0" smtClean="0">
                <a:effectLst>
                  <a:outerShdw blurRad="38100" dist="38100" dir="2700000" algn="tl">
                    <a:srgbClr val="DDDDDD"/>
                  </a:outerShdw>
                </a:effectLst>
                <a:ea typeface="ＭＳ Ｐゴシック" charset="-128"/>
                <a:cs typeface="ＭＳ Ｐゴシック" charset="-128"/>
              </a:rPr>
              <a:t>Crew size = 1,293 person-seconds / 345 seconds</a:t>
            </a:r>
          </a:p>
          <a:p>
            <a:pPr>
              <a:defRPr/>
            </a:pPr>
            <a:r>
              <a:rPr lang="en-US" sz="1800" dirty="0" smtClean="0">
                <a:effectLst>
                  <a:outerShdw blurRad="38100" dist="38100" dir="2700000" algn="tl">
                    <a:srgbClr val="DDDDDD"/>
                  </a:outerShdw>
                </a:effectLst>
                <a:ea typeface="ＭＳ Ｐゴシック" charset="-128"/>
                <a:cs typeface="ＭＳ Ｐゴシック" charset="-128"/>
              </a:rPr>
              <a:t>Crew size = 3.74 people</a:t>
            </a:r>
          </a:p>
          <a:p>
            <a:pPr>
              <a:defRPr/>
            </a:pPr>
            <a:r>
              <a:rPr lang="en-US" sz="1800" dirty="0" smtClean="0">
                <a:effectLst>
                  <a:outerShdw blurRad="38100" dist="38100" dir="2700000" algn="tl">
                    <a:srgbClr val="DDDDDD"/>
                  </a:outerShdw>
                </a:effectLst>
                <a:ea typeface="ＭＳ Ｐゴシック" charset="-128"/>
                <a:cs typeface="ＭＳ Ｐゴシック" charset="-128"/>
              </a:rPr>
              <a:t>In this case the crew size will be 4 people since 3 people would not be able to meet customer demand. </a:t>
            </a:r>
          </a:p>
        </p:txBody>
      </p:sp>
      <p:sp>
        <p:nvSpPr>
          <p:cNvPr id="58371" name="Rectangle 5"/>
          <p:cNvSpPr>
            <a:spLocks noChangeArrowheads="1"/>
          </p:cNvSpPr>
          <p:nvPr/>
        </p:nvSpPr>
        <p:spPr bwMode="auto">
          <a:xfrm>
            <a:off x="250825" y="6032500"/>
            <a:ext cx="8569325" cy="276225"/>
          </a:xfrm>
          <a:prstGeom prst="rect">
            <a:avLst/>
          </a:prstGeom>
          <a:noFill/>
          <a:ln w="9525">
            <a:noFill/>
            <a:miter lim="800000"/>
            <a:headEnd/>
            <a:tailEnd/>
          </a:ln>
        </p:spPr>
        <p:txBody>
          <a:bodyPr>
            <a:spAutoFit/>
          </a:bodyPr>
          <a:lstStyle/>
          <a:p>
            <a:pPr algn="ctr"/>
            <a:r>
              <a:rPr lang="en-US" sz="1200"/>
              <a:t>Example from http://www.gemba.com/uploadedFiles/Know%20Your%20Takt%20Time.pdf</a:t>
            </a:r>
          </a:p>
        </p:txBody>
      </p:sp>
      <p:sp>
        <p:nvSpPr>
          <p:cNvPr id="5837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8373" name="Rectangle 9"/>
          <p:cNvSpPr>
            <a:spLocks noChangeArrowheads="1"/>
          </p:cNvSpPr>
          <p:nvPr/>
        </p:nvSpPr>
        <p:spPr bwMode="auto">
          <a:xfrm>
            <a:off x="261938" y="1341438"/>
            <a:ext cx="5749925" cy="584200"/>
          </a:xfrm>
          <a:prstGeom prst="rect">
            <a:avLst/>
          </a:prstGeom>
          <a:noFill/>
          <a:ln w="9525">
            <a:noFill/>
            <a:miter lim="800000"/>
            <a:headEnd/>
            <a:tailEnd/>
          </a:ln>
        </p:spPr>
        <p:txBody>
          <a:bodyPr>
            <a:spAutoFit/>
          </a:bodyPr>
          <a:lstStyle/>
          <a:p>
            <a:pPr algn="ctr"/>
            <a:r>
              <a:rPr lang="en-US" sz="3200" b="1"/>
              <a:t>Just-In-Time – TAKT</a:t>
            </a:r>
          </a:p>
        </p:txBody>
      </p:sp>
      <p:pic>
        <p:nvPicPr>
          <p:cNvPr id="58374" name="Picture 2"/>
          <p:cNvPicPr>
            <a:picLocks noChangeAspect="1" noChangeArrowheads="1"/>
          </p:cNvPicPr>
          <p:nvPr/>
        </p:nvPicPr>
        <p:blipFill>
          <a:blip r:embed="rId3" cstate="print"/>
          <a:srcRect/>
          <a:stretch>
            <a:fillRect/>
          </a:stretch>
        </p:blipFill>
        <p:spPr bwMode="auto">
          <a:xfrm>
            <a:off x="6553200" y="1196975"/>
            <a:ext cx="2339975" cy="1349375"/>
          </a:xfrm>
          <a:prstGeom prst="rect">
            <a:avLst/>
          </a:prstGeom>
          <a:noFill/>
          <a:ln w="9525">
            <a:noFill/>
            <a:miter lim="800000"/>
            <a:headEnd/>
            <a:tailEnd/>
          </a:ln>
        </p:spPr>
      </p:pic>
      <p:sp>
        <p:nvSpPr>
          <p:cNvPr id="5837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58376" name="Slide Number Placeholder 2"/>
          <p:cNvSpPr>
            <a:spLocks noGrp="1"/>
          </p:cNvSpPr>
          <p:nvPr>
            <p:ph type="sldNum" sz="quarter" idx="11"/>
          </p:nvPr>
        </p:nvSpPr>
        <p:spPr>
          <a:noFill/>
        </p:spPr>
        <p:txBody>
          <a:bodyPr/>
          <a:lstStyle/>
          <a:p>
            <a:fld id="{10340D58-3071-404E-8B45-8D95B8291F80}" type="slidenum">
              <a:rPr lang="en-US" smtClean="0"/>
              <a:pPr/>
              <a:t>55</a:t>
            </a:fld>
            <a:endParaRPr lang="en-US" smtClean="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Rectangle 6"/>
          <p:cNvSpPr>
            <a:spLocks noGrp="1" noChangeArrowheads="1"/>
          </p:cNvSpPr>
          <p:nvPr>
            <p:ph type="sldNum" sz="quarter" idx="11"/>
          </p:nvPr>
        </p:nvSpPr>
        <p:spPr>
          <a:noFill/>
        </p:spPr>
        <p:txBody>
          <a:bodyPr/>
          <a:lstStyle/>
          <a:p>
            <a:fld id="{347D7D63-99D4-4213-A9F9-CB2FD664B8D8}" type="slidenum">
              <a:rPr lang="en-US" smtClean="0"/>
              <a:pPr/>
              <a:t>56</a:t>
            </a:fld>
            <a:endParaRPr lang="en-US" smtClean="0"/>
          </a:p>
        </p:txBody>
      </p:sp>
      <p:sp>
        <p:nvSpPr>
          <p:cNvPr id="5939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01F4257-31EE-4553-8F19-776E57FED2EC}" type="slidenum">
              <a:rPr lang="en-US" sz="1400"/>
              <a:pPr algn="r"/>
              <a:t>56</a:t>
            </a:fld>
            <a:endParaRPr lang="en-US" sz="1400"/>
          </a:p>
        </p:txBody>
      </p:sp>
      <p:sp>
        <p:nvSpPr>
          <p:cNvPr id="5939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59397" name="Group 3"/>
          <p:cNvGrpSpPr>
            <a:grpSpLocks/>
          </p:cNvGrpSpPr>
          <p:nvPr/>
        </p:nvGrpSpPr>
        <p:grpSpPr bwMode="auto">
          <a:xfrm>
            <a:off x="250825" y="1268413"/>
            <a:ext cx="8642350" cy="4829175"/>
            <a:chOff x="250825" y="1268413"/>
            <a:chExt cx="8642350" cy="4829175"/>
          </a:xfrm>
        </p:grpSpPr>
        <p:sp>
          <p:nvSpPr>
            <p:cNvPr id="3" name="Rectangle 2"/>
            <p:cNvSpPr/>
            <p:nvPr/>
          </p:nvSpPr>
          <p:spPr>
            <a:xfrm>
              <a:off x="3124200" y="2708275"/>
              <a:ext cx="2887663" cy="216058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7094" name="Rectangle 4"/>
            <p:cNvSpPr>
              <a:spLocks noChangeArrowheads="1"/>
            </p:cNvSpPr>
            <p:nvPr/>
          </p:nvSpPr>
          <p:spPr bwMode="auto">
            <a:xfrm>
              <a:off x="457200" y="4868863"/>
              <a:ext cx="8229600" cy="720725"/>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Heijunka</a:t>
              </a:r>
              <a:r>
                <a:rPr lang="en-US" dirty="0">
                  <a:latin typeface="Arial" pitchFamily="34" charset="0"/>
                </a:rPr>
                <a:t>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Just-In-Time</a:t>
              </a:r>
            </a:p>
            <a:p>
              <a:pPr algn="ctr">
                <a:defRPr/>
              </a:pPr>
              <a:endParaRPr lang="en-US" sz="800" dirty="0">
                <a:latin typeface="Arial" pitchFamily="34" charset="0"/>
              </a:endParaRPr>
            </a:p>
            <a:p>
              <a:pPr algn="ctr">
                <a:defRPr/>
              </a:pPr>
              <a:r>
                <a:rPr lang="en-US" sz="2000" dirty="0">
                  <a:latin typeface="Arial" pitchFamily="34" charset="0"/>
                </a:rPr>
                <a:t>continuous flow</a:t>
              </a:r>
            </a:p>
            <a:p>
              <a:pPr algn="ctr">
                <a:defRPr/>
              </a:pPr>
              <a:r>
                <a:rPr lang="en-US" sz="2000" dirty="0" err="1">
                  <a:latin typeface="Arial" pitchFamily="34" charset="0"/>
                </a:rPr>
                <a:t>takt</a:t>
              </a:r>
              <a:r>
                <a:rPr lang="en-US" sz="2000" dirty="0">
                  <a:latin typeface="Arial" pitchFamily="34" charset="0"/>
                </a:rPr>
                <a:t> time/pace</a:t>
              </a:r>
            </a:p>
            <a:p>
              <a:pPr algn="ctr">
                <a:defRPr/>
              </a:pPr>
              <a:r>
                <a:rPr lang="en-US" sz="2000" dirty="0">
                  <a:latin typeface="Arial" pitchFamily="34" charset="0"/>
                </a:rPr>
                <a:t>pull system</a:t>
              </a:r>
            </a:p>
            <a:p>
              <a:pPr algn="ctr">
                <a:defRPr/>
              </a:pPr>
              <a:r>
                <a:rPr lang="en-US" sz="2000" dirty="0">
                  <a:latin typeface="Arial" pitchFamily="34" charset="0"/>
                </a:rPr>
                <a:t>Triggers</a:t>
              </a:r>
            </a:p>
            <a:p>
              <a:pPr algn="ctr">
                <a:defRPr/>
              </a:pPr>
              <a:endParaRPr lang="en-US" dirty="0">
                <a:latin typeface="Arial" pitchFamily="34" charset="0"/>
              </a:endParaRPr>
            </a:p>
          </p:txBody>
        </p:sp>
        <p:sp>
          <p:nvSpPr>
            <p:cNvPr id="265224"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p:spPr>
          <p:txBody>
            <a:bodyPr wrap="none" anchor="ctr"/>
            <a:lstStyle/>
            <a:p>
              <a:pPr algn="ctr">
                <a:defRPr/>
              </a:pPr>
              <a:r>
                <a:rPr lang="en-US" dirty="0" err="1">
                  <a:latin typeface="Arial" pitchFamily="34" charset="0"/>
                </a:rPr>
                <a:t>Jidoka</a:t>
              </a:r>
              <a:endParaRPr lang="en-US" dirty="0">
                <a:latin typeface="Arial" pitchFamily="34" charset="0"/>
              </a:endParaRPr>
            </a:p>
            <a:p>
              <a:pPr algn="ctr">
                <a:defRPr/>
              </a:pPr>
              <a:endParaRPr lang="en-US" sz="800" dirty="0">
                <a:latin typeface="Arial" pitchFamily="34" charset="0"/>
              </a:endParaRPr>
            </a:p>
            <a:p>
              <a:pPr algn="ctr">
                <a:defRPr/>
              </a:pPr>
              <a:r>
                <a:rPr lang="en-US" sz="2000" dirty="0">
                  <a:latin typeface="Arial" pitchFamily="34" charset="0"/>
                </a:rPr>
                <a:t>separate man &amp; </a:t>
              </a:r>
            </a:p>
            <a:p>
              <a:pPr algn="ctr">
                <a:defRPr/>
              </a:pPr>
              <a:r>
                <a:rPr lang="en-US" sz="2000" dirty="0">
                  <a:latin typeface="Arial" pitchFamily="34" charset="0"/>
                </a:rPr>
                <a:t> machine work</a:t>
              </a:r>
            </a:p>
            <a:p>
              <a:pPr algn="ctr">
                <a:defRPr/>
              </a:pPr>
              <a:r>
                <a:rPr lang="en-US" sz="2000" dirty="0">
                  <a:latin typeface="Arial" pitchFamily="34" charset="0"/>
                </a:rPr>
                <a:t>identify abnormal</a:t>
              </a:r>
            </a:p>
            <a:p>
              <a:pPr algn="ctr">
                <a:defRPr/>
              </a:pPr>
              <a:r>
                <a:rPr lang="en-US" sz="2000" dirty="0">
                  <a:latin typeface="Arial" pitchFamily="34" charset="0"/>
                </a:rPr>
                <a:t>conditions</a:t>
              </a:r>
            </a:p>
            <a:p>
              <a:pPr algn="ctr">
                <a:defRPr/>
              </a:pPr>
              <a:r>
                <a:rPr lang="en-US" sz="2000" dirty="0" err="1">
                  <a:latin typeface="Arial" pitchFamily="34" charset="0"/>
                </a:rPr>
                <a:t>poka</a:t>
              </a:r>
              <a:r>
                <a:rPr lang="en-US" sz="2000" dirty="0">
                  <a:latin typeface="Arial" pitchFamily="34" charset="0"/>
                </a:rPr>
                <a:t> yoke</a:t>
              </a:r>
              <a:endParaRPr lang="en-US" dirty="0">
                <a:latin typeface="Arial" pitchFamily="34" charset="0"/>
              </a:endParaRPr>
            </a:p>
          </p:txBody>
        </p:sp>
        <p:sp>
          <p:nvSpPr>
            <p:cNvPr id="12" name="Rectangle 7"/>
            <p:cNvSpPr>
              <a:spLocks noChangeArrowheads="1"/>
            </p:cNvSpPr>
            <p:nvPr/>
          </p:nvSpPr>
          <p:spPr bwMode="auto">
            <a:xfrm>
              <a:off x="250825" y="5589588"/>
              <a:ext cx="8642350" cy="508000"/>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latin typeface="Arial" pitchFamily="34" charset="0"/>
                </a:rPr>
                <a:t>Stable Manufacturing Process</a:t>
              </a:r>
            </a:p>
          </p:txBody>
        </p:sp>
        <p:graphicFrame>
          <p:nvGraphicFramePr>
            <p:cNvPr id="59404"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59406" name="Clip" r:id="rId4" imgW="1023042" imgH="1780515" progId="MS_ClipArt_Gallery.5">
                    <p:embed/>
                  </p:oleObj>
                </mc:Choice>
                <mc:Fallback>
                  <p:oleObj name="Clip" r:id="rId4" imgW="1023042" imgH="1780515" progId="MS_ClipArt_Gallery.5">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9405"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9407"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59408"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59398"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0419"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Hoshin-Kanri</a:t>
            </a:r>
          </a:p>
        </p:txBody>
      </p:sp>
      <p:pic>
        <p:nvPicPr>
          <p:cNvPr id="60420" name="Picture 2"/>
          <p:cNvPicPr>
            <a:picLocks noChangeAspect="1" noChangeArrowheads="1"/>
          </p:cNvPicPr>
          <p:nvPr/>
        </p:nvPicPr>
        <p:blipFill>
          <a:blip r:embed="rId3"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0421" name="Title 1"/>
          <p:cNvSpPr>
            <a:spLocks noGrp="1"/>
          </p:cNvSpPr>
          <p:nvPr>
            <p:ph type="title"/>
          </p:nvPr>
        </p:nvSpPr>
        <p:spPr>
          <a:xfrm>
            <a:off x="263525" y="1938338"/>
            <a:ext cx="6180138" cy="769937"/>
          </a:xfrm>
        </p:spPr>
        <p:txBody>
          <a:bodyPr/>
          <a:lstStyle/>
          <a:p>
            <a:pPr marL="457200" indent="-457200" eaLnBrk="1" hangingPunct="1">
              <a:spcAft>
                <a:spcPts val="1200"/>
              </a:spcAft>
            </a:pPr>
            <a:r>
              <a:rPr lang="en-US" sz="2400" b="1" smtClean="0">
                <a:solidFill>
                  <a:schemeClr val="tx1"/>
                </a:solidFill>
                <a:cs typeface="Arial" charset="0"/>
              </a:rPr>
              <a:t>Center On The People Who Add Value (Respect for people)</a:t>
            </a:r>
          </a:p>
        </p:txBody>
      </p:sp>
      <p:sp>
        <p:nvSpPr>
          <p:cNvPr id="12" name="Content Placeholder 7"/>
          <p:cNvSpPr>
            <a:spLocks noGrp="1"/>
          </p:cNvSpPr>
          <p:nvPr>
            <p:ph sz="quarter" idx="1"/>
          </p:nvPr>
        </p:nvSpPr>
        <p:spPr>
          <a:xfrm>
            <a:off x="261938" y="2708275"/>
            <a:ext cx="8631237" cy="3576638"/>
          </a:xfrm>
        </p:spPr>
        <p:txBody>
          <a:bodyPr/>
          <a:lstStyle/>
          <a:p>
            <a:pPr eaLnBrk="1" hangingPunct="1">
              <a:spcBef>
                <a:spcPct val="0"/>
              </a:spcBef>
              <a:spcAft>
                <a:spcPts val="1200"/>
              </a:spcAft>
            </a:pPr>
            <a:r>
              <a:rPr lang="en-US" sz="2000" smtClean="0">
                <a:cs typeface="Arial" charset="0"/>
              </a:rPr>
              <a:t>Lean focuses on people who add value which means upgrading skills of operators/technicians through training and apprenticeships.</a:t>
            </a:r>
          </a:p>
          <a:p>
            <a:pPr eaLnBrk="1" hangingPunct="1">
              <a:spcBef>
                <a:spcPct val="0"/>
              </a:spcBef>
              <a:spcAft>
                <a:spcPts val="1200"/>
              </a:spcAft>
            </a:pPr>
            <a:r>
              <a:rPr lang="en-US" sz="2000" smtClean="0">
                <a:cs typeface="Arial" charset="0"/>
              </a:rPr>
              <a:t>Lean enterprises form teams that design their own processes &amp; address problems, centered on flow of value, not on functional expertise.</a:t>
            </a:r>
          </a:p>
          <a:p>
            <a:pPr eaLnBrk="1" hangingPunct="1">
              <a:spcBef>
                <a:spcPct val="0"/>
              </a:spcBef>
              <a:spcAft>
                <a:spcPts val="1200"/>
              </a:spcAft>
            </a:pPr>
            <a:r>
              <a:rPr lang="en-US" sz="2000" smtClean="0">
                <a:cs typeface="Arial" charset="0"/>
              </a:rPr>
              <a:t>In a Lean enterprise value adding employees feel responsible to find, expose, and resolve problems as they occur.</a:t>
            </a:r>
          </a:p>
          <a:p>
            <a:pPr eaLnBrk="1" hangingPunct="1">
              <a:spcBef>
                <a:spcPct val="0"/>
              </a:spcBef>
            </a:pPr>
            <a:r>
              <a:rPr lang="en-US" sz="2000" smtClean="0">
                <a:cs typeface="Arial" charset="0"/>
              </a:rPr>
              <a:t>In a Lean enterprise staff groups and managers exist to support workers, not to tell them what to do.</a:t>
            </a:r>
          </a:p>
        </p:txBody>
      </p:sp>
      <p:sp>
        <p:nvSpPr>
          <p:cNvPr id="6042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0424" name="Slide Number Placeholder 2"/>
          <p:cNvSpPr>
            <a:spLocks noGrp="1"/>
          </p:cNvSpPr>
          <p:nvPr>
            <p:ph type="sldNum" sz="quarter" idx="11"/>
          </p:nvPr>
        </p:nvSpPr>
        <p:spPr>
          <a:noFill/>
        </p:spPr>
        <p:txBody>
          <a:bodyPr/>
          <a:lstStyle/>
          <a:p>
            <a:fld id="{3C54964C-8DE7-49B3-91A2-07B185CD9481}" type="slidenum">
              <a:rPr lang="en-US" smtClean="0"/>
              <a:pPr/>
              <a:t>57</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12" fill="hold" nodeType="after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strips(downLeft)">
                                      <p:cBhvr>
                                        <p:cTn id="7" dur="1000"/>
                                        <p:tgtEl>
                                          <p:spTgt spid="12">
                                            <p:txEl>
                                              <p:pRg st="0" end="0"/>
                                            </p:txEl>
                                          </p:spTgt>
                                        </p:tgtEl>
                                      </p:cBhvr>
                                    </p:animEffect>
                                  </p:childTnLst>
                                </p:cTn>
                              </p:par>
                            </p:childTnLst>
                          </p:cTn>
                        </p:par>
                        <p:par>
                          <p:cTn id="8" fill="hold" nodeType="afterGroup">
                            <p:stCondLst>
                              <p:cond delay="1000"/>
                            </p:stCondLst>
                            <p:childTnLst>
                              <p:par>
                                <p:cTn id="9" presetID="18" presetClass="entr" presetSubtype="12" fill="hold" nodeType="after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animEffect transition="in" filter="strips(downLeft)">
                                      <p:cBhvr>
                                        <p:cTn id="11" dur="1000"/>
                                        <p:tgtEl>
                                          <p:spTgt spid="12">
                                            <p:txEl>
                                              <p:pRg st="1" end="1"/>
                                            </p:txEl>
                                          </p:spTgt>
                                        </p:tgtEl>
                                      </p:cBhvr>
                                    </p:animEffect>
                                  </p:childTnLst>
                                </p:cTn>
                              </p:par>
                            </p:childTnLst>
                          </p:cTn>
                        </p:par>
                        <p:par>
                          <p:cTn id="12" fill="hold" nodeType="afterGroup">
                            <p:stCondLst>
                              <p:cond delay="2000"/>
                            </p:stCondLst>
                            <p:childTnLst>
                              <p:par>
                                <p:cTn id="13" presetID="18" presetClass="entr" presetSubtype="12" fill="hold" nodeType="after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animEffect transition="in" filter="strips(downLeft)">
                                      <p:cBhvr>
                                        <p:cTn id="15" dur="1000"/>
                                        <p:tgtEl>
                                          <p:spTgt spid="12">
                                            <p:txEl>
                                              <p:pRg st="2" end="2"/>
                                            </p:txEl>
                                          </p:spTgt>
                                        </p:tgtEl>
                                      </p:cBhvr>
                                    </p:animEffect>
                                  </p:childTnLst>
                                </p:cTn>
                              </p:par>
                            </p:childTnLst>
                          </p:cTn>
                        </p:par>
                        <p:par>
                          <p:cTn id="16" fill="hold" nodeType="afterGroup">
                            <p:stCondLst>
                              <p:cond delay="3000"/>
                            </p:stCondLst>
                            <p:childTnLst>
                              <p:par>
                                <p:cTn id="17" presetID="18" presetClass="entr" presetSubtype="12" fill="hold" nodeType="after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animEffect transition="in" filter="strips(downLeft)">
                                      <p:cBhvr>
                                        <p:cTn id="19" dur="10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4627" name="Rectangle 3"/>
          <p:cNvSpPr>
            <a:spLocks noGrp="1" noChangeArrowheads="1"/>
          </p:cNvSpPr>
          <p:nvPr>
            <p:ph type="body" idx="1"/>
          </p:nvPr>
        </p:nvSpPr>
        <p:spPr>
          <a:xfrm>
            <a:off x="250825" y="1989138"/>
            <a:ext cx="8642350" cy="4319587"/>
          </a:xfrm>
        </p:spPr>
        <p:txBody>
          <a:bodyPr/>
          <a:lstStyle/>
          <a:p>
            <a:pPr marL="0" indent="0">
              <a:buFont typeface="Wingdings" pitchFamily="2" charset="2"/>
              <a:buNone/>
              <a:defRPr/>
            </a:pPr>
            <a:r>
              <a:rPr lang="en-GB" sz="2000" dirty="0" smtClean="0"/>
              <a:t>Also known as </a:t>
            </a:r>
            <a:r>
              <a:rPr lang="en-GB" sz="2000" dirty="0" err="1" smtClean="0"/>
              <a:t>Hoshin</a:t>
            </a:r>
            <a:r>
              <a:rPr lang="en-GB" sz="2000" dirty="0" smtClean="0"/>
              <a:t> Planning, Management </a:t>
            </a:r>
          </a:p>
          <a:p>
            <a:pPr marL="0" indent="0">
              <a:buFont typeface="Wingdings" pitchFamily="2" charset="2"/>
              <a:buNone/>
              <a:defRPr/>
            </a:pPr>
            <a:r>
              <a:rPr lang="en-GB" sz="2000" dirty="0" smtClean="0"/>
              <a:t>by Policy &amp; Policy Deployment</a:t>
            </a:r>
          </a:p>
          <a:p>
            <a:pPr>
              <a:buFont typeface="Wingdings" pitchFamily="2" charset="2"/>
              <a:buNone/>
              <a:defRPr/>
            </a:pPr>
            <a:r>
              <a:rPr lang="en-GB" sz="2000" dirty="0" smtClean="0"/>
              <a:t>Equivalent to:</a:t>
            </a:r>
          </a:p>
          <a:p>
            <a:pPr>
              <a:buFont typeface="Wingdings" pitchFamily="2" charset="2"/>
              <a:buNone/>
              <a:defRPr/>
            </a:pPr>
            <a:r>
              <a:rPr lang="en-GB" sz="2000" dirty="0" smtClean="0"/>
              <a:t>	Focusing the operations of the whole company </a:t>
            </a:r>
          </a:p>
          <a:p>
            <a:pPr>
              <a:buFont typeface="Wingdings" pitchFamily="2" charset="2"/>
              <a:buNone/>
              <a:defRPr/>
            </a:pPr>
            <a:r>
              <a:rPr lang="en-GB" sz="2000" dirty="0"/>
              <a:t>	</a:t>
            </a:r>
            <a:r>
              <a:rPr lang="en-GB" sz="2000" dirty="0" smtClean="0"/>
              <a:t>according to a set of expected results by the use </a:t>
            </a:r>
          </a:p>
          <a:p>
            <a:pPr>
              <a:buFont typeface="Wingdings" pitchFamily="2" charset="2"/>
              <a:buNone/>
              <a:defRPr/>
            </a:pPr>
            <a:r>
              <a:rPr lang="en-GB" sz="2000" dirty="0"/>
              <a:t>	</a:t>
            </a:r>
            <a:r>
              <a:rPr lang="en-GB" sz="2000" dirty="0" smtClean="0"/>
              <a:t>of a rigorous set of guidelines for achieving these targets									Peter Hines, 1995</a:t>
            </a:r>
          </a:p>
          <a:p>
            <a:pPr>
              <a:buFont typeface="Wingdings" pitchFamily="2" charset="2"/>
              <a:buNone/>
              <a:defRPr/>
            </a:pPr>
            <a:r>
              <a:rPr lang="en-GB" sz="2000" dirty="0" err="1" smtClean="0"/>
              <a:t>Hoshin</a:t>
            </a:r>
            <a:r>
              <a:rPr lang="en-GB" sz="2000" dirty="0" smtClean="0"/>
              <a:t> </a:t>
            </a:r>
            <a:r>
              <a:rPr lang="en-GB" sz="2000" dirty="0" err="1" smtClean="0"/>
              <a:t>Kanri</a:t>
            </a:r>
            <a:r>
              <a:rPr lang="en-GB" sz="2000" dirty="0" smtClean="0"/>
              <a:t> provides a step-by-step planning, implementation, and review process for managed change. Specifically, it is a systems approach to the management of change in critical business processes. A system, in this sense, is a set of co-ordinated processes that accomplish the core objectives of the business. </a:t>
            </a:r>
          </a:p>
          <a:p>
            <a:pPr>
              <a:buFont typeface="Wingdings" pitchFamily="2" charset="2"/>
              <a:buNone/>
              <a:defRPr/>
            </a:pPr>
            <a:r>
              <a:rPr lang="en-GB" sz="2000" dirty="0" smtClean="0"/>
              <a:t>								Greg Watson, </a:t>
            </a:r>
          </a:p>
        </p:txBody>
      </p:sp>
      <p:pic>
        <p:nvPicPr>
          <p:cNvPr id="61443" name="Picture 4"/>
          <p:cNvPicPr>
            <a:picLocks noChangeAspect="1" noChangeArrowheads="1"/>
          </p:cNvPicPr>
          <p:nvPr/>
        </p:nvPicPr>
        <p:blipFill>
          <a:blip r:embed="rId3" cstate="print"/>
          <a:srcRect/>
          <a:stretch>
            <a:fillRect/>
          </a:stretch>
        </p:blipFill>
        <p:spPr bwMode="auto">
          <a:xfrm>
            <a:off x="6948488" y="2573338"/>
            <a:ext cx="1830387" cy="1546225"/>
          </a:xfrm>
          <a:prstGeom prst="rect">
            <a:avLst/>
          </a:prstGeom>
          <a:noFill/>
          <a:ln w="9525">
            <a:noFill/>
            <a:miter lim="800000"/>
            <a:headEnd/>
            <a:tailEnd/>
          </a:ln>
          <a:effectLst/>
        </p:spPr>
      </p:pic>
      <p:sp>
        <p:nvSpPr>
          <p:cNvPr id="61444"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45" name="Rectangle 7"/>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Hoshin-Kanri</a:t>
            </a:r>
          </a:p>
        </p:txBody>
      </p:sp>
      <p:pic>
        <p:nvPicPr>
          <p:cNvPr id="61446" name="Picture 2"/>
          <p:cNvPicPr>
            <a:picLocks noChangeAspect="1" noChangeArrowheads="1"/>
          </p:cNvPicPr>
          <p:nvPr/>
        </p:nvPicPr>
        <p:blipFill>
          <a:blip r:embed="rId4"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1447"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1448" name="Slide Number Placeholder 3"/>
          <p:cNvSpPr>
            <a:spLocks noGrp="1"/>
          </p:cNvSpPr>
          <p:nvPr>
            <p:ph type="sldNum" sz="quarter" idx="11"/>
          </p:nvPr>
        </p:nvSpPr>
        <p:spPr>
          <a:noFill/>
        </p:spPr>
        <p:txBody>
          <a:bodyPr/>
          <a:lstStyle/>
          <a:p>
            <a:fld id="{56F555BE-F2CA-42BE-AF20-80990EC541C3}" type="slidenum">
              <a:rPr lang="en-US" smtClean="0"/>
              <a:pPr/>
              <a:t>58</a:t>
            </a:fld>
            <a:endParaRPr lang="en-US" smtClean="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62466" name="Group 1"/>
          <p:cNvGrpSpPr>
            <a:grpSpLocks/>
          </p:cNvGrpSpPr>
          <p:nvPr/>
        </p:nvGrpSpPr>
        <p:grpSpPr bwMode="auto">
          <a:xfrm>
            <a:off x="107950" y="1341438"/>
            <a:ext cx="4976813" cy="4967287"/>
            <a:chOff x="2" y="0"/>
            <a:chExt cx="9287969" cy="6858000"/>
          </a:xfrm>
        </p:grpSpPr>
        <p:sp>
          <p:nvSpPr>
            <p:cNvPr id="62473" name="Text Box 2"/>
            <p:cNvSpPr txBox="1">
              <a:spLocks noChangeArrowheads="1"/>
            </p:cNvSpPr>
            <p:nvPr/>
          </p:nvSpPr>
          <p:spPr bwMode="auto">
            <a:xfrm>
              <a:off x="2" y="867606"/>
              <a:ext cx="2238200" cy="2804514"/>
            </a:xfrm>
            <a:prstGeom prst="rect">
              <a:avLst/>
            </a:prstGeom>
            <a:noFill/>
            <a:ln w="12700">
              <a:solidFill>
                <a:schemeClr val="tx1"/>
              </a:solidFill>
              <a:miter lim="800000"/>
              <a:headEnd type="none" w="sm" len="sm"/>
              <a:tailEnd type="none" w="sm" len="sm"/>
            </a:ln>
            <a:effectLst/>
          </p:spPr>
          <p:txBody>
            <a:bodyPr>
              <a:spAutoFit/>
            </a:bodyPr>
            <a:lstStyle/>
            <a:p>
              <a:pPr algn="ctr" defTabSz="762000"/>
              <a:r>
                <a:rPr lang="en-GB" sz="1400"/>
                <a:t>Hoshin Kanri </a:t>
              </a:r>
            </a:p>
            <a:p>
              <a:pPr algn="ctr" defTabSz="762000"/>
              <a:r>
                <a:rPr lang="en-GB" sz="1400"/>
                <a:t>System at </a:t>
              </a:r>
            </a:p>
            <a:p>
              <a:pPr algn="ctr" defTabSz="762000"/>
              <a:r>
                <a:rPr lang="en-GB" sz="1400"/>
                <a:t>Bridgestone</a:t>
              </a:r>
            </a:p>
            <a:p>
              <a:pPr algn="ctr" defTabSz="762000"/>
              <a:r>
                <a:rPr lang="en-GB" sz="1400"/>
                <a:t>Tire Company</a:t>
              </a:r>
            </a:p>
            <a:p>
              <a:pPr algn="ctr" defTabSz="762000"/>
              <a:endParaRPr lang="en-GB" sz="1400"/>
            </a:p>
            <a:p>
              <a:pPr algn="ctr" defTabSz="762000"/>
              <a:r>
                <a:rPr lang="en-GB" sz="1400"/>
                <a:t>Simplified from</a:t>
              </a:r>
            </a:p>
            <a:p>
              <a:pPr algn="ctr" defTabSz="762000"/>
              <a:r>
                <a:rPr lang="en-GB" sz="1400"/>
                <a:t>Akao, 1991</a:t>
              </a:r>
            </a:p>
          </p:txBody>
        </p:sp>
        <p:sp>
          <p:nvSpPr>
            <p:cNvPr id="62474" name="Rectangle 3"/>
            <p:cNvSpPr>
              <a:spLocks noChangeArrowheads="1"/>
            </p:cNvSpPr>
            <p:nvPr/>
          </p:nvSpPr>
          <p:spPr bwMode="auto">
            <a:xfrm>
              <a:off x="2895600" y="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Company Motto</a:t>
              </a:r>
            </a:p>
          </p:txBody>
        </p:sp>
        <p:sp>
          <p:nvSpPr>
            <p:cNvPr id="62475" name="Rectangle 4"/>
            <p:cNvSpPr>
              <a:spLocks noChangeArrowheads="1"/>
            </p:cNvSpPr>
            <p:nvPr/>
          </p:nvSpPr>
          <p:spPr bwMode="auto">
            <a:xfrm>
              <a:off x="2895600" y="2057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5 Controls</a:t>
              </a:r>
            </a:p>
          </p:txBody>
        </p:sp>
        <p:sp>
          <p:nvSpPr>
            <p:cNvPr id="62476" name="Rectangle 5"/>
            <p:cNvSpPr>
              <a:spLocks noChangeArrowheads="1"/>
            </p:cNvSpPr>
            <p:nvPr/>
          </p:nvSpPr>
          <p:spPr bwMode="auto">
            <a:xfrm>
              <a:off x="2895600" y="2514600"/>
              <a:ext cx="4343400" cy="1219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Profit, Personnel, Production</a:t>
              </a:r>
            </a:p>
            <a:p>
              <a:pPr algn="ctr" defTabSz="762000"/>
              <a:r>
                <a:rPr lang="en-GB" sz="1400"/>
                <a:t>Sales</a:t>
              </a:r>
            </a:p>
            <a:p>
              <a:pPr algn="ctr" defTabSz="762000"/>
              <a:r>
                <a:rPr lang="en-GB" sz="1400"/>
                <a:t>QA</a:t>
              </a:r>
            </a:p>
          </p:txBody>
        </p:sp>
        <p:sp>
          <p:nvSpPr>
            <p:cNvPr id="62477" name="Rectangle 6"/>
            <p:cNvSpPr>
              <a:spLocks noChangeArrowheads="1"/>
            </p:cNvSpPr>
            <p:nvPr/>
          </p:nvSpPr>
          <p:spPr bwMode="auto">
            <a:xfrm>
              <a:off x="2895600" y="37338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Functional Controls</a:t>
              </a:r>
            </a:p>
          </p:txBody>
        </p:sp>
        <p:sp>
          <p:nvSpPr>
            <p:cNvPr id="62478" name="Rectangle 7"/>
            <p:cNvSpPr>
              <a:spLocks noChangeArrowheads="1"/>
            </p:cNvSpPr>
            <p:nvPr/>
          </p:nvSpPr>
          <p:spPr bwMode="auto">
            <a:xfrm>
              <a:off x="2895600" y="45720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Hoshin Kanri Status Reports</a:t>
              </a:r>
            </a:p>
          </p:txBody>
        </p:sp>
        <p:sp>
          <p:nvSpPr>
            <p:cNvPr id="62479" name="Rectangle 8"/>
            <p:cNvSpPr>
              <a:spLocks noChangeArrowheads="1"/>
            </p:cNvSpPr>
            <p:nvPr/>
          </p:nvSpPr>
          <p:spPr bwMode="auto">
            <a:xfrm>
              <a:off x="2895600" y="50292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Monthly Sales Report</a:t>
              </a:r>
            </a:p>
          </p:txBody>
        </p:sp>
        <p:sp>
          <p:nvSpPr>
            <p:cNvPr id="62480" name="Rectangle 9"/>
            <p:cNvSpPr>
              <a:spLocks noChangeArrowheads="1"/>
            </p:cNvSpPr>
            <p:nvPr/>
          </p:nvSpPr>
          <p:spPr bwMode="auto">
            <a:xfrm>
              <a:off x="2895600" y="5486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Meeting Reports</a:t>
              </a:r>
            </a:p>
          </p:txBody>
        </p:sp>
        <p:sp>
          <p:nvSpPr>
            <p:cNvPr id="62481" name="Rectangle 10"/>
            <p:cNvSpPr>
              <a:spLocks noChangeArrowheads="1"/>
            </p:cNvSpPr>
            <p:nvPr/>
          </p:nvSpPr>
          <p:spPr bwMode="auto">
            <a:xfrm>
              <a:off x="2895600" y="59436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Audit Diagnosis</a:t>
              </a:r>
            </a:p>
          </p:txBody>
        </p:sp>
        <p:sp>
          <p:nvSpPr>
            <p:cNvPr id="62482" name="Rectangle 11"/>
            <p:cNvSpPr>
              <a:spLocks noChangeArrowheads="1"/>
            </p:cNvSpPr>
            <p:nvPr/>
          </p:nvSpPr>
          <p:spPr bwMode="auto">
            <a:xfrm>
              <a:off x="2895600" y="64008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Critical Problems</a:t>
              </a:r>
            </a:p>
          </p:txBody>
        </p:sp>
        <p:sp>
          <p:nvSpPr>
            <p:cNvPr id="62483" name="Rectangle 12"/>
            <p:cNvSpPr>
              <a:spLocks noChangeArrowheads="1"/>
            </p:cNvSpPr>
            <p:nvPr/>
          </p:nvSpPr>
          <p:spPr bwMode="auto">
            <a:xfrm>
              <a:off x="2895600" y="4572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Long Term Plan</a:t>
              </a:r>
            </a:p>
          </p:txBody>
        </p:sp>
        <p:sp>
          <p:nvSpPr>
            <p:cNvPr id="62484" name="Rectangle 13"/>
            <p:cNvSpPr>
              <a:spLocks noChangeArrowheads="1"/>
            </p:cNvSpPr>
            <p:nvPr/>
          </p:nvSpPr>
          <p:spPr bwMode="auto">
            <a:xfrm>
              <a:off x="2895600" y="1295400"/>
              <a:ext cx="4343400" cy="457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400"/>
                <a:t>Annual Policy</a:t>
              </a:r>
            </a:p>
          </p:txBody>
        </p:sp>
        <p:sp>
          <p:nvSpPr>
            <p:cNvPr id="62485" name="Rectangle 14"/>
            <p:cNvSpPr>
              <a:spLocks noChangeArrowheads="1"/>
            </p:cNvSpPr>
            <p:nvPr/>
          </p:nvSpPr>
          <p:spPr bwMode="auto">
            <a:xfrm>
              <a:off x="7543800" y="2667000"/>
              <a:ext cx="1371600" cy="838200"/>
            </a:xfrm>
            <a:prstGeom prst="rect">
              <a:avLst/>
            </a:prstGeom>
            <a:solidFill>
              <a:schemeClr val="bg1"/>
            </a:solidFill>
            <a:ln w="12700">
              <a:solidFill>
                <a:schemeClr val="tx1"/>
              </a:solidFill>
              <a:miter lim="800000"/>
              <a:headEnd type="none" w="sm" len="sm"/>
              <a:tailEnd type="none" w="sm" len="sm"/>
            </a:ln>
            <a:effectLst/>
          </p:spPr>
          <p:txBody>
            <a:bodyPr wrap="none" anchor="ctr"/>
            <a:lstStyle/>
            <a:p>
              <a:pPr algn="ctr" defTabSz="762000"/>
              <a:r>
                <a:rPr lang="en-GB" sz="1200"/>
                <a:t>Implement</a:t>
              </a:r>
            </a:p>
          </p:txBody>
        </p:sp>
        <p:sp>
          <p:nvSpPr>
            <p:cNvPr id="62486" name="Line 15"/>
            <p:cNvSpPr>
              <a:spLocks noChangeShapeType="1"/>
            </p:cNvSpPr>
            <p:nvPr/>
          </p:nvSpPr>
          <p:spPr bwMode="auto">
            <a:xfrm>
              <a:off x="5105400" y="914400"/>
              <a:ext cx="0" cy="4572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87" name="Line 16"/>
            <p:cNvSpPr>
              <a:spLocks noChangeShapeType="1"/>
            </p:cNvSpPr>
            <p:nvPr/>
          </p:nvSpPr>
          <p:spPr bwMode="auto">
            <a:xfrm>
              <a:off x="7239000" y="1524000"/>
              <a:ext cx="990600" cy="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88" name="Line 17"/>
            <p:cNvSpPr>
              <a:spLocks noChangeShapeType="1"/>
            </p:cNvSpPr>
            <p:nvPr/>
          </p:nvSpPr>
          <p:spPr bwMode="auto">
            <a:xfrm>
              <a:off x="8229600" y="1524000"/>
              <a:ext cx="0" cy="12192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89" name="Line 18"/>
            <p:cNvSpPr>
              <a:spLocks noChangeShapeType="1"/>
            </p:cNvSpPr>
            <p:nvPr/>
          </p:nvSpPr>
          <p:spPr bwMode="auto">
            <a:xfrm>
              <a:off x="7239000" y="3124200"/>
              <a:ext cx="3048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0" name="Line 19"/>
            <p:cNvSpPr>
              <a:spLocks noChangeShapeType="1"/>
            </p:cNvSpPr>
            <p:nvPr/>
          </p:nvSpPr>
          <p:spPr bwMode="auto">
            <a:xfrm>
              <a:off x="8229600" y="3505200"/>
              <a:ext cx="0" cy="21336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1" name="Line 20"/>
            <p:cNvSpPr>
              <a:spLocks noChangeShapeType="1"/>
            </p:cNvSpPr>
            <p:nvPr/>
          </p:nvSpPr>
          <p:spPr bwMode="auto">
            <a:xfrm flipH="1">
              <a:off x="7239000" y="56388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2" name="Line 21"/>
            <p:cNvSpPr>
              <a:spLocks noChangeShapeType="1"/>
            </p:cNvSpPr>
            <p:nvPr/>
          </p:nvSpPr>
          <p:spPr bwMode="auto">
            <a:xfrm flipH="1">
              <a:off x="7239000" y="48006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3" name="Line 22"/>
            <p:cNvSpPr>
              <a:spLocks noChangeShapeType="1"/>
            </p:cNvSpPr>
            <p:nvPr/>
          </p:nvSpPr>
          <p:spPr bwMode="auto">
            <a:xfrm flipH="1">
              <a:off x="7239000" y="52578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4" name="Line 23"/>
            <p:cNvSpPr>
              <a:spLocks noChangeShapeType="1"/>
            </p:cNvSpPr>
            <p:nvPr/>
          </p:nvSpPr>
          <p:spPr bwMode="auto">
            <a:xfrm flipH="1">
              <a:off x="8229600" y="5638800"/>
              <a:ext cx="0" cy="10668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5" name="Line 24"/>
            <p:cNvSpPr>
              <a:spLocks noChangeShapeType="1"/>
            </p:cNvSpPr>
            <p:nvPr/>
          </p:nvSpPr>
          <p:spPr bwMode="auto">
            <a:xfrm flipH="1">
              <a:off x="7239000" y="61722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6" name="Line 25"/>
            <p:cNvSpPr>
              <a:spLocks noChangeShapeType="1"/>
            </p:cNvSpPr>
            <p:nvPr/>
          </p:nvSpPr>
          <p:spPr bwMode="auto">
            <a:xfrm flipH="1">
              <a:off x="7239000" y="6629400"/>
              <a:ext cx="9906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497" name="Line 26"/>
            <p:cNvSpPr>
              <a:spLocks noChangeShapeType="1"/>
            </p:cNvSpPr>
            <p:nvPr/>
          </p:nvSpPr>
          <p:spPr bwMode="auto">
            <a:xfrm flipH="1">
              <a:off x="2438400" y="5715000"/>
              <a:ext cx="457200" cy="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8" name="Line 27"/>
            <p:cNvSpPr>
              <a:spLocks noChangeShapeType="1"/>
            </p:cNvSpPr>
            <p:nvPr/>
          </p:nvSpPr>
          <p:spPr bwMode="auto">
            <a:xfrm flipV="1">
              <a:off x="2438400" y="685800"/>
              <a:ext cx="0" cy="5029200"/>
            </a:xfrm>
            <a:prstGeom prst="line">
              <a:avLst/>
            </a:prstGeom>
            <a:noFill/>
            <a:ln w="76200">
              <a:solidFill>
                <a:schemeClr val="tx1"/>
              </a:solidFill>
              <a:round/>
              <a:headEnd type="none" w="sm" len="sm"/>
              <a:tailEnd type="none" w="sm" len="sm"/>
            </a:ln>
            <a:effectLst/>
          </p:spPr>
          <p:txBody>
            <a:bodyPr wrap="none" anchor="ctr"/>
            <a:lstStyle/>
            <a:p>
              <a:endParaRPr lang="en-GB"/>
            </a:p>
          </p:txBody>
        </p:sp>
        <p:sp>
          <p:nvSpPr>
            <p:cNvPr id="62499" name="Line 28"/>
            <p:cNvSpPr>
              <a:spLocks noChangeShapeType="1"/>
            </p:cNvSpPr>
            <p:nvPr/>
          </p:nvSpPr>
          <p:spPr bwMode="auto">
            <a:xfrm>
              <a:off x="2438400" y="685800"/>
              <a:ext cx="4572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0" name="Line 29"/>
            <p:cNvSpPr>
              <a:spLocks noChangeShapeType="1"/>
            </p:cNvSpPr>
            <p:nvPr/>
          </p:nvSpPr>
          <p:spPr bwMode="auto">
            <a:xfrm>
              <a:off x="2438400" y="1524000"/>
              <a:ext cx="457200" cy="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1" name="Text Box 30"/>
            <p:cNvSpPr txBox="1">
              <a:spLocks noChangeArrowheads="1"/>
            </p:cNvSpPr>
            <p:nvPr/>
          </p:nvSpPr>
          <p:spPr bwMode="auto">
            <a:xfrm>
              <a:off x="8348663" y="304800"/>
              <a:ext cx="939308" cy="454755"/>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Plan</a:t>
              </a:r>
            </a:p>
          </p:txBody>
        </p:sp>
        <p:sp>
          <p:nvSpPr>
            <p:cNvPr id="62502" name="Line 31"/>
            <p:cNvSpPr>
              <a:spLocks noChangeShapeType="1"/>
            </p:cNvSpPr>
            <p:nvPr/>
          </p:nvSpPr>
          <p:spPr bwMode="auto">
            <a:xfrm flipV="1">
              <a:off x="8763000" y="0"/>
              <a:ext cx="0" cy="3048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3" name="Line 32"/>
            <p:cNvSpPr>
              <a:spLocks noChangeShapeType="1"/>
            </p:cNvSpPr>
            <p:nvPr/>
          </p:nvSpPr>
          <p:spPr bwMode="auto">
            <a:xfrm>
              <a:off x="8763000" y="762000"/>
              <a:ext cx="0" cy="2286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4" name="Text Box 33"/>
            <p:cNvSpPr txBox="1">
              <a:spLocks noChangeArrowheads="1"/>
            </p:cNvSpPr>
            <p:nvPr/>
          </p:nvSpPr>
          <p:spPr bwMode="auto">
            <a:xfrm>
              <a:off x="8569325" y="1752600"/>
              <a:ext cx="715004" cy="454755"/>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Do</a:t>
              </a:r>
            </a:p>
          </p:txBody>
        </p:sp>
        <p:sp>
          <p:nvSpPr>
            <p:cNvPr id="62505" name="Line 34"/>
            <p:cNvSpPr>
              <a:spLocks noChangeShapeType="1"/>
            </p:cNvSpPr>
            <p:nvPr/>
          </p:nvSpPr>
          <p:spPr bwMode="auto">
            <a:xfrm flipV="1">
              <a:off x="9067800" y="1371600"/>
              <a:ext cx="0" cy="3810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6" name="Line 35"/>
            <p:cNvSpPr>
              <a:spLocks noChangeShapeType="1"/>
            </p:cNvSpPr>
            <p:nvPr/>
          </p:nvSpPr>
          <p:spPr bwMode="auto">
            <a:xfrm>
              <a:off x="9067800" y="2209800"/>
              <a:ext cx="0" cy="2133600"/>
            </a:xfrm>
            <a:prstGeom prst="line">
              <a:avLst/>
            </a:prstGeom>
            <a:noFill/>
            <a:ln w="76200">
              <a:solidFill>
                <a:schemeClr val="tx1"/>
              </a:solidFill>
              <a:round/>
              <a:headEnd type="none" w="sm" len="sm"/>
              <a:tailEnd type="triangle" w="sm" len="sm"/>
            </a:ln>
            <a:effectLst/>
          </p:spPr>
          <p:txBody>
            <a:bodyPr wrap="none" anchor="ctr"/>
            <a:lstStyle/>
            <a:p>
              <a:endParaRPr lang="en-GB"/>
            </a:p>
          </p:txBody>
        </p:sp>
        <p:sp>
          <p:nvSpPr>
            <p:cNvPr id="62507" name="Text Box 36"/>
            <p:cNvSpPr txBox="1">
              <a:spLocks noChangeArrowheads="1"/>
            </p:cNvSpPr>
            <p:nvPr/>
          </p:nvSpPr>
          <p:spPr bwMode="auto">
            <a:xfrm>
              <a:off x="8739188" y="4787900"/>
              <a:ext cx="543315" cy="1728068"/>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C</a:t>
              </a:r>
            </a:p>
            <a:p>
              <a:pPr defTabSz="762000"/>
              <a:r>
                <a:rPr lang="en-GB" sz="1400"/>
                <a:t>h</a:t>
              </a:r>
            </a:p>
            <a:p>
              <a:pPr defTabSz="762000"/>
              <a:r>
                <a:rPr lang="en-GB" sz="1400"/>
                <a:t>e</a:t>
              </a:r>
            </a:p>
            <a:p>
              <a:pPr defTabSz="762000"/>
              <a:r>
                <a:rPr lang="en-GB" sz="1400"/>
                <a:t>c</a:t>
              </a:r>
            </a:p>
            <a:p>
              <a:pPr defTabSz="762000"/>
              <a:r>
                <a:rPr lang="en-GB" sz="1400"/>
                <a:t>k</a:t>
              </a:r>
            </a:p>
          </p:txBody>
        </p:sp>
        <p:sp>
          <p:nvSpPr>
            <p:cNvPr id="62508" name="Text Box 37"/>
            <p:cNvSpPr txBox="1">
              <a:spLocks noChangeArrowheads="1"/>
            </p:cNvSpPr>
            <p:nvPr/>
          </p:nvSpPr>
          <p:spPr bwMode="auto">
            <a:xfrm>
              <a:off x="1974849" y="3773488"/>
              <a:ext cx="526700" cy="1091412"/>
            </a:xfrm>
            <a:prstGeom prst="rect">
              <a:avLst/>
            </a:prstGeom>
            <a:solidFill>
              <a:srgbClr val="FFCC99"/>
            </a:solidFill>
            <a:ln w="12700">
              <a:solidFill>
                <a:schemeClr val="tx1"/>
              </a:solidFill>
              <a:miter lim="800000"/>
              <a:headEnd type="none" w="sm" len="sm"/>
              <a:tailEnd type="none" w="sm" len="sm"/>
            </a:ln>
            <a:effectLst/>
          </p:spPr>
          <p:txBody>
            <a:bodyPr wrap="none">
              <a:spAutoFit/>
            </a:bodyPr>
            <a:lstStyle/>
            <a:p>
              <a:pPr defTabSz="762000"/>
              <a:r>
                <a:rPr lang="en-GB" sz="1400"/>
                <a:t>A</a:t>
              </a:r>
            </a:p>
            <a:p>
              <a:pPr defTabSz="762000"/>
              <a:r>
                <a:rPr lang="en-GB" sz="1400"/>
                <a:t>c</a:t>
              </a:r>
            </a:p>
            <a:p>
              <a:pPr defTabSz="762000"/>
              <a:r>
                <a:rPr lang="en-GB" sz="1400"/>
                <a:t>t</a:t>
              </a:r>
            </a:p>
          </p:txBody>
        </p:sp>
      </p:grpSp>
      <p:sp>
        <p:nvSpPr>
          <p:cNvPr id="39" name="Rectangle 3"/>
          <p:cNvSpPr txBox="1">
            <a:spLocks noChangeArrowheads="1"/>
          </p:cNvSpPr>
          <p:nvPr/>
        </p:nvSpPr>
        <p:spPr>
          <a:xfrm>
            <a:off x="5148263" y="1268413"/>
            <a:ext cx="3887787" cy="504031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Font typeface="Wingdings" pitchFamily="2" charset="2"/>
              <a:buNone/>
              <a:defRPr/>
            </a:pPr>
            <a:r>
              <a:rPr lang="en-GB" sz="1600" b="1" dirty="0" err="1" smtClean="0"/>
              <a:t>Hoshin</a:t>
            </a:r>
            <a:r>
              <a:rPr lang="en-GB" sz="1600" b="1" dirty="0" smtClean="0"/>
              <a:t> </a:t>
            </a:r>
            <a:r>
              <a:rPr lang="en-GB" sz="1600" b="1" dirty="0" err="1" smtClean="0"/>
              <a:t>Kanri</a:t>
            </a:r>
            <a:r>
              <a:rPr lang="en-GB" sz="1600" b="1" dirty="0" smtClean="0"/>
              <a:t> is, for the achievement of management’s purpose, a system of:</a:t>
            </a:r>
          </a:p>
          <a:p>
            <a:pPr marL="182563" indent="-182563">
              <a:buFont typeface="Wingdings" pitchFamily="2" charset="2"/>
              <a:buChar char="§"/>
              <a:defRPr/>
            </a:pPr>
            <a:r>
              <a:rPr lang="en-GB" sz="1600" dirty="0" smtClean="0"/>
              <a:t>Enhancement of the company’s overall capability and banding together of all capability of the company for improvement of performance, through:</a:t>
            </a:r>
          </a:p>
          <a:p>
            <a:pPr marL="182563" indent="-182563">
              <a:buFont typeface="Wingdings" pitchFamily="2" charset="2"/>
              <a:buChar char="§"/>
              <a:defRPr/>
            </a:pPr>
            <a:r>
              <a:rPr lang="en-GB" sz="1600" dirty="0" smtClean="0"/>
              <a:t>Deployment of a unified policy and plan (implementation, check, action for improvement) established as an annual management plan based on a company motto (basic company management concept). Management strategy is a form of long/medium term management plan and annual management plan, by:</a:t>
            </a:r>
          </a:p>
          <a:p>
            <a:pPr marL="182563" indent="-182563">
              <a:buFont typeface="Wingdings" pitchFamily="2" charset="2"/>
              <a:buChar char="§"/>
              <a:defRPr/>
            </a:pPr>
            <a:r>
              <a:rPr lang="en-GB" sz="1600" dirty="0" smtClean="0"/>
              <a:t>Utilising major resources for management (people, goods, money) and optimally bonding together quality, volume cost and timing (delivery). </a:t>
            </a:r>
            <a:endParaRPr lang="en-GB" sz="1600" dirty="0"/>
          </a:p>
        </p:txBody>
      </p:sp>
      <p:sp>
        <p:nvSpPr>
          <p:cNvPr id="62468" name="Rectangle 2"/>
          <p:cNvSpPr>
            <a:spLocks noChangeArrowheads="1"/>
          </p:cNvSpPr>
          <p:nvPr/>
        </p:nvSpPr>
        <p:spPr bwMode="auto">
          <a:xfrm>
            <a:off x="242888" y="5808663"/>
            <a:ext cx="1293812" cy="461962"/>
          </a:xfrm>
          <a:prstGeom prst="rect">
            <a:avLst/>
          </a:prstGeom>
          <a:noFill/>
          <a:ln w="9525">
            <a:noFill/>
            <a:miter lim="800000"/>
            <a:headEnd/>
            <a:tailEnd/>
          </a:ln>
        </p:spPr>
        <p:txBody>
          <a:bodyPr>
            <a:spAutoFit/>
          </a:bodyPr>
          <a:lstStyle/>
          <a:p>
            <a:pPr algn="ctr"/>
            <a:r>
              <a:rPr lang="en-GB" sz="1200" b="1"/>
              <a:t>Definition by </a:t>
            </a:r>
          </a:p>
          <a:p>
            <a:pPr algn="ctr"/>
            <a:r>
              <a:rPr lang="en-GB" sz="1200" b="1"/>
              <a:t>Y Akao (1991)</a:t>
            </a:r>
          </a:p>
        </p:txBody>
      </p:sp>
      <p:sp>
        <p:nvSpPr>
          <p:cNvPr id="62469" name="Rectangle 1"/>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247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2471"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2472" name="Slide Number Placeholder 3"/>
          <p:cNvSpPr>
            <a:spLocks noGrp="1"/>
          </p:cNvSpPr>
          <p:nvPr>
            <p:ph type="sldNum" sz="quarter" idx="11"/>
          </p:nvPr>
        </p:nvSpPr>
        <p:spPr>
          <a:noFill/>
        </p:spPr>
        <p:txBody>
          <a:bodyPr/>
          <a:lstStyle/>
          <a:p>
            <a:fld id="{F39E64F2-5F75-404C-94BC-F5842E98F4E9}" type="slidenum">
              <a:rPr lang="en-US" smtClean="0"/>
              <a:pPr/>
              <a:t>59</a:t>
            </a:fld>
            <a:endParaRPr lang="en-US" smtClean="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3" name="Rectangle 3"/>
          <p:cNvSpPr>
            <a:spLocks noGrp="1" noChangeArrowheads="1"/>
          </p:cNvSpPr>
          <p:nvPr>
            <p:ph type="body" idx="1"/>
          </p:nvPr>
        </p:nvSpPr>
        <p:spPr>
          <a:xfrm>
            <a:off x="223838" y="1268413"/>
            <a:ext cx="8702675" cy="4319587"/>
          </a:xfrm>
        </p:spPr>
        <p:txBody>
          <a:bodyPr/>
          <a:lstStyle/>
          <a:p>
            <a:pPr marL="0" indent="0">
              <a:lnSpc>
                <a:spcPct val="90000"/>
              </a:lnSpc>
              <a:buFont typeface="Wingdings" pitchFamily="2" charset="2"/>
              <a:buNone/>
            </a:pPr>
            <a:r>
              <a:rPr lang="en-GB" sz="2400" b="1" smtClean="0"/>
              <a:t>Hoshin Kanri can be split into 3 parts:</a:t>
            </a:r>
          </a:p>
          <a:p>
            <a:pPr marL="0" indent="0">
              <a:lnSpc>
                <a:spcPct val="90000"/>
              </a:lnSpc>
              <a:buFont typeface="Wingdings" pitchFamily="2" charset="2"/>
              <a:buNone/>
            </a:pPr>
            <a:endParaRPr lang="en-GB" sz="1800" smtClean="0"/>
          </a:p>
          <a:p>
            <a:pPr marL="0" indent="0">
              <a:lnSpc>
                <a:spcPct val="90000"/>
              </a:lnSpc>
              <a:buFont typeface="Wingdings" pitchFamily="2" charset="2"/>
              <a:buAutoNum type="arabicPeriod"/>
            </a:pPr>
            <a:r>
              <a:rPr lang="en-GB" sz="1800" smtClean="0"/>
              <a:t>Breakthrough Management or </a:t>
            </a:r>
          </a:p>
          <a:p>
            <a:pPr marL="0" indent="0">
              <a:lnSpc>
                <a:spcPct val="90000"/>
              </a:lnSpc>
              <a:buFontTx/>
              <a:buNone/>
            </a:pPr>
            <a:r>
              <a:rPr lang="en-GB" sz="1800" smtClean="0"/>
              <a:t>	Strategic Planning involving 80% </a:t>
            </a:r>
          </a:p>
          <a:p>
            <a:pPr marL="0" indent="0">
              <a:lnSpc>
                <a:spcPct val="90000"/>
              </a:lnSpc>
              <a:buFontTx/>
              <a:buNone/>
            </a:pPr>
            <a:r>
              <a:rPr lang="en-GB" sz="1800" smtClean="0"/>
              <a:t>	of senior staff and 10% of line </a:t>
            </a:r>
          </a:p>
          <a:p>
            <a:pPr marL="0" indent="0">
              <a:lnSpc>
                <a:spcPct val="90000"/>
              </a:lnSpc>
              <a:buFontTx/>
              <a:buNone/>
            </a:pPr>
            <a:r>
              <a:rPr lang="en-GB" sz="1800" smtClean="0"/>
              <a:t>	employees time</a:t>
            </a:r>
          </a:p>
          <a:p>
            <a:pPr marL="0" indent="0">
              <a:lnSpc>
                <a:spcPct val="90000"/>
              </a:lnSpc>
              <a:buFont typeface="Wingdings" pitchFamily="2" charset="2"/>
              <a:buNone/>
            </a:pPr>
            <a:r>
              <a:rPr lang="en-GB" sz="1800" smtClean="0"/>
              <a:t>2. 	Kaizen or improvement</a:t>
            </a:r>
          </a:p>
          <a:p>
            <a:pPr marL="0" indent="0">
              <a:lnSpc>
                <a:spcPct val="90000"/>
              </a:lnSpc>
              <a:buFont typeface="Wingdings" pitchFamily="2" charset="2"/>
              <a:buNone/>
            </a:pPr>
            <a:r>
              <a:rPr lang="en-GB" sz="1800" smtClean="0"/>
              <a:t>3. 	Daily Management or “maintenance”	</a:t>
            </a:r>
          </a:p>
          <a:p>
            <a:pPr marL="0" indent="0">
              <a:lnSpc>
                <a:spcPct val="90000"/>
              </a:lnSpc>
              <a:buFont typeface="Wingdings" pitchFamily="2" charset="2"/>
              <a:buNone/>
            </a:pPr>
            <a:endParaRPr lang="en-GB" sz="2800" smtClean="0"/>
          </a:p>
          <a:p>
            <a:pPr marL="0" indent="0">
              <a:lnSpc>
                <a:spcPct val="90000"/>
              </a:lnSpc>
              <a:buFont typeface="Wingdings" pitchFamily="2" charset="2"/>
              <a:buNone/>
            </a:pPr>
            <a:endParaRPr lang="en-GB" sz="2800" smtClean="0"/>
          </a:p>
        </p:txBody>
      </p:sp>
      <p:pic>
        <p:nvPicPr>
          <p:cNvPr id="63491" name="Picture 2"/>
          <p:cNvPicPr>
            <a:picLocks noChangeAspect="1" noChangeArrowheads="1"/>
          </p:cNvPicPr>
          <p:nvPr/>
        </p:nvPicPr>
        <p:blipFill>
          <a:blip r:embed="rId3" cstate="print"/>
          <a:srcRect/>
          <a:stretch>
            <a:fillRect/>
          </a:stretch>
        </p:blipFill>
        <p:spPr bwMode="auto">
          <a:xfrm>
            <a:off x="250825" y="3789363"/>
            <a:ext cx="4321175" cy="2633662"/>
          </a:xfrm>
          <a:prstGeom prst="rect">
            <a:avLst/>
          </a:prstGeom>
          <a:noFill/>
          <a:ln w="9525">
            <a:noFill/>
            <a:miter lim="800000"/>
            <a:headEnd/>
            <a:tailEnd/>
          </a:ln>
          <a:effectLst/>
        </p:spPr>
      </p:pic>
      <p:sp>
        <p:nvSpPr>
          <p:cNvPr id="63492" name="Rectangle 1"/>
          <p:cNvSpPr>
            <a:spLocks noChangeArrowheads="1"/>
          </p:cNvSpPr>
          <p:nvPr/>
        </p:nvSpPr>
        <p:spPr bwMode="auto">
          <a:xfrm>
            <a:off x="5332413" y="2516188"/>
            <a:ext cx="3487737" cy="461962"/>
          </a:xfrm>
          <a:prstGeom prst="rect">
            <a:avLst/>
          </a:prstGeom>
          <a:noFill/>
          <a:ln w="9525">
            <a:noFill/>
            <a:miter lim="800000"/>
            <a:headEnd/>
            <a:tailEnd/>
          </a:ln>
        </p:spPr>
        <p:txBody>
          <a:bodyPr wrap="none">
            <a:spAutoFit/>
          </a:bodyPr>
          <a:lstStyle/>
          <a:p>
            <a:r>
              <a:rPr lang="en-GB"/>
              <a:t>Benefits of Hoshin Kanri</a:t>
            </a:r>
          </a:p>
        </p:txBody>
      </p:sp>
      <p:sp>
        <p:nvSpPr>
          <p:cNvPr id="63493" name="Rectangle 2"/>
          <p:cNvSpPr>
            <a:spLocks noChangeArrowheads="1"/>
          </p:cNvSpPr>
          <p:nvPr/>
        </p:nvSpPr>
        <p:spPr bwMode="auto">
          <a:xfrm>
            <a:off x="5292725" y="2892425"/>
            <a:ext cx="3563938" cy="3416300"/>
          </a:xfrm>
          <a:prstGeom prst="rect">
            <a:avLst/>
          </a:prstGeom>
          <a:noFill/>
          <a:ln w="9525">
            <a:noFill/>
            <a:miter lim="800000"/>
            <a:headEnd/>
            <a:tailEnd/>
          </a:ln>
        </p:spPr>
        <p:txBody>
          <a:bodyPr>
            <a:spAutoFit/>
          </a:bodyPr>
          <a:lstStyle/>
          <a:p>
            <a:pPr defTabSz="263525"/>
            <a:r>
              <a:rPr lang="en-GB" sz="1800"/>
              <a:t>1. Everyone knows how their 	work 	relates to the 	strategic (hoshin) 	and 	tactical (daily management) 	operations of the business 	system.</a:t>
            </a:r>
          </a:p>
          <a:p>
            <a:pPr defTabSz="263525"/>
            <a:r>
              <a:rPr lang="en-GB" sz="1800"/>
              <a:t>2. It clarifies cross functional 	communication &amp; ensures 	buy-in.</a:t>
            </a:r>
          </a:p>
          <a:p>
            <a:pPr defTabSz="263525"/>
            <a:r>
              <a:rPr lang="en-GB" sz="1800"/>
              <a:t>3. Ensures regular review &amp; 	discussion.</a:t>
            </a:r>
          </a:p>
          <a:p>
            <a:pPr defTabSz="263525"/>
            <a:r>
              <a:rPr lang="en-GB" sz="1800"/>
              <a:t>4. It allows for continual 	review &amp; 	re-focusing.</a:t>
            </a:r>
          </a:p>
        </p:txBody>
      </p:sp>
      <p:sp>
        <p:nvSpPr>
          <p:cNvPr id="63494"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3495"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63496" name="Picture 2"/>
          <p:cNvPicPr>
            <a:picLocks noChangeAspect="1" noChangeArrowheads="1"/>
          </p:cNvPicPr>
          <p:nvPr/>
        </p:nvPicPr>
        <p:blipFill>
          <a:blip r:embed="rId4"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3497" name="Footer Placeholder 3"/>
          <p:cNvSpPr>
            <a:spLocks noGrp="1"/>
          </p:cNvSpPr>
          <p:nvPr>
            <p:ph type="ftr" sz="quarter" idx="12"/>
          </p:nvPr>
        </p:nvSpPr>
        <p:spPr bwMode="auto">
          <a:noFill/>
          <a:ln>
            <a:miter lim="800000"/>
            <a:headEnd/>
            <a:tailEnd/>
          </a:ln>
        </p:spPr>
        <p:txBody>
          <a:bodyPr/>
          <a:lstStyle/>
          <a:p>
            <a:endParaRPr lang="en-US" dirty="0" smtClean="0"/>
          </a:p>
        </p:txBody>
      </p:sp>
      <p:sp>
        <p:nvSpPr>
          <p:cNvPr id="63498" name="Slide Number Placeholder 4"/>
          <p:cNvSpPr>
            <a:spLocks noGrp="1"/>
          </p:cNvSpPr>
          <p:nvPr>
            <p:ph type="sldNum" sz="quarter" idx="11"/>
          </p:nvPr>
        </p:nvSpPr>
        <p:spPr>
          <a:noFill/>
        </p:spPr>
        <p:txBody>
          <a:bodyPr/>
          <a:lstStyle/>
          <a:p>
            <a:fld id="{3DF8B3D8-D0EB-4269-93F1-F3C17E759F51}" type="slidenum">
              <a:rPr lang="en-US" smtClean="0"/>
              <a:pPr/>
              <a:t>60</a:t>
            </a:fld>
            <a:endParaRPr lang="en-US" smtClean="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714875" y="2547938"/>
            <a:ext cx="4178300" cy="431800"/>
          </a:xfrm>
        </p:spPr>
        <p:txBody>
          <a:bodyPr/>
          <a:lstStyle/>
          <a:p>
            <a:r>
              <a:rPr lang="en-GB" sz="2000" b="1" smtClean="0"/>
              <a:t>A Ten Step Method: Akao, 1991</a:t>
            </a:r>
          </a:p>
        </p:txBody>
      </p:sp>
      <p:sp>
        <p:nvSpPr>
          <p:cNvPr id="64515" name="Rectangle 3"/>
          <p:cNvSpPr txBox="1">
            <a:spLocks noChangeArrowheads="1"/>
          </p:cNvSpPr>
          <p:nvPr/>
        </p:nvSpPr>
        <p:spPr bwMode="auto">
          <a:xfrm>
            <a:off x="4716463" y="2924175"/>
            <a:ext cx="4176712" cy="3384550"/>
          </a:xfrm>
          <a:prstGeom prst="rect">
            <a:avLst/>
          </a:prstGeom>
          <a:noFill/>
          <a:ln w="9525">
            <a:noFill/>
            <a:miter lim="800000"/>
            <a:headEnd/>
            <a:tailEnd/>
          </a:ln>
        </p:spPr>
        <p:txBody>
          <a:bodyPr/>
          <a:lstStyle/>
          <a:p>
            <a:pPr defTabSz="271463" eaLnBrk="0" hangingPunct="0">
              <a:lnSpc>
                <a:spcPct val="110000"/>
              </a:lnSpc>
              <a:buFont typeface="Wingdings" pitchFamily="2" charset="2"/>
              <a:buNone/>
            </a:pPr>
            <a:r>
              <a:rPr lang="en-GB" sz="1400"/>
              <a:t>1. Undertake Environmental Scan, Create 	Vision based on Market Opportunities</a:t>
            </a:r>
          </a:p>
          <a:p>
            <a:pPr defTabSz="271463" eaLnBrk="0" hangingPunct="0">
              <a:lnSpc>
                <a:spcPct val="110000"/>
              </a:lnSpc>
              <a:buFont typeface="Wingdings" pitchFamily="2" charset="2"/>
              <a:buNone/>
            </a:pPr>
            <a:r>
              <a:rPr lang="en-GB" sz="1400"/>
              <a:t>2. Devise Long &amp; Medium Term 	Management 	Strategy</a:t>
            </a:r>
          </a:p>
          <a:p>
            <a:pPr defTabSz="271463" eaLnBrk="0" hangingPunct="0">
              <a:lnSpc>
                <a:spcPct val="110000"/>
              </a:lnSpc>
              <a:buFont typeface="Wingdings" pitchFamily="2" charset="2"/>
              <a:buNone/>
            </a:pPr>
            <a:r>
              <a:rPr lang="en-GB" sz="1400"/>
              <a:t>3. Collate and Analyse Information</a:t>
            </a:r>
          </a:p>
          <a:p>
            <a:pPr defTabSz="271463" eaLnBrk="0" hangingPunct="0">
              <a:lnSpc>
                <a:spcPct val="110000"/>
              </a:lnSpc>
              <a:buFont typeface="Wingdings" pitchFamily="2" charset="2"/>
              <a:buNone/>
            </a:pPr>
            <a:r>
              <a:rPr lang="en-GB" sz="1400"/>
              <a:t>4. Plan the Targets &amp; Means</a:t>
            </a:r>
          </a:p>
          <a:p>
            <a:pPr defTabSz="271463" eaLnBrk="0" hangingPunct="0">
              <a:lnSpc>
                <a:spcPct val="110000"/>
              </a:lnSpc>
              <a:buFont typeface="Wingdings" pitchFamily="2" charset="2"/>
              <a:buNone/>
            </a:pPr>
            <a:r>
              <a:rPr lang="en-GB" sz="1400"/>
              <a:t>5. Set the Control Items &amp; Prepare a Control 	Item 	List</a:t>
            </a:r>
          </a:p>
          <a:p>
            <a:pPr defTabSz="271463" eaLnBrk="0" hangingPunct="0">
              <a:lnSpc>
                <a:spcPct val="110000"/>
              </a:lnSpc>
              <a:buFont typeface="Wingdings" pitchFamily="2" charset="2"/>
              <a:buNone/>
            </a:pPr>
            <a:r>
              <a:rPr lang="en-GB" sz="1400"/>
              <a:t>6. Deploy the Policy</a:t>
            </a:r>
          </a:p>
          <a:p>
            <a:pPr defTabSz="271463" eaLnBrk="0" hangingPunct="0">
              <a:lnSpc>
                <a:spcPct val="110000"/>
              </a:lnSpc>
              <a:buFont typeface="Wingdings" pitchFamily="2" charset="2"/>
              <a:buNone/>
            </a:pPr>
            <a:r>
              <a:rPr lang="en-GB" sz="1400"/>
              <a:t>7. Deploy the Control Items</a:t>
            </a:r>
          </a:p>
          <a:p>
            <a:pPr defTabSz="271463" eaLnBrk="0" hangingPunct="0">
              <a:lnSpc>
                <a:spcPct val="110000"/>
              </a:lnSpc>
              <a:buFont typeface="Wingdings" pitchFamily="2" charset="2"/>
              <a:buNone/>
            </a:pPr>
            <a:r>
              <a:rPr lang="en-GB" sz="1400"/>
              <a:t>8. Implement the Policy Plan</a:t>
            </a:r>
          </a:p>
          <a:p>
            <a:pPr defTabSz="271463" eaLnBrk="0" hangingPunct="0">
              <a:lnSpc>
                <a:spcPct val="110000"/>
              </a:lnSpc>
              <a:buFont typeface="Wingdings" pitchFamily="2" charset="2"/>
              <a:buNone/>
            </a:pPr>
            <a:r>
              <a:rPr lang="en-GB" sz="1400"/>
              <a:t>9. Check the Results of Implementation</a:t>
            </a:r>
          </a:p>
          <a:p>
            <a:pPr defTabSz="271463" eaLnBrk="0" hangingPunct="0">
              <a:lnSpc>
                <a:spcPct val="110000"/>
              </a:lnSpc>
              <a:buFont typeface="Wingdings" pitchFamily="2" charset="2"/>
              <a:buNone/>
            </a:pPr>
            <a:r>
              <a:rPr lang="en-GB" sz="1400"/>
              <a:t>10. Prepare the Status Report for 	implementing 	Hoshin Kanri</a:t>
            </a:r>
          </a:p>
        </p:txBody>
      </p:sp>
      <p:sp>
        <p:nvSpPr>
          <p:cNvPr id="6" name="Rectangle 3"/>
          <p:cNvSpPr txBox="1">
            <a:spLocks noChangeArrowheads="1"/>
          </p:cNvSpPr>
          <p:nvPr/>
        </p:nvSpPr>
        <p:spPr bwMode="auto">
          <a:xfrm>
            <a:off x="250825" y="1851025"/>
            <a:ext cx="4321175"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a:spcBef>
                <a:spcPct val="20000"/>
              </a:spcBef>
              <a:defRPr/>
            </a:pPr>
            <a:r>
              <a:rPr lang="en-GB" sz="2000" b="1" u="sng" dirty="0" smtClean="0"/>
              <a:t>Policy Deployment Principles</a:t>
            </a:r>
          </a:p>
          <a:p>
            <a:pPr algn="ctr">
              <a:spcBef>
                <a:spcPct val="20000"/>
              </a:spcBef>
              <a:defRPr/>
            </a:pPr>
            <a:endParaRPr lang="en-GB" sz="2000" b="1" u="sng" dirty="0" smtClean="0"/>
          </a:p>
          <a:p>
            <a:pPr marL="0" indent="0">
              <a:spcBef>
                <a:spcPct val="20000"/>
              </a:spcBef>
              <a:defRPr/>
            </a:pPr>
            <a:r>
              <a:rPr lang="en-GB" sz="1600" u="sng" dirty="0" smtClean="0"/>
              <a:t>Consistency of Purpose</a:t>
            </a:r>
            <a:r>
              <a:rPr lang="en-GB" sz="1600" dirty="0" smtClean="0"/>
              <a:t> - Long &amp; short Term, Fact Based</a:t>
            </a:r>
          </a:p>
          <a:p>
            <a:pPr marL="0" indent="0">
              <a:spcBef>
                <a:spcPct val="20000"/>
              </a:spcBef>
              <a:buFont typeface="Wingdings" pitchFamily="2" charset="2"/>
              <a:buNone/>
              <a:defRPr/>
            </a:pPr>
            <a:r>
              <a:rPr lang="en-GB" sz="1600" u="sng" dirty="0" smtClean="0"/>
              <a:t>Involvement</a:t>
            </a:r>
            <a:r>
              <a:rPr lang="en-GB" sz="1600" dirty="0" smtClean="0"/>
              <a:t> of All Stakeholders in the Business</a:t>
            </a:r>
          </a:p>
          <a:p>
            <a:pPr marL="0" indent="0">
              <a:spcBef>
                <a:spcPct val="20000"/>
              </a:spcBef>
              <a:buFont typeface="Wingdings" pitchFamily="2" charset="2"/>
              <a:buNone/>
              <a:defRPr/>
            </a:pPr>
            <a:r>
              <a:rPr lang="en-GB" sz="1600" u="sng" dirty="0" smtClean="0"/>
              <a:t>Alignment</a:t>
            </a:r>
            <a:r>
              <a:rPr lang="en-GB" sz="1600" dirty="0" smtClean="0"/>
              <a:t> of Objectives, Targets and  Activities to Drive, Cross-Functional Teams</a:t>
            </a:r>
          </a:p>
          <a:p>
            <a:pPr marL="0" indent="0">
              <a:spcBef>
                <a:spcPct val="20000"/>
              </a:spcBef>
              <a:buFont typeface="Wingdings" pitchFamily="2" charset="2"/>
              <a:buNone/>
              <a:defRPr/>
            </a:pPr>
            <a:r>
              <a:rPr lang="en-GB" sz="1600" dirty="0" smtClean="0"/>
              <a:t>A </a:t>
            </a:r>
            <a:r>
              <a:rPr lang="en-GB" sz="1600" u="sng" dirty="0" smtClean="0"/>
              <a:t>Balanced</a:t>
            </a:r>
            <a:r>
              <a:rPr lang="en-GB" sz="1600" dirty="0" smtClean="0"/>
              <a:t> Scorecard: Measures across all Key Business Processes</a:t>
            </a:r>
          </a:p>
          <a:p>
            <a:pPr marL="0" indent="0">
              <a:spcBef>
                <a:spcPct val="20000"/>
              </a:spcBef>
              <a:buFont typeface="Wingdings" pitchFamily="2" charset="2"/>
              <a:buNone/>
              <a:defRPr/>
            </a:pPr>
            <a:r>
              <a:rPr lang="en-GB" sz="1600" u="sng" dirty="0" smtClean="0"/>
              <a:t>Integration</a:t>
            </a:r>
            <a:r>
              <a:rPr lang="en-GB" sz="1600" dirty="0" smtClean="0"/>
              <a:t> : Internal &amp; External Supply Chains</a:t>
            </a:r>
          </a:p>
          <a:p>
            <a:pPr marL="0" indent="0">
              <a:spcBef>
                <a:spcPct val="20000"/>
              </a:spcBef>
              <a:buFont typeface="Wingdings" pitchFamily="2" charset="2"/>
              <a:buNone/>
              <a:defRPr/>
            </a:pPr>
            <a:r>
              <a:rPr lang="en-GB" sz="1600" u="sng" dirty="0" smtClean="0"/>
              <a:t>Competitive Advantage</a:t>
            </a:r>
            <a:r>
              <a:rPr lang="en-GB" sz="1600" dirty="0" smtClean="0"/>
              <a:t> : Order Qualifiers &amp; Order Winners</a:t>
            </a:r>
          </a:p>
          <a:p>
            <a:pPr marL="0" indent="0">
              <a:spcBef>
                <a:spcPct val="20000"/>
              </a:spcBef>
              <a:buFont typeface="Wingdings" pitchFamily="2" charset="2"/>
              <a:buNone/>
              <a:defRPr/>
            </a:pPr>
            <a:r>
              <a:rPr lang="en-GB" sz="1600" u="sng" dirty="0" smtClean="0"/>
              <a:t>Visualise</a:t>
            </a:r>
            <a:r>
              <a:rPr lang="en-GB" sz="1600" dirty="0" smtClean="0"/>
              <a:t> at the Point of Use: Simple &amp; Easily Understood Measures, Targets &amp; Status</a:t>
            </a:r>
          </a:p>
        </p:txBody>
      </p:sp>
      <p:sp>
        <p:nvSpPr>
          <p:cNvPr id="64517" name="Rectangle 7"/>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4518"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4519" name="Rectangle 7"/>
          <p:cNvSpPr>
            <a:spLocks noChangeArrowheads="1"/>
          </p:cNvSpPr>
          <p:nvPr/>
        </p:nvSpPr>
        <p:spPr bwMode="auto">
          <a:xfrm>
            <a:off x="250825" y="1201738"/>
            <a:ext cx="6110288" cy="584200"/>
          </a:xfrm>
          <a:prstGeom prst="rect">
            <a:avLst/>
          </a:prstGeom>
          <a:noFill/>
          <a:ln w="9525">
            <a:noFill/>
            <a:miter lim="800000"/>
            <a:headEnd/>
            <a:tailEnd/>
          </a:ln>
        </p:spPr>
        <p:txBody>
          <a:bodyPr>
            <a:spAutoFit/>
          </a:bodyPr>
          <a:lstStyle/>
          <a:p>
            <a:pPr algn="ctr"/>
            <a:r>
              <a:rPr lang="en-US" sz="3200" b="1"/>
              <a:t>Hoshin-Kanri</a:t>
            </a:r>
          </a:p>
        </p:txBody>
      </p:sp>
      <p:pic>
        <p:nvPicPr>
          <p:cNvPr id="64520" name="Picture 2"/>
          <p:cNvPicPr>
            <a:picLocks noChangeAspect="1" noChangeArrowheads="1"/>
          </p:cNvPicPr>
          <p:nvPr/>
        </p:nvPicPr>
        <p:blipFill>
          <a:blip r:embed="rId3" cstate="print"/>
          <a:srcRect/>
          <a:stretch>
            <a:fillRect/>
          </a:stretch>
        </p:blipFill>
        <p:spPr bwMode="auto">
          <a:xfrm>
            <a:off x="6551613" y="1196975"/>
            <a:ext cx="2341562" cy="1350963"/>
          </a:xfrm>
          <a:prstGeom prst="rect">
            <a:avLst/>
          </a:prstGeom>
          <a:noFill/>
          <a:ln w="9525">
            <a:noFill/>
            <a:miter lim="800000"/>
            <a:headEnd/>
            <a:tailEnd/>
          </a:ln>
          <a:effectLst/>
        </p:spPr>
      </p:pic>
      <p:sp>
        <p:nvSpPr>
          <p:cNvPr id="6452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4522" name="Slide Number Placeholder 2"/>
          <p:cNvSpPr>
            <a:spLocks noGrp="1"/>
          </p:cNvSpPr>
          <p:nvPr>
            <p:ph type="sldNum" sz="quarter" idx="11"/>
          </p:nvPr>
        </p:nvSpPr>
        <p:spPr>
          <a:noFill/>
        </p:spPr>
        <p:txBody>
          <a:bodyPr/>
          <a:lstStyle/>
          <a:p>
            <a:fld id="{71D48793-798C-4564-BCC0-E0925D8D928F}" type="slidenum">
              <a:rPr lang="en-US" smtClean="0"/>
              <a:pPr/>
              <a:t>61</a:t>
            </a:fld>
            <a:endParaRPr lang="en-US" smtClean="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8" name="Rectangle 19"/>
          <p:cNvSpPr>
            <a:spLocks noGrp="1" noChangeArrowheads="1"/>
          </p:cNvSpPr>
          <p:nvPr>
            <p:ph type="title"/>
          </p:nvPr>
        </p:nvSpPr>
        <p:spPr>
          <a:xfrm>
            <a:off x="247650" y="1268413"/>
            <a:ext cx="8640763" cy="576262"/>
          </a:xfrm>
        </p:spPr>
        <p:txBody>
          <a:bodyPr/>
          <a:lstStyle/>
          <a:p>
            <a:r>
              <a:rPr lang="en-GB" sz="2400" b="1" u="sng" smtClean="0"/>
              <a:t>Traditional Business Planning Through Function</a:t>
            </a:r>
          </a:p>
        </p:txBody>
      </p:sp>
      <p:grpSp>
        <p:nvGrpSpPr>
          <p:cNvPr id="65539" name="Group 1"/>
          <p:cNvGrpSpPr>
            <a:grpSpLocks/>
          </p:cNvGrpSpPr>
          <p:nvPr/>
        </p:nvGrpSpPr>
        <p:grpSpPr bwMode="auto">
          <a:xfrm>
            <a:off x="295275" y="2190750"/>
            <a:ext cx="4176713" cy="4105275"/>
            <a:chOff x="787401" y="1181100"/>
            <a:chExt cx="7670799" cy="5143500"/>
          </a:xfrm>
        </p:grpSpPr>
        <p:sp>
          <p:nvSpPr>
            <p:cNvPr id="65546" name="AutoShape 2"/>
            <p:cNvSpPr>
              <a:spLocks noChangeArrowheads="1"/>
            </p:cNvSpPr>
            <p:nvPr/>
          </p:nvSpPr>
          <p:spPr bwMode="auto">
            <a:xfrm flipH="1">
              <a:off x="7581900" y="54483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7" name="AutoShape 3"/>
            <p:cNvSpPr>
              <a:spLocks noChangeArrowheads="1"/>
            </p:cNvSpPr>
            <p:nvPr/>
          </p:nvSpPr>
          <p:spPr bwMode="auto">
            <a:xfrm>
              <a:off x="7200900" y="47244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8" name="AutoShape 4"/>
            <p:cNvSpPr>
              <a:spLocks noChangeArrowheads="1"/>
            </p:cNvSpPr>
            <p:nvPr/>
          </p:nvSpPr>
          <p:spPr bwMode="auto">
            <a:xfrm>
              <a:off x="7200900" y="39433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49" name="AutoShape 5"/>
            <p:cNvSpPr>
              <a:spLocks noChangeArrowheads="1"/>
            </p:cNvSpPr>
            <p:nvPr/>
          </p:nvSpPr>
          <p:spPr bwMode="auto">
            <a:xfrm>
              <a:off x="7200900" y="30480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0" name="AutoShape 6"/>
            <p:cNvSpPr>
              <a:spLocks noChangeArrowheads="1"/>
            </p:cNvSpPr>
            <p:nvPr/>
          </p:nvSpPr>
          <p:spPr bwMode="auto">
            <a:xfrm>
              <a:off x="7200900" y="23050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1" name="AutoShape 7"/>
            <p:cNvSpPr>
              <a:spLocks noChangeArrowheads="1"/>
            </p:cNvSpPr>
            <p:nvPr/>
          </p:nvSpPr>
          <p:spPr bwMode="auto">
            <a:xfrm>
              <a:off x="7219950" y="15811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2" name="AutoShape 8"/>
            <p:cNvSpPr>
              <a:spLocks noChangeArrowheads="1"/>
            </p:cNvSpPr>
            <p:nvPr/>
          </p:nvSpPr>
          <p:spPr bwMode="auto">
            <a:xfrm>
              <a:off x="6248400" y="48387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3" name="AutoShape 9"/>
            <p:cNvSpPr>
              <a:spLocks noChangeArrowheads="1"/>
            </p:cNvSpPr>
            <p:nvPr/>
          </p:nvSpPr>
          <p:spPr bwMode="auto">
            <a:xfrm>
              <a:off x="6248400" y="398145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4" name="AutoShape 10"/>
            <p:cNvSpPr>
              <a:spLocks noChangeArrowheads="1"/>
            </p:cNvSpPr>
            <p:nvPr/>
          </p:nvSpPr>
          <p:spPr bwMode="auto">
            <a:xfrm>
              <a:off x="6248400" y="321945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5" name="AutoShape 11"/>
            <p:cNvSpPr>
              <a:spLocks noChangeArrowheads="1"/>
            </p:cNvSpPr>
            <p:nvPr/>
          </p:nvSpPr>
          <p:spPr bwMode="auto">
            <a:xfrm>
              <a:off x="6248400" y="23622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6" name="AutoShape 12"/>
            <p:cNvSpPr>
              <a:spLocks noChangeArrowheads="1"/>
            </p:cNvSpPr>
            <p:nvPr/>
          </p:nvSpPr>
          <p:spPr bwMode="auto">
            <a:xfrm>
              <a:off x="6229350" y="1600200"/>
              <a:ext cx="457200" cy="304800"/>
            </a:xfrm>
            <a:prstGeom prst="downArrow">
              <a:avLst>
                <a:gd name="adj1" fmla="val 50000"/>
                <a:gd name="adj2" fmla="val 25000"/>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7" name="AutoShape 13"/>
            <p:cNvSpPr>
              <a:spLocks noChangeArrowheads="1"/>
            </p:cNvSpPr>
            <p:nvPr/>
          </p:nvSpPr>
          <p:spPr bwMode="auto">
            <a:xfrm>
              <a:off x="2552700" y="39243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8" name="AutoShape 14"/>
            <p:cNvSpPr>
              <a:spLocks noChangeArrowheads="1"/>
            </p:cNvSpPr>
            <p:nvPr/>
          </p:nvSpPr>
          <p:spPr bwMode="auto">
            <a:xfrm>
              <a:off x="2552700" y="47244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59" name="AutoShape 15"/>
            <p:cNvSpPr>
              <a:spLocks noChangeArrowheads="1"/>
            </p:cNvSpPr>
            <p:nvPr/>
          </p:nvSpPr>
          <p:spPr bwMode="auto">
            <a:xfrm>
              <a:off x="2552700" y="55435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0" name="AutoShape 16"/>
            <p:cNvSpPr>
              <a:spLocks noChangeArrowheads="1"/>
            </p:cNvSpPr>
            <p:nvPr/>
          </p:nvSpPr>
          <p:spPr bwMode="auto">
            <a:xfrm>
              <a:off x="2552700" y="304800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1" name="AutoShape 17"/>
            <p:cNvSpPr>
              <a:spLocks noChangeArrowheads="1"/>
            </p:cNvSpPr>
            <p:nvPr/>
          </p:nvSpPr>
          <p:spPr bwMode="auto">
            <a:xfrm>
              <a:off x="2552700" y="23050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2" name="AutoShape 18"/>
            <p:cNvSpPr>
              <a:spLocks noChangeArrowheads="1"/>
            </p:cNvSpPr>
            <p:nvPr/>
          </p:nvSpPr>
          <p:spPr bwMode="auto">
            <a:xfrm>
              <a:off x="2552700" y="1581150"/>
              <a:ext cx="609600" cy="228600"/>
            </a:xfrm>
            <a:prstGeom prst="rightArrow">
              <a:avLst>
                <a:gd name="adj1" fmla="val 50000"/>
                <a:gd name="adj2" fmla="val 66667"/>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63" name="Rectangle 20"/>
            <p:cNvSpPr>
              <a:spLocks noChangeArrowheads="1"/>
            </p:cNvSpPr>
            <p:nvPr/>
          </p:nvSpPr>
          <p:spPr bwMode="auto">
            <a:xfrm>
              <a:off x="3200400" y="1219200"/>
              <a:ext cx="1143000" cy="5029200"/>
            </a:xfrm>
            <a:prstGeom prst="rect">
              <a:avLst/>
            </a:prstGeom>
            <a:solidFill>
              <a:srgbClr val="6699FF"/>
            </a:solidFill>
            <a:ln w="12700">
              <a:solidFill>
                <a:schemeClr val="tx1"/>
              </a:solidFill>
              <a:miter lim="800000"/>
              <a:headEnd type="none" w="sm" len="sm"/>
              <a:tailEnd type="none" w="sm" len="sm"/>
            </a:ln>
            <a:effectLst/>
          </p:spPr>
          <p:txBody>
            <a:bodyPr wrap="none" anchor="ctr"/>
            <a:lstStyle/>
            <a:p>
              <a:endParaRPr lang="en-GB" sz="1200"/>
            </a:p>
          </p:txBody>
        </p:sp>
        <p:grpSp>
          <p:nvGrpSpPr>
            <p:cNvPr id="65564" name="Group 21"/>
            <p:cNvGrpSpPr>
              <a:grpSpLocks/>
            </p:cNvGrpSpPr>
            <p:nvPr/>
          </p:nvGrpSpPr>
          <p:grpSpPr bwMode="auto">
            <a:xfrm>
              <a:off x="787401" y="1181100"/>
              <a:ext cx="2179638" cy="561975"/>
              <a:chOff x="496" y="552"/>
              <a:chExt cx="1373" cy="354"/>
            </a:xfrm>
          </p:grpSpPr>
          <p:sp>
            <p:nvSpPr>
              <p:cNvPr id="65597" name="Rectangle 22"/>
              <p:cNvSpPr>
                <a:spLocks noChangeArrowheads="1"/>
              </p:cNvSpPr>
              <p:nvPr/>
            </p:nvSpPr>
            <p:spPr bwMode="auto">
              <a:xfrm>
                <a:off x="552" y="570"/>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pPr algn="ctr"/>
                <a:endParaRPr lang="en-US" sz="1000"/>
              </a:p>
            </p:txBody>
          </p:sp>
          <p:sp>
            <p:nvSpPr>
              <p:cNvPr id="65598" name="Text Box 23"/>
              <p:cNvSpPr txBox="1">
                <a:spLocks noChangeArrowheads="1"/>
              </p:cNvSpPr>
              <p:nvPr/>
            </p:nvSpPr>
            <p:spPr bwMode="auto">
              <a:xfrm>
                <a:off x="496" y="552"/>
                <a:ext cx="1373" cy="316"/>
              </a:xfrm>
              <a:prstGeom prst="rect">
                <a:avLst/>
              </a:prstGeom>
              <a:noFill/>
              <a:ln w="12700">
                <a:noFill/>
                <a:miter lim="800000"/>
                <a:headEnd type="none" w="sm" len="sm"/>
                <a:tailEnd type="none" w="sm" len="sm"/>
              </a:ln>
              <a:effectLst/>
            </p:spPr>
            <p:txBody>
              <a:bodyPr wrap="none">
                <a:spAutoFit/>
              </a:bodyPr>
              <a:lstStyle/>
              <a:p>
                <a:pPr algn="ctr"/>
                <a:r>
                  <a:rPr lang="en-GB" sz="1000"/>
                  <a:t>Corporate</a:t>
                </a:r>
              </a:p>
              <a:p>
                <a:pPr algn="ctr"/>
                <a:r>
                  <a:rPr lang="en-GB" sz="1000"/>
                  <a:t>Policy &amp; Direction</a:t>
                </a:r>
              </a:p>
            </p:txBody>
          </p:sp>
        </p:grpSp>
        <p:grpSp>
          <p:nvGrpSpPr>
            <p:cNvPr id="65565" name="Group 24"/>
            <p:cNvGrpSpPr>
              <a:grpSpLocks/>
            </p:cNvGrpSpPr>
            <p:nvPr/>
          </p:nvGrpSpPr>
          <p:grpSpPr bwMode="auto">
            <a:xfrm>
              <a:off x="868364" y="1933575"/>
              <a:ext cx="2032000" cy="552450"/>
              <a:chOff x="547" y="1122"/>
              <a:chExt cx="1280" cy="348"/>
            </a:xfrm>
          </p:grpSpPr>
          <p:sp>
            <p:nvSpPr>
              <p:cNvPr id="65595" name="Rectangle 25"/>
              <p:cNvSpPr>
                <a:spLocks noChangeArrowheads="1"/>
              </p:cNvSpPr>
              <p:nvPr/>
            </p:nvSpPr>
            <p:spPr bwMode="auto">
              <a:xfrm>
                <a:off x="552" y="113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42" name="Text Box 26"/>
              <p:cNvSpPr txBox="1">
                <a:spLocks noChangeArrowheads="1"/>
              </p:cNvSpPr>
              <p:nvPr/>
            </p:nvSpPr>
            <p:spPr bwMode="auto">
              <a:xfrm>
                <a:off x="547" y="1122"/>
                <a:ext cx="1280" cy="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Market Planning</a:t>
                </a:r>
              </a:p>
              <a:p>
                <a:pPr algn="ctr" eaLnBrk="1" hangingPunct="1">
                  <a:defRPr/>
                </a:pPr>
                <a:r>
                  <a:rPr lang="en-GB" sz="1000" smtClean="0"/>
                  <a:t>Information</a:t>
                </a:r>
                <a:endParaRPr lang="en-GB" sz="1050" smtClean="0"/>
              </a:p>
            </p:txBody>
          </p:sp>
        </p:grpSp>
        <p:grpSp>
          <p:nvGrpSpPr>
            <p:cNvPr id="65566" name="Group 27"/>
            <p:cNvGrpSpPr>
              <a:grpSpLocks/>
            </p:cNvGrpSpPr>
            <p:nvPr/>
          </p:nvGrpSpPr>
          <p:grpSpPr bwMode="auto">
            <a:xfrm>
              <a:off x="876300" y="2695575"/>
              <a:ext cx="1943100" cy="542925"/>
              <a:chOff x="552" y="1668"/>
              <a:chExt cx="1224" cy="342"/>
            </a:xfrm>
          </p:grpSpPr>
          <p:sp>
            <p:nvSpPr>
              <p:cNvPr id="65593" name="Rectangle 28"/>
              <p:cNvSpPr>
                <a:spLocks noChangeArrowheads="1"/>
              </p:cNvSpPr>
              <p:nvPr/>
            </p:nvSpPr>
            <p:spPr bwMode="auto">
              <a:xfrm>
                <a:off x="552" y="167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40" name="Text Box 29"/>
              <p:cNvSpPr txBox="1">
                <a:spLocks noChangeArrowheads="1"/>
              </p:cNvSpPr>
              <p:nvPr/>
            </p:nvSpPr>
            <p:spPr bwMode="auto">
              <a:xfrm>
                <a:off x="707" y="1667"/>
                <a:ext cx="977" cy="3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dirty="0" smtClean="0"/>
                  <a:t>Technology</a:t>
                </a:r>
              </a:p>
              <a:p>
                <a:pPr algn="ctr" eaLnBrk="1" hangingPunct="1">
                  <a:defRPr/>
                </a:pPr>
                <a:r>
                  <a:rPr lang="en-GB" sz="1000" dirty="0" smtClean="0"/>
                  <a:t>Direction</a:t>
                </a:r>
                <a:endParaRPr lang="en-GB" sz="1050" dirty="0" smtClean="0"/>
              </a:p>
            </p:txBody>
          </p:sp>
        </p:grpSp>
        <p:grpSp>
          <p:nvGrpSpPr>
            <p:cNvPr id="65567" name="Group 30"/>
            <p:cNvGrpSpPr>
              <a:grpSpLocks/>
            </p:cNvGrpSpPr>
            <p:nvPr/>
          </p:nvGrpSpPr>
          <p:grpSpPr bwMode="auto">
            <a:xfrm>
              <a:off x="876300" y="3552825"/>
              <a:ext cx="1943100" cy="552450"/>
              <a:chOff x="552" y="2238"/>
              <a:chExt cx="1224" cy="348"/>
            </a:xfrm>
          </p:grpSpPr>
          <p:sp>
            <p:nvSpPr>
              <p:cNvPr id="65591" name="Rectangle 31"/>
              <p:cNvSpPr>
                <a:spLocks noChangeArrowheads="1"/>
              </p:cNvSpPr>
              <p:nvPr/>
            </p:nvSpPr>
            <p:spPr bwMode="auto">
              <a:xfrm>
                <a:off x="552" y="2250"/>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92" name="Text Box 32"/>
              <p:cNvSpPr txBox="1">
                <a:spLocks noChangeArrowheads="1"/>
              </p:cNvSpPr>
              <p:nvPr/>
            </p:nvSpPr>
            <p:spPr bwMode="auto">
              <a:xfrm>
                <a:off x="576" y="2238"/>
                <a:ext cx="1152" cy="316"/>
              </a:xfrm>
              <a:prstGeom prst="rect">
                <a:avLst/>
              </a:prstGeom>
              <a:noFill/>
              <a:ln w="12700">
                <a:noFill/>
                <a:miter lim="800000"/>
                <a:headEnd type="none" w="sm" len="sm"/>
                <a:tailEnd type="none" w="sm" len="sm"/>
              </a:ln>
              <a:effectLst/>
            </p:spPr>
            <p:txBody>
              <a:bodyPr>
                <a:spAutoFit/>
              </a:bodyPr>
              <a:lstStyle/>
              <a:p>
                <a:pPr algn="ctr"/>
                <a:r>
                  <a:rPr lang="en-GB" sz="1000"/>
                  <a:t>Stakeholder</a:t>
                </a:r>
              </a:p>
              <a:p>
                <a:pPr algn="ctr"/>
                <a:r>
                  <a:rPr lang="en-GB" sz="1000"/>
                  <a:t>In-put</a:t>
                </a:r>
              </a:p>
            </p:txBody>
          </p:sp>
        </p:grpSp>
        <p:grpSp>
          <p:nvGrpSpPr>
            <p:cNvPr id="65568" name="Group 33"/>
            <p:cNvGrpSpPr>
              <a:grpSpLocks/>
            </p:cNvGrpSpPr>
            <p:nvPr/>
          </p:nvGrpSpPr>
          <p:grpSpPr bwMode="auto">
            <a:xfrm>
              <a:off x="838202" y="4343400"/>
              <a:ext cx="1984375" cy="552450"/>
              <a:chOff x="528" y="2802"/>
              <a:chExt cx="1250" cy="348"/>
            </a:xfrm>
          </p:grpSpPr>
          <p:sp>
            <p:nvSpPr>
              <p:cNvPr id="65589" name="Rectangle 34"/>
              <p:cNvSpPr>
                <a:spLocks noChangeArrowheads="1"/>
              </p:cNvSpPr>
              <p:nvPr/>
            </p:nvSpPr>
            <p:spPr bwMode="auto">
              <a:xfrm>
                <a:off x="552" y="281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90" name="Text Box 35"/>
              <p:cNvSpPr txBox="1">
                <a:spLocks noChangeArrowheads="1"/>
              </p:cNvSpPr>
              <p:nvPr/>
            </p:nvSpPr>
            <p:spPr bwMode="auto">
              <a:xfrm>
                <a:off x="528" y="2802"/>
                <a:ext cx="1250" cy="316"/>
              </a:xfrm>
              <a:prstGeom prst="rect">
                <a:avLst/>
              </a:prstGeom>
              <a:noFill/>
              <a:ln w="12700">
                <a:noFill/>
                <a:miter lim="800000"/>
                <a:headEnd type="none" w="sm" len="sm"/>
                <a:tailEnd type="none" w="sm" len="sm"/>
              </a:ln>
              <a:effectLst/>
            </p:spPr>
            <p:txBody>
              <a:bodyPr wrap="none">
                <a:spAutoFit/>
              </a:bodyPr>
              <a:lstStyle/>
              <a:p>
                <a:pPr algn="ctr"/>
                <a:r>
                  <a:rPr lang="en-GB" sz="1000"/>
                  <a:t>Management</a:t>
                </a:r>
              </a:p>
              <a:p>
                <a:pPr algn="ctr"/>
                <a:r>
                  <a:rPr lang="en-GB" sz="1000"/>
                  <a:t>SWOT Analysis</a:t>
                </a:r>
              </a:p>
            </p:txBody>
          </p:sp>
        </p:grpSp>
        <p:grpSp>
          <p:nvGrpSpPr>
            <p:cNvPr id="65569" name="Group 36"/>
            <p:cNvGrpSpPr>
              <a:grpSpLocks/>
            </p:cNvGrpSpPr>
            <p:nvPr/>
          </p:nvGrpSpPr>
          <p:grpSpPr bwMode="auto">
            <a:xfrm>
              <a:off x="876301" y="5162550"/>
              <a:ext cx="1943100" cy="552450"/>
              <a:chOff x="552" y="3252"/>
              <a:chExt cx="1224" cy="348"/>
            </a:xfrm>
          </p:grpSpPr>
          <p:sp>
            <p:nvSpPr>
              <p:cNvPr id="65587" name="Rectangle 37"/>
              <p:cNvSpPr>
                <a:spLocks noChangeArrowheads="1"/>
              </p:cNvSpPr>
              <p:nvPr/>
            </p:nvSpPr>
            <p:spPr bwMode="auto">
              <a:xfrm>
                <a:off x="552" y="3264"/>
                <a:ext cx="1224" cy="336"/>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8" name="Text Box 38"/>
              <p:cNvSpPr txBox="1">
                <a:spLocks noChangeArrowheads="1"/>
              </p:cNvSpPr>
              <p:nvPr/>
            </p:nvSpPr>
            <p:spPr bwMode="auto">
              <a:xfrm>
                <a:off x="556" y="3252"/>
                <a:ext cx="1200" cy="316"/>
              </a:xfrm>
              <a:prstGeom prst="rect">
                <a:avLst/>
              </a:prstGeom>
              <a:noFill/>
              <a:ln w="12700">
                <a:noFill/>
                <a:miter lim="800000"/>
                <a:headEnd type="none" w="sm" len="sm"/>
                <a:tailEnd type="none" w="sm" len="sm"/>
              </a:ln>
              <a:effectLst/>
            </p:spPr>
            <p:txBody>
              <a:bodyPr wrap="none">
                <a:spAutoFit/>
              </a:bodyPr>
              <a:lstStyle/>
              <a:p>
                <a:pPr algn="ctr"/>
                <a:r>
                  <a:rPr lang="en-GB" sz="1000"/>
                  <a:t>Mission, Vision</a:t>
                </a:r>
              </a:p>
              <a:p>
                <a:pPr algn="ctr"/>
                <a:r>
                  <a:rPr lang="en-GB" sz="1000"/>
                  <a:t>&amp; Values</a:t>
                </a:r>
              </a:p>
            </p:txBody>
          </p:sp>
        </p:grpSp>
        <p:sp>
          <p:nvSpPr>
            <p:cNvPr id="65570" name="Text Box 39"/>
            <p:cNvSpPr txBox="1">
              <a:spLocks noChangeArrowheads="1"/>
            </p:cNvSpPr>
            <p:nvPr/>
          </p:nvSpPr>
          <p:spPr bwMode="auto">
            <a:xfrm rot="-5381171">
              <a:off x="2353412" y="3495122"/>
              <a:ext cx="2862376" cy="480529"/>
            </a:xfrm>
            <a:prstGeom prst="rect">
              <a:avLst/>
            </a:prstGeom>
            <a:noFill/>
            <a:ln w="12700">
              <a:noFill/>
              <a:miter lim="800000"/>
              <a:headEnd type="none" w="sm" len="sm"/>
              <a:tailEnd type="none" w="sm" len="sm"/>
            </a:ln>
            <a:effectLst/>
          </p:spPr>
          <p:txBody>
            <a:bodyPr wrap="none">
              <a:spAutoFit/>
            </a:bodyPr>
            <a:lstStyle/>
            <a:p>
              <a:r>
                <a:rPr lang="en-GB" sz="1100" b="1"/>
                <a:t>BUSINESS PLAN &amp; STRATEGY</a:t>
              </a:r>
            </a:p>
          </p:txBody>
        </p:sp>
        <p:sp>
          <p:nvSpPr>
            <p:cNvPr id="65571" name="Rectangle 40"/>
            <p:cNvSpPr>
              <a:spLocks noChangeArrowheads="1"/>
            </p:cNvSpPr>
            <p:nvPr/>
          </p:nvSpPr>
          <p:spPr bwMode="auto">
            <a:xfrm>
              <a:off x="5410200" y="120967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pPr algn="ctr"/>
              <a:endParaRPr lang="en-US" sz="1000"/>
            </a:p>
          </p:txBody>
        </p:sp>
        <p:sp>
          <p:nvSpPr>
            <p:cNvPr id="65572" name="Text Box 41"/>
            <p:cNvSpPr txBox="1">
              <a:spLocks noChangeArrowheads="1"/>
            </p:cNvSpPr>
            <p:nvPr/>
          </p:nvSpPr>
          <p:spPr bwMode="auto">
            <a:xfrm>
              <a:off x="5315145" y="1181100"/>
              <a:ext cx="2344345" cy="501298"/>
            </a:xfrm>
            <a:prstGeom prst="rect">
              <a:avLst/>
            </a:prstGeom>
            <a:noFill/>
            <a:ln w="12700">
              <a:noFill/>
              <a:miter lim="800000"/>
              <a:headEnd type="none" w="sm" len="sm"/>
              <a:tailEnd type="none" w="sm" len="sm"/>
            </a:ln>
            <a:effectLst/>
          </p:spPr>
          <p:txBody>
            <a:bodyPr wrap="none">
              <a:spAutoFit/>
            </a:bodyPr>
            <a:lstStyle/>
            <a:p>
              <a:pPr algn="ctr"/>
              <a:r>
                <a:rPr lang="en-GB" sz="1000"/>
                <a:t>Top Level Out-Put</a:t>
              </a:r>
            </a:p>
            <a:p>
              <a:pPr algn="ctr"/>
              <a:r>
                <a:rPr lang="en-GB" sz="1000"/>
                <a:t>Scores by Function</a:t>
              </a:r>
            </a:p>
          </p:txBody>
        </p:sp>
        <p:sp>
          <p:nvSpPr>
            <p:cNvPr id="65573" name="Rectangle 42"/>
            <p:cNvSpPr>
              <a:spLocks noChangeArrowheads="1"/>
            </p:cNvSpPr>
            <p:nvPr/>
          </p:nvSpPr>
          <p:spPr bwMode="auto">
            <a:xfrm>
              <a:off x="5410200" y="195262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20" name="Text Box 43"/>
            <p:cNvSpPr txBox="1">
              <a:spLocks noChangeArrowheads="1"/>
            </p:cNvSpPr>
            <p:nvPr/>
          </p:nvSpPr>
          <p:spPr bwMode="auto">
            <a:xfrm>
              <a:off x="5528077" y="1932934"/>
              <a:ext cx="1938838" cy="501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Department</a:t>
              </a:r>
            </a:p>
            <a:p>
              <a:pPr algn="ctr" eaLnBrk="1" hangingPunct="1">
                <a:defRPr/>
              </a:pPr>
              <a:r>
                <a:rPr lang="en-GB" sz="1000" smtClean="0"/>
                <a:t>Out-Put Scores</a:t>
              </a:r>
              <a:endParaRPr lang="en-GB" sz="1050" smtClean="0"/>
            </a:p>
          </p:txBody>
        </p:sp>
        <p:sp>
          <p:nvSpPr>
            <p:cNvPr id="65575" name="Rectangle 44"/>
            <p:cNvSpPr>
              <a:spLocks noChangeArrowheads="1"/>
            </p:cNvSpPr>
            <p:nvPr/>
          </p:nvSpPr>
          <p:spPr bwMode="auto">
            <a:xfrm>
              <a:off x="5410200" y="270510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165922" name="Text Box 45"/>
            <p:cNvSpPr txBox="1">
              <a:spLocks noChangeArrowheads="1"/>
            </p:cNvSpPr>
            <p:nvPr/>
          </p:nvSpPr>
          <p:spPr bwMode="auto">
            <a:xfrm>
              <a:off x="5708840" y="2694714"/>
              <a:ext cx="1562732" cy="501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GB" sz="1000" smtClean="0"/>
                <a:t>Department</a:t>
              </a:r>
            </a:p>
            <a:p>
              <a:pPr algn="ctr" eaLnBrk="1" hangingPunct="1">
                <a:defRPr/>
              </a:pPr>
              <a:r>
                <a:rPr lang="en-GB" sz="1000" smtClean="0"/>
                <a:t>Activities</a:t>
              </a:r>
              <a:endParaRPr lang="en-GB" sz="1050" smtClean="0"/>
            </a:p>
          </p:txBody>
        </p:sp>
        <p:sp>
          <p:nvSpPr>
            <p:cNvPr id="65577" name="Rectangle 46"/>
            <p:cNvSpPr>
              <a:spLocks noChangeArrowheads="1"/>
            </p:cNvSpPr>
            <p:nvPr/>
          </p:nvSpPr>
          <p:spPr bwMode="auto">
            <a:xfrm>
              <a:off x="5410200" y="3571875"/>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78" name="Text Box 47"/>
            <p:cNvSpPr txBox="1">
              <a:spLocks noChangeArrowheads="1"/>
            </p:cNvSpPr>
            <p:nvPr/>
          </p:nvSpPr>
          <p:spPr bwMode="auto">
            <a:xfrm>
              <a:off x="5505450" y="3552825"/>
              <a:ext cx="1943100" cy="501298"/>
            </a:xfrm>
            <a:prstGeom prst="rect">
              <a:avLst/>
            </a:prstGeom>
            <a:noFill/>
            <a:ln w="12700">
              <a:noFill/>
              <a:miter lim="800000"/>
              <a:headEnd type="none" w="sm" len="sm"/>
              <a:tailEnd type="none" w="sm" len="sm"/>
            </a:ln>
            <a:effectLst/>
          </p:spPr>
          <p:txBody>
            <a:bodyPr>
              <a:spAutoFit/>
            </a:bodyPr>
            <a:lstStyle/>
            <a:p>
              <a:pPr algn="ctr"/>
              <a:r>
                <a:rPr lang="en-GB" sz="1000"/>
                <a:t>Individual</a:t>
              </a:r>
            </a:p>
            <a:p>
              <a:pPr algn="ctr"/>
              <a:r>
                <a:rPr lang="en-GB" sz="1000"/>
                <a:t>Action Plans</a:t>
              </a:r>
            </a:p>
          </p:txBody>
        </p:sp>
        <p:sp>
          <p:nvSpPr>
            <p:cNvPr id="65579" name="Rectangle 48"/>
            <p:cNvSpPr>
              <a:spLocks noChangeArrowheads="1"/>
            </p:cNvSpPr>
            <p:nvPr/>
          </p:nvSpPr>
          <p:spPr bwMode="auto">
            <a:xfrm>
              <a:off x="5410200" y="436245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0" name="Text Box 49"/>
            <p:cNvSpPr txBox="1">
              <a:spLocks noChangeArrowheads="1"/>
            </p:cNvSpPr>
            <p:nvPr/>
          </p:nvSpPr>
          <p:spPr bwMode="auto">
            <a:xfrm>
              <a:off x="5235159" y="4343400"/>
              <a:ext cx="2450343" cy="501298"/>
            </a:xfrm>
            <a:prstGeom prst="rect">
              <a:avLst/>
            </a:prstGeom>
            <a:noFill/>
            <a:ln w="12700">
              <a:noFill/>
              <a:miter lim="800000"/>
              <a:headEnd type="none" w="sm" len="sm"/>
              <a:tailEnd type="none" w="sm" len="sm"/>
            </a:ln>
            <a:effectLst/>
          </p:spPr>
          <p:txBody>
            <a:bodyPr wrap="none">
              <a:spAutoFit/>
            </a:bodyPr>
            <a:lstStyle/>
            <a:p>
              <a:pPr algn="ctr"/>
              <a:r>
                <a:rPr lang="en-GB" sz="1000"/>
                <a:t>Monthly Department</a:t>
              </a:r>
            </a:p>
            <a:p>
              <a:pPr algn="ctr"/>
              <a:r>
                <a:rPr lang="en-GB" sz="1000"/>
                <a:t>Reporting</a:t>
              </a:r>
            </a:p>
          </p:txBody>
        </p:sp>
        <p:sp>
          <p:nvSpPr>
            <p:cNvPr id="65581" name="Rectangle 50"/>
            <p:cNvSpPr>
              <a:spLocks noChangeArrowheads="1"/>
            </p:cNvSpPr>
            <p:nvPr/>
          </p:nvSpPr>
          <p:spPr bwMode="auto">
            <a:xfrm>
              <a:off x="5410200" y="5181600"/>
              <a:ext cx="2133600" cy="533400"/>
            </a:xfrm>
            <a:prstGeom prst="rect">
              <a:avLst/>
            </a:prstGeom>
            <a:solidFill>
              <a:srgbClr val="6699FF"/>
            </a:solidFill>
            <a:ln w="12700">
              <a:solidFill>
                <a:srgbClr val="333399"/>
              </a:solidFill>
              <a:miter lim="800000"/>
              <a:headEnd type="none" w="sm" len="sm"/>
              <a:tailEnd type="none" w="sm" len="sm"/>
            </a:ln>
            <a:effectLst/>
          </p:spPr>
          <p:txBody>
            <a:bodyPr wrap="none" anchor="ctr"/>
            <a:lstStyle/>
            <a:p>
              <a:endParaRPr lang="en-GB" sz="1200"/>
            </a:p>
          </p:txBody>
        </p:sp>
        <p:sp>
          <p:nvSpPr>
            <p:cNvPr id="65582" name="Text Box 51"/>
            <p:cNvSpPr txBox="1">
              <a:spLocks noChangeArrowheads="1"/>
            </p:cNvSpPr>
            <p:nvPr/>
          </p:nvSpPr>
          <p:spPr bwMode="auto">
            <a:xfrm>
              <a:off x="5227621" y="5283201"/>
              <a:ext cx="2541620" cy="308490"/>
            </a:xfrm>
            <a:prstGeom prst="rect">
              <a:avLst/>
            </a:prstGeom>
            <a:noFill/>
            <a:ln w="12700">
              <a:noFill/>
              <a:miter lim="800000"/>
              <a:headEnd type="none" w="sm" len="sm"/>
              <a:tailEnd type="none" w="sm" len="sm"/>
            </a:ln>
            <a:effectLst/>
          </p:spPr>
          <p:txBody>
            <a:bodyPr wrap="none">
              <a:spAutoFit/>
            </a:bodyPr>
            <a:lstStyle/>
            <a:p>
              <a:pPr algn="ctr"/>
              <a:r>
                <a:rPr lang="en-GB" sz="1000"/>
                <a:t>Management Review</a:t>
              </a:r>
            </a:p>
          </p:txBody>
        </p:sp>
        <p:sp>
          <p:nvSpPr>
            <p:cNvPr id="65583" name="AutoShape 52"/>
            <p:cNvSpPr>
              <a:spLocks noChangeArrowheads="1"/>
            </p:cNvSpPr>
            <p:nvPr/>
          </p:nvSpPr>
          <p:spPr bwMode="auto">
            <a:xfrm>
              <a:off x="4343400" y="1219200"/>
              <a:ext cx="1066800" cy="838200"/>
            </a:xfrm>
            <a:prstGeom prst="rightArrow">
              <a:avLst>
                <a:gd name="adj1" fmla="val 50000"/>
                <a:gd name="adj2" fmla="val 31818"/>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sp>
          <p:nvSpPr>
            <p:cNvPr id="65584" name="Rectangle 53"/>
            <p:cNvSpPr>
              <a:spLocks noChangeArrowheads="1"/>
            </p:cNvSpPr>
            <p:nvPr/>
          </p:nvSpPr>
          <p:spPr bwMode="auto">
            <a:xfrm>
              <a:off x="7848600" y="1219200"/>
              <a:ext cx="609600" cy="5029200"/>
            </a:xfrm>
            <a:prstGeom prst="rect">
              <a:avLst/>
            </a:prstGeom>
            <a:solidFill>
              <a:srgbClr val="6699FF"/>
            </a:solidFill>
            <a:ln w="12700">
              <a:solidFill>
                <a:schemeClr val="tx1"/>
              </a:solidFill>
              <a:miter lim="800000"/>
              <a:headEnd type="none" w="sm" len="sm"/>
              <a:tailEnd type="none" w="sm" len="sm"/>
            </a:ln>
            <a:effectLst/>
          </p:spPr>
          <p:txBody>
            <a:bodyPr wrap="none" anchor="ctr"/>
            <a:lstStyle/>
            <a:p>
              <a:endParaRPr lang="en-GB" sz="1200"/>
            </a:p>
          </p:txBody>
        </p:sp>
        <p:sp>
          <p:nvSpPr>
            <p:cNvPr id="65585" name="Text Box 54"/>
            <p:cNvSpPr txBox="1">
              <a:spLocks noChangeArrowheads="1"/>
            </p:cNvSpPr>
            <p:nvPr/>
          </p:nvSpPr>
          <p:spPr bwMode="auto">
            <a:xfrm rot="-5430807">
              <a:off x="7142780" y="3486237"/>
              <a:ext cx="2052990" cy="452262"/>
            </a:xfrm>
            <a:prstGeom prst="rect">
              <a:avLst/>
            </a:prstGeom>
            <a:noFill/>
            <a:ln w="12700">
              <a:noFill/>
              <a:miter lim="800000"/>
              <a:headEnd type="none" w="sm" len="sm"/>
              <a:tailEnd type="none" w="sm" len="sm"/>
            </a:ln>
            <a:effectLst/>
          </p:spPr>
          <p:txBody>
            <a:bodyPr wrap="none">
              <a:spAutoFit/>
            </a:bodyPr>
            <a:lstStyle/>
            <a:p>
              <a:r>
                <a:rPr lang="en-GB" sz="1000" b="1"/>
                <a:t>FINANCIAL MEASURES</a:t>
              </a:r>
              <a:endParaRPr lang="en-GB" sz="1000"/>
            </a:p>
          </p:txBody>
        </p:sp>
        <p:sp>
          <p:nvSpPr>
            <p:cNvPr id="65586" name="AutoShape 55"/>
            <p:cNvSpPr>
              <a:spLocks noChangeArrowheads="1"/>
            </p:cNvSpPr>
            <p:nvPr/>
          </p:nvSpPr>
          <p:spPr bwMode="auto">
            <a:xfrm>
              <a:off x="4114800" y="5715000"/>
              <a:ext cx="3733800" cy="609600"/>
            </a:xfrm>
            <a:prstGeom prst="leftArrow">
              <a:avLst>
                <a:gd name="adj1" fmla="val 50000"/>
                <a:gd name="adj2" fmla="val 153125"/>
              </a:avLst>
            </a:prstGeom>
            <a:solidFill>
              <a:schemeClr val="folHlink"/>
            </a:solidFill>
            <a:ln w="12700">
              <a:solidFill>
                <a:schemeClr val="tx1"/>
              </a:solidFill>
              <a:miter lim="800000"/>
              <a:headEnd type="none" w="sm" len="sm"/>
              <a:tailEnd type="none" w="sm" len="sm"/>
            </a:ln>
            <a:effectLst/>
          </p:spPr>
          <p:txBody>
            <a:bodyPr wrap="none" anchor="ctr"/>
            <a:lstStyle/>
            <a:p>
              <a:endParaRPr lang="en-GB" sz="1200"/>
            </a:p>
          </p:txBody>
        </p:sp>
      </p:grpSp>
      <p:pic>
        <p:nvPicPr>
          <p:cNvPr id="65540" name="Picture 57"/>
          <p:cNvPicPr>
            <a:picLocks noChangeAspect="1" noChangeArrowheads="1"/>
          </p:cNvPicPr>
          <p:nvPr/>
        </p:nvPicPr>
        <p:blipFill>
          <a:blip r:embed="rId3" cstate="print"/>
          <a:srcRect/>
          <a:stretch>
            <a:fillRect/>
          </a:stretch>
        </p:blipFill>
        <p:spPr bwMode="auto">
          <a:xfrm>
            <a:off x="4859338" y="2038350"/>
            <a:ext cx="3919537" cy="3286125"/>
          </a:xfrm>
          <a:prstGeom prst="rect">
            <a:avLst/>
          </a:prstGeom>
          <a:noFill/>
          <a:ln w="9525">
            <a:noFill/>
            <a:miter lim="800000"/>
            <a:headEnd/>
            <a:tailEnd/>
          </a:ln>
          <a:effectLst/>
        </p:spPr>
      </p:pic>
      <p:sp>
        <p:nvSpPr>
          <p:cNvPr id="59" name="Rectangle 2"/>
          <p:cNvSpPr txBox="1">
            <a:spLocks noChangeArrowheads="1"/>
          </p:cNvSpPr>
          <p:nvPr/>
        </p:nvSpPr>
        <p:spPr bwMode="auto">
          <a:xfrm>
            <a:off x="4859338" y="5232400"/>
            <a:ext cx="4029075" cy="1103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sz="2400" u="sng" smtClean="0">
                <a:solidFill>
                  <a:schemeClr val="tx1"/>
                </a:solidFill>
                <a:effectLst>
                  <a:outerShdw blurRad="38100" dist="38100" dir="2700000" algn="tl">
                    <a:srgbClr val="000000"/>
                  </a:outerShdw>
                </a:effectLst>
              </a:rPr>
              <a:t>Effects of Traditional Business Planning</a:t>
            </a:r>
            <a:endParaRPr lang="en-GB" sz="2400" u="sng" dirty="0">
              <a:solidFill>
                <a:schemeClr val="tx1"/>
              </a:solidFill>
              <a:effectLst>
                <a:outerShdw blurRad="38100" dist="38100" dir="2700000" algn="tl">
                  <a:srgbClr val="000000"/>
                </a:outerShdw>
              </a:effectLst>
            </a:endParaRPr>
          </a:p>
        </p:txBody>
      </p:sp>
      <p:sp>
        <p:nvSpPr>
          <p:cNvPr id="65542" name="Rectangle 59"/>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5543"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5544"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5545" name="Slide Number Placeholder 3"/>
          <p:cNvSpPr>
            <a:spLocks noGrp="1"/>
          </p:cNvSpPr>
          <p:nvPr>
            <p:ph type="sldNum" sz="quarter" idx="11"/>
          </p:nvPr>
        </p:nvSpPr>
        <p:spPr>
          <a:noFill/>
        </p:spPr>
        <p:txBody>
          <a:bodyPr/>
          <a:lstStyle/>
          <a:p>
            <a:fld id="{F15B12C0-4F37-4236-9311-6BFCF6A2CF22}" type="slidenum">
              <a:rPr lang="en-US" smtClean="0"/>
              <a:pPr/>
              <a:t>62</a:t>
            </a:fld>
            <a:endParaRPr lang="en-US" smtClean="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210" name="Rectangle 2"/>
          <p:cNvSpPr>
            <a:spLocks noChangeArrowheads="1"/>
          </p:cNvSpPr>
          <p:nvPr/>
        </p:nvSpPr>
        <p:spPr bwMode="auto">
          <a:xfrm>
            <a:off x="254000" y="1268413"/>
            <a:ext cx="4308475"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lgn="ctr">
              <a:defRPr/>
            </a:pPr>
            <a:r>
              <a:rPr lang="en-GB" b="1" u="sng" dirty="0">
                <a:latin typeface="+mn-lt"/>
              </a:rPr>
              <a:t>The Need to Align through Key Business Processes</a:t>
            </a:r>
          </a:p>
        </p:txBody>
      </p:sp>
      <p:grpSp>
        <p:nvGrpSpPr>
          <p:cNvPr id="66563" name="Group 1"/>
          <p:cNvGrpSpPr>
            <a:grpSpLocks/>
          </p:cNvGrpSpPr>
          <p:nvPr/>
        </p:nvGrpSpPr>
        <p:grpSpPr bwMode="auto">
          <a:xfrm>
            <a:off x="254000" y="2078038"/>
            <a:ext cx="4194175" cy="4230687"/>
            <a:chOff x="304802" y="1222945"/>
            <a:chExt cx="8648699" cy="5196905"/>
          </a:xfrm>
        </p:grpSpPr>
        <p:sp>
          <p:nvSpPr>
            <p:cNvPr id="66570" name="Oval 3"/>
            <p:cNvSpPr>
              <a:spLocks noChangeArrowheads="1"/>
            </p:cNvSpPr>
            <p:nvPr/>
          </p:nvSpPr>
          <p:spPr bwMode="auto">
            <a:xfrm>
              <a:off x="304802" y="3124201"/>
              <a:ext cx="2982913" cy="1219201"/>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1" name="Oval 4"/>
            <p:cNvSpPr>
              <a:spLocks noChangeArrowheads="1"/>
            </p:cNvSpPr>
            <p:nvPr/>
          </p:nvSpPr>
          <p:spPr bwMode="auto">
            <a:xfrm>
              <a:off x="5664779" y="3091848"/>
              <a:ext cx="2982913" cy="1248376"/>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2" name="Oval 5"/>
            <p:cNvSpPr>
              <a:spLocks noChangeArrowheads="1"/>
            </p:cNvSpPr>
            <p:nvPr/>
          </p:nvSpPr>
          <p:spPr bwMode="auto">
            <a:xfrm>
              <a:off x="3526419" y="1222945"/>
              <a:ext cx="2138360" cy="975015"/>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US" sz="1400"/>
            </a:p>
          </p:txBody>
        </p:sp>
        <p:sp>
          <p:nvSpPr>
            <p:cNvPr id="66573" name="Text Box 6"/>
            <p:cNvSpPr txBox="1">
              <a:spLocks noChangeArrowheads="1"/>
            </p:cNvSpPr>
            <p:nvPr/>
          </p:nvSpPr>
          <p:spPr bwMode="auto">
            <a:xfrm>
              <a:off x="3653376" y="1445868"/>
              <a:ext cx="1858155" cy="378070"/>
            </a:xfrm>
            <a:prstGeom prst="rect">
              <a:avLst/>
            </a:prstGeom>
            <a:noFill/>
            <a:ln w="12700">
              <a:noFill/>
              <a:miter lim="800000"/>
              <a:headEnd type="none" w="sm" len="sm"/>
              <a:tailEnd type="none" w="sm" len="sm"/>
            </a:ln>
            <a:effectLst/>
          </p:spPr>
          <p:txBody>
            <a:bodyPr wrap="none">
              <a:spAutoFit/>
            </a:bodyPr>
            <a:lstStyle/>
            <a:p>
              <a:pPr algn="ctr"/>
              <a:r>
                <a:rPr lang="en-GB" sz="1400" b="1"/>
                <a:t>Strategy</a:t>
              </a:r>
            </a:p>
          </p:txBody>
        </p:sp>
        <p:grpSp>
          <p:nvGrpSpPr>
            <p:cNvPr id="66574" name="Group 7"/>
            <p:cNvGrpSpPr>
              <a:grpSpLocks/>
            </p:cNvGrpSpPr>
            <p:nvPr/>
          </p:nvGrpSpPr>
          <p:grpSpPr bwMode="auto">
            <a:xfrm>
              <a:off x="563563" y="1851025"/>
              <a:ext cx="8389938" cy="4568825"/>
              <a:chOff x="444" y="1202"/>
              <a:chExt cx="5285" cy="2878"/>
            </a:xfrm>
          </p:grpSpPr>
          <p:sp>
            <p:nvSpPr>
              <p:cNvPr id="66575" name="Oval 8"/>
              <p:cNvSpPr>
                <a:spLocks noChangeArrowheads="1"/>
              </p:cNvSpPr>
              <p:nvPr/>
            </p:nvSpPr>
            <p:spPr bwMode="auto">
              <a:xfrm>
                <a:off x="1824" y="3312"/>
                <a:ext cx="2256" cy="768"/>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GB" sz="1400"/>
              </a:p>
            </p:txBody>
          </p:sp>
          <p:sp>
            <p:nvSpPr>
              <p:cNvPr id="66576" name="Text Box 9"/>
              <p:cNvSpPr txBox="1">
                <a:spLocks noChangeArrowheads="1"/>
              </p:cNvSpPr>
              <p:nvPr/>
            </p:nvSpPr>
            <p:spPr bwMode="auto">
              <a:xfrm>
                <a:off x="444" y="2122"/>
                <a:ext cx="1647" cy="405"/>
              </a:xfrm>
              <a:prstGeom prst="rect">
                <a:avLst/>
              </a:prstGeom>
              <a:noFill/>
              <a:ln w="12700">
                <a:noFill/>
                <a:miter lim="800000"/>
                <a:headEnd type="none" w="sm" len="sm"/>
                <a:tailEnd type="none" w="sm" len="sm"/>
              </a:ln>
              <a:effectLst/>
            </p:spPr>
            <p:txBody>
              <a:bodyPr wrap="none">
                <a:spAutoFit/>
              </a:bodyPr>
              <a:lstStyle/>
              <a:p>
                <a:pPr algn="ctr"/>
                <a:r>
                  <a:rPr lang="en-GB" sz="1400" b="1"/>
                  <a:t>Results</a:t>
                </a:r>
              </a:p>
              <a:p>
                <a:pPr algn="ctr"/>
                <a:r>
                  <a:rPr lang="en-GB" sz="1400" b="1"/>
                  <a:t>(Predictable)</a:t>
                </a:r>
              </a:p>
            </p:txBody>
          </p:sp>
          <p:sp>
            <p:nvSpPr>
              <p:cNvPr id="66577" name="Text Box 10"/>
              <p:cNvSpPr txBox="1">
                <a:spLocks noChangeArrowheads="1"/>
              </p:cNvSpPr>
              <p:nvPr/>
            </p:nvSpPr>
            <p:spPr bwMode="auto">
              <a:xfrm>
                <a:off x="1934" y="3493"/>
                <a:ext cx="2099" cy="405"/>
              </a:xfrm>
              <a:prstGeom prst="rect">
                <a:avLst/>
              </a:prstGeom>
              <a:noFill/>
              <a:ln w="12700">
                <a:noFill/>
                <a:miter lim="800000"/>
                <a:headEnd type="none" w="sm" len="sm"/>
                <a:tailEnd type="none" w="sm" len="sm"/>
              </a:ln>
              <a:effectLst/>
            </p:spPr>
            <p:txBody>
              <a:bodyPr wrap="none">
                <a:spAutoFit/>
              </a:bodyPr>
              <a:lstStyle/>
              <a:p>
                <a:pPr algn="ctr"/>
                <a:r>
                  <a:rPr lang="en-GB" sz="1400" b="1"/>
                  <a:t>Aligning Roles &amp;</a:t>
                </a:r>
              </a:p>
              <a:p>
                <a:pPr algn="ctr"/>
                <a:r>
                  <a:rPr lang="en-GB" sz="1400" b="1"/>
                  <a:t>Responsibilities</a:t>
                </a:r>
              </a:p>
            </p:txBody>
          </p:sp>
          <p:sp>
            <p:nvSpPr>
              <p:cNvPr id="66578" name="Text Box 11"/>
              <p:cNvSpPr txBox="1">
                <a:spLocks noChangeArrowheads="1"/>
              </p:cNvSpPr>
              <p:nvPr/>
            </p:nvSpPr>
            <p:spPr bwMode="auto">
              <a:xfrm>
                <a:off x="4039" y="2127"/>
                <a:ext cx="1275" cy="572"/>
              </a:xfrm>
              <a:prstGeom prst="rect">
                <a:avLst/>
              </a:prstGeom>
              <a:noFill/>
              <a:ln w="12700">
                <a:noFill/>
                <a:miter lim="800000"/>
                <a:headEnd type="none" w="sm" len="sm"/>
                <a:tailEnd type="none" w="sm" len="sm"/>
              </a:ln>
              <a:effectLst/>
            </p:spPr>
            <p:txBody>
              <a:bodyPr wrap="none">
                <a:spAutoFit/>
              </a:bodyPr>
              <a:lstStyle/>
              <a:p>
                <a:pPr algn="ctr"/>
                <a:r>
                  <a:rPr lang="en-GB" sz="1400" b="1"/>
                  <a:t>Aligning</a:t>
                </a:r>
              </a:p>
              <a:p>
                <a:pPr algn="ctr"/>
                <a:r>
                  <a:rPr lang="en-GB" sz="1400" b="1"/>
                  <a:t>Structure</a:t>
                </a:r>
              </a:p>
              <a:p>
                <a:pPr algn="ctr"/>
                <a:endParaRPr lang="en-GB" sz="1400" b="1"/>
              </a:p>
            </p:txBody>
          </p:sp>
          <p:sp>
            <p:nvSpPr>
              <p:cNvPr id="66579" name="Oval 12"/>
              <p:cNvSpPr>
                <a:spLocks noChangeArrowheads="1"/>
              </p:cNvSpPr>
              <p:nvPr/>
            </p:nvSpPr>
            <p:spPr bwMode="auto">
              <a:xfrm>
                <a:off x="2073" y="1674"/>
                <a:ext cx="1729" cy="1305"/>
              </a:xfrm>
              <a:prstGeom prst="ellipse">
                <a:avLst/>
              </a:prstGeom>
              <a:solidFill>
                <a:srgbClr val="FFFFCC"/>
              </a:solidFill>
              <a:ln w="12700">
                <a:solidFill>
                  <a:srgbClr val="333399"/>
                </a:solidFill>
                <a:round/>
                <a:headEnd type="none" w="sm" len="sm"/>
                <a:tailEnd type="none" w="sm" len="sm"/>
              </a:ln>
              <a:effectLst/>
            </p:spPr>
            <p:txBody>
              <a:bodyPr wrap="none" anchor="ctr"/>
              <a:lstStyle/>
              <a:p>
                <a:pPr algn="ctr"/>
                <a:endParaRPr lang="en-US" sz="1400"/>
              </a:p>
            </p:txBody>
          </p:sp>
          <p:sp>
            <p:nvSpPr>
              <p:cNvPr id="66580" name="Text Box 13"/>
              <p:cNvSpPr txBox="1">
                <a:spLocks noChangeArrowheads="1"/>
              </p:cNvSpPr>
              <p:nvPr/>
            </p:nvSpPr>
            <p:spPr bwMode="auto">
              <a:xfrm>
                <a:off x="2034" y="1920"/>
                <a:ext cx="1835" cy="738"/>
              </a:xfrm>
              <a:prstGeom prst="rect">
                <a:avLst/>
              </a:prstGeom>
              <a:noFill/>
              <a:ln w="12700">
                <a:noFill/>
                <a:miter lim="800000"/>
                <a:headEnd type="none" w="sm" len="sm"/>
                <a:tailEnd type="none" w="sm" len="sm"/>
              </a:ln>
              <a:effectLst/>
            </p:spPr>
            <p:txBody>
              <a:bodyPr>
                <a:spAutoFit/>
              </a:bodyPr>
              <a:lstStyle/>
              <a:p>
                <a:pPr algn="ctr"/>
                <a:r>
                  <a:rPr lang="en-GB" sz="1400" b="1"/>
                  <a:t>Measured Capable</a:t>
                </a:r>
              </a:p>
              <a:p>
                <a:pPr algn="ctr"/>
                <a:r>
                  <a:rPr lang="en-GB" sz="1400" b="1"/>
                  <a:t>Key Business</a:t>
                </a:r>
              </a:p>
              <a:p>
                <a:pPr algn="ctr"/>
                <a:r>
                  <a:rPr lang="en-GB" sz="1400" b="1"/>
                  <a:t>Process</a:t>
                </a:r>
              </a:p>
            </p:txBody>
          </p:sp>
          <p:sp>
            <p:nvSpPr>
              <p:cNvPr id="66581" name="AutoShape 14"/>
              <p:cNvSpPr>
                <a:spLocks noChangeArrowheads="1"/>
              </p:cNvSpPr>
              <p:nvPr/>
            </p:nvSpPr>
            <p:spPr bwMode="auto">
              <a:xfrm rot="-5400000">
                <a:off x="2700" y="1446"/>
                <a:ext cx="572" cy="288"/>
              </a:xfrm>
              <a:prstGeom prst="leftRightArrow">
                <a:avLst>
                  <a:gd name="adj1" fmla="val 50000"/>
                  <a:gd name="adj2" fmla="val 53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2" name="AutoShape 15"/>
              <p:cNvSpPr>
                <a:spLocks noChangeArrowheads="1"/>
              </p:cNvSpPr>
              <p:nvPr/>
            </p:nvSpPr>
            <p:spPr bwMode="auto">
              <a:xfrm flipH="1">
                <a:off x="1612" y="2500"/>
                <a:ext cx="843" cy="288"/>
              </a:xfrm>
              <a:prstGeom prst="leftRightArrow">
                <a:avLst>
                  <a:gd name="adj1" fmla="val 50000"/>
                  <a:gd name="adj2" fmla="val 58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3" name="AutoShape 16"/>
              <p:cNvSpPr>
                <a:spLocks noChangeArrowheads="1"/>
              </p:cNvSpPr>
              <p:nvPr/>
            </p:nvSpPr>
            <p:spPr bwMode="auto">
              <a:xfrm>
                <a:off x="3554" y="2490"/>
                <a:ext cx="843" cy="288"/>
              </a:xfrm>
              <a:prstGeom prst="leftRightArrow">
                <a:avLst>
                  <a:gd name="adj1" fmla="val 50000"/>
                  <a:gd name="adj2" fmla="val 58542"/>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4" name="AutoShape 17"/>
              <p:cNvSpPr>
                <a:spLocks noChangeArrowheads="1"/>
              </p:cNvSpPr>
              <p:nvPr/>
            </p:nvSpPr>
            <p:spPr bwMode="auto">
              <a:xfrm rot="5400000">
                <a:off x="2637" y="3006"/>
                <a:ext cx="609" cy="259"/>
              </a:xfrm>
              <a:prstGeom prst="leftRightArrow">
                <a:avLst>
                  <a:gd name="adj1" fmla="val 50000"/>
                  <a:gd name="adj2" fmla="val 53537"/>
                </a:avLst>
              </a:prstGeom>
              <a:solidFill>
                <a:srgbClr val="99CCFF"/>
              </a:solidFill>
              <a:ln w="12700">
                <a:solidFill>
                  <a:srgbClr val="333399"/>
                </a:solidFill>
                <a:miter lim="800000"/>
                <a:headEnd type="none" w="sm" len="sm"/>
                <a:tailEnd type="none" w="sm" len="sm"/>
              </a:ln>
              <a:effectLst/>
            </p:spPr>
            <p:txBody>
              <a:bodyPr wrap="none" anchor="ctr"/>
              <a:lstStyle/>
              <a:p>
                <a:pPr algn="ctr"/>
                <a:endParaRPr lang="en-GB" sz="1400"/>
              </a:p>
            </p:txBody>
          </p:sp>
          <p:sp>
            <p:nvSpPr>
              <p:cNvPr id="66585" name="Text Box 18"/>
              <p:cNvSpPr txBox="1">
                <a:spLocks noChangeArrowheads="1"/>
              </p:cNvSpPr>
              <p:nvPr/>
            </p:nvSpPr>
            <p:spPr bwMode="auto">
              <a:xfrm>
                <a:off x="3882" y="1202"/>
                <a:ext cx="1847" cy="405"/>
              </a:xfrm>
              <a:prstGeom prst="rect">
                <a:avLst/>
              </a:prstGeom>
              <a:noFill/>
              <a:ln w="12700">
                <a:solidFill>
                  <a:srgbClr val="333399"/>
                </a:solidFill>
                <a:miter lim="800000"/>
                <a:headEnd type="none" w="sm" len="sm"/>
                <a:tailEnd type="none" w="sm" len="sm"/>
              </a:ln>
              <a:effectLst/>
            </p:spPr>
            <p:txBody>
              <a:bodyPr wrap="none">
                <a:spAutoFit/>
              </a:bodyPr>
              <a:lstStyle/>
              <a:p>
                <a:pPr algn="ctr"/>
                <a:r>
                  <a:rPr lang="en-GB" sz="1400" b="1"/>
                  <a:t>&gt; Breaking the</a:t>
                </a:r>
              </a:p>
              <a:p>
                <a:pPr algn="ctr"/>
                <a:r>
                  <a:rPr lang="en-GB" sz="1400" b="1"/>
                  <a:t>Vicious Circle</a:t>
                </a:r>
                <a:endParaRPr lang="en-GB" sz="1400"/>
              </a:p>
            </p:txBody>
          </p:sp>
        </p:grpSp>
      </p:grpSp>
      <p:pic>
        <p:nvPicPr>
          <p:cNvPr id="66564" name="Picture 20"/>
          <p:cNvPicPr>
            <a:picLocks noChangeAspect="1" noChangeArrowheads="1"/>
          </p:cNvPicPr>
          <p:nvPr/>
        </p:nvPicPr>
        <p:blipFill>
          <a:blip r:embed="rId3" cstate="print"/>
          <a:srcRect/>
          <a:stretch>
            <a:fillRect/>
          </a:stretch>
        </p:blipFill>
        <p:spPr bwMode="auto">
          <a:xfrm>
            <a:off x="4562475" y="1568450"/>
            <a:ext cx="4330700" cy="4740275"/>
          </a:xfrm>
          <a:prstGeom prst="rect">
            <a:avLst/>
          </a:prstGeom>
          <a:noFill/>
          <a:ln w="9525">
            <a:noFill/>
            <a:miter lim="800000"/>
            <a:headEnd/>
            <a:tailEnd/>
          </a:ln>
          <a:effectLst/>
        </p:spPr>
      </p:pic>
      <p:sp>
        <p:nvSpPr>
          <p:cNvPr id="22" name="Rectangle 8"/>
          <p:cNvSpPr>
            <a:spLocks noChangeArrowheads="1"/>
          </p:cNvSpPr>
          <p:nvPr/>
        </p:nvSpPr>
        <p:spPr bwMode="auto">
          <a:xfrm>
            <a:off x="4562475" y="1268413"/>
            <a:ext cx="4330700"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nchor="ctr"/>
          <a:lstStyle/>
          <a:p>
            <a:pPr>
              <a:defRPr/>
            </a:pPr>
            <a:r>
              <a:rPr lang="en-GB" b="1" u="sng" dirty="0">
                <a:latin typeface="+mn-lt"/>
              </a:rPr>
              <a:t>Business Planning Through Key Business Processes</a:t>
            </a:r>
          </a:p>
        </p:txBody>
      </p:sp>
      <p:sp>
        <p:nvSpPr>
          <p:cNvPr id="66566" name="Rectangle 22"/>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6567"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6568" name="Footer Placeholder 2"/>
          <p:cNvSpPr>
            <a:spLocks noGrp="1"/>
          </p:cNvSpPr>
          <p:nvPr>
            <p:ph type="ftr" sz="quarter" idx="12"/>
          </p:nvPr>
        </p:nvSpPr>
        <p:spPr bwMode="auto">
          <a:noFill/>
          <a:ln>
            <a:miter lim="800000"/>
            <a:headEnd/>
            <a:tailEnd/>
          </a:ln>
        </p:spPr>
        <p:txBody>
          <a:bodyPr/>
          <a:lstStyle/>
          <a:p>
            <a:endParaRPr lang="en-US" dirty="0" smtClean="0"/>
          </a:p>
        </p:txBody>
      </p:sp>
      <p:sp>
        <p:nvSpPr>
          <p:cNvPr id="66569" name="Slide Number Placeholder 3"/>
          <p:cNvSpPr>
            <a:spLocks noGrp="1"/>
          </p:cNvSpPr>
          <p:nvPr>
            <p:ph type="sldNum" sz="quarter" idx="11"/>
          </p:nvPr>
        </p:nvSpPr>
        <p:spPr>
          <a:noFill/>
        </p:spPr>
        <p:txBody>
          <a:bodyPr/>
          <a:lstStyle/>
          <a:p>
            <a:fld id="{63BBBD4F-7C31-442F-B8FA-BFE86373F7B5}" type="slidenum">
              <a:rPr lang="en-US" smtClean="0"/>
              <a:pPr/>
              <a:t>63</a:t>
            </a:fld>
            <a:endParaRPr lang="en-US" smtClean="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67586" name="Group 12"/>
          <p:cNvGrpSpPr>
            <a:grpSpLocks/>
          </p:cNvGrpSpPr>
          <p:nvPr/>
        </p:nvGrpSpPr>
        <p:grpSpPr bwMode="auto">
          <a:xfrm>
            <a:off x="219075" y="1982788"/>
            <a:ext cx="4376738" cy="4202112"/>
            <a:chOff x="370175" y="931862"/>
            <a:chExt cx="8513761" cy="5240338"/>
          </a:xfrm>
        </p:grpSpPr>
        <p:sp>
          <p:nvSpPr>
            <p:cNvPr id="67593" name="AutoShape 3"/>
            <p:cNvSpPr>
              <a:spLocks noChangeArrowheads="1"/>
            </p:cNvSpPr>
            <p:nvPr/>
          </p:nvSpPr>
          <p:spPr bwMode="auto">
            <a:xfrm>
              <a:off x="1409700" y="2686050"/>
              <a:ext cx="6515100" cy="838200"/>
            </a:xfrm>
            <a:prstGeom prst="leftRightArrow">
              <a:avLst>
                <a:gd name="adj1" fmla="val 50000"/>
                <a:gd name="adj2" fmla="val 155455"/>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13" name="Text Box 4"/>
            <p:cNvSpPr txBox="1">
              <a:spLocks noChangeArrowheads="1"/>
            </p:cNvSpPr>
            <p:nvPr/>
          </p:nvSpPr>
          <p:spPr bwMode="auto">
            <a:xfrm>
              <a:off x="2284767" y="2955143"/>
              <a:ext cx="4801922" cy="378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Order Fulfillment</a:t>
              </a:r>
              <a:endParaRPr lang="en-US" sz="1000" smtClean="0"/>
            </a:p>
          </p:txBody>
        </p:sp>
        <p:sp>
          <p:nvSpPr>
            <p:cNvPr id="67595" name="AutoShape 5"/>
            <p:cNvSpPr>
              <a:spLocks noChangeArrowheads="1"/>
            </p:cNvSpPr>
            <p:nvPr/>
          </p:nvSpPr>
          <p:spPr bwMode="auto">
            <a:xfrm>
              <a:off x="1371600" y="5334000"/>
              <a:ext cx="6629400" cy="838200"/>
            </a:xfrm>
            <a:prstGeom prst="leftRightArrow">
              <a:avLst>
                <a:gd name="adj1" fmla="val 50000"/>
                <a:gd name="adj2" fmla="val 158182"/>
              </a:avLst>
            </a:prstGeom>
            <a:solidFill>
              <a:srgbClr val="CCECFF"/>
            </a:solidFill>
            <a:ln w="9525">
              <a:solidFill>
                <a:srgbClr val="000099"/>
              </a:solidFill>
              <a:miter lim="800000"/>
              <a:headEnd/>
              <a:tailEnd/>
            </a:ln>
            <a:effectLst/>
          </p:spPr>
          <p:txBody>
            <a:bodyPr wrap="none" anchor="ctr"/>
            <a:lstStyle/>
            <a:p>
              <a:endParaRPr lang="en-GB" sz="1100"/>
            </a:p>
          </p:txBody>
        </p:sp>
        <p:grpSp>
          <p:nvGrpSpPr>
            <p:cNvPr id="67596" name="Group 7"/>
            <p:cNvGrpSpPr>
              <a:grpSpLocks/>
            </p:cNvGrpSpPr>
            <p:nvPr/>
          </p:nvGrpSpPr>
          <p:grpSpPr bwMode="auto">
            <a:xfrm>
              <a:off x="1414463" y="3581400"/>
              <a:ext cx="6438900" cy="838200"/>
              <a:chOff x="1414463" y="3581400"/>
              <a:chExt cx="6438900" cy="838200"/>
            </a:xfrm>
          </p:grpSpPr>
          <p:sp>
            <p:nvSpPr>
              <p:cNvPr id="67617" name="AutoShape 7"/>
              <p:cNvSpPr>
                <a:spLocks noChangeArrowheads="1"/>
              </p:cNvSpPr>
              <p:nvPr/>
            </p:nvSpPr>
            <p:spPr bwMode="auto">
              <a:xfrm>
                <a:off x="1414463" y="3581400"/>
                <a:ext cx="6438900" cy="838200"/>
              </a:xfrm>
              <a:prstGeom prst="leftRightArrow">
                <a:avLst>
                  <a:gd name="adj1" fmla="val 50000"/>
                  <a:gd name="adj2" fmla="val 191832"/>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7" name="Text Box 8"/>
              <p:cNvSpPr txBox="1">
                <a:spLocks noChangeArrowheads="1"/>
              </p:cNvSpPr>
              <p:nvPr/>
            </p:nvSpPr>
            <p:spPr bwMode="auto">
              <a:xfrm>
                <a:off x="2695479" y="3810386"/>
                <a:ext cx="3860066"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Sales Acquisition</a:t>
                </a:r>
                <a:endParaRPr lang="en-US" sz="1000" smtClean="0"/>
              </a:p>
            </p:txBody>
          </p:sp>
        </p:grpSp>
        <p:grpSp>
          <p:nvGrpSpPr>
            <p:cNvPr id="67597" name="Group 8"/>
            <p:cNvGrpSpPr>
              <a:grpSpLocks/>
            </p:cNvGrpSpPr>
            <p:nvPr/>
          </p:nvGrpSpPr>
          <p:grpSpPr bwMode="auto">
            <a:xfrm>
              <a:off x="1371600" y="4457700"/>
              <a:ext cx="6553200" cy="838200"/>
              <a:chOff x="1371600" y="4457700"/>
              <a:chExt cx="6553200" cy="838200"/>
            </a:xfrm>
          </p:grpSpPr>
          <p:sp>
            <p:nvSpPr>
              <p:cNvPr id="67615" name="AutoShape 10"/>
              <p:cNvSpPr>
                <a:spLocks noChangeArrowheads="1"/>
              </p:cNvSpPr>
              <p:nvPr/>
            </p:nvSpPr>
            <p:spPr bwMode="auto">
              <a:xfrm>
                <a:off x="1371600" y="4457700"/>
                <a:ext cx="6553200" cy="838200"/>
              </a:xfrm>
              <a:prstGeom prst="leftRightArrow">
                <a:avLst>
                  <a:gd name="adj1" fmla="val 50000"/>
                  <a:gd name="adj2" fmla="val 191835"/>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5" name="Text Box 11"/>
              <p:cNvSpPr txBox="1">
                <a:spLocks noChangeArrowheads="1"/>
              </p:cNvSpPr>
              <p:nvPr/>
            </p:nvSpPr>
            <p:spPr bwMode="auto">
              <a:xfrm>
                <a:off x="2673861" y="4679486"/>
                <a:ext cx="3915650"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New Product Development</a:t>
                </a:r>
                <a:endParaRPr lang="en-US" sz="1000" smtClean="0"/>
              </a:p>
            </p:txBody>
          </p:sp>
        </p:grpSp>
        <p:sp>
          <p:nvSpPr>
            <p:cNvPr id="67598" name="AutoShape 12"/>
            <p:cNvSpPr>
              <a:spLocks noChangeArrowheads="1"/>
            </p:cNvSpPr>
            <p:nvPr/>
          </p:nvSpPr>
          <p:spPr bwMode="auto">
            <a:xfrm>
              <a:off x="1409700" y="1809750"/>
              <a:ext cx="6515100" cy="838200"/>
            </a:xfrm>
            <a:prstGeom prst="leftRightArrow">
              <a:avLst>
                <a:gd name="adj1" fmla="val 50000"/>
                <a:gd name="adj2" fmla="val 155455"/>
              </a:avLst>
            </a:prstGeom>
            <a:solidFill>
              <a:srgbClr val="CCECFF"/>
            </a:solidFill>
            <a:ln w="9525">
              <a:solidFill>
                <a:srgbClr val="000099"/>
              </a:solidFill>
              <a:miter lim="800000"/>
              <a:headEnd/>
              <a:tailEnd/>
            </a:ln>
            <a:effectLst/>
          </p:spPr>
          <p:txBody>
            <a:bodyPr wrap="none" anchor="ctr"/>
            <a:lstStyle/>
            <a:p>
              <a:pPr algn="ctr"/>
              <a:endParaRPr lang="en-US" sz="900" b="1"/>
            </a:p>
          </p:txBody>
        </p:sp>
        <p:sp>
          <p:nvSpPr>
            <p:cNvPr id="171018" name="Text Box 13"/>
            <p:cNvSpPr txBox="1">
              <a:spLocks noChangeArrowheads="1"/>
            </p:cNvSpPr>
            <p:nvPr/>
          </p:nvSpPr>
          <p:spPr bwMode="auto">
            <a:xfrm>
              <a:off x="2361970" y="5562444"/>
              <a:ext cx="4801920"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Technology Plant and Equipment</a:t>
              </a:r>
              <a:endParaRPr lang="en-US" sz="1000" smtClean="0"/>
            </a:p>
          </p:txBody>
        </p:sp>
        <p:grpSp>
          <p:nvGrpSpPr>
            <p:cNvPr id="67600" name="Group 9"/>
            <p:cNvGrpSpPr>
              <a:grpSpLocks/>
            </p:cNvGrpSpPr>
            <p:nvPr/>
          </p:nvGrpSpPr>
          <p:grpSpPr bwMode="auto">
            <a:xfrm>
              <a:off x="7806023" y="1905794"/>
              <a:ext cx="1077913" cy="4202113"/>
              <a:chOff x="7806023" y="1905794"/>
              <a:chExt cx="1077913" cy="4202113"/>
            </a:xfrm>
          </p:grpSpPr>
          <p:sp>
            <p:nvSpPr>
              <p:cNvPr id="67613" name="AutoShape 15"/>
              <p:cNvSpPr>
                <a:spLocks noChangeArrowheads="1"/>
              </p:cNvSpPr>
              <p:nvPr/>
            </p:nvSpPr>
            <p:spPr bwMode="auto">
              <a:xfrm rot="-5400000">
                <a:off x="6243923" y="3467894"/>
                <a:ext cx="4202113" cy="1077913"/>
              </a:xfrm>
              <a:prstGeom prst="leftRightArrow">
                <a:avLst>
                  <a:gd name="adj1" fmla="val 50000"/>
                  <a:gd name="adj2" fmla="val 127870"/>
                </a:avLst>
              </a:prstGeom>
              <a:solidFill>
                <a:srgbClr val="CCECFF"/>
              </a:solidFill>
              <a:ln w="9525">
                <a:solidFill>
                  <a:srgbClr val="000099"/>
                </a:solidFill>
                <a:miter lim="800000"/>
                <a:headEnd/>
                <a:tailEnd/>
              </a:ln>
              <a:effectLst/>
            </p:spPr>
            <p:txBody>
              <a:bodyPr wrap="none" anchor="ctr"/>
              <a:lstStyle/>
              <a:p>
                <a:endParaRPr lang="en-GB" sz="1100"/>
              </a:p>
            </p:txBody>
          </p:sp>
          <p:sp>
            <p:nvSpPr>
              <p:cNvPr id="171033" name="Text Box 16"/>
              <p:cNvSpPr txBox="1">
                <a:spLocks noChangeArrowheads="1"/>
              </p:cNvSpPr>
              <p:nvPr/>
            </p:nvSpPr>
            <p:spPr bwMode="auto">
              <a:xfrm rot="16200000">
                <a:off x="6419509" y="3564331"/>
                <a:ext cx="3810975" cy="4940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Human Resource Development</a:t>
                </a:r>
                <a:endParaRPr lang="en-US" sz="1000" smtClean="0"/>
              </a:p>
            </p:txBody>
          </p:sp>
        </p:grpSp>
        <p:sp>
          <p:nvSpPr>
            <p:cNvPr id="171020" name="Text Box 17"/>
            <p:cNvSpPr txBox="1">
              <a:spLocks noChangeArrowheads="1"/>
            </p:cNvSpPr>
            <p:nvPr/>
          </p:nvSpPr>
          <p:spPr bwMode="auto">
            <a:xfrm>
              <a:off x="1904938" y="2058326"/>
              <a:ext cx="5867299"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dirty="0" smtClean="0"/>
                <a:t>Strategic Management /  Policy Deployment</a:t>
              </a:r>
              <a:endParaRPr lang="en-US" sz="1000" dirty="0" smtClean="0"/>
            </a:p>
          </p:txBody>
        </p:sp>
        <p:grpSp>
          <p:nvGrpSpPr>
            <p:cNvPr id="67602" name="Group 10"/>
            <p:cNvGrpSpPr>
              <a:grpSpLocks/>
            </p:cNvGrpSpPr>
            <p:nvPr/>
          </p:nvGrpSpPr>
          <p:grpSpPr bwMode="auto">
            <a:xfrm>
              <a:off x="1018383" y="1066800"/>
              <a:ext cx="7548031" cy="376395"/>
              <a:chOff x="1018383" y="1066800"/>
              <a:chExt cx="7548031" cy="376395"/>
            </a:xfrm>
          </p:grpSpPr>
          <p:sp>
            <p:nvSpPr>
              <p:cNvPr id="171026" name="Text Box 19"/>
              <p:cNvSpPr txBox="1">
                <a:spLocks noChangeArrowheads="1"/>
              </p:cNvSpPr>
              <p:nvPr/>
            </p:nvSpPr>
            <p:spPr bwMode="auto">
              <a:xfrm>
                <a:off x="1018665" y="1066483"/>
                <a:ext cx="1784894"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dirty="0" smtClean="0"/>
                  <a:t>Purchasing</a:t>
                </a:r>
                <a:endParaRPr lang="en-US" sz="1000" dirty="0" smtClean="0"/>
              </a:p>
            </p:txBody>
          </p:sp>
          <p:sp>
            <p:nvSpPr>
              <p:cNvPr id="171027" name="Text Box 20"/>
              <p:cNvSpPr txBox="1">
                <a:spLocks noChangeArrowheads="1"/>
              </p:cNvSpPr>
              <p:nvPr/>
            </p:nvSpPr>
            <p:spPr bwMode="auto">
              <a:xfrm>
                <a:off x="7321381" y="1066483"/>
                <a:ext cx="1244484"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defRPr/>
                </a:pPr>
                <a:r>
                  <a:rPr lang="en-US" sz="1050" b="1" dirty="0" smtClean="0"/>
                  <a:t>Quality</a:t>
                </a:r>
                <a:endParaRPr lang="en-US" sz="1000" dirty="0" smtClean="0"/>
              </a:p>
            </p:txBody>
          </p:sp>
          <p:sp>
            <p:nvSpPr>
              <p:cNvPr id="171028" name="Text Box 21"/>
              <p:cNvSpPr txBox="1">
                <a:spLocks noChangeArrowheads="1"/>
              </p:cNvSpPr>
              <p:nvPr/>
            </p:nvSpPr>
            <p:spPr bwMode="auto">
              <a:xfrm>
                <a:off x="2550339" y="1066483"/>
                <a:ext cx="2161637"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Manufacturing</a:t>
                </a:r>
                <a:endParaRPr lang="en-US" sz="1000" smtClean="0"/>
              </a:p>
            </p:txBody>
          </p:sp>
          <p:sp>
            <p:nvSpPr>
              <p:cNvPr id="171029" name="Text Box 22"/>
              <p:cNvSpPr txBox="1">
                <a:spLocks noChangeArrowheads="1"/>
              </p:cNvSpPr>
              <p:nvPr/>
            </p:nvSpPr>
            <p:spPr bwMode="auto">
              <a:xfrm>
                <a:off x="5332675" y="1066483"/>
                <a:ext cx="1346391"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Finance</a:t>
                </a:r>
                <a:endParaRPr lang="en-US" sz="1000" smtClean="0"/>
              </a:p>
            </p:txBody>
          </p:sp>
          <p:sp>
            <p:nvSpPr>
              <p:cNvPr id="171030" name="Text Box 23"/>
              <p:cNvSpPr txBox="1">
                <a:spLocks noChangeArrowheads="1"/>
              </p:cNvSpPr>
              <p:nvPr/>
            </p:nvSpPr>
            <p:spPr bwMode="auto">
              <a:xfrm>
                <a:off x="4489636" y="1066483"/>
                <a:ext cx="1043762"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Sales</a:t>
                </a:r>
                <a:endParaRPr lang="en-US" sz="1000" smtClean="0"/>
              </a:p>
            </p:txBody>
          </p:sp>
          <p:sp>
            <p:nvSpPr>
              <p:cNvPr id="171031" name="Text Box 24"/>
              <p:cNvSpPr txBox="1">
                <a:spLocks noChangeArrowheads="1"/>
              </p:cNvSpPr>
              <p:nvPr/>
            </p:nvSpPr>
            <p:spPr bwMode="auto">
              <a:xfrm>
                <a:off x="6540103" y="1066483"/>
                <a:ext cx="929505" cy="376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algn="ctr" eaLnBrk="1" hangingPunct="1">
                  <a:defRPr/>
                </a:pPr>
                <a:r>
                  <a:rPr lang="en-US" sz="1050" b="1" smtClean="0"/>
                  <a:t>R&amp;D</a:t>
                </a:r>
                <a:endParaRPr lang="en-US" sz="1000" smtClean="0"/>
              </a:p>
            </p:txBody>
          </p:sp>
        </p:grpSp>
        <p:grpSp>
          <p:nvGrpSpPr>
            <p:cNvPr id="67603" name="Group 11"/>
            <p:cNvGrpSpPr>
              <a:grpSpLocks/>
            </p:cNvGrpSpPr>
            <p:nvPr/>
          </p:nvGrpSpPr>
          <p:grpSpPr bwMode="auto">
            <a:xfrm>
              <a:off x="370175" y="1905794"/>
              <a:ext cx="1076325" cy="4202113"/>
              <a:chOff x="370175" y="1905794"/>
              <a:chExt cx="1076325" cy="4202113"/>
            </a:xfrm>
          </p:grpSpPr>
          <p:sp>
            <p:nvSpPr>
              <p:cNvPr id="67605" name="AutoShape 26"/>
              <p:cNvSpPr>
                <a:spLocks noChangeArrowheads="1"/>
              </p:cNvSpPr>
              <p:nvPr/>
            </p:nvSpPr>
            <p:spPr bwMode="auto">
              <a:xfrm rot="-5400000">
                <a:off x="-1192719" y="3468688"/>
                <a:ext cx="4202113" cy="1076325"/>
              </a:xfrm>
              <a:prstGeom prst="leftRightArrow">
                <a:avLst>
                  <a:gd name="adj1" fmla="val 50000"/>
                  <a:gd name="adj2" fmla="val 127878"/>
                </a:avLst>
              </a:prstGeom>
              <a:solidFill>
                <a:srgbClr val="CCECFF"/>
              </a:solidFill>
              <a:ln w="9525">
                <a:solidFill>
                  <a:srgbClr val="000099"/>
                </a:solidFill>
                <a:miter lim="800000"/>
                <a:headEnd/>
                <a:tailEnd/>
              </a:ln>
              <a:effectLst/>
            </p:spPr>
            <p:txBody>
              <a:bodyPr wrap="none" anchor="ctr"/>
              <a:lstStyle/>
              <a:p>
                <a:endParaRPr lang="en-GB" sz="1100"/>
              </a:p>
            </p:txBody>
          </p:sp>
          <p:sp>
            <p:nvSpPr>
              <p:cNvPr id="67606" name="Text Box 27"/>
              <p:cNvSpPr txBox="1">
                <a:spLocks noChangeArrowheads="1"/>
              </p:cNvSpPr>
              <p:nvPr/>
            </p:nvSpPr>
            <p:spPr bwMode="auto">
              <a:xfrm rot="-5400000">
                <a:off x="496218" y="3603693"/>
                <a:ext cx="501859" cy="366573"/>
              </a:xfrm>
              <a:prstGeom prst="rect">
                <a:avLst/>
              </a:prstGeom>
              <a:noFill/>
              <a:ln w="9525">
                <a:noFill/>
                <a:miter lim="800000"/>
                <a:headEnd/>
                <a:tailEnd/>
              </a:ln>
              <a:effectLst/>
            </p:spPr>
            <p:txBody>
              <a:bodyPr vert="eaVert">
                <a:spAutoFit/>
              </a:bodyPr>
              <a:lstStyle/>
              <a:p>
                <a:pPr algn="ctr"/>
                <a:endParaRPr lang="en-US" sz="1000"/>
              </a:p>
            </p:txBody>
          </p:sp>
        </p:grpSp>
        <p:sp>
          <p:nvSpPr>
            <p:cNvPr id="171023" name="Text Box 28"/>
            <p:cNvSpPr txBox="1">
              <a:spLocks noChangeArrowheads="1"/>
            </p:cNvSpPr>
            <p:nvPr/>
          </p:nvSpPr>
          <p:spPr bwMode="auto">
            <a:xfrm rot="16200000">
              <a:off x="-1401822" y="3046633"/>
              <a:ext cx="4723630" cy="494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eaLnBrk="0" fontAlgn="base" hangingPunct="0">
                <a:spcBef>
                  <a:spcPct val="0"/>
                </a:spcBef>
                <a:spcAft>
                  <a:spcPct val="0"/>
                </a:spcAft>
                <a:defRPr sz="2400">
                  <a:solidFill>
                    <a:schemeClr val="tx1"/>
                  </a:solidFill>
                  <a:latin typeface="Arial" pitchFamily="34" charset="0"/>
                </a:defRPr>
              </a:lvl6pPr>
              <a:lvl7pPr marL="2971800" indent="-228600" eaLnBrk="0" fontAlgn="base" hangingPunct="0">
                <a:spcBef>
                  <a:spcPct val="0"/>
                </a:spcBef>
                <a:spcAft>
                  <a:spcPct val="0"/>
                </a:spcAft>
                <a:defRPr sz="2400">
                  <a:solidFill>
                    <a:schemeClr val="tx1"/>
                  </a:solidFill>
                  <a:latin typeface="Arial" pitchFamily="34" charset="0"/>
                </a:defRPr>
              </a:lvl7pPr>
              <a:lvl8pPr marL="3429000" indent="-228600" eaLnBrk="0" fontAlgn="base" hangingPunct="0">
                <a:spcBef>
                  <a:spcPct val="0"/>
                </a:spcBef>
                <a:spcAft>
                  <a:spcPct val="0"/>
                </a:spcAft>
                <a:defRPr sz="2400">
                  <a:solidFill>
                    <a:schemeClr val="tx1"/>
                  </a:solidFill>
                  <a:latin typeface="Arial" pitchFamily="34" charset="0"/>
                </a:defRPr>
              </a:lvl8pPr>
              <a:lvl9pPr marL="3886200" indent="-228600" eaLnBrk="0" fontAlgn="base" hangingPunct="0">
                <a:spcBef>
                  <a:spcPct val="0"/>
                </a:spcBef>
                <a:spcAft>
                  <a:spcPct val="0"/>
                </a:spcAft>
                <a:defRPr sz="2400">
                  <a:solidFill>
                    <a:schemeClr val="tx1"/>
                  </a:solidFill>
                  <a:latin typeface="Arial" pitchFamily="34" charset="0"/>
                </a:defRPr>
              </a:lvl9pPr>
            </a:lstStyle>
            <a:p>
              <a:pPr eaLnBrk="1" hangingPunct="1">
                <a:spcBef>
                  <a:spcPct val="50000"/>
                </a:spcBef>
                <a:defRPr/>
              </a:pPr>
              <a:r>
                <a:rPr lang="en-US" sz="1050" b="1" smtClean="0"/>
                <a:t>Continuous Improvement</a:t>
              </a:r>
              <a:endParaRPr lang="en-US" sz="900" b="1" smtClean="0"/>
            </a:p>
          </p:txBody>
        </p:sp>
      </p:grpSp>
      <p:pic>
        <p:nvPicPr>
          <p:cNvPr id="67587" name="Picture 30"/>
          <p:cNvPicPr>
            <a:picLocks noChangeAspect="1" noChangeArrowheads="1"/>
          </p:cNvPicPr>
          <p:nvPr/>
        </p:nvPicPr>
        <p:blipFill>
          <a:blip r:embed="rId3" cstate="print"/>
          <a:srcRect/>
          <a:stretch>
            <a:fillRect/>
          </a:stretch>
        </p:blipFill>
        <p:spPr bwMode="auto">
          <a:xfrm>
            <a:off x="4787900" y="1982788"/>
            <a:ext cx="4062413" cy="4398962"/>
          </a:xfrm>
          <a:prstGeom prst="rect">
            <a:avLst/>
          </a:prstGeom>
          <a:noFill/>
          <a:ln w="9525">
            <a:noFill/>
            <a:miter lim="800000"/>
            <a:headEnd/>
            <a:tailEnd/>
          </a:ln>
          <a:effectLst/>
        </p:spPr>
      </p:pic>
      <p:sp>
        <p:nvSpPr>
          <p:cNvPr id="67588" name="Rectangle 13"/>
          <p:cNvSpPr>
            <a:spLocks noChangeArrowheads="1"/>
          </p:cNvSpPr>
          <p:nvPr/>
        </p:nvSpPr>
        <p:spPr bwMode="auto">
          <a:xfrm>
            <a:off x="219075" y="1520825"/>
            <a:ext cx="8631238" cy="461963"/>
          </a:xfrm>
          <a:prstGeom prst="rect">
            <a:avLst/>
          </a:prstGeom>
          <a:noFill/>
          <a:ln w="9525">
            <a:noFill/>
            <a:miter lim="800000"/>
            <a:headEnd/>
            <a:tailEnd/>
          </a:ln>
        </p:spPr>
        <p:txBody>
          <a:bodyPr>
            <a:spAutoFit/>
          </a:bodyPr>
          <a:lstStyle/>
          <a:p>
            <a:pPr algn="ctr"/>
            <a:r>
              <a:rPr lang="en-US" b="1" u="sng"/>
              <a:t>Key Business Processes: What the Customers See</a:t>
            </a:r>
          </a:p>
        </p:txBody>
      </p:sp>
      <p:sp>
        <p:nvSpPr>
          <p:cNvPr id="67589" name="Rectangle 43"/>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759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759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7592" name="Slide Number Placeholder 2"/>
          <p:cNvSpPr>
            <a:spLocks noGrp="1"/>
          </p:cNvSpPr>
          <p:nvPr>
            <p:ph type="sldNum" sz="quarter" idx="11"/>
          </p:nvPr>
        </p:nvSpPr>
        <p:spPr>
          <a:noFill/>
        </p:spPr>
        <p:txBody>
          <a:bodyPr/>
          <a:lstStyle/>
          <a:p>
            <a:fld id="{29CD48A7-4A12-4253-B0E7-86CCAF9C91DD}" type="slidenum">
              <a:rPr lang="en-US" smtClean="0"/>
              <a:pPr/>
              <a:t>64</a:t>
            </a:fld>
            <a:endParaRPr lang="en-US" smtClean="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610" name="Freeform 2"/>
          <p:cNvSpPr>
            <a:spLocks/>
          </p:cNvSpPr>
          <p:nvPr/>
        </p:nvSpPr>
        <p:spPr bwMode="auto">
          <a:xfrm rot="-5400000">
            <a:off x="8766176" y="322262"/>
            <a:ext cx="82550" cy="22225"/>
          </a:xfrm>
          <a:custGeom>
            <a:avLst/>
            <a:gdLst>
              <a:gd name="T0" fmla="*/ 0 w 381"/>
              <a:gd name="T1" fmla="*/ 2147483647 h 41"/>
              <a:gd name="T2" fmla="*/ 2147483647 w 381"/>
              <a:gd name="T3" fmla="*/ 0 h 41"/>
              <a:gd name="T4" fmla="*/ 2147483647 w 381"/>
              <a:gd name="T5" fmla="*/ 0 h 41"/>
              <a:gd name="T6" fmla="*/ 2147483647 w 381"/>
              <a:gd name="T7" fmla="*/ 2147483647 h 41"/>
              <a:gd name="T8" fmla="*/ 0 w 381"/>
              <a:gd name="T9" fmla="*/ 2147483647 h 4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81" h="41">
                <a:moveTo>
                  <a:pt x="0" y="41"/>
                </a:moveTo>
                <a:lnTo>
                  <a:pt x="149" y="0"/>
                </a:lnTo>
                <a:lnTo>
                  <a:pt x="381" y="0"/>
                </a:lnTo>
                <a:lnTo>
                  <a:pt x="223" y="41"/>
                </a:lnTo>
                <a:lnTo>
                  <a:pt x="0" y="41"/>
                </a:lnTo>
                <a:close/>
              </a:path>
            </a:pathLst>
          </a:custGeom>
          <a:solidFill>
            <a:schemeClr val="hlink"/>
          </a:solidFill>
          <a:ln w="9525">
            <a:noFill/>
            <a:round/>
            <a:headEnd/>
            <a:tailEnd/>
          </a:ln>
        </p:spPr>
        <p:txBody>
          <a:bodyPr/>
          <a:lstStyle/>
          <a:p>
            <a:endParaRPr lang="en-GB"/>
          </a:p>
        </p:txBody>
      </p:sp>
      <p:sp>
        <p:nvSpPr>
          <p:cNvPr id="68611" name="Freeform 3"/>
          <p:cNvSpPr>
            <a:spLocks/>
          </p:cNvSpPr>
          <p:nvPr/>
        </p:nvSpPr>
        <p:spPr bwMode="auto">
          <a:xfrm rot="-5400000">
            <a:off x="8776495" y="472281"/>
            <a:ext cx="61912" cy="22225"/>
          </a:xfrm>
          <a:custGeom>
            <a:avLst/>
            <a:gdLst>
              <a:gd name="T0" fmla="*/ 0 w 282"/>
              <a:gd name="T1" fmla="*/ 2147483647 h 41"/>
              <a:gd name="T2" fmla="*/ 2147483647 w 282"/>
              <a:gd name="T3" fmla="*/ 2147483647 h 41"/>
              <a:gd name="T4" fmla="*/ 2147483647 w 282"/>
              <a:gd name="T5" fmla="*/ 0 h 41"/>
              <a:gd name="T6" fmla="*/ 2147483647 w 282"/>
              <a:gd name="T7" fmla="*/ 0 h 41"/>
              <a:gd name="T8" fmla="*/ 0 w 282"/>
              <a:gd name="T9" fmla="*/ 2147483647 h 4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82" h="41">
                <a:moveTo>
                  <a:pt x="0" y="41"/>
                </a:moveTo>
                <a:lnTo>
                  <a:pt x="235" y="41"/>
                </a:lnTo>
                <a:lnTo>
                  <a:pt x="282" y="0"/>
                </a:lnTo>
                <a:lnTo>
                  <a:pt x="144" y="0"/>
                </a:lnTo>
                <a:lnTo>
                  <a:pt x="0" y="41"/>
                </a:lnTo>
                <a:close/>
              </a:path>
            </a:pathLst>
          </a:custGeom>
          <a:solidFill>
            <a:schemeClr val="hlink"/>
          </a:solidFill>
          <a:ln w="9525">
            <a:noFill/>
            <a:round/>
            <a:headEnd/>
            <a:tailEnd/>
          </a:ln>
        </p:spPr>
        <p:txBody>
          <a:bodyPr/>
          <a:lstStyle/>
          <a:p>
            <a:endParaRPr lang="en-GB"/>
          </a:p>
        </p:txBody>
      </p:sp>
      <p:grpSp>
        <p:nvGrpSpPr>
          <p:cNvPr id="68612" name="Group 4"/>
          <p:cNvGrpSpPr>
            <a:grpSpLocks/>
          </p:cNvGrpSpPr>
          <p:nvPr/>
        </p:nvGrpSpPr>
        <p:grpSpPr bwMode="auto">
          <a:xfrm>
            <a:off x="250825" y="1552575"/>
            <a:ext cx="8567738" cy="2595563"/>
            <a:chOff x="672" y="768"/>
            <a:chExt cx="5412" cy="2784"/>
          </a:xfrm>
        </p:grpSpPr>
        <p:sp>
          <p:nvSpPr>
            <p:cNvPr id="68620" name="Rectangle 5"/>
            <p:cNvSpPr>
              <a:spLocks noChangeArrowheads="1"/>
            </p:cNvSpPr>
            <p:nvPr/>
          </p:nvSpPr>
          <p:spPr bwMode="auto">
            <a:xfrm>
              <a:off x="1248" y="804"/>
              <a:ext cx="4836" cy="384"/>
            </a:xfrm>
            <a:prstGeom prst="rect">
              <a:avLst/>
            </a:prstGeom>
            <a:solidFill>
              <a:srgbClr val="FFFFCC"/>
            </a:solidFill>
            <a:ln w="9525">
              <a:noFill/>
              <a:miter lim="800000"/>
              <a:headEnd/>
              <a:tailEnd/>
            </a:ln>
            <a:effectLst/>
          </p:spPr>
          <p:txBody>
            <a:bodyPr wrap="none" anchor="ctr"/>
            <a:lstStyle/>
            <a:p>
              <a:endParaRPr lang="en-GB" sz="1600"/>
            </a:p>
          </p:txBody>
        </p:sp>
        <p:sp>
          <p:nvSpPr>
            <p:cNvPr id="68621" name="Rectangle 6"/>
            <p:cNvSpPr>
              <a:spLocks noChangeArrowheads="1"/>
            </p:cNvSpPr>
            <p:nvPr/>
          </p:nvSpPr>
          <p:spPr bwMode="auto">
            <a:xfrm>
              <a:off x="676" y="768"/>
              <a:ext cx="703" cy="2784"/>
            </a:xfrm>
            <a:prstGeom prst="rect">
              <a:avLst/>
            </a:prstGeom>
            <a:solidFill>
              <a:srgbClr val="FFFFCC"/>
            </a:solidFill>
            <a:ln w="9525">
              <a:noFill/>
              <a:miter lim="800000"/>
              <a:headEnd/>
              <a:tailEnd/>
            </a:ln>
            <a:effectLst/>
          </p:spPr>
          <p:txBody>
            <a:bodyPr wrap="none" anchor="ctr"/>
            <a:lstStyle/>
            <a:p>
              <a:endParaRPr lang="en-GB" sz="1600"/>
            </a:p>
          </p:txBody>
        </p:sp>
        <p:sp>
          <p:nvSpPr>
            <p:cNvPr id="68622" name="Rectangle 7"/>
            <p:cNvSpPr>
              <a:spLocks noChangeArrowheads="1"/>
            </p:cNvSpPr>
            <p:nvPr/>
          </p:nvSpPr>
          <p:spPr bwMode="auto">
            <a:xfrm>
              <a:off x="672" y="792"/>
              <a:ext cx="5408" cy="2736"/>
            </a:xfrm>
            <a:prstGeom prst="rect">
              <a:avLst/>
            </a:prstGeom>
            <a:noFill/>
            <a:ln w="12700">
              <a:solidFill>
                <a:srgbClr val="333399"/>
              </a:solidFill>
              <a:miter lim="800000"/>
              <a:headEnd/>
              <a:tailEnd/>
            </a:ln>
            <a:effectLst/>
          </p:spPr>
          <p:txBody>
            <a:bodyPr wrap="none" anchor="ctr"/>
            <a:lstStyle/>
            <a:p>
              <a:endParaRPr lang="en-GB" sz="1600"/>
            </a:p>
          </p:txBody>
        </p:sp>
        <p:sp>
          <p:nvSpPr>
            <p:cNvPr id="68623" name="Line 8"/>
            <p:cNvSpPr>
              <a:spLocks noChangeShapeType="1"/>
            </p:cNvSpPr>
            <p:nvPr/>
          </p:nvSpPr>
          <p:spPr bwMode="auto">
            <a:xfrm>
              <a:off x="223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4" name="Line 9"/>
            <p:cNvSpPr>
              <a:spLocks noChangeShapeType="1"/>
            </p:cNvSpPr>
            <p:nvPr/>
          </p:nvSpPr>
          <p:spPr bwMode="auto">
            <a:xfrm>
              <a:off x="319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5" name="Line 10"/>
            <p:cNvSpPr>
              <a:spLocks noChangeShapeType="1"/>
            </p:cNvSpPr>
            <p:nvPr/>
          </p:nvSpPr>
          <p:spPr bwMode="auto">
            <a:xfrm>
              <a:off x="415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6" name="Line 11"/>
            <p:cNvSpPr>
              <a:spLocks noChangeShapeType="1"/>
            </p:cNvSpPr>
            <p:nvPr/>
          </p:nvSpPr>
          <p:spPr bwMode="auto">
            <a:xfrm>
              <a:off x="5112" y="793"/>
              <a:ext cx="0" cy="2735"/>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7" name="Line 12"/>
            <p:cNvSpPr>
              <a:spLocks noChangeShapeType="1"/>
            </p:cNvSpPr>
            <p:nvPr/>
          </p:nvSpPr>
          <p:spPr bwMode="auto">
            <a:xfrm flipV="1">
              <a:off x="676" y="3072"/>
              <a:ext cx="5356"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8" name="Line 13"/>
            <p:cNvSpPr>
              <a:spLocks noChangeShapeType="1"/>
            </p:cNvSpPr>
            <p:nvPr/>
          </p:nvSpPr>
          <p:spPr bwMode="auto">
            <a:xfrm flipV="1">
              <a:off x="676" y="216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29" name="Line 14"/>
            <p:cNvSpPr>
              <a:spLocks noChangeShapeType="1"/>
            </p:cNvSpPr>
            <p:nvPr/>
          </p:nvSpPr>
          <p:spPr bwMode="auto">
            <a:xfrm>
              <a:off x="676" y="2592"/>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0" name="Line 15"/>
            <p:cNvSpPr>
              <a:spLocks noChangeShapeType="1"/>
            </p:cNvSpPr>
            <p:nvPr/>
          </p:nvSpPr>
          <p:spPr bwMode="auto">
            <a:xfrm flipV="1">
              <a:off x="676" y="168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1" name="Rectangle 16"/>
            <p:cNvSpPr>
              <a:spLocks noChangeArrowheads="1"/>
            </p:cNvSpPr>
            <p:nvPr/>
          </p:nvSpPr>
          <p:spPr bwMode="auto">
            <a:xfrm>
              <a:off x="5112" y="3072"/>
              <a:ext cx="972" cy="456"/>
            </a:xfrm>
            <a:prstGeom prst="rect">
              <a:avLst/>
            </a:prstGeom>
            <a:solidFill>
              <a:srgbClr val="99CCFF"/>
            </a:solidFill>
            <a:ln w="12700">
              <a:solidFill>
                <a:srgbClr val="000099"/>
              </a:solidFill>
              <a:miter lim="800000"/>
              <a:headEnd/>
              <a:tailEnd/>
            </a:ln>
            <a:effectLst/>
          </p:spPr>
          <p:txBody>
            <a:bodyPr wrap="none" anchor="ctr"/>
            <a:lstStyle/>
            <a:p>
              <a:endParaRPr lang="en-GB" sz="1600"/>
            </a:p>
          </p:txBody>
        </p:sp>
        <p:sp>
          <p:nvSpPr>
            <p:cNvPr id="68632" name="Rectangle 17"/>
            <p:cNvSpPr>
              <a:spLocks noChangeArrowheads="1"/>
            </p:cNvSpPr>
            <p:nvPr/>
          </p:nvSpPr>
          <p:spPr bwMode="auto">
            <a:xfrm>
              <a:off x="4152" y="2592"/>
              <a:ext cx="960" cy="484"/>
            </a:xfrm>
            <a:prstGeom prst="rect">
              <a:avLst/>
            </a:prstGeom>
            <a:solidFill>
              <a:srgbClr val="99CCFF"/>
            </a:solidFill>
            <a:ln w="12700">
              <a:solidFill>
                <a:srgbClr val="000099"/>
              </a:solidFill>
              <a:miter lim="800000"/>
              <a:headEnd/>
              <a:tailEnd/>
            </a:ln>
            <a:effectLst/>
          </p:spPr>
          <p:txBody>
            <a:bodyPr wrap="none" anchor="ctr"/>
            <a:lstStyle/>
            <a:p>
              <a:endParaRPr lang="en-GB" sz="1600"/>
            </a:p>
          </p:txBody>
        </p:sp>
        <p:sp>
          <p:nvSpPr>
            <p:cNvPr id="68633" name="Rectangle 18"/>
            <p:cNvSpPr>
              <a:spLocks noChangeArrowheads="1"/>
            </p:cNvSpPr>
            <p:nvPr/>
          </p:nvSpPr>
          <p:spPr bwMode="auto">
            <a:xfrm>
              <a:off x="3189" y="2160"/>
              <a:ext cx="966" cy="442"/>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4" name="Rectangle 19"/>
            <p:cNvSpPr>
              <a:spLocks noChangeArrowheads="1"/>
            </p:cNvSpPr>
            <p:nvPr/>
          </p:nvSpPr>
          <p:spPr bwMode="auto">
            <a:xfrm>
              <a:off x="2230" y="1671"/>
              <a:ext cx="964" cy="489"/>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5" name="Rectangle 20"/>
            <p:cNvSpPr>
              <a:spLocks noChangeArrowheads="1"/>
            </p:cNvSpPr>
            <p:nvPr/>
          </p:nvSpPr>
          <p:spPr bwMode="auto">
            <a:xfrm>
              <a:off x="1379" y="1203"/>
              <a:ext cx="856" cy="469"/>
            </a:xfrm>
            <a:prstGeom prst="rect">
              <a:avLst/>
            </a:prstGeom>
            <a:solidFill>
              <a:srgbClr val="99CCFF"/>
            </a:solidFill>
            <a:ln w="12700">
              <a:solidFill>
                <a:srgbClr val="333399"/>
              </a:solidFill>
              <a:miter lim="800000"/>
              <a:headEnd/>
              <a:tailEnd/>
            </a:ln>
            <a:effectLst/>
          </p:spPr>
          <p:txBody>
            <a:bodyPr wrap="none" anchor="ctr"/>
            <a:lstStyle/>
            <a:p>
              <a:endParaRPr lang="en-GB" sz="1600"/>
            </a:p>
          </p:txBody>
        </p:sp>
        <p:sp>
          <p:nvSpPr>
            <p:cNvPr id="68636" name="Line 21"/>
            <p:cNvSpPr>
              <a:spLocks noChangeShapeType="1"/>
            </p:cNvSpPr>
            <p:nvPr/>
          </p:nvSpPr>
          <p:spPr bwMode="auto">
            <a:xfrm>
              <a:off x="1379" y="792"/>
              <a:ext cx="0" cy="2736"/>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7" name="Line 22"/>
            <p:cNvSpPr>
              <a:spLocks noChangeShapeType="1"/>
            </p:cNvSpPr>
            <p:nvPr/>
          </p:nvSpPr>
          <p:spPr bwMode="auto">
            <a:xfrm>
              <a:off x="676" y="1200"/>
              <a:ext cx="5408" cy="0"/>
            </a:xfrm>
            <a:prstGeom prst="line">
              <a:avLst/>
            </a:prstGeom>
            <a:noFill/>
            <a:ln w="12700">
              <a:solidFill>
                <a:srgbClr val="333399"/>
              </a:solidFill>
              <a:round/>
              <a:headEnd type="none" w="sm" len="sm"/>
              <a:tailEnd type="none" w="sm" len="sm"/>
            </a:ln>
            <a:effectLst/>
          </p:spPr>
          <p:txBody>
            <a:bodyPr wrap="none" anchor="ctr"/>
            <a:lstStyle/>
            <a:p>
              <a:endParaRPr lang="en-GB"/>
            </a:p>
          </p:txBody>
        </p:sp>
        <p:sp>
          <p:nvSpPr>
            <p:cNvPr id="68638" name="Rectangle 23"/>
            <p:cNvSpPr>
              <a:spLocks noChangeArrowheads="1"/>
            </p:cNvSpPr>
            <p:nvPr/>
          </p:nvSpPr>
          <p:spPr bwMode="auto">
            <a:xfrm>
              <a:off x="1379" y="1262"/>
              <a:ext cx="701"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Business</a:t>
              </a:r>
            </a:p>
            <a:p>
              <a:pPr algn="ctr"/>
              <a:r>
                <a:rPr lang="en-US" sz="1100" b="1">
                  <a:latin typeface="Times New Roman" pitchFamily="18" charset="0"/>
                </a:rPr>
                <a:t>Strategy Goals</a:t>
              </a:r>
            </a:p>
          </p:txBody>
        </p:sp>
        <p:sp>
          <p:nvSpPr>
            <p:cNvPr id="68639" name="Rectangle 24"/>
            <p:cNvSpPr>
              <a:spLocks noChangeArrowheads="1"/>
            </p:cNvSpPr>
            <p:nvPr/>
          </p:nvSpPr>
          <p:spPr bwMode="auto">
            <a:xfrm>
              <a:off x="2323" y="1632"/>
              <a:ext cx="780" cy="732"/>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Process/</a:t>
              </a:r>
            </a:p>
            <a:p>
              <a:pPr algn="ctr"/>
              <a:r>
                <a:rPr lang="en-US" sz="1100" b="1">
                  <a:latin typeface="Times New Roman" pitchFamily="18" charset="0"/>
                </a:rPr>
                <a:t>Improvement &amp; </a:t>
              </a:r>
            </a:p>
            <a:p>
              <a:pPr algn="ctr"/>
              <a:r>
                <a:rPr lang="en-US" sz="1100" b="1">
                  <a:latin typeface="Times New Roman" pitchFamily="18" charset="0"/>
                </a:rPr>
                <a:t>Integration</a:t>
              </a:r>
            </a:p>
            <a:p>
              <a:pPr algn="ctr"/>
              <a:endParaRPr lang="en-US" sz="1100" b="1">
                <a:latin typeface="Times New Roman" pitchFamily="18" charset="0"/>
              </a:endParaRPr>
            </a:p>
          </p:txBody>
        </p:sp>
        <p:sp>
          <p:nvSpPr>
            <p:cNvPr id="68640" name="Rectangle 25"/>
            <p:cNvSpPr>
              <a:spLocks noChangeArrowheads="1"/>
            </p:cNvSpPr>
            <p:nvPr/>
          </p:nvSpPr>
          <p:spPr bwMode="auto">
            <a:xfrm>
              <a:off x="3270" y="2183"/>
              <a:ext cx="772"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Implementation </a:t>
              </a:r>
            </a:p>
            <a:p>
              <a:pPr algn="ctr"/>
              <a:r>
                <a:rPr lang="en-US" sz="1100" b="1">
                  <a:latin typeface="Times New Roman" pitchFamily="18" charset="0"/>
                </a:rPr>
                <a:t>Structure</a:t>
              </a:r>
            </a:p>
          </p:txBody>
        </p:sp>
        <p:sp>
          <p:nvSpPr>
            <p:cNvPr id="68641" name="Rectangle 26"/>
            <p:cNvSpPr>
              <a:spLocks noChangeArrowheads="1"/>
            </p:cNvSpPr>
            <p:nvPr/>
          </p:nvSpPr>
          <p:spPr bwMode="auto">
            <a:xfrm>
              <a:off x="4275" y="2664"/>
              <a:ext cx="733"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Roles &amp; </a:t>
              </a:r>
            </a:p>
            <a:p>
              <a:pPr algn="ctr"/>
              <a:r>
                <a:rPr lang="en-US" sz="1100" b="1">
                  <a:latin typeface="Times New Roman" pitchFamily="18" charset="0"/>
                </a:rPr>
                <a:t>Responsibilities</a:t>
              </a:r>
            </a:p>
          </p:txBody>
        </p:sp>
        <p:sp>
          <p:nvSpPr>
            <p:cNvPr id="68642" name="Rectangle 27"/>
            <p:cNvSpPr>
              <a:spLocks noChangeArrowheads="1"/>
            </p:cNvSpPr>
            <p:nvPr/>
          </p:nvSpPr>
          <p:spPr bwMode="auto">
            <a:xfrm>
              <a:off x="5346" y="3128"/>
              <a:ext cx="492" cy="410"/>
            </a:xfrm>
            <a:prstGeom prst="rect">
              <a:avLst/>
            </a:prstGeom>
            <a:noFill/>
            <a:ln w="9525">
              <a:noFill/>
              <a:miter lim="800000"/>
              <a:headEnd/>
              <a:tailEnd/>
            </a:ln>
            <a:effectLst/>
          </p:spPr>
          <p:txBody>
            <a:bodyPr wrap="none" lIns="92075" tIns="46038" rIns="92075" bIns="46038">
              <a:spAutoFit/>
            </a:bodyPr>
            <a:lstStyle/>
            <a:p>
              <a:pPr algn="ctr"/>
              <a:r>
                <a:rPr lang="en-US" sz="1100" b="1">
                  <a:latin typeface="Times New Roman" pitchFamily="18" charset="0"/>
                </a:rPr>
                <a:t>Training </a:t>
              </a:r>
            </a:p>
            <a:p>
              <a:pPr algn="ctr"/>
              <a:r>
                <a:rPr lang="en-US" sz="1100" b="1">
                  <a:latin typeface="Times New Roman" pitchFamily="18" charset="0"/>
                </a:rPr>
                <a:t>Needs</a:t>
              </a:r>
            </a:p>
          </p:txBody>
        </p:sp>
        <p:sp>
          <p:nvSpPr>
            <p:cNvPr id="68643" name="Rectangle 28"/>
            <p:cNvSpPr>
              <a:spLocks noChangeArrowheads="1"/>
            </p:cNvSpPr>
            <p:nvPr/>
          </p:nvSpPr>
          <p:spPr bwMode="auto">
            <a:xfrm>
              <a:off x="1434" y="864"/>
              <a:ext cx="692" cy="527"/>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FINANCIALS: </a:t>
              </a:r>
            </a:p>
            <a:p>
              <a:pPr algn="ctr"/>
              <a:r>
                <a:rPr lang="en-US" sz="1000" b="1">
                  <a:solidFill>
                    <a:srgbClr val="333399"/>
                  </a:solidFill>
                  <a:latin typeface="Times New Roman" pitchFamily="18" charset="0"/>
                </a:rPr>
                <a:t>MONTHLY</a:t>
              </a:r>
            </a:p>
            <a:p>
              <a:pPr algn="ctr"/>
              <a:endParaRPr lang="en-US" sz="1000" b="1">
                <a:solidFill>
                  <a:srgbClr val="333399"/>
                </a:solidFill>
                <a:latin typeface="Times New Roman" pitchFamily="18" charset="0"/>
              </a:endParaRPr>
            </a:p>
          </p:txBody>
        </p:sp>
        <p:sp>
          <p:nvSpPr>
            <p:cNvPr id="68644" name="Rectangle 29"/>
            <p:cNvSpPr>
              <a:spLocks noChangeArrowheads="1"/>
            </p:cNvSpPr>
            <p:nvPr/>
          </p:nvSpPr>
          <p:spPr bwMode="auto">
            <a:xfrm>
              <a:off x="2344" y="864"/>
              <a:ext cx="773"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OPERATIONAL:</a:t>
              </a:r>
            </a:p>
            <a:p>
              <a:pPr algn="ctr"/>
              <a:r>
                <a:rPr lang="en-US" sz="1000" b="1">
                  <a:solidFill>
                    <a:srgbClr val="333399"/>
                  </a:solidFill>
                  <a:latin typeface="Times New Roman" pitchFamily="18" charset="0"/>
                </a:rPr>
                <a:t>WEEKLY</a:t>
              </a:r>
            </a:p>
          </p:txBody>
        </p:sp>
        <p:sp>
          <p:nvSpPr>
            <p:cNvPr id="68645" name="Rectangle 30"/>
            <p:cNvSpPr>
              <a:spLocks noChangeArrowheads="1"/>
            </p:cNvSpPr>
            <p:nvPr/>
          </p:nvSpPr>
          <p:spPr bwMode="auto">
            <a:xfrm>
              <a:off x="3357" y="864"/>
              <a:ext cx="735"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POINT OF USE:</a:t>
              </a:r>
            </a:p>
            <a:p>
              <a:pPr algn="ctr"/>
              <a:r>
                <a:rPr lang="en-US" sz="1000" b="1">
                  <a:solidFill>
                    <a:srgbClr val="333399"/>
                  </a:solidFill>
                  <a:latin typeface="Times New Roman" pitchFamily="18" charset="0"/>
                </a:rPr>
                <a:t>REAL TIME</a:t>
              </a:r>
            </a:p>
          </p:txBody>
        </p:sp>
        <p:sp>
          <p:nvSpPr>
            <p:cNvPr id="68646" name="Rectangle 31"/>
            <p:cNvSpPr>
              <a:spLocks noChangeArrowheads="1"/>
            </p:cNvSpPr>
            <p:nvPr/>
          </p:nvSpPr>
          <p:spPr bwMode="auto">
            <a:xfrm>
              <a:off x="4364" y="864"/>
              <a:ext cx="536"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CURRENT</a:t>
              </a:r>
            </a:p>
            <a:p>
              <a:pPr algn="ctr"/>
              <a:r>
                <a:rPr lang="en-US" sz="1000" b="1">
                  <a:solidFill>
                    <a:srgbClr val="333399"/>
                  </a:solidFill>
                  <a:latin typeface="Times New Roman" pitchFamily="18" charset="0"/>
                </a:rPr>
                <a:t> STATUS</a:t>
              </a:r>
            </a:p>
          </p:txBody>
        </p:sp>
        <p:sp>
          <p:nvSpPr>
            <p:cNvPr id="68647" name="Rectangle 32"/>
            <p:cNvSpPr>
              <a:spLocks noChangeArrowheads="1"/>
            </p:cNvSpPr>
            <p:nvPr/>
          </p:nvSpPr>
          <p:spPr bwMode="auto">
            <a:xfrm>
              <a:off x="5290" y="864"/>
              <a:ext cx="603" cy="381"/>
            </a:xfrm>
            <a:prstGeom prst="rect">
              <a:avLst/>
            </a:prstGeom>
            <a:noFill/>
            <a:ln w="9525">
              <a:noFill/>
              <a:miter lim="800000"/>
              <a:headEnd/>
              <a:tailEnd/>
            </a:ln>
            <a:effectLst/>
          </p:spPr>
          <p:txBody>
            <a:bodyPr wrap="none" lIns="92075" tIns="46038" rIns="92075" bIns="46038">
              <a:spAutoFit/>
            </a:bodyPr>
            <a:lstStyle/>
            <a:p>
              <a:pPr algn="ctr"/>
              <a:r>
                <a:rPr lang="en-US" sz="1000" b="1">
                  <a:solidFill>
                    <a:srgbClr val="333399"/>
                  </a:solidFill>
                  <a:latin typeface="Times New Roman" pitchFamily="18" charset="0"/>
                </a:rPr>
                <a:t>SKILLS</a:t>
              </a:r>
            </a:p>
            <a:p>
              <a:pPr algn="ctr"/>
              <a:r>
                <a:rPr lang="en-US" sz="1000" b="1">
                  <a:solidFill>
                    <a:srgbClr val="333399"/>
                  </a:solidFill>
                  <a:latin typeface="Times New Roman" pitchFamily="18" charset="0"/>
                </a:rPr>
                <a:t> CHARTING</a:t>
              </a:r>
            </a:p>
          </p:txBody>
        </p:sp>
        <p:sp>
          <p:nvSpPr>
            <p:cNvPr id="173091" name="Rectangle 33"/>
            <p:cNvSpPr>
              <a:spLocks noChangeArrowheads="1"/>
            </p:cNvSpPr>
            <p:nvPr/>
          </p:nvSpPr>
          <p:spPr bwMode="auto">
            <a:xfrm>
              <a:off x="716" y="1257"/>
              <a:ext cx="632" cy="3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p>
              <a:pPr algn="ctr">
                <a:defRPr/>
              </a:pPr>
              <a:r>
                <a:rPr lang="en-US" sz="900" b="1" dirty="0">
                  <a:solidFill>
                    <a:srgbClr val="333399"/>
                  </a:solidFill>
                  <a:latin typeface="+mn-lt"/>
                </a:rPr>
                <a:t>BUSINESS NEEDS</a:t>
              </a:r>
            </a:p>
          </p:txBody>
        </p:sp>
        <p:sp>
          <p:nvSpPr>
            <p:cNvPr id="68649" name="Rectangle 34"/>
            <p:cNvSpPr>
              <a:spLocks noChangeArrowheads="1"/>
            </p:cNvSpPr>
            <p:nvPr/>
          </p:nvSpPr>
          <p:spPr bwMode="auto">
            <a:xfrm>
              <a:off x="716" y="1737"/>
              <a:ext cx="632"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PROCESS GOALS</a:t>
              </a:r>
            </a:p>
          </p:txBody>
        </p:sp>
        <p:sp>
          <p:nvSpPr>
            <p:cNvPr id="68650" name="Rectangle 35"/>
            <p:cNvSpPr>
              <a:spLocks noChangeArrowheads="1"/>
            </p:cNvSpPr>
            <p:nvPr/>
          </p:nvSpPr>
          <p:spPr bwMode="auto">
            <a:xfrm>
              <a:off x="697" y="2192"/>
              <a:ext cx="655"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ACTION TEAM GOALS</a:t>
              </a:r>
            </a:p>
          </p:txBody>
        </p:sp>
        <p:sp>
          <p:nvSpPr>
            <p:cNvPr id="68651" name="Rectangle 36"/>
            <p:cNvSpPr>
              <a:spLocks noChangeArrowheads="1"/>
            </p:cNvSpPr>
            <p:nvPr/>
          </p:nvSpPr>
          <p:spPr bwMode="auto">
            <a:xfrm>
              <a:off x="697" y="2610"/>
              <a:ext cx="655"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INDINIDUAL GOALS</a:t>
              </a:r>
            </a:p>
          </p:txBody>
        </p:sp>
        <p:sp>
          <p:nvSpPr>
            <p:cNvPr id="68652" name="Rectangle 37"/>
            <p:cNvSpPr>
              <a:spLocks noChangeArrowheads="1"/>
            </p:cNvSpPr>
            <p:nvPr/>
          </p:nvSpPr>
          <p:spPr bwMode="auto">
            <a:xfrm>
              <a:off x="716" y="3116"/>
              <a:ext cx="632" cy="352"/>
            </a:xfrm>
            <a:prstGeom prst="rect">
              <a:avLst/>
            </a:prstGeom>
            <a:noFill/>
            <a:ln w="9525">
              <a:noFill/>
              <a:miter lim="800000"/>
              <a:headEnd/>
              <a:tailEnd/>
            </a:ln>
            <a:effectLst/>
          </p:spPr>
          <p:txBody>
            <a:bodyPr lIns="92075" tIns="46038" rIns="92075" bIns="46038">
              <a:spAutoFit/>
            </a:bodyPr>
            <a:lstStyle/>
            <a:p>
              <a:pPr algn="ctr"/>
              <a:r>
                <a:rPr lang="en-US" sz="900" b="1">
                  <a:solidFill>
                    <a:srgbClr val="333399"/>
                  </a:solidFill>
                  <a:latin typeface="Times New Roman" pitchFamily="18" charset="0"/>
                </a:rPr>
                <a:t>PERSONAL DEVT.</a:t>
              </a:r>
            </a:p>
          </p:txBody>
        </p:sp>
        <p:sp>
          <p:nvSpPr>
            <p:cNvPr id="68653" name="Freeform 38"/>
            <p:cNvSpPr>
              <a:spLocks/>
            </p:cNvSpPr>
            <p:nvPr/>
          </p:nvSpPr>
          <p:spPr bwMode="auto">
            <a:xfrm>
              <a:off x="1979" y="1680"/>
              <a:ext cx="254" cy="418"/>
            </a:xfrm>
            <a:custGeom>
              <a:avLst/>
              <a:gdLst>
                <a:gd name="T0" fmla="*/ 329 w 241"/>
                <a:gd name="T1" fmla="*/ 250 h 433"/>
                <a:gd name="T2" fmla="*/ 220 w 241"/>
                <a:gd name="T3" fmla="*/ 150 h 433"/>
                <a:gd name="T4" fmla="*/ 220 w 241"/>
                <a:gd name="T5" fmla="*/ 200 h 433"/>
                <a:gd name="T6" fmla="*/ 110 w 241"/>
                <a:gd name="T7" fmla="*/ 200 h 433"/>
                <a:gd name="T8" fmla="*/ 110 w 241"/>
                <a:gd name="T9" fmla="*/ 0 h 433"/>
                <a:gd name="T10" fmla="*/ 0 w 241"/>
                <a:gd name="T11" fmla="*/ 0 h 433"/>
                <a:gd name="T12" fmla="*/ 0 w 241"/>
                <a:gd name="T13" fmla="*/ 299 h 433"/>
                <a:gd name="T14" fmla="*/ 220 w 241"/>
                <a:gd name="T15" fmla="*/ 299 h 433"/>
                <a:gd name="T16" fmla="*/ 220 w 241"/>
                <a:gd name="T17" fmla="*/ 350 h 433"/>
                <a:gd name="T18" fmla="*/ 329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4" name="Freeform 39"/>
            <p:cNvSpPr>
              <a:spLocks/>
            </p:cNvSpPr>
            <p:nvPr/>
          </p:nvSpPr>
          <p:spPr bwMode="auto">
            <a:xfrm>
              <a:off x="2939" y="2161"/>
              <a:ext cx="254" cy="418"/>
            </a:xfrm>
            <a:custGeom>
              <a:avLst/>
              <a:gdLst>
                <a:gd name="T0" fmla="*/ 329 w 241"/>
                <a:gd name="T1" fmla="*/ 250 h 433"/>
                <a:gd name="T2" fmla="*/ 220 w 241"/>
                <a:gd name="T3" fmla="*/ 150 h 433"/>
                <a:gd name="T4" fmla="*/ 220 w 241"/>
                <a:gd name="T5" fmla="*/ 200 h 433"/>
                <a:gd name="T6" fmla="*/ 110 w 241"/>
                <a:gd name="T7" fmla="*/ 200 h 433"/>
                <a:gd name="T8" fmla="*/ 110 w 241"/>
                <a:gd name="T9" fmla="*/ 0 h 433"/>
                <a:gd name="T10" fmla="*/ 0 w 241"/>
                <a:gd name="T11" fmla="*/ 0 h 433"/>
                <a:gd name="T12" fmla="*/ 0 w 241"/>
                <a:gd name="T13" fmla="*/ 299 h 433"/>
                <a:gd name="T14" fmla="*/ 220 w 241"/>
                <a:gd name="T15" fmla="*/ 299 h 433"/>
                <a:gd name="T16" fmla="*/ 220 w 241"/>
                <a:gd name="T17" fmla="*/ 350 h 433"/>
                <a:gd name="T18" fmla="*/ 329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5" name="Freeform 40"/>
            <p:cNvSpPr>
              <a:spLocks/>
            </p:cNvSpPr>
            <p:nvPr/>
          </p:nvSpPr>
          <p:spPr bwMode="auto">
            <a:xfrm>
              <a:off x="3899" y="2601"/>
              <a:ext cx="253" cy="418"/>
            </a:xfrm>
            <a:custGeom>
              <a:avLst/>
              <a:gdLst>
                <a:gd name="T0" fmla="*/ 322 w 241"/>
                <a:gd name="T1" fmla="*/ 250 h 433"/>
                <a:gd name="T2" fmla="*/ 214 w 241"/>
                <a:gd name="T3" fmla="*/ 150 h 433"/>
                <a:gd name="T4" fmla="*/ 214 w 241"/>
                <a:gd name="T5" fmla="*/ 200 h 433"/>
                <a:gd name="T6" fmla="*/ 107 w 241"/>
                <a:gd name="T7" fmla="*/ 200 h 433"/>
                <a:gd name="T8" fmla="*/ 107 w 241"/>
                <a:gd name="T9" fmla="*/ 0 h 433"/>
                <a:gd name="T10" fmla="*/ 0 w 241"/>
                <a:gd name="T11" fmla="*/ 0 h 433"/>
                <a:gd name="T12" fmla="*/ 0 w 241"/>
                <a:gd name="T13" fmla="*/ 299 h 433"/>
                <a:gd name="T14" fmla="*/ 214 w 241"/>
                <a:gd name="T15" fmla="*/ 299 h 433"/>
                <a:gd name="T16" fmla="*/ 214 w 241"/>
                <a:gd name="T17" fmla="*/ 350 h 433"/>
                <a:gd name="T18" fmla="*/ 322 w 241"/>
                <a:gd name="T19" fmla="*/ 250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6" name="Freeform 41"/>
            <p:cNvSpPr>
              <a:spLocks/>
            </p:cNvSpPr>
            <p:nvPr/>
          </p:nvSpPr>
          <p:spPr bwMode="auto">
            <a:xfrm>
              <a:off x="4859" y="3076"/>
              <a:ext cx="253" cy="419"/>
            </a:xfrm>
            <a:custGeom>
              <a:avLst/>
              <a:gdLst>
                <a:gd name="T0" fmla="*/ 322 w 241"/>
                <a:gd name="T1" fmla="*/ 254 h 433"/>
                <a:gd name="T2" fmla="*/ 214 w 241"/>
                <a:gd name="T3" fmla="*/ 152 h 433"/>
                <a:gd name="T4" fmla="*/ 214 w 241"/>
                <a:gd name="T5" fmla="*/ 203 h 433"/>
                <a:gd name="T6" fmla="*/ 107 w 241"/>
                <a:gd name="T7" fmla="*/ 203 h 433"/>
                <a:gd name="T8" fmla="*/ 107 w 241"/>
                <a:gd name="T9" fmla="*/ 0 h 433"/>
                <a:gd name="T10" fmla="*/ 0 w 241"/>
                <a:gd name="T11" fmla="*/ 0 h 433"/>
                <a:gd name="T12" fmla="*/ 0 w 241"/>
                <a:gd name="T13" fmla="*/ 304 h 433"/>
                <a:gd name="T14" fmla="*/ 214 w 241"/>
                <a:gd name="T15" fmla="*/ 304 h 433"/>
                <a:gd name="T16" fmla="*/ 214 w 241"/>
                <a:gd name="T17" fmla="*/ 354 h 433"/>
                <a:gd name="T18" fmla="*/ 322 w 241"/>
                <a:gd name="T19" fmla="*/ 254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240" y="309"/>
                  </a:moveTo>
                  <a:lnTo>
                    <a:pt x="160" y="185"/>
                  </a:lnTo>
                  <a:lnTo>
                    <a:pt x="160" y="247"/>
                  </a:lnTo>
                  <a:lnTo>
                    <a:pt x="80" y="247"/>
                  </a:lnTo>
                  <a:lnTo>
                    <a:pt x="80" y="0"/>
                  </a:lnTo>
                  <a:lnTo>
                    <a:pt x="0" y="0"/>
                  </a:lnTo>
                  <a:lnTo>
                    <a:pt x="0" y="370"/>
                  </a:lnTo>
                  <a:lnTo>
                    <a:pt x="160" y="370"/>
                  </a:lnTo>
                  <a:lnTo>
                    <a:pt x="160" y="432"/>
                  </a:lnTo>
                  <a:lnTo>
                    <a:pt x="240" y="309"/>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7" name="Freeform 42"/>
            <p:cNvSpPr>
              <a:spLocks/>
            </p:cNvSpPr>
            <p:nvPr/>
          </p:nvSpPr>
          <p:spPr bwMode="auto">
            <a:xfrm>
              <a:off x="3192" y="1719"/>
              <a:ext cx="253" cy="419"/>
            </a:xfrm>
            <a:custGeom>
              <a:avLst/>
              <a:gdLst>
                <a:gd name="T0" fmla="*/ 0 w 241"/>
                <a:gd name="T1" fmla="*/ 101 h 433"/>
                <a:gd name="T2" fmla="*/ 107 w 241"/>
                <a:gd name="T3" fmla="*/ 203 h 433"/>
                <a:gd name="T4" fmla="*/ 107 w 241"/>
                <a:gd name="T5" fmla="*/ 152 h 433"/>
                <a:gd name="T6" fmla="*/ 214 w 241"/>
                <a:gd name="T7" fmla="*/ 152 h 433"/>
                <a:gd name="T8" fmla="*/ 214 w 241"/>
                <a:gd name="T9" fmla="*/ 354 h 433"/>
                <a:gd name="T10" fmla="*/ 322 w 241"/>
                <a:gd name="T11" fmla="*/ 354 h 433"/>
                <a:gd name="T12" fmla="*/ 322 w 241"/>
                <a:gd name="T13" fmla="*/ 50 h 433"/>
                <a:gd name="T14" fmla="*/ 107 w 241"/>
                <a:gd name="T15" fmla="*/ 50 h 433"/>
                <a:gd name="T16" fmla="*/ 107 w 241"/>
                <a:gd name="T17" fmla="*/ 0 h 433"/>
                <a:gd name="T18" fmla="*/ 0 w 241"/>
                <a:gd name="T19" fmla="*/ 101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8" name="Freeform 43"/>
            <p:cNvSpPr>
              <a:spLocks/>
            </p:cNvSpPr>
            <p:nvPr/>
          </p:nvSpPr>
          <p:spPr bwMode="auto">
            <a:xfrm>
              <a:off x="4151" y="2183"/>
              <a:ext cx="254" cy="419"/>
            </a:xfrm>
            <a:custGeom>
              <a:avLst/>
              <a:gdLst>
                <a:gd name="T0" fmla="*/ 0 w 241"/>
                <a:gd name="T1" fmla="*/ 101 h 433"/>
                <a:gd name="T2" fmla="*/ 110 w 241"/>
                <a:gd name="T3" fmla="*/ 203 h 433"/>
                <a:gd name="T4" fmla="*/ 110 w 241"/>
                <a:gd name="T5" fmla="*/ 152 h 433"/>
                <a:gd name="T6" fmla="*/ 220 w 241"/>
                <a:gd name="T7" fmla="*/ 152 h 433"/>
                <a:gd name="T8" fmla="*/ 220 w 241"/>
                <a:gd name="T9" fmla="*/ 354 h 433"/>
                <a:gd name="T10" fmla="*/ 329 w 241"/>
                <a:gd name="T11" fmla="*/ 354 h 433"/>
                <a:gd name="T12" fmla="*/ 329 w 241"/>
                <a:gd name="T13" fmla="*/ 50 h 433"/>
                <a:gd name="T14" fmla="*/ 110 w 241"/>
                <a:gd name="T15" fmla="*/ 50 h 433"/>
                <a:gd name="T16" fmla="*/ 110 w 241"/>
                <a:gd name="T17" fmla="*/ 0 h 433"/>
                <a:gd name="T18" fmla="*/ 0 w 241"/>
                <a:gd name="T19" fmla="*/ 101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59" name="Freeform 44"/>
            <p:cNvSpPr>
              <a:spLocks/>
            </p:cNvSpPr>
            <p:nvPr/>
          </p:nvSpPr>
          <p:spPr bwMode="auto">
            <a:xfrm>
              <a:off x="2232" y="1256"/>
              <a:ext cx="253" cy="418"/>
            </a:xfrm>
            <a:custGeom>
              <a:avLst/>
              <a:gdLst>
                <a:gd name="T0" fmla="*/ 0 w 241"/>
                <a:gd name="T1" fmla="*/ 99 h 433"/>
                <a:gd name="T2" fmla="*/ 107 w 241"/>
                <a:gd name="T3" fmla="*/ 200 h 433"/>
                <a:gd name="T4" fmla="*/ 107 w 241"/>
                <a:gd name="T5" fmla="*/ 150 h 433"/>
                <a:gd name="T6" fmla="*/ 214 w 241"/>
                <a:gd name="T7" fmla="*/ 150 h 433"/>
                <a:gd name="T8" fmla="*/ 214 w 241"/>
                <a:gd name="T9" fmla="*/ 350 h 433"/>
                <a:gd name="T10" fmla="*/ 322 w 241"/>
                <a:gd name="T11" fmla="*/ 350 h 433"/>
                <a:gd name="T12" fmla="*/ 322 w 241"/>
                <a:gd name="T13" fmla="*/ 50 h 433"/>
                <a:gd name="T14" fmla="*/ 107 w 241"/>
                <a:gd name="T15" fmla="*/ 50 h 433"/>
                <a:gd name="T16" fmla="*/ 107 w 241"/>
                <a:gd name="T17" fmla="*/ 0 h 433"/>
                <a:gd name="T18" fmla="*/ 0 w 241"/>
                <a:gd name="T19" fmla="*/ 99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60" name="Freeform 45"/>
            <p:cNvSpPr>
              <a:spLocks/>
            </p:cNvSpPr>
            <p:nvPr/>
          </p:nvSpPr>
          <p:spPr bwMode="auto">
            <a:xfrm>
              <a:off x="5111" y="2647"/>
              <a:ext cx="255" cy="418"/>
            </a:xfrm>
            <a:custGeom>
              <a:avLst/>
              <a:gdLst>
                <a:gd name="T0" fmla="*/ 0 w 241"/>
                <a:gd name="T1" fmla="*/ 99 h 433"/>
                <a:gd name="T2" fmla="*/ 113 w 241"/>
                <a:gd name="T3" fmla="*/ 200 h 433"/>
                <a:gd name="T4" fmla="*/ 113 w 241"/>
                <a:gd name="T5" fmla="*/ 150 h 433"/>
                <a:gd name="T6" fmla="*/ 224 w 241"/>
                <a:gd name="T7" fmla="*/ 150 h 433"/>
                <a:gd name="T8" fmla="*/ 224 w 241"/>
                <a:gd name="T9" fmla="*/ 350 h 433"/>
                <a:gd name="T10" fmla="*/ 339 w 241"/>
                <a:gd name="T11" fmla="*/ 350 h 433"/>
                <a:gd name="T12" fmla="*/ 339 w 241"/>
                <a:gd name="T13" fmla="*/ 50 h 433"/>
                <a:gd name="T14" fmla="*/ 113 w 241"/>
                <a:gd name="T15" fmla="*/ 50 h 433"/>
                <a:gd name="T16" fmla="*/ 113 w 241"/>
                <a:gd name="T17" fmla="*/ 0 h 433"/>
                <a:gd name="T18" fmla="*/ 0 w 241"/>
                <a:gd name="T19" fmla="*/ 99 h 43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41" h="433">
                  <a:moveTo>
                    <a:pt x="0" y="123"/>
                  </a:moveTo>
                  <a:lnTo>
                    <a:pt x="80" y="247"/>
                  </a:lnTo>
                  <a:lnTo>
                    <a:pt x="80" y="185"/>
                  </a:lnTo>
                  <a:lnTo>
                    <a:pt x="160" y="185"/>
                  </a:lnTo>
                  <a:lnTo>
                    <a:pt x="160" y="432"/>
                  </a:lnTo>
                  <a:lnTo>
                    <a:pt x="240" y="432"/>
                  </a:lnTo>
                  <a:lnTo>
                    <a:pt x="240" y="62"/>
                  </a:lnTo>
                  <a:lnTo>
                    <a:pt x="80" y="62"/>
                  </a:lnTo>
                  <a:lnTo>
                    <a:pt x="80" y="0"/>
                  </a:lnTo>
                  <a:lnTo>
                    <a:pt x="0" y="123"/>
                  </a:lnTo>
                </a:path>
              </a:pathLst>
            </a:custGeom>
            <a:solidFill>
              <a:srgbClr val="333399"/>
            </a:solidFill>
            <a:ln w="12700" cap="rnd" cmpd="sng">
              <a:solidFill>
                <a:srgbClr val="333399"/>
              </a:solidFill>
              <a:prstDash val="solid"/>
              <a:round/>
              <a:headEnd/>
              <a:tailEnd/>
            </a:ln>
            <a:effectLst/>
          </p:spPr>
          <p:txBody>
            <a:bodyPr/>
            <a:lstStyle/>
            <a:p>
              <a:endParaRPr lang="en-GB"/>
            </a:p>
          </p:txBody>
        </p:sp>
        <p:sp>
          <p:nvSpPr>
            <p:cNvPr id="68661" name="Rectangle 46"/>
            <p:cNvSpPr>
              <a:spLocks noChangeArrowheads="1"/>
            </p:cNvSpPr>
            <p:nvPr/>
          </p:nvSpPr>
          <p:spPr bwMode="auto">
            <a:xfrm rot="2100000">
              <a:off x="1720" y="2579"/>
              <a:ext cx="1402" cy="381"/>
            </a:xfrm>
            <a:prstGeom prst="rect">
              <a:avLst/>
            </a:prstGeom>
            <a:noFill/>
            <a:ln w="9525">
              <a:noFill/>
              <a:miter lim="800000"/>
              <a:headEnd/>
              <a:tailEnd/>
            </a:ln>
            <a:effectLst/>
          </p:spPr>
          <p:txBody>
            <a:bodyPr wrap="none" lIns="92075" tIns="46038" rIns="92075" bIns="46038">
              <a:spAutoFit/>
            </a:bodyPr>
            <a:lstStyle/>
            <a:p>
              <a:r>
                <a:rPr lang="en-US" sz="2000" b="1">
                  <a:solidFill>
                    <a:srgbClr val="333399"/>
                  </a:solidFill>
                  <a:latin typeface="Times New Roman" pitchFamily="18" charset="0"/>
                </a:rPr>
                <a:t>&lt;&lt;  ALIGNED &gt;&gt;</a:t>
              </a:r>
            </a:p>
          </p:txBody>
        </p:sp>
      </p:grpSp>
      <p:sp>
        <p:nvSpPr>
          <p:cNvPr id="99375" name="Text Box 47"/>
          <p:cNvSpPr txBox="1">
            <a:spLocks noChangeArrowheads="1"/>
          </p:cNvSpPr>
          <p:nvPr/>
        </p:nvSpPr>
        <p:spPr bwMode="auto">
          <a:xfrm>
            <a:off x="250825" y="1062038"/>
            <a:ext cx="864235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sz="3200" b="1" u="sng" dirty="0">
                <a:effectLst>
                  <a:outerShdw blurRad="38100" dist="38100" dir="2700000" algn="tl">
                    <a:srgbClr val="C0C0C0"/>
                  </a:outerShdw>
                </a:effectLst>
                <a:latin typeface="Arial" pitchFamily="34" charset="0"/>
              </a:rPr>
              <a:t>The Alignment Process / Structure</a:t>
            </a:r>
          </a:p>
        </p:txBody>
      </p:sp>
      <p:pic>
        <p:nvPicPr>
          <p:cNvPr id="68614" name="Picture 49"/>
          <p:cNvPicPr>
            <a:picLocks noChangeAspect="1" noChangeArrowheads="1"/>
          </p:cNvPicPr>
          <p:nvPr/>
        </p:nvPicPr>
        <p:blipFill>
          <a:blip r:embed="rId3" cstate="print"/>
          <a:srcRect/>
          <a:stretch>
            <a:fillRect/>
          </a:stretch>
        </p:blipFill>
        <p:spPr bwMode="auto">
          <a:xfrm>
            <a:off x="300038" y="4254500"/>
            <a:ext cx="5654675" cy="2414588"/>
          </a:xfrm>
          <a:prstGeom prst="rect">
            <a:avLst/>
          </a:prstGeom>
          <a:noFill/>
          <a:ln w="9525">
            <a:noFill/>
            <a:miter lim="800000"/>
            <a:headEnd/>
            <a:tailEnd/>
          </a:ln>
          <a:effectLst/>
        </p:spPr>
      </p:pic>
      <p:sp>
        <p:nvSpPr>
          <p:cNvPr id="50" name="Text Box 4"/>
          <p:cNvSpPr txBox="1">
            <a:spLocks noChangeArrowheads="1"/>
          </p:cNvSpPr>
          <p:nvPr/>
        </p:nvSpPr>
        <p:spPr bwMode="auto">
          <a:xfrm>
            <a:off x="6161088" y="4254500"/>
            <a:ext cx="2732087" cy="2370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ts val="0"/>
              </a:spcBef>
              <a:defRPr/>
            </a:pPr>
            <a:r>
              <a:rPr lang="en-US" sz="2000" b="1" u="sng" dirty="0">
                <a:latin typeface="+mn-lt"/>
              </a:rPr>
              <a:t>Action Teams</a:t>
            </a:r>
            <a:endParaRPr lang="en-US" sz="1600" b="1" dirty="0">
              <a:latin typeface="+mn-lt"/>
            </a:endParaRPr>
          </a:p>
          <a:p>
            <a:pPr marL="285750" indent="-285750">
              <a:spcBef>
                <a:spcPts val="0"/>
              </a:spcBef>
              <a:buClr>
                <a:schemeClr val="tx1"/>
              </a:buClr>
              <a:buFont typeface="Arial" pitchFamily="34" charset="0"/>
              <a:buChar char="•"/>
              <a:defRPr/>
            </a:pPr>
            <a:r>
              <a:rPr lang="en-US" sz="1600" b="1" dirty="0">
                <a:latin typeface="+mn-lt"/>
              </a:rPr>
              <a:t>Plan</a:t>
            </a:r>
          </a:p>
          <a:p>
            <a:pPr marL="285750" indent="-285750">
              <a:spcBef>
                <a:spcPts val="0"/>
              </a:spcBef>
              <a:buClr>
                <a:schemeClr val="tx1"/>
              </a:buClr>
              <a:buFont typeface="Arial" pitchFamily="34" charset="0"/>
              <a:buChar char="•"/>
              <a:defRPr/>
            </a:pPr>
            <a:r>
              <a:rPr lang="en-US" sz="1600" b="1" dirty="0">
                <a:latin typeface="+mn-lt"/>
              </a:rPr>
              <a:t>Measurement &amp; Targets</a:t>
            </a:r>
          </a:p>
          <a:p>
            <a:pPr marL="285750" indent="-285750">
              <a:spcBef>
                <a:spcPts val="0"/>
              </a:spcBef>
              <a:buClr>
                <a:schemeClr val="tx1"/>
              </a:buClr>
              <a:buFont typeface="Arial" pitchFamily="34" charset="0"/>
              <a:buChar char="•"/>
              <a:defRPr/>
            </a:pPr>
            <a:r>
              <a:rPr lang="en-US" sz="1600" b="1" dirty="0" err="1">
                <a:latin typeface="+mn-lt"/>
              </a:rPr>
              <a:t>Visualise</a:t>
            </a:r>
            <a:r>
              <a:rPr lang="en-US" sz="1600" b="1" dirty="0">
                <a:latin typeface="+mn-lt"/>
              </a:rPr>
              <a:t> at the point of use</a:t>
            </a:r>
          </a:p>
          <a:p>
            <a:pPr marL="285750" indent="-285750">
              <a:spcBef>
                <a:spcPts val="0"/>
              </a:spcBef>
              <a:buClr>
                <a:schemeClr val="tx1"/>
              </a:buClr>
              <a:buFont typeface="Arial" pitchFamily="34" charset="0"/>
              <a:buChar char="•"/>
              <a:defRPr/>
            </a:pPr>
            <a:r>
              <a:rPr lang="en-US" sz="1600" b="1" dirty="0">
                <a:latin typeface="+mn-lt"/>
              </a:rPr>
              <a:t>S.M.A.R.T. Objectives</a:t>
            </a:r>
          </a:p>
          <a:p>
            <a:pPr marL="285750" indent="-285750">
              <a:spcBef>
                <a:spcPts val="0"/>
              </a:spcBef>
              <a:buClr>
                <a:schemeClr val="tx1"/>
              </a:buClr>
              <a:buFont typeface="Arial" pitchFamily="34" charset="0"/>
              <a:buChar char="•"/>
              <a:defRPr/>
            </a:pPr>
            <a:r>
              <a:rPr lang="en-US" sz="1600" b="1" dirty="0">
                <a:latin typeface="+mn-lt"/>
              </a:rPr>
              <a:t>Review Structure</a:t>
            </a:r>
          </a:p>
          <a:p>
            <a:pPr marL="285750" indent="-285750">
              <a:spcBef>
                <a:spcPts val="0"/>
              </a:spcBef>
              <a:buClr>
                <a:schemeClr val="tx1"/>
              </a:buClr>
              <a:buFont typeface="Arial" pitchFamily="34" charset="0"/>
              <a:buChar char="•"/>
              <a:defRPr/>
            </a:pPr>
            <a:r>
              <a:rPr lang="en-US" sz="1600" b="1" dirty="0">
                <a:latin typeface="+mn-lt"/>
              </a:rPr>
              <a:t>Conduct Training</a:t>
            </a:r>
          </a:p>
        </p:txBody>
      </p:sp>
      <p:sp>
        <p:nvSpPr>
          <p:cNvPr id="68616" name="Rectangle 50"/>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8617"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8618"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8619" name="Slide Number Placeholder 2"/>
          <p:cNvSpPr>
            <a:spLocks noGrp="1"/>
          </p:cNvSpPr>
          <p:nvPr>
            <p:ph type="sldNum" sz="quarter" idx="11"/>
          </p:nvPr>
        </p:nvSpPr>
        <p:spPr>
          <a:noFill/>
        </p:spPr>
        <p:txBody>
          <a:bodyPr/>
          <a:lstStyle/>
          <a:p>
            <a:fld id="{1AAA9D7F-9E48-40AF-B001-475B4ED80088}" type="slidenum">
              <a:rPr lang="en-US" smtClean="0"/>
              <a:pPr/>
              <a:t>65</a:t>
            </a:fld>
            <a:endParaRPr lang="en-US" smtClean="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Rectangle 2"/>
          <p:cNvSpPr>
            <a:spLocks noChangeArrowheads="1"/>
          </p:cNvSpPr>
          <p:nvPr/>
        </p:nvSpPr>
        <p:spPr bwMode="auto">
          <a:xfrm>
            <a:off x="6742113" y="890588"/>
            <a:ext cx="620712" cy="258762"/>
          </a:xfrm>
          <a:prstGeom prst="rect">
            <a:avLst/>
          </a:prstGeom>
          <a:noFill/>
          <a:ln w="9525">
            <a:noFill/>
            <a:miter lim="800000"/>
            <a:headEnd/>
            <a:tailEnd/>
          </a:ln>
        </p:spPr>
        <p:txBody>
          <a:bodyPr wrap="none" lIns="0" tIns="0" rIns="0" bIns="0">
            <a:spAutoFit/>
          </a:bodyPr>
          <a:lstStyle/>
          <a:p>
            <a:pPr algn="ctr"/>
            <a:r>
              <a:rPr lang="en-US" sz="1700" b="1">
                <a:solidFill>
                  <a:srgbClr val="000000"/>
                </a:solidFill>
                <a:latin typeface="Times New Roman" pitchFamily="18" charset="0"/>
              </a:rPr>
              <a:t>HOWS</a:t>
            </a:r>
            <a:endParaRPr lang="en-US" sz="1000">
              <a:latin typeface="Times New Roman" pitchFamily="18" charset="0"/>
            </a:endParaRPr>
          </a:p>
        </p:txBody>
      </p:sp>
      <p:sp>
        <p:nvSpPr>
          <p:cNvPr id="69635" name="Rectangle 3"/>
          <p:cNvSpPr>
            <a:spLocks noChangeArrowheads="1"/>
          </p:cNvSpPr>
          <p:nvPr/>
        </p:nvSpPr>
        <p:spPr bwMode="auto">
          <a:xfrm>
            <a:off x="828675" y="1085850"/>
            <a:ext cx="4763" cy="3175"/>
          </a:xfrm>
          <a:prstGeom prst="rect">
            <a:avLst/>
          </a:prstGeom>
          <a:solidFill>
            <a:srgbClr val="000000"/>
          </a:solidFill>
          <a:ln w="9525">
            <a:noFill/>
            <a:miter lim="800000"/>
            <a:headEnd/>
            <a:tailEnd/>
          </a:ln>
        </p:spPr>
        <p:txBody>
          <a:bodyPr/>
          <a:lstStyle/>
          <a:p>
            <a:endParaRPr lang="en-GB"/>
          </a:p>
        </p:txBody>
      </p:sp>
      <p:sp>
        <p:nvSpPr>
          <p:cNvPr id="69636" name="Line 4"/>
          <p:cNvSpPr>
            <a:spLocks noChangeShapeType="1"/>
          </p:cNvSpPr>
          <p:nvPr/>
        </p:nvSpPr>
        <p:spPr bwMode="auto">
          <a:xfrm>
            <a:off x="828675" y="1085850"/>
            <a:ext cx="3175" cy="3175"/>
          </a:xfrm>
          <a:prstGeom prst="line">
            <a:avLst/>
          </a:prstGeom>
          <a:noFill/>
          <a:ln w="0">
            <a:solidFill>
              <a:srgbClr val="000000"/>
            </a:solidFill>
            <a:round/>
            <a:headEnd/>
            <a:tailEnd/>
          </a:ln>
        </p:spPr>
        <p:txBody>
          <a:bodyPr/>
          <a:lstStyle/>
          <a:p>
            <a:endParaRPr lang="en-GB"/>
          </a:p>
        </p:txBody>
      </p:sp>
      <p:sp>
        <p:nvSpPr>
          <p:cNvPr id="69637" name="Rectangle 5"/>
          <p:cNvSpPr>
            <a:spLocks noChangeArrowheads="1"/>
          </p:cNvSpPr>
          <p:nvPr/>
        </p:nvSpPr>
        <p:spPr bwMode="auto">
          <a:xfrm>
            <a:off x="833438" y="1089025"/>
            <a:ext cx="4762" cy="1588"/>
          </a:xfrm>
          <a:prstGeom prst="rect">
            <a:avLst/>
          </a:prstGeom>
          <a:solidFill>
            <a:srgbClr val="000000"/>
          </a:solidFill>
          <a:ln w="9525">
            <a:noFill/>
            <a:miter lim="800000"/>
            <a:headEnd/>
            <a:tailEnd/>
          </a:ln>
        </p:spPr>
        <p:txBody>
          <a:bodyPr/>
          <a:lstStyle/>
          <a:p>
            <a:endParaRPr lang="en-GB"/>
          </a:p>
        </p:txBody>
      </p:sp>
      <p:sp>
        <p:nvSpPr>
          <p:cNvPr id="69638" name="Line 6"/>
          <p:cNvSpPr>
            <a:spLocks noChangeShapeType="1"/>
          </p:cNvSpPr>
          <p:nvPr/>
        </p:nvSpPr>
        <p:spPr bwMode="auto">
          <a:xfrm>
            <a:off x="833438" y="1089025"/>
            <a:ext cx="4762" cy="1588"/>
          </a:xfrm>
          <a:prstGeom prst="line">
            <a:avLst/>
          </a:prstGeom>
          <a:noFill/>
          <a:ln w="0">
            <a:solidFill>
              <a:srgbClr val="000000"/>
            </a:solidFill>
            <a:round/>
            <a:headEnd/>
            <a:tailEnd/>
          </a:ln>
        </p:spPr>
        <p:txBody>
          <a:bodyPr/>
          <a:lstStyle/>
          <a:p>
            <a:endParaRPr lang="en-GB"/>
          </a:p>
        </p:txBody>
      </p:sp>
      <p:sp>
        <p:nvSpPr>
          <p:cNvPr id="69639" name="Rectangle 7"/>
          <p:cNvSpPr>
            <a:spLocks noChangeArrowheads="1"/>
          </p:cNvSpPr>
          <p:nvPr/>
        </p:nvSpPr>
        <p:spPr bwMode="auto">
          <a:xfrm>
            <a:off x="833438" y="1085850"/>
            <a:ext cx="4762" cy="3175"/>
          </a:xfrm>
          <a:prstGeom prst="rect">
            <a:avLst/>
          </a:prstGeom>
          <a:solidFill>
            <a:srgbClr val="000000"/>
          </a:solidFill>
          <a:ln w="9525">
            <a:noFill/>
            <a:miter lim="800000"/>
            <a:headEnd/>
            <a:tailEnd/>
          </a:ln>
        </p:spPr>
        <p:txBody>
          <a:bodyPr/>
          <a:lstStyle/>
          <a:p>
            <a:endParaRPr lang="en-GB"/>
          </a:p>
        </p:txBody>
      </p:sp>
      <p:sp>
        <p:nvSpPr>
          <p:cNvPr id="69640" name="Line 8"/>
          <p:cNvSpPr>
            <a:spLocks noChangeShapeType="1"/>
          </p:cNvSpPr>
          <p:nvPr/>
        </p:nvSpPr>
        <p:spPr bwMode="auto">
          <a:xfrm>
            <a:off x="833438" y="1085850"/>
            <a:ext cx="4762" cy="1588"/>
          </a:xfrm>
          <a:prstGeom prst="line">
            <a:avLst/>
          </a:prstGeom>
          <a:noFill/>
          <a:ln w="0">
            <a:solidFill>
              <a:srgbClr val="000000"/>
            </a:solidFill>
            <a:round/>
            <a:headEnd/>
            <a:tailEnd/>
          </a:ln>
        </p:spPr>
        <p:txBody>
          <a:bodyPr/>
          <a:lstStyle/>
          <a:p>
            <a:endParaRPr lang="en-GB"/>
          </a:p>
        </p:txBody>
      </p:sp>
      <p:sp>
        <p:nvSpPr>
          <p:cNvPr id="69641" name="Line 9"/>
          <p:cNvSpPr>
            <a:spLocks noChangeShapeType="1"/>
          </p:cNvSpPr>
          <p:nvPr/>
        </p:nvSpPr>
        <p:spPr bwMode="auto">
          <a:xfrm>
            <a:off x="833438" y="1085850"/>
            <a:ext cx="3175" cy="3175"/>
          </a:xfrm>
          <a:prstGeom prst="line">
            <a:avLst/>
          </a:prstGeom>
          <a:noFill/>
          <a:ln w="0">
            <a:solidFill>
              <a:srgbClr val="000000"/>
            </a:solidFill>
            <a:round/>
            <a:headEnd/>
            <a:tailEnd/>
          </a:ln>
        </p:spPr>
        <p:txBody>
          <a:bodyPr/>
          <a:lstStyle/>
          <a:p>
            <a:endParaRPr lang="en-GB"/>
          </a:p>
        </p:txBody>
      </p:sp>
      <p:sp>
        <p:nvSpPr>
          <p:cNvPr id="69642" name="Rectangle 10"/>
          <p:cNvSpPr>
            <a:spLocks noChangeArrowheads="1"/>
          </p:cNvSpPr>
          <p:nvPr/>
        </p:nvSpPr>
        <p:spPr bwMode="auto">
          <a:xfrm>
            <a:off x="838200" y="1085850"/>
            <a:ext cx="1746250" cy="3175"/>
          </a:xfrm>
          <a:prstGeom prst="rect">
            <a:avLst/>
          </a:prstGeom>
          <a:solidFill>
            <a:srgbClr val="000000"/>
          </a:solidFill>
          <a:ln w="9525">
            <a:noFill/>
            <a:miter lim="800000"/>
            <a:headEnd/>
            <a:tailEnd/>
          </a:ln>
        </p:spPr>
        <p:txBody>
          <a:bodyPr/>
          <a:lstStyle/>
          <a:p>
            <a:endParaRPr lang="en-GB"/>
          </a:p>
        </p:txBody>
      </p:sp>
      <p:sp>
        <p:nvSpPr>
          <p:cNvPr id="69643" name="Line 11"/>
          <p:cNvSpPr>
            <a:spLocks noChangeShapeType="1"/>
          </p:cNvSpPr>
          <p:nvPr/>
        </p:nvSpPr>
        <p:spPr bwMode="auto">
          <a:xfrm>
            <a:off x="838200" y="1085850"/>
            <a:ext cx="1746250" cy="1588"/>
          </a:xfrm>
          <a:prstGeom prst="line">
            <a:avLst/>
          </a:prstGeom>
          <a:noFill/>
          <a:ln w="0">
            <a:solidFill>
              <a:srgbClr val="000000"/>
            </a:solidFill>
            <a:round/>
            <a:headEnd/>
            <a:tailEnd/>
          </a:ln>
        </p:spPr>
        <p:txBody>
          <a:bodyPr/>
          <a:lstStyle/>
          <a:p>
            <a:endParaRPr lang="en-GB"/>
          </a:p>
        </p:txBody>
      </p:sp>
      <p:sp>
        <p:nvSpPr>
          <p:cNvPr id="69644" name="Rectangle 12"/>
          <p:cNvSpPr>
            <a:spLocks noChangeArrowheads="1"/>
          </p:cNvSpPr>
          <p:nvPr/>
        </p:nvSpPr>
        <p:spPr bwMode="auto">
          <a:xfrm>
            <a:off x="2584450" y="1089025"/>
            <a:ext cx="6350" cy="1588"/>
          </a:xfrm>
          <a:prstGeom prst="rect">
            <a:avLst/>
          </a:prstGeom>
          <a:solidFill>
            <a:srgbClr val="000000"/>
          </a:solidFill>
          <a:ln w="9525">
            <a:noFill/>
            <a:miter lim="800000"/>
            <a:headEnd/>
            <a:tailEnd/>
          </a:ln>
        </p:spPr>
        <p:txBody>
          <a:bodyPr/>
          <a:lstStyle/>
          <a:p>
            <a:endParaRPr lang="en-GB"/>
          </a:p>
        </p:txBody>
      </p:sp>
      <p:sp>
        <p:nvSpPr>
          <p:cNvPr id="69645" name="Line 13"/>
          <p:cNvSpPr>
            <a:spLocks noChangeShapeType="1"/>
          </p:cNvSpPr>
          <p:nvPr/>
        </p:nvSpPr>
        <p:spPr bwMode="auto">
          <a:xfrm>
            <a:off x="2584450" y="1089025"/>
            <a:ext cx="6350" cy="1588"/>
          </a:xfrm>
          <a:prstGeom prst="line">
            <a:avLst/>
          </a:prstGeom>
          <a:noFill/>
          <a:ln w="0">
            <a:solidFill>
              <a:srgbClr val="000000"/>
            </a:solidFill>
            <a:round/>
            <a:headEnd/>
            <a:tailEnd/>
          </a:ln>
        </p:spPr>
        <p:txBody>
          <a:bodyPr/>
          <a:lstStyle/>
          <a:p>
            <a:endParaRPr lang="en-GB"/>
          </a:p>
        </p:txBody>
      </p:sp>
      <p:sp>
        <p:nvSpPr>
          <p:cNvPr id="69646" name="Rectangle 14"/>
          <p:cNvSpPr>
            <a:spLocks noChangeArrowheads="1"/>
          </p:cNvSpPr>
          <p:nvPr/>
        </p:nvSpPr>
        <p:spPr bwMode="auto">
          <a:xfrm>
            <a:off x="2584450" y="1085850"/>
            <a:ext cx="6350" cy="3175"/>
          </a:xfrm>
          <a:prstGeom prst="rect">
            <a:avLst/>
          </a:prstGeom>
          <a:solidFill>
            <a:srgbClr val="000000"/>
          </a:solidFill>
          <a:ln w="9525">
            <a:noFill/>
            <a:miter lim="800000"/>
            <a:headEnd/>
            <a:tailEnd/>
          </a:ln>
        </p:spPr>
        <p:txBody>
          <a:bodyPr/>
          <a:lstStyle/>
          <a:p>
            <a:endParaRPr lang="en-GB"/>
          </a:p>
        </p:txBody>
      </p:sp>
      <p:sp>
        <p:nvSpPr>
          <p:cNvPr id="69647" name="Line 15"/>
          <p:cNvSpPr>
            <a:spLocks noChangeShapeType="1"/>
          </p:cNvSpPr>
          <p:nvPr/>
        </p:nvSpPr>
        <p:spPr bwMode="auto">
          <a:xfrm>
            <a:off x="2584450" y="1085850"/>
            <a:ext cx="6350" cy="1588"/>
          </a:xfrm>
          <a:prstGeom prst="line">
            <a:avLst/>
          </a:prstGeom>
          <a:noFill/>
          <a:ln w="0">
            <a:solidFill>
              <a:srgbClr val="000000"/>
            </a:solidFill>
            <a:round/>
            <a:headEnd/>
            <a:tailEnd/>
          </a:ln>
        </p:spPr>
        <p:txBody>
          <a:bodyPr/>
          <a:lstStyle/>
          <a:p>
            <a:endParaRPr lang="en-GB"/>
          </a:p>
        </p:txBody>
      </p:sp>
      <p:sp>
        <p:nvSpPr>
          <p:cNvPr id="69648" name="Line 16"/>
          <p:cNvSpPr>
            <a:spLocks noChangeShapeType="1"/>
          </p:cNvSpPr>
          <p:nvPr/>
        </p:nvSpPr>
        <p:spPr bwMode="auto">
          <a:xfrm>
            <a:off x="2584450" y="1085850"/>
            <a:ext cx="1588" cy="3175"/>
          </a:xfrm>
          <a:prstGeom prst="line">
            <a:avLst/>
          </a:prstGeom>
          <a:noFill/>
          <a:ln w="0">
            <a:solidFill>
              <a:srgbClr val="000000"/>
            </a:solidFill>
            <a:round/>
            <a:headEnd/>
            <a:tailEnd/>
          </a:ln>
        </p:spPr>
        <p:txBody>
          <a:bodyPr/>
          <a:lstStyle/>
          <a:p>
            <a:endParaRPr lang="en-GB"/>
          </a:p>
        </p:txBody>
      </p:sp>
      <p:sp>
        <p:nvSpPr>
          <p:cNvPr id="69649" name="Rectangle 17"/>
          <p:cNvSpPr>
            <a:spLocks noChangeArrowheads="1"/>
          </p:cNvSpPr>
          <p:nvPr/>
        </p:nvSpPr>
        <p:spPr bwMode="auto">
          <a:xfrm>
            <a:off x="2590800" y="1085850"/>
            <a:ext cx="781050" cy="3175"/>
          </a:xfrm>
          <a:prstGeom prst="rect">
            <a:avLst/>
          </a:prstGeom>
          <a:solidFill>
            <a:srgbClr val="000000"/>
          </a:solidFill>
          <a:ln w="9525">
            <a:noFill/>
            <a:miter lim="800000"/>
            <a:headEnd/>
            <a:tailEnd/>
          </a:ln>
        </p:spPr>
        <p:txBody>
          <a:bodyPr/>
          <a:lstStyle/>
          <a:p>
            <a:endParaRPr lang="en-GB"/>
          </a:p>
        </p:txBody>
      </p:sp>
      <p:sp>
        <p:nvSpPr>
          <p:cNvPr id="69650" name="Line 18"/>
          <p:cNvSpPr>
            <a:spLocks noChangeShapeType="1"/>
          </p:cNvSpPr>
          <p:nvPr/>
        </p:nvSpPr>
        <p:spPr bwMode="auto">
          <a:xfrm>
            <a:off x="2590800" y="1085850"/>
            <a:ext cx="781050" cy="1588"/>
          </a:xfrm>
          <a:prstGeom prst="line">
            <a:avLst/>
          </a:prstGeom>
          <a:noFill/>
          <a:ln w="0">
            <a:solidFill>
              <a:srgbClr val="000000"/>
            </a:solidFill>
            <a:round/>
            <a:headEnd/>
            <a:tailEnd/>
          </a:ln>
        </p:spPr>
        <p:txBody>
          <a:bodyPr/>
          <a:lstStyle/>
          <a:p>
            <a:endParaRPr lang="en-GB"/>
          </a:p>
        </p:txBody>
      </p:sp>
      <p:sp>
        <p:nvSpPr>
          <p:cNvPr id="69651" name="Rectangle 19"/>
          <p:cNvSpPr>
            <a:spLocks noChangeArrowheads="1"/>
          </p:cNvSpPr>
          <p:nvPr/>
        </p:nvSpPr>
        <p:spPr bwMode="auto">
          <a:xfrm>
            <a:off x="3371850" y="1089025"/>
            <a:ext cx="6350" cy="1588"/>
          </a:xfrm>
          <a:prstGeom prst="rect">
            <a:avLst/>
          </a:prstGeom>
          <a:solidFill>
            <a:srgbClr val="000000"/>
          </a:solidFill>
          <a:ln w="9525">
            <a:noFill/>
            <a:miter lim="800000"/>
            <a:headEnd/>
            <a:tailEnd/>
          </a:ln>
        </p:spPr>
        <p:txBody>
          <a:bodyPr/>
          <a:lstStyle/>
          <a:p>
            <a:endParaRPr lang="en-GB"/>
          </a:p>
        </p:txBody>
      </p:sp>
      <p:sp>
        <p:nvSpPr>
          <p:cNvPr id="69652" name="Line 20"/>
          <p:cNvSpPr>
            <a:spLocks noChangeShapeType="1"/>
          </p:cNvSpPr>
          <p:nvPr/>
        </p:nvSpPr>
        <p:spPr bwMode="auto">
          <a:xfrm>
            <a:off x="3371850" y="1089025"/>
            <a:ext cx="6350" cy="1588"/>
          </a:xfrm>
          <a:prstGeom prst="line">
            <a:avLst/>
          </a:prstGeom>
          <a:noFill/>
          <a:ln w="0">
            <a:solidFill>
              <a:srgbClr val="000000"/>
            </a:solidFill>
            <a:round/>
            <a:headEnd/>
            <a:tailEnd/>
          </a:ln>
        </p:spPr>
        <p:txBody>
          <a:bodyPr/>
          <a:lstStyle/>
          <a:p>
            <a:endParaRPr lang="en-GB"/>
          </a:p>
        </p:txBody>
      </p:sp>
      <p:sp>
        <p:nvSpPr>
          <p:cNvPr id="69653" name="Rectangle 21"/>
          <p:cNvSpPr>
            <a:spLocks noChangeArrowheads="1"/>
          </p:cNvSpPr>
          <p:nvPr/>
        </p:nvSpPr>
        <p:spPr bwMode="auto">
          <a:xfrm>
            <a:off x="3371850" y="1085850"/>
            <a:ext cx="6350" cy="3175"/>
          </a:xfrm>
          <a:prstGeom prst="rect">
            <a:avLst/>
          </a:prstGeom>
          <a:solidFill>
            <a:srgbClr val="000000"/>
          </a:solidFill>
          <a:ln w="9525">
            <a:noFill/>
            <a:miter lim="800000"/>
            <a:headEnd/>
            <a:tailEnd/>
          </a:ln>
        </p:spPr>
        <p:txBody>
          <a:bodyPr/>
          <a:lstStyle/>
          <a:p>
            <a:endParaRPr lang="en-GB"/>
          </a:p>
        </p:txBody>
      </p:sp>
      <p:sp>
        <p:nvSpPr>
          <p:cNvPr id="69654" name="Line 22"/>
          <p:cNvSpPr>
            <a:spLocks noChangeShapeType="1"/>
          </p:cNvSpPr>
          <p:nvPr/>
        </p:nvSpPr>
        <p:spPr bwMode="auto">
          <a:xfrm>
            <a:off x="3371850" y="1085850"/>
            <a:ext cx="6350" cy="1588"/>
          </a:xfrm>
          <a:prstGeom prst="line">
            <a:avLst/>
          </a:prstGeom>
          <a:noFill/>
          <a:ln w="0">
            <a:solidFill>
              <a:srgbClr val="000000"/>
            </a:solidFill>
            <a:round/>
            <a:headEnd/>
            <a:tailEnd/>
          </a:ln>
        </p:spPr>
        <p:txBody>
          <a:bodyPr/>
          <a:lstStyle/>
          <a:p>
            <a:endParaRPr lang="en-GB"/>
          </a:p>
        </p:txBody>
      </p:sp>
      <p:sp>
        <p:nvSpPr>
          <p:cNvPr id="69655" name="Line 23"/>
          <p:cNvSpPr>
            <a:spLocks noChangeShapeType="1"/>
          </p:cNvSpPr>
          <p:nvPr/>
        </p:nvSpPr>
        <p:spPr bwMode="auto">
          <a:xfrm>
            <a:off x="3371850" y="1085850"/>
            <a:ext cx="1588" cy="3175"/>
          </a:xfrm>
          <a:prstGeom prst="line">
            <a:avLst/>
          </a:prstGeom>
          <a:noFill/>
          <a:ln w="0">
            <a:solidFill>
              <a:srgbClr val="000000"/>
            </a:solidFill>
            <a:round/>
            <a:headEnd/>
            <a:tailEnd/>
          </a:ln>
        </p:spPr>
        <p:txBody>
          <a:bodyPr/>
          <a:lstStyle/>
          <a:p>
            <a:endParaRPr lang="en-GB"/>
          </a:p>
        </p:txBody>
      </p:sp>
      <p:sp>
        <p:nvSpPr>
          <p:cNvPr id="69656" name="Rectangle 24"/>
          <p:cNvSpPr>
            <a:spLocks noChangeArrowheads="1"/>
          </p:cNvSpPr>
          <p:nvPr/>
        </p:nvSpPr>
        <p:spPr bwMode="auto">
          <a:xfrm>
            <a:off x="3378200" y="1085850"/>
            <a:ext cx="784225" cy="3175"/>
          </a:xfrm>
          <a:prstGeom prst="rect">
            <a:avLst/>
          </a:prstGeom>
          <a:solidFill>
            <a:srgbClr val="000000"/>
          </a:solidFill>
          <a:ln w="9525">
            <a:noFill/>
            <a:miter lim="800000"/>
            <a:headEnd/>
            <a:tailEnd/>
          </a:ln>
        </p:spPr>
        <p:txBody>
          <a:bodyPr/>
          <a:lstStyle/>
          <a:p>
            <a:endParaRPr lang="en-GB"/>
          </a:p>
        </p:txBody>
      </p:sp>
      <p:sp>
        <p:nvSpPr>
          <p:cNvPr id="69657" name="Line 25"/>
          <p:cNvSpPr>
            <a:spLocks noChangeShapeType="1"/>
          </p:cNvSpPr>
          <p:nvPr/>
        </p:nvSpPr>
        <p:spPr bwMode="auto">
          <a:xfrm>
            <a:off x="3378200" y="1085850"/>
            <a:ext cx="784225" cy="1588"/>
          </a:xfrm>
          <a:prstGeom prst="line">
            <a:avLst/>
          </a:prstGeom>
          <a:noFill/>
          <a:ln w="0">
            <a:solidFill>
              <a:srgbClr val="000000"/>
            </a:solidFill>
            <a:round/>
            <a:headEnd/>
            <a:tailEnd/>
          </a:ln>
        </p:spPr>
        <p:txBody>
          <a:bodyPr/>
          <a:lstStyle/>
          <a:p>
            <a:endParaRPr lang="en-GB"/>
          </a:p>
        </p:txBody>
      </p:sp>
      <p:sp>
        <p:nvSpPr>
          <p:cNvPr id="69658" name="Rectangle 26"/>
          <p:cNvSpPr>
            <a:spLocks noChangeArrowheads="1"/>
          </p:cNvSpPr>
          <p:nvPr/>
        </p:nvSpPr>
        <p:spPr bwMode="auto">
          <a:xfrm>
            <a:off x="4162425" y="1089025"/>
            <a:ext cx="4763" cy="1588"/>
          </a:xfrm>
          <a:prstGeom prst="rect">
            <a:avLst/>
          </a:prstGeom>
          <a:solidFill>
            <a:srgbClr val="000000"/>
          </a:solidFill>
          <a:ln w="9525">
            <a:noFill/>
            <a:miter lim="800000"/>
            <a:headEnd/>
            <a:tailEnd/>
          </a:ln>
        </p:spPr>
        <p:txBody>
          <a:bodyPr/>
          <a:lstStyle/>
          <a:p>
            <a:endParaRPr lang="en-GB"/>
          </a:p>
        </p:txBody>
      </p:sp>
      <p:sp>
        <p:nvSpPr>
          <p:cNvPr id="69659" name="Line 27"/>
          <p:cNvSpPr>
            <a:spLocks noChangeShapeType="1"/>
          </p:cNvSpPr>
          <p:nvPr/>
        </p:nvSpPr>
        <p:spPr bwMode="auto">
          <a:xfrm>
            <a:off x="4162425" y="1089025"/>
            <a:ext cx="4763" cy="1588"/>
          </a:xfrm>
          <a:prstGeom prst="line">
            <a:avLst/>
          </a:prstGeom>
          <a:noFill/>
          <a:ln w="0">
            <a:solidFill>
              <a:srgbClr val="000000"/>
            </a:solidFill>
            <a:round/>
            <a:headEnd/>
            <a:tailEnd/>
          </a:ln>
        </p:spPr>
        <p:txBody>
          <a:bodyPr/>
          <a:lstStyle/>
          <a:p>
            <a:endParaRPr lang="en-GB"/>
          </a:p>
        </p:txBody>
      </p:sp>
      <p:sp>
        <p:nvSpPr>
          <p:cNvPr id="69660" name="Rectangle 28"/>
          <p:cNvSpPr>
            <a:spLocks noChangeArrowheads="1"/>
          </p:cNvSpPr>
          <p:nvPr/>
        </p:nvSpPr>
        <p:spPr bwMode="auto">
          <a:xfrm>
            <a:off x="4162425" y="1085850"/>
            <a:ext cx="4763" cy="3175"/>
          </a:xfrm>
          <a:prstGeom prst="rect">
            <a:avLst/>
          </a:prstGeom>
          <a:solidFill>
            <a:srgbClr val="000000"/>
          </a:solidFill>
          <a:ln w="9525">
            <a:noFill/>
            <a:miter lim="800000"/>
            <a:headEnd/>
            <a:tailEnd/>
          </a:ln>
        </p:spPr>
        <p:txBody>
          <a:bodyPr/>
          <a:lstStyle/>
          <a:p>
            <a:endParaRPr lang="en-GB"/>
          </a:p>
        </p:txBody>
      </p:sp>
      <p:sp>
        <p:nvSpPr>
          <p:cNvPr id="69661" name="Line 29"/>
          <p:cNvSpPr>
            <a:spLocks noChangeShapeType="1"/>
          </p:cNvSpPr>
          <p:nvPr/>
        </p:nvSpPr>
        <p:spPr bwMode="auto">
          <a:xfrm>
            <a:off x="4162425" y="1085850"/>
            <a:ext cx="4763" cy="1588"/>
          </a:xfrm>
          <a:prstGeom prst="line">
            <a:avLst/>
          </a:prstGeom>
          <a:noFill/>
          <a:ln w="0">
            <a:solidFill>
              <a:srgbClr val="000000"/>
            </a:solidFill>
            <a:round/>
            <a:headEnd/>
            <a:tailEnd/>
          </a:ln>
        </p:spPr>
        <p:txBody>
          <a:bodyPr/>
          <a:lstStyle/>
          <a:p>
            <a:endParaRPr lang="en-GB"/>
          </a:p>
        </p:txBody>
      </p:sp>
      <p:sp>
        <p:nvSpPr>
          <p:cNvPr id="69662" name="Line 30"/>
          <p:cNvSpPr>
            <a:spLocks noChangeShapeType="1"/>
          </p:cNvSpPr>
          <p:nvPr/>
        </p:nvSpPr>
        <p:spPr bwMode="auto">
          <a:xfrm>
            <a:off x="4162425" y="1085850"/>
            <a:ext cx="0" cy="3175"/>
          </a:xfrm>
          <a:prstGeom prst="line">
            <a:avLst/>
          </a:prstGeom>
          <a:noFill/>
          <a:ln w="0">
            <a:solidFill>
              <a:srgbClr val="000000"/>
            </a:solidFill>
            <a:round/>
            <a:headEnd/>
            <a:tailEnd/>
          </a:ln>
        </p:spPr>
        <p:txBody>
          <a:bodyPr/>
          <a:lstStyle/>
          <a:p>
            <a:endParaRPr lang="en-GB"/>
          </a:p>
        </p:txBody>
      </p:sp>
      <p:sp>
        <p:nvSpPr>
          <p:cNvPr id="69663" name="Rectangle 31"/>
          <p:cNvSpPr>
            <a:spLocks noChangeArrowheads="1"/>
          </p:cNvSpPr>
          <p:nvPr/>
        </p:nvSpPr>
        <p:spPr bwMode="auto">
          <a:xfrm>
            <a:off x="4167188" y="1085850"/>
            <a:ext cx="781050" cy="3175"/>
          </a:xfrm>
          <a:prstGeom prst="rect">
            <a:avLst/>
          </a:prstGeom>
          <a:solidFill>
            <a:srgbClr val="000000"/>
          </a:solidFill>
          <a:ln w="9525">
            <a:noFill/>
            <a:miter lim="800000"/>
            <a:headEnd/>
            <a:tailEnd/>
          </a:ln>
        </p:spPr>
        <p:txBody>
          <a:bodyPr/>
          <a:lstStyle/>
          <a:p>
            <a:endParaRPr lang="en-GB"/>
          </a:p>
        </p:txBody>
      </p:sp>
      <p:sp>
        <p:nvSpPr>
          <p:cNvPr id="69664" name="Line 32"/>
          <p:cNvSpPr>
            <a:spLocks noChangeShapeType="1"/>
          </p:cNvSpPr>
          <p:nvPr/>
        </p:nvSpPr>
        <p:spPr bwMode="auto">
          <a:xfrm>
            <a:off x="4167188" y="1085850"/>
            <a:ext cx="781050" cy="1588"/>
          </a:xfrm>
          <a:prstGeom prst="line">
            <a:avLst/>
          </a:prstGeom>
          <a:noFill/>
          <a:ln w="0">
            <a:solidFill>
              <a:srgbClr val="000000"/>
            </a:solidFill>
            <a:round/>
            <a:headEnd/>
            <a:tailEnd/>
          </a:ln>
        </p:spPr>
        <p:txBody>
          <a:bodyPr/>
          <a:lstStyle/>
          <a:p>
            <a:endParaRPr lang="en-GB"/>
          </a:p>
        </p:txBody>
      </p:sp>
      <p:sp>
        <p:nvSpPr>
          <p:cNvPr id="69665" name="Rectangle 33"/>
          <p:cNvSpPr>
            <a:spLocks noChangeArrowheads="1"/>
          </p:cNvSpPr>
          <p:nvPr/>
        </p:nvSpPr>
        <p:spPr bwMode="auto">
          <a:xfrm>
            <a:off x="4948238" y="1089025"/>
            <a:ext cx="6350" cy="1588"/>
          </a:xfrm>
          <a:prstGeom prst="rect">
            <a:avLst/>
          </a:prstGeom>
          <a:solidFill>
            <a:srgbClr val="000000"/>
          </a:solidFill>
          <a:ln w="9525">
            <a:noFill/>
            <a:miter lim="800000"/>
            <a:headEnd/>
            <a:tailEnd/>
          </a:ln>
        </p:spPr>
        <p:txBody>
          <a:bodyPr/>
          <a:lstStyle/>
          <a:p>
            <a:endParaRPr lang="en-GB"/>
          </a:p>
        </p:txBody>
      </p:sp>
      <p:sp>
        <p:nvSpPr>
          <p:cNvPr id="69666" name="Line 34"/>
          <p:cNvSpPr>
            <a:spLocks noChangeShapeType="1"/>
          </p:cNvSpPr>
          <p:nvPr/>
        </p:nvSpPr>
        <p:spPr bwMode="auto">
          <a:xfrm>
            <a:off x="4948238" y="1089025"/>
            <a:ext cx="6350" cy="1588"/>
          </a:xfrm>
          <a:prstGeom prst="line">
            <a:avLst/>
          </a:prstGeom>
          <a:noFill/>
          <a:ln w="0">
            <a:solidFill>
              <a:srgbClr val="000000"/>
            </a:solidFill>
            <a:round/>
            <a:headEnd/>
            <a:tailEnd/>
          </a:ln>
        </p:spPr>
        <p:txBody>
          <a:bodyPr/>
          <a:lstStyle/>
          <a:p>
            <a:endParaRPr lang="en-GB"/>
          </a:p>
        </p:txBody>
      </p:sp>
      <p:sp>
        <p:nvSpPr>
          <p:cNvPr id="69667" name="Rectangle 35"/>
          <p:cNvSpPr>
            <a:spLocks noChangeArrowheads="1"/>
          </p:cNvSpPr>
          <p:nvPr/>
        </p:nvSpPr>
        <p:spPr bwMode="auto">
          <a:xfrm>
            <a:off x="4948238" y="1085850"/>
            <a:ext cx="6350" cy="3175"/>
          </a:xfrm>
          <a:prstGeom prst="rect">
            <a:avLst/>
          </a:prstGeom>
          <a:solidFill>
            <a:srgbClr val="000000"/>
          </a:solidFill>
          <a:ln w="9525">
            <a:noFill/>
            <a:miter lim="800000"/>
            <a:headEnd/>
            <a:tailEnd/>
          </a:ln>
        </p:spPr>
        <p:txBody>
          <a:bodyPr/>
          <a:lstStyle/>
          <a:p>
            <a:endParaRPr lang="en-GB"/>
          </a:p>
        </p:txBody>
      </p:sp>
      <p:sp>
        <p:nvSpPr>
          <p:cNvPr id="69668" name="Line 36"/>
          <p:cNvSpPr>
            <a:spLocks noChangeShapeType="1"/>
          </p:cNvSpPr>
          <p:nvPr/>
        </p:nvSpPr>
        <p:spPr bwMode="auto">
          <a:xfrm>
            <a:off x="4948238" y="1085850"/>
            <a:ext cx="6350" cy="1588"/>
          </a:xfrm>
          <a:prstGeom prst="line">
            <a:avLst/>
          </a:prstGeom>
          <a:noFill/>
          <a:ln w="0">
            <a:solidFill>
              <a:srgbClr val="000000"/>
            </a:solidFill>
            <a:round/>
            <a:headEnd/>
            <a:tailEnd/>
          </a:ln>
        </p:spPr>
        <p:txBody>
          <a:bodyPr/>
          <a:lstStyle/>
          <a:p>
            <a:endParaRPr lang="en-GB"/>
          </a:p>
        </p:txBody>
      </p:sp>
      <p:sp>
        <p:nvSpPr>
          <p:cNvPr id="69669" name="Line 37"/>
          <p:cNvSpPr>
            <a:spLocks noChangeShapeType="1"/>
          </p:cNvSpPr>
          <p:nvPr/>
        </p:nvSpPr>
        <p:spPr bwMode="auto">
          <a:xfrm>
            <a:off x="4948238" y="1085850"/>
            <a:ext cx="3175" cy="3175"/>
          </a:xfrm>
          <a:prstGeom prst="line">
            <a:avLst/>
          </a:prstGeom>
          <a:noFill/>
          <a:ln w="0">
            <a:solidFill>
              <a:srgbClr val="000000"/>
            </a:solidFill>
            <a:round/>
            <a:headEnd/>
            <a:tailEnd/>
          </a:ln>
        </p:spPr>
        <p:txBody>
          <a:bodyPr/>
          <a:lstStyle/>
          <a:p>
            <a:endParaRPr lang="en-GB"/>
          </a:p>
        </p:txBody>
      </p:sp>
      <p:sp>
        <p:nvSpPr>
          <p:cNvPr id="69670" name="Rectangle 38"/>
          <p:cNvSpPr>
            <a:spLocks noChangeArrowheads="1"/>
          </p:cNvSpPr>
          <p:nvPr/>
        </p:nvSpPr>
        <p:spPr bwMode="auto">
          <a:xfrm>
            <a:off x="4954588" y="1085850"/>
            <a:ext cx="784225" cy="3175"/>
          </a:xfrm>
          <a:prstGeom prst="rect">
            <a:avLst/>
          </a:prstGeom>
          <a:solidFill>
            <a:srgbClr val="000000"/>
          </a:solidFill>
          <a:ln w="9525">
            <a:noFill/>
            <a:miter lim="800000"/>
            <a:headEnd/>
            <a:tailEnd/>
          </a:ln>
        </p:spPr>
        <p:txBody>
          <a:bodyPr/>
          <a:lstStyle/>
          <a:p>
            <a:endParaRPr lang="en-GB"/>
          </a:p>
        </p:txBody>
      </p:sp>
      <p:sp>
        <p:nvSpPr>
          <p:cNvPr id="69671" name="Line 39"/>
          <p:cNvSpPr>
            <a:spLocks noChangeShapeType="1"/>
          </p:cNvSpPr>
          <p:nvPr/>
        </p:nvSpPr>
        <p:spPr bwMode="auto">
          <a:xfrm>
            <a:off x="4954588" y="1085850"/>
            <a:ext cx="784225" cy="1588"/>
          </a:xfrm>
          <a:prstGeom prst="line">
            <a:avLst/>
          </a:prstGeom>
          <a:noFill/>
          <a:ln w="0">
            <a:solidFill>
              <a:srgbClr val="000000"/>
            </a:solidFill>
            <a:round/>
            <a:headEnd/>
            <a:tailEnd/>
          </a:ln>
        </p:spPr>
        <p:txBody>
          <a:bodyPr/>
          <a:lstStyle/>
          <a:p>
            <a:endParaRPr lang="en-GB"/>
          </a:p>
        </p:txBody>
      </p:sp>
      <p:sp>
        <p:nvSpPr>
          <p:cNvPr id="69672" name="Rectangle 40"/>
          <p:cNvSpPr>
            <a:spLocks noChangeArrowheads="1"/>
          </p:cNvSpPr>
          <p:nvPr/>
        </p:nvSpPr>
        <p:spPr bwMode="auto">
          <a:xfrm>
            <a:off x="5738813" y="1089025"/>
            <a:ext cx="4762" cy="1588"/>
          </a:xfrm>
          <a:prstGeom prst="rect">
            <a:avLst/>
          </a:prstGeom>
          <a:solidFill>
            <a:srgbClr val="000000"/>
          </a:solidFill>
          <a:ln w="9525">
            <a:noFill/>
            <a:miter lim="800000"/>
            <a:headEnd/>
            <a:tailEnd/>
          </a:ln>
        </p:spPr>
        <p:txBody>
          <a:bodyPr/>
          <a:lstStyle/>
          <a:p>
            <a:endParaRPr lang="en-GB"/>
          </a:p>
        </p:txBody>
      </p:sp>
      <p:sp>
        <p:nvSpPr>
          <p:cNvPr id="69673" name="Line 41"/>
          <p:cNvSpPr>
            <a:spLocks noChangeShapeType="1"/>
          </p:cNvSpPr>
          <p:nvPr/>
        </p:nvSpPr>
        <p:spPr bwMode="auto">
          <a:xfrm>
            <a:off x="5738813" y="1089025"/>
            <a:ext cx="4762" cy="1588"/>
          </a:xfrm>
          <a:prstGeom prst="line">
            <a:avLst/>
          </a:prstGeom>
          <a:noFill/>
          <a:ln w="0">
            <a:solidFill>
              <a:srgbClr val="000000"/>
            </a:solidFill>
            <a:round/>
            <a:headEnd/>
            <a:tailEnd/>
          </a:ln>
        </p:spPr>
        <p:txBody>
          <a:bodyPr/>
          <a:lstStyle/>
          <a:p>
            <a:endParaRPr lang="en-GB"/>
          </a:p>
        </p:txBody>
      </p:sp>
      <p:sp>
        <p:nvSpPr>
          <p:cNvPr id="69674" name="Rectangle 42"/>
          <p:cNvSpPr>
            <a:spLocks noChangeArrowheads="1"/>
          </p:cNvSpPr>
          <p:nvPr/>
        </p:nvSpPr>
        <p:spPr bwMode="auto">
          <a:xfrm>
            <a:off x="5738813" y="1085850"/>
            <a:ext cx="4762" cy="3175"/>
          </a:xfrm>
          <a:prstGeom prst="rect">
            <a:avLst/>
          </a:prstGeom>
          <a:solidFill>
            <a:srgbClr val="000000"/>
          </a:solidFill>
          <a:ln w="9525">
            <a:noFill/>
            <a:miter lim="800000"/>
            <a:headEnd/>
            <a:tailEnd/>
          </a:ln>
        </p:spPr>
        <p:txBody>
          <a:bodyPr/>
          <a:lstStyle/>
          <a:p>
            <a:endParaRPr lang="en-GB"/>
          </a:p>
        </p:txBody>
      </p:sp>
      <p:sp>
        <p:nvSpPr>
          <p:cNvPr id="69675" name="Line 43"/>
          <p:cNvSpPr>
            <a:spLocks noChangeShapeType="1"/>
          </p:cNvSpPr>
          <p:nvPr/>
        </p:nvSpPr>
        <p:spPr bwMode="auto">
          <a:xfrm>
            <a:off x="5738813" y="1085850"/>
            <a:ext cx="4762" cy="1588"/>
          </a:xfrm>
          <a:prstGeom prst="line">
            <a:avLst/>
          </a:prstGeom>
          <a:noFill/>
          <a:ln w="0">
            <a:solidFill>
              <a:srgbClr val="000000"/>
            </a:solidFill>
            <a:round/>
            <a:headEnd/>
            <a:tailEnd/>
          </a:ln>
        </p:spPr>
        <p:txBody>
          <a:bodyPr/>
          <a:lstStyle/>
          <a:p>
            <a:endParaRPr lang="en-GB"/>
          </a:p>
        </p:txBody>
      </p:sp>
      <p:sp>
        <p:nvSpPr>
          <p:cNvPr id="69676" name="Line 44"/>
          <p:cNvSpPr>
            <a:spLocks noChangeShapeType="1"/>
          </p:cNvSpPr>
          <p:nvPr/>
        </p:nvSpPr>
        <p:spPr bwMode="auto">
          <a:xfrm>
            <a:off x="5738813" y="1085850"/>
            <a:ext cx="1587" cy="3175"/>
          </a:xfrm>
          <a:prstGeom prst="line">
            <a:avLst/>
          </a:prstGeom>
          <a:noFill/>
          <a:ln w="0">
            <a:solidFill>
              <a:srgbClr val="000000"/>
            </a:solidFill>
            <a:round/>
            <a:headEnd/>
            <a:tailEnd/>
          </a:ln>
        </p:spPr>
        <p:txBody>
          <a:bodyPr/>
          <a:lstStyle/>
          <a:p>
            <a:endParaRPr lang="en-GB"/>
          </a:p>
        </p:txBody>
      </p:sp>
      <p:sp>
        <p:nvSpPr>
          <p:cNvPr id="69677" name="Rectangle 45"/>
          <p:cNvSpPr>
            <a:spLocks noChangeArrowheads="1"/>
          </p:cNvSpPr>
          <p:nvPr/>
        </p:nvSpPr>
        <p:spPr bwMode="auto">
          <a:xfrm>
            <a:off x="5743575" y="1085850"/>
            <a:ext cx="785813" cy="3175"/>
          </a:xfrm>
          <a:prstGeom prst="rect">
            <a:avLst/>
          </a:prstGeom>
          <a:solidFill>
            <a:srgbClr val="000000"/>
          </a:solidFill>
          <a:ln w="9525">
            <a:noFill/>
            <a:miter lim="800000"/>
            <a:headEnd/>
            <a:tailEnd/>
          </a:ln>
        </p:spPr>
        <p:txBody>
          <a:bodyPr/>
          <a:lstStyle/>
          <a:p>
            <a:endParaRPr lang="en-GB"/>
          </a:p>
        </p:txBody>
      </p:sp>
      <p:sp>
        <p:nvSpPr>
          <p:cNvPr id="69678" name="Line 46"/>
          <p:cNvSpPr>
            <a:spLocks noChangeShapeType="1"/>
          </p:cNvSpPr>
          <p:nvPr/>
        </p:nvSpPr>
        <p:spPr bwMode="auto">
          <a:xfrm>
            <a:off x="5743575" y="1085850"/>
            <a:ext cx="785813" cy="1588"/>
          </a:xfrm>
          <a:prstGeom prst="line">
            <a:avLst/>
          </a:prstGeom>
          <a:noFill/>
          <a:ln w="0">
            <a:solidFill>
              <a:srgbClr val="000000"/>
            </a:solidFill>
            <a:round/>
            <a:headEnd/>
            <a:tailEnd/>
          </a:ln>
        </p:spPr>
        <p:txBody>
          <a:bodyPr/>
          <a:lstStyle/>
          <a:p>
            <a:endParaRPr lang="en-GB"/>
          </a:p>
        </p:txBody>
      </p:sp>
      <p:sp>
        <p:nvSpPr>
          <p:cNvPr id="69679" name="Rectangle 47"/>
          <p:cNvSpPr>
            <a:spLocks noChangeArrowheads="1"/>
          </p:cNvSpPr>
          <p:nvPr/>
        </p:nvSpPr>
        <p:spPr bwMode="auto">
          <a:xfrm>
            <a:off x="6529388" y="1089025"/>
            <a:ext cx="4762" cy="1588"/>
          </a:xfrm>
          <a:prstGeom prst="rect">
            <a:avLst/>
          </a:prstGeom>
          <a:solidFill>
            <a:srgbClr val="000000"/>
          </a:solidFill>
          <a:ln w="9525">
            <a:noFill/>
            <a:miter lim="800000"/>
            <a:headEnd/>
            <a:tailEnd/>
          </a:ln>
        </p:spPr>
        <p:txBody>
          <a:bodyPr/>
          <a:lstStyle/>
          <a:p>
            <a:endParaRPr lang="en-GB"/>
          </a:p>
        </p:txBody>
      </p:sp>
      <p:sp>
        <p:nvSpPr>
          <p:cNvPr id="69680" name="Line 48"/>
          <p:cNvSpPr>
            <a:spLocks noChangeShapeType="1"/>
          </p:cNvSpPr>
          <p:nvPr/>
        </p:nvSpPr>
        <p:spPr bwMode="auto">
          <a:xfrm>
            <a:off x="6529388" y="1089025"/>
            <a:ext cx="4762" cy="1588"/>
          </a:xfrm>
          <a:prstGeom prst="line">
            <a:avLst/>
          </a:prstGeom>
          <a:noFill/>
          <a:ln w="0">
            <a:solidFill>
              <a:srgbClr val="000000"/>
            </a:solidFill>
            <a:round/>
            <a:headEnd/>
            <a:tailEnd/>
          </a:ln>
        </p:spPr>
        <p:txBody>
          <a:bodyPr/>
          <a:lstStyle/>
          <a:p>
            <a:endParaRPr lang="en-GB"/>
          </a:p>
        </p:txBody>
      </p:sp>
      <p:sp>
        <p:nvSpPr>
          <p:cNvPr id="69681" name="Rectangle 49"/>
          <p:cNvSpPr>
            <a:spLocks noChangeArrowheads="1"/>
          </p:cNvSpPr>
          <p:nvPr/>
        </p:nvSpPr>
        <p:spPr bwMode="auto">
          <a:xfrm>
            <a:off x="6529388" y="1085850"/>
            <a:ext cx="4762" cy="3175"/>
          </a:xfrm>
          <a:prstGeom prst="rect">
            <a:avLst/>
          </a:prstGeom>
          <a:solidFill>
            <a:srgbClr val="000000"/>
          </a:solidFill>
          <a:ln w="9525">
            <a:noFill/>
            <a:miter lim="800000"/>
            <a:headEnd/>
            <a:tailEnd/>
          </a:ln>
        </p:spPr>
        <p:txBody>
          <a:bodyPr/>
          <a:lstStyle/>
          <a:p>
            <a:endParaRPr lang="en-GB"/>
          </a:p>
        </p:txBody>
      </p:sp>
      <p:sp>
        <p:nvSpPr>
          <p:cNvPr id="69682" name="Line 50"/>
          <p:cNvSpPr>
            <a:spLocks noChangeShapeType="1"/>
          </p:cNvSpPr>
          <p:nvPr/>
        </p:nvSpPr>
        <p:spPr bwMode="auto">
          <a:xfrm>
            <a:off x="6529388" y="1085850"/>
            <a:ext cx="4762" cy="1588"/>
          </a:xfrm>
          <a:prstGeom prst="line">
            <a:avLst/>
          </a:prstGeom>
          <a:noFill/>
          <a:ln w="0">
            <a:solidFill>
              <a:srgbClr val="000000"/>
            </a:solidFill>
            <a:round/>
            <a:headEnd/>
            <a:tailEnd/>
          </a:ln>
        </p:spPr>
        <p:txBody>
          <a:bodyPr/>
          <a:lstStyle/>
          <a:p>
            <a:endParaRPr lang="en-GB"/>
          </a:p>
        </p:txBody>
      </p:sp>
      <p:sp>
        <p:nvSpPr>
          <p:cNvPr id="69683" name="Line 51"/>
          <p:cNvSpPr>
            <a:spLocks noChangeShapeType="1"/>
          </p:cNvSpPr>
          <p:nvPr/>
        </p:nvSpPr>
        <p:spPr bwMode="auto">
          <a:xfrm>
            <a:off x="6529388" y="1085850"/>
            <a:ext cx="3175" cy="3175"/>
          </a:xfrm>
          <a:prstGeom prst="line">
            <a:avLst/>
          </a:prstGeom>
          <a:noFill/>
          <a:ln w="0">
            <a:solidFill>
              <a:srgbClr val="000000"/>
            </a:solidFill>
            <a:round/>
            <a:headEnd/>
            <a:tailEnd/>
          </a:ln>
        </p:spPr>
        <p:txBody>
          <a:bodyPr/>
          <a:lstStyle/>
          <a:p>
            <a:endParaRPr lang="en-GB"/>
          </a:p>
        </p:txBody>
      </p:sp>
      <p:sp>
        <p:nvSpPr>
          <p:cNvPr id="69684" name="Rectangle 52"/>
          <p:cNvSpPr>
            <a:spLocks noChangeArrowheads="1"/>
          </p:cNvSpPr>
          <p:nvPr/>
        </p:nvSpPr>
        <p:spPr bwMode="auto">
          <a:xfrm>
            <a:off x="6534150" y="1085850"/>
            <a:ext cx="608013" cy="3175"/>
          </a:xfrm>
          <a:prstGeom prst="rect">
            <a:avLst/>
          </a:prstGeom>
          <a:solidFill>
            <a:srgbClr val="000000"/>
          </a:solidFill>
          <a:ln w="9525">
            <a:noFill/>
            <a:miter lim="800000"/>
            <a:headEnd/>
            <a:tailEnd/>
          </a:ln>
        </p:spPr>
        <p:txBody>
          <a:bodyPr/>
          <a:lstStyle/>
          <a:p>
            <a:endParaRPr lang="en-GB"/>
          </a:p>
        </p:txBody>
      </p:sp>
      <p:sp>
        <p:nvSpPr>
          <p:cNvPr id="69685" name="Line 53"/>
          <p:cNvSpPr>
            <a:spLocks noChangeShapeType="1"/>
          </p:cNvSpPr>
          <p:nvPr/>
        </p:nvSpPr>
        <p:spPr bwMode="auto">
          <a:xfrm>
            <a:off x="6534150" y="1085850"/>
            <a:ext cx="608013" cy="1588"/>
          </a:xfrm>
          <a:prstGeom prst="line">
            <a:avLst/>
          </a:prstGeom>
          <a:noFill/>
          <a:ln w="0">
            <a:solidFill>
              <a:srgbClr val="000000"/>
            </a:solidFill>
            <a:round/>
            <a:headEnd/>
            <a:tailEnd/>
          </a:ln>
        </p:spPr>
        <p:txBody>
          <a:bodyPr/>
          <a:lstStyle/>
          <a:p>
            <a:endParaRPr lang="en-GB"/>
          </a:p>
        </p:txBody>
      </p:sp>
      <p:sp>
        <p:nvSpPr>
          <p:cNvPr id="69686" name="Rectangle 54"/>
          <p:cNvSpPr>
            <a:spLocks noChangeArrowheads="1"/>
          </p:cNvSpPr>
          <p:nvPr/>
        </p:nvSpPr>
        <p:spPr bwMode="auto">
          <a:xfrm>
            <a:off x="7142163" y="1085850"/>
            <a:ext cx="3175" cy="3175"/>
          </a:xfrm>
          <a:prstGeom prst="rect">
            <a:avLst/>
          </a:prstGeom>
          <a:solidFill>
            <a:srgbClr val="000000"/>
          </a:solidFill>
          <a:ln w="9525">
            <a:noFill/>
            <a:miter lim="800000"/>
            <a:headEnd/>
            <a:tailEnd/>
          </a:ln>
        </p:spPr>
        <p:txBody>
          <a:bodyPr/>
          <a:lstStyle/>
          <a:p>
            <a:endParaRPr lang="en-GB"/>
          </a:p>
        </p:txBody>
      </p:sp>
      <p:sp>
        <p:nvSpPr>
          <p:cNvPr id="69687" name="Line 55"/>
          <p:cNvSpPr>
            <a:spLocks noChangeShapeType="1"/>
          </p:cNvSpPr>
          <p:nvPr/>
        </p:nvSpPr>
        <p:spPr bwMode="auto">
          <a:xfrm>
            <a:off x="7142163" y="1085850"/>
            <a:ext cx="3175" cy="1588"/>
          </a:xfrm>
          <a:prstGeom prst="line">
            <a:avLst/>
          </a:prstGeom>
          <a:noFill/>
          <a:ln w="0">
            <a:solidFill>
              <a:srgbClr val="000000"/>
            </a:solidFill>
            <a:round/>
            <a:headEnd/>
            <a:tailEnd/>
          </a:ln>
        </p:spPr>
        <p:txBody>
          <a:bodyPr/>
          <a:lstStyle/>
          <a:p>
            <a:endParaRPr lang="en-GB"/>
          </a:p>
        </p:txBody>
      </p:sp>
      <p:sp>
        <p:nvSpPr>
          <p:cNvPr id="69688" name="Line 56"/>
          <p:cNvSpPr>
            <a:spLocks noChangeShapeType="1"/>
          </p:cNvSpPr>
          <p:nvPr/>
        </p:nvSpPr>
        <p:spPr bwMode="auto">
          <a:xfrm>
            <a:off x="7142163" y="1085850"/>
            <a:ext cx="1587" cy="3175"/>
          </a:xfrm>
          <a:prstGeom prst="line">
            <a:avLst/>
          </a:prstGeom>
          <a:noFill/>
          <a:ln w="0">
            <a:solidFill>
              <a:srgbClr val="000000"/>
            </a:solidFill>
            <a:round/>
            <a:headEnd/>
            <a:tailEnd/>
          </a:ln>
        </p:spPr>
        <p:txBody>
          <a:bodyPr/>
          <a:lstStyle/>
          <a:p>
            <a:endParaRPr lang="en-GB"/>
          </a:p>
        </p:txBody>
      </p:sp>
      <p:sp>
        <p:nvSpPr>
          <p:cNvPr id="69689" name="Rectangle 57"/>
          <p:cNvSpPr>
            <a:spLocks noChangeArrowheads="1"/>
          </p:cNvSpPr>
          <p:nvPr/>
        </p:nvSpPr>
        <p:spPr bwMode="auto">
          <a:xfrm>
            <a:off x="7145338" y="1085850"/>
            <a:ext cx="4762" cy="3175"/>
          </a:xfrm>
          <a:prstGeom prst="rect">
            <a:avLst/>
          </a:prstGeom>
          <a:solidFill>
            <a:srgbClr val="000000"/>
          </a:solidFill>
          <a:ln w="9525">
            <a:noFill/>
            <a:miter lim="800000"/>
            <a:headEnd/>
            <a:tailEnd/>
          </a:ln>
        </p:spPr>
        <p:txBody>
          <a:bodyPr/>
          <a:lstStyle/>
          <a:p>
            <a:endParaRPr lang="en-GB"/>
          </a:p>
        </p:txBody>
      </p:sp>
      <p:sp>
        <p:nvSpPr>
          <p:cNvPr id="69690" name="Line 58"/>
          <p:cNvSpPr>
            <a:spLocks noChangeShapeType="1"/>
          </p:cNvSpPr>
          <p:nvPr/>
        </p:nvSpPr>
        <p:spPr bwMode="auto">
          <a:xfrm>
            <a:off x="7145338" y="1085850"/>
            <a:ext cx="3175" cy="3175"/>
          </a:xfrm>
          <a:prstGeom prst="line">
            <a:avLst/>
          </a:prstGeom>
          <a:noFill/>
          <a:ln w="0">
            <a:solidFill>
              <a:srgbClr val="000000"/>
            </a:solidFill>
            <a:round/>
            <a:headEnd/>
            <a:tailEnd/>
          </a:ln>
        </p:spPr>
        <p:txBody>
          <a:bodyPr/>
          <a:lstStyle/>
          <a:p>
            <a:endParaRPr lang="en-GB"/>
          </a:p>
        </p:txBody>
      </p:sp>
      <p:sp>
        <p:nvSpPr>
          <p:cNvPr id="69691" name="Rectangle 59"/>
          <p:cNvSpPr>
            <a:spLocks noChangeArrowheads="1"/>
          </p:cNvSpPr>
          <p:nvPr/>
        </p:nvSpPr>
        <p:spPr bwMode="auto">
          <a:xfrm>
            <a:off x="7150100" y="1085850"/>
            <a:ext cx="3175" cy="3175"/>
          </a:xfrm>
          <a:prstGeom prst="rect">
            <a:avLst/>
          </a:prstGeom>
          <a:solidFill>
            <a:srgbClr val="000000"/>
          </a:solidFill>
          <a:ln w="9525">
            <a:noFill/>
            <a:miter lim="800000"/>
            <a:headEnd/>
            <a:tailEnd/>
          </a:ln>
        </p:spPr>
        <p:txBody>
          <a:bodyPr/>
          <a:lstStyle/>
          <a:p>
            <a:endParaRPr lang="en-GB"/>
          </a:p>
        </p:txBody>
      </p:sp>
      <p:sp>
        <p:nvSpPr>
          <p:cNvPr id="69692" name="Line 60"/>
          <p:cNvSpPr>
            <a:spLocks noChangeShapeType="1"/>
          </p:cNvSpPr>
          <p:nvPr/>
        </p:nvSpPr>
        <p:spPr bwMode="auto">
          <a:xfrm>
            <a:off x="7150100" y="1085850"/>
            <a:ext cx="3175" cy="1588"/>
          </a:xfrm>
          <a:prstGeom prst="line">
            <a:avLst/>
          </a:prstGeom>
          <a:noFill/>
          <a:ln w="0">
            <a:solidFill>
              <a:srgbClr val="000000"/>
            </a:solidFill>
            <a:round/>
            <a:headEnd/>
            <a:tailEnd/>
          </a:ln>
        </p:spPr>
        <p:txBody>
          <a:bodyPr/>
          <a:lstStyle/>
          <a:p>
            <a:endParaRPr lang="en-GB"/>
          </a:p>
        </p:txBody>
      </p:sp>
      <p:sp>
        <p:nvSpPr>
          <p:cNvPr id="69693" name="Line 61"/>
          <p:cNvSpPr>
            <a:spLocks noChangeShapeType="1"/>
          </p:cNvSpPr>
          <p:nvPr/>
        </p:nvSpPr>
        <p:spPr bwMode="auto">
          <a:xfrm>
            <a:off x="7150100" y="1085850"/>
            <a:ext cx="3175" cy="3175"/>
          </a:xfrm>
          <a:prstGeom prst="line">
            <a:avLst/>
          </a:prstGeom>
          <a:noFill/>
          <a:ln w="0">
            <a:solidFill>
              <a:srgbClr val="000000"/>
            </a:solidFill>
            <a:round/>
            <a:headEnd/>
            <a:tailEnd/>
          </a:ln>
        </p:spPr>
        <p:txBody>
          <a:bodyPr/>
          <a:lstStyle/>
          <a:p>
            <a:endParaRPr lang="en-GB"/>
          </a:p>
        </p:txBody>
      </p:sp>
      <p:sp>
        <p:nvSpPr>
          <p:cNvPr id="69694" name="Rectangle 62"/>
          <p:cNvSpPr>
            <a:spLocks noChangeArrowheads="1"/>
          </p:cNvSpPr>
          <p:nvPr/>
        </p:nvSpPr>
        <p:spPr bwMode="auto">
          <a:xfrm>
            <a:off x="7153275" y="1085850"/>
            <a:ext cx="161925" cy="3175"/>
          </a:xfrm>
          <a:prstGeom prst="rect">
            <a:avLst/>
          </a:prstGeom>
          <a:solidFill>
            <a:srgbClr val="000000"/>
          </a:solidFill>
          <a:ln w="9525">
            <a:noFill/>
            <a:miter lim="800000"/>
            <a:headEnd/>
            <a:tailEnd/>
          </a:ln>
        </p:spPr>
        <p:txBody>
          <a:bodyPr/>
          <a:lstStyle/>
          <a:p>
            <a:endParaRPr lang="en-GB"/>
          </a:p>
        </p:txBody>
      </p:sp>
      <p:sp>
        <p:nvSpPr>
          <p:cNvPr id="69695" name="Line 63"/>
          <p:cNvSpPr>
            <a:spLocks noChangeShapeType="1"/>
          </p:cNvSpPr>
          <p:nvPr/>
        </p:nvSpPr>
        <p:spPr bwMode="auto">
          <a:xfrm>
            <a:off x="7153275" y="1085850"/>
            <a:ext cx="161925" cy="1588"/>
          </a:xfrm>
          <a:prstGeom prst="line">
            <a:avLst/>
          </a:prstGeom>
          <a:noFill/>
          <a:ln w="0">
            <a:solidFill>
              <a:srgbClr val="000000"/>
            </a:solidFill>
            <a:round/>
            <a:headEnd/>
            <a:tailEnd/>
          </a:ln>
        </p:spPr>
        <p:txBody>
          <a:bodyPr/>
          <a:lstStyle/>
          <a:p>
            <a:endParaRPr lang="en-GB"/>
          </a:p>
        </p:txBody>
      </p:sp>
      <p:sp>
        <p:nvSpPr>
          <p:cNvPr id="69696" name="Rectangle 64"/>
          <p:cNvSpPr>
            <a:spLocks noChangeArrowheads="1"/>
          </p:cNvSpPr>
          <p:nvPr/>
        </p:nvSpPr>
        <p:spPr bwMode="auto">
          <a:xfrm>
            <a:off x="7315200" y="1089025"/>
            <a:ext cx="6350" cy="1588"/>
          </a:xfrm>
          <a:prstGeom prst="rect">
            <a:avLst/>
          </a:prstGeom>
          <a:solidFill>
            <a:srgbClr val="000000"/>
          </a:solidFill>
          <a:ln w="9525">
            <a:noFill/>
            <a:miter lim="800000"/>
            <a:headEnd/>
            <a:tailEnd/>
          </a:ln>
        </p:spPr>
        <p:txBody>
          <a:bodyPr/>
          <a:lstStyle/>
          <a:p>
            <a:endParaRPr lang="en-GB"/>
          </a:p>
        </p:txBody>
      </p:sp>
      <p:sp>
        <p:nvSpPr>
          <p:cNvPr id="69697" name="Line 65"/>
          <p:cNvSpPr>
            <a:spLocks noChangeShapeType="1"/>
          </p:cNvSpPr>
          <p:nvPr/>
        </p:nvSpPr>
        <p:spPr bwMode="auto">
          <a:xfrm>
            <a:off x="7315200" y="1089025"/>
            <a:ext cx="6350" cy="1588"/>
          </a:xfrm>
          <a:prstGeom prst="line">
            <a:avLst/>
          </a:prstGeom>
          <a:noFill/>
          <a:ln w="0">
            <a:solidFill>
              <a:srgbClr val="000000"/>
            </a:solidFill>
            <a:round/>
            <a:headEnd/>
            <a:tailEnd/>
          </a:ln>
        </p:spPr>
        <p:txBody>
          <a:bodyPr/>
          <a:lstStyle/>
          <a:p>
            <a:endParaRPr lang="en-GB"/>
          </a:p>
        </p:txBody>
      </p:sp>
      <p:sp>
        <p:nvSpPr>
          <p:cNvPr id="69698" name="Rectangle 66"/>
          <p:cNvSpPr>
            <a:spLocks noChangeArrowheads="1"/>
          </p:cNvSpPr>
          <p:nvPr/>
        </p:nvSpPr>
        <p:spPr bwMode="auto">
          <a:xfrm>
            <a:off x="7315200" y="1085850"/>
            <a:ext cx="6350" cy="3175"/>
          </a:xfrm>
          <a:prstGeom prst="rect">
            <a:avLst/>
          </a:prstGeom>
          <a:solidFill>
            <a:srgbClr val="000000"/>
          </a:solidFill>
          <a:ln w="9525">
            <a:noFill/>
            <a:miter lim="800000"/>
            <a:headEnd/>
            <a:tailEnd/>
          </a:ln>
        </p:spPr>
        <p:txBody>
          <a:bodyPr/>
          <a:lstStyle/>
          <a:p>
            <a:endParaRPr lang="en-GB"/>
          </a:p>
        </p:txBody>
      </p:sp>
      <p:sp>
        <p:nvSpPr>
          <p:cNvPr id="69699" name="Line 67"/>
          <p:cNvSpPr>
            <a:spLocks noChangeShapeType="1"/>
          </p:cNvSpPr>
          <p:nvPr/>
        </p:nvSpPr>
        <p:spPr bwMode="auto">
          <a:xfrm>
            <a:off x="7315200" y="1085850"/>
            <a:ext cx="6350" cy="1588"/>
          </a:xfrm>
          <a:prstGeom prst="line">
            <a:avLst/>
          </a:prstGeom>
          <a:noFill/>
          <a:ln w="0">
            <a:solidFill>
              <a:srgbClr val="000000"/>
            </a:solidFill>
            <a:round/>
            <a:headEnd/>
            <a:tailEnd/>
          </a:ln>
        </p:spPr>
        <p:txBody>
          <a:bodyPr/>
          <a:lstStyle/>
          <a:p>
            <a:endParaRPr lang="en-GB"/>
          </a:p>
        </p:txBody>
      </p:sp>
      <p:sp>
        <p:nvSpPr>
          <p:cNvPr id="69700" name="Line 68"/>
          <p:cNvSpPr>
            <a:spLocks noChangeShapeType="1"/>
          </p:cNvSpPr>
          <p:nvPr/>
        </p:nvSpPr>
        <p:spPr bwMode="auto">
          <a:xfrm>
            <a:off x="7315200" y="1085850"/>
            <a:ext cx="1588" cy="3175"/>
          </a:xfrm>
          <a:prstGeom prst="line">
            <a:avLst/>
          </a:prstGeom>
          <a:noFill/>
          <a:ln w="0">
            <a:solidFill>
              <a:srgbClr val="000000"/>
            </a:solidFill>
            <a:round/>
            <a:headEnd/>
            <a:tailEnd/>
          </a:ln>
        </p:spPr>
        <p:txBody>
          <a:bodyPr/>
          <a:lstStyle/>
          <a:p>
            <a:endParaRPr lang="en-GB"/>
          </a:p>
        </p:txBody>
      </p:sp>
      <p:sp>
        <p:nvSpPr>
          <p:cNvPr id="69701" name="Rectangle 69"/>
          <p:cNvSpPr>
            <a:spLocks noChangeArrowheads="1"/>
          </p:cNvSpPr>
          <p:nvPr/>
        </p:nvSpPr>
        <p:spPr bwMode="auto">
          <a:xfrm>
            <a:off x="7321550" y="1085850"/>
            <a:ext cx="784225" cy="3175"/>
          </a:xfrm>
          <a:prstGeom prst="rect">
            <a:avLst/>
          </a:prstGeom>
          <a:solidFill>
            <a:srgbClr val="000000"/>
          </a:solidFill>
          <a:ln w="9525">
            <a:noFill/>
            <a:miter lim="800000"/>
            <a:headEnd/>
            <a:tailEnd/>
          </a:ln>
        </p:spPr>
        <p:txBody>
          <a:bodyPr/>
          <a:lstStyle/>
          <a:p>
            <a:endParaRPr lang="en-GB"/>
          </a:p>
        </p:txBody>
      </p:sp>
      <p:sp>
        <p:nvSpPr>
          <p:cNvPr id="69702" name="Line 70"/>
          <p:cNvSpPr>
            <a:spLocks noChangeShapeType="1"/>
          </p:cNvSpPr>
          <p:nvPr/>
        </p:nvSpPr>
        <p:spPr bwMode="auto">
          <a:xfrm>
            <a:off x="7321550" y="1085850"/>
            <a:ext cx="784225" cy="1588"/>
          </a:xfrm>
          <a:prstGeom prst="line">
            <a:avLst/>
          </a:prstGeom>
          <a:noFill/>
          <a:ln w="0">
            <a:solidFill>
              <a:srgbClr val="000000"/>
            </a:solidFill>
            <a:round/>
            <a:headEnd/>
            <a:tailEnd/>
          </a:ln>
        </p:spPr>
        <p:txBody>
          <a:bodyPr/>
          <a:lstStyle/>
          <a:p>
            <a:endParaRPr lang="en-GB"/>
          </a:p>
        </p:txBody>
      </p:sp>
      <p:sp>
        <p:nvSpPr>
          <p:cNvPr id="69703" name="Rectangle 71"/>
          <p:cNvSpPr>
            <a:spLocks noChangeArrowheads="1"/>
          </p:cNvSpPr>
          <p:nvPr/>
        </p:nvSpPr>
        <p:spPr bwMode="auto">
          <a:xfrm>
            <a:off x="8105775" y="1085850"/>
            <a:ext cx="4763" cy="4763"/>
          </a:xfrm>
          <a:prstGeom prst="rect">
            <a:avLst/>
          </a:prstGeom>
          <a:solidFill>
            <a:srgbClr val="000000"/>
          </a:solidFill>
          <a:ln w="9525">
            <a:noFill/>
            <a:miter lim="800000"/>
            <a:headEnd/>
            <a:tailEnd/>
          </a:ln>
        </p:spPr>
        <p:txBody>
          <a:bodyPr/>
          <a:lstStyle/>
          <a:p>
            <a:endParaRPr lang="en-GB"/>
          </a:p>
        </p:txBody>
      </p:sp>
      <p:sp>
        <p:nvSpPr>
          <p:cNvPr id="69704" name="Line 72"/>
          <p:cNvSpPr>
            <a:spLocks noChangeShapeType="1"/>
          </p:cNvSpPr>
          <p:nvPr/>
        </p:nvSpPr>
        <p:spPr bwMode="auto">
          <a:xfrm>
            <a:off x="8105775" y="1085850"/>
            <a:ext cx="3175" cy="4763"/>
          </a:xfrm>
          <a:prstGeom prst="line">
            <a:avLst/>
          </a:prstGeom>
          <a:noFill/>
          <a:ln w="0">
            <a:solidFill>
              <a:srgbClr val="000000"/>
            </a:solidFill>
            <a:round/>
            <a:headEnd/>
            <a:tailEnd/>
          </a:ln>
        </p:spPr>
        <p:txBody>
          <a:bodyPr/>
          <a:lstStyle/>
          <a:p>
            <a:endParaRPr lang="en-GB"/>
          </a:p>
        </p:txBody>
      </p:sp>
      <p:sp>
        <p:nvSpPr>
          <p:cNvPr id="69705" name="Rectangle 73"/>
          <p:cNvSpPr>
            <a:spLocks noChangeArrowheads="1"/>
          </p:cNvSpPr>
          <p:nvPr/>
        </p:nvSpPr>
        <p:spPr bwMode="auto">
          <a:xfrm>
            <a:off x="8105775" y="1085850"/>
            <a:ext cx="4763" cy="3175"/>
          </a:xfrm>
          <a:prstGeom prst="rect">
            <a:avLst/>
          </a:prstGeom>
          <a:solidFill>
            <a:srgbClr val="000000"/>
          </a:solidFill>
          <a:ln w="9525">
            <a:noFill/>
            <a:miter lim="800000"/>
            <a:headEnd/>
            <a:tailEnd/>
          </a:ln>
        </p:spPr>
        <p:txBody>
          <a:bodyPr/>
          <a:lstStyle/>
          <a:p>
            <a:endParaRPr lang="en-GB"/>
          </a:p>
        </p:txBody>
      </p:sp>
      <p:sp>
        <p:nvSpPr>
          <p:cNvPr id="69706" name="Line 74"/>
          <p:cNvSpPr>
            <a:spLocks noChangeShapeType="1"/>
          </p:cNvSpPr>
          <p:nvPr/>
        </p:nvSpPr>
        <p:spPr bwMode="auto">
          <a:xfrm>
            <a:off x="8105775" y="1085850"/>
            <a:ext cx="4763" cy="1588"/>
          </a:xfrm>
          <a:prstGeom prst="line">
            <a:avLst/>
          </a:prstGeom>
          <a:noFill/>
          <a:ln w="0">
            <a:solidFill>
              <a:srgbClr val="000000"/>
            </a:solidFill>
            <a:round/>
            <a:headEnd/>
            <a:tailEnd/>
          </a:ln>
        </p:spPr>
        <p:txBody>
          <a:bodyPr/>
          <a:lstStyle/>
          <a:p>
            <a:endParaRPr lang="en-GB"/>
          </a:p>
        </p:txBody>
      </p:sp>
      <p:sp>
        <p:nvSpPr>
          <p:cNvPr id="69707" name="Line 75"/>
          <p:cNvSpPr>
            <a:spLocks noChangeShapeType="1"/>
          </p:cNvSpPr>
          <p:nvPr/>
        </p:nvSpPr>
        <p:spPr bwMode="auto">
          <a:xfrm>
            <a:off x="8105775" y="1085850"/>
            <a:ext cx="3175" cy="3175"/>
          </a:xfrm>
          <a:prstGeom prst="line">
            <a:avLst/>
          </a:prstGeom>
          <a:noFill/>
          <a:ln w="0">
            <a:solidFill>
              <a:srgbClr val="000000"/>
            </a:solidFill>
            <a:round/>
            <a:headEnd/>
            <a:tailEnd/>
          </a:ln>
        </p:spPr>
        <p:txBody>
          <a:bodyPr/>
          <a:lstStyle/>
          <a:p>
            <a:endParaRPr lang="en-GB"/>
          </a:p>
        </p:txBody>
      </p:sp>
      <p:sp>
        <p:nvSpPr>
          <p:cNvPr id="69708" name="Rectangle 76"/>
          <p:cNvSpPr>
            <a:spLocks noChangeArrowheads="1"/>
          </p:cNvSpPr>
          <p:nvPr/>
        </p:nvSpPr>
        <p:spPr bwMode="auto">
          <a:xfrm>
            <a:off x="833438" y="1090613"/>
            <a:ext cx="4762" cy="641350"/>
          </a:xfrm>
          <a:prstGeom prst="rect">
            <a:avLst/>
          </a:prstGeom>
          <a:solidFill>
            <a:srgbClr val="000000"/>
          </a:solidFill>
          <a:ln w="9525">
            <a:noFill/>
            <a:miter lim="800000"/>
            <a:headEnd/>
            <a:tailEnd/>
          </a:ln>
        </p:spPr>
        <p:txBody>
          <a:bodyPr/>
          <a:lstStyle/>
          <a:p>
            <a:endParaRPr lang="en-GB"/>
          </a:p>
        </p:txBody>
      </p:sp>
      <p:sp>
        <p:nvSpPr>
          <p:cNvPr id="69709" name="Line 77"/>
          <p:cNvSpPr>
            <a:spLocks noChangeShapeType="1"/>
          </p:cNvSpPr>
          <p:nvPr/>
        </p:nvSpPr>
        <p:spPr bwMode="auto">
          <a:xfrm>
            <a:off x="833438" y="1090613"/>
            <a:ext cx="3175" cy="641350"/>
          </a:xfrm>
          <a:prstGeom prst="line">
            <a:avLst/>
          </a:prstGeom>
          <a:noFill/>
          <a:ln w="0">
            <a:solidFill>
              <a:srgbClr val="000000"/>
            </a:solidFill>
            <a:round/>
            <a:headEnd/>
            <a:tailEnd/>
          </a:ln>
        </p:spPr>
        <p:txBody>
          <a:bodyPr/>
          <a:lstStyle/>
          <a:p>
            <a:endParaRPr lang="en-GB"/>
          </a:p>
        </p:txBody>
      </p:sp>
      <p:sp>
        <p:nvSpPr>
          <p:cNvPr id="69710" name="Rectangle 78"/>
          <p:cNvSpPr>
            <a:spLocks noChangeArrowheads="1"/>
          </p:cNvSpPr>
          <p:nvPr/>
        </p:nvSpPr>
        <p:spPr bwMode="auto">
          <a:xfrm>
            <a:off x="2584450" y="1090613"/>
            <a:ext cx="6350" cy="641350"/>
          </a:xfrm>
          <a:prstGeom prst="rect">
            <a:avLst/>
          </a:prstGeom>
          <a:solidFill>
            <a:srgbClr val="000000"/>
          </a:solidFill>
          <a:ln w="9525">
            <a:noFill/>
            <a:miter lim="800000"/>
            <a:headEnd/>
            <a:tailEnd/>
          </a:ln>
        </p:spPr>
        <p:txBody>
          <a:bodyPr/>
          <a:lstStyle/>
          <a:p>
            <a:endParaRPr lang="en-GB"/>
          </a:p>
        </p:txBody>
      </p:sp>
      <p:sp>
        <p:nvSpPr>
          <p:cNvPr id="69711" name="Line 79"/>
          <p:cNvSpPr>
            <a:spLocks noChangeShapeType="1"/>
          </p:cNvSpPr>
          <p:nvPr/>
        </p:nvSpPr>
        <p:spPr bwMode="auto">
          <a:xfrm>
            <a:off x="2584450" y="1090613"/>
            <a:ext cx="1588" cy="641350"/>
          </a:xfrm>
          <a:prstGeom prst="line">
            <a:avLst/>
          </a:prstGeom>
          <a:noFill/>
          <a:ln w="0">
            <a:solidFill>
              <a:srgbClr val="000000"/>
            </a:solidFill>
            <a:round/>
            <a:headEnd/>
            <a:tailEnd/>
          </a:ln>
        </p:spPr>
        <p:txBody>
          <a:bodyPr/>
          <a:lstStyle/>
          <a:p>
            <a:endParaRPr lang="en-GB"/>
          </a:p>
        </p:txBody>
      </p:sp>
      <p:sp>
        <p:nvSpPr>
          <p:cNvPr id="69712" name="Rectangle 80"/>
          <p:cNvSpPr>
            <a:spLocks noChangeArrowheads="1"/>
          </p:cNvSpPr>
          <p:nvPr/>
        </p:nvSpPr>
        <p:spPr bwMode="auto">
          <a:xfrm>
            <a:off x="3371850" y="1090613"/>
            <a:ext cx="6350" cy="641350"/>
          </a:xfrm>
          <a:prstGeom prst="rect">
            <a:avLst/>
          </a:prstGeom>
          <a:solidFill>
            <a:srgbClr val="000000"/>
          </a:solidFill>
          <a:ln w="9525">
            <a:noFill/>
            <a:miter lim="800000"/>
            <a:headEnd/>
            <a:tailEnd/>
          </a:ln>
        </p:spPr>
        <p:txBody>
          <a:bodyPr/>
          <a:lstStyle/>
          <a:p>
            <a:endParaRPr lang="en-GB"/>
          </a:p>
        </p:txBody>
      </p:sp>
      <p:sp>
        <p:nvSpPr>
          <p:cNvPr id="69713" name="Line 81"/>
          <p:cNvSpPr>
            <a:spLocks noChangeShapeType="1"/>
          </p:cNvSpPr>
          <p:nvPr/>
        </p:nvSpPr>
        <p:spPr bwMode="auto">
          <a:xfrm>
            <a:off x="3371850" y="1090613"/>
            <a:ext cx="1588" cy="641350"/>
          </a:xfrm>
          <a:prstGeom prst="line">
            <a:avLst/>
          </a:prstGeom>
          <a:noFill/>
          <a:ln w="0">
            <a:solidFill>
              <a:srgbClr val="000000"/>
            </a:solidFill>
            <a:round/>
            <a:headEnd/>
            <a:tailEnd/>
          </a:ln>
        </p:spPr>
        <p:txBody>
          <a:bodyPr/>
          <a:lstStyle/>
          <a:p>
            <a:endParaRPr lang="en-GB"/>
          </a:p>
        </p:txBody>
      </p:sp>
      <p:sp>
        <p:nvSpPr>
          <p:cNvPr id="69714" name="Rectangle 82"/>
          <p:cNvSpPr>
            <a:spLocks noChangeArrowheads="1"/>
          </p:cNvSpPr>
          <p:nvPr/>
        </p:nvSpPr>
        <p:spPr bwMode="auto">
          <a:xfrm>
            <a:off x="4162425" y="1090613"/>
            <a:ext cx="4763" cy="641350"/>
          </a:xfrm>
          <a:prstGeom prst="rect">
            <a:avLst/>
          </a:prstGeom>
          <a:solidFill>
            <a:srgbClr val="000000"/>
          </a:solidFill>
          <a:ln w="9525">
            <a:noFill/>
            <a:miter lim="800000"/>
            <a:headEnd/>
            <a:tailEnd/>
          </a:ln>
        </p:spPr>
        <p:txBody>
          <a:bodyPr/>
          <a:lstStyle/>
          <a:p>
            <a:endParaRPr lang="en-GB"/>
          </a:p>
        </p:txBody>
      </p:sp>
      <p:sp>
        <p:nvSpPr>
          <p:cNvPr id="69715" name="Line 83"/>
          <p:cNvSpPr>
            <a:spLocks noChangeShapeType="1"/>
          </p:cNvSpPr>
          <p:nvPr/>
        </p:nvSpPr>
        <p:spPr bwMode="auto">
          <a:xfrm>
            <a:off x="4162425" y="1090613"/>
            <a:ext cx="0" cy="641350"/>
          </a:xfrm>
          <a:prstGeom prst="line">
            <a:avLst/>
          </a:prstGeom>
          <a:noFill/>
          <a:ln w="0">
            <a:solidFill>
              <a:srgbClr val="000000"/>
            </a:solidFill>
            <a:round/>
            <a:headEnd/>
            <a:tailEnd/>
          </a:ln>
        </p:spPr>
        <p:txBody>
          <a:bodyPr/>
          <a:lstStyle/>
          <a:p>
            <a:endParaRPr lang="en-GB"/>
          </a:p>
        </p:txBody>
      </p:sp>
      <p:sp>
        <p:nvSpPr>
          <p:cNvPr id="69716" name="Rectangle 84"/>
          <p:cNvSpPr>
            <a:spLocks noChangeArrowheads="1"/>
          </p:cNvSpPr>
          <p:nvPr/>
        </p:nvSpPr>
        <p:spPr bwMode="auto">
          <a:xfrm>
            <a:off x="4948238" y="1090613"/>
            <a:ext cx="6350" cy="641350"/>
          </a:xfrm>
          <a:prstGeom prst="rect">
            <a:avLst/>
          </a:prstGeom>
          <a:solidFill>
            <a:srgbClr val="000000"/>
          </a:solidFill>
          <a:ln w="9525">
            <a:noFill/>
            <a:miter lim="800000"/>
            <a:headEnd/>
            <a:tailEnd/>
          </a:ln>
        </p:spPr>
        <p:txBody>
          <a:bodyPr/>
          <a:lstStyle/>
          <a:p>
            <a:endParaRPr lang="en-GB"/>
          </a:p>
        </p:txBody>
      </p:sp>
      <p:sp>
        <p:nvSpPr>
          <p:cNvPr id="69717" name="Line 85"/>
          <p:cNvSpPr>
            <a:spLocks noChangeShapeType="1"/>
          </p:cNvSpPr>
          <p:nvPr/>
        </p:nvSpPr>
        <p:spPr bwMode="auto">
          <a:xfrm>
            <a:off x="4948238" y="1090613"/>
            <a:ext cx="3175" cy="641350"/>
          </a:xfrm>
          <a:prstGeom prst="line">
            <a:avLst/>
          </a:prstGeom>
          <a:noFill/>
          <a:ln w="0">
            <a:solidFill>
              <a:srgbClr val="000000"/>
            </a:solidFill>
            <a:round/>
            <a:headEnd/>
            <a:tailEnd/>
          </a:ln>
        </p:spPr>
        <p:txBody>
          <a:bodyPr/>
          <a:lstStyle/>
          <a:p>
            <a:endParaRPr lang="en-GB"/>
          </a:p>
        </p:txBody>
      </p:sp>
      <p:sp>
        <p:nvSpPr>
          <p:cNvPr id="69718" name="Rectangle 86"/>
          <p:cNvSpPr>
            <a:spLocks noChangeArrowheads="1"/>
          </p:cNvSpPr>
          <p:nvPr/>
        </p:nvSpPr>
        <p:spPr bwMode="auto">
          <a:xfrm>
            <a:off x="5738813" y="1090613"/>
            <a:ext cx="4762" cy="641350"/>
          </a:xfrm>
          <a:prstGeom prst="rect">
            <a:avLst/>
          </a:prstGeom>
          <a:solidFill>
            <a:srgbClr val="000000"/>
          </a:solidFill>
          <a:ln w="9525">
            <a:noFill/>
            <a:miter lim="800000"/>
            <a:headEnd/>
            <a:tailEnd/>
          </a:ln>
        </p:spPr>
        <p:txBody>
          <a:bodyPr/>
          <a:lstStyle/>
          <a:p>
            <a:endParaRPr lang="en-GB"/>
          </a:p>
        </p:txBody>
      </p:sp>
      <p:sp>
        <p:nvSpPr>
          <p:cNvPr id="69719" name="Line 87"/>
          <p:cNvSpPr>
            <a:spLocks noChangeShapeType="1"/>
          </p:cNvSpPr>
          <p:nvPr/>
        </p:nvSpPr>
        <p:spPr bwMode="auto">
          <a:xfrm>
            <a:off x="5738813" y="1090613"/>
            <a:ext cx="1587" cy="641350"/>
          </a:xfrm>
          <a:prstGeom prst="line">
            <a:avLst/>
          </a:prstGeom>
          <a:noFill/>
          <a:ln w="0">
            <a:solidFill>
              <a:srgbClr val="000000"/>
            </a:solidFill>
            <a:round/>
            <a:headEnd/>
            <a:tailEnd/>
          </a:ln>
        </p:spPr>
        <p:txBody>
          <a:bodyPr/>
          <a:lstStyle/>
          <a:p>
            <a:endParaRPr lang="en-GB"/>
          </a:p>
        </p:txBody>
      </p:sp>
      <p:sp>
        <p:nvSpPr>
          <p:cNvPr id="69720" name="Rectangle 88"/>
          <p:cNvSpPr>
            <a:spLocks noChangeArrowheads="1"/>
          </p:cNvSpPr>
          <p:nvPr/>
        </p:nvSpPr>
        <p:spPr bwMode="auto">
          <a:xfrm>
            <a:off x="6529388" y="1090613"/>
            <a:ext cx="4762" cy="641350"/>
          </a:xfrm>
          <a:prstGeom prst="rect">
            <a:avLst/>
          </a:prstGeom>
          <a:solidFill>
            <a:srgbClr val="000000"/>
          </a:solidFill>
          <a:ln w="9525">
            <a:noFill/>
            <a:miter lim="800000"/>
            <a:headEnd/>
            <a:tailEnd/>
          </a:ln>
        </p:spPr>
        <p:txBody>
          <a:bodyPr/>
          <a:lstStyle/>
          <a:p>
            <a:endParaRPr lang="en-GB"/>
          </a:p>
        </p:txBody>
      </p:sp>
      <p:sp>
        <p:nvSpPr>
          <p:cNvPr id="69721" name="Line 89"/>
          <p:cNvSpPr>
            <a:spLocks noChangeShapeType="1"/>
          </p:cNvSpPr>
          <p:nvPr/>
        </p:nvSpPr>
        <p:spPr bwMode="auto">
          <a:xfrm>
            <a:off x="6529388" y="1090613"/>
            <a:ext cx="3175" cy="641350"/>
          </a:xfrm>
          <a:prstGeom prst="line">
            <a:avLst/>
          </a:prstGeom>
          <a:noFill/>
          <a:ln w="0">
            <a:solidFill>
              <a:srgbClr val="000000"/>
            </a:solidFill>
            <a:round/>
            <a:headEnd/>
            <a:tailEnd/>
          </a:ln>
        </p:spPr>
        <p:txBody>
          <a:bodyPr/>
          <a:lstStyle/>
          <a:p>
            <a:endParaRPr lang="en-GB"/>
          </a:p>
        </p:txBody>
      </p:sp>
      <p:sp>
        <p:nvSpPr>
          <p:cNvPr id="69722" name="Rectangle 90"/>
          <p:cNvSpPr>
            <a:spLocks noChangeArrowheads="1"/>
          </p:cNvSpPr>
          <p:nvPr/>
        </p:nvSpPr>
        <p:spPr bwMode="auto">
          <a:xfrm>
            <a:off x="7315200" y="1090613"/>
            <a:ext cx="6350" cy="641350"/>
          </a:xfrm>
          <a:prstGeom prst="rect">
            <a:avLst/>
          </a:prstGeom>
          <a:solidFill>
            <a:srgbClr val="000000"/>
          </a:solidFill>
          <a:ln w="9525">
            <a:noFill/>
            <a:miter lim="800000"/>
            <a:headEnd/>
            <a:tailEnd/>
          </a:ln>
        </p:spPr>
        <p:txBody>
          <a:bodyPr/>
          <a:lstStyle/>
          <a:p>
            <a:endParaRPr lang="en-GB"/>
          </a:p>
        </p:txBody>
      </p:sp>
      <p:sp>
        <p:nvSpPr>
          <p:cNvPr id="69723" name="Line 91"/>
          <p:cNvSpPr>
            <a:spLocks noChangeShapeType="1"/>
          </p:cNvSpPr>
          <p:nvPr/>
        </p:nvSpPr>
        <p:spPr bwMode="auto">
          <a:xfrm>
            <a:off x="7315200" y="1090613"/>
            <a:ext cx="1588" cy="641350"/>
          </a:xfrm>
          <a:prstGeom prst="line">
            <a:avLst/>
          </a:prstGeom>
          <a:noFill/>
          <a:ln w="0">
            <a:solidFill>
              <a:srgbClr val="000000"/>
            </a:solidFill>
            <a:round/>
            <a:headEnd/>
            <a:tailEnd/>
          </a:ln>
        </p:spPr>
        <p:txBody>
          <a:bodyPr/>
          <a:lstStyle/>
          <a:p>
            <a:endParaRPr lang="en-GB"/>
          </a:p>
        </p:txBody>
      </p:sp>
      <p:sp>
        <p:nvSpPr>
          <p:cNvPr id="69724" name="Rectangle 92"/>
          <p:cNvSpPr>
            <a:spLocks noChangeArrowheads="1"/>
          </p:cNvSpPr>
          <p:nvPr/>
        </p:nvSpPr>
        <p:spPr bwMode="auto">
          <a:xfrm>
            <a:off x="8105775" y="1090613"/>
            <a:ext cx="4763" cy="641350"/>
          </a:xfrm>
          <a:prstGeom prst="rect">
            <a:avLst/>
          </a:prstGeom>
          <a:solidFill>
            <a:srgbClr val="000000"/>
          </a:solidFill>
          <a:ln w="9525">
            <a:noFill/>
            <a:miter lim="800000"/>
            <a:headEnd/>
            <a:tailEnd/>
          </a:ln>
        </p:spPr>
        <p:txBody>
          <a:bodyPr/>
          <a:lstStyle/>
          <a:p>
            <a:endParaRPr lang="en-GB"/>
          </a:p>
        </p:txBody>
      </p:sp>
      <p:sp>
        <p:nvSpPr>
          <p:cNvPr id="69725" name="Line 93"/>
          <p:cNvSpPr>
            <a:spLocks noChangeShapeType="1"/>
          </p:cNvSpPr>
          <p:nvPr/>
        </p:nvSpPr>
        <p:spPr bwMode="auto">
          <a:xfrm>
            <a:off x="8105775" y="1090613"/>
            <a:ext cx="3175" cy="641350"/>
          </a:xfrm>
          <a:prstGeom prst="line">
            <a:avLst/>
          </a:prstGeom>
          <a:noFill/>
          <a:ln w="0">
            <a:solidFill>
              <a:srgbClr val="000000"/>
            </a:solidFill>
            <a:round/>
            <a:headEnd/>
            <a:tailEnd/>
          </a:ln>
        </p:spPr>
        <p:txBody>
          <a:bodyPr/>
          <a:lstStyle/>
          <a:p>
            <a:endParaRPr lang="en-GB"/>
          </a:p>
        </p:txBody>
      </p:sp>
      <p:sp>
        <p:nvSpPr>
          <p:cNvPr id="69726" name="Rectangle 94"/>
          <p:cNvSpPr>
            <a:spLocks noChangeArrowheads="1"/>
          </p:cNvSpPr>
          <p:nvPr/>
        </p:nvSpPr>
        <p:spPr bwMode="auto">
          <a:xfrm>
            <a:off x="1087438" y="1828800"/>
            <a:ext cx="804862" cy="366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GROWTH </a:t>
            </a:r>
          </a:p>
          <a:p>
            <a:pPr algn="ctr"/>
            <a:endParaRPr lang="en-US" sz="800">
              <a:solidFill>
                <a:srgbClr val="000000"/>
              </a:solidFill>
              <a:latin typeface="Times New Roman" pitchFamily="18" charset="0"/>
            </a:endParaRPr>
          </a:p>
          <a:p>
            <a:pPr algn="ctr"/>
            <a:r>
              <a:rPr lang="en-US" sz="800">
                <a:solidFill>
                  <a:srgbClr val="000000"/>
                </a:solidFill>
                <a:latin typeface="Times New Roman" pitchFamily="18" charset="0"/>
              </a:rPr>
              <a:t>20% PER ANNUM </a:t>
            </a:r>
            <a:endParaRPr lang="en-US" sz="1000">
              <a:latin typeface="Times New Roman" pitchFamily="18" charset="0"/>
            </a:endParaRPr>
          </a:p>
        </p:txBody>
      </p:sp>
      <p:sp>
        <p:nvSpPr>
          <p:cNvPr id="69727" name="Rectangle 95"/>
          <p:cNvSpPr>
            <a:spLocks noChangeArrowheads="1"/>
          </p:cNvSpPr>
          <p:nvPr/>
        </p:nvSpPr>
        <p:spPr bwMode="auto">
          <a:xfrm>
            <a:off x="833438" y="1731963"/>
            <a:ext cx="4762" cy="6350"/>
          </a:xfrm>
          <a:prstGeom prst="rect">
            <a:avLst/>
          </a:prstGeom>
          <a:solidFill>
            <a:srgbClr val="000000"/>
          </a:solidFill>
          <a:ln w="9525">
            <a:noFill/>
            <a:miter lim="800000"/>
            <a:headEnd/>
            <a:tailEnd/>
          </a:ln>
        </p:spPr>
        <p:txBody>
          <a:bodyPr/>
          <a:lstStyle/>
          <a:p>
            <a:endParaRPr lang="en-GB"/>
          </a:p>
        </p:txBody>
      </p:sp>
      <p:sp>
        <p:nvSpPr>
          <p:cNvPr id="69728" name="Line 96"/>
          <p:cNvSpPr>
            <a:spLocks noChangeShapeType="1"/>
          </p:cNvSpPr>
          <p:nvPr/>
        </p:nvSpPr>
        <p:spPr bwMode="auto">
          <a:xfrm>
            <a:off x="833438" y="1731963"/>
            <a:ext cx="3175" cy="6350"/>
          </a:xfrm>
          <a:prstGeom prst="line">
            <a:avLst/>
          </a:prstGeom>
          <a:noFill/>
          <a:ln w="0">
            <a:solidFill>
              <a:srgbClr val="000000"/>
            </a:solidFill>
            <a:round/>
            <a:headEnd/>
            <a:tailEnd/>
          </a:ln>
        </p:spPr>
        <p:txBody>
          <a:bodyPr/>
          <a:lstStyle/>
          <a:p>
            <a:endParaRPr lang="en-GB"/>
          </a:p>
        </p:txBody>
      </p:sp>
      <p:sp>
        <p:nvSpPr>
          <p:cNvPr id="69729" name="Rectangle 97"/>
          <p:cNvSpPr>
            <a:spLocks noChangeArrowheads="1"/>
          </p:cNvSpPr>
          <p:nvPr/>
        </p:nvSpPr>
        <p:spPr bwMode="auto">
          <a:xfrm>
            <a:off x="838200" y="1731963"/>
            <a:ext cx="1746250" cy="4762"/>
          </a:xfrm>
          <a:prstGeom prst="rect">
            <a:avLst/>
          </a:prstGeom>
          <a:solidFill>
            <a:srgbClr val="000000"/>
          </a:solidFill>
          <a:ln w="9525">
            <a:noFill/>
            <a:miter lim="800000"/>
            <a:headEnd/>
            <a:tailEnd/>
          </a:ln>
        </p:spPr>
        <p:txBody>
          <a:bodyPr/>
          <a:lstStyle/>
          <a:p>
            <a:endParaRPr lang="en-GB"/>
          </a:p>
        </p:txBody>
      </p:sp>
      <p:sp>
        <p:nvSpPr>
          <p:cNvPr id="69730" name="Line 98"/>
          <p:cNvSpPr>
            <a:spLocks noChangeShapeType="1"/>
          </p:cNvSpPr>
          <p:nvPr/>
        </p:nvSpPr>
        <p:spPr bwMode="auto">
          <a:xfrm>
            <a:off x="838200" y="1731963"/>
            <a:ext cx="1746250" cy="1587"/>
          </a:xfrm>
          <a:prstGeom prst="line">
            <a:avLst/>
          </a:prstGeom>
          <a:noFill/>
          <a:ln w="0">
            <a:solidFill>
              <a:srgbClr val="000000"/>
            </a:solidFill>
            <a:round/>
            <a:headEnd/>
            <a:tailEnd/>
          </a:ln>
        </p:spPr>
        <p:txBody>
          <a:bodyPr/>
          <a:lstStyle/>
          <a:p>
            <a:endParaRPr lang="en-GB"/>
          </a:p>
        </p:txBody>
      </p:sp>
      <p:sp>
        <p:nvSpPr>
          <p:cNvPr id="69731" name="Rectangle 99"/>
          <p:cNvSpPr>
            <a:spLocks noChangeArrowheads="1"/>
          </p:cNvSpPr>
          <p:nvPr/>
        </p:nvSpPr>
        <p:spPr bwMode="auto">
          <a:xfrm>
            <a:off x="2584450" y="1731963"/>
            <a:ext cx="6350" cy="6350"/>
          </a:xfrm>
          <a:prstGeom prst="rect">
            <a:avLst/>
          </a:prstGeom>
          <a:solidFill>
            <a:srgbClr val="000000"/>
          </a:solidFill>
          <a:ln w="9525">
            <a:noFill/>
            <a:miter lim="800000"/>
            <a:headEnd/>
            <a:tailEnd/>
          </a:ln>
        </p:spPr>
        <p:txBody>
          <a:bodyPr/>
          <a:lstStyle/>
          <a:p>
            <a:endParaRPr lang="en-GB"/>
          </a:p>
        </p:txBody>
      </p:sp>
      <p:sp>
        <p:nvSpPr>
          <p:cNvPr id="69732" name="Line 100"/>
          <p:cNvSpPr>
            <a:spLocks noChangeShapeType="1"/>
          </p:cNvSpPr>
          <p:nvPr/>
        </p:nvSpPr>
        <p:spPr bwMode="auto">
          <a:xfrm>
            <a:off x="2584450" y="1731963"/>
            <a:ext cx="1588" cy="6350"/>
          </a:xfrm>
          <a:prstGeom prst="line">
            <a:avLst/>
          </a:prstGeom>
          <a:noFill/>
          <a:ln w="0">
            <a:solidFill>
              <a:srgbClr val="000000"/>
            </a:solidFill>
            <a:round/>
            <a:headEnd/>
            <a:tailEnd/>
          </a:ln>
        </p:spPr>
        <p:txBody>
          <a:bodyPr/>
          <a:lstStyle/>
          <a:p>
            <a:endParaRPr lang="en-GB"/>
          </a:p>
        </p:txBody>
      </p:sp>
      <p:sp>
        <p:nvSpPr>
          <p:cNvPr id="69733" name="Rectangle 101"/>
          <p:cNvSpPr>
            <a:spLocks noChangeArrowheads="1"/>
          </p:cNvSpPr>
          <p:nvPr/>
        </p:nvSpPr>
        <p:spPr bwMode="auto">
          <a:xfrm>
            <a:off x="2590800" y="1731963"/>
            <a:ext cx="781050" cy="4762"/>
          </a:xfrm>
          <a:prstGeom prst="rect">
            <a:avLst/>
          </a:prstGeom>
          <a:solidFill>
            <a:srgbClr val="000000"/>
          </a:solidFill>
          <a:ln w="9525">
            <a:noFill/>
            <a:miter lim="800000"/>
            <a:headEnd/>
            <a:tailEnd/>
          </a:ln>
        </p:spPr>
        <p:txBody>
          <a:bodyPr/>
          <a:lstStyle/>
          <a:p>
            <a:endParaRPr lang="en-GB"/>
          </a:p>
        </p:txBody>
      </p:sp>
      <p:sp>
        <p:nvSpPr>
          <p:cNvPr id="69734" name="Line 102"/>
          <p:cNvSpPr>
            <a:spLocks noChangeShapeType="1"/>
          </p:cNvSpPr>
          <p:nvPr/>
        </p:nvSpPr>
        <p:spPr bwMode="auto">
          <a:xfrm>
            <a:off x="2590800" y="1731963"/>
            <a:ext cx="781050" cy="1587"/>
          </a:xfrm>
          <a:prstGeom prst="line">
            <a:avLst/>
          </a:prstGeom>
          <a:noFill/>
          <a:ln w="0">
            <a:solidFill>
              <a:srgbClr val="000000"/>
            </a:solidFill>
            <a:round/>
            <a:headEnd/>
            <a:tailEnd/>
          </a:ln>
        </p:spPr>
        <p:txBody>
          <a:bodyPr/>
          <a:lstStyle/>
          <a:p>
            <a:endParaRPr lang="en-GB"/>
          </a:p>
        </p:txBody>
      </p:sp>
      <p:sp>
        <p:nvSpPr>
          <p:cNvPr id="69735" name="Rectangle 103"/>
          <p:cNvSpPr>
            <a:spLocks noChangeArrowheads="1"/>
          </p:cNvSpPr>
          <p:nvPr/>
        </p:nvSpPr>
        <p:spPr bwMode="auto">
          <a:xfrm>
            <a:off x="3371850" y="1731963"/>
            <a:ext cx="6350" cy="6350"/>
          </a:xfrm>
          <a:prstGeom prst="rect">
            <a:avLst/>
          </a:prstGeom>
          <a:solidFill>
            <a:srgbClr val="000000"/>
          </a:solidFill>
          <a:ln w="9525">
            <a:noFill/>
            <a:miter lim="800000"/>
            <a:headEnd/>
            <a:tailEnd/>
          </a:ln>
        </p:spPr>
        <p:txBody>
          <a:bodyPr/>
          <a:lstStyle/>
          <a:p>
            <a:endParaRPr lang="en-GB"/>
          </a:p>
        </p:txBody>
      </p:sp>
      <p:sp>
        <p:nvSpPr>
          <p:cNvPr id="69736" name="Line 104"/>
          <p:cNvSpPr>
            <a:spLocks noChangeShapeType="1"/>
          </p:cNvSpPr>
          <p:nvPr/>
        </p:nvSpPr>
        <p:spPr bwMode="auto">
          <a:xfrm>
            <a:off x="3371850" y="1731963"/>
            <a:ext cx="1588" cy="6350"/>
          </a:xfrm>
          <a:prstGeom prst="line">
            <a:avLst/>
          </a:prstGeom>
          <a:noFill/>
          <a:ln w="0">
            <a:solidFill>
              <a:srgbClr val="000000"/>
            </a:solidFill>
            <a:round/>
            <a:headEnd/>
            <a:tailEnd/>
          </a:ln>
        </p:spPr>
        <p:txBody>
          <a:bodyPr/>
          <a:lstStyle/>
          <a:p>
            <a:endParaRPr lang="en-GB"/>
          </a:p>
        </p:txBody>
      </p:sp>
      <p:sp>
        <p:nvSpPr>
          <p:cNvPr id="69737" name="Rectangle 105"/>
          <p:cNvSpPr>
            <a:spLocks noChangeArrowheads="1"/>
          </p:cNvSpPr>
          <p:nvPr/>
        </p:nvSpPr>
        <p:spPr bwMode="auto">
          <a:xfrm>
            <a:off x="3378200" y="1731963"/>
            <a:ext cx="784225" cy="4762"/>
          </a:xfrm>
          <a:prstGeom prst="rect">
            <a:avLst/>
          </a:prstGeom>
          <a:solidFill>
            <a:srgbClr val="000000"/>
          </a:solidFill>
          <a:ln w="9525">
            <a:noFill/>
            <a:miter lim="800000"/>
            <a:headEnd/>
            <a:tailEnd/>
          </a:ln>
        </p:spPr>
        <p:txBody>
          <a:bodyPr/>
          <a:lstStyle/>
          <a:p>
            <a:endParaRPr lang="en-GB"/>
          </a:p>
        </p:txBody>
      </p:sp>
      <p:sp>
        <p:nvSpPr>
          <p:cNvPr id="69738" name="Line 106"/>
          <p:cNvSpPr>
            <a:spLocks noChangeShapeType="1"/>
          </p:cNvSpPr>
          <p:nvPr/>
        </p:nvSpPr>
        <p:spPr bwMode="auto">
          <a:xfrm>
            <a:off x="3378200" y="1731963"/>
            <a:ext cx="784225" cy="1587"/>
          </a:xfrm>
          <a:prstGeom prst="line">
            <a:avLst/>
          </a:prstGeom>
          <a:noFill/>
          <a:ln w="0">
            <a:solidFill>
              <a:srgbClr val="000000"/>
            </a:solidFill>
            <a:round/>
            <a:headEnd/>
            <a:tailEnd/>
          </a:ln>
        </p:spPr>
        <p:txBody>
          <a:bodyPr/>
          <a:lstStyle/>
          <a:p>
            <a:endParaRPr lang="en-GB"/>
          </a:p>
        </p:txBody>
      </p:sp>
      <p:sp>
        <p:nvSpPr>
          <p:cNvPr id="69739" name="Rectangle 107"/>
          <p:cNvSpPr>
            <a:spLocks noChangeArrowheads="1"/>
          </p:cNvSpPr>
          <p:nvPr/>
        </p:nvSpPr>
        <p:spPr bwMode="auto">
          <a:xfrm>
            <a:off x="4162425" y="1731963"/>
            <a:ext cx="4763" cy="6350"/>
          </a:xfrm>
          <a:prstGeom prst="rect">
            <a:avLst/>
          </a:prstGeom>
          <a:solidFill>
            <a:srgbClr val="000000"/>
          </a:solidFill>
          <a:ln w="9525">
            <a:noFill/>
            <a:miter lim="800000"/>
            <a:headEnd/>
            <a:tailEnd/>
          </a:ln>
        </p:spPr>
        <p:txBody>
          <a:bodyPr/>
          <a:lstStyle/>
          <a:p>
            <a:endParaRPr lang="en-GB"/>
          </a:p>
        </p:txBody>
      </p:sp>
      <p:sp>
        <p:nvSpPr>
          <p:cNvPr id="69740" name="Line 108"/>
          <p:cNvSpPr>
            <a:spLocks noChangeShapeType="1"/>
          </p:cNvSpPr>
          <p:nvPr/>
        </p:nvSpPr>
        <p:spPr bwMode="auto">
          <a:xfrm>
            <a:off x="4162425" y="1731963"/>
            <a:ext cx="0" cy="6350"/>
          </a:xfrm>
          <a:prstGeom prst="line">
            <a:avLst/>
          </a:prstGeom>
          <a:noFill/>
          <a:ln w="0">
            <a:solidFill>
              <a:srgbClr val="000000"/>
            </a:solidFill>
            <a:round/>
            <a:headEnd/>
            <a:tailEnd/>
          </a:ln>
        </p:spPr>
        <p:txBody>
          <a:bodyPr/>
          <a:lstStyle/>
          <a:p>
            <a:endParaRPr lang="en-GB"/>
          </a:p>
        </p:txBody>
      </p:sp>
      <p:sp>
        <p:nvSpPr>
          <p:cNvPr id="69741" name="Rectangle 109"/>
          <p:cNvSpPr>
            <a:spLocks noChangeArrowheads="1"/>
          </p:cNvSpPr>
          <p:nvPr/>
        </p:nvSpPr>
        <p:spPr bwMode="auto">
          <a:xfrm>
            <a:off x="4167188" y="1731963"/>
            <a:ext cx="781050" cy="4762"/>
          </a:xfrm>
          <a:prstGeom prst="rect">
            <a:avLst/>
          </a:prstGeom>
          <a:solidFill>
            <a:srgbClr val="000000"/>
          </a:solidFill>
          <a:ln w="9525">
            <a:noFill/>
            <a:miter lim="800000"/>
            <a:headEnd/>
            <a:tailEnd/>
          </a:ln>
        </p:spPr>
        <p:txBody>
          <a:bodyPr/>
          <a:lstStyle/>
          <a:p>
            <a:endParaRPr lang="en-GB"/>
          </a:p>
        </p:txBody>
      </p:sp>
      <p:sp>
        <p:nvSpPr>
          <p:cNvPr id="69742" name="Line 110"/>
          <p:cNvSpPr>
            <a:spLocks noChangeShapeType="1"/>
          </p:cNvSpPr>
          <p:nvPr/>
        </p:nvSpPr>
        <p:spPr bwMode="auto">
          <a:xfrm>
            <a:off x="4167188" y="1731963"/>
            <a:ext cx="781050" cy="1587"/>
          </a:xfrm>
          <a:prstGeom prst="line">
            <a:avLst/>
          </a:prstGeom>
          <a:noFill/>
          <a:ln w="0">
            <a:solidFill>
              <a:srgbClr val="000000"/>
            </a:solidFill>
            <a:round/>
            <a:headEnd/>
            <a:tailEnd/>
          </a:ln>
        </p:spPr>
        <p:txBody>
          <a:bodyPr/>
          <a:lstStyle/>
          <a:p>
            <a:endParaRPr lang="en-GB"/>
          </a:p>
        </p:txBody>
      </p:sp>
      <p:sp>
        <p:nvSpPr>
          <p:cNvPr id="69743" name="Rectangle 111"/>
          <p:cNvSpPr>
            <a:spLocks noChangeArrowheads="1"/>
          </p:cNvSpPr>
          <p:nvPr/>
        </p:nvSpPr>
        <p:spPr bwMode="auto">
          <a:xfrm>
            <a:off x="4948238" y="1731963"/>
            <a:ext cx="6350" cy="6350"/>
          </a:xfrm>
          <a:prstGeom prst="rect">
            <a:avLst/>
          </a:prstGeom>
          <a:solidFill>
            <a:srgbClr val="000000"/>
          </a:solidFill>
          <a:ln w="9525">
            <a:noFill/>
            <a:miter lim="800000"/>
            <a:headEnd/>
            <a:tailEnd/>
          </a:ln>
        </p:spPr>
        <p:txBody>
          <a:bodyPr/>
          <a:lstStyle/>
          <a:p>
            <a:endParaRPr lang="en-GB"/>
          </a:p>
        </p:txBody>
      </p:sp>
      <p:sp>
        <p:nvSpPr>
          <p:cNvPr id="69744" name="Line 112"/>
          <p:cNvSpPr>
            <a:spLocks noChangeShapeType="1"/>
          </p:cNvSpPr>
          <p:nvPr/>
        </p:nvSpPr>
        <p:spPr bwMode="auto">
          <a:xfrm>
            <a:off x="4948238" y="1731963"/>
            <a:ext cx="3175" cy="6350"/>
          </a:xfrm>
          <a:prstGeom prst="line">
            <a:avLst/>
          </a:prstGeom>
          <a:noFill/>
          <a:ln w="0">
            <a:solidFill>
              <a:srgbClr val="000000"/>
            </a:solidFill>
            <a:round/>
            <a:headEnd/>
            <a:tailEnd/>
          </a:ln>
        </p:spPr>
        <p:txBody>
          <a:bodyPr/>
          <a:lstStyle/>
          <a:p>
            <a:endParaRPr lang="en-GB"/>
          </a:p>
        </p:txBody>
      </p:sp>
      <p:sp>
        <p:nvSpPr>
          <p:cNvPr id="69745" name="Rectangle 113"/>
          <p:cNvSpPr>
            <a:spLocks noChangeArrowheads="1"/>
          </p:cNvSpPr>
          <p:nvPr/>
        </p:nvSpPr>
        <p:spPr bwMode="auto">
          <a:xfrm>
            <a:off x="4954588" y="1731963"/>
            <a:ext cx="784225" cy="4762"/>
          </a:xfrm>
          <a:prstGeom prst="rect">
            <a:avLst/>
          </a:prstGeom>
          <a:solidFill>
            <a:srgbClr val="000000"/>
          </a:solidFill>
          <a:ln w="9525">
            <a:noFill/>
            <a:miter lim="800000"/>
            <a:headEnd/>
            <a:tailEnd/>
          </a:ln>
        </p:spPr>
        <p:txBody>
          <a:bodyPr/>
          <a:lstStyle/>
          <a:p>
            <a:endParaRPr lang="en-GB"/>
          </a:p>
        </p:txBody>
      </p:sp>
      <p:sp>
        <p:nvSpPr>
          <p:cNvPr id="69746" name="Line 114"/>
          <p:cNvSpPr>
            <a:spLocks noChangeShapeType="1"/>
          </p:cNvSpPr>
          <p:nvPr/>
        </p:nvSpPr>
        <p:spPr bwMode="auto">
          <a:xfrm>
            <a:off x="4954588" y="1731963"/>
            <a:ext cx="784225" cy="1587"/>
          </a:xfrm>
          <a:prstGeom prst="line">
            <a:avLst/>
          </a:prstGeom>
          <a:noFill/>
          <a:ln w="0">
            <a:solidFill>
              <a:srgbClr val="000000"/>
            </a:solidFill>
            <a:round/>
            <a:headEnd/>
            <a:tailEnd/>
          </a:ln>
        </p:spPr>
        <p:txBody>
          <a:bodyPr/>
          <a:lstStyle/>
          <a:p>
            <a:endParaRPr lang="en-GB"/>
          </a:p>
        </p:txBody>
      </p:sp>
      <p:sp>
        <p:nvSpPr>
          <p:cNvPr id="69747" name="Rectangle 115"/>
          <p:cNvSpPr>
            <a:spLocks noChangeArrowheads="1"/>
          </p:cNvSpPr>
          <p:nvPr/>
        </p:nvSpPr>
        <p:spPr bwMode="auto">
          <a:xfrm>
            <a:off x="5738813" y="1731963"/>
            <a:ext cx="4762" cy="6350"/>
          </a:xfrm>
          <a:prstGeom prst="rect">
            <a:avLst/>
          </a:prstGeom>
          <a:solidFill>
            <a:srgbClr val="000000"/>
          </a:solidFill>
          <a:ln w="9525">
            <a:noFill/>
            <a:miter lim="800000"/>
            <a:headEnd/>
            <a:tailEnd/>
          </a:ln>
        </p:spPr>
        <p:txBody>
          <a:bodyPr/>
          <a:lstStyle/>
          <a:p>
            <a:endParaRPr lang="en-GB"/>
          </a:p>
        </p:txBody>
      </p:sp>
      <p:sp>
        <p:nvSpPr>
          <p:cNvPr id="69748" name="Line 116"/>
          <p:cNvSpPr>
            <a:spLocks noChangeShapeType="1"/>
          </p:cNvSpPr>
          <p:nvPr/>
        </p:nvSpPr>
        <p:spPr bwMode="auto">
          <a:xfrm>
            <a:off x="5738813" y="1731963"/>
            <a:ext cx="1587" cy="6350"/>
          </a:xfrm>
          <a:prstGeom prst="line">
            <a:avLst/>
          </a:prstGeom>
          <a:noFill/>
          <a:ln w="0">
            <a:solidFill>
              <a:srgbClr val="000000"/>
            </a:solidFill>
            <a:round/>
            <a:headEnd/>
            <a:tailEnd/>
          </a:ln>
        </p:spPr>
        <p:txBody>
          <a:bodyPr/>
          <a:lstStyle/>
          <a:p>
            <a:endParaRPr lang="en-GB"/>
          </a:p>
        </p:txBody>
      </p:sp>
      <p:sp>
        <p:nvSpPr>
          <p:cNvPr id="69749" name="Rectangle 117"/>
          <p:cNvSpPr>
            <a:spLocks noChangeArrowheads="1"/>
          </p:cNvSpPr>
          <p:nvPr/>
        </p:nvSpPr>
        <p:spPr bwMode="auto">
          <a:xfrm>
            <a:off x="5743575" y="1731963"/>
            <a:ext cx="785813" cy="4762"/>
          </a:xfrm>
          <a:prstGeom prst="rect">
            <a:avLst/>
          </a:prstGeom>
          <a:solidFill>
            <a:srgbClr val="000000"/>
          </a:solidFill>
          <a:ln w="9525">
            <a:noFill/>
            <a:miter lim="800000"/>
            <a:headEnd/>
            <a:tailEnd/>
          </a:ln>
        </p:spPr>
        <p:txBody>
          <a:bodyPr/>
          <a:lstStyle/>
          <a:p>
            <a:endParaRPr lang="en-GB"/>
          </a:p>
        </p:txBody>
      </p:sp>
      <p:sp>
        <p:nvSpPr>
          <p:cNvPr id="69750" name="Line 118"/>
          <p:cNvSpPr>
            <a:spLocks noChangeShapeType="1"/>
          </p:cNvSpPr>
          <p:nvPr/>
        </p:nvSpPr>
        <p:spPr bwMode="auto">
          <a:xfrm>
            <a:off x="5743575" y="1731963"/>
            <a:ext cx="785813" cy="1587"/>
          </a:xfrm>
          <a:prstGeom prst="line">
            <a:avLst/>
          </a:prstGeom>
          <a:noFill/>
          <a:ln w="0">
            <a:solidFill>
              <a:srgbClr val="000000"/>
            </a:solidFill>
            <a:round/>
            <a:headEnd/>
            <a:tailEnd/>
          </a:ln>
        </p:spPr>
        <p:txBody>
          <a:bodyPr/>
          <a:lstStyle/>
          <a:p>
            <a:endParaRPr lang="en-GB"/>
          </a:p>
        </p:txBody>
      </p:sp>
      <p:sp>
        <p:nvSpPr>
          <p:cNvPr id="69751" name="Rectangle 119"/>
          <p:cNvSpPr>
            <a:spLocks noChangeArrowheads="1"/>
          </p:cNvSpPr>
          <p:nvPr/>
        </p:nvSpPr>
        <p:spPr bwMode="auto">
          <a:xfrm>
            <a:off x="6529388" y="1731963"/>
            <a:ext cx="4762" cy="6350"/>
          </a:xfrm>
          <a:prstGeom prst="rect">
            <a:avLst/>
          </a:prstGeom>
          <a:solidFill>
            <a:srgbClr val="000000"/>
          </a:solidFill>
          <a:ln w="9525">
            <a:noFill/>
            <a:miter lim="800000"/>
            <a:headEnd/>
            <a:tailEnd/>
          </a:ln>
        </p:spPr>
        <p:txBody>
          <a:bodyPr/>
          <a:lstStyle/>
          <a:p>
            <a:endParaRPr lang="en-GB"/>
          </a:p>
        </p:txBody>
      </p:sp>
      <p:sp>
        <p:nvSpPr>
          <p:cNvPr id="69752" name="Line 120"/>
          <p:cNvSpPr>
            <a:spLocks noChangeShapeType="1"/>
          </p:cNvSpPr>
          <p:nvPr/>
        </p:nvSpPr>
        <p:spPr bwMode="auto">
          <a:xfrm>
            <a:off x="6529388" y="1731963"/>
            <a:ext cx="3175" cy="6350"/>
          </a:xfrm>
          <a:prstGeom prst="line">
            <a:avLst/>
          </a:prstGeom>
          <a:noFill/>
          <a:ln w="0">
            <a:solidFill>
              <a:srgbClr val="000000"/>
            </a:solidFill>
            <a:round/>
            <a:headEnd/>
            <a:tailEnd/>
          </a:ln>
        </p:spPr>
        <p:txBody>
          <a:bodyPr/>
          <a:lstStyle/>
          <a:p>
            <a:endParaRPr lang="en-GB"/>
          </a:p>
        </p:txBody>
      </p:sp>
      <p:sp>
        <p:nvSpPr>
          <p:cNvPr id="69753" name="Rectangle 121"/>
          <p:cNvSpPr>
            <a:spLocks noChangeArrowheads="1"/>
          </p:cNvSpPr>
          <p:nvPr/>
        </p:nvSpPr>
        <p:spPr bwMode="auto">
          <a:xfrm>
            <a:off x="6534150" y="1731963"/>
            <a:ext cx="781050" cy="4762"/>
          </a:xfrm>
          <a:prstGeom prst="rect">
            <a:avLst/>
          </a:prstGeom>
          <a:solidFill>
            <a:srgbClr val="000000"/>
          </a:solidFill>
          <a:ln w="9525">
            <a:noFill/>
            <a:miter lim="800000"/>
            <a:headEnd/>
            <a:tailEnd/>
          </a:ln>
        </p:spPr>
        <p:txBody>
          <a:bodyPr/>
          <a:lstStyle/>
          <a:p>
            <a:endParaRPr lang="en-GB"/>
          </a:p>
        </p:txBody>
      </p:sp>
      <p:sp>
        <p:nvSpPr>
          <p:cNvPr id="69754" name="Line 122"/>
          <p:cNvSpPr>
            <a:spLocks noChangeShapeType="1"/>
          </p:cNvSpPr>
          <p:nvPr/>
        </p:nvSpPr>
        <p:spPr bwMode="auto">
          <a:xfrm>
            <a:off x="6534150" y="1731963"/>
            <a:ext cx="781050" cy="1587"/>
          </a:xfrm>
          <a:prstGeom prst="line">
            <a:avLst/>
          </a:prstGeom>
          <a:noFill/>
          <a:ln w="0">
            <a:solidFill>
              <a:srgbClr val="000000"/>
            </a:solidFill>
            <a:round/>
            <a:headEnd/>
            <a:tailEnd/>
          </a:ln>
        </p:spPr>
        <p:txBody>
          <a:bodyPr/>
          <a:lstStyle/>
          <a:p>
            <a:endParaRPr lang="en-GB"/>
          </a:p>
        </p:txBody>
      </p:sp>
      <p:sp>
        <p:nvSpPr>
          <p:cNvPr id="69755" name="Rectangle 123"/>
          <p:cNvSpPr>
            <a:spLocks noChangeArrowheads="1"/>
          </p:cNvSpPr>
          <p:nvPr/>
        </p:nvSpPr>
        <p:spPr bwMode="auto">
          <a:xfrm>
            <a:off x="7315200" y="1731963"/>
            <a:ext cx="6350" cy="6350"/>
          </a:xfrm>
          <a:prstGeom prst="rect">
            <a:avLst/>
          </a:prstGeom>
          <a:solidFill>
            <a:srgbClr val="000000"/>
          </a:solidFill>
          <a:ln w="9525">
            <a:noFill/>
            <a:miter lim="800000"/>
            <a:headEnd/>
            <a:tailEnd/>
          </a:ln>
        </p:spPr>
        <p:txBody>
          <a:bodyPr/>
          <a:lstStyle/>
          <a:p>
            <a:endParaRPr lang="en-GB"/>
          </a:p>
        </p:txBody>
      </p:sp>
      <p:sp>
        <p:nvSpPr>
          <p:cNvPr id="69756" name="Line 124"/>
          <p:cNvSpPr>
            <a:spLocks noChangeShapeType="1"/>
          </p:cNvSpPr>
          <p:nvPr/>
        </p:nvSpPr>
        <p:spPr bwMode="auto">
          <a:xfrm>
            <a:off x="7315200" y="1731963"/>
            <a:ext cx="1588" cy="6350"/>
          </a:xfrm>
          <a:prstGeom prst="line">
            <a:avLst/>
          </a:prstGeom>
          <a:noFill/>
          <a:ln w="0">
            <a:solidFill>
              <a:srgbClr val="000000"/>
            </a:solidFill>
            <a:round/>
            <a:headEnd/>
            <a:tailEnd/>
          </a:ln>
        </p:spPr>
        <p:txBody>
          <a:bodyPr/>
          <a:lstStyle/>
          <a:p>
            <a:endParaRPr lang="en-GB"/>
          </a:p>
        </p:txBody>
      </p:sp>
      <p:sp>
        <p:nvSpPr>
          <p:cNvPr id="69757" name="Rectangle 125"/>
          <p:cNvSpPr>
            <a:spLocks noChangeArrowheads="1"/>
          </p:cNvSpPr>
          <p:nvPr/>
        </p:nvSpPr>
        <p:spPr bwMode="auto">
          <a:xfrm>
            <a:off x="7321550" y="1731963"/>
            <a:ext cx="784225" cy="4762"/>
          </a:xfrm>
          <a:prstGeom prst="rect">
            <a:avLst/>
          </a:prstGeom>
          <a:solidFill>
            <a:srgbClr val="000000"/>
          </a:solidFill>
          <a:ln w="9525">
            <a:noFill/>
            <a:miter lim="800000"/>
            <a:headEnd/>
            <a:tailEnd/>
          </a:ln>
        </p:spPr>
        <p:txBody>
          <a:bodyPr/>
          <a:lstStyle/>
          <a:p>
            <a:endParaRPr lang="en-GB"/>
          </a:p>
        </p:txBody>
      </p:sp>
      <p:sp>
        <p:nvSpPr>
          <p:cNvPr id="69758" name="Line 126"/>
          <p:cNvSpPr>
            <a:spLocks noChangeShapeType="1"/>
          </p:cNvSpPr>
          <p:nvPr/>
        </p:nvSpPr>
        <p:spPr bwMode="auto">
          <a:xfrm>
            <a:off x="7321550" y="1731963"/>
            <a:ext cx="784225" cy="1587"/>
          </a:xfrm>
          <a:prstGeom prst="line">
            <a:avLst/>
          </a:prstGeom>
          <a:noFill/>
          <a:ln w="0">
            <a:solidFill>
              <a:srgbClr val="000000"/>
            </a:solidFill>
            <a:round/>
            <a:headEnd/>
            <a:tailEnd/>
          </a:ln>
        </p:spPr>
        <p:txBody>
          <a:bodyPr/>
          <a:lstStyle/>
          <a:p>
            <a:endParaRPr lang="en-GB"/>
          </a:p>
        </p:txBody>
      </p:sp>
      <p:sp>
        <p:nvSpPr>
          <p:cNvPr id="69759" name="Rectangle 127"/>
          <p:cNvSpPr>
            <a:spLocks noChangeArrowheads="1"/>
          </p:cNvSpPr>
          <p:nvPr/>
        </p:nvSpPr>
        <p:spPr bwMode="auto">
          <a:xfrm>
            <a:off x="8105775" y="1731963"/>
            <a:ext cx="4763" cy="6350"/>
          </a:xfrm>
          <a:prstGeom prst="rect">
            <a:avLst/>
          </a:prstGeom>
          <a:solidFill>
            <a:srgbClr val="000000"/>
          </a:solidFill>
          <a:ln w="9525">
            <a:noFill/>
            <a:miter lim="800000"/>
            <a:headEnd/>
            <a:tailEnd/>
          </a:ln>
        </p:spPr>
        <p:txBody>
          <a:bodyPr/>
          <a:lstStyle/>
          <a:p>
            <a:endParaRPr lang="en-GB"/>
          </a:p>
        </p:txBody>
      </p:sp>
      <p:sp>
        <p:nvSpPr>
          <p:cNvPr id="69760" name="Line 128"/>
          <p:cNvSpPr>
            <a:spLocks noChangeShapeType="1"/>
          </p:cNvSpPr>
          <p:nvPr/>
        </p:nvSpPr>
        <p:spPr bwMode="auto">
          <a:xfrm>
            <a:off x="8105775" y="1731963"/>
            <a:ext cx="3175" cy="6350"/>
          </a:xfrm>
          <a:prstGeom prst="line">
            <a:avLst/>
          </a:prstGeom>
          <a:noFill/>
          <a:ln w="0">
            <a:solidFill>
              <a:srgbClr val="000000"/>
            </a:solidFill>
            <a:round/>
            <a:headEnd/>
            <a:tailEnd/>
          </a:ln>
        </p:spPr>
        <p:txBody>
          <a:bodyPr/>
          <a:lstStyle/>
          <a:p>
            <a:endParaRPr lang="en-GB"/>
          </a:p>
        </p:txBody>
      </p:sp>
      <p:sp>
        <p:nvSpPr>
          <p:cNvPr id="69761" name="Rectangle 129"/>
          <p:cNvSpPr>
            <a:spLocks noChangeArrowheads="1"/>
          </p:cNvSpPr>
          <p:nvPr/>
        </p:nvSpPr>
        <p:spPr bwMode="auto">
          <a:xfrm>
            <a:off x="833438" y="1738313"/>
            <a:ext cx="4762" cy="471487"/>
          </a:xfrm>
          <a:prstGeom prst="rect">
            <a:avLst/>
          </a:prstGeom>
          <a:solidFill>
            <a:srgbClr val="000000"/>
          </a:solidFill>
          <a:ln w="9525">
            <a:noFill/>
            <a:miter lim="800000"/>
            <a:headEnd/>
            <a:tailEnd/>
          </a:ln>
        </p:spPr>
        <p:txBody>
          <a:bodyPr/>
          <a:lstStyle/>
          <a:p>
            <a:endParaRPr lang="en-GB"/>
          </a:p>
        </p:txBody>
      </p:sp>
      <p:sp>
        <p:nvSpPr>
          <p:cNvPr id="69762" name="Line 130"/>
          <p:cNvSpPr>
            <a:spLocks noChangeShapeType="1"/>
          </p:cNvSpPr>
          <p:nvPr/>
        </p:nvSpPr>
        <p:spPr bwMode="auto">
          <a:xfrm>
            <a:off x="833438" y="1738313"/>
            <a:ext cx="3175" cy="471487"/>
          </a:xfrm>
          <a:prstGeom prst="line">
            <a:avLst/>
          </a:prstGeom>
          <a:noFill/>
          <a:ln w="0">
            <a:solidFill>
              <a:srgbClr val="000000"/>
            </a:solidFill>
            <a:round/>
            <a:headEnd/>
            <a:tailEnd/>
          </a:ln>
        </p:spPr>
        <p:txBody>
          <a:bodyPr/>
          <a:lstStyle/>
          <a:p>
            <a:endParaRPr lang="en-GB"/>
          </a:p>
        </p:txBody>
      </p:sp>
      <p:sp>
        <p:nvSpPr>
          <p:cNvPr id="69763" name="Rectangle 131"/>
          <p:cNvSpPr>
            <a:spLocks noChangeArrowheads="1"/>
          </p:cNvSpPr>
          <p:nvPr/>
        </p:nvSpPr>
        <p:spPr bwMode="auto">
          <a:xfrm>
            <a:off x="2584450" y="1738313"/>
            <a:ext cx="6350" cy="471487"/>
          </a:xfrm>
          <a:prstGeom prst="rect">
            <a:avLst/>
          </a:prstGeom>
          <a:solidFill>
            <a:srgbClr val="000000"/>
          </a:solidFill>
          <a:ln w="9525">
            <a:noFill/>
            <a:miter lim="800000"/>
            <a:headEnd/>
            <a:tailEnd/>
          </a:ln>
        </p:spPr>
        <p:txBody>
          <a:bodyPr/>
          <a:lstStyle/>
          <a:p>
            <a:endParaRPr lang="en-GB"/>
          </a:p>
        </p:txBody>
      </p:sp>
      <p:sp>
        <p:nvSpPr>
          <p:cNvPr id="69764" name="Line 132"/>
          <p:cNvSpPr>
            <a:spLocks noChangeShapeType="1"/>
          </p:cNvSpPr>
          <p:nvPr/>
        </p:nvSpPr>
        <p:spPr bwMode="auto">
          <a:xfrm>
            <a:off x="2584450" y="1738313"/>
            <a:ext cx="1588" cy="471487"/>
          </a:xfrm>
          <a:prstGeom prst="line">
            <a:avLst/>
          </a:prstGeom>
          <a:noFill/>
          <a:ln w="0">
            <a:solidFill>
              <a:srgbClr val="000000"/>
            </a:solidFill>
            <a:round/>
            <a:headEnd/>
            <a:tailEnd/>
          </a:ln>
        </p:spPr>
        <p:txBody>
          <a:bodyPr/>
          <a:lstStyle/>
          <a:p>
            <a:endParaRPr lang="en-GB"/>
          </a:p>
        </p:txBody>
      </p:sp>
      <p:sp>
        <p:nvSpPr>
          <p:cNvPr id="69765" name="Rectangle 133"/>
          <p:cNvSpPr>
            <a:spLocks noChangeArrowheads="1"/>
          </p:cNvSpPr>
          <p:nvPr/>
        </p:nvSpPr>
        <p:spPr bwMode="auto">
          <a:xfrm>
            <a:off x="3371850" y="1738313"/>
            <a:ext cx="6350" cy="471487"/>
          </a:xfrm>
          <a:prstGeom prst="rect">
            <a:avLst/>
          </a:prstGeom>
          <a:solidFill>
            <a:srgbClr val="000000"/>
          </a:solidFill>
          <a:ln w="9525">
            <a:noFill/>
            <a:miter lim="800000"/>
            <a:headEnd/>
            <a:tailEnd/>
          </a:ln>
        </p:spPr>
        <p:txBody>
          <a:bodyPr/>
          <a:lstStyle/>
          <a:p>
            <a:endParaRPr lang="en-GB"/>
          </a:p>
        </p:txBody>
      </p:sp>
      <p:sp>
        <p:nvSpPr>
          <p:cNvPr id="69766" name="Line 134"/>
          <p:cNvSpPr>
            <a:spLocks noChangeShapeType="1"/>
          </p:cNvSpPr>
          <p:nvPr/>
        </p:nvSpPr>
        <p:spPr bwMode="auto">
          <a:xfrm>
            <a:off x="3371850" y="1738313"/>
            <a:ext cx="1588" cy="471487"/>
          </a:xfrm>
          <a:prstGeom prst="line">
            <a:avLst/>
          </a:prstGeom>
          <a:noFill/>
          <a:ln w="0">
            <a:solidFill>
              <a:srgbClr val="000000"/>
            </a:solidFill>
            <a:round/>
            <a:headEnd/>
            <a:tailEnd/>
          </a:ln>
        </p:spPr>
        <p:txBody>
          <a:bodyPr/>
          <a:lstStyle/>
          <a:p>
            <a:endParaRPr lang="en-GB"/>
          </a:p>
        </p:txBody>
      </p:sp>
      <p:sp>
        <p:nvSpPr>
          <p:cNvPr id="69767" name="Rectangle 135"/>
          <p:cNvSpPr>
            <a:spLocks noChangeArrowheads="1"/>
          </p:cNvSpPr>
          <p:nvPr/>
        </p:nvSpPr>
        <p:spPr bwMode="auto">
          <a:xfrm>
            <a:off x="4162425" y="1738313"/>
            <a:ext cx="4763" cy="471487"/>
          </a:xfrm>
          <a:prstGeom prst="rect">
            <a:avLst/>
          </a:prstGeom>
          <a:solidFill>
            <a:srgbClr val="000000"/>
          </a:solidFill>
          <a:ln w="9525">
            <a:noFill/>
            <a:miter lim="800000"/>
            <a:headEnd/>
            <a:tailEnd/>
          </a:ln>
        </p:spPr>
        <p:txBody>
          <a:bodyPr/>
          <a:lstStyle/>
          <a:p>
            <a:endParaRPr lang="en-GB"/>
          </a:p>
        </p:txBody>
      </p:sp>
      <p:sp>
        <p:nvSpPr>
          <p:cNvPr id="69768" name="Line 136"/>
          <p:cNvSpPr>
            <a:spLocks noChangeShapeType="1"/>
          </p:cNvSpPr>
          <p:nvPr/>
        </p:nvSpPr>
        <p:spPr bwMode="auto">
          <a:xfrm>
            <a:off x="4162425" y="1738313"/>
            <a:ext cx="0" cy="471487"/>
          </a:xfrm>
          <a:prstGeom prst="line">
            <a:avLst/>
          </a:prstGeom>
          <a:noFill/>
          <a:ln w="0">
            <a:solidFill>
              <a:srgbClr val="000000"/>
            </a:solidFill>
            <a:round/>
            <a:headEnd/>
            <a:tailEnd/>
          </a:ln>
        </p:spPr>
        <p:txBody>
          <a:bodyPr/>
          <a:lstStyle/>
          <a:p>
            <a:endParaRPr lang="en-GB"/>
          </a:p>
        </p:txBody>
      </p:sp>
      <p:sp>
        <p:nvSpPr>
          <p:cNvPr id="69769" name="Rectangle 137"/>
          <p:cNvSpPr>
            <a:spLocks noChangeArrowheads="1"/>
          </p:cNvSpPr>
          <p:nvPr/>
        </p:nvSpPr>
        <p:spPr bwMode="auto">
          <a:xfrm>
            <a:off x="4948238" y="1738313"/>
            <a:ext cx="6350" cy="471487"/>
          </a:xfrm>
          <a:prstGeom prst="rect">
            <a:avLst/>
          </a:prstGeom>
          <a:solidFill>
            <a:srgbClr val="000000"/>
          </a:solidFill>
          <a:ln w="9525">
            <a:noFill/>
            <a:miter lim="800000"/>
            <a:headEnd/>
            <a:tailEnd/>
          </a:ln>
        </p:spPr>
        <p:txBody>
          <a:bodyPr/>
          <a:lstStyle/>
          <a:p>
            <a:endParaRPr lang="en-GB"/>
          </a:p>
        </p:txBody>
      </p:sp>
      <p:sp>
        <p:nvSpPr>
          <p:cNvPr id="69770" name="Line 138"/>
          <p:cNvSpPr>
            <a:spLocks noChangeShapeType="1"/>
          </p:cNvSpPr>
          <p:nvPr/>
        </p:nvSpPr>
        <p:spPr bwMode="auto">
          <a:xfrm>
            <a:off x="4948238" y="1738313"/>
            <a:ext cx="3175" cy="471487"/>
          </a:xfrm>
          <a:prstGeom prst="line">
            <a:avLst/>
          </a:prstGeom>
          <a:noFill/>
          <a:ln w="0">
            <a:solidFill>
              <a:srgbClr val="000000"/>
            </a:solidFill>
            <a:round/>
            <a:headEnd/>
            <a:tailEnd/>
          </a:ln>
        </p:spPr>
        <p:txBody>
          <a:bodyPr/>
          <a:lstStyle/>
          <a:p>
            <a:endParaRPr lang="en-GB"/>
          </a:p>
        </p:txBody>
      </p:sp>
      <p:sp>
        <p:nvSpPr>
          <p:cNvPr id="69771" name="Rectangle 139"/>
          <p:cNvSpPr>
            <a:spLocks noChangeArrowheads="1"/>
          </p:cNvSpPr>
          <p:nvPr/>
        </p:nvSpPr>
        <p:spPr bwMode="auto">
          <a:xfrm>
            <a:off x="5738813" y="1738313"/>
            <a:ext cx="4762" cy="471487"/>
          </a:xfrm>
          <a:prstGeom prst="rect">
            <a:avLst/>
          </a:prstGeom>
          <a:solidFill>
            <a:srgbClr val="000000"/>
          </a:solidFill>
          <a:ln w="9525">
            <a:noFill/>
            <a:miter lim="800000"/>
            <a:headEnd/>
            <a:tailEnd/>
          </a:ln>
        </p:spPr>
        <p:txBody>
          <a:bodyPr/>
          <a:lstStyle/>
          <a:p>
            <a:endParaRPr lang="en-GB"/>
          </a:p>
        </p:txBody>
      </p:sp>
      <p:sp>
        <p:nvSpPr>
          <p:cNvPr id="69772" name="Line 140"/>
          <p:cNvSpPr>
            <a:spLocks noChangeShapeType="1"/>
          </p:cNvSpPr>
          <p:nvPr/>
        </p:nvSpPr>
        <p:spPr bwMode="auto">
          <a:xfrm>
            <a:off x="5738813" y="1738313"/>
            <a:ext cx="1587" cy="471487"/>
          </a:xfrm>
          <a:prstGeom prst="line">
            <a:avLst/>
          </a:prstGeom>
          <a:noFill/>
          <a:ln w="0">
            <a:solidFill>
              <a:srgbClr val="000000"/>
            </a:solidFill>
            <a:round/>
            <a:headEnd/>
            <a:tailEnd/>
          </a:ln>
        </p:spPr>
        <p:txBody>
          <a:bodyPr/>
          <a:lstStyle/>
          <a:p>
            <a:endParaRPr lang="en-GB"/>
          </a:p>
        </p:txBody>
      </p:sp>
      <p:sp>
        <p:nvSpPr>
          <p:cNvPr id="69773" name="Rectangle 141"/>
          <p:cNvSpPr>
            <a:spLocks noChangeArrowheads="1"/>
          </p:cNvSpPr>
          <p:nvPr/>
        </p:nvSpPr>
        <p:spPr bwMode="auto">
          <a:xfrm>
            <a:off x="6529388" y="1738313"/>
            <a:ext cx="4762" cy="471487"/>
          </a:xfrm>
          <a:prstGeom prst="rect">
            <a:avLst/>
          </a:prstGeom>
          <a:solidFill>
            <a:srgbClr val="000000"/>
          </a:solidFill>
          <a:ln w="9525">
            <a:noFill/>
            <a:miter lim="800000"/>
            <a:headEnd/>
            <a:tailEnd/>
          </a:ln>
        </p:spPr>
        <p:txBody>
          <a:bodyPr/>
          <a:lstStyle/>
          <a:p>
            <a:endParaRPr lang="en-GB"/>
          </a:p>
        </p:txBody>
      </p:sp>
      <p:sp>
        <p:nvSpPr>
          <p:cNvPr id="69774" name="Line 142"/>
          <p:cNvSpPr>
            <a:spLocks noChangeShapeType="1"/>
          </p:cNvSpPr>
          <p:nvPr/>
        </p:nvSpPr>
        <p:spPr bwMode="auto">
          <a:xfrm>
            <a:off x="6529388" y="1738313"/>
            <a:ext cx="3175" cy="471487"/>
          </a:xfrm>
          <a:prstGeom prst="line">
            <a:avLst/>
          </a:prstGeom>
          <a:noFill/>
          <a:ln w="0">
            <a:solidFill>
              <a:srgbClr val="000000"/>
            </a:solidFill>
            <a:round/>
            <a:headEnd/>
            <a:tailEnd/>
          </a:ln>
        </p:spPr>
        <p:txBody>
          <a:bodyPr/>
          <a:lstStyle/>
          <a:p>
            <a:endParaRPr lang="en-GB"/>
          </a:p>
        </p:txBody>
      </p:sp>
      <p:sp>
        <p:nvSpPr>
          <p:cNvPr id="69775" name="Rectangle 143"/>
          <p:cNvSpPr>
            <a:spLocks noChangeArrowheads="1"/>
          </p:cNvSpPr>
          <p:nvPr/>
        </p:nvSpPr>
        <p:spPr bwMode="auto">
          <a:xfrm>
            <a:off x="7315200" y="1738313"/>
            <a:ext cx="6350" cy="471487"/>
          </a:xfrm>
          <a:prstGeom prst="rect">
            <a:avLst/>
          </a:prstGeom>
          <a:solidFill>
            <a:srgbClr val="000000"/>
          </a:solidFill>
          <a:ln w="9525">
            <a:noFill/>
            <a:miter lim="800000"/>
            <a:headEnd/>
            <a:tailEnd/>
          </a:ln>
        </p:spPr>
        <p:txBody>
          <a:bodyPr/>
          <a:lstStyle/>
          <a:p>
            <a:endParaRPr lang="en-GB"/>
          </a:p>
        </p:txBody>
      </p:sp>
      <p:sp>
        <p:nvSpPr>
          <p:cNvPr id="69776" name="Line 144"/>
          <p:cNvSpPr>
            <a:spLocks noChangeShapeType="1"/>
          </p:cNvSpPr>
          <p:nvPr/>
        </p:nvSpPr>
        <p:spPr bwMode="auto">
          <a:xfrm>
            <a:off x="7315200" y="1738313"/>
            <a:ext cx="1588" cy="471487"/>
          </a:xfrm>
          <a:prstGeom prst="line">
            <a:avLst/>
          </a:prstGeom>
          <a:noFill/>
          <a:ln w="0">
            <a:solidFill>
              <a:srgbClr val="000000"/>
            </a:solidFill>
            <a:round/>
            <a:headEnd/>
            <a:tailEnd/>
          </a:ln>
        </p:spPr>
        <p:txBody>
          <a:bodyPr/>
          <a:lstStyle/>
          <a:p>
            <a:endParaRPr lang="en-GB"/>
          </a:p>
        </p:txBody>
      </p:sp>
      <p:sp>
        <p:nvSpPr>
          <p:cNvPr id="69777" name="Rectangle 145"/>
          <p:cNvSpPr>
            <a:spLocks noChangeArrowheads="1"/>
          </p:cNvSpPr>
          <p:nvPr/>
        </p:nvSpPr>
        <p:spPr bwMode="auto">
          <a:xfrm>
            <a:off x="8105775" y="1738313"/>
            <a:ext cx="4763" cy="471487"/>
          </a:xfrm>
          <a:prstGeom prst="rect">
            <a:avLst/>
          </a:prstGeom>
          <a:solidFill>
            <a:srgbClr val="000000"/>
          </a:solidFill>
          <a:ln w="9525">
            <a:noFill/>
            <a:miter lim="800000"/>
            <a:headEnd/>
            <a:tailEnd/>
          </a:ln>
        </p:spPr>
        <p:txBody>
          <a:bodyPr/>
          <a:lstStyle/>
          <a:p>
            <a:endParaRPr lang="en-GB"/>
          </a:p>
        </p:txBody>
      </p:sp>
      <p:sp>
        <p:nvSpPr>
          <p:cNvPr id="69778" name="Line 146"/>
          <p:cNvSpPr>
            <a:spLocks noChangeShapeType="1"/>
          </p:cNvSpPr>
          <p:nvPr/>
        </p:nvSpPr>
        <p:spPr bwMode="auto">
          <a:xfrm>
            <a:off x="8105775" y="1738313"/>
            <a:ext cx="3175" cy="471487"/>
          </a:xfrm>
          <a:prstGeom prst="line">
            <a:avLst/>
          </a:prstGeom>
          <a:noFill/>
          <a:ln w="0">
            <a:solidFill>
              <a:srgbClr val="000000"/>
            </a:solidFill>
            <a:round/>
            <a:headEnd/>
            <a:tailEnd/>
          </a:ln>
        </p:spPr>
        <p:txBody>
          <a:bodyPr/>
          <a:lstStyle/>
          <a:p>
            <a:endParaRPr lang="en-GB"/>
          </a:p>
        </p:txBody>
      </p:sp>
      <p:sp>
        <p:nvSpPr>
          <p:cNvPr id="69779" name="Rectangle 147"/>
          <p:cNvSpPr>
            <a:spLocks noChangeArrowheads="1"/>
          </p:cNvSpPr>
          <p:nvPr/>
        </p:nvSpPr>
        <p:spPr bwMode="auto">
          <a:xfrm>
            <a:off x="914400" y="2308225"/>
            <a:ext cx="1295400" cy="13652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CUSTOMER PPM: 25 PPM</a:t>
            </a:r>
            <a:endParaRPr lang="en-US" sz="1000">
              <a:latin typeface="Times New Roman" pitchFamily="18" charset="0"/>
            </a:endParaRPr>
          </a:p>
        </p:txBody>
      </p:sp>
      <p:sp>
        <p:nvSpPr>
          <p:cNvPr id="69780" name="Rectangle 148"/>
          <p:cNvSpPr>
            <a:spLocks noChangeArrowheads="1"/>
          </p:cNvSpPr>
          <p:nvPr/>
        </p:nvSpPr>
        <p:spPr bwMode="auto">
          <a:xfrm>
            <a:off x="1166813" y="2493963"/>
            <a:ext cx="1025525" cy="13652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69781" name="Rectangle 149"/>
          <p:cNvSpPr>
            <a:spLocks noChangeArrowheads="1"/>
          </p:cNvSpPr>
          <p:nvPr/>
        </p:nvSpPr>
        <p:spPr bwMode="auto">
          <a:xfrm>
            <a:off x="833438" y="2209800"/>
            <a:ext cx="4762" cy="3175"/>
          </a:xfrm>
          <a:prstGeom prst="rect">
            <a:avLst/>
          </a:prstGeom>
          <a:solidFill>
            <a:srgbClr val="000000"/>
          </a:solidFill>
          <a:ln w="9525">
            <a:noFill/>
            <a:miter lim="800000"/>
            <a:headEnd/>
            <a:tailEnd/>
          </a:ln>
        </p:spPr>
        <p:txBody>
          <a:bodyPr/>
          <a:lstStyle/>
          <a:p>
            <a:endParaRPr lang="en-GB"/>
          </a:p>
        </p:txBody>
      </p:sp>
      <p:sp>
        <p:nvSpPr>
          <p:cNvPr id="69782" name="Line 150"/>
          <p:cNvSpPr>
            <a:spLocks noChangeShapeType="1"/>
          </p:cNvSpPr>
          <p:nvPr/>
        </p:nvSpPr>
        <p:spPr bwMode="auto">
          <a:xfrm>
            <a:off x="833438" y="2209800"/>
            <a:ext cx="3175" cy="3175"/>
          </a:xfrm>
          <a:prstGeom prst="line">
            <a:avLst/>
          </a:prstGeom>
          <a:noFill/>
          <a:ln w="0">
            <a:solidFill>
              <a:srgbClr val="000000"/>
            </a:solidFill>
            <a:round/>
            <a:headEnd/>
            <a:tailEnd/>
          </a:ln>
        </p:spPr>
        <p:txBody>
          <a:bodyPr/>
          <a:lstStyle/>
          <a:p>
            <a:endParaRPr lang="en-GB"/>
          </a:p>
        </p:txBody>
      </p:sp>
      <p:sp>
        <p:nvSpPr>
          <p:cNvPr id="69783" name="Rectangle 151"/>
          <p:cNvSpPr>
            <a:spLocks noChangeArrowheads="1"/>
          </p:cNvSpPr>
          <p:nvPr/>
        </p:nvSpPr>
        <p:spPr bwMode="auto">
          <a:xfrm>
            <a:off x="838200" y="2209800"/>
            <a:ext cx="1746250" cy="3175"/>
          </a:xfrm>
          <a:prstGeom prst="rect">
            <a:avLst/>
          </a:prstGeom>
          <a:solidFill>
            <a:srgbClr val="000000"/>
          </a:solidFill>
          <a:ln w="9525">
            <a:noFill/>
            <a:miter lim="800000"/>
            <a:headEnd/>
            <a:tailEnd/>
          </a:ln>
        </p:spPr>
        <p:txBody>
          <a:bodyPr/>
          <a:lstStyle/>
          <a:p>
            <a:endParaRPr lang="en-GB"/>
          </a:p>
        </p:txBody>
      </p:sp>
      <p:sp>
        <p:nvSpPr>
          <p:cNvPr id="69784" name="Line 152"/>
          <p:cNvSpPr>
            <a:spLocks noChangeShapeType="1"/>
          </p:cNvSpPr>
          <p:nvPr/>
        </p:nvSpPr>
        <p:spPr bwMode="auto">
          <a:xfrm>
            <a:off x="838200" y="2209800"/>
            <a:ext cx="1746250" cy="0"/>
          </a:xfrm>
          <a:prstGeom prst="line">
            <a:avLst/>
          </a:prstGeom>
          <a:noFill/>
          <a:ln w="0">
            <a:solidFill>
              <a:srgbClr val="000000"/>
            </a:solidFill>
            <a:round/>
            <a:headEnd/>
            <a:tailEnd/>
          </a:ln>
        </p:spPr>
        <p:txBody>
          <a:bodyPr/>
          <a:lstStyle/>
          <a:p>
            <a:endParaRPr lang="en-GB"/>
          </a:p>
        </p:txBody>
      </p:sp>
      <p:sp>
        <p:nvSpPr>
          <p:cNvPr id="69785" name="Rectangle 153"/>
          <p:cNvSpPr>
            <a:spLocks noChangeArrowheads="1"/>
          </p:cNvSpPr>
          <p:nvPr/>
        </p:nvSpPr>
        <p:spPr bwMode="auto">
          <a:xfrm>
            <a:off x="2584450" y="2209800"/>
            <a:ext cx="6350" cy="3175"/>
          </a:xfrm>
          <a:prstGeom prst="rect">
            <a:avLst/>
          </a:prstGeom>
          <a:solidFill>
            <a:srgbClr val="000000"/>
          </a:solidFill>
          <a:ln w="9525">
            <a:noFill/>
            <a:miter lim="800000"/>
            <a:headEnd/>
            <a:tailEnd/>
          </a:ln>
        </p:spPr>
        <p:txBody>
          <a:bodyPr/>
          <a:lstStyle/>
          <a:p>
            <a:endParaRPr lang="en-GB"/>
          </a:p>
        </p:txBody>
      </p:sp>
      <p:sp>
        <p:nvSpPr>
          <p:cNvPr id="69786" name="Line 154"/>
          <p:cNvSpPr>
            <a:spLocks noChangeShapeType="1"/>
          </p:cNvSpPr>
          <p:nvPr/>
        </p:nvSpPr>
        <p:spPr bwMode="auto">
          <a:xfrm>
            <a:off x="2584450" y="2209800"/>
            <a:ext cx="1588" cy="3175"/>
          </a:xfrm>
          <a:prstGeom prst="line">
            <a:avLst/>
          </a:prstGeom>
          <a:noFill/>
          <a:ln w="0">
            <a:solidFill>
              <a:srgbClr val="000000"/>
            </a:solidFill>
            <a:round/>
            <a:headEnd/>
            <a:tailEnd/>
          </a:ln>
        </p:spPr>
        <p:txBody>
          <a:bodyPr/>
          <a:lstStyle/>
          <a:p>
            <a:endParaRPr lang="en-GB"/>
          </a:p>
        </p:txBody>
      </p:sp>
      <p:sp>
        <p:nvSpPr>
          <p:cNvPr id="69787" name="Rectangle 155"/>
          <p:cNvSpPr>
            <a:spLocks noChangeArrowheads="1"/>
          </p:cNvSpPr>
          <p:nvPr/>
        </p:nvSpPr>
        <p:spPr bwMode="auto">
          <a:xfrm>
            <a:off x="2590800" y="2209800"/>
            <a:ext cx="781050" cy="3175"/>
          </a:xfrm>
          <a:prstGeom prst="rect">
            <a:avLst/>
          </a:prstGeom>
          <a:solidFill>
            <a:srgbClr val="000000"/>
          </a:solidFill>
          <a:ln w="9525">
            <a:noFill/>
            <a:miter lim="800000"/>
            <a:headEnd/>
            <a:tailEnd/>
          </a:ln>
        </p:spPr>
        <p:txBody>
          <a:bodyPr/>
          <a:lstStyle/>
          <a:p>
            <a:endParaRPr lang="en-GB"/>
          </a:p>
        </p:txBody>
      </p:sp>
      <p:sp>
        <p:nvSpPr>
          <p:cNvPr id="69788" name="Line 156"/>
          <p:cNvSpPr>
            <a:spLocks noChangeShapeType="1"/>
          </p:cNvSpPr>
          <p:nvPr/>
        </p:nvSpPr>
        <p:spPr bwMode="auto">
          <a:xfrm>
            <a:off x="2590800" y="2209800"/>
            <a:ext cx="781050" cy="0"/>
          </a:xfrm>
          <a:prstGeom prst="line">
            <a:avLst/>
          </a:prstGeom>
          <a:noFill/>
          <a:ln w="0">
            <a:solidFill>
              <a:srgbClr val="000000"/>
            </a:solidFill>
            <a:round/>
            <a:headEnd/>
            <a:tailEnd/>
          </a:ln>
        </p:spPr>
        <p:txBody>
          <a:bodyPr/>
          <a:lstStyle/>
          <a:p>
            <a:endParaRPr lang="en-GB"/>
          </a:p>
        </p:txBody>
      </p:sp>
      <p:sp>
        <p:nvSpPr>
          <p:cNvPr id="69789" name="Rectangle 157"/>
          <p:cNvSpPr>
            <a:spLocks noChangeArrowheads="1"/>
          </p:cNvSpPr>
          <p:nvPr/>
        </p:nvSpPr>
        <p:spPr bwMode="auto">
          <a:xfrm>
            <a:off x="3371850" y="2209800"/>
            <a:ext cx="6350" cy="3175"/>
          </a:xfrm>
          <a:prstGeom prst="rect">
            <a:avLst/>
          </a:prstGeom>
          <a:solidFill>
            <a:srgbClr val="000000"/>
          </a:solidFill>
          <a:ln w="9525">
            <a:noFill/>
            <a:miter lim="800000"/>
            <a:headEnd/>
            <a:tailEnd/>
          </a:ln>
        </p:spPr>
        <p:txBody>
          <a:bodyPr/>
          <a:lstStyle/>
          <a:p>
            <a:endParaRPr lang="en-GB"/>
          </a:p>
        </p:txBody>
      </p:sp>
      <p:sp>
        <p:nvSpPr>
          <p:cNvPr id="69790" name="Line 158"/>
          <p:cNvSpPr>
            <a:spLocks noChangeShapeType="1"/>
          </p:cNvSpPr>
          <p:nvPr/>
        </p:nvSpPr>
        <p:spPr bwMode="auto">
          <a:xfrm>
            <a:off x="3371850" y="2209800"/>
            <a:ext cx="1588" cy="3175"/>
          </a:xfrm>
          <a:prstGeom prst="line">
            <a:avLst/>
          </a:prstGeom>
          <a:noFill/>
          <a:ln w="0">
            <a:solidFill>
              <a:srgbClr val="000000"/>
            </a:solidFill>
            <a:round/>
            <a:headEnd/>
            <a:tailEnd/>
          </a:ln>
        </p:spPr>
        <p:txBody>
          <a:bodyPr/>
          <a:lstStyle/>
          <a:p>
            <a:endParaRPr lang="en-GB"/>
          </a:p>
        </p:txBody>
      </p:sp>
      <p:sp>
        <p:nvSpPr>
          <p:cNvPr id="69791" name="Rectangle 159"/>
          <p:cNvSpPr>
            <a:spLocks noChangeArrowheads="1"/>
          </p:cNvSpPr>
          <p:nvPr/>
        </p:nvSpPr>
        <p:spPr bwMode="auto">
          <a:xfrm>
            <a:off x="3378200" y="2209800"/>
            <a:ext cx="784225" cy="3175"/>
          </a:xfrm>
          <a:prstGeom prst="rect">
            <a:avLst/>
          </a:prstGeom>
          <a:solidFill>
            <a:srgbClr val="000000"/>
          </a:solidFill>
          <a:ln w="9525">
            <a:noFill/>
            <a:miter lim="800000"/>
            <a:headEnd/>
            <a:tailEnd/>
          </a:ln>
        </p:spPr>
        <p:txBody>
          <a:bodyPr/>
          <a:lstStyle/>
          <a:p>
            <a:endParaRPr lang="en-GB"/>
          </a:p>
        </p:txBody>
      </p:sp>
      <p:sp>
        <p:nvSpPr>
          <p:cNvPr id="69792" name="Line 160"/>
          <p:cNvSpPr>
            <a:spLocks noChangeShapeType="1"/>
          </p:cNvSpPr>
          <p:nvPr/>
        </p:nvSpPr>
        <p:spPr bwMode="auto">
          <a:xfrm>
            <a:off x="3378200" y="2209800"/>
            <a:ext cx="784225" cy="0"/>
          </a:xfrm>
          <a:prstGeom prst="line">
            <a:avLst/>
          </a:prstGeom>
          <a:noFill/>
          <a:ln w="0">
            <a:solidFill>
              <a:srgbClr val="000000"/>
            </a:solidFill>
            <a:round/>
            <a:headEnd/>
            <a:tailEnd/>
          </a:ln>
        </p:spPr>
        <p:txBody>
          <a:bodyPr/>
          <a:lstStyle/>
          <a:p>
            <a:endParaRPr lang="en-GB"/>
          </a:p>
        </p:txBody>
      </p:sp>
      <p:sp>
        <p:nvSpPr>
          <p:cNvPr id="69793" name="Rectangle 161"/>
          <p:cNvSpPr>
            <a:spLocks noChangeArrowheads="1"/>
          </p:cNvSpPr>
          <p:nvPr/>
        </p:nvSpPr>
        <p:spPr bwMode="auto">
          <a:xfrm>
            <a:off x="4162425" y="2209800"/>
            <a:ext cx="4763" cy="3175"/>
          </a:xfrm>
          <a:prstGeom prst="rect">
            <a:avLst/>
          </a:prstGeom>
          <a:solidFill>
            <a:srgbClr val="000000"/>
          </a:solidFill>
          <a:ln w="9525">
            <a:noFill/>
            <a:miter lim="800000"/>
            <a:headEnd/>
            <a:tailEnd/>
          </a:ln>
        </p:spPr>
        <p:txBody>
          <a:bodyPr/>
          <a:lstStyle/>
          <a:p>
            <a:endParaRPr lang="en-GB"/>
          </a:p>
        </p:txBody>
      </p:sp>
      <p:sp>
        <p:nvSpPr>
          <p:cNvPr id="69794" name="Line 162"/>
          <p:cNvSpPr>
            <a:spLocks noChangeShapeType="1"/>
          </p:cNvSpPr>
          <p:nvPr/>
        </p:nvSpPr>
        <p:spPr bwMode="auto">
          <a:xfrm>
            <a:off x="4162425" y="2209800"/>
            <a:ext cx="0" cy="3175"/>
          </a:xfrm>
          <a:prstGeom prst="line">
            <a:avLst/>
          </a:prstGeom>
          <a:noFill/>
          <a:ln w="0">
            <a:solidFill>
              <a:srgbClr val="000000"/>
            </a:solidFill>
            <a:round/>
            <a:headEnd/>
            <a:tailEnd/>
          </a:ln>
        </p:spPr>
        <p:txBody>
          <a:bodyPr/>
          <a:lstStyle/>
          <a:p>
            <a:endParaRPr lang="en-GB"/>
          </a:p>
        </p:txBody>
      </p:sp>
      <p:sp>
        <p:nvSpPr>
          <p:cNvPr id="69795" name="Rectangle 163"/>
          <p:cNvSpPr>
            <a:spLocks noChangeArrowheads="1"/>
          </p:cNvSpPr>
          <p:nvPr/>
        </p:nvSpPr>
        <p:spPr bwMode="auto">
          <a:xfrm>
            <a:off x="4167188" y="2209800"/>
            <a:ext cx="781050" cy="3175"/>
          </a:xfrm>
          <a:prstGeom prst="rect">
            <a:avLst/>
          </a:prstGeom>
          <a:solidFill>
            <a:srgbClr val="000000"/>
          </a:solidFill>
          <a:ln w="9525">
            <a:noFill/>
            <a:miter lim="800000"/>
            <a:headEnd/>
            <a:tailEnd/>
          </a:ln>
        </p:spPr>
        <p:txBody>
          <a:bodyPr/>
          <a:lstStyle/>
          <a:p>
            <a:endParaRPr lang="en-GB"/>
          </a:p>
        </p:txBody>
      </p:sp>
      <p:sp>
        <p:nvSpPr>
          <p:cNvPr id="69796" name="Line 164"/>
          <p:cNvSpPr>
            <a:spLocks noChangeShapeType="1"/>
          </p:cNvSpPr>
          <p:nvPr/>
        </p:nvSpPr>
        <p:spPr bwMode="auto">
          <a:xfrm>
            <a:off x="4167188" y="2209800"/>
            <a:ext cx="781050" cy="0"/>
          </a:xfrm>
          <a:prstGeom prst="line">
            <a:avLst/>
          </a:prstGeom>
          <a:noFill/>
          <a:ln w="0">
            <a:solidFill>
              <a:srgbClr val="000000"/>
            </a:solidFill>
            <a:round/>
            <a:headEnd/>
            <a:tailEnd/>
          </a:ln>
        </p:spPr>
        <p:txBody>
          <a:bodyPr/>
          <a:lstStyle/>
          <a:p>
            <a:endParaRPr lang="en-GB"/>
          </a:p>
        </p:txBody>
      </p:sp>
      <p:sp>
        <p:nvSpPr>
          <p:cNvPr id="69797" name="Rectangle 165"/>
          <p:cNvSpPr>
            <a:spLocks noChangeArrowheads="1"/>
          </p:cNvSpPr>
          <p:nvPr/>
        </p:nvSpPr>
        <p:spPr bwMode="auto">
          <a:xfrm>
            <a:off x="4948238" y="2209800"/>
            <a:ext cx="6350" cy="3175"/>
          </a:xfrm>
          <a:prstGeom prst="rect">
            <a:avLst/>
          </a:prstGeom>
          <a:solidFill>
            <a:srgbClr val="000000"/>
          </a:solidFill>
          <a:ln w="9525">
            <a:noFill/>
            <a:miter lim="800000"/>
            <a:headEnd/>
            <a:tailEnd/>
          </a:ln>
        </p:spPr>
        <p:txBody>
          <a:bodyPr/>
          <a:lstStyle/>
          <a:p>
            <a:endParaRPr lang="en-GB"/>
          </a:p>
        </p:txBody>
      </p:sp>
      <p:sp>
        <p:nvSpPr>
          <p:cNvPr id="69798" name="Line 166"/>
          <p:cNvSpPr>
            <a:spLocks noChangeShapeType="1"/>
          </p:cNvSpPr>
          <p:nvPr/>
        </p:nvSpPr>
        <p:spPr bwMode="auto">
          <a:xfrm>
            <a:off x="4948238" y="2209800"/>
            <a:ext cx="3175" cy="3175"/>
          </a:xfrm>
          <a:prstGeom prst="line">
            <a:avLst/>
          </a:prstGeom>
          <a:noFill/>
          <a:ln w="0">
            <a:solidFill>
              <a:srgbClr val="000000"/>
            </a:solidFill>
            <a:round/>
            <a:headEnd/>
            <a:tailEnd/>
          </a:ln>
        </p:spPr>
        <p:txBody>
          <a:bodyPr/>
          <a:lstStyle/>
          <a:p>
            <a:endParaRPr lang="en-GB"/>
          </a:p>
        </p:txBody>
      </p:sp>
      <p:sp>
        <p:nvSpPr>
          <p:cNvPr id="69799" name="Rectangle 167"/>
          <p:cNvSpPr>
            <a:spLocks noChangeArrowheads="1"/>
          </p:cNvSpPr>
          <p:nvPr/>
        </p:nvSpPr>
        <p:spPr bwMode="auto">
          <a:xfrm>
            <a:off x="4954588" y="2209800"/>
            <a:ext cx="784225" cy="3175"/>
          </a:xfrm>
          <a:prstGeom prst="rect">
            <a:avLst/>
          </a:prstGeom>
          <a:solidFill>
            <a:srgbClr val="000000"/>
          </a:solidFill>
          <a:ln w="9525">
            <a:noFill/>
            <a:miter lim="800000"/>
            <a:headEnd/>
            <a:tailEnd/>
          </a:ln>
        </p:spPr>
        <p:txBody>
          <a:bodyPr/>
          <a:lstStyle/>
          <a:p>
            <a:endParaRPr lang="en-GB"/>
          </a:p>
        </p:txBody>
      </p:sp>
      <p:sp>
        <p:nvSpPr>
          <p:cNvPr id="69800" name="Line 168"/>
          <p:cNvSpPr>
            <a:spLocks noChangeShapeType="1"/>
          </p:cNvSpPr>
          <p:nvPr/>
        </p:nvSpPr>
        <p:spPr bwMode="auto">
          <a:xfrm>
            <a:off x="4954588" y="2209800"/>
            <a:ext cx="784225" cy="0"/>
          </a:xfrm>
          <a:prstGeom prst="line">
            <a:avLst/>
          </a:prstGeom>
          <a:noFill/>
          <a:ln w="0">
            <a:solidFill>
              <a:srgbClr val="000000"/>
            </a:solidFill>
            <a:round/>
            <a:headEnd/>
            <a:tailEnd/>
          </a:ln>
        </p:spPr>
        <p:txBody>
          <a:bodyPr/>
          <a:lstStyle/>
          <a:p>
            <a:endParaRPr lang="en-GB"/>
          </a:p>
        </p:txBody>
      </p:sp>
      <p:sp>
        <p:nvSpPr>
          <p:cNvPr id="69801" name="Rectangle 169"/>
          <p:cNvSpPr>
            <a:spLocks noChangeArrowheads="1"/>
          </p:cNvSpPr>
          <p:nvPr/>
        </p:nvSpPr>
        <p:spPr bwMode="auto">
          <a:xfrm>
            <a:off x="5738813" y="2209800"/>
            <a:ext cx="4762" cy="3175"/>
          </a:xfrm>
          <a:prstGeom prst="rect">
            <a:avLst/>
          </a:prstGeom>
          <a:solidFill>
            <a:srgbClr val="000000"/>
          </a:solidFill>
          <a:ln w="9525">
            <a:noFill/>
            <a:miter lim="800000"/>
            <a:headEnd/>
            <a:tailEnd/>
          </a:ln>
        </p:spPr>
        <p:txBody>
          <a:bodyPr/>
          <a:lstStyle/>
          <a:p>
            <a:endParaRPr lang="en-GB"/>
          </a:p>
        </p:txBody>
      </p:sp>
      <p:sp>
        <p:nvSpPr>
          <p:cNvPr id="69802" name="Line 170"/>
          <p:cNvSpPr>
            <a:spLocks noChangeShapeType="1"/>
          </p:cNvSpPr>
          <p:nvPr/>
        </p:nvSpPr>
        <p:spPr bwMode="auto">
          <a:xfrm>
            <a:off x="5738813" y="2209800"/>
            <a:ext cx="1587" cy="3175"/>
          </a:xfrm>
          <a:prstGeom prst="line">
            <a:avLst/>
          </a:prstGeom>
          <a:noFill/>
          <a:ln w="0">
            <a:solidFill>
              <a:srgbClr val="000000"/>
            </a:solidFill>
            <a:round/>
            <a:headEnd/>
            <a:tailEnd/>
          </a:ln>
        </p:spPr>
        <p:txBody>
          <a:bodyPr/>
          <a:lstStyle/>
          <a:p>
            <a:endParaRPr lang="en-GB"/>
          </a:p>
        </p:txBody>
      </p:sp>
      <p:sp>
        <p:nvSpPr>
          <p:cNvPr id="69803" name="Rectangle 171"/>
          <p:cNvSpPr>
            <a:spLocks noChangeArrowheads="1"/>
          </p:cNvSpPr>
          <p:nvPr/>
        </p:nvSpPr>
        <p:spPr bwMode="auto">
          <a:xfrm>
            <a:off x="5743575" y="2209800"/>
            <a:ext cx="785813" cy="3175"/>
          </a:xfrm>
          <a:prstGeom prst="rect">
            <a:avLst/>
          </a:prstGeom>
          <a:solidFill>
            <a:srgbClr val="000000"/>
          </a:solidFill>
          <a:ln w="9525">
            <a:noFill/>
            <a:miter lim="800000"/>
            <a:headEnd/>
            <a:tailEnd/>
          </a:ln>
        </p:spPr>
        <p:txBody>
          <a:bodyPr/>
          <a:lstStyle/>
          <a:p>
            <a:endParaRPr lang="en-GB"/>
          </a:p>
        </p:txBody>
      </p:sp>
      <p:sp>
        <p:nvSpPr>
          <p:cNvPr id="69804" name="Line 172"/>
          <p:cNvSpPr>
            <a:spLocks noChangeShapeType="1"/>
          </p:cNvSpPr>
          <p:nvPr/>
        </p:nvSpPr>
        <p:spPr bwMode="auto">
          <a:xfrm>
            <a:off x="5743575" y="2209800"/>
            <a:ext cx="785813" cy="0"/>
          </a:xfrm>
          <a:prstGeom prst="line">
            <a:avLst/>
          </a:prstGeom>
          <a:noFill/>
          <a:ln w="0">
            <a:solidFill>
              <a:srgbClr val="000000"/>
            </a:solidFill>
            <a:round/>
            <a:headEnd/>
            <a:tailEnd/>
          </a:ln>
        </p:spPr>
        <p:txBody>
          <a:bodyPr/>
          <a:lstStyle/>
          <a:p>
            <a:endParaRPr lang="en-GB"/>
          </a:p>
        </p:txBody>
      </p:sp>
      <p:sp>
        <p:nvSpPr>
          <p:cNvPr id="69805" name="Rectangle 173"/>
          <p:cNvSpPr>
            <a:spLocks noChangeArrowheads="1"/>
          </p:cNvSpPr>
          <p:nvPr/>
        </p:nvSpPr>
        <p:spPr bwMode="auto">
          <a:xfrm>
            <a:off x="6529388" y="2209800"/>
            <a:ext cx="4762" cy="3175"/>
          </a:xfrm>
          <a:prstGeom prst="rect">
            <a:avLst/>
          </a:prstGeom>
          <a:solidFill>
            <a:srgbClr val="000000"/>
          </a:solidFill>
          <a:ln w="9525">
            <a:noFill/>
            <a:miter lim="800000"/>
            <a:headEnd/>
            <a:tailEnd/>
          </a:ln>
        </p:spPr>
        <p:txBody>
          <a:bodyPr/>
          <a:lstStyle/>
          <a:p>
            <a:endParaRPr lang="en-GB"/>
          </a:p>
        </p:txBody>
      </p:sp>
      <p:sp>
        <p:nvSpPr>
          <p:cNvPr id="69806" name="Line 174"/>
          <p:cNvSpPr>
            <a:spLocks noChangeShapeType="1"/>
          </p:cNvSpPr>
          <p:nvPr/>
        </p:nvSpPr>
        <p:spPr bwMode="auto">
          <a:xfrm>
            <a:off x="6529388" y="2209800"/>
            <a:ext cx="3175" cy="3175"/>
          </a:xfrm>
          <a:prstGeom prst="line">
            <a:avLst/>
          </a:prstGeom>
          <a:noFill/>
          <a:ln w="0">
            <a:solidFill>
              <a:srgbClr val="000000"/>
            </a:solidFill>
            <a:round/>
            <a:headEnd/>
            <a:tailEnd/>
          </a:ln>
        </p:spPr>
        <p:txBody>
          <a:bodyPr/>
          <a:lstStyle/>
          <a:p>
            <a:endParaRPr lang="en-GB"/>
          </a:p>
        </p:txBody>
      </p:sp>
      <p:sp>
        <p:nvSpPr>
          <p:cNvPr id="69807" name="Rectangle 175"/>
          <p:cNvSpPr>
            <a:spLocks noChangeArrowheads="1"/>
          </p:cNvSpPr>
          <p:nvPr/>
        </p:nvSpPr>
        <p:spPr bwMode="auto">
          <a:xfrm>
            <a:off x="6534150" y="2209800"/>
            <a:ext cx="781050" cy="3175"/>
          </a:xfrm>
          <a:prstGeom prst="rect">
            <a:avLst/>
          </a:prstGeom>
          <a:solidFill>
            <a:srgbClr val="000000"/>
          </a:solidFill>
          <a:ln w="9525">
            <a:noFill/>
            <a:miter lim="800000"/>
            <a:headEnd/>
            <a:tailEnd/>
          </a:ln>
        </p:spPr>
        <p:txBody>
          <a:bodyPr/>
          <a:lstStyle/>
          <a:p>
            <a:endParaRPr lang="en-GB"/>
          </a:p>
        </p:txBody>
      </p:sp>
      <p:sp>
        <p:nvSpPr>
          <p:cNvPr id="69808" name="Line 176"/>
          <p:cNvSpPr>
            <a:spLocks noChangeShapeType="1"/>
          </p:cNvSpPr>
          <p:nvPr/>
        </p:nvSpPr>
        <p:spPr bwMode="auto">
          <a:xfrm>
            <a:off x="6534150" y="2209800"/>
            <a:ext cx="781050" cy="0"/>
          </a:xfrm>
          <a:prstGeom prst="line">
            <a:avLst/>
          </a:prstGeom>
          <a:noFill/>
          <a:ln w="0">
            <a:solidFill>
              <a:srgbClr val="000000"/>
            </a:solidFill>
            <a:round/>
            <a:headEnd/>
            <a:tailEnd/>
          </a:ln>
        </p:spPr>
        <p:txBody>
          <a:bodyPr/>
          <a:lstStyle/>
          <a:p>
            <a:endParaRPr lang="en-GB"/>
          </a:p>
        </p:txBody>
      </p:sp>
      <p:sp>
        <p:nvSpPr>
          <p:cNvPr id="69809" name="Rectangle 177"/>
          <p:cNvSpPr>
            <a:spLocks noChangeArrowheads="1"/>
          </p:cNvSpPr>
          <p:nvPr/>
        </p:nvSpPr>
        <p:spPr bwMode="auto">
          <a:xfrm>
            <a:off x="7315200" y="2209800"/>
            <a:ext cx="6350" cy="3175"/>
          </a:xfrm>
          <a:prstGeom prst="rect">
            <a:avLst/>
          </a:prstGeom>
          <a:solidFill>
            <a:srgbClr val="000000"/>
          </a:solidFill>
          <a:ln w="9525">
            <a:noFill/>
            <a:miter lim="800000"/>
            <a:headEnd/>
            <a:tailEnd/>
          </a:ln>
        </p:spPr>
        <p:txBody>
          <a:bodyPr/>
          <a:lstStyle/>
          <a:p>
            <a:endParaRPr lang="en-GB"/>
          </a:p>
        </p:txBody>
      </p:sp>
      <p:sp>
        <p:nvSpPr>
          <p:cNvPr id="69810" name="Line 178"/>
          <p:cNvSpPr>
            <a:spLocks noChangeShapeType="1"/>
          </p:cNvSpPr>
          <p:nvPr/>
        </p:nvSpPr>
        <p:spPr bwMode="auto">
          <a:xfrm>
            <a:off x="7315200" y="2209800"/>
            <a:ext cx="1588" cy="3175"/>
          </a:xfrm>
          <a:prstGeom prst="line">
            <a:avLst/>
          </a:prstGeom>
          <a:noFill/>
          <a:ln w="0">
            <a:solidFill>
              <a:srgbClr val="000000"/>
            </a:solidFill>
            <a:round/>
            <a:headEnd/>
            <a:tailEnd/>
          </a:ln>
        </p:spPr>
        <p:txBody>
          <a:bodyPr/>
          <a:lstStyle/>
          <a:p>
            <a:endParaRPr lang="en-GB"/>
          </a:p>
        </p:txBody>
      </p:sp>
      <p:sp>
        <p:nvSpPr>
          <p:cNvPr id="69811" name="Rectangle 179"/>
          <p:cNvSpPr>
            <a:spLocks noChangeArrowheads="1"/>
          </p:cNvSpPr>
          <p:nvPr/>
        </p:nvSpPr>
        <p:spPr bwMode="auto">
          <a:xfrm>
            <a:off x="7321550" y="2209800"/>
            <a:ext cx="784225" cy="3175"/>
          </a:xfrm>
          <a:prstGeom prst="rect">
            <a:avLst/>
          </a:prstGeom>
          <a:solidFill>
            <a:srgbClr val="000000"/>
          </a:solidFill>
          <a:ln w="9525">
            <a:noFill/>
            <a:miter lim="800000"/>
            <a:headEnd/>
            <a:tailEnd/>
          </a:ln>
        </p:spPr>
        <p:txBody>
          <a:bodyPr/>
          <a:lstStyle/>
          <a:p>
            <a:endParaRPr lang="en-GB"/>
          </a:p>
        </p:txBody>
      </p:sp>
      <p:sp>
        <p:nvSpPr>
          <p:cNvPr id="69812" name="Line 180"/>
          <p:cNvSpPr>
            <a:spLocks noChangeShapeType="1"/>
          </p:cNvSpPr>
          <p:nvPr/>
        </p:nvSpPr>
        <p:spPr bwMode="auto">
          <a:xfrm>
            <a:off x="7321550" y="2209800"/>
            <a:ext cx="784225" cy="0"/>
          </a:xfrm>
          <a:prstGeom prst="line">
            <a:avLst/>
          </a:prstGeom>
          <a:noFill/>
          <a:ln w="0">
            <a:solidFill>
              <a:srgbClr val="000000"/>
            </a:solidFill>
            <a:round/>
            <a:headEnd/>
            <a:tailEnd/>
          </a:ln>
        </p:spPr>
        <p:txBody>
          <a:bodyPr/>
          <a:lstStyle/>
          <a:p>
            <a:endParaRPr lang="en-GB"/>
          </a:p>
        </p:txBody>
      </p:sp>
      <p:sp>
        <p:nvSpPr>
          <p:cNvPr id="69813" name="Rectangle 181"/>
          <p:cNvSpPr>
            <a:spLocks noChangeArrowheads="1"/>
          </p:cNvSpPr>
          <p:nvPr/>
        </p:nvSpPr>
        <p:spPr bwMode="auto">
          <a:xfrm>
            <a:off x="8105775" y="2209800"/>
            <a:ext cx="4763" cy="3175"/>
          </a:xfrm>
          <a:prstGeom prst="rect">
            <a:avLst/>
          </a:prstGeom>
          <a:solidFill>
            <a:srgbClr val="000000"/>
          </a:solidFill>
          <a:ln w="9525">
            <a:noFill/>
            <a:miter lim="800000"/>
            <a:headEnd/>
            <a:tailEnd/>
          </a:ln>
        </p:spPr>
        <p:txBody>
          <a:bodyPr/>
          <a:lstStyle/>
          <a:p>
            <a:endParaRPr lang="en-GB"/>
          </a:p>
        </p:txBody>
      </p:sp>
      <p:sp>
        <p:nvSpPr>
          <p:cNvPr id="69814" name="Line 182"/>
          <p:cNvSpPr>
            <a:spLocks noChangeShapeType="1"/>
          </p:cNvSpPr>
          <p:nvPr/>
        </p:nvSpPr>
        <p:spPr bwMode="auto">
          <a:xfrm>
            <a:off x="8105775" y="2209800"/>
            <a:ext cx="3175" cy="3175"/>
          </a:xfrm>
          <a:prstGeom prst="line">
            <a:avLst/>
          </a:prstGeom>
          <a:noFill/>
          <a:ln w="0">
            <a:solidFill>
              <a:srgbClr val="000000"/>
            </a:solidFill>
            <a:round/>
            <a:headEnd/>
            <a:tailEnd/>
          </a:ln>
        </p:spPr>
        <p:txBody>
          <a:bodyPr/>
          <a:lstStyle/>
          <a:p>
            <a:endParaRPr lang="en-GB"/>
          </a:p>
        </p:txBody>
      </p:sp>
      <p:sp>
        <p:nvSpPr>
          <p:cNvPr id="69815" name="Rectangle 183"/>
          <p:cNvSpPr>
            <a:spLocks noChangeArrowheads="1"/>
          </p:cNvSpPr>
          <p:nvPr/>
        </p:nvSpPr>
        <p:spPr bwMode="auto">
          <a:xfrm>
            <a:off x="833438" y="2212975"/>
            <a:ext cx="4762" cy="473075"/>
          </a:xfrm>
          <a:prstGeom prst="rect">
            <a:avLst/>
          </a:prstGeom>
          <a:solidFill>
            <a:srgbClr val="000000"/>
          </a:solidFill>
          <a:ln w="9525">
            <a:noFill/>
            <a:miter lim="800000"/>
            <a:headEnd/>
            <a:tailEnd/>
          </a:ln>
        </p:spPr>
        <p:txBody>
          <a:bodyPr/>
          <a:lstStyle/>
          <a:p>
            <a:endParaRPr lang="en-GB"/>
          </a:p>
        </p:txBody>
      </p:sp>
      <p:sp>
        <p:nvSpPr>
          <p:cNvPr id="69816" name="Line 184"/>
          <p:cNvSpPr>
            <a:spLocks noChangeShapeType="1"/>
          </p:cNvSpPr>
          <p:nvPr/>
        </p:nvSpPr>
        <p:spPr bwMode="auto">
          <a:xfrm>
            <a:off x="833438" y="2212975"/>
            <a:ext cx="3175" cy="473075"/>
          </a:xfrm>
          <a:prstGeom prst="line">
            <a:avLst/>
          </a:prstGeom>
          <a:noFill/>
          <a:ln w="0">
            <a:solidFill>
              <a:srgbClr val="000000"/>
            </a:solidFill>
            <a:round/>
            <a:headEnd/>
            <a:tailEnd/>
          </a:ln>
        </p:spPr>
        <p:txBody>
          <a:bodyPr/>
          <a:lstStyle/>
          <a:p>
            <a:endParaRPr lang="en-GB"/>
          </a:p>
        </p:txBody>
      </p:sp>
      <p:sp>
        <p:nvSpPr>
          <p:cNvPr id="69817" name="Rectangle 185"/>
          <p:cNvSpPr>
            <a:spLocks noChangeArrowheads="1"/>
          </p:cNvSpPr>
          <p:nvPr/>
        </p:nvSpPr>
        <p:spPr bwMode="auto">
          <a:xfrm>
            <a:off x="2584450" y="2212975"/>
            <a:ext cx="6350" cy="473075"/>
          </a:xfrm>
          <a:prstGeom prst="rect">
            <a:avLst/>
          </a:prstGeom>
          <a:solidFill>
            <a:srgbClr val="000000"/>
          </a:solidFill>
          <a:ln w="9525">
            <a:noFill/>
            <a:miter lim="800000"/>
            <a:headEnd/>
            <a:tailEnd/>
          </a:ln>
        </p:spPr>
        <p:txBody>
          <a:bodyPr/>
          <a:lstStyle/>
          <a:p>
            <a:endParaRPr lang="en-GB"/>
          </a:p>
        </p:txBody>
      </p:sp>
      <p:sp>
        <p:nvSpPr>
          <p:cNvPr id="69818" name="Line 186"/>
          <p:cNvSpPr>
            <a:spLocks noChangeShapeType="1"/>
          </p:cNvSpPr>
          <p:nvPr/>
        </p:nvSpPr>
        <p:spPr bwMode="auto">
          <a:xfrm>
            <a:off x="2584450" y="2212975"/>
            <a:ext cx="1588" cy="473075"/>
          </a:xfrm>
          <a:prstGeom prst="line">
            <a:avLst/>
          </a:prstGeom>
          <a:noFill/>
          <a:ln w="0">
            <a:solidFill>
              <a:srgbClr val="000000"/>
            </a:solidFill>
            <a:round/>
            <a:headEnd/>
            <a:tailEnd/>
          </a:ln>
        </p:spPr>
        <p:txBody>
          <a:bodyPr/>
          <a:lstStyle/>
          <a:p>
            <a:endParaRPr lang="en-GB"/>
          </a:p>
        </p:txBody>
      </p:sp>
      <p:sp>
        <p:nvSpPr>
          <p:cNvPr id="69819" name="Rectangle 187"/>
          <p:cNvSpPr>
            <a:spLocks noChangeArrowheads="1"/>
          </p:cNvSpPr>
          <p:nvPr/>
        </p:nvSpPr>
        <p:spPr bwMode="auto">
          <a:xfrm>
            <a:off x="3371850" y="2212975"/>
            <a:ext cx="6350" cy="473075"/>
          </a:xfrm>
          <a:prstGeom prst="rect">
            <a:avLst/>
          </a:prstGeom>
          <a:solidFill>
            <a:srgbClr val="000000"/>
          </a:solidFill>
          <a:ln w="9525">
            <a:noFill/>
            <a:miter lim="800000"/>
            <a:headEnd/>
            <a:tailEnd/>
          </a:ln>
        </p:spPr>
        <p:txBody>
          <a:bodyPr/>
          <a:lstStyle/>
          <a:p>
            <a:endParaRPr lang="en-GB"/>
          </a:p>
        </p:txBody>
      </p:sp>
      <p:sp>
        <p:nvSpPr>
          <p:cNvPr id="69820" name="Line 188"/>
          <p:cNvSpPr>
            <a:spLocks noChangeShapeType="1"/>
          </p:cNvSpPr>
          <p:nvPr/>
        </p:nvSpPr>
        <p:spPr bwMode="auto">
          <a:xfrm>
            <a:off x="3371850" y="2212975"/>
            <a:ext cx="1588" cy="473075"/>
          </a:xfrm>
          <a:prstGeom prst="line">
            <a:avLst/>
          </a:prstGeom>
          <a:noFill/>
          <a:ln w="0">
            <a:solidFill>
              <a:srgbClr val="000000"/>
            </a:solidFill>
            <a:round/>
            <a:headEnd/>
            <a:tailEnd/>
          </a:ln>
        </p:spPr>
        <p:txBody>
          <a:bodyPr/>
          <a:lstStyle/>
          <a:p>
            <a:endParaRPr lang="en-GB"/>
          </a:p>
        </p:txBody>
      </p:sp>
      <p:sp>
        <p:nvSpPr>
          <p:cNvPr id="69821" name="Rectangle 189"/>
          <p:cNvSpPr>
            <a:spLocks noChangeArrowheads="1"/>
          </p:cNvSpPr>
          <p:nvPr/>
        </p:nvSpPr>
        <p:spPr bwMode="auto">
          <a:xfrm>
            <a:off x="4162425" y="2212975"/>
            <a:ext cx="4763" cy="473075"/>
          </a:xfrm>
          <a:prstGeom prst="rect">
            <a:avLst/>
          </a:prstGeom>
          <a:solidFill>
            <a:srgbClr val="000000"/>
          </a:solidFill>
          <a:ln w="9525">
            <a:noFill/>
            <a:miter lim="800000"/>
            <a:headEnd/>
            <a:tailEnd/>
          </a:ln>
        </p:spPr>
        <p:txBody>
          <a:bodyPr/>
          <a:lstStyle/>
          <a:p>
            <a:endParaRPr lang="en-GB"/>
          </a:p>
        </p:txBody>
      </p:sp>
      <p:sp>
        <p:nvSpPr>
          <p:cNvPr id="69822" name="Line 190"/>
          <p:cNvSpPr>
            <a:spLocks noChangeShapeType="1"/>
          </p:cNvSpPr>
          <p:nvPr/>
        </p:nvSpPr>
        <p:spPr bwMode="auto">
          <a:xfrm>
            <a:off x="4162425" y="2212975"/>
            <a:ext cx="0" cy="473075"/>
          </a:xfrm>
          <a:prstGeom prst="line">
            <a:avLst/>
          </a:prstGeom>
          <a:noFill/>
          <a:ln w="0">
            <a:solidFill>
              <a:srgbClr val="000000"/>
            </a:solidFill>
            <a:round/>
            <a:headEnd/>
            <a:tailEnd/>
          </a:ln>
        </p:spPr>
        <p:txBody>
          <a:bodyPr/>
          <a:lstStyle/>
          <a:p>
            <a:endParaRPr lang="en-GB"/>
          </a:p>
        </p:txBody>
      </p:sp>
      <p:sp>
        <p:nvSpPr>
          <p:cNvPr id="69823" name="Rectangle 191"/>
          <p:cNvSpPr>
            <a:spLocks noChangeArrowheads="1"/>
          </p:cNvSpPr>
          <p:nvPr/>
        </p:nvSpPr>
        <p:spPr bwMode="auto">
          <a:xfrm>
            <a:off x="4948238" y="2212975"/>
            <a:ext cx="6350" cy="473075"/>
          </a:xfrm>
          <a:prstGeom prst="rect">
            <a:avLst/>
          </a:prstGeom>
          <a:solidFill>
            <a:srgbClr val="000000"/>
          </a:solidFill>
          <a:ln w="9525">
            <a:noFill/>
            <a:miter lim="800000"/>
            <a:headEnd/>
            <a:tailEnd/>
          </a:ln>
        </p:spPr>
        <p:txBody>
          <a:bodyPr/>
          <a:lstStyle/>
          <a:p>
            <a:endParaRPr lang="en-GB"/>
          </a:p>
        </p:txBody>
      </p:sp>
      <p:sp>
        <p:nvSpPr>
          <p:cNvPr id="69824" name="Line 192"/>
          <p:cNvSpPr>
            <a:spLocks noChangeShapeType="1"/>
          </p:cNvSpPr>
          <p:nvPr/>
        </p:nvSpPr>
        <p:spPr bwMode="auto">
          <a:xfrm>
            <a:off x="4948238" y="2212975"/>
            <a:ext cx="3175" cy="473075"/>
          </a:xfrm>
          <a:prstGeom prst="line">
            <a:avLst/>
          </a:prstGeom>
          <a:noFill/>
          <a:ln w="0">
            <a:solidFill>
              <a:srgbClr val="000000"/>
            </a:solidFill>
            <a:round/>
            <a:headEnd/>
            <a:tailEnd/>
          </a:ln>
        </p:spPr>
        <p:txBody>
          <a:bodyPr/>
          <a:lstStyle/>
          <a:p>
            <a:endParaRPr lang="en-GB"/>
          </a:p>
        </p:txBody>
      </p:sp>
      <p:sp>
        <p:nvSpPr>
          <p:cNvPr id="69825" name="Rectangle 193"/>
          <p:cNvSpPr>
            <a:spLocks noChangeArrowheads="1"/>
          </p:cNvSpPr>
          <p:nvPr/>
        </p:nvSpPr>
        <p:spPr bwMode="auto">
          <a:xfrm>
            <a:off x="5738813" y="2212975"/>
            <a:ext cx="4762" cy="473075"/>
          </a:xfrm>
          <a:prstGeom prst="rect">
            <a:avLst/>
          </a:prstGeom>
          <a:solidFill>
            <a:srgbClr val="000000"/>
          </a:solidFill>
          <a:ln w="9525">
            <a:noFill/>
            <a:miter lim="800000"/>
            <a:headEnd/>
            <a:tailEnd/>
          </a:ln>
        </p:spPr>
        <p:txBody>
          <a:bodyPr/>
          <a:lstStyle/>
          <a:p>
            <a:endParaRPr lang="en-GB"/>
          </a:p>
        </p:txBody>
      </p:sp>
      <p:sp>
        <p:nvSpPr>
          <p:cNvPr id="69826" name="Line 194"/>
          <p:cNvSpPr>
            <a:spLocks noChangeShapeType="1"/>
          </p:cNvSpPr>
          <p:nvPr/>
        </p:nvSpPr>
        <p:spPr bwMode="auto">
          <a:xfrm>
            <a:off x="5738813" y="2212975"/>
            <a:ext cx="1587" cy="473075"/>
          </a:xfrm>
          <a:prstGeom prst="line">
            <a:avLst/>
          </a:prstGeom>
          <a:noFill/>
          <a:ln w="0">
            <a:solidFill>
              <a:srgbClr val="000000"/>
            </a:solidFill>
            <a:round/>
            <a:headEnd/>
            <a:tailEnd/>
          </a:ln>
        </p:spPr>
        <p:txBody>
          <a:bodyPr/>
          <a:lstStyle/>
          <a:p>
            <a:endParaRPr lang="en-GB"/>
          </a:p>
        </p:txBody>
      </p:sp>
      <p:sp>
        <p:nvSpPr>
          <p:cNvPr id="69827" name="Rectangle 195"/>
          <p:cNvSpPr>
            <a:spLocks noChangeArrowheads="1"/>
          </p:cNvSpPr>
          <p:nvPr/>
        </p:nvSpPr>
        <p:spPr bwMode="auto">
          <a:xfrm>
            <a:off x="6529388" y="2212975"/>
            <a:ext cx="4762" cy="473075"/>
          </a:xfrm>
          <a:prstGeom prst="rect">
            <a:avLst/>
          </a:prstGeom>
          <a:solidFill>
            <a:srgbClr val="000000"/>
          </a:solidFill>
          <a:ln w="9525">
            <a:noFill/>
            <a:miter lim="800000"/>
            <a:headEnd/>
            <a:tailEnd/>
          </a:ln>
        </p:spPr>
        <p:txBody>
          <a:bodyPr/>
          <a:lstStyle/>
          <a:p>
            <a:endParaRPr lang="en-GB"/>
          </a:p>
        </p:txBody>
      </p:sp>
      <p:sp>
        <p:nvSpPr>
          <p:cNvPr id="69828" name="Line 196"/>
          <p:cNvSpPr>
            <a:spLocks noChangeShapeType="1"/>
          </p:cNvSpPr>
          <p:nvPr/>
        </p:nvSpPr>
        <p:spPr bwMode="auto">
          <a:xfrm>
            <a:off x="6529388" y="2212975"/>
            <a:ext cx="3175" cy="473075"/>
          </a:xfrm>
          <a:prstGeom prst="line">
            <a:avLst/>
          </a:prstGeom>
          <a:noFill/>
          <a:ln w="0">
            <a:solidFill>
              <a:srgbClr val="000000"/>
            </a:solidFill>
            <a:round/>
            <a:headEnd/>
            <a:tailEnd/>
          </a:ln>
        </p:spPr>
        <p:txBody>
          <a:bodyPr/>
          <a:lstStyle/>
          <a:p>
            <a:endParaRPr lang="en-GB"/>
          </a:p>
        </p:txBody>
      </p:sp>
      <p:sp>
        <p:nvSpPr>
          <p:cNvPr id="69829" name="Rectangle 197"/>
          <p:cNvSpPr>
            <a:spLocks noChangeArrowheads="1"/>
          </p:cNvSpPr>
          <p:nvPr/>
        </p:nvSpPr>
        <p:spPr bwMode="auto">
          <a:xfrm>
            <a:off x="7315200" y="2212975"/>
            <a:ext cx="6350" cy="473075"/>
          </a:xfrm>
          <a:prstGeom prst="rect">
            <a:avLst/>
          </a:prstGeom>
          <a:solidFill>
            <a:srgbClr val="000000"/>
          </a:solidFill>
          <a:ln w="9525">
            <a:noFill/>
            <a:miter lim="800000"/>
            <a:headEnd/>
            <a:tailEnd/>
          </a:ln>
        </p:spPr>
        <p:txBody>
          <a:bodyPr/>
          <a:lstStyle/>
          <a:p>
            <a:endParaRPr lang="en-GB"/>
          </a:p>
        </p:txBody>
      </p:sp>
      <p:sp>
        <p:nvSpPr>
          <p:cNvPr id="69830" name="Line 198"/>
          <p:cNvSpPr>
            <a:spLocks noChangeShapeType="1"/>
          </p:cNvSpPr>
          <p:nvPr/>
        </p:nvSpPr>
        <p:spPr bwMode="auto">
          <a:xfrm>
            <a:off x="7315200" y="2212975"/>
            <a:ext cx="1588" cy="473075"/>
          </a:xfrm>
          <a:prstGeom prst="line">
            <a:avLst/>
          </a:prstGeom>
          <a:noFill/>
          <a:ln w="0">
            <a:solidFill>
              <a:srgbClr val="000000"/>
            </a:solidFill>
            <a:round/>
            <a:headEnd/>
            <a:tailEnd/>
          </a:ln>
        </p:spPr>
        <p:txBody>
          <a:bodyPr/>
          <a:lstStyle/>
          <a:p>
            <a:endParaRPr lang="en-GB"/>
          </a:p>
        </p:txBody>
      </p:sp>
      <p:sp>
        <p:nvSpPr>
          <p:cNvPr id="69831" name="Rectangle 199"/>
          <p:cNvSpPr>
            <a:spLocks noChangeArrowheads="1"/>
          </p:cNvSpPr>
          <p:nvPr/>
        </p:nvSpPr>
        <p:spPr bwMode="auto">
          <a:xfrm>
            <a:off x="8105775" y="2212975"/>
            <a:ext cx="4763" cy="473075"/>
          </a:xfrm>
          <a:prstGeom prst="rect">
            <a:avLst/>
          </a:prstGeom>
          <a:solidFill>
            <a:srgbClr val="000000"/>
          </a:solidFill>
          <a:ln w="9525">
            <a:noFill/>
            <a:miter lim="800000"/>
            <a:headEnd/>
            <a:tailEnd/>
          </a:ln>
        </p:spPr>
        <p:txBody>
          <a:bodyPr/>
          <a:lstStyle/>
          <a:p>
            <a:endParaRPr lang="en-GB"/>
          </a:p>
        </p:txBody>
      </p:sp>
      <p:grpSp>
        <p:nvGrpSpPr>
          <p:cNvPr id="69832" name="Group 200"/>
          <p:cNvGrpSpPr>
            <a:grpSpLocks/>
          </p:cNvGrpSpPr>
          <p:nvPr/>
        </p:nvGrpSpPr>
        <p:grpSpPr bwMode="auto">
          <a:xfrm>
            <a:off x="762000" y="2198688"/>
            <a:ext cx="7348538" cy="2284412"/>
            <a:chOff x="361" y="1847"/>
            <a:chExt cx="3471" cy="1918"/>
          </a:xfrm>
        </p:grpSpPr>
        <p:sp>
          <p:nvSpPr>
            <p:cNvPr id="70143" name="Line 201"/>
            <p:cNvSpPr>
              <a:spLocks noChangeShapeType="1"/>
            </p:cNvSpPr>
            <p:nvPr/>
          </p:nvSpPr>
          <p:spPr bwMode="auto">
            <a:xfrm>
              <a:off x="3830" y="1847"/>
              <a:ext cx="1" cy="397"/>
            </a:xfrm>
            <a:prstGeom prst="line">
              <a:avLst/>
            </a:prstGeom>
            <a:noFill/>
            <a:ln w="0">
              <a:solidFill>
                <a:srgbClr val="000000"/>
              </a:solidFill>
              <a:round/>
              <a:headEnd/>
              <a:tailEnd/>
            </a:ln>
          </p:spPr>
          <p:txBody>
            <a:bodyPr/>
            <a:lstStyle/>
            <a:p>
              <a:endParaRPr lang="en-GB"/>
            </a:p>
          </p:txBody>
        </p:sp>
        <p:sp>
          <p:nvSpPr>
            <p:cNvPr id="70144" name="Rectangle 202"/>
            <p:cNvSpPr>
              <a:spLocks noChangeArrowheads="1"/>
            </p:cNvSpPr>
            <p:nvPr/>
          </p:nvSpPr>
          <p:spPr bwMode="auto">
            <a:xfrm>
              <a:off x="411" y="2326"/>
              <a:ext cx="601"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INTERNAL PPM: 100 PPM</a:t>
              </a:r>
              <a:endParaRPr lang="en-US" sz="1000">
                <a:latin typeface="Times New Roman" pitchFamily="18" charset="0"/>
              </a:endParaRPr>
            </a:p>
          </p:txBody>
        </p:sp>
        <p:sp>
          <p:nvSpPr>
            <p:cNvPr id="70145" name="Rectangle 203"/>
            <p:cNvSpPr>
              <a:spLocks noChangeArrowheads="1"/>
            </p:cNvSpPr>
            <p:nvPr/>
          </p:nvSpPr>
          <p:spPr bwMode="auto">
            <a:xfrm>
              <a:off x="593" y="2404"/>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146" name="Rectangle 204"/>
            <p:cNvSpPr>
              <a:spLocks noChangeArrowheads="1"/>
            </p:cNvSpPr>
            <p:nvPr/>
          </p:nvSpPr>
          <p:spPr bwMode="auto">
            <a:xfrm>
              <a:off x="551" y="2483"/>
              <a:ext cx="485"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0147" name="Rectangle 205"/>
            <p:cNvSpPr>
              <a:spLocks noChangeArrowheads="1"/>
            </p:cNvSpPr>
            <p:nvPr/>
          </p:nvSpPr>
          <p:spPr bwMode="auto">
            <a:xfrm>
              <a:off x="394" y="2244"/>
              <a:ext cx="2" cy="4"/>
            </a:xfrm>
            <a:prstGeom prst="rect">
              <a:avLst/>
            </a:prstGeom>
            <a:solidFill>
              <a:srgbClr val="000000"/>
            </a:solidFill>
            <a:ln w="9525">
              <a:noFill/>
              <a:miter lim="800000"/>
              <a:headEnd/>
              <a:tailEnd/>
            </a:ln>
          </p:spPr>
          <p:txBody>
            <a:bodyPr/>
            <a:lstStyle/>
            <a:p>
              <a:endParaRPr lang="en-GB"/>
            </a:p>
          </p:txBody>
        </p:sp>
        <p:sp>
          <p:nvSpPr>
            <p:cNvPr id="70148" name="Line 206"/>
            <p:cNvSpPr>
              <a:spLocks noChangeShapeType="1"/>
            </p:cNvSpPr>
            <p:nvPr/>
          </p:nvSpPr>
          <p:spPr bwMode="auto">
            <a:xfrm>
              <a:off x="394" y="2244"/>
              <a:ext cx="1" cy="4"/>
            </a:xfrm>
            <a:prstGeom prst="line">
              <a:avLst/>
            </a:prstGeom>
            <a:noFill/>
            <a:ln w="0">
              <a:solidFill>
                <a:srgbClr val="000000"/>
              </a:solidFill>
              <a:round/>
              <a:headEnd/>
              <a:tailEnd/>
            </a:ln>
          </p:spPr>
          <p:txBody>
            <a:bodyPr/>
            <a:lstStyle/>
            <a:p>
              <a:endParaRPr lang="en-GB"/>
            </a:p>
          </p:txBody>
        </p:sp>
        <p:sp>
          <p:nvSpPr>
            <p:cNvPr id="70149" name="Rectangle 207"/>
            <p:cNvSpPr>
              <a:spLocks noChangeArrowheads="1"/>
            </p:cNvSpPr>
            <p:nvPr/>
          </p:nvSpPr>
          <p:spPr bwMode="auto">
            <a:xfrm>
              <a:off x="396" y="2244"/>
              <a:ext cx="825" cy="2"/>
            </a:xfrm>
            <a:prstGeom prst="rect">
              <a:avLst/>
            </a:prstGeom>
            <a:solidFill>
              <a:srgbClr val="000000"/>
            </a:solidFill>
            <a:ln w="9525">
              <a:noFill/>
              <a:miter lim="800000"/>
              <a:headEnd/>
              <a:tailEnd/>
            </a:ln>
          </p:spPr>
          <p:txBody>
            <a:bodyPr/>
            <a:lstStyle/>
            <a:p>
              <a:endParaRPr lang="en-GB"/>
            </a:p>
          </p:txBody>
        </p:sp>
        <p:sp>
          <p:nvSpPr>
            <p:cNvPr id="70150" name="Line 208"/>
            <p:cNvSpPr>
              <a:spLocks noChangeShapeType="1"/>
            </p:cNvSpPr>
            <p:nvPr/>
          </p:nvSpPr>
          <p:spPr bwMode="auto">
            <a:xfrm>
              <a:off x="396" y="2244"/>
              <a:ext cx="825" cy="1"/>
            </a:xfrm>
            <a:prstGeom prst="line">
              <a:avLst/>
            </a:prstGeom>
            <a:noFill/>
            <a:ln w="0">
              <a:solidFill>
                <a:srgbClr val="000000"/>
              </a:solidFill>
              <a:round/>
              <a:headEnd/>
              <a:tailEnd/>
            </a:ln>
          </p:spPr>
          <p:txBody>
            <a:bodyPr/>
            <a:lstStyle/>
            <a:p>
              <a:endParaRPr lang="en-GB"/>
            </a:p>
          </p:txBody>
        </p:sp>
        <p:sp>
          <p:nvSpPr>
            <p:cNvPr id="70151" name="Rectangle 209"/>
            <p:cNvSpPr>
              <a:spLocks noChangeArrowheads="1"/>
            </p:cNvSpPr>
            <p:nvPr/>
          </p:nvSpPr>
          <p:spPr bwMode="auto">
            <a:xfrm>
              <a:off x="1221" y="2244"/>
              <a:ext cx="3" cy="4"/>
            </a:xfrm>
            <a:prstGeom prst="rect">
              <a:avLst/>
            </a:prstGeom>
            <a:solidFill>
              <a:srgbClr val="000000"/>
            </a:solidFill>
            <a:ln w="9525">
              <a:noFill/>
              <a:miter lim="800000"/>
              <a:headEnd/>
              <a:tailEnd/>
            </a:ln>
          </p:spPr>
          <p:txBody>
            <a:bodyPr/>
            <a:lstStyle/>
            <a:p>
              <a:endParaRPr lang="en-GB"/>
            </a:p>
          </p:txBody>
        </p:sp>
        <p:sp>
          <p:nvSpPr>
            <p:cNvPr id="70152" name="Line 210"/>
            <p:cNvSpPr>
              <a:spLocks noChangeShapeType="1"/>
            </p:cNvSpPr>
            <p:nvPr/>
          </p:nvSpPr>
          <p:spPr bwMode="auto">
            <a:xfrm>
              <a:off x="1221" y="2244"/>
              <a:ext cx="1" cy="4"/>
            </a:xfrm>
            <a:prstGeom prst="line">
              <a:avLst/>
            </a:prstGeom>
            <a:noFill/>
            <a:ln w="0">
              <a:solidFill>
                <a:srgbClr val="000000"/>
              </a:solidFill>
              <a:round/>
              <a:headEnd/>
              <a:tailEnd/>
            </a:ln>
          </p:spPr>
          <p:txBody>
            <a:bodyPr/>
            <a:lstStyle/>
            <a:p>
              <a:endParaRPr lang="en-GB"/>
            </a:p>
          </p:txBody>
        </p:sp>
        <p:sp>
          <p:nvSpPr>
            <p:cNvPr id="70153" name="Rectangle 211"/>
            <p:cNvSpPr>
              <a:spLocks noChangeArrowheads="1"/>
            </p:cNvSpPr>
            <p:nvPr/>
          </p:nvSpPr>
          <p:spPr bwMode="auto">
            <a:xfrm>
              <a:off x="1224" y="2244"/>
              <a:ext cx="369" cy="2"/>
            </a:xfrm>
            <a:prstGeom prst="rect">
              <a:avLst/>
            </a:prstGeom>
            <a:solidFill>
              <a:srgbClr val="000000"/>
            </a:solidFill>
            <a:ln w="9525">
              <a:noFill/>
              <a:miter lim="800000"/>
              <a:headEnd/>
              <a:tailEnd/>
            </a:ln>
          </p:spPr>
          <p:txBody>
            <a:bodyPr/>
            <a:lstStyle/>
            <a:p>
              <a:endParaRPr lang="en-GB"/>
            </a:p>
          </p:txBody>
        </p:sp>
        <p:sp>
          <p:nvSpPr>
            <p:cNvPr id="70154" name="Line 212"/>
            <p:cNvSpPr>
              <a:spLocks noChangeShapeType="1"/>
            </p:cNvSpPr>
            <p:nvPr/>
          </p:nvSpPr>
          <p:spPr bwMode="auto">
            <a:xfrm>
              <a:off x="1224" y="2244"/>
              <a:ext cx="369" cy="1"/>
            </a:xfrm>
            <a:prstGeom prst="line">
              <a:avLst/>
            </a:prstGeom>
            <a:noFill/>
            <a:ln w="0">
              <a:solidFill>
                <a:srgbClr val="000000"/>
              </a:solidFill>
              <a:round/>
              <a:headEnd/>
              <a:tailEnd/>
            </a:ln>
          </p:spPr>
          <p:txBody>
            <a:bodyPr/>
            <a:lstStyle/>
            <a:p>
              <a:endParaRPr lang="en-GB"/>
            </a:p>
          </p:txBody>
        </p:sp>
        <p:sp>
          <p:nvSpPr>
            <p:cNvPr id="70155" name="Rectangle 213"/>
            <p:cNvSpPr>
              <a:spLocks noChangeArrowheads="1"/>
            </p:cNvSpPr>
            <p:nvPr/>
          </p:nvSpPr>
          <p:spPr bwMode="auto">
            <a:xfrm>
              <a:off x="1593" y="2244"/>
              <a:ext cx="3" cy="4"/>
            </a:xfrm>
            <a:prstGeom prst="rect">
              <a:avLst/>
            </a:prstGeom>
            <a:solidFill>
              <a:srgbClr val="000000"/>
            </a:solidFill>
            <a:ln w="9525">
              <a:noFill/>
              <a:miter lim="800000"/>
              <a:headEnd/>
              <a:tailEnd/>
            </a:ln>
          </p:spPr>
          <p:txBody>
            <a:bodyPr/>
            <a:lstStyle/>
            <a:p>
              <a:endParaRPr lang="en-GB"/>
            </a:p>
          </p:txBody>
        </p:sp>
        <p:sp>
          <p:nvSpPr>
            <p:cNvPr id="70156" name="Line 214"/>
            <p:cNvSpPr>
              <a:spLocks noChangeShapeType="1"/>
            </p:cNvSpPr>
            <p:nvPr/>
          </p:nvSpPr>
          <p:spPr bwMode="auto">
            <a:xfrm>
              <a:off x="1593" y="2244"/>
              <a:ext cx="1" cy="4"/>
            </a:xfrm>
            <a:prstGeom prst="line">
              <a:avLst/>
            </a:prstGeom>
            <a:noFill/>
            <a:ln w="0">
              <a:solidFill>
                <a:srgbClr val="000000"/>
              </a:solidFill>
              <a:round/>
              <a:headEnd/>
              <a:tailEnd/>
            </a:ln>
          </p:spPr>
          <p:txBody>
            <a:bodyPr/>
            <a:lstStyle/>
            <a:p>
              <a:endParaRPr lang="en-GB"/>
            </a:p>
          </p:txBody>
        </p:sp>
        <p:sp>
          <p:nvSpPr>
            <p:cNvPr id="70157" name="Rectangle 215"/>
            <p:cNvSpPr>
              <a:spLocks noChangeArrowheads="1"/>
            </p:cNvSpPr>
            <p:nvPr/>
          </p:nvSpPr>
          <p:spPr bwMode="auto">
            <a:xfrm>
              <a:off x="1596" y="2244"/>
              <a:ext cx="370" cy="2"/>
            </a:xfrm>
            <a:prstGeom prst="rect">
              <a:avLst/>
            </a:prstGeom>
            <a:solidFill>
              <a:srgbClr val="000000"/>
            </a:solidFill>
            <a:ln w="9525">
              <a:noFill/>
              <a:miter lim="800000"/>
              <a:headEnd/>
              <a:tailEnd/>
            </a:ln>
          </p:spPr>
          <p:txBody>
            <a:bodyPr/>
            <a:lstStyle/>
            <a:p>
              <a:endParaRPr lang="en-GB"/>
            </a:p>
          </p:txBody>
        </p:sp>
        <p:sp>
          <p:nvSpPr>
            <p:cNvPr id="70158" name="Line 216"/>
            <p:cNvSpPr>
              <a:spLocks noChangeShapeType="1"/>
            </p:cNvSpPr>
            <p:nvPr/>
          </p:nvSpPr>
          <p:spPr bwMode="auto">
            <a:xfrm>
              <a:off x="1596" y="2244"/>
              <a:ext cx="370" cy="1"/>
            </a:xfrm>
            <a:prstGeom prst="line">
              <a:avLst/>
            </a:prstGeom>
            <a:noFill/>
            <a:ln w="0">
              <a:solidFill>
                <a:srgbClr val="000000"/>
              </a:solidFill>
              <a:round/>
              <a:headEnd/>
              <a:tailEnd/>
            </a:ln>
          </p:spPr>
          <p:txBody>
            <a:bodyPr/>
            <a:lstStyle/>
            <a:p>
              <a:endParaRPr lang="en-GB"/>
            </a:p>
          </p:txBody>
        </p:sp>
        <p:sp>
          <p:nvSpPr>
            <p:cNvPr id="70159" name="Rectangle 217"/>
            <p:cNvSpPr>
              <a:spLocks noChangeArrowheads="1"/>
            </p:cNvSpPr>
            <p:nvPr/>
          </p:nvSpPr>
          <p:spPr bwMode="auto">
            <a:xfrm>
              <a:off x="1966" y="2244"/>
              <a:ext cx="3" cy="4"/>
            </a:xfrm>
            <a:prstGeom prst="rect">
              <a:avLst/>
            </a:prstGeom>
            <a:solidFill>
              <a:srgbClr val="000000"/>
            </a:solidFill>
            <a:ln w="9525">
              <a:noFill/>
              <a:miter lim="800000"/>
              <a:headEnd/>
              <a:tailEnd/>
            </a:ln>
          </p:spPr>
          <p:txBody>
            <a:bodyPr/>
            <a:lstStyle/>
            <a:p>
              <a:endParaRPr lang="en-GB"/>
            </a:p>
          </p:txBody>
        </p:sp>
        <p:sp>
          <p:nvSpPr>
            <p:cNvPr id="70160" name="Line 218"/>
            <p:cNvSpPr>
              <a:spLocks noChangeShapeType="1"/>
            </p:cNvSpPr>
            <p:nvPr/>
          </p:nvSpPr>
          <p:spPr bwMode="auto">
            <a:xfrm>
              <a:off x="1966" y="2244"/>
              <a:ext cx="1" cy="4"/>
            </a:xfrm>
            <a:prstGeom prst="line">
              <a:avLst/>
            </a:prstGeom>
            <a:noFill/>
            <a:ln w="0">
              <a:solidFill>
                <a:srgbClr val="000000"/>
              </a:solidFill>
              <a:round/>
              <a:headEnd/>
              <a:tailEnd/>
            </a:ln>
          </p:spPr>
          <p:txBody>
            <a:bodyPr/>
            <a:lstStyle/>
            <a:p>
              <a:endParaRPr lang="en-GB"/>
            </a:p>
          </p:txBody>
        </p:sp>
        <p:sp>
          <p:nvSpPr>
            <p:cNvPr id="70161" name="Rectangle 219"/>
            <p:cNvSpPr>
              <a:spLocks noChangeArrowheads="1"/>
            </p:cNvSpPr>
            <p:nvPr/>
          </p:nvSpPr>
          <p:spPr bwMode="auto">
            <a:xfrm>
              <a:off x="1969" y="2244"/>
              <a:ext cx="369" cy="2"/>
            </a:xfrm>
            <a:prstGeom prst="rect">
              <a:avLst/>
            </a:prstGeom>
            <a:solidFill>
              <a:srgbClr val="000000"/>
            </a:solidFill>
            <a:ln w="9525">
              <a:noFill/>
              <a:miter lim="800000"/>
              <a:headEnd/>
              <a:tailEnd/>
            </a:ln>
          </p:spPr>
          <p:txBody>
            <a:bodyPr/>
            <a:lstStyle/>
            <a:p>
              <a:endParaRPr lang="en-GB"/>
            </a:p>
          </p:txBody>
        </p:sp>
        <p:sp>
          <p:nvSpPr>
            <p:cNvPr id="70162" name="Line 220"/>
            <p:cNvSpPr>
              <a:spLocks noChangeShapeType="1"/>
            </p:cNvSpPr>
            <p:nvPr/>
          </p:nvSpPr>
          <p:spPr bwMode="auto">
            <a:xfrm>
              <a:off x="1969" y="2244"/>
              <a:ext cx="369" cy="1"/>
            </a:xfrm>
            <a:prstGeom prst="line">
              <a:avLst/>
            </a:prstGeom>
            <a:noFill/>
            <a:ln w="0">
              <a:solidFill>
                <a:srgbClr val="000000"/>
              </a:solidFill>
              <a:round/>
              <a:headEnd/>
              <a:tailEnd/>
            </a:ln>
          </p:spPr>
          <p:txBody>
            <a:bodyPr/>
            <a:lstStyle/>
            <a:p>
              <a:endParaRPr lang="en-GB"/>
            </a:p>
          </p:txBody>
        </p:sp>
        <p:sp>
          <p:nvSpPr>
            <p:cNvPr id="70163" name="Rectangle 221"/>
            <p:cNvSpPr>
              <a:spLocks noChangeArrowheads="1"/>
            </p:cNvSpPr>
            <p:nvPr/>
          </p:nvSpPr>
          <p:spPr bwMode="auto">
            <a:xfrm>
              <a:off x="2338" y="2244"/>
              <a:ext cx="3" cy="4"/>
            </a:xfrm>
            <a:prstGeom prst="rect">
              <a:avLst/>
            </a:prstGeom>
            <a:solidFill>
              <a:srgbClr val="000000"/>
            </a:solidFill>
            <a:ln w="9525">
              <a:noFill/>
              <a:miter lim="800000"/>
              <a:headEnd/>
              <a:tailEnd/>
            </a:ln>
          </p:spPr>
          <p:txBody>
            <a:bodyPr/>
            <a:lstStyle/>
            <a:p>
              <a:endParaRPr lang="en-GB"/>
            </a:p>
          </p:txBody>
        </p:sp>
        <p:sp>
          <p:nvSpPr>
            <p:cNvPr id="70164" name="Line 222"/>
            <p:cNvSpPr>
              <a:spLocks noChangeShapeType="1"/>
            </p:cNvSpPr>
            <p:nvPr/>
          </p:nvSpPr>
          <p:spPr bwMode="auto">
            <a:xfrm>
              <a:off x="2338" y="2244"/>
              <a:ext cx="1" cy="4"/>
            </a:xfrm>
            <a:prstGeom prst="line">
              <a:avLst/>
            </a:prstGeom>
            <a:noFill/>
            <a:ln w="0">
              <a:solidFill>
                <a:srgbClr val="000000"/>
              </a:solidFill>
              <a:round/>
              <a:headEnd/>
              <a:tailEnd/>
            </a:ln>
          </p:spPr>
          <p:txBody>
            <a:bodyPr/>
            <a:lstStyle/>
            <a:p>
              <a:endParaRPr lang="en-GB"/>
            </a:p>
          </p:txBody>
        </p:sp>
        <p:sp>
          <p:nvSpPr>
            <p:cNvPr id="70165" name="Rectangle 223"/>
            <p:cNvSpPr>
              <a:spLocks noChangeArrowheads="1"/>
            </p:cNvSpPr>
            <p:nvPr/>
          </p:nvSpPr>
          <p:spPr bwMode="auto">
            <a:xfrm>
              <a:off x="2341" y="2244"/>
              <a:ext cx="370" cy="2"/>
            </a:xfrm>
            <a:prstGeom prst="rect">
              <a:avLst/>
            </a:prstGeom>
            <a:solidFill>
              <a:srgbClr val="000000"/>
            </a:solidFill>
            <a:ln w="9525">
              <a:noFill/>
              <a:miter lim="800000"/>
              <a:headEnd/>
              <a:tailEnd/>
            </a:ln>
          </p:spPr>
          <p:txBody>
            <a:bodyPr/>
            <a:lstStyle/>
            <a:p>
              <a:endParaRPr lang="en-GB"/>
            </a:p>
          </p:txBody>
        </p:sp>
        <p:sp>
          <p:nvSpPr>
            <p:cNvPr id="70166" name="Line 224"/>
            <p:cNvSpPr>
              <a:spLocks noChangeShapeType="1"/>
            </p:cNvSpPr>
            <p:nvPr/>
          </p:nvSpPr>
          <p:spPr bwMode="auto">
            <a:xfrm>
              <a:off x="2341" y="2244"/>
              <a:ext cx="370" cy="1"/>
            </a:xfrm>
            <a:prstGeom prst="line">
              <a:avLst/>
            </a:prstGeom>
            <a:noFill/>
            <a:ln w="0">
              <a:solidFill>
                <a:srgbClr val="000000"/>
              </a:solidFill>
              <a:round/>
              <a:headEnd/>
              <a:tailEnd/>
            </a:ln>
          </p:spPr>
          <p:txBody>
            <a:bodyPr/>
            <a:lstStyle/>
            <a:p>
              <a:endParaRPr lang="en-GB"/>
            </a:p>
          </p:txBody>
        </p:sp>
        <p:sp>
          <p:nvSpPr>
            <p:cNvPr id="70167" name="Rectangle 225"/>
            <p:cNvSpPr>
              <a:spLocks noChangeArrowheads="1"/>
            </p:cNvSpPr>
            <p:nvPr/>
          </p:nvSpPr>
          <p:spPr bwMode="auto">
            <a:xfrm>
              <a:off x="2711" y="2244"/>
              <a:ext cx="3" cy="4"/>
            </a:xfrm>
            <a:prstGeom prst="rect">
              <a:avLst/>
            </a:prstGeom>
            <a:solidFill>
              <a:srgbClr val="000000"/>
            </a:solidFill>
            <a:ln w="9525">
              <a:noFill/>
              <a:miter lim="800000"/>
              <a:headEnd/>
              <a:tailEnd/>
            </a:ln>
          </p:spPr>
          <p:txBody>
            <a:bodyPr/>
            <a:lstStyle/>
            <a:p>
              <a:endParaRPr lang="en-GB"/>
            </a:p>
          </p:txBody>
        </p:sp>
        <p:sp>
          <p:nvSpPr>
            <p:cNvPr id="70168" name="Line 226"/>
            <p:cNvSpPr>
              <a:spLocks noChangeShapeType="1"/>
            </p:cNvSpPr>
            <p:nvPr/>
          </p:nvSpPr>
          <p:spPr bwMode="auto">
            <a:xfrm>
              <a:off x="2711" y="2244"/>
              <a:ext cx="1" cy="4"/>
            </a:xfrm>
            <a:prstGeom prst="line">
              <a:avLst/>
            </a:prstGeom>
            <a:noFill/>
            <a:ln w="0">
              <a:solidFill>
                <a:srgbClr val="000000"/>
              </a:solidFill>
              <a:round/>
              <a:headEnd/>
              <a:tailEnd/>
            </a:ln>
          </p:spPr>
          <p:txBody>
            <a:bodyPr/>
            <a:lstStyle/>
            <a:p>
              <a:endParaRPr lang="en-GB"/>
            </a:p>
          </p:txBody>
        </p:sp>
        <p:sp>
          <p:nvSpPr>
            <p:cNvPr id="70169" name="Rectangle 227"/>
            <p:cNvSpPr>
              <a:spLocks noChangeArrowheads="1"/>
            </p:cNvSpPr>
            <p:nvPr/>
          </p:nvSpPr>
          <p:spPr bwMode="auto">
            <a:xfrm>
              <a:off x="2714" y="2244"/>
              <a:ext cx="371" cy="2"/>
            </a:xfrm>
            <a:prstGeom prst="rect">
              <a:avLst/>
            </a:prstGeom>
            <a:solidFill>
              <a:srgbClr val="000000"/>
            </a:solidFill>
            <a:ln w="9525">
              <a:noFill/>
              <a:miter lim="800000"/>
              <a:headEnd/>
              <a:tailEnd/>
            </a:ln>
          </p:spPr>
          <p:txBody>
            <a:bodyPr/>
            <a:lstStyle/>
            <a:p>
              <a:endParaRPr lang="en-GB"/>
            </a:p>
          </p:txBody>
        </p:sp>
        <p:sp>
          <p:nvSpPr>
            <p:cNvPr id="70170" name="Line 228"/>
            <p:cNvSpPr>
              <a:spLocks noChangeShapeType="1"/>
            </p:cNvSpPr>
            <p:nvPr/>
          </p:nvSpPr>
          <p:spPr bwMode="auto">
            <a:xfrm>
              <a:off x="2714" y="2244"/>
              <a:ext cx="371" cy="1"/>
            </a:xfrm>
            <a:prstGeom prst="line">
              <a:avLst/>
            </a:prstGeom>
            <a:noFill/>
            <a:ln w="0">
              <a:solidFill>
                <a:srgbClr val="000000"/>
              </a:solidFill>
              <a:round/>
              <a:headEnd/>
              <a:tailEnd/>
            </a:ln>
          </p:spPr>
          <p:txBody>
            <a:bodyPr/>
            <a:lstStyle/>
            <a:p>
              <a:endParaRPr lang="en-GB"/>
            </a:p>
          </p:txBody>
        </p:sp>
        <p:sp>
          <p:nvSpPr>
            <p:cNvPr id="70171" name="Rectangle 229"/>
            <p:cNvSpPr>
              <a:spLocks noChangeArrowheads="1"/>
            </p:cNvSpPr>
            <p:nvPr/>
          </p:nvSpPr>
          <p:spPr bwMode="auto">
            <a:xfrm>
              <a:off x="3085" y="2244"/>
              <a:ext cx="2" cy="4"/>
            </a:xfrm>
            <a:prstGeom prst="rect">
              <a:avLst/>
            </a:prstGeom>
            <a:solidFill>
              <a:srgbClr val="000000"/>
            </a:solidFill>
            <a:ln w="9525">
              <a:noFill/>
              <a:miter lim="800000"/>
              <a:headEnd/>
              <a:tailEnd/>
            </a:ln>
          </p:spPr>
          <p:txBody>
            <a:bodyPr/>
            <a:lstStyle/>
            <a:p>
              <a:endParaRPr lang="en-GB"/>
            </a:p>
          </p:txBody>
        </p:sp>
        <p:sp>
          <p:nvSpPr>
            <p:cNvPr id="70172" name="Line 230"/>
            <p:cNvSpPr>
              <a:spLocks noChangeShapeType="1"/>
            </p:cNvSpPr>
            <p:nvPr/>
          </p:nvSpPr>
          <p:spPr bwMode="auto">
            <a:xfrm>
              <a:off x="3085" y="2244"/>
              <a:ext cx="1" cy="4"/>
            </a:xfrm>
            <a:prstGeom prst="line">
              <a:avLst/>
            </a:prstGeom>
            <a:noFill/>
            <a:ln w="0">
              <a:solidFill>
                <a:srgbClr val="000000"/>
              </a:solidFill>
              <a:round/>
              <a:headEnd/>
              <a:tailEnd/>
            </a:ln>
          </p:spPr>
          <p:txBody>
            <a:bodyPr/>
            <a:lstStyle/>
            <a:p>
              <a:endParaRPr lang="en-GB"/>
            </a:p>
          </p:txBody>
        </p:sp>
        <p:sp>
          <p:nvSpPr>
            <p:cNvPr id="70173" name="Rectangle 231"/>
            <p:cNvSpPr>
              <a:spLocks noChangeArrowheads="1"/>
            </p:cNvSpPr>
            <p:nvPr/>
          </p:nvSpPr>
          <p:spPr bwMode="auto">
            <a:xfrm>
              <a:off x="3087" y="2244"/>
              <a:ext cx="369" cy="2"/>
            </a:xfrm>
            <a:prstGeom prst="rect">
              <a:avLst/>
            </a:prstGeom>
            <a:solidFill>
              <a:srgbClr val="000000"/>
            </a:solidFill>
            <a:ln w="9525">
              <a:noFill/>
              <a:miter lim="800000"/>
              <a:headEnd/>
              <a:tailEnd/>
            </a:ln>
          </p:spPr>
          <p:txBody>
            <a:bodyPr/>
            <a:lstStyle/>
            <a:p>
              <a:endParaRPr lang="en-GB"/>
            </a:p>
          </p:txBody>
        </p:sp>
        <p:sp>
          <p:nvSpPr>
            <p:cNvPr id="70174" name="Line 232"/>
            <p:cNvSpPr>
              <a:spLocks noChangeShapeType="1"/>
            </p:cNvSpPr>
            <p:nvPr/>
          </p:nvSpPr>
          <p:spPr bwMode="auto">
            <a:xfrm>
              <a:off x="3087" y="2244"/>
              <a:ext cx="369" cy="1"/>
            </a:xfrm>
            <a:prstGeom prst="line">
              <a:avLst/>
            </a:prstGeom>
            <a:noFill/>
            <a:ln w="0">
              <a:solidFill>
                <a:srgbClr val="000000"/>
              </a:solidFill>
              <a:round/>
              <a:headEnd/>
              <a:tailEnd/>
            </a:ln>
          </p:spPr>
          <p:txBody>
            <a:bodyPr/>
            <a:lstStyle/>
            <a:p>
              <a:endParaRPr lang="en-GB"/>
            </a:p>
          </p:txBody>
        </p:sp>
        <p:sp>
          <p:nvSpPr>
            <p:cNvPr id="70175" name="Rectangle 233"/>
            <p:cNvSpPr>
              <a:spLocks noChangeArrowheads="1"/>
            </p:cNvSpPr>
            <p:nvPr/>
          </p:nvSpPr>
          <p:spPr bwMode="auto">
            <a:xfrm>
              <a:off x="3456" y="2244"/>
              <a:ext cx="3" cy="4"/>
            </a:xfrm>
            <a:prstGeom prst="rect">
              <a:avLst/>
            </a:prstGeom>
            <a:solidFill>
              <a:srgbClr val="000000"/>
            </a:solidFill>
            <a:ln w="9525">
              <a:noFill/>
              <a:miter lim="800000"/>
              <a:headEnd/>
              <a:tailEnd/>
            </a:ln>
          </p:spPr>
          <p:txBody>
            <a:bodyPr/>
            <a:lstStyle/>
            <a:p>
              <a:endParaRPr lang="en-GB"/>
            </a:p>
          </p:txBody>
        </p:sp>
        <p:sp>
          <p:nvSpPr>
            <p:cNvPr id="70176" name="Line 234"/>
            <p:cNvSpPr>
              <a:spLocks noChangeShapeType="1"/>
            </p:cNvSpPr>
            <p:nvPr/>
          </p:nvSpPr>
          <p:spPr bwMode="auto">
            <a:xfrm>
              <a:off x="3456" y="2244"/>
              <a:ext cx="1" cy="4"/>
            </a:xfrm>
            <a:prstGeom prst="line">
              <a:avLst/>
            </a:prstGeom>
            <a:noFill/>
            <a:ln w="0">
              <a:solidFill>
                <a:srgbClr val="000000"/>
              </a:solidFill>
              <a:round/>
              <a:headEnd/>
              <a:tailEnd/>
            </a:ln>
          </p:spPr>
          <p:txBody>
            <a:bodyPr/>
            <a:lstStyle/>
            <a:p>
              <a:endParaRPr lang="en-GB"/>
            </a:p>
          </p:txBody>
        </p:sp>
        <p:sp>
          <p:nvSpPr>
            <p:cNvPr id="70177" name="Rectangle 235"/>
            <p:cNvSpPr>
              <a:spLocks noChangeArrowheads="1"/>
            </p:cNvSpPr>
            <p:nvPr/>
          </p:nvSpPr>
          <p:spPr bwMode="auto">
            <a:xfrm>
              <a:off x="3459" y="2244"/>
              <a:ext cx="371" cy="2"/>
            </a:xfrm>
            <a:prstGeom prst="rect">
              <a:avLst/>
            </a:prstGeom>
            <a:solidFill>
              <a:srgbClr val="000000"/>
            </a:solidFill>
            <a:ln w="9525">
              <a:noFill/>
              <a:miter lim="800000"/>
              <a:headEnd/>
              <a:tailEnd/>
            </a:ln>
          </p:spPr>
          <p:txBody>
            <a:bodyPr/>
            <a:lstStyle/>
            <a:p>
              <a:endParaRPr lang="en-GB"/>
            </a:p>
          </p:txBody>
        </p:sp>
        <p:sp>
          <p:nvSpPr>
            <p:cNvPr id="70178" name="Line 236"/>
            <p:cNvSpPr>
              <a:spLocks noChangeShapeType="1"/>
            </p:cNvSpPr>
            <p:nvPr/>
          </p:nvSpPr>
          <p:spPr bwMode="auto">
            <a:xfrm>
              <a:off x="3459" y="2244"/>
              <a:ext cx="371" cy="1"/>
            </a:xfrm>
            <a:prstGeom prst="line">
              <a:avLst/>
            </a:prstGeom>
            <a:noFill/>
            <a:ln w="0">
              <a:solidFill>
                <a:srgbClr val="000000"/>
              </a:solidFill>
              <a:round/>
              <a:headEnd/>
              <a:tailEnd/>
            </a:ln>
          </p:spPr>
          <p:txBody>
            <a:bodyPr/>
            <a:lstStyle/>
            <a:p>
              <a:endParaRPr lang="en-GB"/>
            </a:p>
          </p:txBody>
        </p:sp>
        <p:sp>
          <p:nvSpPr>
            <p:cNvPr id="70179" name="Rectangle 237"/>
            <p:cNvSpPr>
              <a:spLocks noChangeArrowheads="1"/>
            </p:cNvSpPr>
            <p:nvPr/>
          </p:nvSpPr>
          <p:spPr bwMode="auto">
            <a:xfrm>
              <a:off x="3830" y="2244"/>
              <a:ext cx="2" cy="4"/>
            </a:xfrm>
            <a:prstGeom prst="rect">
              <a:avLst/>
            </a:prstGeom>
            <a:solidFill>
              <a:srgbClr val="000000"/>
            </a:solidFill>
            <a:ln w="9525">
              <a:noFill/>
              <a:miter lim="800000"/>
              <a:headEnd/>
              <a:tailEnd/>
            </a:ln>
          </p:spPr>
          <p:txBody>
            <a:bodyPr/>
            <a:lstStyle/>
            <a:p>
              <a:endParaRPr lang="en-GB"/>
            </a:p>
          </p:txBody>
        </p:sp>
        <p:sp>
          <p:nvSpPr>
            <p:cNvPr id="70180" name="Line 238"/>
            <p:cNvSpPr>
              <a:spLocks noChangeShapeType="1"/>
            </p:cNvSpPr>
            <p:nvPr/>
          </p:nvSpPr>
          <p:spPr bwMode="auto">
            <a:xfrm>
              <a:off x="3830" y="2244"/>
              <a:ext cx="1" cy="4"/>
            </a:xfrm>
            <a:prstGeom prst="line">
              <a:avLst/>
            </a:prstGeom>
            <a:noFill/>
            <a:ln w="0">
              <a:solidFill>
                <a:srgbClr val="000000"/>
              </a:solidFill>
              <a:round/>
              <a:headEnd/>
              <a:tailEnd/>
            </a:ln>
          </p:spPr>
          <p:txBody>
            <a:bodyPr/>
            <a:lstStyle/>
            <a:p>
              <a:endParaRPr lang="en-GB"/>
            </a:p>
          </p:txBody>
        </p:sp>
        <p:sp>
          <p:nvSpPr>
            <p:cNvPr id="70181" name="Rectangle 239"/>
            <p:cNvSpPr>
              <a:spLocks noChangeArrowheads="1"/>
            </p:cNvSpPr>
            <p:nvPr/>
          </p:nvSpPr>
          <p:spPr bwMode="auto">
            <a:xfrm>
              <a:off x="394" y="2248"/>
              <a:ext cx="2" cy="396"/>
            </a:xfrm>
            <a:prstGeom prst="rect">
              <a:avLst/>
            </a:prstGeom>
            <a:solidFill>
              <a:srgbClr val="000000"/>
            </a:solidFill>
            <a:ln w="9525">
              <a:noFill/>
              <a:miter lim="800000"/>
              <a:headEnd/>
              <a:tailEnd/>
            </a:ln>
          </p:spPr>
          <p:txBody>
            <a:bodyPr/>
            <a:lstStyle/>
            <a:p>
              <a:endParaRPr lang="en-GB"/>
            </a:p>
          </p:txBody>
        </p:sp>
        <p:sp>
          <p:nvSpPr>
            <p:cNvPr id="70182" name="Line 240"/>
            <p:cNvSpPr>
              <a:spLocks noChangeShapeType="1"/>
            </p:cNvSpPr>
            <p:nvPr/>
          </p:nvSpPr>
          <p:spPr bwMode="auto">
            <a:xfrm>
              <a:off x="394" y="2248"/>
              <a:ext cx="1" cy="396"/>
            </a:xfrm>
            <a:prstGeom prst="line">
              <a:avLst/>
            </a:prstGeom>
            <a:noFill/>
            <a:ln w="0">
              <a:solidFill>
                <a:srgbClr val="000000"/>
              </a:solidFill>
              <a:round/>
              <a:headEnd/>
              <a:tailEnd/>
            </a:ln>
          </p:spPr>
          <p:txBody>
            <a:bodyPr/>
            <a:lstStyle/>
            <a:p>
              <a:endParaRPr lang="en-GB"/>
            </a:p>
          </p:txBody>
        </p:sp>
        <p:sp>
          <p:nvSpPr>
            <p:cNvPr id="70183" name="Rectangle 241"/>
            <p:cNvSpPr>
              <a:spLocks noChangeArrowheads="1"/>
            </p:cNvSpPr>
            <p:nvPr/>
          </p:nvSpPr>
          <p:spPr bwMode="auto">
            <a:xfrm>
              <a:off x="1221" y="2248"/>
              <a:ext cx="3" cy="396"/>
            </a:xfrm>
            <a:prstGeom prst="rect">
              <a:avLst/>
            </a:prstGeom>
            <a:solidFill>
              <a:srgbClr val="000000"/>
            </a:solidFill>
            <a:ln w="9525">
              <a:noFill/>
              <a:miter lim="800000"/>
              <a:headEnd/>
              <a:tailEnd/>
            </a:ln>
          </p:spPr>
          <p:txBody>
            <a:bodyPr/>
            <a:lstStyle/>
            <a:p>
              <a:endParaRPr lang="en-GB"/>
            </a:p>
          </p:txBody>
        </p:sp>
        <p:sp>
          <p:nvSpPr>
            <p:cNvPr id="70184" name="Line 242"/>
            <p:cNvSpPr>
              <a:spLocks noChangeShapeType="1"/>
            </p:cNvSpPr>
            <p:nvPr/>
          </p:nvSpPr>
          <p:spPr bwMode="auto">
            <a:xfrm>
              <a:off x="1221" y="2248"/>
              <a:ext cx="1" cy="396"/>
            </a:xfrm>
            <a:prstGeom prst="line">
              <a:avLst/>
            </a:prstGeom>
            <a:noFill/>
            <a:ln w="0">
              <a:solidFill>
                <a:srgbClr val="000000"/>
              </a:solidFill>
              <a:round/>
              <a:headEnd/>
              <a:tailEnd/>
            </a:ln>
          </p:spPr>
          <p:txBody>
            <a:bodyPr/>
            <a:lstStyle/>
            <a:p>
              <a:endParaRPr lang="en-GB"/>
            </a:p>
          </p:txBody>
        </p:sp>
        <p:sp>
          <p:nvSpPr>
            <p:cNvPr id="70185" name="Rectangle 243"/>
            <p:cNvSpPr>
              <a:spLocks noChangeArrowheads="1"/>
            </p:cNvSpPr>
            <p:nvPr/>
          </p:nvSpPr>
          <p:spPr bwMode="auto">
            <a:xfrm>
              <a:off x="1593" y="2248"/>
              <a:ext cx="3" cy="396"/>
            </a:xfrm>
            <a:prstGeom prst="rect">
              <a:avLst/>
            </a:prstGeom>
            <a:solidFill>
              <a:srgbClr val="000000"/>
            </a:solidFill>
            <a:ln w="9525">
              <a:noFill/>
              <a:miter lim="800000"/>
              <a:headEnd/>
              <a:tailEnd/>
            </a:ln>
          </p:spPr>
          <p:txBody>
            <a:bodyPr/>
            <a:lstStyle/>
            <a:p>
              <a:endParaRPr lang="en-GB"/>
            </a:p>
          </p:txBody>
        </p:sp>
        <p:sp>
          <p:nvSpPr>
            <p:cNvPr id="70186" name="Line 244"/>
            <p:cNvSpPr>
              <a:spLocks noChangeShapeType="1"/>
            </p:cNvSpPr>
            <p:nvPr/>
          </p:nvSpPr>
          <p:spPr bwMode="auto">
            <a:xfrm>
              <a:off x="1593" y="2248"/>
              <a:ext cx="1" cy="396"/>
            </a:xfrm>
            <a:prstGeom prst="line">
              <a:avLst/>
            </a:prstGeom>
            <a:noFill/>
            <a:ln w="0">
              <a:solidFill>
                <a:srgbClr val="000000"/>
              </a:solidFill>
              <a:round/>
              <a:headEnd/>
              <a:tailEnd/>
            </a:ln>
          </p:spPr>
          <p:txBody>
            <a:bodyPr/>
            <a:lstStyle/>
            <a:p>
              <a:endParaRPr lang="en-GB"/>
            </a:p>
          </p:txBody>
        </p:sp>
        <p:sp>
          <p:nvSpPr>
            <p:cNvPr id="70187" name="Rectangle 245"/>
            <p:cNvSpPr>
              <a:spLocks noChangeArrowheads="1"/>
            </p:cNvSpPr>
            <p:nvPr/>
          </p:nvSpPr>
          <p:spPr bwMode="auto">
            <a:xfrm>
              <a:off x="1966" y="2248"/>
              <a:ext cx="3" cy="396"/>
            </a:xfrm>
            <a:prstGeom prst="rect">
              <a:avLst/>
            </a:prstGeom>
            <a:solidFill>
              <a:srgbClr val="000000"/>
            </a:solidFill>
            <a:ln w="9525">
              <a:noFill/>
              <a:miter lim="800000"/>
              <a:headEnd/>
              <a:tailEnd/>
            </a:ln>
          </p:spPr>
          <p:txBody>
            <a:bodyPr/>
            <a:lstStyle/>
            <a:p>
              <a:endParaRPr lang="en-GB"/>
            </a:p>
          </p:txBody>
        </p:sp>
        <p:sp>
          <p:nvSpPr>
            <p:cNvPr id="70188" name="Line 246"/>
            <p:cNvSpPr>
              <a:spLocks noChangeShapeType="1"/>
            </p:cNvSpPr>
            <p:nvPr/>
          </p:nvSpPr>
          <p:spPr bwMode="auto">
            <a:xfrm>
              <a:off x="1966" y="2248"/>
              <a:ext cx="1" cy="396"/>
            </a:xfrm>
            <a:prstGeom prst="line">
              <a:avLst/>
            </a:prstGeom>
            <a:noFill/>
            <a:ln w="0">
              <a:solidFill>
                <a:srgbClr val="000000"/>
              </a:solidFill>
              <a:round/>
              <a:headEnd/>
              <a:tailEnd/>
            </a:ln>
          </p:spPr>
          <p:txBody>
            <a:bodyPr/>
            <a:lstStyle/>
            <a:p>
              <a:endParaRPr lang="en-GB"/>
            </a:p>
          </p:txBody>
        </p:sp>
        <p:sp>
          <p:nvSpPr>
            <p:cNvPr id="70189" name="Rectangle 247"/>
            <p:cNvSpPr>
              <a:spLocks noChangeArrowheads="1"/>
            </p:cNvSpPr>
            <p:nvPr/>
          </p:nvSpPr>
          <p:spPr bwMode="auto">
            <a:xfrm>
              <a:off x="2338" y="2248"/>
              <a:ext cx="3" cy="396"/>
            </a:xfrm>
            <a:prstGeom prst="rect">
              <a:avLst/>
            </a:prstGeom>
            <a:solidFill>
              <a:srgbClr val="000000"/>
            </a:solidFill>
            <a:ln w="9525">
              <a:noFill/>
              <a:miter lim="800000"/>
              <a:headEnd/>
              <a:tailEnd/>
            </a:ln>
          </p:spPr>
          <p:txBody>
            <a:bodyPr/>
            <a:lstStyle/>
            <a:p>
              <a:endParaRPr lang="en-GB"/>
            </a:p>
          </p:txBody>
        </p:sp>
        <p:sp>
          <p:nvSpPr>
            <p:cNvPr id="70190" name="Line 248"/>
            <p:cNvSpPr>
              <a:spLocks noChangeShapeType="1"/>
            </p:cNvSpPr>
            <p:nvPr/>
          </p:nvSpPr>
          <p:spPr bwMode="auto">
            <a:xfrm>
              <a:off x="2338" y="2248"/>
              <a:ext cx="1" cy="396"/>
            </a:xfrm>
            <a:prstGeom prst="line">
              <a:avLst/>
            </a:prstGeom>
            <a:noFill/>
            <a:ln w="0">
              <a:solidFill>
                <a:srgbClr val="000000"/>
              </a:solidFill>
              <a:round/>
              <a:headEnd/>
              <a:tailEnd/>
            </a:ln>
          </p:spPr>
          <p:txBody>
            <a:bodyPr/>
            <a:lstStyle/>
            <a:p>
              <a:endParaRPr lang="en-GB"/>
            </a:p>
          </p:txBody>
        </p:sp>
        <p:sp>
          <p:nvSpPr>
            <p:cNvPr id="70191" name="Rectangle 249"/>
            <p:cNvSpPr>
              <a:spLocks noChangeArrowheads="1"/>
            </p:cNvSpPr>
            <p:nvPr/>
          </p:nvSpPr>
          <p:spPr bwMode="auto">
            <a:xfrm>
              <a:off x="2711" y="2248"/>
              <a:ext cx="3" cy="396"/>
            </a:xfrm>
            <a:prstGeom prst="rect">
              <a:avLst/>
            </a:prstGeom>
            <a:solidFill>
              <a:srgbClr val="000000"/>
            </a:solidFill>
            <a:ln w="9525">
              <a:noFill/>
              <a:miter lim="800000"/>
              <a:headEnd/>
              <a:tailEnd/>
            </a:ln>
          </p:spPr>
          <p:txBody>
            <a:bodyPr/>
            <a:lstStyle/>
            <a:p>
              <a:endParaRPr lang="en-GB"/>
            </a:p>
          </p:txBody>
        </p:sp>
        <p:sp>
          <p:nvSpPr>
            <p:cNvPr id="70192" name="Line 250"/>
            <p:cNvSpPr>
              <a:spLocks noChangeShapeType="1"/>
            </p:cNvSpPr>
            <p:nvPr/>
          </p:nvSpPr>
          <p:spPr bwMode="auto">
            <a:xfrm>
              <a:off x="2711" y="2248"/>
              <a:ext cx="1" cy="396"/>
            </a:xfrm>
            <a:prstGeom prst="line">
              <a:avLst/>
            </a:prstGeom>
            <a:noFill/>
            <a:ln w="0">
              <a:solidFill>
                <a:srgbClr val="000000"/>
              </a:solidFill>
              <a:round/>
              <a:headEnd/>
              <a:tailEnd/>
            </a:ln>
          </p:spPr>
          <p:txBody>
            <a:bodyPr/>
            <a:lstStyle/>
            <a:p>
              <a:endParaRPr lang="en-GB"/>
            </a:p>
          </p:txBody>
        </p:sp>
        <p:sp>
          <p:nvSpPr>
            <p:cNvPr id="70193" name="Rectangle 251"/>
            <p:cNvSpPr>
              <a:spLocks noChangeArrowheads="1"/>
            </p:cNvSpPr>
            <p:nvPr/>
          </p:nvSpPr>
          <p:spPr bwMode="auto">
            <a:xfrm>
              <a:off x="3085" y="2248"/>
              <a:ext cx="2" cy="396"/>
            </a:xfrm>
            <a:prstGeom prst="rect">
              <a:avLst/>
            </a:prstGeom>
            <a:solidFill>
              <a:srgbClr val="000000"/>
            </a:solidFill>
            <a:ln w="9525">
              <a:noFill/>
              <a:miter lim="800000"/>
              <a:headEnd/>
              <a:tailEnd/>
            </a:ln>
          </p:spPr>
          <p:txBody>
            <a:bodyPr/>
            <a:lstStyle/>
            <a:p>
              <a:endParaRPr lang="en-GB"/>
            </a:p>
          </p:txBody>
        </p:sp>
        <p:sp>
          <p:nvSpPr>
            <p:cNvPr id="70194" name="Line 252"/>
            <p:cNvSpPr>
              <a:spLocks noChangeShapeType="1"/>
            </p:cNvSpPr>
            <p:nvPr/>
          </p:nvSpPr>
          <p:spPr bwMode="auto">
            <a:xfrm>
              <a:off x="3085" y="2248"/>
              <a:ext cx="1" cy="396"/>
            </a:xfrm>
            <a:prstGeom prst="line">
              <a:avLst/>
            </a:prstGeom>
            <a:noFill/>
            <a:ln w="0">
              <a:solidFill>
                <a:srgbClr val="000000"/>
              </a:solidFill>
              <a:round/>
              <a:headEnd/>
              <a:tailEnd/>
            </a:ln>
          </p:spPr>
          <p:txBody>
            <a:bodyPr/>
            <a:lstStyle/>
            <a:p>
              <a:endParaRPr lang="en-GB"/>
            </a:p>
          </p:txBody>
        </p:sp>
        <p:sp>
          <p:nvSpPr>
            <p:cNvPr id="70195" name="Rectangle 253"/>
            <p:cNvSpPr>
              <a:spLocks noChangeArrowheads="1"/>
            </p:cNvSpPr>
            <p:nvPr/>
          </p:nvSpPr>
          <p:spPr bwMode="auto">
            <a:xfrm>
              <a:off x="3456" y="2248"/>
              <a:ext cx="3" cy="396"/>
            </a:xfrm>
            <a:prstGeom prst="rect">
              <a:avLst/>
            </a:prstGeom>
            <a:solidFill>
              <a:srgbClr val="000000"/>
            </a:solidFill>
            <a:ln w="9525">
              <a:noFill/>
              <a:miter lim="800000"/>
              <a:headEnd/>
              <a:tailEnd/>
            </a:ln>
          </p:spPr>
          <p:txBody>
            <a:bodyPr/>
            <a:lstStyle/>
            <a:p>
              <a:endParaRPr lang="en-GB"/>
            </a:p>
          </p:txBody>
        </p:sp>
        <p:sp>
          <p:nvSpPr>
            <p:cNvPr id="70196" name="Line 254"/>
            <p:cNvSpPr>
              <a:spLocks noChangeShapeType="1"/>
            </p:cNvSpPr>
            <p:nvPr/>
          </p:nvSpPr>
          <p:spPr bwMode="auto">
            <a:xfrm>
              <a:off x="3456" y="2248"/>
              <a:ext cx="1" cy="396"/>
            </a:xfrm>
            <a:prstGeom prst="line">
              <a:avLst/>
            </a:prstGeom>
            <a:noFill/>
            <a:ln w="0">
              <a:solidFill>
                <a:srgbClr val="000000"/>
              </a:solidFill>
              <a:round/>
              <a:headEnd/>
              <a:tailEnd/>
            </a:ln>
          </p:spPr>
          <p:txBody>
            <a:bodyPr/>
            <a:lstStyle/>
            <a:p>
              <a:endParaRPr lang="en-GB"/>
            </a:p>
          </p:txBody>
        </p:sp>
        <p:sp>
          <p:nvSpPr>
            <p:cNvPr id="70197" name="Rectangle 255"/>
            <p:cNvSpPr>
              <a:spLocks noChangeArrowheads="1"/>
            </p:cNvSpPr>
            <p:nvPr/>
          </p:nvSpPr>
          <p:spPr bwMode="auto">
            <a:xfrm>
              <a:off x="3830" y="2248"/>
              <a:ext cx="2" cy="396"/>
            </a:xfrm>
            <a:prstGeom prst="rect">
              <a:avLst/>
            </a:prstGeom>
            <a:solidFill>
              <a:srgbClr val="000000"/>
            </a:solidFill>
            <a:ln w="9525">
              <a:noFill/>
              <a:miter lim="800000"/>
              <a:headEnd/>
              <a:tailEnd/>
            </a:ln>
          </p:spPr>
          <p:txBody>
            <a:bodyPr/>
            <a:lstStyle/>
            <a:p>
              <a:endParaRPr lang="en-GB"/>
            </a:p>
          </p:txBody>
        </p:sp>
        <p:sp>
          <p:nvSpPr>
            <p:cNvPr id="70198" name="Line 256"/>
            <p:cNvSpPr>
              <a:spLocks noChangeShapeType="1"/>
            </p:cNvSpPr>
            <p:nvPr/>
          </p:nvSpPr>
          <p:spPr bwMode="auto">
            <a:xfrm>
              <a:off x="3830" y="2248"/>
              <a:ext cx="1" cy="396"/>
            </a:xfrm>
            <a:prstGeom prst="line">
              <a:avLst/>
            </a:prstGeom>
            <a:noFill/>
            <a:ln w="0">
              <a:solidFill>
                <a:srgbClr val="000000"/>
              </a:solidFill>
              <a:round/>
              <a:headEnd/>
              <a:tailEnd/>
            </a:ln>
          </p:spPr>
          <p:txBody>
            <a:bodyPr/>
            <a:lstStyle/>
            <a:p>
              <a:endParaRPr lang="en-GB"/>
            </a:p>
          </p:txBody>
        </p:sp>
        <p:sp>
          <p:nvSpPr>
            <p:cNvPr id="70199" name="Rectangle 257"/>
            <p:cNvSpPr>
              <a:spLocks noChangeArrowheads="1"/>
            </p:cNvSpPr>
            <p:nvPr/>
          </p:nvSpPr>
          <p:spPr bwMode="auto">
            <a:xfrm>
              <a:off x="361" y="2728"/>
              <a:ext cx="680"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INTERNAL COST REDUCTION</a:t>
              </a:r>
              <a:endParaRPr lang="en-US" sz="1000">
                <a:latin typeface="Times New Roman" pitchFamily="18" charset="0"/>
              </a:endParaRPr>
            </a:p>
          </p:txBody>
        </p:sp>
        <p:sp>
          <p:nvSpPr>
            <p:cNvPr id="70200" name="Rectangle 258"/>
            <p:cNvSpPr>
              <a:spLocks noChangeArrowheads="1"/>
            </p:cNvSpPr>
            <p:nvPr/>
          </p:nvSpPr>
          <p:spPr bwMode="auto">
            <a:xfrm>
              <a:off x="634" y="279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01" name="Rectangle 259"/>
            <p:cNvSpPr>
              <a:spLocks noChangeArrowheads="1"/>
            </p:cNvSpPr>
            <p:nvPr/>
          </p:nvSpPr>
          <p:spPr bwMode="auto">
            <a:xfrm>
              <a:off x="510" y="286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02" name="Rectangle 260"/>
            <p:cNvSpPr>
              <a:spLocks noChangeArrowheads="1"/>
            </p:cNvSpPr>
            <p:nvPr/>
          </p:nvSpPr>
          <p:spPr bwMode="auto">
            <a:xfrm>
              <a:off x="466" y="2939"/>
              <a:ext cx="436"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0203" name="Rectangle 261"/>
            <p:cNvSpPr>
              <a:spLocks noChangeArrowheads="1"/>
            </p:cNvSpPr>
            <p:nvPr/>
          </p:nvSpPr>
          <p:spPr bwMode="auto">
            <a:xfrm>
              <a:off x="394" y="2644"/>
              <a:ext cx="2" cy="4"/>
            </a:xfrm>
            <a:prstGeom prst="rect">
              <a:avLst/>
            </a:prstGeom>
            <a:solidFill>
              <a:srgbClr val="000000"/>
            </a:solidFill>
            <a:ln w="9525">
              <a:noFill/>
              <a:miter lim="800000"/>
              <a:headEnd/>
              <a:tailEnd/>
            </a:ln>
          </p:spPr>
          <p:txBody>
            <a:bodyPr/>
            <a:lstStyle/>
            <a:p>
              <a:endParaRPr lang="en-GB"/>
            </a:p>
          </p:txBody>
        </p:sp>
        <p:sp>
          <p:nvSpPr>
            <p:cNvPr id="70204" name="Line 262"/>
            <p:cNvSpPr>
              <a:spLocks noChangeShapeType="1"/>
            </p:cNvSpPr>
            <p:nvPr/>
          </p:nvSpPr>
          <p:spPr bwMode="auto">
            <a:xfrm>
              <a:off x="394" y="2644"/>
              <a:ext cx="1" cy="4"/>
            </a:xfrm>
            <a:prstGeom prst="line">
              <a:avLst/>
            </a:prstGeom>
            <a:noFill/>
            <a:ln w="0">
              <a:solidFill>
                <a:srgbClr val="000000"/>
              </a:solidFill>
              <a:round/>
              <a:headEnd/>
              <a:tailEnd/>
            </a:ln>
          </p:spPr>
          <p:txBody>
            <a:bodyPr/>
            <a:lstStyle/>
            <a:p>
              <a:endParaRPr lang="en-GB"/>
            </a:p>
          </p:txBody>
        </p:sp>
        <p:sp>
          <p:nvSpPr>
            <p:cNvPr id="70205" name="Rectangle 263"/>
            <p:cNvSpPr>
              <a:spLocks noChangeArrowheads="1"/>
            </p:cNvSpPr>
            <p:nvPr/>
          </p:nvSpPr>
          <p:spPr bwMode="auto">
            <a:xfrm>
              <a:off x="396" y="2644"/>
              <a:ext cx="825" cy="3"/>
            </a:xfrm>
            <a:prstGeom prst="rect">
              <a:avLst/>
            </a:prstGeom>
            <a:solidFill>
              <a:srgbClr val="000000"/>
            </a:solidFill>
            <a:ln w="9525">
              <a:noFill/>
              <a:miter lim="800000"/>
              <a:headEnd/>
              <a:tailEnd/>
            </a:ln>
          </p:spPr>
          <p:txBody>
            <a:bodyPr/>
            <a:lstStyle/>
            <a:p>
              <a:endParaRPr lang="en-GB"/>
            </a:p>
          </p:txBody>
        </p:sp>
        <p:sp>
          <p:nvSpPr>
            <p:cNvPr id="70206" name="Line 264"/>
            <p:cNvSpPr>
              <a:spLocks noChangeShapeType="1"/>
            </p:cNvSpPr>
            <p:nvPr/>
          </p:nvSpPr>
          <p:spPr bwMode="auto">
            <a:xfrm>
              <a:off x="396" y="2644"/>
              <a:ext cx="825" cy="1"/>
            </a:xfrm>
            <a:prstGeom prst="line">
              <a:avLst/>
            </a:prstGeom>
            <a:noFill/>
            <a:ln w="0">
              <a:solidFill>
                <a:srgbClr val="000000"/>
              </a:solidFill>
              <a:round/>
              <a:headEnd/>
              <a:tailEnd/>
            </a:ln>
          </p:spPr>
          <p:txBody>
            <a:bodyPr/>
            <a:lstStyle/>
            <a:p>
              <a:endParaRPr lang="en-GB"/>
            </a:p>
          </p:txBody>
        </p:sp>
        <p:sp>
          <p:nvSpPr>
            <p:cNvPr id="70207" name="Rectangle 265"/>
            <p:cNvSpPr>
              <a:spLocks noChangeArrowheads="1"/>
            </p:cNvSpPr>
            <p:nvPr/>
          </p:nvSpPr>
          <p:spPr bwMode="auto">
            <a:xfrm>
              <a:off x="1221" y="2644"/>
              <a:ext cx="3" cy="4"/>
            </a:xfrm>
            <a:prstGeom prst="rect">
              <a:avLst/>
            </a:prstGeom>
            <a:solidFill>
              <a:srgbClr val="000000"/>
            </a:solidFill>
            <a:ln w="9525">
              <a:noFill/>
              <a:miter lim="800000"/>
              <a:headEnd/>
              <a:tailEnd/>
            </a:ln>
          </p:spPr>
          <p:txBody>
            <a:bodyPr/>
            <a:lstStyle/>
            <a:p>
              <a:endParaRPr lang="en-GB"/>
            </a:p>
          </p:txBody>
        </p:sp>
        <p:sp>
          <p:nvSpPr>
            <p:cNvPr id="70208" name="Line 266"/>
            <p:cNvSpPr>
              <a:spLocks noChangeShapeType="1"/>
            </p:cNvSpPr>
            <p:nvPr/>
          </p:nvSpPr>
          <p:spPr bwMode="auto">
            <a:xfrm>
              <a:off x="1221" y="2644"/>
              <a:ext cx="1" cy="4"/>
            </a:xfrm>
            <a:prstGeom prst="line">
              <a:avLst/>
            </a:prstGeom>
            <a:noFill/>
            <a:ln w="0">
              <a:solidFill>
                <a:srgbClr val="000000"/>
              </a:solidFill>
              <a:round/>
              <a:headEnd/>
              <a:tailEnd/>
            </a:ln>
          </p:spPr>
          <p:txBody>
            <a:bodyPr/>
            <a:lstStyle/>
            <a:p>
              <a:endParaRPr lang="en-GB"/>
            </a:p>
          </p:txBody>
        </p:sp>
        <p:sp>
          <p:nvSpPr>
            <p:cNvPr id="70209" name="Rectangle 267"/>
            <p:cNvSpPr>
              <a:spLocks noChangeArrowheads="1"/>
            </p:cNvSpPr>
            <p:nvPr/>
          </p:nvSpPr>
          <p:spPr bwMode="auto">
            <a:xfrm>
              <a:off x="1224" y="2644"/>
              <a:ext cx="369" cy="3"/>
            </a:xfrm>
            <a:prstGeom prst="rect">
              <a:avLst/>
            </a:prstGeom>
            <a:solidFill>
              <a:srgbClr val="000000"/>
            </a:solidFill>
            <a:ln w="9525">
              <a:noFill/>
              <a:miter lim="800000"/>
              <a:headEnd/>
              <a:tailEnd/>
            </a:ln>
          </p:spPr>
          <p:txBody>
            <a:bodyPr/>
            <a:lstStyle/>
            <a:p>
              <a:endParaRPr lang="en-GB"/>
            </a:p>
          </p:txBody>
        </p:sp>
        <p:sp>
          <p:nvSpPr>
            <p:cNvPr id="70210" name="Line 268"/>
            <p:cNvSpPr>
              <a:spLocks noChangeShapeType="1"/>
            </p:cNvSpPr>
            <p:nvPr/>
          </p:nvSpPr>
          <p:spPr bwMode="auto">
            <a:xfrm>
              <a:off x="1224" y="2644"/>
              <a:ext cx="369" cy="1"/>
            </a:xfrm>
            <a:prstGeom prst="line">
              <a:avLst/>
            </a:prstGeom>
            <a:noFill/>
            <a:ln w="0">
              <a:solidFill>
                <a:srgbClr val="000000"/>
              </a:solidFill>
              <a:round/>
              <a:headEnd/>
              <a:tailEnd/>
            </a:ln>
          </p:spPr>
          <p:txBody>
            <a:bodyPr/>
            <a:lstStyle/>
            <a:p>
              <a:endParaRPr lang="en-GB"/>
            </a:p>
          </p:txBody>
        </p:sp>
        <p:sp>
          <p:nvSpPr>
            <p:cNvPr id="70211" name="Rectangle 269"/>
            <p:cNvSpPr>
              <a:spLocks noChangeArrowheads="1"/>
            </p:cNvSpPr>
            <p:nvPr/>
          </p:nvSpPr>
          <p:spPr bwMode="auto">
            <a:xfrm>
              <a:off x="1593" y="2644"/>
              <a:ext cx="3" cy="4"/>
            </a:xfrm>
            <a:prstGeom prst="rect">
              <a:avLst/>
            </a:prstGeom>
            <a:solidFill>
              <a:srgbClr val="000000"/>
            </a:solidFill>
            <a:ln w="9525">
              <a:noFill/>
              <a:miter lim="800000"/>
              <a:headEnd/>
              <a:tailEnd/>
            </a:ln>
          </p:spPr>
          <p:txBody>
            <a:bodyPr/>
            <a:lstStyle/>
            <a:p>
              <a:endParaRPr lang="en-GB"/>
            </a:p>
          </p:txBody>
        </p:sp>
        <p:sp>
          <p:nvSpPr>
            <p:cNvPr id="70212" name="Line 270"/>
            <p:cNvSpPr>
              <a:spLocks noChangeShapeType="1"/>
            </p:cNvSpPr>
            <p:nvPr/>
          </p:nvSpPr>
          <p:spPr bwMode="auto">
            <a:xfrm>
              <a:off x="1593" y="2644"/>
              <a:ext cx="1" cy="4"/>
            </a:xfrm>
            <a:prstGeom prst="line">
              <a:avLst/>
            </a:prstGeom>
            <a:noFill/>
            <a:ln w="0">
              <a:solidFill>
                <a:srgbClr val="000000"/>
              </a:solidFill>
              <a:round/>
              <a:headEnd/>
              <a:tailEnd/>
            </a:ln>
          </p:spPr>
          <p:txBody>
            <a:bodyPr/>
            <a:lstStyle/>
            <a:p>
              <a:endParaRPr lang="en-GB"/>
            </a:p>
          </p:txBody>
        </p:sp>
        <p:sp>
          <p:nvSpPr>
            <p:cNvPr id="70213" name="Rectangle 271"/>
            <p:cNvSpPr>
              <a:spLocks noChangeArrowheads="1"/>
            </p:cNvSpPr>
            <p:nvPr/>
          </p:nvSpPr>
          <p:spPr bwMode="auto">
            <a:xfrm>
              <a:off x="1596" y="2644"/>
              <a:ext cx="370" cy="3"/>
            </a:xfrm>
            <a:prstGeom prst="rect">
              <a:avLst/>
            </a:prstGeom>
            <a:solidFill>
              <a:srgbClr val="000000"/>
            </a:solidFill>
            <a:ln w="9525">
              <a:noFill/>
              <a:miter lim="800000"/>
              <a:headEnd/>
              <a:tailEnd/>
            </a:ln>
          </p:spPr>
          <p:txBody>
            <a:bodyPr/>
            <a:lstStyle/>
            <a:p>
              <a:endParaRPr lang="en-GB"/>
            </a:p>
          </p:txBody>
        </p:sp>
        <p:sp>
          <p:nvSpPr>
            <p:cNvPr id="70214" name="Line 272"/>
            <p:cNvSpPr>
              <a:spLocks noChangeShapeType="1"/>
            </p:cNvSpPr>
            <p:nvPr/>
          </p:nvSpPr>
          <p:spPr bwMode="auto">
            <a:xfrm>
              <a:off x="1596" y="2644"/>
              <a:ext cx="370" cy="1"/>
            </a:xfrm>
            <a:prstGeom prst="line">
              <a:avLst/>
            </a:prstGeom>
            <a:noFill/>
            <a:ln w="0">
              <a:solidFill>
                <a:srgbClr val="000000"/>
              </a:solidFill>
              <a:round/>
              <a:headEnd/>
              <a:tailEnd/>
            </a:ln>
          </p:spPr>
          <p:txBody>
            <a:bodyPr/>
            <a:lstStyle/>
            <a:p>
              <a:endParaRPr lang="en-GB"/>
            </a:p>
          </p:txBody>
        </p:sp>
        <p:sp>
          <p:nvSpPr>
            <p:cNvPr id="70215" name="Rectangle 273"/>
            <p:cNvSpPr>
              <a:spLocks noChangeArrowheads="1"/>
            </p:cNvSpPr>
            <p:nvPr/>
          </p:nvSpPr>
          <p:spPr bwMode="auto">
            <a:xfrm>
              <a:off x="1966" y="2644"/>
              <a:ext cx="3" cy="4"/>
            </a:xfrm>
            <a:prstGeom prst="rect">
              <a:avLst/>
            </a:prstGeom>
            <a:solidFill>
              <a:srgbClr val="000000"/>
            </a:solidFill>
            <a:ln w="9525">
              <a:noFill/>
              <a:miter lim="800000"/>
              <a:headEnd/>
              <a:tailEnd/>
            </a:ln>
          </p:spPr>
          <p:txBody>
            <a:bodyPr/>
            <a:lstStyle/>
            <a:p>
              <a:endParaRPr lang="en-GB"/>
            </a:p>
          </p:txBody>
        </p:sp>
        <p:sp>
          <p:nvSpPr>
            <p:cNvPr id="70216" name="Line 274"/>
            <p:cNvSpPr>
              <a:spLocks noChangeShapeType="1"/>
            </p:cNvSpPr>
            <p:nvPr/>
          </p:nvSpPr>
          <p:spPr bwMode="auto">
            <a:xfrm>
              <a:off x="1966" y="2644"/>
              <a:ext cx="1" cy="4"/>
            </a:xfrm>
            <a:prstGeom prst="line">
              <a:avLst/>
            </a:prstGeom>
            <a:noFill/>
            <a:ln w="0">
              <a:solidFill>
                <a:srgbClr val="000000"/>
              </a:solidFill>
              <a:round/>
              <a:headEnd/>
              <a:tailEnd/>
            </a:ln>
          </p:spPr>
          <p:txBody>
            <a:bodyPr/>
            <a:lstStyle/>
            <a:p>
              <a:endParaRPr lang="en-GB"/>
            </a:p>
          </p:txBody>
        </p:sp>
        <p:sp>
          <p:nvSpPr>
            <p:cNvPr id="70217" name="Rectangle 275"/>
            <p:cNvSpPr>
              <a:spLocks noChangeArrowheads="1"/>
            </p:cNvSpPr>
            <p:nvPr/>
          </p:nvSpPr>
          <p:spPr bwMode="auto">
            <a:xfrm>
              <a:off x="1969" y="2644"/>
              <a:ext cx="369" cy="3"/>
            </a:xfrm>
            <a:prstGeom prst="rect">
              <a:avLst/>
            </a:prstGeom>
            <a:solidFill>
              <a:srgbClr val="000000"/>
            </a:solidFill>
            <a:ln w="9525">
              <a:noFill/>
              <a:miter lim="800000"/>
              <a:headEnd/>
              <a:tailEnd/>
            </a:ln>
          </p:spPr>
          <p:txBody>
            <a:bodyPr/>
            <a:lstStyle/>
            <a:p>
              <a:endParaRPr lang="en-GB"/>
            </a:p>
          </p:txBody>
        </p:sp>
        <p:sp>
          <p:nvSpPr>
            <p:cNvPr id="70218" name="Line 276"/>
            <p:cNvSpPr>
              <a:spLocks noChangeShapeType="1"/>
            </p:cNvSpPr>
            <p:nvPr/>
          </p:nvSpPr>
          <p:spPr bwMode="auto">
            <a:xfrm>
              <a:off x="1969" y="2644"/>
              <a:ext cx="369" cy="1"/>
            </a:xfrm>
            <a:prstGeom prst="line">
              <a:avLst/>
            </a:prstGeom>
            <a:noFill/>
            <a:ln w="0">
              <a:solidFill>
                <a:srgbClr val="000000"/>
              </a:solidFill>
              <a:round/>
              <a:headEnd/>
              <a:tailEnd/>
            </a:ln>
          </p:spPr>
          <p:txBody>
            <a:bodyPr/>
            <a:lstStyle/>
            <a:p>
              <a:endParaRPr lang="en-GB"/>
            </a:p>
          </p:txBody>
        </p:sp>
        <p:sp>
          <p:nvSpPr>
            <p:cNvPr id="70219" name="Rectangle 277"/>
            <p:cNvSpPr>
              <a:spLocks noChangeArrowheads="1"/>
            </p:cNvSpPr>
            <p:nvPr/>
          </p:nvSpPr>
          <p:spPr bwMode="auto">
            <a:xfrm>
              <a:off x="2338" y="2644"/>
              <a:ext cx="3" cy="4"/>
            </a:xfrm>
            <a:prstGeom prst="rect">
              <a:avLst/>
            </a:prstGeom>
            <a:solidFill>
              <a:srgbClr val="000000"/>
            </a:solidFill>
            <a:ln w="9525">
              <a:noFill/>
              <a:miter lim="800000"/>
              <a:headEnd/>
              <a:tailEnd/>
            </a:ln>
          </p:spPr>
          <p:txBody>
            <a:bodyPr/>
            <a:lstStyle/>
            <a:p>
              <a:endParaRPr lang="en-GB"/>
            </a:p>
          </p:txBody>
        </p:sp>
        <p:sp>
          <p:nvSpPr>
            <p:cNvPr id="70220" name="Line 278"/>
            <p:cNvSpPr>
              <a:spLocks noChangeShapeType="1"/>
            </p:cNvSpPr>
            <p:nvPr/>
          </p:nvSpPr>
          <p:spPr bwMode="auto">
            <a:xfrm>
              <a:off x="2338" y="2644"/>
              <a:ext cx="1" cy="4"/>
            </a:xfrm>
            <a:prstGeom prst="line">
              <a:avLst/>
            </a:prstGeom>
            <a:noFill/>
            <a:ln w="0">
              <a:solidFill>
                <a:srgbClr val="000000"/>
              </a:solidFill>
              <a:round/>
              <a:headEnd/>
              <a:tailEnd/>
            </a:ln>
          </p:spPr>
          <p:txBody>
            <a:bodyPr/>
            <a:lstStyle/>
            <a:p>
              <a:endParaRPr lang="en-GB"/>
            </a:p>
          </p:txBody>
        </p:sp>
        <p:sp>
          <p:nvSpPr>
            <p:cNvPr id="70221" name="Rectangle 279"/>
            <p:cNvSpPr>
              <a:spLocks noChangeArrowheads="1"/>
            </p:cNvSpPr>
            <p:nvPr/>
          </p:nvSpPr>
          <p:spPr bwMode="auto">
            <a:xfrm>
              <a:off x="2341" y="2644"/>
              <a:ext cx="370" cy="3"/>
            </a:xfrm>
            <a:prstGeom prst="rect">
              <a:avLst/>
            </a:prstGeom>
            <a:solidFill>
              <a:srgbClr val="000000"/>
            </a:solidFill>
            <a:ln w="9525">
              <a:noFill/>
              <a:miter lim="800000"/>
              <a:headEnd/>
              <a:tailEnd/>
            </a:ln>
          </p:spPr>
          <p:txBody>
            <a:bodyPr/>
            <a:lstStyle/>
            <a:p>
              <a:endParaRPr lang="en-GB"/>
            </a:p>
          </p:txBody>
        </p:sp>
        <p:sp>
          <p:nvSpPr>
            <p:cNvPr id="70222" name="Line 280"/>
            <p:cNvSpPr>
              <a:spLocks noChangeShapeType="1"/>
            </p:cNvSpPr>
            <p:nvPr/>
          </p:nvSpPr>
          <p:spPr bwMode="auto">
            <a:xfrm>
              <a:off x="2341" y="2644"/>
              <a:ext cx="370" cy="1"/>
            </a:xfrm>
            <a:prstGeom prst="line">
              <a:avLst/>
            </a:prstGeom>
            <a:noFill/>
            <a:ln w="0">
              <a:solidFill>
                <a:srgbClr val="000000"/>
              </a:solidFill>
              <a:round/>
              <a:headEnd/>
              <a:tailEnd/>
            </a:ln>
          </p:spPr>
          <p:txBody>
            <a:bodyPr/>
            <a:lstStyle/>
            <a:p>
              <a:endParaRPr lang="en-GB"/>
            </a:p>
          </p:txBody>
        </p:sp>
        <p:sp>
          <p:nvSpPr>
            <p:cNvPr id="70223" name="Rectangle 281"/>
            <p:cNvSpPr>
              <a:spLocks noChangeArrowheads="1"/>
            </p:cNvSpPr>
            <p:nvPr/>
          </p:nvSpPr>
          <p:spPr bwMode="auto">
            <a:xfrm>
              <a:off x="2711" y="2644"/>
              <a:ext cx="3" cy="4"/>
            </a:xfrm>
            <a:prstGeom prst="rect">
              <a:avLst/>
            </a:prstGeom>
            <a:solidFill>
              <a:srgbClr val="000000"/>
            </a:solidFill>
            <a:ln w="9525">
              <a:noFill/>
              <a:miter lim="800000"/>
              <a:headEnd/>
              <a:tailEnd/>
            </a:ln>
          </p:spPr>
          <p:txBody>
            <a:bodyPr/>
            <a:lstStyle/>
            <a:p>
              <a:endParaRPr lang="en-GB"/>
            </a:p>
          </p:txBody>
        </p:sp>
        <p:sp>
          <p:nvSpPr>
            <p:cNvPr id="70224" name="Line 282"/>
            <p:cNvSpPr>
              <a:spLocks noChangeShapeType="1"/>
            </p:cNvSpPr>
            <p:nvPr/>
          </p:nvSpPr>
          <p:spPr bwMode="auto">
            <a:xfrm>
              <a:off x="2711" y="2644"/>
              <a:ext cx="1" cy="4"/>
            </a:xfrm>
            <a:prstGeom prst="line">
              <a:avLst/>
            </a:prstGeom>
            <a:noFill/>
            <a:ln w="0">
              <a:solidFill>
                <a:srgbClr val="000000"/>
              </a:solidFill>
              <a:round/>
              <a:headEnd/>
              <a:tailEnd/>
            </a:ln>
          </p:spPr>
          <p:txBody>
            <a:bodyPr/>
            <a:lstStyle/>
            <a:p>
              <a:endParaRPr lang="en-GB"/>
            </a:p>
          </p:txBody>
        </p:sp>
        <p:sp>
          <p:nvSpPr>
            <p:cNvPr id="70225" name="Rectangle 283"/>
            <p:cNvSpPr>
              <a:spLocks noChangeArrowheads="1"/>
            </p:cNvSpPr>
            <p:nvPr/>
          </p:nvSpPr>
          <p:spPr bwMode="auto">
            <a:xfrm>
              <a:off x="2714" y="2644"/>
              <a:ext cx="371" cy="3"/>
            </a:xfrm>
            <a:prstGeom prst="rect">
              <a:avLst/>
            </a:prstGeom>
            <a:solidFill>
              <a:srgbClr val="000000"/>
            </a:solidFill>
            <a:ln w="9525">
              <a:noFill/>
              <a:miter lim="800000"/>
              <a:headEnd/>
              <a:tailEnd/>
            </a:ln>
          </p:spPr>
          <p:txBody>
            <a:bodyPr/>
            <a:lstStyle/>
            <a:p>
              <a:endParaRPr lang="en-GB"/>
            </a:p>
          </p:txBody>
        </p:sp>
        <p:sp>
          <p:nvSpPr>
            <p:cNvPr id="70226" name="Line 284"/>
            <p:cNvSpPr>
              <a:spLocks noChangeShapeType="1"/>
            </p:cNvSpPr>
            <p:nvPr/>
          </p:nvSpPr>
          <p:spPr bwMode="auto">
            <a:xfrm>
              <a:off x="2714" y="2644"/>
              <a:ext cx="371" cy="1"/>
            </a:xfrm>
            <a:prstGeom prst="line">
              <a:avLst/>
            </a:prstGeom>
            <a:noFill/>
            <a:ln w="0">
              <a:solidFill>
                <a:srgbClr val="000000"/>
              </a:solidFill>
              <a:round/>
              <a:headEnd/>
              <a:tailEnd/>
            </a:ln>
          </p:spPr>
          <p:txBody>
            <a:bodyPr/>
            <a:lstStyle/>
            <a:p>
              <a:endParaRPr lang="en-GB"/>
            </a:p>
          </p:txBody>
        </p:sp>
        <p:sp>
          <p:nvSpPr>
            <p:cNvPr id="70227" name="Rectangle 285"/>
            <p:cNvSpPr>
              <a:spLocks noChangeArrowheads="1"/>
            </p:cNvSpPr>
            <p:nvPr/>
          </p:nvSpPr>
          <p:spPr bwMode="auto">
            <a:xfrm>
              <a:off x="3085" y="2644"/>
              <a:ext cx="2" cy="4"/>
            </a:xfrm>
            <a:prstGeom prst="rect">
              <a:avLst/>
            </a:prstGeom>
            <a:solidFill>
              <a:srgbClr val="000000"/>
            </a:solidFill>
            <a:ln w="9525">
              <a:noFill/>
              <a:miter lim="800000"/>
              <a:headEnd/>
              <a:tailEnd/>
            </a:ln>
          </p:spPr>
          <p:txBody>
            <a:bodyPr/>
            <a:lstStyle/>
            <a:p>
              <a:endParaRPr lang="en-GB"/>
            </a:p>
          </p:txBody>
        </p:sp>
        <p:sp>
          <p:nvSpPr>
            <p:cNvPr id="70228" name="Line 286"/>
            <p:cNvSpPr>
              <a:spLocks noChangeShapeType="1"/>
            </p:cNvSpPr>
            <p:nvPr/>
          </p:nvSpPr>
          <p:spPr bwMode="auto">
            <a:xfrm>
              <a:off x="3085" y="2644"/>
              <a:ext cx="1" cy="4"/>
            </a:xfrm>
            <a:prstGeom prst="line">
              <a:avLst/>
            </a:prstGeom>
            <a:noFill/>
            <a:ln w="0">
              <a:solidFill>
                <a:srgbClr val="000000"/>
              </a:solidFill>
              <a:round/>
              <a:headEnd/>
              <a:tailEnd/>
            </a:ln>
          </p:spPr>
          <p:txBody>
            <a:bodyPr/>
            <a:lstStyle/>
            <a:p>
              <a:endParaRPr lang="en-GB"/>
            </a:p>
          </p:txBody>
        </p:sp>
        <p:sp>
          <p:nvSpPr>
            <p:cNvPr id="70229" name="Rectangle 287"/>
            <p:cNvSpPr>
              <a:spLocks noChangeArrowheads="1"/>
            </p:cNvSpPr>
            <p:nvPr/>
          </p:nvSpPr>
          <p:spPr bwMode="auto">
            <a:xfrm>
              <a:off x="3087" y="2644"/>
              <a:ext cx="369" cy="3"/>
            </a:xfrm>
            <a:prstGeom prst="rect">
              <a:avLst/>
            </a:prstGeom>
            <a:solidFill>
              <a:srgbClr val="000000"/>
            </a:solidFill>
            <a:ln w="9525">
              <a:noFill/>
              <a:miter lim="800000"/>
              <a:headEnd/>
              <a:tailEnd/>
            </a:ln>
          </p:spPr>
          <p:txBody>
            <a:bodyPr/>
            <a:lstStyle/>
            <a:p>
              <a:endParaRPr lang="en-GB"/>
            </a:p>
          </p:txBody>
        </p:sp>
        <p:sp>
          <p:nvSpPr>
            <p:cNvPr id="70230" name="Line 288"/>
            <p:cNvSpPr>
              <a:spLocks noChangeShapeType="1"/>
            </p:cNvSpPr>
            <p:nvPr/>
          </p:nvSpPr>
          <p:spPr bwMode="auto">
            <a:xfrm>
              <a:off x="3087" y="2644"/>
              <a:ext cx="369" cy="1"/>
            </a:xfrm>
            <a:prstGeom prst="line">
              <a:avLst/>
            </a:prstGeom>
            <a:noFill/>
            <a:ln w="0">
              <a:solidFill>
                <a:srgbClr val="000000"/>
              </a:solidFill>
              <a:round/>
              <a:headEnd/>
              <a:tailEnd/>
            </a:ln>
          </p:spPr>
          <p:txBody>
            <a:bodyPr/>
            <a:lstStyle/>
            <a:p>
              <a:endParaRPr lang="en-GB"/>
            </a:p>
          </p:txBody>
        </p:sp>
        <p:sp>
          <p:nvSpPr>
            <p:cNvPr id="70231" name="Rectangle 289"/>
            <p:cNvSpPr>
              <a:spLocks noChangeArrowheads="1"/>
            </p:cNvSpPr>
            <p:nvPr/>
          </p:nvSpPr>
          <p:spPr bwMode="auto">
            <a:xfrm>
              <a:off x="3456" y="2644"/>
              <a:ext cx="3" cy="4"/>
            </a:xfrm>
            <a:prstGeom prst="rect">
              <a:avLst/>
            </a:prstGeom>
            <a:solidFill>
              <a:srgbClr val="000000"/>
            </a:solidFill>
            <a:ln w="9525">
              <a:noFill/>
              <a:miter lim="800000"/>
              <a:headEnd/>
              <a:tailEnd/>
            </a:ln>
          </p:spPr>
          <p:txBody>
            <a:bodyPr/>
            <a:lstStyle/>
            <a:p>
              <a:endParaRPr lang="en-GB"/>
            </a:p>
          </p:txBody>
        </p:sp>
        <p:sp>
          <p:nvSpPr>
            <p:cNvPr id="70232" name="Line 290"/>
            <p:cNvSpPr>
              <a:spLocks noChangeShapeType="1"/>
            </p:cNvSpPr>
            <p:nvPr/>
          </p:nvSpPr>
          <p:spPr bwMode="auto">
            <a:xfrm>
              <a:off x="3456" y="2644"/>
              <a:ext cx="1" cy="4"/>
            </a:xfrm>
            <a:prstGeom prst="line">
              <a:avLst/>
            </a:prstGeom>
            <a:noFill/>
            <a:ln w="0">
              <a:solidFill>
                <a:srgbClr val="000000"/>
              </a:solidFill>
              <a:round/>
              <a:headEnd/>
              <a:tailEnd/>
            </a:ln>
          </p:spPr>
          <p:txBody>
            <a:bodyPr/>
            <a:lstStyle/>
            <a:p>
              <a:endParaRPr lang="en-GB"/>
            </a:p>
          </p:txBody>
        </p:sp>
        <p:sp>
          <p:nvSpPr>
            <p:cNvPr id="70233" name="Rectangle 291"/>
            <p:cNvSpPr>
              <a:spLocks noChangeArrowheads="1"/>
            </p:cNvSpPr>
            <p:nvPr/>
          </p:nvSpPr>
          <p:spPr bwMode="auto">
            <a:xfrm>
              <a:off x="3459" y="2644"/>
              <a:ext cx="371" cy="3"/>
            </a:xfrm>
            <a:prstGeom prst="rect">
              <a:avLst/>
            </a:prstGeom>
            <a:solidFill>
              <a:srgbClr val="000000"/>
            </a:solidFill>
            <a:ln w="9525">
              <a:noFill/>
              <a:miter lim="800000"/>
              <a:headEnd/>
              <a:tailEnd/>
            </a:ln>
          </p:spPr>
          <p:txBody>
            <a:bodyPr/>
            <a:lstStyle/>
            <a:p>
              <a:endParaRPr lang="en-GB"/>
            </a:p>
          </p:txBody>
        </p:sp>
        <p:sp>
          <p:nvSpPr>
            <p:cNvPr id="70234" name="Line 292"/>
            <p:cNvSpPr>
              <a:spLocks noChangeShapeType="1"/>
            </p:cNvSpPr>
            <p:nvPr/>
          </p:nvSpPr>
          <p:spPr bwMode="auto">
            <a:xfrm>
              <a:off x="3459" y="2644"/>
              <a:ext cx="371" cy="1"/>
            </a:xfrm>
            <a:prstGeom prst="line">
              <a:avLst/>
            </a:prstGeom>
            <a:noFill/>
            <a:ln w="0">
              <a:solidFill>
                <a:srgbClr val="000000"/>
              </a:solidFill>
              <a:round/>
              <a:headEnd/>
              <a:tailEnd/>
            </a:ln>
          </p:spPr>
          <p:txBody>
            <a:bodyPr/>
            <a:lstStyle/>
            <a:p>
              <a:endParaRPr lang="en-GB"/>
            </a:p>
          </p:txBody>
        </p:sp>
        <p:sp>
          <p:nvSpPr>
            <p:cNvPr id="70235" name="Rectangle 293"/>
            <p:cNvSpPr>
              <a:spLocks noChangeArrowheads="1"/>
            </p:cNvSpPr>
            <p:nvPr/>
          </p:nvSpPr>
          <p:spPr bwMode="auto">
            <a:xfrm>
              <a:off x="3830" y="2644"/>
              <a:ext cx="2" cy="4"/>
            </a:xfrm>
            <a:prstGeom prst="rect">
              <a:avLst/>
            </a:prstGeom>
            <a:solidFill>
              <a:srgbClr val="000000"/>
            </a:solidFill>
            <a:ln w="9525">
              <a:noFill/>
              <a:miter lim="800000"/>
              <a:headEnd/>
              <a:tailEnd/>
            </a:ln>
          </p:spPr>
          <p:txBody>
            <a:bodyPr/>
            <a:lstStyle/>
            <a:p>
              <a:endParaRPr lang="en-GB"/>
            </a:p>
          </p:txBody>
        </p:sp>
        <p:sp>
          <p:nvSpPr>
            <p:cNvPr id="70236" name="Line 294"/>
            <p:cNvSpPr>
              <a:spLocks noChangeShapeType="1"/>
            </p:cNvSpPr>
            <p:nvPr/>
          </p:nvSpPr>
          <p:spPr bwMode="auto">
            <a:xfrm>
              <a:off x="3830" y="2644"/>
              <a:ext cx="1" cy="4"/>
            </a:xfrm>
            <a:prstGeom prst="line">
              <a:avLst/>
            </a:prstGeom>
            <a:noFill/>
            <a:ln w="0">
              <a:solidFill>
                <a:srgbClr val="000000"/>
              </a:solidFill>
              <a:round/>
              <a:headEnd/>
              <a:tailEnd/>
            </a:ln>
          </p:spPr>
          <p:txBody>
            <a:bodyPr/>
            <a:lstStyle/>
            <a:p>
              <a:endParaRPr lang="en-GB"/>
            </a:p>
          </p:txBody>
        </p:sp>
        <p:sp>
          <p:nvSpPr>
            <p:cNvPr id="70237" name="Rectangle 295"/>
            <p:cNvSpPr>
              <a:spLocks noChangeArrowheads="1"/>
            </p:cNvSpPr>
            <p:nvPr/>
          </p:nvSpPr>
          <p:spPr bwMode="auto">
            <a:xfrm>
              <a:off x="394" y="2648"/>
              <a:ext cx="2" cy="396"/>
            </a:xfrm>
            <a:prstGeom prst="rect">
              <a:avLst/>
            </a:prstGeom>
            <a:solidFill>
              <a:srgbClr val="000000"/>
            </a:solidFill>
            <a:ln w="9525">
              <a:noFill/>
              <a:miter lim="800000"/>
              <a:headEnd/>
              <a:tailEnd/>
            </a:ln>
          </p:spPr>
          <p:txBody>
            <a:bodyPr/>
            <a:lstStyle/>
            <a:p>
              <a:endParaRPr lang="en-GB"/>
            </a:p>
          </p:txBody>
        </p:sp>
        <p:sp>
          <p:nvSpPr>
            <p:cNvPr id="70238" name="Line 296"/>
            <p:cNvSpPr>
              <a:spLocks noChangeShapeType="1"/>
            </p:cNvSpPr>
            <p:nvPr/>
          </p:nvSpPr>
          <p:spPr bwMode="auto">
            <a:xfrm>
              <a:off x="394" y="2648"/>
              <a:ext cx="1" cy="396"/>
            </a:xfrm>
            <a:prstGeom prst="line">
              <a:avLst/>
            </a:prstGeom>
            <a:noFill/>
            <a:ln w="0">
              <a:solidFill>
                <a:srgbClr val="000000"/>
              </a:solidFill>
              <a:round/>
              <a:headEnd/>
              <a:tailEnd/>
            </a:ln>
          </p:spPr>
          <p:txBody>
            <a:bodyPr/>
            <a:lstStyle/>
            <a:p>
              <a:endParaRPr lang="en-GB"/>
            </a:p>
          </p:txBody>
        </p:sp>
        <p:sp>
          <p:nvSpPr>
            <p:cNvPr id="70239" name="Rectangle 297"/>
            <p:cNvSpPr>
              <a:spLocks noChangeArrowheads="1"/>
            </p:cNvSpPr>
            <p:nvPr/>
          </p:nvSpPr>
          <p:spPr bwMode="auto">
            <a:xfrm>
              <a:off x="1221" y="2648"/>
              <a:ext cx="3" cy="396"/>
            </a:xfrm>
            <a:prstGeom prst="rect">
              <a:avLst/>
            </a:prstGeom>
            <a:solidFill>
              <a:srgbClr val="000000"/>
            </a:solidFill>
            <a:ln w="9525">
              <a:noFill/>
              <a:miter lim="800000"/>
              <a:headEnd/>
              <a:tailEnd/>
            </a:ln>
          </p:spPr>
          <p:txBody>
            <a:bodyPr/>
            <a:lstStyle/>
            <a:p>
              <a:endParaRPr lang="en-GB"/>
            </a:p>
          </p:txBody>
        </p:sp>
        <p:sp>
          <p:nvSpPr>
            <p:cNvPr id="70240" name="Line 298"/>
            <p:cNvSpPr>
              <a:spLocks noChangeShapeType="1"/>
            </p:cNvSpPr>
            <p:nvPr/>
          </p:nvSpPr>
          <p:spPr bwMode="auto">
            <a:xfrm>
              <a:off x="1221" y="2648"/>
              <a:ext cx="1" cy="396"/>
            </a:xfrm>
            <a:prstGeom prst="line">
              <a:avLst/>
            </a:prstGeom>
            <a:noFill/>
            <a:ln w="0">
              <a:solidFill>
                <a:srgbClr val="000000"/>
              </a:solidFill>
              <a:round/>
              <a:headEnd/>
              <a:tailEnd/>
            </a:ln>
          </p:spPr>
          <p:txBody>
            <a:bodyPr/>
            <a:lstStyle/>
            <a:p>
              <a:endParaRPr lang="en-GB"/>
            </a:p>
          </p:txBody>
        </p:sp>
        <p:sp>
          <p:nvSpPr>
            <p:cNvPr id="70241" name="Rectangle 299"/>
            <p:cNvSpPr>
              <a:spLocks noChangeArrowheads="1"/>
            </p:cNvSpPr>
            <p:nvPr/>
          </p:nvSpPr>
          <p:spPr bwMode="auto">
            <a:xfrm>
              <a:off x="1593" y="2648"/>
              <a:ext cx="3" cy="396"/>
            </a:xfrm>
            <a:prstGeom prst="rect">
              <a:avLst/>
            </a:prstGeom>
            <a:solidFill>
              <a:srgbClr val="000000"/>
            </a:solidFill>
            <a:ln w="9525">
              <a:noFill/>
              <a:miter lim="800000"/>
              <a:headEnd/>
              <a:tailEnd/>
            </a:ln>
          </p:spPr>
          <p:txBody>
            <a:bodyPr/>
            <a:lstStyle/>
            <a:p>
              <a:endParaRPr lang="en-GB"/>
            </a:p>
          </p:txBody>
        </p:sp>
        <p:sp>
          <p:nvSpPr>
            <p:cNvPr id="70242" name="Line 300"/>
            <p:cNvSpPr>
              <a:spLocks noChangeShapeType="1"/>
            </p:cNvSpPr>
            <p:nvPr/>
          </p:nvSpPr>
          <p:spPr bwMode="auto">
            <a:xfrm>
              <a:off x="1593" y="2648"/>
              <a:ext cx="1" cy="396"/>
            </a:xfrm>
            <a:prstGeom prst="line">
              <a:avLst/>
            </a:prstGeom>
            <a:noFill/>
            <a:ln w="0">
              <a:solidFill>
                <a:srgbClr val="000000"/>
              </a:solidFill>
              <a:round/>
              <a:headEnd/>
              <a:tailEnd/>
            </a:ln>
          </p:spPr>
          <p:txBody>
            <a:bodyPr/>
            <a:lstStyle/>
            <a:p>
              <a:endParaRPr lang="en-GB"/>
            </a:p>
          </p:txBody>
        </p:sp>
        <p:sp>
          <p:nvSpPr>
            <p:cNvPr id="70243" name="Rectangle 301"/>
            <p:cNvSpPr>
              <a:spLocks noChangeArrowheads="1"/>
            </p:cNvSpPr>
            <p:nvPr/>
          </p:nvSpPr>
          <p:spPr bwMode="auto">
            <a:xfrm>
              <a:off x="1966" y="2648"/>
              <a:ext cx="3" cy="396"/>
            </a:xfrm>
            <a:prstGeom prst="rect">
              <a:avLst/>
            </a:prstGeom>
            <a:solidFill>
              <a:srgbClr val="000000"/>
            </a:solidFill>
            <a:ln w="9525">
              <a:noFill/>
              <a:miter lim="800000"/>
              <a:headEnd/>
              <a:tailEnd/>
            </a:ln>
          </p:spPr>
          <p:txBody>
            <a:bodyPr/>
            <a:lstStyle/>
            <a:p>
              <a:endParaRPr lang="en-GB"/>
            </a:p>
          </p:txBody>
        </p:sp>
        <p:sp>
          <p:nvSpPr>
            <p:cNvPr id="70244" name="Line 302"/>
            <p:cNvSpPr>
              <a:spLocks noChangeShapeType="1"/>
            </p:cNvSpPr>
            <p:nvPr/>
          </p:nvSpPr>
          <p:spPr bwMode="auto">
            <a:xfrm>
              <a:off x="1966" y="2648"/>
              <a:ext cx="1" cy="396"/>
            </a:xfrm>
            <a:prstGeom prst="line">
              <a:avLst/>
            </a:prstGeom>
            <a:noFill/>
            <a:ln w="0">
              <a:solidFill>
                <a:srgbClr val="000000"/>
              </a:solidFill>
              <a:round/>
              <a:headEnd/>
              <a:tailEnd/>
            </a:ln>
          </p:spPr>
          <p:txBody>
            <a:bodyPr/>
            <a:lstStyle/>
            <a:p>
              <a:endParaRPr lang="en-GB"/>
            </a:p>
          </p:txBody>
        </p:sp>
        <p:sp>
          <p:nvSpPr>
            <p:cNvPr id="70245" name="Rectangle 303"/>
            <p:cNvSpPr>
              <a:spLocks noChangeArrowheads="1"/>
            </p:cNvSpPr>
            <p:nvPr/>
          </p:nvSpPr>
          <p:spPr bwMode="auto">
            <a:xfrm>
              <a:off x="2338" y="2648"/>
              <a:ext cx="3" cy="396"/>
            </a:xfrm>
            <a:prstGeom prst="rect">
              <a:avLst/>
            </a:prstGeom>
            <a:solidFill>
              <a:srgbClr val="000000"/>
            </a:solidFill>
            <a:ln w="9525">
              <a:noFill/>
              <a:miter lim="800000"/>
              <a:headEnd/>
              <a:tailEnd/>
            </a:ln>
          </p:spPr>
          <p:txBody>
            <a:bodyPr/>
            <a:lstStyle/>
            <a:p>
              <a:endParaRPr lang="en-GB"/>
            </a:p>
          </p:txBody>
        </p:sp>
        <p:sp>
          <p:nvSpPr>
            <p:cNvPr id="70246" name="Line 304"/>
            <p:cNvSpPr>
              <a:spLocks noChangeShapeType="1"/>
            </p:cNvSpPr>
            <p:nvPr/>
          </p:nvSpPr>
          <p:spPr bwMode="auto">
            <a:xfrm>
              <a:off x="2338" y="2648"/>
              <a:ext cx="1" cy="396"/>
            </a:xfrm>
            <a:prstGeom prst="line">
              <a:avLst/>
            </a:prstGeom>
            <a:noFill/>
            <a:ln w="0">
              <a:solidFill>
                <a:srgbClr val="000000"/>
              </a:solidFill>
              <a:round/>
              <a:headEnd/>
              <a:tailEnd/>
            </a:ln>
          </p:spPr>
          <p:txBody>
            <a:bodyPr/>
            <a:lstStyle/>
            <a:p>
              <a:endParaRPr lang="en-GB"/>
            </a:p>
          </p:txBody>
        </p:sp>
        <p:sp>
          <p:nvSpPr>
            <p:cNvPr id="70247" name="Rectangle 305"/>
            <p:cNvSpPr>
              <a:spLocks noChangeArrowheads="1"/>
            </p:cNvSpPr>
            <p:nvPr/>
          </p:nvSpPr>
          <p:spPr bwMode="auto">
            <a:xfrm>
              <a:off x="2711" y="2648"/>
              <a:ext cx="3" cy="396"/>
            </a:xfrm>
            <a:prstGeom prst="rect">
              <a:avLst/>
            </a:prstGeom>
            <a:solidFill>
              <a:srgbClr val="000000"/>
            </a:solidFill>
            <a:ln w="9525">
              <a:noFill/>
              <a:miter lim="800000"/>
              <a:headEnd/>
              <a:tailEnd/>
            </a:ln>
          </p:spPr>
          <p:txBody>
            <a:bodyPr/>
            <a:lstStyle/>
            <a:p>
              <a:endParaRPr lang="en-GB"/>
            </a:p>
          </p:txBody>
        </p:sp>
        <p:sp>
          <p:nvSpPr>
            <p:cNvPr id="70248" name="Line 306"/>
            <p:cNvSpPr>
              <a:spLocks noChangeShapeType="1"/>
            </p:cNvSpPr>
            <p:nvPr/>
          </p:nvSpPr>
          <p:spPr bwMode="auto">
            <a:xfrm>
              <a:off x="2711" y="2648"/>
              <a:ext cx="1" cy="396"/>
            </a:xfrm>
            <a:prstGeom prst="line">
              <a:avLst/>
            </a:prstGeom>
            <a:noFill/>
            <a:ln w="0">
              <a:solidFill>
                <a:srgbClr val="000000"/>
              </a:solidFill>
              <a:round/>
              <a:headEnd/>
              <a:tailEnd/>
            </a:ln>
          </p:spPr>
          <p:txBody>
            <a:bodyPr/>
            <a:lstStyle/>
            <a:p>
              <a:endParaRPr lang="en-GB"/>
            </a:p>
          </p:txBody>
        </p:sp>
        <p:sp>
          <p:nvSpPr>
            <p:cNvPr id="70249" name="Rectangle 307"/>
            <p:cNvSpPr>
              <a:spLocks noChangeArrowheads="1"/>
            </p:cNvSpPr>
            <p:nvPr/>
          </p:nvSpPr>
          <p:spPr bwMode="auto">
            <a:xfrm>
              <a:off x="3085" y="2648"/>
              <a:ext cx="2" cy="396"/>
            </a:xfrm>
            <a:prstGeom prst="rect">
              <a:avLst/>
            </a:prstGeom>
            <a:solidFill>
              <a:srgbClr val="000000"/>
            </a:solidFill>
            <a:ln w="9525">
              <a:noFill/>
              <a:miter lim="800000"/>
              <a:headEnd/>
              <a:tailEnd/>
            </a:ln>
          </p:spPr>
          <p:txBody>
            <a:bodyPr/>
            <a:lstStyle/>
            <a:p>
              <a:endParaRPr lang="en-GB"/>
            </a:p>
          </p:txBody>
        </p:sp>
        <p:sp>
          <p:nvSpPr>
            <p:cNvPr id="70250" name="Line 308"/>
            <p:cNvSpPr>
              <a:spLocks noChangeShapeType="1"/>
            </p:cNvSpPr>
            <p:nvPr/>
          </p:nvSpPr>
          <p:spPr bwMode="auto">
            <a:xfrm>
              <a:off x="3085" y="2648"/>
              <a:ext cx="1" cy="396"/>
            </a:xfrm>
            <a:prstGeom prst="line">
              <a:avLst/>
            </a:prstGeom>
            <a:noFill/>
            <a:ln w="0">
              <a:solidFill>
                <a:srgbClr val="000000"/>
              </a:solidFill>
              <a:round/>
              <a:headEnd/>
              <a:tailEnd/>
            </a:ln>
          </p:spPr>
          <p:txBody>
            <a:bodyPr/>
            <a:lstStyle/>
            <a:p>
              <a:endParaRPr lang="en-GB"/>
            </a:p>
          </p:txBody>
        </p:sp>
        <p:sp>
          <p:nvSpPr>
            <p:cNvPr id="70251" name="Rectangle 309"/>
            <p:cNvSpPr>
              <a:spLocks noChangeArrowheads="1"/>
            </p:cNvSpPr>
            <p:nvPr/>
          </p:nvSpPr>
          <p:spPr bwMode="auto">
            <a:xfrm>
              <a:off x="3456" y="2648"/>
              <a:ext cx="3" cy="396"/>
            </a:xfrm>
            <a:prstGeom prst="rect">
              <a:avLst/>
            </a:prstGeom>
            <a:solidFill>
              <a:srgbClr val="000000"/>
            </a:solidFill>
            <a:ln w="9525">
              <a:noFill/>
              <a:miter lim="800000"/>
              <a:headEnd/>
              <a:tailEnd/>
            </a:ln>
          </p:spPr>
          <p:txBody>
            <a:bodyPr/>
            <a:lstStyle/>
            <a:p>
              <a:endParaRPr lang="en-GB"/>
            </a:p>
          </p:txBody>
        </p:sp>
        <p:sp>
          <p:nvSpPr>
            <p:cNvPr id="70252" name="Line 310"/>
            <p:cNvSpPr>
              <a:spLocks noChangeShapeType="1"/>
            </p:cNvSpPr>
            <p:nvPr/>
          </p:nvSpPr>
          <p:spPr bwMode="auto">
            <a:xfrm>
              <a:off x="3456" y="2648"/>
              <a:ext cx="1" cy="396"/>
            </a:xfrm>
            <a:prstGeom prst="line">
              <a:avLst/>
            </a:prstGeom>
            <a:noFill/>
            <a:ln w="0">
              <a:solidFill>
                <a:srgbClr val="000000"/>
              </a:solidFill>
              <a:round/>
              <a:headEnd/>
              <a:tailEnd/>
            </a:ln>
          </p:spPr>
          <p:txBody>
            <a:bodyPr/>
            <a:lstStyle/>
            <a:p>
              <a:endParaRPr lang="en-GB"/>
            </a:p>
          </p:txBody>
        </p:sp>
        <p:sp>
          <p:nvSpPr>
            <p:cNvPr id="70253" name="Rectangle 311"/>
            <p:cNvSpPr>
              <a:spLocks noChangeArrowheads="1"/>
            </p:cNvSpPr>
            <p:nvPr/>
          </p:nvSpPr>
          <p:spPr bwMode="auto">
            <a:xfrm>
              <a:off x="3830" y="2648"/>
              <a:ext cx="2" cy="396"/>
            </a:xfrm>
            <a:prstGeom prst="rect">
              <a:avLst/>
            </a:prstGeom>
            <a:solidFill>
              <a:srgbClr val="000000"/>
            </a:solidFill>
            <a:ln w="9525">
              <a:noFill/>
              <a:miter lim="800000"/>
              <a:headEnd/>
              <a:tailEnd/>
            </a:ln>
          </p:spPr>
          <p:txBody>
            <a:bodyPr/>
            <a:lstStyle/>
            <a:p>
              <a:endParaRPr lang="en-GB"/>
            </a:p>
          </p:txBody>
        </p:sp>
        <p:sp>
          <p:nvSpPr>
            <p:cNvPr id="70254" name="Line 312"/>
            <p:cNvSpPr>
              <a:spLocks noChangeShapeType="1"/>
            </p:cNvSpPr>
            <p:nvPr/>
          </p:nvSpPr>
          <p:spPr bwMode="auto">
            <a:xfrm>
              <a:off x="3830" y="2648"/>
              <a:ext cx="1" cy="396"/>
            </a:xfrm>
            <a:prstGeom prst="line">
              <a:avLst/>
            </a:prstGeom>
            <a:noFill/>
            <a:ln w="0">
              <a:solidFill>
                <a:srgbClr val="000000"/>
              </a:solidFill>
              <a:round/>
              <a:headEnd/>
              <a:tailEnd/>
            </a:ln>
          </p:spPr>
          <p:txBody>
            <a:bodyPr/>
            <a:lstStyle/>
            <a:p>
              <a:endParaRPr lang="en-GB"/>
            </a:p>
          </p:txBody>
        </p:sp>
        <p:sp>
          <p:nvSpPr>
            <p:cNvPr id="70255" name="Rectangle 313"/>
            <p:cNvSpPr>
              <a:spLocks noChangeArrowheads="1"/>
            </p:cNvSpPr>
            <p:nvPr/>
          </p:nvSpPr>
          <p:spPr bwMode="auto">
            <a:xfrm>
              <a:off x="363" y="3120"/>
              <a:ext cx="69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EXTERNAL COST REDUCTION</a:t>
              </a:r>
              <a:endParaRPr lang="en-US" sz="1000">
                <a:latin typeface="Times New Roman" pitchFamily="18" charset="0"/>
              </a:endParaRPr>
            </a:p>
          </p:txBody>
        </p:sp>
        <p:sp>
          <p:nvSpPr>
            <p:cNvPr id="70256" name="Rectangle 314"/>
            <p:cNvSpPr>
              <a:spLocks noChangeArrowheads="1"/>
            </p:cNvSpPr>
            <p:nvPr/>
          </p:nvSpPr>
          <p:spPr bwMode="auto">
            <a:xfrm>
              <a:off x="634" y="3191"/>
              <a:ext cx="0" cy="127"/>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57" name="Rectangle 315"/>
            <p:cNvSpPr>
              <a:spLocks noChangeArrowheads="1"/>
            </p:cNvSpPr>
            <p:nvPr/>
          </p:nvSpPr>
          <p:spPr bwMode="auto">
            <a:xfrm>
              <a:off x="510" y="3261"/>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258" name="Rectangle 316"/>
            <p:cNvSpPr>
              <a:spLocks noChangeArrowheads="1"/>
            </p:cNvSpPr>
            <p:nvPr/>
          </p:nvSpPr>
          <p:spPr bwMode="auto">
            <a:xfrm>
              <a:off x="466" y="3330"/>
              <a:ext cx="43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0259" name="Rectangle 317"/>
            <p:cNvSpPr>
              <a:spLocks noChangeArrowheads="1"/>
            </p:cNvSpPr>
            <p:nvPr/>
          </p:nvSpPr>
          <p:spPr bwMode="auto">
            <a:xfrm>
              <a:off x="394" y="3044"/>
              <a:ext cx="2" cy="4"/>
            </a:xfrm>
            <a:prstGeom prst="rect">
              <a:avLst/>
            </a:prstGeom>
            <a:solidFill>
              <a:srgbClr val="000000"/>
            </a:solidFill>
            <a:ln w="9525">
              <a:noFill/>
              <a:miter lim="800000"/>
              <a:headEnd/>
              <a:tailEnd/>
            </a:ln>
          </p:spPr>
          <p:txBody>
            <a:bodyPr/>
            <a:lstStyle/>
            <a:p>
              <a:endParaRPr lang="en-GB"/>
            </a:p>
          </p:txBody>
        </p:sp>
        <p:sp>
          <p:nvSpPr>
            <p:cNvPr id="70260" name="Line 318"/>
            <p:cNvSpPr>
              <a:spLocks noChangeShapeType="1"/>
            </p:cNvSpPr>
            <p:nvPr/>
          </p:nvSpPr>
          <p:spPr bwMode="auto">
            <a:xfrm>
              <a:off x="394" y="3044"/>
              <a:ext cx="1" cy="4"/>
            </a:xfrm>
            <a:prstGeom prst="line">
              <a:avLst/>
            </a:prstGeom>
            <a:noFill/>
            <a:ln w="0">
              <a:solidFill>
                <a:srgbClr val="000000"/>
              </a:solidFill>
              <a:round/>
              <a:headEnd/>
              <a:tailEnd/>
            </a:ln>
          </p:spPr>
          <p:txBody>
            <a:bodyPr/>
            <a:lstStyle/>
            <a:p>
              <a:endParaRPr lang="en-GB"/>
            </a:p>
          </p:txBody>
        </p:sp>
        <p:sp>
          <p:nvSpPr>
            <p:cNvPr id="70261" name="Rectangle 319"/>
            <p:cNvSpPr>
              <a:spLocks noChangeArrowheads="1"/>
            </p:cNvSpPr>
            <p:nvPr/>
          </p:nvSpPr>
          <p:spPr bwMode="auto">
            <a:xfrm>
              <a:off x="396" y="3044"/>
              <a:ext cx="825" cy="3"/>
            </a:xfrm>
            <a:prstGeom prst="rect">
              <a:avLst/>
            </a:prstGeom>
            <a:solidFill>
              <a:srgbClr val="000000"/>
            </a:solidFill>
            <a:ln w="9525">
              <a:noFill/>
              <a:miter lim="800000"/>
              <a:headEnd/>
              <a:tailEnd/>
            </a:ln>
          </p:spPr>
          <p:txBody>
            <a:bodyPr/>
            <a:lstStyle/>
            <a:p>
              <a:endParaRPr lang="en-GB"/>
            </a:p>
          </p:txBody>
        </p:sp>
        <p:sp>
          <p:nvSpPr>
            <p:cNvPr id="70262" name="Line 320"/>
            <p:cNvSpPr>
              <a:spLocks noChangeShapeType="1"/>
            </p:cNvSpPr>
            <p:nvPr/>
          </p:nvSpPr>
          <p:spPr bwMode="auto">
            <a:xfrm>
              <a:off x="396" y="3044"/>
              <a:ext cx="825" cy="1"/>
            </a:xfrm>
            <a:prstGeom prst="line">
              <a:avLst/>
            </a:prstGeom>
            <a:noFill/>
            <a:ln w="0">
              <a:solidFill>
                <a:srgbClr val="000000"/>
              </a:solidFill>
              <a:round/>
              <a:headEnd/>
              <a:tailEnd/>
            </a:ln>
          </p:spPr>
          <p:txBody>
            <a:bodyPr/>
            <a:lstStyle/>
            <a:p>
              <a:endParaRPr lang="en-GB"/>
            </a:p>
          </p:txBody>
        </p:sp>
        <p:sp>
          <p:nvSpPr>
            <p:cNvPr id="70263" name="Rectangle 321"/>
            <p:cNvSpPr>
              <a:spLocks noChangeArrowheads="1"/>
            </p:cNvSpPr>
            <p:nvPr/>
          </p:nvSpPr>
          <p:spPr bwMode="auto">
            <a:xfrm>
              <a:off x="1221" y="3044"/>
              <a:ext cx="3" cy="4"/>
            </a:xfrm>
            <a:prstGeom prst="rect">
              <a:avLst/>
            </a:prstGeom>
            <a:solidFill>
              <a:srgbClr val="000000"/>
            </a:solidFill>
            <a:ln w="9525">
              <a:noFill/>
              <a:miter lim="800000"/>
              <a:headEnd/>
              <a:tailEnd/>
            </a:ln>
          </p:spPr>
          <p:txBody>
            <a:bodyPr/>
            <a:lstStyle/>
            <a:p>
              <a:endParaRPr lang="en-GB"/>
            </a:p>
          </p:txBody>
        </p:sp>
        <p:sp>
          <p:nvSpPr>
            <p:cNvPr id="70264" name="Line 322"/>
            <p:cNvSpPr>
              <a:spLocks noChangeShapeType="1"/>
            </p:cNvSpPr>
            <p:nvPr/>
          </p:nvSpPr>
          <p:spPr bwMode="auto">
            <a:xfrm>
              <a:off x="1221" y="3044"/>
              <a:ext cx="1" cy="4"/>
            </a:xfrm>
            <a:prstGeom prst="line">
              <a:avLst/>
            </a:prstGeom>
            <a:noFill/>
            <a:ln w="0">
              <a:solidFill>
                <a:srgbClr val="000000"/>
              </a:solidFill>
              <a:round/>
              <a:headEnd/>
              <a:tailEnd/>
            </a:ln>
          </p:spPr>
          <p:txBody>
            <a:bodyPr/>
            <a:lstStyle/>
            <a:p>
              <a:endParaRPr lang="en-GB"/>
            </a:p>
          </p:txBody>
        </p:sp>
        <p:sp>
          <p:nvSpPr>
            <p:cNvPr id="70265" name="Rectangle 323"/>
            <p:cNvSpPr>
              <a:spLocks noChangeArrowheads="1"/>
            </p:cNvSpPr>
            <p:nvPr/>
          </p:nvSpPr>
          <p:spPr bwMode="auto">
            <a:xfrm>
              <a:off x="1224" y="3044"/>
              <a:ext cx="369" cy="3"/>
            </a:xfrm>
            <a:prstGeom prst="rect">
              <a:avLst/>
            </a:prstGeom>
            <a:solidFill>
              <a:srgbClr val="000000"/>
            </a:solidFill>
            <a:ln w="9525">
              <a:noFill/>
              <a:miter lim="800000"/>
              <a:headEnd/>
              <a:tailEnd/>
            </a:ln>
          </p:spPr>
          <p:txBody>
            <a:bodyPr/>
            <a:lstStyle/>
            <a:p>
              <a:endParaRPr lang="en-GB"/>
            </a:p>
          </p:txBody>
        </p:sp>
        <p:sp>
          <p:nvSpPr>
            <p:cNvPr id="70266" name="Line 324"/>
            <p:cNvSpPr>
              <a:spLocks noChangeShapeType="1"/>
            </p:cNvSpPr>
            <p:nvPr/>
          </p:nvSpPr>
          <p:spPr bwMode="auto">
            <a:xfrm>
              <a:off x="1224" y="3044"/>
              <a:ext cx="369" cy="1"/>
            </a:xfrm>
            <a:prstGeom prst="line">
              <a:avLst/>
            </a:prstGeom>
            <a:noFill/>
            <a:ln w="0">
              <a:solidFill>
                <a:srgbClr val="000000"/>
              </a:solidFill>
              <a:round/>
              <a:headEnd/>
              <a:tailEnd/>
            </a:ln>
          </p:spPr>
          <p:txBody>
            <a:bodyPr/>
            <a:lstStyle/>
            <a:p>
              <a:endParaRPr lang="en-GB"/>
            </a:p>
          </p:txBody>
        </p:sp>
        <p:sp>
          <p:nvSpPr>
            <p:cNvPr id="70267" name="Rectangle 325"/>
            <p:cNvSpPr>
              <a:spLocks noChangeArrowheads="1"/>
            </p:cNvSpPr>
            <p:nvPr/>
          </p:nvSpPr>
          <p:spPr bwMode="auto">
            <a:xfrm>
              <a:off x="1593" y="3044"/>
              <a:ext cx="3" cy="4"/>
            </a:xfrm>
            <a:prstGeom prst="rect">
              <a:avLst/>
            </a:prstGeom>
            <a:solidFill>
              <a:srgbClr val="000000"/>
            </a:solidFill>
            <a:ln w="9525">
              <a:noFill/>
              <a:miter lim="800000"/>
              <a:headEnd/>
              <a:tailEnd/>
            </a:ln>
          </p:spPr>
          <p:txBody>
            <a:bodyPr/>
            <a:lstStyle/>
            <a:p>
              <a:endParaRPr lang="en-GB"/>
            </a:p>
          </p:txBody>
        </p:sp>
        <p:sp>
          <p:nvSpPr>
            <p:cNvPr id="70268" name="Line 326"/>
            <p:cNvSpPr>
              <a:spLocks noChangeShapeType="1"/>
            </p:cNvSpPr>
            <p:nvPr/>
          </p:nvSpPr>
          <p:spPr bwMode="auto">
            <a:xfrm>
              <a:off x="1593" y="3044"/>
              <a:ext cx="1" cy="4"/>
            </a:xfrm>
            <a:prstGeom prst="line">
              <a:avLst/>
            </a:prstGeom>
            <a:noFill/>
            <a:ln w="0">
              <a:solidFill>
                <a:srgbClr val="000000"/>
              </a:solidFill>
              <a:round/>
              <a:headEnd/>
              <a:tailEnd/>
            </a:ln>
          </p:spPr>
          <p:txBody>
            <a:bodyPr/>
            <a:lstStyle/>
            <a:p>
              <a:endParaRPr lang="en-GB"/>
            </a:p>
          </p:txBody>
        </p:sp>
        <p:sp>
          <p:nvSpPr>
            <p:cNvPr id="70269" name="Rectangle 327"/>
            <p:cNvSpPr>
              <a:spLocks noChangeArrowheads="1"/>
            </p:cNvSpPr>
            <p:nvPr/>
          </p:nvSpPr>
          <p:spPr bwMode="auto">
            <a:xfrm>
              <a:off x="1596" y="3044"/>
              <a:ext cx="370" cy="3"/>
            </a:xfrm>
            <a:prstGeom prst="rect">
              <a:avLst/>
            </a:prstGeom>
            <a:solidFill>
              <a:srgbClr val="000000"/>
            </a:solidFill>
            <a:ln w="9525">
              <a:noFill/>
              <a:miter lim="800000"/>
              <a:headEnd/>
              <a:tailEnd/>
            </a:ln>
          </p:spPr>
          <p:txBody>
            <a:bodyPr/>
            <a:lstStyle/>
            <a:p>
              <a:endParaRPr lang="en-GB"/>
            </a:p>
          </p:txBody>
        </p:sp>
        <p:sp>
          <p:nvSpPr>
            <p:cNvPr id="70270" name="Line 328"/>
            <p:cNvSpPr>
              <a:spLocks noChangeShapeType="1"/>
            </p:cNvSpPr>
            <p:nvPr/>
          </p:nvSpPr>
          <p:spPr bwMode="auto">
            <a:xfrm>
              <a:off x="1596" y="3044"/>
              <a:ext cx="370" cy="1"/>
            </a:xfrm>
            <a:prstGeom prst="line">
              <a:avLst/>
            </a:prstGeom>
            <a:noFill/>
            <a:ln w="0">
              <a:solidFill>
                <a:srgbClr val="000000"/>
              </a:solidFill>
              <a:round/>
              <a:headEnd/>
              <a:tailEnd/>
            </a:ln>
          </p:spPr>
          <p:txBody>
            <a:bodyPr/>
            <a:lstStyle/>
            <a:p>
              <a:endParaRPr lang="en-GB"/>
            </a:p>
          </p:txBody>
        </p:sp>
        <p:sp>
          <p:nvSpPr>
            <p:cNvPr id="70271" name="Rectangle 329"/>
            <p:cNvSpPr>
              <a:spLocks noChangeArrowheads="1"/>
            </p:cNvSpPr>
            <p:nvPr/>
          </p:nvSpPr>
          <p:spPr bwMode="auto">
            <a:xfrm>
              <a:off x="1966" y="3044"/>
              <a:ext cx="3" cy="4"/>
            </a:xfrm>
            <a:prstGeom prst="rect">
              <a:avLst/>
            </a:prstGeom>
            <a:solidFill>
              <a:srgbClr val="000000"/>
            </a:solidFill>
            <a:ln w="9525">
              <a:noFill/>
              <a:miter lim="800000"/>
              <a:headEnd/>
              <a:tailEnd/>
            </a:ln>
          </p:spPr>
          <p:txBody>
            <a:bodyPr/>
            <a:lstStyle/>
            <a:p>
              <a:endParaRPr lang="en-GB"/>
            </a:p>
          </p:txBody>
        </p:sp>
        <p:sp>
          <p:nvSpPr>
            <p:cNvPr id="70272" name="Line 330"/>
            <p:cNvSpPr>
              <a:spLocks noChangeShapeType="1"/>
            </p:cNvSpPr>
            <p:nvPr/>
          </p:nvSpPr>
          <p:spPr bwMode="auto">
            <a:xfrm>
              <a:off x="1966" y="3044"/>
              <a:ext cx="1" cy="4"/>
            </a:xfrm>
            <a:prstGeom prst="line">
              <a:avLst/>
            </a:prstGeom>
            <a:noFill/>
            <a:ln w="0">
              <a:solidFill>
                <a:srgbClr val="000000"/>
              </a:solidFill>
              <a:round/>
              <a:headEnd/>
              <a:tailEnd/>
            </a:ln>
          </p:spPr>
          <p:txBody>
            <a:bodyPr/>
            <a:lstStyle/>
            <a:p>
              <a:endParaRPr lang="en-GB"/>
            </a:p>
          </p:txBody>
        </p:sp>
        <p:sp>
          <p:nvSpPr>
            <p:cNvPr id="70273" name="Rectangle 331"/>
            <p:cNvSpPr>
              <a:spLocks noChangeArrowheads="1"/>
            </p:cNvSpPr>
            <p:nvPr/>
          </p:nvSpPr>
          <p:spPr bwMode="auto">
            <a:xfrm>
              <a:off x="1969" y="3044"/>
              <a:ext cx="369" cy="3"/>
            </a:xfrm>
            <a:prstGeom prst="rect">
              <a:avLst/>
            </a:prstGeom>
            <a:solidFill>
              <a:srgbClr val="000000"/>
            </a:solidFill>
            <a:ln w="9525">
              <a:noFill/>
              <a:miter lim="800000"/>
              <a:headEnd/>
              <a:tailEnd/>
            </a:ln>
          </p:spPr>
          <p:txBody>
            <a:bodyPr/>
            <a:lstStyle/>
            <a:p>
              <a:endParaRPr lang="en-GB"/>
            </a:p>
          </p:txBody>
        </p:sp>
        <p:sp>
          <p:nvSpPr>
            <p:cNvPr id="70274" name="Line 332"/>
            <p:cNvSpPr>
              <a:spLocks noChangeShapeType="1"/>
            </p:cNvSpPr>
            <p:nvPr/>
          </p:nvSpPr>
          <p:spPr bwMode="auto">
            <a:xfrm>
              <a:off x="1969" y="3044"/>
              <a:ext cx="369" cy="1"/>
            </a:xfrm>
            <a:prstGeom prst="line">
              <a:avLst/>
            </a:prstGeom>
            <a:noFill/>
            <a:ln w="0">
              <a:solidFill>
                <a:srgbClr val="000000"/>
              </a:solidFill>
              <a:round/>
              <a:headEnd/>
              <a:tailEnd/>
            </a:ln>
          </p:spPr>
          <p:txBody>
            <a:bodyPr/>
            <a:lstStyle/>
            <a:p>
              <a:endParaRPr lang="en-GB"/>
            </a:p>
          </p:txBody>
        </p:sp>
        <p:sp>
          <p:nvSpPr>
            <p:cNvPr id="70275" name="Rectangle 333"/>
            <p:cNvSpPr>
              <a:spLocks noChangeArrowheads="1"/>
            </p:cNvSpPr>
            <p:nvPr/>
          </p:nvSpPr>
          <p:spPr bwMode="auto">
            <a:xfrm>
              <a:off x="2338" y="3044"/>
              <a:ext cx="3" cy="4"/>
            </a:xfrm>
            <a:prstGeom prst="rect">
              <a:avLst/>
            </a:prstGeom>
            <a:solidFill>
              <a:srgbClr val="000000"/>
            </a:solidFill>
            <a:ln w="9525">
              <a:noFill/>
              <a:miter lim="800000"/>
              <a:headEnd/>
              <a:tailEnd/>
            </a:ln>
          </p:spPr>
          <p:txBody>
            <a:bodyPr/>
            <a:lstStyle/>
            <a:p>
              <a:endParaRPr lang="en-GB"/>
            </a:p>
          </p:txBody>
        </p:sp>
        <p:sp>
          <p:nvSpPr>
            <p:cNvPr id="70276" name="Line 334"/>
            <p:cNvSpPr>
              <a:spLocks noChangeShapeType="1"/>
            </p:cNvSpPr>
            <p:nvPr/>
          </p:nvSpPr>
          <p:spPr bwMode="auto">
            <a:xfrm>
              <a:off x="2338" y="3044"/>
              <a:ext cx="1" cy="4"/>
            </a:xfrm>
            <a:prstGeom prst="line">
              <a:avLst/>
            </a:prstGeom>
            <a:noFill/>
            <a:ln w="0">
              <a:solidFill>
                <a:srgbClr val="000000"/>
              </a:solidFill>
              <a:round/>
              <a:headEnd/>
              <a:tailEnd/>
            </a:ln>
          </p:spPr>
          <p:txBody>
            <a:bodyPr/>
            <a:lstStyle/>
            <a:p>
              <a:endParaRPr lang="en-GB"/>
            </a:p>
          </p:txBody>
        </p:sp>
        <p:sp>
          <p:nvSpPr>
            <p:cNvPr id="70277" name="Rectangle 335"/>
            <p:cNvSpPr>
              <a:spLocks noChangeArrowheads="1"/>
            </p:cNvSpPr>
            <p:nvPr/>
          </p:nvSpPr>
          <p:spPr bwMode="auto">
            <a:xfrm>
              <a:off x="2341" y="3044"/>
              <a:ext cx="370" cy="3"/>
            </a:xfrm>
            <a:prstGeom prst="rect">
              <a:avLst/>
            </a:prstGeom>
            <a:solidFill>
              <a:srgbClr val="000000"/>
            </a:solidFill>
            <a:ln w="9525">
              <a:noFill/>
              <a:miter lim="800000"/>
              <a:headEnd/>
              <a:tailEnd/>
            </a:ln>
          </p:spPr>
          <p:txBody>
            <a:bodyPr/>
            <a:lstStyle/>
            <a:p>
              <a:endParaRPr lang="en-GB"/>
            </a:p>
          </p:txBody>
        </p:sp>
        <p:sp>
          <p:nvSpPr>
            <p:cNvPr id="70278" name="Line 336"/>
            <p:cNvSpPr>
              <a:spLocks noChangeShapeType="1"/>
            </p:cNvSpPr>
            <p:nvPr/>
          </p:nvSpPr>
          <p:spPr bwMode="auto">
            <a:xfrm>
              <a:off x="2341" y="3044"/>
              <a:ext cx="370" cy="1"/>
            </a:xfrm>
            <a:prstGeom prst="line">
              <a:avLst/>
            </a:prstGeom>
            <a:noFill/>
            <a:ln w="0">
              <a:solidFill>
                <a:srgbClr val="000000"/>
              </a:solidFill>
              <a:round/>
              <a:headEnd/>
              <a:tailEnd/>
            </a:ln>
          </p:spPr>
          <p:txBody>
            <a:bodyPr/>
            <a:lstStyle/>
            <a:p>
              <a:endParaRPr lang="en-GB"/>
            </a:p>
          </p:txBody>
        </p:sp>
        <p:sp>
          <p:nvSpPr>
            <p:cNvPr id="70279" name="Rectangle 337"/>
            <p:cNvSpPr>
              <a:spLocks noChangeArrowheads="1"/>
            </p:cNvSpPr>
            <p:nvPr/>
          </p:nvSpPr>
          <p:spPr bwMode="auto">
            <a:xfrm>
              <a:off x="2711" y="3044"/>
              <a:ext cx="3" cy="4"/>
            </a:xfrm>
            <a:prstGeom prst="rect">
              <a:avLst/>
            </a:prstGeom>
            <a:solidFill>
              <a:srgbClr val="000000"/>
            </a:solidFill>
            <a:ln w="9525">
              <a:noFill/>
              <a:miter lim="800000"/>
              <a:headEnd/>
              <a:tailEnd/>
            </a:ln>
          </p:spPr>
          <p:txBody>
            <a:bodyPr/>
            <a:lstStyle/>
            <a:p>
              <a:endParaRPr lang="en-GB"/>
            </a:p>
          </p:txBody>
        </p:sp>
        <p:sp>
          <p:nvSpPr>
            <p:cNvPr id="70280" name="Line 338"/>
            <p:cNvSpPr>
              <a:spLocks noChangeShapeType="1"/>
            </p:cNvSpPr>
            <p:nvPr/>
          </p:nvSpPr>
          <p:spPr bwMode="auto">
            <a:xfrm>
              <a:off x="2711" y="3044"/>
              <a:ext cx="1" cy="4"/>
            </a:xfrm>
            <a:prstGeom prst="line">
              <a:avLst/>
            </a:prstGeom>
            <a:noFill/>
            <a:ln w="0">
              <a:solidFill>
                <a:srgbClr val="000000"/>
              </a:solidFill>
              <a:round/>
              <a:headEnd/>
              <a:tailEnd/>
            </a:ln>
          </p:spPr>
          <p:txBody>
            <a:bodyPr/>
            <a:lstStyle/>
            <a:p>
              <a:endParaRPr lang="en-GB"/>
            </a:p>
          </p:txBody>
        </p:sp>
        <p:sp>
          <p:nvSpPr>
            <p:cNvPr id="70281" name="Rectangle 339"/>
            <p:cNvSpPr>
              <a:spLocks noChangeArrowheads="1"/>
            </p:cNvSpPr>
            <p:nvPr/>
          </p:nvSpPr>
          <p:spPr bwMode="auto">
            <a:xfrm>
              <a:off x="2714" y="3044"/>
              <a:ext cx="371" cy="3"/>
            </a:xfrm>
            <a:prstGeom prst="rect">
              <a:avLst/>
            </a:prstGeom>
            <a:solidFill>
              <a:srgbClr val="000000"/>
            </a:solidFill>
            <a:ln w="9525">
              <a:noFill/>
              <a:miter lim="800000"/>
              <a:headEnd/>
              <a:tailEnd/>
            </a:ln>
          </p:spPr>
          <p:txBody>
            <a:bodyPr/>
            <a:lstStyle/>
            <a:p>
              <a:endParaRPr lang="en-GB"/>
            </a:p>
          </p:txBody>
        </p:sp>
        <p:sp>
          <p:nvSpPr>
            <p:cNvPr id="70282" name="Line 340"/>
            <p:cNvSpPr>
              <a:spLocks noChangeShapeType="1"/>
            </p:cNvSpPr>
            <p:nvPr/>
          </p:nvSpPr>
          <p:spPr bwMode="auto">
            <a:xfrm>
              <a:off x="2714" y="3044"/>
              <a:ext cx="371" cy="1"/>
            </a:xfrm>
            <a:prstGeom prst="line">
              <a:avLst/>
            </a:prstGeom>
            <a:noFill/>
            <a:ln w="0">
              <a:solidFill>
                <a:srgbClr val="000000"/>
              </a:solidFill>
              <a:round/>
              <a:headEnd/>
              <a:tailEnd/>
            </a:ln>
          </p:spPr>
          <p:txBody>
            <a:bodyPr/>
            <a:lstStyle/>
            <a:p>
              <a:endParaRPr lang="en-GB"/>
            </a:p>
          </p:txBody>
        </p:sp>
        <p:sp>
          <p:nvSpPr>
            <p:cNvPr id="70283" name="Rectangle 341"/>
            <p:cNvSpPr>
              <a:spLocks noChangeArrowheads="1"/>
            </p:cNvSpPr>
            <p:nvPr/>
          </p:nvSpPr>
          <p:spPr bwMode="auto">
            <a:xfrm>
              <a:off x="3085" y="3044"/>
              <a:ext cx="2" cy="4"/>
            </a:xfrm>
            <a:prstGeom prst="rect">
              <a:avLst/>
            </a:prstGeom>
            <a:solidFill>
              <a:srgbClr val="000000"/>
            </a:solidFill>
            <a:ln w="9525">
              <a:noFill/>
              <a:miter lim="800000"/>
              <a:headEnd/>
              <a:tailEnd/>
            </a:ln>
          </p:spPr>
          <p:txBody>
            <a:bodyPr/>
            <a:lstStyle/>
            <a:p>
              <a:endParaRPr lang="en-GB"/>
            </a:p>
          </p:txBody>
        </p:sp>
        <p:sp>
          <p:nvSpPr>
            <p:cNvPr id="70284" name="Line 342"/>
            <p:cNvSpPr>
              <a:spLocks noChangeShapeType="1"/>
            </p:cNvSpPr>
            <p:nvPr/>
          </p:nvSpPr>
          <p:spPr bwMode="auto">
            <a:xfrm>
              <a:off x="3085" y="3044"/>
              <a:ext cx="1" cy="4"/>
            </a:xfrm>
            <a:prstGeom prst="line">
              <a:avLst/>
            </a:prstGeom>
            <a:noFill/>
            <a:ln w="0">
              <a:solidFill>
                <a:srgbClr val="000000"/>
              </a:solidFill>
              <a:round/>
              <a:headEnd/>
              <a:tailEnd/>
            </a:ln>
          </p:spPr>
          <p:txBody>
            <a:bodyPr/>
            <a:lstStyle/>
            <a:p>
              <a:endParaRPr lang="en-GB"/>
            </a:p>
          </p:txBody>
        </p:sp>
        <p:sp>
          <p:nvSpPr>
            <p:cNvPr id="70285" name="Rectangle 343"/>
            <p:cNvSpPr>
              <a:spLocks noChangeArrowheads="1"/>
            </p:cNvSpPr>
            <p:nvPr/>
          </p:nvSpPr>
          <p:spPr bwMode="auto">
            <a:xfrm>
              <a:off x="3087" y="3044"/>
              <a:ext cx="369" cy="3"/>
            </a:xfrm>
            <a:prstGeom prst="rect">
              <a:avLst/>
            </a:prstGeom>
            <a:solidFill>
              <a:srgbClr val="000000"/>
            </a:solidFill>
            <a:ln w="9525">
              <a:noFill/>
              <a:miter lim="800000"/>
              <a:headEnd/>
              <a:tailEnd/>
            </a:ln>
          </p:spPr>
          <p:txBody>
            <a:bodyPr/>
            <a:lstStyle/>
            <a:p>
              <a:endParaRPr lang="en-GB"/>
            </a:p>
          </p:txBody>
        </p:sp>
        <p:sp>
          <p:nvSpPr>
            <p:cNvPr id="70286" name="Line 344"/>
            <p:cNvSpPr>
              <a:spLocks noChangeShapeType="1"/>
            </p:cNvSpPr>
            <p:nvPr/>
          </p:nvSpPr>
          <p:spPr bwMode="auto">
            <a:xfrm>
              <a:off x="3087" y="3044"/>
              <a:ext cx="369" cy="1"/>
            </a:xfrm>
            <a:prstGeom prst="line">
              <a:avLst/>
            </a:prstGeom>
            <a:noFill/>
            <a:ln w="0">
              <a:solidFill>
                <a:srgbClr val="000000"/>
              </a:solidFill>
              <a:round/>
              <a:headEnd/>
              <a:tailEnd/>
            </a:ln>
          </p:spPr>
          <p:txBody>
            <a:bodyPr/>
            <a:lstStyle/>
            <a:p>
              <a:endParaRPr lang="en-GB"/>
            </a:p>
          </p:txBody>
        </p:sp>
        <p:sp>
          <p:nvSpPr>
            <p:cNvPr id="70287" name="Rectangle 345"/>
            <p:cNvSpPr>
              <a:spLocks noChangeArrowheads="1"/>
            </p:cNvSpPr>
            <p:nvPr/>
          </p:nvSpPr>
          <p:spPr bwMode="auto">
            <a:xfrm>
              <a:off x="3456" y="3044"/>
              <a:ext cx="3" cy="4"/>
            </a:xfrm>
            <a:prstGeom prst="rect">
              <a:avLst/>
            </a:prstGeom>
            <a:solidFill>
              <a:srgbClr val="000000"/>
            </a:solidFill>
            <a:ln w="9525">
              <a:noFill/>
              <a:miter lim="800000"/>
              <a:headEnd/>
              <a:tailEnd/>
            </a:ln>
          </p:spPr>
          <p:txBody>
            <a:bodyPr/>
            <a:lstStyle/>
            <a:p>
              <a:endParaRPr lang="en-GB"/>
            </a:p>
          </p:txBody>
        </p:sp>
        <p:sp>
          <p:nvSpPr>
            <p:cNvPr id="70288" name="Line 346"/>
            <p:cNvSpPr>
              <a:spLocks noChangeShapeType="1"/>
            </p:cNvSpPr>
            <p:nvPr/>
          </p:nvSpPr>
          <p:spPr bwMode="auto">
            <a:xfrm>
              <a:off x="3456" y="3044"/>
              <a:ext cx="1" cy="4"/>
            </a:xfrm>
            <a:prstGeom prst="line">
              <a:avLst/>
            </a:prstGeom>
            <a:noFill/>
            <a:ln w="0">
              <a:solidFill>
                <a:srgbClr val="000000"/>
              </a:solidFill>
              <a:round/>
              <a:headEnd/>
              <a:tailEnd/>
            </a:ln>
          </p:spPr>
          <p:txBody>
            <a:bodyPr/>
            <a:lstStyle/>
            <a:p>
              <a:endParaRPr lang="en-GB"/>
            </a:p>
          </p:txBody>
        </p:sp>
        <p:sp>
          <p:nvSpPr>
            <p:cNvPr id="70289" name="Rectangle 347"/>
            <p:cNvSpPr>
              <a:spLocks noChangeArrowheads="1"/>
            </p:cNvSpPr>
            <p:nvPr/>
          </p:nvSpPr>
          <p:spPr bwMode="auto">
            <a:xfrm>
              <a:off x="3459" y="3044"/>
              <a:ext cx="371" cy="3"/>
            </a:xfrm>
            <a:prstGeom prst="rect">
              <a:avLst/>
            </a:prstGeom>
            <a:solidFill>
              <a:srgbClr val="000000"/>
            </a:solidFill>
            <a:ln w="9525">
              <a:noFill/>
              <a:miter lim="800000"/>
              <a:headEnd/>
              <a:tailEnd/>
            </a:ln>
          </p:spPr>
          <p:txBody>
            <a:bodyPr/>
            <a:lstStyle/>
            <a:p>
              <a:endParaRPr lang="en-GB"/>
            </a:p>
          </p:txBody>
        </p:sp>
        <p:sp>
          <p:nvSpPr>
            <p:cNvPr id="70290" name="Line 348"/>
            <p:cNvSpPr>
              <a:spLocks noChangeShapeType="1"/>
            </p:cNvSpPr>
            <p:nvPr/>
          </p:nvSpPr>
          <p:spPr bwMode="auto">
            <a:xfrm>
              <a:off x="3459" y="3044"/>
              <a:ext cx="371" cy="1"/>
            </a:xfrm>
            <a:prstGeom prst="line">
              <a:avLst/>
            </a:prstGeom>
            <a:noFill/>
            <a:ln w="0">
              <a:solidFill>
                <a:srgbClr val="000000"/>
              </a:solidFill>
              <a:round/>
              <a:headEnd/>
              <a:tailEnd/>
            </a:ln>
          </p:spPr>
          <p:txBody>
            <a:bodyPr/>
            <a:lstStyle/>
            <a:p>
              <a:endParaRPr lang="en-GB"/>
            </a:p>
          </p:txBody>
        </p:sp>
        <p:sp>
          <p:nvSpPr>
            <p:cNvPr id="70291" name="Rectangle 349"/>
            <p:cNvSpPr>
              <a:spLocks noChangeArrowheads="1"/>
            </p:cNvSpPr>
            <p:nvPr/>
          </p:nvSpPr>
          <p:spPr bwMode="auto">
            <a:xfrm>
              <a:off x="3830" y="3044"/>
              <a:ext cx="2" cy="4"/>
            </a:xfrm>
            <a:prstGeom prst="rect">
              <a:avLst/>
            </a:prstGeom>
            <a:solidFill>
              <a:srgbClr val="000000"/>
            </a:solidFill>
            <a:ln w="9525">
              <a:noFill/>
              <a:miter lim="800000"/>
              <a:headEnd/>
              <a:tailEnd/>
            </a:ln>
          </p:spPr>
          <p:txBody>
            <a:bodyPr/>
            <a:lstStyle/>
            <a:p>
              <a:endParaRPr lang="en-GB"/>
            </a:p>
          </p:txBody>
        </p:sp>
        <p:sp>
          <p:nvSpPr>
            <p:cNvPr id="70292" name="Line 350"/>
            <p:cNvSpPr>
              <a:spLocks noChangeShapeType="1"/>
            </p:cNvSpPr>
            <p:nvPr/>
          </p:nvSpPr>
          <p:spPr bwMode="auto">
            <a:xfrm>
              <a:off x="3830" y="3044"/>
              <a:ext cx="1" cy="4"/>
            </a:xfrm>
            <a:prstGeom prst="line">
              <a:avLst/>
            </a:prstGeom>
            <a:noFill/>
            <a:ln w="0">
              <a:solidFill>
                <a:srgbClr val="000000"/>
              </a:solidFill>
              <a:round/>
              <a:headEnd/>
              <a:tailEnd/>
            </a:ln>
          </p:spPr>
          <p:txBody>
            <a:bodyPr/>
            <a:lstStyle/>
            <a:p>
              <a:endParaRPr lang="en-GB"/>
            </a:p>
          </p:txBody>
        </p:sp>
        <p:sp>
          <p:nvSpPr>
            <p:cNvPr id="70293" name="Rectangle 351"/>
            <p:cNvSpPr>
              <a:spLocks noChangeArrowheads="1"/>
            </p:cNvSpPr>
            <p:nvPr/>
          </p:nvSpPr>
          <p:spPr bwMode="auto">
            <a:xfrm>
              <a:off x="394" y="3048"/>
              <a:ext cx="2" cy="397"/>
            </a:xfrm>
            <a:prstGeom prst="rect">
              <a:avLst/>
            </a:prstGeom>
            <a:solidFill>
              <a:srgbClr val="000000"/>
            </a:solidFill>
            <a:ln w="9525">
              <a:noFill/>
              <a:miter lim="800000"/>
              <a:headEnd/>
              <a:tailEnd/>
            </a:ln>
          </p:spPr>
          <p:txBody>
            <a:bodyPr/>
            <a:lstStyle/>
            <a:p>
              <a:endParaRPr lang="en-GB"/>
            </a:p>
          </p:txBody>
        </p:sp>
        <p:sp>
          <p:nvSpPr>
            <p:cNvPr id="70294" name="Line 352"/>
            <p:cNvSpPr>
              <a:spLocks noChangeShapeType="1"/>
            </p:cNvSpPr>
            <p:nvPr/>
          </p:nvSpPr>
          <p:spPr bwMode="auto">
            <a:xfrm>
              <a:off x="394" y="3048"/>
              <a:ext cx="1" cy="397"/>
            </a:xfrm>
            <a:prstGeom prst="line">
              <a:avLst/>
            </a:prstGeom>
            <a:noFill/>
            <a:ln w="0">
              <a:solidFill>
                <a:srgbClr val="000000"/>
              </a:solidFill>
              <a:round/>
              <a:headEnd/>
              <a:tailEnd/>
            </a:ln>
          </p:spPr>
          <p:txBody>
            <a:bodyPr/>
            <a:lstStyle/>
            <a:p>
              <a:endParaRPr lang="en-GB"/>
            </a:p>
          </p:txBody>
        </p:sp>
        <p:sp>
          <p:nvSpPr>
            <p:cNvPr id="70295" name="Rectangle 353"/>
            <p:cNvSpPr>
              <a:spLocks noChangeArrowheads="1"/>
            </p:cNvSpPr>
            <p:nvPr/>
          </p:nvSpPr>
          <p:spPr bwMode="auto">
            <a:xfrm>
              <a:off x="1221" y="3048"/>
              <a:ext cx="3" cy="397"/>
            </a:xfrm>
            <a:prstGeom prst="rect">
              <a:avLst/>
            </a:prstGeom>
            <a:solidFill>
              <a:srgbClr val="000000"/>
            </a:solidFill>
            <a:ln w="9525">
              <a:noFill/>
              <a:miter lim="800000"/>
              <a:headEnd/>
              <a:tailEnd/>
            </a:ln>
          </p:spPr>
          <p:txBody>
            <a:bodyPr/>
            <a:lstStyle/>
            <a:p>
              <a:endParaRPr lang="en-GB"/>
            </a:p>
          </p:txBody>
        </p:sp>
        <p:sp>
          <p:nvSpPr>
            <p:cNvPr id="70296" name="Line 354"/>
            <p:cNvSpPr>
              <a:spLocks noChangeShapeType="1"/>
            </p:cNvSpPr>
            <p:nvPr/>
          </p:nvSpPr>
          <p:spPr bwMode="auto">
            <a:xfrm>
              <a:off x="1221" y="3048"/>
              <a:ext cx="1" cy="397"/>
            </a:xfrm>
            <a:prstGeom prst="line">
              <a:avLst/>
            </a:prstGeom>
            <a:noFill/>
            <a:ln w="0">
              <a:solidFill>
                <a:srgbClr val="000000"/>
              </a:solidFill>
              <a:round/>
              <a:headEnd/>
              <a:tailEnd/>
            </a:ln>
          </p:spPr>
          <p:txBody>
            <a:bodyPr/>
            <a:lstStyle/>
            <a:p>
              <a:endParaRPr lang="en-GB"/>
            </a:p>
          </p:txBody>
        </p:sp>
        <p:sp>
          <p:nvSpPr>
            <p:cNvPr id="70297" name="Rectangle 355"/>
            <p:cNvSpPr>
              <a:spLocks noChangeArrowheads="1"/>
            </p:cNvSpPr>
            <p:nvPr/>
          </p:nvSpPr>
          <p:spPr bwMode="auto">
            <a:xfrm>
              <a:off x="1593" y="3048"/>
              <a:ext cx="3" cy="397"/>
            </a:xfrm>
            <a:prstGeom prst="rect">
              <a:avLst/>
            </a:prstGeom>
            <a:solidFill>
              <a:srgbClr val="000000"/>
            </a:solidFill>
            <a:ln w="9525">
              <a:noFill/>
              <a:miter lim="800000"/>
              <a:headEnd/>
              <a:tailEnd/>
            </a:ln>
          </p:spPr>
          <p:txBody>
            <a:bodyPr/>
            <a:lstStyle/>
            <a:p>
              <a:endParaRPr lang="en-GB"/>
            </a:p>
          </p:txBody>
        </p:sp>
        <p:sp>
          <p:nvSpPr>
            <p:cNvPr id="70298" name="Line 356"/>
            <p:cNvSpPr>
              <a:spLocks noChangeShapeType="1"/>
            </p:cNvSpPr>
            <p:nvPr/>
          </p:nvSpPr>
          <p:spPr bwMode="auto">
            <a:xfrm>
              <a:off x="1593" y="3048"/>
              <a:ext cx="1" cy="397"/>
            </a:xfrm>
            <a:prstGeom prst="line">
              <a:avLst/>
            </a:prstGeom>
            <a:noFill/>
            <a:ln w="0">
              <a:solidFill>
                <a:srgbClr val="000000"/>
              </a:solidFill>
              <a:round/>
              <a:headEnd/>
              <a:tailEnd/>
            </a:ln>
          </p:spPr>
          <p:txBody>
            <a:bodyPr/>
            <a:lstStyle/>
            <a:p>
              <a:endParaRPr lang="en-GB"/>
            </a:p>
          </p:txBody>
        </p:sp>
        <p:sp>
          <p:nvSpPr>
            <p:cNvPr id="70299" name="Rectangle 357"/>
            <p:cNvSpPr>
              <a:spLocks noChangeArrowheads="1"/>
            </p:cNvSpPr>
            <p:nvPr/>
          </p:nvSpPr>
          <p:spPr bwMode="auto">
            <a:xfrm>
              <a:off x="1966" y="3048"/>
              <a:ext cx="3" cy="397"/>
            </a:xfrm>
            <a:prstGeom prst="rect">
              <a:avLst/>
            </a:prstGeom>
            <a:solidFill>
              <a:srgbClr val="000000"/>
            </a:solidFill>
            <a:ln w="9525">
              <a:noFill/>
              <a:miter lim="800000"/>
              <a:headEnd/>
              <a:tailEnd/>
            </a:ln>
          </p:spPr>
          <p:txBody>
            <a:bodyPr/>
            <a:lstStyle/>
            <a:p>
              <a:endParaRPr lang="en-GB"/>
            </a:p>
          </p:txBody>
        </p:sp>
        <p:sp>
          <p:nvSpPr>
            <p:cNvPr id="70300" name="Line 358"/>
            <p:cNvSpPr>
              <a:spLocks noChangeShapeType="1"/>
            </p:cNvSpPr>
            <p:nvPr/>
          </p:nvSpPr>
          <p:spPr bwMode="auto">
            <a:xfrm>
              <a:off x="1966" y="3048"/>
              <a:ext cx="1" cy="397"/>
            </a:xfrm>
            <a:prstGeom prst="line">
              <a:avLst/>
            </a:prstGeom>
            <a:noFill/>
            <a:ln w="0">
              <a:solidFill>
                <a:srgbClr val="000000"/>
              </a:solidFill>
              <a:round/>
              <a:headEnd/>
              <a:tailEnd/>
            </a:ln>
          </p:spPr>
          <p:txBody>
            <a:bodyPr/>
            <a:lstStyle/>
            <a:p>
              <a:endParaRPr lang="en-GB"/>
            </a:p>
          </p:txBody>
        </p:sp>
        <p:sp>
          <p:nvSpPr>
            <p:cNvPr id="70301" name="Rectangle 359"/>
            <p:cNvSpPr>
              <a:spLocks noChangeArrowheads="1"/>
            </p:cNvSpPr>
            <p:nvPr/>
          </p:nvSpPr>
          <p:spPr bwMode="auto">
            <a:xfrm>
              <a:off x="2338" y="3048"/>
              <a:ext cx="3" cy="397"/>
            </a:xfrm>
            <a:prstGeom prst="rect">
              <a:avLst/>
            </a:prstGeom>
            <a:solidFill>
              <a:srgbClr val="000000"/>
            </a:solidFill>
            <a:ln w="9525">
              <a:noFill/>
              <a:miter lim="800000"/>
              <a:headEnd/>
              <a:tailEnd/>
            </a:ln>
          </p:spPr>
          <p:txBody>
            <a:bodyPr/>
            <a:lstStyle/>
            <a:p>
              <a:endParaRPr lang="en-GB"/>
            </a:p>
          </p:txBody>
        </p:sp>
        <p:sp>
          <p:nvSpPr>
            <p:cNvPr id="70302" name="Line 360"/>
            <p:cNvSpPr>
              <a:spLocks noChangeShapeType="1"/>
            </p:cNvSpPr>
            <p:nvPr/>
          </p:nvSpPr>
          <p:spPr bwMode="auto">
            <a:xfrm>
              <a:off x="2338" y="3048"/>
              <a:ext cx="1" cy="397"/>
            </a:xfrm>
            <a:prstGeom prst="line">
              <a:avLst/>
            </a:prstGeom>
            <a:noFill/>
            <a:ln w="0">
              <a:solidFill>
                <a:srgbClr val="000000"/>
              </a:solidFill>
              <a:round/>
              <a:headEnd/>
              <a:tailEnd/>
            </a:ln>
          </p:spPr>
          <p:txBody>
            <a:bodyPr/>
            <a:lstStyle/>
            <a:p>
              <a:endParaRPr lang="en-GB"/>
            </a:p>
          </p:txBody>
        </p:sp>
        <p:sp>
          <p:nvSpPr>
            <p:cNvPr id="70303" name="Rectangle 361"/>
            <p:cNvSpPr>
              <a:spLocks noChangeArrowheads="1"/>
            </p:cNvSpPr>
            <p:nvPr/>
          </p:nvSpPr>
          <p:spPr bwMode="auto">
            <a:xfrm>
              <a:off x="2711" y="3048"/>
              <a:ext cx="3" cy="397"/>
            </a:xfrm>
            <a:prstGeom prst="rect">
              <a:avLst/>
            </a:prstGeom>
            <a:solidFill>
              <a:srgbClr val="000000"/>
            </a:solidFill>
            <a:ln w="9525">
              <a:noFill/>
              <a:miter lim="800000"/>
              <a:headEnd/>
              <a:tailEnd/>
            </a:ln>
          </p:spPr>
          <p:txBody>
            <a:bodyPr/>
            <a:lstStyle/>
            <a:p>
              <a:endParaRPr lang="en-GB"/>
            </a:p>
          </p:txBody>
        </p:sp>
        <p:sp>
          <p:nvSpPr>
            <p:cNvPr id="70304" name="Line 362"/>
            <p:cNvSpPr>
              <a:spLocks noChangeShapeType="1"/>
            </p:cNvSpPr>
            <p:nvPr/>
          </p:nvSpPr>
          <p:spPr bwMode="auto">
            <a:xfrm>
              <a:off x="2711" y="3048"/>
              <a:ext cx="1" cy="397"/>
            </a:xfrm>
            <a:prstGeom prst="line">
              <a:avLst/>
            </a:prstGeom>
            <a:noFill/>
            <a:ln w="0">
              <a:solidFill>
                <a:srgbClr val="000000"/>
              </a:solidFill>
              <a:round/>
              <a:headEnd/>
              <a:tailEnd/>
            </a:ln>
          </p:spPr>
          <p:txBody>
            <a:bodyPr/>
            <a:lstStyle/>
            <a:p>
              <a:endParaRPr lang="en-GB"/>
            </a:p>
          </p:txBody>
        </p:sp>
        <p:sp>
          <p:nvSpPr>
            <p:cNvPr id="70305" name="Rectangle 363"/>
            <p:cNvSpPr>
              <a:spLocks noChangeArrowheads="1"/>
            </p:cNvSpPr>
            <p:nvPr/>
          </p:nvSpPr>
          <p:spPr bwMode="auto">
            <a:xfrm>
              <a:off x="3085" y="3048"/>
              <a:ext cx="2" cy="397"/>
            </a:xfrm>
            <a:prstGeom prst="rect">
              <a:avLst/>
            </a:prstGeom>
            <a:solidFill>
              <a:srgbClr val="000000"/>
            </a:solidFill>
            <a:ln w="9525">
              <a:noFill/>
              <a:miter lim="800000"/>
              <a:headEnd/>
              <a:tailEnd/>
            </a:ln>
          </p:spPr>
          <p:txBody>
            <a:bodyPr/>
            <a:lstStyle/>
            <a:p>
              <a:endParaRPr lang="en-GB"/>
            </a:p>
          </p:txBody>
        </p:sp>
        <p:sp>
          <p:nvSpPr>
            <p:cNvPr id="70306" name="Line 364"/>
            <p:cNvSpPr>
              <a:spLocks noChangeShapeType="1"/>
            </p:cNvSpPr>
            <p:nvPr/>
          </p:nvSpPr>
          <p:spPr bwMode="auto">
            <a:xfrm>
              <a:off x="3085" y="3048"/>
              <a:ext cx="1" cy="397"/>
            </a:xfrm>
            <a:prstGeom prst="line">
              <a:avLst/>
            </a:prstGeom>
            <a:noFill/>
            <a:ln w="0">
              <a:solidFill>
                <a:srgbClr val="000000"/>
              </a:solidFill>
              <a:round/>
              <a:headEnd/>
              <a:tailEnd/>
            </a:ln>
          </p:spPr>
          <p:txBody>
            <a:bodyPr/>
            <a:lstStyle/>
            <a:p>
              <a:endParaRPr lang="en-GB"/>
            </a:p>
          </p:txBody>
        </p:sp>
        <p:sp>
          <p:nvSpPr>
            <p:cNvPr id="70307" name="Rectangle 365"/>
            <p:cNvSpPr>
              <a:spLocks noChangeArrowheads="1"/>
            </p:cNvSpPr>
            <p:nvPr/>
          </p:nvSpPr>
          <p:spPr bwMode="auto">
            <a:xfrm>
              <a:off x="3456" y="3048"/>
              <a:ext cx="3" cy="397"/>
            </a:xfrm>
            <a:prstGeom prst="rect">
              <a:avLst/>
            </a:prstGeom>
            <a:solidFill>
              <a:srgbClr val="000000"/>
            </a:solidFill>
            <a:ln w="9525">
              <a:noFill/>
              <a:miter lim="800000"/>
              <a:headEnd/>
              <a:tailEnd/>
            </a:ln>
          </p:spPr>
          <p:txBody>
            <a:bodyPr/>
            <a:lstStyle/>
            <a:p>
              <a:endParaRPr lang="en-GB"/>
            </a:p>
          </p:txBody>
        </p:sp>
        <p:sp>
          <p:nvSpPr>
            <p:cNvPr id="70308" name="Line 366"/>
            <p:cNvSpPr>
              <a:spLocks noChangeShapeType="1"/>
            </p:cNvSpPr>
            <p:nvPr/>
          </p:nvSpPr>
          <p:spPr bwMode="auto">
            <a:xfrm>
              <a:off x="3456" y="3048"/>
              <a:ext cx="1" cy="397"/>
            </a:xfrm>
            <a:prstGeom prst="line">
              <a:avLst/>
            </a:prstGeom>
            <a:noFill/>
            <a:ln w="0">
              <a:solidFill>
                <a:srgbClr val="000000"/>
              </a:solidFill>
              <a:round/>
              <a:headEnd/>
              <a:tailEnd/>
            </a:ln>
          </p:spPr>
          <p:txBody>
            <a:bodyPr/>
            <a:lstStyle/>
            <a:p>
              <a:endParaRPr lang="en-GB"/>
            </a:p>
          </p:txBody>
        </p:sp>
        <p:sp>
          <p:nvSpPr>
            <p:cNvPr id="70309" name="Rectangle 367"/>
            <p:cNvSpPr>
              <a:spLocks noChangeArrowheads="1"/>
            </p:cNvSpPr>
            <p:nvPr/>
          </p:nvSpPr>
          <p:spPr bwMode="auto">
            <a:xfrm>
              <a:off x="3830" y="3048"/>
              <a:ext cx="2" cy="397"/>
            </a:xfrm>
            <a:prstGeom prst="rect">
              <a:avLst/>
            </a:prstGeom>
            <a:solidFill>
              <a:srgbClr val="000000"/>
            </a:solidFill>
            <a:ln w="9525">
              <a:noFill/>
              <a:miter lim="800000"/>
              <a:headEnd/>
              <a:tailEnd/>
            </a:ln>
          </p:spPr>
          <p:txBody>
            <a:bodyPr/>
            <a:lstStyle/>
            <a:p>
              <a:endParaRPr lang="en-GB"/>
            </a:p>
          </p:txBody>
        </p:sp>
        <p:sp>
          <p:nvSpPr>
            <p:cNvPr id="70310" name="Line 368"/>
            <p:cNvSpPr>
              <a:spLocks noChangeShapeType="1"/>
            </p:cNvSpPr>
            <p:nvPr/>
          </p:nvSpPr>
          <p:spPr bwMode="auto">
            <a:xfrm>
              <a:off x="3830" y="3048"/>
              <a:ext cx="1" cy="397"/>
            </a:xfrm>
            <a:prstGeom prst="line">
              <a:avLst/>
            </a:prstGeom>
            <a:noFill/>
            <a:ln w="0">
              <a:solidFill>
                <a:srgbClr val="000000"/>
              </a:solidFill>
              <a:round/>
              <a:headEnd/>
              <a:tailEnd/>
            </a:ln>
          </p:spPr>
          <p:txBody>
            <a:bodyPr/>
            <a:lstStyle/>
            <a:p>
              <a:endParaRPr lang="en-GB"/>
            </a:p>
          </p:txBody>
        </p:sp>
        <p:sp>
          <p:nvSpPr>
            <p:cNvPr id="70311" name="Rectangle 369"/>
            <p:cNvSpPr>
              <a:spLocks noChangeArrowheads="1"/>
            </p:cNvSpPr>
            <p:nvPr/>
          </p:nvSpPr>
          <p:spPr bwMode="auto">
            <a:xfrm>
              <a:off x="453" y="3521"/>
              <a:ext cx="68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CUSTOMER DELIVERY 100 PPM</a:t>
              </a:r>
              <a:endParaRPr lang="en-US" sz="1000">
                <a:latin typeface="Times New Roman" pitchFamily="18" charset="0"/>
              </a:endParaRPr>
            </a:p>
          </p:txBody>
        </p:sp>
        <p:sp>
          <p:nvSpPr>
            <p:cNvPr id="70312" name="Rectangle 370"/>
            <p:cNvSpPr>
              <a:spLocks noChangeArrowheads="1"/>
            </p:cNvSpPr>
            <p:nvPr/>
          </p:nvSpPr>
          <p:spPr bwMode="auto">
            <a:xfrm>
              <a:off x="576" y="3590"/>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313" name="Rectangle 371"/>
            <p:cNvSpPr>
              <a:spLocks noChangeArrowheads="1"/>
            </p:cNvSpPr>
            <p:nvPr/>
          </p:nvSpPr>
          <p:spPr bwMode="auto">
            <a:xfrm>
              <a:off x="538" y="3662"/>
              <a:ext cx="43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25% IMPROVEMENT</a:t>
              </a:r>
              <a:endParaRPr lang="en-US" sz="1000">
                <a:latin typeface="Times New Roman" pitchFamily="18" charset="0"/>
              </a:endParaRPr>
            </a:p>
          </p:txBody>
        </p:sp>
        <p:sp>
          <p:nvSpPr>
            <p:cNvPr id="70314" name="Rectangle 372"/>
            <p:cNvSpPr>
              <a:spLocks noChangeArrowheads="1"/>
            </p:cNvSpPr>
            <p:nvPr/>
          </p:nvSpPr>
          <p:spPr bwMode="auto">
            <a:xfrm>
              <a:off x="394" y="3445"/>
              <a:ext cx="2" cy="4"/>
            </a:xfrm>
            <a:prstGeom prst="rect">
              <a:avLst/>
            </a:prstGeom>
            <a:solidFill>
              <a:srgbClr val="000000"/>
            </a:solidFill>
            <a:ln w="9525">
              <a:noFill/>
              <a:miter lim="800000"/>
              <a:headEnd/>
              <a:tailEnd/>
            </a:ln>
          </p:spPr>
          <p:txBody>
            <a:bodyPr/>
            <a:lstStyle/>
            <a:p>
              <a:endParaRPr lang="en-GB"/>
            </a:p>
          </p:txBody>
        </p:sp>
        <p:sp>
          <p:nvSpPr>
            <p:cNvPr id="70315" name="Line 373"/>
            <p:cNvSpPr>
              <a:spLocks noChangeShapeType="1"/>
            </p:cNvSpPr>
            <p:nvPr/>
          </p:nvSpPr>
          <p:spPr bwMode="auto">
            <a:xfrm>
              <a:off x="394" y="3445"/>
              <a:ext cx="1" cy="4"/>
            </a:xfrm>
            <a:prstGeom prst="line">
              <a:avLst/>
            </a:prstGeom>
            <a:noFill/>
            <a:ln w="0">
              <a:solidFill>
                <a:srgbClr val="000000"/>
              </a:solidFill>
              <a:round/>
              <a:headEnd/>
              <a:tailEnd/>
            </a:ln>
          </p:spPr>
          <p:txBody>
            <a:bodyPr/>
            <a:lstStyle/>
            <a:p>
              <a:endParaRPr lang="en-GB"/>
            </a:p>
          </p:txBody>
        </p:sp>
        <p:sp>
          <p:nvSpPr>
            <p:cNvPr id="70316" name="Rectangle 374"/>
            <p:cNvSpPr>
              <a:spLocks noChangeArrowheads="1"/>
            </p:cNvSpPr>
            <p:nvPr/>
          </p:nvSpPr>
          <p:spPr bwMode="auto">
            <a:xfrm>
              <a:off x="396" y="3445"/>
              <a:ext cx="825" cy="2"/>
            </a:xfrm>
            <a:prstGeom prst="rect">
              <a:avLst/>
            </a:prstGeom>
            <a:solidFill>
              <a:srgbClr val="000000"/>
            </a:solidFill>
            <a:ln w="9525">
              <a:noFill/>
              <a:miter lim="800000"/>
              <a:headEnd/>
              <a:tailEnd/>
            </a:ln>
          </p:spPr>
          <p:txBody>
            <a:bodyPr/>
            <a:lstStyle/>
            <a:p>
              <a:endParaRPr lang="en-GB"/>
            </a:p>
          </p:txBody>
        </p:sp>
        <p:sp>
          <p:nvSpPr>
            <p:cNvPr id="70317" name="Line 375"/>
            <p:cNvSpPr>
              <a:spLocks noChangeShapeType="1"/>
            </p:cNvSpPr>
            <p:nvPr/>
          </p:nvSpPr>
          <p:spPr bwMode="auto">
            <a:xfrm>
              <a:off x="396" y="3445"/>
              <a:ext cx="825" cy="1"/>
            </a:xfrm>
            <a:prstGeom prst="line">
              <a:avLst/>
            </a:prstGeom>
            <a:noFill/>
            <a:ln w="0">
              <a:solidFill>
                <a:srgbClr val="000000"/>
              </a:solidFill>
              <a:round/>
              <a:headEnd/>
              <a:tailEnd/>
            </a:ln>
          </p:spPr>
          <p:txBody>
            <a:bodyPr/>
            <a:lstStyle/>
            <a:p>
              <a:endParaRPr lang="en-GB"/>
            </a:p>
          </p:txBody>
        </p:sp>
        <p:sp>
          <p:nvSpPr>
            <p:cNvPr id="70318" name="Rectangle 376"/>
            <p:cNvSpPr>
              <a:spLocks noChangeArrowheads="1"/>
            </p:cNvSpPr>
            <p:nvPr/>
          </p:nvSpPr>
          <p:spPr bwMode="auto">
            <a:xfrm>
              <a:off x="1221" y="3445"/>
              <a:ext cx="3" cy="4"/>
            </a:xfrm>
            <a:prstGeom prst="rect">
              <a:avLst/>
            </a:prstGeom>
            <a:solidFill>
              <a:srgbClr val="000000"/>
            </a:solidFill>
            <a:ln w="9525">
              <a:noFill/>
              <a:miter lim="800000"/>
              <a:headEnd/>
              <a:tailEnd/>
            </a:ln>
          </p:spPr>
          <p:txBody>
            <a:bodyPr/>
            <a:lstStyle/>
            <a:p>
              <a:endParaRPr lang="en-GB"/>
            </a:p>
          </p:txBody>
        </p:sp>
        <p:sp>
          <p:nvSpPr>
            <p:cNvPr id="70319" name="Line 377"/>
            <p:cNvSpPr>
              <a:spLocks noChangeShapeType="1"/>
            </p:cNvSpPr>
            <p:nvPr/>
          </p:nvSpPr>
          <p:spPr bwMode="auto">
            <a:xfrm>
              <a:off x="1221" y="3445"/>
              <a:ext cx="1" cy="4"/>
            </a:xfrm>
            <a:prstGeom prst="line">
              <a:avLst/>
            </a:prstGeom>
            <a:noFill/>
            <a:ln w="0">
              <a:solidFill>
                <a:srgbClr val="000000"/>
              </a:solidFill>
              <a:round/>
              <a:headEnd/>
              <a:tailEnd/>
            </a:ln>
          </p:spPr>
          <p:txBody>
            <a:bodyPr/>
            <a:lstStyle/>
            <a:p>
              <a:endParaRPr lang="en-GB"/>
            </a:p>
          </p:txBody>
        </p:sp>
        <p:sp>
          <p:nvSpPr>
            <p:cNvPr id="70320" name="Rectangle 378"/>
            <p:cNvSpPr>
              <a:spLocks noChangeArrowheads="1"/>
            </p:cNvSpPr>
            <p:nvPr/>
          </p:nvSpPr>
          <p:spPr bwMode="auto">
            <a:xfrm>
              <a:off x="1224" y="3445"/>
              <a:ext cx="369" cy="2"/>
            </a:xfrm>
            <a:prstGeom prst="rect">
              <a:avLst/>
            </a:prstGeom>
            <a:solidFill>
              <a:srgbClr val="000000"/>
            </a:solidFill>
            <a:ln w="9525">
              <a:noFill/>
              <a:miter lim="800000"/>
              <a:headEnd/>
              <a:tailEnd/>
            </a:ln>
          </p:spPr>
          <p:txBody>
            <a:bodyPr/>
            <a:lstStyle/>
            <a:p>
              <a:endParaRPr lang="en-GB"/>
            </a:p>
          </p:txBody>
        </p:sp>
        <p:sp>
          <p:nvSpPr>
            <p:cNvPr id="70321" name="Line 379"/>
            <p:cNvSpPr>
              <a:spLocks noChangeShapeType="1"/>
            </p:cNvSpPr>
            <p:nvPr/>
          </p:nvSpPr>
          <p:spPr bwMode="auto">
            <a:xfrm>
              <a:off x="1224" y="3445"/>
              <a:ext cx="369" cy="1"/>
            </a:xfrm>
            <a:prstGeom prst="line">
              <a:avLst/>
            </a:prstGeom>
            <a:noFill/>
            <a:ln w="0">
              <a:solidFill>
                <a:srgbClr val="000000"/>
              </a:solidFill>
              <a:round/>
              <a:headEnd/>
              <a:tailEnd/>
            </a:ln>
          </p:spPr>
          <p:txBody>
            <a:bodyPr/>
            <a:lstStyle/>
            <a:p>
              <a:endParaRPr lang="en-GB"/>
            </a:p>
          </p:txBody>
        </p:sp>
        <p:sp>
          <p:nvSpPr>
            <p:cNvPr id="70322" name="Rectangle 380"/>
            <p:cNvSpPr>
              <a:spLocks noChangeArrowheads="1"/>
            </p:cNvSpPr>
            <p:nvPr/>
          </p:nvSpPr>
          <p:spPr bwMode="auto">
            <a:xfrm>
              <a:off x="1593" y="3445"/>
              <a:ext cx="3" cy="4"/>
            </a:xfrm>
            <a:prstGeom prst="rect">
              <a:avLst/>
            </a:prstGeom>
            <a:solidFill>
              <a:srgbClr val="000000"/>
            </a:solidFill>
            <a:ln w="9525">
              <a:noFill/>
              <a:miter lim="800000"/>
              <a:headEnd/>
              <a:tailEnd/>
            </a:ln>
          </p:spPr>
          <p:txBody>
            <a:bodyPr/>
            <a:lstStyle/>
            <a:p>
              <a:endParaRPr lang="en-GB"/>
            </a:p>
          </p:txBody>
        </p:sp>
        <p:sp>
          <p:nvSpPr>
            <p:cNvPr id="70323" name="Line 381"/>
            <p:cNvSpPr>
              <a:spLocks noChangeShapeType="1"/>
            </p:cNvSpPr>
            <p:nvPr/>
          </p:nvSpPr>
          <p:spPr bwMode="auto">
            <a:xfrm>
              <a:off x="1593" y="3445"/>
              <a:ext cx="1" cy="4"/>
            </a:xfrm>
            <a:prstGeom prst="line">
              <a:avLst/>
            </a:prstGeom>
            <a:noFill/>
            <a:ln w="0">
              <a:solidFill>
                <a:srgbClr val="000000"/>
              </a:solidFill>
              <a:round/>
              <a:headEnd/>
              <a:tailEnd/>
            </a:ln>
          </p:spPr>
          <p:txBody>
            <a:bodyPr/>
            <a:lstStyle/>
            <a:p>
              <a:endParaRPr lang="en-GB"/>
            </a:p>
          </p:txBody>
        </p:sp>
        <p:sp>
          <p:nvSpPr>
            <p:cNvPr id="70324" name="Rectangle 382"/>
            <p:cNvSpPr>
              <a:spLocks noChangeArrowheads="1"/>
            </p:cNvSpPr>
            <p:nvPr/>
          </p:nvSpPr>
          <p:spPr bwMode="auto">
            <a:xfrm>
              <a:off x="1596" y="3445"/>
              <a:ext cx="370" cy="2"/>
            </a:xfrm>
            <a:prstGeom prst="rect">
              <a:avLst/>
            </a:prstGeom>
            <a:solidFill>
              <a:srgbClr val="000000"/>
            </a:solidFill>
            <a:ln w="9525">
              <a:noFill/>
              <a:miter lim="800000"/>
              <a:headEnd/>
              <a:tailEnd/>
            </a:ln>
          </p:spPr>
          <p:txBody>
            <a:bodyPr/>
            <a:lstStyle/>
            <a:p>
              <a:endParaRPr lang="en-GB"/>
            </a:p>
          </p:txBody>
        </p:sp>
        <p:sp>
          <p:nvSpPr>
            <p:cNvPr id="70325" name="Line 383"/>
            <p:cNvSpPr>
              <a:spLocks noChangeShapeType="1"/>
            </p:cNvSpPr>
            <p:nvPr/>
          </p:nvSpPr>
          <p:spPr bwMode="auto">
            <a:xfrm>
              <a:off x="1596" y="3445"/>
              <a:ext cx="370" cy="1"/>
            </a:xfrm>
            <a:prstGeom prst="line">
              <a:avLst/>
            </a:prstGeom>
            <a:noFill/>
            <a:ln w="0">
              <a:solidFill>
                <a:srgbClr val="000000"/>
              </a:solidFill>
              <a:round/>
              <a:headEnd/>
              <a:tailEnd/>
            </a:ln>
          </p:spPr>
          <p:txBody>
            <a:bodyPr/>
            <a:lstStyle/>
            <a:p>
              <a:endParaRPr lang="en-GB"/>
            </a:p>
          </p:txBody>
        </p:sp>
        <p:sp>
          <p:nvSpPr>
            <p:cNvPr id="70326" name="Rectangle 384"/>
            <p:cNvSpPr>
              <a:spLocks noChangeArrowheads="1"/>
            </p:cNvSpPr>
            <p:nvPr/>
          </p:nvSpPr>
          <p:spPr bwMode="auto">
            <a:xfrm>
              <a:off x="1966" y="3445"/>
              <a:ext cx="3" cy="4"/>
            </a:xfrm>
            <a:prstGeom prst="rect">
              <a:avLst/>
            </a:prstGeom>
            <a:solidFill>
              <a:srgbClr val="000000"/>
            </a:solidFill>
            <a:ln w="9525">
              <a:noFill/>
              <a:miter lim="800000"/>
              <a:headEnd/>
              <a:tailEnd/>
            </a:ln>
          </p:spPr>
          <p:txBody>
            <a:bodyPr/>
            <a:lstStyle/>
            <a:p>
              <a:endParaRPr lang="en-GB"/>
            </a:p>
          </p:txBody>
        </p:sp>
        <p:sp>
          <p:nvSpPr>
            <p:cNvPr id="70327" name="Line 385"/>
            <p:cNvSpPr>
              <a:spLocks noChangeShapeType="1"/>
            </p:cNvSpPr>
            <p:nvPr/>
          </p:nvSpPr>
          <p:spPr bwMode="auto">
            <a:xfrm>
              <a:off x="1966" y="3445"/>
              <a:ext cx="1" cy="4"/>
            </a:xfrm>
            <a:prstGeom prst="line">
              <a:avLst/>
            </a:prstGeom>
            <a:noFill/>
            <a:ln w="0">
              <a:solidFill>
                <a:srgbClr val="000000"/>
              </a:solidFill>
              <a:round/>
              <a:headEnd/>
              <a:tailEnd/>
            </a:ln>
          </p:spPr>
          <p:txBody>
            <a:bodyPr/>
            <a:lstStyle/>
            <a:p>
              <a:endParaRPr lang="en-GB"/>
            </a:p>
          </p:txBody>
        </p:sp>
        <p:sp>
          <p:nvSpPr>
            <p:cNvPr id="70328" name="Rectangle 386"/>
            <p:cNvSpPr>
              <a:spLocks noChangeArrowheads="1"/>
            </p:cNvSpPr>
            <p:nvPr/>
          </p:nvSpPr>
          <p:spPr bwMode="auto">
            <a:xfrm>
              <a:off x="1969" y="3445"/>
              <a:ext cx="369" cy="2"/>
            </a:xfrm>
            <a:prstGeom prst="rect">
              <a:avLst/>
            </a:prstGeom>
            <a:solidFill>
              <a:srgbClr val="000000"/>
            </a:solidFill>
            <a:ln w="9525">
              <a:noFill/>
              <a:miter lim="800000"/>
              <a:headEnd/>
              <a:tailEnd/>
            </a:ln>
          </p:spPr>
          <p:txBody>
            <a:bodyPr/>
            <a:lstStyle/>
            <a:p>
              <a:endParaRPr lang="en-GB"/>
            </a:p>
          </p:txBody>
        </p:sp>
        <p:sp>
          <p:nvSpPr>
            <p:cNvPr id="70329" name="Line 387"/>
            <p:cNvSpPr>
              <a:spLocks noChangeShapeType="1"/>
            </p:cNvSpPr>
            <p:nvPr/>
          </p:nvSpPr>
          <p:spPr bwMode="auto">
            <a:xfrm>
              <a:off x="1969" y="3445"/>
              <a:ext cx="369" cy="1"/>
            </a:xfrm>
            <a:prstGeom prst="line">
              <a:avLst/>
            </a:prstGeom>
            <a:noFill/>
            <a:ln w="0">
              <a:solidFill>
                <a:srgbClr val="000000"/>
              </a:solidFill>
              <a:round/>
              <a:headEnd/>
              <a:tailEnd/>
            </a:ln>
          </p:spPr>
          <p:txBody>
            <a:bodyPr/>
            <a:lstStyle/>
            <a:p>
              <a:endParaRPr lang="en-GB"/>
            </a:p>
          </p:txBody>
        </p:sp>
        <p:sp>
          <p:nvSpPr>
            <p:cNvPr id="70330" name="Rectangle 388"/>
            <p:cNvSpPr>
              <a:spLocks noChangeArrowheads="1"/>
            </p:cNvSpPr>
            <p:nvPr/>
          </p:nvSpPr>
          <p:spPr bwMode="auto">
            <a:xfrm>
              <a:off x="2338" y="3445"/>
              <a:ext cx="3" cy="4"/>
            </a:xfrm>
            <a:prstGeom prst="rect">
              <a:avLst/>
            </a:prstGeom>
            <a:solidFill>
              <a:srgbClr val="000000"/>
            </a:solidFill>
            <a:ln w="9525">
              <a:noFill/>
              <a:miter lim="800000"/>
              <a:headEnd/>
              <a:tailEnd/>
            </a:ln>
          </p:spPr>
          <p:txBody>
            <a:bodyPr/>
            <a:lstStyle/>
            <a:p>
              <a:endParaRPr lang="en-GB"/>
            </a:p>
          </p:txBody>
        </p:sp>
        <p:sp>
          <p:nvSpPr>
            <p:cNvPr id="70331" name="Line 389"/>
            <p:cNvSpPr>
              <a:spLocks noChangeShapeType="1"/>
            </p:cNvSpPr>
            <p:nvPr/>
          </p:nvSpPr>
          <p:spPr bwMode="auto">
            <a:xfrm>
              <a:off x="2338" y="3445"/>
              <a:ext cx="1" cy="4"/>
            </a:xfrm>
            <a:prstGeom prst="line">
              <a:avLst/>
            </a:prstGeom>
            <a:noFill/>
            <a:ln w="0">
              <a:solidFill>
                <a:srgbClr val="000000"/>
              </a:solidFill>
              <a:round/>
              <a:headEnd/>
              <a:tailEnd/>
            </a:ln>
          </p:spPr>
          <p:txBody>
            <a:bodyPr/>
            <a:lstStyle/>
            <a:p>
              <a:endParaRPr lang="en-GB"/>
            </a:p>
          </p:txBody>
        </p:sp>
        <p:sp>
          <p:nvSpPr>
            <p:cNvPr id="70332" name="Rectangle 390"/>
            <p:cNvSpPr>
              <a:spLocks noChangeArrowheads="1"/>
            </p:cNvSpPr>
            <p:nvPr/>
          </p:nvSpPr>
          <p:spPr bwMode="auto">
            <a:xfrm>
              <a:off x="2341" y="3445"/>
              <a:ext cx="370" cy="2"/>
            </a:xfrm>
            <a:prstGeom prst="rect">
              <a:avLst/>
            </a:prstGeom>
            <a:solidFill>
              <a:srgbClr val="000000"/>
            </a:solidFill>
            <a:ln w="9525">
              <a:noFill/>
              <a:miter lim="800000"/>
              <a:headEnd/>
              <a:tailEnd/>
            </a:ln>
          </p:spPr>
          <p:txBody>
            <a:bodyPr/>
            <a:lstStyle/>
            <a:p>
              <a:endParaRPr lang="en-GB"/>
            </a:p>
          </p:txBody>
        </p:sp>
        <p:sp>
          <p:nvSpPr>
            <p:cNvPr id="70333" name="Line 391"/>
            <p:cNvSpPr>
              <a:spLocks noChangeShapeType="1"/>
            </p:cNvSpPr>
            <p:nvPr/>
          </p:nvSpPr>
          <p:spPr bwMode="auto">
            <a:xfrm>
              <a:off x="2341" y="3445"/>
              <a:ext cx="370" cy="1"/>
            </a:xfrm>
            <a:prstGeom prst="line">
              <a:avLst/>
            </a:prstGeom>
            <a:noFill/>
            <a:ln w="0">
              <a:solidFill>
                <a:srgbClr val="000000"/>
              </a:solidFill>
              <a:round/>
              <a:headEnd/>
              <a:tailEnd/>
            </a:ln>
          </p:spPr>
          <p:txBody>
            <a:bodyPr/>
            <a:lstStyle/>
            <a:p>
              <a:endParaRPr lang="en-GB"/>
            </a:p>
          </p:txBody>
        </p:sp>
        <p:sp>
          <p:nvSpPr>
            <p:cNvPr id="70334" name="Rectangle 392"/>
            <p:cNvSpPr>
              <a:spLocks noChangeArrowheads="1"/>
            </p:cNvSpPr>
            <p:nvPr/>
          </p:nvSpPr>
          <p:spPr bwMode="auto">
            <a:xfrm>
              <a:off x="2711" y="3445"/>
              <a:ext cx="3" cy="4"/>
            </a:xfrm>
            <a:prstGeom prst="rect">
              <a:avLst/>
            </a:prstGeom>
            <a:solidFill>
              <a:srgbClr val="000000"/>
            </a:solidFill>
            <a:ln w="9525">
              <a:noFill/>
              <a:miter lim="800000"/>
              <a:headEnd/>
              <a:tailEnd/>
            </a:ln>
          </p:spPr>
          <p:txBody>
            <a:bodyPr/>
            <a:lstStyle/>
            <a:p>
              <a:endParaRPr lang="en-GB"/>
            </a:p>
          </p:txBody>
        </p:sp>
        <p:sp>
          <p:nvSpPr>
            <p:cNvPr id="70335" name="Line 393"/>
            <p:cNvSpPr>
              <a:spLocks noChangeShapeType="1"/>
            </p:cNvSpPr>
            <p:nvPr/>
          </p:nvSpPr>
          <p:spPr bwMode="auto">
            <a:xfrm>
              <a:off x="2711" y="3445"/>
              <a:ext cx="1" cy="4"/>
            </a:xfrm>
            <a:prstGeom prst="line">
              <a:avLst/>
            </a:prstGeom>
            <a:noFill/>
            <a:ln w="0">
              <a:solidFill>
                <a:srgbClr val="000000"/>
              </a:solidFill>
              <a:round/>
              <a:headEnd/>
              <a:tailEnd/>
            </a:ln>
          </p:spPr>
          <p:txBody>
            <a:bodyPr/>
            <a:lstStyle/>
            <a:p>
              <a:endParaRPr lang="en-GB"/>
            </a:p>
          </p:txBody>
        </p:sp>
        <p:sp>
          <p:nvSpPr>
            <p:cNvPr id="70336" name="Rectangle 394"/>
            <p:cNvSpPr>
              <a:spLocks noChangeArrowheads="1"/>
            </p:cNvSpPr>
            <p:nvPr/>
          </p:nvSpPr>
          <p:spPr bwMode="auto">
            <a:xfrm>
              <a:off x="2714" y="3445"/>
              <a:ext cx="371" cy="2"/>
            </a:xfrm>
            <a:prstGeom prst="rect">
              <a:avLst/>
            </a:prstGeom>
            <a:solidFill>
              <a:srgbClr val="000000"/>
            </a:solidFill>
            <a:ln w="9525">
              <a:noFill/>
              <a:miter lim="800000"/>
              <a:headEnd/>
              <a:tailEnd/>
            </a:ln>
          </p:spPr>
          <p:txBody>
            <a:bodyPr/>
            <a:lstStyle/>
            <a:p>
              <a:endParaRPr lang="en-GB"/>
            </a:p>
          </p:txBody>
        </p:sp>
        <p:sp>
          <p:nvSpPr>
            <p:cNvPr id="70337" name="Line 395"/>
            <p:cNvSpPr>
              <a:spLocks noChangeShapeType="1"/>
            </p:cNvSpPr>
            <p:nvPr/>
          </p:nvSpPr>
          <p:spPr bwMode="auto">
            <a:xfrm>
              <a:off x="2714" y="3445"/>
              <a:ext cx="371" cy="1"/>
            </a:xfrm>
            <a:prstGeom prst="line">
              <a:avLst/>
            </a:prstGeom>
            <a:noFill/>
            <a:ln w="0">
              <a:solidFill>
                <a:srgbClr val="000000"/>
              </a:solidFill>
              <a:round/>
              <a:headEnd/>
              <a:tailEnd/>
            </a:ln>
          </p:spPr>
          <p:txBody>
            <a:bodyPr/>
            <a:lstStyle/>
            <a:p>
              <a:endParaRPr lang="en-GB"/>
            </a:p>
          </p:txBody>
        </p:sp>
        <p:sp>
          <p:nvSpPr>
            <p:cNvPr id="70338" name="Rectangle 396"/>
            <p:cNvSpPr>
              <a:spLocks noChangeArrowheads="1"/>
            </p:cNvSpPr>
            <p:nvPr/>
          </p:nvSpPr>
          <p:spPr bwMode="auto">
            <a:xfrm>
              <a:off x="3085" y="3445"/>
              <a:ext cx="2" cy="4"/>
            </a:xfrm>
            <a:prstGeom prst="rect">
              <a:avLst/>
            </a:prstGeom>
            <a:solidFill>
              <a:srgbClr val="000000"/>
            </a:solidFill>
            <a:ln w="9525">
              <a:noFill/>
              <a:miter lim="800000"/>
              <a:headEnd/>
              <a:tailEnd/>
            </a:ln>
          </p:spPr>
          <p:txBody>
            <a:bodyPr/>
            <a:lstStyle/>
            <a:p>
              <a:endParaRPr lang="en-GB"/>
            </a:p>
          </p:txBody>
        </p:sp>
        <p:sp>
          <p:nvSpPr>
            <p:cNvPr id="70339" name="Line 397"/>
            <p:cNvSpPr>
              <a:spLocks noChangeShapeType="1"/>
            </p:cNvSpPr>
            <p:nvPr/>
          </p:nvSpPr>
          <p:spPr bwMode="auto">
            <a:xfrm>
              <a:off x="3085" y="3445"/>
              <a:ext cx="1" cy="4"/>
            </a:xfrm>
            <a:prstGeom prst="line">
              <a:avLst/>
            </a:prstGeom>
            <a:noFill/>
            <a:ln w="0">
              <a:solidFill>
                <a:srgbClr val="000000"/>
              </a:solidFill>
              <a:round/>
              <a:headEnd/>
              <a:tailEnd/>
            </a:ln>
          </p:spPr>
          <p:txBody>
            <a:bodyPr/>
            <a:lstStyle/>
            <a:p>
              <a:endParaRPr lang="en-GB"/>
            </a:p>
          </p:txBody>
        </p:sp>
        <p:sp>
          <p:nvSpPr>
            <p:cNvPr id="70340" name="Rectangle 398"/>
            <p:cNvSpPr>
              <a:spLocks noChangeArrowheads="1"/>
            </p:cNvSpPr>
            <p:nvPr/>
          </p:nvSpPr>
          <p:spPr bwMode="auto">
            <a:xfrm>
              <a:off x="3087" y="3445"/>
              <a:ext cx="369" cy="2"/>
            </a:xfrm>
            <a:prstGeom prst="rect">
              <a:avLst/>
            </a:prstGeom>
            <a:solidFill>
              <a:srgbClr val="000000"/>
            </a:solidFill>
            <a:ln w="9525">
              <a:noFill/>
              <a:miter lim="800000"/>
              <a:headEnd/>
              <a:tailEnd/>
            </a:ln>
          </p:spPr>
          <p:txBody>
            <a:bodyPr/>
            <a:lstStyle/>
            <a:p>
              <a:endParaRPr lang="en-GB"/>
            </a:p>
          </p:txBody>
        </p:sp>
        <p:sp>
          <p:nvSpPr>
            <p:cNvPr id="70341" name="Line 399"/>
            <p:cNvSpPr>
              <a:spLocks noChangeShapeType="1"/>
            </p:cNvSpPr>
            <p:nvPr/>
          </p:nvSpPr>
          <p:spPr bwMode="auto">
            <a:xfrm>
              <a:off x="3087" y="3445"/>
              <a:ext cx="369" cy="1"/>
            </a:xfrm>
            <a:prstGeom prst="line">
              <a:avLst/>
            </a:prstGeom>
            <a:noFill/>
            <a:ln w="0">
              <a:solidFill>
                <a:srgbClr val="000000"/>
              </a:solidFill>
              <a:round/>
              <a:headEnd/>
              <a:tailEnd/>
            </a:ln>
          </p:spPr>
          <p:txBody>
            <a:bodyPr/>
            <a:lstStyle/>
            <a:p>
              <a:endParaRPr lang="en-GB"/>
            </a:p>
          </p:txBody>
        </p:sp>
        <p:sp>
          <p:nvSpPr>
            <p:cNvPr id="70342" name="Rectangle 400"/>
            <p:cNvSpPr>
              <a:spLocks noChangeArrowheads="1"/>
            </p:cNvSpPr>
            <p:nvPr/>
          </p:nvSpPr>
          <p:spPr bwMode="auto">
            <a:xfrm>
              <a:off x="3456" y="3445"/>
              <a:ext cx="3" cy="4"/>
            </a:xfrm>
            <a:prstGeom prst="rect">
              <a:avLst/>
            </a:prstGeom>
            <a:solidFill>
              <a:srgbClr val="000000"/>
            </a:solidFill>
            <a:ln w="9525">
              <a:noFill/>
              <a:miter lim="800000"/>
              <a:headEnd/>
              <a:tailEnd/>
            </a:ln>
          </p:spPr>
          <p:txBody>
            <a:bodyPr/>
            <a:lstStyle/>
            <a:p>
              <a:endParaRPr lang="en-GB"/>
            </a:p>
          </p:txBody>
        </p:sp>
      </p:grpSp>
      <p:grpSp>
        <p:nvGrpSpPr>
          <p:cNvPr id="69833" name="Group 401"/>
          <p:cNvGrpSpPr>
            <a:grpSpLocks/>
          </p:cNvGrpSpPr>
          <p:nvPr/>
        </p:nvGrpSpPr>
        <p:grpSpPr bwMode="auto">
          <a:xfrm>
            <a:off x="509588" y="3348038"/>
            <a:ext cx="7600950" cy="2663825"/>
            <a:chOff x="242" y="2812"/>
            <a:chExt cx="3590" cy="2237"/>
          </a:xfrm>
        </p:grpSpPr>
        <p:sp>
          <p:nvSpPr>
            <p:cNvPr id="69943" name="Line 402"/>
            <p:cNvSpPr>
              <a:spLocks noChangeShapeType="1"/>
            </p:cNvSpPr>
            <p:nvPr/>
          </p:nvSpPr>
          <p:spPr bwMode="auto">
            <a:xfrm>
              <a:off x="3456" y="3445"/>
              <a:ext cx="1" cy="4"/>
            </a:xfrm>
            <a:prstGeom prst="line">
              <a:avLst/>
            </a:prstGeom>
            <a:noFill/>
            <a:ln w="0">
              <a:solidFill>
                <a:srgbClr val="000000"/>
              </a:solidFill>
              <a:round/>
              <a:headEnd/>
              <a:tailEnd/>
            </a:ln>
          </p:spPr>
          <p:txBody>
            <a:bodyPr/>
            <a:lstStyle/>
            <a:p>
              <a:endParaRPr lang="en-GB"/>
            </a:p>
          </p:txBody>
        </p:sp>
        <p:sp>
          <p:nvSpPr>
            <p:cNvPr id="69944" name="Rectangle 403"/>
            <p:cNvSpPr>
              <a:spLocks noChangeArrowheads="1"/>
            </p:cNvSpPr>
            <p:nvPr/>
          </p:nvSpPr>
          <p:spPr bwMode="auto">
            <a:xfrm>
              <a:off x="3459" y="3445"/>
              <a:ext cx="371" cy="2"/>
            </a:xfrm>
            <a:prstGeom prst="rect">
              <a:avLst/>
            </a:prstGeom>
            <a:solidFill>
              <a:srgbClr val="000000"/>
            </a:solidFill>
            <a:ln w="9525">
              <a:noFill/>
              <a:miter lim="800000"/>
              <a:headEnd/>
              <a:tailEnd/>
            </a:ln>
          </p:spPr>
          <p:txBody>
            <a:bodyPr/>
            <a:lstStyle/>
            <a:p>
              <a:endParaRPr lang="en-GB"/>
            </a:p>
          </p:txBody>
        </p:sp>
        <p:sp>
          <p:nvSpPr>
            <p:cNvPr id="69945" name="Line 404"/>
            <p:cNvSpPr>
              <a:spLocks noChangeShapeType="1"/>
            </p:cNvSpPr>
            <p:nvPr/>
          </p:nvSpPr>
          <p:spPr bwMode="auto">
            <a:xfrm>
              <a:off x="3459" y="3445"/>
              <a:ext cx="371" cy="1"/>
            </a:xfrm>
            <a:prstGeom prst="line">
              <a:avLst/>
            </a:prstGeom>
            <a:noFill/>
            <a:ln w="0">
              <a:solidFill>
                <a:srgbClr val="000000"/>
              </a:solidFill>
              <a:round/>
              <a:headEnd/>
              <a:tailEnd/>
            </a:ln>
          </p:spPr>
          <p:txBody>
            <a:bodyPr/>
            <a:lstStyle/>
            <a:p>
              <a:endParaRPr lang="en-GB"/>
            </a:p>
          </p:txBody>
        </p:sp>
        <p:sp>
          <p:nvSpPr>
            <p:cNvPr id="69946" name="Rectangle 405"/>
            <p:cNvSpPr>
              <a:spLocks noChangeArrowheads="1"/>
            </p:cNvSpPr>
            <p:nvPr/>
          </p:nvSpPr>
          <p:spPr bwMode="auto">
            <a:xfrm>
              <a:off x="3830" y="3445"/>
              <a:ext cx="2" cy="4"/>
            </a:xfrm>
            <a:prstGeom prst="rect">
              <a:avLst/>
            </a:prstGeom>
            <a:solidFill>
              <a:srgbClr val="000000"/>
            </a:solidFill>
            <a:ln w="9525">
              <a:noFill/>
              <a:miter lim="800000"/>
              <a:headEnd/>
              <a:tailEnd/>
            </a:ln>
          </p:spPr>
          <p:txBody>
            <a:bodyPr/>
            <a:lstStyle/>
            <a:p>
              <a:endParaRPr lang="en-GB"/>
            </a:p>
          </p:txBody>
        </p:sp>
        <p:sp>
          <p:nvSpPr>
            <p:cNvPr id="69947" name="Line 406"/>
            <p:cNvSpPr>
              <a:spLocks noChangeShapeType="1"/>
            </p:cNvSpPr>
            <p:nvPr/>
          </p:nvSpPr>
          <p:spPr bwMode="auto">
            <a:xfrm>
              <a:off x="3830" y="3445"/>
              <a:ext cx="1" cy="4"/>
            </a:xfrm>
            <a:prstGeom prst="line">
              <a:avLst/>
            </a:prstGeom>
            <a:noFill/>
            <a:ln w="0">
              <a:solidFill>
                <a:srgbClr val="000000"/>
              </a:solidFill>
              <a:round/>
              <a:headEnd/>
              <a:tailEnd/>
            </a:ln>
          </p:spPr>
          <p:txBody>
            <a:bodyPr/>
            <a:lstStyle/>
            <a:p>
              <a:endParaRPr lang="en-GB"/>
            </a:p>
          </p:txBody>
        </p:sp>
        <p:sp>
          <p:nvSpPr>
            <p:cNvPr id="69948" name="Rectangle 407"/>
            <p:cNvSpPr>
              <a:spLocks noChangeArrowheads="1"/>
            </p:cNvSpPr>
            <p:nvPr/>
          </p:nvSpPr>
          <p:spPr bwMode="auto">
            <a:xfrm>
              <a:off x="394" y="3449"/>
              <a:ext cx="2" cy="396"/>
            </a:xfrm>
            <a:prstGeom prst="rect">
              <a:avLst/>
            </a:prstGeom>
            <a:solidFill>
              <a:srgbClr val="000000"/>
            </a:solidFill>
            <a:ln w="9525">
              <a:noFill/>
              <a:miter lim="800000"/>
              <a:headEnd/>
              <a:tailEnd/>
            </a:ln>
          </p:spPr>
          <p:txBody>
            <a:bodyPr/>
            <a:lstStyle/>
            <a:p>
              <a:endParaRPr lang="en-GB"/>
            </a:p>
          </p:txBody>
        </p:sp>
        <p:sp>
          <p:nvSpPr>
            <p:cNvPr id="69949" name="Line 408"/>
            <p:cNvSpPr>
              <a:spLocks noChangeShapeType="1"/>
            </p:cNvSpPr>
            <p:nvPr/>
          </p:nvSpPr>
          <p:spPr bwMode="auto">
            <a:xfrm>
              <a:off x="394" y="3449"/>
              <a:ext cx="1" cy="396"/>
            </a:xfrm>
            <a:prstGeom prst="line">
              <a:avLst/>
            </a:prstGeom>
            <a:noFill/>
            <a:ln w="0">
              <a:solidFill>
                <a:srgbClr val="000000"/>
              </a:solidFill>
              <a:round/>
              <a:headEnd/>
              <a:tailEnd/>
            </a:ln>
          </p:spPr>
          <p:txBody>
            <a:bodyPr/>
            <a:lstStyle/>
            <a:p>
              <a:endParaRPr lang="en-GB"/>
            </a:p>
          </p:txBody>
        </p:sp>
        <p:sp>
          <p:nvSpPr>
            <p:cNvPr id="69950" name="Rectangle 409"/>
            <p:cNvSpPr>
              <a:spLocks noChangeArrowheads="1"/>
            </p:cNvSpPr>
            <p:nvPr/>
          </p:nvSpPr>
          <p:spPr bwMode="auto">
            <a:xfrm>
              <a:off x="1221" y="3449"/>
              <a:ext cx="3" cy="396"/>
            </a:xfrm>
            <a:prstGeom prst="rect">
              <a:avLst/>
            </a:prstGeom>
            <a:solidFill>
              <a:srgbClr val="000000"/>
            </a:solidFill>
            <a:ln w="9525">
              <a:noFill/>
              <a:miter lim="800000"/>
              <a:headEnd/>
              <a:tailEnd/>
            </a:ln>
          </p:spPr>
          <p:txBody>
            <a:bodyPr/>
            <a:lstStyle/>
            <a:p>
              <a:endParaRPr lang="en-GB"/>
            </a:p>
          </p:txBody>
        </p:sp>
        <p:sp>
          <p:nvSpPr>
            <p:cNvPr id="69951" name="Line 410"/>
            <p:cNvSpPr>
              <a:spLocks noChangeShapeType="1"/>
            </p:cNvSpPr>
            <p:nvPr/>
          </p:nvSpPr>
          <p:spPr bwMode="auto">
            <a:xfrm>
              <a:off x="1221" y="3449"/>
              <a:ext cx="1" cy="396"/>
            </a:xfrm>
            <a:prstGeom prst="line">
              <a:avLst/>
            </a:prstGeom>
            <a:noFill/>
            <a:ln w="0">
              <a:solidFill>
                <a:srgbClr val="000000"/>
              </a:solidFill>
              <a:round/>
              <a:headEnd/>
              <a:tailEnd/>
            </a:ln>
          </p:spPr>
          <p:txBody>
            <a:bodyPr/>
            <a:lstStyle/>
            <a:p>
              <a:endParaRPr lang="en-GB"/>
            </a:p>
          </p:txBody>
        </p:sp>
        <p:sp>
          <p:nvSpPr>
            <p:cNvPr id="69952" name="Rectangle 411"/>
            <p:cNvSpPr>
              <a:spLocks noChangeArrowheads="1"/>
            </p:cNvSpPr>
            <p:nvPr/>
          </p:nvSpPr>
          <p:spPr bwMode="auto">
            <a:xfrm>
              <a:off x="1593" y="3449"/>
              <a:ext cx="3" cy="396"/>
            </a:xfrm>
            <a:prstGeom prst="rect">
              <a:avLst/>
            </a:prstGeom>
            <a:solidFill>
              <a:srgbClr val="000000"/>
            </a:solidFill>
            <a:ln w="9525">
              <a:noFill/>
              <a:miter lim="800000"/>
              <a:headEnd/>
              <a:tailEnd/>
            </a:ln>
          </p:spPr>
          <p:txBody>
            <a:bodyPr/>
            <a:lstStyle/>
            <a:p>
              <a:endParaRPr lang="en-GB"/>
            </a:p>
          </p:txBody>
        </p:sp>
        <p:sp>
          <p:nvSpPr>
            <p:cNvPr id="69953" name="Line 412"/>
            <p:cNvSpPr>
              <a:spLocks noChangeShapeType="1"/>
            </p:cNvSpPr>
            <p:nvPr/>
          </p:nvSpPr>
          <p:spPr bwMode="auto">
            <a:xfrm>
              <a:off x="1593" y="3449"/>
              <a:ext cx="1" cy="396"/>
            </a:xfrm>
            <a:prstGeom prst="line">
              <a:avLst/>
            </a:prstGeom>
            <a:noFill/>
            <a:ln w="0">
              <a:solidFill>
                <a:srgbClr val="000000"/>
              </a:solidFill>
              <a:round/>
              <a:headEnd/>
              <a:tailEnd/>
            </a:ln>
          </p:spPr>
          <p:txBody>
            <a:bodyPr/>
            <a:lstStyle/>
            <a:p>
              <a:endParaRPr lang="en-GB"/>
            </a:p>
          </p:txBody>
        </p:sp>
        <p:sp>
          <p:nvSpPr>
            <p:cNvPr id="69954" name="Rectangle 413"/>
            <p:cNvSpPr>
              <a:spLocks noChangeArrowheads="1"/>
            </p:cNvSpPr>
            <p:nvPr/>
          </p:nvSpPr>
          <p:spPr bwMode="auto">
            <a:xfrm>
              <a:off x="1966" y="3449"/>
              <a:ext cx="3" cy="396"/>
            </a:xfrm>
            <a:prstGeom prst="rect">
              <a:avLst/>
            </a:prstGeom>
            <a:solidFill>
              <a:srgbClr val="000000"/>
            </a:solidFill>
            <a:ln w="9525">
              <a:noFill/>
              <a:miter lim="800000"/>
              <a:headEnd/>
              <a:tailEnd/>
            </a:ln>
          </p:spPr>
          <p:txBody>
            <a:bodyPr/>
            <a:lstStyle/>
            <a:p>
              <a:endParaRPr lang="en-GB"/>
            </a:p>
          </p:txBody>
        </p:sp>
        <p:sp>
          <p:nvSpPr>
            <p:cNvPr id="69955" name="Line 414"/>
            <p:cNvSpPr>
              <a:spLocks noChangeShapeType="1"/>
            </p:cNvSpPr>
            <p:nvPr/>
          </p:nvSpPr>
          <p:spPr bwMode="auto">
            <a:xfrm>
              <a:off x="1966" y="3449"/>
              <a:ext cx="1" cy="396"/>
            </a:xfrm>
            <a:prstGeom prst="line">
              <a:avLst/>
            </a:prstGeom>
            <a:noFill/>
            <a:ln w="0">
              <a:solidFill>
                <a:srgbClr val="000000"/>
              </a:solidFill>
              <a:round/>
              <a:headEnd/>
              <a:tailEnd/>
            </a:ln>
          </p:spPr>
          <p:txBody>
            <a:bodyPr/>
            <a:lstStyle/>
            <a:p>
              <a:endParaRPr lang="en-GB"/>
            </a:p>
          </p:txBody>
        </p:sp>
        <p:sp>
          <p:nvSpPr>
            <p:cNvPr id="69956" name="Rectangle 415"/>
            <p:cNvSpPr>
              <a:spLocks noChangeArrowheads="1"/>
            </p:cNvSpPr>
            <p:nvPr/>
          </p:nvSpPr>
          <p:spPr bwMode="auto">
            <a:xfrm>
              <a:off x="2338" y="3449"/>
              <a:ext cx="3" cy="396"/>
            </a:xfrm>
            <a:prstGeom prst="rect">
              <a:avLst/>
            </a:prstGeom>
            <a:solidFill>
              <a:srgbClr val="000000"/>
            </a:solidFill>
            <a:ln w="9525">
              <a:noFill/>
              <a:miter lim="800000"/>
              <a:headEnd/>
              <a:tailEnd/>
            </a:ln>
          </p:spPr>
          <p:txBody>
            <a:bodyPr/>
            <a:lstStyle/>
            <a:p>
              <a:endParaRPr lang="en-GB"/>
            </a:p>
          </p:txBody>
        </p:sp>
        <p:sp>
          <p:nvSpPr>
            <p:cNvPr id="69957" name="Line 416"/>
            <p:cNvSpPr>
              <a:spLocks noChangeShapeType="1"/>
            </p:cNvSpPr>
            <p:nvPr/>
          </p:nvSpPr>
          <p:spPr bwMode="auto">
            <a:xfrm>
              <a:off x="2338" y="3449"/>
              <a:ext cx="1" cy="396"/>
            </a:xfrm>
            <a:prstGeom prst="line">
              <a:avLst/>
            </a:prstGeom>
            <a:noFill/>
            <a:ln w="0">
              <a:solidFill>
                <a:srgbClr val="000000"/>
              </a:solidFill>
              <a:round/>
              <a:headEnd/>
              <a:tailEnd/>
            </a:ln>
          </p:spPr>
          <p:txBody>
            <a:bodyPr/>
            <a:lstStyle/>
            <a:p>
              <a:endParaRPr lang="en-GB"/>
            </a:p>
          </p:txBody>
        </p:sp>
        <p:sp>
          <p:nvSpPr>
            <p:cNvPr id="69958" name="Rectangle 417"/>
            <p:cNvSpPr>
              <a:spLocks noChangeArrowheads="1"/>
            </p:cNvSpPr>
            <p:nvPr/>
          </p:nvSpPr>
          <p:spPr bwMode="auto">
            <a:xfrm>
              <a:off x="2711" y="3449"/>
              <a:ext cx="3" cy="396"/>
            </a:xfrm>
            <a:prstGeom prst="rect">
              <a:avLst/>
            </a:prstGeom>
            <a:solidFill>
              <a:srgbClr val="000000"/>
            </a:solidFill>
            <a:ln w="9525">
              <a:noFill/>
              <a:miter lim="800000"/>
              <a:headEnd/>
              <a:tailEnd/>
            </a:ln>
          </p:spPr>
          <p:txBody>
            <a:bodyPr/>
            <a:lstStyle/>
            <a:p>
              <a:endParaRPr lang="en-GB"/>
            </a:p>
          </p:txBody>
        </p:sp>
        <p:sp>
          <p:nvSpPr>
            <p:cNvPr id="69959" name="Line 418"/>
            <p:cNvSpPr>
              <a:spLocks noChangeShapeType="1"/>
            </p:cNvSpPr>
            <p:nvPr/>
          </p:nvSpPr>
          <p:spPr bwMode="auto">
            <a:xfrm>
              <a:off x="2711" y="3449"/>
              <a:ext cx="1" cy="396"/>
            </a:xfrm>
            <a:prstGeom prst="line">
              <a:avLst/>
            </a:prstGeom>
            <a:noFill/>
            <a:ln w="0">
              <a:solidFill>
                <a:srgbClr val="000000"/>
              </a:solidFill>
              <a:round/>
              <a:headEnd/>
              <a:tailEnd/>
            </a:ln>
          </p:spPr>
          <p:txBody>
            <a:bodyPr/>
            <a:lstStyle/>
            <a:p>
              <a:endParaRPr lang="en-GB"/>
            </a:p>
          </p:txBody>
        </p:sp>
        <p:sp>
          <p:nvSpPr>
            <p:cNvPr id="69960" name="Rectangle 419"/>
            <p:cNvSpPr>
              <a:spLocks noChangeArrowheads="1"/>
            </p:cNvSpPr>
            <p:nvPr/>
          </p:nvSpPr>
          <p:spPr bwMode="auto">
            <a:xfrm>
              <a:off x="3085" y="3449"/>
              <a:ext cx="2" cy="396"/>
            </a:xfrm>
            <a:prstGeom prst="rect">
              <a:avLst/>
            </a:prstGeom>
            <a:solidFill>
              <a:srgbClr val="000000"/>
            </a:solidFill>
            <a:ln w="9525">
              <a:noFill/>
              <a:miter lim="800000"/>
              <a:headEnd/>
              <a:tailEnd/>
            </a:ln>
          </p:spPr>
          <p:txBody>
            <a:bodyPr/>
            <a:lstStyle/>
            <a:p>
              <a:endParaRPr lang="en-GB"/>
            </a:p>
          </p:txBody>
        </p:sp>
        <p:sp>
          <p:nvSpPr>
            <p:cNvPr id="69961" name="Line 420"/>
            <p:cNvSpPr>
              <a:spLocks noChangeShapeType="1"/>
            </p:cNvSpPr>
            <p:nvPr/>
          </p:nvSpPr>
          <p:spPr bwMode="auto">
            <a:xfrm>
              <a:off x="3085" y="3449"/>
              <a:ext cx="1" cy="396"/>
            </a:xfrm>
            <a:prstGeom prst="line">
              <a:avLst/>
            </a:prstGeom>
            <a:noFill/>
            <a:ln w="0">
              <a:solidFill>
                <a:srgbClr val="000000"/>
              </a:solidFill>
              <a:round/>
              <a:headEnd/>
              <a:tailEnd/>
            </a:ln>
          </p:spPr>
          <p:txBody>
            <a:bodyPr/>
            <a:lstStyle/>
            <a:p>
              <a:endParaRPr lang="en-GB"/>
            </a:p>
          </p:txBody>
        </p:sp>
        <p:sp>
          <p:nvSpPr>
            <p:cNvPr id="69962" name="Rectangle 421"/>
            <p:cNvSpPr>
              <a:spLocks noChangeArrowheads="1"/>
            </p:cNvSpPr>
            <p:nvPr/>
          </p:nvSpPr>
          <p:spPr bwMode="auto">
            <a:xfrm>
              <a:off x="3456" y="3449"/>
              <a:ext cx="3" cy="396"/>
            </a:xfrm>
            <a:prstGeom prst="rect">
              <a:avLst/>
            </a:prstGeom>
            <a:solidFill>
              <a:srgbClr val="000000"/>
            </a:solidFill>
            <a:ln w="9525">
              <a:noFill/>
              <a:miter lim="800000"/>
              <a:headEnd/>
              <a:tailEnd/>
            </a:ln>
          </p:spPr>
          <p:txBody>
            <a:bodyPr/>
            <a:lstStyle/>
            <a:p>
              <a:endParaRPr lang="en-GB"/>
            </a:p>
          </p:txBody>
        </p:sp>
        <p:sp>
          <p:nvSpPr>
            <p:cNvPr id="69963" name="Line 422"/>
            <p:cNvSpPr>
              <a:spLocks noChangeShapeType="1"/>
            </p:cNvSpPr>
            <p:nvPr/>
          </p:nvSpPr>
          <p:spPr bwMode="auto">
            <a:xfrm>
              <a:off x="3456" y="3449"/>
              <a:ext cx="1" cy="396"/>
            </a:xfrm>
            <a:prstGeom prst="line">
              <a:avLst/>
            </a:prstGeom>
            <a:noFill/>
            <a:ln w="0">
              <a:solidFill>
                <a:srgbClr val="000000"/>
              </a:solidFill>
              <a:round/>
              <a:headEnd/>
              <a:tailEnd/>
            </a:ln>
          </p:spPr>
          <p:txBody>
            <a:bodyPr/>
            <a:lstStyle/>
            <a:p>
              <a:endParaRPr lang="en-GB"/>
            </a:p>
          </p:txBody>
        </p:sp>
        <p:sp>
          <p:nvSpPr>
            <p:cNvPr id="69964" name="Rectangle 423"/>
            <p:cNvSpPr>
              <a:spLocks noChangeArrowheads="1"/>
            </p:cNvSpPr>
            <p:nvPr/>
          </p:nvSpPr>
          <p:spPr bwMode="auto">
            <a:xfrm>
              <a:off x="3830" y="3449"/>
              <a:ext cx="2" cy="396"/>
            </a:xfrm>
            <a:prstGeom prst="rect">
              <a:avLst/>
            </a:prstGeom>
            <a:solidFill>
              <a:srgbClr val="000000"/>
            </a:solidFill>
            <a:ln w="9525">
              <a:noFill/>
              <a:miter lim="800000"/>
              <a:headEnd/>
              <a:tailEnd/>
            </a:ln>
          </p:spPr>
          <p:txBody>
            <a:bodyPr/>
            <a:lstStyle/>
            <a:p>
              <a:endParaRPr lang="en-GB"/>
            </a:p>
          </p:txBody>
        </p:sp>
        <p:sp>
          <p:nvSpPr>
            <p:cNvPr id="69965" name="Line 424"/>
            <p:cNvSpPr>
              <a:spLocks noChangeShapeType="1"/>
            </p:cNvSpPr>
            <p:nvPr/>
          </p:nvSpPr>
          <p:spPr bwMode="auto">
            <a:xfrm>
              <a:off x="3830" y="3449"/>
              <a:ext cx="1" cy="396"/>
            </a:xfrm>
            <a:prstGeom prst="line">
              <a:avLst/>
            </a:prstGeom>
            <a:noFill/>
            <a:ln w="0">
              <a:solidFill>
                <a:srgbClr val="000000"/>
              </a:solidFill>
              <a:round/>
              <a:headEnd/>
              <a:tailEnd/>
            </a:ln>
          </p:spPr>
          <p:txBody>
            <a:bodyPr/>
            <a:lstStyle/>
            <a:p>
              <a:endParaRPr lang="en-GB"/>
            </a:p>
          </p:txBody>
        </p:sp>
        <p:sp>
          <p:nvSpPr>
            <p:cNvPr id="69966" name="Rectangle 425"/>
            <p:cNvSpPr>
              <a:spLocks noChangeArrowheads="1"/>
            </p:cNvSpPr>
            <p:nvPr/>
          </p:nvSpPr>
          <p:spPr bwMode="auto">
            <a:xfrm>
              <a:off x="526" y="3921"/>
              <a:ext cx="37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TIME TO MARKET</a:t>
              </a:r>
              <a:endParaRPr lang="en-US" sz="1000">
                <a:latin typeface="Times New Roman" pitchFamily="18" charset="0"/>
              </a:endParaRPr>
            </a:p>
          </p:txBody>
        </p:sp>
        <p:sp>
          <p:nvSpPr>
            <p:cNvPr id="69967" name="Rectangle 426"/>
            <p:cNvSpPr>
              <a:spLocks noChangeArrowheads="1"/>
            </p:cNvSpPr>
            <p:nvPr/>
          </p:nvSpPr>
          <p:spPr bwMode="auto">
            <a:xfrm>
              <a:off x="609" y="39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69968" name="Rectangle 427"/>
            <p:cNvSpPr>
              <a:spLocks noChangeArrowheads="1"/>
            </p:cNvSpPr>
            <p:nvPr/>
          </p:nvSpPr>
          <p:spPr bwMode="auto">
            <a:xfrm>
              <a:off x="537" y="4062"/>
              <a:ext cx="429"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DAY REDUCTION</a:t>
              </a:r>
              <a:endParaRPr lang="en-US" sz="1000">
                <a:latin typeface="Times New Roman" pitchFamily="18" charset="0"/>
              </a:endParaRPr>
            </a:p>
          </p:txBody>
        </p:sp>
        <p:sp>
          <p:nvSpPr>
            <p:cNvPr id="69969" name="Rectangle 428"/>
            <p:cNvSpPr>
              <a:spLocks noChangeArrowheads="1"/>
            </p:cNvSpPr>
            <p:nvPr/>
          </p:nvSpPr>
          <p:spPr bwMode="auto">
            <a:xfrm>
              <a:off x="394" y="3845"/>
              <a:ext cx="2" cy="4"/>
            </a:xfrm>
            <a:prstGeom prst="rect">
              <a:avLst/>
            </a:prstGeom>
            <a:solidFill>
              <a:srgbClr val="000000"/>
            </a:solidFill>
            <a:ln w="9525">
              <a:noFill/>
              <a:miter lim="800000"/>
              <a:headEnd/>
              <a:tailEnd/>
            </a:ln>
          </p:spPr>
          <p:txBody>
            <a:bodyPr/>
            <a:lstStyle/>
            <a:p>
              <a:endParaRPr lang="en-GB"/>
            </a:p>
          </p:txBody>
        </p:sp>
        <p:sp>
          <p:nvSpPr>
            <p:cNvPr id="69970" name="Line 429"/>
            <p:cNvSpPr>
              <a:spLocks noChangeShapeType="1"/>
            </p:cNvSpPr>
            <p:nvPr/>
          </p:nvSpPr>
          <p:spPr bwMode="auto">
            <a:xfrm>
              <a:off x="394" y="3845"/>
              <a:ext cx="1" cy="4"/>
            </a:xfrm>
            <a:prstGeom prst="line">
              <a:avLst/>
            </a:prstGeom>
            <a:noFill/>
            <a:ln w="0">
              <a:solidFill>
                <a:srgbClr val="000000"/>
              </a:solidFill>
              <a:round/>
              <a:headEnd/>
              <a:tailEnd/>
            </a:ln>
          </p:spPr>
          <p:txBody>
            <a:bodyPr/>
            <a:lstStyle/>
            <a:p>
              <a:endParaRPr lang="en-GB"/>
            </a:p>
          </p:txBody>
        </p:sp>
        <p:sp>
          <p:nvSpPr>
            <p:cNvPr id="69971" name="Rectangle 430"/>
            <p:cNvSpPr>
              <a:spLocks noChangeArrowheads="1"/>
            </p:cNvSpPr>
            <p:nvPr/>
          </p:nvSpPr>
          <p:spPr bwMode="auto">
            <a:xfrm>
              <a:off x="396" y="3845"/>
              <a:ext cx="825" cy="3"/>
            </a:xfrm>
            <a:prstGeom prst="rect">
              <a:avLst/>
            </a:prstGeom>
            <a:solidFill>
              <a:srgbClr val="000000"/>
            </a:solidFill>
            <a:ln w="9525">
              <a:noFill/>
              <a:miter lim="800000"/>
              <a:headEnd/>
              <a:tailEnd/>
            </a:ln>
          </p:spPr>
          <p:txBody>
            <a:bodyPr/>
            <a:lstStyle/>
            <a:p>
              <a:endParaRPr lang="en-GB"/>
            </a:p>
          </p:txBody>
        </p:sp>
        <p:sp>
          <p:nvSpPr>
            <p:cNvPr id="69972" name="Line 431"/>
            <p:cNvSpPr>
              <a:spLocks noChangeShapeType="1"/>
            </p:cNvSpPr>
            <p:nvPr/>
          </p:nvSpPr>
          <p:spPr bwMode="auto">
            <a:xfrm>
              <a:off x="396" y="3845"/>
              <a:ext cx="825" cy="1"/>
            </a:xfrm>
            <a:prstGeom prst="line">
              <a:avLst/>
            </a:prstGeom>
            <a:noFill/>
            <a:ln w="0">
              <a:solidFill>
                <a:srgbClr val="000000"/>
              </a:solidFill>
              <a:round/>
              <a:headEnd/>
              <a:tailEnd/>
            </a:ln>
          </p:spPr>
          <p:txBody>
            <a:bodyPr/>
            <a:lstStyle/>
            <a:p>
              <a:endParaRPr lang="en-GB"/>
            </a:p>
          </p:txBody>
        </p:sp>
        <p:sp>
          <p:nvSpPr>
            <p:cNvPr id="69973" name="Rectangle 432"/>
            <p:cNvSpPr>
              <a:spLocks noChangeArrowheads="1"/>
            </p:cNvSpPr>
            <p:nvPr/>
          </p:nvSpPr>
          <p:spPr bwMode="auto">
            <a:xfrm>
              <a:off x="1221" y="3845"/>
              <a:ext cx="3" cy="4"/>
            </a:xfrm>
            <a:prstGeom prst="rect">
              <a:avLst/>
            </a:prstGeom>
            <a:solidFill>
              <a:srgbClr val="000000"/>
            </a:solidFill>
            <a:ln w="9525">
              <a:noFill/>
              <a:miter lim="800000"/>
              <a:headEnd/>
              <a:tailEnd/>
            </a:ln>
          </p:spPr>
          <p:txBody>
            <a:bodyPr/>
            <a:lstStyle/>
            <a:p>
              <a:endParaRPr lang="en-GB"/>
            </a:p>
          </p:txBody>
        </p:sp>
        <p:sp>
          <p:nvSpPr>
            <p:cNvPr id="69974" name="Line 433"/>
            <p:cNvSpPr>
              <a:spLocks noChangeShapeType="1"/>
            </p:cNvSpPr>
            <p:nvPr/>
          </p:nvSpPr>
          <p:spPr bwMode="auto">
            <a:xfrm>
              <a:off x="1221" y="3845"/>
              <a:ext cx="1" cy="4"/>
            </a:xfrm>
            <a:prstGeom prst="line">
              <a:avLst/>
            </a:prstGeom>
            <a:noFill/>
            <a:ln w="0">
              <a:solidFill>
                <a:srgbClr val="000000"/>
              </a:solidFill>
              <a:round/>
              <a:headEnd/>
              <a:tailEnd/>
            </a:ln>
          </p:spPr>
          <p:txBody>
            <a:bodyPr/>
            <a:lstStyle/>
            <a:p>
              <a:endParaRPr lang="en-GB"/>
            </a:p>
          </p:txBody>
        </p:sp>
        <p:sp>
          <p:nvSpPr>
            <p:cNvPr id="69975" name="Rectangle 434"/>
            <p:cNvSpPr>
              <a:spLocks noChangeArrowheads="1"/>
            </p:cNvSpPr>
            <p:nvPr/>
          </p:nvSpPr>
          <p:spPr bwMode="auto">
            <a:xfrm>
              <a:off x="1224" y="3845"/>
              <a:ext cx="369" cy="3"/>
            </a:xfrm>
            <a:prstGeom prst="rect">
              <a:avLst/>
            </a:prstGeom>
            <a:solidFill>
              <a:srgbClr val="000000"/>
            </a:solidFill>
            <a:ln w="9525">
              <a:noFill/>
              <a:miter lim="800000"/>
              <a:headEnd/>
              <a:tailEnd/>
            </a:ln>
          </p:spPr>
          <p:txBody>
            <a:bodyPr/>
            <a:lstStyle/>
            <a:p>
              <a:endParaRPr lang="en-GB"/>
            </a:p>
          </p:txBody>
        </p:sp>
        <p:sp>
          <p:nvSpPr>
            <p:cNvPr id="69976" name="Line 435"/>
            <p:cNvSpPr>
              <a:spLocks noChangeShapeType="1"/>
            </p:cNvSpPr>
            <p:nvPr/>
          </p:nvSpPr>
          <p:spPr bwMode="auto">
            <a:xfrm>
              <a:off x="1224" y="3845"/>
              <a:ext cx="369" cy="1"/>
            </a:xfrm>
            <a:prstGeom prst="line">
              <a:avLst/>
            </a:prstGeom>
            <a:noFill/>
            <a:ln w="0">
              <a:solidFill>
                <a:srgbClr val="000000"/>
              </a:solidFill>
              <a:round/>
              <a:headEnd/>
              <a:tailEnd/>
            </a:ln>
          </p:spPr>
          <p:txBody>
            <a:bodyPr/>
            <a:lstStyle/>
            <a:p>
              <a:endParaRPr lang="en-GB"/>
            </a:p>
          </p:txBody>
        </p:sp>
        <p:sp>
          <p:nvSpPr>
            <p:cNvPr id="69977" name="Rectangle 436"/>
            <p:cNvSpPr>
              <a:spLocks noChangeArrowheads="1"/>
            </p:cNvSpPr>
            <p:nvPr/>
          </p:nvSpPr>
          <p:spPr bwMode="auto">
            <a:xfrm>
              <a:off x="1593" y="3845"/>
              <a:ext cx="3" cy="4"/>
            </a:xfrm>
            <a:prstGeom prst="rect">
              <a:avLst/>
            </a:prstGeom>
            <a:solidFill>
              <a:srgbClr val="000000"/>
            </a:solidFill>
            <a:ln w="9525">
              <a:noFill/>
              <a:miter lim="800000"/>
              <a:headEnd/>
              <a:tailEnd/>
            </a:ln>
          </p:spPr>
          <p:txBody>
            <a:bodyPr/>
            <a:lstStyle/>
            <a:p>
              <a:endParaRPr lang="en-GB"/>
            </a:p>
          </p:txBody>
        </p:sp>
        <p:sp>
          <p:nvSpPr>
            <p:cNvPr id="69978" name="Line 437"/>
            <p:cNvSpPr>
              <a:spLocks noChangeShapeType="1"/>
            </p:cNvSpPr>
            <p:nvPr/>
          </p:nvSpPr>
          <p:spPr bwMode="auto">
            <a:xfrm>
              <a:off x="1593" y="3845"/>
              <a:ext cx="1" cy="4"/>
            </a:xfrm>
            <a:prstGeom prst="line">
              <a:avLst/>
            </a:prstGeom>
            <a:noFill/>
            <a:ln w="0">
              <a:solidFill>
                <a:srgbClr val="000000"/>
              </a:solidFill>
              <a:round/>
              <a:headEnd/>
              <a:tailEnd/>
            </a:ln>
          </p:spPr>
          <p:txBody>
            <a:bodyPr/>
            <a:lstStyle/>
            <a:p>
              <a:endParaRPr lang="en-GB"/>
            </a:p>
          </p:txBody>
        </p:sp>
        <p:sp>
          <p:nvSpPr>
            <p:cNvPr id="69979" name="Rectangle 438"/>
            <p:cNvSpPr>
              <a:spLocks noChangeArrowheads="1"/>
            </p:cNvSpPr>
            <p:nvPr/>
          </p:nvSpPr>
          <p:spPr bwMode="auto">
            <a:xfrm>
              <a:off x="1596" y="3845"/>
              <a:ext cx="370" cy="3"/>
            </a:xfrm>
            <a:prstGeom prst="rect">
              <a:avLst/>
            </a:prstGeom>
            <a:solidFill>
              <a:srgbClr val="000000"/>
            </a:solidFill>
            <a:ln w="9525">
              <a:noFill/>
              <a:miter lim="800000"/>
              <a:headEnd/>
              <a:tailEnd/>
            </a:ln>
          </p:spPr>
          <p:txBody>
            <a:bodyPr/>
            <a:lstStyle/>
            <a:p>
              <a:endParaRPr lang="en-GB"/>
            </a:p>
          </p:txBody>
        </p:sp>
        <p:sp>
          <p:nvSpPr>
            <p:cNvPr id="69980" name="Line 439"/>
            <p:cNvSpPr>
              <a:spLocks noChangeShapeType="1"/>
            </p:cNvSpPr>
            <p:nvPr/>
          </p:nvSpPr>
          <p:spPr bwMode="auto">
            <a:xfrm>
              <a:off x="1596" y="3845"/>
              <a:ext cx="370" cy="1"/>
            </a:xfrm>
            <a:prstGeom prst="line">
              <a:avLst/>
            </a:prstGeom>
            <a:noFill/>
            <a:ln w="0">
              <a:solidFill>
                <a:srgbClr val="000000"/>
              </a:solidFill>
              <a:round/>
              <a:headEnd/>
              <a:tailEnd/>
            </a:ln>
          </p:spPr>
          <p:txBody>
            <a:bodyPr/>
            <a:lstStyle/>
            <a:p>
              <a:endParaRPr lang="en-GB"/>
            </a:p>
          </p:txBody>
        </p:sp>
        <p:sp>
          <p:nvSpPr>
            <p:cNvPr id="69981" name="Rectangle 440"/>
            <p:cNvSpPr>
              <a:spLocks noChangeArrowheads="1"/>
            </p:cNvSpPr>
            <p:nvPr/>
          </p:nvSpPr>
          <p:spPr bwMode="auto">
            <a:xfrm>
              <a:off x="1966" y="3845"/>
              <a:ext cx="3" cy="4"/>
            </a:xfrm>
            <a:prstGeom prst="rect">
              <a:avLst/>
            </a:prstGeom>
            <a:solidFill>
              <a:srgbClr val="000000"/>
            </a:solidFill>
            <a:ln w="9525">
              <a:noFill/>
              <a:miter lim="800000"/>
              <a:headEnd/>
              <a:tailEnd/>
            </a:ln>
          </p:spPr>
          <p:txBody>
            <a:bodyPr/>
            <a:lstStyle/>
            <a:p>
              <a:endParaRPr lang="en-GB"/>
            </a:p>
          </p:txBody>
        </p:sp>
        <p:sp>
          <p:nvSpPr>
            <p:cNvPr id="69982" name="Line 441"/>
            <p:cNvSpPr>
              <a:spLocks noChangeShapeType="1"/>
            </p:cNvSpPr>
            <p:nvPr/>
          </p:nvSpPr>
          <p:spPr bwMode="auto">
            <a:xfrm>
              <a:off x="1966" y="3845"/>
              <a:ext cx="1" cy="4"/>
            </a:xfrm>
            <a:prstGeom prst="line">
              <a:avLst/>
            </a:prstGeom>
            <a:noFill/>
            <a:ln w="0">
              <a:solidFill>
                <a:srgbClr val="000000"/>
              </a:solidFill>
              <a:round/>
              <a:headEnd/>
              <a:tailEnd/>
            </a:ln>
          </p:spPr>
          <p:txBody>
            <a:bodyPr/>
            <a:lstStyle/>
            <a:p>
              <a:endParaRPr lang="en-GB"/>
            </a:p>
          </p:txBody>
        </p:sp>
        <p:sp>
          <p:nvSpPr>
            <p:cNvPr id="69983" name="Rectangle 442"/>
            <p:cNvSpPr>
              <a:spLocks noChangeArrowheads="1"/>
            </p:cNvSpPr>
            <p:nvPr/>
          </p:nvSpPr>
          <p:spPr bwMode="auto">
            <a:xfrm>
              <a:off x="1969" y="3845"/>
              <a:ext cx="369" cy="3"/>
            </a:xfrm>
            <a:prstGeom prst="rect">
              <a:avLst/>
            </a:prstGeom>
            <a:solidFill>
              <a:srgbClr val="000000"/>
            </a:solidFill>
            <a:ln w="9525">
              <a:noFill/>
              <a:miter lim="800000"/>
              <a:headEnd/>
              <a:tailEnd/>
            </a:ln>
          </p:spPr>
          <p:txBody>
            <a:bodyPr/>
            <a:lstStyle/>
            <a:p>
              <a:endParaRPr lang="en-GB"/>
            </a:p>
          </p:txBody>
        </p:sp>
        <p:sp>
          <p:nvSpPr>
            <p:cNvPr id="69984" name="Line 443"/>
            <p:cNvSpPr>
              <a:spLocks noChangeShapeType="1"/>
            </p:cNvSpPr>
            <p:nvPr/>
          </p:nvSpPr>
          <p:spPr bwMode="auto">
            <a:xfrm>
              <a:off x="1969" y="3845"/>
              <a:ext cx="369" cy="1"/>
            </a:xfrm>
            <a:prstGeom prst="line">
              <a:avLst/>
            </a:prstGeom>
            <a:noFill/>
            <a:ln w="0">
              <a:solidFill>
                <a:srgbClr val="000000"/>
              </a:solidFill>
              <a:round/>
              <a:headEnd/>
              <a:tailEnd/>
            </a:ln>
          </p:spPr>
          <p:txBody>
            <a:bodyPr/>
            <a:lstStyle/>
            <a:p>
              <a:endParaRPr lang="en-GB"/>
            </a:p>
          </p:txBody>
        </p:sp>
        <p:sp>
          <p:nvSpPr>
            <p:cNvPr id="69985" name="Rectangle 444"/>
            <p:cNvSpPr>
              <a:spLocks noChangeArrowheads="1"/>
            </p:cNvSpPr>
            <p:nvPr/>
          </p:nvSpPr>
          <p:spPr bwMode="auto">
            <a:xfrm>
              <a:off x="2338" y="3845"/>
              <a:ext cx="3" cy="4"/>
            </a:xfrm>
            <a:prstGeom prst="rect">
              <a:avLst/>
            </a:prstGeom>
            <a:solidFill>
              <a:srgbClr val="000000"/>
            </a:solidFill>
            <a:ln w="9525">
              <a:noFill/>
              <a:miter lim="800000"/>
              <a:headEnd/>
              <a:tailEnd/>
            </a:ln>
          </p:spPr>
          <p:txBody>
            <a:bodyPr/>
            <a:lstStyle/>
            <a:p>
              <a:endParaRPr lang="en-GB"/>
            </a:p>
          </p:txBody>
        </p:sp>
        <p:sp>
          <p:nvSpPr>
            <p:cNvPr id="69986" name="Line 445"/>
            <p:cNvSpPr>
              <a:spLocks noChangeShapeType="1"/>
            </p:cNvSpPr>
            <p:nvPr/>
          </p:nvSpPr>
          <p:spPr bwMode="auto">
            <a:xfrm>
              <a:off x="2338" y="3845"/>
              <a:ext cx="1" cy="4"/>
            </a:xfrm>
            <a:prstGeom prst="line">
              <a:avLst/>
            </a:prstGeom>
            <a:noFill/>
            <a:ln w="0">
              <a:solidFill>
                <a:srgbClr val="000000"/>
              </a:solidFill>
              <a:round/>
              <a:headEnd/>
              <a:tailEnd/>
            </a:ln>
          </p:spPr>
          <p:txBody>
            <a:bodyPr/>
            <a:lstStyle/>
            <a:p>
              <a:endParaRPr lang="en-GB"/>
            </a:p>
          </p:txBody>
        </p:sp>
        <p:sp>
          <p:nvSpPr>
            <p:cNvPr id="69987" name="Rectangle 446"/>
            <p:cNvSpPr>
              <a:spLocks noChangeArrowheads="1"/>
            </p:cNvSpPr>
            <p:nvPr/>
          </p:nvSpPr>
          <p:spPr bwMode="auto">
            <a:xfrm>
              <a:off x="2341" y="3845"/>
              <a:ext cx="370" cy="3"/>
            </a:xfrm>
            <a:prstGeom prst="rect">
              <a:avLst/>
            </a:prstGeom>
            <a:solidFill>
              <a:srgbClr val="000000"/>
            </a:solidFill>
            <a:ln w="9525">
              <a:noFill/>
              <a:miter lim="800000"/>
              <a:headEnd/>
              <a:tailEnd/>
            </a:ln>
          </p:spPr>
          <p:txBody>
            <a:bodyPr/>
            <a:lstStyle/>
            <a:p>
              <a:endParaRPr lang="en-GB"/>
            </a:p>
          </p:txBody>
        </p:sp>
        <p:sp>
          <p:nvSpPr>
            <p:cNvPr id="69988" name="Line 447"/>
            <p:cNvSpPr>
              <a:spLocks noChangeShapeType="1"/>
            </p:cNvSpPr>
            <p:nvPr/>
          </p:nvSpPr>
          <p:spPr bwMode="auto">
            <a:xfrm>
              <a:off x="2341" y="3845"/>
              <a:ext cx="370" cy="1"/>
            </a:xfrm>
            <a:prstGeom prst="line">
              <a:avLst/>
            </a:prstGeom>
            <a:noFill/>
            <a:ln w="0">
              <a:solidFill>
                <a:srgbClr val="000000"/>
              </a:solidFill>
              <a:round/>
              <a:headEnd/>
              <a:tailEnd/>
            </a:ln>
          </p:spPr>
          <p:txBody>
            <a:bodyPr/>
            <a:lstStyle/>
            <a:p>
              <a:endParaRPr lang="en-GB"/>
            </a:p>
          </p:txBody>
        </p:sp>
        <p:sp>
          <p:nvSpPr>
            <p:cNvPr id="69989" name="Rectangle 448"/>
            <p:cNvSpPr>
              <a:spLocks noChangeArrowheads="1"/>
            </p:cNvSpPr>
            <p:nvPr/>
          </p:nvSpPr>
          <p:spPr bwMode="auto">
            <a:xfrm>
              <a:off x="2711" y="3845"/>
              <a:ext cx="3" cy="4"/>
            </a:xfrm>
            <a:prstGeom prst="rect">
              <a:avLst/>
            </a:prstGeom>
            <a:solidFill>
              <a:srgbClr val="000000"/>
            </a:solidFill>
            <a:ln w="9525">
              <a:noFill/>
              <a:miter lim="800000"/>
              <a:headEnd/>
              <a:tailEnd/>
            </a:ln>
          </p:spPr>
          <p:txBody>
            <a:bodyPr/>
            <a:lstStyle/>
            <a:p>
              <a:endParaRPr lang="en-GB"/>
            </a:p>
          </p:txBody>
        </p:sp>
        <p:sp>
          <p:nvSpPr>
            <p:cNvPr id="69990" name="Line 449"/>
            <p:cNvSpPr>
              <a:spLocks noChangeShapeType="1"/>
            </p:cNvSpPr>
            <p:nvPr/>
          </p:nvSpPr>
          <p:spPr bwMode="auto">
            <a:xfrm>
              <a:off x="2711" y="3845"/>
              <a:ext cx="1" cy="4"/>
            </a:xfrm>
            <a:prstGeom prst="line">
              <a:avLst/>
            </a:prstGeom>
            <a:noFill/>
            <a:ln w="0">
              <a:solidFill>
                <a:srgbClr val="000000"/>
              </a:solidFill>
              <a:round/>
              <a:headEnd/>
              <a:tailEnd/>
            </a:ln>
          </p:spPr>
          <p:txBody>
            <a:bodyPr/>
            <a:lstStyle/>
            <a:p>
              <a:endParaRPr lang="en-GB"/>
            </a:p>
          </p:txBody>
        </p:sp>
        <p:sp>
          <p:nvSpPr>
            <p:cNvPr id="69991" name="Rectangle 450"/>
            <p:cNvSpPr>
              <a:spLocks noChangeArrowheads="1"/>
            </p:cNvSpPr>
            <p:nvPr/>
          </p:nvSpPr>
          <p:spPr bwMode="auto">
            <a:xfrm>
              <a:off x="2714" y="3845"/>
              <a:ext cx="371" cy="3"/>
            </a:xfrm>
            <a:prstGeom prst="rect">
              <a:avLst/>
            </a:prstGeom>
            <a:solidFill>
              <a:srgbClr val="000000"/>
            </a:solidFill>
            <a:ln w="9525">
              <a:noFill/>
              <a:miter lim="800000"/>
              <a:headEnd/>
              <a:tailEnd/>
            </a:ln>
          </p:spPr>
          <p:txBody>
            <a:bodyPr/>
            <a:lstStyle/>
            <a:p>
              <a:endParaRPr lang="en-GB"/>
            </a:p>
          </p:txBody>
        </p:sp>
        <p:sp>
          <p:nvSpPr>
            <p:cNvPr id="69992" name="Line 451"/>
            <p:cNvSpPr>
              <a:spLocks noChangeShapeType="1"/>
            </p:cNvSpPr>
            <p:nvPr/>
          </p:nvSpPr>
          <p:spPr bwMode="auto">
            <a:xfrm>
              <a:off x="2714" y="3845"/>
              <a:ext cx="371" cy="1"/>
            </a:xfrm>
            <a:prstGeom prst="line">
              <a:avLst/>
            </a:prstGeom>
            <a:noFill/>
            <a:ln w="0">
              <a:solidFill>
                <a:srgbClr val="000000"/>
              </a:solidFill>
              <a:round/>
              <a:headEnd/>
              <a:tailEnd/>
            </a:ln>
          </p:spPr>
          <p:txBody>
            <a:bodyPr/>
            <a:lstStyle/>
            <a:p>
              <a:endParaRPr lang="en-GB"/>
            </a:p>
          </p:txBody>
        </p:sp>
        <p:sp>
          <p:nvSpPr>
            <p:cNvPr id="69993" name="Rectangle 452"/>
            <p:cNvSpPr>
              <a:spLocks noChangeArrowheads="1"/>
            </p:cNvSpPr>
            <p:nvPr/>
          </p:nvSpPr>
          <p:spPr bwMode="auto">
            <a:xfrm>
              <a:off x="3085" y="3845"/>
              <a:ext cx="2" cy="4"/>
            </a:xfrm>
            <a:prstGeom prst="rect">
              <a:avLst/>
            </a:prstGeom>
            <a:solidFill>
              <a:srgbClr val="000000"/>
            </a:solidFill>
            <a:ln w="9525">
              <a:noFill/>
              <a:miter lim="800000"/>
              <a:headEnd/>
              <a:tailEnd/>
            </a:ln>
          </p:spPr>
          <p:txBody>
            <a:bodyPr/>
            <a:lstStyle/>
            <a:p>
              <a:endParaRPr lang="en-GB"/>
            </a:p>
          </p:txBody>
        </p:sp>
        <p:sp>
          <p:nvSpPr>
            <p:cNvPr id="69994" name="Line 453"/>
            <p:cNvSpPr>
              <a:spLocks noChangeShapeType="1"/>
            </p:cNvSpPr>
            <p:nvPr/>
          </p:nvSpPr>
          <p:spPr bwMode="auto">
            <a:xfrm>
              <a:off x="3085" y="3845"/>
              <a:ext cx="1" cy="4"/>
            </a:xfrm>
            <a:prstGeom prst="line">
              <a:avLst/>
            </a:prstGeom>
            <a:noFill/>
            <a:ln w="0">
              <a:solidFill>
                <a:srgbClr val="000000"/>
              </a:solidFill>
              <a:round/>
              <a:headEnd/>
              <a:tailEnd/>
            </a:ln>
          </p:spPr>
          <p:txBody>
            <a:bodyPr/>
            <a:lstStyle/>
            <a:p>
              <a:endParaRPr lang="en-GB"/>
            </a:p>
          </p:txBody>
        </p:sp>
        <p:sp>
          <p:nvSpPr>
            <p:cNvPr id="69995" name="Rectangle 454"/>
            <p:cNvSpPr>
              <a:spLocks noChangeArrowheads="1"/>
            </p:cNvSpPr>
            <p:nvPr/>
          </p:nvSpPr>
          <p:spPr bwMode="auto">
            <a:xfrm>
              <a:off x="3087" y="3845"/>
              <a:ext cx="369" cy="3"/>
            </a:xfrm>
            <a:prstGeom prst="rect">
              <a:avLst/>
            </a:prstGeom>
            <a:solidFill>
              <a:srgbClr val="000000"/>
            </a:solidFill>
            <a:ln w="9525">
              <a:noFill/>
              <a:miter lim="800000"/>
              <a:headEnd/>
              <a:tailEnd/>
            </a:ln>
          </p:spPr>
          <p:txBody>
            <a:bodyPr/>
            <a:lstStyle/>
            <a:p>
              <a:endParaRPr lang="en-GB"/>
            </a:p>
          </p:txBody>
        </p:sp>
        <p:sp>
          <p:nvSpPr>
            <p:cNvPr id="69996" name="Line 455"/>
            <p:cNvSpPr>
              <a:spLocks noChangeShapeType="1"/>
            </p:cNvSpPr>
            <p:nvPr/>
          </p:nvSpPr>
          <p:spPr bwMode="auto">
            <a:xfrm>
              <a:off x="3087" y="3845"/>
              <a:ext cx="369" cy="1"/>
            </a:xfrm>
            <a:prstGeom prst="line">
              <a:avLst/>
            </a:prstGeom>
            <a:noFill/>
            <a:ln w="0">
              <a:solidFill>
                <a:srgbClr val="000000"/>
              </a:solidFill>
              <a:round/>
              <a:headEnd/>
              <a:tailEnd/>
            </a:ln>
          </p:spPr>
          <p:txBody>
            <a:bodyPr/>
            <a:lstStyle/>
            <a:p>
              <a:endParaRPr lang="en-GB"/>
            </a:p>
          </p:txBody>
        </p:sp>
        <p:sp>
          <p:nvSpPr>
            <p:cNvPr id="69997" name="Rectangle 456"/>
            <p:cNvSpPr>
              <a:spLocks noChangeArrowheads="1"/>
            </p:cNvSpPr>
            <p:nvPr/>
          </p:nvSpPr>
          <p:spPr bwMode="auto">
            <a:xfrm>
              <a:off x="3456" y="3845"/>
              <a:ext cx="3" cy="4"/>
            </a:xfrm>
            <a:prstGeom prst="rect">
              <a:avLst/>
            </a:prstGeom>
            <a:solidFill>
              <a:srgbClr val="000000"/>
            </a:solidFill>
            <a:ln w="9525">
              <a:noFill/>
              <a:miter lim="800000"/>
              <a:headEnd/>
              <a:tailEnd/>
            </a:ln>
          </p:spPr>
          <p:txBody>
            <a:bodyPr/>
            <a:lstStyle/>
            <a:p>
              <a:endParaRPr lang="en-GB"/>
            </a:p>
          </p:txBody>
        </p:sp>
        <p:sp>
          <p:nvSpPr>
            <p:cNvPr id="69998" name="Line 457"/>
            <p:cNvSpPr>
              <a:spLocks noChangeShapeType="1"/>
            </p:cNvSpPr>
            <p:nvPr/>
          </p:nvSpPr>
          <p:spPr bwMode="auto">
            <a:xfrm>
              <a:off x="3456" y="3845"/>
              <a:ext cx="1" cy="4"/>
            </a:xfrm>
            <a:prstGeom prst="line">
              <a:avLst/>
            </a:prstGeom>
            <a:noFill/>
            <a:ln w="0">
              <a:solidFill>
                <a:srgbClr val="000000"/>
              </a:solidFill>
              <a:round/>
              <a:headEnd/>
              <a:tailEnd/>
            </a:ln>
          </p:spPr>
          <p:txBody>
            <a:bodyPr/>
            <a:lstStyle/>
            <a:p>
              <a:endParaRPr lang="en-GB"/>
            </a:p>
          </p:txBody>
        </p:sp>
        <p:sp>
          <p:nvSpPr>
            <p:cNvPr id="69999" name="Rectangle 458"/>
            <p:cNvSpPr>
              <a:spLocks noChangeArrowheads="1"/>
            </p:cNvSpPr>
            <p:nvPr/>
          </p:nvSpPr>
          <p:spPr bwMode="auto">
            <a:xfrm>
              <a:off x="3459" y="3845"/>
              <a:ext cx="371" cy="3"/>
            </a:xfrm>
            <a:prstGeom prst="rect">
              <a:avLst/>
            </a:prstGeom>
            <a:solidFill>
              <a:srgbClr val="000000"/>
            </a:solidFill>
            <a:ln w="9525">
              <a:noFill/>
              <a:miter lim="800000"/>
              <a:headEnd/>
              <a:tailEnd/>
            </a:ln>
          </p:spPr>
          <p:txBody>
            <a:bodyPr/>
            <a:lstStyle/>
            <a:p>
              <a:endParaRPr lang="en-GB"/>
            </a:p>
          </p:txBody>
        </p:sp>
        <p:sp>
          <p:nvSpPr>
            <p:cNvPr id="70000" name="Line 459"/>
            <p:cNvSpPr>
              <a:spLocks noChangeShapeType="1"/>
            </p:cNvSpPr>
            <p:nvPr/>
          </p:nvSpPr>
          <p:spPr bwMode="auto">
            <a:xfrm>
              <a:off x="3459" y="3845"/>
              <a:ext cx="371" cy="1"/>
            </a:xfrm>
            <a:prstGeom prst="line">
              <a:avLst/>
            </a:prstGeom>
            <a:noFill/>
            <a:ln w="0">
              <a:solidFill>
                <a:srgbClr val="000000"/>
              </a:solidFill>
              <a:round/>
              <a:headEnd/>
              <a:tailEnd/>
            </a:ln>
          </p:spPr>
          <p:txBody>
            <a:bodyPr/>
            <a:lstStyle/>
            <a:p>
              <a:endParaRPr lang="en-GB"/>
            </a:p>
          </p:txBody>
        </p:sp>
        <p:sp>
          <p:nvSpPr>
            <p:cNvPr id="70001" name="Rectangle 460"/>
            <p:cNvSpPr>
              <a:spLocks noChangeArrowheads="1"/>
            </p:cNvSpPr>
            <p:nvPr/>
          </p:nvSpPr>
          <p:spPr bwMode="auto">
            <a:xfrm>
              <a:off x="3830" y="3845"/>
              <a:ext cx="2" cy="4"/>
            </a:xfrm>
            <a:prstGeom prst="rect">
              <a:avLst/>
            </a:prstGeom>
            <a:solidFill>
              <a:srgbClr val="000000"/>
            </a:solidFill>
            <a:ln w="9525">
              <a:noFill/>
              <a:miter lim="800000"/>
              <a:headEnd/>
              <a:tailEnd/>
            </a:ln>
          </p:spPr>
          <p:txBody>
            <a:bodyPr/>
            <a:lstStyle/>
            <a:p>
              <a:endParaRPr lang="en-GB"/>
            </a:p>
          </p:txBody>
        </p:sp>
        <p:sp>
          <p:nvSpPr>
            <p:cNvPr id="70002" name="Line 461"/>
            <p:cNvSpPr>
              <a:spLocks noChangeShapeType="1"/>
            </p:cNvSpPr>
            <p:nvPr/>
          </p:nvSpPr>
          <p:spPr bwMode="auto">
            <a:xfrm>
              <a:off x="3830" y="3845"/>
              <a:ext cx="1" cy="4"/>
            </a:xfrm>
            <a:prstGeom prst="line">
              <a:avLst/>
            </a:prstGeom>
            <a:noFill/>
            <a:ln w="0">
              <a:solidFill>
                <a:srgbClr val="000000"/>
              </a:solidFill>
              <a:round/>
              <a:headEnd/>
              <a:tailEnd/>
            </a:ln>
          </p:spPr>
          <p:txBody>
            <a:bodyPr/>
            <a:lstStyle/>
            <a:p>
              <a:endParaRPr lang="en-GB"/>
            </a:p>
          </p:txBody>
        </p:sp>
        <p:sp>
          <p:nvSpPr>
            <p:cNvPr id="70003" name="Rectangle 462"/>
            <p:cNvSpPr>
              <a:spLocks noChangeArrowheads="1"/>
            </p:cNvSpPr>
            <p:nvPr/>
          </p:nvSpPr>
          <p:spPr bwMode="auto">
            <a:xfrm>
              <a:off x="394" y="3849"/>
              <a:ext cx="2" cy="396"/>
            </a:xfrm>
            <a:prstGeom prst="rect">
              <a:avLst/>
            </a:prstGeom>
            <a:solidFill>
              <a:srgbClr val="000000"/>
            </a:solidFill>
            <a:ln w="9525">
              <a:noFill/>
              <a:miter lim="800000"/>
              <a:headEnd/>
              <a:tailEnd/>
            </a:ln>
          </p:spPr>
          <p:txBody>
            <a:bodyPr/>
            <a:lstStyle/>
            <a:p>
              <a:endParaRPr lang="en-GB"/>
            </a:p>
          </p:txBody>
        </p:sp>
        <p:sp>
          <p:nvSpPr>
            <p:cNvPr id="70004" name="Line 463"/>
            <p:cNvSpPr>
              <a:spLocks noChangeShapeType="1"/>
            </p:cNvSpPr>
            <p:nvPr/>
          </p:nvSpPr>
          <p:spPr bwMode="auto">
            <a:xfrm>
              <a:off x="394" y="3849"/>
              <a:ext cx="1" cy="396"/>
            </a:xfrm>
            <a:prstGeom prst="line">
              <a:avLst/>
            </a:prstGeom>
            <a:noFill/>
            <a:ln w="0">
              <a:solidFill>
                <a:srgbClr val="000000"/>
              </a:solidFill>
              <a:round/>
              <a:headEnd/>
              <a:tailEnd/>
            </a:ln>
          </p:spPr>
          <p:txBody>
            <a:bodyPr/>
            <a:lstStyle/>
            <a:p>
              <a:endParaRPr lang="en-GB"/>
            </a:p>
          </p:txBody>
        </p:sp>
        <p:sp>
          <p:nvSpPr>
            <p:cNvPr id="70005" name="Rectangle 464"/>
            <p:cNvSpPr>
              <a:spLocks noChangeArrowheads="1"/>
            </p:cNvSpPr>
            <p:nvPr/>
          </p:nvSpPr>
          <p:spPr bwMode="auto">
            <a:xfrm>
              <a:off x="1221" y="3849"/>
              <a:ext cx="3" cy="396"/>
            </a:xfrm>
            <a:prstGeom prst="rect">
              <a:avLst/>
            </a:prstGeom>
            <a:solidFill>
              <a:srgbClr val="000000"/>
            </a:solidFill>
            <a:ln w="9525">
              <a:noFill/>
              <a:miter lim="800000"/>
              <a:headEnd/>
              <a:tailEnd/>
            </a:ln>
          </p:spPr>
          <p:txBody>
            <a:bodyPr/>
            <a:lstStyle/>
            <a:p>
              <a:endParaRPr lang="en-GB"/>
            </a:p>
          </p:txBody>
        </p:sp>
        <p:sp>
          <p:nvSpPr>
            <p:cNvPr id="70006" name="Line 465"/>
            <p:cNvSpPr>
              <a:spLocks noChangeShapeType="1"/>
            </p:cNvSpPr>
            <p:nvPr/>
          </p:nvSpPr>
          <p:spPr bwMode="auto">
            <a:xfrm>
              <a:off x="1221" y="3849"/>
              <a:ext cx="1" cy="396"/>
            </a:xfrm>
            <a:prstGeom prst="line">
              <a:avLst/>
            </a:prstGeom>
            <a:noFill/>
            <a:ln w="0">
              <a:solidFill>
                <a:srgbClr val="000000"/>
              </a:solidFill>
              <a:round/>
              <a:headEnd/>
              <a:tailEnd/>
            </a:ln>
          </p:spPr>
          <p:txBody>
            <a:bodyPr/>
            <a:lstStyle/>
            <a:p>
              <a:endParaRPr lang="en-GB"/>
            </a:p>
          </p:txBody>
        </p:sp>
        <p:sp>
          <p:nvSpPr>
            <p:cNvPr id="70007" name="Rectangle 466"/>
            <p:cNvSpPr>
              <a:spLocks noChangeArrowheads="1"/>
            </p:cNvSpPr>
            <p:nvPr/>
          </p:nvSpPr>
          <p:spPr bwMode="auto">
            <a:xfrm>
              <a:off x="1593" y="3849"/>
              <a:ext cx="3" cy="396"/>
            </a:xfrm>
            <a:prstGeom prst="rect">
              <a:avLst/>
            </a:prstGeom>
            <a:solidFill>
              <a:srgbClr val="000000"/>
            </a:solidFill>
            <a:ln w="9525">
              <a:noFill/>
              <a:miter lim="800000"/>
              <a:headEnd/>
              <a:tailEnd/>
            </a:ln>
          </p:spPr>
          <p:txBody>
            <a:bodyPr/>
            <a:lstStyle/>
            <a:p>
              <a:endParaRPr lang="en-GB"/>
            </a:p>
          </p:txBody>
        </p:sp>
        <p:sp>
          <p:nvSpPr>
            <p:cNvPr id="70008" name="Line 467"/>
            <p:cNvSpPr>
              <a:spLocks noChangeShapeType="1"/>
            </p:cNvSpPr>
            <p:nvPr/>
          </p:nvSpPr>
          <p:spPr bwMode="auto">
            <a:xfrm>
              <a:off x="1593" y="3849"/>
              <a:ext cx="1" cy="396"/>
            </a:xfrm>
            <a:prstGeom prst="line">
              <a:avLst/>
            </a:prstGeom>
            <a:noFill/>
            <a:ln w="0">
              <a:solidFill>
                <a:srgbClr val="000000"/>
              </a:solidFill>
              <a:round/>
              <a:headEnd/>
              <a:tailEnd/>
            </a:ln>
          </p:spPr>
          <p:txBody>
            <a:bodyPr/>
            <a:lstStyle/>
            <a:p>
              <a:endParaRPr lang="en-GB"/>
            </a:p>
          </p:txBody>
        </p:sp>
        <p:sp>
          <p:nvSpPr>
            <p:cNvPr id="70009" name="Rectangle 468"/>
            <p:cNvSpPr>
              <a:spLocks noChangeArrowheads="1"/>
            </p:cNvSpPr>
            <p:nvPr/>
          </p:nvSpPr>
          <p:spPr bwMode="auto">
            <a:xfrm>
              <a:off x="1966" y="3849"/>
              <a:ext cx="3" cy="396"/>
            </a:xfrm>
            <a:prstGeom prst="rect">
              <a:avLst/>
            </a:prstGeom>
            <a:solidFill>
              <a:srgbClr val="000000"/>
            </a:solidFill>
            <a:ln w="9525">
              <a:noFill/>
              <a:miter lim="800000"/>
              <a:headEnd/>
              <a:tailEnd/>
            </a:ln>
          </p:spPr>
          <p:txBody>
            <a:bodyPr/>
            <a:lstStyle/>
            <a:p>
              <a:endParaRPr lang="en-GB"/>
            </a:p>
          </p:txBody>
        </p:sp>
        <p:sp>
          <p:nvSpPr>
            <p:cNvPr id="70010" name="Line 469"/>
            <p:cNvSpPr>
              <a:spLocks noChangeShapeType="1"/>
            </p:cNvSpPr>
            <p:nvPr/>
          </p:nvSpPr>
          <p:spPr bwMode="auto">
            <a:xfrm>
              <a:off x="1966" y="3849"/>
              <a:ext cx="1" cy="396"/>
            </a:xfrm>
            <a:prstGeom prst="line">
              <a:avLst/>
            </a:prstGeom>
            <a:noFill/>
            <a:ln w="0">
              <a:solidFill>
                <a:srgbClr val="000000"/>
              </a:solidFill>
              <a:round/>
              <a:headEnd/>
              <a:tailEnd/>
            </a:ln>
          </p:spPr>
          <p:txBody>
            <a:bodyPr/>
            <a:lstStyle/>
            <a:p>
              <a:endParaRPr lang="en-GB"/>
            </a:p>
          </p:txBody>
        </p:sp>
        <p:sp>
          <p:nvSpPr>
            <p:cNvPr id="70011" name="Rectangle 470"/>
            <p:cNvSpPr>
              <a:spLocks noChangeArrowheads="1"/>
            </p:cNvSpPr>
            <p:nvPr/>
          </p:nvSpPr>
          <p:spPr bwMode="auto">
            <a:xfrm>
              <a:off x="2338" y="3849"/>
              <a:ext cx="3" cy="396"/>
            </a:xfrm>
            <a:prstGeom prst="rect">
              <a:avLst/>
            </a:prstGeom>
            <a:solidFill>
              <a:srgbClr val="000000"/>
            </a:solidFill>
            <a:ln w="9525">
              <a:noFill/>
              <a:miter lim="800000"/>
              <a:headEnd/>
              <a:tailEnd/>
            </a:ln>
          </p:spPr>
          <p:txBody>
            <a:bodyPr/>
            <a:lstStyle/>
            <a:p>
              <a:endParaRPr lang="en-GB"/>
            </a:p>
          </p:txBody>
        </p:sp>
        <p:sp>
          <p:nvSpPr>
            <p:cNvPr id="70012" name="Line 471"/>
            <p:cNvSpPr>
              <a:spLocks noChangeShapeType="1"/>
            </p:cNvSpPr>
            <p:nvPr/>
          </p:nvSpPr>
          <p:spPr bwMode="auto">
            <a:xfrm>
              <a:off x="2338" y="3849"/>
              <a:ext cx="1" cy="396"/>
            </a:xfrm>
            <a:prstGeom prst="line">
              <a:avLst/>
            </a:prstGeom>
            <a:noFill/>
            <a:ln w="0">
              <a:solidFill>
                <a:srgbClr val="000000"/>
              </a:solidFill>
              <a:round/>
              <a:headEnd/>
              <a:tailEnd/>
            </a:ln>
          </p:spPr>
          <p:txBody>
            <a:bodyPr/>
            <a:lstStyle/>
            <a:p>
              <a:endParaRPr lang="en-GB"/>
            </a:p>
          </p:txBody>
        </p:sp>
        <p:sp>
          <p:nvSpPr>
            <p:cNvPr id="70013" name="Rectangle 472"/>
            <p:cNvSpPr>
              <a:spLocks noChangeArrowheads="1"/>
            </p:cNvSpPr>
            <p:nvPr/>
          </p:nvSpPr>
          <p:spPr bwMode="auto">
            <a:xfrm>
              <a:off x="2711" y="3849"/>
              <a:ext cx="3" cy="396"/>
            </a:xfrm>
            <a:prstGeom prst="rect">
              <a:avLst/>
            </a:prstGeom>
            <a:solidFill>
              <a:srgbClr val="000000"/>
            </a:solidFill>
            <a:ln w="9525">
              <a:noFill/>
              <a:miter lim="800000"/>
              <a:headEnd/>
              <a:tailEnd/>
            </a:ln>
          </p:spPr>
          <p:txBody>
            <a:bodyPr/>
            <a:lstStyle/>
            <a:p>
              <a:endParaRPr lang="en-GB"/>
            </a:p>
          </p:txBody>
        </p:sp>
        <p:sp>
          <p:nvSpPr>
            <p:cNvPr id="70014" name="Line 473"/>
            <p:cNvSpPr>
              <a:spLocks noChangeShapeType="1"/>
            </p:cNvSpPr>
            <p:nvPr/>
          </p:nvSpPr>
          <p:spPr bwMode="auto">
            <a:xfrm>
              <a:off x="2711" y="3849"/>
              <a:ext cx="1" cy="396"/>
            </a:xfrm>
            <a:prstGeom prst="line">
              <a:avLst/>
            </a:prstGeom>
            <a:noFill/>
            <a:ln w="0">
              <a:solidFill>
                <a:srgbClr val="000000"/>
              </a:solidFill>
              <a:round/>
              <a:headEnd/>
              <a:tailEnd/>
            </a:ln>
          </p:spPr>
          <p:txBody>
            <a:bodyPr/>
            <a:lstStyle/>
            <a:p>
              <a:endParaRPr lang="en-GB"/>
            </a:p>
          </p:txBody>
        </p:sp>
        <p:sp>
          <p:nvSpPr>
            <p:cNvPr id="70015" name="Rectangle 474"/>
            <p:cNvSpPr>
              <a:spLocks noChangeArrowheads="1"/>
            </p:cNvSpPr>
            <p:nvPr/>
          </p:nvSpPr>
          <p:spPr bwMode="auto">
            <a:xfrm>
              <a:off x="3085" y="3849"/>
              <a:ext cx="2" cy="396"/>
            </a:xfrm>
            <a:prstGeom prst="rect">
              <a:avLst/>
            </a:prstGeom>
            <a:solidFill>
              <a:srgbClr val="000000"/>
            </a:solidFill>
            <a:ln w="9525">
              <a:noFill/>
              <a:miter lim="800000"/>
              <a:headEnd/>
              <a:tailEnd/>
            </a:ln>
          </p:spPr>
          <p:txBody>
            <a:bodyPr/>
            <a:lstStyle/>
            <a:p>
              <a:endParaRPr lang="en-GB"/>
            </a:p>
          </p:txBody>
        </p:sp>
        <p:sp>
          <p:nvSpPr>
            <p:cNvPr id="70016" name="Line 475"/>
            <p:cNvSpPr>
              <a:spLocks noChangeShapeType="1"/>
            </p:cNvSpPr>
            <p:nvPr/>
          </p:nvSpPr>
          <p:spPr bwMode="auto">
            <a:xfrm>
              <a:off x="3085" y="3849"/>
              <a:ext cx="1" cy="396"/>
            </a:xfrm>
            <a:prstGeom prst="line">
              <a:avLst/>
            </a:prstGeom>
            <a:noFill/>
            <a:ln w="0">
              <a:solidFill>
                <a:srgbClr val="000000"/>
              </a:solidFill>
              <a:round/>
              <a:headEnd/>
              <a:tailEnd/>
            </a:ln>
          </p:spPr>
          <p:txBody>
            <a:bodyPr/>
            <a:lstStyle/>
            <a:p>
              <a:endParaRPr lang="en-GB"/>
            </a:p>
          </p:txBody>
        </p:sp>
        <p:sp>
          <p:nvSpPr>
            <p:cNvPr id="70017" name="Rectangle 476"/>
            <p:cNvSpPr>
              <a:spLocks noChangeArrowheads="1"/>
            </p:cNvSpPr>
            <p:nvPr/>
          </p:nvSpPr>
          <p:spPr bwMode="auto">
            <a:xfrm>
              <a:off x="3456" y="3849"/>
              <a:ext cx="3" cy="396"/>
            </a:xfrm>
            <a:prstGeom prst="rect">
              <a:avLst/>
            </a:prstGeom>
            <a:solidFill>
              <a:srgbClr val="000000"/>
            </a:solidFill>
            <a:ln w="9525">
              <a:noFill/>
              <a:miter lim="800000"/>
              <a:headEnd/>
              <a:tailEnd/>
            </a:ln>
          </p:spPr>
          <p:txBody>
            <a:bodyPr/>
            <a:lstStyle/>
            <a:p>
              <a:endParaRPr lang="en-GB"/>
            </a:p>
          </p:txBody>
        </p:sp>
        <p:sp>
          <p:nvSpPr>
            <p:cNvPr id="70018" name="Line 477"/>
            <p:cNvSpPr>
              <a:spLocks noChangeShapeType="1"/>
            </p:cNvSpPr>
            <p:nvPr/>
          </p:nvSpPr>
          <p:spPr bwMode="auto">
            <a:xfrm>
              <a:off x="3456" y="3849"/>
              <a:ext cx="1" cy="396"/>
            </a:xfrm>
            <a:prstGeom prst="line">
              <a:avLst/>
            </a:prstGeom>
            <a:noFill/>
            <a:ln w="0">
              <a:solidFill>
                <a:srgbClr val="000000"/>
              </a:solidFill>
              <a:round/>
              <a:headEnd/>
              <a:tailEnd/>
            </a:ln>
          </p:spPr>
          <p:txBody>
            <a:bodyPr/>
            <a:lstStyle/>
            <a:p>
              <a:endParaRPr lang="en-GB"/>
            </a:p>
          </p:txBody>
        </p:sp>
        <p:sp>
          <p:nvSpPr>
            <p:cNvPr id="70019" name="Rectangle 478"/>
            <p:cNvSpPr>
              <a:spLocks noChangeArrowheads="1"/>
            </p:cNvSpPr>
            <p:nvPr/>
          </p:nvSpPr>
          <p:spPr bwMode="auto">
            <a:xfrm>
              <a:off x="3830" y="3849"/>
              <a:ext cx="2" cy="396"/>
            </a:xfrm>
            <a:prstGeom prst="rect">
              <a:avLst/>
            </a:prstGeom>
            <a:solidFill>
              <a:srgbClr val="000000"/>
            </a:solidFill>
            <a:ln w="9525">
              <a:noFill/>
              <a:miter lim="800000"/>
              <a:headEnd/>
              <a:tailEnd/>
            </a:ln>
          </p:spPr>
          <p:txBody>
            <a:bodyPr/>
            <a:lstStyle/>
            <a:p>
              <a:endParaRPr lang="en-GB"/>
            </a:p>
          </p:txBody>
        </p:sp>
        <p:sp>
          <p:nvSpPr>
            <p:cNvPr id="70020" name="Line 479"/>
            <p:cNvSpPr>
              <a:spLocks noChangeShapeType="1"/>
            </p:cNvSpPr>
            <p:nvPr/>
          </p:nvSpPr>
          <p:spPr bwMode="auto">
            <a:xfrm>
              <a:off x="3830" y="3849"/>
              <a:ext cx="1" cy="396"/>
            </a:xfrm>
            <a:prstGeom prst="line">
              <a:avLst/>
            </a:prstGeom>
            <a:noFill/>
            <a:ln w="0">
              <a:solidFill>
                <a:srgbClr val="000000"/>
              </a:solidFill>
              <a:round/>
              <a:headEnd/>
              <a:tailEnd/>
            </a:ln>
          </p:spPr>
          <p:txBody>
            <a:bodyPr/>
            <a:lstStyle/>
            <a:p>
              <a:endParaRPr lang="en-GB"/>
            </a:p>
          </p:txBody>
        </p:sp>
        <p:sp>
          <p:nvSpPr>
            <p:cNvPr id="70021" name="Rectangle 480"/>
            <p:cNvSpPr>
              <a:spLocks noChangeArrowheads="1"/>
            </p:cNvSpPr>
            <p:nvPr/>
          </p:nvSpPr>
          <p:spPr bwMode="auto">
            <a:xfrm>
              <a:off x="629" y="4321"/>
              <a:ext cx="393" cy="103"/>
            </a:xfrm>
            <a:prstGeom prst="rect">
              <a:avLst/>
            </a:prstGeom>
            <a:noFill/>
            <a:ln w="9525">
              <a:noFill/>
              <a:miter lim="800000"/>
              <a:headEnd/>
              <a:tailEnd/>
            </a:ln>
          </p:spPr>
          <p:txBody>
            <a:bodyPr wrap="none" lIns="0" tIns="0" rIns="0" bIns="0">
              <a:spAutoFit/>
            </a:bodyPr>
            <a:lstStyle/>
            <a:p>
              <a:pPr algn="ctr"/>
              <a:r>
                <a:rPr lang="en-US" sz="800">
                  <a:latin typeface="Times New Roman" pitchFamily="18" charset="0"/>
                </a:rPr>
                <a:t>STOCK TURNS: 50</a:t>
              </a:r>
              <a:endParaRPr lang="en-US" sz="1000">
                <a:latin typeface="Times New Roman" pitchFamily="18" charset="0"/>
              </a:endParaRPr>
            </a:p>
          </p:txBody>
        </p:sp>
        <p:sp>
          <p:nvSpPr>
            <p:cNvPr id="70022" name="Rectangle 481"/>
            <p:cNvSpPr>
              <a:spLocks noChangeArrowheads="1"/>
            </p:cNvSpPr>
            <p:nvPr/>
          </p:nvSpPr>
          <p:spPr bwMode="auto">
            <a:xfrm>
              <a:off x="672" y="43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23" name="Rectangle 482"/>
            <p:cNvSpPr>
              <a:spLocks noChangeArrowheads="1"/>
            </p:cNvSpPr>
            <p:nvPr/>
          </p:nvSpPr>
          <p:spPr bwMode="auto">
            <a:xfrm>
              <a:off x="481" y="446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24" name="Rectangle 483"/>
            <p:cNvSpPr>
              <a:spLocks noChangeArrowheads="1"/>
            </p:cNvSpPr>
            <p:nvPr/>
          </p:nvSpPr>
          <p:spPr bwMode="auto">
            <a:xfrm>
              <a:off x="537" y="4533"/>
              <a:ext cx="43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30% IMPROVEMENT</a:t>
              </a:r>
              <a:endParaRPr lang="en-US" sz="1000">
                <a:latin typeface="Times New Roman" pitchFamily="18" charset="0"/>
              </a:endParaRPr>
            </a:p>
          </p:txBody>
        </p:sp>
        <p:sp>
          <p:nvSpPr>
            <p:cNvPr id="70025" name="Rectangle 484"/>
            <p:cNvSpPr>
              <a:spLocks noChangeArrowheads="1"/>
            </p:cNvSpPr>
            <p:nvPr/>
          </p:nvSpPr>
          <p:spPr bwMode="auto">
            <a:xfrm>
              <a:off x="394" y="4245"/>
              <a:ext cx="2" cy="4"/>
            </a:xfrm>
            <a:prstGeom prst="rect">
              <a:avLst/>
            </a:prstGeom>
            <a:solidFill>
              <a:srgbClr val="000000"/>
            </a:solidFill>
            <a:ln w="9525">
              <a:noFill/>
              <a:miter lim="800000"/>
              <a:headEnd/>
              <a:tailEnd/>
            </a:ln>
          </p:spPr>
          <p:txBody>
            <a:bodyPr/>
            <a:lstStyle/>
            <a:p>
              <a:endParaRPr lang="en-GB"/>
            </a:p>
          </p:txBody>
        </p:sp>
        <p:sp>
          <p:nvSpPr>
            <p:cNvPr id="70026" name="Line 485"/>
            <p:cNvSpPr>
              <a:spLocks noChangeShapeType="1"/>
            </p:cNvSpPr>
            <p:nvPr/>
          </p:nvSpPr>
          <p:spPr bwMode="auto">
            <a:xfrm>
              <a:off x="394" y="4245"/>
              <a:ext cx="1" cy="4"/>
            </a:xfrm>
            <a:prstGeom prst="line">
              <a:avLst/>
            </a:prstGeom>
            <a:noFill/>
            <a:ln w="0">
              <a:solidFill>
                <a:srgbClr val="000000"/>
              </a:solidFill>
              <a:round/>
              <a:headEnd/>
              <a:tailEnd/>
            </a:ln>
          </p:spPr>
          <p:txBody>
            <a:bodyPr/>
            <a:lstStyle/>
            <a:p>
              <a:endParaRPr lang="en-GB"/>
            </a:p>
          </p:txBody>
        </p:sp>
        <p:sp>
          <p:nvSpPr>
            <p:cNvPr id="70027" name="Rectangle 486"/>
            <p:cNvSpPr>
              <a:spLocks noChangeArrowheads="1"/>
            </p:cNvSpPr>
            <p:nvPr/>
          </p:nvSpPr>
          <p:spPr bwMode="auto">
            <a:xfrm>
              <a:off x="396" y="4245"/>
              <a:ext cx="825" cy="3"/>
            </a:xfrm>
            <a:prstGeom prst="rect">
              <a:avLst/>
            </a:prstGeom>
            <a:solidFill>
              <a:srgbClr val="000000"/>
            </a:solidFill>
            <a:ln w="9525">
              <a:noFill/>
              <a:miter lim="800000"/>
              <a:headEnd/>
              <a:tailEnd/>
            </a:ln>
          </p:spPr>
          <p:txBody>
            <a:bodyPr/>
            <a:lstStyle/>
            <a:p>
              <a:endParaRPr lang="en-GB"/>
            </a:p>
          </p:txBody>
        </p:sp>
        <p:sp>
          <p:nvSpPr>
            <p:cNvPr id="70028" name="Line 487"/>
            <p:cNvSpPr>
              <a:spLocks noChangeShapeType="1"/>
            </p:cNvSpPr>
            <p:nvPr/>
          </p:nvSpPr>
          <p:spPr bwMode="auto">
            <a:xfrm>
              <a:off x="396" y="4245"/>
              <a:ext cx="825" cy="1"/>
            </a:xfrm>
            <a:prstGeom prst="line">
              <a:avLst/>
            </a:prstGeom>
            <a:noFill/>
            <a:ln w="0">
              <a:solidFill>
                <a:srgbClr val="000000"/>
              </a:solidFill>
              <a:round/>
              <a:headEnd/>
              <a:tailEnd/>
            </a:ln>
          </p:spPr>
          <p:txBody>
            <a:bodyPr/>
            <a:lstStyle/>
            <a:p>
              <a:endParaRPr lang="en-GB"/>
            </a:p>
          </p:txBody>
        </p:sp>
        <p:sp>
          <p:nvSpPr>
            <p:cNvPr id="70029" name="Rectangle 488"/>
            <p:cNvSpPr>
              <a:spLocks noChangeArrowheads="1"/>
            </p:cNvSpPr>
            <p:nvPr/>
          </p:nvSpPr>
          <p:spPr bwMode="auto">
            <a:xfrm>
              <a:off x="1221" y="4245"/>
              <a:ext cx="3" cy="4"/>
            </a:xfrm>
            <a:prstGeom prst="rect">
              <a:avLst/>
            </a:prstGeom>
            <a:solidFill>
              <a:srgbClr val="000000"/>
            </a:solidFill>
            <a:ln w="9525">
              <a:noFill/>
              <a:miter lim="800000"/>
              <a:headEnd/>
              <a:tailEnd/>
            </a:ln>
          </p:spPr>
          <p:txBody>
            <a:bodyPr/>
            <a:lstStyle/>
            <a:p>
              <a:endParaRPr lang="en-GB"/>
            </a:p>
          </p:txBody>
        </p:sp>
        <p:sp>
          <p:nvSpPr>
            <p:cNvPr id="70030" name="Line 489"/>
            <p:cNvSpPr>
              <a:spLocks noChangeShapeType="1"/>
            </p:cNvSpPr>
            <p:nvPr/>
          </p:nvSpPr>
          <p:spPr bwMode="auto">
            <a:xfrm>
              <a:off x="1221" y="4245"/>
              <a:ext cx="1" cy="4"/>
            </a:xfrm>
            <a:prstGeom prst="line">
              <a:avLst/>
            </a:prstGeom>
            <a:noFill/>
            <a:ln w="0">
              <a:solidFill>
                <a:srgbClr val="000000"/>
              </a:solidFill>
              <a:round/>
              <a:headEnd/>
              <a:tailEnd/>
            </a:ln>
          </p:spPr>
          <p:txBody>
            <a:bodyPr/>
            <a:lstStyle/>
            <a:p>
              <a:endParaRPr lang="en-GB"/>
            </a:p>
          </p:txBody>
        </p:sp>
        <p:sp>
          <p:nvSpPr>
            <p:cNvPr id="70031" name="Rectangle 490"/>
            <p:cNvSpPr>
              <a:spLocks noChangeArrowheads="1"/>
            </p:cNvSpPr>
            <p:nvPr/>
          </p:nvSpPr>
          <p:spPr bwMode="auto">
            <a:xfrm>
              <a:off x="1224" y="4245"/>
              <a:ext cx="369" cy="3"/>
            </a:xfrm>
            <a:prstGeom prst="rect">
              <a:avLst/>
            </a:prstGeom>
            <a:solidFill>
              <a:srgbClr val="000000"/>
            </a:solidFill>
            <a:ln w="9525">
              <a:noFill/>
              <a:miter lim="800000"/>
              <a:headEnd/>
              <a:tailEnd/>
            </a:ln>
          </p:spPr>
          <p:txBody>
            <a:bodyPr/>
            <a:lstStyle/>
            <a:p>
              <a:endParaRPr lang="en-GB"/>
            </a:p>
          </p:txBody>
        </p:sp>
        <p:sp>
          <p:nvSpPr>
            <p:cNvPr id="70032" name="Line 491"/>
            <p:cNvSpPr>
              <a:spLocks noChangeShapeType="1"/>
            </p:cNvSpPr>
            <p:nvPr/>
          </p:nvSpPr>
          <p:spPr bwMode="auto">
            <a:xfrm>
              <a:off x="1224" y="4245"/>
              <a:ext cx="369" cy="1"/>
            </a:xfrm>
            <a:prstGeom prst="line">
              <a:avLst/>
            </a:prstGeom>
            <a:noFill/>
            <a:ln w="0">
              <a:solidFill>
                <a:srgbClr val="000000"/>
              </a:solidFill>
              <a:round/>
              <a:headEnd/>
              <a:tailEnd/>
            </a:ln>
          </p:spPr>
          <p:txBody>
            <a:bodyPr/>
            <a:lstStyle/>
            <a:p>
              <a:endParaRPr lang="en-GB"/>
            </a:p>
          </p:txBody>
        </p:sp>
        <p:sp>
          <p:nvSpPr>
            <p:cNvPr id="70033" name="Rectangle 492"/>
            <p:cNvSpPr>
              <a:spLocks noChangeArrowheads="1"/>
            </p:cNvSpPr>
            <p:nvPr/>
          </p:nvSpPr>
          <p:spPr bwMode="auto">
            <a:xfrm>
              <a:off x="1593" y="4245"/>
              <a:ext cx="3" cy="4"/>
            </a:xfrm>
            <a:prstGeom prst="rect">
              <a:avLst/>
            </a:prstGeom>
            <a:solidFill>
              <a:srgbClr val="000000"/>
            </a:solidFill>
            <a:ln w="9525">
              <a:noFill/>
              <a:miter lim="800000"/>
              <a:headEnd/>
              <a:tailEnd/>
            </a:ln>
          </p:spPr>
          <p:txBody>
            <a:bodyPr/>
            <a:lstStyle/>
            <a:p>
              <a:endParaRPr lang="en-GB"/>
            </a:p>
          </p:txBody>
        </p:sp>
        <p:sp>
          <p:nvSpPr>
            <p:cNvPr id="70034" name="Line 493"/>
            <p:cNvSpPr>
              <a:spLocks noChangeShapeType="1"/>
            </p:cNvSpPr>
            <p:nvPr/>
          </p:nvSpPr>
          <p:spPr bwMode="auto">
            <a:xfrm>
              <a:off x="1593" y="4245"/>
              <a:ext cx="1" cy="4"/>
            </a:xfrm>
            <a:prstGeom prst="line">
              <a:avLst/>
            </a:prstGeom>
            <a:noFill/>
            <a:ln w="0">
              <a:solidFill>
                <a:srgbClr val="000000"/>
              </a:solidFill>
              <a:round/>
              <a:headEnd/>
              <a:tailEnd/>
            </a:ln>
          </p:spPr>
          <p:txBody>
            <a:bodyPr/>
            <a:lstStyle/>
            <a:p>
              <a:endParaRPr lang="en-GB"/>
            </a:p>
          </p:txBody>
        </p:sp>
        <p:sp>
          <p:nvSpPr>
            <p:cNvPr id="70035" name="Rectangle 494"/>
            <p:cNvSpPr>
              <a:spLocks noChangeArrowheads="1"/>
            </p:cNvSpPr>
            <p:nvPr/>
          </p:nvSpPr>
          <p:spPr bwMode="auto">
            <a:xfrm>
              <a:off x="1596" y="4245"/>
              <a:ext cx="370" cy="3"/>
            </a:xfrm>
            <a:prstGeom prst="rect">
              <a:avLst/>
            </a:prstGeom>
            <a:solidFill>
              <a:srgbClr val="000000"/>
            </a:solidFill>
            <a:ln w="9525">
              <a:noFill/>
              <a:miter lim="800000"/>
              <a:headEnd/>
              <a:tailEnd/>
            </a:ln>
          </p:spPr>
          <p:txBody>
            <a:bodyPr/>
            <a:lstStyle/>
            <a:p>
              <a:endParaRPr lang="en-GB"/>
            </a:p>
          </p:txBody>
        </p:sp>
        <p:sp>
          <p:nvSpPr>
            <p:cNvPr id="70036" name="Line 495"/>
            <p:cNvSpPr>
              <a:spLocks noChangeShapeType="1"/>
            </p:cNvSpPr>
            <p:nvPr/>
          </p:nvSpPr>
          <p:spPr bwMode="auto">
            <a:xfrm>
              <a:off x="1596" y="4245"/>
              <a:ext cx="370" cy="1"/>
            </a:xfrm>
            <a:prstGeom prst="line">
              <a:avLst/>
            </a:prstGeom>
            <a:noFill/>
            <a:ln w="0">
              <a:solidFill>
                <a:srgbClr val="000000"/>
              </a:solidFill>
              <a:round/>
              <a:headEnd/>
              <a:tailEnd/>
            </a:ln>
          </p:spPr>
          <p:txBody>
            <a:bodyPr/>
            <a:lstStyle/>
            <a:p>
              <a:endParaRPr lang="en-GB"/>
            </a:p>
          </p:txBody>
        </p:sp>
        <p:sp>
          <p:nvSpPr>
            <p:cNvPr id="70037" name="Rectangle 496"/>
            <p:cNvSpPr>
              <a:spLocks noChangeArrowheads="1"/>
            </p:cNvSpPr>
            <p:nvPr/>
          </p:nvSpPr>
          <p:spPr bwMode="auto">
            <a:xfrm>
              <a:off x="1966" y="4245"/>
              <a:ext cx="3" cy="4"/>
            </a:xfrm>
            <a:prstGeom prst="rect">
              <a:avLst/>
            </a:prstGeom>
            <a:solidFill>
              <a:srgbClr val="000000"/>
            </a:solidFill>
            <a:ln w="9525">
              <a:noFill/>
              <a:miter lim="800000"/>
              <a:headEnd/>
              <a:tailEnd/>
            </a:ln>
          </p:spPr>
          <p:txBody>
            <a:bodyPr/>
            <a:lstStyle/>
            <a:p>
              <a:endParaRPr lang="en-GB"/>
            </a:p>
          </p:txBody>
        </p:sp>
        <p:sp>
          <p:nvSpPr>
            <p:cNvPr id="70038" name="Line 497"/>
            <p:cNvSpPr>
              <a:spLocks noChangeShapeType="1"/>
            </p:cNvSpPr>
            <p:nvPr/>
          </p:nvSpPr>
          <p:spPr bwMode="auto">
            <a:xfrm>
              <a:off x="1966" y="4245"/>
              <a:ext cx="1" cy="4"/>
            </a:xfrm>
            <a:prstGeom prst="line">
              <a:avLst/>
            </a:prstGeom>
            <a:noFill/>
            <a:ln w="0">
              <a:solidFill>
                <a:srgbClr val="000000"/>
              </a:solidFill>
              <a:round/>
              <a:headEnd/>
              <a:tailEnd/>
            </a:ln>
          </p:spPr>
          <p:txBody>
            <a:bodyPr/>
            <a:lstStyle/>
            <a:p>
              <a:endParaRPr lang="en-GB"/>
            </a:p>
          </p:txBody>
        </p:sp>
        <p:sp>
          <p:nvSpPr>
            <p:cNvPr id="70039" name="Rectangle 498"/>
            <p:cNvSpPr>
              <a:spLocks noChangeArrowheads="1"/>
            </p:cNvSpPr>
            <p:nvPr/>
          </p:nvSpPr>
          <p:spPr bwMode="auto">
            <a:xfrm>
              <a:off x="1969" y="4245"/>
              <a:ext cx="369" cy="3"/>
            </a:xfrm>
            <a:prstGeom prst="rect">
              <a:avLst/>
            </a:prstGeom>
            <a:solidFill>
              <a:srgbClr val="000000"/>
            </a:solidFill>
            <a:ln w="9525">
              <a:noFill/>
              <a:miter lim="800000"/>
              <a:headEnd/>
              <a:tailEnd/>
            </a:ln>
          </p:spPr>
          <p:txBody>
            <a:bodyPr/>
            <a:lstStyle/>
            <a:p>
              <a:endParaRPr lang="en-GB"/>
            </a:p>
          </p:txBody>
        </p:sp>
        <p:sp>
          <p:nvSpPr>
            <p:cNvPr id="70040" name="Line 499"/>
            <p:cNvSpPr>
              <a:spLocks noChangeShapeType="1"/>
            </p:cNvSpPr>
            <p:nvPr/>
          </p:nvSpPr>
          <p:spPr bwMode="auto">
            <a:xfrm>
              <a:off x="1969" y="4245"/>
              <a:ext cx="369" cy="1"/>
            </a:xfrm>
            <a:prstGeom prst="line">
              <a:avLst/>
            </a:prstGeom>
            <a:noFill/>
            <a:ln w="0">
              <a:solidFill>
                <a:srgbClr val="000000"/>
              </a:solidFill>
              <a:round/>
              <a:headEnd/>
              <a:tailEnd/>
            </a:ln>
          </p:spPr>
          <p:txBody>
            <a:bodyPr/>
            <a:lstStyle/>
            <a:p>
              <a:endParaRPr lang="en-GB"/>
            </a:p>
          </p:txBody>
        </p:sp>
        <p:sp>
          <p:nvSpPr>
            <p:cNvPr id="70041" name="Rectangle 500"/>
            <p:cNvSpPr>
              <a:spLocks noChangeArrowheads="1"/>
            </p:cNvSpPr>
            <p:nvPr/>
          </p:nvSpPr>
          <p:spPr bwMode="auto">
            <a:xfrm>
              <a:off x="2338" y="4245"/>
              <a:ext cx="3" cy="4"/>
            </a:xfrm>
            <a:prstGeom prst="rect">
              <a:avLst/>
            </a:prstGeom>
            <a:solidFill>
              <a:srgbClr val="000000"/>
            </a:solidFill>
            <a:ln w="9525">
              <a:noFill/>
              <a:miter lim="800000"/>
              <a:headEnd/>
              <a:tailEnd/>
            </a:ln>
          </p:spPr>
          <p:txBody>
            <a:bodyPr/>
            <a:lstStyle/>
            <a:p>
              <a:endParaRPr lang="en-GB"/>
            </a:p>
          </p:txBody>
        </p:sp>
        <p:sp>
          <p:nvSpPr>
            <p:cNvPr id="70042" name="Line 501"/>
            <p:cNvSpPr>
              <a:spLocks noChangeShapeType="1"/>
            </p:cNvSpPr>
            <p:nvPr/>
          </p:nvSpPr>
          <p:spPr bwMode="auto">
            <a:xfrm>
              <a:off x="2338" y="4245"/>
              <a:ext cx="1" cy="4"/>
            </a:xfrm>
            <a:prstGeom prst="line">
              <a:avLst/>
            </a:prstGeom>
            <a:noFill/>
            <a:ln w="0">
              <a:solidFill>
                <a:srgbClr val="000000"/>
              </a:solidFill>
              <a:round/>
              <a:headEnd/>
              <a:tailEnd/>
            </a:ln>
          </p:spPr>
          <p:txBody>
            <a:bodyPr/>
            <a:lstStyle/>
            <a:p>
              <a:endParaRPr lang="en-GB"/>
            </a:p>
          </p:txBody>
        </p:sp>
        <p:sp>
          <p:nvSpPr>
            <p:cNvPr id="70043" name="Rectangle 502"/>
            <p:cNvSpPr>
              <a:spLocks noChangeArrowheads="1"/>
            </p:cNvSpPr>
            <p:nvPr/>
          </p:nvSpPr>
          <p:spPr bwMode="auto">
            <a:xfrm>
              <a:off x="2341" y="4245"/>
              <a:ext cx="370" cy="3"/>
            </a:xfrm>
            <a:prstGeom prst="rect">
              <a:avLst/>
            </a:prstGeom>
            <a:solidFill>
              <a:srgbClr val="000000"/>
            </a:solidFill>
            <a:ln w="9525">
              <a:noFill/>
              <a:miter lim="800000"/>
              <a:headEnd/>
              <a:tailEnd/>
            </a:ln>
          </p:spPr>
          <p:txBody>
            <a:bodyPr/>
            <a:lstStyle/>
            <a:p>
              <a:endParaRPr lang="en-GB"/>
            </a:p>
          </p:txBody>
        </p:sp>
        <p:sp>
          <p:nvSpPr>
            <p:cNvPr id="70044" name="Line 503"/>
            <p:cNvSpPr>
              <a:spLocks noChangeShapeType="1"/>
            </p:cNvSpPr>
            <p:nvPr/>
          </p:nvSpPr>
          <p:spPr bwMode="auto">
            <a:xfrm>
              <a:off x="2341" y="4245"/>
              <a:ext cx="370" cy="1"/>
            </a:xfrm>
            <a:prstGeom prst="line">
              <a:avLst/>
            </a:prstGeom>
            <a:noFill/>
            <a:ln w="0">
              <a:solidFill>
                <a:srgbClr val="000000"/>
              </a:solidFill>
              <a:round/>
              <a:headEnd/>
              <a:tailEnd/>
            </a:ln>
          </p:spPr>
          <p:txBody>
            <a:bodyPr/>
            <a:lstStyle/>
            <a:p>
              <a:endParaRPr lang="en-GB"/>
            </a:p>
          </p:txBody>
        </p:sp>
        <p:sp>
          <p:nvSpPr>
            <p:cNvPr id="70045" name="Rectangle 504"/>
            <p:cNvSpPr>
              <a:spLocks noChangeArrowheads="1"/>
            </p:cNvSpPr>
            <p:nvPr/>
          </p:nvSpPr>
          <p:spPr bwMode="auto">
            <a:xfrm>
              <a:off x="2711" y="4245"/>
              <a:ext cx="3" cy="4"/>
            </a:xfrm>
            <a:prstGeom prst="rect">
              <a:avLst/>
            </a:prstGeom>
            <a:solidFill>
              <a:srgbClr val="000000"/>
            </a:solidFill>
            <a:ln w="9525">
              <a:noFill/>
              <a:miter lim="800000"/>
              <a:headEnd/>
              <a:tailEnd/>
            </a:ln>
          </p:spPr>
          <p:txBody>
            <a:bodyPr/>
            <a:lstStyle/>
            <a:p>
              <a:endParaRPr lang="en-GB"/>
            </a:p>
          </p:txBody>
        </p:sp>
        <p:sp>
          <p:nvSpPr>
            <p:cNvPr id="70046" name="Line 505"/>
            <p:cNvSpPr>
              <a:spLocks noChangeShapeType="1"/>
            </p:cNvSpPr>
            <p:nvPr/>
          </p:nvSpPr>
          <p:spPr bwMode="auto">
            <a:xfrm>
              <a:off x="2711" y="4245"/>
              <a:ext cx="1" cy="4"/>
            </a:xfrm>
            <a:prstGeom prst="line">
              <a:avLst/>
            </a:prstGeom>
            <a:noFill/>
            <a:ln w="0">
              <a:solidFill>
                <a:srgbClr val="000000"/>
              </a:solidFill>
              <a:round/>
              <a:headEnd/>
              <a:tailEnd/>
            </a:ln>
          </p:spPr>
          <p:txBody>
            <a:bodyPr/>
            <a:lstStyle/>
            <a:p>
              <a:endParaRPr lang="en-GB"/>
            </a:p>
          </p:txBody>
        </p:sp>
        <p:sp>
          <p:nvSpPr>
            <p:cNvPr id="70047" name="Rectangle 506"/>
            <p:cNvSpPr>
              <a:spLocks noChangeArrowheads="1"/>
            </p:cNvSpPr>
            <p:nvPr/>
          </p:nvSpPr>
          <p:spPr bwMode="auto">
            <a:xfrm>
              <a:off x="2714" y="4245"/>
              <a:ext cx="371" cy="3"/>
            </a:xfrm>
            <a:prstGeom prst="rect">
              <a:avLst/>
            </a:prstGeom>
            <a:solidFill>
              <a:srgbClr val="000000"/>
            </a:solidFill>
            <a:ln w="9525">
              <a:noFill/>
              <a:miter lim="800000"/>
              <a:headEnd/>
              <a:tailEnd/>
            </a:ln>
          </p:spPr>
          <p:txBody>
            <a:bodyPr/>
            <a:lstStyle/>
            <a:p>
              <a:endParaRPr lang="en-GB"/>
            </a:p>
          </p:txBody>
        </p:sp>
        <p:sp>
          <p:nvSpPr>
            <p:cNvPr id="70048" name="Line 507"/>
            <p:cNvSpPr>
              <a:spLocks noChangeShapeType="1"/>
            </p:cNvSpPr>
            <p:nvPr/>
          </p:nvSpPr>
          <p:spPr bwMode="auto">
            <a:xfrm>
              <a:off x="2714" y="4245"/>
              <a:ext cx="371" cy="1"/>
            </a:xfrm>
            <a:prstGeom prst="line">
              <a:avLst/>
            </a:prstGeom>
            <a:noFill/>
            <a:ln w="0">
              <a:solidFill>
                <a:srgbClr val="000000"/>
              </a:solidFill>
              <a:round/>
              <a:headEnd/>
              <a:tailEnd/>
            </a:ln>
          </p:spPr>
          <p:txBody>
            <a:bodyPr/>
            <a:lstStyle/>
            <a:p>
              <a:endParaRPr lang="en-GB"/>
            </a:p>
          </p:txBody>
        </p:sp>
        <p:sp>
          <p:nvSpPr>
            <p:cNvPr id="70049" name="Rectangle 508"/>
            <p:cNvSpPr>
              <a:spLocks noChangeArrowheads="1"/>
            </p:cNvSpPr>
            <p:nvPr/>
          </p:nvSpPr>
          <p:spPr bwMode="auto">
            <a:xfrm>
              <a:off x="3085" y="4245"/>
              <a:ext cx="2" cy="4"/>
            </a:xfrm>
            <a:prstGeom prst="rect">
              <a:avLst/>
            </a:prstGeom>
            <a:solidFill>
              <a:srgbClr val="000000"/>
            </a:solidFill>
            <a:ln w="9525">
              <a:noFill/>
              <a:miter lim="800000"/>
              <a:headEnd/>
              <a:tailEnd/>
            </a:ln>
          </p:spPr>
          <p:txBody>
            <a:bodyPr/>
            <a:lstStyle/>
            <a:p>
              <a:endParaRPr lang="en-GB"/>
            </a:p>
          </p:txBody>
        </p:sp>
        <p:sp>
          <p:nvSpPr>
            <p:cNvPr id="70050" name="Line 509"/>
            <p:cNvSpPr>
              <a:spLocks noChangeShapeType="1"/>
            </p:cNvSpPr>
            <p:nvPr/>
          </p:nvSpPr>
          <p:spPr bwMode="auto">
            <a:xfrm>
              <a:off x="3085" y="4245"/>
              <a:ext cx="1" cy="4"/>
            </a:xfrm>
            <a:prstGeom prst="line">
              <a:avLst/>
            </a:prstGeom>
            <a:noFill/>
            <a:ln w="0">
              <a:solidFill>
                <a:srgbClr val="000000"/>
              </a:solidFill>
              <a:round/>
              <a:headEnd/>
              <a:tailEnd/>
            </a:ln>
          </p:spPr>
          <p:txBody>
            <a:bodyPr/>
            <a:lstStyle/>
            <a:p>
              <a:endParaRPr lang="en-GB"/>
            </a:p>
          </p:txBody>
        </p:sp>
        <p:sp>
          <p:nvSpPr>
            <p:cNvPr id="70051" name="Rectangle 510"/>
            <p:cNvSpPr>
              <a:spLocks noChangeArrowheads="1"/>
            </p:cNvSpPr>
            <p:nvPr/>
          </p:nvSpPr>
          <p:spPr bwMode="auto">
            <a:xfrm>
              <a:off x="3087" y="4245"/>
              <a:ext cx="369" cy="3"/>
            </a:xfrm>
            <a:prstGeom prst="rect">
              <a:avLst/>
            </a:prstGeom>
            <a:solidFill>
              <a:srgbClr val="000000"/>
            </a:solidFill>
            <a:ln w="9525">
              <a:noFill/>
              <a:miter lim="800000"/>
              <a:headEnd/>
              <a:tailEnd/>
            </a:ln>
          </p:spPr>
          <p:txBody>
            <a:bodyPr/>
            <a:lstStyle/>
            <a:p>
              <a:endParaRPr lang="en-GB"/>
            </a:p>
          </p:txBody>
        </p:sp>
        <p:sp>
          <p:nvSpPr>
            <p:cNvPr id="70052" name="Line 511"/>
            <p:cNvSpPr>
              <a:spLocks noChangeShapeType="1"/>
            </p:cNvSpPr>
            <p:nvPr/>
          </p:nvSpPr>
          <p:spPr bwMode="auto">
            <a:xfrm>
              <a:off x="3087" y="4245"/>
              <a:ext cx="369" cy="1"/>
            </a:xfrm>
            <a:prstGeom prst="line">
              <a:avLst/>
            </a:prstGeom>
            <a:noFill/>
            <a:ln w="0">
              <a:solidFill>
                <a:srgbClr val="000000"/>
              </a:solidFill>
              <a:round/>
              <a:headEnd/>
              <a:tailEnd/>
            </a:ln>
          </p:spPr>
          <p:txBody>
            <a:bodyPr/>
            <a:lstStyle/>
            <a:p>
              <a:endParaRPr lang="en-GB"/>
            </a:p>
          </p:txBody>
        </p:sp>
        <p:sp>
          <p:nvSpPr>
            <p:cNvPr id="70053" name="Rectangle 512"/>
            <p:cNvSpPr>
              <a:spLocks noChangeArrowheads="1"/>
            </p:cNvSpPr>
            <p:nvPr/>
          </p:nvSpPr>
          <p:spPr bwMode="auto">
            <a:xfrm>
              <a:off x="3456" y="4245"/>
              <a:ext cx="3" cy="4"/>
            </a:xfrm>
            <a:prstGeom prst="rect">
              <a:avLst/>
            </a:prstGeom>
            <a:solidFill>
              <a:srgbClr val="000000"/>
            </a:solidFill>
            <a:ln w="9525">
              <a:noFill/>
              <a:miter lim="800000"/>
              <a:headEnd/>
              <a:tailEnd/>
            </a:ln>
          </p:spPr>
          <p:txBody>
            <a:bodyPr/>
            <a:lstStyle/>
            <a:p>
              <a:endParaRPr lang="en-GB"/>
            </a:p>
          </p:txBody>
        </p:sp>
        <p:sp>
          <p:nvSpPr>
            <p:cNvPr id="70054" name="Line 513"/>
            <p:cNvSpPr>
              <a:spLocks noChangeShapeType="1"/>
            </p:cNvSpPr>
            <p:nvPr/>
          </p:nvSpPr>
          <p:spPr bwMode="auto">
            <a:xfrm>
              <a:off x="3456" y="4245"/>
              <a:ext cx="1" cy="4"/>
            </a:xfrm>
            <a:prstGeom prst="line">
              <a:avLst/>
            </a:prstGeom>
            <a:noFill/>
            <a:ln w="0">
              <a:solidFill>
                <a:srgbClr val="000000"/>
              </a:solidFill>
              <a:round/>
              <a:headEnd/>
              <a:tailEnd/>
            </a:ln>
          </p:spPr>
          <p:txBody>
            <a:bodyPr/>
            <a:lstStyle/>
            <a:p>
              <a:endParaRPr lang="en-GB"/>
            </a:p>
          </p:txBody>
        </p:sp>
        <p:sp>
          <p:nvSpPr>
            <p:cNvPr id="70055" name="Rectangle 514"/>
            <p:cNvSpPr>
              <a:spLocks noChangeArrowheads="1"/>
            </p:cNvSpPr>
            <p:nvPr/>
          </p:nvSpPr>
          <p:spPr bwMode="auto">
            <a:xfrm>
              <a:off x="3459" y="4245"/>
              <a:ext cx="371" cy="3"/>
            </a:xfrm>
            <a:prstGeom prst="rect">
              <a:avLst/>
            </a:prstGeom>
            <a:solidFill>
              <a:srgbClr val="000000"/>
            </a:solidFill>
            <a:ln w="9525">
              <a:noFill/>
              <a:miter lim="800000"/>
              <a:headEnd/>
              <a:tailEnd/>
            </a:ln>
          </p:spPr>
          <p:txBody>
            <a:bodyPr/>
            <a:lstStyle/>
            <a:p>
              <a:endParaRPr lang="en-GB"/>
            </a:p>
          </p:txBody>
        </p:sp>
        <p:sp>
          <p:nvSpPr>
            <p:cNvPr id="70056" name="Line 515"/>
            <p:cNvSpPr>
              <a:spLocks noChangeShapeType="1"/>
            </p:cNvSpPr>
            <p:nvPr/>
          </p:nvSpPr>
          <p:spPr bwMode="auto">
            <a:xfrm>
              <a:off x="3459" y="4245"/>
              <a:ext cx="371" cy="1"/>
            </a:xfrm>
            <a:prstGeom prst="line">
              <a:avLst/>
            </a:prstGeom>
            <a:noFill/>
            <a:ln w="0">
              <a:solidFill>
                <a:srgbClr val="000000"/>
              </a:solidFill>
              <a:round/>
              <a:headEnd/>
              <a:tailEnd/>
            </a:ln>
          </p:spPr>
          <p:txBody>
            <a:bodyPr/>
            <a:lstStyle/>
            <a:p>
              <a:endParaRPr lang="en-GB"/>
            </a:p>
          </p:txBody>
        </p:sp>
        <p:sp>
          <p:nvSpPr>
            <p:cNvPr id="70057" name="Rectangle 516"/>
            <p:cNvSpPr>
              <a:spLocks noChangeArrowheads="1"/>
            </p:cNvSpPr>
            <p:nvPr/>
          </p:nvSpPr>
          <p:spPr bwMode="auto">
            <a:xfrm>
              <a:off x="3830" y="4245"/>
              <a:ext cx="2" cy="4"/>
            </a:xfrm>
            <a:prstGeom prst="rect">
              <a:avLst/>
            </a:prstGeom>
            <a:solidFill>
              <a:srgbClr val="000000"/>
            </a:solidFill>
            <a:ln w="9525">
              <a:noFill/>
              <a:miter lim="800000"/>
              <a:headEnd/>
              <a:tailEnd/>
            </a:ln>
          </p:spPr>
          <p:txBody>
            <a:bodyPr/>
            <a:lstStyle/>
            <a:p>
              <a:endParaRPr lang="en-GB"/>
            </a:p>
          </p:txBody>
        </p:sp>
        <p:sp>
          <p:nvSpPr>
            <p:cNvPr id="70058" name="Line 517"/>
            <p:cNvSpPr>
              <a:spLocks noChangeShapeType="1"/>
            </p:cNvSpPr>
            <p:nvPr/>
          </p:nvSpPr>
          <p:spPr bwMode="auto">
            <a:xfrm>
              <a:off x="3830" y="4245"/>
              <a:ext cx="1" cy="4"/>
            </a:xfrm>
            <a:prstGeom prst="line">
              <a:avLst/>
            </a:prstGeom>
            <a:noFill/>
            <a:ln w="0">
              <a:solidFill>
                <a:srgbClr val="000000"/>
              </a:solidFill>
              <a:round/>
              <a:headEnd/>
              <a:tailEnd/>
            </a:ln>
          </p:spPr>
          <p:txBody>
            <a:bodyPr/>
            <a:lstStyle/>
            <a:p>
              <a:endParaRPr lang="en-GB"/>
            </a:p>
          </p:txBody>
        </p:sp>
        <p:sp>
          <p:nvSpPr>
            <p:cNvPr id="70059" name="Rectangle 518"/>
            <p:cNvSpPr>
              <a:spLocks noChangeArrowheads="1"/>
            </p:cNvSpPr>
            <p:nvPr/>
          </p:nvSpPr>
          <p:spPr bwMode="auto">
            <a:xfrm>
              <a:off x="394" y="4249"/>
              <a:ext cx="2" cy="396"/>
            </a:xfrm>
            <a:prstGeom prst="rect">
              <a:avLst/>
            </a:prstGeom>
            <a:solidFill>
              <a:srgbClr val="000000"/>
            </a:solidFill>
            <a:ln w="9525">
              <a:noFill/>
              <a:miter lim="800000"/>
              <a:headEnd/>
              <a:tailEnd/>
            </a:ln>
          </p:spPr>
          <p:txBody>
            <a:bodyPr/>
            <a:lstStyle/>
            <a:p>
              <a:endParaRPr lang="en-GB"/>
            </a:p>
          </p:txBody>
        </p:sp>
        <p:sp>
          <p:nvSpPr>
            <p:cNvPr id="70060" name="Line 519"/>
            <p:cNvSpPr>
              <a:spLocks noChangeShapeType="1"/>
            </p:cNvSpPr>
            <p:nvPr/>
          </p:nvSpPr>
          <p:spPr bwMode="auto">
            <a:xfrm>
              <a:off x="394" y="4249"/>
              <a:ext cx="1" cy="396"/>
            </a:xfrm>
            <a:prstGeom prst="line">
              <a:avLst/>
            </a:prstGeom>
            <a:noFill/>
            <a:ln w="0">
              <a:solidFill>
                <a:srgbClr val="000000"/>
              </a:solidFill>
              <a:round/>
              <a:headEnd/>
              <a:tailEnd/>
            </a:ln>
          </p:spPr>
          <p:txBody>
            <a:bodyPr/>
            <a:lstStyle/>
            <a:p>
              <a:endParaRPr lang="en-GB"/>
            </a:p>
          </p:txBody>
        </p:sp>
        <p:sp>
          <p:nvSpPr>
            <p:cNvPr id="70061" name="Rectangle 520"/>
            <p:cNvSpPr>
              <a:spLocks noChangeArrowheads="1"/>
            </p:cNvSpPr>
            <p:nvPr/>
          </p:nvSpPr>
          <p:spPr bwMode="auto">
            <a:xfrm>
              <a:off x="1221" y="4249"/>
              <a:ext cx="3" cy="396"/>
            </a:xfrm>
            <a:prstGeom prst="rect">
              <a:avLst/>
            </a:prstGeom>
            <a:solidFill>
              <a:srgbClr val="000000"/>
            </a:solidFill>
            <a:ln w="9525">
              <a:noFill/>
              <a:miter lim="800000"/>
              <a:headEnd/>
              <a:tailEnd/>
            </a:ln>
          </p:spPr>
          <p:txBody>
            <a:bodyPr/>
            <a:lstStyle/>
            <a:p>
              <a:endParaRPr lang="en-GB"/>
            </a:p>
          </p:txBody>
        </p:sp>
        <p:sp>
          <p:nvSpPr>
            <p:cNvPr id="70062" name="Line 521"/>
            <p:cNvSpPr>
              <a:spLocks noChangeShapeType="1"/>
            </p:cNvSpPr>
            <p:nvPr/>
          </p:nvSpPr>
          <p:spPr bwMode="auto">
            <a:xfrm>
              <a:off x="1221" y="4249"/>
              <a:ext cx="1" cy="396"/>
            </a:xfrm>
            <a:prstGeom prst="line">
              <a:avLst/>
            </a:prstGeom>
            <a:noFill/>
            <a:ln w="0">
              <a:solidFill>
                <a:srgbClr val="000000"/>
              </a:solidFill>
              <a:round/>
              <a:headEnd/>
              <a:tailEnd/>
            </a:ln>
          </p:spPr>
          <p:txBody>
            <a:bodyPr/>
            <a:lstStyle/>
            <a:p>
              <a:endParaRPr lang="en-GB"/>
            </a:p>
          </p:txBody>
        </p:sp>
        <p:sp>
          <p:nvSpPr>
            <p:cNvPr id="70063" name="Rectangle 522"/>
            <p:cNvSpPr>
              <a:spLocks noChangeArrowheads="1"/>
            </p:cNvSpPr>
            <p:nvPr/>
          </p:nvSpPr>
          <p:spPr bwMode="auto">
            <a:xfrm>
              <a:off x="1593" y="4249"/>
              <a:ext cx="3" cy="396"/>
            </a:xfrm>
            <a:prstGeom prst="rect">
              <a:avLst/>
            </a:prstGeom>
            <a:solidFill>
              <a:srgbClr val="000000"/>
            </a:solidFill>
            <a:ln w="9525">
              <a:noFill/>
              <a:miter lim="800000"/>
              <a:headEnd/>
              <a:tailEnd/>
            </a:ln>
          </p:spPr>
          <p:txBody>
            <a:bodyPr/>
            <a:lstStyle/>
            <a:p>
              <a:endParaRPr lang="en-GB"/>
            </a:p>
          </p:txBody>
        </p:sp>
        <p:sp>
          <p:nvSpPr>
            <p:cNvPr id="70064" name="Line 523"/>
            <p:cNvSpPr>
              <a:spLocks noChangeShapeType="1"/>
            </p:cNvSpPr>
            <p:nvPr/>
          </p:nvSpPr>
          <p:spPr bwMode="auto">
            <a:xfrm>
              <a:off x="1593" y="4249"/>
              <a:ext cx="1" cy="396"/>
            </a:xfrm>
            <a:prstGeom prst="line">
              <a:avLst/>
            </a:prstGeom>
            <a:noFill/>
            <a:ln w="0">
              <a:solidFill>
                <a:srgbClr val="000000"/>
              </a:solidFill>
              <a:round/>
              <a:headEnd/>
              <a:tailEnd/>
            </a:ln>
          </p:spPr>
          <p:txBody>
            <a:bodyPr/>
            <a:lstStyle/>
            <a:p>
              <a:endParaRPr lang="en-GB"/>
            </a:p>
          </p:txBody>
        </p:sp>
        <p:sp>
          <p:nvSpPr>
            <p:cNvPr id="70065" name="Rectangle 524"/>
            <p:cNvSpPr>
              <a:spLocks noChangeArrowheads="1"/>
            </p:cNvSpPr>
            <p:nvPr/>
          </p:nvSpPr>
          <p:spPr bwMode="auto">
            <a:xfrm>
              <a:off x="1966" y="4249"/>
              <a:ext cx="3" cy="396"/>
            </a:xfrm>
            <a:prstGeom prst="rect">
              <a:avLst/>
            </a:prstGeom>
            <a:solidFill>
              <a:srgbClr val="000000"/>
            </a:solidFill>
            <a:ln w="9525">
              <a:noFill/>
              <a:miter lim="800000"/>
              <a:headEnd/>
              <a:tailEnd/>
            </a:ln>
          </p:spPr>
          <p:txBody>
            <a:bodyPr/>
            <a:lstStyle/>
            <a:p>
              <a:endParaRPr lang="en-GB"/>
            </a:p>
          </p:txBody>
        </p:sp>
        <p:sp>
          <p:nvSpPr>
            <p:cNvPr id="70066" name="Line 525"/>
            <p:cNvSpPr>
              <a:spLocks noChangeShapeType="1"/>
            </p:cNvSpPr>
            <p:nvPr/>
          </p:nvSpPr>
          <p:spPr bwMode="auto">
            <a:xfrm>
              <a:off x="1966" y="4249"/>
              <a:ext cx="1" cy="396"/>
            </a:xfrm>
            <a:prstGeom prst="line">
              <a:avLst/>
            </a:prstGeom>
            <a:noFill/>
            <a:ln w="0">
              <a:solidFill>
                <a:srgbClr val="000000"/>
              </a:solidFill>
              <a:round/>
              <a:headEnd/>
              <a:tailEnd/>
            </a:ln>
          </p:spPr>
          <p:txBody>
            <a:bodyPr/>
            <a:lstStyle/>
            <a:p>
              <a:endParaRPr lang="en-GB"/>
            </a:p>
          </p:txBody>
        </p:sp>
        <p:sp>
          <p:nvSpPr>
            <p:cNvPr id="70067" name="Rectangle 526"/>
            <p:cNvSpPr>
              <a:spLocks noChangeArrowheads="1"/>
            </p:cNvSpPr>
            <p:nvPr/>
          </p:nvSpPr>
          <p:spPr bwMode="auto">
            <a:xfrm>
              <a:off x="2338" y="4249"/>
              <a:ext cx="3" cy="396"/>
            </a:xfrm>
            <a:prstGeom prst="rect">
              <a:avLst/>
            </a:prstGeom>
            <a:solidFill>
              <a:srgbClr val="000000"/>
            </a:solidFill>
            <a:ln w="9525">
              <a:noFill/>
              <a:miter lim="800000"/>
              <a:headEnd/>
              <a:tailEnd/>
            </a:ln>
          </p:spPr>
          <p:txBody>
            <a:bodyPr/>
            <a:lstStyle/>
            <a:p>
              <a:endParaRPr lang="en-GB"/>
            </a:p>
          </p:txBody>
        </p:sp>
        <p:sp>
          <p:nvSpPr>
            <p:cNvPr id="70068" name="Line 527"/>
            <p:cNvSpPr>
              <a:spLocks noChangeShapeType="1"/>
            </p:cNvSpPr>
            <p:nvPr/>
          </p:nvSpPr>
          <p:spPr bwMode="auto">
            <a:xfrm>
              <a:off x="2338" y="4249"/>
              <a:ext cx="1" cy="396"/>
            </a:xfrm>
            <a:prstGeom prst="line">
              <a:avLst/>
            </a:prstGeom>
            <a:noFill/>
            <a:ln w="0">
              <a:solidFill>
                <a:srgbClr val="000000"/>
              </a:solidFill>
              <a:round/>
              <a:headEnd/>
              <a:tailEnd/>
            </a:ln>
          </p:spPr>
          <p:txBody>
            <a:bodyPr/>
            <a:lstStyle/>
            <a:p>
              <a:endParaRPr lang="en-GB"/>
            </a:p>
          </p:txBody>
        </p:sp>
        <p:sp>
          <p:nvSpPr>
            <p:cNvPr id="70069" name="Rectangle 528"/>
            <p:cNvSpPr>
              <a:spLocks noChangeArrowheads="1"/>
            </p:cNvSpPr>
            <p:nvPr/>
          </p:nvSpPr>
          <p:spPr bwMode="auto">
            <a:xfrm>
              <a:off x="2711" y="4249"/>
              <a:ext cx="3" cy="396"/>
            </a:xfrm>
            <a:prstGeom prst="rect">
              <a:avLst/>
            </a:prstGeom>
            <a:solidFill>
              <a:srgbClr val="000000"/>
            </a:solidFill>
            <a:ln w="9525">
              <a:noFill/>
              <a:miter lim="800000"/>
              <a:headEnd/>
              <a:tailEnd/>
            </a:ln>
          </p:spPr>
          <p:txBody>
            <a:bodyPr/>
            <a:lstStyle/>
            <a:p>
              <a:endParaRPr lang="en-GB"/>
            </a:p>
          </p:txBody>
        </p:sp>
        <p:sp>
          <p:nvSpPr>
            <p:cNvPr id="70070" name="Line 529"/>
            <p:cNvSpPr>
              <a:spLocks noChangeShapeType="1"/>
            </p:cNvSpPr>
            <p:nvPr/>
          </p:nvSpPr>
          <p:spPr bwMode="auto">
            <a:xfrm>
              <a:off x="2711" y="4249"/>
              <a:ext cx="1" cy="396"/>
            </a:xfrm>
            <a:prstGeom prst="line">
              <a:avLst/>
            </a:prstGeom>
            <a:noFill/>
            <a:ln w="0">
              <a:solidFill>
                <a:srgbClr val="000000"/>
              </a:solidFill>
              <a:round/>
              <a:headEnd/>
              <a:tailEnd/>
            </a:ln>
          </p:spPr>
          <p:txBody>
            <a:bodyPr/>
            <a:lstStyle/>
            <a:p>
              <a:endParaRPr lang="en-GB"/>
            </a:p>
          </p:txBody>
        </p:sp>
        <p:sp>
          <p:nvSpPr>
            <p:cNvPr id="70071" name="Rectangle 530"/>
            <p:cNvSpPr>
              <a:spLocks noChangeArrowheads="1"/>
            </p:cNvSpPr>
            <p:nvPr/>
          </p:nvSpPr>
          <p:spPr bwMode="auto">
            <a:xfrm>
              <a:off x="3085" y="4249"/>
              <a:ext cx="2" cy="396"/>
            </a:xfrm>
            <a:prstGeom prst="rect">
              <a:avLst/>
            </a:prstGeom>
            <a:solidFill>
              <a:srgbClr val="000000"/>
            </a:solidFill>
            <a:ln w="9525">
              <a:noFill/>
              <a:miter lim="800000"/>
              <a:headEnd/>
              <a:tailEnd/>
            </a:ln>
          </p:spPr>
          <p:txBody>
            <a:bodyPr/>
            <a:lstStyle/>
            <a:p>
              <a:endParaRPr lang="en-GB"/>
            </a:p>
          </p:txBody>
        </p:sp>
        <p:sp>
          <p:nvSpPr>
            <p:cNvPr id="70072" name="Line 531"/>
            <p:cNvSpPr>
              <a:spLocks noChangeShapeType="1"/>
            </p:cNvSpPr>
            <p:nvPr/>
          </p:nvSpPr>
          <p:spPr bwMode="auto">
            <a:xfrm>
              <a:off x="3085" y="4249"/>
              <a:ext cx="1" cy="396"/>
            </a:xfrm>
            <a:prstGeom prst="line">
              <a:avLst/>
            </a:prstGeom>
            <a:noFill/>
            <a:ln w="0">
              <a:solidFill>
                <a:srgbClr val="000000"/>
              </a:solidFill>
              <a:round/>
              <a:headEnd/>
              <a:tailEnd/>
            </a:ln>
          </p:spPr>
          <p:txBody>
            <a:bodyPr/>
            <a:lstStyle/>
            <a:p>
              <a:endParaRPr lang="en-GB"/>
            </a:p>
          </p:txBody>
        </p:sp>
        <p:sp>
          <p:nvSpPr>
            <p:cNvPr id="70073" name="Rectangle 532"/>
            <p:cNvSpPr>
              <a:spLocks noChangeArrowheads="1"/>
            </p:cNvSpPr>
            <p:nvPr/>
          </p:nvSpPr>
          <p:spPr bwMode="auto">
            <a:xfrm>
              <a:off x="3456" y="4249"/>
              <a:ext cx="3" cy="396"/>
            </a:xfrm>
            <a:prstGeom prst="rect">
              <a:avLst/>
            </a:prstGeom>
            <a:solidFill>
              <a:srgbClr val="000000"/>
            </a:solidFill>
            <a:ln w="9525">
              <a:noFill/>
              <a:miter lim="800000"/>
              <a:headEnd/>
              <a:tailEnd/>
            </a:ln>
          </p:spPr>
          <p:txBody>
            <a:bodyPr/>
            <a:lstStyle/>
            <a:p>
              <a:endParaRPr lang="en-GB"/>
            </a:p>
          </p:txBody>
        </p:sp>
        <p:sp>
          <p:nvSpPr>
            <p:cNvPr id="70074" name="Line 533"/>
            <p:cNvSpPr>
              <a:spLocks noChangeShapeType="1"/>
            </p:cNvSpPr>
            <p:nvPr/>
          </p:nvSpPr>
          <p:spPr bwMode="auto">
            <a:xfrm>
              <a:off x="3456" y="4249"/>
              <a:ext cx="1" cy="396"/>
            </a:xfrm>
            <a:prstGeom prst="line">
              <a:avLst/>
            </a:prstGeom>
            <a:noFill/>
            <a:ln w="0">
              <a:solidFill>
                <a:srgbClr val="000000"/>
              </a:solidFill>
              <a:round/>
              <a:headEnd/>
              <a:tailEnd/>
            </a:ln>
          </p:spPr>
          <p:txBody>
            <a:bodyPr/>
            <a:lstStyle/>
            <a:p>
              <a:endParaRPr lang="en-GB"/>
            </a:p>
          </p:txBody>
        </p:sp>
        <p:sp>
          <p:nvSpPr>
            <p:cNvPr id="70075" name="Rectangle 534"/>
            <p:cNvSpPr>
              <a:spLocks noChangeArrowheads="1"/>
            </p:cNvSpPr>
            <p:nvPr/>
          </p:nvSpPr>
          <p:spPr bwMode="auto">
            <a:xfrm>
              <a:off x="3830" y="4249"/>
              <a:ext cx="2" cy="396"/>
            </a:xfrm>
            <a:prstGeom prst="rect">
              <a:avLst/>
            </a:prstGeom>
            <a:solidFill>
              <a:srgbClr val="000000"/>
            </a:solidFill>
            <a:ln w="9525">
              <a:noFill/>
              <a:miter lim="800000"/>
              <a:headEnd/>
              <a:tailEnd/>
            </a:ln>
          </p:spPr>
          <p:txBody>
            <a:bodyPr/>
            <a:lstStyle/>
            <a:p>
              <a:endParaRPr lang="en-GB"/>
            </a:p>
          </p:txBody>
        </p:sp>
        <p:sp>
          <p:nvSpPr>
            <p:cNvPr id="70076" name="Line 535"/>
            <p:cNvSpPr>
              <a:spLocks noChangeShapeType="1"/>
            </p:cNvSpPr>
            <p:nvPr/>
          </p:nvSpPr>
          <p:spPr bwMode="auto">
            <a:xfrm>
              <a:off x="3830" y="4249"/>
              <a:ext cx="1" cy="396"/>
            </a:xfrm>
            <a:prstGeom prst="line">
              <a:avLst/>
            </a:prstGeom>
            <a:noFill/>
            <a:ln w="0">
              <a:solidFill>
                <a:srgbClr val="000000"/>
              </a:solidFill>
              <a:round/>
              <a:headEnd/>
              <a:tailEnd/>
            </a:ln>
          </p:spPr>
          <p:txBody>
            <a:bodyPr/>
            <a:lstStyle/>
            <a:p>
              <a:endParaRPr lang="en-GB"/>
            </a:p>
          </p:txBody>
        </p:sp>
        <p:sp>
          <p:nvSpPr>
            <p:cNvPr id="70077" name="Rectangle 536"/>
            <p:cNvSpPr>
              <a:spLocks noChangeArrowheads="1"/>
            </p:cNvSpPr>
            <p:nvPr/>
          </p:nvSpPr>
          <p:spPr bwMode="auto">
            <a:xfrm rot="-5400000">
              <a:off x="222" y="2876"/>
              <a:ext cx="128" cy="0"/>
            </a:xfrm>
            <a:prstGeom prst="rect">
              <a:avLst/>
            </a:prstGeom>
            <a:noFill/>
            <a:ln w="9525">
              <a:noFill/>
              <a:miter lim="800000"/>
              <a:headEnd/>
              <a:tailEnd/>
            </a:ln>
          </p:spPr>
          <p:txBody>
            <a:bodyPr vert="eaVert" wrap="none" lIns="0" tIns="0" rIns="0" bIns="0">
              <a:spAutoFit/>
            </a:bodyPr>
            <a:lstStyle/>
            <a:p>
              <a:pPr algn="ctr"/>
              <a:endParaRPr lang="en-US" sz="1000">
                <a:latin typeface="Times New Roman" pitchFamily="18" charset="0"/>
              </a:endParaRPr>
            </a:p>
          </p:txBody>
        </p:sp>
        <p:sp>
          <p:nvSpPr>
            <p:cNvPr id="70078" name="Rectangle 537"/>
            <p:cNvSpPr>
              <a:spLocks noChangeArrowheads="1"/>
            </p:cNvSpPr>
            <p:nvPr/>
          </p:nvSpPr>
          <p:spPr bwMode="auto">
            <a:xfrm>
              <a:off x="242" y="4721"/>
              <a:ext cx="763"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EMPLOYEE INVOLVEMENT</a:t>
              </a:r>
              <a:endParaRPr lang="en-US" sz="1000">
                <a:latin typeface="Times New Roman" pitchFamily="18" charset="0"/>
              </a:endParaRPr>
            </a:p>
          </p:txBody>
        </p:sp>
        <p:sp>
          <p:nvSpPr>
            <p:cNvPr id="70079" name="Rectangle 538"/>
            <p:cNvSpPr>
              <a:spLocks noChangeArrowheads="1"/>
            </p:cNvSpPr>
            <p:nvPr/>
          </p:nvSpPr>
          <p:spPr bwMode="auto">
            <a:xfrm>
              <a:off x="724" y="479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080" name="Rectangle 539"/>
            <p:cNvSpPr>
              <a:spLocks noChangeArrowheads="1"/>
            </p:cNvSpPr>
            <p:nvPr/>
          </p:nvSpPr>
          <p:spPr bwMode="auto">
            <a:xfrm>
              <a:off x="286" y="4864"/>
              <a:ext cx="451"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60%</a:t>
              </a:r>
              <a:endParaRPr lang="en-US" sz="1000">
                <a:latin typeface="Times New Roman" pitchFamily="18" charset="0"/>
              </a:endParaRPr>
            </a:p>
          </p:txBody>
        </p:sp>
        <p:sp>
          <p:nvSpPr>
            <p:cNvPr id="70081" name="Rectangle 540"/>
            <p:cNvSpPr>
              <a:spLocks noChangeArrowheads="1"/>
            </p:cNvSpPr>
            <p:nvPr/>
          </p:nvSpPr>
          <p:spPr bwMode="auto">
            <a:xfrm>
              <a:off x="394" y="4645"/>
              <a:ext cx="2" cy="5"/>
            </a:xfrm>
            <a:prstGeom prst="rect">
              <a:avLst/>
            </a:prstGeom>
            <a:solidFill>
              <a:srgbClr val="000000"/>
            </a:solidFill>
            <a:ln w="9525">
              <a:noFill/>
              <a:miter lim="800000"/>
              <a:headEnd/>
              <a:tailEnd/>
            </a:ln>
          </p:spPr>
          <p:txBody>
            <a:bodyPr/>
            <a:lstStyle/>
            <a:p>
              <a:endParaRPr lang="en-GB"/>
            </a:p>
          </p:txBody>
        </p:sp>
        <p:sp>
          <p:nvSpPr>
            <p:cNvPr id="70082" name="Line 541"/>
            <p:cNvSpPr>
              <a:spLocks noChangeShapeType="1"/>
            </p:cNvSpPr>
            <p:nvPr/>
          </p:nvSpPr>
          <p:spPr bwMode="auto">
            <a:xfrm>
              <a:off x="394" y="4645"/>
              <a:ext cx="1" cy="5"/>
            </a:xfrm>
            <a:prstGeom prst="line">
              <a:avLst/>
            </a:prstGeom>
            <a:noFill/>
            <a:ln w="0">
              <a:solidFill>
                <a:srgbClr val="000000"/>
              </a:solidFill>
              <a:round/>
              <a:headEnd/>
              <a:tailEnd/>
            </a:ln>
          </p:spPr>
          <p:txBody>
            <a:bodyPr/>
            <a:lstStyle/>
            <a:p>
              <a:endParaRPr lang="en-GB"/>
            </a:p>
          </p:txBody>
        </p:sp>
        <p:sp>
          <p:nvSpPr>
            <p:cNvPr id="70083" name="Rectangle 542"/>
            <p:cNvSpPr>
              <a:spLocks noChangeArrowheads="1"/>
            </p:cNvSpPr>
            <p:nvPr/>
          </p:nvSpPr>
          <p:spPr bwMode="auto">
            <a:xfrm>
              <a:off x="396" y="4645"/>
              <a:ext cx="825" cy="3"/>
            </a:xfrm>
            <a:prstGeom prst="rect">
              <a:avLst/>
            </a:prstGeom>
            <a:solidFill>
              <a:srgbClr val="000000"/>
            </a:solidFill>
            <a:ln w="9525">
              <a:noFill/>
              <a:miter lim="800000"/>
              <a:headEnd/>
              <a:tailEnd/>
            </a:ln>
          </p:spPr>
          <p:txBody>
            <a:bodyPr/>
            <a:lstStyle/>
            <a:p>
              <a:endParaRPr lang="en-GB"/>
            </a:p>
          </p:txBody>
        </p:sp>
        <p:sp>
          <p:nvSpPr>
            <p:cNvPr id="70084" name="Line 543"/>
            <p:cNvSpPr>
              <a:spLocks noChangeShapeType="1"/>
            </p:cNvSpPr>
            <p:nvPr/>
          </p:nvSpPr>
          <p:spPr bwMode="auto">
            <a:xfrm>
              <a:off x="396" y="4645"/>
              <a:ext cx="825" cy="1"/>
            </a:xfrm>
            <a:prstGeom prst="line">
              <a:avLst/>
            </a:prstGeom>
            <a:noFill/>
            <a:ln w="0">
              <a:solidFill>
                <a:srgbClr val="000000"/>
              </a:solidFill>
              <a:round/>
              <a:headEnd/>
              <a:tailEnd/>
            </a:ln>
          </p:spPr>
          <p:txBody>
            <a:bodyPr/>
            <a:lstStyle/>
            <a:p>
              <a:endParaRPr lang="en-GB"/>
            </a:p>
          </p:txBody>
        </p:sp>
        <p:sp>
          <p:nvSpPr>
            <p:cNvPr id="70085" name="Rectangle 544"/>
            <p:cNvSpPr>
              <a:spLocks noChangeArrowheads="1"/>
            </p:cNvSpPr>
            <p:nvPr/>
          </p:nvSpPr>
          <p:spPr bwMode="auto">
            <a:xfrm>
              <a:off x="1221" y="4645"/>
              <a:ext cx="3" cy="5"/>
            </a:xfrm>
            <a:prstGeom prst="rect">
              <a:avLst/>
            </a:prstGeom>
            <a:solidFill>
              <a:srgbClr val="000000"/>
            </a:solidFill>
            <a:ln w="9525">
              <a:noFill/>
              <a:miter lim="800000"/>
              <a:headEnd/>
              <a:tailEnd/>
            </a:ln>
          </p:spPr>
          <p:txBody>
            <a:bodyPr/>
            <a:lstStyle/>
            <a:p>
              <a:endParaRPr lang="en-GB"/>
            </a:p>
          </p:txBody>
        </p:sp>
        <p:sp>
          <p:nvSpPr>
            <p:cNvPr id="70086" name="Line 545"/>
            <p:cNvSpPr>
              <a:spLocks noChangeShapeType="1"/>
            </p:cNvSpPr>
            <p:nvPr/>
          </p:nvSpPr>
          <p:spPr bwMode="auto">
            <a:xfrm>
              <a:off x="1221" y="4645"/>
              <a:ext cx="1" cy="5"/>
            </a:xfrm>
            <a:prstGeom prst="line">
              <a:avLst/>
            </a:prstGeom>
            <a:noFill/>
            <a:ln w="0">
              <a:solidFill>
                <a:srgbClr val="000000"/>
              </a:solidFill>
              <a:round/>
              <a:headEnd/>
              <a:tailEnd/>
            </a:ln>
          </p:spPr>
          <p:txBody>
            <a:bodyPr/>
            <a:lstStyle/>
            <a:p>
              <a:endParaRPr lang="en-GB"/>
            </a:p>
          </p:txBody>
        </p:sp>
        <p:sp>
          <p:nvSpPr>
            <p:cNvPr id="70087" name="Rectangle 546"/>
            <p:cNvSpPr>
              <a:spLocks noChangeArrowheads="1"/>
            </p:cNvSpPr>
            <p:nvPr/>
          </p:nvSpPr>
          <p:spPr bwMode="auto">
            <a:xfrm>
              <a:off x="1224" y="4645"/>
              <a:ext cx="369" cy="3"/>
            </a:xfrm>
            <a:prstGeom prst="rect">
              <a:avLst/>
            </a:prstGeom>
            <a:solidFill>
              <a:srgbClr val="000000"/>
            </a:solidFill>
            <a:ln w="9525">
              <a:noFill/>
              <a:miter lim="800000"/>
              <a:headEnd/>
              <a:tailEnd/>
            </a:ln>
          </p:spPr>
          <p:txBody>
            <a:bodyPr/>
            <a:lstStyle/>
            <a:p>
              <a:endParaRPr lang="en-GB"/>
            </a:p>
          </p:txBody>
        </p:sp>
        <p:sp>
          <p:nvSpPr>
            <p:cNvPr id="70088" name="Line 547"/>
            <p:cNvSpPr>
              <a:spLocks noChangeShapeType="1"/>
            </p:cNvSpPr>
            <p:nvPr/>
          </p:nvSpPr>
          <p:spPr bwMode="auto">
            <a:xfrm>
              <a:off x="1224" y="4645"/>
              <a:ext cx="369" cy="1"/>
            </a:xfrm>
            <a:prstGeom prst="line">
              <a:avLst/>
            </a:prstGeom>
            <a:noFill/>
            <a:ln w="0">
              <a:solidFill>
                <a:srgbClr val="000000"/>
              </a:solidFill>
              <a:round/>
              <a:headEnd/>
              <a:tailEnd/>
            </a:ln>
          </p:spPr>
          <p:txBody>
            <a:bodyPr/>
            <a:lstStyle/>
            <a:p>
              <a:endParaRPr lang="en-GB"/>
            </a:p>
          </p:txBody>
        </p:sp>
        <p:sp>
          <p:nvSpPr>
            <p:cNvPr id="70089" name="Rectangle 548"/>
            <p:cNvSpPr>
              <a:spLocks noChangeArrowheads="1"/>
            </p:cNvSpPr>
            <p:nvPr/>
          </p:nvSpPr>
          <p:spPr bwMode="auto">
            <a:xfrm>
              <a:off x="1593" y="4645"/>
              <a:ext cx="3" cy="5"/>
            </a:xfrm>
            <a:prstGeom prst="rect">
              <a:avLst/>
            </a:prstGeom>
            <a:solidFill>
              <a:srgbClr val="000000"/>
            </a:solidFill>
            <a:ln w="9525">
              <a:noFill/>
              <a:miter lim="800000"/>
              <a:headEnd/>
              <a:tailEnd/>
            </a:ln>
          </p:spPr>
          <p:txBody>
            <a:bodyPr/>
            <a:lstStyle/>
            <a:p>
              <a:endParaRPr lang="en-GB"/>
            </a:p>
          </p:txBody>
        </p:sp>
        <p:sp>
          <p:nvSpPr>
            <p:cNvPr id="70090" name="Line 549"/>
            <p:cNvSpPr>
              <a:spLocks noChangeShapeType="1"/>
            </p:cNvSpPr>
            <p:nvPr/>
          </p:nvSpPr>
          <p:spPr bwMode="auto">
            <a:xfrm>
              <a:off x="1593" y="4645"/>
              <a:ext cx="1" cy="5"/>
            </a:xfrm>
            <a:prstGeom prst="line">
              <a:avLst/>
            </a:prstGeom>
            <a:noFill/>
            <a:ln w="0">
              <a:solidFill>
                <a:srgbClr val="000000"/>
              </a:solidFill>
              <a:round/>
              <a:headEnd/>
              <a:tailEnd/>
            </a:ln>
          </p:spPr>
          <p:txBody>
            <a:bodyPr/>
            <a:lstStyle/>
            <a:p>
              <a:endParaRPr lang="en-GB"/>
            </a:p>
          </p:txBody>
        </p:sp>
        <p:sp>
          <p:nvSpPr>
            <p:cNvPr id="70091" name="Rectangle 550"/>
            <p:cNvSpPr>
              <a:spLocks noChangeArrowheads="1"/>
            </p:cNvSpPr>
            <p:nvPr/>
          </p:nvSpPr>
          <p:spPr bwMode="auto">
            <a:xfrm>
              <a:off x="1596" y="4645"/>
              <a:ext cx="370" cy="3"/>
            </a:xfrm>
            <a:prstGeom prst="rect">
              <a:avLst/>
            </a:prstGeom>
            <a:solidFill>
              <a:srgbClr val="000000"/>
            </a:solidFill>
            <a:ln w="9525">
              <a:noFill/>
              <a:miter lim="800000"/>
              <a:headEnd/>
              <a:tailEnd/>
            </a:ln>
          </p:spPr>
          <p:txBody>
            <a:bodyPr/>
            <a:lstStyle/>
            <a:p>
              <a:endParaRPr lang="en-GB"/>
            </a:p>
          </p:txBody>
        </p:sp>
        <p:sp>
          <p:nvSpPr>
            <p:cNvPr id="70092" name="Line 551"/>
            <p:cNvSpPr>
              <a:spLocks noChangeShapeType="1"/>
            </p:cNvSpPr>
            <p:nvPr/>
          </p:nvSpPr>
          <p:spPr bwMode="auto">
            <a:xfrm>
              <a:off x="1596" y="4645"/>
              <a:ext cx="370" cy="1"/>
            </a:xfrm>
            <a:prstGeom prst="line">
              <a:avLst/>
            </a:prstGeom>
            <a:noFill/>
            <a:ln w="0">
              <a:solidFill>
                <a:srgbClr val="000000"/>
              </a:solidFill>
              <a:round/>
              <a:headEnd/>
              <a:tailEnd/>
            </a:ln>
          </p:spPr>
          <p:txBody>
            <a:bodyPr/>
            <a:lstStyle/>
            <a:p>
              <a:endParaRPr lang="en-GB"/>
            </a:p>
          </p:txBody>
        </p:sp>
        <p:sp>
          <p:nvSpPr>
            <p:cNvPr id="70093" name="Rectangle 552"/>
            <p:cNvSpPr>
              <a:spLocks noChangeArrowheads="1"/>
            </p:cNvSpPr>
            <p:nvPr/>
          </p:nvSpPr>
          <p:spPr bwMode="auto">
            <a:xfrm>
              <a:off x="1966" y="4645"/>
              <a:ext cx="3" cy="5"/>
            </a:xfrm>
            <a:prstGeom prst="rect">
              <a:avLst/>
            </a:prstGeom>
            <a:solidFill>
              <a:srgbClr val="000000"/>
            </a:solidFill>
            <a:ln w="9525">
              <a:noFill/>
              <a:miter lim="800000"/>
              <a:headEnd/>
              <a:tailEnd/>
            </a:ln>
          </p:spPr>
          <p:txBody>
            <a:bodyPr/>
            <a:lstStyle/>
            <a:p>
              <a:endParaRPr lang="en-GB"/>
            </a:p>
          </p:txBody>
        </p:sp>
        <p:sp>
          <p:nvSpPr>
            <p:cNvPr id="70094" name="Line 553"/>
            <p:cNvSpPr>
              <a:spLocks noChangeShapeType="1"/>
            </p:cNvSpPr>
            <p:nvPr/>
          </p:nvSpPr>
          <p:spPr bwMode="auto">
            <a:xfrm>
              <a:off x="1966" y="4645"/>
              <a:ext cx="1" cy="5"/>
            </a:xfrm>
            <a:prstGeom prst="line">
              <a:avLst/>
            </a:prstGeom>
            <a:noFill/>
            <a:ln w="0">
              <a:solidFill>
                <a:srgbClr val="000000"/>
              </a:solidFill>
              <a:round/>
              <a:headEnd/>
              <a:tailEnd/>
            </a:ln>
          </p:spPr>
          <p:txBody>
            <a:bodyPr/>
            <a:lstStyle/>
            <a:p>
              <a:endParaRPr lang="en-GB"/>
            </a:p>
          </p:txBody>
        </p:sp>
        <p:sp>
          <p:nvSpPr>
            <p:cNvPr id="70095" name="Rectangle 554"/>
            <p:cNvSpPr>
              <a:spLocks noChangeArrowheads="1"/>
            </p:cNvSpPr>
            <p:nvPr/>
          </p:nvSpPr>
          <p:spPr bwMode="auto">
            <a:xfrm>
              <a:off x="1969" y="4645"/>
              <a:ext cx="369" cy="3"/>
            </a:xfrm>
            <a:prstGeom prst="rect">
              <a:avLst/>
            </a:prstGeom>
            <a:solidFill>
              <a:srgbClr val="000000"/>
            </a:solidFill>
            <a:ln w="9525">
              <a:noFill/>
              <a:miter lim="800000"/>
              <a:headEnd/>
              <a:tailEnd/>
            </a:ln>
          </p:spPr>
          <p:txBody>
            <a:bodyPr/>
            <a:lstStyle/>
            <a:p>
              <a:endParaRPr lang="en-GB"/>
            </a:p>
          </p:txBody>
        </p:sp>
        <p:sp>
          <p:nvSpPr>
            <p:cNvPr id="70096" name="Line 555"/>
            <p:cNvSpPr>
              <a:spLocks noChangeShapeType="1"/>
            </p:cNvSpPr>
            <p:nvPr/>
          </p:nvSpPr>
          <p:spPr bwMode="auto">
            <a:xfrm>
              <a:off x="1969" y="4645"/>
              <a:ext cx="369" cy="1"/>
            </a:xfrm>
            <a:prstGeom prst="line">
              <a:avLst/>
            </a:prstGeom>
            <a:noFill/>
            <a:ln w="0">
              <a:solidFill>
                <a:srgbClr val="000000"/>
              </a:solidFill>
              <a:round/>
              <a:headEnd/>
              <a:tailEnd/>
            </a:ln>
          </p:spPr>
          <p:txBody>
            <a:bodyPr/>
            <a:lstStyle/>
            <a:p>
              <a:endParaRPr lang="en-GB"/>
            </a:p>
          </p:txBody>
        </p:sp>
        <p:sp>
          <p:nvSpPr>
            <p:cNvPr id="70097" name="Rectangle 556"/>
            <p:cNvSpPr>
              <a:spLocks noChangeArrowheads="1"/>
            </p:cNvSpPr>
            <p:nvPr/>
          </p:nvSpPr>
          <p:spPr bwMode="auto">
            <a:xfrm>
              <a:off x="2338" y="4645"/>
              <a:ext cx="3" cy="5"/>
            </a:xfrm>
            <a:prstGeom prst="rect">
              <a:avLst/>
            </a:prstGeom>
            <a:solidFill>
              <a:srgbClr val="000000"/>
            </a:solidFill>
            <a:ln w="9525">
              <a:noFill/>
              <a:miter lim="800000"/>
              <a:headEnd/>
              <a:tailEnd/>
            </a:ln>
          </p:spPr>
          <p:txBody>
            <a:bodyPr/>
            <a:lstStyle/>
            <a:p>
              <a:endParaRPr lang="en-GB"/>
            </a:p>
          </p:txBody>
        </p:sp>
        <p:sp>
          <p:nvSpPr>
            <p:cNvPr id="70098" name="Line 557"/>
            <p:cNvSpPr>
              <a:spLocks noChangeShapeType="1"/>
            </p:cNvSpPr>
            <p:nvPr/>
          </p:nvSpPr>
          <p:spPr bwMode="auto">
            <a:xfrm>
              <a:off x="2338" y="4645"/>
              <a:ext cx="1" cy="5"/>
            </a:xfrm>
            <a:prstGeom prst="line">
              <a:avLst/>
            </a:prstGeom>
            <a:noFill/>
            <a:ln w="0">
              <a:solidFill>
                <a:srgbClr val="000000"/>
              </a:solidFill>
              <a:round/>
              <a:headEnd/>
              <a:tailEnd/>
            </a:ln>
          </p:spPr>
          <p:txBody>
            <a:bodyPr/>
            <a:lstStyle/>
            <a:p>
              <a:endParaRPr lang="en-GB"/>
            </a:p>
          </p:txBody>
        </p:sp>
        <p:sp>
          <p:nvSpPr>
            <p:cNvPr id="70099" name="Rectangle 558"/>
            <p:cNvSpPr>
              <a:spLocks noChangeArrowheads="1"/>
            </p:cNvSpPr>
            <p:nvPr/>
          </p:nvSpPr>
          <p:spPr bwMode="auto">
            <a:xfrm>
              <a:off x="2341" y="4645"/>
              <a:ext cx="370" cy="3"/>
            </a:xfrm>
            <a:prstGeom prst="rect">
              <a:avLst/>
            </a:prstGeom>
            <a:solidFill>
              <a:srgbClr val="000000"/>
            </a:solidFill>
            <a:ln w="9525">
              <a:noFill/>
              <a:miter lim="800000"/>
              <a:headEnd/>
              <a:tailEnd/>
            </a:ln>
          </p:spPr>
          <p:txBody>
            <a:bodyPr/>
            <a:lstStyle/>
            <a:p>
              <a:endParaRPr lang="en-GB"/>
            </a:p>
          </p:txBody>
        </p:sp>
        <p:sp>
          <p:nvSpPr>
            <p:cNvPr id="70100" name="Line 559"/>
            <p:cNvSpPr>
              <a:spLocks noChangeShapeType="1"/>
            </p:cNvSpPr>
            <p:nvPr/>
          </p:nvSpPr>
          <p:spPr bwMode="auto">
            <a:xfrm>
              <a:off x="2341" y="4645"/>
              <a:ext cx="370" cy="1"/>
            </a:xfrm>
            <a:prstGeom prst="line">
              <a:avLst/>
            </a:prstGeom>
            <a:noFill/>
            <a:ln w="0">
              <a:solidFill>
                <a:srgbClr val="000000"/>
              </a:solidFill>
              <a:round/>
              <a:headEnd/>
              <a:tailEnd/>
            </a:ln>
          </p:spPr>
          <p:txBody>
            <a:bodyPr/>
            <a:lstStyle/>
            <a:p>
              <a:endParaRPr lang="en-GB"/>
            </a:p>
          </p:txBody>
        </p:sp>
        <p:sp>
          <p:nvSpPr>
            <p:cNvPr id="70101" name="Rectangle 560"/>
            <p:cNvSpPr>
              <a:spLocks noChangeArrowheads="1"/>
            </p:cNvSpPr>
            <p:nvPr/>
          </p:nvSpPr>
          <p:spPr bwMode="auto">
            <a:xfrm>
              <a:off x="2711" y="4645"/>
              <a:ext cx="3" cy="5"/>
            </a:xfrm>
            <a:prstGeom prst="rect">
              <a:avLst/>
            </a:prstGeom>
            <a:solidFill>
              <a:srgbClr val="000000"/>
            </a:solidFill>
            <a:ln w="9525">
              <a:noFill/>
              <a:miter lim="800000"/>
              <a:headEnd/>
              <a:tailEnd/>
            </a:ln>
          </p:spPr>
          <p:txBody>
            <a:bodyPr/>
            <a:lstStyle/>
            <a:p>
              <a:endParaRPr lang="en-GB"/>
            </a:p>
          </p:txBody>
        </p:sp>
        <p:sp>
          <p:nvSpPr>
            <p:cNvPr id="70102" name="Line 561"/>
            <p:cNvSpPr>
              <a:spLocks noChangeShapeType="1"/>
            </p:cNvSpPr>
            <p:nvPr/>
          </p:nvSpPr>
          <p:spPr bwMode="auto">
            <a:xfrm>
              <a:off x="2711" y="4645"/>
              <a:ext cx="1" cy="5"/>
            </a:xfrm>
            <a:prstGeom prst="line">
              <a:avLst/>
            </a:prstGeom>
            <a:noFill/>
            <a:ln w="0">
              <a:solidFill>
                <a:srgbClr val="000000"/>
              </a:solidFill>
              <a:round/>
              <a:headEnd/>
              <a:tailEnd/>
            </a:ln>
          </p:spPr>
          <p:txBody>
            <a:bodyPr/>
            <a:lstStyle/>
            <a:p>
              <a:endParaRPr lang="en-GB"/>
            </a:p>
          </p:txBody>
        </p:sp>
        <p:sp>
          <p:nvSpPr>
            <p:cNvPr id="70103" name="Rectangle 562"/>
            <p:cNvSpPr>
              <a:spLocks noChangeArrowheads="1"/>
            </p:cNvSpPr>
            <p:nvPr/>
          </p:nvSpPr>
          <p:spPr bwMode="auto">
            <a:xfrm>
              <a:off x="2714" y="4645"/>
              <a:ext cx="371" cy="3"/>
            </a:xfrm>
            <a:prstGeom prst="rect">
              <a:avLst/>
            </a:prstGeom>
            <a:solidFill>
              <a:srgbClr val="000000"/>
            </a:solidFill>
            <a:ln w="9525">
              <a:noFill/>
              <a:miter lim="800000"/>
              <a:headEnd/>
              <a:tailEnd/>
            </a:ln>
          </p:spPr>
          <p:txBody>
            <a:bodyPr/>
            <a:lstStyle/>
            <a:p>
              <a:endParaRPr lang="en-GB"/>
            </a:p>
          </p:txBody>
        </p:sp>
        <p:sp>
          <p:nvSpPr>
            <p:cNvPr id="70104" name="Line 563"/>
            <p:cNvSpPr>
              <a:spLocks noChangeShapeType="1"/>
            </p:cNvSpPr>
            <p:nvPr/>
          </p:nvSpPr>
          <p:spPr bwMode="auto">
            <a:xfrm>
              <a:off x="2714" y="4645"/>
              <a:ext cx="371" cy="1"/>
            </a:xfrm>
            <a:prstGeom prst="line">
              <a:avLst/>
            </a:prstGeom>
            <a:noFill/>
            <a:ln w="0">
              <a:solidFill>
                <a:srgbClr val="000000"/>
              </a:solidFill>
              <a:round/>
              <a:headEnd/>
              <a:tailEnd/>
            </a:ln>
          </p:spPr>
          <p:txBody>
            <a:bodyPr/>
            <a:lstStyle/>
            <a:p>
              <a:endParaRPr lang="en-GB"/>
            </a:p>
          </p:txBody>
        </p:sp>
        <p:sp>
          <p:nvSpPr>
            <p:cNvPr id="70105" name="Rectangle 564"/>
            <p:cNvSpPr>
              <a:spLocks noChangeArrowheads="1"/>
            </p:cNvSpPr>
            <p:nvPr/>
          </p:nvSpPr>
          <p:spPr bwMode="auto">
            <a:xfrm>
              <a:off x="3085" y="4645"/>
              <a:ext cx="2" cy="5"/>
            </a:xfrm>
            <a:prstGeom prst="rect">
              <a:avLst/>
            </a:prstGeom>
            <a:solidFill>
              <a:srgbClr val="000000"/>
            </a:solidFill>
            <a:ln w="9525">
              <a:noFill/>
              <a:miter lim="800000"/>
              <a:headEnd/>
              <a:tailEnd/>
            </a:ln>
          </p:spPr>
          <p:txBody>
            <a:bodyPr/>
            <a:lstStyle/>
            <a:p>
              <a:endParaRPr lang="en-GB"/>
            </a:p>
          </p:txBody>
        </p:sp>
        <p:sp>
          <p:nvSpPr>
            <p:cNvPr id="70106" name="Line 565"/>
            <p:cNvSpPr>
              <a:spLocks noChangeShapeType="1"/>
            </p:cNvSpPr>
            <p:nvPr/>
          </p:nvSpPr>
          <p:spPr bwMode="auto">
            <a:xfrm>
              <a:off x="3085" y="4645"/>
              <a:ext cx="1" cy="5"/>
            </a:xfrm>
            <a:prstGeom prst="line">
              <a:avLst/>
            </a:prstGeom>
            <a:noFill/>
            <a:ln w="0">
              <a:solidFill>
                <a:srgbClr val="000000"/>
              </a:solidFill>
              <a:round/>
              <a:headEnd/>
              <a:tailEnd/>
            </a:ln>
          </p:spPr>
          <p:txBody>
            <a:bodyPr/>
            <a:lstStyle/>
            <a:p>
              <a:endParaRPr lang="en-GB"/>
            </a:p>
          </p:txBody>
        </p:sp>
        <p:sp>
          <p:nvSpPr>
            <p:cNvPr id="70107" name="Rectangle 566"/>
            <p:cNvSpPr>
              <a:spLocks noChangeArrowheads="1"/>
            </p:cNvSpPr>
            <p:nvPr/>
          </p:nvSpPr>
          <p:spPr bwMode="auto">
            <a:xfrm>
              <a:off x="3087" y="4645"/>
              <a:ext cx="369" cy="3"/>
            </a:xfrm>
            <a:prstGeom prst="rect">
              <a:avLst/>
            </a:prstGeom>
            <a:solidFill>
              <a:srgbClr val="000000"/>
            </a:solidFill>
            <a:ln w="9525">
              <a:noFill/>
              <a:miter lim="800000"/>
              <a:headEnd/>
              <a:tailEnd/>
            </a:ln>
          </p:spPr>
          <p:txBody>
            <a:bodyPr/>
            <a:lstStyle/>
            <a:p>
              <a:endParaRPr lang="en-GB"/>
            </a:p>
          </p:txBody>
        </p:sp>
        <p:sp>
          <p:nvSpPr>
            <p:cNvPr id="70108" name="Line 567"/>
            <p:cNvSpPr>
              <a:spLocks noChangeShapeType="1"/>
            </p:cNvSpPr>
            <p:nvPr/>
          </p:nvSpPr>
          <p:spPr bwMode="auto">
            <a:xfrm>
              <a:off x="3087" y="4645"/>
              <a:ext cx="369" cy="1"/>
            </a:xfrm>
            <a:prstGeom prst="line">
              <a:avLst/>
            </a:prstGeom>
            <a:noFill/>
            <a:ln w="0">
              <a:solidFill>
                <a:srgbClr val="000000"/>
              </a:solidFill>
              <a:round/>
              <a:headEnd/>
              <a:tailEnd/>
            </a:ln>
          </p:spPr>
          <p:txBody>
            <a:bodyPr/>
            <a:lstStyle/>
            <a:p>
              <a:endParaRPr lang="en-GB"/>
            </a:p>
          </p:txBody>
        </p:sp>
        <p:sp>
          <p:nvSpPr>
            <p:cNvPr id="70109" name="Rectangle 568"/>
            <p:cNvSpPr>
              <a:spLocks noChangeArrowheads="1"/>
            </p:cNvSpPr>
            <p:nvPr/>
          </p:nvSpPr>
          <p:spPr bwMode="auto">
            <a:xfrm>
              <a:off x="3456" y="4645"/>
              <a:ext cx="3" cy="5"/>
            </a:xfrm>
            <a:prstGeom prst="rect">
              <a:avLst/>
            </a:prstGeom>
            <a:solidFill>
              <a:srgbClr val="000000"/>
            </a:solidFill>
            <a:ln w="9525">
              <a:noFill/>
              <a:miter lim="800000"/>
              <a:headEnd/>
              <a:tailEnd/>
            </a:ln>
          </p:spPr>
          <p:txBody>
            <a:bodyPr/>
            <a:lstStyle/>
            <a:p>
              <a:endParaRPr lang="en-GB"/>
            </a:p>
          </p:txBody>
        </p:sp>
        <p:sp>
          <p:nvSpPr>
            <p:cNvPr id="70110" name="Line 569"/>
            <p:cNvSpPr>
              <a:spLocks noChangeShapeType="1"/>
            </p:cNvSpPr>
            <p:nvPr/>
          </p:nvSpPr>
          <p:spPr bwMode="auto">
            <a:xfrm>
              <a:off x="3456" y="4645"/>
              <a:ext cx="1" cy="5"/>
            </a:xfrm>
            <a:prstGeom prst="line">
              <a:avLst/>
            </a:prstGeom>
            <a:noFill/>
            <a:ln w="0">
              <a:solidFill>
                <a:srgbClr val="000000"/>
              </a:solidFill>
              <a:round/>
              <a:headEnd/>
              <a:tailEnd/>
            </a:ln>
          </p:spPr>
          <p:txBody>
            <a:bodyPr/>
            <a:lstStyle/>
            <a:p>
              <a:endParaRPr lang="en-GB"/>
            </a:p>
          </p:txBody>
        </p:sp>
        <p:sp>
          <p:nvSpPr>
            <p:cNvPr id="70111" name="Rectangle 570"/>
            <p:cNvSpPr>
              <a:spLocks noChangeArrowheads="1"/>
            </p:cNvSpPr>
            <p:nvPr/>
          </p:nvSpPr>
          <p:spPr bwMode="auto">
            <a:xfrm>
              <a:off x="3459" y="4645"/>
              <a:ext cx="371" cy="3"/>
            </a:xfrm>
            <a:prstGeom prst="rect">
              <a:avLst/>
            </a:prstGeom>
            <a:solidFill>
              <a:srgbClr val="000000"/>
            </a:solidFill>
            <a:ln w="9525">
              <a:noFill/>
              <a:miter lim="800000"/>
              <a:headEnd/>
              <a:tailEnd/>
            </a:ln>
          </p:spPr>
          <p:txBody>
            <a:bodyPr/>
            <a:lstStyle/>
            <a:p>
              <a:endParaRPr lang="en-GB"/>
            </a:p>
          </p:txBody>
        </p:sp>
        <p:sp>
          <p:nvSpPr>
            <p:cNvPr id="70112" name="Line 571"/>
            <p:cNvSpPr>
              <a:spLocks noChangeShapeType="1"/>
            </p:cNvSpPr>
            <p:nvPr/>
          </p:nvSpPr>
          <p:spPr bwMode="auto">
            <a:xfrm>
              <a:off x="3459" y="4645"/>
              <a:ext cx="371" cy="1"/>
            </a:xfrm>
            <a:prstGeom prst="line">
              <a:avLst/>
            </a:prstGeom>
            <a:noFill/>
            <a:ln w="0">
              <a:solidFill>
                <a:srgbClr val="000000"/>
              </a:solidFill>
              <a:round/>
              <a:headEnd/>
              <a:tailEnd/>
            </a:ln>
          </p:spPr>
          <p:txBody>
            <a:bodyPr/>
            <a:lstStyle/>
            <a:p>
              <a:endParaRPr lang="en-GB"/>
            </a:p>
          </p:txBody>
        </p:sp>
        <p:sp>
          <p:nvSpPr>
            <p:cNvPr id="70113" name="Rectangle 572"/>
            <p:cNvSpPr>
              <a:spLocks noChangeArrowheads="1"/>
            </p:cNvSpPr>
            <p:nvPr/>
          </p:nvSpPr>
          <p:spPr bwMode="auto">
            <a:xfrm>
              <a:off x="3830" y="4645"/>
              <a:ext cx="2" cy="5"/>
            </a:xfrm>
            <a:prstGeom prst="rect">
              <a:avLst/>
            </a:prstGeom>
            <a:solidFill>
              <a:srgbClr val="000000"/>
            </a:solidFill>
            <a:ln w="9525">
              <a:noFill/>
              <a:miter lim="800000"/>
              <a:headEnd/>
              <a:tailEnd/>
            </a:ln>
          </p:spPr>
          <p:txBody>
            <a:bodyPr/>
            <a:lstStyle/>
            <a:p>
              <a:endParaRPr lang="en-GB"/>
            </a:p>
          </p:txBody>
        </p:sp>
        <p:sp>
          <p:nvSpPr>
            <p:cNvPr id="70114" name="Line 573"/>
            <p:cNvSpPr>
              <a:spLocks noChangeShapeType="1"/>
            </p:cNvSpPr>
            <p:nvPr/>
          </p:nvSpPr>
          <p:spPr bwMode="auto">
            <a:xfrm>
              <a:off x="3830" y="4645"/>
              <a:ext cx="1" cy="5"/>
            </a:xfrm>
            <a:prstGeom prst="line">
              <a:avLst/>
            </a:prstGeom>
            <a:noFill/>
            <a:ln w="0">
              <a:solidFill>
                <a:srgbClr val="000000"/>
              </a:solidFill>
              <a:round/>
              <a:headEnd/>
              <a:tailEnd/>
            </a:ln>
          </p:spPr>
          <p:txBody>
            <a:bodyPr/>
            <a:lstStyle/>
            <a:p>
              <a:endParaRPr lang="en-GB"/>
            </a:p>
          </p:txBody>
        </p:sp>
        <p:sp>
          <p:nvSpPr>
            <p:cNvPr id="70115" name="Rectangle 574"/>
            <p:cNvSpPr>
              <a:spLocks noChangeArrowheads="1"/>
            </p:cNvSpPr>
            <p:nvPr/>
          </p:nvSpPr>
          <p:spPr bwMode="auto">
            <a:xfrm>
              <a:off x="394" y="4650"/>
              <a:ext cx="2" cy="396"/>
            </a:xfrm>
            <a:prstGeom prst="rect">
              <a:avLst/>
            </a:prstGeom>
            <a:solidFill>
              <a:srgbClr val="000000"/>
            </a:solidFill>
            <a:ln w="9525">
              <a:noFill/>
              <a:miter lim="800000"/>
              <a:headEnd/>
              <a:tailEnd/>
            </a:ln>
          </p:spPr>
          <p:txBody>
            <a:bodyPr/>
            <a:lstStyle/>
            <a:p>
              <a:endParaRPr lang="en-GB"/>
            </a:p>
          </p:txBody>
        </p:sp>
        <p:sp>
          <p:nvSpPr>
            <p:cNvPr id="70116" name="Line 575"/>
            <p:cNvSpPr>
              <a:spLocks noChangeShapeType="1"/>
            </p:cNvSpPr>
            <p:nvPr/>
          </p:nvSpPr>
          <p:spPr bwMode="auto">
            <a:xfrm>
              <a:off x="394" y="4650"/>
              <a:ext cx="1" cy="396"/>
            </a:xfrm>
            <a:prstGeom prst="line">
              <a:avLst/>
            </a:prstGeom>
            <a:noFill/>
            <a:ln w="0">
              <a:solidFill>
                <a:srgbClr val="000000"/>
              </a:solidFill>
              <a:round/>
              <a:headEnd/>
              <a:tailEnd/>
            </a:ln>
          </p:spPr>
          <p:txBody>
            <a:bodyPr/>
            <a:lstStyle/>
            <a:p>
              <a:endParaRPr lang="en-GB"/>
            </a:p>
          </p:txBody>
        </p:sp>
        <p:sp>
          <p:nvSpPr>
            <p:cNvPr id="70117" name="Rectangle 576"/>
            <p:cNvSpPr>
              <a:spLocks noChangeArrowheads="1"/>
            </p:cNvSpPr>
            <p:nvPr/>
          </p:nvSpPr>
          <p:spPr bwMode="auto">
            <a:xfrm>
              <a:off x="394" y="5046"/>
              <a:ext cx="2" cy="3"/>
            </a:xfrm>
            <a:prstGeom prst="rect">
              <a:avLst/>
            </a:prstGeom>
            <a:solidFill>
              <a:srgbClr val="000000"/>
            </a:solidFill>
            <a:ln w="9525">
              <a:noFill/>
              <a:miter lim="800000"/>
              <a:headEnd/>
              <a:tailEnd/>
            </a:ln>
          </p:spPr>
          <p:txBody>
            <a:bodyPr/>
            <a:lstStyle/>
            <a:p>
              <a:endParaRPr lang="en-GB"/>
            </a:p>
          </p:txBody>
        </p:sp>
        <p:sp>
          <p:nvSpPr>
            <p:cNvPr id="70118" name="Line 577"/>
            <p:cNvSpPr>
              <a:spLocks noChangeShapeType="1"/>
            </p:cNvSpPr>
            <p:nvPr/>
          </p:nvSpPr>
          <p:spPr bwMode="auto">
            <a:xfrm>
              <a:off x="394" y="5046"/>
              <a:ext cx="2" cy="1"/>
            </a:xfrm>
            <a:prstGeom prst="line">
              <a:avLst/>
            </a:prstGeom>
            <a:noFill/>
            <a:ln w="0">
              <a:solidFill>
                <a:srgbClr val="000000"/>
              </a:solidFill>
              <a:round/>
              <a:headEnd/>
              <a:tailEnd/>
            </a:ln>
          </p:spPr>
          <p:txBody>
            <a:bodyPr/>
            <a:lstStyle/>
            <a:p>
              <a:endParaRPr lang="en-GB"/>
            </a:p>
          </p:txBody>
        </p:sp>
        <p:sp>
          <p:nvSpPr>
            <p:cNvPr id="70119" name="Line 578"/>
            <p:cNvSpPr>
              <a:spLocks noChangeShapeType="1"/>
            </p:cNvSpPr>
            <p:nvPr/>
          </p:nvSpPr>
          <p:spPr bwMode="auto">
            <a:xfrm>
              <a:off x="394" y="5046"/>
              <a:ext cx="1" cy="3"/>
            </a:xfrm>
            <a:prstGeom prst="line">
              <a:avLst/>
            </a:prstGeom>
            <a:noFill/>
            <a:ln w="0">
              <a:solidFill>
                <a:srgbClr val="000000"/>
              </a:solidFill>
              <a:round/>
              <a:headEnd/>
              <a:tailEnd/>
            </a:ln>
          </p:spPr>
          <p:txBody>
            <a:bodyPr/>
            <a:lstStyle/>
            <a:p>
              <a:endParaRPr lang="en-GB"/>
            </a:p>
          </p:txBody>
        </p:sp>
        <p:sp>
          <p:nvSpPr>
            <p:cNvPr id="70120" name="Rectangle 579"/>
            <p:cNvSpPr>
              <a:spLocks noChangeArrowheads="1"/>
            </p:cNvSpPr>
            <p:nvPr/>
          </p:nvSpPr>
          <p:spPr bwMode="auto">
            <a:xfrm>
              <a:off x="394" y="5046"/>
              <a:ext cx="2" cy="3"/>
            </a:xfrm>
            <a:prstGeom prst="rect">
              <a:avLst/>
            </a:prstGeom>
            <a:solidFill>
              <a:srgbClr val="000000"/>
            </a:solidFill>
            <a:ln w="9525">
              <a:noFill/>
              <a:miter lim="800000"/>
              <a:headEnd/>
              <a:tailEnd/>
            </a:ln>
          </p:spPr>
          <p:txBody>
            <a:bodyPr/>
            <a:lstStyle/>
            <a:p>
              <a:endParaRPr lang="en-GB"/>
            </a:p>
          </p:txBody>
        </p:sp>
        <p:sp>
          <p:nvSpPr>
            <p:cNvPr id="70121" name="Line 580"/>
            <p:cNvSpPr>
              <a:spLocks noChangeShapeType="1"/>
            </p:cNvSpPr>
            <p:nvPr/>
          </p:nvSpPr>
          <p:spPr bwMode="auto">
            <a:xfrm>
              <a:off x="394" y="5046"/>
              <a:ext cx="2" cy="1"/>
            </a:xfrm>
            <a:prstGeom prst="line">
              <a:avLst/>
            </a:prstGeom>
            <a:noFill/>
            <a:ln w="0">
              <a:solidFill>
                <a:srgbClr val="000000"/>
              </a:solidFill>
              <a:round/>
              <a:headEnd/>
              <a:tailEnd/>
            </a:ln>
          </p:spPr>
          <p:txBody>
            <a:bodyPr/>
            <a:lstStyle/>
            <a:p>
              <a:endParaRPr lang="en-GB"/>
            </a:p>
          </p:txBody>
        </p:sp>
        <p:sp>
          <p:nvSpPr>
            <p:cNvPr id="70122" name="Line 581"/>
            <p:cNvSpPr>
              <a:spLocks noChangeShapeType="1"/>
            </p:cNvSpPr>
            <p:nvPr/>
          </p:nvSpPr>
          <p:spPr bwMode="auto">
            <a:xfrm>
              <a:off x="394" y="5046"/>
              <a:ext cx="1" cy="3"/>
            </a:xfrm>
            <a:prstGeom prst="line">
              <a:avLst/>
            </a:prstGeom>
            <a:noFill/>
            <a:ln w="0">
              <a:solidFill>
                <a:srgbClr val="000000"/>
              </a:solidFill>
              <a:round/>
              <a:headEnd/>
              <a:tailEnd/>
            </a:ln>
          </p:spPr>
          <p:txBody>
            <a:bodyPr/>
            <a:lstStyle/>
            <a:p>
              <a:endParaRPr lang="en-GB"/>
            </a:p>
          </p:txBody>
        </p:sp>
        <p:sp>
          <p:nvSpPr>
            <p:cNvPr id="70123" name="Rectangle 582"/>
            <p:cNvSpPr>
              <a:spLocks noChangeArrowheads="1"/>
            </p:cNvSpPr>
            <p:nvPr/>
          </p:nvSpPr>
          <p:spPr bwMode="auto">
            <a:xfrm>
              <a:off x="396" y="5046"/>
              <a:ext cx="825" cy="3"/>
            </a:xfrm>
            <a:prstGeom prst="rect">
              <a:avLst/>
            </a:prstGeom>
            <a:solidFill>
              <a:srgbClr val="000000"/>
            </a:solidFill>
            <a:ln w="9525">
              <a:noFill/>
              <a:miter lim="800000"/>
              <a:headEnd/>
              <a:tailEnd/>
            </a:ln>
          </p:spPr>
          <p:txBody>
            <a:bodyPr/>
            <a:lstStyle/>
            <a:p>
              <a:endParaRPr lang="en-GB"/>
            </a:p>
          </p:txBody>
        </p:sp>
        <p:sp>
          <p:nvSpPr>
            <p:cNvPr id="70124" name="Line 583"/>
            <p:cNvSpPr>
              <a:spLocks noChangeShapeType="1"/>
            </p:cNvSpPr>
            <p:nvPr/>
          </p:nvSpPr>
          <p:spPr bwMode="auto">
            <a:xfrm>
              <a:off x="396" y="5046"/>
              <a:ext cx="825" cy="1"/>
            </a:xfrm>
            <a:prstGeom prst="line">
              <a:avLst/>
            </a:prstGeom>
            <a:noFill/>
            <a:ln w="0">
              <a:solidFill>
                <a:srgbClr val="000000"/>
              </a:solidFill>
              <a:round/>
              <a:headEnd/>
              <a:tailEnd/>
            </a:ln>
          </p:spPr>
          <p:txBody>
            <a:bodyPr/>
            <a:lstStyle/>
            <a:p>
              <a:endParaRPr lang="en-GB"/>
            </a:p>
          </p:txBody>
        </p:sp>
        <p:sp>
          <p:nvSpPr>
            <p:cNvPr id="70125" name="Rectangle 584"/>
            <p:cNvSpPr>
              <a:spLocks noChangeArrowheads="1"/>
            </p:cNvSpPr>
            <p:nvPr/>
          </p:nvSpPr>
          <p:spPr bwMode="auto">
            <a:xfrm>
              <a:off x="1221" y="4650"/>
              <a:ext cx="3" cy="396"/>
            </a:xfrm>
            <a:prstGeom prst="rect">
              <a:avLst/>
            </a:prstGeom>
            <a:solidFill>
              <a:srgbClr val="000000"/>
            </a:solidFill>
            <a:ln w="9525">
              <a:noFill/>
              <a:miter lim="800000"/>
              <a:headEnd/>
              <a:tailEnd/>
            </a:ln>
          </p:spPr>
          <p:txBody>
            <a:bodyPr/>
            <a:lstStyle/>
            <a:p>
              <a:endParaRPr lang="en-GB"/>
            </a:p>
          </p:txBody>
        </p:sp>
        <p:sp>
          <p:nvSpPr>
            <p:cNvPr id="70126" name="Line 585"/>
            <p:cNvSpPr>
              <a:spLocks noChangeShapeType="1"/>
            </p:cNvSpPr>
            <p:nvPr/>
          </p:nvSpPr>
          <p:spPr bwMode="auto">
            <a:xfrm>
              <a:off x="1221" y="4650"/>
              <a:ext cx="1" cy="396"/>
            </a:xfrm>
            <a:prstGeom prst="line">
              <a:avLst/>
            </a:prstGeom>
            <a:noFill/>
            <a:ln w="0">
              <a:solidFill>
                <a:srgbClr val="000000"/>
              </a:solidFill>
              <a:round/>
              <a:headEnd/>
              <a:tailEnd/>
            </a:ln>
          </p:spPr>
          <p:txBody>
            <a:bodyPr/>
            <a:lstStyle/>
            <a:p>
              <a:endParaRPr lang="en-GB"/>
            </a:p>
          </p:txBody>
        </p:sp>
        <p:sp>
          <p:nvSpPr>
            <p:cNvPr id="70127" name="Rectangle 586"/>
            <p:cNvSpPr>
              <a:spLocks noChangeArrowheads="1"/>
            </p:cNvSpPr>
            <p:nvPr/>
          </p:nvSpPr>
          <p:spPr bwMode="auto">
            <a:xfrm>
              <a:off x="1221" y="5046"/>
              <a:ext cx="3" cy="3"/>
            </a:xfrm>
            <a:prstGeom prst="rect">
              <a:avLst/>
            </a:prstGeom>
            <a:solidFill>
              <a:srgbClr val="000000"/>
            </a:solidFill>
            <a:ln w="9525">
              <a:noFill/>
              <a:miter lim="800000"/>
              <a:headEnd/>
              <a:tailEnd/>
            </a:ln>
          </p:spPr>
          <p:txBody>
            <a:bodyPr/>
            <a:lstStyle/>
            <a:p>
              <a:endParaRPr lang="en-GB"/>
            </a:p>
          </p:txBody>
        </p:sp>
        <p:sp>
          <p:nvSpPr>
            <p:cNvPr id="70128" name="Line 587"/>
            <p:cNvSpPr>
              <a:spLocks noChangeShapeType="1"/>
            </p:cNvSpPr>
            <p:nvPr/>
          </p:nvSpPr>
          <p:spPr bwMode="auto">
            <a:xfrm>
              <a:off x="1221" y="5046"/>
              <a:ext cx="3" cy="1"/>
            </a:xfrm>
            <a:prstGeom prst="line">
              <a:avLst/>
            </a:prstGeom>
            <a:noFill/>
            <a:ln w="0">
              <a:solidFill>
                <a:srgbClr val="000000"/>
              </a:solidFill>
              <a:round/>
              <a:headEnd/>
              <a:tailEnd/>
            </a:ln>
          </p:spPr>
          <p:txBody>
            <a:bodyPr/>
            <a:lstStyle/>
            <a:p>
              <a:endParaRPr lang="en-GB"/>
            </a:p>
          </p:txBody>
        </p:sp>
        <p:sp>
          <p:nvSpPr>
            <p:cNvPr id="70129" name="Line 588"/>
            <p:cNvSpPr>
              <a:spLocks noChangeShapeType="1"/>
            </p:cNvSpPr>
            <p:nvPr/>
          </p:nvSpPr>
          <p:spPr bwMode="auto">
            <a:xfrm>
              <a:off x="1221" y="5046"/>
              <a:ext cx="1" cy="3"/>
            </a:xfrm>
            <a:prstGeom prst="line">
              <a:avLst/>
            </a:prstGeom>
            <a:noFill/>
            <a:ln w="0">
              <a:solidFill>
                <a:srgbClr val="000000"/>
              </a:solidFill>
              <a:round/>
              <a:headEnd/>
              <a:tailEnd/>
            </a:ln>
          </p:spPr>
          <p:txBody>
            <a:bodyPr/>
            <a:lstStyle/>
            <a:p>
              <a:endParaRPr lang="en-GB"/>
            </a:p>
          </p:txBody>
        </p:sp>
        <p:sp>
          <p:nvSpPr>
            <p:cNvPr id="70130" name="Rectangle 589"/>
            <p:cNvSpPr>
              <a:spLocks noChangeArrowheads="1"/>
            </p:cNvSpPr>
            <p:nvPr/>
          </p:nvSpPr>
          <p:spPr bwMode="auto">
            <a:xfrm>
              <a:off x="1224" y="5046"/>
              <a:ext cx="369" cy="3"/>
            </a:xfrm>
            <a:prstGeom prst="rect">
              <a:avLst/>
            </a:prstGeom>
            <a:solidFill>
              <a:srgbClr val="000000"/>
            </a:solidFill>
            <a:ln w="9525">
              <a:noFill/>
              <a:miter lim="800000"/>
              <a:headEnd/>
              <a:tailEnd/>
            </a:ln>
          </p:spPr>
          <p:txBody>
            <a:bodyPr/>
            <a:lstStyle/>
            <a:p>
              <a:endParaRPr lang="en-GB"/>
            </a:p>
          </p:txBody>
        </p:sp>
        <p:sp>
          <p:nvSpPr>
            <p:cNvPr id="70131" name="Line 590"/>
            <p:cNvSpPr>
              <a:spLocks noChangeShapeType="1"/>
            </p:cNvSpPr>
            <p:nvPr/>
          </p:nvSpPr>
          <p:spPr bwMode="auto">
            <a:xfrm>
              <a:off x="1224" y="5046"/>
              <a:ext cx="369" cy="1"/>
            </a:xfrm>
            <a:prstGeom prst="line">
              <a:avLst/>
            </a:prstGeom>
            <a:noFill/>
            <a:ln w="0">
              <a:solidFill>
                <a:srgbClr val="000000"/>
              </a:solidFill>
              <a:round/>
              <a:headEnd/>
              <a:tailEnd/>
            </a:ln>
          </p:spPr>
          <p:txBody>
            <a:bodyPr/>
            <a:lstStyle/>
            <a:p>
              <a:endParaRPr lang="en-GB"/>
            </a:p>
          </p:txBody>
        </p:sp>
        <p:sp>
          <p:nvSpPr>
            <p:cNvPr id="70132" name="Rectangle 591"/>
            <p:cNvSpPr>
              <a:spLocks noChangeArrowheads="1"/>
            </p:cNvSpPr>
            <p:nvPr/>
          </p:nvSpPr>
          <p:spPr bwMode="auto">
            <a:xfrm>
              <a:off x="1593" y="4650"/>
              <a:ext cx="3" cy="396"/>
            </a:xfrm>
            <a:prstGeom prst="rect">
              <a:avLst/>
            </a:prstGeom>
            <a:solidFill>
              <a:srgbClr val="000000"/>
            </a:solidFill>
            <a:ln w="9525">
              <a:noFill/>
              <a:miter lim="800000"/>
              <a:headEnd/>
              <a:tailEnd/>
            </a:ln>
          </p:spPr>
          <p:txBody>
            <a:bodyPr/>
            <a:lstStyle/>
            <a:p>
              <a:endParaRPr lang="en-GB"/>
            </a:p>
          </p:txBody>
        </p:sp>
        <p:sp>
          <p:nvSpPr>
            <p:cNvPr id="70133" name="Line 592"/>
            <p:cNvSpPr>
              <a:spLocks noChangeShapeType="1"/>
            </p:cNvSpPr>
            <p:nvPr/>
          </p:nvSpPr>
          <p:spPr bwMode="auto">
            <a:xfrm>
              <a:off x="1593" y="4650"/>
              <a:ext cx="1" cy="396"/>
            </a:xfrm>
            <a:prstGeom prst="line">
              <a:avLst/>
            </a:prstGeom>
            <a:noFill/>
            <a:ln w="0">
              <a:solidFill>
                <a:srgbClr val="000000"/>
              </a:solidFill>
              <a:round/>
              <a:headEnd/>
              <a:tailEnd/>
            </a:ln>
          </p:spPr>
          <p:txBody>
            <a:bodyPr/>
            <a:lstStyle/>
            <a:p>
              <a:endParaRPr lang="en-GB"/>
            </a:p>
          </p:txBody>
        </p:sp>
        <p:sp>
          <p:nvSpPr>
            <p:cNvPr id="70134" name="Rectangle 593"/>
            <p:cNvSpPr>
              <a:spLocks noChangeArrowheads="1"/>
            </p:cNvSpPr>
            <p:nvPr/>
          </p:nvSpPr>
          <p:spPr bwMode="auto">
            <a:xfrm>
              <a:off x="1593" y="5046"/>
              <a:ext cx="3" cy="3"/>
            </a:xfrm>
            <a:prstGeom prst="rect">
              <a:avLst/>
            </a:prstGeom>
            <a:solidFill>
              <a:srgbClr val="000000"/>
            </a:solidFill>
            <a:ln w="9525">
              <a:noFill/>
              <a:miter lim="800000"/>
              <a:headEnd/>
              <a:tailEnd/>
            </a:ln>
          </p:spPr>
          <p:txBody>
            <a:bodyPr/>
            <a:lstStyle/>
            <a:p>
              <a:endParaRPr lang="en-GB"/>
            </a:p>
          </p:txBody>
        </p:sp>
        <p:sp>
          <p:nvSpPr>
            <p:cNvPr id="70135" name="Line 594"/>
            <p:cNvSpPr>
              <a:spLocks noChangeShapeType="1"/>
            </p:cNvSpPr>
            <p:nvPr/>
          </p:nvSpPr>
          <p:spPr bwMode="auto">
            <a:xfrm>
              <a:off x="1593" y="5046"/>
              <a:ext cx="3" cy="1"/>
            </a:xfrm>
            <a:prstGeom prst="line">
              <a:avLst/>
            </a:prstGeom>
            <a:noFill/>
            <a:ln w="0">
              <a:solidFill>
                <a:srgbClr val="000000"/>
              </a:solidFill>
              <a:round/>
              <a:headEnd/>
              <a:tailEnd/>
            </a:ln>
          </p:spPr>
          <p:txBody>
            <a:bodyPr/>
            <a:lstStyle/>
            <a:p>
              <a:endParaRPr lang="en-GB"/>
            </a:p>
          </p:txBody>
        </p:sp>
        <p:sp>
          <p:nvSpPr>
            <p:cNvPr id="70136" name="Line 595"/>
            <p:cNvSpPr>
              <a:spLocks noChangeShapeType="1"/>
            </p:cNvSpPr>
            <p:nvPr/>
          </p:nvSpPr>
          <p:spPr bwMode="auto">
            <a:xfrm>
              <a:off x="1593" y="5046"/>
              <a:ext cx="1" cy="3"/>
            </a:xfrm>
            <a:prstGeom prst="line">
              <a:avLst/>
            </a:prstGeom>
            <a:noFill/>
            <a:ln w="0">
              <a:solidFill>
                <a:srgbClr val="000000"/>
              </a:solidFill>
              <a:round/>
              <a:headEnd/>
              <a:tailEnd/>
            </a:ln>
          </p:spPr>
          <p:txBody>
            <a:bodyPr/>
            <a:lstStyle/>
            <a:p>
              <a:endParaRPr lang="en-GB"/>
            </a:p>
          </p:txBody>
        </p:sp>
        <p:sp>
          <p:nvSpPr>
            <p:cNvPr id="70137" name="Rectangle 596"/>
            <p:cNvSpPr>
              <a:spLocks noChangeArrowheads="1"/>
            </p:cNvSpPr>
            <p:nvPr/>
          </p:nvSpPr>
          <p:spPr bwMode="auto">
            <a:xfrm>
              <a:off x="1596" y="5046"/>
              <a:ext cx="370" cy="3"/>
            </a:xfrm>
            <a:prstGeom prst="rect">
              <a:avLst/>
            </a:prstGeom>
            <a:solidFill>
              <a:srgbClr val="000000"/>
            </a:solidFill>
            <a:ln w="9525">
              <a:noFill/>
              <a:miter lim="800000"/>
              <a:headEnd/>
              <a:tailEnd/>
            </a:ln>
          </p:spPr>
          <p:txBody>
            <a:bodyPr/>
            <a:lstStyle/>
            <a:p>
              <a:endParaRPr lang="en-GB"/>
            </a:p>
          </p:txBody>
        </p:sp>
        <p:sp>
          <p:nvSpPr>
            <p:cNvPr id="70138" name="Line 597"/>
            <p:cNvSpPr>
              <a:spLocks noChangeShapeType="1"/>
            </p:cNvSpPr>
            <p:nvPr/>
          </p:nvSpPr>
          <p:spPr bwMode="auto">
            <a:xfrm>
              <a:off x="1596" y="5046"/>
              <a:ext cx="370" cy="1"/>
            </a:xfrm>
            <a:prstGeom prst="line">
              <a:avLst/>
            </a:prstGeom>
            <a:noFill/>
            <a:ln w="0">
              <a:solidFill>
                <a:srgbClr val="000000"/>
              </a:solidFill>
              <a:round/>
              <a:headEnd/>
              <a:tailEnd/>
            </a:ln>
          </p:spPr>
          <p:txBody>
            <a:bodyPr/>
            <a:lstStyle/>
            <a:p>
              <a:endParaRPr lang="en-GB"/>
            </a:p>
          </p:txBody>
        </p:sp>
        <p:sp>
          <p:nvSpPr>
            <p:cNvPr id="70139" name="Rectangle 598"/>
            <p:cNvSpPr>
              <a:spLocks noChangeArrowheads="1"/>
            </p:cNvSpPr>
            <p:nvPr/>
          </p:nvSpPr>
          <p:spPr bwMode="auto">
            <a:xfrm>
              <a:off x="1966" y="4650"/>
              <a:ext cx="3" cy="396"/>
            </a:xfrm>
            <a:prstGeom prst="rect">
              <a:avLst/>
            </a:prstGeom>
            <a:solidFill>
              <a:srgbClr val="000000"/>
            </a:solidFill>
            <a:ln w="9525">
              <a:noFill/>
              <a:miter lim="800000"/>
              <a:headEnd/>
              <a:tailEnd/>
            </a:ln>
          </p:spPr>
          <p:txBody>
            <a:bodyPr/>
            <a:lstStyle/>
            <a:p>
              <a:endParaRPr lang="en-GB"/>
            </a:p>
          </p:txBody>
        </p:sp>
        <p:sp>
          <p:nvSpPr>
            <p:cNvPr id="70140" name="Line 599"/>
            <p:cNvSpPr>
              <a:spLocks noChangeShapeType="1"/>
            </p:cNvSpPr>
            <p:nvPr/>
          </p:nvSpPr>
          <p:spPr bwMode="auto">
            <a:xfrm>
              <a:off x="1966" y="4650"/>
              <a:ext cx="1" cy="396"/>
            </a:xfrm>
            <a:prstGeom prst="line">
              <a:avLst/>
            </a:prstGeom>
            <a:noFill/>
            <a:ln w="0">
              <a:solidFill>
                <a:srgbClr val="000000"/>
              </a:solidFill>
              <a:round/>
              <a:headEnd/>
              <a:tailEnd/>
            </a:ln>
          </p:spPr>
          <p:txBody>
            <a:bodyPr/>
            <a:lstStyle/>
            <a:p>
              <a:endParaRPr lang="en-GB"/>
            </a:p>
          </p:txBody>
        </p:sp>
        <p:sp>
          <p:nvSpPr>
            <p:cNvPr id="70141" name="Rectangle 600"/>
            <p:cNvSpPr>
              <a:spLocks noChangeArrowheads="1"/>
            </p:cNvSpPr>
            <p:nvPr/>
          </p:nvSpPr>
          <p:spPr bwMode="auto">
            <a:xfrm>
              <a:off x="1966" y="5046"/>
              <a:ext cx="3" cy="3"/>
            </a:xfrm>
            <a:prstGeom prst="rect">
              <a:avLst/>
            </a:prstGeom>
            <a:solidFill>
              <a:srgbClr val="000000"/>
            </a:solidFill>
            <a:ln w="9525">
              <a:noFill/>
              <a:miter lim="800000"/>
              <a:headEnd/>
              <a:tailEnd/>
            </a:ln>
          </p:spPr>
          <p:txBody>
            <a:bodyPr/>
            <a:lstStyle/>
            <a:p>
              <a:endParaRPr lang="en-GB"/>
            </a:p>
          </p:txBody>
        </p:sp>
        <p:sp>
          <p:nvSpPr>
            <p:cNvPr id="70142" name="Line 601"/>
            <p:cNvSpPr>
              <a:spLocks noChangeShapeType="1"/>
            </p:cNvSpPr>
            <p:nvPr/>
          </p:nvSpPr>
          <p:spPr bwMode="auto">
            <a:xfrm>
              <a:off x="1966" y="5046"/>
              <a:ext cx="3" cy="1"/>
            </a:xfrm>
            <a:prstGeom prst="line">
              <a:avLst/>
            </a:prstGeom>
            <a:noFill/>
            <a:ln w="0">
              <a:solidFill>
                <a:srgbClr val="000000"/>
              </a:solidFill>
              <a:round/>
              <a:headEnd/>
              <a:tailEnd/>
            </a:ln>
          </p:spPr>
          <p:txBody>
            <a:bodyPr/>
            <a:lstStyle/>
            <a:p>
              <a:endParaRPr lang="en-GB"/>
            </a:p>
          </p:txBody>
        </p:sp>
      </p:grpSp>
      <p:sp>
        <p:nvSpPr>
          <p:cNvPr id="69834" name="Line 602"/>
          <p:cNvSpPr>
            <a:spLocks noChangeShapeType="1"/>
          </p:cNvSpPr>
          <p:nvPr/>
        </p:nvSpPr>
        <p:spPr bwMode="auto">
          <a:xfrm>
            <a:off x="4162425" y="6008688"/>
            <a:ext cx="0" cy="3175"/>
          </a:xfrm>
          <a:prstGeom prst="line">
            <a:avLst/>
          </a:prstGeom>
          <a:noFill/>
          <a:ln w="0">
            <a:solidFill>
              <a:srgbClr val="000000"/>
            </a:solidFill>
            <a:round/>
            <a:headEnd/>
            <a:tailEnd/>
          </a:ln>
        </p:spPr>
        <p:txBody>
          <a:bodyPr/>
          <a:lstStyle/>
          <a:p>
            <a:endParaRPr lang="en-GB"/>
          </a:p>
        </p:txBody>
      </p:sp>
      <p:sp>
        <p:nvSpPr>
          <p:cNvPr id="69835" name="Rectangle 603"/>
          <p:cNvSpPr>
            <a:spLocks noChangeArrowheads="1"/>
          </p:cNvSpPr>
          <p:nvPr/>
        </p:nvSpPr>
        <p:spPr bwMode="auto">
          <a:xfrm>
            <a:off x="4167188" y="6008688"/>
            <a:ext cx="781050" cy="3175"/>
          </a:xfrm>
          <a:prstGeom prst="rect">
            <a:avLst/>
          </a:prstGeom>
          <a:solidFill>
            <a:srgbClr val="000000"/>
          </a:solidFill>
          <a:ln w="9525">
            <a:noFill/>
            <a:miter lim="800000"/>
            <a:headEnd/>
            <a:tailEnd/>
          </a:ln>
        </p:spPr>
        <p:txBody>
          <a:bodyPr/>
          <a:lstStyle/>
          <a:p>
            <a:endParaRPr lang="en-GB"/>
          </a:p>
        </p:txBody>
      </p:sp>
      <p:sp>
        <p:nvSpPr>
          <p:cNvPr id="69836" name="Line 604"/>
          <p:cNvSpPr>
            <a:spLocks noChangeShapeType="1"/>
          </p:cNvSpPr>
          <p:nvPr/>
        </p:nvSpPr>
        <p:spPr bwMode="auto">
          <a:xfrm>
            <a:off x="4167188" y="6008688"/>
            <a:ext cx="781050" cy="1587"/>
          </a:xfrm>
          <a:prstGeom prst="line">
            <a:avLst/>
          </a:prstGeom>
          <a:noFill/>
          <a:ln w="0">
            <a:solidFill>
              <a:srgbClr val="000000"/>
            </a:solidFill>
            <a:round/>
            <a:headEnd/>
            <a:tailEnd/>
          </a:ln>
        </p:spPr>
        <p:txBody>
          <a:bodyPr/>
          <a:lstStyle/>
          <a:p>
            <a:endParaRPr lang="en-GB"/>
          </a:p>
        </p:txBody>
      </p:sp>
      <p:sp>
        <p:nvSpPr>
          <p:cNvPr id="69837" name="Rectangle 605"/>
          <p:cNvSpPr>
            <a:spLocks noChangeArrowheads="1"/>
          </p:cNvSpPr>
          <p:nvPr/>
        </p:nvSpPr>
        <p:spPr bwMode="auto">
          <a:xfrm>
            <a:off x="4948238" y="5537200"/>
            <a:ext cx="6350" cy="471488"/>
          </a:xfrm>
          <a:prstGeom prst="rect">
            <a:avLst/>
          </a:prstGeom>
          <a:solidFill>
            <a:srgbClr val="000000"/>
          </a:solidFill>
          <a:ln w="9525">
            <a:noFill/>
            <a:miter lim="800000"/>
            <a:headEnd/>
            <a:tailEnd/>
          </a:ln>
        </p:spPr>
        <p:txBody>
          <a:bodyPr/>
          <a:lstStyle/>
          <a:p>
            <a:endParaRPr lang="en-GB"/>
          </a:p>
        </p:txBody>
      </p:sp>
      <p:sp>
        <p:nvSpPr>
          <p:cNvPr id="69838" name="Line 606"/>
          <p:cNvSpPr>
            <a:spLocks noChangeShapeType="1"/>
          </p:cNvSpPr>
          <p:nvPr/>
        </p:nvSpPr>
        <p:spPr bwMode="auto">
          <a:xfrm>
            <a:off x="4948238" y="5537200"/>
            <a:ext cx="3175" cy="471488"/>
          </a:xfrm>
          <a:prstGeom prst="line">
            <a:avLst/>
          </a:prstGeom>
          <a:noFill/>
          <a:ln w="0">
            <a:solidFill>
              <a:srgbClr val="000000"/>
            </a:solidFill>
            <a:round/>
            <a:headEnd/>
            <a:tailEnd/>
          </a:ln>
        </p:spPr>
        <p:txBody>
          <a:bodyPr/>
          <a:lstStyle/>
          <a:p>
            <a:endParaRPr lang="en-GB"/>
          </a:p>
        </p:txBody>
      </p:sp>
      <p:sp>
        <p:nvSpPr>
          <p:cNvPr id="69839" name="Rectangle 607"/>
          <p:cNvSpPr>
            <a:spLocks noChangeArrowheads="1"/>
          </p:cNvSpPr>
          <p:nvPr/>
        </p:nvSpPr>
        <p:spPr bwMode="auto">
          <a:xfrm>
            <a:off x="4948238" y="6008688"/>
            <a:ext cx="6350" cy="3175"/>
          </a:xfrm>
          <a:prstGeom prst="rect">
            <a:avLst/>
          </a:prstGeom>
          <a:solidFill>
            <a:srgbClr val="000000"/>
          </a:solidFill>
          <a:ln w="9525">
            <a:noFill/>
            <a:miter lim="800000"/>
            <a:headEnd/>
            <a:tailEnd/>
          </a:ln>
        </p:spPr>
        <p:txBody>
          <a:bodyPr/>
          <a:lstStyle/>
          <a:p>
            <a:endParaRPr lang="en-GB"/>
          </a:p>
        </p:txBody>
      </p:sp>
      <p:sp>
        <p:nvSpPr>
          <p:cNvPr id="69840" name="Line 608"/>
          <p:cNvSpPr>
            <a:spLocks noChangeShapeType="1"/>
          </p:cNvSpPr>
          <p:nvPr/>
        </p:nvSpPr>
        <p:spPr bwMode="auto">
          <a:xfrm>
            <a:off x="4948238" y="6008688"/>
            <a:ext cx="6350" cy="1587"/>
          </a:xfrm>
          <a:prstGeom prst="line">
            <a:avLst/>
          </a:prstGeom>
          <a:noFill/>
          <a:ln w="0">
            <a:solidFill>
              <a:srgbClr val="000000"/>
            </a:solidFill>
            <a:round/>
            <a:headEnd/>
            <a:tailEnd/>
          </a:ln>
        </p:spPr>
        <p:txBody>
          <a:bodyPr/>
          <a:lstStyle/>
          <a:p>
            <a:endParaRPr lang="en-GB"/>
          </a:p>
        </p:txBody>
      </p:sp>
      <p:sp>
        <p:nvSpPr>
          <p:cNvPr id="69841" name="Line 609"/>
          <p:cNvSpPr>
            <a:spLocks noChangeShapeType="1"/>
          </p:cNvSpPr>
          <p:nvPr/>
        </p:nvSpPr>
        <p:spPr bwMode="auto">
          <a:xfrm>
            <a:off x="4948238" y="6008688"/>
            <a:ext cx="3175" cy="3175"/>
          </a:xfrm>
          <a:prstGeom prst="line">
            <a:avLst/>
          </a:prstGeom>
          <a:noFill/>
          <a:ln w="0">
            <a:solidFill>
              <a:srgbClr val="000000"/>
            </a:solidFill>
            <a:round/>
            <a:headEnd/>
            <a:tailEnd/>
          </a:ln>
        </p:spPr>
        <p:txBody>
          <a:bodyPr/>
          <a:lstStyle/>
          <a:p>
            <a:endParaRPr lang="en-GB"/>
          </a:p>
        </p:txBody>
      </p:sp>
      <p:sp>
        <p:nvSpPr>
          <p:cNvPr id="69842" name="Rectangle 610"/>
          <p:cNvSpPr>
            <a:spLocks noChangeArrowheads="1"/>
          </p:cNvSpPr>
          <p:nvPr/>
        </p:nvSpPr>
        <p:spPr bwMode="auto">
          <a:xfrm>
            <a:off x="4954588" y="6008688"/>
            <a:ext cx="784225" cy="3175"/>
          </a:xfrm>
          <a:prstGeom prst="rect">
            <a:avLst/>
          </a:prstGeom>
          <a:solidFill>
            <a:srgbClr val="000000"/>
          </a:solidFill>
          <a:ln w="9525">
            <a:noFill/>
            <a:miter lim="800000"/>
            <a:headEnd/>
            <a:tailEnd/>
          </a:ln>
        </p:spPr>
        <p:txBody>
          <a:bodyPr/>
          <a:lstStyle/>
          <a:p>
            <a:endParaRPr lang="en-GB"/>
          </a:p>
        </p:txBody>
      </p:sp>
      <p:sp>
        <p:nvSpPr>
          <p:cNvPr id="69843" name="Line 611"/>
          <p:cNvSpPr>
            <a:spLocks noChangeShapeType="1"/>
          </p:cNvSpPr>
          <p:nvPr/>
        </p:nvSpPr>
        <p:spPr bwMode="auto">
          <a:xfrm>
            <a:off x="4954588" y="6008688"/>
            <a:ext cx="784225" cy="1587"/>
          </a:xfrm>
          <a:prstGeom prst="line">
            <a:avLst/>
          </a:prstGeom>
          <a:noFill/>
          <a:ln w="0">
            <a:solidFill>
              <a:srgbClr val="000000"/>
            </a:solidFill>
            <a:round/>
            <a:headEnd/>
            <a:tailEnd/>
          </a:ln>
        </p:spPr>
        <p:txBody>
          <a:bodyPr/>
          <a:lstStyle/>
          <a:p>
            <a:endParaRPr lang="en-GB"/>
          </a:p>
        </p:txBody>
      </p:sp>
      <p:sp>
        <p:nvSpPr>
          <p:cNvPr id="69844" name="Rectangle 612"/>
          <p:cNvSpPr>
            <a:spLocks noChangeArrowheads="1"/>
          </p:cNvSpPr>
          <p:nvPr/>
        </p:nvSpPr>
        <p:spPr bwMode="auto">
          <a:xfrm>
            <a:off x="5738813" y="5537200"/>
            <a:ext cx="4762" cy="471488"/>
          </a:xfrm>
          <a:prstGeom prst="rect">
            <a:avLst/>
          </a:prstGeom>
          <a:solidFill>
            <a:srgbClr val="000000"/>
          </a:solidFill>
          <a:ln w="9525">
            <a:noFill/>
            <a:miter lim="800000"/>
            <a:headEnd/>
            <a:tailEnd/>
          </a:ln>
        </p:spPr>
        <p:txBody>
          <a:bodyPr/>
          <a:lstStyle/>
          <a:p>
            <a:endParaRPr lang="en-GB"/>
          </a:p>
        </p:txBody>
      </p:sp>
      <p:sp>
        <p:nvSpPr>
          <p:cNvPr id="69845" name="Line 613"/>
          <p:cNvSpPr>
            <a:spLocks noChangeShapeType="1"/>
          </p:cNvSpPr>
          <p:nvPr/>
        </p:nvSpPr>
        <p:spPr bwMode="auto">
          <a:xfrm>
            <a:off x="5738813" y="5537200"/>
            <a:ext cx="1587" cy="471488"/>
          </a:xfrm>
          <a:prstGeom prst="line">
            <a:avLst/>
          </a:prstGeom>
          <a:noFill/>
          <a:ln w="0">
            <a:solidFill>
              <a:srgbClr val="000000"/>
            </a:solidFill>
            <a:round/>
            <a:headEnd/>
            <a:tailEnd/>
          </a:ln>
        </p:spPr>
        <p:txBody>
          <a:bodyPr/>
          <a:lstStyle/>
          <a:p>
            <a:endParaRPr lang="en-GB"/>
          </a:p>
        </p:txBody>
      </p:sp>
      <p:sp>
        <p:nvSpPr>
          <p:cNvPr id="69846" name="Rectangle 614"/>
          <p:cNvSpPr>
            <a:spLocks noChangeArrowheads="1"/>
          </p:cNvSpPr>
          <p:nvPr/>
        </p:nvSpPr>
        <p:spPr bwMode="auto">
          <a:xfrm>
            <a:off x="5738813" y="6008688"/>
            <a:ext cx="4762" cy="3175"/>
          </a:xfrm>
          <a:prstGeom prst="rect">
            <a:avLst/>
          </a:prstGeom>
          <a:solidFill>
            <a:srgbClr val="000000"/>
          </a:solidFill>
          <a:ln w="9525">
            <a:noFill/>
            <a:miter lim="800000"/>
            <a:headEnd/>
            <a:tailEnd/>
          </a:ln>
        </p:spPr>
        <p:txBody>
          <a:bodyPr/>
          <a:lstStyle/>
          <a:p>
            <a:endParaRPr lang="en-GB"/>
          </a:p>
        </p:txBody>
      </p:sp>
      <p:sp>
        <p:nvSpPr>
          <p:cNvPr id="69847" name="Line 615"/>
          <p:cNvSpPr>
            <a:spLocks noChangeShapeType="1"/>
          </p:cNvSpPr>
          <p:nvPr/>
        </p:nvSpPr>
        <p:spPr bwMode="auto">
          <a:xfrm>
            <a:off x="5738813" y="6008688"/>
            <a:ext cx="4762" cy="1587"/>
          </a:xfrm>
          <a:prstGeom prst="line">
            <a:avLst/>
          </a:prstGeom>
          <a:noFill/>
          <a:ln w="0">
            <a:solidFill>
              <a:srgbClr val="000000"/>
            </a:solidFill>
            <a:round/>
            <a:headEnd/>
            <a:tailEnd/>
          </a:ln>
        </p:spPr>
        <p:txBody>
          <a:bodyPr/>
          <a:lstStyle/>
          <a:p>
            <a:endParaRPr lang="en-GB"/>
          </a:p>
        </p:txBody>
      </p:sp>
      <p:sp>
        <p:nvSpPr>
          <p:cNvPr id="69848" name="Line 616"/>
          <p:cNvSpPr>
            <a:spLocks noChangeShapeType="1"/>
          </p:cNvSpPr>
          <p:nvPr/>
        </p:nvSpPr>
        <p:spPr bwMode="auto">
          <a:xfrm>
            <a:off x="5738813" y="6008688"/>
            <a:ext cx="1587" cy="3175"/>
          </a:xfrm>
          <a:prstGeom prst="line">
            <a:avLst/>
          </a:prstGeom>
          <a:noFill/>
          <a:ln w="0">
            <a:solidFill>
              <a:srgbClr val="000000"/>
            </a:solidFill>
            <a:round/>
            <a:headEnd/>
            <a:tailEnd/>
          </a:ln>
        </p:spPr>
        <p:txBody>
          <a:bodyPr/>
          <a:lstStyle/>
          <a:p>
            <a:endParaRPr lang="en-GB"/>
          </a:p>
        </p:txBody>
      </p:sp>
      <p:sp>
        <p:nvSpPr>
          <p:cNvPr id="69849" name="Rectangle 617"/>
          <p:cNvSpPr>
            <a:spLocks noChangeArrowheads="1"/>
          </p:cNvSpPr>
          <p:nvPr/>
        </p:nvSpPr>
        <p:spPr bwMode="auto">
          <a:xfrm>
            <a:off x="5743575" y="6008688"/>
            <a:ext cx="785813" cy="3175"/>
          </a:xfrm>
          <a:prstGeom prst="rect">
            <a:avLst/>
          </a:prstGeom>
          <a:solidFill>
            <a:srgbClr val="000000"/>
          </a:solidFill>
          <a:ln w="9525">
            <a:noFill/>
            <a:miter lim="800000"/>
            <a:headEnd/>
            <a:tailEnd/>
          </a:ln>
        </p:spPr>
        <p:txBody>
          <a:bodyPr/>
          <a:lstStyle/>
          <a:p>
            <a:endParaRPr lang="en-GB"/>
          </a:p>
        </p:txBody>
      </p:sp>
      <p:sp>
        <p:nvSpPr>
          <p:cNvPr id="69850" name="Line 618"/>
          <p:cNvSpPr>
            <a:spLocks noChangeShapeType="1"/>
          </p:cNvSpPr>
          <p:nvPr/>
        </p:nvSpPr>
        <p:spPr bwMode="auto">
          <a:xfrm>
            <a:off x="5743575" y="6008688"/>
            <a:ext cx="785813" cy="1587"/>
          </a:xfrm>
          <a:prstGeom prst="line">
            <a:avLst/>
          </a:prstGeom>
          <a:noFill/>
          <a:ln w="0">
            <a:solidFill>
              <a:srgbClr val="000000"/>
            </a:solidFill>
            <a:round/>
            <a:headEnd/>
            <a:tailEnd/>
          </a:ln>
        </p:spPr>
        <p:txBody>
          <a:bodyPr/>
          <a:lstStyle/>
          <a:p>
            <a:endParaRPr lang="en-GB"/>
          </a:p>
        </p:txBody>
      </p:sp>
      <p:sp>
        <p:nvSpPr>
          <p:cNvPr id="69851" name="Rectangle 619"/>
          <p:cNvSpPr>
            <a:spLocks noChangeArrowheads="1"/>
          </p:cNvSpPr>
          <p:nvPr/>
        </p:nvSpPr>
        <p:spPr bwMode="auto">
          <a:xfrm>
            <a:off x="6529388" y="5537200"/>
            <a:ext cx="4762" cy="471488"/>
          </a:xfrm>
          <a:prstGeom prst="rect">
            <a:avLst/>
          </a:prstGeom>
          <a:solidFill>
            <a:srgbClr val="000000"/>
          </a:solidFill>
          <a:ln w="9525">
            <a:noFill/>
            <a:miter lim="800000"/>
            <a:headEnd/>
            <a:tailEnd/>
          </a:ln>
        </p:spPr>
        <p:txBody>
          <a:bodyPr/>
          <a:lstStyle/>
          <a:p>
            <a:endParaRPr lang="en-GB"/>
          </a:p>
        </p:txBody>
      </p:sp>
      <p:sp>
        <p:nvSpPr>
          <p:cNvPr id="69852" name="Line 620"/>
          <p:cNvSpPr>
            <a:spLocks noChangeShapeType="1"/>
          </p:cNvSpPr>
          <p:nvPr/>
        </p:nvSpPr>
        <p:spPr bwMode="auto">
          <a:xfrm>
            <a:off x="6529388" y="5537200"/>
            <a:ext cx="3175" cy="471488"/>
          </a:xfrm>
          <a:prstGeom prst="line">
            <a:avLst/>
          </a:prstGeom>
          <a:noFill/>
          <a:ln w="0">
            <a:solidFill>
              <a:srgbClr val="000000"/>
            </a:solidFill>
            <a:round/>
            <a:headEnd/>
            <a:tailEnd/>
          </a:ln>
        </p:spPr>
        <p:txBody>
          <a:bodyPr/>
          <a:lstStyle/>
          <a:p>
            <a:endParaRPr lang="en-GB"/>
          </a:p>
        </p:txBody>
      </p:sp>
      <p:sp>
        <p:nvSpPr>
          <p:cNvPr id="69853" name="Rectangle 621"/>
          <p:cNvSpPr>
            <a:spLocks noChangeArrowheads="1"/>
          </p:cNvSpPr>
          <p:nvPr/>
        </p:nvSpPr>
        <p:spPr bwMode="auto">
          <a:xfrm>
            <a:off x="6529388" y="6008688"/>
            <a:ext cx="4762" cy="3175"/>
          </a:xfrm>
          <a:prstGeom prst="rect">
            <a:avLst/>
          </a:prstGeom>
          <a:solidFill>
            <a:srgbClr val="000000"/>
          </a:solidFill>
          <a:ln w="9525">
            <a:noFill/>
            <a:miter lim="800000"/>
            <a:headEnd/>
            <a:tailEnd/>
          </a:ln>
        </p:spPr>
        <p:txBody>
          <a:bodyPr/>
          <a:lstStyle/>
          <a:p>
            <a:endParaRPr lang="en-GB"/>
          </a:p>
        </p:txBody>
      </p:sp>
      <p:sp>
        <p:nvSpPr>
          <p:cNvPr id="69854" name="Line 622"/>
          <p:cNvSpPr>
            <a:spLocks noChangeShapeType="1"/>
          </p:cNvSpPr>
          <p:nvPr/>
        </p:nvSpPr>
        <p:spPr bwMode="auto">
          <a:xfrm>
            <a:off x="6529388" y="6008688"/>
            <a:ext cx="4762" cy="1587"/>
          </a:xfrm>
          <a:prstGeom prst="line">
            <a:avLst/>
          </a:prstGeom>
          <a:noFill/>
          <a:ln w="0">
            <a:solidFill>
              <a:srgbClr val="000000"/>
            </a:solidFill>
            <a:round/>
            <a:headEnd/>
            <a:tailEnd/>
          </a:ln>
        </p:spPr>
        <p:txBody>
          <a:bodyPr/>
          <a:lstStyle/>
          <a:p>
            <a:endParaRPr lang="en-GB"/>
          </a:p>
        </p:txBody>
      </p:sp>
      <p:sp>
        <p:nvSpPr>
          <p:cNvPr id="69855" name="Line 623"/>
          <p:cNvSpPr>
            <a:spLocks noChangeShapeType="1"/>
          </p:cNvSpPr>
          <p:nvPr/>
        </p:nvSpPr>
        <p:spPr bwMode="auto">
          <a:xfrm>
            <a:off x="6529388" y="6008688"/>
            <a:ext cx="3175" cy="3175"/>
          </a:xfrm>
          <a:prstGeom prst="line">
            <a:avLst/>
          </a:prstGeom>
          <a:noFill/>
          <a:ln w="0">
            <a:solidFill>
              <a:srgbClr val="000000"/>
            </a:solidFill>
            <a:round/>
            <a:headEnd/>
            <a:tailEnd/>
          </a:ln>
        </p:spPr>
        <p:txBody>
          <a:bodyPr/>
          <a:lstStyle/>
          <a:p>
            <a:endParaRPr lang="en-GB"/>
          </a:p>
        </p:txBody>
      </p:sp>
      <p:sp>
        <p:nvSpPr>
          <p:cNvPr id="69856" name="Rectangle 624"/>
          <p:cNvSpPr>
            <a:spLocks noChangeArrowheads="1"/>
          </p:cNvSpPr>
          <p:nvPr/>
        </p:nvSpPr>
        <p:spPr bwMode="auto">
          <a:xfrm>
            <a:off x="6534150" y="6008688"/>
            <a:ext cx="781050" cy="3175"/>
          </a:xfrm>
          <a:prstGeom prst="rect">
            <a:avLst/>
          </a:prstGeom>
          <a:solidFill>
            <a:srgbClr val="000000"/>
          </a:solidFill>
          <a:ln w="9525">
            <a:noFill/>
            <a:miter lim="800000"/>
            <a:headEnd/>
            <a:tailEnd/>
          </a:ln>
        </p:spPr>
        <p:txBody>
          <a:bodyPr/>
          <a:lstStyle/>
          <a:p>
            <a:endParaRPr lang="en-GB"/>
          </a:p>
        </p:txBody>
      </p:sp>
      <p:sp>
        <p:nvSpPr>
          <p:cNvPr id="69857" name="Line 625"/>
          <p:cNvSpPr>
            <a:spLocks noChangeShapeType="1"/>
          </p:cNvSpPr>
          <p:nvPr/>
        </p:nvSpPr>
        <p:spPr bwMode="auto">
          <a:xfrm>
            <a:off x="6534150" y="6008688"/>
            <a:ext cx="781050" cy="1587"/>
          </a:xfrm>
          <a:prstGeom prst="line">
            <a:avLst/>
          </a:prstGeom>
          <a:noFill/>
          <a:ln w="0">
            <a:solidFill>
              <a:srgbClr val="000000"/>
            </a:solidFill>
            <a:round/>
            <a:headEnd/>
            <a:tailEnd/>
          </a:ln>
        </p:spPr>
        <p:txBody>
          <a:bodyPr/>
          <a:lstStyle/>
          <a:p>
            <a:endParaRPr lang="en-GB"/>
          </a:p>
        </p:txBody>
      </p:sp>
      <p:sp>
        <p:nvSpPr>
          <p:cNvPr id="69858" name="Rectangle 626"/>
          <p:cNvSpPr>
            <a:spLocks noChangeArrowheads="1"/>
          </p:cNvSpPr>
          <p:nvPr/>
        </p:nvSpPr>
        <p:spPr bwMode="auto">
          <a:xfrm>
            <a:off x="7315200" y="5537200"/>
            <a:ext cx="6350" cy="471488"/>
          </a:xfrm>
          <a:prstGeom prst="rect">
            <a:avLst/>
          </a:prstGeom>
          <a:solidFill>
            <a:srgbClr val="000000"/>
          </a:solidFill>
          <a:ln w="9525">
            <a:noFill/>
            <a:miter lim="800000"/>
            <a:headEnd/>
            <a:tailEnd/>
          </a:ln>
        </p:spPr>
        <p:txBody>
          <a:bodyPr/>
          <a:lstStyle/>
          <a:p>
            <a:endParaRPr lang="en-GB"/>
          </a:p>
        </p:txBody>
      </p:sp>
      <p:sp>
        <p:nvSpPr>
          <p:cNvPr id="69859" name="Line 627"/>
          <p:cNvSpPr>
            <a:spLocks noChangeShapeType="1"/>
          </p:cNvSpPr>
          <p:nvPr/>
        </p:nvSpPr>
        <p:spPr bwMode="auto">
          <a:xfrm>
            <a:off x="7315200" y="5537200"/>
            <a:ext cx="1588" cy="471488"/>
          </a:xfrm>
          <a:prstGeom prst="line">
            <a:avLst/>
          </a:prstGeom>
          <a:noFill/>
          <a:ln w="0">
            <a:solidFill>
              <a:srgbClr val="000000"/>
            </a:solidFill>
            <a:round/>
            <a:headEnd/>
            <a:tailEnd/>
          </a:ln>
        </p:spPr>
        <p:txBody>
          <a:bodyPr/>
          <a:lstStyle/>
          <a:p>
            <a:endParaRPr lang="en-GB"/>
          </a:p>
        </p:txBody>
      </p:sp>
      <p:sp>
        <p:nvSpPr>
          <p:cNvPr id="69860" name="Rectangle 628"/>
          <p:cNvSpPr>
            <a:spLocks noChangeArrowheads="1"/>
          </p:cNvSpPr>
          <p:nvPr/>
        </p:nvSpPr>
        <p:spPr bwMode="auto">
          <a:xfrm>
            <a:off x="7315200" y="6008688"/>
            <a:ext cx="6350" cy="3175"/>
          </a:xfrm>
          <a:prstGeom prst="rect">
            <a:avLst/>
          </a:prstGeom>
          <a:solidFill>
            <a:srgbClr val="000000"/>
          </a:solidFill>
          <a:ln w="9525">
            <a:noFill/>
            <a:miter lim="800000"/>
            <a:headEnd/>
            <a:tailEnd/>
          </a:ln>
        </p:spPr>
        <p:txBody>
          <a:bodyPr/>
          <a:lstStyle/>
          <a:p>
            <a:endParaRPr lang="en-GB"/>
          </a:p>
        </p:txBody>
      </p:sp>
      <p:sp>
        <p:nvSpPr>
          <p:cNvPr id="69861" name="Line 629"/>
          <p:cNvSpPr>
            <a:spLocks noChangeShapeType="1"/>
          </p:cNvSpPr>
          <p:nvPr/>
        </p:nvSpPr>
        <p:spPr bwMode="auto">
          <a:xfrm>
            <a:off x="7315200" y="6008688"/>
            <a:ext cx="6350" cy="1587"/>
          </a:xfrm>
          <a:prstGeom prst="line">
            <a:avLst/>
          </a:prstGeom>
          <a:noFill/>
          <a:ln w="0">
            <a:solidFill>
              <a:srgbClr val="000000"/>
            </a:solidFill>
            <a:round/>
            <a:headEnd/>
            <a:tailEnd/>
          </a:ln>
        </p:spPr>
        <p:txBody>
          <a:bodyPr/>
          <a:lstStyle/>
          <a:p>
            <a:endParaRPr lang="en-GB"/>
          </a:p>
        </p:txBody>
      </p:sp>
      <p:sp>
        <p:nvSpPr>
          <p:cNvPr id="69862" name="Line 630"/>
          <p:cNvSpPr>
            <a:spLocks noChangeShapeType="1"/>
          </p:cNvSpPr>
          <p:nvPr/>
        </p:nvSpPr>
        <p:spPr bwMode="auto">
          <a:xfrm>
            <a:off x="7315200" y="6008688"/>
            <a:ext cx="1588" cy="3175"/>
          </a:xfrm>
          <a:prstGeom prst="line">
            <a:avLst/>
          </a:prstGeom>
          <a:noFill/>
          <a:ln w="0">
            <a:solidFill>
              <a:srgbClr val="000000"/>
            </a:solidFill>
            <a:round/>
            <a:headEnd/>
            <a:tailEnd/>
          </a:ln>
        </p:spPr>
        <p:txBody>
          <a:bodyPr/>
          <a:lstStyle/>
          <a:p>
            <a:endParaRPr lang="en-GB"/>
          </a:p>
        </p:txBody>
      </p:sp>
      <p:sp>
        <p:nvSpPr>
          <p:cNvPr id="69863" name="Rectangle 631"/>
          <p:cNvSpPr>
            <a:spLocks noChangeArrowheads="1"/>
          </p:cNvSpPr>
          <p:nvPr/>
        </p:nvSpPr>
        <p:spPr bwMode="auto">
          <a:xfrm>
            <a:off x="7321550" y="6008688"/>
            <a:ext cx="784225" cy="3175"/>
          </a:xfrm>
          <a:prstGeom prst="rect">
            <a:avLst/>
          </a:prstGeom>
          <a:solidFill>
            <a:srgbClr val="000000"/>
          </a:solidFill>
          <a:ln w="9525">
            <a:noFill/>
            <a:miter lim="800000"/>
            <a:headEnd/>
            <a:tailEnd/>
          </a:ln>
        </p:spPr>
        <p:txBody>
          <a:bodyPr/>
          <a:lstStyle/>
          <a:p>
            <a:endParaRPr lang="en-GB"/>
          </a:p>
        </p:txBody>
      </p:sp>
      <p:sp>
        <p:nvSpPr>
          <p:cNvPr id="69864" name="Line 632"/>
          <p:cNvSpPr>
            <a:spLocks noChangeShapeType="1"/>
          </p:cNvSpPr>
          <p:nvPr/>
        </p:nvSpPr>
        <p:spPr bwMode="auto">
          <a:xfrm>
            <a:off x="7321550" y="6008688"/>
            <a:ext cx="784225" cy="1587"/>
          </a:xfrm>
          <a:prstGeom prst="line">
            <a:avLst/>
          </a:prstGeom>
          <a:noFill/>
          <a:ln w="0">
            <a:solidFill>
              <a:srgbClr val="000000"/>
            </a:solidFill>
            <a:round/>
            <a:headEnd/>
            <a:tailEnd/>
          </a:ln>
        </p:spPr>
        <p:txBody>
          <a:bodyPr/>
          <a:lstStyle/>
          <a:p>
            <a:endParaRPr lang="en-GB"/>
          </a:p>
        </p:txBody>
      </p:sp>
      <p:sp>
        <p:nvSpPr>
          <p:cNvPr id="69865" name="Rectangle 633"/>
          <p:cNvSpPr>
            <a:spLocks noChangeArrowheads="1"/>
          </p:cNvSpPr>
          <p:nvPr/>
        </p:nvSpPr>
        <p:spPr bwMode="auto">
          <a:xfrm>
            <a:off x="8105775" y="5537200"/>
            <a:ext cx="4763" cy="471488"/>
          </a:xfrm>
          <a:prstGeom prst="rect">
            <a:avLst/>
          </a:prstGeom>
          <a:solidFill>
            <a:srgbClr val="000000"/>
          </a:solidFill>
          <a:ln w="9525">
            <a:noFill/>
            <a:miter lim="800000"/>
            <a:headEnd/>
            <a:tailEnd/>
          </a:ln>
        </p:spPr>
        <p:txBody>
          <a:bodyPr/>
          <a:lstStyle/>
          <a:p>
            <a:endParaRPr lang="en-GB"/>
          </a:p>
        </p:txBody>
      </p:sp>
      <p:sp>
        <p:nvSpPr>
          <p:cNvPr id="69866" name="Line 634"/>
          <p:cNvSpPr>
            <a:spLocks noChangeShapeType="1"/>
          </p:cNvSpPr>
          <p:nvPr/>
        </p:nvSpPr>
        <p:spPr bwMode="auto">
          <a:xfrm>
            <a:off x="8105775" y="5537200"/>
            <a:ext cx="3175" cy="471488"/>
          </a:xfrm>
          <a:prstGeom prst="line">
            <a:avLst/>
          </a:prstGeom>
          <a:noFill/>
          <a:ln w="0">
            <a:solidFill>
              <a:srgbClr val="000000"/>
            </a:solidFill>
            <a:round/>
            <a:headEnd/>
            <a:tailEnd/>
          </a:ln>
        </p:spPr>
        <p:txBody>
          <a:bodyPr/>
          <a:lstStyle/>
          <a:p>
            <a:endParaRPr lang="en-GB"/>
          </a:p>
        </p:txBody>
      </p:sp>
      <p:sp>
        <p:nvSpPr>
          <p:cNvPr id="69867" name="Rectangle 635"/>
          <p:cNvSpPr>
            <a:spLocks noChangeArrowheads="1"/>
          </p:cNvSpPr>
          <p:nvPr/>
        </p:nvSpPr>
        <p:spPr bwMode="auto">
          <a:xfrm>
            <a:off x="8105775" y="6008688"/>
            <a:ext cx="4763" cy="3175"/>
          </a:xfrm>
          <a:prstGeom prst="rect">
            <a:avLst/>
          </a:prstGeom>
          <a:solidFill>
            <a:srgbClr val="000000"/>
          </a:solidFill>
          <a:ln w="9525">
            <a:noFill/>
            <a:miter lim="800000"/>
            <a:headEnd/>
            <a:tailEnd/>
          </a:ln>
        </p:spPr>
        <p:txBody>
          <a:bodyPr/>
          <a:lstStyle/>
          <a:p>
            <a:endParaRPr lang="en-GB"/>
          </a:p>
        </p:txBody>
      </p:sp>
      <p:sp>
        <p:nvSpPr>
          <p:cNvPr id="69868" name="Line 636"/>
          <p:cNvSpPr>
            <a:spLocks noChangeShapeType="1"/>
          </p:cNvSpPr>
          <p:nvPr/>
        </p:nvSpPr>
        <p:spPr bwMode="auto">
          <a:xfrm>
            <a:off x="8105775" y="6008688"/>
            <a:ext cx="4763" cy="1587"/>
          </a:xfrm>
          <a:prstGeom prst="line">
            <a:avLst/>
          </a:prstGeom>
          <a:noFill/>
          <a:ln w="0">
            <a:solidFill>
              <a:srgbClr val="000000"/>
            </a:solidFill>
            <a:round/>
            <a:headEnd/>
            <a:tailEnd/>
          </a:ln>
        </p:spPr>
        <p:txBody>
          <a:bodyPr/>
          <a:lstStyle/>
          <a:p>
            <a:endParaRPr lang="en-GB"/>
          </a:p>
        </p:txBody>
      </p:sp>
      <p:sp>
        <p:nvSpPr>
          <p:cNvPr id="69869" name="Line 637"/>
          <p:cNvSpPr>
            <a:spLocks noChangeShapeType="1"/>
          </p:cNvSpPr>
          <p:nvPr/>
        </p:nvSpPr>
        <p:spPr bwMode="auto">
          <a:xfrm>
            <a:off x="8105775" y="6008688"/>
            <a:ext cx="3175" cy="3175"/>
          </a:xfrm>
          <a:prstGeom prst="line">
            <a:avLst/>
          </a:prstGeom>
          <a:noFill/>
          <a:ln w="0">
            <a:solidFill>
              <a:srgbClr val="000000"/>
            </a:solidFill>
            <a:round/>
            <a:headEnd/>
            <a:tailEnd/>
          </a:ln>
        </p:spPr>
        <p:txBody>
          <a:bodyPr/>
          <a:lstStyle/>
          <a:p>
            <a:endParaRPr lang="en-GB"/>
          </a:p>
        </p:txBody>
      </p:sp>
      <p:sp>
        <p:nvSpPr>
          <p:cNvPr id="69870" name="Rectangle 638"/>
          <p:cNvSpPr>
            <a:spLocks noChangeArrowheads="1"/>
          </p:cNvSpPr>
          <p:nvPr/>
        </p:nvSpPr>
        <p:spPr bwMode="auto">
          <a:xfrm>
            <a:off x="8105775" y="6008688"/>
            <a:ext cx="4763" cy="3175"/>
          </a:xfrm>
          <a:prstGeom prst="rect">
            <a:avLst/>
          </a:prstGeom>
          <a:solidFill>
            <a:srgbClr val="000000"/>
          </a:solidFill>
          <a:ln w="9525">
            <a:noFill/>
            <a:miter lim="800000"/>
            <a:headEnd/>
            <a:tailEnd/>
          </a:ln>
        </p:spPr>
        <p:txBody>
          <a:bodyPr/>
          <a:lstStyle/>
          <a:p>
            <a:endParaRPr lang="en-GB"/>
          </a:p>
        </p:txBody>
      </p:sp>
      <p:sp>
        <p:nvSpPr>
          <p:cNvPr id="69871" name="Line 639"/>
          <p:cNvSpPr>
            <a:spLocks noChangeShapeType="1"/>
          </p:cNvSpPr>
          <p:nvPr/>
        </p:nvSpPr>
        <p:spPr bwMode="auto">
          <a:xfrm>
            <a:off x="8105775" y="6008688"/>
            <a:ext cx="4763" cy="1587"/>
          </a:xfrm>
          <a:prstGeom prst="line">
            <a:avLst/>
          </a:prstGeom>
          <a:noFill/>
          <a:ln w="0">
            <a:solidFill>
              <a:srgbClr val="000000"/>
            </a:solidFill>
            <a:round/>
            <a:headEnd/>
            <a:tailEnd/>
          </a:ln>
        </p:spPr>
        <p:txBody>
          <a:bodyPr/>
          <a:lstStyle/>
          <a:p>
            <a:endParaRPr lang="en-GB"/>
          </a:p>
        </p:txBody>
      </p:sp>
      <p:sp>
        <p:nvSpPr>
          <p:cNvPr id="69872" name="Line 640"/>
          <p:cNvSpPr>
            <a:spLocks noChangeShapeType="1"/>
          </p:cNvSpPr>
          <p:nvPr/>
        </p:nvSpPr>
        <p:spPr bwMode="auto">
          <a:xfrm>
            <a:off x="8105775" y="6008688"/>
            <a:ext cx="3175" cy="3175"/>
          </a:xfrm>
          <a:prstGeom prst="line">
            <a:avLst/>
          </a:prstGeom>
          <a:noFill/>
          <a:ln w="0">
            <a:solidFill>
              <a:srgbClr val="000000"/>
            </a:solidFill>
            <a:round/>
            <a:headEnd/>
            <a:tailEnd/>
          </a:ln>
        </p:spPr>
        <p:txBody>
          <a:bodyPr/>
          <a:lstStyle/>
          <a:p>
            <a:endParaRPr lang="en-GB"/>
          </a:p>
        </p:txBody>
      </p:sp>
      <p:sp>
        <p:nvSpPr>
          <p:cNvPr id="97921" name="Rectangle 641"/>
          <p:cNvSpPr>
            <a:spLocks noChangeArrowheads="1"/>
          </p:cNvSpPr>
          <p:nvPr/>
        </p:nvSpPr>
        <p:spPr bwMode="auto">
          <a:xfrm>
            <a:off x="285750" y="520700"/>
            <a:ext cx="64531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ctr">
              <a:defRPr/>
            </a:pPr>
            <a:r>
              <a:rPr lang="en-US" u="sng" dirty="0">
                <a:solidFill>
                  <a:srgbClr val="000000"/>
                </a:solidFill>
                <a:effectLst>
                  <a:outerShdw blurRad="38100" dist="38100" dir="2700000" algn="tl">
                    <a:srgbClr val="C0C0C0"/>
                  </a:outerShdw>
                </a:effectLst>
                <a:latin typeface="+mn-lt"/>
              </a:rPr>
              <a:t>ALIGNMENT MATRIX: Strategy and Processes</a:t>
            </a:r>
            <a:endParaRPr lang="en-US" u="sng" dirty="0">
              <a:effectLst>
                <a:outerShdw blurRad="38100" dist="38100" dir="2700000" algn="tl">
                  <a:srgbClr val="C0C0C0"/>
                </a:outerShdw>
              </a:effectLst>
              <a:latin typeface="+mn-lt"/>
            </a:endParaRPr>
          </a:p>
        </p:txBody>
      </p:sp>
      <p:grpSp>
        <p:nvGrpSpPr>
          <p:cNvPr id="69874" name="Group 642"/>
          <p:cNvGrpSpPr>
            <a:grpSpLocks/>
          </p:cNvGrpSpPr>
          <p:nvPr/>
        </p:nvGrpSpPr>
        <p:grpSpPr bwMode="auto">
          <a:xfrm>
            <a:off x="2251075" y="6172200"/>
            <a:ext cx="1911350" cy="458788"/>
            <a:chOff x="3237" y="5152"/>
            <a:chExt cx="903" cy="385"/>
          </a:xfrm>
        </p:grpSpPr>
        <p:sp>
          <p:nvSpPr>
            <p:cNvPr id="69938" name="Text Box 643"/>
            <p:cNvSpPr txBox="1">
              <a:spLocks noChangeArrowheads="1"/>
            </p:cNvSpPr>
            <p:nvPr/>
          </p:nvSpPr>
          <p:spPr bwMode="auto">
            <a:xfrm>
              <a:off x="3780" y="5248"/>
              <a:ext cx="360" cy="256"/>
            </a:xfrm>
            <a:prstGeom prst="rect">
              <a:avLst/>
            </a:prstGeom>
            <a:noFill/>
            <a:ln w="9525">
              <a:noFill/>
              <a:miter lim="800000"/>
              <a:headEnd/>
              <a:tailEnd/>
            </a:ln>
            <a:effectLst/>
          </p:spPr>
          <p:txBody>
            <a:bodyPr>
              <a:spAutoFit/>
            </a:bodyPr>
            <a:lstStyle/>
            <a:p>
              <a:pPr algn="ctr">
                <a:spcBef>
                  <a:spcPct val="50000"/>
                </a:spcBef>
              </a:pPr>
              <a:endParaRPr lang="en-US" sz="1400">
                <a:latin typeface="Times New Roman" pitchFamily="18" charset="0"/>
              </a:endParaRPr>
            </a:p>
          </p:txBody>
        </p:sp>
        <p:sp>
          <p:nvSpPr>
            <p:cNvPr id="69939" name="Rectangle 644"/>
            <p:cNvSpPr>
              <a:spLocks noChangeArrowheads="1"/>
            </p:cNvSpPr>
            <p:nvPr/>
          </p:nvSpPr>
          <p:spPr bwMode="auto">
            <a:xfrm>
              <a:off x="3237" y="5152"/>
              <a:ext cx="453" cy="179"/>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Primary driver</a:t>
              </a:r>
              <a:endParaRPr lang="en-US" sz="1000">
                <a:latin typeface="Times New Roman" pitchFamily="18" charset="0"/>
              </a:endParaRPr>
            </a:p>
          </p:txBody>
        </p:sp>
        <p:sp>
          <p:nvSpPr>
            <p:cNvPr id="69940" name="Rectangle 645"/>
            <p:cNvSpPr>
              <a:spLocks noChangeArrowheads="1"/>
            </p:cNvSpPr>
            <p:nvPr/>
          </p:nvSpPr>
          <p:spPr bwMode="auto">
            <a:xfrm>
              <a:off x="3238" y="5359"/>
              <a:ext cx="531" cy="178"/>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Secondary driver</a:t>
              </a:r>
              <a:endParaRPr lang="en-US" sz="1000">
                <a:latin typeface="Times New Roman" pitchFamily="18" charset="0"/>
              </a:endParaRPr>
            </a:p>
          </p:txBody>
        </p:sp>
        <p:sp>
          <p:nvSpPr>
            <p:cNvPr id="69941" name="Oval 646"/>
            <p:cNvSpPr>
              <a:spLocks noChangeArrowheads="1"/>
            </p:cNvSpPr>
            <p:nvPr/>
          </p:nvSpPr>
          <p:spPr bwMode="auto">
            <a:xfrm>
              <a:off x="3964" y="5175"/>
              <a:ext cx="68" cy="68"/>
            </a:xfrm>
            <a:prstGeom prst="ellipse">
              <a:avLst/>
            </a:prstGeom>
            <a:solidFill>
              <a:srgbClr val="000000"/>
            </a:solidFill>
            <a:ln w="7938">
              <a:solidFill>
                <a:srgbClr val="000000"/>
              </a:solidFill>
              <a:round/>
              <a:headEnd/>
              <a:tailEnd/>
            </a:ln>
          </p:spPr>
          <p:txBody>
            <a:bodyPr/>
            <a:lstStyle/>
            <a:p>
              <a:endParaRPr lang="en-GB"/>
            </a:p>
          </p:txBody>
        </p:sp>
        <p:sp>
          <p:nvSpPr>
            <p:cNvPr id="69942" name="Oval 647"/>
            <p:cNvSpPr>
              <a:spLocks noChangeArrowheads="1"/>
            </p:cNvSpPr>
            <p:nvPr/>
          </p:nvSpPr>
          <p:spPr bwMode="auto">
            <a:xfrm>
              <a:off x="3964" y="5419"/>
              <a:ext cx="68" cy="68"/>
            </a:xfrm>
            <a:prstGeom prst="ellipse">
              <a:avLst/>
            </a:prstGeom>
            <a:solidFill>
              <a:srgbClr val="FFFFFF"/>
            </a:solidFill>
            <a:ln w="7938">
              <a:solidFill>
                <a:srgbClr val="000000"/>
              </a:solidFill>
              <a:round/>
              <a:headEnd/>
              <a:tailEnd/>
            </a:ln>
          </p:spPr>
          <p:txBody>
            <a:bodyPr/>
            <a:lstStyle/>
            <a:p>
              <a:endParaRPr lang="en-GB"/>
            </a:p>
          </p:txBody>
        </p:sp>
      </p:grpSp>
      <p:sp>
        <p:nvSpPr>
          <p:cNvPr id="69875" name="Rectangle 648"/>
          <p:cNvSpPr>
            <a:spLocks noChangeArrowheads="1"/>
          </p:cNvSpPr>
          <p:nvPr/>
        </p:nvSpPr>
        <p:spPr bwMode="auto">
          <a:xfrm rot="-5400000">
            <a:off x="2711450" y="1481138"/>
            <a:ext cx="311150" cy="114300"/>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a:t>
            </a:r>
            <a:endParaRPr lang="en-US" sz="1000">
              <a:latin typeface="Times New Roman" pitchFamily="18" charset="0"/>
            </a:endParaRPr>
          </a:p>
        </p:txBody>
      </p:sp>
      <p:sp>
        <p:nvSpPr>
          <p:cNvPr id="69876" name="Rectangle 649"/>
          <p:cNvSpPr>
            <a:spLocks noChangeArrowheads="1"/>
          </p:cNvSpPr>
          <p:nvPr/>
        </p:nvSpPr>
        <p:spPr bwMode="auto">
          <a:xfrm rot="-5400000">
            <a:off x="2687638" y="1354138"/>
            <a:ext cx="652462"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ACQUISITION</a:t>
            </a:r>
            <a:endParaRPr lang="en-US" sz="1000">
              <a:latin typeface="Times New Roman" pitchFamily="18" charset="0"/>
            </a:endParaRPr>
          </a:p>
        </p:txBody>
      </p:sp>
      <p:sp>
        <p:nvSpPr>
          <p:cNvPr id="69877" name="Rectangle 650"/>
          <p:cNvSpPr>
            <a:spLocks noChangeArrowheads="1"/>
          </p:cNvSpPr>
          <p:nvPr/>
        </p:nvSpPr>
        <p:spPr bwMode="auto">
          <a:xfrm rot="-5400000">
            <a:off x="3682207" y="1340643"/>
            <a:ext cx="2032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NPD</a:t>
            </a:r>
            <a:endParaRPr lang="en-US" sz="1000">
              <a:latin typeface="Times New Roman" pitchFamily="18" charset="0"/>
            </a:endParaRPr>
          </a:p>
        </p:txBody>
      </p:sp>
      <p:sp>
        <p:nvSpPr>
          <p:cNvPr id="69878" name="Rectangle 651"/>
          <p:cNvSpPr>
            <a:spLocks noChangeArrowheads="1"/>
          </p:cNvSpPr>
          <p:nvPr/>
        </p:nvSpPr>
        <p:spPr bwMode="auto">
          <a:xfrm rot="-5400000">
            <a:off x="4244975" y="1470026"/>
            <a:ext cx="34448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ORDER</a:t>
            </a:r>
            <a:endParaRPr lang="en-US" sz="1000">
              <a:latin typeface="Times New Roman" pitchFamily="18" charset="0"/>
            </a:endParaRPr>
          </a:p>
        </p:txBody>
      </p:sp>
      <p:sp>
        <p:nvSpPr>
          <p:cNvPr id="69879" name="Rectangle 652"/>
          <p:cNvSpPr>
            <a:spLocks noChangeArrowheads="1"/>
          </p:cNvSpPr>
          <p:nvPr/>
        </p:nvSpPr>
        <p:spPr bwMode="auto">
          <a:xfrm rot="-5400000">
            <a:off x="4248944" y="1362869"/>
            <a:ext cx="63182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FULFILMENT</a:t>
            </a:r>
            <a:endParaRPr lang="en-US" sz="1000">
              <a:latin typeface="Times New Roman" pitchFamily="18" charset="0"/>
            </a:endParaRPr>
          </a:p>
        </p:txBody>
      </p:sp>
      <p:sp>
        <p:nvSpPr>
          <p:cNvPr id="69880" name="Rectangle 653"/>
          <p:cNvSpPr>
            <a:spLocks noChangeArrowheads="1"/>
          </p:cNvSpPr>
          <p:nvPr/>
        </p:nvSpPr>
        <p:spPr bwMode="auto">
          <a:xfrm rot="-5400000">
            <a:off x="4995862" y="1489076"/>
            <a:ext cx="290513"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TECH.</a:t>
            </a:r>
            <a:endParaRPr lang="en-US" sz="1000">
              <a:latin typeface="Times New Roman" pitchFamily="18" charset="0"/>
            </a:endParaRPr>
          </a:p>
        </p:txBody>
      </p:sp>
      <p:sp>
        <p:nvSpPr>
          <p:cNvPr id="69881" name="Rectangle 654"/>
          <p:cNvSpPr>
            <a:spLocks noChangeArrowheads="1"/>
          </p:cNvSpPr>
          <p:nvPr/>
        </p:nvSpPr>
        <p:spPr bwMode="auto">
          <a:xfrm rot="-5400000">
            <a:off x="5003007" y="1381918"/>
            <a:ext cx="5715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PLANT AND</a:t>
            </a:r>
            <a:endParaRPr lang="en-US" sz="1000">
              <a:latin typeface="Times New Roman" pitchFamily="18" charset="0"/>
            </a:endParaRPr>
          </a:p>
        </p:txBody>
      </p:sp>
      <p:sp>
        <p:nvSpPr>
          <p:cNvPr id="69882" name="Rectangle 655"/>
          <p:cNvSpPr>
            <a:spLocks noChangeArrowheads="1"/>
          </p:cNvSpPr>
          <p:nvPr/>
        </p:nvSpPr>
        <p:spPr bwMode="auto">
          <a:xfrm rot="-5400000">
            <a:off x="5145088" y="1377950"/>
            <a:ext cx="58578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EQUIPMENT</a:t>
            </a:r>
            <a:endParaRPr lang="en-US" sz="1000">
              <a:latin typeface="Times New Roman" pitchFamily="18" charset="0"/>
            </a:endParaRPr>
          </a:p>
        </p:txBody>
      </p:sp>
      <p:sp>
        <p:nvSpPr>
          <p:cNvPr id="69883" name="Rectangle 656"/>
          <p:cNvSpPr>
            <a:spLocks noChangeArrowheads="1"/>
          </p:cNvSpPr>
          <p:nvPr/>
        </p:nvSpPr>
        <p:spPr bwMode="auto">
          <a:xfrm rot="-5400000">
            <a:off x="5998369" y="1399381"/>
            <a:ext cx="23177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HRM</a:t>
            </a:r>
            <a:endParaRPr lang="en-US" sz="1000">
              <a:latin typeface="Times New Roman" pitchFamily="18" charset="0"/>
            </a:endParaRPr>
          </a:p>
        </p:txBody>
      </p:sp>
      <p:sp>
        <p:nvSpPr>
          <p:cNvPr id="69884" name="Rectangle 657"/>
          <p:cNvSpPr>
            <a:spLocks noChangeArrowheads="1"/>
          </p:cNvSpPr>
          <p:nvPr/>
        </p:nvSpPr>
        <p:spPr bwMode="auto">
          <a:xfrm rot="-5400000">
            <a:off x="6761163" y="1350962"/>
            <a:ext cx="376238"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KAIZEN</a:t>
            </a:r>
            <a:endParaRPr lang="en-US" sz="1000">
              <a:latin typeface="Times New Roman" pitchFamily="18" charset="0"/>
            </a:endParaRPr>
          </a:p>
        </p:txBody>
      </p:sp>
      <p:sp>
        <p:nvSpPr>
          <p:cNvPr id="69885" name="Oval 658"/>
          <p:cNvSpPr>
            <a:spLocks noChangeArrowheads="1"/>
          </p:cNvSpPr>
          <p:nvPr/>
        </p:nvSpPr>
        <p:spPr bwMode="auto">
          <a:xfrm>
            <a:off x="2913063" y="1876425"/>
            <a:ext cx="144462" cy="82550"/>
          </a:xfrm>
          <a:prstGeom prst="ellipse">
            <a:avLst/>
          </a:prstGeom>
          <a:solidFill>
            <a:srgbClr val="000000"/>
          </a:solidFill>
          <a:ln w="7938">
            <a:solidFill>
              <a:srgbClr val="000000"/>
            </a:solidFill>
            <a:round/>
            <a:headEnd/>
            <a:tailEnd/>
          </a:ln>
        </p:spPr>
        <p:txBody>
          <a:bodyPr/>
          <a:lstStyle/>
          <a:p>
            <a:endParaRPr lang="en-GB"/>
          </a:p>
        </p:txBody>
      </p:sp>
      <p:sp>
        <p:nvSpPr>
          <p:cNvPr id="69886" name="Oval 659"/>
          <p:cNvSpPr>
            <a:spLocks noChangeArrowheads="1"/>
          </p:cNvSpPr>
          <p:nvPr/>
        </p:nvSpPr>
        <p:spPr bwMode="auto">
          <a:xfrm>
            <a:off x="3740150" y="1884363"/>
            <a:ext cx="144463" cy="82550"/>
          </a:xfrm>
          <a:prstGeom prst="ellipse">
            <a:avLst/>
          </a:prstGeom>
          <a:solidFill>
            <a:srgbClr val="000000"/>
          </a:solidFill>
          <a:ln w="7938">
            <a:solidFill>
              <a:srgbClr val="000000"/>
            </a:solidFill>
            <a:round/>
            <a:headEnd/>
            <a:tailEnd/>
          </a:ln>
        </p:spPr>
        <p:txBody>
          <a:bodyPr/>
          <a:lstStyle/>
          <a:p>
            <a:endParaRPr lang="en-GB"/>
          </a:p>
        </p:txBody>
      </p:sp>
      <p:sp>
        <p:nvSpPr>
          <p:cNvPr id="69887" name="Oval 660"/>
          <p:cNvSpPr>
            <a:spLocks noChangeArrowheads="1"/>
          </p:cNvSpPr>
          <p:nvPr/>
        </p:nvSpPr>
        <p:spPr bwMode="auto">
          <a:xfrm>
            <a:off x="4464050" y="2401888"/>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88" name="Oval 661"/>
          <p:cNvSpPr>
            <a:spLocks noChangeArrowheads="1"/>
          </p:cNvSpPr>
          <p:nvPr/>
        </p:nvSpPr>
        <p:spPr bwMode="auto">
          <a:xfrm>
            <a:off x="5291138" y="24018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89" name="Oval 662"/>
          <p:cNvSpPr>
            <a:spLocks noChangeArrowheads="1"/>
          </p:cNvSpPr>
          <p:nvPr/>
        </p:nvSpPr>
        <p:spPr bwMode="auto">
          <a:xfrm>
            <a:off x="4464050" y="2867025"/>
            <a:ext cx="144463" cy="80963"/>
          </a:xfrm>
          <a:prstGeom prst="ellipse">
            <a:avLst/>
          </a:prstGeom>
          <a:solidFill>
            <a:srgbClr val="000000"/>
          </a:solidFill>
          <a:ln w="7938">
            <a:solidFill>
              <a:srgbClr val="000000"/>
            </a:solidFill>
            <a:round/>
            <a:headEnd/>
            <a:tailEnd/>
          </a:ln>
        </p:spPr>
        <p:txBody>
          <a:bodyPr/>
          <a:lstStyle/>
          <a:p>
            <a:endParaRPr lang="en-GB"/>
          </a:p>
        </p:txBody>
      </p:sp>
      <p:sp>
        <p:nvSpPr>
          <p:cNvPr id="69890" name="Oval 663"/>
          <p:cNvSpPr>
            <a:spLocks noChangeArrowheads="1"/>
          </p:cNvSpPr>
          <p:nvPr/>
        </p:nvSpPr>
        <p:spPr bwMode="auto">
          <a:xfrm>
            <a:off x="5291138" y="2867025"/>
            <a:ext cx="144462" cy="80963"/>
          </a:xfrm>
          <a:prstGeom prst="ellipse">
            <a:avLst/>
          </a:prstGeom>
          <a:solidFill>
            <a:srgbClr val="000000"/>
          </a:solidFill>
          <a:ln w="7938">
            <a:solidFill>
              <a:srgbClr val="000000"/>
            </a:solidFill>
            <a:round/>
            <a:headEnd/>
            <a:tailEnd/>
          </a:ln>
        </p:spPr>
        <p:txBody>
          <a:bodyPr/>
          <a:lstStyle/>
          <a:p>
            <a:endParaRPr lang="en-GB"/>
          </a:p>
        </p:txBody>
      </p:sp>
      <p:sp>
        <p:nvSpPr>
          <p:cNvPr id="69891" name="Oval 664"/>
          <p:cNvSpPr>
            <a:spLocks noChangeArrowheads="1"/>
          </p:cNvSpPr>
          <p:nvPr/>
        </p:nvSpPr>
        <p:spPr bwMode="auto">
          <a:xfrm>
            <a:off x="4464050" y="3332163"/>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92" name="Oval 665"/>
          <p:cNvSpPr>
            <a:spLocks noChangeArrowheads="1"/>
          </p:cNvSpPr>
          <p:nvPr/>
        </p:nvSpPr>
        <p:spPr bwMode="auto">
          <a:xfrm>
            <a:off x="3636963" y="333216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3" name="Oval 666"/>
          <p:cNvSpPr>
            <a:spLocks noChangeArrowheads="1"/>
          </p:cNvSpPr>
          <p:nvPr/>
        </p:nvSpPr>
        <p:spPr bwMode="auto">
          <a:xfrm>
            <a:off x="5291138" y="333216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4" name="Oval 667"/>
          <p:cNvSpPr>
            <a:spLocks noChangeArrowheads="1"/>
          </p:cNvSpPr>
          <p:nvPr/>
        </p:nvSpPr>
        <p:spPr bwMode="auto">
          <a:xfrm>
            <a:off x="4464050" y="3797300"/>
            <a:ext cx="144463" cy="79375"/>
          </a:xfrm>
          <a:prstGeom prst="ellipse">
            <a:avLst/>
          </a:prstGeom>
          <a:solidFill>
            <a:srgbClr val="000000"/>
          </a:solidFill>
          <a:ln w="7938">
            <a:solidFill>
              <a:srgbClr val="000000"/>
            </a:solidFill>
            <a:round/>
            <a:headEnd/>
            <a:tailEnd/>
          </a:ln>
        </p:spPr>
        <p:txBody>
          <a:bodyPr/>
          <a:lstStyle/>
          <a:p>
            <a:endParaRPr lang="en-GB"/>
          </a:p>
        </p:txBody>
      </p:sp>
      <p:sp>
        <p:nvSpPr>
          <p:cNvPr id="69895" name="Oval 668"/>
          <p:cNvSpPr>
            <a:spLocks noChangeArrowheads="1"/>
          </p:cNvSpPr>
          <p:nvPr/>
        </p:nvSpPr>
        <p:spPr bwMode="auto">
          <a:xfrm>
            <a:off x="4464050" y="4262438"/>
            <a:ext cx="144463" cy="80962"/>
          </a:xfrm>
          <a:prstGeom prst="ellipse">
            <a:avLst/>
          </a:prstGeom>
          <a:solidFill>
            <a:srgbClr val="000000"/>
          </a:solidFill>
          <a:ln w="7938">
            <a:solidFill>
              <a:srgbClr val="000000"/>
            </a:solidFill>
            <a:round/>
            <a:headEnd/>
            <a:tailEnd/>
          </a:ln>
        </p:spPr>
        <p:txBody>
          <a:bodyPr/>
          <a:lstStyle/>
          <a:p>
            <a:endParaRPr lang="en-GB"/>
          </a:p>
        </p:txBody>
      </p:sp>
      <p:sp>
        <p:nvSpPr>
          <p:cNvPr id="69896" name="Oval 669"/>
          <p:cNvSpPr>
            <a:spLocks noChangeArrowheads="1"/>
          </p:cNvSpPr>
          <p:nvPr/>
        </p:nvSpPr>
        <p:spPr bwMode="auto">
          <a:xfrm>
            <a:off x="3636963" y="4786313"/>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7" name="Oval 670"/>
          <p:cNvSpPr>
            <a:spLocks noChangeArrowheads="1"/>
          </p:cNvSpPr>
          <p:nvPr/>
        </p:nvSpPr>
        <p:spPr bwMode="auto">
          <a:xfrm>
            <a:off x="4464050" y="5253038"/>
            <a:ext cx="144463" cy="79375"/>
          </a:xfrm>
          <a:prstGeom prst="ellipse">
            <a:avLst/>
          </a:prstGeom>
          <a:solidFill>
            <a:srgbClr val="000000"/>
          </a:solidFill>
          <a:ln w="7938">
            <a:solidFill>
              <a:srgbClr val="000000"/>
            </a:solidFill>
            <a:round/>
            <a:headEnd/>
            <a:tailEnd/>
          </a:ln>
        </p:spPr>
        <p:txBody>
          <a:bodyPr/>
          <a:lstStyle/>
          <a:p>
            <a:endParaRPr lang="en-GB"/>
          </a:p>
        </p:txBody>
      </p:sp>
      <p:sp>
        <p:nvSpPr>
          <p:cNvPr id="69898" name="Oval 671"/>
          <p:cNvSpPr>
            <a:spLocks noChangeArrowheads="1"/>
          </p:cNvSpPr>
          <p:nvPr/>
        </p:nvSpPr>
        <p:spPr bwMode="auto">
          <a:xfrm>
            <a:off x="6015038" y="57165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899" name="Oval 672"/>
          <p:cNvSpPr>
            <a:spLocks noChangeArrowheads="1"/>
          </p:cNvSpPr>
          <p:nvPr/>
        </p:nvSpPr>
        <p:spPr bwMode="auto">
          <a:xfrm>
            <a:off x="6840538" y="5716588"/>
            <a:ext cx="144462" cy="80962"/>
          </a:xfrm>
          <a:prstGeom prst="ellipse">
            <a:avLst/>
          </a:prstGeom>
          <a:solidFill>
            <a:srgbClr val="000000"/>
          </a:solidFill>
          <a:ln w="7938">
            <a:solidFill>
              <a:srgbClr val="000000"/>
            </a:solidFill>
            <a:round/>
            <a:headEnd/>
            <a:tailEnd/>
          </a:ln>
        </p:spPr>
        <p:txBody>
          <a:bodyPr/>
          <a:lstStyle/>
          <a:p>
            <a:endParaRPr lang="en-GB"/>
          </a:p>
        </p:txBody>
      </p:sp>
      <p:sp>
        <p:nvSpPr>
          <p:cNvPr id="69900" name="Oval 673"/>
          <p:cNvSpPr>
            <a:spLocks noChangeArrowheads="1"/>
          </p:cNvSpPr>
          <p:nvPr/>
        </p:nvSpPr>
        <p:spPr bwMode="auto">
          <a:xfrm>
            <a:off x="4464050" y="5716588"/>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1" name="Oval 674"/>
          <p:cNvSpPr>
            <a:spLocks noChangeArrowheads="1"/>
          </p:cNvSpPr>
          <p:nvPr/>
        </p:nvSpPr>
        <p:spPr bwMode="auto">
          <a:xfrm>
            <a:off x="3636963" y="57165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02" name="Oval 675"/>
          <p:cNvSpPr>
            <a:spLocks noChangeArrowheads="1"/>
          </p:cNvSpPr>
          <p:nvPr/>
        </p:nvSpPr>
        <p:spPr bwMode="auto">
          <a:xfrm>
            <a:off x="5291138" y="57165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03" name="Oval 676"/>
          <p:cNvSpPr>
            <a:spLocks noChangeArrowheads="1"/>
          </p:cNvSpPr>
          <p:nvPr/>
        </p:nvSpPr>
        <p:spPr bwMode="auto">
          <a:xfrm>
            <a:off x="5187950" y="5253038"/>
            <a:ext cx="144463" cy="79375"/>
          </a:xfrm>
          <a:prstGeom prst="ellipse">
            <a:avLst/>
          </a:prstGeom>
          <a:solidFill>
            <a:srgbClr val="FFFFFF"/>
          </a:solidFill>
          <a:ln w="7938">
            <a:solidFill>
              <a:srgbClr val="000000"/>
            </a:solidFill>
            <a:round/>
            <a:headEnd/>
            <a:tailEnd/>
          </a:ln>
        </p:spPr>
        <p:txBody>
          <a:bodyPr/>
          <a:lstStyle/>
          <a:p>
            <a:endParaRPr lang="en-GB"/>
          </a:p>
        </p:txBody>
      </p:sp>
      <p:sp>
        <p:nvSpPr>
          <p:cNvPr id="69904" name="Oval 677"/>
          <p:cNvSpPr>
            <a:spLocks noChangeArrowheads="1"/>
          </p:cNvSpPr>
          <p:nvPr/>
        </p:nvSpPr>
        <p:spPr bwMode="auto">
          <a:xfrm>
            <a:off x="6015038" y="5253038"/>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05" name="Oval 678"/>
          <p:cNvSpPr>
            <a:spLocks noChangeArrowheads="1"/>
          </p:cNvSpPr>
          <p:nvPr/>
        </p:nvSpPr>
        <p:spPr bwMode="auto">
          <a:xfrm>
            <a:off x="6738938" y="5253038"/>
            <a:ext cx="142875" cy="79375"/>
          </a:xfrm>
          <a:prstGeom prst="ellipse">
            <a:avLst/>
          </a:prstGeom>
          <a:solidFill>
            <a:srgbClr val="FFFFFF"/>
          </a:solidFill>
          <a:ln w="7938">
            <a:solidFill>
              <a:srgbClr val="000000"/>
            </a:solidFill>
            <a:round/>
            <a:headEnd/>
            <a:tailEnd/>
          </a:ln>
        </p:spPr>
        <p:txBody>
          <a:bodyPr/>
          <a:lstStyle/>
          <a:p>
            <a:endParaRPr lang="en-GB"/>
          </a:p>
        </p:txBody>
      </p:sp>
      <p:sp>
        <p:nvSpPr>
          <p:cNvPr id="69906" name="Oval 679"/>
          <p:cNvSpPr>
            <a:spLocks noChangeArrowheads="1"/>
          </p:cNvSpPr>
          <p:nvPr/>
        </p:nvSpPr>
        <p:spPr bwMode="auto">
          <a:xfrm>
            <a:off x="2809875" y="5253038"/>
            <a:ext cx="142875" cy="79375"/>
          </a:xfrm>
          <a:prstGeom prst="ellipse">
            <a:avLst/>
          </a:prstGeom>
          <a:solidFill>
            <a:srgbClr val="FFFFFF"/>
          </a:solidFill>
          <a:ln w="7938">
            <a:solidFill>
              <a:srgbClr val="000000"/>
            </a:solidFill>
            <a:round/>
            <a:headEnd/>
            <a:tailEnd/>
          </a:ln>
        </p:spPr>
        <p:txBody>
          <a:bodyPr/>
          <a:lstStyle/>
          <a:p>
            <a:endParaRPr lang="en-GB"/>
          </a:p>
        </p:txBody>
      </p:sp>
      <p:sp>
        <p:nvSpPr>
          <p:cNvPr id="69907" name="Oval 680"/>
          <p:cNvSpPr>
            <a:spLocks noChangeArrowheads="1"/>
          </p:cNvSpPr>
          <p:nvPr/>
        </p:nvSpPr>
        <p:spPr bwMode="auto">
          <a:xfrm>
            <a:off x="4464050" y="4786313"/>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8" name="Oval 681"/>
          <p:cNvSpPr>
            <a:spLocks noChangeArrowheads="1"/>
          </p:cNvSpPr>
          <p:nvPr/>
        </p:nvSpPr>
        <p:spPr bwMode="auto">
          <a:xfrm>
            <a:off x="5210175" y="4786313"/>
            <a:ext cx="144463" cy="80962"/>
          </a:xfrm>
          <a:prstGeom prst="ellipse">
            <a:avLst/>
          </a:prstGeom>
          <a:solidFill>
            <a:srgbClr val="FFFFFF"/>
          </a:solidFill>
          <a:ln w="7938">
            <a:solidFill>
              <a:srgbClr val="000000"/>
            </a:solidFill>
            <a:round/>
            <a:headEnd/>
            <a:tailEnd/>
          </a:ln>
        </p:spPr>
        <p:txBody>
          <a:bodyPr/>
          <a:lstStyle/>
          <a:p>
            <a:endParaRPr lang="en-GB"/>
          </a:p>
        </p:txBody>
      </p:sp>
      <p:sp>
        <p:nvSpPr>
          <p:cNvPr id="69909" name="Oval 682"/>
          <p:cNvSpPr>
            <a:spLocks noChangeArrowheads="1"/>
          </p:cNvSpPr>
          <p:nvPr/>
        </p:nvSpPr>
        <p:spPr bwMode="auto">
          <a:xfrm>
            <a:off x="6015038" y="478631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0" name="Oval 683"/>
          <p:cNvSpPr>
            <a:spLocks noChangeArrowheads="1"/>
          </p:cNvSpPr>
          <p:nvPr/>
        </p:nvSpPr>
        <p:spPr bwMode="auto">
          <a:xfrm>
            <a:off x="6840538" y="478631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1" name="Oval 684"/>
          <p:cNvSpPr>
            <a:spLocks noChangeArrowheads="1"/>
          </p:cNvSpPr>
          <p:nvPr/>
        </p:nvSpPr>
        <p:spPr bwMode="auto">
          <a:xfrm>
            <a:off x="6840538" y="42814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2" name="Oval 685"/>
          <p:cNvSpPr>
            <a:spLocks noChangeArrowheads="1"/>
          </p:cNvSpPr>
          <p:nvPr/>
        </p:nvSpPr>
        <p:spPr bwMode="auto">
          <a:xfrm>
            <a:off x="6015038" y="430053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3" name="Oval 686"/>
          <p:cNvSpPr>
            <a:spLocks noChangeArrowheads="1"/>
          </p:cNvSpPr>
          <p:nvPr/>
        </p:nvSpPr>
        <p:spPr bwMode="auto">
          <a:xfrm>
            <a:off x="5253038" y="43148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14" name="Oval 687"/>
          <p:cNvSpPr>
            <a:spLocks noChangeArrowheads="1"/>
          </p:cNvSpPr>
          <p:nvPr/>
        </p:nvSpPr>
        <p:spPr bwMode="auto">
          <a:xfrm>
            <a:off x="6015038"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5" name="Oval 688"/>
          <p:cNvSpPr>
            <a:spLocks noChangeArrowheads="1"/>
          </p:cNvSpPr>
          <p:nvPr/>
        </p:nvSpPr>
        <p:spPr bwMode="auto">
          <a:xfrm>
            <a:off x="6840538"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6" name="Oval 689"/>
          <p:cNvSpPr>
            <a:spLocks noChangeArrowheads="1"/>
          </p:cNvSpPr>
          <p:nvPr/>
        </p:nvSpPr>
        <p:spPr bwMode="auto">
          <a:xfrm>
            <a:off x="3636963" y="3797300"/>
            <a:ext cx="144462" cy="79375"/>
          </a:xfrm>
          <a:prstGeom prst="ellipse">
            <a:avLst/>
          </a:prstGeom>
          <a:solidFill>
            <a:srgbClr val="FFFFFF"/>
          </a:solidFill>
          <a:ln w="7938">
            <a:solidFill>
              <a:srgbClr val="000000"/>
            </a:solidFill>
            <a:round/>
            <a:headEnd/>
            <a:tailEnd/>
          </a:ln>
        </p:spPr>
        <p:txBody>
          <a:bodyPr/>
          <a:lstStyle/>
          <a:p>
            <a:endParaRPr lang="en-GB"/>
          </a:p>
        </p:txBody>
      </p:sp>
      <p:sp>
        <p:nvSpPr>
          <p:cNvPr id="69917" name="Oval 690"/>
          <p:cNvSpPr>
            <a:spLocks noChangeArrowheads="1"/>
          </p:cNvSpPr>
          <p:nvPr/>
        </p:nvSpPr>
        <p:spPr bwMode="auto">
          <a:xfrm>
            <a:off x="2809875" y="3332163"/>
            <a:ext cx="142875" cy="80962"/>
          </a:xfrm>
          <a:prstGeom prst="ellipse">
            <a:avLst/>
          </a:prstGeom>
          <a:solidFill>
            <a:srgbClr val="FFFFFF"/>
          </a:solidFill>
          <a:ln w="7938">
            <a:solidFill>
              <a:srgbClr val="000000"/>
            </a:solidFill>
            <a:round/>
            <a:headEnd/>
            <a:tailEnd/>
          </a:ln>
        </p:spPr>
        <p:txBody>
          <a:bodyPr/>
          <a:lstStyle/>
          <a:p>
            <a:endParaRPr lang="en-GB"/>
          </a:p>
        </p:txBody>
      </p:sp>
      <p:sp>
        <p:nvSpPr>
          <p:cNvPr id="69918" name="Oval 691"/>
          <p:cNvSpPr>
            <a:spLocks noChangeArrowheads="1"/>
          </p:cNvSpPr>
          <p:nvPr/>
        </p:nvSpPr>
        <p:spPr bwMode="auto">
          <a:xfrm>
            <a:off x="6015038" y="333216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19" name="Oval 692"/>
          <p:cNvSpPr>
            <a:spLocks noChangeArrowheads="1"/>
          </p:cNvSpPr>
          <p:nvPr/>
        </p:nvSpPr>
        <p:spPr bwMode="auto">
          <a:xfrm>
            <a:off x="6840538" y="3332163"/>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0" name="Oval 693"/>
          <p:cNvSpPr>
            <a:spLocks noChangeArrowheads="1"/>
          </p:cNvSpPr>
          <p:nvPr/>
        </p:nvSpPr>
        <p:spPr bwMode="auto">
          <a:xfrm>
            <a:off x="6840538"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1" name="Oval 694"/>
          <p:cNvSpPr>
            <a:spLocks noChangeArrowheads="1"/>
          </p:cNvSpPr>
          <p:nvPr/>
        </p:nvSpPr>
        <p:spPr bwMode="auto">
          <a:xfrm>
            <a:off x="6015038"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2" name="Oval 695"/>
          <p:cNvSpPr>
            <a:spLocks noChangeArrowheads="1"/>
          </p:cNvSpPr>
          <p:nvPr/>
        </p:nvSpPr>
        <p:spPr bwMode="auto">
          <a:xfrm>
            <a:off x="3636963" y="2867025"/>
            <a:ext cx="144462" cy="80963"/>
          </a:xfrm>
          <a:prstGeom prst="ellipse">
            <a:avLst/>
          </a:prstGeom>
          <a:solidFill>
            <a:srgbClr val="FFFFFF"/>
          </a:solidFill>
          <a:ln w="7938">
            <a:solidFill>
              <a:srgbClr val="000000"/>
            </a:solidFill>
            <a:round/>
            <a:headEnd/>
            <a:tailEnd/>
          </a:ln>
        </p:spPr>
        <p:txBody>
          <a:bodyPr/>
          <a:lstStyle/>
          <a:p>
            <a:endParaRPr lang="en-GB"/>
          </a:p>
        </p:txBody>
      </p:sp>
      <p:sp>
        <p:nvSpPr>
          <p:cNvPr id="69923" name="Oval 696"/>
          <p:cNvSpPr>
            <a:spLocks noChangeArrowheads="1"/>
          </p:cNvSpPr>
          <p:nvPr/>
        </p:nvSpPr>
        <p:spPr bwMode="auto">
          <a:xfrm>
            <a:off x="3636963"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4" name="Oval 697"/>
          <p:cNvSpPr>
            <a:spLocks noChangeArrowheads="1"/>
          </p:cNvSpPr>
          <p:nvPr/>
        </p:nvSpPr>
        <p:spPr bwMode="auto">
          <a:xfrm>
            <a:off x="2809875" y="2401888"/>
            <a:ext cx="142875" cy="80962"/>
          </a:xfrm>
          <a:prstGeom prst="ellipse">
            <a:avLst/>
          </a:prstGeom>
          <a:solidFill>
            <a:srgbClr val="FFFFFF"/>
          </a:solidFill>
          <a:ln w="7938">
            <a:solidFill>
              <a:srgbClr val="000000"/>
            </a:solidFill>
            <a:round/>
            <a:headEnd/>
            <a:tailEnd/>
          </a:ln>
        </p:spPr>
        <p:txBody>
          <a:bodyPr/>
          <a:lstStyle/>
          <a:p>
            <a:endParaRPr lang="en-GB"/>
          </a:p>
        </p:txBody>
      </p:sp>
      <p:sp>
        <p:nvSpPr>
          <p:cNvPr id="69925" name="Oval 698"/>
          <p:cNvSpPr>
            <a:spLocks noChangeArrowheads="1"/>
          </p:cNvSpPr>
          <p:nvPr/>
        </p:nvSpPr>
        <p:spPr bwMode="auto">
          <a:xfrm>
            <a:off x="6015038"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6" name="Oval 699"/>
          <p:cNvSpPr>
            <a:spLocks noChangeArrowheads="1"/>
          </p:cNvSpPr>
          <p:nvPr/>
        </p:nvSpPr>
        <p:spPr bwMode="auto">
          <a:xfrm>
            <a:off x="6840538" y="2401888"/>
            <a:ext cx="144462" cy="80962"/>
          </a:xfrm>
          <a:prstGeom prst="ellipse">
            <a:avLst/>
          </a:prstGeom>
          <a:solidFill>
            <a:srgbClr val="FFFFFF"/>
          </a:solidFill>
          <a:ln w="7938">
            <a:solidFill>
              <a:srgbClr val="000000"/>
            </a:solidFill>
            <a:round/>
            <a:headEnd/>
            <a:tailEnd/>
          </a:ln>
        </p:spPr>
        <p:txBody>
          <a:bodyPr/>
          <a:lstStyle/>
          <a:p>
            <a:endParaRPr lang="en-GB"/>
          </a:p>
        </p:txBody>
      </p:sp>
      <p:sp>
        <p:nvSpPr>
          <p:cNvPr id="69927" name="Oval 700"/>
          <p:cNvSpPr>
            <a:spLocks noChangeArrowheads="1"/>
          </p:cNvSpPr>
          <p:nvPr/>
        </p:nvSpPr>
        <p:spPr bwMode="auto">
          <a:xfrm>
            <a:off x="6840538" y="18764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28" name="Oval 701"/>
          <p:cNvSpPr>
            <a:spLocks noChangeArrowheads="1"/>
          </p:cNvSpPr>
          <p:nvPr/>
        </p:nvSpPr>
        <p:spPr bwMode="auto">
          <a:xfrm>
            <a:off x="6015038" y="1876425"/>
            <a:ext cx="144462" cy="82550"/>
          </a:xfrm>
          <a:prstGeom prst="ellipse">
            <a:avLst/>
          </a:prstGeom>
          <a:solidFill>
            <a:srgbClr val="FFFFFF"/>
          </a:solidFill>
          <a:ln w="7938">
            <a:solidFill>
              <a:srgbClr val="000000"/>
            </a:solidFill>
            <a:round/>
            <a:headEnd/>
            <a:tailEnd/>
          </a:ln>
        </p:spPr>
        <p:txBody>
          <a:bodyPr/>
          <a:lstStyle/>
          <a:p>
            <a:endParaRPr lang="en-GB"/>
          </a:p>
        </p:txBody>
      </p:sp>
      <p:sp>
        <p:nvSpPr>
          <p:cNvPr id="69929" name="Oval 702"/>
          <p:cNvSpPr>
            <a:spLocks noChangeArrowheads="1"/>
          </p:cNvSpPr>
          <p:nvPr/>
        </p:nvSpPr>
        <p:spPr bwMode="auto">
          <a:xfrm>
            <a:off x="5187950" y="1876425"/>
            <a:ext cx="144463" cy="82550"/>
          </a:xfrm>
          <a:prstGeom prst="ellipse">
            <a:avLst/>
          </a:prstGeom>
          <a:solidFill>
            <a:srgbClr val="FFFFFF"/>
          </a:solidFill>
          <a:ln w="7938">
            <a:solidFill>
              <a:srgbClr val="000000"/>
            </a:solidFill>
            <a:round/>
            <a:headEnd/>
            <a:tailEnd/>
          </a:ln>
        </p:spPr>
        <p:txBody>
          <a:bodyPr/>
          <a:lstStyle/>
          <a:p>
            <a:endParaRPr lang="en-GB"/>
          </a:p>
        </p:txBody>
      </p:sp>
      <p:sp>
        <p:nvSpPr>
          <p:cNvPr id="69930" name="Oval 703"/>
          <p:cNvSpPr>
            <a:spLocks noChangeArrowheads="1"/>
          </p:cNvSpPr>
          <p:nvPr/>
        </p:nvSpPr>
        <p:spPr bwMode="auto">
          <a:xfrm>
            <a:off x="4464050" y="1876425"/>
            <a:ext cx="144463" cy="82550"/>
          </a:xfrm>
          <a:prstGeom prst="ellipse">
            <a:avLst/>
          </a:prstGeom>
          <a:solidFill>
            <a:srgbClr val="FFFFFF"/>
          </a:solidFill>
          <a:ln w="7938">
            <a:solidFill>
              <a:srgbClr val="000000"/>
            </a:solidFill>
            <a:round/>
            <a:headEnd/>
            <a:tailEnd/>
          </a:ln>
        </p:spPr>
        <p:txBody>
          <a:bodyPr/>
          <a:lstStyle/>
          <a:p>
            <a:endParaRPr lang="en-GB"/>
          </a:p>
        </p:txBody>
      </p:sp>
      <p:sp>
        <p:nvSpPr>
          <p:cNvPr id="69931" name="Freeform 704"/>
          <p:cNvSpPr>
            <a:spLocks/>
          </p:cNvSpPr>
          <p:nvPr/>
        </p:nvSpPr>
        <p:spPr bwMode="auto">
          <a:xfrm>
            <a:off x="6273800" y="284163"/>
            <a:ext cx="19050" cy="119062"/>
          </a:xfrm>
          <a:custGeom>
            <a:avLst/>
            <a:gdLst>
              <a:gd name="T0" fmla="*/ 2147483647 w 9"/>
              <a:gd name="T1" fmla="*/ 2147483647 h 100"/>
              <a:gd name="T2" fmla="*/ 0 w 9"/>
              <a:gd name="T3" fmla="*/ 2147483647 h 100"/>
              <a:gd name="T4" fmla="*/ 0 w 9"/>
              <a:gd name="T5" fmla="*/ 0 h 100"/>
              <a:gd name="T6" fmla="*/ 2147483647 w 9"/>
              <a:gd name="T7" fmla="*/ 2147483647 h 100"/>
              <a:gd name="T8" fmla="*/ 2147483647 w 9"/>
              <a:gd name="T9" fmla="*/ 2147483647 h 1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 h="100">
                <a:moveTo>
                  <a:pt x="9" y="100"/>
                </a:moveTo>
                <a:lnTo>
                  <a:pt x="0" y="72"/>
                </a:lnTo>
                <a:lnTo>
                  <a:pt x="0" y="0"/>
                </a:lnTo>
                <a:lnTo>
                  <a:pt x="9" y="26"/>
                </a:lnTo>
                <a:lnTo>
                  <a:pt x="9" y="100"/>
                </a:lnTo>
                <a:close/>
              </a:path>
            </a:pathLst>
          </a:custGeom>
          <a:solidFill>
            <a:srgbClr val="CCECFF"/>
          </a:solidFill>
          <a:ln w="9525">
            <a:noFill/>
            <a:round/>
            <a:headEnd/>
            <a:tailEnd/>
          </a:ln>
        </p:spPr>
        <p:txBody>
          <a:bodyPr/>
          <a:lstStyle/>
          <a:p>
            <a:endParaRPr lang="en-GB"/>
          </a:p>
        </p:txBody>
      </p:sp>
      <p:sp>
        <p:nvSpPr>
          <p:cNvPr id="69932" name="Line 705"/>
          <p:cNvSpPr>
            <a:spLocks noChangeShapeType="1"/>
          </p:cNvSpPr>
          <p:nvPr/>
        </p:nvSpPr>
        <p:spPr bwMode="auto">
          <a:xfrm flipH="1">
            <a:off x="2743200" y="1008063"/>
            <a:ext cx="3759200"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69933" name="Text Box 706"/>
          <p:cNvSpPr txBox="1">
            <a:spLocks noChangeArrowheads="1"/>
          </p:cNvSpPr>
          <p:nvPr/>
        </p:nvSpPr>
        <p:spPr bwMode="auto">
          <a:xfrm rot="-5400000">
            <a:off x="-246062" y="1863725"/>
            <a:ext cx="1657350" cy="323850"/>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WHATS</a:t>
            </a:r>
          </a:p>
        </p:txBody>
      </p:sp>
      <p:sp>
        <p:nvSpPr>
          <p:cNvPr id="69934" name="Line 707"/>
          <p:cNvSpPr>
            <a:spLocks noChangeShapeType="1"/>
          </p:cNvSpPr>
          <p:nvPr/>
        </p:nvSpPr>
        <p:spPr bwMode="auto">
          <a:xfrm>
            <a:off x="609600" y="2343150"/>
            <a:ext cx="0" cy="3543300"/>
          </a:xfrm>
          <a:prstGeom prst="line">
            <a:avLst/>
          </a:prstGeom>
          <a:noFill/>
          <a:ln w="9525">
            <a:solidFill>
              <a:schemeClr val="tx1"/>
            </a:solidFill>
            <a:round/>
            <a:headEnd/>
            <a:tailEnd type="triangle" w="med" len="med"/>
          </a:ln>
          <a:effectLst/>
        </p:spPr>
        <p:txBody>
          <a:bodyPr wrap="none" anchor="ctr"/>
          <a:lstStyle/>
          <a:p>
            <a:endParaRPr lang="en-GB"/>
          </a:p>
        </p:txBody>
      </p:sp>
      <p:sp>
        <p:nvSpPr>
          <p:cNvPr id="69935" name="Rectangle 707"/>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6993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69937" name="Slide Number Placeholder 2"/>
          <p:cNvSpPr>
            <a:spLocks noGrp="1"/>
          </p:cNvSpPr>
          <p:nvPr>
            <p:ph type="sldNum" sz="quarter" idx="11"/>
          </p:nvPr>
        </p:nvSpPr>
        <p:spPr>
          <a:noFill/>
        </p:spPr>
        <p:txBody>
          <a:bodyPr/>
          <a:lstStyle/>
          <a:p>
            <a:fld id="{E179C3F2-B62F-4CFA-9E17-7B0B567DAFCD}" type="slidenum">
              <a:rPr lang="en-US" smtClean="0"/>
              <a:pPr/>
              <a:t>66</a:t>
            </a:fld>
            <a:endParaRPr lang="en-US" smtClean="0"/>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658" name="Footer Placeholder 1"/>
          <p:cNvSpPr>
            <a:spLocks noGrp="1"/>
          </p:cNvSpPr>
          <p:nvPr>
            <p:ph type="ftr" sz="quarter" idx="12"/>
          </p:nvPr>
        </p:nvSpPr>
        <p:spPr bwMode="auto">
          <a:xfrm>
            <a:off x="457200" y="6245225"/>
            <a:ext cx="2386013" cy="476250"/>
          </a:xfrm>
          <a:noFill/>
          <a:ln>
            <a:miter lim="800000"/>
            <a:headEnd/>
            <a:tailEnd/>
          </a:ln>
        </p:spPr>
        <p:txBody>
          <a:bodyPr/>
          <a:lstStyle/>
          <a:p>
            <a:pPr algn="l"/>
            <a:endParaRPr lang="en-GB" dirty="0" smtClean="0"/>
          </a:p>
        </p:txBody>
      </p:sp>
      <p:grpSp>
        <p:nvGrpSpPr>
          <p:cNvPr id="70659" name="Group 2"/>
          <p:cNvGrpSpPr>
            <a:grpSpLocks/>
          </p:cNvGrpSpPr>
          <p:nvPr/>
        </p:nvGrpSpPr>
        <p:grpSpPr bwMode="auto">
          <a:xfrm>
            <a:off x="1055688" y="838200"/>
            <a:ext cx="7277100" cy="1841500"/>
            <a:chOff x="499" y="696"/>
            <a:chExt cx="3438" cy="1546"/>
          </a:xfrm>
        </p:grpSpPr>
        <p:sp>
          <p:nvSpPr>
            <p:cNvPr id="71169" name="Rectangle 3"/>
            <p:cNvSpPr>
              <a:spLocks noChangeArrowheads="1"/>
            </p:cNvSpPr>
            <p:nvPr/>
          </p:nvSpPr>
          <p:spPr bwMode="auto">
            <a:xfrm>
              <a:off x="2022" y="696"/>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70" name="Rectangle 4"/>
            <p:cNvSpPr>
              <a:spLocks noChangeArrowheads="1"/>
            </p:cNvSpPr>
            <p:nvPr/>
          </p:nvSpPr>
          <p:spPr bwMode="auto">
            <a:xfrm>
              <a:off x="499" y="900"/>
              <a:ext cx="1" cy="2"/>
            </a:xfrm>
            <a:prstGeom prst="rect">
              <a:avLst/>
            </a:prstGeom>
            <a:solidFill>
              <a:srgbClr val="000000"/>
            </a:solidFill>
            <a:ln w="9525">
              <a:noFill/>
              <a:miter lim="800000"/>
              <a:headEnd/>
              <a:tailEnd/>
            </a:ln>
          </p:spPr>
          <p:txBody>
            <a:bodyPr/>
            <a:lstStyle/>
            <a:p>
              <a:endParaRPr lang="en-GB"/>
            </a:p>
          </p:txBody>
        </p:sp>
        <p:sp>
          <p:nvSpPr>
            <p:cNvPr id="71171" name="Line 5"/>
            <p:cNvSpPr>
              <a:spLocks noChangeShapeType="1"/>
            </p:cNvSpPr>
            <p:nvPr/>
          </p:nvSpPr>
          <p:spPr bwMode="auto">
            <a:xfrm>
              <a:off x="499" y="900"/>
              <a:ext cx="1" cy="2"/>
            </a:xfrm>
            <a:prstGeom prst="line">
              <a:avLst/>
            </a:prstGeom>
            <a:noFill/>
            <a:ln w="0">
              <a:solidFill>
                <a:srgbClr val="000000"/>
              </a:solidFill>
              <a:round/>
              <a:headEnd/>
              <a:tailEnd/>
            </a:ln>
          </p:spPr>
          <p:txBody>
            <a:bodyPr/>
            <a:lstStyle/>
            <a:p>
              <a:endParaRPr lang="en-GB"/>
            </a:p>
          </p:txBody>
        </p:sp>
        <p:sp>
          <p:nvSpPr>
            <p:cNvPr id="71172" name="Rectangle 6"/>
            <p:cNvSpPr>
              <a:spLocks noChangeArrowheads="1"/>
            </p:cNvSpPr>
            <p:nvPr/>
          </p:nvSpPr>
          <p:spPr bwMode="auto">
            <a:xfrm>
              <a:off x="500" y="902"/>
              <a:ext cx="3" cy="2"/>
            </a:xfrm>
            <a:prstGeom prst="rect">
              <a:avLst/>
            </a:prstGeom>
            <a:solidFill>
              <a:srgbClr val="000000"/>
            </a:solidFill>
            <a:ln w="9525">
              <a:noFill/>
              <a:miter lim="800000"/>
              <a:headEnd/>
              <a:tailEnd/>
            </a:ln>
          </p:spPr>
          <p:txBody>
            <a:bodyPr/>
            <a:lstStyle/>
            <a:p>
              <a:endParaRPr lang="en-GB"/>
            </a:p>
          </p:txBody>
        </p:sp>
        <p:sp>
          <p:nvSpPr>
            <p:cNvPr id="71173" name="Line 7"/>
            <p:cNvSpPr>
              <a:spLocks noChangeShapeType="1"/>
            </p:cNvSpPr>
            <p:nvPr/>
          </p:nvSpPr>
          <p:spPr bwMode="auto">
            <a:xfrm>
              <a:off x="500" y="902"/>
              <a:ext cx="3" cy="1"/>
            </a:xfrm>
            <a:prstGeom prst="line">
              <a:avLst/>
            </a:prstGeom>
            <a:noFill/>
            <a:ln w="0">
              <a:solidFill>
                <a:srgbClr val="000000"/>
              </a:solidFill>
              <a:round/>
              <a:headEnd/>
              <a:tailEnd/>
            </a:ln>
          </p:spPr>
          <p:txBody>
            <a:bodyPr/>
            <a:lstStyle/>
            <a:p>
              <a:endParaRPr lang="en-GB"/>
            </a:p>
          </p:txBody>
        </p:sp>
        <p:sp>
          <p:nvSpPr>
            <p:cNvPr id="71174" name="Rectangle 8"/>
            <p:cNvSpPr>
              <a:spLocks noChangeArrowheads="1"/>
            </p:cNvSpPr>
            <p:nvPr/>
          </p:nvSpPr>
          <p:spPr bwMode="auto">
            <a:xfrm>
              <a:off x="500" y="900"/>
              <a:ext cx="3" cy="2"/>
            </a:xfrm>
            <a:prstGeom prst="rect">
              <a:avLst/>
            </a:prstGeom>
            <a:solidFill>
              <a:srgbClr val="000000"/>
            </a:solidFill>
            <a:ln w="9525">
              <a:noFill/>
              <a:miter lim="800000"/>
              <a:headEnd/>
              <a:tailEnd/>
            </a:ln>
          </p:spPr>
          <p:txBody>
            <a:bodyPr/>
            <a:lstStyle/>
            <a:p>
              <a:endParaRPr lang="en-GB"/>
            </a:p>
          </p:txBody>
        </p:sp>
        <p:sp>
          <p:nvSpPr>
            <p:cNvPr id="71175" name="Line 9"/>
            <p:cNvSpPr>
              <a:spLocks noChangeShapeType="1"/>
            </p:cNvSpPr>
            <p:nvPr/>
          </p:nvSpPr>
          <p:spPr bwMode="auto">
            <a:xfrm>
              <a:off x="500" y="900"/>
              <a:ext cx="3" cy="1"/>
            </a:xfrm>
            <a:prstGeom prst="line">
              <a:avLst/>
            </a:prstGeom>
            <a:noFill/>
            <a:ln w="0">
              <a:solidFill>
                <a:srgbClr val="000000"/>
              </a:solidFill>
              <a:round/>
              <a:headEnd/>
              <a:tailEnd/>
            </a:ln>
          </p:spPr>
          <p:txBody>
            <a:bodyPr/>
            <a:lstStyle/>
            <a:p>
              <a:endParaRPr lang="en-GB"/>
            </a:p>
          </p:txBody>
        </p:sp>
        <p:sp>
          <p:nvSpPr>
            <p:cNvPr id="71176" name="Line 10"/>
            <p:cNvSpPr>
              <a:spLocks noChangeShapeType="1"/>
            </p:cNvSpPr>
            <p:nvPr/>
          </p:nvSpPr>
          <p:spPr bwMode="auto">
            <a:xfrm>
              <a:off x="500" y="900"/>
              <a:ext cx="1" cy="2"/>
            </a:xfrm>
            <a:prstGeom prst="line">
              <a:avLst/>
            </a:prstGeom>
            <a:noFill/>
            <a:ln w="0">
              <a:solidFill>
                <a:srgbClr val="000000"/>
              </a:solidFill>
              <a:round/>
              <a:headEnd/>
              <a:tailEnd/>
            </a:ln>
          </p:spPr>
          <p:txBody>
            <a:bodyPr/>
            <a:lstStyle/>
            <a:p>
              <a:endParaRPr lang="en-GB"/>
            </a:p>
          </p:txBody>
        </p:sp>
        <p:sp>
          <p:nvSpPr>
            <p:cNvPr id="71177" name="Rectangle 11"/>
            <p:cNvSpPr>
              <a:spLocks noChangeArrowheads="1"/>
            </p:cNvSpPr>
            <p:nvPr/>
          </p:nvSpPr>
          <p:spPr bwMode="auto">
            <a:xfrm>
              <a:off x="503" y="900"/>
              <a:ext cx="824" cy="2"/>
            </a:xfrm>
            <a:prstGeom prst="rect">
              <a:avLst/>
            </a:prstGeom>
            <a:solidFill>
              <a:srgbClr val="000000"/>
            </a:solidFill>
            <a:ln w="9525">
              <a:noFill/>
              <a:miter lim="800000"/>
              <a:headEnd/>
              <a:tailEnd/>
            </a:ln>
          </p:spPr>
          <p:txBody>
            <a:bodyPr/>
            <a:lstStyle/>
            <a:p>
              <a:endParaRPr lang="en-GB"/>
            </a:p>
          </p:txBody>
        </p:sp>
        <p:sp>
          <p:nvSpPr>
            <p:cNvPr id="71178" name="Line 12"/>
            <p:cNvSpPr>
              <a:spLocks noChangeShapeType="1"/>
            </p:cNvSpPr>
            <p:nvPr/>
          </p:nvSpPr>
          <p:spPr bwMode="auto">
            <a:xfrm>
              <a:off x="503" y="900"/>
              <a:ext cx="824" cy="1"/>
            </a:xfrm>
            <a:prstGeom prst="line">
              <a:avLst/>
            </a:prstGeom>
            <a:noFill/>
            <a:ln w="0">
              <a:solidFill>
                <a:srgbClr val="000000"/>
              </a:solidFill>
              <a:round/>
              <a:headEnd/>
              <a:tailEnd/>
            </a:ln>
          </p:spPr>
          <p:txBody>
            <a:bodyPr/>
            <a:lstStyle/>
            <a:p>
              <a:endParaRPr lang="en-GB"/>
            </a:p>
          </p:txBody>
        </p:sp>
        <p:sp>
          <p:nvSpPr>
            <p:cNvPr id="71179" name="Rectangle 13"/>
            <p:cNvSpPr>
              <a:spLocks noChangeArrowheads="1"/>
            </p:cNvSpPr>
            <p:nvPr/>
          </p:nvSpPr>
          <p:spPr bwMode="auto">
            <a:xfrm>
              <a:off x="1327" y="902"/>
              <a:ext cx="3" cy="2"/>
            </a:xfrm>
            <a:prstGeom prst="rect">
              <a:avLst/>
            </a:prstGeom>
            <a:solidFill>
              <a:srgbClr val="000000"/>
            </a:solidFill>
            <a:ln w="9525">
              <a:noFill/>
              <a:miter lim="800000"/>
              <a:headEnd/>
              <a:tailEnd/>
            </a:ln>
          </p:spPr>
          <p:txBody>
            <a:bodyPr/>
            <a:lstStyle/>
            <a:p>
              <a:endParaRPr lang="en-GB"/>
            </a:p>
          </p:txBody>
        </p:sp>
        <p:sp>
          <p:nvSpPr>
            <p:cNvPr id="71180" name="Line 14"/>
            <p:cNvSpPr>
              <a:spLocks noChangeShapeType="1"/>
            </p:cNvSpPr>
            <p:nvPr/>
          </p:nvSpPr>
          <p:spPr bwMode="auto">
            <a:xfrm>
              <a:off x="1327" y="902"/>
              <a:ext cx="3" cy="1"/>
            </a:xfrm>
            <a:prstGeom prst="line">
              <a:avLst/>
            </a:prstGeom>
            <a:noFill/>
            <a:ln w="0">
              <a:solidFill>
                <a:srgbClr val="000000"/>
              </a:solidFill>
              <a:round/>
              <a:headEnd/>
              <a:tailEnd/>
            </a:ln>
          </p:spPr>
          <p:txBody>
            <a:bodyPr/>
            <a:lstStyle/>
            <a:p>
              <a:endParaRPr lang="en-GB"/>
            </a:p>
          </p:txBody>
        </p:sp>
        <p:sp>
          <p:nvSpPr>
            <p:cNvPr id="71181" name="Rectangle 15"/>
            <p:cNvSpPr>
              <a:spLocks noChangeArrowheads="1"/>
            </p:cNvSpPr>
            <p:nvPr/>
          </p:nvSpPr>
          <p:spPr bwMode="auto">
            <a:xfrm>
              <a:off x="1327" y="900"/>
              <a:ext cx="3" cy="2"/>
            </a:xfrm>
            <a:prstGeom prst="rect">
              <a:avLst/>
            </a:prstGeom>
            <a:solidFill>
              <a:srgbClr val="000000"/>
            </a:solidFill>
            <a:ln w="9525">
              <a:noFill/>
              <a:miter lim="800000"/>
              <a:headEnd/>
              <a:tailEnd/>
            </a:ln>
          </p:spPr>
          <p:txBody>
            <a:bodyPr/>
            <a:lstStyle/>
            <a:p>
              <a:endParaRPr lang="en-GB"/>
            </a:p>
          </p:txBody>
        </p:sp>
        <p:sp>
          <p:nvSpPr>
            <p:cNvPr id="71182" name="Line 16"/>
            <p:cNvSpPr>
              <a:spLocks noChangeShapeType="1"/>
            </p:cNvSpPr>
            <p:nvPr/>
          </p:nvSpPr>
          <p:spPr bwMode="auto">
            <a:xfrm>
              <a:off x="1327" y="900"/>
              <a:ext cx="3" cy="1"/>
            </a:xfrm>
            <a:prstGeom prst="line">
              <a:avLst/>
            </a:prstGeom>
            <a:noFill/>
            <a:ln w="0">
              <a:solidFill>
                <a:srgbClr val="000000"/>
              </a:solidFill>
              <a:round/>
              <a:headEnd/>
              <a:tailEnd/>
            </a:ln>
          </p:spPr>
          <p:txBody>
            <a:bodyPr/>
            <a:lstStyle/>
            <a:p>
              <a:endParaRPr lang="en-GB"/>
            </a:p>
          </p:txBody>
        </p:sp>
        <p:sp>
          <p:nvSpPr>
            <p:cNvPr id="71183" name="Line 17"/>
            <p:cNvSpPr>
              <a:spLocks noChangeShapeType="1"/>
            </p:cNvSpPr>
            <p:nvPr/>
          </p:nvSpPr>
          <p:spPr bwMode="auto">
            <a:xfrm>
              <a:off x="1327" y="900"/>
              <a:ext cx="1" cy="2"/>
            </a:xfrm>
            <a:prstGeom prst="line">
              <a:avLst/>
            </a:prstGeom>
            <a:noFill/>
            <a:ln w="0">
              <a:solidFill>
                <a:srgbClr val="000000"/>
              </a:solidFill>
              <a:round/>
              <a:headEnd/>
              <a:tailEnd/>
            </a:ln>
          </p:spPr>
          <p:txBody>
            <a:bodyPr/>
            <a:lstStyle/>
            <a:p>
              <a:endParaRPr lang="en-GB"/>
            </a:p>
          </p:txBody>
        </p:sp>
        <p:sp>
          <p:nvSpPr>
            <p:cNvPr id="71184" name="Rectangle 18"/>
            <p:cNvSpPr>
              <a:spLocks noChangeArrowheads="1"/>
            </p:cNvSpPr>
            <p:nvPr/>
          </p:nvSpPr>
          <p:spPr bwMode="auto">
            <a:xfrm>
              <a:off x="1330" y="900"/>
              <a:ext cx="369" cy="2"/>
            </a:xfrm>
            <a:prstGeom prst="rect">
              <a:avLst/>
            </a:prstGeom>
            <a:solidFill>
              <a:srgbClr val="000000"/>
            </a:solidFill>
            <a:ln w="9525">
              <a:noFill/>
              <a:miter lim="800000"/>
              <a:headEnd/>
              <a:tailEnd/>
            </a:ln>
          </p:spPr>
          <p:txBody>
            <a:bodyPr/>
            <a:lstStyle/>
            <a:p>
              <a:endParaRPr lang="en-GB"/>
            </a:p>
          </p:txBody>
        </p:sp>
        <p:sp>
          <p:nvSpPr>
            <p:cNvPr id="71185" name="Line 19"/>
            <p:cNvSpPr>
              <a:spLocks noChangeShapeType="1"/>
            </p:cNvSpPr>
            <p:nvPr/>
          </p:nvSpPr>
          <p:spPr bwMode="auto">
            <a:xfrm>
              <a:off x="1330" y="900"/>
              <a:ext cx="369" cy="1"/>
            </a:xfrm>
            <a:prstGeom prst="line">
              <a:avLst/>
            </a:prstGeom>
            <a:noFill/>
            <a:ln w="0">
              <a:solidFill>
                <a:srgbClr val="000000"/>
              </a:solidFill>
              <a:round/>
              <a:headEnd/>
              <a:tailEnd/>
            </a:ln>
          </p:spPr>
          <p:txBody>
            <a:bodyPr/>
            <a:lstStyle/>
            <a:p>
              <a:endParaRPr lang="en-GB"/>
            </a:p>
          </p:txBody>
        </p:sp>
        <p:sp>
          <p:nvSpPr>
            <p:cNvPr id="71186" name="Rectangle 20"/>
            <p:cNvSpPr>
              <a:spLocks noChangeArrowheads="1"/>
            </p:cNvSpPr>
            <p:nvPr/>
          </p:nvSpPr>
          <p:spPr bwMode="auto">
            <a:xfrm>
              <a:off x="1699" y="902"/>
              <a:ext cx="3" cy="2"/>
            </a:xfrm>
            <a:prstGeom prst="rect">
              <a:avLst/>
            </a:prstGeom>
            <a:solidFill>
              <a:srgbClr val="000000"/>
            </a:solidFill>
            <a:ln w="9525">
              <a:noFill/>
              <a:miter lim="800000"/>
              <a:headEnd/>
              <a:tailEnd/>
            </a:ln>
          </p:spPr>
          <p:txBody>
            <a:bodyPr/>
            <a:lstStyle/>
            <a:p>
              <a:endParaRPr lang="en-GB"/>
            </a:p>
          </p:txBody>
        </p:sp>
        <p:sp>
          <p:nvSpPr>
            <p:cNvPr id="71187" name="Line 21"/>
            <p:cNvSpPr>
              <a:spLocks noChangeShapeType="1"/>
            </p:cNvSpPr>
            <p:nvPr/>
          </p:nvSpPr>
          <p:spPr bwMode="auto">
            <a:xfrm>
              <a:off x="1699" y="902"/>
              <a:ext cx="3" cy="1"/>
            </a:xfrm>
            <a:prstGeom prst="line">
              <a:avLst/>
            </a:prstGeom>
            <a:noFill/>
            <a:ln w="0">
              <a:solidFill>
                <a:srgbClr val="000000"/>
              </a:solidFill>
              <a:round/>
              <a:headEnd/>
              <a:tailEnd/>
            </a:ln>
          </p:spPr>
          <p:txBody>
            <a:bodyPr/>
            <a:lstStyle/>
            <a:p>
              <a:endParaRPr lang="en-GB"/>
            </a:p>
          </p:txBody>
        </p:sp>
        <p:sp>
          <p:nvSpPr>
            <p:cNvPr id="71188" name="Rectangle 22"/>
            <p:cNvSpPr>
              <a:spLocks noChangeArrowheads="1"/>
            </p:cNvSpPr>
            <p:nvPr/>
          </p:nvSpPr>
          <p:spPr bwMode="auto">
            <a:xfrm>
              <a:off x="1699" y="900"/>
              <a:ext cx="3" cy="2"/>
            </a:xfrm>
            <a:prstGeom prst="rect">
              <a:avLst/>
            </a:prstGeom>
            <a:solidFill>
              <a:srgbClr val="000000"/>
            </a:solidFill>
            <a:ln w="9525">
              <a:noFill/>
              <a:miter lim="800000"/>
              <a:headEnd/>
              <a:tailEnd/>
            </a:ln>
          </p:spPr>
          <p:txBody>
            <a:bodyPr/>
            <a:lstStyle/>
            <a:p>
              <a:endParaRPr lang="en-GB"/>
            </a:p>
          </p:txBody>
        </p:sp>
        <p:sp>
          <p:nvSpPr>
            <p:cNvPr id="71189" name="Line 23"/>
            <p:cNvSpPr>
              <a:spLocks noChangeShapeType="1"/>
            </p:cNvSpPr>
            <p:nvPr/>
          </p:nvSpPr>
          <p:spPr bwMode="auto">
            <a:xfrm>
              <a:off x="1699" y="900"/>
              <a:ext cx="3" cy="1"/>
            </a:xfrm>
            <a:prstGeom prst="line">
              <a:avLst/>
            </a:prstGeom>
            <a:noFill/>
            <a:ln w="0">
              <a:solidFill>
                <a:srgbClr val="000000"/>
              </a:solidFill>
              <a:round/>
              <a:headEnd/>
              <a:tailEnd/>
            </a:ln>
          </p:spPr>
          <p:txBody>
            <a:bodyPr/>
            <a:lstStyle/>
            <a:p>
              <a:endParaRPr lang="en-GB"/>
            </a:p>
          </p:txBody>
        </p:sp>
        <p:sp>
          <p:nvSpPr>
            <p:cNvPr id="71190" name="Line 24"/>
            <p:cNvSpPr>
              <a:spLocks noChangeShapeType="1"/>
            </p:cNvSpPr>
            <p:nvPr/>
          </p:nvSpPr>
          <p:spPr bwMode="auto">
            <a:xfrm>
              <a:off x="1699" y="900"/>
              <a:ext cx="1" cy="2"/>
            </a:xfrm>
            <a:prstGeom prst="line">
              <a:avLst/>
            </a:prstGeom>
            <a:noFill/>
            <a:ln w="0">
              <a:solidFill>
                <a:srgbClr val="000000"/>
              </a:solidFill>
              <a:round/>
              <a:headEnd/>
              <a:tailEnd/>
            </a:ln>
          </p:spPr>
          <p:txBody>
            <a:bodyPr/>
            <a:lstStyle/>
            <a:p>
              <a:endParaRPr lang="en-GB"/>
            </a:p>
          </p:txBody>
        </p:sp>
        <p:sp>
          <p:nvSpPr>
            <p:cNvPr id="71191" name="Rectangle 25"/>
            <p:cNvSpPr>
              <a:spLocks noChangeArrowheads="1"/>
            </p:cNvSpPr>
            <p:nvPr/>
          </p:nvSpPr>
          <p:spPr bwMode="auto">
            <a:xfrm>
              <a:off x="1702" y="900"/>
              <a:ext cx="370" cy="2"/>
            </a:xfrm>
            <a:prstGeom prst="rect">
              <a:avLst/>
            </a:prstGeom>
            <a:solidFill>
              <a:srgbClr val="000000"/>
            </a:solidFill>
            <a:ln w="9525">
              <a:noFill/>
              <a:miter lim="800000"/>
              <a:headEnd/>
              <a:tailEnd/>
            </a:ln>
          </p:spPr>
          <p:txBody>
            <a:bodyPr/>
            <a:lstStyle/>
            <a:p>
              <a:endParaRPr lang="en-GB"/>
            </a:p>
          </p:txBody>
        </p:sp>
        <p:sp>
          <p:nvSpPr>
            <p:cNvPr id="71192" name="Line 26"/>
            <p:cNvSpPr>
              <a:spLocks noChangeShapeType="1"/>
            </p:cNvSpPr>
            <p:nvPr/>
          </p:nvSpPr>
          <p:spPr bwMode="auto">
            <a:xfrm>
              <a:off x="1702" y="900"/>
              <a:ext cx="370" cy="1"/>
            </a:xfrm>
            <a:prstGeom prst="line">
              <a:avLst/>
            </a:prstGeom>
            <a:noFill/>
            <a:ln w="0">
              <a:solidFill>
                <a:srgbClr val="000000"/>
              </a:solidFill>
              <a:round/>
              <a:headEnd/>
              <a:tailEnd/>
            </a:ln>
          </p:spPr>
          <p:txBody>
            <a:bodyPr/>
            <a:lstStyle/>
            <a:p>
              <a:endParaRPr lang="en-GB"/>
            </a:p>
          </p:txBody>
        </p:sp>
        <p:sp>
          <p:nvSpPr>
            <p:cNvPr id="71193" name="Rectangle 27"/>
            <p:cNvSpPr>
              <a:spLocks noChangeArrowheads="1"/>
            </p:cNvSpPr>
            <p:nvPr/>
          </p:nvSpPr>
          <p:spPr bwMode="auto">
            <a:xfrm>
              <a:off x="2072" y="902"/>
              <a:ext cx="3" cy="2"/>
            </a:xfrm>
            <a:prstGeom prst="rect">
              <a:avLst/>
            </a:prstGeom>
            <a:solidFill>
              <a:srgbClr val="000000"/>
            </a:solidFill>
            <a:ln w="9525">
              <a:noFill/>
              <a:miter lim="800000"/>
              <a:headEnd/>
              <a:tailEnd/>
            </a:ln>
          </p:spPr>
          <p:txBody>
            <a:bodyPr/>
            <a:lstStyle/>
            <a:p>
              <a:endParaRPr lang="en-GB"/>
            </a:p>
          </p:txBody>
        </p:sp>
        <p:sp>
          <p:nvSpPr>
            <p:cNvPr id="71194" name="Line 28"/>
            <p:cNvSpPr>
              <a:spLocks noChangeShapeType="1"/>
            </p:cNvSpPr>
            <p:nvPr/>
          </p:nvSpPr>
          <p:spPr bwMode="auto">
            <a:xfrm>
              <a:off x="2072" y="902"/>
              <a:ext cx="3" cy="1"/>
            </a:xfrm>
            <a:prstGeom prst="line">
              <a:avLst/>
            </a:prstGeom>
            <a:noFill/>
            <a:ln w="0">
              <a:solidFill>
                <a:srgbClr val="000000"/>
              </a:solidFill>
              <a:round/>
              <a:headEnd/>
              <a:tailEnd/>
            </a:ln>
          </p:spPr>
          <p:txBody>
            <a:bodyPr/>
            <a:lstStyle/>
            <a:p>
              <a:endParaRPr lang="en-GB"/>
            </a:p>
          </p:txBody>
        </p:sp>
        <p:sp>
          <p:nvSpPr>
            <p:cNvPr id="71195" name="Rectangle 29"/>
            <p:cNvSpPr>
              <a:spLocks noChangeArrowheads="1"/>
            </p:cNvSpPr>
            <p:nvPr/>
          </p:nvSpPr>
          <p:spPr bwMode="auto">
            <a:xfrm>
              <a:off x="2072" y="900"/>
              <a:ext cx="3" cy="2"/>
            </a:xfrm>
            <a:prstGeom prst="rect">
              <a:avLst/>
            </a:prstGeom>
            <a:solidFill>
              <a:srgbClr val="000000"/>
            </a:solidFill>
            <a:ln w="9525">
              <a:noFill/>
              <a:miter lim="800000"/>
              <a:headEnd/>
              <a:tailEnd/>
            </a:ln>
          </p:spPr>
          <p:txBody>
            <a:bodyPr/>
            <a:lstStyle/>
            <a:p>
              <a:endParaRPr lang="en-GB"/>
            </a:p>
          </p:txBody>
        </p:sp>
        <p:sp>
          <p:nvSpPr>
            <p:cNvPr id="71196" name="Line 30"/>
            <p:cNvSpPr>
              <a:spLocks noChangeShapeType="1"/>
            </p:cNvSpPr>
            <p:nvPr/>
          </p:nvSpPr>
          <p:spPr bwMode="auto">
            <a:xfrm>
              <a:off x="2072" y="900"/>
              <a:ext cx="3" cy="1"/>
            </a:xfrm>
            <a:prstGeom prst="line">
              <a:avLst/>
            </a:prstGeom>
            <a:noFill/>
            <a:ln w="0">
              <a:solidFill>
                <a:srgbClr val="000000"/>
              </a:solidFill>
              <a:round/>
              <a:headEnd/>
              <a:tailEnd/>
            </a:ln>
          </p:spPr>
          <p:txBody>
            <a:bodyPr/>
            <a:lstStyle/>
            <a:p>
              <a:endParaRPr lang="en-GB"/>
            </a:p>
          </p:txBody>
        </p:sp>
        <p:sp>
          <p:nvSpPr>
            <p:cNvPr id="71197" name="Line 31"/>
            <p:cNvSpPr>
              <a:spLocks noChangeShapeType="1"/>
            </p:cNvSpPr>
            <p:nvPr/>
          </p:nvSpPr>
          <p:spPr bwMode="auto">
            <a:xfrm>
              <a:off x="2072" y="900"/>
              <a:ext cx="1" cy="2"/>
            </a:xfrm>
            <a:prstGeom prst="line">
              <a:avLst/>
            </a:prstGeom>
            <a:noFill/>
            <a:ln w="0">
              <a:solidFill>
                <a:srgbClr val="000000"/>
              </a:solidFill>
              <a:round/>
              <a:headEnd/>
              <a:tailEnd/>
            </a:ln>
          </p:spPr>
          <p:txBody>
            <a:bodyPr/>
            <a:lstStyle/>
            <a:p>
              <a:endParaRPr lang="en-GB"/>
            </a:p>
          </p:txBody>
        </p:sp>
        <p:sp>
          <p:nvSpPr>
            <p:cNvPr id="71198" name="Rectangle 32"/>
            <p:cNvSpPr>
              <a:spLocks noChangeArrowheads="1"/>
            </p:cNvSpPr>
            <p:nvPr/>
          </p:nvSpPr>
          <p:spPr bwMode="auto">
            <a:xfrm>
              <a:off x="2075" y="900"/>
              <a:ext cx="368" cy="2"/>
            </a:xfrm>
            <a:prstGeom prst="rect">
              <a:avLst/>
            </a:prstGeom>
            <a:solidFill>
              <a:srgbClr val="000000"/>
            </a:solidFill>
            <a:ln w="9525">
              <a:noFill/>
              <a:miter lim="800000"/>
              <a:headEnd/>
              <a:tailEnd/>
            </a:ln>
          </p:spPr>
          <p:txBody>
            <a:bodyPr/>
            <a:lstStyle/>
            <a:p>
              <a:endParaRPr lang="en-GB"/>
            </a:p>
          </p:txBody>
        </p:sp>
        <p:sp>
          <p:nvSpPr>
            <p:cNvPr id="71199" name="Line 33"/>
            <p:cNvSpPr>
              <a:spLocks noChangeShapeType="1"/>
            </p:cNvSpPr>
            <p:nvPr/>
          </p:nvSpPr>
          <p:spPr bwMode="auto">
            <a:xfrm>
              <a:off x="2075" y="900"/>
              <a:ext cx="368" cy="1"/>
            </a:xfrm>
            <a:prstGeom prst="line">
              <a:avLst/>
            </a:prstGeom>
            <a:noFill/>
            <a:ln w="0">
              <a:solidFill>
                <a:srgbClr val="000000"/>
              </a:solidFill>
              <a:round/>
              <a:headEnd/>
              <a:tailEnd/>
            </a:ln>
          </p:spPr>
          <p:txBody>
            <a:bodyPr/>
            <a:lstStyle/>
            <a:p>
              <a:endParaRPr lang="en-GB"/>
            </a:p>
          </p:txBody>
        </p:sp>
        <p:sp>
          <p:nvSpPr>
            <p:cNvPr id="71200" name="Rectangle 34"/>
            <p:cNvSpPr>
              <a:spLocks noChangeArrowheads="1"/>
            </p:cNvSpPr>
            <p:nvPr/>
          </p:nvSpPr>
          <p:spPr bwMode="auto">
            <a:xfrm>
              <a:off x="2443" y="902"/>
              <a:ext cx="3" cy="2"/>
            </a:xfrm>
            <a:prstGeom prst="rect">
              <a:avLst/>
            </a:prstGeom>
            <a:solidFill>
              <a:srgbClr val="000000"/>
            </a:solidFill>
            <a:ln w="9525">
              <a:noFill/>
              <a:miter lim="800000"/>
              <a:headEnd/>
              <a:tailEnd/>
            </a:ln>
          </p:spPr>
          <p:txBody>
            <a:bodyPr/>
            <a:lstStyle/>
            <a:p>
              <a:endParaRPr lang="en-GB"/>
            </a:p>
          </p:txBody>
        </p:sp>
        <p:sp>
          <p:nvSpPr>
            <p:cNvPr id="71201" name="Line 35"/>
            <p:cNvSpPr>
              <a:spLocks noChangeShapeType="1"/>
            </p:cNvSpPr>
            <p:nvPr/>
          </p:nvSpPr>
          <p:spPr bwMode="auto">
            <a:xfrm>
              <a:off x="2443" y="902"/>
              <a:ext cx="3" cy="1"/>
            </a:xfrm>
            <a:prstGeom prst="line">
              <a:avLst/>
            </a:prstGeom>
            <a:noFill/>
            <a:ln w="0">
              <a:solidFill>
                <a:srgbClr val="000000"/>
              </a:solidFill>
              <a:round/>
              <a:headEnd/>
              <a:tailEnd/>
            </a:ln>
          </p:spPr>
          <p:txBody>
            <a:bodyPr/>
            <a:lstStyle/>
            <a:p>
              <a:endParaRPr lang="en-GB"/>
            </a:p>
          </p:txBody>
        </p:sp>
        <p:sp>
          <p:nvSpPr>
            <p:cNvPr id="71202" name="Rectangle 36"/>
            <p:cNvSpPr>
              <a:spLocks noChangeArrowheads="1"/>
            </p:cNvSpPr>
            <p:nvPr/>
          </p:nvSpPr>
          <p:spPr bwMode="auto">
            <a:xfrm>
              <a:off x="2443" y="900"/>
              <a:ext cx="3" cy="2"/>
            </a:xfrm>
            <a:prstGeom prst="rect">
              <a:avLst/>
            </a:prstGeom>
            <a:solidFill>
              <a:srgbClr val="000000"/>
            </a:solidFill>
            <a:ln w="9525">
              <a:noFill/>
              <a:miter lim="800000"/>
              <a:headEnd/>
              <a:tailEnd/>
            </a:ln>
          </p:spPr>
          <p:txBody>
            <a:bodyPr/>
            <a:lstStyle/>
            <a:p>
              <a:endParaRPr lang="en-GB"/>
            </a:p>
          </p:txBody>
        </p:sp>
        <p:sp>
          <p:nvSpPr>
            <p:cNvPr id="71203" name="Line 37"/>
            <p:cNvSpPr>
              <a:spLocks noChangeShapeType="1"/>
            </p:cNvSpPr>
            <p:nvPr/>
          </p:nvSpPr>
          <p:spPr bwMode="auto">
            <a:xfrm>
              <a:off x="2443" y="900"/>
              <a:ext cx="3" cy="1"/>
            </a:xfrm>
            <a:prstGeom prst="line">
              <a:avLst/>
            </a:prstGeom>
            <a:noFill/>
            <a:ln w="0">
              <a:solidFill>
                <a:srgbClr val="000000"/>
              </a:solidFill>
              <a:round/>
              <a:headEnd/>
              <a:tailEnd/>
            </a:ln>
          </p:spPr>
          <p:txBody>
            <a:bodyPr/>
            <a:lstStyle/>
            <a:p>
              <a:endParaRPr lang="en-GB"/>
            </a:p>
          </p:txBody>
        </p:sp>
        <p:sp>
          <p:nvSpPr>
            <p:cNvPr id="71204" name="Line 38"/>
            <p:cNvSpPr>
              <a:spLocks noChangeShapeType="1"/>
            </p:cNvSpPr>
            <p:nvPr/>
          </p:nvSpPr>
          <p:spPr bwMode="auto">
            <a:xfrm>
              <a:off x="2443" y="900"/>
              <a:ext cx="1" cy="2"/>
            </a:xfrm>
            <a:prstGeom prst="line">
              <a:avLst/>
            </a:prstGeom>
            <a:noFill/>
            <a:ln w="0">
              <a:solidFill>
                <a:srgbClr val="000000"/>
              </a:solidFill>
              <a:round/>
              <a:headEnd/>
              <a:tailEnd/>
            </a:ln>
          </p:spPr>
          <p:txBody>
            <a:bodyPr/>
            <a:lstStyle/>
            <a:p>
              <a:endParaRPr lang="en-GB"/>
            </a:p>
          </p:txBody>
        </p:sp>
        <p:sp>
          <p:nvSpPr>
            <p:cNvPr id="71205" name="Rectangle 39"/>
            <p:cNvSpPr>
              <a:spLocks noChangeArrowheads="1"/>
            </p:cNvSpPr>
            <p:nvPr/>
          </p:nvSpPr>
          <p:spPr bwMode="auto">
            <a:xfrm>
              <a:off x="2446" y="900"/>
              <a:ext cx="370" cy="2"/>
            </a:xfrm>
            <a:prstGeom prst="rect">
              <a:avLst/>
            </a:prstGeom>
            <a:solidFill>
              <a:srgbClr val="000000"/>
            </a:solidFill>
            <a:ln w="9525">
              <a:noFill/>
              <a:miter lim="800000"/>
              <a:headEnd/>
              <a:tailEnd/>
            </a:ln>
          </p:spPr>
          <p:txBody>
            <a:bodyPr/>
            <a:lstStyle/>
            <a:p>
              <a:endParaRPr lang="en-GB"/>
            </a:p>
          </p:txBody>
        </p:sp>
        <p:sp>
          <p:nvSpPr>
            <p:cNvPr id="71206" name="Line 40"/>
            <p:cNvSpPr>
              <a:spLocks noChangeShapeType="1"/>
            </p:cNvSpPr>
            <p:nvPr/>
          </p:nvSpPr>
          <p:spPr bwMode="auto">
            <a:xfrm>
              <a:off x="2446" y="900"/>
              <a:ext cx="370" cy="1"/>
            </a:xfrm>
            <a:prstGeom prst="line">
              <a:avLst/>
            </a:prstGeom>
            <a:noFill/>
            <a:ln w="0">
              <a:solidFill>
                <a:srgbClr val="000000"/>
              </a:solidFill>
              <a:round/>
              <a:headEnd/>
              <a:tailEnd/>
            </a:ln>
          </p:spPr>
          <p:txBody>
            <a:bodyPr/>
            <a:lstStyle/>
            <a:p>
              <a:endParaRPr lang="en-GB"/>
            </a:p>
          </p:txBody>
        </p:sp>
        <p:sp>
          <p:nvSpPr>
            <p:cNvPr id="71207" name="Rectangle 41"/>
            <p:cNvSpPr>
              <a:spLocks noChangeArrowheads="1"/>
            </p:cNvSpPr>
            <p:nvPr/>
          </p:nvSpPr>
          <p:spPr bwMode="auto">
            <a:xfrm>
              <a:off x="2816" y="902"/>
              <a:ext cx="3" cy="2"/>
            </a:xfrm>
            <a:prstGeom prst="rect">
              <a:avLst/>
            </a:prstGeom>
            <a:solidFill>
              <a:srgbClr val="000000"/>
            </a:solidFill>
            <a:ln w="9525">
              <a:noFill/>
              <a:miter lim="800000"/>
              <a:headEnd/>
              <a:tailEnd/>
            </a:ln>
          </p:spPr>
          <p:txBody>
            <a:bodyPr/>
            <a:lstStyle/>
            <a:p>
              <a:endParaRPr lang="en-GB"/>
            </a:p>
          </p:txBody>
        </p:sp>
        <p:sp>
          <p:nvSpPr>
            <p:cNvPr id="71208" name="Line 42"/>
            <p:cNvSpPr>
              <a:spLocks noChangeShapeType="1"/>
            </p:cNvSpPr>
            <p:nvPr/>
          </p:nvSpPr>
          <p:spPr bwMode="auto">
            <a:xfrm>
              <a:off x="2816" y="902"/>
              <a:ext cx="3" cy="1"/>
            </a:xfrm>
            <a:prstGeom prst="line">
              <a:avLst/>
            </a:prstGeom>
            <a:noFill/>
            <a:ln w="0">
              <a:solidFill>
                <a:srgbClr val="000000"/>
              </a:solidFill>
              <a:round/>
              <a:headEnd/>
              <a:tailEnd/>
            </a:ln>
          </p:spPr>
          <p:txBody>
            <a:bodyPr/>
            <a:lstStyle/>
            <a:p>
              <a:endParaRPr lang="en-GB"/>
            </a:p>
          </p:txBody>
        </p:sp>
        <p:sp>
          <p:nvSpPr>
            <p:cNvPr id="71209" name="Rectangle 43"/>
            <p:cNvSpPr>
              <a:spLocks noChangeArrowheads="1"/>
            </p:cNvSpPr>
            <p:nvPr/>
          </p:nvSpPr>
          <p:spPr bwMode="auto">
            <a:xfrm>
              <a:off x="2816" y="900"/>
              <a:ext cx="3" cy="2"/>
            </a:xfrm>
            <a:prstGeom prst="rect">
              <a:avLst/>
            </a:prstGeom>
            <a:solidFill>
              <a:srgbClr val="000000"/>
            </a:solidFill>
            <a:ln w="9525">
              <a:noFill/>
              <a:miter lim="800000"/>
              <a:headEnd/>
              <a:tailEnd/>
            </a:ln>
          </p:spPr>
          <p:txBody>
            <a:bodyPr/>
            <a:lstStyle/>
            <a:p>
              <a:endParaRPr lang="en-GB"/>
            </a:p>
          </p:txBody>
        </p:sp>
        <p:sp>
          <p:nvSpPr>
            <p:cNvPr id="71210" name="Line 44"/>
            <p:cNvSpPr>
              <a:spLocks noChangeShapeType="1"/>
            </p:cNvSpPr>
            <p:nvPr/>
          </p:nvSpPr>
          <p:spPr bwMode="auto">
            <a:xfrm>
              <a:off x="2816" y="900"/>
              <a:ext cx="3" cy="1"/>
            </a:xfrm>
            <a:prstGeom prst="line">
              <a:avLst/>
            </a:prstGeom>
            <a:noFill/>
            <a:ln w="0">
              <a:solidFill>
                <a:srgbClr val="000000"/>
              </a:solidFill>
              <a:round/>
              <a:headEnd/>
              <a:tailEnd/>
            </a:ln>
          </p:spPr>
          <p:txBody>
            <a:bodyPr/>
            <a:lstStyle/>
            <a:p>
              <a:endParaRPr lang="en-GB"/>
            </a:p>
          </p:txBody>
        </p:sp>
        <p:sp>
          <p:nvSpPr>
            <p:cNvPr id="71211" name="Line 45"/>
            <p:cNvSpPr>
              <a:spLocks noChangeShapeType="1"/>
            </p:cNvSpPr>
            <p:nvPr/>
          </p:nvSpPr>
          <p:spPr bwMode="auto">
            <a:xfrm>
              <a:off x="2816" y="900"/>
              <a:ext cx="1" cy="2"/>
            </a:xfrm>
            <a:prstGeom prst="line">
              <a:avLst/>
            </a:prstGeom>
            <a:noFill/>
            <a:ln w="0">
              <a:solidFill>
                <a:srgbClr val="000000"/>
              </a:solidFill>
              <a:round/>
              <a:headEnd/>
              <a:tailEnd/>
            </a:ln>
          </p:spPr>
          <p:txBody>
            <a:bodyPr/>
            <a:lstStyle/>
            <a:p>
              <a:endParaRPr lang="en-GB"/>
            </a:p>
          </p:txBody>
        </p:sp>
        <p:sp>
          <p:nvSpPr>
            <p:cNvPr id="71212" name="Rectangle 46"/>
            <p:cNvSpPr>
              <a:spLocks noChangeArrowheads="1"/>
            </p:cNvSpPr>
            <p:nvPr/>
          </p:nvSpPr>
          <p:spPr bwMode="auto">
            <a:xfrm>
              <a:off x="2819" y="900"/>
              <a:ext cx="370" cy="2"/>
            </a:xfrm>
            <a:prstGeom prst="rect">
              <a:avLst/>
            </a:prstGeom>
            <a:solidFill>
              <a:srgbClr val="000000"/>
            </a:solidFill>
            <a:ln w="9525">
              <a:noFill/>
              <a:miter lim="800000"/>
              <a:headEnd/>
              <a:tailEnd/>
            </a:ln>
          </p:spPr>
          <p:txBody>
            <a:bodyPr/>
            <a:lstStyle/>
            <a:p>
              <a:endParaRPr lang="en-GB"/>
            </a:p>
          </p:txBody>
        </p:sp>
        <p:sp>
          <p:nvSpPr>
            <p:cNvPr id="71213" name="Line 47"/>
            <p:cNvSpPr>
              <a:spLocks noChangeShapeType="1"/>
            </p:cNvSpPr>
            <p:nvPr/>
          </p:nvSpPr>
          <p:spPr bwMode="auto">
            <a:xfrm>
              <a:off x="2819" y="900"/>
              <a:ext cx="370" cy="1"/>
            </a:xfrm>
            <a:prstGeom prst="line">
              <a:avLst/>
            </a:prstGeom>
            <a:noFill/>
            <a:ln w="0">
              <a:solidFill>
                <a:srgbClr val="000000"/>
              </a:solidFill>
              <a:round/>
              <a:headEnd/>
              <a:tailEnd/>
            </a:ln>
          </p:spPr>
          <p:txBody>
            <a:bodyPr/>
            <a:lstStyle/>
            <a:p>
              <a:endParaRPr lang="en-GB"/>
            </a:p>
          </p:txBody>
        </p:sp>
        <p:sp>
          <p:nvSpPr>
            <p:cNvPr id="71214" name="Rectangle 48"/>
            <p:cNvSpPr>
              <a:spLocks noChangeArrowheads="1"/>
            </p:cNvSpPr>
            <p:nvPr/>
          </p:nvSpPr>
          <p:spPr bwMode="auto">
            <a:xfrm>
              <a:off x="3189" y="902"/>
              <a:ext cx="3" cy="2"/>
            </a:xfrm>
            <a:prstGeom prst="rect">
              <a:avLst/>
            </a:prstGeom>
            <a:solidFill>
              <a:srgbClr val="000000"/>
            </a:solidFill>
            <a:ln w="9525">
              <a:noFill/>
              <a:miter lim="800000"/>
              <a:headEnd/>
              <a:tailEnd/>
            </a:ln>
          </p:spPr>
          <p:txBody>
            <a:bodyPr/>
            <a:lstStyle/>
            <a:p>
              <a:endParaRPr lang="en-GB"/>
            </a:p>
          </p:txBody>
        </p:sp>
        <p:sp>
          <p:nvSpPr>
            <p:cNvPr id="71215" name="Line 49"/>
            <p:cNvSpPr>
              <a:spLocks noChangeShapeType="1"/>
            </p:cNvSpPr>
            <p:nvPr/>
          </p:nvSpPr>
          <p:spPr bwMode="auto">
            <a:xfrm>
              <a:off x="3189" y="902"/>
              <a:ext cx="3" cy="1"/>
            </a:xfrm>
            <a:prstGeom prst="line">
              <a:avLst/>
            </a:prstGeom>
            <a:noFill/>
            <a:ln w="0">
              <a:solidFill>
                <a:srgbClr val="000000"/>
              </a:solidFill>
              <a:round/>
              <a:headEnd/>
              <a:tailEnd/>
            </a:ln>
          </p:spPr>
          <p:txBody>
            <a:bodyPr/>
            <a:lstStyle/>
            <a:p>
              <a:endParaRPr lang="en-GB"/>
            </a:p>
          </p:txBody>
        </p:sp>
        <p:sp>
          <p:nvSpPr>
            <p:cNvPr id="71216" name="Rectangle 50"/>
            <p:cNvSpPr>
              <a:spLocks noChangeArrowheads="1"/>
            </p:cNvSpPr>
            <p:nvPr/>
          </p:nvSpPr>
          <p:spPr bwMode="auto">
            <a:xfrm>
              <a:off x="3189" y="900"/>
              <a:ext cx="3" cy="2"/>
            </a:xfrm>
            <a:prstGeom prst="rect">
              <a:avLst/>
            </a:prstGeom>
            <a:solidFill>
              <a:srgbClr val="000000"/>
            </a:solidFill>
            <a:ln w="9525">
              <a:noFill/>
              <a:miter lim="800000"/>
              <a:headEnd/>
              <a:tailEnd/>
            </a:ln>
          </p:spPr>
          <p:txBody>
            <a:bodyPr/>
            <a:lstStyle/>
            <a:p>
              <a:endParaRPr lang="en-GB"/>
            </a:p>
          </p:txBody>
        </p:sp>
        <p:sp>
          <p:nvSpPr>
            <p:cNvPr id="71217" name="Line 51"/>
            <p:cNvSpPr>
              <a:spLocks noChangeShapeType="1"/>
            </p:cNvSpPr>
            <p:nvPr/>
          </p:nvSpPr>
          <p:spPr bwMode="auto">
            <a:xfrm>
              <a:off x="3189" y="900"/>
              <a:ext cx="3" cy="1"/>
            </a:xfrm>
            <a:prstGeom prst="line">
              <a:avLst/>
            </a:prstGeom>
            <a:noFill/>
            <a:ln w="0">
              <a:solidFill>
                <a:srgbClr val="000000"/>
              </a:solidFill>
              <a:round/>
              <a:headEnd/>
              <a:tailEnd/>
            </a:ln>
          </p:spPr>
          <p:txBody>
            <a:bodyPr/>
            <a:lstStyle/>
            <a:p>
              <a:endParaRPr lang="en-GB"/>
            </a:p>
          </p:txBody>
        </p:sp>
        <p:sp>
          <p:nvSpPr>
            <p:cNvPr id="71218" name="Line 52"/>
            <p:cNvSpPr>
              <a:spLocks noChangeShapeType="1"/>
            </p:cNvSpPr>
            <p:nvPr/>
          </p:nvSpPr>
          <p:spPr bwMode="auto">
            <a:xfrm>
              <a:off x="3189" y="900"/>
              <a:ext cx="1" cy="2"/>
            </a:xfrm>
            <a:prstGeom prst="line">
              <a:avLst/>
            </a:prstGeom>
            <a:noFill/>
            <a:ln w="0">
              <a:solidFill>
                <a:srgbClr val="000000"/>
              </a:solidFill>
              <a:round/>
              <a:headEnd/>
              <a:tailEnd/>
            </a:ln>
          </p:spPr>
          <p:txBody>
            <a:bodyPr/>
            <a:lstStyle/>
            <a:p>
              <a:endParaRPr lang="en-GB"/>
            </a:p>
          </p:txBody>
        </p:sp>
        <p:sp>
          <p:nvSpPr>
            <p:cNvPr id="71219" name="Rectangle 53"/>
            <p:cNvSpPr>
              <a:spLocks noChangeArrowheads="1"/>
            </p:cNvSpPr>
            <p:nvPr/>
          </p:nvSpPr>
          <p:spPr bwMode="auto">
            <a:xfrm>
              <a:off x="3192" y="900"/>
              <a:ext cx="286" cy="2"/>
            </a:xfrm>
            <a:prstGeom prst="rect">
              <a:avLst/>
            </a:prstGeom>
            <a:solidFill>
              <a:srgbClr val="000000"/>
            </a:solidFill>
            <a:ln w="9525">
              <a:noFill/>
              <a:miter lim="800000"/>
              <a:headEnd/>
              <a:tailEnd/>
            </a:ln>
          </p:spPr>
          <p:txBody>
            <a:bodyPr/>
            <a:lstStyle/>
            <a:p>
              <a:endParaRPr lang="en-GB"/>
            </a:p>
          </p:txBody>
        </p:sp>
        <p:sp>
          <p:nvSpPr>
            <p:cNvPr id="71220" name="Line 54"/>
            <p:cNvSpPr>
              <a:spLocks noChangeShapeType="1"/>
            </p:cNvSpPr>
            <p:nvPr/>
          </p:nvSpPr>
          <p:spPr bwMode="auto">
            <a:xfrm>
              <a:off x="3192" y="900"/>
              <a:ext cx="286" cy="1"/>
            </a:xfrm>
            <a:prstGeom prst="line">
              <a:avLst/>
            </a:prstGeom>
            <a:noFill/>
            <a:ln w="0">
              <a:solidFill>
                <a:srgbClr val="000000"/>
              </a:solidFill>
              <a:round/>
              <a:headEnd/>
              <a:tailEnd/>
            </a:ln>
          </p:spPr>
          <p:txBody>
            <a:bodyPr/>
            <a:lstStyle/>
            <a:p>
              <a:endParaRPr lang="en-GB"/>
            </a:p>
          </p:txBody>
        </p:sp>
        <p:sp>
          <p:nvSpPr>
            <p:cNvPr id="71221" name="Rectangle 55"/>
            <p:cNvSpPr>
              <a:spLocks noChangeArrowheads="1"/>
            </p:cNvSpPr>
            <p:nvPr/>
          </p:nvSpPr>
          <p:spPr bwMode="auto">
            <a:xfrm>
              <a:off x="3478" y="900"/>
              <a:ext cx="3" cy="2"/>
            </a:xfrm>
            <a:prstGeom prst="rect">
              <a:avLst/>
            </a:prstGeom>
            <a:solidFill>
              <a:srgbClr val="000000"/>
            </a:solidFill>
            <a:ln w="9525">
              <a:noFill/>
              <a:miter lim="800000"/>
              <a:headEnd/>
              <a:tailEnd/>
            </a:ln>
          </p:spPr>
          <p:txBody>
            <a:bodyPr/>
            <a:lstStyle/>
            <a:p>
              <a:endParaRPr lang="en-GB"/>
            </a:p>
          </p:txBody>
        </p:sp>
        <p:sp>
          <p:nvSpPr>
            <p:cNvPr id="71222" name="Line 56"/>
            <p:cNvSpPr>
              <a:spLocks noChangeShapeType="1"/>
            </p:cNvSpPr>
            <p:nvPr/>
          </p:nvSpPr>
          <p:spPr bwMode="auto">
            <a:xfrm>
              <a:off x="3478" y="900"/>
              <a:ext cx="3" cy="1"/>
            </a:xfrm>
            <a:prstGeom prst="line">
              <a:avLst/>
            </a:prstGeom>
            <a:noFill/>
            <a:ln w="0">
              <a:solidFill>
                <a:srgbClr val="000000"/>
              </a:solidFill>
              <a:round/>
              <a:headEnd/>
              <a:tailEnd/>
            </a:ln>
          </p:spPr>
          <p:txBody>
            <a:bodyPr/>
            <a:lstStyle/>
            <a:p>
              <a:endParaRPr lang="en-GB"/>
            </a:p>
          </p:txBody>
        </p:sp>
        <p:sp>
          <p:nvSpPr>
            <p:cNvPr id="71223" name="Line 57"/>
            <p:cNvSpPr>
              <a:spLocks noChangeShapeType="1"/>
            </p:cNvSpPr>
            <p:nvPr/>
          </p:nvSpPr>
          <p:spPr bwMode="auto">
            <a:xfrm>
              <a:off x="3478" y="900"/>
              <a:ext cx="1" cy="2"/>
            </a:xfrm>
            <a:prstGeom prst="line">
              <a:avLst/>
            </a:prstGeom>
            <a:noFill/>
            <a:ln w="0">
              <a:solidFill>
                <a:srgbClr val="000000"/>
              </a:solidFill>
              <a:round/>
              <a:headEnd/>
              <a:tailEnd/>
            </a:ln>
          </p:spPr>
          <p:txBody>
            <a:bodyPr/>
            <a:lstStyle/>
            <a:p>
              <a:endParaRPr lang="en-GB"/>
            </a:p>
          </p:txBody>
        </p:sp>
        <p:sp>
          <p:nvSpPr>
            <p:cNvPr id="71224" name="Rectangle 58"/>
            <p:cNvSpPr>
              <a:spLocks noChangeArrowheads="1"/>
            </p:cNvSpPr>
            <p:nvPr/>
          </p:nvSpPr>
          <p:spPr bwMode="auto">
            <a:xfrm>
              <a:off x="3481" y="900"/>
              <a:ext cx="1" cy="2"/>
            </a:xfrm>
            <a:prstGeom prst="rect">
              <a:avLst/>
            </a:prstGeom>
            <a:solidFill>
              <a:srgbClr val="000000"/>
            </a:solidFill>
            <a:ln w="9525">
              <a:noFill/>
              <a:miter lim="800000"/>
              <a:headEnd/>
              <a:tailEnd/>
            </a:ln>
          </p:spPr>
          <p:txBody>
            <a:bodyPr/>
            <a:lstStyle/>
            <a:p>
              <a:endParaRPr lang="en-GB"/>
            </a:p>
          </p:txBody>
        </p:sp>
        <p:sp>
          <p:nvSpPr>
            <p:cNvPr id="71225" name="Line 59"/>
            <p:cNvSpPr>
              <a:spLocks noChangeShapeType="1"/>
            </p:cNvSpPr>
            <p:nvPr/>
          </p:nvSpPr>
          <p:spPr bwMode="auto">
            <a:xfrm>
              <a:off x="3481" y="900"/>
              <a:ext cx="1" cy="2"/>
            </a:xfrm>
            <a:prstGeom prst="line">
              <a:avLst/>
            </a:prstGeom>
            <a:noFill/>
            <a:ln w="0">
              <a:solidFill>
                <a:srgbClr val="000000"/>
              </a:solidFill>
              <a:round/>
              <a:headEnd/>
              <a:tailEnd/>
            </a:ln>
          </p:spPr>
          <p:txBody>
            <a:bodyPr/>
            <a:lstStyle/>
            <a:p>
              <a:endParaRPr lang="en-GB"/>
            </a:p>
          </p:txBody>
        </p:sp>
        <p:sp>
          <p:nvSpPr>
            <p:cNvPr id="71226" name="Rectangle 60"/>
            <p:cNvSpPr>
              <a:spLocks noChangeArrowheads="1"/>
            </p:cNvSpPr>
            <p:nvPr/>
          </p:nvSpPr>
          <p:spPr bwMode="auto">
            <a:xfrm>
              <a:off x="3482" y="900"/>
              <a:ext cx="3" cy="2"/>
            </a:xfrm>
            <a:prstGeom prst="rect">
              <a:avLst/>
            </a:prstGeom>
            <a:solidFill>
              <a:srgbClr val="000000"/>
            </a:solidFill>
            <a:ln w="9525">
              <a:noFill/>
              <a:miter lim="800000"/>
              <a:headEnd/>
              <a:tailEnd/>
            </a:ln>
          </p:spPr>
          <p:txBody>
            <a:bodyPr/>
            <a:lstStyle/>
            <a:p>
              <a:endParaRPr lang="en-GB"/>
            </a:p>
          </p:txBody>
        </p:sp>
        <p:sp>
          <p:nvSpPr>
            <p:cNvPr id="71227" name="Line 61"/>
            <p:cNvSpPr>
              <a:spLocks noChangeShapeType="1"/>
            </p:cNvSpPr>
            <p:nvPr/>
          </p:nvSpPr>
          <p:spPr bwMode="auto">
            <a:xfrm>
              <a:off x="3482" y="900"/>
              <a:ext cx="3" cy="1"/>
            </a:xfrm>
            <a:prstGeom prst="line">
              <a:avLst/>
            </a:prstGeom>
            <a:noFill/>
            <a:ln w="0">
              <a:solidFill>
                <a:srgbClr val="000000"/>
              </a:solidFill>
              <a:round/>
              <a:headEnd/>
              <a:tailEnd/>
            </a:ln>
          </p:spPr>
          <p:txBody>
            <a:bodyPr/>
            <a:lstStyle/>
            <a:p>
              <a:endParaRPr lang="en-GB"/>
            </a:p>
          </p:txBody>
        </p:sp>
        <p:sp>
          <p:nvSpPr>
            <p:cNvPr id="71228" name="Line 62"/>
            <p:cNvSpPr>
              <a:spLocks noChangeShapeType="1"/>
            </p:cNvSpPr>
            <p:nvPr/>
          </p:nvSpPr>
          <p:spPr bwMode="auto">
            <a:xfrm>
              <a:off x="3482" y="900"/>
              <a:ext cx="1" cy="2"/>
            </a:xfrm>
            <a:prstGeom prst="line">
              <a:avLst/>
            </a:prstGeom>
            <a:noFill/>
            <a:ln w="0">
              <a:solidFill>
                <a:srgbClr val="000000"/>
              </a:solidFill>
              <a:round/>
              <a:headEnd/>
              <a:tailEnd/>
            </a:ln>
          </p:spPr>
          <p:txBody>
            <a:bodyPr/>
            <a:lstStyle/>
            <a:p>
              <a:endParaRPr lang="en-GB"/>
            </a:p>
          </p:txBody>
        </p:sp>
        <p:sp>
          <p:nvSpPr>
            <p:cNvPr id="71229" name="Rectangle 63"/>
            <p:cNvSpPr>
              <a:spLocks noChangeArrowheads="1"/>
            </p:cNvSpPr>
            <p:nvPr/>
          </p:nvSpPr>
          <p:spPr bwMode="auto">
            <a:xfrm>
              <a:off x="3485" y="900"/>
              <a:ext cx="76" cy="2"/>
            </a:xfrm>
            <a:prstGeom prst="rect">
              <a:avLst/>
            </a:prstGeom>
            <a:solidFill>
              <a:srgbClr val="000000"/>
            </a:solidFill>
            <a:ln w="9525">
              <a:noFill/>
              <a:miter lim="800000"/>
              <a:headEnd/>
              <a:tailEnd/>
            </a:ln>
          </p:spPr>
          <p:txBody>
            <a:bodyPr/>
            <a:lstStyle/>
            <a:p>
              <a:endParaRPr lang="en-GB"/>
            </a:p>
          </p:txBody>
        </p:sp>
        <p:sp>
          <p:nvSpPr>
            <p:cNvPr id="71230" name="Line 64"/>
            <p:cNvSpPr>
              <a:spLocks noChangeShapeType="1"/>
            </p:cNvSpPr>
            <p:nvPr/>
          </p:nvSpPr>
          <p:spPr bwMode="auto">
            <a:xfrm>
              <a:off x="3485" y="900"/>
              <a:ext cx="76" cy="1"/>
            </a:xfrm>
            <a:prstGeom prst="line">
              <a:avLst/>
            </a:prstGeom>
            <a:noFill/>
            <a:ln w="0">
              <a:solidFill>
                <a:srgbClr val="000000"/>
              </a:solidFill>
              <a:round/>
              <a:headEnd/>
              <a:tailEnd/>
            </a:ln>
          </p:spPr>
          <p:txBody>
            <a:bodyPr/>
            <a:lstStyle/>
            <a:p>
              <a:endParaRPr lang="en-GB"/>
            </a:p>
          </p:txBody>
        </p:sp>
        <p:sp>
          <p:nvSpPr>
            <p:cNvPr id="71231" name="Rectangle 65"/>
            <p:cNvSpPr>
              <a:spLocks noChangeArrowheads="1"/>
            </p:cNvSpPr>
            <p:nvPr/>
          </p:nvSpPr>
          <p:spPr bwMode="auto">
            <a:xfrm>
              <a:off x="3561" y="902"/>
              <a:ext cx="3" cy="2"/>
            </a:xfrm>
            <a:prstGeom prst="rect">
              <a:avLst/>
            </a:prstGeom>
            <a:solidFill>
              <a:srgbClr val="000000"/>
            </a:solidFill>
            <a:ln w="9525">
              <a:noFill/>
              <a:miter lim="800000"/>
              <a:headEnd/>
              <a:tailEnd/>
            </a:ln>
          </p:spPr>
          <p:txBody>
            <a:bodyPr/>
            <a:lstStyle/>
            <a:p>
              <a:endParaRPr lang="en-GB"/>
            </a:p>
          </p:txBody>
        </p:sp>
        <p:sp>
          <p:nvSpPr>
            <p:cNvPr id="71232" name="Line 66"/>
            <p:cNvSpPr>
              <a:spLocks noChangeShapeType="1"/>
            </p:cNvSpPr>
            <p:nvPr/>
          </p:nvSpPr>
          <p:spPr bwMode="auto">
            <a:xfrm>
              <a:off x="3561" y="902"/>
              <a:ext cx="3" cy="1"/>
            </a:xfrm>
            <a:prstGeom prst="line">
              <a:avLst/>
            </a:prstGeom>
            <a:noFill/>
            <a:ln w="0">
              <a:solidFill>
                <a:srgbClr val="000000"/>
              </a:solidFill>
              <a:round/>
              <a:headEnd/>
              <a:tailEnd/>
            </a:ln>
          </p:spPr>
          <p:txBody>
            <a:bodyPr/>
            <a:lstStyle/>
            <a:p>
              <a:endParaRPr lang="en-GB"/>
            </a:p>
          </p:txBody>
        </p:sp>
        <p:sp>
          <p:nvSpPr>
            <p:cNvPr id="71233" name="Rectangle 67"/>
            <p:cNvSpPr>
              <a:spLocks noChangeArrowheads="1"/>
            </p:cNvSpPr>
            <p:nvPr/>
          </p:nvSpPr>
          <p:spPr bwMode="auto">
            <a:xfrm>
              <a:off x="3561" y="900"/>
              <a:ext cx="3" cy="2"/>
            </a:xfrm>
            <a:prstGeom prst="rect">
              <a:avLst/>
            </a:prstGeom>
            <a:solidFill>
              <a:srgbClr val="000000"/>
            </a:solidFill>
            <a:ln w="9525">
              <a:noFill/>
              <a:miter lim="800000"/>
              <a:headEnd/>
              <a:tailEnd/>
            </a:ln>
          </p:spPr>
          <p:txBody>
            <a:bodyPr/>
            <a:lstStyle/>
            <a:p>
              <a:endParaRPr lang="en-GB"/>
            </a:p>
          </p:txBody>
        </p:sp>
        <p:sp>
          <p:nvSpPr>
            <p:cNvPr id="71234" name="Line 68"/>
            <p:cNvSpPr>
              <a:spLocks noChangeShapeType="1"/>
            </p:cNvSpPr>
            <p:nvPr/>
          </p:nvSpPr>
          <p:spPr bwMode="auto">
            <a:xfrm>
              <a:off x="3561" y="900"/>
              <a:ext cx="3" cy="1"/>
            </a:xfrm>
            <a:prstGeom prst="line">
              <a:avLst/>
            </a:prstGeom>
            <a:noFill/>
            <a:ln w="0">
              <a:solidFill>
                <a:srgbClr val="000000"/>
              </a:solidFill>
              <a:round/>
              <a:headEnd/>
              <a:tailEnd/>
            </a:ln>
          </p:spPr>
          <p:txBody>
            <a:bodyPr/>
            <a:lstStyle/>
            <a:p>
              <a:endParaRPr lang="en-GB"/>
            </a:p>
          </p:txBody>
        </p:sp>
        <p:sp>
          <p:nvSpPr>
            <p:cNvPr id="71235" name="Line 69"/>
            <p:cNvSpPr>
              <a:spLocks noChangeShapeType="1"/>
            </p:cNvSpPr>
            <p:nvPr/>
          </p:nvSpPr>
          <p:spPr bwMode="auto">
            <a:xfrm>
              <a:off x="3561" y="900"/>
              <a:ext cx="1" cy="2"/>
            </a:xfrm>
            <a:prstGeom prst="line">
              <a:avLst/>
            </a:prstGeom>
            <a:noFill/>
            <a:ln w="0">
              <a:solidFill>
                <a:srgbClr val="000000"/>
              </a:solidFill>
              <a:round/>
              <a:headEnd/>
              <a:tailEnd/>
            </a:ln>
          </p:spPr>
          <p:txBody>
            <a:bodyPr/>
            <a:lstStyle/>
            <a:p>
              <a:endParaRPr lang="en-GB"/>
            </a:p>
          </p:txBody>
        </p:sp>
        <p:sp>
          <p:nvSpPr>
            <p:cNvPr id="71236" name="Rectangle 70"/>
            <p:cNvSpPr>
              <a:spLocks noChangeArrowheads="1"/>
            </p:cNvSpPr>
            <p:nvPr/>
          </p:nvSpPr>
          <p:spPr bwMode="auto">
            <a:xfrm>
              <a:off x="3564" y="900"/>
              <a:ext cx="370" cy="2"/>
            </a:xfrm>
            <a:prstGeom prst="rect">
              <a:avLst/>
            </a:prstGeom>
            <a:solidFill>
              <a:srgbClr val="000000"/>
            </a:solidFill>
            <a:ln w="9525">
              <a:noFill/>
              <a:miter lim="800000"/>
              <a:headEnd/>
              <a:tailEnd/>
            </a:ln>
          </p:spPr>
          <p:txBody>
            <a:bodyPr/>
            <a:lstStyle/>
            <a:p>
              <a:endParaRPr lang="en-GB"/>
            </a:p>
          </p:txBody>
        </p:sp>
        <p:sp>
          <p:nvSpPr>
            <p:cNvPr id="71237" name="Line 71"/>
            <p:cNvSpPr>
              <a:spLocks noChangeShapeType="1"/>
            </p:cNvSpPr>
            <p:nvPr/>
          </p:nvSpPr>
          <p:spPr bwMode="auto">
            <a:xfrm>
              <a:off x="3564" y="900"/>
              <a:ext cx="370" cy="1"/>
            </a:xfrm>
            <a:prstGeom prst="line">
              <a:avLst/>
            </a:prstGeom>
            <a:noFill/>
            <a:ln w="0">
              <a:solidFill>
                <a:srgbClr val="000000"/>
              </a:solidFill>
              <a:round/>
              <a:headEnd/>
              <a:tailEnd/>
            </a:ln>
          </p:spPr>
          <p:txBody>
            <a:bodyPr/>
            <a:lstStyle/>
            <a:p>
              <a:endParaRPr lang="en-GB"/>
            </a:p>
          </p:txBody>
        </p:sp>
        <p:sp>
          <p:nvSpPr>
            <p:cNvPr id="71238" name="Rectangle 72"/>
            <p:cNvSpPr>
              <a:spLocks noChangeArrowheads="1"/>
            </p:cNvSpPr>
            <p:nvPr/>
          </p:nvSpPr>
          <p:spPr bwMode="auto">
            <a:xfrm>
              <a:off x="3934" y="900"/>
              <a:ext cx="3" cy="4"/>
            </a:xfrm>
            <a:prstGeom prst="rect">
              <a:avLst/>
            </a:prstGeom>
            <a:solidFill>
              <a:srgbClr val="000000"/>
            </a:solidFill>
            <a:ln w="9525">
              <a:noFill/>
              <a:miter lim="800000"/>
              <a:headEnd/>
              <a:tailEnd/>
            </a:ln>
          </p:spPr>
          <p:txBody>
            <a:bodyPr/>
            <a:lstStyle/>
            <a:p>
              <a:endParaRPr lang="en-GB"/>
            </a:p>
          </p:txBody>
        </p:sp>
        <p:sp>
          <p:nvSpPr>
            <p:cNvPr id="71239" name="Line 73"/>
            <p:cNvSpPr>
              <a:spLocks noChangeShapeType="1"/>
            </p:cNvSpPr>
            <p:nvPr/>
          </p:nvSpPr>
          <p:spPr bwMode="auto">
            <a:xfrm>
              <a:off x="3934" y="900"/>
              <a:ext cx="1" cy="4"/>
            </a:xfrm>
            <a:prstGeom prst="line">
              <a:avLst/>
            </a:prstGeom>
            <a:noFill/>
            <a:ln w="0">
              <a:solidFill>
                <a:srgbClr val="000000"/>
              </a:solidFill>
              <a:round/>
              <a:headEnd/>
              <a:tailEnd/>
            </a:ln>
          </p:spPr>
          <p:txBody>
            <a:bodyPr/>
            <a:lstStyle/>
            <a:p>
              <a:endParaRPr lang="en-GB"/>
            </a:p>
          </p:txBody>
        </p:sp>
        <p:sp>
          <p:nvSpPr>
            <p:cNvPr id="71240" name="Rectangle 74"/>
            <p:cNvSpPr>
              <a:spLocks noChangeArrowheads="1"/>
            </p:cNvSpPr>
            <p:nvPr/>
          </p:nvSpPr>
          <p:spPr bwMode="auto">
            <a:xfrm>
              <a:off x="3934" y="900"/>
              <a:ext cx="3" cy="2"/>
            </a:xfrm>
            <a:prstGeom prst="rect">
              <a:avLst/>
            </a:prstGeom>
            <a:solidFill>
              <a:srgbClr val="000000"/>
            </a:solidFill>
            <a:ln w="9525">
              <a:noFill/>
              <a:miter lim="800000"/>
              <a:headEnd/>
              <a:tailEnd/>
            </a:ln>
          </p:spPr>
          <p:txBody>
            <a:bodyPr/>
            <a:lstStyle/>
            <a:p>
              <a:endParaRPr lang="en-GB"/>
            </a:p>
          </p:txBody>
        </p:sp>
        <p:sp>
          <p:nvSpPr>
            <p:cNvPr id="71241" name="Line 75"/>
            <p:cNvSpPr>
              <a:spLocks noChangeShapeType="1"/>
            </p:cNvSpPr>
            <p:nvPr/>
          </p:nvSpPr>
          <p:spPr bwMode="auto">
            <a:xfrm>
              <a:off x="3934" y="900"/>
              <a:ext cx="3" cy="1"/>
            </a:xfrm>
            <a:prstGeom prst="line">
              <a:avLst/>
            </a:prstGeom>
            <a:noFill/>
            <a:ln w="0">
              <a:solidFill>
                <a:srgbClr val="000000"/>
              </a:solidFill>
              <a:round/>
              <a:headEnd/>
              <a:tailEnd/>
            </a:ln>
          </p:spPr>
          <p:txBody>
            <a:bodyPr/>
            <a:lstStyle/>
            <a:p>
              <a:endParaRPr lang="en-GB"/>
            </a:p>
          </p:txBody>
        </p:sp>
        <p:sp>
          <p:nvSpPr>
            <p:cNvPr id="71242" name="Line 76"/>
            <p:cNvSpPr>
              <a:spLocks noChangeShapeType="1"/>
            </p:cNvSpPr>
            <p:nvPr/>
          </p:nvSpPr>
          <p:spPr bwMode="auto">
            <a:xfrm>
              <a:off x="3934" y="900"/>
              <a:ext cx="1" cy="2"/>
            </a:xfrm>
            <a:prstGeom prst="line">
              <a:avLst/>
            </a:prstGeom>
            <a:noFill/>
            <a:ln w="0">
              <a:solidFill>
                <a:srgbClr val="000000"/>
              </a:solidFill>
              <a:round/>
              <a:headEnd/>
              <a:tailEnd/>
            </a:ln>
          </p:spPr>
          <p:txBody>
            <a:bodyPr/>
            <a:lstStyle/>
            <a:p>
              <a:endParaRPr lang="en-GB"/>
            </a:p>
          </p:txBody>
        </p:sp>
        <p:sp>
          <p:nvSpPr>
            <p:cNvPr id="71243" name="Rectangle 77"/>
            <p:cNvSpPr>
              <a:spLocks noChangeArrowheads="1"/>
            </p:cNvSpPr>
            <p:nvPr/>
          </p:nvSpPr>
          <p:spPr bwMode="auto">
            <a:xfrm>
              <a:off x="500" y="904"/>
              <a:ext cx="3" cy="538"/>
            </a:xfrm>
            <a:prstGeom prst="rect">
              <a:avLst/>
            </a:prstGeom>
            <a:solidFill>
              <a:srgbClr val="000000"/>
            </a:solidFill>
            <a:ln w="9525">
              <a:noFill/>
              <a:miter lim="800000"/>
              <a:headEnd/>
              <a:tailEnd/>
            </a:ln>
          </p:spPr>
          <p:txBody>
            <a:bodyPr/>
            <a:lstStyle/>
            <a:p>
              <a:endParaRPr lang="en-GB"/>
            </a:p>
          </p:txBody>
        </p:sp>
        <p:sp>
          <p:nvSpPr>
            <p:cNvPr id="71244" name="Line 78"/>
            <p:cNvSpPr>
              <a:spLocks noChangeShapeType="1"/>
            </p:cNvSpPr>
            <p:nvPr/>
          </p:nvSpPr>
          <p:spPr bwMode="auto">
            <a:xfrm>
              <a:off x="500" y="904"/>
              <a:ext cx="1" cy="538"/>
            </a:xfrm>
            <a:prstGeom prst="line">
              <a:avLst/>
            </a:prstGeom>
            <a:noFill/>
            <a:ln w="0">
              <a:solidFill>
                <a:srgbClr val="000000"/>
              </a:solidFill>
              <a:round/>
              <a:headEnd/>
              <a:tailEnd/>
            </a:ln>
          </p:spPr>
          <p:txBody>
            <a:bodyPr/>
            <a:lstStyle/>
            <a:p>
              <a:endParaRPr lang="en-GB"/>
            </a:p>
          </p:txBody>
        </p:sp>
        <p:sp>
          <p:nvSpPr>
            <p:cNvPr id="71245" name="Rectangle 79"/>
            <p:cNvSpPr>
              <a:spLocks noChangeArrowheads="1"/>
            </p:cNvSpPr>
            <p:nvPr/>
          </p:nvSpPr>
          <p:spPr bwMode="auto">
            <a:xfrm>
              <a:off x="1327" y="904"/>
              <a:ext cx="3" cy="538"/>
            </a:xfrm>
            <a:prstGeom prst="rect">
              <a:avLst/>
            </a:prstGeom>
            <a:solidFill>
              <a:srgbClr val="000000"/>
            </a:solidFill>
            <a:ln w="9525">
              <a:noFill/>
              <a:miter lim="800000"/>
              <a:headEnd/>
              <a:tailEnd/>
            </a:ln>
          </p:spPr>
          <p:txBody>
            <a:bodyPr/>
            <a:lstStyle/>
            <a:p>
              <a:endParaRPr lang="en-GB"/>
            </a:p>
          </p:txBody>
        </p:sp>
        <p:sp>
          <p:nvSpPr>
            <p:cNvPr id="71246" name="Line 80"/>
            <p:cNvSpPr>
              <a:spLocks noChangeShapeType="1"/>
            </p:cNvSpPr>
            <p:nvPr/>
          </p:nvSpPr>
          <p:spPr bwMode="auto">
            <a:xfrm>
              <a:off x="1327" y="904"/>
              <a:ext cx="1" cy="538"/>
            </a:xfrm>
            <a:prstGeom prst="line">
              <a:avLst/>
            </a:prstGeom>
            <a:noFill/>
            <a:ln w="0">
              <a:solidFill>
                <a:srgbClr val="000000"/>
              </a:solidFill>
              <a:round/>
              <a:headEnd/>
              <a:tailEnd/>
            </a:ln>
          </p:spPr>
          <p:txBody>
            <a:bodyPr/>
            <a:lstStyle/>
            <a:p>
              <a:endParaRPr lang="en-GB"/>
            </a:p>
          </p:txBody>
        </p:sp>
        <p:sp>
          <p:nvSpPr>
            <p:cNvPr id="71247" name="Rectangle 81"/>
            <p:cNvSpPr>
              <a:spLocks noChangeArrowheads="1"/>
            </p:cNvSpPr>
            <p:nvPr/>
          </p:nvSpPr>
          <p:spPr bwMode="auto">
            <a:xfrm>
              <a:off x="1699" y="904"/>
              <a:ext cx="3" cy="538"/>
            </a:xfrm>
            <a:prstGeom prst="rect">
              <a:avLst/>
            </a:prstGeom>
            <a:solidFill>
              <a:srgbClr val="000000"/>
            </a:solidFill>
            <a:ln w="9525">
              <a:noFill/>
              <a:miter lim="800000"/>
              <a:headEnd/>
              <a:tailEnd/>
            </a:ln>
          </p:spPr>
          <p:txBody>
            <a:bodyPr/>
            <a:lstStyle/>
            <a:p>
              <a:endParaRPr lang="en-GB"/>
            </a:p>
          </p:txBody>
        </p:sp>
        <p:sp>
          <p:nvSpPr>
            <p:cNvPr id="71248" name="Line 82"/>
            <p:cNvSpPr>
              <a:spLocks noChangeShapeType="1"/>
            </p:cNvSpPr>
            <p:nvPr/>
          </p:nvSpPr>
          <p:spPr bwMode="auto">
            <a:xfrm>
              <a:off x="1699" y="904"/>
              <a:ext cx="1" cy="538"/>
            </a:xfrm>
            <a:prstGeom prst="line">
              <a:avLst/>
            </a:prstGeom>
            <a:noFill/>
            <a:ln w="0">
              <a:solidFill>
                <a:srgbClr val="000000"/>
              </a:solidFill>
              <a:round/>
              <a:headEnd/>
              <a:tailEnd/>
            </a:ln>
          </p:spPr>
          <p:txBody>
            <a:bodyPr/>
            <a:lstStyle/>
            <a:p>
              <a:endParaRPr lang="en-GB"/>
            </a:p>
          </p:txBody>
        </p:sp>
        <p:sp>
          <p:nvSpPr>
            <p:cNvPr id="71249" name="Rectangle 83"/>
            <p:cNvSpPr>
              <a:spLocks noChangeArrowheads="1"/>
            </p:cNvSpPr>
            <p:nvPr/>
          </p:nvSpPr>
          <p:spPr bwMode="auto">
            <a:xfrm>
              <a:off x="2072" y="904"/>
              <a:ext cx="3" cy="538"/>
            </a:xfrm>
            <a:prstGeom prst="rect">
              <a:avLst/>
            </a:prstGeom>
            <a:solidFill>
              <a:srgbClr val="000000"/>
            </a:solidFill>
            <a:ln w="9525">
              <a:noFill/>
              <a:miter lim="800000"/>
              <a:headEnd/>
              <a:tailEnd/>
            </a:ln>
          </p:spPr>
          <p:txBody>
            <a:bodyPr/>
            <a:lstStyle/>
            <a:p>
              <a:endParaRPr lang="en-GB"/>
            </a:p>
          </p:txBody>
        </p:sp>
        <p:sp>
          <p:nvSpPr>
            <p:cNvPr id="71250" name="Line 84"/>
            <p:cNvSpPr>
              <a:spLocks noChangeShapeType="1"/>
            </p:cNvSpPr>
            <p:nvPr/>
          </p:nvSpPr>
          <p:spPr bwMode="auto">
            <a:xfrm>
              <a:off x="2072" y="904"/>
              <a:ext cx="1" cy="538"/>
            </a:xfrm>
            <a:prstGeom prst="line">
              <a:avLst/>
            </a:prstGeom>
            <a:noFill/>
            <a:ln w="0">
              <a:solidFill>
                <a:srgbClr val="000000"/>
              </a:solidFill>
              <a:round/>
              <a:headEnd/>
              <a:tailEnd/>
            </a:ln>
          </p:spPr>
          <p:txBody>
            <a:bodyPr/>
            <a:lstStyle/>
            <a:p>
              <a:endParaRPr lang="en-GB"/>
            </a:p>
          </p:txBody>
        </p:sp>
        <p:sp>
          <p:nvSpPr>
            <p:cNvPr id="71251" name="Rectangle 85"/>
            <p:cNvSpPr>
              <a:spLocks noChangeArrowheads="1"/>
            </p:cNvSpPr>
            <p:nvPr/>
          </p:nvSpPr>
          <p:spPr bwMode="auto">
            <a:xfrm>
              <a:off x="2443" y="904"/>
              <a:ext cx="3" cy="538"/>
            </a:xfrm>
            <a:prstGeom prst="rect">
              <a:avLst/>
            </a:prstGeom>
            <a:solidFill>
              <a:srgbClr val="000000"/>
            </a:solidFill>
            <a:ln w="9525">
              <a:noFill/>
              <a:miter lim="800000"/>
              <a:headEnd/>
              <a:tailEnd/>
            </a:ln>
          </p:spPr>
          <p:txBody>
            <a:bodyPr/>
            <a:lstStyle/>
            <a:p>
              <a:endParaRPr lang="en-GB"/>
            </a:p>
          </p:txBody>
        </p:sp>
        <p:sp>
          <p:nvSpPr>
            <p:cNvPr id="71252" name="Line 86"/>
            <p:cNvSpPr>
              <a:spLocks noChangeShapeType="1"/>
            </p:cNvSpPr>
            <p:nvPr/>
          </p:nvSpPr>
          <p:spPr bwMode="auto">
            <a:xfrm>
              <a:off x="2443" y="904"/>
              <a:ext cx="1" cy="538"/>
            </a:xfrm>
            <a:prstGeom prst="line">
              <a:avLst/>
            </a:prstGeom>
            <a:noFill/>
            <a:ln w="0">
              <a:solidFill>
                <a:srgbClr val="000000"/>
              </a:solidFill>
              <a:round/>
              <a:headEnd/>
              <a:tailEnd/>
            </a:ln>
          </p:spPr>
          <p:txBody>
            <a:bodyPr/>
            <a:lstStyle/>
            <a:p>
              <a:endParaRPr lang="en-GB"/>
            </a:p>
          </p:txBody>
        </p:sp>
        <p:sp>
          <p:nvSpPr>
            <p:cNvPr id="71253" name="Rectangle 87"/>
            <p:cNvSpPr>
              <a:spLocks noChangeArrowheads="1"/>
            </p:cNvSpPr>
            <p:nvPr/>
          </p:nvSpPr>
          <p:spPr bwMode="auto">
            <a:xfrm>
              <a:off x="2816" y="904"/>
              <a:ext cx="3" cy="538"/>
            </a:xfrm>
            <a:prstGeom prst="rect">
              <a:avLst/>
            </a:prstGeom>
            <a:solidFill>
              <a:srgbClr val="000000"/>
            </a:solidFill>
            <a:ln w="9525">
              <a:noFill/>
              <a:miter lim="800000"/>
              <a:headEnd/>
              <a:tailEnd/>
            </a:ln>
          </p:spPr>
          <p:txBody>
            <a:bodyPr/>
            <a:lstStyle/>
            <a:p>
              <a:endParaRPr lang="en-GB"/>
            </a:p>
          </p:txBody>
        </p:sp>
        <p:sp>
          <p:nvSpPr>
            <p:cNvPr id="71254" name="Line 88"/>
            <p:cNvSpPr>
              <a:spLocks noChangeShapeType="1"/>
            </p:cNvSpPr>
            <p:nvPr/>
          </p:nvSpPr>
          <p:spPr bwMode="auto">
            <a:xfrm>
              <a:off x="2816" y="904"/>
              <a:ext cx="1" cy="538"/>
            </a:xfrm>
            <a:prstGeom prst="line">
              <a:avLst/>
            </a:prstGeom>
            <a:noFill/>
            <a:ln w="0">
              <a:solidFill>
                <a:srgbClr val="000000"/>
              </a:solidFill>
              <a:round/>
              <a:headEnd/>
              <a:tailEnd/>
            </a:ln>
          </p:spPr>
          <p:txBody>
            <a:bodyPr/>
            <a:lstStyle/>
            <a:p>
              <a:endParaRPr lang="en-GB"/>
            </a:p>
          </p:txBody>
        </p:sp>
        <p:sp>
          <p:nvSpPr>
            <p:cNvPr id="71255" name="Rectangle 89"/>
            <p:cNvSpPr>
              <a:spLocks noChangeArrowheads="1"/>
            </p:cNvSpPr>
            <p:nvPr/>
          </p:nvSpPr>
          <p:spPr bwMode="auto">
            <a:xfrm>
              <a:off x="3189" y="904"/>
              <a:ext cx="3" cy="538"/>
            </a:xfrm>
            <a:prstGeom prst="rect">
              <a:avLst/>
            </a:prstGeom>
            <a:solidFill>
              <a:srgbClr val="000000"/>
            </a:solidFill>
            <a:ln w="9525">
              <a:noFill/>
              <a:miter lim="800000"/>
              <a:headEnd/>
              <a:tailEnd/>
            </a:ln>
          </p:spPr>
          <p:txBody>
            <a:bodyPr/>
            <a:lstStyle/>
            <a:p>
              <a:endParaRPr lang="en-GB"/>
            </a:p>
          </p:txBody>
        </p:sp>
        <p:sp>
          <p:nvSpPr>
            <p:cNvPr id="71256" name="Line 90"/>
            <p:cNvSpPr>
              <a:spLocks noChangeShapeType="1"/>
            </p:cNvSpPr>
            <p:nvPr/>
          </p:nvSpPr>
          <p:spPr bwMode="auto">
            <a:xfrm>
              <a:off x="3189" y="904"/>
              <a:ext cx="1" cy="538"/>
            </a:xfrm>
            <a:prstGeom prst="line">
              <a:avLst/>
            </a:prstGeom>
            <a:noFill/>
            <a:ln w="0">
              <a:solidFill>
                <a:srgbClr val="000000"/>
              </a:solidFill>
              <a:round/>
              <a:headEnd/>
              <a:tailEnd/>
            </a:ln>
          </p:spPr>
          <p:txBody>
            <a:bodyPr/>
            <a:lstStyle/>
            <a:p>
              <a:endParaRPr lang="en-GB"/>
            </a:p>
          </p:txBody>
        </p:sp>
        <p:sp>
          <p:nvSpPr>
            <p:cNvPr id="71257" name="Rectangle 91"/>
            <p:cNvSpPr>
              <a:spLocks noChangeArrowheads="1"/>
            </p:cNvSpPr>
            <p:nvPr/>
          </p:nvSpPr>
          <p:spPr bwMode="auto">
            <a:xfrm>
              <a:off x="3561" y="904"/>
              <a:ext cx="3" cy="538"/>
            </a:xfrm>
            <a:prstGeom prst="rect">
              <a:avLst/>
            </a:prstGeom>
            <a:solidFill>
              <a:srgbClr val="000000"/>
            </a:solidFill>
            <a:ln w="9525">
              <a:noFill/>
              <a:miter lim="800000"/>
              <a:headEnd/>
              <a:tailEnd/>
            </a:ln>
          </p:spPr>
          <p:txBody>
            <a:bodyPr/>
            <a:lstStyle/>
            <a:p>
              <a:endParaRPr lang="en-GB"/>
            </a:p>
          </p:txBody>
        </p:sp>
        <p:sp>
          <p:nvSpPr>
            <p:cNvPr id="71258" name="Line 92"/>
            <p:cNvSpPr>
              <a:spLocks noChangeShapeType="1"/>
            </p:cNvSpPr>
            <p:nvPr/>
          </p:nvSpPr>
          <p:spPr bwMode="auto">
            <a:xfrm>
              <a:off x="3561" y="904"/>
              <a:ext cx="1" cy="538"/>
            </a:xfrm>
            <a:prstGeom prst="line">
              <a:avLst/>
            </a:prstGeom>
            <a:noFill/>
            <a:ln w="0">
              <a:solidFill>
                <a:srgbClr val="000000"/>
              </a:solidFill>
              <a:round/>
              <a:headEnd/>
              <a:tailEnd/>
            </a:ln>
          </p:spPr>
          <p:txBody>
            <a:bodyPr/>
            <a:lstStyle/>
            <a:p>
              <a:endParaRPr lang="en-GB"/>
            </a:p>
          </p:txBody>
        </p:sp>
        <p:sp>
          <p:nvSpPr>
            <p:cNvPr id="71259" name="Rectangle 93"/>
            <p:cNvSpPr>
              <a:spLocks noChangeArrowheads="1"/>
            </p:cNvSpPr>
            <p:nvPr/>
          </p:nvSpPr>
          <p:spPr bwMode="auto">
            <a:xfrm>
              <a:off x="3934" y="904"/>
              <a:ext cx="3" cy="538"/>
            </a:xfrm>
            <a:prstGeom prst="rect">
              <a:avLst/>
            </a:prstGeom>
            <a:solidFill>
              <a:srgbClr val="000000"/>
            </a:solidFill>
            <a:ln w="9525">
              <a:noFill/>
              <a:miter lim="800000"/>
              <a:headEnd/>
              <a:tailEnd/>
            </a:ln>
          </p:spPr>
          <p:txBody>
            <a:bodyPr/>
            <a:lstStyle/>
            <a:p>
              <a:endParaRPr lang="en-GB"/>
            </a:p>
          </p:txBody>
        </p:sp>
        <p:sp>
          <p:nvSpPr>
            <p:cNvPr id="71260" name="Line 94"/>
            <p:cNvSpPr>
              <a:spLocks noChangeShapeType="1"/>
            </p:cNvSpPr>
            <p:nvPr/>
          </p:nvSpPr>
          <p:spPr bwMode="auto">
            <a:xfrm>
              <a:off x="3934" y="904"/>
              <a:ext cx="1" cy="538"/>
            </a:xfrm>
            <a:prstGeom prst="line">
              <a:avLst/>
            </a:prstGeom>
            <a:noFill/>
            <a:ln w="0">
              <a:solidFill>
                <a:srgbClr val="000000"/>
              </a:solidFill>
              <a:round/>
              <a:headEnd/>
              <a:tailEnd/>
            </a:ln>
          </p:spPr>
          <p:txBody>
            <a:bodyPr/>
            <a:lstStyle/>
            <a:p>
              <a:endParaRPr lang="en-GB"/>
            </a:p>
          </p:txBody>
        </p:sp>
        <p:sp>
          <p:nvSpPr>
            <p:cNvPr id="71261" name="Rectangle 95"/>
            <p:cNvSpPr>
              <a:spLocks noChangeArrowheads="1"/>
            </p:cNvSpPr>
            <p:nvPr/>
          </p:nvSpPr>
          <p:spPr bwMode="auto">
            <a:xfrm>
              <a:off x="631" y="1518"/>
              <a:ext cx="35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GROWTH</a:t>
              </a:r>
              <a:endParaRPr lang="en-US" sz="1000">
                <a:latin typeface="Times New Roman" pitchFamily="18" charset="0"/>
              </a:endParaRPr>
            </a:p>
          </p:txBody>
        </p:sp>
        <p:sp>
          <p:nvSpPr>
            <p:cNvPr id="71262" name="Rectangle 96"/>
            <p:cNvSpPr>
              <a:spLocks noChangeArrowheads="1"/>
            </p:cNvSpPr>
            <p:nvPr/>
          </p:nvSpPr>
          <p:spPr bwMode="auto">
            <a:xfrm>
              <a:off x="615" y="1589"/>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263" name="Rectangle 97"/>
            <p:cNvSpPr>
              <a:spLocks noChangeArrowheads="1"/>
            </p:cNvSpPr>
            <p:nvPr/>
          </p:nvSpPr>
          <p:spPr bwMode="auto">
            <a:xfrm>
              <a:off x="1490" y="1525"/>
              <a:ext cx="8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1 %</a:t>
              </a:r>
              <a:endParaRPr lang="en-US" sz="1000">
                <a:latin typeface="Times New Roman" pitchFamily="18" charset="0"/>
              </a:endParaRPr>
            </a:p>
          </p:txBody>
        </p:sp>
        <p:sp>
          <p:nvSpPr>
            <p:cNvPr id="71264" name="Rectangle 98"/>
            <p:cNvSpPr>
              <a:spLocks noChangeArrowheads="1"/>
            </p:cNvSpPr>
            <p:nvPr/>
          </p:nvSpPr>
          <p:spPr bwMode="auto">
            <a:xfrm>
              <a:off x="1868" y="1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265" name="Rectangle 99"/>
            <p:cNvSpPr>
              <a:spLocks noChangeArrowheads="1"/>
            </p:cNvSpPr>
            <p:nvPr/>
          </p:nvSpPr>
          <p:spPr bwMode="auto">
            <a:xfrm>
              <a:off x="2228" y="15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14%</a:t>
              </a:r>
              <a:endParaRPr lang="en-US" sz="1000">
                <a:latin typeface="Times New Roman" pitchFamily="18" charset="0"/>
              </a:endParaRPr>
            </a:p>
          </p:txBody>
        </p:sp>
        <p:sp>
          <p:nvSpPr>
            <p:cNvPr id="71266" name="Rectangle 100"/>
            <p:cNvSpPr>
              <a:spLocks noChangeArrowheads="1"/>
            </p:cNvSpPr>
            <p:nvPr/>
          </p:nvSpPr>
          <p:spPr bwMode="auto">
            <a:xfrm>
              <a:off x="2613" y="1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267" name="Rectangle 101"/>
            <p:cNvSpPr>
              <a:spLocks noChangeArrowheads="1"/>
            </p:cNvSpPr>
            <p:nvPr/>
          </p:nvSpPr>
          <p:spPr bwMode="auto">
            <a:xfrm>
              <a:off x="3717" y="15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18%</a:t>
              </a:r>
              <a:endParaRPr lang="en-US" sz="1000">
                <a:latin typeface="Times New Roman" pitchFamily="18" charset="0"/>
              </a:endParaRPr>
            </a:p>
          </p:txBody>
        </p:sp>
        <p:sp>
          <p:nvSpPr>
            <p:cNvPr id="71268" name="Rectangle 102"/>
            <p:cNvSpPr>
              <a:spLocks noChangeArrowheads="1"/>
            </p:cNvSpPr>
            <p:nvPr/>
          </p:nvSpPr>
          <p:spPr bwMode="auto">
            <a:xfrm>
              <a:off x="500" y="1442"/>
              <a:ext cx="3" cy="4"/>
            </a:xfrm>
            <a:prstGeom prst="rect">
              <a:avLst/>
            </a:prstGeom>
            <a:solidFill>
              <a:srgbClr val="000000"/>
            </a:solidFill>
            <a:ln w="9525">
              <a:noFill/>
              <a:miter lim="800000"/>
              <a:headEnd/>
              <a:tailEnd/>
            </a:ln>
          </p:spPr>
          <p:txBody>
            <a:bodyPr/>
            <a:lstStyle/>
            <a:p>
              <a:endParaRPr lang="en-GB"/>
            </a:p>
          </p:txBody>
        </p:sp>
        <p:sp>
          <p:nvSpPr>
            <p:cNvPr id="71269" name="Line 103"/>
            <p:cNvSpPr>
              <a:spLocks noChangeShapeType="1"/>
            </p:cNvSpPr>
            <p:nvPr/>
          </p:nvSpPr>
          <p:spPr bwMode="auto">
            <a:xfrm>
              <a:off x="500" y="1442"/>
              <a:ext cx="1" cy="4"/>
            </a:xfrm>
            <a:prstGeom prst="line">
              <a:avLst/>
            </a:prstGeom>
            <a:noFill/>
            <a:ln w="0">
              <a:solidFill>
                <a:srgbClr val="000000"/>
              </a:solidFill>
              <a:round/>
              <a:headEnd/>
              <a:tailEnd/>
            </a:ln>
          </p:spPr>
          <p:txBody>
            <a:bodyPr/>
            <a:lstStyle/>
            <a:p>
              <a:endParaRPr lang="en-GB"/>
            </a:p>
          </p:txBody>
        </p:sp>
        <p:sp>
          <p:nvSpPr>
            <p:cNvPr id="71270" name="Rectangle 104"/>
            <p:cNvSpPr>
              <a:spLocks noChangeArrowheads="1"/>
            </p:cNvSpPr>
            <p:nvPr/>
          </p:nvSpPr>
          <p:spPr bwMode="auto">
            <a:xfrm>
              <a:off x="503" y="1442"/>
              <a:ext cx="824" cy="3"/>
            </a:xfrm>
            <a:prstGeom prst="rect">
              <a:avLst/>
            </a:prstGeom>
            <a:solidFill>
              <a:srgbClr val="000000"/>
            </a:solidFill>
            <a:ln w="9525">
              <a:noFill/>
              <a:miter lim="800000"/>
              <a:headEnd/>
              <a:tailEnd/>
            </a:ln>
          </p:spPr>
          <p:txBody>
            <a:bodyPr/>
            <a:lstStyle/>
            <a:p>
              <a:endParaRPr lang="en-GB"/>
            </a:p>
          </p:txBody>
        </p:sp>
        <p:sp>
          <p:nvSpPr>
            <p:cNvPr id="71271" name="Line 105"/>
            <p:cNvSpPr>
              <a:spLocks noChangeShapeType="1"/>
            </p:cNvSpPr>
            <p:nvPr/>
          </p:nvSpPr>
          <p:spPr bwMode="auto">
            <a:xfrm>
              <a:off x="503" y="1442"/>
              <a:ext cx="824" cy="1"/>
            </a:xfrm>
            <a:prstGeom prst="line">
              <a:avLst/>
            </a:prstGeom>
            <a:noFill/>
            <a:ln w="0">
              <a:solidFill>
                <a:srgbClr val="000000"/>
              </a:solidFill>
              <a:round/>
              <a:headEnd/>
              <a:tailEnd/>
            </a:ln>
          </p:spPr>
          <p:txBody>
            <a:bodyPr/>
            <a:lstStyle/>
            <a:p>
              <a:endParaRPr lang="en-GB"/>
            </a:p>
          </p:txBody>
        </p:sp>
        <p:sp>
          <p:nvSpPr>
            <p:cNvPr id="71272" name="Rectangle 106"/>
            <p:cNvSpPr>
              <a:spLocks noChangeArrowheads="1"/>
            </p:cNvSpPr>
            <p:nvPr/>
          </p:nvSpPr>
          <p:spPr bwMode="auto">
            <a:xfrm>
              <a:off x="1327" y="1442"/>
              <a:ext cx="3" cy="4"/>
            </a:xfrm>
            <a:prstGeom prst="rect">
              <a:avLst/>
            </a:prstGeom>
            <a:solidFill>
              <a:srgbClr val="000000"/>
            </a:solidFill>
            <a:ln w="9525">
              <a:noFill/>
              <a:miter lim="800000"/>
              <a:headEnd/>
              <a:tailEnd/>
            </a:ln>
          </p:spPr>
          <p:txBody>
            <a:bodyPr/>
            <a:lstStyle/>
            <a:p>
              <a:endParaRPr lang="en-GB"/>
            </a:p>
          </p:txBody>
        </p:sp>
        <p:sp>
          <p:nvSpPr>
            <p:cNvPr id="71273" name="Line 107"/>
            <p:cNvSpPr>
              <a:spLocks noChangeShapeType="1"/>
            </p:cNvSpPr>
            <p:nvPr/>
          </p:nvSpPr>
          <p:spPr bwMode="auto">
            <a:xfrm>
              <a:off x="1327" y="1442"/>
              <a:ext cx="1" cy="4"/>
            </a:xfrm>
            <a:prstGeom prst="line">
              <a:avLst/>
            </a:prstGeom>
            <a:noFill/>
            <a:ln w="0">
              <a:solidFill>
                <a:srgbClr val="000000"/>
              </a:solidFill>
              <a:round/>
              <a:headEnd/>
              <a:tailEnd/>
            </a:ln>
          </p:spPr>
          <p:txBody>
            <a:bodyPr/>
            <a:lstStyle/>
            <a:p>
              <a:endParaRPr lang="en-GB"/>
            </a:p>
          </p:txBody>
        </p:sp>
        <p:sp>
          <p:nvSpPr>
            <p:cNvPr id="71274" name="Rectangle 108"/>
            <p:cNvSpPr>
              <a:spLocks noChangeArrowheads="1"/>
            </p:cNvSpPr>
            <p:nvPr/>
          </p:nvSpPr>
          <p:spPr bwMode="auto">
            <a:xfrm>
              <a:off x="1330" y="1442"/>
              <a:ext cx="369" cy="3"/>
            </a:xfrm>
            <a:prstGeom prst="rect">
              <a:avLst/>
            </a:prstGeom>
            <a:solidFill>
              <a:srgbClr val="000000"/>
            </a:solidFill>
            <a:ln w="9525">
              <a:noFill/>
              <a:miter lim="800000"/>
              <a:headEnd/>
              <a:tailEnd/>
            </a:ln>
          </p:spPr>
          <p:txBody>
            <a:bodyPr/>
            <a:lstStyle/>
            <a:p>
              <a:endParaRPr lang="en-GB"/>
            </a:p>
          </p:txBody>
        </p:sp>
        <p:sp>
          <p:nvSpPr>
            <p:cNvPr id="71275" name="Line 109"/>
            <p:cNvSpPr>
              <a:spLocks noChangeShapeType="1"/>
            </p:cNvSpPr>
            <p:nvPr/>
          </p:nvSpPr>
          <p:spPr bwMode="auto">
            <a:xfrm>
              <a:off x="1330" y="1442"/>
              <a:ext cx="369" cy="1"/>
            </a:xfrm>
            <a:prstGeom prst="line">
              <a:avLst/>
            </a:prstGeom>
            <a:noFill/>
            <a:ln w="0">
              <a:solidFill>
                <a:srgbClr val="000000"/>
              </a:solidFill>
              <a:round/>
              <a:headEnd/>
              <a:tailEnd/>
            </a:ln>
          </p:spPr>
          <p:txBody>
            <a:bodyPr/>
            <a:lstStyle/>
            <a:p>
              <a:endParaRPr lang="en-GB"/>
            </a:p>
          </p:txBody>
        </p:sp>
        <p:sp>
          <p:nvSpPr>
            <p:cNvPr id="71276" name="Rectangle 110"/>
            <p:cNvSpPr>
              <a:spLocks noChangeArrowheads="1"/>
            </p:cNvSpPr>
            <p:nvPr/>
          </p:nvSpPr>
          <p:spPr bwMode="auto">
            <a:xfrm>
              <a:off x="1699" y="1442"/>
              <a:ext cx="3" cy="4"/>
            </a:xfrm>
            <a:prstGeom prst="rect">
              <a:avLst/>
            </a:prstGeom>
            <a:solidFill>
              <a:srgbClr val="000000"/>
            </a:solidFill>
            <a:ln w="9525">
              <a:noFill/>
              <a:miter lim="800000"/>
              <a:headEnd/>
              <a:tailEnd/>
            </a:ln>
          </p:spPr>
          <p:txBody>
            <a:bodyPr/>
            <a:lstStyle/>
            <a:p>
              <a:endParaRPr lang="en-GB"/>
            </a:p>
          </p:txBody>
        </p:sp>
        <p:sp>
          <p:nvSpPr>
            <p:cNvPr id="71277" name="Line 111"/>
            <p:cNvSpPr>
              <a:spLocks noChangeShapeType="1"/>
            </p:cNvSpPr>
            <p:nvPr/>
          </p:nvSpPr>
          <p:spPr bwMode="auto">
            <a:xfrm>
              <a:off x="1699" y="1442"/>
              <a:ext cx="1" cy="4"/>
            </a:xfrm>
            <a:prstGeom prst="line">
              <a:avLst/>
            </a:prstGeom>
            <a:noFill/>
            <a:ln w="0">
              <a:solidFill>
                <a:srgbClr val="000000"/>
              </a:solidFill>
              <a:round/>
              <a:headEnd/>
              <a:tailEnd/>
            </a:ln>
          </p:spPr>
          <p:txBody>
            <a:bodyPr/>
            <a:lstStyle/>
            <a:p>
              <a:endParaRPr lang="en-GB"/>
            </a:p>
          </p:txBody>
        </p:sp>
        <p:sp>
          <p:nvSpPr>
            <p:cNvPr id="71278" name="Rectangle 112"/>
            <p:cNvSpPr>
              <a:spLocks noChangeArrowheads="1"/>
            </p:cNvSpPr>
            <p:nvPr/>
          </p:nvSpPr>
          <p:spPr bwMode="auto">
            <a:xfrm>
              <a:off x="1702" y="1442"/>
              <a:ext cx="370" cy="3"/>
            </a:xfrm>
            <a:prstGeom prst="rect">
              <a:avLst/>
            </a:prstGeom>
            <a:solidFill>
              <a:srgbClr val="000000"/>
            </a:solidFill>
            <a:ln w="9525">
              <a:noFill/>
              <a:miter lim="800000"/>
              <a:headEnd/>
              <a:tailEnd/>
            </a:ln>
          </p:spPr>
          <p:txBody>
            <a:bodyPr/>
            <a:lstStyle/>
            <a:p>
              <a:endParaRPr lang="en-GB"/>
            </a:p>
          </p:txBody>
        </p:sp>
        <p:sp>
          <p:nvSpPr>
            <p:cNvPr id="71279" name="Line 113"/>
            <p:cNvSpPr>
              <a:spLocks noChangeShapeType="1"/>
            </p:cNvSpPr>
            <p:nvPr/>
          </p:nvSpPr>
          <p:spPr bwMode="auto">
            <a:xfrm>
              <a:off x="1702" y="1442"/>
              <a:ext cx="370" cy="1"/>
            </a:xfrm>
            <a:prstGeom prst="line">
              <a:avLst/>
            </a:prstGeom>
            <a:noFill/>
            <a:ln w="0">
              <a:solidFill>
                <a:srgbClr val="000000"/>
              </a:solidFill>
              <a:round/>
              <a:headEnd/>
              <a:tailEnd/>
            </a:ln>
          </p:spPr>
          <p:txBody>
            <a:bodyPr/>
            <a:lstStyle/>
            <a:p>
              <a:endParaRPr lang="en-GB"/>
            </a:p>
          </p:txBody>
        </p:sp>
        <p:sp>
          <p:nvSpPr>
            <p:cNvPr id="71280" name="Rectangle 114"/>
            <p:cNvSpPr>
              <a:spLocks noChangeArrowheads="1"/>
            </p:cNvSpPr>
            <p:nvPr/>
          </p:nvSpPr>
          <p:spPr bwMode="auto">
            <a:xfrm>
              <a:off x="2072" y="1442"/>
              <a:ext cx="3" cy="4"/>
            </a:xfrm>
            <a:prstGeom prst="rect">
              <a:avLst/>
            </a:prstGeom>
            <a:solidFill>
              <a:srgbClr val="000000"/>
            </a:solidFill>
            <a:ln w="9525">
              <a:noFill/>
              <a:miter lim="800000"/>
              <a:headEnd/>
              <a:tailEnd/>
            </a:ln>
          </p:spPr>
          <p:txBody>
            <a:bodyPr/>
            <a:lstStyle/>
            <a:p>
              <a:endParaRPr lang="en-GB"/>
            </a:p>
          </p:txBody>
        </p:sp>
        <p:sp>
          <p:nvSpPr>
            <p:cNvPr id="71281" name="Line 115"/>
            <p:cNvSpPr>
              <a:spLocks noChangeShapeType="1"/>
            </p:cNvSpPr>
            <p:nvPr/>
          </p:nvSpPr>
          <p:spPr bwMode="auto">
            <a:xfrm>
              <a:off x="2072" y="1442"/>
              <a:ext cx="1" cy="4"/>
            </a:xfrm>
            <a:prstGeom prst="line">
              <a:avLst/>
            </a:prstGeom>
            <a:noFill/>
            <a:ln w="0">
              <a:solidFill>
                <a:srgbClr val="000000"/>
              </a:solidFill>
              <a:round/>
              <a:headEnd/>
              <a:tailEnd/>
            </a:ln>
          </p:spPr>
          <p:txBody>
            <a:bodyPr/>
            <a:lstStyle/>
            <a:p>
              <a:endParaRPr lang="en-GB"/>
            </a:p>
          </p:txBody>
        </p:sp>
        <p:sp>
          <p:nvSpPr>
            <p:cNvPr id="71282" name="Rectangle 116"/>
            <p:cNvSpPr>
              <a:spLocks noChangeArrowheads="1"/>
            </p:cNvSpPr>
            <p:nvPr/>
          </p:nvSpPr>
          <p:spPr bwMode="auto">
            <a:xfrm>
              <a:off x="2075" y="1442"/>
              <a:ext cx="368" cy="3"/>
            </a:xfrm>
            <a:prstGeom prst="rect">
              <a:avLst/>
            </a:prstGeom>
            <a:solidFill>
              <a:srgbClr val="000000"/>
            </a:solidFill>
            <a:ln w="9525">
              <a:noFill/>
              <a:miter lim="800000"/>
              <a:headEnd/>
              <a:tailEnd/>
            </a:ln>
          </p:spPr>
          <p:txBody>
            <a:bodyPr/>
            <a:lstStyle/>
            <a:p>
              <a:endParaRPr lang="en-GB"/>
            </a:p>
          </p:txBody>
        </p:sp>
        <p:sp>
          <p:nvSpPr>
            <p:cNvPr id="71283" name="Line 117"/>
            <p:cNvSpPr>
              <a:spLocks noChangeShapeType="1"/>
            </p:cNvSpPr>
            <p:nvPr/>
          </p:nvSpPr>
          <p:spPr bwMode="auto">
            <a:xfrm>
              <a:off x="2075" y="1442"/>
              <a:ext cx="368" cy="1"/>
            </a:xfrm>
            <a:prstGeom prst="line">
              <a:avLst/>
            </a:prstGeom>
            <a:noFill/>
            <a:ln w="0">
              <a:solidFill>
                <a:srgbClr val="000000"/>
              </a:solidFill>
              <a:round/>
              <a:headEnd/>
              <a:tailEnd/>
            </a:ln>
          </p:spPr>
          <p:txBody>
            <a:bodyPr/>
            <a:lstStyle/>
            <a:p>
              <a:endParaRPr lang="en-GB"/>
            </a:p>
          </p:txBody>
        </p:sp>
        <p:sp>
          <p:nvSpPr>
            <p:cNvPr id="71284" name="Rectangle 118"/>
            <p:cNvSpPr>
              <a:spLocks noChangeArrowheads="1"/>
            </p:cNvSpPr>
            <p:nvPr/>
          </p:nvSpPr>
          <p:spPr bwMode="auto">
            <a:xfrm>
              <a:off x="2443" y="1442"/>
              <a:ext cx="3" cy="4"/>
            </a:xfrm>
            <a:prstGeom prst="rect">
              <a:avLst/>
            </a:prstGeom>
            <a:solidFill>
              <a:srgbClr val="000000"/>
            </a:solidFill>
            <a:ln w="9525">
              <a:noFill/>
              <a:miter lim="800000"/>
              <a:headEnd/>
              <a:tailEnd/>
            </a:ln>
          </p:spPr>
          <p:txBody>
            <a:bodyPr/>
            <a:lstStyle/>
            <a:p>
              <a:endParaRPr lang="en-GB"/>
            </a:p>
          </p:txBody>
        </p:sp>
        <p:sp>
          <p:nvSpPr>
            <p:cNvPr id="71285" name="Line 119"/>
            <p:cNvSpPr>
              <a:spLocks noChangeShapeType="1"/>
            </p:cNvSpPr>
            <p:nvPr/>
          </p:nvSpPr>
          <p:spPr bwMode="auto">
            <a:xfrm>
              <a:off x="2443" y="1442"/>
              <a:ext cx="1" cy="4"/>
            </a:xfrm>
            <a:prstGeom prst="line">
              <a:avLst/>
            </a:prstGeom>
            <a:noFill/>
            <a:ln w="0">
              <a:solidFill>
                <a:srgbClr val="000000"/>
              </a:solidFill>
              <a:round/>
              <a:headEnd/>
              <a:tailEnd/>
            </a:ln>
          </p:spPr>
          <p:txBody>
            <a:bodyPr/>
            <a:lstStyle/>
            <a:p>
              <a:endParaRPr lang="en-GB"/>
            </a:p>
          </p:txBody>
        </p:sp>
        <p:sp>
          <p:nvSpPr>
            <p:cNvPr id="71286" name="Rectangle 120"/>
            <p:cNvSpPr>
              <a:spLocks noChangeArrowheads="1"/>
            </p:cNvSpPr>
            <p:nvPr/>
          </p:nvSpPr>
          <p:spPr bwMode="auto">
            <a:xfrm>
              <a:off x="2446" y="1442"/>
              <a:ext cx="370" cy="3"/>
            </a:xfrm>
            <a:prstGeom prst="rect">
              <a:avLst/>
            </a:prstGeom>
            <a:solidFill>
              <a:srgbClr val="000000"/>
            </a:solidFill>
            <a:ln w="9525">
              <a:noFill/>
              <a:miter lim="800000"/>
              <a:headEnd/>
              <a:tailEnd/>
            </a:ln>
          </p:spPr>
          <p:txBody>
            <a:bodyPr/>
            <a:lstStyle/>
            <a:p>
              <a:endParaRPr lang="en-GB"/>
            </a:p>
          </p:txBody>
        </p:sp>
        <p:sp>
          <p:nvSpPr>
            <p:cNvPr id="71287" name="Line 121"/>
            <p:cNvSpPr>
              <a:spLocks noChangeShapeType="1"/>
            </p:cNvSpPr>
            <p:nvPr/>
          </p:nvSpPr>
          <p:spPr bwMode="auto">
            <a:xfrm>
              <a:off x="2446" y="1442"/>
              <a:ext cx="370" cy="1"/>
            </a:xfrm>
            <a:prstGeom prst="line">
              <a:avLst/>
            </a:prstGeom>
            <a:noFill/>
            <a:ln w="0">
              <a:solidFill>
                <a:srgbClr val="000000"/>
              </a:solidFill>
              <a:round/>
              <a:headEnd/>
              <a:tailEnd/>
            </a:ln>
          </p:spPr>
          <p:txBody>
            <a:bodyPr/>
            <a:lstStyle/>
            <a:p>
              <a:endParaRPr lang="en-GB"/>
            </a:p>
          </p:txBody>
        </p:sp>
        <p:sp>
          <p:nvSpPr>
            <p:cNvPr id="71288" name="Rectangle 122"/>
            <p:cNvSpPr>
              <a:spLocks noChangeArrowheads="1"/>
            </p:cNvSpPr>
            <p:nvPr/>
          </p:nvSpPr>
          <p:spPr bwMode="auto">
            <a:xfrm>
              <a:off x="2816" y="1442"/>
              <a:ext cx="3" cy="4"/>
            </a:xfrm>
            <a:prstGeom prst="rect">
              <a:avLst/>
            </a:prstGeom>
            <a:solidFill>
              <a:srgbClr val="000000"/>
            </a:solidFill>
            <a:ln w="9525">
              <a:noFill/>
              <a:miter lim="800000"/>
              <a:headEnd/>
              <a:tailEnd/>
            </a:ln>
          </p:spPr>
          <p:txBody>
            <a:bodyPr/>
            <a:lstStyle/>
            <a:p>
              <a:endParaRPr lang="en-GB"/>
            </a:p>
          </p:txBody>
        </p:sp>
        <p:sp>
          <p:nvSpPr>
            <p:cNvPr id="71289" name="Line 123"/>
            <p:cNvSpPr>
              <a:spLocks noChangeShapeType="1"/>
            </p:cNvSpPr>
            <p:nvPr/>
          </p:nvSpPr>
          <p:spPr bwMode="auto">
            <a:xfrm>
              <a:off x="2816" y="1442"/>
              <a:ext cx="1" cy="4"/>
            </a:xfrm>
            <a:prstGeom prst="line">
              <a:avLst/>
            </a:prstGeom>
            <a:noFill/>
            <a:ln w="0">
              <a:solidFill>
                <a:srgbClr val="000000"/>
              </a:solidFill>
              <a:round/>
              <a:headEnd/>
              <a:tailEnd/>
            </a:ln>
          </p:spPr>
          <p:txBody>
            <a:bodyPr/>
            <a:lstStyle/>
            <a:p>
              <a:endParaRPr lang="en-GB"/>
            </a:p>
          </p:txBody>
        </p:sp>
        <p:sp>
          <p:nvSpPr>
            <p:cNvPr id="71290" name="Rectangle 124"/>
            <p:cNvSpPr>
              <a:spLocks noChangeArrowheads="1"/>
            </p:cNvSpPr>
            <p:nvPr/>
          </p:nvSpPr>
          <p:spPr bwMode="auto">
            <a:xfrm>
              <a:off x="2819" y="1442"/>
              <a:ext cx="370" cy="3"/>
            </a:xfrm>
            <a:prstGeom prst="rect">
              <a:avLst/>
            </a:prstGeom>
            <a:solidFill>
              <a:srgbClr val="000000"/>
            </a:solidFill>
            <a:ln w="9525">
              <a:noFill/>
              <a:miter lim="800000"/>
              <a:headEnd/>
              <a:tailEnd/>
            </a:ln>
          </p:spPr>
          <p:txBody>
            <a:bodyPr/>
            <a:lstStyle/>
            <a:p>
              <a:endParaRPr lang="en-GB"/>
            </a:p>
          </p:txBody>
        </p:sp>
        <p:sp>
          <p:nvSpPr>
            <p:cNvPr id="71291" name="Line 125"/>
            <p:cNvSpPr>
              <a:spLocks noChangeShapeType="1"/>
            </p:cNvSpPr>
            <p:nvPr/>
          </p:nvSpPr>
          <p:spPr bwMode="auto">
            <a:xfrm>
              <a:off x="2819" y="1442"/>
              <a:ext cx="370" cy="1"/>
            </a:xfrm>
            <a:prstGeom prst="line">
              <a:avLst/>
            </a:prstGeom>
            <a:noFill/>
            <a:ln w="0">
              <a:solidFill>
                <a:srgbClr val="000000"/>
              </a:solidFill>
              <a:round/>
              <a:headEnd/>
              <a:tailEnd/>
            </a:ln>
          </p:spPr>
          <p:txBody>
            <a:bodyPr/>
            <a:lstStyle/>
            <a:p>
              <a:endParaRPr lang="en-GB"/>
            </a:p>
          </p:txBody>
        </p:sp>
        <p:sp>
          <p:nvSpPr>
            <p:cNvPr id="71292" name="Rectangle 126"/>
            <p:cNvSpPr>
              <a:spLocks noChangeArrowheads="1"/>
            </p:cNvSpPr>
            <p:nvPr/>
          </p:nvSpPr>
          <p:spPr bwMode="auto">
            <a:xfrm>
              <a:off x="3189" y="1442"/>
              <a:ext cx="3" cy="4"/>
            </a:xfrm>
            <a:prstGeom prst="rect">
              <a:avLst/>
            </a:prstGeom>
            <a:solidFill>
              <a:srgbClr val="000000"/>
            </a:solidFill>
            <a:ln w="9525">
              <a:noFill/>
              <a:miter lim="800000"/>
              <a:headEnd/>
              <a:tailEnd/>
            </a:ln>
          </p:spPr>
          <p:txBody>
            <a:bodyPr/>
            <a:lstStyle/>
            <a:p>
              <a:endParaRPr lang="en-GB"/>
            </a:p>
          </p:txBody>
        </p:sp>
        <p:sp>
          <p:nvSpPr>
            <p:cNvPr id="71293" name="Line 127"/>
            <p:cNvSpPr>
              <a:spLocks noChangeShapeType="1"/>
            </p:cNvSpPr>
            <p:nvPr/>
          </p:nvSpPr>
          <p:spPr bwMode="auto">
            <a:xfrm>
              <a:off x="3189" y="1442"/>
              <a:ext cx="1" cy="4"/>
            </a:xfrm>
            <a:prstGeom prst="line">
              <a:avLst/>
            </a:prstGeom>
            <a:noFill/>
            <a:ln w="0">
              <a:solidFill>
                <a:srgbClr val="000000"/>
              </a:solidFill>
              <a:round/>
              <a:headEnd/>
              <a:tailEnd/>
            </a:ln>
          </p:spPr>
          <p:txBody>
            <a:bodyPr/>
            <a:lstStyle/>
            <a:p>
              <a:endParaRPr lang="en-GB"/>
            </a:p>
          </p:txBody>
        </p:sp>
        <p:sp>
          <p:nvSpPr>
            <p:cNvPr id="71294" name="Rectangle 128"/>
            <p:cNvSpPr>
              <a:spLocks noChangeArrowheads="1"/>
            </p:cNvSpPr>
            <p:nvPr/>
          </p:nvSpPr>
          <p:spPr bwMode="auto">
            <a:xfrm>
              <a:off x="3192" y="1442"/>
              <a:ext cx="369" cy="3"/>
            </a:xfrm>
            <a:prstGeom prst="rect">
              <a:avLst/>
            </a:prstGeom>
            <a:solidFill>
              <a:srgbClr val="000000"/>
            </a:solidFill>
            <a:ln w="9525">
              <a:noFill/>
              <a:miter lim="800000"/>
              <a:headEnd/>
              <a:tailEnd/>
            </a:ln>
          </p:spPr>
          <p:txBody>
            <a:bodyPr/>
            <a:lstStyle/>
            <a:p>
              <a:endParaRPr lang="en-GB"/>
            </a:p>
          </p:txBody>
        </p:sp>
        <p:sp>
          <p:nvSpPr>
            <p:cNvPr id="71295" name="Line 129"/>
            <p:cNvSpPr>
              <a:spLocks noChangeShapeType="1"/>
            </p:cNvSpPr>
            <p:nvPr/>
          </p:nvSpPr>
          <p:spPr bwMode="auto">
            <a:xfrm>
              <a:off x="3192" y="1442"/>
              <a:ext cx="369" cy="1"/>
            </a:xfrm>
            <a:prstGeom prst="line">
              <a:avLst/>
            </a:prstGeom>
            <a:noFill/>
            <a:ln w="0">
              <a:solidFill>
                <a:srgbClr val="000000"/>
              </a:solidFill>
              <a:round/>
              <a:headEnd/>
              <a:tailEnd/>
            </a:ln>
          </p:spPr>
          <p:txBody>
            <a:bodyPr/>
            <a:lstStyle/>
            <a:p>
              <a:endParaRPr lang="en-GB"/>
            </a:p>
          </p:txBody>
        </p:sp>
        <p:sp>
          <p:nvSpPr>
            <p:cNvPr id="71296" name="Rectangle 130"/>
            <p:cNvSpPr>
              <a:spLocks noChangeArrowheads="1"/>
            </p:cNvSpPr>
            <p:nvPr/>
          </p:nvSpPr>
          <p:spPr bwMode="auto">
            <a:xfrm>
              <a:off x="3561" y="1442"/>
              <a:ext cx="3" cy="4"/>
            </a:xfrm>
            <a:prstGeom prst="rect">
              <a:avLst/>
            </a:prstGeom>
            <a:solidFill>
              <a:srgbClr val="000000"/>
            </a:solidFill>
            <a:ln w="9525">
              <a:noFill/>
              <a:miter lim="800000"/>
              <a:headEnd/>
              <a:tailEnd/>
            </a:ln>
          </p:spPr>
          <p:txBody>
            <a:bodyPr/>
            <a:lstStyle/>
            <a:p>
              <a:endParaRPr lang="en-GB"/>
            </a:p>
          </p:txBody>
        </p:sp>
        <p:sp>
          <p:nvSpPr>
            <p:cNvPr id="71297" name="Line 131"/>
            <p:cNvSpPr>
              <a:spLocks noChangeShapeType="1"/>
            </p:cNvSpPr>
            <p:nvPr/>
          </p:nvSpPr>
          <p:spPr bwMode="auto">
            <a:xfrm>
              <a:off x="3561" y="1442"/>
              <a:ext cx="1" cy="4"/>
            </a:xfrm>
            <a:prstGeom prst="line">
              <a:avLst/>
            </a:prstGeom>
            <a:noFill/>
            <a:ln w="0">
              <a:solidFill>
                <a:srgbClr val="000000"/>
              </a:solidFill>
              <a:round/>
              <a:headEnd/>
              <a:tailEnd/>
            </a:ln>
          </p:spPr>
          <p:txBody>
            <a:bodyPr/>
            <a:lstStyle/>
            <a:p>
              <a:endParaRPr lang="en-GB"/>
            </a:p>
          </p:txBody>
        </p:sp>
        <p:sp>
          <p:nvSpPr>
            <p:cNvPr id="71298" name="Rectangle 132"/>
            <p:cNvSpPr>
              <a:spLocks noChangeArrowheads="1"/>
            </p:cNvSpPr>
            <p:nvPr/>
          </p:nvSpPr>
          <p:spPr bwMode="auto">
            <a:xfrm>
              <a:off x="3564" y="1442"/>
              <a:ext cx="370" cy="3"/>
            </a:xfrm>
            <a:prstGeom prst="rect">
              <a:avLst/>
            </a:prstGeom>
            <a:solidFill>
              <a:srgbClr val="000000"/>
            </a:solidFill>
            <a:ln w="9525">
              <a:noFill/>
              <a:miter lim="800000"/>
              <a:headEnd/>
              <a:tailEnd/>
            </a:ln>
          </p:spPr>
          <p:txBody>
            <a:bodyPr/>
            <a:lstStyle/>
            <a:p>
              <a:endParaRPr lang="en-GB"/>
            </a:p>
          </p:txBody>
        </p:sp>
        <p:sp>
          <p:nvSpPr>
            <p:cNvPr id="71299" name="Line 133"/>
            <p:cNvSpPr>
              <a:spLocks noChangeShapeType="1"/>
            </p:cNvSpPr>
            <p:nvPr/>
          </p:nvSpPr>
          <p:spPr bwMode="auto">
            <a:xfrm>
              <a:off x="3564" y="1442"/>
              <a:ext cx="370" cy="1"/>
            </a:xfrm>
            <a:prstGeom prst="line">
              <a:avLst/>
            </a:prstGeom>
            <a:noFill/>
            <a:ln w="0">
              <a:solidFill>
                <a:srgbClr val="000000"/>
              </a:solidFill>
              <a:round/>
              <a:headEnd/>
              <a:tailEnd/>
            </a:ln>
          </p:spPr>
          <p:txBody>
            <a:bodyPr/>
            <a:lstStyle/>
            <a:p>
              <a:endParaRPr lang="en-GB"/>
            </a:p>
          </p:txBody>
        </p:sp>
        <p:sp>
          <p:nvSpPr>
            <p:cNvPr id="71300" name="Rectangle 134"/>
            <p:cNvSpPr>
              <a:spLocks noChangeArrowheads="1"/>
            </p:cNvSpPr>
            <p:nvPr/>
          </p:nvSpPr>
          <p:spPr bwMode="auto">
            <a:xfrm>
              <a:off x="3934" y="1442"/>
              <a:ext cx="3" cy="4"/>
            </a:xfrm>
            <a:prstGeom prst="rect">
              <a:avLst/>
            </a:prstGeom>
            <a:solidFill>
              <a:srgbClr val="000000"/>
            </a:solidFill>
            <a:ln w="9525">
              <a:noFill/>
              <a:miter lim="800000"/>
              <a:headEnd/>
              <a:tailEnd/>
            </a:ln>
          </p:spPr>
          <p:txBody>
            <a:bodyPr/>
            <a:lstStyle/>
            <a:p>
              <a:endParaRPr lang="en-GB"/>
            </a:p>
          </p:txBody>
        </p:sp>
        <p:sp>
          <p:nvSpPr>
            <p:cNvPr id="71301" name="Line 135"/>
            <p:cNvSpPr>
              <a:spLocks noChangeShapeType="1"/>
            </p:cNvSpPr>
            <p:nvPr/>
          </p:nvSpPr>
          <p:spPr bwMode="auto">
            <a:xfrm>
              <a:off x="3934" y="1442"/>
              <a:ext cx="1" cy="4"/>
            </a:xfrm>
            <a:prstGeom prst="line">
              <a:avLst/>
            </a:prstGeom>
            <a:noFill/>
            <a:ln w="0">
              <a:solidFill>
                <a:srgbClr val="000000"/>
              </a:solidFill>
              <a:round/>
              <a:headEnd/>
              <a:tailEnd/>
            </a:ln>
          </p:spPr>
          <p:txBody>
            <a:bodyPr/>
            <a:lstStyle/>
            <a:p>
              <a:endParaRPr lang="en-GB"/>
            </a:p>
          </p:txBody>
        </p:sp>
        <p:sp>
          <p:nvSpPr>
            <p:cNvPr id="71302" name="Rectangle 136"/>
            <p:cNvSpPr>
              <a:spLocks noChangeArrowheads="1"/>
            </p:cNvSpPr>
            <p:nvPr/>
          </p:nvSpPr>
          <p:spPr bwMode="auto">
            <a:xfrm>
              <a:off x="500" y="1446"/>
              <a:ext cx="3" cy="396"/>
            </a:xfrm>
            <a:prstGeom prst="rect">
              <a:avLst/>
            </a:prstGeom>
            <a:solidFill>
              <a:srgbClr val="000000"/>
            </a:solidFill>
            <a:ln w="9525">
              <a:noFill/>
              <a:miter lim="800000"/>
              <a:headEnd/>
              <a:tailEnd/>
            </a:ln>
          </p:spPr>
          <p:txBody>
            <a:bodyPr/>
            <a:lstStyle/>
            <a:p>
              <a:endParaRPr lang="en-GB"/>
            </a:p>
          </p:txBody>
        </p:sp>
        <p:sp>
          <p:nvSpPr>
            <p:cNvPr id="71303" name="Line 137"/>
            <p:cNvSpPr>
              <a:spLocks noChangeShapeType="1"/>
            </p:cNvSpPr>
            <p:nvPr/>
          </p:nvSpPr>
          <p:spPr bwMode="auto">
            <a:xfrm>
              <a:off x="500" y="1446"/>
              <a:ext cx="1" cy="396"/>
            </a:xfrm>
            <a:prstGeom prst="line">
              <a:avLst/>
            </a:prstGeom>
            <a:noFill/>
            <a:ln w="0">
              <a:solidFill>
                <a:srgbClr val="000000"/>
              </a:solidFill>
              <a:round/>
              <a:headEnd/>
              <a:tailEnd/>
            </a:ln>
          </p:spPr>
          <p:txBody>
            <a:bodyPr/>
            <a:lstStyle/>
            <a:p>
              <a:endParaRPr lang="en-GB"/>
            </a:p>
          </p:txBody>
        </p:sp>
        <p:sp>
          <p:nvSpPr>
            <p:cNvPr id="71304" name="Rectangle 138"/>
            <p:cNvSpPr>
              <a:spLocks noChangeArrowheads="1"/>
            </p:cNvSpPr>
            <p:nvPr/>
          </p:nvSpPr>
          <p:spPr bwMode="auto">
            <a:xfrm>
              <a:off x="1327" y="1446"/>
              <a:ext cx="3" cy="396"/>
            </a:xfrm>
            <a:prstGeom prst="rect">
              <a:avLst/>
            </a:prstGeom>
            <a:solidFill>
              <a:srgbClr val="000000"/>
            </a:solidFill>
            <a:ln w="9525">
              <a:noFill/>
              <a:miter lim="800000"/>
              <a:headEnd/>
              <a:tailEnd/>
            </a:ln>
          </p:spPr>
          <p:txBody>
            <a:bodyPr/>
            <a:lstStyle/>
            <a:p>
              <a:endParaRPr lang="en-GB"/>
            </a:p>
          </p:txBody>
        </p:sp>
        <p:sp>
          <p:nvSpPr>
            <p:cNvPr id="71305" name="Line 139"/>
            <p:cNvSpPr>
              <a:spLocks noChangeShapeType="1"/>
            </p:cNvSpPr>
            <p:nvPr/>
          </p:nvSpPr>
          <p:spPr bwMode="auto">
            <a:xfrm>
              <a:off x="1327" y="1446"/>
              <a:ext cx="1" cy="396"/>
            </a:xfrm>
            <a:prstGeom prst="line">
              <a:avLst/>
            </a:prstGeom>
            <a:noFill/>
            <a:ln w="0">
              <a:solidFill>
                <a:srgbClr val="000000"/>
              </a:solidFill>
              <a:round/>
              <a:headEnd/>
              <a:tailEnd/>
            </a:ln>
          </p:spPr>
          <p:txBody>
            <a:bodyPr/>
            <a:lstStyle/>
            <a:p>
              <a:endParaRPr lang="en-GB"/>
            </a:p>
          </p:txBody>
        </p:sp>
        <p:sp>
          <p:nvSpPr>
            <p:cNvPr id="71306" name="Rectangle 140"/>
            <p:cNvSpPr>
              <a:spLocks noChangeArrowheads="1"/>
            </p:cNvSpPr>
            <p:nvPr/>
          </p:nvSpPr>
          <p:spPr bwMode="auto">
            <a:xfrm>
              <a:off x="1699" y="1446"/>
              <a:ext cx="3" cy="396"/>
            </a:xfrm>
            <a:prstGeom prst="rect">
              <a:avLst/>
            </a:prstGeom>
            <a:solidFill>
              <a:srgbClr val="000000"/>
            </a:solidFill>
            <a:ln w="9525">
              <a:noFill/>
              <a:miter lim="800000"/>
              <a:headEnd/>
              <a:tailEnd/>
            </a:ln>
          </p:spPr>
          <p:txBody>
            <a:bodyPr/>
            <a:lstStyle/>
            <a:p>
              <a:endParaRPr lang="en-GB"/>
            </a:p>
          </p:txBody>
        </p:sp>
        <p:sp>
          <p:nvSpPr>
            <p:cNvPr id="71307" name="Line 141"/>
            <p:cNvSpPr>
              <a:spLocks noChangeShapeType="1"/>
            </p:cNvSpPr>
            <p:nvPr/>
          </p:nvSpPr>
          <p:spPr bwMode="auto">
            <a:xfrm>
              <a:off x="1699" y="1446"/>
              <a:ext cx="1" cy="396"/>
            </a:xfrm>
            <a:prstGeom prst="line">
              <a:avLst/>
            </a:prstGeom>
            <a:noFill/>
            <a:ln w="0">
              <a:solidFill>
                <a:srgbClr val="000000"/>
              </a:solidFill>
              <a:round/>
              <a:headEnd/>
              <a:tailEnd/>
            </a:ln>
          </p:spPr>
          <p:txBody>
            <a:bodyPr/>
            <a:lstStyle/>
            <a:p>
              <a:endParaRPr lang="en-GB"/>
            </a:p>
          </p:txBody>
        </p:sp>
        <p:sp>
          <p:nvSpPr>
            <p:cNvPr id="71308" name="Rectangle 142"/>
            <p:cNvSpPr>
              <a:spLocks noChangeArrowheads="1"/>
            </p:cNvSpPr>
            <p:nvPr/>
          </p:nvSpPr>
          <p:spPr bwMode="auto">
            <a:xfrm>
              <a:off x="2072" y="1446"/>
              <a:ext cx="3" cy="396"/>
            </a:xfrm>
            <a:prstGeom prst="rect">
              <a:avLst/>
            </a:prstGeom>
            <a:solidFill>
              <a:srgbClr val="000000"/>
            </a:solidFill>
            <a:ln w="9525">
              <a:noFill/>
              <a:miter lim="800000"/>
              <a:headEnd/>
              <a:tailEnd/>
            </a:ln>
          </p:spPr>
          <p:txBody>
            <a:bodyPr/>
            <a:lstStyle/>
            <a:p>
              <a:endParaRPr lang="en-GB"/>
            </a:p>
          </p:txBody>
        </p:sp>
        <p:sp>
          <p:nvSpPr>
            <p:cNvPr id="71309" name="Line 143"/>
            <p:cNvSpPr>
              <a:spLocks noChangeShapeType="1"/>
            </p:cNvSpPr>
            <p:nvPr/>
          </p:nvSpPr>
          <p:spPr bwMode="auto">
            <a:xfrm>
              <a:off x="2072" y="1446"/>
              <a:ext cx="1" cy="396"/>
            </a:xfrm>
            <a:prstGeom prst="line">
              <a:avLst/>
            </a:prstGeom>
            <a:noFill/>
            <a:ln w="0">
              <a:solidFill>
                <a:srgbClr val="000000"/>
              </a:solidFill>
              <a:round/>
              <a:headEnd/>
              <a:tailEnd/>
            </a:ln>
          </p:spPr>
          <p:txBody>
            <a:bodyPr/>
            <a:lstStyle/>
            <a:p>
              <a:endParaRPr lang="en-GB"/>
            </a:p>
          </p:txBody>
        </p:sp>
        <p:sp>
          <p:nvSpPr>
            <p:cNvPr id="71310" name="Rectangle 144"/>
            <p:cNvSpPr>
              <a:spLocks noChangeArrowheads="1"/>
            </p:cNvSpPr>
            <p:nvPr/>
          </p:nvSpPr>
          <p:spPr bwMode="auto">
            <a:xfrm>
              <a:off x="2443" y="1446"/>
              <a:ext cx="3" cy="396"/>
            </a:xfrm>
            <a:prstGeom prst="rect">
              <a:avLst/>
            </a:prstGeom>
            <a:solidFill>
              <a:srgbClr val="000000"/>
            </a:solidFill>
            <a:ln w="9525">
              <a:noFill/>
              <a:miter lim="800000"/>
              <a:headEnd/>
              <a:tailEnd/>
            </a:ln>
          </p:spPr>
          <p:txBody>
            <a:bodyPr/>
            <a:lstStyle/>
            <a:p>
              <a:endParaRPr lang="en-GB"/>
            </a:p>
          </p:txBody>
        </p:sp>
        <p:sp>
          <p:nvSpPr>
            <p:cNvPr id="71311" name="Line 145"/>
            <p:cNvSpPr>
              <a:spLocks noChangeShapeType="1"/>
            </p:cNvSpPr>
            <p:nvPr/>
          </p:nvSpPr>
          <p:spPr bwMode="auto">
            <a:xfrm>
              <a:off x="2443" y="1446"/>
              <a:ext cx="1" cy="396"/>
            </a:xfrm>
            <a:prstGeom prst="line">
              <a:avLst/>
            </a:prstGeom>
            <a:noFill/>
            <a:ln w="0">
              <a:solidFill>
                <a:srgbClr val="000000"/>
              </a:solidFill>
              <a:round/>
              <a:headEnd/>
              <a:tailEnd/>
            </a:ln>
          </p:spPr>
          <p:txBody>
            <a:bodyPr/>
            <a:lstStyle/>
            <a:p>
              <a:endParaRPr lang="en-GB"/>
            </a:p>
          </p:txBody>
        </p:sp>
        <p:sp>
          <p:nvSpPr>
            <p:cNvPr id="71312" name="Rectangle 146"/>
            <p:cNvSpPr>
              <a:spLocks noChangeArrowheads="1"/>
            </p:cNvSpPr>
            <p:nvPr/>
          </p:nvSpPr>
          <p:spPr bwMode="auto">
            <a:xfrm>
              <a:off x="2816" y="1446"/>
              <a:ext cx="3" cy="396"/>
            </a:xfrm>
            <a:prstGeom prst="rect">
              <a:avLst/>
            </a:prstGeom>
            <a:solidFill>
              <a:srgbClr val="000000"/>
            </a:solidFill>
            <a:ln w="9525">
              <a:noFill/>
              <a:miter lim="800000"/>
              <a:headEnd/>
              <a:tailEnd/>
            </a:ln>
          </p:spPr>
          <p:txBody>
            <a:bodyPr/>
            <a:lstStyle/>
            <a:p>
              <a:endParaRPr lang="en-GB"/>
            </a:p>
          </p:txBody>
        </p:sp>
        <p:sp>
          <p:nvSpPr>
            <p:cNvPr id="71313" name="Line 147"/>
            <p:cNvSpPr>
              <a:spLocks noChangeShapeType="1"/>
            </p:cNvSpPr>
            <p:nvPr/>
          </p:nvSpPr>
          <p:spPr bwMode="auto">
            <a:xfrm>
              <a:off x="2816" y="1446"/>
              <a:ext cx="1" cy="396"/>
            </a:xfrm>
            <a:prstGeom prst="line">
              <a:avLst/>
            </a:prstGeom>
            <a:noFill/>
            <a:ln w="0">
              <a:solidFill>
                <a:srgbClr val="000000"/>
              </a:solidFill>
              <a:round/>
              <a:headEnd/>
              <a:tailEnd/>
            </a:ln>
          </p:spPr>
          <p:txBody>
            <a:bodyPr/>
            <a:lstStyle/>
            <a:p>
              <a:endParaRPr lang="en-GB"/>
            </a:p>
          </p:txBody>
        </p:sp>
        <p:sp>
          <p:nvSpPr>
            <p:cNvPr id="71314" name="Rectangle 148"/>
            <p:cNvSpPr>
              <a:spLocks noChangeArrowheads="1"/>
            </p:cNvSpPr>
            <p:nvPr/>
          </p:nvSpPr>
          <p:spPr bwMode="auto">
            <a:xfrm>
              <a:off x="3189" y="1446"/>
              <a:ext cx="3" cy="396"/>
            </a:xfrm>
            <a:prstGeom prst="rect">
              <a:avLst/>
            </a:prstGeom>
            <a:solidFill>
              <a:srgbClr val="000000"/>
            </a:solidFill>
            <a:ln w="9525">
              <a:noFill/>
              <a:miter lim="800000"/>
              <a:headEnd/>
              <a:tailEnd/>
            </a:ln>
          </p:spPr>
          <p:txBody>
            <a:bodyPr/>
            <a:lstStyle/>
            <a:p>
              <a:endParaRPr lang="en-GB"/>
            </a:p>
          </p:txBody>
        </p:sp>
        <p:sp>
          <p:nvSpPr>
            <p:cNvPr id="71315" name="Line 149"/>
            <p:cNvSpPr>
              <a:spLocks noChangeShapeType="1"/>
            </p:cNvSpPr>
            <p:nvPr/>
          </p:nvSpPr>
          <p:spPr bwMode="auto">
            <a:xfrm>
              <a:off x="3189" y="1446"/>
              <a:ext cx="1" cy="396"/>
            </a:xfrm>
            <a:prstGeom prst="line">
              <a:avLst/>
            </a:prstGeom>
            <a:noFill/>
            <a:ln w="0">
              <a:solidFill>
                <a:srgbClr val="000000"/>
              </a:solidFill>
              <a:round/>
              <a:headEnd/>
              <a:tailEnd/>
            </a:ln>
          </p:spPr>
          <p:txBody>
            <a:bodyPr/>
            <a:lstStyle/>
            <a:p>
              <a:endParaRPr lang="en-GB"/>
            </a:p>
          </p:txBody>
        </p:sp>
        <p:sp>
          <p:nvSpPr>
            <p:cNvPr id="71316" name="Rectangle 150"/>
            <p:cNvSpPr>
              <a:spLocks noChangeArrowheads="1"/>
            </p:cNvSpPr>
            <p:nvPr/>
          </p:nvSpPr>
          <p:spPr bwMode="auto">
            <a:xfrm>
              <a:off x="3561" y="1446"/>
              <a:ext cx="3" cy="396"/>
            </a:xfrm>
            <a:prstGeom prst="rect">
              <a:avLst/>
            </a:prstGeom>
            <a:solidFill>
              <a:srgbClr val="000000"/>
            </a:solidFill>
            <a:ln w="9525">
              <a:noFill/>
              <a:miter lim="800000"/>
              <a:headEnd/>
              <a:tailEnd/>
            </a:ln>
          </p:spPr>
          <p:txBody>
            <a:bodyPr/>
            <a:lstStyle/>
            <a:p>
              <a:endParaRPr lang="en-GB"/>
            </a:p>
          </p:txBody>
        </p:sp>
        <p:sp>
          <p:nvSpPr>
            <p:cNvPr id="71317" name="Line 151"/>
            <p:cNvSpPr>
              <a:spLocks noChangeShapeType="1"/>
            </p:cNvSpPr>
            <p:nvPr/>
          </p:nvSpPr>
          <p:spPr bwMode="auto">
            <a:xfrm>
              <a:off x="3561" y="1446"/>
              <a:ext cx="1" cy="396"/>
            </a:xfrm>
            <a:prstGeom prst="line">
              <a:avLst/>
            </a:prstGeom>
            <a:noFill/>
            <a:ln w="0">
              <a:solidFill>
                <a:srgbClr val="000000"/>
              </a:solidFill>
              <a:round/>
              <a:headEnd/>
              <a:tailEnd/>
            </a:ln>
          </p:spPr>
          <p:txBody>
            <a:bodyPr/>
            <a:lstStyle/>
            <a:p>
              <a:endParaRPr lang="en-GB"/>
            </a:p>
          </p:txBody>
        </p:sp>
        <p:sp>
          <p:nvSpPr>
            <p:cNvPr id="71318" name="Rectangle 152"/>
            <p:cNvSpPr>
              <a:spLocks noChangeArrowheads="1"/>
            </p:cNvSpPr>
            <p:nvPr/>
          </p:nvSpPr>
          <p:spPr bwMode="auto">
            <a:xfrm>
              <a:off x="3934" y="1446"/>
              <a:ext cx="3" cy="396"/>
            </a:xfrm>
            <a:prstGeom prst="rect">
              <a:avLst/>
            </a:prstGeom>
            <a:solidFill>
              <a:srgbClr val="000000"/>
            </a:solidFill>
            <a:ln w="9525">
              <a:noFill/>
              <a:miter lim="800000"/>
              <a:headEnd/>
              <a:tailEnd/>
            </a:ln>
          </p:spPr>
          <p:txBody>
            <a:bodyPr/>
            <a:lstStyle/>
            <a:p>
              <a:endParaRPr lang="en-GB"/>
            </a:p>
          </p:txBody>
        </p:sp>
        <p:sp>
          <p:nvSpPr>
            <p:cNvPr id="71319" name="Line 153"/>
            <p:cNvSpPr>
              <a:spLocks noChangeShapeType="1"/>
            </p:cNvSpPr>
            <p:nvPr/>
          </p:nvSpPr>
          <p:spPr bwMode="auto">
            <a:xfrm>
              <a:off x="3934" y="1446"/>
              <a:ext cx="1" cy="396"/>
            </a:xfrm>
            <a:prstGeom prst="line">
              <a:avLst/>
            </a:prstGeom>
            <a:noFill/>
            <a:ln w="0">
              <a:solidFill>
                <a:srgbClr val="000000"/>
              </a:solidFill>
              <a:round/>
              <a:headEnd/>
              <a:tailEnd/>
            </a:ln>
          </p:spPr>
          <p:txBody>
            <a:bodyPr/>
            <a:lstStyle/>
            <a:p>
              <a:endParaRPr lang="en-GB"/>
            </a:p>
          </p:txBody>
        </p:sp>
        <p:sp>
          <p:nvSpPr>
            <p:cNvPr id="71320" name="Rectangle 154"/>
            <p:cNvSpPr>
              <a:spLocks noChangeArrowheads="1"/>
            </p:cNvSpPr>
            <p:nvPr/>
          </p:nvSpPr>
          <p:spPr bwMode="auto">
            <a:xfrm>
              <a:off x="538" y="1925"/>
              <a:ext cx="61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CUSTOMER PPM: 25 PPM</a:t>
              </a:r>
              <a:endParaRPr lang="en-US" sz="1000">
                <a:latin typeface="Times New Roman" pitchFamily="18" charset="0"/>
              </a:endParaRPr>
            </a:p>
          </p:txBody>
        </p:sp>
        <p:sp>
          <p:nvSpPr>
            <p:cNvPr id="71321" name="Rectangle 155"/>
            <p:cNvSpPr>
              <a:spLocks noChangeArrowheads="1"/>
            </p:cNvSpPr>
            <p:nvPr/>
          </p:nvSpPr>
          <p:spPr bwMode="auto">
            <a:xfrm>
              <a:off x="679" y="200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322" name="Rectangle 156"/>
            <p:cNvSpPr>
              <a:spLocks noChangeArrowheads="1"/>
            </p:cNvSpPr>
            <p:nvPr/>
          </p:nvSpPr>
          <p:spPr bwMode="auto">
            <a:xfrm>
              <a:off x="658" y="2081"/>
              <a:ext cx="485"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1323" name="Rectangle 157"/>
            <p:cNvSpPr>
              <a:spLocks noChangeArrowheads="1"/>
            </p:cNvSpPr>
            <p:nvPr/>
          </p:nvSpPr>
          <p:spPr bwMode="auto">
            <a:xfrm>
              <a:off x="1497"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4" name="Rectangle 158"/>
            <p:cNvSpPr>
              <a:spLocks noChangeArrowheads="1"/>
            </p:cNvSpPr>
            <p:nvPr/>
          </p:nvSpPr>
          <p:spPr bwMode="auto">
            <a:xfrm>
              <a:off x="1868"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5" name="Rectangle 159"/>
            <p:cNvSpPr>
              <a:spLocks noChangeArrowheads="1"/>
            </p:cNvSpPr>
            <p:nvPr/>
          </p:nvSpPr>
          <p:spPr bwMode="auto">
            <a:xfrm>
              <a:off x="2986" y="19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1326" name="Rectangle 160"/>
            <p:cNvSpPr>
              <a:spLocks noChangeArrowheads="1"/>
            </p:cNvSpPr>
            <p:nvPr/>
          </p:nvSpPr>
          <p:spPr bwMode="auto">
            <a:xfrm>
              <a:off x="3346" y="19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1327" name="Rectangle 161"/>
            <p:cNvSpPr>
              <a:spLocks noChangeArrowheads="1"/>
            </p:cNvSpPr>
            <p:nvPr/>
          </p:nvSpPr>
          <p:spPr bwMode="auto">
            <a:xfrm>
              <a:off x="3717" y="19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30%</a:t>
              </a:r>
              <a:endParaRPr lang="en-US" sz="1000">
                <a:latin typeface="Times New Roman" pitchFamily="18" charset="0"/>
              </a:endParaRPr>
            </a:p>
          </p:txBody>
        </p:sp>
        <p:sp>
          <p:nvSpPr>
            <p:cNvPr id="71328" name="Rectangle 162"/>
            <p:cNvSpPr>
              <a:spLocks noChangeArrowheads="1"/>
            </p:cNvSpPr>
            <p:nvPr/>
          </p:nvSpPr>
          <p:spPr bwMode="auto">
            <a:xfrm>
              <a:off x="500" y="1842"/>
              <a:ext cx="3" cy="4"/>
            </a:xfrm>
            <a:prstGeom prst="rect">
              <a:avLst/>
            </a:prstGeom>
            <a:solidFill>
              <a:srgbClr val="000000"/>
            </a:solidFill>
            <a:ln w="9525">
              <a:noFill/>
              <a:miter lim="800000"/>
              <a:headEnd/>
              <a:tailEnd/>
            </a:ln>
          </p:spPr>
          <p:txBody>
            <a:bodyPr/>
            <a:lstStyle/>
            <a:p>
              <a:endParaRPr lang="en-GB"/>
            </a:p>
          </p:txBody>
        </p:sp>
        <p:sp>
          <p:nvSpPr>
            <p:cNvPr id="71329" name="Line 163"/>
            <p:cNvSpPr>
              <a:spLocks noChangeShapeType="1"/>
            </p:cNvSpPr>
            <p:nvPr/>
          </p:nvSpPr>
          <p:spPr bwMode="auto">
            <a:xfrm>
              <a:off x="500" y="1842"/>
              <a:ext cx="1" cy="4"/>
            </a:xfrm>
            <a:prstGeom prst="line">
              <a:avLst/>
            </a:prstGeom>
            <a:noFill/>
            <a:ln w="0">
              <a:solidFill>
                <a:srgbClr val="000000"/>
              </a:solidFill>
              <a:round/>
              <a:headEnd/>
              <a:tailEnd/>
            </a:ln>
          </p:spPr>
          <p:txBody>
            <a:bodyPr/>
            <a:lstStyle/>
            <a:p>
              <a:endParaRPr lang="en-GB"/>
            </a:p>
          </p:txBody>
        </p:sp>
        <p:sp>
          <p:nvSpPr>
            <p:cNvPr id="71330" name="Rectangle 164"/>
            <p:cNvSpPr>
              <a:spLocks noChangeArrowheads="1"/>
            </p:cNvSpPr>
            <p:nvPr/>
          </p:nvSpPr>
          <p:spPr bwMode="auto">
            <a:xfrm>
              <a:off x="503" y="1842"/>
              <a:ext cx="824" cy="3"/>
            </a:xfrm>
            <a:prstGeom prst="rect">
              <a:avLst/>
            </a:prstGeom>
            <a:solidFill>
              <a:srgbClr val="000000"/>
            </a:solidFill>
            <a:ln w="9525">
              <a:noFill/>
              <a:miter lim="800000"/>
              <a:headEnd/>
              <a:tailEnd/>
            </a:ln>
          </p:spPr>
          <p:txBody>
            <a:bodyPr/>
            <a:lstStyle/>
            <a:p>
              <a:endParaRPr lang="en-GB"/>
            </a:p>
          </p:txBody>
        </p:sp>
        <p:sp>
          <p:nvSpPr>
            <p:cNvPr id="71331" name="Line 165"/>
            <p:cNvSpPr>
              <a:spLocks noChangeShapeType="1"/>
            </p:cNvSpPr>
            <p:nvPr/>
          </p:nvSpPr>
          <p:spPr bwMode="auto">
            <a:xfrm>
              <a:off x="503" y="1842"/>
              <a:ext cx="824" cy="1"/>
            </a:xfrm>
            <a:prstGeom prst="line">
              <a:avLst/>
            </a:prstGeom>
            <a:noFill/>
            <a:ln w="0">
              <a:solidFill>
                <a:srgbClr val="000000"/>
              </a:solidFill>
              <a:round/>
              <a:headEnd/>
              <a:tailEnd/>
            </a:ln>
          </p:spPr>
          <p:txBody>
            <a:bodyPr/>
            <a:lstStyle/>
            <a:p>
              <a:endParaRPr lang="en-GB"/>
            </a:p>
          </p:txBody>
        </p:sp>
        <p:sp>
          <p:nvSpPr>
            <p:cNvPr id="71332" name="Rectangle 166"/>
            <p:cNvSpPr>
              <a:spLocks noChangeArrowheads="1"/>
            </p:cNvSpPr>
            <p:nvPr/>
          </p:nvSpPr>
          <p:spPr bwMode="auto">
            <a:xfrm>
              <a:off x="1327" y="1842"/>
              <a:ext cx="3" cy="4"/>
            </a:xfrm>
            <a:prstGeom prst="rect">
              <a:avLst/>
            </a:prstGeom>
            <a:solidFill>
              <a:srgbClr val="000000"/>
            </a:solidFill>
            <a:ln w="9525">
              <a:noFill/>
              <a:miter lim="800000"/>
              <a:headEnd/>
              <a:tailEnd/>
            </a:ln>
          </p:spPr>
          <p:txBody>
            <a:bodyPr/>
            <a:lstStyle/>
            <a:p>
              <a:endParaRPr lang="en-GB"/>
            </a:p>
          </p:txBody>
        </p:sp>
        <p:sp>
          <p:nvSpPr>
            <p:cNvPr id="71333" name="Line 167"/>
            <p:cNvSpPr>
              <a:spLocks noChangeShapeType="1"/>
            </p:cNvSpPr>
            <p:nvPr/>
          </p:nvSpPr>
          <p:spPr bwMode="auto">
            <a:xfrm>
              <a:off x="1327" y="1842"/>
              <a:ext cx="1" cy="4"/>
            </a:xfrm>
            <a:prstGeom prst="line">
              <a:avLst/>
            </a:prstGeom>
            <a:noFill/>
            <a:ln w="0">
              <a:solidFill>
                <a:srgbClr val="000000"/>
              </a:solidFill>
              <a:round/>
              <a:headEnd/>
              <a:tailEnd/>
            </a:ln>
          </p:spPr>
          <p:txBody>
            <a:bodyPr/>
            <a:lstStyle/>
            <a:p>
              <a:endParaRPr lang="en-GB"/>
            </a:p>
          </p:txBody>
        </p:sp>
        <p:sp>
          <p:nvSpPr>
            <p:cNvPr id="71334" name="Rectangle 168"/>
            <p:cNvSpPr>
              <a:spLocks noChangeArrowheads="1"/>
            </p:cNvSpPr>
            <p:nvPr/>
          </p:nvSpPr>
          <p:spPr bwMode="auto">
            <a:xfrm>
              <a:off x="1330" y="1842"/>
              <a:ext cx="369" cy="3"/>
            </a:xfrm>
            <a:prstGeom prst="rect">
              <a:avLst/>
            </a:prstGeom>
            <a:solidFill>
              <a:srgbClr val="000000"/>
            </a:solidFill>
            <a:ln w="9525">
              <a:noFill/>
              <a:miter lim="800000"/>
              <a:headEnd/>
              <a:tailEnd/>
            </a:ln>
          </p:spPr>
          <p:txBody>
            <a:bodyPr/>
            <a:lstStyle/>
            <a:p>
              <a:endParaRPr lang="en-GB"/>
            </a:p>
          </p:txBody>
        </p:sp>
        <p:sp>
          <p:nvSpPr>
            <p:cNvPr id="71335" name="Line 169"/>
            <p:cNvSpPr>
              <a:spLocks noChangeShapeType="1"/>
            </p:cNvSpPr>
            <p:nvPr/>
          </p:nvSpPr>
          <p:spPr bwMode="auto">
            <a:xfrm>
              <a:off x="1330" y="1842"/>
              <a:ext cx="369" cy="1"/>
            </a:xfrm>
            <a:prstGeom prst="line">
              <a:avLst/>
            </a:prstGeom>
            <a:noFill/>
            <a:ln w="0">
              <a:solidFill>
                <a:srgbClr val="000000"/>
              </a:solidFill>
              <a:round/>
              <a:headEnd/>
              <a:tailEnd/>
            </a:ln>
          </p:spPr>
          <p:txBody>
            <a:bodyPr/>
            <a:lstStyle/>
            <a:p>
              <a:endParaRPr lang="en-GB"/>
            </a:p>
          </p:txBody>
        </p:sp>
        <p:sp>
          <p:nvSpPr>
            <p:cNvPr id="71336" name="Rectangle 170"/>
            <p:cNvSpPr>
              <a:spLocks noChangeArrowheads="1"/>
            </p:cNvSpPr>
            <p:nvPr/>
          </p:nvSpPr>
          <p:spPr bwMode="auto">
            <a:xfrm>
              <a:off x="1699" y="1842"/>
              <a:ext cx="3" cy="4"/>
            </a:xfrm>
            <a:prstGeom prst="rect">
              <a:avLst/>
            </a:prstGeom>
            <a:solidFill>
              <a:srgbClr val="000000"/>
            </a:solidFill>
            <a:ln w="9525">
              <a:noFill/>
              <a:miter lim="800000"/>
              <a:headEnd/>
              <a:tailEnd/>
            </a:ln>
          </p:spPr>
          <p:txBody>
            <a:bodyPr/>
            <a:lstStyle/>
            <a:p>
              <a:endParaRPr lang="en-GB"/>
            </a:p>
          </p:txBody>
        </p:sp>
        <p:sp>
          <p:nvSpPr>
            <p:cNvPr id="71337" name="Line 171"/>
            <p:cNvSpPr>
              <a:spLocks noChangeShapeType="1"/>
            </p:cNvSpPr>
            <p:nvPr/>
          </p:nvSpPr>
          <p:spPr bwMode="auto">
            <a:xfrm>
              <a:off x="1699" y="1842"/>
              <a:ext cx="1" cy="4"/>
            </a:xfrm>
            <a:prstGeom prst="line">
              <a:avLst/>
            </a:prstGeom>
            <a:noFill/>
            <a:ln w="0">
              <a:solidFill>
                <a:srgbClr val="000000"/>
              </a:solidFill>
              <a:round/>
              <a:headEnd/>
              <a:tailEnd/>
            </a:ln>
          </p:spPr>
          <p:txBody>
            <a:bodyPr/>
            <a:lstStyle/>
            <a:p>
              <a:endParaRPr lang="en-GB"/>
            </a:p>
          </p:txBody>
        </p:sp>
        <p:sp>
          <p:nvSpPr>
            <p:cNvPr id="71338" name="Rectangle 172"/>
            <p:cNvSpPr>
              <a:spLocks noChangeArrowheads="1"/>
            </p:cNvSpPr>
            <p:nvPr/>
          </p:nvSpPr>
          <p:spPr bwMode="auto">
            <a:xfrm>
              <a:off x="1702" y="1842"/>
              <a:ext cx="370" cy="3"/>
            </a:xfrm>
            <a:prstGeom prst="rect">
              <a:avLst/>
            </a:prstGeom>
            <a:solidFill>
              <a:srgbClr val="000000"/>
            </a:solidFill>
            <a:ln w="9525">
              <a:noFill/>
              <a:miter lim="800000"/>
              <a:headEnd/>
              <a:tailEnd/>
            </a:ln>
          </p:spPr>
          <p:txBody>
            <a:bodyPr/>
            <a:lstStyle/>
            <a:p>
              <a:endParaRPr lang="en-GB"/>
            </a:p>
          </p:txBody>
        </p:sp>
        <p:sp>
          <p:nvSpPr>
            <p:cNvPr id="71339" name="Line 173"/>
            <p:cNvSpPr>
              <a:spLocks noChangeShapeType="1"/>
            </p:cNvSpPr>
            <p:nvPr/>
          </p:nvSpPr>
          <p:spPr bwMode="auto">
            <a:xfrm>
              <a:off x="1702" y="1842"/>
              <a:ext cx="370" cy="1"/>
            </a:xfrm>
            <a:prstGeom prst="line">
              <a:avLst/>
            </a:prstGeom>
            <a:noFill/>
            <a:ln w="0">
              <a:solidFill>
                <a:srgbClr val="000000"/>
              </a:solidFill>
              <a:round/>
              <a:headEnd/>
              <a:tailEnd/>
            </a:ln>
          </p:spPr>
          <p:txBody>
            <a:bodyPr/>
            <a:lstStyle/>
            <a:p>
              <a:endParaRPr lang="en-GB"/>
            </a:p>
          </p:txBody>
        </p:sp>
        <p:sp>
          <p:nvSpPr>
            <p:cNvPr id="71340" name="Rectangle 174"/>
            <p:cNvSpPr>
              <a:spLocks noChangeArrowheads="1"/>
            </p:cNvSpPr>
            <p:nvPr/>
          </p:nvSpPr>
          <p:spPr bwMode="auto">
            <a:xfrm>
              <a:off x="2072" y="1842"/>
              <a:ext cx="3" cy="4"/>
            </a:xfrm>
            <a:prstGeom prst="rect">
              <a:avLst/>
            </a:prstGeom>
            <a:solidFill>
              <a:srgbClr val="000000"/>
            </a:solidFill>
            <a:ln w="9525">
              <a:noFill/>
              <a:miter lim="800000"/>
              <a:headEnd/>
              <a:tailEnd/>
            </a:ln>
          </p:spPr>
          <p:txBody>
            <a:bodyPr/>
            <a:lstStyle/>
            <a:p>
              <a:endParaRPr lang="en-GB"/>
            </a:p>
          </p:txBody>
        </p:sp>
        <p:sp>
          <p:nvSpPr>
            <p:cNvPr id="71341" name="Line 175"/>
            <p:cNvSpPr>
              <a:spLocks noChangeShapeType="1"/>
            </p:cNvSpPr>
            <p:nvPr/>
          </p:nvSpPr>
          <p:spPr bwMode="auto">
            <a:xfrm>
              <a:off x="2072" y="1842"/>
              <a:ext cx="1" cy="4"/>
            </a:xfrm>
            <a:prstGeom prst="line">
              <a:avLst/>
            </a:prstGeom>
            <a:noFill/>
            <a:ln w="0">
              <a:solidFill>
                <a:srgbClr val="000000"/>
              </a:solidFill>
              <a:round/>
              <a:headEnd/>
              <a:tailEnd/>
            </a:ln>
          </p:spPr>
          <p:txBody>
            <a:bodyPr/>
            <a:lstStyle/>
            <a:p>
              <a:endParaRPr lang="en-GB"/>
            </a:p>
          </p:txBody>
        </p:sp>
        <p:sp>
          <p:nvSpPr>
            <p:cNvPr id="71342" name="Rectangle 176"/>
            <p:cNvSpPr>
              <a:spLocks noChangeArrowheads="1"/>
            </p:cNvSpPr>
            <p:nvPr/>
          </p:nvSpPr>
          <p:spPr bwMode="auto">
            <a:xfrm>
              <a:off x="2075" y="1842"/>
              <a:ext cx="368" cy="3"/>
            </a:xfrm>
            <a:prstGeom prst="rect">
              <a:avLst/>
            </a:prstGeom>
            <a:solidFill>
              <a:srgbClr val="000000"/>
            </a:solidFill>
            <a:ln w="9525">
              <a:noFill/>
              <a:miter lim="800000"/>
              <a:headEnd/>
              <a:tailEnd/>
            </a:ln>
          </p:spPr>
          <p:txBody>
            <a:bodyPr/>
            <a:lstStyle/>
            <a:p>
              <a:endParaRPr lang="en-GB"/>
            </a:p>
          </p:txBody>
        </p:sp>
        <p:sp>
          <p:nvSpPr>
            <p:cNvPr id="71343" name="Line 177"/>
            <p:cNvSpPr>
              <a:spLocks noChangeShapeType="1"/>
            </p:cNvSpPr>
            <p:nvPr/>
          </p:nvSpPr>
          <p:spPr bwMode="auto">
            <a:xfrm>
              <a:off x="2075" y="1842"/>
              <a:ext cx="368" cy="1"/>
            </a:xfrm>
            <a:prstGeom prst="line">
              <a:avLst/>
            </a:prstGeom>
            <a:noFill/>
            <a:ln w="0">
              <a:solidFill>
                <a:srgbClr val="000000"/>
              </a:solidFill>
              <a:round/>
              <a:headEnd/>
              <a:tailEnd/>
            </a:ln>
          </p:spPr>
          <p:txBody>
            <a:bodyPr/>
            <a:lstStyle/>
            <a:p>
              <a:endParaRPr lang="en-GB"/>
            </a:p>
          </p:txBody>
        </p:sp>
        <p:sp>
          <p:nvSpPr>
            <p:cNvPr id="71344" name="Rectangle 178"/>
            <p:cNvSpPr>
              <a:spLocks noChangeArrowheads="1"/>
            </p:cNvSpPr>
            <p:nvPr/>
          </p:nvSpPr>
          <p:spPr bwMode="auto">
            <a:xfrm>
              <a:off x="2443" y="1842"/>
              <a:ext cx="3" cy="4"/>
            </a:xfrm>
            <a:prstGeom prst="rect">
              <a:avLst/>
            </a:prstGeom>
            <a:solidFill>
              <a:srgbClr val="000000"/>
            </a:solidFill>
            <a:ln w="9525">
              <a:noFill/>
              <a:miter lim="800000"/>
              <a:headEnd/>
              <a:tailEnd/>
            </a:ln>
          </p:spPr>
          <p:txBody>
            <a:bodyPr/>
            <a:lstStyle/>
            <a:p>
              <a:endParaRPr lang="en-GB"/>
            </a:p>
          </p:txBody>
        </p:sp>
        <p:sp>
          <p:nvSpPr>
            <p:cNvPr id="71345" name="Line 179"/>
            <p:cNvSpPr>
              <a:spLocks noChangeShapeType="1"/>
            </p:cNvSpPr>
            <p:nvPr/>
          </p:nvSpPr>
          <p:spPr bwMode="auto">
            <a:xfrm>
              <a:off x="2443" y="1842"/>
              <a:ext cx="1" cy="4"/>
            </a:xfrm>
            <a:prstGeom prst="line">
              <a:avLst/>
            </a:prstGeom>
            <a:noFill/>
            <a:ln w="0">
              <a:solidFill>
                <a:srgbClr val="000000"/>
              </a:solidFill>
              <a:round/>
              <a:headEnd/>
              <a:tailEnd/>
            </a:ln>
          </p:spPr>
          <p:txBody>
            <a:bodyPr/>
            <a:lstStyle/>
            <a:p>
              <a:endParaRPr lang="en-GB"/>
            </a:p>
          </p:txBody>
        </p:sp>
        <p:sp>
          <p:nvSpPr>
            <p:cNvPr id="71346" name="Rectangle 180"/>
            <p:cNvSpPr>
              <a:spLocks noChangeArrowheads="1"/>
            </p:cNvSpPr>
            <p:nvPr/>
          </p:nvSpPr>
          <p:spPr bwMode="auto">
            <a:xfrm>
              <a:off x="2446" y="1842"/>
              <a:ext cx="370" cy="3"/>
            </a:xfrm>
            <a:prstGeom prst="rect">
              <a:avLst/>
            </a:prstGeom>
            <a:solidFill>
              <a:srgbClr val="000000"/>
            </a:solidFill>
            <a:ln w="9525">
              <a:noFill/>
              <a:miter lim="800000"/>
              <a:headEnd/>
              <a:tailEnd/>
            </a:ln>
          </p:spPr>
          <p:txBody>
            <a:bodyPr/>
            <a:lstStyle/>
            <a:p>
              <a:endParaRPr lang="en-GB"/>
            </a:p>
          </p:txBody>
        </p:sp>
        <p:sp>
          <p:nvSpPr>
            <p:cNvPr id="71347" name="Line 181"/>
            <p:cNvSpPr>
              <a:spLocks noChangeShapeType="1"/>
            </p:cNvSpPr>
            <p:nvPr/>
          </p:nvSpPr>
          <p:spPr bwMode="auto">
            <a:xfrm>
              <a:off x="2446" y="1842"/>
              <a:ext cx="370" cy="1"/>
            </a:xfrm>
            <a:prstGeom prst="line">
              <a:avLst/>
            </a:prstGeom>
            <a:noFill/>
            <a:ln w="0">
              <a:solidFill>
                <a:srgbClr val="000000"/>
              </a:solidFill>
              <a:round/>
              <a:headEnd/>
              <a:tailEnd/>
            </a:ln>
          </p:spPr>
          <p:txBody>
            <a:bodyPr/>
            <a:lstStyle/>
            <a:p>
              <a:endParaRPr lang="en-GB"/>
            </a:p>
          </p:txBody>
        </p:sp>
        <p:sp>
          <p:nvSpPr>
            <p:cNvPr id="71348" name="Rectangle 182"/>
            <p:cNvSpPr>
              <a:spLocks noChangeArrowheads="1"/>
            </p:cNvSpPr>
            <p:nvPr/>
          </p:nvSpPr>
          <p:spPr bwMode="auto">
            <a:xfrm>
              <a:off x="2816" y="1842"/>
              <a:ext cx="3" cy="4"/>
            </a:xfrm>
            <a:prstGeom prst="rect">
              <a:avLst/>
            </a:prstGeom>
            <a:solidFill>
              <a:srgbClr val="000000"/>
            </a:solidFill>
            <a:ln w="9525">
              <a:noFill/>
              <a:miter lim="800000"/>
              <a:headEnd/>
              <a:tailEnd/>
            </a:ln>
          </p:spPr>
          <p:txBody>
            <a:bodyPr/>
            <a:lstStyle/>
            <a:p>
              <a:endParaRPr lang="en-GB"/>
            </a:p>
          </p:txBody>
        </p:sp>
        <p:sp>
          <p:nvSpPr>
            <p:cNvPr id="71349" name="Line 183"/>
            <p:cNvSpPr>
              <a:spLocks noChangeShapeType="1"/>
            </p:cNvSpPr>
            <p:nvPr/>
          </p:nvSpPr>
          <p:spPr bwMode="auto">
            <a:xfrm>
              <a:off x="2816" y="1842"/>
              <a:ext cx="1" cy="4"/>
            </a:xfrm>
            <a:prstGeom prst="line">
              <a:avLst/>
            </a:prstGeom>
            <a:noFill/>
            <a:ln w="0">
              <a:solidFill>
                <a:srgbClr val="000000"/>
              </a:solidFill>
              <a:round/>
              <a:headEnd/>
              <a:tailEnd/>
            </a:ln>
          </p:spPr>
          <p:txBody>
            <a:bodyPr/>
            <a:lstStyle/>
            <a:p>
              <a:endParaRPr lang="en-GB"/>
            </a:p>
          </p:txBody>
        </p:sp>
        <p:sp>
          <p:nvSpPr>
            <p:cNvPr id="71350" name="Rectangle 184"/>
            <p:cNvSpPr>
              <a:spLocks noChangeArrowheads="1"/>
            </p:cNvSpPr>
            <p:nvPr/>
          </p:nvSpPr>
          <p:spPr bwMode="auto">
            <a:xfrm>
              <a:off x="2819" y="1842"/>
              <a:ext cx="370" cy="3"/>
            </a:xfrm>
            <a:prstGeom prst="rect">
              <a:avLst/>
            </a:prstGeom>
            <a:solidFill>
              <a:srgbClr val="000000"/>
            </a:solidFill>
            <a:ln w="9525">
              <a:noFill/>
              <a:miter lim="800000"/>
              <a:headEnd/>
              <a:tailEnd/>
            </a:ln>
          </p:spPr>
          <p:txBody>
            <a:bodyPr/>
            <a:lstStyle/>
            <a:p>
              <a:endParaRPr lang="en-GB"/>
            </a:p>
          </p:txBody>
        </p:sp>
        <p:sp>
          <p:nvSpPr>
            <p:cNvPr id="71351" name="Line 185"/>
            <p:cNvSpPr>
              <a:spLocks noChangeShapeType="1"/>
            </p:cNvSpPr>
            <p:nvPr/>
          </p:nvSpPr>
          <p:spPr bwMode="auto">
            <a:xfrm>
              <a:off x="2819" y="1842"/>
              <a:ext cx="370" cy="1"/>
            </a:xfrm>
            <a:prstGeom prst="line">
              <a:avLst/>
            </a:prstGeom>
            <a:noFill/>
            <a:ln w="0">
              <a:solidFill>
                <a:srgbClr val="000000"/>
              </a:solidFill>
              <a:round/>
              <a:headEnd/>
              <a:tailEnd/>
            </a:ln>
          </p:spPr>
          <p:txBody>
            <a:bodyPr/>
            <a:lstStyle/>
            <a:p>
              <a:endParaRPr lang="en-GB"/>
            </a:p>
          </p:txBody>
        </p:sp>
        <p:sp>
          <p:nvSpPr>
            <p:cNvPr id="71352" name="Rectangle 186"/>
            <p:cNvSpPr>
              <a:spLocks noChangeArrowheads="1"/>
            </p:cNvSpPr>
            <p:nvPr/>
          </p:nvSpPr>
          <p:spPr bwMode="auto">
            <a:xfrm>
              <a:off x="3189" y="1842"/>
              <a:ext cx="3" cy="4"/>
            </a:xfrm>
            <a:prstGeom prst="rect">
              <a:avLst/>
            </a:prstGeom>
            <a:solidFill>
              <a:srgbClr val="000000"/>
            </a:solidFill>
            <a:ln w="9525">
              <a:noFill/>
              <a:miter lim="800000"/>
              <a:headEnd/>
              <a:tailEnd/>
            </a:ln>
          </p:spPr>
          <p:txBody>
            <a:bodyPr/>
            <a:lstStyle/>
            <a:p>
              <a:endParaRPr lang="en-GB"/>
            </a:p>
          </p:txBody>
        </p:sp>
        <p:sp>
          <p:nvSpPr>
            <p:cNvPr id="71353" name="Line 187"/>
            <p:cNvSpPr>
              <a:spLocks noChangeShapeType="1"/>
            </p:cNvSpPr>
            <p:nvPr/>
          </p:nvSpPr>
          <p:spPr bwMode="auto">
            <a:xfrm>
              <a:off x="3189" y="1842"/>
              <a:ext cx="1" cy="4"/>
            </a:xfrm>
            <a:prstGeom prst="line">
              <a:avLst/>
            </a:prstGeom>
            <a:noFill/>
            <a:ln w="0">
              <a:solidFill>
                <a:srgbClr val="000000"/>
              </a:solidFill>
              <a:round/>
              <a:headEnd/>
              <a:tailEnd/>
            </a:ln>
          </p:spPr>
          <p:txBody>
            <a:bodyPr/>
            <a:lstStyle/>
            <a:p>
              <a:endParaRPr lang="en-GB"/>
            </a:p>
          </p:txBody>
        </p:sp>
        <p:sp>
          <p:nvSpPr>
            <p:cNvPr id="71354" name="Rectangle 188"/>
            <p:cNvSpPr>
              <a:spLocks noChangeArrowheads="1"/>
            </p:cNvSpPr>
            <p:nvPr/>
          </p:nvSpPr>
          <p:spPr bwMode="auto">
            <a:xfrm>
              <a:off x="3192" y="1842"/>
              <a:ext cx="369" cy="3"/>
            </a:xfrm>
            <a:prstGeom prst="rect">
              <a:avLst/>
            </a:prstGeom>
            <a:solidFill>
              <a:srgbClr val="000000"/>
            </a:solidFill>
            <a:ln w="9525">
              <a:noFill/>
              <a:miter lim="800000"/>
              <a:headEnd/>
              <a:tailEnd/>
            </a:ln>
          </p:spPr>
          <p:txBody>
            <a:bodyPr/>
            <a:lstStyle/>
            <a:p>
              <a:endParaRPr lang="en-GB"/>
            </a:p>
          </p:txBody>
        </p:sp>
        <p:sp>
          <p:nvSpPr>
            <p:cNvPr id="71355" name="Line 189"/>
            <p:cNvSpPr>
              <a:spLocks noChangeShapeType="1"/>
            </p:cNvSpPr>
            <p:nvPr/>
          </p:nvSpPr>
          <p:spPr bwMode="auto">
            <a:xfrm>
              <a:off x="3192" y="1842"/>
              <a:ext cx="369" cy="1"/>
            </a:xfrm>
            <a:prstGeom prst="line">
              <a:avLst/>
            </a:prstGeom>
            <a:noFill/>
            <a:ln w="0">
              <a:solidFill>
                <a:srgbClr val="000000"/>
              </a:solidFill>
              <a:round/>
              <a:headEnd/>
              <a:tailEnd/>
            </a:ln>
          </p:spPr>
          <p:txBody>
            <a:bodyPr/>
            <a:lstStyle/>
            <a:p>
              <a:endParaRPr lang="en-GB"/>
            </a:p>
          </p:txBody>
        </p:sp>
        <p:sp>
          <p:nvSpPr>
            <p:cNvPr id="71356" name="Rectangle 190"/>
            <p:cNvSpPr>
              <a:spLocks noChangeArrowheads="1"/>
            </p:cNvSpPr>
            <p:nvPr/>
          </p:nvSpPr>
          <p:spPr bwMode="auto">
            <a:xfrm>
              <a:off x="3561" y="1842"/>
              <a:ext cx="3" cy="4"/>
            </a:xfrm>
            <a:prstGeom prst="rect">
              <a:avLst/>
            </a:prstGeom>
            <a:solidFill>
              <a:srgbClr val="000000"/>
            </a:solidFill>
            <a:ln w="9525">
              <a:noFill/>
              <a:miter lim="800000"/>
              <a:headEnd/>
              <a:tailEnd/>
            </a:ln>
          </p:spPr>
          <p:txBody>
            <a:bodyPr/>
            <a:lstStyle/>
            <a:p>
              <a:endParaRPr lang="en-GB"/>
            </a:p>
          </p:txBody>
        </p:sp>
        <p:sp>
          <p:nvSpPr>
            <p:cNvPr id="71357" name="Line 191"/>
            <p:cNvSpPr>
              <a:spLocks noChangeShapeType="1"/>
            </p:cNvSpPr>
            <p:nvPr/>
          </p:nvSpPr>
          <p:spPr bwMode="auto">
            <a:xfrm>
              <a:off x="3561" y="1842"/>
              <a:ext cx="1" cy="4"/>
            </a:xfrm>
            <a:prstGeom prst="line">
              <a:avLst/>
            </a:prstGeom>
            <a:noFill/>
            <a:ln w="0">
              <a:solidFill>
                <a:srgbClr val="000000"/>
              </a:solidFill>
              <a:round/>
              <a:headEnd/>
              <a:tailEnd/>
            </a:ln>
          </p:spPr>
          <p:txBody>
            <a:bodyPr/>
            <a:lstStyle/>
            <a:p>
              <a:endParaRPr lang="en-GB"/>
            </a:p>
          </p:txBody>
        </p:sp>
        <p:sp>
          <p:nvSpPr>
            <p:cNvPr id="71358" name="Rectangle 192"/>
            <p:cNvSpPr>
              <a:spLocks noChangeArrowheads="1"/>
            </p:cNvSpPr>
            <p:nvPr/>
          </p:nvSpPr>
          <p:spPr bwMode="auto">
            <a:xfrm>
              <a:off x="3564" y="1842"/>
              <a:ext cx="370" cy="3"/>
            </a:xfrm>
            <a:prstGeom prst="rect">
              <a:avLst/>
            </a:prstGeom>
            <a:solidFill>
              <a:srgbClr val="000000"/>
            </a:solidFill>
            <a:ln w="9525">
              <a:noFill/>
              <a:miter lim="800000"/>
              <a:headEnd/>
              <a:tailEnd/>
            </a:ln>
          </p:spPr>
          <p:txBody>
            <a:bodyPr/>
            <a:lstStyle/>
            <a:p>
              <a:endParaRPr lang="en-GB"/>
            </a:p>
          </p:txBody>
        </p:sp>
        <p:sp>
          <p:nvSpPr>
            <p:cNvPr id="71359" name="Line 193"/>
            <p:cNvSpPr>
              <a:spLocks noChangeShapeType="1"/>
            </p:cNvSpPr>
            <p:nvPr/>
          </p:nvSpPr>
          <p:spPr bwMode="auto">
            <a:xfrm>
              <a:off x="3564" y="1842"/>
              <a:ext cx="370" cy="1"/>
            </a:xfrm>
            <a:prstGeom prst="line">
              <a:avLst/>
            </a:prstGeom>
            <a:noFill/>
            <a:ln w="0">
              <a:solidFill>
                <a:srgbClr val="000000"/>
              </a:solidFill>
              <a:round/>
              <a:headEnd/>
              <a:tailEnd/>
            </a:ln>
          </p:spPr>
          <p:txBody>
            <a:bodyPr/>
            <a:lstStyle/>
            <a:p>
              <a:endParaRPr lang="en-GB"/>
            </a:p>
          </p:txBody>
        </p:sp>
        <p:sp>
          <p:nvSpPr>
            <p:cNvPr id="71360" name="Rectangle 194"/>
            <p:cNvSpPr>
              <a:spLocks noChangeArrowheads="1"/>
            </p:cNvSpPr>
            <p:nvPr/>
          </p:nvSpPr>
          <p:spPr bwMode="auto">
            <a:xfrm>
              <a:off x="3934" y="1842"/>
              <a:ext cx="3" cy="4"/>
            </a:xfrm>
            <a:prstGeom prst="rect">
              <a:avLst/>
            </a:prstGeom>
            <a:solidFill>
              <a:srgbClr val="000000"/>
            </a:solidFill>
            <a:ln w="9525">
              <a:noFill/>
              <a:miter lim="800000"/>
              <a:headEnd/>
              <a:tailEnd/>
            </a:ln>
          </p:spPr>
          <p:txBody>
            <a:bodyPr/>
            <a:lstStyle/>
            <a:p>
              <a:endParaRPr lang="en-GB"/>
            </a:p>
          </p:txBody>
        </p:sp>
        <p:sp>
          <p:nvSpPr>
            <p:cNvPr id="71361" name="Line 195"/>
            <p:cNvSpPr>
              <a:spLocks noChangeShapeType="1"/>
            </p:cNvSpPr>
            <p:nvPr/>
          </p:nvSpPr>
          <p:spPr bwMode="auto">
            <a:xfrm>
              <a:off x="3934" y="1842"/>
              <a:ext cx="1" cy="4"/>
            </a:xfrm>
            <a:prstGeom prst="line">
              <a:avLst/>
            </a:prstGeom>
            <a:noFill/>
            <a:ln w="0">
              <a:solidFill>
                <a:srgbClr val="000000"/>
              </a:solidFill>
              <a:round/>
              <a:headEnd/>
              <a:tailEnd/>
            </a:ln>
          </p:spPr>
          <p:txBody>
            <a:bodyPr/>
            <a:lstStyle/>
            <a:p>
              <a:endParaRPr lang="en-GB"/>
            </a:p>
          </p:txBody>
        </p:sp>
        <p:sp>
          <p:nvSpPr>
            <p:cNvPr id="71362" name="Rectangle 196"/>
            <p:cNvSpPr>
              <a:spLocks noChangeArrowheads="1"/>
            </p:cNvSpPr>
            <p:nvPr/>
          </p:nvSpPr>
          <p:spPr bwMode="auto">
            <a:xfrm>
              <a:off x="500" y="1846"/>
              <a:ext cx="3" cy="396"/>
            </a:xfrm>
            <a:prstGeom prst="rect">
              <a:avLst/>
            </a:prstGeom>
            <a:solidFill>
              <a:srgbClr val="000000"/>
            </a:solidFill>
            <a:ln w="9525">
              <a:noFill/>
              <a:miter lim="800000"/>
              <a:headEnd/>
              <a:tailEnd/>
            </a:ln>
          </p:spPr>
          <p:txBody>
            <a:bodyPr/>
            <a:lstStyle/>
            <a:p>
              <a:endParaRPr lang="en-GB"/>
            </a:p>
          </p:txBody>
        </p:sp>
        <p:sp>
          <p:nvSpPr>
            <p:cNvPr id="71363" name="Line 197"/>
            <p:cNvSpPr>
              <a:spLocks noChangeShapeType="1"/>
            </p:cNvSpPr>
            <p:nvPr/>
          </p:nvSpPr>
          <p:spPr bwMode="auto">
            <a:xfrm>
              <a:off x="500" y="1846"/>
              <a:ext cx="1" cy="396"/>
            </a:xfrm>
            <a:prstGeom prst="line">
              <a:avLst/>
            </a:prstGeom>
            <a:noFill/>
            <a:ln w="0">
              <a:solidFill>
                <a:srgbClr val="000000"/>
              </a:solidFill>
              <a:round/>
              <a:headEnd/>
              <a:tailEnd/>
            </a:ln>
          </p:spPr>
          <p:txBody>
            <a:bodyPr/>
            <a:lstStyle/>
            <a:p>
              <a:endParaRPr lang="en-GB"/>
            </a:p>
          </p:txBody>
        </p:sp>
        <p:sp>
          <p:nvSpPr>
            <p:cNvPr id="71364" name="Rectangle 198"/>
            <p:cNvSpPr>
              <a:spLocks noChangeArrowheads="1"/>
            </p:cNvSpPr>
            <p:nvPr/>
          </p:nvSpPr>
          <p:spPr bwMode="auto">
            <a:xfrm>
              <a:off x="1327" y="1846"/>
              <a:ext cx="3" cy="396"/>
            </a:xfrm>
            <a:prstGeom prst="rect">
              <a:avLst/>
            </a:prstGeom>
            <a:solidFill>
              <a:srgbClr val="000000"/>
            </a:solidFill>
            <a:ln w="9525">
              <a:noFill/>
              <a:miter lim="800000"/>
              <a:headEnd/>
              <a:tailEnd/>
            </a:ln>
          </p:spPr>
          <p:txBody>
            <a:bodyPr/>
            <a:lstStyle/>
            <a:p>
              <a:endParaRPr lang="en-GB"/>
            </a:p>
          </p:txBody>
        </p:sp>
        <p:sp>
          <p:nvSpPr>
            <p:cNvPr id="71365" name="Line 199"/>
            <p:cNvSpPr>
              <a:spLocks noChangeShapeType="1"/>
            </p:cNvSpPr>
            <p:nvPr/>
          </p:nvSpPr>
          <p:spPr bwMode="auto">
            <a:xfrm>
              <a:off x="1327" y="1846"/>
              <a:ext cx="1" cy="396"/>
            </a:xfrm>
            <a:prstGeom prst="line">
              <a:avLst/>
            </a:prstGeom>
            <a:noFill/>
            <a:ln w="0">
              <a:solidFill>
                <a:srgbClr val="000000"/>
              </a:solidFill>
              <a:round/>
              <a:headEnd/>
              <a:tailEnd/>
            </a:ln>
          </p:spPr>
          <p:txBody>
            <a:bodyPr/>
            <a:lstStyle/>
            <a:p>
              <a:endParaRPr lang="en-GB"/>
            </a:p>
          </p:txBody>
        </p:sp>
        <p:sp>
          <p:nvSpPr>
            <p:cNvPr id="71366" name="Rectangle 200"/>
            <p:cNvSpPr>
              <a:spLocks noChangeArrowheads="1"/>
            </p:cNvSpPr>
            <p:nvPr/>
          </p:nvSpPr>
          <p:spPr bwMode="auto">
            <a:xfrm>
              <a:off x="1699" y="1846"/>
              <a:ext cx="3" cy="396"/>
            </a:xfrm>
            <a:prstGeom prst="rect">
              <a:avLst/>
            </a:prstGeom>
            <a:solidFill>
              <a:srgbClr val="000000"/>
            </a:solidFill>
            <a:ln w="9525">
              <a:noFill/>
              <a:miter lim="800000"/>
              <a:headEnd/>
              <a:tailEnd/>
            </a:ln>
          </p:spPr>
          <p:txBody>
            <a:bodyPr/>
            <a:lstStyle/>
            <a:p>
              <a:endParaRPr lang="en-GB"/>
            </a:p>
          </p:txBody>
        </p:sp>
        <p:sp>
          <p:nvSpPr>
            <p:cNvPr id="71367" name="Line 201"/>
            <p:cNvSpPr>
              <a:spLocks noChangeShapeType="1"/>
            </p:cNvSpPr>
            <p:nvPr/>
          </p:nvSpPr>
          <p:spPr bwMode="auto">
            <a:xfrm>
              <a:off x="1699" y="1846"/>
              <a:ext cx="1" cy="396"/>
            </a:xfrm>
            <a:prstGeom prst="line">
              <a:avLst/>
            </a:prstGeom>
            <a:noFill/>
            <a:ln w="0">
              <a:solidFill>
                <a:srgbClr val="000000"/>
              </a:solidFill>
              <a:round/>
              <a:headEnd/>
              <a:tailEnd/>
            </a:ln>
          </p:spPr>
          <p:txBody>
            <a:bodyPr/>
            <a:lstStyle/>
            <a:p>
              <a:endParaRPr lang="en-GB"/>
            </a:p>
          </p:txBody>
        </p:sp>
        <p:sp>
          <p:nvSpPr>
            <p:cNvPr id="71368" name="Rectangle 202"/>
            <p:cNvSpPr>
              <a:spLocks noChangeArrowheads="1"/>
            </p:cNvSpPr>
            <p:nvPr/>
          </p:nvSpPr>
          <p:spPr bwMode="auto">
            <a:xfrm>
              <a:off x="2072" y="1846"/>
              <a:ext cx="3" cy="396"/>
            </a:xfrm>
            <a:prstGeom prst="rect">
              <a:avLst/>
            </a:prstGeom>
            <a:solidFill>
              <a:srgbClr val="000000"/>
            </a:solidFill>
            <a:ln w="9525">
              <a:noFill/>
              <a:miter lim="800000"/>
              <a:headEnd/>
              <a:tailEnd/>
            </a:ln>
          </p:spPr>
          <p:txBody>
            <a:bodyPr/>
            <a:lstStyle/>
            <a:p>
              <a:endParaRPr lang="en-GB"/>
            </a:p>
          </p:txBody>
        </p:sp>
      </p:grpSp>
      <p:grpSp>
        <p:nvGrpSpPr>
          <p:cNvPr id="70660" name="Group 203"/>
          <p:cNvGrpSpPr>
            <a:grpSpLocks/>
          </p:cNvGrpSpPr>
          <p:nvPr/>
        </p:nvGrpSpPr>
        <p:grpSpPr bwMode="auto">
          <a:xfrm>
            <a:off x="942975" y="2198688"/>
            <a:ext cx="7391400" cy="2279650"/>
            <a:chOff x="447" y="1846"/>
            <a:chExt cx="3490" cy="1915"/>
          </a:xfrm>
        </p:grpSpPr>
        <p:sp>
          <p:nvSpPr>
            <p:cNvPr id="70969" name="Line 204"/>
            <p:cNvSpPr>
              <a:spLocks noChangeShapeType="1"/>
            </p:cNvSpPr>
            <p:nvPr/>
          </p:nvSpPr>
          <p:spPr bwMode="auto">
            <a:xfrm>
              <a:off x="2072" y="1846"/>
              <a:ext cx="1" cy="396"/>
            </a:xfrm>
            <a:prstGeom prst="line">
              <a:avLst/>
            </a:prstGeom>
            <a:noFill/>
            <a:ln w="0">
              <a:solidFill>
                <a:srgbClr val="000000"/>
              </a:solidFill>
              <a:round/>
              <a:headEnd/>
              <a:tailEnd/>
            </a:ln>
          </p:spPr>
          <p:txBody>
            <a:bodyPr/>
            <a:lstStyle/>
            <a:p>
              <a:endParaRPr lang="en-GB"/>
            </a:p>
          </p:txBody>
        </p:sp>
        <p:sp>
          <p:nvSpPr>
            <p:cNvPr id="70970" name="Rectangle 205"/>
            <p:cNvSpPr>
              <a:spLocks noChangeArrowheads="1"/>
            </p:cNvSpPr>
            <p:nvPr/>
          </p:nvSpPr>
          <p:spPr bwMode="auto">
            <a:xfrm>
              <a:off x="2443" y="1846"/>
              <a:ext cx="3" cy="396"/>
            </a:xfrm>
            <a:prstGeom prst="rect">
              <a:avLst/>
            </a:prstGeom>
            <a:solidFill>
              <a:srgbClr val="000000"/>
            </a:solidFill>
            <a:ln w="9525">
              <a:noFill/>
              <a:miter lim="800000"/>
              <a:headEnd/>
              <a:tailEnd/>
            </a:ln>
          </p:spPr>
          <p:txBody>
            <a:bodyPr/>
            <a:lstStyle/>
            <a:p>
              <a:endParaRPr lang="en-GB"/>
            </a:p>
          </p:txBody>
        </p:sp>
        <p:sp>
          <p:nvSpPr>
            <p:cNvPr id="70971" name="Line 206"/>
            <p:cNvSpPr>
              <a:spLocks noChangeShapeType="1"/>
            </p:cNvSpPr>
            <p:nvPr/>
          </p:nvSpPr>
          <p:spPr bwMode="auto">
            <a:xfrm>
              <a:off x="2443" y="1846"/>
              <a:ext cx="1" cy="396"/>
            </a:xfrm>
            <a:prstGeom prst="line">
              <a:avLst/>
            </a:prstGeom>
            <a:noFill/>
            <a:ln w="0">
              <a:solidFill>
                <a:srgbClr val="000000"/>
              </a:solidFill>
              <a:round/>
              <a:headEnd/>
              <a:tailEnd/>
            </a:ln>
          </p:spPr>
          <p:txBody>
            <a:bodyPr/>
            <a:lstStyle/>
            <a:p>
              <a:endParaRPr lang="en-GB"/>
            </a:p>
          </p:txBody>
        </p:sp>
        <p:sp>
          <p:nvSpPr>
            <p:cNvPr id="70972" name="Rectangle 207"/>
            <p:cNvSpPr>
              <a:spLocks noChangeArrowheads="1"/>
            </p:cNvSpPr>
            <p:nvPr/>
          </p:nvSpPr>
          <p:spPr bwMode="auto">
            <a:xfrm>
              <a:off x="2816" y="1846"/>
              <a:ext cx="3" cy="396"/>
            </a:xfrm>
            <a:prstGeom prst="rect">
              <a:avLst/>
            </a:prstGeom>
            <a:solidFill>
              <a:srgbClr val="000000"/>
            </a:solidFill>
            <a:ln w="9525">
              <a:noFill/>
              <a:miter lim="800000"/>
              <a:headEnd/>
              <a:tailEnd/>
            </a:ln>
          </p:spPr>
          <p:txBody>
            <a:bodyPr/>
            <a:lstStyle/>
            <a:p>
              <a:endParaRPr lang="en-GB"/>
            </a:p>
          </p:txBody>
        </p:sp>
        <p:sp>
          <p:nvSpPr>
            <p:cNvPr id="70973" name="Line 208"/>
            <p:cNvSpPr>
              <a:spLocks noChangeShapeType="1"/>
            </p:cNvSpPr>
            <p:nvPr/>
          </p:nvSpPr>
          <p:spPr bwMode="auto">
            <a:xfrm>
              <a:off x="2816" y="1846"/>
              <a:ext cx="1" cy="396"/>
            </a:xfrm>
            <a:prstGeom prst="line">
              <a:avLst/>
            </a:prstGeom>
            <a:noFill/>
            <a:ln w="0">
              <a:solidFill>
                <a:srgbClr val="000000"/>
              </a:solidFill>
              <a:round/>
              <a:headEnd/>
              <a:tailEnd/>
            </a:ln>
          </p:spPr>
          <p:txBody>
            <a:bodyPr/>
            <a:lstStyle/>
            <a:p>
              <a:endParaRPr lang="en-GB"/>
            </a:p>
          </p:txBody>
        </p:sp>
        <p:sp>
          <p:nvSpPr>
            <p:cNvPr id="70974" name="Rectangle 209"/>
            <p:cNvSpPr>
              <a:spLocks noChangeArrowheads="1"/>
            </p:cNvSpPr>
            <p:nvPr/>
          </p:nvSpPr>
          <p:spPr bwMode="auto">
            <a:xfrm>
              <a:off x="3189" y="1846"/>
              <a:ext cx="3" cy="396"/>
            </a:xfrm>
            <a:prstGeom prst="rect">
              <a:avLst/>
            </a:prstGeom>
            <a:solidFill>
              <a:srgbClr val="000000"/>
            </a:solidFill>
            <a:ln w="9525">
              <a:noFill/>
              <a:miter lim="800000"/>
              <a:headEnd/>
              <a:tailEnd/>
            </a:ln>
          </p:spPr>
          <p:txBody>
            <a:bodyPr/>
            <a:lstStyle/>
            <a:p>
              <a:endParaRPr lang="en-GB"/>
            </a:p>
          </p:txBody>
        </p:sp>
        <p:sp>
          <p:nvSpPr>
            <p:cNvPr id="70975" name="Line 210"/>
            <p:cNvSpPr>
              <a:spLocks noChangeShapeType="1"/>
            </p:cNvSpPr>
            <p:nvPr/>
          </p:nvSpPr>
          <p:spPr bwMode="auto">
            <a:xfrm>
              <a:off x="3189" y="1846"/>
              <a:ext cx="1" cy="396"/>
            </a:xfrm>
            <a:prstGeom prst="line">
              <a:avLst/>
            </a:prstGeom>
            <a:noFill/>
            <a:ln w="0">
              <a:solidFill>
                <a:srgbClr val="000000"/>
              </a:solidFill>
              <a:round/>
              <a:headEnd/>
              <a:tailEnd/>
            </a:ln>
          </p:spPr>
          <p:txBody>
            <a:bodyPr/>
            <a:lstStyle/>
            <a:p>
              <a:endParaRPr lang="en-GB"/>
            </a:p>
          </p:txBody>
        </p:sp>
        <p:sp>
          <p:nvSpPr>
            <p:cNvPr id="70976" name="Rectangle 211"/>
            <p:cNvSpPr>
              <a:spLocks noChangeArrowheads="1"/>
            </p:cNvSpPr>
            <p:nvPr/>
          </p:nvSpPr>
          <p:spPr bwMode="auto">
            <a:xfrm>
              <a:off x="3561" y="1846"/>
              <a:ext cx="3" cy="396"/>
            </a:xfrm>
            <a:prstGeom prst="rect">
              <a:avLst/>
            </a:prstGeom>
            <a:solidFill>
              <a:srgbClr val="000000"/>
            </a:solidFill>
            <a:ln w="9525">
              <a:noFill/>
              <a:miter lim="800000"/>
              <a:headEnd/>
              <a:tailEnd/>
            </a:ln>
          </p:spPr>
          <p:txBody>
            <a:bodyPr/>
            <a:lstStyle/>
            <a:p>
              <a:endParaRPr lang="en-GB"/>
            </a:p>
          </p:txBody>
        </p:sp>
        <p:sp>
          <p:nvSpPr>
            <p:cNvPr id="70977" name="Line 212"/>
            <p:cNvSpPr>
              <a:spLocks noChangeShapeType="1"/>
            </p:cNvSpPr>
            <p:nvPr/>
          </p:nvSpPr>
          <p:spPr bwMode="auto">
            <a:xfrm>
              <a:off x="3561" y="1846"/>
              <a:ext cx="1" cy="396"/>
            </a:xfrm>
            <a:prstGeom prst="line">
              <a:avLst/>
            </a:prstGeom>
            <a:noFill/>
            <a:ln w="0">
              <a:solidFill>
                <a:srgbClr val="000000"/>
              </a:solidFill>
              <a:round/>
              <a:headEnd/>
              <a:tailEnd/>
            </a:ln>
          </p:spPr>
          <p:txBody>
            <a:bodyPr/>
            <a:lstStyle/>
            <a:p>
              <a:endParaRPr lang="en-GB"/>
            </a:p>
          </p:txBody>
        </p:sp>
        <p:sp>
          <p:nvSpPr>
            <p:cNvPr id="70978" name="Rectangle 213"/>
            <p:cNvSpPr>
              <a:spLocks noChangeArrowheads="1"/>
            </p:cNvSpPr>
            <p:nvPr/>
          </p:nvSpPr>
          <p:spPr bwMode="auto">
            <a:xfrm>
              <a:off x="3934" y="1846"/>
              <a:ext cx="3" cy="396"/>
            </a:xfrm>
            <a:prstGeom prst="rect">
              <a:avLst/>
            </a:prstGeom>
            <a:solidFill>
              <a:srgbClr val="000000"/>
            </a:solidFill>
            <a:ln w="9525">
              <a:noFill/>
              <a:miter lim="800000"/>
              <a:headEnd/>
              <a:tailEnd/>
            </a:ln>
          </p:spPr>
          <p:txBody>
            <a:bodyPr/>
            <a:lstStyle/>
            <a:p>
              <a:endParaRPr lang="en-GB"/>
            </a:p>
          </p:txBody>
        </p:sp>
        <p:sp>
          <p:nvSpPr>
            <p:cNvPr id="70979" name="Line 214"/>
            <p:cNvSpPr>
              <a:spLocks noChangeShapeType="1"/>
            </p:cNvSpPr>
            <p:nvPr/>
          </p:nvSpPr>
          <p:spPr bwMode="auto">
            <a:xfrm>
              <a:off x="3934" y="1846"/>
              <a:ext cx="1" cy="396"/>
            </a:xfrm>
            <a:prstGeom prst="line">
              <a:avLst/>
            </a:prstGeom>
            <a:noFill/>
            <a:ln w="0">
              <a:solidFill>
                <a:srgbClr val="000000"/>
              </a:solidFill>
              <a:round/>
              <a:headEnd/>
              <a:tailEnd/>
            </a:ln>
          </p:spPr>
          <p:txBody>
            <a:bodyPr/>
            <a:lstStyle/>
            <a:p>
              <a:endParaRPr lang="en-GB"/>
            </a:p>
          </p:txBody>
        </p:sp>
        <p:sp>
          <p:nvSpPr>
            <p:cNvPr id="70980" name="Rectangle 215"/>
            <p:cNvSpPr>
              <a:spLocks noChangeArrowheads="1"/>
            </p:cNvSpPr>
            <p:nvPr/>
          </p:nvSpPr>
          <p:spPr bwMode="auto">
            <a:xfrm>
              <a:off x="510" y="2325"/>
              <a:ext cx="614"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 INTERNAL PPM: 100 PPM</a:t>
              </a:r>
              <a:endParaRPr lang="en-US" sz="1000">
                <a:latin typeface="Times New Roman" pitchFamily="18" charset="0"/>
              </a:endParaRPr>
            </a:p>
          </p:txBody>
        </p:sp>
        <p:sp>
          <p:nvSpPr>
            <p:cNvPr id="70981" name="Rectangle 216"/>
            <p:cNvSpPr>
              <a:spLocks noChangeArrowheads="1"/>
            </p:cNvSpPr>
            <p:nvPr/>
          </p:nvSpPr>
          <p:spPr bwMode="auto">
            <a:xfrm>
              <a:off x="699" y="2402"/>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982" name="Rectangle 217"/>
            <p:cNvSpPr>
              <a:spLocks noChangeArrowheads="1"/>
            </p:cNvSpPr>
            <p:nvPr/>
          </p:nvSpPr>
          <p:spPr bwMode="auto">
            <a:xfrm>
              <a:off x="658" y="2481"/>
              <a:ext cx="484"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 IMPROVEMENT</a:t>
              </a:r>
              <a:endParaRPr lang="en-US" sz="1000">
                <a:latin typeface="Times New Roman" pitchFamily="18" charset="0"/>
              </a:endParaRPr>
            </a:p>
          </p:txBody>
        </p:sp>
        <p:sp>
          <p:nvSpPr>
            <p:cNvPr id="70983" name="Rectangle 218"/>
            <p:cNvSpPr>
              <a:spLocks noChangeArrowheads="1"/>
            </p:cNvSpPr>
            <p:nvPr/>
          </p:nvSpPr>
          <p:spPr bwMode="auto">
            <a:xfrm>
              <a:off x="1484" y="23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84" name="Rectangle 219"/>
            <p:cNvSpPr>
              <a:spLocks noChangeArrowheads="1"/>
            </p:cNvSpPr>
            <p:nvPr/>
          </p:nvSpPr>
          <p:spPr bwMode="auto">
            <a:xfrm>
              <a:off x="1855" y="2325"/>
              <a:ext cx="99"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85" name="Rectangle 220"/>
            <p:cNvSpPr>
              <a:spLocks noChangeArrowheads="1"/>
            </p:cNvSpPr>
            <p:nvPr/>
          </p:nvSpPr>
          <p:spPr bwMode="auto">
            <a:xfrm>
              <a:off x="2986" y="2325"/>
              <a:ext cx="72"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0986" name="Rectangle 221"/>
            <p:cNvSpPr>
              <a:spLocks noChangeArrowheads="1"/>
            </p:cNvSpPr>
            <p:nvPr/>
          </p:nvSpPr>
          <p:spPr bwMode="auto">
            <a:xfrm>
              <a:off x="3346" y="23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25%</a:t>
              </a:r>
              <a:endParaRPr lang="en-US" sz="1000">
                <a:latin typeface="Times New Roman" pitchFamily="18" charset="0"/>
              </a:endParaRPr>
            </a:p>
          </p:txBody>
        </p:sp>
        <p:sp>
          <p:nvSpPr>
            <p:cNvPr id="70987" name="Rectangle 222"/>
            <p:cNvSpPr>
              <a:spLocks noChangeArrowheads="1"/>
            </p:cNvSpPr>
            <p:nvPr/>
          </p:nvSpPr>
          <p:spPr bwMode="auto">
            <a:xfrm>
              <a:off x="3717" y="2325"/>
              <a:ext cx="100" cy="114"/>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50%</a:t>
              </a:r>
              <a:endParaRPr lang="en-US" sz="1000">
                <a:latin typeface="Times New Roman" pitchFamily="18" charset="0"/>
              </a:endParaRPr>
            </a:p>
          </p:txBody>
        </p:sp>
        <p:sp>
          <p:nvSpPr>
            <p:cNvPr id="70988" name="Rectangle 223"/>
            <p:cNvSpPr>
              <a:spLocks noChangeArrowheads="1"/>
            </p:cNvSpPr>
            <p:nvPr/>
          </p:nvSpPr>
          <p:spPr bwMode="auto">
            <a:xfrm>
              <a:off x="500" y="2242"/>
              <a:ext cx="3" cy="4"/>
            </a:xfrm>
            <a:prstGeom prst="rect">
              <a:avLst/>
            </a:prstGeom>
            <a:solidFill>
              <a:srgbClr val="000000"/>
            </a:solidFill>
            <a:ln w="9525">
              <a:noFill/>
              <a:miter lim="800000"/>
              <a:headEnd/>
              <a:tailEnd/>
            </a:ln>
          </p:spPr>
          <p:txBody>
            <a:bodyPr/>
            <a:lstStyle/>
            <a:p>
              <a:endParaRPr lang="en-GB"/>
            </a:p>
          </p:txBody>
        </p:sp>
        <p:sp>
          <p:nvSpPr>
            <p:cNvPr id="70989" name="Line 224"/>
            <p:cNvSpPr>
              <a:spLocks noChangeShapeType="1"/>
            </p:cNvSpPr>
            <p:nvPr/>
          </p:nvSpPr>
          <p:spPr bwMode="auto">
            <a:xfrm>
              <a:off x="500" y="2242"/>
              <a:ext cx="1" cy="4"/>
            </a:xfrm>
            <a:prstGeom prst="line">
              <a:avLst/>
            </a:prstGeom>
            <a:noFill/>
            <a:ln w="0">
              <a:solidFill>
                <a:srgbClr val="000000"/>
              </a:solidFill>
              <a:round/>
              <a:headEnd/>
              <a:tailEnd/>
            </a:ln>
          </p:spPr>
          <p:txBody>
            <a:bodyPr/>
            <a:lstStyle/>
            <a:p>
              <a:endParaRPr lang="en-GB"/>
            </a:p>
          </p:txBody>
        </p:sp>
        <p:sp>
          <p:nvSpPr>
            <p:cNvPr id="70990" name="Rectangle 225"/>
            <p:cNvSpPr>
              <a:spLocks noChangeArrowheads="1"/>
            </p:cNvSpPr>
            <p:nvPr/>
          </p:nvSpPr>
          <p:spPr bwMode="auto">
            <a:xfrm>
              <a:off x="503" y="2242"/>
              <a:ext cx="824" cy="3"/>
            </a:xfrm>
            <a:prstGeom prst="rect">
              <a:avLst/>
            </a:prstGeom>
            <a:solidFill>
              <a:srgbClr val="000000"/>
            </a:solidFill>
            <a:ln w="9525">
              <a:noFill/>
              <a:miter lim="800000"/>
              <a:headEnd/>
              <a:tailEnd/>
            </a:ln>
          </p:spPr>
          <p:txBody>
            <a:bodyPr/>
            <a:lstStyle/>
            <a:p>
              <a:endParaRPr lang="en-GB"/>
            </a:p>
          </p:txBody>
        </p:sp>
        <p:sp>
          <p:nvSpPr>
            <p:cNvPr id="70991" name="Line 226"/>
            <p:cNvSpPr>
              <a:spLocks noChangeShapeType="1"/>
            </p:cNvSpPr>
            <p:nvPr/>
          </p:nvSpPr>
          <p:spPr bwMode="auto">
            <a:xfrm>
              <a:off x="503" y="2242"/>
              <a:ext cx="824" cy="1"/>
            </a:xfrm>
            <a:prstGeom prst="line">
              <a:avLst/>
            </a:prstGeom>
            <a:noFill/>
            <a:ln w="0">
              <a:solidFill>
                <a:srgbClr val="000000"/>
              </a:solidFill>
              <a:round/>
              <a:headEnd/>
              <a:tailEnd/>
            </a:ln>
          </p:spPr>
          <p:txBody>
            <a:bodyPr/>
            <a:lstStyle/>
            <a:p>
              <a:endParaRPr lang="en-GB"/>
            </a:p>
          </p:txBody>
        </p:sp>
        <p:sp>
          <p:nvSpPr>
            <p:cNvPr id="70992" name="Rectangle 227"/>
            <p:cNvSpPr>
              <a:spLocks noChangeArrowheads="1"/>
            </p:cNvSpPr>
            <p:nvPr/>
          </p:nvSpPr>
          <p:spPr bwMode="auto">
            <a:xfrm>
              <a:off x="1327" y="2242"/>
              <a:ext cx="3" cy="4"/>
            </a:xfrm>
            <a:prstGeom prst="rect">
              <a:avLst/>
            </a:prstGeom>
            <a:solidFill>
              <a:srgbClr val="000000"/>
            </a:solidFill>
            <a:ln w="9525">
              <a:noFill/>
              <a:miter lim="800000"/>
              <a:headEnd/>
              <a:tailEnd/>
            </a:ln>
          </p:spPr>
          <p:txBody>
            <a:bodyPr/>
            <a:lstStyle/>
            <a:p>
              <a:endParaRPr lang="en-GB"/>
            </a:p>
          </p:txBody>
        </p:sp>
        <p:sp>
          <p:nvSpPr>
            <p:cNvPr id="70993" name="Line 228"/>
            <p:cNvSpPr>
              <a:spLocks noChangeShapeType="1"/>
            </p:cNvSpPr>
            <p:nvPr/>
          </p:nvSpPr>
          <p:spPr bwMode="auto">
            <a:xfrm>
              <a:off x="1327" y="2242"/>
              <a:ext cx="1" cy="4"/>
            </a:xfrm>
            <a:prstGeom prst="line">
              <a:avLst/>
            </a:prstGeom>
            <a:noFill/>
            <a:ln w="0">
              <a:solidFill>
                <a:srgbClr val="000000"/>
              </a:solidFill>
              <a:round/>
              <a:headEnd/>
              <a:tailEnd/>
            </a:ln>
          </p:spPr>
          <p:txBody>
            <a:bodyPr/>
            <a:lstStyle/>
            <a:p>
              <a:endParaRPr lang="en-GB"/>
            </a:p>
          </p:txBody>
        </p:sp>
        <p:sp>
          <p:nvSpPr>
            <p:cNvPr id="70994" name="Rectangle 229"/>
            <p:cNvSpPr>
              <a:spLocks noChangeArrowheads="1"/>
            </p:cNvSpPr>
            <p:nvPr/>
          </p:nvSpPr>
          <p:spPr bwMode="auto">
            <a:xfrm>
              <a:off x="1330" y="2242"/>
              <a:ext cx="369" cy="3"/>
            </a:xfrm>
            <a:prstGeom prst="rect">
              <a:avLst/>
            </a:prstGeom>
            <a:solidFill>
              <a:srgbClr val="000000"/>
            </a:solidFill>
            <a:ln w="9525">
              <a:noFill/>
              <a:miter lim="800000"/>
              <a:headEnd/>
              <a:tailEnd/>
            </a:ln>
          </p:spPr>
          <p:txBody>
            <a:bodyPr/>
            <a:lstStyle/>
            <a:p>
              <a:endParaRPr lang="en-GB"/>
            </a:p>
          </p:txBody>
        </p:sp>
        <p:sp>
          <p:nvSpPr>
            <p:cNvPr id="70995" name="Line 230"/>
            <p:cNvSpPr>
              <a:spLocks noChangeShapeType="1"/>
            </p:cNvSpPr>
            <p:nvPr/>
          </p:nvSpPr>
          <p:spPr bwMode="auto">
            <a:xfrm>
              <a:off x="1330" y="2242"/>
              <a:ext cx="369" cy="1"/>
            </a:xfrm>
            <a:prstGeom prst="line">
              <a:avLst/>
            </a:prstGeom>
            <a:noFill/>
            <a:ln w="0">
              <a:solidFill>
                <a:srgbClr val="000000"/>
              </a:solidFill>
              <a:round/>
              <a:headEnd/>
              <a:tailEnd/>
            </a:ln>
          </p:spPr>
          <p:txBody>
            <a:bodyPr/>
            <a:lstStyle/>
            <a:p>
              <a:endParaRPr lang="en-GB"/>
            </a:p>
          </p:txBody>
        </p:sp>
        <p:sp>
          <p:nvSpPr>
            <p:cNvPr id="70996" name="Rectangle 231"/>
            <p:cNvSpPr>
              <a:spLocks noChangeArrowheads="1"/>
            </p:cNvSpPr>
            <p:nvPr/>
          </p:nvSpPr>
          <p:spPr bwMode="auto">
            <a:xfrm>
              <a:off x="1699" y="2242"/>
              <a:ext cx="3" cy="4"/>
            </a:xfrm>
            <a:prstGeom prst="rect">
              <a:avLst/>
            </a:prstGeom>
            <a:solidFill>
              <a:srgbClr val="000000"/>
            </a:solidFill>
            <a:ln w="9525">
              <a:noFill/>
              <a:miter lim="800000"/>
              <a:headEnd/>
              <a:tailEnd/>
            </a:ln>
          </p:spPr>
          <p:txBody>
            <a:bodyPr/>
            <a:lstStyle/>
            <a:p>
              <a:endParaRPr lang="en-GB"/>
            </a:p>
          </p:txBody>
        </p:sp>
        <p:sp>
          <p:nvSpPr>
            <p:cNvPr id="70997" name="Line 232"/>
            <p:cNvSpPr>
              <a:spLocks noChangeShapeType="1"/>
            </p:cNvSpPr>
            <p:nvPr/>
          </p:nvSpPr>
          <p:spPr bwMode="auto">
            <a:xfrm>
              <a:off x="1699" y="2242"/>
              <a:ext cx="1" cy="4"/>
            </a:xfrm>
            <a:prstGeom prst="line">
              <a:avLst/>
            </a:prstGeom>
            <a:noFill/>
            <a:ln w="0">
              <a:solidFill>
                <a:srgbClr val="000000"/>
              </a:solidFill>
              <a:round/>
              <a:headEnd/>
              <a:tailEnd/>
            </a:ln>
          </p:spPr>
          <p:txBody>
            <a:bodyPr/>
            <a:lstStyle/>
            <a:p>
              <a:endParaRPr lang="en-GB"/>
            </a:p>
          </p:txBody>
        </p:sp>
        <p:sp>
          <p:nvSpPr>
            <p:cNvPr id="70998" name="Rectangle 233"/>
            <p:cNvSpPr>
              <a:spLocks noChangeArrowheads="1"/>
            </p:cNvSpPr>
            <p:nvPr/>
          </p:nvSpPr>
          <p:spPr bwMode="auto">
            <a:xfrm>
              <a:off x="1702" y="2242"/>
              <a:ext cx="370" cy="3"/>
            </a:xfrm>
            <a:prstGeom prst="rect">
              <a:avLst/>
            </a:prstGeom>
            <a:solidFill>
              <a:srgbClr val="000000"/>
            </a:solidFill>
            <a:ln w="9525">
              <a:noFill/>
              <a:miter lim="800000"/>
              <a:headEnd/>
              <a:tailEnd/>
            </a:ln>
          </p:spPr>
          <p:txBody>
            <a:bodyPr/>
            <a:lstStyle/>
            <a:p>
              <a:endParaRPr lang="en-GB"/>
            </a:p>
          </p:txBody>
        </p:sp>
        <p:sp>
          <p:nvSpPr>
            <p:cNvPr id="70999" name="Line 234"/>
            <p:cNvSpPr>
              <a:spLocks noChangeShapeType="1"/>
            </p:cNvSpPr>
            <p:nvPr/>
          </p:nvSpPr>
          <p:spPr bwMode="auto">
            <a:xfrm>
              <a:off x="1702" y="2242"/>
              <a:ext cx="370" cy="1"/>
            </a:xfrm>
            <a:prstGeom prst="line">
              <a:avLst/>
            </a:prstGeom>
            <a:noFill/>
            <a:ln w="0">
              <a:solidFill>
                <a:srgbClr val="000000"/>
              </a:solidFill>
              <a:round/>
              <a:headEnd/>
              <a:tailEnd/>
            </a:ln>
          </p:spPr>
          <p:txBody>
            <a:bodyPr/>
            <a:lstStyle/>
            <a:p>
              <a:endParaRPr lang="en-GB"/>
            </a:p>
          </p:txBody>
        </p:sp>
        <p:sp>
          <p:nvSpPr>
            <p:cNvPr id="71000" name="Rectangle 235"/>
            <p:cNvSpPr>
              <a:spLocks noChangeArrowheads="1"/>
            </p:cNvSpPr>
            <p:nvPr/>
          </p:nvSpPr>
          <p:spPr bwMode="auto">
            <a:xfrm>
              <a:off x="2072" y="2242"/>
              <a:ext cx="3" cy="4"/>
            </a:xfrm>
            <a:prstGeom prst="rect">
              <a:avLst/>
            </a:prstGeom>
            <a:solidFill>
              <a:srgbClr val="000000"/>
            </a:solidFill>
            <a:ln w="9525">
              <a:noFill/>
              <a:miter lim="800000"/>
              <a:headEnd/>
              <a:tailEnd/>
            </a:ln>
          </p:spPr>
          <p:txBody>
            <a:bodyPr/>
            <a:lstStyle/>
            <a:p>
              <a:endParaRPr lang="en-GB"/>
            </a:p>
          </p:txBody>
        </p:sp>
        <p:sp>
          <p:nvSpPr>
            <p:cNvPr id="71001" name="Line 236"/>
            <p:cNvSpPr>
              <a:spLocks noChangeShapeType="1"/>
            </p:cNvSpPr>
            <p:nvPr/>
          </p:nvSpPr>
          <p:spPr bwMode="auto">
            <a:xfrm>
              <a:off x="2072" y="2242"/>
              <a:ext cx="1" cy="4"/>
            </a:xfrm>
            <a:prstGeom prst="line">
              <a:avLst/>
            </a:prstGeom>
            <a:noFill/>
            <a:ln w="0">
              <a:solidFill>
                <a:srgbClr val="000000"/>
              </a:solidFill>
              <a:round/>
              <a:headEnd/>
              <a:tailEnd/>
            </a:ln>
          </p:spPr>
          <p:txBody>
            <a:bodyPr/>
            <a:lstStyle/>
            <a:p>
              <a:endParaRPr lang="en-GB"/>
            </a:p>
          </p:txBody>
        </p:sp>
        <p:sp>
          <p:nvSpPr>
            <p:cNvPr id="71002" name="Rectangle 237"/>
            <p:cNvSpPr>
              <a:spLocks noChangeArrowheads="1"/>
            </p:cNvSpPr>
            <p:nvPr/>
          </p:nvSpPr>
          <p:spPr bwMode="auto">
            <a:xfrm>
              <a:off x="2075" y="2242"/>
              <a:ext cx="368" cy="3"/>
            </a:xfrm>
            <a:prstGeom prst="rect">
              <a:avLst/>
            </a:prstGeom>
            <a:solidFill>
              <a:srgbClr val="000000"/>
            </a:solidFill>
            <a:ln w="9525">
              <a:noFill/>
              <a:miter lim="800000"/>
              <a:headEnd/>
              <a:tailEnd/>
            </a:ln>
          </p:spPr>
          <p:txBody>
            <a:bodyPr/>
            <a:lstStyle/>
            <a:p>
              <a:endParaRPr lang="en-GB"/>
            </a:p>
          </p:txBody>
        </p:sp>
        <p:sp>
          <p:nvSpPr>
            <p:cNvPr id="71003" name="Line 238"/>
            <p:cNvSpPr>
              <a:spLocks noChangeShapeType="1"/>
            </p:cNvSpPr>
            <p:nvPr/>
          </p:nvSpPr>
          <p:spPr bwMode="auto">
            <a:xfrm>
              <a:off x="2075" y="2242"/>
              <a:ext cx="368" cy="1"/>
            </a:xfrm>
            <a:prstGeom prst="line">
              <a:avLst/>
            </a:prstGeom>
            <a:noFill/>
            <a:ln w="0">
              <a:solidFill>
                <a:srgbClr val="000000"/>
              </a:solidFill>
              <a:round/>
              <a:headEnd/>
              <a:tailEnd/>
            </a:ln>
          </p:spPr>
          <p:txBody>
            <a:bodyPr/>
            <a:lstStyle/>
            <a:p>
              <a:endParaRPr lang="en-GB"/>
            </a:p>
          </p:txBody>
        </p:sp>
        <p:sp>
          <p:nvSpPr>
            <p:cNvPr id="71004" name="Rectangle 239"/>
            <p:cNvSpPr>
              <a:spLocks noChangeArrowheads="1"/>
            </p:cNvSpPr>
            <p:nvPr/>
          </p:nvSpPr>
          <p:spPr bwMode="auto">
            <a:xfrm>
              <a:off x="2443" y="2242"/>
              <a:ext cx="3" cy="4"/>
            </a:xfrm>
            <a:prstGeom prst="rect">
              <a:avLst/>
            </a:prstGeom>
            <a:solidFill>
              <a:srgbClr val="000000"/>
            </a:solidFill>
            <a:ln w="9525">
              <a:noFill/>
              <a:miter lim="800000"/>
              <a:headEnd/>
              <a:tailEnd/>
            </a:ln>
          </p:spPr>
          <p:txBody>
            <a:bodyPr/>
            <a:lstStyle/>
            <a:p>
              <a:endParaRPr lang="en-GB"/>
            </a:p>
          </p:txBody>
        </p:sp>
        <p:sp>
          <p:nvSpPr>
            <p:cNvPr id="71005" name="Line 240"/>
            <p:cNvSpPr>
              <a:spLocks noChangeShapeType="1"/>
            </p:cNvSpPr>
            <p:nvPr/>
          </p:nvSpPr>
          <p:spPr bwMode="auto">
            <a:xfrm>
              <a:off x="2443" y="2242"/>
              <a:ext cx="1" cy="4"/>
            </a:xfrm>
            <a:prstGeom prst="line">
              <a:avLst/>
            </a:prstGeom>
            <a:noFill/>
            <a:ln w="0">
              <a:solidFill>
                <a:srgbClr val="000000"/>
              </a:solidFill>
              <a:round/>
              <a:headEnd/>
              <a:tailEnd/>
            </a:ln>
          </p:spPr>
          <p:txBody>
            <a:bodyPr/>
            <a:lstStyle/>
            <a:p>
              <a:endParaRPr lang="en-GB"/>
            </a:p>
          </p:txBody>
        </p:sp>
        <p:sp>
          <p:nvSpPr>
            <p:cNvPr id="71006" name="Rectangle 241"/>
            <p:cNvSpPr>
              <a:spLocks noChangeArrowheads="1"/>
            </p:cNvSpPr>
            <p:nvPr/>
          </p:nvSpPr>
          <p:spPr bwMode="auto">
            <a:xfrm>
              <a:off x="2446" y="2242"/>
              <a:ext cx="370" cy="3"/>
            </a:xfrm>
            <a:prstGeom prst="rect">
              <a:avLst/>
            </a:prstGeom>
            <a:solidFill>
              <a:srgbClr val="000000"/>
            </a:solidFill>
            <a:ln w="9525">
              <a:noFill/>
              <a:miter lim="800000"/>
              <a:headEnd/>
              <a:tailEnd/>
            </a:ln>
          </p:spPr>
          <p:txBody>
            <a:bodyPr/>
            <a:lstStyle/>
            <a:p>
              <a:endParaRPr lang="en-GB"/>
            </a:p>
          </p:txBody>
        </p:sp>
        <p:sp>
          <p:nvSpPr>
            <p:cNvPr id="71007" name="Line 242"/>
            <p:cNvSpPr>
              <a:spLocks noChangeShapeType="1"/>
            </p:cNvSpPr>
            <p:nvPr/>
          </p:nvSpPr>
          <p:spPr bwMode="auto">
            <a:xfrm>
              <a:off x="2446" y="2242"/>
              <a:ext cx="370" cy="1"/>
            </a:xfrm>
            <a:prstGeom prst="line">
              <a:avLst/>
            </a:prstGeom>
            <a:noFill/>
            <a:ln w="0">
              <a:solidFill>
                <a:srgbClr val="000000"/>
              </a:solidFill>
              <a:round/>
              <a:headEnd/>
              <a:tailEnd/>
            </a:ln>
          </p:spPr>
          <p:txBody>
            <a:bodyPr/>
            <a:lstStyle/>
            <a:p>
              <a:endParaRPr lang="en-GB"/>
            </a:p>
          </p:txBody>
        </p:sp>
        <p:sp>
          <p:nvSpPr>
            <p:cNvPr id="71008" name="Rectangle 243"/>
            <p:cNvSpPr>
              <a:spLocks noChangeArrowheads="1"/>
            </p:cNvSpPr>
            <p:nvPr/>
          </p:nvSpPr>
          <p:spPr bwMode="auto">
            <a:xfrm>
              <a:off x="2816" y="2242"/>
              <a:ext cx="3" cy="4"/>
            </a:xfrm>
            <a:prstGeom prst="rect">
              <a:avLst/>
            </a:prstGeom>
            <a:solidFill>
              <a:srgbClr val="000000"/>
            </a:solidFill>
            <a:ln w="9525">
              <a:noFill/>
              <a:miter lim="800000"/>
              <a:headEnd/>
              <a:tailEnd/>
            </a:ln>
          </p:spPr>
          <p:txBody>
            <a:bodyPr/>
            <a:lstStyle/>
            <a:p>
              <a:endParaRPr lang="en-GB"/>
            </a:p>
          </p:txBody>
        </p:sp>
        <p:sp>
          <p:nvSpPr>
            <p:cNvPr id="71009" name="Line 244"/>
            <p:cNvSpPr>
              <a:spLocks noChangeShapeType="1"/>
            </p:cNvSpPr>
            <p:nvPr/>
          </p:nvSpPr>
          <p:spPr bwMode="auto">
            <a:xfrm>
              <a:off x="2816" y="2242"/>
              <a:ext cx="1" cy="4"/>
            </a:xfrm>
            <a:prstGeom prst="line">
              <a:avLst/>
            </a:prstGeom>
            <a:noFill/>
            <a:ln w="0">
              <a:solidFill>
                <a:srgbClr val="000000"/>
              </a:solidFill>
              <a:round/>
              <a:headEnd/>
              <a:tailEnd/>
            </a:ln>
          </p:spPr>
          <p:txBody>
            <a:bodyPr/>
            <a:lstStyle/>
            <a:p>
              <a:endParaRPr lang="en-GB"/>
            </a:p>
          </p:txBody>
        </p:sp>
        <p:sp>
          <p:nvSpPr>
            <p:cNvPr id="71010" name="Rectangle 245"/>
            <p:cNvSpPr>
              <a:spLocks noChangeArrowheads="1"/>
            </p:cNvSpPr>
            <p:nvPr/>
          </p:nvSpPr>
          <p:spPr bwMode="auto">
            <a:xfrm>
              <a:off x="2819" y="2242"/>
              <a:ext cx="370" cy="3"/>
            </a:xfrm>
            <a:prstGeom prst="rect">
              <a:avLst/>
            </a:prstGeom>
            <a:solidFill>
              <a:srgbClr val="000000"/>
            </a:solidFill>
            <a:ln w="9525">
              <a:noFill/>
              <a:miter lim="800000"/>
              <a:headEnd/>
              <a:tailEnd/>
            </a:ln>
          </p:spPr>
          <p:txBody>
            <a:bodyPr/>
            <a:lstStyle/>
            <a:p>
              <a:endParaRPr lang="en-GB"/>
            </a:p>
          </p:txBody>
        </p:sp>
        <p:sp>
          <p:nvSpPr>
            <p:cNvPr id="71011" name="Line 246"/>
            <p:cNvSpPr>
              <a:spLocks noChangeShapeType="1"/>
            </p:cNvSpPr>
            <p:nvPr/>
          </p:nvSpPr>
          <p:spPr bwMode="auto">
            <a:xfrm>
              <a:off x="2819" y="2242"/>
              <a:ext cx="370" cy="1"/>
            </a:xfrm>
            <a:prstGeom prst="line">
              <a:avLst/>
            </a:prstGeom>
            <a:noFill/>
            <a:ln w="0">
              <a:solidFill>
                <a:srgbClr val="000000"/>
              </a:solidFill>
              <a:round/>
              <a:headEnd/>
              <a:tailEnd/>
            </a:ln>
          </p:spPr>
          <p:txBody>
            <a:bodyPr/>
            <a:lstStyle/>
            <a:p>
              <a:endParaRPr lang="en-GB"/>
            </a:p>
          </p:txBody>
        </p:sp>
        <p:sp>
          <p:nvSpPr>
            <p:cNvPr id="71012" name="Rectangle 247"/>
            <p:cNvSpPr>
              <a:spLocks noChangeArrowheads="1"/>
            </p:cNvSpPr>
            <p:nvPr/>
          </p:nvSpPr>
          <p:spPr bwMode="auto">
            <a:xfrm>
              <a:off x="3189" y="2242"/>
              <a:ext cx="3" cy="4"/>
            </a:xfrm>
            <a:prstGeom prst="rect">
              <a:avLst/>
            </a:prstGeom>
            <a:solidFill>
              <a:srgbClr val="000000"/>
            </a:solidFill>
            <a:ln w="9525">
              <a:noFill/>
              <a:miter lim="800000"/>
              <a:headEnd/>
              <a:tailEnd/>
            </a:ln>
          </p:spPr>
          <p:txBody>
            <a:bodyPr/>
            <a:lstStyle/>
            <a:p>
              <a:endParaRPr lang="en-GB"/>
            </a:p>
          </p:txBody>
        </p:sp>
        <p:sp>
          <p:nvSpPr>
            <p:cNvPr id="71013" name="Line 248"/>
            <p:cNvSpPr>
              <a:spLocks noChangeShapeType="1"/>
            </p:cNvSpPr>
            <p:nvPr/>
          </p:nvSpPr>
          <p:spPr bwMode="auto">
            <a:xfrm>
              <a:off x="3189" y="2242"/>
              <a:ext cx="1" cy="4"/>
            </a:xfrm>
            <a:prstGeom prst="line">
              <a:avLst/>
            </a:prstGeom>
            <a:noFill/>
            <a:ln w="0">
              <a:solidFill>
                <a:srgbClr val="000000"/>
              </a:solidFill>
              <a:round/>
              <a:headEnd/>
              <a:tailEnd/>
            </a:ln>
          </p:spPr>
          <p:txBody>
            <a:bodyPr/>
            <a:lstStyle/>
            <a:p>
              <a:endParaRPr lang="en-GB"/>
            </a:p>
          </p:txBody>
        </p:sp>
        <p:sp>
          <p:nvSpPr>
            <p:cNvPr id="71014" name="Rectangle 249"/>
            <p:cNvSpPr>
              <a:spLocks noChangeArrowheads="1"/>
            </p:cNvSpPr>
            <p:nvPr/>
          </p:nvSpPr>
          <p:spPr bwMode="auto">
            <a:xfrm>
              <a:off x="3192" y="2242"/>
              <a:ext cx="369" cy="3"/>
            </a:xfrm>
            <a:prstGeom prst="rect">
              <a:avLst/>
            </a:prstGeom>
            <a:solidFill>
              <a:srgbClr val="000000"/>
            </a:solidFill>
            <a:ln w="9525">
              <a:noFill/>
              <a:miter lim="800000"/>
              <a:headEnd/>
              <a:tailEnd/>
            </a:ln>
          </p:spPr>
          <p:txBody>
            <a:bodyPr/>
            <a:lstStyle/>
            <a:p>
              <a:endParaRPr lang="en-GB"/>
            </a:p>
          </p:txBody>
        </p:sp>
        <p:sp>
          <p:nvSpPr>
            <p:cNvPr id="71015" name="Line 250"/>
            <p:cNvSpPr>
              <a:spLocks noChangeShapeType="1"/>
            </p:cNvSpPr>
            <p:nvPr/>
          </p:nvSpPr>
          <p:spPr bwMode="auto">
            <a:xfrm>
              <a:off x="3192" y="2242"/>
              <a:ext cx="369" cy="1"/>
            </a:xfrm>
            <a:prstGeom prst="line">
              <a:avLst/>
            </a:prstGeom>
            <a:noFill/>
            <a:ln w="0">
              <a:solidFill>
                <a:srgbClr val="000000"/>
              </a:solidFill>
              <a:round/>
              <a:headEnd/>
              <a:tailEnd/>
            </a:ln>
          </p:spPr>
          <p:txBody>
            <a:bodyPr/>
            <a:lstStyle/>
            <a:p>
              <a:endParaRPr lang="en-GB"/>
            </a:p>
          </p:txBody>
        </p:sp>
        <p:sp>
          <p:nvSpPr>
            <p:cNvPr id="71016" name="Rectangle 251"/>
            <p:cNvSpPr>
              <a:spLocks noChangeArrowheads="1"/>
            </p:cNvSpPr>
            <p:nvPr/>
          </p:nvSpPr>
          <p:spPr bwMode="auto">
            <a:xfrm>
              <a:off x="3561" y="2242"/>
              <a:ext cx="3" cy="4"/>
            </a:xfrm>
            <a:prstGeom prst="rect">
              <a:avLst/>
            </a:prstGeom>
            <a:solidFill>
              <a:srgbClr val="000000"/>
            </a:solidFill>
            <a:ln w="9525">
              <a:noFill/>
              <a:miter lim="800000"/>
              <a:headEnd/>
              <a:tailEnd/>
            </a:ln>
          </p:spPr>
          <p:txBody>
            <a:bodyPr/>
            <a:lstStyle/>
            <a:p>
              <a:endParaRPr lang="en-GB"/>
            </a:p>
          </p:txBody>
        </p:sp>
        <p:sp>
          <p:nvSpPr>
            <p:cNvPr id="71017" name="Line 252"/>
            <p:cNvSpPr>
              <a:spLocks noChangeShapeType="1"/>
            </p:cNvSpPr>
            <p:nvPr/>
          </p:nvSpPr>
          <p:spPr bwMode="auto">
            <a:xfrm>
              <a:off x="3561" y="2242"/>
              <a:ext cx="1" cy="4"/>
            </a:xfrm>
            <a:prstGeom prst="line">
              <a:avLst/>
            </a:prstGeom>
            <a:noFill/>
            <a:ln w="0">
              <a:solidFill>
                <a:srgbClr val="000000"/>
              </a:solidFill>
              <a:round/>
              <a:headEnd/>
              <a:tailEnd/>
            </a:ln>
          </p:spPr>
          <p:txBody>
            <a:bodyPr/>
            <a:lstStyle/>
            <a:p>
              <a:endParaRPr lang="en-GB"/>
            </a:p>
          </p:txBody>
        </p:sp>
        <p:sp>
          <p:nvSpPr>
            <p:cNvPr id="71018" name="Rectangle 253"/>
            <p:cNvSpPr>
              <a:spLocks noChangeArrowheads="1"/>
            </p:cNvSpPr>
            <p:nvPr/>
          </p:nvSpPr>
          <p:spPr bwMode="auto">
            <a:xfrm>
              <a:off x="3564" y="2242"/>
              <a:ext cx="370" cy="3"/>
            </a:xfrm>
            <a:prstGeom prst="rect">
              <a:avLst/>
            </a:prstGeom>
            <a:solidFill>
              <a:srgbClr val="000000"/>
            </a:solidFill>
            <a:ln w="9525">
              <a:noFill/>
              <a:miter lim="800000"/>
              <a:headEnd/>
              <a:tailEnd/>
            </a:ln>
          </p:spPr>
          <p:txBody>
            <a:bodyPr/>
            <a:lstStyle/>
            <a:p>
              <a:endParaRPr lang="en-GB"/>
            </a:p>
          </p:txBody>
        </p:sp>
        <p:sp>
          <p:nvSpPr>
            <p:cNvPr id="71019" name="Line 254"/>
            <p:cNvSpPr>
              <a:spLocks noChangeShapeType="1"/>
            </p:cNvSpPr>
            <p:nvPr/>
          </p:nvSpPr>
          <p:spPr bwMode="auto">
            <a:xfrm>
              <a:off x="3564" y="2242"/>
              <a:ext cx="370" cy="1"/>
            </a:xfrm>
            <a:prstGeom prst="line">
              <a:avLst/>
            </a:prstGeom>
            <a:noFill/>
            <a:ln w="0">
              <a:solidFill>
                <a:srgbClr val="000000"/>
              </a:solidFill>
              <a:round/>
              <a:headEnd/>
              <a:tailEnd/>
            </a:ln>
          </p:spPr>
          <p:txBody>
            <a:bodyPr/>
            <a:lstStyle/>
            <a:p>
              <a:endParaRPr lang="en-GB"/>
            </a:p>
          </p:txBody>
        </p:sp>
        <p:sp>
          <p:nvSpPr>
            <p:cNvPr id="71020" name="Rectangle 255"/>
            <p:cNvSpPr>
              <a:spLocks noChangeArrowheads="1"/>
            </p:cNvSpPr>
            <p:nvPr/>
          </p:nvSpPr>
          <p:spPr bwMode="auto">
            <a:xfrm>
              <a:off x="3934" y="2242"/>
              <a:ext cx="3" cy="4"/>
            </a:xfrm>
            <a:prstGeom prst="rect">
              <a:avLst/>
            </a:prstGeom>
            <a:solidFill>
              <a:srgbClr val="000000"/>
            </a:solidFill>
            <a:ln w="9525">
              <a:noFill/>
              <a:miter lim="800000"/>
              <a:headEnd/>
              <a:tailEnd/>
            </a:ln>
          </p:spPr>
          <p:txBody>
            <a:bodyPr/>
            <a:lstStyle/>
            <a:p>
              <a:endParaRPr lang="en-GB"/>
            </a:p>
          </p:txBody>
        </p:sp>
        <p:sp>
          <p:nvSpPr>
            <p:cNvPr id="71021" name="Line 256"/>
            <p:cNvSpPr>
              <a:spLocks noChangeShapeType="1"/>
            </p:cNvSpPr>
            <p:nvPr/>
          </p:nvSpPr>
          <p:spPr bwMode="auto">
            <a:xfrm>
              <a:off x="3934" y="2242"/>
              <a:ext cx="1" cy="4"/>
            </a:xfrm>
            <a:prstGeom prst="line">
              <a:avLst/>
            </a:prstGeom>
            <a:noFill/>
            <a:ln w="0">
              <a:solidFill>
                <a:srgbClr val="000000"/>
              </a:solidFill>
              <a:round/>
              <a:headEnd/>
              <a:tailEnd/>
            </a:ln>
          </p:spPr>
          <p:txBody>
            <a:bodyPr/>
            <a:lstStyle/>
            <a:p>
              <a:endParaRPr lang="en-GB"/>
            </a:p>
          </p:txBody>
        </p:sp>
        <p:sp>
          <p:nvSpPr>
            <p:cNvPr id="71022" name="Rectangle 257"/>
            <p:cNvSpPr>
              <a:spLocks noChangeArrowheads="1"/>
            </p:cNvSpPr>
            <p:nvPr/>
          </p:nvSpPr>
          <p:spPr bwMode="auto">
            <a:xfrm>
              <a:off x="500" y="2246"/>
              <a:ext cx="3" cy="396"/>
            </a:xfrm>
            <a:prstGeom prst="rect">
              <a:avLst/>
            </a:prstGeom>
            <a:solidFill>
              <a:srgbClr val="000000"/>
            </a:solidFill>
            <a:ln w="9525">
              <a:noFill/>
              <a:miter lim="800000"/>
              <a:headEnd/>
              <a:tailEnd/>
            </a:ln>
          </p:spPr>
          <p:txBody>
            <a:bodyPr/>
            <a:lstStyle/>
            <a:p>
              <a:endParaRPr lang="en-GB"/>
            </a:p>
          </p:txBody>
        </p:sp>
        <p:sp>
          <p:nvSpPr>
            <p:cNvPr id="71023" name="Line 258"/>
            <p:cNvSpPr>
              <a:spLocks noChangeShapeType="1"/>
            </p:cNvSpPr>
            <p:nvPr/>
          </p:nvSpPr>
          <p:spPr bwMode="auto">
            <a:xfrm>
              <a:off x="500" y="2246"/>
              <a:ext cx="1" cy="396"/>
            </a:xfrm>
            <a:prstGeom prst="line">
              <a:avLst/>
            </a:prstGeom>
            <a:noFill/>
            <a:ln w="0">
              <a:solidFill>
                <a:srgbClr val="000000"/>
              </a:solidFill>
              <a:round/>
              <a:headEnd/>
              <a:tailEnd/>
            </a:ln>
          </p:spPr>
          <p:txBody>
            <a:bodyPr/>
            <a:lstStyle/>
            <a:p>
              <a:endParaRPr lang="en-GB"/>
            </a:p>
          </p:txBody>
        </p:sp>
        <p:sp>
          <p:nvSpPr>
            <p:cNvPr id="71024" name="Rectangle 259"/>
            <p:cNvSpPr>
              <a:spLocks noChangeArrowheads="1"/>
            </p:cNvSpPr>
            <p:nvPr/>
          </p:nvSpPr>
          <p:spPr bwMode="auto">
            <a:xfrm>
              <a:off x="1327" y="2246"/>
              <a:ext cx="3" cy="396"/>
            </a:xfrm>
            <a:prstGeom prst="rect">
              <a:avLst/>
            </a:prstGeom>
            <a:solidFill>
              <a:srgbClr val="000000"/>
            </a:solidFill>
            <a:ln w="9525">
              <a:noFill/>
              <a:miter lim="800000"/>
              <a:headEnd/>
              <a:tailEnd/>
            </a:ln>
          </p:spPr>
          <p:txBody>
            <a:bodyPr/>
            <a:lstStyle/>
            <a:p>
              <a:endParaRPr lang="en-GB"/>
            </a:p>
          </p:txBody>
        </p:sp>
        <p:sp>
          <p:nvSpPr>
            <p:cNvPr id="71025" name="Line 260"/>
            <p:cNvSpPr>
              <a:spLocks noChangeShapeType="1"/>
            </p:cNvSpPr>
            <p:nvPr/>
          </p:nvSpPr>
          <p:spPr bwMode="auto">
            <a:xfrm>
              <a:off x="1327" y="2246"/>
              <a:ext cx="1" cy="396"/>
            </a:xfrm>
            <a:prstGeom prst="line">
              <a:avLst/>
            </a:prstGeom>
            <a:noFill/>
            <a:ln w="0">
              <a:solidFill>
                <a:srgbClr val="000000"/>
              </a:solidFill>
              <a:round/>
              <a:headEnd/>
              <a:tailEnd/>
            </a:ln>
          </p:spPr>
          <p:txBody>
            <a:bodyPr/>
            <a:lstStyle/>
            <a:p>
              <a:endParaRPr lang="en-GB"/>
            </a:p>
          </p:txBody>
        </p:sp>
        <p:sp>
          <p:nvSpPr>
            <p:cNvPr id="71026" name="Rectangle 261"/>
            <p:cNvSpPr>
              <a:spLocks noChangeArrowheads="1"/>
            </p:cNvSpPr>
            <p:nvPr/>
          </p:nvSpPr>
          <p:spPr bwMode="auto">
            <a:xfrm>
              <a:off x="1699" y="2246"/>
              <a:ext cx="3" cy="396"/>
            </a:xfrm>
            <a:prstGeom prst="rect">
              <a:avLst/>
            </a:prstGeom>
            <a:solidFill>
              <a:srgbClr val="000000"/>
            </a:solidFill>
            <a:ln w="9525">
              <a:noFill/>
              <a:miter lim="800000"/>
              <a:headEnd/>
              <a:tailEnd/>
            </a:ln>
          </p:spPr>
          <p:txBody>
            <a:bodyPr/>
            <a:lstStyle/>
            <a:p>
              <a:endParaRPr lang="en-GB"/>
            </a:p>
          </p:txBody>
        </p:sp>
        <p:sp>
          <p:nvSpPr>
            <p:cNvPr id="71027" name="Line 262"/>
            <p:cNvSpPr>
              <a:spLocks noChangeShapeType="1"/>
            </p:cNvSpPr>
            <p:nvPr/>
          </p:nvSpPr>
          <p:spPr bwMode="auto">
            <a:xfrm>
              <a:off x="1699" y="2246"/>
              <a:ext cx="1" cy="396"/>
            </a:xfrm>
            <a:prstGeom prst="line">
              <a:avLst/>
            </a:prstGeom>
            <a:noFill/>
            <a:ln w="0">
              <a:solidFill>
                <a:srgbClr val="000000"/>
              </a:solidFill>
              <a:round/>
              <a:headEnd/>
              <a:tailEnd/>
            </a:ln>
          </p:spPr>
          <p:txBody>
            <a:bodyPr/>
            <a:lstStyle/>
            <a:p>
              <a:endParaRPr lang="en-GB"/>
            </a:p>
          </p:txBody>
        </p:sp>
        <p:sp>
          <p:nvSpPr>
            <p:cNvPr id="71028" name="Rectangle 263"/>
            <p:cNvSpPr>
              <a:spLocks noChangeArrowheads="1"/>
            </p:cNvSpPr>
            <p:nvPr/>
          </p:nvSpPr>
          <p:spPr bwMode="auto">
            <a:xfrm>
              <a:off x="2072" y="2246"/>
              <a:ext cx="3" cy="396"/>
            </a:xfrm>
            <a:prstGeom prst="rect">
              <a:avLst/>
            </a:prstGeom>
            <a:solidFill>
              <a:srgbClr val="000000"/>
            </a:solidFill>
            <a:ln w="9525">
              <a:noFill/>
              <a:miter lim="800000"/>
              <a:headEnd/>
              <a:tailEnd/>
            </a:ln>
          </p:spPr>
          <p:txBody>
            <a:bodyPr/>
            <a:lstStyle/>
            <a:p>
              <a:endParaRPr lang="en-GB"/>
            </a:p>
          </p:txBody>
        </p:sp>
        <p:sp>
          <p:nvSpPr>
            <p:cNvPr id="71029" name="Line 264"/>
            <p:cNvSpPr>
              <a:spLocks noChangeShapeType="1"/>
            </p:cNvSpPr>
            <p:nvPr/>
          </p:nvSpPr>
          <p:spPr bwMode="auto">
            <a:xfrm>
              <a:off x="2072" y="2246"/>
              <a:ext cx="1" cy="396"/>
            </a:xfrm>
            <a:prstGeom prst="line">
              <a:avLst/>
            </a:prstGeom>
            <a:noFill/>
            <a:ln w="0">
              <a:solidFill>
                <a:srgbClr val="000000"/>
              </a:solidFill>
              <a:round/>
              <a:headEnd/>
              <a:tailEnd/>
            </a:ln>
          </p:spPr>
          <p:txBody>
            <a:bodyPr/>
            <a:lstStyle/>
            <a:p>
              <a:endParaRPr lang="en-GB"/>
            </a:p>
          </p:txBody>
        </p:sp>
        <p:sp>
          <p:nvSpPr>
            <p:cNvPr id="71030" name="Rectangle 265"/>
            <p:cNvSpPr>
              <a:spLocks noChangeArrowheads="1"/>
            </p:cNvSpPr>
            <p:nvPr/>
          </p:nvSpPr>
          <p:spPr bwMode="auto">
            <a:xfrm>
              <a:off x="2443" y="2246"/>
              <a:ext cx="3" cy="396"/>
            </a:xfrm>
            <a:prstGeom prst="rect">
              <a:avLst/>
            </a:prstGeom>
            <a:solidFill>
              <a:srgbClr val="000000"/>
            </a:solidFill>
            <a:ln w="9525">
              <a:noFill/>
              <a:miter lim="800000"/>
              <a:headEnd/>
              <a:tailEnd/>
            </a:ln>
          </p:spPr>
          <p:txBody>
            <a:bodyPr/>
            <a:lstStyle/>
            <a:p>
              <a:endParaRPr lang="en-GB"/>
            </a:p>
          </p:txBody>
        </p:sp>
        <p:sp>
          <p:nvSpPr>
            <p:cNvPr id="71031" name="Line 266"/>
            <p:cNvSpPr>
              <a:spLocks noChangeShapeType="1"/>
            </p:cNvSpPr>
            <p:nvPr/>
          </p:nvSpPr>
          <p:spPr bwMode="auto">
            <a:xfrm>
              <a:off x="2443" y="2246"/>
              <a:ext cx="1" cy="396"/>
            </a:xfrm>
            <a:prstGeom prst="line">
              <a:avLst/>
            </a:prstGeom>
            <a:noFill/>
            <a:ln w="0">
              <a:solidFill>
                <a:srgbClr val="000000"/>
              </a:solidFill>
              <a:round/>
              <a:headEnd/>
              <a:tailEnd/>
            </a:ln>
          </p:spPr>
          <p:txBody>
            <a:bodyPr/>
            <a:lstStyle/>
            <a:p>
              <a:endParaRPr lang="en-GB"/>
            </a:p>
          </p:txBody>
        </p:sp>
        <p:sp>
          <p:nvSpPr>
            <p:cNvPr id="71032" name="Rectangle 267"/>
            <p:cNvSpPr>
              <a:spLocks noChangeArrowheads="1"/>
            </p:cNvSpPr>
            <p:nvPr/>
          </p:nvSpPr>
          <p:spPr bwMode="auto">
            <a:xfrm>
              <a:off x="2816" y="2246"/>
              <a:ext cx="3" cy="396"/>
            </a:xfrm>
            <a:prstGeom prst="rect">
              <a:avLst/>
            </a:prstGeom>
            <a:solidFill>
              <a:srgbClr val="000000"/>
            </a:solidFill>
            <a:ln w="9525">
              <a:noFill/>
              <a:miter lim="800000"/>
              <a:headEnd/>
              <a:tailEnd/>
            </a:ln>
          </p:spPr>
          <p:txBody>
            <a:bodyPr/>
            <a:lstStyle/>
            <a:p>
              <a:endParaRPr lang="en-GB"/>
            </a:p>
          </p:txBody>
        </p:sp>
        <p:sp>
          <p:nvSpPr>
            <p:cNvPr id="71033" name="Line 268"/>
            <p:cNvSpPr>
              <a:spLocks noChangeShapeType="1"/>
            </p:cNvSpPr>
            <p:nvPr/>
          </p:nvSpPr>
          <p:spPr bwMode="auto">
            <a:xfrm>
              <a:off x="2816" y="2246"/>
              <a:ext cx="1" cy="396"/>
            </a:xfrm>
            <a:prstGeom prst="line">
              <a:avLst/>
            </a:prstGeom>
            <a:noFill/>
            <a:ln w="0">
              <a:solidFill>
                <a:srgbClr val="000000"/>
              </a:solidFill>
              <a:round/>
              <a:headEnd/>
              <a:tailEnd/>
            </a:ln>
          </p:spPr>
          <p:txBody>
            <a:bodyPr/>
            <a:lstStyle/>
            <a:p>
              <a:endParaRPr lang="en-GB"/>
            </a:p>
          </p:txBody>
        </p:sp>
        <p:sp>
          <p:nvSpPr>
            <p:cNvPr id="71034" name="Rectangle 269"/>
            <p:cNvSpPr>
              <a:spLocks noChangeArrowheads="1"/>
            </p:cNvSpPr>
            <p:nvPr/>
          </p:nvSpPr>
          <p:spPr bwMode="auto">
            <a:xfrm>
              <a:off x="3189" y="2246"/>
              <a:ext cx="3" cy="396"/>
            </a:xfrm>
            <a:prstGeom prst="rect">
              <a:avLst/>
            </a:prstGeom>
            <a:solidFill>
              <a:srgbClr val="000000"/>
            </a:solidFill>
            <a:ln w="9525">
              <a:noFill/>
              <a:miter lim="800000"/>
              <a:headEnd/>
              <a:tailEnd/>
            </a:ln>
          </p:spPr>
          <p:txBody>
            <a:bodyPr/>
            <a:lstStyle/>
            <a:p>
              <a:endParaRPr lang="en-GB"/>
            </a:p>
          </p:txBody>
        </p:sp>
        <p:sp>
          <p:nvSpPr>
            <p:cNvPr id="71035" name="Line 270"/>
            <p:cNvSpPr>
              <a:spLocks noChangeShapeType="1"/>
            </p:cNvSpPr>
            <p:nvPr/>
          </p:nvSpPr>
          <p:spPr bwMode="auto">
            <a:xfrm>
              <a:off x="3189" y="2246"/>
              <a:ext cx="1" cy="396"/>
            </a:xfrm>
            <a:prstGeom prst="line">
              <a:avLst/>
            </a:prstGeom>
            <a:noFill/>
            <a:ln w="0">
              <a:solidFill>
                <a:srgbClr val="000000"/>
              </a:solidFill>
              <a:round/>
              <a:headEnd/>
              <a:tailEnd/>
            </a:ln>
          </p:spPr>
          <p:txBody>
            <a:bodyPr/>
            <a:lstStyle/>
            <a:p>
              <a:endParaRPr lang="en-GB"/>
            </a:p>
          </p:txBody>
        </p:sp>
        <p:sp>
          <p:nvSpPr>
            <p:cNvPr id="71036" name="Rectangle 271"/>
            <p:cNvSpPr>
              <a:spLocks noChangeArrowheads="1"/>
            </p:cNvSpPr>
            <p:nvPr/>
          </p:nvSpPr>
          <p:spPr bwMode="auto">
            <a:xfrm>
              <a:off x="3561" y="2246"/>
              <a:ext cx="3" cy="396"/>
            </a:xfrm>
            <a:prstGeom prst="rect">
              <a:avLst/>
            </a:prstGeom>
            <a:solidFill>
              <a:srgbClr val="000000"/>
            </a:solidFill>
            <a:ln w="9525">
              <a:noFill/>
              <a:miter lim="800000"/>
              <a:headEnd/>
              <a:tailEnd/>
            </a:ln>
          </p:spPr>
          <p:txBody>
            <a:bodyPr/>
            <a:lstStyle/>
            <a:p>
              <a:endParaRPr lang="en-GB"/>
            </a:p>
          </p:txBody>
        </p:sp>
        <p:sp>
          <p:nvSpPr>
            <p:cNvPr id="71037" name="Line 272"/>
            <p:cNvSpPr>
              <a:spLocks noChangeShapeType="1"/>
            </p:cNvSpPr>
            <p:nvPr/>
          </p:nvSpPr>
          <p:spPr bwMode="auto">
            <a:xfrm>
              <a:off x="3561" y="2246"/>
              <a:ext cx="1" cy="396"/>
            </a:xfrm>
            <a:prstGeom prst="line">
              <a:avLst/>
            </a:prstGeom>
            <a:noFill/>
            <a:ln w="0">
              <a:solidFill>
                <a:srgbClr val="000000"/>
              </a:solidFill>
              <a:round/>
              <a:headEnd/>
              <a:tailEnd/>
            </a:ln>
          </p:spPr>
          <p:txBody>
            <a:bodyPr/>
            <a:lstStyle/>
            <a:p>
              <a:endParaRPr lang="en-GB"/>
            </a:p>
          </p:txBody>
        </p:sp>
        <p:sp>
          <p:nvSpPr>
            <p:cNvPr id="71038" name="Rectangle 273"/>
            <p:cNvSpPr>
              <a:spLocks noChangeArrowheads="1"/>
            </p:cNvSpPr>
            <p:nvPr/>
          </p:nvSpPr>
          <p:spPr bwMode="auto">
            <a:xfrm>
              <a:off x="3934" y="2246"/>
              <a:ext cx="3" cy="396"/>
            </a:xfrm>
            <a:prstGeom prst="rect">
              <a:avLst/>
            </a:prstGeom>
            <a:solidFill>
              <a:srgbClr val="000000"/>
            </a:solidFill>
            <a:ln w="9525">
              <a:noFill/>
              <a:miter lim="800000"/>
              <a:headEnd/>
              <a:tailEnd/>
            </a:ln>
          </p:spPr>
          <p:txBody>
            <a:bodyPr/>
            <a:lstStyle/>
            <a:p>
              <a:endParaRPr lang="en-GB"/>
            </a:p>
          </p:txBody>
        </p:sp>
        <p:sp>
          <p:nvSpPr>
            <p:cNvPr id="71039" name="Line 274"/>
            <p:cNvSpPr>
              <a:spLocks noChangeShapeType="1"/>
            </p:cNvSpPr>
            <p:nvPr/>
          </p:nvSpPr>
          <p:spPr bwMode="auto">
            <a:xfrm>
              <a:off x="3934" y="2246"/>
              <a:ext cx="1" cy="396"/>
            </a:xfrm>
            <a:prstGeom prst="line">
              <a:avLst/>
            </a:prstGeom>
            <a:noFill/>
            <a:ln w="0">
              <a:solidFill>
                <a:srgbClr val="000000"/>
              </a:solidFill>
              <a:round/>
              <a:headEnd/>
              <a:tailEnd/>
            </a:ln>
          </p:spPr>
          <p:txBody>
            <a:bodyPr/>
            <a:lstStyle/>
            <a:p>
              <a:endParaRPr lang="en-GB"/>
            </a:p>
          </p:txBody>
        </p:sp>
        <p:sp>
          <p:nvSpPr>
            <p:cNvPr id="71040" name="Rectangle 275"/>
            <p:cNvSpPr>
              <a:spLocks noChangeArrowheads="1"/>
            </p:cNvSpPr>
            <p:nvPr/>
          </p:nvSpPr>
          <p:spPr bwMode="auto">
            <a:xfrm>
              <a:off x="447" y="2726"/>
              <a:ext cx="71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INTERNAL COST REDUCTION</a:t>
              </a:r>
              <a:endParaRPr lang="en-US" sz="1000">
                <a:latin typeface="Times New Roman" pitchFamily="18" charset="0"/>
              </a:endParaRPr>
            </a:p>
          </p:txBody>
        </p:sp>
        <p:sp>
          <p:nvSpPr>
            <p:cNvPr id="71041" name="Rectangle 276"/>
            <p:cNvSpPr>
              <a:spLocks noChangeArrowheads="1"/>
            </p:cNvSpPr>
            <p:nvPr/>
          </p:nvSpPr>
          <p:spPr bwMode="auto">
            <a:xfrm>
              <a:off x="739" y="2797"/>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042" name="Rectangle 277"/>
            <p:cNvSpPr>
              <a:spLocks noChangeArrowheads="1"/>
            </p:cNvSpPr>
            <p:nvPr/>
          </p:nvSpPr>
          <p:spPr bwMode="auto">
            <a:xfrm>
              <a:off x="615" y="2866"/>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043" name="Rectangle 278"/>
            <p:cNvSpPr>
              <a:spLocks noChangeArrowheads="1"/>
            </p:cNvSpPr>
            <p:nvPr/>
          </p:nvSpPr>
          <p:spPr bwMode="auto">
            <a:xfrm>
              <a:off x="571" y="2936"/>
              <a:ext cx="435"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1044" name="Rectangle 279"/>
            <p:cNvSpPr>
              <a:spLocks noChangeArrowheads="1"/>
            </p:cNvSpPr>
            <p:nvPr/>
          </p:nvSpPr>
          <p:spPr bwMode="auto">
            <a:xfrm>
              <a:off x="1497"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45" name="Rectangle 280"/>
            <p:cNvSpPr>
              <a:spLocks noChangeArrowheads="1"/>
            </p:cNvSpPr>
            <p:nvPr/>
          </p:nvSpPr>
          <p:spPr bwMode="auto">
            <a:xfrm>
              <a:off x="1868"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046" name="Rectangle 281"/>
            <p:cNvSpPr>
              <a:spLocks noChangeArrowheads="1"/>
            </p:cNvSpPr>
            <p:nvPr/>
          </p:nvSpPr>
          <p:spPr bwMode="auto">
            <a:xfrm>
              <a:off x="2241"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47" name="Rectangle 282"/>
            <p:cNvSpPr>
              <a:spLocks noChangeArrowheads="1"/>
            </p:cNvSpPr>
            <p:nvPr/>
          </p:nvSpPr>
          <p:spPr bwMode="auto">
            <a:xfrm>
              <a:off x="2613"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3%</a:t>
              </a:r>
              <a:endParaRPr lang="en-US" sz="1000">
                <a:latin typeface="Times New Roman" pitchFamily="18" charset="0"/>
              </a:endParaRPr>
            </a:p>
          </p:txBody>
        </p:sp>
        <p:sp>
          <p:nvSpPr>
            <p:cNvPr id="71048" name="Rectangle 283"/>
            <p:cNvSpPr>
              <a:spLocks noChangeArrowheads="1"/>
            </p:cNvSpPr>
            <p:nvPr/>
          </p:nvSpPr>
          <p:spPr bwMode="auto">
            <a:xfrm>
              <a:off x="2986"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049" name="Rectangle 284"/>
            <p:cNvSpPr>
              <a:spLocks noChangeArrowheads="1"/>
            </p:cNvSpPr>
            <p:nvPr/>
          </p:nvSpPr>
          <p:spPr bwMode="auto">
            <a:xfrm>
              <a:off x="3359" y="2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050" name="Rectangle 285"/>
            <p:cNvSpPr>
              <a:spLocks noChangeArrowheads="1"/>
            </p:cNvSpPr>
            <p:nvPr/>
          </p:nvSpPr>
          <p:spPr bwMode="auto">
            <a:xfrm>
              <a:off x="3717" y="2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1051" name="Rectangle 286"/>
            <p:cNvSpPr>
              <a:spLocks noChangeArrowheads="1"/>
            </p:cNvSpPr>
            <p:nvPr/>
          </p:nvSpPr>
          <p:spPr bwMode="auto">
            <a:xfrm>
              <a:off x="500" y="2642"/>
              <a:ext cx="3" cy="4"/>
            </a:xfrm>
            <a:prstGeom prst="rect">
              <a:avLst/>
            </a:prstGeom>
            <a:solidFill>
              <a:srgbClr val="000000"/>
            </a:solidFill>
            <a:ln w="9525">
              <a:noFill/>
              <a:miter lim="800000"/>
              <a:headEnd/>
              <a:tailEnd/>
            </a:ln>
          </p:spPr>
          <p:txBody>
            <a:bodyPr/>
            <a:lstStyle/>
            <a:p>
              <a:endParaRPr lang="en-GB"/>
            </a:p>
          </p:txBody>
        </p:sp>
        <p:sp>
          <p:nvSpPr>
            <p:cNvPr id="71052" name="Line 287"/>
            <p:cNvSpPr>
              <a:spLocks noChangeShapeType="1"/>
            </p:cNvSpPr>
            <p:nvPr/>
          </p:nvSpPr>
          <p:spPr bwMode="auto">
            <a:xfrm>
              <a:off x="500" y="2642"/>
              <a:ext cx="1" cy="4"/>
            </a:xfrm>
            <a:prstGeom prst="line">
              <a:avLst/>
            </a:prstGeom>
            <a:noFill/>
            <a:ln w="0">
              <a:solidFill>
                <a:srgbClr val="000000"/>
              </a:solidFill>
              <a:round/>
              <a:headEnd/>
              <a:tailEnd/>
            </a:ln>
          </p:spPr>
          <p:txBody>
            <a:bodyPr/>
            <a:lstStyle/>
            <a:p>
              <a:endParaRPr lang="en-GB"/>
            </a:p>
          </p:txBody>
        </p:sp>
        <p:sp>
          <p:nvSpPr>
            <p:cNvPr id="71053" name="Rectangle 288"/>
            <p:cNvSpPr>
              <a:spLocks noChangeArrowheads="1"/>
            </p:cNvSpPr>
            <p:nvPr/>
          </p:nvSpPr>
          <p:spPr bwMode="auto">
            <a:xfrm>
              <a:off x="503" y="2642"/>
              <a:ext cx="824" cy="3"/>
            </a:xfrm>
            <a:prstGeom prst="rect">
              <a:avLst/>
            </a:prstGeom>
            <a:solidFill>
              <a:srgbClr val="000000"/>
            </a:solidFill>
            <a:ln w="9525">
              <a:noFill/>
              <a:miter lim="800000"/>
              <a:headEnd/>
              <a:tailEnd/>
            </a:ln>
          </p:spPr>
          <p:txBody>
            <a:bodyPr/>
            <a:lstStyle/>
            <a:p>
              <a:endParaRPr lang="en-GB"/>
            </a:p>
          </p:txBody>
        </p:sp>
        <p:sp>
          <p:nvSpPr>
            <p:cNvPr id="71054" name="Line 289"/>
            <p:cNvSpPr>
              <a:spLocks noChangeShapeType="1"/>
            </p:cNvSpPr>
            <p:nvPr/>
          </p:nvSpPr>
          <p:spPr bwMode="auto">
            <a:xfrm>
              <a:off x="503" y="2642"/>
              <a:ext cx="824" cy="1"/>
            </a:xfrm>
            <a:prstGeom prst="line">
              <a:avLst/>
            </a:prstGeom>
            <a:noFill/>
            <a:ln w="0">
              <a:solidFill>
                <a:srgbClr val="000000"/>
              </a:solidFill>
              <a:round/>
              <a:headEnd/>
              <a:tailEnd/>
            </a:ln>
          </p:spPr>
          <p:txBody>
            <a:bodyPr/>
            <a:lstStyle/>
            <a:p>
              <a:endParaRPr lang="en-GB"/>
            </a:p>
          </p:txBody>
        </p:sp>
        <p:sp>
          <p:nvSpPr>
            <p:cNvPr id="71055" name="Rectangle 290"/>
            <p:cNvSpPr>
              <a:spLocks noChangeArrowheads="1"/>
            </p:cNvSpPr>
            <p:nvPr/>
          </p:nvSpPr>
          <p:spPr bwMode="auto">
            <a:xfrm>
              <a:off x="1327" y="2642"/>
              <a:ext cx="3" cy="4"/>
            </a:xfrm>
            <a:prstGeom prst="rect">
              <a:avLst/>
            </a:prstGeom>
            <a:solidFill>
              <a:srgbClr val="000000"/>
            </a:solidFill>
            <a:ln w="9525">
              <a:noFill/>
              <a:miter lim="800000"/>
              <a:headEnd/>
              <a:tailEnd/>
            </a:ln>
          </p:spPr>
          <p:txBody>
            <a:bodyPr/>
            <a:lstStyle/>
            <a:p>
              <a:endParaRPr lang="en-GB"/>
            </a:p>
          </p:txBody>
        </p:sp>
        <p:sp>
          <p:nvSpPr>
            <p:cNvPr id="71056" name="Line 291"/>
            <p:cNvSpPr>
              <a:spLocks noChangeShapeType="1"/>
            </p:cNvSpPr>
            <p:nvPr/>
          </p:nvSpPr>
          <p:spPr bwMode="auto">
            <a:xfrm>
              <a:off x="1327" y="2642"/>
              <a:ext cx="1" cy="4"/>
            </a:xfrm>
            <a:prstGeom prst="line">
              <a:avLst/>
            </a:prstGeom>
            <a:noFill/>
            <a:ln w="0">
              <a:solidFill>
                <a:srgbClr val="000000"/>
              </a:solidFill>
              <a:round/>
              <a:headEnd/>
              <a:tailEnd/>
            </a:ln>
          </p:spPr>
          <p:txBody>
            <a:bodyPr/>
            <a:lstStyle/>
            <a:p>
              <a:endParaRPr lang="en-GB"/>
            </a:p>
          </p:txBody>
        </p:sp>
        <p:sp>
          <p:nvSpPr>
            <p:cNvPr id="71057" name="Rectangle 292"/>
            <p:cNvSpPr>
              <a:spLocks noChangeArrowheads="1"/>
            </p:cNvSpPr>
            <p:nvPr/>
          </p:nvSpPr>
          <p:spPr bwMode="auto">
            <a:xfrm>
              <a:off x="1330" y="2642"/>
              <a:ext cx="369" cy="3"/>
            </a:xfrm>
            <a:prstGeom prst="rect">
              <a:avLst/>
            </a:prstGeom>
            <a:solidFill>
              <a:srgbClr val="000000"/>
            </a:solidFill>
            <a:ln w="9525">
              <a:noFill/>
              <a:miter lim="800000"/>
              <a:headEnd/>
              <a:tailEnd/>
            </a:ln>
          </p:spPr>
          <p:txBody>
            <a:bodyPr/>
            <a:lstStyle/>
            <a:p>
              <a:endParaRPr lang="en-GB"/>
            </a:p>
          </p:txBody>
        </p:sp>
        <p:sp>
          <p:nvSpPr>
            <p:cNvPr id="71058" name="Line 293"/>
            <p:cNvSpPr>
              <a:spLocks noChangeShapeType="1"/>
            </p:cNvSpPr>
            <p:nvPr/>
          </p:nvSpPr>
          <p:spPr bwMode="auto">
            <a:xfrm>
              <a:off x="1330" y="2642"/>
              <a:ext cx="369" cy="1"/>
            </a:xfrm>
            <a:prstGeom prst="line">
              <a:avLst/>
            </a:prstGeom>
            <a:noFill/>
            <a:ln w="0">
              <a:solidFill>
                <a:srgbClr val="000000"/>
              </a:solidFill>
              <a:round/>
              <a:headEnd/>
              <a:tailEnd/>
            </a:ln>
          </p:spPr>
          <p:txBody>
            <a:bodyPr/>
            <a:lstStyle/>
            <a:p>
              <a:endParaRPr lang="en-GB"/>
            </a:p>
          </p:txBody>
        </p:sp>
        <p:sp>
          <p:nvSpPr>
            <p:cNvPr id="71059" name="Rectangle 294"/>
            <p:cNvSpPr>
              <a:spLocks noChangeArrowheads="1"/>
            </p:cNvSpPr>
            <p:nvPr/>
          </p:nvSpPr>
          <p:spPr bwMode="auto">
            <a:xfrm>
              <a:off x="1699" y="2642"/>
              <a:ext cx="3" cy="4"/>
            </a:xfrm>
            <a:prstGeom prst="rect">
              <a:avLst/>
            </a:prstGeom>
            <a:solidFill>
              <a:srgbClr val="000000"/>
            </a:solidFill>
            <a:ln w="9525">
              <a:noFill/>
              <a:miter lim="800000"/>
              <a:headEnd/>
              <a:tailEnd/>
            </a:ln>
          </p:spPr>
          <p:txBody>
            <a:bodyPr/>
            <a:lstStyle/>
            <a:p>
              <a:endParaRPr lang="en-GB"/>
            </a:p>
          </p:txBody>
        </p:sp>
        <p:sp>
          <p:nvSpPr>
            <p:cNvPr id="71060" name="Line 295"/>
            <p:cNvSpPr>
              <a:spLocks noChangeShapeType="1"/>
            </p:cNvSpPr>
            <p:nvPr/>
          </p:nvSpPr>
          <p:spPr bwMode="auto">
            <a:xfrm>
              <a:off x="1699" y="2642"/>
              <a:ext cx="1" cy="4"/>
            </a:xfrm>
            <a:prstGeom prst="line">
              <a:avLst/>
            </a:prstGeom>
            <a:noFill/>
            <a:ln w="0">
              <a:solidFill>
                <a:srgbClr val="000000"/>
              </a:solidFill>
              <a:round/>
              <a:headEnd/>
              <a:tailEnd/>
            </a:ln>
          </p:spPr>
          <p:txBody>
            <a:bodyPr/>
            <a:lstStyle/>
            <a:p>
              <a:endParaRPr lang="en-GB"/>
            </a:p>
          </p:txBody>
        </p:sp>
        <p:sp>
          <p:nvSpPr>
            <p:cNvPr id="71061" name="Rectangle 296"/>
            <p:cNvSpPr>
              <a:spLocks noChangeArrowheads="1"/>
            </p:cNvSpPr>
            <p:nvPr/>
          </p:nvSpPr>
          <p:spPr bwMode="auto">
            <a:xfrm>
              <a:off x="1702" y="2642"/>
              <a:ext cx="370" cy="3"/>
            </a:xfrm>
            <a:prstGeom prst="rect">
              <a:avLst/>
            </a:prstGeom>
            <a:solidFill>
              <a:srgbClr val="000000"/>
            </a:solidFill>
            <a:ln w="9525">
              <a:noFill/>
              <a:miter lim="800000"/>
              <a:headEnd/>
              <a:tailEnd/>
            </a:ln>
          </p:spPr>
          <p:txBody>
            <a:bodyPr/>
            <a:lstStyle/>
            <a:p>
              <a:endParaRPr lang="en-GB"/>
            </a:p>
          </p:txBody>
        </p:sp>
        <p:sp>
          <p:nvSpPr>
            <p:cNvPr id="71062" name="Line 297"/>
            <p:cNvSpPr>
              <a:spLocks noChangeShapeType="1"/>
            </p:cNvSpPr>
            <p:nvPr/>
          </p:nvSpPr>
          <p:spPr bwMode="auto">
            <a:xfrm>
              <a:off x="1702" y="2642"/>
              <a:ext cx="370" cy="1"/>
            </a:xfrm>
            <a:prstGeom prst="line">
              <a:avLst/>
            </a:prstGeom>
            <a:noFill/>
            <a:ln w="0">
              <a:solidFill>
                <a:srgbClr val="000000"/>
              </a:solidFill>
              <a:round/>
              <a:headEnd/>
              <a:tailEnd/>
            </a:ln>
          </p:spPr>
          <p:txBody>
            <a:bodyPr/>
            <a:lstStyle/>
            <a:p>
              <a:endParaRPr lang="en-GB"/>
            </a:p>
          </p:txBody>
        </p:sp>
        <p:sp>
          <p:nvSpPr>
            <p:cNvPr id="71063" name="Rectangle 298"/>
            <p:cNvSpPr>
              <a:spLocks noChangeArrowheads="1"/>
            </p:cNvSpPr>
            <p:nvPr/>
          </p:nvSpPr>
          <p:spPr bwMode="auto">
            <a:xfrm>
              <a:off x="2072" y="2642"/>
              <a:ext cx="3" cy="4"/>
            </a:xfrm>
            <a:prstGeom prst="rect">
              <a:avLst/>
            </a:prstGeom>
            <a:solidFill>
              <a:srgbClr val="000000"/>
            </a:solidFill>
            <a:ln w="9525">
              <a:noFill/>
              <a:miter lim="800000"/>
              <a:headEnd/>
              <a:tailEnd/>
            </a:ln>
          </p:spPr>
          <p:txBody>
            <a:bodyPr/>
            <a:lstStyle/>
            <a:p>
              <a:endParaRPr lang="en-GB"/>
            </a:p>
          </p:txBody>
        </p:sp>
        <p:sp>
          <p:nvSpPr>
            <p:cNvPr id="71064" name="Line 299"/>
            <p:cNvSpPr>
              <a:spLocks noChangeShapeType="1"/>
            </p:cNvSpPr>
            <p:nvPr/>
          </p:nvSpPr>
          <p:spPr bwMode="auto">
            <a:xfrm>
              <a:off x="2072" y="2642"/>
              <a:ext cx="1" cy="4"/>
            </a:xfrm>
            <a:prstGeom prst="line">
              <a:avLst/>
            </a:prstGeom>
            <a:noFill/>
            <a:ln w="0">
              <a:solidFill>
                <a:srgbClr val="000000"/>
              </a:solidFill>
              <a:round/>
              <a:headEnd/>
              <a:tailEnd/>
            </a:ln>
          </p:spPr>
          <p:txBody>
            <a:bodyPr/>
            <a:lstStyle/>
            <a:p>
              <a:endParaRPr lang="en-GB"/>
            </a:p>
          </p:txBody>
        </p:sp>
        <p:sp>
          <p:nvSpPr>
            <p:cNvPr id="71065" name="Rectangle 300"/>
            <p:cNvSpPr>
              <a:spLocks noChangeArrowheads="1"/>
            </p:cNvSpPr>
            <p:nvPr/>
          </p:nvSpPr>
          <p:spPr bwMode="auto">
            <a:xfrm>
              <a:off x="2075" y="2642"/>
              <a:ext cx="368" cy="3"/>
            </a:xfrm>
            <a:prstGeom prst="rect">
              <a:avLst/>
            </a:prstGeom>
            <a:solidFill>
              <a:srgbClr val="000000"/>
            </a:solidFill>
            <a:ln w="9525">
              <a:noFill/>
              <a:miter lim="800000"/>
              <a:headEnd/>
              <a:tailEnd/>
            </a:ln>
          </p:spPr>
          <p:txBody>
            <a:bodyPr/>
            <a:lstStyle/>
            <a:p>
              <a:endParaRPr lang="en-GB"/>
            </a:p>
          </p:txBody>
        </p:sp>
        <p:sp>
          <p:nvSpPr>
            <p:cNvPr id="71066" name="Line 301"/>
            <p:cNvSpPr>
              <a:spLocks noChangeShapeType="1"/>
            </p:cNvSpPr>
            <p:nvPr/>
          </p:nvSpPr>
          <p:spPr bwMode="auto">
            <a:xfrm>
              <a:off x="2075" y="2642"/>
              <a:ext cx="368" cy="1"/>
            </a:xfrm>
            <a:prstGeom prst="line">
              <a:avLst/>
            </a:prstGeom>
            <a:noFill/>
            <a:ln w="0">
              <a:solidFill>
                <a:srgbClr val="000000"/>
              </a:solidFill>
              <a:round/>
              <a:headEnd/>
              <a:tailEnd/>
            </a:ln>
          </p:spPr>
          <p:txBody>
            <a:bodyPr/>
            <a:lstStyle/>
            <a:p>
              <a:endParaRPr lang="en-GB"/>
            </a:p>
          </p:txBody>
        </p:sp>
        <p:sp>
          <p:nvSpPr>
            <p:cNvPr id="71067" name="Rectangle 302"/>
            <p:cNvSpPr>
              <a:spLocks noChangeArrowheads="1"/>
            </p:cNvSpPr>
            <p:nvPr/>
          </p:nvSpPr>
          <p:spPr bwMode="auto">
            <a:xfrm>
              <a:off x="2443" y="2642"/>
              <a:ext cx="3" cy="4"/>
            </a:xfrm>
            <a:prstGeom prst="rect">
              <a:avLst/>
            </a:prstGeom>
            <a:solidFill>
              <a:srgbClr val="000000"/>
            </a:solidFill>
            <a:ln w="9525">
              <a:noFill/>
              <a:miter lim="800000"/>
              <a:headEnd/>
              <a:tailEnd/>
            </a:ln>
          </p:spPr>
          <p:txBody>
            <a:bodyPr/>
            <a:lstStyle/>
            <a:p>
              <a:endParaRPr lang="en-GB"/>
            </a:p>
          </p:txBody>
        </p:sp>
        <p:sp>
          <p:nvSpPr>
            <p:cNvPr id="71068" name="Line 303"/>
            <p:cNvSpPr>
              <a:spLocks noChangeShapeType="1"/>
            </p:cNvSpPr>
            <p:nvPr/>
          </p:nvSpPr>
          <p:spPr bwMode="auto">
            <a:xfrm>
              <a:off x="2443" y="2642"/>
              <a:ext cx="1" cy="4"/>
            </a:xfrm>
            <a:prstGeom prst="line">
              <a:avLst/>
            </a:prstGeom>
            <a:noFill/>
            <a:ln w="0">
              <a:solidFill>
                <a:srgbClr val="000000"/>
              </a:solidFill>
              <a:round/>
              <a:headEnd/>
              <a:tailEnd/>
            </a:ln>
          </p:spPr>
          <p:txBody>
            <a:bodyPr/>
            <a:lstStyle/>
            <a:p>
              <a:endParaRPr lang="en-GB"/>
            </a:p>
          </p:txBody>
        </p:sp>
        <p:sp>
          <p:nvSpPr>
            <p:cNvPr id="71069" name="Rectangle 304"/>
            <p:cNvSpPr>
              <a:spLocks noChangeArrowheads="1"/>
            </p:cNvSpPr>
            <p:nvPr/>
          </p:nvSpPr>
          <p:spPr bwMode="auto">
            <a:xfrm>
              <a:off x="2446" y="2642"/>
              <a:ext cx="370" cy="3"/>
            </a:xfrm>
            <a:prstGeom prst="rect">
              <a:avLst/>
            </a:prstGeom>
            <a:solidFill>
              <a:srgbClr val="000000"/>
            </a:solidFill>
            <a:ln w="9525">
              <a:noFill/>
              <a:miter lim="800000"/>
              <a:headEnd/>
              <a:tailEnd/>
            </a:ln>
          </p:spPr>
          <p:txBody>
            <a:bodyPr/>
            <a:lstStyle/>
            <a:p>
              <a:endParaRPr lang="en-GB"/>
            </a:p>
          </p:txBody>
        </p:sp>
        <p:sp>
          <p:nvSpPr>
            <p:cNvPr id="71070" name="Line 305"/>
            <p:cNvSpPr>
              <a:spLocks noChangeShapeType="1"/>
            </p:cNvSpPr>
            <p:nvPr/>
          </p:nvSpPr>
          <p:spPr bwMode="auto">
            <a:xfrm>
              <a:off x="2446" y="2642"/>
              <a:ext cx="370" cy="1"/>
            </a:xfrm>
            <a:prstGeom prst="line">
              <a:avLst/>
            </a:prstGeom>
            <a:noFill/>
            <a:ln w="0">
              <a:solidFill>
                <a:srgbClr val="000000"/>
              </a:solidFill>
              <a:round/>
              <a:headEnd/>
              <a:tailEnd/>
            </a:ln>
          </p:spPr>
          <p:txBody>
            <a:bodyPr/>
            <a:lstStyle/>
            <a:p>
              <a:endParaRPr lang="en-GB"/>
            </a:p>
          </p:txBody>
        </p:sp>
        <p:sp>
          <p:nvSpPr>
            <p:cNvPr id="71071" name="Rectangle 306"/>
            <p:cNvSpPr>
              <a:spLocks noChangeArrowheads="1"/>
            </p:cNvSpPr>
            <p:nvPr/>
          </p:nvSpPr>
          <p:spPr bwMode="auto">
            <a:xfrm>
              <a:off x="2816" y="2642"/>
              <a:ext cx="3" cy="4"/>
            </a:xfrm>
            <a:prstGeom prst="rect">
              <a:avLst/>
            </a:prstGeom>
            <a:solidFill>
              <a:srgbClr val="000000"/>
            </a:solidFill>
            <a:ln w="9525">
              <a:noFill/>
              <a:miter lim="800000"/>
              <a:headEnd/>
              <a:tailEnd/>
            </a:ln>
          </p:spPr>
          <p:txBody>
            <a:bodyPr/>
            <a:lstStyle/>
            <a:p>
              <a:endParaRPr lang="en-GB"/>
            </a:p>
          </p:txBody>
        </p:sp>
        <p:sp>
          <p:nvSpPr>
            <p:cNvPr id="71072" name="Line 307"/>
            <p:cNvSpPr>
              <a:spLocks noChangeShapeType="1"/>
            </p:cNvSpPr>
            <p:nvPr/>
          </p:nvSpPr>
          <p:spPr bwMode="auto">
            <a:xfrm>
              <a:off x="2816" y="2642"/>
              <a:ext cx="1" cy="4"/>
            </a:xfrm>
            <a:prstGeom prst="line">
              <a:avLst/>
            </a:prstGeom>
            <a:noFill/>
            <a:ln w="0">
              <a:solidFill>
                <a:srgbClr val="000000"/>
              </a:solidFill>
              <a:round/>
              <a:headEnd/>
              <a:tailEnd/>
            </a:ln>
          </p:spPr>
          <p:txBody>
            <a:bodyPr/>
            <a:lstStyle/>
            <a:p>
              <a:endParaRPr lang="en-GB"/>
            </a:p>
          </p:txBody>
        </p:sp>
        <p:sp>
          <p:nvSpPr>
            <p:cNvPr id="71073" name="Rectangle 308"/>
            <p:cNvSpPr>
              <a:spLocks noChangeArrowheads="1"/>
            </p:cNvSpPr>
            <p:nvPr/>
          </p:nvSpPr>
          <p:spPr bwMode="auto">
            <a:xfrm>
              <a:off x="2819" y="2642"/>
              <a:ext cx="370" cy="3"/>
            </a:xfrm>
            <a:prstGeom prst="rect">
              <a:avLst/>
            </a:prstGeom>
            <a:solidFill>
              <a:srgbClr val="000000"/>
            </a:solidFill>
            <a:ln w="9525">
              <a:noFill/>
              <a:miter lim="800000"/>
              <a:headEnd/>
              <a:tailEnd/>
            </a:ln>
          </p:spPr>
          <p:txBody>
            <a:bodyPr/>
            <a:lstStyle/>
            <a:p>
              <a:endParaRPr lang="en-GB"/>
            </a:p>
          </p:txBody>
        </p:sp>
        <p:sp>
          <p:nvSpPr>
            <p:cNvPr id="71074" name="Line 309"/>
            <p:cNvSpPr>
              <a:spLocks noChangeShapeType="1"/>
            </p:cNvSpPr>
            <p:nvPr/>
          </p:nvSpPr>
          <p:spPr bwMode="auto">
            <a:xfrm>
              <a:off x="2819" y="2642"/>
              <a:ext cx="370" cy="1"/>
            </a:xfrm>
            <a:prstGeom prst="line">
              <a:avLst/>
            </a:prstGeom>
            <a:noFill/>
            <a:ln w="0">
              <a:solidFill>
                <a:srgbClr val="000000"/>
              </a:solidFill>
              <a:round/>
              <a:headEnd/>
              <a:tailEnd/>
            </a:ln>
          </p:spPr>
          <p:txBody>
            <a:bodyPr/>
            <a:lstStyle/>
            <a:p>
              <a:endParaRPr lang="en-GB"/>
            </a:p>
          </p:txBody>
        </p:sp>
        <p:sp>
          <p:nvSpPr>
            <p:cNvPr id="71075" name="Rectangle 310"/>
            <p:cNvSpPr>
              <a:spLocks noChangeArrowheads="1"/>
            </p:cNvSpPr>
            <p:nvPr/>
          </p:nvSpPr>
          <p:spPr bwMode="auto">
            <a:xfrm>
              <a:off x="3189" y="2642"/>
              <a:ext cx="3" cy="4"/>
            </a:xfrm>
            <a:prstGeom prst="rect">
              <a:avLst/>
            </a:prstGeom>
            <a:solidFill>
              <a:srgbClr val="000000"/>
            </a:solidFill>
            <a:ln w="9525">
              <a:noFill/>
              <a:miter lim="800000"/>
              <a:headEnd/>
              <a:tailEnd/>
            </a:ln>
          </p:spPr>
          <p:txBody>
            <a:bodyPr/>
            <a:lstStyle/>
            <a:p>
              <a:endParaRPr lang="en-GB"/>
            </a:p>
          </p:txBody>
        </p:sp>
        <p:sp>
          <p:nvSpPr>
            <p:cNvPr id="71076" name="Line 311"/>
            <p:cNvSpPr>
              <a:spLocks noChangeShapeType="1"/>
            </p:cNvSpPr>
            <p:nvPr/>
          </p:nvSpPr>
          <p:spPr bwMode="auto">
            <a:xfrm>
              <a:off x="3189" y="2642"/>
              <a:ext cx="1" cy="4"/>
            </a:xfrm>
            <a:prstGeom prst="line">
              <a:avLst/>
            </a:prstGeom>
            <a:noFill/>
            <a:ln w="0">
              <a:solidFill>
                <a:srgbClr val="000000"/>
              </a:solidFill>
              <a:round/>
              <a:headEnd/>
              <a:tailEnd/>
            </a:ln>
          </p:spPr>
          <p:txBody>
            <a:bodyPr/>
            <a:lstStyle/>
            <a:p>
              <a:endParaRPr lang="en-GB"/>
            </a:p>
          </p:txBody>
        </p:sp>
        <p:sp>
          <p:nvSpPr>
            <p:cNvPr id="71077" name="Rectangle 312"/>
            <p:cNvSpPr>
              <a:spLocks noChangeArrowheads="1"/>
            </p:cNvSpPr>
            <p:nvPr/>
          </p:nvSpPr>
          <p:spPr bwMode="auto">
            <a:xfrm>
              <a:off x="3192" y="2642"/>
              <a:ext cx="369" cy="3"/>
            </a:xfrm>
            <a:prstGeom prst="rect">
              <a:avLst/>
            </a:prstGeom>
            <a:solidFill>
              <a:srgbClr val="000000"/>
            </a:solidFill>
            <a:ln w="9525">
              <a:noFill/>
              <a:miter lim="800000"/>
              <a:headEnd/>
              <a:tailEnd/>
            </a:ln>
          </p:spPr>
          <p:txBody>
            <a:bodyPr/>
            <a:lstStyle/>
            <a:p>
              <a:endParaRPr lang="en-GB"/>
            </a:p>
          </p:txBody>
        </p:sp>
        <p:sp>
          <p:nvSpPr>
            <p:cNvPr id="71078" name="Line 313"/>
            <p:cNvSpPr>
              <a:spLocks noChangeShapeType="1"/>
            </p:cNvSpPr>
            <p:nvPr/>
          </p:nvSpPr>
          <p:spPr bwMode="auto">
            <a:xfrm>
              <a:off x="3192" y="2642"/>
              <a:ext cx="369" cy="1"/>
            </a:xfrm>
            <a:prstGeom prst="line">
              <a:avLst/>
            </a:prstGeom>
            <a:noFill/>
            <a:ln w="0">
              <a:solidFill>
                <a:srgbClr val="000000"/>
              </a:solidFill>
              <a:round/>
              <a:headEnd/>
              <a:tailEnd/>
            </a:ln>
          </p:spPr>
          <p:txBody>
            <a:bodyPr/>
            <a:lstStyle/>
            <a:p>
              <a:endParaRPr lang="en-GB"/>
            </a:p>
          </p:txBody>
        </p:sp>
        <p:sp>
          <p:nvSpPr>
            <p:cNvPr id="71079" name="Rectangle 314"/>
            <p:cNvSpPr>
              <a:spLocks noChangeArrowheads="1"/>
            </p:cNvSpPr>
            <p:nvPr/>
          </p:nvSpPr>
          <p:spPr bwMode="auto">
            <a:xfrm>
              <a:off x="3561" y="2642"/>
              <a:ext cx="3" cy="4"/>
            </a:xfrm>
            <a:prstGeom prst="rect">
              <a:avLst/>
            </a:prstGeom>
            <a:solidFill>
              <a:srgbClr val="000000"/>
            </a:solidFill>
            <a:ln w="9525">
              <a:noFill/>
              <a:miter lim="800000"/>
              <a:headEnd/>
              <a:tailEnd/>
            </a:ln>
          </p:spPr>
          <p:txBody>
            <a:bodyPr/>
            <a:lstStyle/>
            <a:p>
              <a:endParaRPr lang="en-GB"/>
            </a:p>
          </p:txBody>
        </p:sp>
        <p:sp>
          <p:nvSpPr>
            <p:cNvPr id="71080" name="Line 315"/>
            <p:cNvSpPr>
              <a:spLocks noChangeShapeType="1"/>
            </p:cNvSpPr>
            <p:nvPr/>
          </p:nvSpPr>
          <p:spPr bwMode="auto">
            <a:xfrm>
              <a:off x="3561" y="2642"/>
              <a:ext cx="1" cy="4"/>
            </a:xfrm>
            <a:prstGeom prst="line">
              <a:avLst/>
            </a:prstGeom>
            <a:noFill/>
            <a:ln w="0">
              <a:solidFill>
                <a:srgbClr val="000000"/>
              </a:solidFill>
              <a:round/>
              <a:headEnd/>
              <a:tailEnd/>
            </a:ln>
          </p:spPr>
          <p:txBody>
            <a:bodyPr/>
            <a:lstStyle/>
            <a:p>
              <a:endParaRPr lang="en-GB"/>
            </a:p>
          </p:txBody>
        </p:sp>
        <p:sp>
          <p:nvSpPr>
            <p:cNvPr id="71081" name="Rectangle 316"/>
            <p:cNvSpPr>
              <a:spLocks noChangeArrowheads="1"/>
            </p:cNvSpPr>
            <p:nvPr/>
          </p:nvSpPr>
          <p:spPr bwMode="auto">
            <a:xfrm>
              <a:off x="3564" y="2642"/>
              <a:ext cx="370" cy="3"/>
            </a:xfrm>
            <a:prstGeom prst="rect">
              <a:avLst/>
            </a:prstGeom>
            <a:solidFill>
              <a:srgbClr val="000000"/>
            </a:solidFill>
            <a:ln w="9525">
              <a:noFill/>
              <a:miter lim="800000"/>
              <a:headEnd/>
              <a:tailEnd/>
            </a:ln>
          </p:spPr>
          <p:txBody>
            <a:bodyPr/>
            <a:lstStyle/>
            <a:p>
              <a:endParaRPr lang="en-GB"/>
            </a:p>
          </p:txBody>
        </p:sp>
        <p:sp>
          <p:nvSpPr>
            <p:cNvPr id="71082" name="Line 317"/>
            <p:cNvSpPr>
              <a:spLocks noChangeShapeType="1"/>
            </p:cNvSpPr>
            <p:nvPr/>
          </p:nvSpPr>
          <p:spPr bwMode="auto">
            <a:xfrm>
              <a:off x="3564" y="2642"/>
              <a:ext cx="370" cy="1"/>
            </a:xfrm>
            <a:prstGeom prst="line">
              <a:avLst/>
            </a:prstGeom>
            <a:noFill/>
            <a:ln w="0">
              <a:solidFill>
                <a:srgbClr val="000000"/>
              </a:solidFill>
              <a:round/>
              <a:headEnd/>
              <a:tailEnd/>
            </a:ln>
          </p:spPr>
          <p:txBody>
            <a:bodyPr/>
            <a:lstStyle/>
            <a:p>
              <a:endParaRPr lang="en-GB"/>
            </a:p>
          </p:txBody>
        </p:sp>
        <p:sp>
          <p:nvSpPr>
            <p:cNvPr id="71083" name="Rectangle 318"/>
            <p:cNvSpPr>
              <a:spLocks noChangeArrowheads="1"/>
            </p:cNvSpPr>
            <p:nvPr/>
          </p:nvSpPr>
          <p:spPr bwMode="auto">
            <a:xfrm>
              <a:off x="3934" y="2642"/>
              <a:ext cx="3" cy="4"/>
            </a:xfrm>
            <a:prstGeom prst="rect">
              <a:avLst/>
            </a:prstGeom>
            <a:solidFill>
              <a:srgbClr val="000000"/>
            </a:solidFill>
            <a:ln w="9525">
              <a:noFill/>
              <a:miter lim="800000"/>
              <a:headEnd/>
              <a:tailEnd/>
            </a:ln>
          </p:spPr>
          <p:txBody>
            <a:bodyPr/>
            <a:lstStyle/>
            <a:p>
              <a:endParaRPr lang="en-GB"/>
            </a:p>
          </p:txBody>
        </p:sp>
        <p:sp>
          <p:nvSpPr>
            <p:cNvPr id="71084" name="Line 319"/>
            <p:cNvSpPr>
              <a:spLocks noChangeShapeType="1"/>
            </p:cNvSpPr>
            <p:nvPr/>
          </p:nvSpPr>
          <p:spPr bwMode="auto">
            <a:xfrm>
              <a:off x="3934" y="2642"/>
              <a:ext cx="1" cy="4"/>
            </a:xfrm>
            <a:prstGeom prst="line">
              <a:avLst/>
            </a:prstGeom>
            <a:noFill/>
            <a:ln w="0">
              <a:solidFill>
                <a:srgbClr val="000000"/>
              </a:solidFill>
              <a:round/>
              <a:headEnd/>
              <a:tailEnd/>
            </a:ln>
          </p:spPr>
          <p:txBody>
            <a:bodyPr/>
            <a:lstStyle/>
            <a:p>
              <a:endParaRPr lang="en-GB"/>
            </a:p>
          </p:txBody>
        </p:sp>
        <p:sp>
          <p:nvSpPr>
            <p:cNvPr id="71085" name="Rectangle 320"/>
            <p:cNvSpPr>
              <a:spLocks noChangeArrowheads="1"/>
            </p:cNvSpPr>
            <p:nvPr/>
          </p:nvSpPr>
          <p:spPr bwMode="auto">
            <a:xfrm>
              <a:off x="500" y="2646"/>
              <a:ext cx="3" cy="396"/>
            </a:xfrm>
            <a:prstGeom prst="rect">
              <a:avLst/>
            </a:prstGeom>
            <a:solidFill>
              <a:srgbClr val="000000"/>
            </a:solidFill>
            <a:ln w="9525">
              <a:noFill/>
              <a:miter lim="800000"/>
              <a:headEnd/>
              <a:tailEnd/>
            </a:ln>
          </p:spPr>
          <p:txBody>
            <a:bodyPr/>
            <a:lstStyle/>
            <a:p>
              <a:endParaRPr lang="en-GB"/>
            </a:p>
          </p:txBody>
        </p:sp>
        <p:sp>
          <p:nvSpPr>
            <p:cNvPr id="71086" name="Line 321"/>
            <p:cNvSpPr>
              <a:spLocks noChangeShapeType="1"/>
            </p:cNvSpPr>
            <p:nvPr/>
          </p:nvSpPr>
          <p:spPr bwMode="auto">
            <a:xfrm>
              <a:off x="500" y="2646"/>
              <a:ext cx="1" cy="396"/>
            </a:xfrm>
            <a:prstGeom prst="line">
              <a:avLst/>
            </a:prstGeom>
            <a:noFill/>
            <a:ln w="0">
              <a:solidFill>
                <a:srgbClr val="000000"/>
              </a:solidFill>
              <a:round/>
              <a:headEnd/>
              <a:tailEnd/>
            </a:ln>
          </p:spPr>
          <p:txBody>
            <a:bodyPr/>
            <a:lstStyle/>
            <a:p>
              <a:endParaRPr lang="en-GB"/>
            </a:p>
          </p:txBody>
        </p:sp>
        <p:sp>
          <p:nvSpPr>
            <p:cNvPr id="71087" name="Rectangle 322"/>
            <p:cNvSpPr>
              <a:spLocks noChangeArrowheads="1"/>
            </p:cNvSpPr>
            <p:nvPr/>
          </p:nvSpPr>
          <p:spPr bwMode="auto">
            <a:xfrm>
              <a:off x="1327" y="2646"/>
              <a:ext cx="3" cy="396"/>
            </a:xfrm>
            <a:prstGeom prst="rect">
              <a:avLst/>
            </a:prstGeom>
            <a:solidFill>
              <a:srgbClr val="000000"/>
            </a:solidFill>
            <a:ln w="9525">
              <a:noFill/>
              <a:miter lim="800000"/>
              <a:headEnd/>
              <a:tailEnd/>
            </a:ln>
          </p:spPr>
          <p:txBody>
            <a:bodyPr/>
            <a:lstStyle/>
            <a:p>
              <a:endParaRPr lang="en-GB"/>
            </a:p>
          </p:txBody>
        </p:sp>
        <p:sp>
          <p:nvSpPr>
            <p:cNvPr id="71088" name="Line 323"/>
            <p:cNvSpPr>
              <a:spLocks noChangeShapeType="1"/>
            </p:cNvSpPr>
            <p:nvPr/>
          </p:nvSpPr>
          <p:spPr bwMode="auto">
            <a:xfrm>
              <a:off x="1327" y="2646"/>
              <a:ext cx="1" cy="396"/>
            </a:xfrm>
            <a:prstGeom prst="line">
              <a:avLst/>
            </a:prstGeom>
            <a:noFill/>
            <a:ln w="0">
              <a:solidFill>
                <a:srgbClr val="000000"/>
              </a:solidFill>
              <a:round/>
              <a:headEnd/>
              <a:tailEnd/>
            </a:ln>
          </p:spPr>
          <p:txBody>
            <a:bodyPr/>
            <a:lstStyle/>
            <a:p>
              <a:endParaRPr lang="en-GB"/>
            </a:p>
          </p:txBody>
        </p:sp>
        <p:sp>
          <p:nvSpPr>
            <p:cNvPr id="71089" name="Rectangle 324"/>
            <p:cNvSpPr>
              <a:spLocks noChangeArrowheads="1"/>
            </p:cNvSpPr>
            <p:nvPr/>
          </p:nvSpPr>
          <p:spPr bwMode="auto">
            <a:xfrm>
              <a:off x="1699" y="2646"/>
              <a:ext cx="3" cy="396"/>
            </a:xfrm>
            <a:prstGeom prst="rect">
              <a:avLst/>
            </a:prstGeom>
            <a:solidFill>
              <a:srgbClr val="000000"/>
            </a:solidFill>
            <a:ln w="9525">
              <a:noFill/>
              <a:miter lim="800000"/>
              <a:headEnd/>
              <a:tailEnd/>
            </a:ln>
          </p:spPr>
          <p:txBody>
            <a:bodyPr/>
            <a:lstStyle/>
            <a:p>
              <a:endParaRPr lang="en-GB"/>
            </a:p>
          </p:txBody>
        </p:sp>
        <p:sp>
          <p:nvSpPr>
            <p:cNvPr id="71090" name="Line 325"/>
            <p:cNvSpPr>
              <a:spLocks noChangeShapeType="1"/>
            </p:cNvSpPr>
            <p:nvPr/>
          </p:nvSpPr>
          <p:spPr bwMode="auto">
            <a:xfrm>
              <a:off x="1699" y="2646"/>
              <a:ext cx="1" cy="396"/>
            </a:xfrm>
            <a:prstGeom prst="line">
              <a:avLst/>
            </a:prstGeom>
            <a:noFill/>
            <a:ln w="0">
              <a:solidFill>
                <a:srgbClr val="000000"/>
              </a:solidFill>
              <a:round/>
              <a:headEnd/>
              <a:tailEnd/>
            </a:ln>
          </p:spPr>
          <p:txBody>
            <a:bodyPr/>
            <a:lstStyle/>
            <a:p>
              <a:endParaRPr lang="en-GB"/>
            </a:p>
          </p:txBody>
        </p:sp>
        <p:sp>
          <p:nvSpPr>
            <p:cNvPr id="71091" name="Rectangle 326"/>
            <p:cNvSpPr>
              <a:spLocks noChangeArrowheads="1"/>
            </p:cNvSpPr>
            <p:nvPr/>
          </p:nvSpPr>
          <p:spPr bwMode="auto">
            <a:xfrm>
              <a:off x="2072" y="2646"/>
              <a:ext cx="3" cy="396"/>
            </a:xfrm>
            <a:prstGeom prst="rect">
              <a:avLst/>
            </a:prstGeom>
            <a:solidFill>
              <a:srgbClr val="000000"/>
            </a:solidFill>
            <a:ln w="9525">
              <a:noFill/>
              <a:miter lim="800000"/>
              <a:headEnd/>
              <a:tailEnd/>
            </a:ln>
          </p:spPr>
          <p:txBody>
            <a:bodyPr/>
            <a:lstStyle/>
            <a:p>
              <a:endParaRPr lang="en-GB"/>
            </a:p>
          </p:txBody>
        </p:sp>
        <p:sp>
          <p:nvSpPr>
            <p:cNvPr id="71092" name="Line 327"/>
            <p:cNvSpPr>
              <a:spLocks noChangeShapeType="1"/>
            </p:cNvSpPr>
            <p:nvPr/>
          </p:nvSpPr>
          <p:spPr bwMode="auto">
            <a:xfrm>
              <a:off x="2072" y="2646"/>
              <a:ext cx="1" cy="396"/>
            </a:xfrm>
            <a:prstGeom prst="line">
              <a:avLst/>
            </a:prstGeom>
            <a:noFill/>
            <a:ln w="0">
              <a:solidFill>
                <a:srgbClr val="000000"/>
              </a:solidFill>
              <a:round/>
              <a:headEnd/>
              <a:tailEnd/>
            </a:ln>
          </p:spPr>
          <p:txBody>
            <a:bodyPr/>
            <a:lstStyle/>
            <a:p>
              <a:endParaRPr lang="en-GB"/>
            </a:p>
          </p:txBody>
        </p:sp>
        <p:sp>
          <p:nvSpPr>
            <p:cNvPr id="71093" name="Rectangle 328"/>
            <p:cNvSpPr>
              <a:spLocks noChangeArrowheads="1"/>
            </p:cNvSpPr>
            <p:nvPr/>
          </p:nvSpPr>
          <p:spPr bwMode="auto">
            <a:xfrm>
              <a:off x="2443" y="2646"/>
              <a:ext cx="3" cy="396"/>
            </a:xfrm>
            <a:prstGeom prst="rect">
              <a:avLst/>
            </a:prstGeom>
            <a:solidFill>
              <a:srgbClr val="000000"/>
            </a:solidFill>
            <a:ln w="9525">
              <a:noFill/>
              <a:miter lim="800000"/>
              <a:headEnd/>
              <a:tailEnd/>
            </a:ln>
          </p:spPr>
          <p:txBody>
            <a:bodyPr/>
            <a:lstStyle/>
            <a:p>
              <a:endParaRPr lang="en-GB"/>
            </a:p>
          </p:txBody>
        </p:sp>
        <p:sp>
          <p:nvSpPr>
            <p:cNvPr id="71094" name="Line 329"/>
            <p:cNvSpPr>
              <a:spLocks noChangeShapeType="1"/>
            </p:cNvSpPr>
            <p:nvPr/>
          </p:nvSpPr>
          <p:spPr bwMode="auto">
            <a:xfrm>
              <a:off x="2443" y="2646"/>
              <a:ext cx="1" cy="396"/>
            </a:xfrm>
            <a:prstGeom prst="line">
              <a:avLst/>
            </a:prstGeom>
            <a:noFill/>
            <a:ln w="0">
              <a:solidFill>
                <a:srgbClr val="000000"/>
              </a:solidFill>
              <a:round/>
              <a:headEnd/>
              <a:tailEnd/>
            </a:ln>
          </p:spPr>
          <p:txBody>
            <a:bodyPr/>
            <a:lstStyle/>
            <a:p>
              <a:endParaRPr lang="en-GB"/>
            </a:p>
          </p:txBody>
        </p:sp>
        <p:sp>
          <p:nvSpPr>
            <p:cNvPr id="71095" name="Rectangle 330"/>
            <p:cNvSpPr>
              <a:spLocks noChangeArrowheads="1"/>
            </p:cNvSpPr>
            <p:nvPr/>
          </p:nvSpPr>
          <p:spPr bwMode="auto">
            <a:xfrm>
              <a:off x="2816" y="2646"/>
              <a:ext cx="3" cy="396"/>
            </a:xfrm>
            <a:prstGeom prst="rect">
              <a:avLst/>
            </a:prstGeom>
            <a:solidFill>
              <a:srgbClr val="000000"/>
            </a:solidFill>
            <a:ln w="9525">
              <a:noFill/>
              <a:miter lim="800000"/>
              <a:headEnd/>
              <a:tailEnd/>
            </a:ln>
          </p:spPr>
          <p:txBody>
            <a:bodyPr/>
            <a:lstStyle/>
            <a:p>
              <a:endParaRPr lang="en-GB"/>
            </a:p>
          </p:txBody>
        </p:sp>
        <p:sp>
          <p:nvSpPr>
            <p:cNvPr id="71096" name="Line 331"/>
            <p:cNvSpPr>
              <a:spLocks noChangeShapeType="1"/>
            </p:cNvSpPr>
            <p:nvPr/>
          </p:nvSpPr>
          <p:spPr bwMode="auto">
            <a:xfrm>
              <a:off x="2816" y="2646"/>
              <a:ext cx="1" cy="396"/>
            </a:xfrm>
            <a:prstGeom prst="line">
              <a:avLst/>
            </a:prstGeom>
            <a:noFill/>
            <a:ln w="0">
              <a:solidFill>
                <a:srgbClr val="000000"/>
              </a:solidFill>
              <a:round/>
              <a:headEnd/>
              <a:tailEnd/>
            </a:ln>
          </p:spPr>
          <p:txBody>
            <a:bodyPr/>
            <a:lstStyle/>
            <a:p>
              <a:endParaRPr lang="en-GB"/>
            </a:p>
          </p:txBody>
        </p:sp>
        <p:sp>
          <p:nvSpPr>
            <p:cNvPr id="71097" name="Rectangle 332"/>
            <p:cNvSpPr>
              <a:spLocks noChangeArrowheads="1"/>
            </p:cNvSpPr>
            <p:nvPr/>
          </p:nvSpPr>
          <p:spPr bwMode="auto">
            <a:xfrm>
              <a:off x="3189" y="2646"/>
              <a:ext cx="3" cy="396"/>
            </a:xfrm>
            <a:prstGeom prst="rect">
              <a:avLst/>
            </a:prstGeom>
            <a:solidFill>
              <a:srgbClr val="000000"/>
            </a:solidFill>
            <a:ln w="9525">
              <a:noFill/>
              <a:miter lim="800000"/>
              <a:headEnd/>
              <a:tailEnd/>
            </a:ln>
          </p:spPr>
          <p:txBody>
            <a:bodyPr/>
            <a:lstStyle/>
            <a:p>
              <a:endParaRPr lang="en-GB"/>
            </a:p>
          </p:txBody>
        </p:sp>
        <p:sp>
          <p:nvSpPr>
            <p:cNvPr id="71098" name="Line 333"/>
            <p:cNvSpPr>
              <a:spLocks noChangeShapeType="1"/>
            </p:cNvSpPr>
            <p:nvPr/>
          </p:nvSpPr>
          <p:spPr bwMode="auto">
            <a:xfrm>
              <a:off x="3189" y="2646"/>
              <a:ext cx="1" cy="396"/>
            </a:xfrm>
            <a:prstGeom prst="line">
              <a:avLst/>
            </a:prstGeom>
            <a:noFill/>
            <a:ln w="0">
              <a:solidFill>
                <a:srgbClr val="000000"/>
              </a:solidFill>
              <a:round/>
              <a:headEnd/>
              <a:tailEnd/>
            </a:ln>
          </p:spPr>
          <p:txBody>
            <a:bodyPr/>
            <a:lstStyle/>
            <a:p>
              <a:endParaRPr lang="en-GB"/>
            </a:p>
          </p:txBody>
        </p:sp>
        <p:sp>
          <p:nvSpPr>
            <p:cNvPr id="71099" name="Rectangle 334"/>
            <p:cNvSpPr>
              <a:spLocks noChangeArrowheads="1"/>
            </p:cNvSpPr>
            <p:nvPr/>
          </p:nvSpPr>
          <p:spPr bwMode="auto">
            <a:xfrm>
              <a:off x="3561" y="2646"/>
              <a:ext cx="3" cy="396"/>
            </a:xfrm>
            <a:prstGeom prst="rect">
              <a:avLst/>
            </a:prstGeom>
            <a:solidFill>
              <a:srgbClr val="000000"/>
            </a:solidFill>
            <a:ln w="9525">
              <a:noFill/>
              <a:miter lim="800000"/>
              <a:headEnd/>
              <a:tailEnd/>
            </a:ln>
          </p:spPr>
          <p:txBody>
            <a:bodyPr/>
            <a:lstStyle/>
            <a:p>
              <a:endParaRPr lang="en-GB"/>
            </a:p>
          </p:txBody>
        </p:sp>
        <p:sp>
          <p:nvSpPr>
            <p:cNvPr id="71100" name="Line 335"/>
            <p:cNvSpPr>
              <a:spLocks noChangeShapeType="1"/>
            </p:cNvSpPr>
            <p:nvPr/>
          </p:nvSpPr>
          <p:spPr bwMode="auto">
            <a:xfrm>
              <a:off x="3561" y="2646"/>
              <a:ext cx="1" cy="396"/>
            </a:xfrm>
            <a:prstGeom prst="line">
              <a:avLst/>
            </a:prstGeom>
            <a:noFill/>
            <a:ln w="0">
              <a:solidFill>
                <a:srgbClr val="000000"/>
              </a:solidFill>
              <a:round/>
              <a:headEnd/>
              <a:tailEnd/>
            </a:ln>
          </p:spPr>
          <p:txBody>
            <a:bodyPr/>
            <a:lstStyle/>
            <a:p>
              <a:endParaRPr lang="en-GB"/>
            </a:p>
          </p:txBody>
        </p:sp>
        <p:sp>
          <p:nvSpPr>
            <p:cNvPr id="71101" name="Rectangle 336"/>
            <p:cNvSpPr>
              <a:spLocks noChangeArrowheads="1"/>
            </p:cNvSpPr>
            <p:nvPr/>
          </p:nvSpPr>
          <p:spPr bwMode="auto">
            <a:xfrm>
              <a:off x="3934" y="2646"/>
              <a:ext cx="3" cy="396"/>
            </a:xfrm>
            <a:prstGeom prst="rect">
              <a:avLst/>
            </a:prstGeom>
            <a:solidFill>
              <a:srgbClr val="000000"/>
            </a:solidFill>
            <a:ln w="9525">
              <a:noFill/>
              <a:miter lim="800000"/>
              <a:headEnd/>
              <a:tailEnd/>
            </a:ln>
          </p:spPr>
          <p:txBody>
            <a:bodyPr/>
            <a:lstStyle/>
            <a:p>
              <a:endParaRPr lang="en-GB"/>
            </a:p>
          </p:txBody>
        </p:sp>
        <p:sp>
          <p:nvSpPr>
            <p:cNvPr id="71102" name="Line 337"/>
            <p:cNvSpPr>
              <a:spLocks noChangeShapeType="1"/>
            </p:cNvSpPr>
            <p:nvPr/>
          </p:nvSpPr>
          <p:spPr bwMode="auto">
            <a:xfrm>
              <a:off x="3934" y="2646"/>
              <a:ext cx="1" cy="396"/>
            </a:xfrm>
            <a:prstGeom prst="line">
              <a:avLst/>
            </a:prstGeom>
            <a:noFill/>
            <a:ln w="0">
              <a:solidFill>
                <a:srgbClr val="000000"/>
              </a:solidFill>
              <a:round/>
              <a:headEnd/>
              <a:tailEnd/>
            </a:ln>
          </p:spPr>
          <p:txBody>
            <a:bodyPr/>
            <a:lstStyle/>
            <a:p>
              <a:endParaRPr lang="en-GB"/>
            </a:p>
          </p:txBody>
        </p:sp>
        <p:sp>
          <p:nvSpPr>
            <p:cNvPr id="71103" name="Rectangle 338"/>
            <p:cNvSpPr>
              <a:spLocks noChangeArrowheads="1"/>
            </p:cNvSpPr>
            <p:nvPr/>
          </p:nvSpPr>
          <p:spPr bwMode="auto">
            <a:xfrm>
              <a:off x="457" y="3118"/>
              <a:ext cx="721"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EXTERNAL COST REDUCTION</a:t>
              </a:r>
              <a:endParaRPr lang="en-US" sz="1000">
                <a:latin typeface="Times New Roman" pitchFamily="18" charset="0"/>
              </a:endParaRPr>
            </a:p>
          </p:txBody>
        </p:sp>
        <p:sp>
          <p:nvSpPr>
            <p:cNvPr id="71104" name="Rectangle 339"/>
            <p:cNvSpPr>
              <a:spLocks noChangeArrowheads="1"/>
            </p:cNvSpPr>
            <p:nvPr/>
          </p:nvSpPr>
          <p:spPr bwMode="auto">
            <a:xfrm>
              <a:off x="740" y="31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05" name="Rectangle 340"/>
            <p:cNvSpPr>
              <a:spLocks noChangeArrowheads="1"/>
            </p:cNvSpPr>
            <p:nvPr/>
          </p:nvSpPr>
          <p:spPr bwMode="auto">
            <a:xfrm>
              <a:off x="617" y="325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06" name="Rectangle 341"/>
            <p:cNvSpPr>
              <a:spLocks noChangeArrowheads="1"/>
            </p:cNvSpPr>
            <p:nvPr/>
          </p:nvSpPr>
          <p:spPr bwMode="auto">
            <a:xfrm>
              <a:off x="572" y="3329"/>
              <a:ext cx="436"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YEAR ON YEAR</a:t>
              </a:r>
              <a:endParaRPr lang="en-US" sz="1000">
                <a:latin typeface="Times New Roman" pitchFamily="18" charset="0"/>
              </a:endParaRPr>
            </a:p>
          </p:txBody>
        </p:sp>
        <p:sp>
          <p:nvSpPr>
            <p:cNvPr id="71107" name="Rectangle 342"/>
            <p:cNvSpPr>
              <a:spLocks noChangeArrowheads="1"/>
            </p:cNvSpPr>
            <p:nvPr/>
          </p:nvSpPr>
          <p:spPr bwMode="auto">
            <a:xfrm>
              <a:off x="3751" y="3125"/>
              <a:ext cx="27"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0</a:t>
              </a:r>
              <a:endParaRPr lang="en-US" sz="1000">
                <a:latin typeface="Times New Roman" pitchFamily="18" charset="0"/>
              </a:endParaRPr>
            </a:p>
          </p:txBody>
        </p:sp>
        <p:sp>
          <p:nvSpPr>
            <p:cNvPr id="71108" name="Rectangle 343"/>
            <p:cNvSpPr>
              <a:spLocks noChangeArrowheads="1"/>
            </p:cNvSpPr>
            <p:nvPr/>
          </p:nvSpPr>
          <p:spPr bwMode="auto">
            <a:xfrm>
              <a:off x="500" y="3042"/>
              <a:ext cx="3" cy="4"/>
            </a:xfrm>
            <a:prstGeom prst="rect">
              <a:avLst/>
            </a:prstGeom>
            <a:solidFill>
              <a:srgbClr val="000000"/>
            </a:solidFill>
            <a:ln w="9525">
              <a:noFill/>
              <a:miter lim="800000"/>
              <a:headEnd/>
              <a:tailEnd/>
            </a:ln>
          </p:spPr>
          <p:txBody>
            <a:bodyPr/>
            <a:lstStyle/>
            <a:p>
              <a:endParaRPr lang="en-GB"/>
            </a:p>
          </p:txBody>
        </p:sp>
        <p:sp>
          <p:nvSpPr>
            <p:cNvPr id="71109" name="Line 344"/>
            <p:cNvSpPr>
              <a:spLocks noChangeShapeType="1"/>
            </p:cNvSpPr>
            <p:nvPr/>
          </p:nvSpPr>
          <p:spPr bwMode="auto">
            <a:xfrm>
              <a:off x="500" y="3042"/>
              <a:ext cx="1" cy="4"/>
            </a:xfrm>
            <a:prstGeom prst="line">
              <a:avLst/>
            </a:prstGeom>
            <a:noFill/>
            <a:ln w="0">
              <a:solidFill>
                <a:srgbClr val="000000"/>
              </a:solidFill>
              <a:round/>
              <a:headEnd/>
              <a:tailEnd/>
            </a:ln>
          </p:spPr>
          <p:txBody>
            <a:bodyPr/>
            <a:lstStyle/>
            <a:p>
              <a:endParaRPr lang="en-GB"/>
            </a:p>
          </p:txBody>
        </p:sp>
        <p:sp>
          <p:nvSpPr>
            <p:cNvPr id="71110" name="Rectangle 345"/>
            <p:cNvSpPr>
              <a:spLocks noChangeArrowheads="1"/>
            </p:cNvSpPr>
            <p:nvPr/>
          </p:nvSpPr>
          <p:spPr bwMode="auto">
            <a:xfrm>
              <a:off x="503" y="3042"/>
              <a:ext cx="824" cy="3"/>
            </a:xfrm>
            <a:prstGeom prst="rect">
              <a:avLst/>
            </a:prstGeom>
            <a:solidFill>
              <a:srgbClr val="000000"/>
            </a:solidFill>
            <a:ln w="9525">
              <a:noFill/>
              <a:miter lim="800000"/>
              <a:headEnd/>
              <a:tailEnd/>
            </a:ln>
          </p:spPr>
          <p:txBody>
            <a:bodyPr/>
            <a:lstStyle/>
            <a:p>
              <a:endParaRPr lang="en-GB"/>
            </a:p>
          </p:txBody>
        </p:sp>
        <p:sp>
          <p:nvSpPr>
            <p:cNvPr id="71111" name="Line 346"/>
            <p:cNvSpPr>
              <a:spLocks noChangeShapeType="1"/>
            </p:cNvSpPr>
            <p:nvPr/>
          </p:nvSpPr>
          <p:spPr bwMode="auto">
            <a:xfrm>
              <a:off x="503" y="3042"/>
              <a:ext cx="824" cy="1"/>
            </a:xfrm>
            <a:prstGeom prst="line">
              <a:avLst/>
            </a:prstGeom>
            <a:noFill/>
            <a:ln w="0">
              <a:solidFill>
                <a:srgbClr val="000000"/>
              </a:solidFill>
              <a:round/>
              <a:headEnd/>
              <a:tailEnd/>
            </a:ln>
          </p:spPr>
          <p:txBody>
            <a:bodyPr/>
            <a:lstStyle/>
            <a:p>
              <a:endParaRPr lang="en-GB"/>
            </a:p>
          </p:txBody>
        </p:sp>
        <p:sp>
          <p:nvSpPr>
            <p:cNvPr id="71112" name="Rectangle 347"/>
            <p:cNvSpPr>
              <a:spLocks noChangeArrowheads="1"/>
            </p:cNvSpPr>
            <p:nvPr/>
          </p:nvSpPr>
          <p:spPr bwMode="auto">
            <a:xfrm>
              <a:off x="1327" y="3042"/>
              <a:ext cx="3" cy="4"/>
            </a:xfrm>
            <a:prstGeom prst="rect">
              <a:avLst/>
            </a:prstGeom>
            <a:solidFill>
              <a:srgbClr val="000000"/>
            </a:solidFill>
            <a:ln w="9525">
              <a:noFill/>
              <a:miter lim="800000"/>
              <a:headEnd/>
              <a:tailEnd/>
            </a:ln>
          </p:spPr>
          <p:txBody>
            <a:bodyPr/>
            <a:lstStyle/>
            <a:p>
              <a:endParaRPr lang="en-GB"/>
            </a:p>
          </p:txBody>
        </p:sp>
        <p:sp>
          <p:nvSpPr>
            <p:cNvPr id="71113" name="Line 348"/>
            <p:cNvSpPr>
              <a:spLocks noChangeShapeType="1"/>
            </p:cNvSpPr>
            <p:nvPr/>
          </p:nvSpPr>
          <p:spPr bwMode="auto">
            <a:xfrm>
              <a:off x="1327" y="3042"/>
              <a:ext cx="1" cy="4"/>
            </a:xfrm>
            <a:prstGeom prst="line">
              <a:avLst/>
            </a:prstGeom>
            <a:noFill/>
            <a:ln w="0">
              <a:solidFill>
                <a:srgbClr val="000000"/>
              </a:solidFill>
              <a:round/>
              <a:headEnd/>
              <a:tailEnd/>
            </a:ln>
          </p:spPr>
          <p:txBody>
            <a:bodyPr/>
            <a:lstStyle/>
            <a:p>
              <a:endParaRPr lang="en-GB"/>
            </a:p>
          </p:txBody>
        </p:sp>
        <p:sp>
          <p:nvSpPr>
            <p:cNvPr id="71114" name="Rectangle 349"/>
            <p:cNvSpPr>
              <a:spLocks noChangeArrowheads="1"/>
            </p:cNvSpPr>
            <p:nvPr/>
          </p:nvSpPr>
          <p:spPr bwMode="auto">
            <a:xfrm>
              <a:off x="1330" y="3042"/>
              <a:ext cx="369" cy="3"/>
            </a:xfrm>
            <a:prstGeom prst="rect">
              <a:avLst/>
            </a:prstGeom>
            <a:solidFill>
              <a:srgbClr val="000000"/>
            </a:solidFill>
            <a:ln w="9525">
              <a:noFill/>
              <a:miter lim="800000"/>
              <a:headEnd/>
              <a:tailEnd/>
            </a:ln>
          </p:spPr>
          <p:txBody>
            <a:bodyPr/>
            <a:lstStyle/>
            <a:p>
              <a:endParaRPr lang="en-GB"/>
            </a:p>
          </p:txBody>
        </p:sp>
        <p:sp>
          <p:nvSpPr>
            <p:cNvPr id="71115" name="Line 350"/>
            <p:cNvSpPr>
              <a:spLocks noChangeShapeType="1"/>
            </p:cNvSpPr>
            <p:nvPr/>
          </p:nvSpPr>
          <p:spPr bwMode="auto">
            <a:xfrm>
              <a:off x="1330" y="3042"/>
              <a:ext cx="369" cy="1"/>
            </a:xfrm>
            <a:prstGeom prst="line">
              <a:avLst/>
            </a:prstGeom>
            <a:noFill/>
            <a:ln w="0">
              <a:solidFill>
                <a:srgbClr val="000000"/>
              </a:solidFill>
              <a:round/>
              <a:headEnd/>
              <a:tailEnd/>
            </a:ln>
          </p:spPr>
          <p:txBody>
            <a:bodyPr/>
            <a:lstStyle/>
            <a:p>
              <a:endParaRPr lang="en-GB"/>
            </a:p>
          </p:txBody>
        </p:sp>
        <p:sp>
          <p:nvSpPr>
            <p:cNvPr id="71116" name="Rectangle 351"/>
            <p:cNvSpPr>
              <a:spLocks noChangeArrowheads="1"/>
            </p:cNvSpPr>
            <p:nvPr/>
          </p:nvSpPr>
          <p:spPr bwMode="auto">
            <a:xfrm>
              <a:off x="1699" y="3042"/>
              <a:ext cx="3" cy="4"/>
            </a:xfrm>
            <a:prstGeom prst="rect">
              <a:avLst/>
            </a:prstGeom>
            <a:solidFill>
              <a:srgbClr val="000000"/>
            </a:solidFill>
            <a:ln w="9525">
              <a:noFill/>
              <a:miter lim="800000"/>
              <a:headEnd/>
              <a:tailEnd/>
            </a:ln>
          </p:spPr>
          <p:txBody>
            <a:bodyPr/>
            <a:lstStyle/>
            <a:p>
              <a:endParaRPr lang="en-GB"/>
            </a:p>
          </p:txBody>
        </p:sp>
        <p:sp>
          <p:nvSpPr>
            <p:cNvPr id="71117" name="Line 352"/>
            <p:cNvSpPr>
              <a:spLocks noChangeShapeType="1"/>
            </p:cNvSpPr>
            <p:nvPr/>
          </p:nvSpPr>
          <p:spPr bwMode="auto">
            <a:xfrm>
              <a:off x="1699" y="3042"/>
              <a:ext cx="1" cy="4"/>
            </a:xfrm>
            <a:prstGeom prst="line">
              <a:avLst/>
            </a:prstGeom>
            <a:noFill/>
            <a:ln w="0">
              <a:solidFill>
                <a:srgbClr val="000000"/>
              </a:solidFill>
              <a:round/>
              <a:headEnd/>
              <a:tailEnd/>
            </a:ln>
          </p:spPr>
          <p:txBody>
            <a:bodyPr/>
            <a:lstStyle/>
            <a:p>
              <a:endParaRPr lang="en-GB"/>
            </a:p>
          </p:txBody>
        </p:sp>
        <p:sp>
          <p:nvSpPr>
            <p:cNvPr id="71118" name="Rectangle 353"/>
            <p:cNvSpPr>
              <a:spLocks noChangeArrowheads="1"/>
            </p:cNvSpPr>
            <p:nvPr/>
          </p:nvSpPr>
          <p:spPr bwMode="auto">
            <a:xfrm>
              <a:off x="1702" y="3042"/>
              <a:ext cx="370" cy="3"/>
            </a:xfrm>
            <a:prstGeom prst="rect">
              <a:avLst/>
            </a:prstGeom>
            <a:solidFill>
              <a:srgbClr val="000000"/>
            </a:solidFill>
            <a:ln w="9525">
              <a:noFill/>
              <a:miter lim="800000"/>
              <a:headEnd/>
              <a:tailEnd/>
            </a:ln>
          </p:spPr>
          <p:txBody>
            <a:bodyPr/>
            <a:lstStyle/>
            <a:p>
              <a:endParaRPr lang="en-GB"/>
            </a:p>
          </p:txBody>
        </p:sp>
        <p:sp>
          <p:nvSpPr>
            <p:cNvPr id="71119" name="Line 354"/>
            <p:cNvSpPr>
              <a:spLocks noChangeShapeType="1"/>
            </p:cNvSpPr>
            <p:nvPr/>
          </p:nvSpPr>
          <p:spPr bwMode="auto">
            <a:xfrm>
              <a:off x="1702" y="3042"/>
              <a:ext cx="370" cy="1"/>
            </a:xfrm>
            <a:prstGeom prst="line">
              <a:avLst/>
            </a:prstGeom>
            <a:noFill/>
            <a:ln w="0">
              <a:solidFill>
                <a:srgbClr val="000000"/>
              </a:solidFill>
              <a:round/>
              <a:headEnd/>
              <a:tailEnd/>
            </a:ln>
          </p:spPr>
          <p:txBody>
            <a:bodyPr/>
            <a:lstStyle/>
            <a:p>
              <a:endParaRPr lang="en-GB"/>
            </a:p>
          </p:txBody>
        </p:sp>
        <p:sp>
          <p:nvSpPr>
            <p:cNvPr id="71120" name="Rectangle 355"/>
            <p:cNvSpPr>
              <a:spLocks noChangeArrowheads="1"/>
            </p:cNvSpPr>
            <p:nvPr/>
          </p:nvSpPr>
          <p:spPr bwMode="auto">
            <a:xfrm>
              <a:off x="2072" y="3042"/>
              <a:ext cx="3" cy="4"/>
            </a:xfrm>
            <a:prstGeom prst="rect">
              <a:avLst/>
            </a:prstGeom>
            <a:solidFill>
              <a:srgbClr val="000000"/>
            </a:solidFill>
            <a:ln w="9525">
              <a:noFill/>
              <a:miter lim="800000"/>
              <a:headEnd/>
              <a:tailEnd/>
            </a:ln>
          </p:spPr>
          <p:txBody>
            <a:bodyPr/>
            <a:lstStyle/>
            <a:p>
              <a:endParaRPr lang="en-GB"/>
            </a:p>
          </p:txBody>
        </p:sp>
        <p:sp>
          <p:nvSpPr>
            <p:cNvPr id="71121" name="Line 356"/>
            <p:cNvSpPr>
              <a:spLocks noChangeShapeType="1"/>
            </p:cNvSpPr>
            <p:nvPr/>
          </p:nvSpPr>
          <p:spPr bwMode="auto">
            <a:xfrm>
              <a:off x="2072" y="3042"/>
              <a:ext cx="1" cy="4"/>
            </a:xfrm>
            <a:prstGeom prst="line">
              <a:avLst/>
            </a:prstGeom>
            <a:noFill/>
            <a:ln w="0">
              <a:solidFill>
                <a:srgbClr val="000000"/>
              </a:solidFill>
              <a:round/>
              <a:headEnd/>
              <a:tailEnd/>
            </a:ln>
          </p:spPr>
          <p:txBody>
            <a:bodyPr/>
            <a:lstStyle/>
            <a:p>
              <a:endParaRPr lang="en-GB"/>
            </a:p>
          </p:txBody>
        </p:sp>
        <p:sp>
          <p:nvSpPr>
            <p:cNvPr id="71122" name="Rectangle 357"/>
            <p:cNvSpPr>
              <a:spLocks noChangeArrowheads="1"/>
            </p:cNvSpPr>
            <p:nvPr/>
          </p:nvSpPr>
          <p:spPr bwMode="auto">
            <a:xfrm>
              <a:off x="2075" y="3042"/>
              <a:ext cx="368" cy="3"/>
            </a:xfrm>
            <a:prstGeom prst="rect">
              <a:avLst/>
            </a:prstGeom>
            <a:solidFill>
              <a:srgbClr val="000000"/>
            </a:solidFill>
            <a:ln w="9525">
              <a:noFill/>
              <a:miter lim="800000"/>
              <a:headEnd/>
              <a:tailEnd/>
            </a:ln>
          </p:spPr>
          <p:txBody>
            <a:bodyPr/>
            <a:lstStyle/>
            <a:p>
              <a:endParaRPr lang="en-GB"/>
            </a:p>
          </p:txBody>
        </p:sp>
        <p:sp>
          <p:nvSpPr>
            <p:cNvPr id="71123" name="Line 358"/>
            <p:cNvSpPr>
              <a:spLocks noChangeShapeType="1"/>
            </p:cNvSpPr>
            <p:nvPr/>
          </p:nvSpPr>
          <p:spPr bwMode="auto">
            <a:xfrm>
              <a:off x="2075" y="3042"/>
              <a:ext cx="368" cy="1"/>
            </a:xfrm>
            <a:prstGeom prst="line">
              <a:avLst/>
            </a:prstGeom>
            <a:noFill/>
            <a:ln w="0">
              <a:solidFill>
                <a:srgbClr val="000000"/>
              </a:solidFill>
              <a:round/>
              <a:headEnd/>
              <a:tailEnd/>
            </a:ln>
          </p:spPr>
          <p:txBody>
            <a:bodyPr/>
            <a:lstStyle/>
            <a:p>
              <a:endParaRPr lang="en-GB"/>
            </a:p>
          </p:txBody>
        </p:sp>
        <p:sp>
          <p:nvSpPr>
            <p:cNvPr id="71124" name="Rectangle 359"/>
            <p:cNvSpPr>
              <a:spLocks noChangeArrowheads="1"/>
            </p:cNvSpPr>
            <p:nvPr/>
          </p:nvSpPr>
          <p:spPr bwMode="auto">
            <a:xfrm>
              <a:off x="2443" y="3042"/>
              <a:ext cx="3" cy="4"/>
            </a:xfrm>
            <a:prstGeom prst="rect">
              <a:avLst/>
            </a:prstGeom>
            <a:solidFill>
              <a:srgbClr val="000000"/>
            </a:solidFill>
            <a:ln w="9525">
              <a:noFill/>
              <a:miter lim="800000"/>
              <a:headEnd/>
              <a:tailEnd/>
            </a:ln>
          </p:spPr>
          <p:txBody>
            <a:bodyPr/>
            <a:lstStyle/>
            <a:p>
              <a:endParaRPr lang="en-GB"/>
            </a:p>
          </p:txBody>
        </p:sp>
        <p:sp>
          <p:nvSpPr>
            <p:cNvPr id="71125" name="Line 360"/>
            <p:cNvSpPr>
              <a:spLocks noChangeShapeType="1"/>
            </p:cNvSpPr>
            <p:nvPr/>
          </p:nvSpPr>
          <p:spPr bwMode="auto">
            <a:xfrm>
              <a:off x="2443" y="3042"/>
              <a:ext cx="1" cy="4"/>
            </a:xfrm>
            <a:prstGeom prst="line">
              <a:avLst/>
            </a:prstGeom>
            <a:noFill/>
            <a:ln w="0">
              <a:solidFill>
                <a:srgbClr val="000000"/>
              </a:solidFill>
              <a:round/>
              <a:headEnd/>
              <a:tailEnd/>
            </a:ln>
          </p:spPr>
          <p:txBody>
            <a:bodyPr/>
            <a:lstStyle/>
            <a:p>
              <a:endParaRPr lang="en-GB"/>
            </a:p>
          </p:txBody>
        </p:sp>
        <p:sp>
          <p:nvSpPr>
            <p:cNvPr id="71126" name="Rectangle 361"/>
            <p:cNvSpPr>
              <a:spLocks noChangeArrowheads="1"/>
            </p:cNvSpPr>
            <p:nvPr/>
          </p:nvSpPr>
          <p:spPr bwMode="auto">
            <a:xfrm>
              <a:off x="2446" y="3042"/>
              <a:ext cx="370" cy="3"/>
            </a:xfrm>
            <a:prstGeom prst="rect">
              <a:avLst/>
            </a:prstGeom>
            <a:solidFill>
              <a:srgbClr val="000000"/>
            </a:solidFill>
            <a:ln w="9525">
              <a:noFill/>
              <a:miter lim="800000"/>
              <a:headEnd/>
              <a:tailEnd/>
            </a:ln>
          </p:spPr>
          <p:txBody>
            <a:bodyPr/>
            <a:lstStyle/>
            <a:p>
              <a:endParaRPr lang="en-GB"/>
            </a:p>
          </p:txBody>
        </p:sp>
        <p:sp>
          <p:nvSpPr>
            <p:cNvPr id="71127" name="Line 362"/>
            <p:cNvSpPr>
              <a:spLocks noChangeShapeType="1"/>
            </p:cNvSpPr>
            <p:nvPr/>
          </p:nvSpPr>
          <p:spPr bwMode="auto">
            <a:xfrm>
              <a:off x="2446" y="3042"/>
              <a:ext cx="370" cy="1"/>
            </a:xfrm>
            <a:prstGeom prst="line">
              <a:avLst/>
            </a:prstGeom>
            <a:noFill/>
            <a:ln w="0">
              <a:solidFill>
                <a:srgbClr val="000000"/>
              </a:solidFill>
              <a:round/>
              <a:headEnd/>
              <a:tailEnd/>
            </a:ln>
          </p:spPr>
          <p:txBody>
            <a:bodyPr/>
            <a:lstStyle/>
            <a:p>
              <a:endParaRPr lang="en-GB"/>
            </a:p>
          </p:txBody>
        </p:sp>
        <p:sp>
          <p:nvSpPr>
            <p:cNvPr id="71128" name="Rectangle 363"/>
            <p:cNvSpPr>
              <a:spLocks noChangeArrowheads="1"/>
            </p:cNvSpPr>
            <p:nvPr/>
          </p:nvSpPr>
          <p:spPr bwMode="auto">
            <a:xfrm>
              <a:off x="2816" y="3042"/>
              <a:ext cx="3" cy="4"/>
            </a:xfrm>
            <a:prstGeom prst="rect">
              <a:avLst/>
            </a:prstGeom>
            <a:solidFill>
              <a:srgbClr val="000000"/>
            </a:solidFill>
            <a:ln w="9525">
              <a:noFill/>
              <a:miter lim="800000"/>
              <a:headEnd/>
              <a:tailEnd/>
            </a:ln>
          </p:spPr>
          <p:txBody>
            <a:bodyPr/>
            <a:lstStyle/>
            <a:p>
              <a:endParaRPr lang="en-GB"/>
            </a:p>
          </p:txBody>
        </p:sp>
        <p:sp>
          <p:nvSpPr>
            <p:cNvPr id="71129" name="Line 364"/>
            <p:cNvSpPr>
              <a:spLocks noChangeShapeType="1"/>
            </p:cNvSpPr>
            <p:nvPr/>
          </p:nvSpPr>
          <p:spPr bwMode="auto">
            <a:xfrm>
              <a:off x="2816" y="3042"/>
              <a:ext cx="1" cy="4"/>
            </a:xfrm>
            <a:prstGeom prst="line">
              <a:avLst/>
            </a:prstGeom>
            <a:noFill/>
            <a:ln w="0">
              <a:solidFill>
                <a:srgbClr val="000000"/>
              </a:solidFill>
              <a:round/>
              <a:headEnd/>
              <a:tailEnd/>
            </a:ln>
          </p:spPr>
          <p:txBody>
            <a:bodyPr/>
            <a:lstStyle/>
            <a:p>
              <a:endParaRPr lang="en-GB"/>
            </a:p>
          </p:txBody>
        </p:sp>
        <p:sp>
          <p:nvSpPr>
            <p:cNvPr id="71130" name="Rectangle 365"/>
            <p:cNvSpPr>
              <a:spLocks noChangeArrowheads="1"/>
            </p:cNvSpPr>
            <p:nvPr/>
          </p:nvSpPr>
          <p:spPr bwMode="auto">
            <a:xfrm>
              <a:off x="2819" y="3042"/>
              <a:ext cx="370" cy="3"/>
            </a:xfrm>
            <a:prstGeom prst="rect">
              <a:avLst/>
            </a:prstGeom>
            <a:solidFill>
              <a:srgbClr val="000000"/>
            </a:solidFill>
            <a:ln w="9525">
              <a:noFill/>
              <a:miter lim="800000"/>
              <a:headEnd/>
              <a:tailEnd/>
            </a:ln>
          </p:spPr>
          <p:txBody>
            <a:bodyPr/>
            <a:lstStyle/>
            <a:p>
              <a:endParaRPr lang="en-GB"/>
            </a:p>
          </p:txBody>
        </p:sp>
        <p:sp>
          <p:nvSpPr>
            <p:cNvPr id="71131" name="Line 366"/>
            <p:cNvSpPr>
              <a:spLocks noChangeShapeType="1"/>
            </p:cNvSpPr>
            <p:nvPr/>
          </p:nvSpPr>
          <p:spPr bwMode="auto">
            <a:xfrm>
              <a:off x="2819" y="3042"/>
              <a:ext cx="370" cy="1"/>
            </a:xfrm>
            <a:prstGeom prst="line">
              <a:avLst/>
            </a:prstGeom>
            <a:noFill/>
            <a:ln w="0">
              <a:solidFill>
                <a:srgbClr val="000000"/>
              </a:solidFill>
              <a:round/>
              <a:headEnd/>
              <a:tailEnd/>
            </a:ln>
          </p:spPr>
          <p:txBody>
            <a:bodyPr/>
            <a:lstStyle/>
            <a:p>
              <a:endParaRPr lang="en-GB"/>
            </a:p>
          </p:txBody>
        </p:sp>
        <p:sp>
          <p:nvSpPr>
            <p:cNvPr id="71132" name="Rectangle 367"/>
            <p:cNvSpPr>
              <a:spLocks noChangeArrowheads="1"/>
            </p:cNvSpPr>
            <p:nvPr/>
          </p:nvSpPr>
          <p:spPr bwMode="auto">
            <a:xfrm>
              <a:off x="3189" y="3042"/>
              <a:ext cx="3" cy="4"/>
            </a:xfrm>
            <a:prstGeom prst="rect">
              <a:avLst/>
            </a:prstGeom>
            <a:solidFill>
              <a:srgbClr val="000000"/>
            </a:solidFill>
            <a:ln w="9525">
              <a:noFill/>
              <a:miter lim="800000"/>
              <a:headEnd/>
              <a:tailEnd/>
            </a:ln>
          </p:spPr>
          <p:txBody>
            <a:bodyPr/>
            <a:lstStyle/>
            <a:p>
              <a:endParaRPr lang="en-GB"/>
            </a:p>
          </p:txBody>
        </p:sp>
        <p:sp>
          <p:nvSpPr>
            <p:cNvPr id="71133" name="Line 368"/>
            <p:cNvSpPr>
              <a:spLocks noChangeShapeType="1"/>
            </p:cNvSpPr>
            <p:nvPr/>
          </p:nvSpPr>
          <p:spPr bwMode="auto">
            <a:xfrm>
              <a:off x="3189" y="3042"/>
              <a:ext cx="1" cy="4"/>
            </a:xfrm>
            <a:prstGeom prst="line">
              <a:avLst/>
            </a:prstGeom>
            <a:noFill/>
            <a:ln w="0">
              <a:solidFill>
                <a:srgbClr val="000000"/>
              </a:solidFill>
              <a:round/>
              <a:headEnd/>
              <a:tailEnd/>
            </a:ln>
          </p:spPr>
          <p:txBody>
            <a:bodyPr/>
            <a:lstStyle/>
            <a:p>
              <a:endParaRPr lang="en-GB"/>
            </a:p>
          </p:txBody>
        </p:sp>
        <p:sp>
          <p:nvSpPr>
            <p:cNvPr id="71134" name="Rectangle 369"/>
            <p:cNvSpPr>
              <a:spLocks noChangeArrowheads="1"/>
            </p:cNvSpPr>
            <p:nvPr/>
          </p:nvSpPr>
          <p:spPr bwMode="auto">
            <a:xfrm>
              <a:off x="3192" y="3042"/>
              <a:ext cx="369" cy="3"/>
            </a:xfrm>
            <a:prstGeom prst="rect">
              <a:avLst/>
            </a:prstGeom>
            <a:solidFill>
              <a:srgbClr val="000000"/>
            </a:solidFill>
            <a:ln w="9525">
              <a:noFill/>
              <a:miter lim="800000"/>
              <a:headEnd/>
              <a:tailEnd/>
            </a:ln>
          </p:spPr>
          <p:txBody>
            <a:bodyPr/>
            <a:lstStyle/>
            <a:p>
              <a:endParaRPr lang="en-GB"/>
            </a:p>
          </p:txBody>
        </p:sp>
        <p:sp>
          <p:nvSpPr>
            <p:cNvPr id="71135" name="Line 370"/>
            <p:cNvSpPr>
              <a:spLocks noChangeShapeType="1"/>
            </p:cNvSpPr>
            <p:nvPr/>
          </p:nvSpPr>
          <p:spPr bwMode="auto">
            <a:xfrm>
              <a:off x="3192" y="3042"/>
              <a:ext cx="369" cy="1"/>
            </a:xfrm>
            <a:prstGeom prst="line">
              <a:avLst/>
            </a:prstGeom>
            <a:noFill/>
            <a:ln w="0">
              <a:solidFill>
                <a:srgbClr val="000000"/>
              </a:solidFill>
              <a:round/>
              <a:headEnd/>
              <a:tailEnd/>
            </a:ln>
          </p:spPr>
          <p:txBody>
            <a:bodyPr/>
            <a:lstStyle/>
            <a:p>
              <a:endParaRPr lang="en-GB"/>
            </a:p>
          </p:txBody>
        </p:sp>
        <p:sp>
          <p:nvSpPr>
            <p:cNvPr id="71136" name="Rectangle 371"/>
            <p:cNvSpPr>
              <a:spLocks noChangeArrowheads="1"/>
            </p:cNvSpPr>
            <p:nvPr/>
          </p:nvSpPr>
          <p:spPr bwMode="auto">
            <a:xfrm>
              <a:off x="3561" y="3042"/>
              <a:ext cx="3" cy="4"/>
            </a:xfrm>
            <a:prstGeom prst="rect">
              <a:avLst/>
            </a:prstGeom>
            <a:solidFill>
              <a:srgbClr val="000000"/>
            </a:solidFill>
            <a:ln w="9525">
              <a:noFill/>
              <a:miter lim="800000"/>
              <a:headEnd/>
              <a:tailEnd/>
            </a:ln>
          </p:spPr>
          <p:txBody>
            <a:bodyPr/>
            <a:lstStyle/>
            <a:p>
              <a:endParaRPr lang="en-GB"/>
            </a:p>
          </p:txBody>
        </p:sp>
        <p:sp>
          <p:nvSpPr>
            <p:cNvPr id="71137" name="Line 372"/>
            <p:cNvSpPr>
              <a:spLocks noChangeShapeType="1"/>
            </p:cNvSpPr>
            <p:nvPr/>
          </p:nvSpPr>
          <p:spPr bwMode="auto">
            <a:xfrm>
              <a:off x="3561" y="3042"/>
              <a:ext cx="1" cy="4"/>
            </a:xfrm>
            <a:prstGeom prst="line">
              <a:avLst/>
            </a:prstGeom>
            <a:noFill/>
            <a:ln w="0">
              <a:solidFill>
                <a:srgbClr val="000000"/>
              </a:solidFill>
              <a:round/>
              <a:headEnd/>
              <a:tailEnd/>
            </a:ln>
          </p:spPr>
          <p:txBody>
            <a:bodyPr/>
            <a:lstStyle/>
            <a:p>
              <a:endParaRPr lang="en-GB"/>
            </a:p>
          </p:txBody>
        </p:sp>
        <p:sp>
          <p:nvSpPr>
            <p:cNvPr id="71138" name="Rectangle 373"/>
            <p:cNvSpPr>
              <a:spLocks noChangeArrowheads="1"/>
            </p:cNvSpPr>
            <p:nvPr/>
          </p:nvSpPr>
          <p:spPr bwMode="auto">
            <a:xfrm>
              <a:off x="3564" y="3042"/>
              <a:ext cx="370" cy="3"/>
            </a:xfrm>
            <a:prstGeom prst="rect">
              <a:avLst/>
            </a:prstGeom>
            <a:solidFill>
              <a:srgbClr val="000000"/>
            </a:solidFill>
            <a:ln w="9525">
              <a:noFill/>
              <a:miter lim="800000"/>
              <a:headEnd/>
              <a:tailEnd/>
            </a:ln>
          </p:spPr>
          <p:txBody>
            <a:bodyPr/>
            <a:lstStyle/>
            <a:p>
              <a:endParaRPr lang="en-GB"/>
            </a:p>
          </p:txBody>
        </p:sp>
        <p:sp>
          <p:nvSpPr>
            <p:cNvPr id="71139" name="Line 374"/>
            <p:cNvSpPr>
              <a:spLocks noChangeShapeType="1"/>
            </p:cNvSpPr>
            <p:nvPr/>
          </p:nvSpPr>
          <p:spPr bwMode="auto">
            <a:xfrm>
              <a:off x="3564" y="3042"/>
              <a:ext cx="370" cy="1"/>
            </a:xfrm>
            <a:prstGeom prst="line">
              <a:avLst/>
            </a:prstGeom>
            <a:noFill/>
            <a:ln w="0">
              <a:solidFill>
                <a:srgbClr val="000000"/>
              </a:solidFill>
              <a:round/>
              <a:headEnd/>
              <a:tailEnd/>
            </a:ln>
          </p:spPr>
          <p:txBody>
            <a:bodyPr/>
            <a:lstStyle/>
            <a:p>
              <a:endParaRPr lang="en-GB"/>
            </a:p>
          </p:txBody>
        </p:sp>
        <p:sp>
          <p:nvSpPr>
            <p:cNvPr id="71140" name="Rectangle 375"/>
            <p:cNvSpPr>
              <a:spLocks noChangeArrowheads="1"/>
            </p:cNvSpPr>
            <p:nvPr/>
          </p:nvSpPr>
          <p:spPr bwMode="auto">
            <a:xfrm>
              <a:off x="3934" y="3042"/>
              <a:ext cx="3" cy="4"/>
            </a:xfrm>
            <a:prstGeom prst="rect">
              <a:avLst/>
            </a:prstGeom>
            <a:solidFill>
              <a:srgbClr val="000000"/>
            </a:solidFill>
            <a:ln w="9525">
              <a:noFill/>
              <a:miter lim="800000"/>
              <a:headEnd/>
              <a:tailEnd/>
            </a:ln>
          </p:spPr>
          <p:txBody>
            <a:bodyPr/>
            <a:lstStyle/>
            <a:p>
              <a:endParaRPr lang="en-GB"/>
            </a:p>
          </p:txBody>
        </p:sp>
        <p:sp>
          <p:nvSpPr>
            <p:cNvPr id="71141" name="Line 376"/>
            <p:cNvSpPr>
              <a:spLocks noChangeShapeType="1"/>
            </p:cNvSpPr>
            <p:nvPr/>
          </p:nvSpPr>
          <p:spPr bwMode="auto">
            <a:xfrm>
              <a:off x="3934" y="3042"/>
              <a:ext cx="1" cy="4"/>
            </a:xfrm>
            <a:prstGeom prst="line">
              <a:avLst/>
            </a:prstGeom>
            <a:noFill/>
            <a:ln w="0">
              <a:solidFill>
                <a:srgbClr val="000000"/>
              </a:solidFill>
              <a:round/>
              <a:headEnd/>
              <a:tailEnd/>
            </a:ln>
          </p:spPr>
          <p:txBody>
            <a:bodyPr/>
            <a:lstStyle/>
            <a:p>
              <a:endParaRPr lang="en-GB"/>
            </a:p>
          </p:txBody>
        </p:sp>
        <p:sp>
          <p:nvSpPr>
            <p:cNvPr id="71142" name="Rectangle 377"/>
            <p:cNvSpPr>
              <a:spLocks noChangeArrowheads="1"/>
            </p:cNvSpPr>
            <p:nvPr/>
          </p:nvSpPr>
          <p:spPr bwMode="auto">
            <a:xfrm>
              <a:off x="500" y="3046"/>
              <a:ext cx="3" cy="396"/>
            </a:xfrm>
            <a:prstGeom prst="rect">
              <a:avLst/>
            </a:prstGeom>
            <a:solidFill>
              <a:srgbClr val="000000"/>
            </a:solidFill>
            <a:ln w="9525">
              <a:noFill/>
              <a:miter lim="800000"/>
              <a:headEnd/>
              <a:tailEnd/>
            </a:ln>
          </p:spPr>
          <p:txBody>
            <a:bodyPr/>
            <a:lstStyle/>
            <a:p>
              <a:endParaRPr lang="en-GB"/>
            </a:p>
          </p:txBody>
        </p:sp>
        <p:sp>
          <p:nvSpPr>
            <p:cNvPr id="71143" name="Line 378"/>
            <p:cNvSpPr>
              <a:spLocks noChangeShapeType="1"/>
            </p:cNvSpPr>
            <p:nvPr/>
          </p:nvSpPr>
          <p:spPr bwMode="auto">
            <a:xfrm>
              <a:off x="500" y="3046"/>
              <a:ext cx="1" cy="396"/>
            </a:xfrm>
            <a:prstGeom prst="line">
              <a:avLst/>
            </a:prstGeom>
            <a:noFill/>
            <a:ln w="0">
              <a:solidFill>
                <a:srgbClr val="000000"/>
              </a:solidFill>
              <a:round/>
              <a:headEnd/>
              <a:tailEnd/>
            </a:ln>
          </p:spPr>
          <p:txBody>
            <a:bodyPr/>
            <a:lstStyle/>
            <a:p>
              <a:endParaRPr lang="en-GB"/>
            </a:p>
          </p:txBody>
        </p:sp>
        <p:sp>
          <p:nvSpPr>
            <p:cNvPr id="71144" name="Rectangle 379"/>
            <p:cNvSpPr>
              <a:spLocks noChangeArrowheads="1"/>
            </p:cNvSpPr>
            <p:nvPr/>
          </p:nvSpPr>
          <p:spPr bwMode="auto">
            <a:xfrm>
              <a:off x="1327" y="3046"/>
              <a:ext cx="3" cy="396"/>
            </a:xfrm>
            <a:prstGeom prst="rect">
              <a:avLst/>
            </a:prstGeom>
            <a:solidFill>
              <a:srgbClr val="000000"/>
            </a:solidFill>
            <a:ln w="9525">
              <a:noFill/>
              <a:miter lim="800000"/>
              <a:headEnd/>
              <a:tailEnd/>
            </a:ln>
          </p:spPr>
          <p:txBody>
            <a:bodyPr/>
            <a:lstStyle/>
            <a:p>
              <a:endParaRPr lang="en-GB"/>
            </a:p>
          </p:txBody>
        </p:sp>
        <p:sp>
          <p:nvSpPr>
            <p:cNvPr id="71145" name="Line 380"/>
            <p:cNvSpPr>
              <a:spLocks noChangeShapeType="1"/>
            </p:cNvSpPr>
            <p:nvPr/>
          </p:nvSpPr>
          <p:spPr bwMode="auto">
            <a:xfrm>
              <a:off x="1327" y="3046"/>
              <a:ext cx="1" cy="396"/>
            </a:xfrm>
            <a:prstGeom prst="line">
              <a:avLst/>
            </a:prstGeom>
            <a:noFill/>
            <a:ln w="0">
              <a:solidFill>
                <a:srgbClr val="000000"/>
              </a:solidFill>
              <a:round/>
              <a:headEnd/>
              <a:tailEnd/>
            </a:ln>
          </p:spPr>
          <p:txBody>
            <a:bodyPr/>
            <a:lstStyle/>
            <a:p>
              <a:endParaRPr lang="en-GB"/>
            </a:p>
          </p:txBody>
        </p:sp>
        <p:sp>
          <p:nvSpPr>
            <p:cNvPr id="71146" name="Rectangle 381"/>
            <p:cNvSpPr>
              <a:spLocks noChangeArrowheads="1"/>
            </p:cNvSpPr>
            <p:nvPr/>
          </p:nvSpPr>
          <p:spPr bwMode="auto">
            <a:xfrm>
              <a:off x="1699" y="3046"/>
              <a:ext cx="3" cy="396"/>
            </a:xfrm>
            <a:prstGeom prst="rect">
              <a:avLst/>
            </a:prstGeom>
            <a:solidFill>
              <a:srgbClr val="000000"/>
            </a:solidFill>
            <a:ln w="9525">
              <a:noFill/>
              <a:miter lim="800000"/>
              <a:headEnd/>
              <a:tailEnd/>
            </a:ln>
          </p:spPr>
          <p:txBody>
            <a:bodyPr/>
            <a:lstStyle/>
            <a:p>
              <a:endParaRPr lang="en-GB"/>
            </a:p>
          </p:txBody>
        </p:sp>
        <p:sp>
          <p:nvSpPr>
            <p:cNvPr id="71147" name="Line 382"/>
            <p:cNvSpPr>
              <a:spLocks noChangeShapeType="1"/>
            </p:cNvSpPr>
            <p:nvPr/>
          </p:nvSpPr>
          <p:spPr bwMode="auto">
            <a:xfrm>
              <a:off x="1699" y="3046"/>
              <a:ext cx="1" cy="396"/>
            </a:xfrm>
            <a:prstGeom prst="line">
              <a:avLst/>
            </a:prstGeom>
            <a:noFill/>
            <a:ln w="0">
              <a:solidFill>
                <a:srgbClr val="000000"/>
              </a:solidFill>
              <a:round/>
              <a:headEnd/>
              <a:tailEnd/>
            </a:ln>
          </p:spPr>
          <p:txBody>
            <a:bodyPr/>
            <a:lstStyle/>
            <a:p>
              <a:endParaRPr lang="en-GB"/>
            </a:p>
          </p:txBody>
        </p:sp>
        <p:sp>
          <p:nvSpPr>
            <p:cNvPr id="71148" name="Rectangle 383"/>
            <p:cNvSpPr>
              <a:spLocks noChangeArrowheads="1"/>
            </p:cNvSpPr>
            <p:nvPr/>
          </p:nvSpPr>
          <p:spPr bwMode="auto">
            <a:xfrm>
              <a:off x="2072" y="3046"/>
              <a:ext cx="3" cy="396"/>
            </a:xfrm>
            <a:prstGeom prst="rect">
              <a:avLst/>
            </a:prstGeom>
            <a:solidFill>
              <a:srgbClr val="000000"/>
            </a:solidFill>
            <a:ln w="9525">
              <a:noFill/>
              <a:miter lim="800000"/>
              <a:headEnd/>
              <a:tailEnd/>
            </a:ln>
          </p:spPr>
          <p:txBody>
            <a:bodyPr/>
            <a:lstStyle/>
            <a:p>
              <a:endParaRPr lang="en-GB"/>
            </a:p>
          </p:txBody>
        </p:sp>
        <p:sp>
          <p:nvSpPr>
            <p:cNvPr id="71149" name="Line 384"/>
            <p:cNvSpPr>
              <a:spLocks noChangeShapeType="1"/>
            </p:cNvSpPr>
            <p:nvPr/>
          </p:nvSpPr>
          <p:spPr bwMode="auto">
            <a:xfrm>
              <a:off x="2072" y="3046"/>
              <a:ext cx="1" cy="396"/>
            </a:xfrm>
            <a:prstGeom prst="line">
              <a:avLst/>
            </a:prstGeom>
            <a:noFill/>
            <a:ln w="0">
              <a:solidFill>
                <a:srgbClr val="000000"/>
              </a:solidFill>
              <a:round/>
              <a:headEnd/>
              <a:tailEnd/>
            </a:ln>
          </p:spPr>
          <p:txBody>
            <a:bodyPr/>
            <a:lstStyle/>
            <a:p>
              <a:endParaRPr lang="en-GB"/>
            </a:p>
          </p:txBody>
        </p:sp>
        <p:sp>
          <p:nvSpPr>
            <p:cNvPr id="71150" name="Rectangle 385"/>
            <p:cNvSpPr>
              <a:spLocks noChangeArrowheads="1"/>
            </p:cNvSpPr>
            <p:nvPr/>
          </p:nvSpPr>
          <p:spPr bwMode="auto">
            <a:xfrm>
              <a:off x="2443" y="3046"/>
              <a:ext cx="3" cy="396"/>
            </a:xfrm>
            <a:prstGeom prst="rect">
              <a:avLst/>
            </a:prstGeom>
            <a:solidFill>
              <a:srgbClr val="000000"/>
            </a:solidFill>
            <a:ln w="9525">
              <a:noFill/>
              <a:miter lim="800000"/>
              <a:headEnd/>
              <a:tailEnd/>
            </a:ln>
          </p:spPr>
          <p:txBody>
            <a:bodyPr/>
            <a:lstStyle/>
            <a:p>
              <a:endParaRPr lang="en-GB"/>
            </a:p>
          </p:txBody>
        </p:sp>
        <p:sp>
          <p:nvSpPr>
            <p:cNvPr id="71151" name="Line 386"/>
            <p:cNvSpPr>
              <a:spLocks noChangeShapeType="1"/>
            </p:cNvSpPr>
            <p:nvPr/>
          </p:nvSpPr>
          <p:spPr bwMode="auto">
            <a:xfrm>
              <a:off x="2443" y="3046"/>
              <a:ext cx="1" cy="396"/>
            </a:xfrm>
            <a:prstGeom prst="line">
              <a:avLst/>
            </a:prstGeom>
            <a:noFill/>
            <a:ln w="0">
              <a:solidFill>
                <a:srgbClr val="000000"/>
              </a:solidFill>
              <a:round/>
              <a:headEnd/>
              <a:tailEnd/>
            </a:ln>
          </p:spPr>
          <p:txBody>
            <a:bodyPr/>
            <a:lstStyle/>
            <a:p>
              <a:endParaRPr lang="en-GB"/>
            </a:p>
          </p:txBody>
        </p:sp>
        <p:sp>
          <p:nvSpPr>
            <p:cNvPr id="71152" name="Rectangle 387"/>
            <p:cNvSpPr>
              <a:spLocks noChangeArrowheads="1"/>
            </p:cNvSpPr>
            <p:nvPr/>
          </p:nvSpPr>
          <p:spPr bwMode="auto">
            <a:xfrm>
              <a:off x="2816" y="3046"/>
              <a:ext cx="3" cy="396"/>
            </a:xfrm>
            <a:prstGeom prst="rect">
              <a:avLst/>
            </a:prstGeom>
            <a:solidFill>
              <a:srgbClr val="000000"/>
            </a:solidFill>
            <a:ln w="9525">
              <a:noFill/>
              <a:miter lim="800000"/>
              <a:headEnd/>
              <a:tailEnd/>
            </a:ln>
          </p:spPr>
          <p:txBody>
            <a:bodyPr/>
            <a:lstStyle/>
            <a:p>
              <a:endParaRPr lang="en-GB"/>
            </a:p>
          </p:txBody>
        </p:sp>
        <p:sp>
          <p:nvSpPr>
            <p:cNvPr id="71153" name="Line 388"/>
            <p:cNvSpPr>
              <a:spLocks noChangeShapeType="1"/>
            </p:cNvSpPr>
            <p:nvPr/>
          </p:nvSpPr>
          <p:spPr bwMode="auto">
            <a:xfrm>
              <a:off x="2816" y="3046"/>
              <a:ext cx="1" cy="396"/>
            </a:xfrm>
            <a:prstGeom prst="line">
              <a:avLst/>
            </a:prstGeom>
            <a:noFill/>
            <a:ln w="0">
              <a:solidFill>
                <a:srgbClr val="000000"/>
              </a:solidFill>
              <a:round/>
              <a:headEnd/>
              <a:tailEnd/>
            </a:ln>
          </p:spPr>
          <p:txBody>
            <a:bodyPr/>
            <a:lstStyle/>
            <a:p>
              <a:endParaRPr lang="en-GB"/>
            </a:p>
          </p:txBody>
        </p:sp>
        <p:sp>
          <p:nvSpPr>
            <p:cNvPr id="71154" name="Rectangle 389"/>
            <p:cNvSpPr>
              <a:spLocks noChangeArrowheads="1"/>
            </p:cNvSpPr>
            <p:nvPr/>
          </p:nvSpPr>
          <p:spPr bwMode="auto">
            <a:xfrm>
              <a:off x="3189" y="3046"/>
              <a:ext cx="3" cy="396"/>
            </a:xfrm>
            <a:prstGeom prst="rect">
              <a:avLst/>
            </a:prstGeom>
            <a:solidFill>
              <a:srgbClr val="000000"/>
            </a:solidFill>
            <a:ln w="9525">
              <a:noFill/>
              <a:miter lim="800000"/>
              <a:headEnd/>
              <a:tailEnd/>
            </a:ln>
          </p:spPr>
          <p:txBody>
            <a:bodyPr/>
            <a:lstStyle/>
            <a:p>
              <a:endParaRPr lang="en-GB"/>
            </a:p>
          </p:txBody>
        </p:sp>
        <p:sp>
          <p:nvSpPr>
            <p:cNvPr id="71155" name="Line 390"/>
            <p:cNvSpPr>
              <a:spLocks noChangeShapeType="1"/>
            </p:cNvSpPr>
            <p:nvPr/>
          </p:nvSpPr>
          <p:spPr bwMode="auto">
            <a:xfrm>
              <a:off x="3189" y="3046"/>
              <a:ext cx="1" cy="396"/>
            </a:xfrm>
            <a:prstGeom prst="line">
              <a:avLst/>
            </a:prstGeom>
            <a:noFill/>
            <a:ln w="0">
              <a:solidFill>
                <a:srgbClr val="000000"/>
              </a:solidFill>
              <a:round/>
              <a:headEnd/>
              <a:tailEnd/>
            </a:ln>
          </p:spPr>
          <p:txBody>
            <a:bodyPr/>
            <a:lstStyle/>
            <a:p>
              <a:endParaRPr lang="en-GB"/>
            </a:p>
          </p:txBody>
        </p:sp>
        <p:sp>
          <p:nvSpPr>
            <p:cNvPr id="71156" name="Rectangle 391"/>
            <p:cNvSpPr>
              <a:spLocks noChangeArrowheads="1"/>
            </p:cNvSpPr>
            <p:nvPr/>
          </p:nvSpPr>
          <p:spPr bwMode="auto">
            <a:xfrm>
              <a:off x="3561" y="3046"/>
              <a:ext cx="3" cy="396"/>
            </a:xfrm>
            <a:prstGeom prst="rect">
              <a:avLst/>
            </a:prstGeom>
            <a:solidFill>
              <a:srgbClr val="000000"/>
            </a:solidFill>
            <a:ln w="9525">
              <a:noFill/>
              <a:miter lim="800000"/>
              <a:headEnd/>
              <a:tailEnd/>
            </a:ln>
          </p:spPr>
          <p:txBody>
            <a:bodyPr/>
            <a:lstStyle/>
            <a:p>
              <a:endParaRPr lang="en-GB"/>
            </a:p>
          </p:txBody>
        </p:sp>
        <p:sp>
          <p:nvSpPr>
            <p:cNvPr id="71157" name="Line 392"/>
            <p:cNvSpPr>
              <a:spLocks noChangeShapeType="1"/>
            </p:cNvSpPr>
            <p:nvPr/>
          </p:nvSpPr>
          <p:spPr bwMode="auto">
            <a:xfrm>
              <a:off x="3561" y="3046"/>
              <a:ext cx="1" cy="396"/>
            </a:xfrm>
            <a:prstGeom prst="line">
              <a:avLst/>
            </a:prstGeom>
            <a:noFill/>
            <a:ln w="0">
              <a:solidFill>
                <a:srgbClr val="000000"/>
              </a:solidFill>
              <a:round/>
              <a:headEnd/>
              <a:tailEnd/>
            </a:ln>
          </p:spPr>
          <p:txBody>
            <a:bodyPr/>
            <a:lstStyle/>
            <a:p>
              <a:endParaRPr lang="en-GB"/>
            </a:p>
          </p:txBody>
        </p:sp>
        <p:sp>
          <p:nvSpPr>
            <p:cNvPr id="71158" name="Rectangle 393"/>
            <p:cNvSpPr>
              <a:spLocks noChangeArrowheads="1"/>
            </p:cNvSpPr>
            <p:nvPr/>
          </p:nvSpPr>
          <p:spPr bwMode="auto">
            <a:xfrm>
              <a:off x="3934" y="3046"/>
              <a:ext cx="3" cy="396"/>
            </a:xfrm>
            <a:prstGeom prst="rect">
              <a:avLst/>
            </a:prstGeom>
            <a:solidFill>
              <a:srgbClr val="000000"/>
            </a:solidFill>
            <a:ln w="9525">
              <a:noFill/>
              <a:miter lim="800000"/>
              <a:headEnd/>
              <a:tailEnd/>
            </a:ln>
          </p:spPr>
          <p:txBody>
            <a:bodyPr/>
            <a:lstStyle/>
            <a:p>
              <a:endParaRPr lang="en-GB"/>
            </a:p>
          </p:txBody>
        </p:sp>
        <p:sp>
          <p:nvSpPr>
            <p:cNvPr id="71159" name="Line 394"/>
            <p:cNvSpPr>
              <a:spLocks noChangeShapeType="1"/>
            </p:cNvSpPr>
            <p:nvPr/>
          </p:nvSpPr>
          <p:spPr bwMode="auto">
            <a:xfrm>
              <a:off x="3934" y="3046"/>
              <a:ext cx="1" cy="396"/>
            </a:xfrm>
            <a:prstGeom prst="line">
              <a:avLst/>
            </a:prstGeom>
            <a:noFill/>
            <a:ln w="0">
              <a:solidFill>
                <a:srgbClr val="000000"/>
              </a:solidFill>
              <a:round/>
              <a:headEnd/>
              <a:tailEnd/>
            </a:ln>
          </p:spPr>
          <p:txBody>
            <a:bodyPr/>
            <a:lstStyle/>
            <a:p>
              <a:endParaRPr lang="en-GB"/>
            </a:p>
          </p:txBody>
        </p:sp>
        <p:sp>
          <p:nvSpPr>
            <p:cNvPr id="71160" name="Rectangle 395"/>
            <p:cNvSpPr>
              <a:spLocks noChangeArrowheads="1"/>
            </p:cNvSpPr>
            <p:nvPr/>
          </p:nvSpPr>
          <p:spPr bwMode="auto">
            <a:xfrm>
              <a:off x="559" y="3518"/>
              <a:ext cx="682"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CUSTOMER DELIVERY 100 PPM</a:t>
              </a:r>
              <a:endParaRPr lang="en-US" sz="1000">
                <a:latin typeface="Times New Roman" pitchFamily="18" charset="0"/>
              </a:endParaRPr>
            </a:p>
          </p:txBody>
        </p:sp>
        <p:sp>
          <p:nvSpPr>
            <p:cNvPr id="71161" name="Rectangle 396"/>
            <p:cNvSpPr>
              <a:spLocks noChangeArrowheads="1"/>
            </p:cNvSpPr>
            <p:nvPr/>
          </p:nvSpPr>
          <p:spPr bwMode="auto">
            <a:xfrm>
              <a:off x="682" y="35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1162" name="Rectangle 397"/>
            <p:cNvSpPr>
              <a:spLocks noChangeArrowheads="1"/>
            </p:cNvSpPr>
            <p:nvPr/>
          </p:nvSpPr>
          <p:spPr bwMode="auto">
            <a:xfrm>
              <a:off x="644" y="3659"/>
              <a:ext cx="432"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25% IMPROVEMENT</a:t>
              </a:r>
              <a:endParaRPr lang="en-US" sz="1000">
                <a:latin typeface="Times New Roman" pitchFamily="18" charset="0"/>
              </a:endParaRPr>
            </a:p>
          </p:txBody>
        </p:sp>
        <p:sp>
          <p:nvSpPr>
            <p:cNvPr id="71163" name="Rectangle 398"/>
            <p:cNvSpPr>
              <a:spLocks noChangeArrowheads="1"/>
            </p:cNvSpPr>
            <p:nvPr/>
          </p:nvSpPr>
          <p:spPr bwMode="auto">
            <a:xfrm>
              <a:off x="1497"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164" name="Rectangle 399"/>
            <p:cNvSpPr>
              <a:spLocks noChangeArrowheads="1"/>
            </p:cNvSpPr>
            <p:nvPr/>
          </p:nvSpPr>
          <p:spPr bwMode="auto">
            <a:xfrm>
              <a:off x="1855" y="35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1165" name="Rectangle 400"/>
            <p:cNvSpPr>
              <a:spLocks noChangeArrowheads="1"/>
            </p:cNvSpPr>
            <p:nvPr/>
          </p:nvSpPr>
          <p:spPr bwMode="auto">
            <a:xfrm>
              <a:off x="2986"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1166" name="Rectangle 401"/>
            <p:cNvSpPr>
              <a:spLocks noChangeArrowheads="1"/>
            </p:cNvSpPr>
            <p:nvPr/>
          </p:nvSpPr>
          <p:spPr bwMode="auto">
            <a:xfrm>
              <a:off x="3359" y="35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1167" name="Rectangle 402"/>
            <p:cNvSpPr>
              <a:spLocks noChangeArrowheads="1"/>
            </p:cNvSpPr>
            <p:nvPr/>
          </p:nvSpPr>
          <p:spPr bwMode="auto">
            <a:xfrm>
              <a:off x="3717" y="35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1168" name="Rectangle 403"/>
            <p:cNvSpPr>
              <a:spLocks noChangeArrowheads="1"/>
            </p:cNvSpPr>
            <p:nvPr/>
          </p:nvSpPr>
          <p:spPr bwMode="auto">
            <a:xfrm>
              <a:off x="500" y="3442"/>
              <a:ext cx="3" cy="4"/>
            </a:xfrm>
            <a:prstGeom prst="rect">
              <a:avLst/>
            </a:prstGeom>
            <a:solidFill>
              <a:srgbClr val="000000"/>
            </a:solidFill>
            <a:ln w="9525">
              <a:noFill/>
              <a:miter lim="800000"/>
              <a:headEnd/>
              <a:tailEnd/>
            </a:ln>
          </p:spPr>
          <p:txBody>
            <a:bodyPr/>
            <a:lstStyle/>
            <a:p>
              <a:endParaRPr lang="en-GB"/>
            </a:p>
          </p:txBody>
        </p:sp>
      </p:grpSp>
      <p:grpSp>
        <p:nvGrpSpPr>
          <p:cNvPr id="70661" name="Group 404"/>
          <p:cNvGrpSpPr>
            <a:grpSpLocks/>
          </p:cNvGrpSpPr>
          <p:nvPr/>
        </p:nvGrpSpPr>
        <p:grpSpPr bwMode="auto">
          <a:xfrm>
            <a:off x="654050" y="3346450"/>
            <a:ext cx="7680325" cy="2560638"/>
            <a:chOff x="312" y="2811"/>
            <a:chExt cx="3625" cy="2150"/>
          </a:xfrm>
        </p:grpSpPr>
        <p:sp>
          <p:nvSpPr>
            <p:cNvPr id="70769" name="Line 405"/>
            <p:cNvSpPr>
              <a:spLocks noChangeShapeType="1"/>
            </p:cNvSpPr>
            <p:nvPr/>
          </p:nvSpPr>
          <p:spPr bwMode="auto">
            <a:xfrm>
              <a:off x="500" y="3442"/>
              <a:ext cx="1" cy="4"/>
            </a:xfrm>
            <a:prstGeom prst="line">
              <a:avLst/>
            </a:prstGeom>
            <a:noFill/>
            <a:ln w="0">
              <a:solidFill>
                <a:srgbClr val="000000"/>
              </a:solidFill>
              <a:round/>
              <a:headEnd/>
              <a:tailEnd/>
            </a:ln>
          </p:spPr>
          <p:txBody>
            <a:bodyPr/>
            <a:lstStyle/>
            <a:p>
              <a:endParaRPr lang="en-GB"/>
            </a:p>
          </p:txBody>
        </p:sp>
        <p:sp>
          <p:nvSpPr>
            <p:cNvPr id="70770" name="Rectangle 406"/>
            <p:cNvSpPr>
              <a:spLocks noChangeArrowheads="1"/>
            </p:cNvSpPr>
            <p:nvPr/>
          </p:nvSpPr>
          <p:spPr bwMode="auto">
            <a:xfrm>
              <a:off x="503" y="3442"/>
              <a:ext cx="824" cy="3"/>
            </a:xfrm>
            <a:prstGeom prst="rect">
              <a:avLst/>
            </a:prstGeom>
            <a:solidFill>
              <a:srgbClr val="000000"/>
            </a:solidFill>
            <a:ln w="9525">
              <a:noFill/>
              <a:miter lim="800000"/>
              <a:headEnd/>
              <a:tailEnd/>
            </a:ln>
          </p:spPr>
          <p:txBody>
            <a:bodyPr/>
            <a:lstStyle/>
            <a:p>
              <a:endParaRPr lang="en-GB"/>
            </a:p>
          </p:txBody>
        </p:sp>
        <p:sp>
          <p:nvSpPr>
            <p:cNvPr id="70771" name="Line 407"/>
            <p:cNvSpPr>
              <a:spLocks noChangeShapeType="1"/>
            </p:cNvSpPr>
            <p:nvPr/>
          </p:nvSpPr>
          <p:spPr bwMode="auto">
            <a:xfrm>
              <a:off x="503" y="3442"/>
              <a:ext cx="824" cy="1"/>
            </a:xfrm>
            <a:prstGeom prst="line">
              <a:avLst/>
            </a:prstGeom>
            <a:noFill/>
            <a:ln w="0">
              <a:solidFill>
                <a:srgbClr val="000000"/>
              </a:solidFill>
              <a:round/>
              <a:headEnd/>
              <a:tailEnd/>
            </a:ln>
          </p:spPr>
          <p:txBody>
            <a:bodyPr/>
            <a:lstStyle/>
            <a:p>
              <a:endParaRPr lang="en-GB"/>
            </a:p>
          </p:txBody>
        </p:sp>
        <p:sp>
          <p:nvSpPr>
            <p:cNvPr id="70772" name="Rectangle 408"/>
            <p:cNvSpPr>
              <a:spLocks noChangeArrowheads="1"/>
            </p:cNvSpPr>
            <p:nvPr/>
          </p:nvSpPr>
          <p:spPr bwMode="auto">
            <a:xfrm>
              <a:off x="1327" y="3442"/>
              <a:ext cx="3" cy="4"/>
            </a:xfrm>
            <a:prstGeom prst="rect">
              <a:avLst/>
            </a:prstGeom>
            <a:solidFill>
              <a:srgbClr val="000000"/>
            </a:solidFill>
            <a:ln w="9525">
              <a:noFill/>
              <a:miter lim="800000"/>
              <a:headEnd/>
              <a:tailEnd/>
            </a:ln>
          </p:spPr>
          <p:txBody>
            <a:bodyPr/>
            <a:lstStyle/>
            <a:p>
              <a:endParaRPr lang="en-GB"/>
            </a:p>
          </p:txBody>
        </p:sp>
        <p:sp>
          <p:nvSpPr>
            <p:cNvPr id="70773" name="Line 409"/>
            <p:cNvSpPr>
              <a:spLocks noChangeShapeType="1"/>
            </p:cNvSpPr>
            <p:nvPr/>
          </p:nvSpPr>
          <p:spPr bwMode="auto">
            <a:xfrm>
              <a:off x="1327" y="3442"/>
              <a:ext cx="1" cy="4"/>
            </a:xfrm>
            <a:prstGeom prst="line">
              <a:avLst/>
            </a:prstGeom>
            <a:noFill/>
            <a:ln w="0">
              <a:solidFill>
                <a:srgbClr val="000000"/>
              </a:solidFill>
              <a:round/>
              <a:headEnd/>
              <a:tailEnd/>
            </a:ln>
          </p:spPr>
          <p:txBody>
            <a:bodyPr/>
            <a:lstStyle/>
            <a:p>
              <a:endParaRPr lang="en-GB"/>
            </a:p>
          </p:txBody>
        </p:sp>
        <p:sp>
          <p:nvSpPr>
            <p:cNvPr id="70774" name="Rectangle 410"/>
            <p:cNvSpPr>
              <a:spLocks noChangeArrowheads="1"/>
            </p:cNvSpPr>
            <p:nvPr/>
          </p:nvSpPr>
          <p:spPr bwMode="auto">
            <a:xfrm>
              <a:off x="1330" y="3442"/>
              <a:ext cx="369" cy="3"/>
            </a:xfrm>
            <a:prstGeom prst="rect">
              <a:avLst/>
            </a:prstGeom>
            <a:solidFill>
              <a:srgbClr val="000000"/>
            </a:solidFill>
            <a:ln w="9525">
              <a:noFill/>
              <a:miter lim="800000"/>
              <a:headEnd/>
              <a:tailEnd/>
            </a:ln>
          </p:spPr>
          <p:txBody>
            <a:bodyPr/>
            <a:lstStyle/>
            <a:p>
              <a:endParaRPr lang="en-GB"/>
            </a:p>
          </p:txBody>
        </p:sp>
        <p:sp>
          <p:nvSpPr>
            <p:cNvPr id="70775" name="Line 411"/>
            <p:cNvSpPr>
              <a:spLocks noChangeShapeType="1"/>
            </p:cNvSpPr>
            <p:nvPr/>
          </p:nvSpPr>
          <p:spPr bwMode="auto">
            <a:xfrm>
              <a:off x="1330" y="3442"/>
              <a:ext cx="369" cy="1"/>
            </a:xfrm>
            <a:prstGeom prst="line">
              <a:avLst/>
            </a:prstGeom>
            <a:noFill/>
            <a:ln w="0">
              <a:solidFill>
                <a:srgbClr val="000000"/>
              </a:solidFill>
              <a:round/>
              <a:headEnd/>
              <a:tailEnd/>
            </a:ln>
          </p:spPr>
          <p:txBody>
            <a:bodyPr/>
            <a:lstStyle/>
            <a:p>
              <a:endParaRPr lang="en-GB"/>
            </a:p>
          </p:txBody>
        </p:sp>
        <p:sp>
          <p:nvSpPr>
            <p:cNvPr id="70776" name="Rectangle 412"/>
            <p:cNvSpPr>
              <a:spLocks noChangeArrowheads="1"/>
            </p:cNvSpPr>
            <p:nvPr/>
          </p:nvSpPr>
          <p:spPr bwMode="auto">
            <a:xfrm>
              <a:off x="1699" y="3442"/>
              <a:ext cx="3" cy="4"/>
            </a:xfrm>
            <a:prstGeom prst="rect">
              <a:avLst/>
            </a:prstGeom>
            <a:solidFill>
              <a:srgbClr val="000000"/>
            </a:solidFill>
            <a:ln w="9525">
              <a:noFill/>
              <a:miter lim="800000"/>
              <a:headEnd/>
              <a:tailEnd/>
            </a:ln>
          </p:spPr>
          <p:txBody>
            <a:bodyPr/>
            <a:lstStyle/>
            <a:p>
              <a:endParaRPr lang="en-GB"/>
            </a:p>
          </p:txBody>
        </p:sp>
        <p:sp>
          <p:nvSpPr>
            <p:cNvPr id="70777" name="Line 413"/>
            <p:cNvSpPr>
              <a:spLocks noChangeShapeType="1"/>
            </p:cNvSpPr>
            <p:nvPr/>
          </p:nvSpPr>
          <p:spPr bwMode="auto">
            <a:xfrm>
              <a:off x="1699" y="3442"/>
              <a:ext cx="1" cy="4"/>
            </a:xfrm>
            <a:prstGeom prst="line">
              <a:avLst/>
            </a:prstGeom>
            <a:noFill/>
            <a:ln w="0">
              <a:solidFill>
                <a:srgbClr val="000000"/>
              </a:solidFill>
              <a:round/>
              <a:headEnd/>
              <a:tailEnd/>
            </a:ln>
          </p:spPr>
          <p:txBody>
            <a:bodyPr/>
            <a:lstStyle/>
            <a:p>
              <a:endParaRPr lang="en-GB"/>
            </a:p>
          </p:txBody>
        </p:sp>
        <p:sp>
          <p:nvSpPr>
            <p:cNvPr id="70778" name="Rectangle 414"/>
            <p:cNvSpPr>
              <a:spLocks noChangeArrowheads="1"/>
            </p:cNvSpPr>
            <p:nvPr/>
          </p:nvSpPr>
          <p:spPr bwMode="auto">
            <a:xfrm>
              <a:off x="1702" y="3442"/>
              <a:ext cx="370" cy="3"/>
            </a:xfrm>
            <a:prstGeom prst="rect">
              <a:avLst/>
            </a:prstGeom>
            <a:solidFill>
              <a:srgbClr val="000000"/>
            </a:solidFill>
            <a:ln w="9525">
              <a:noFill/>
              <a:miter lim="800000"/>
              <a:headEnd/>
              <a:tailEnd/>
            </a:ln>
          </p:spPr>
          <p:txBody>
            <a:bodyPr/>
            <a:lstStyle/>
            <a:p>
              <a:endParaRPr lang="en-GB"/>
            </a:p>
          </p:txBody>
        </p:sp>
        <p:sp>
          <p:nvSpPr>
            <p:cNvPr id="70779" name="Line 415"/>
            <p:cNvSpPr>
              <a:spLocks noChangeShapeType="1"/>
            </p:cNvSpPr>
            <p:nvPr/>
          </p:nvSpPr>
          <p:spPr bwMode="auto">
            <a:xfrm>
              <a:off x="1702" y="3442"/>
              <a:ext cx="370" cy="1"/>
            </a:xfrm>
            <a:prstGeom prst="line">
              <a:avLst/>
            </a:prstGeom>
            <a:noFill/>
            <a:ln w="0">
              <a:solidFill>
                <a:srgbClr val="000000"/>
              </a:solidFill>
              <a:round/>
              <a:headEnd/>
              <a:tailEnd/>
            </a:ln>
          </p:spPr>
          <p:txBody>
            <a:bodyPr/>
            <a:lstStyle/>
            <a:p>
              <a:endParaRPr lang="en-GB"/>
            </a:p>
          </p:txBody>
        </p:sp>
        <p:sp>
          <p:nvSpPr>
            <p:cNvPr id="70780" name="Rectangle 416"/>
            <p:cNvSpPr>
              <a:spLocks noChangeArrowheads="1"/>
            </p:cNvSpPr>
            <p:nvPr/>
          </p:nvSpPr>
          <p:spPr bwMode="auto">
            <a:xfrm>
              <a:off x="2072" y="3442"/>
              <a:ext cx="3" cy="4"/>
            </a:xfrm>
            <a:prstGeom prst="rect">
              <a:avLst/>
            </a:prstGeom>
            <a:solidFill>
              <a:srgbClr val="000000"/>
            </a:solidFill>
            <a:ln w="9525">
              <a:noFill/>
              <a:miter lim="800000"/>
              <a:headEnd/>
              <a:tailEnd/>
            </a:ln>
          </p:spPr>
          <p:txBody>
            <a:bodyPr/>
            <a:lstStyle/>
            <a:p>
              <a:endParaRPr lang="en-GB"/>
            </a:p>
          </p:txBody>
        </p:sp>
        <p:sp>
          <p:nvSpPr>
            <p:cNvPr id="70781" name="Line 417"/>
            <p:cNvSpPr>
              <a:spLocks noChangeShapeType="1"/>
            </p:cNvSpPr>
            <p:nvPr/>
          </p:nvSpPr>
          <p:spPr bwMode="auto">
            <a:xfrm>
              <a:off x="2072" y="3442"/>
              <a:ext cx="1" cy="4"/>
            </a:xfrm>
            <a:prstGeom prst="line">
              <a:avLst/>
            </a:prstGeom>
            <a:noFill/>
            <a:ln w="0">
              <a:solidFill>
                <a:srgbClr val="000000"/>
              </a:solidFill>
              <a:round/>
              <a:headEnd/>
              <a:tailEnd/>
            </a:ln>
          </p:spPr>
          <p:txBody>
            <a:bodyPr/>
            <a:lstStyle/>
            <a:p>
              <a:endParaRPr lang="en-GB"/>
            </a:p>
          </p:txBody>
        </p:sp>
        <p:sp>
          <p:nvSpPr>
            <p:cNvPr id="70782" name="Rectangle 418"/>
            <p:cNvSpPr>
              <a:spLocks noChangeArrowheads="1"/>
            </p:cNvSpPr>
            <p:nvPr/>
          </p:nvSpPr>
          <p:spPr bwMode="auto">
            <a:xfrm>
              <a:off x="2075" y="3442"/>
              <a:ext cx="368" cy="3"/>
            </a:xfrm>
            <a:prstGeom prst="rect">
              <a:avLst/>
            </a:prstGeom>
            <a:solidFill>
              <a:srgbClr val="000000"/>
            </a:solidFill>
            <a:ln w="9525">
              <a:noFill/>
              <a:miter lim="800000"/>
              <a:headEnd/>
              <a:tailEnd/>
            </a:ln>
          </p:spPr>
          <p:txBody>
            <a:bodyPr/>
            <a:lstStyle/>
            <a:p>
              <a:endParaRPr lang="en-GB"/>
            </a:p>
          </p:txBody>
        </p:sp>
        <p:sp>
          <p:nvSpPr>
            <p:cNvPr id="70783" name="Line 419"/>
            <p:cNvSpPr>
              <a:spLocks noChangeShapeType="1"/>
            </p:cNvSpPr>
            <p:nvPr/>
          </p:nvSpPr>
          <p:spPr bwMode="auto">
            <a:xfrm>
              <a:off x="2075" y="3442"/>
              <a:ext cx="368" cy="1"/>
            </a:xfrm>
            <a:prstGeom prst="line">
              <a:avLst/>
            </a:prstGeom>
            <a:noFill/>
            <a:ln w="0">
              <a:solidFill>
                <a:srgbClr val="000000"/>
              </a:solidFill>
              <a:round/>
              <a:headEnd/>
              <a:tailEnd/>
            </a:ln>
          </p:spPr>
          <p:txBody>
            <a:bodyPr/>
            <a:lstStyle/>
            <a:p>
              <a:endParaRPr lang="en-GB"/>
            </a:p>
          </p:txBody>
        </p:sp>
        <p:sp>
          <p:nvSpPr>
            <p:cNvPr id="70784" name="Rectangle 420"/>
            <p:cNvSpPr>
              <a:spLocks noChangeArrowheads="1"/>
            </p:cNvSpPr>
            <p:nvPr/>
          </p:nvSpPr>
          <p:spPr bwMode="auto">
            <a:xfrm>
              <a:off x="2443" y="3442"/>
              <a:ext cx="3" cy="4"/>
            </a:xfrm>
            <a:prstGeom prst="rect">
              <a:avLst/>
            </a:prstGeom>
            <a:solidFill>
              <a:srgbClr val="000000"/>
            </a:solidFill>
            <a:ln w="9525">
              <a:noFill/>
              <a:miter lim="800000"/>
              <a:headEnd/>
              <a:tailEnd/>
            </a:ln>
          </p:spPr>
          <p:txBody>
            <a:bodyPr/>
            <a:lstStyle/>
            <a:p>
              <a:endParaRPr lang="en-GB"/>
            </a:p>
          </p:txBody>
        </p:sp>
        <p:sp>
          <p:nvSpPr>
            <p:cNvPr id="70785" name="Line 421"/>
            <p:cNvSpPr>
              <a:spLocks noChangeShapeType="1"/>
            </p:cNvSpPr>
            <p:nvPr/>
          </p:nvSpPr>
          <p:spPr bwMode="auto">
            <a:xfrm>
              <a:off x="2443" y="3442"/>
              <a:ext cx="1" cy="4"/>
            </a:xfrm>
            <a:prstGeom prst="line">
              <a:avLst/>
            </a:prstGeom>
            <a:noFill/>
            <a:ln w="0">
              <a:solidFill>
                <a:srgbClr val="000000"/>
              </a:solidFill>
              <a:round/>
              <a:headEnd/>
              <a:tailEnd/>
            </a:ln>
          </p:spPr>
          <p:txBody>
            <a:bodyPr/>
            <a:lstStyle/>
            <a:p>
              <a:endParaRPr lang="en-GB"/>
            </a:p>
          </p:txBody>
        </p:sp>
        <p:sp>
          <p:nvSpPr>
            <p:cNvPr id="70786" name="Rectangle 422"/>
            <p:cNvSpPr>
              <a:spLocks noChangeArrowheads="1"/>
            </p:cNvSpPr>
            <p:nvPr/>
          </p:nvSpPr>
          <p:spPr bwMode="auto">
            <a:xfrm>
              <a:off x="2446" y="3442"/>
              <a:ext cx="370" cy="3"/>
            </a:xfrm>
            <a:prstGeom prst="rect">
              <a:avLst/>
            </a:prstGeom>
            <a:solidFill>
              <a:srgbClr val="000000"/>
            </a:solidFill>
            <a:ln w="9525">
              <a:noFill/>
              <a:miter lim="800000"/>
              <a:headEnd/>
              <a:tailEnd/>
            </a:ln>
          </p:spPr>
          <p:txBody>
            <a:bodyPr/>
            <a:lstStyle/>
            <a:p>
              <a:endParaRPr lang="en-GB"/>
            </a:p>
          </p:txBody>
        </p:sp>
        <p:sp>
          <p:nvSpPr>
            <p:cNvPr id="70787" name="Line 423"/>
            <p:cNvSpPr>
              <a:spLocks noChangeShapeType="1"/>
            </p:cNvSpPr>
            <p:nvPr/>
          </p:nvSpPr>
          <p:spPr bwMode="auto">
            <a:xfrm>
              <a:off x="2446" y="3442"/>
              <a:ext cx="370" cy="1"/>
            </a:xfrm>
            <a:prstGeom prst="line">
              <a:avLst/>
            </a:prstGeom>
            <a:noFill/>
            <a:ln w="0">
              <a:solidFill>
                <a:srgbClr val="000000"/>
              </a:solidFill>
              <a:round/>
              <a:headEnd/>
              <a:tailEnd/>
            </a:ln>
          </p:spPr>
          <p:txBody>
            <a:bodyPr/>
            <a:lstStyle/>
            <a:p>
              <a:endParaRPr lang="en-GB"/>
            </a:p>
          </p:txBody>
        </p:sp>
        <p:sp>
          <p:nvSpPr>
            <p:cNvPr id="70788" name="Rectangle 424"/>
            <p:cNvSpPr>
              <a:spLocks noChangeArrowheads="1"/>
            </p:cNvSpPr>
            <p:nvPr/>
          </p:nvSpPr>
          <p:spPr bwMode="auto">
            <a:xfrm>
              <a:off x="2816" y="3442"/>
              <a:ext cx="3" cy="4"/>
            </a:xfrm>
            <a:prstGeom prst="rect">
              <a:avLst/>
            </a:prstGeom>
            <a:solidFill>
              <a:srgbClr val="000000"/>
            </a:solidFill>
            <a:ln w="9525">
              <a:noFill/>
              <a:miter lim="800000"/>
              <a:headEnd/>
              <a:tailEnd/>
            </a:ln>
          </p:spPr>
          <p:txBody>
            <a:bodyPr/>
            <a:lstStyle/>
            <a:p>
              <a:endParaRPr lang="en-GB"/>
            </a:p>
          </p:txBody>
        </p:sp>
        <p:sp>
          <p:nvSpPr>
            <p:cNvPr id="70789" name="Line 425"/>
            <p:cNvSpPr>
              <a:spLocks noChangeShapeType="1"/>
            </p:cNvSpPr>
            <p:nvPr/>
          </p:nvSpPr>
          <p:spPr bwMode="auto">
            <a:xfrm>
              <a:off x="2816" y="3442"/>
              <a:ext cx="1" cy="4"/>
            </a:xfrm>
            <a:prstGeom prst="line">
              <a:avLst/>
            </a:prstGeom>
            <a:noFill/>
            <a:ln w="0">
              <a:solidFill>
                <a:srgbClr val="000000"/>
              </a:solidFill>
              <a:round/>
              <a:headEnd/>
              <a:tailEnd/>
            </a:ln>
          </p:spPr>
          <p:txBody>
            <a:bodyPr/>
            <a:lstStyle/>
            <a:p>
              <a:endParaRPr lang="en-GB"/>
            </a:p>
          </p:txBody>
        </p:sp>
        <p:sp>
          <p:nvSpPr>
            <p:cNvPr id="70790" name="Rectangle 426"/>
            <p:cNvSpPr>
              <a:spLocks noChangeArrowheads="1"/>
            </p:cNvSpPr>
            <p:nvPr/>
          </p:nvSpPr>
          <p:spPr bwMode="auto">
            <a:xfrm>
              <a:off x="2819" y="3442"/>
              <a:ext cx="370" cy="3"/>
            </a:xfrm>
            <a:prstGeom prst="rect">
              <a:avLst/>
            </a:prstGeom>
            <a:solidFill>
              <a:srgbClr val="000000"/>
            </a:solidFill>
            <a:ln w="9525">
              <a:noFill/>
              <a:miter lim="800000"/>
              <a:headEnd/>
              <a:tailEnd/>
            </a:ln>
          </p:spPr>
          <p:txBody>
            <a:bodyPr/>
            <a:lstStyle/>
            <a:p>
              <a:endParaRPr lang="en-GB"/>
            </a:p>
          </p:txBody>
        </p:sp>
        <p:sp>
          <p:nvSpPr>
            <p:cNvPr id="70791" name="Line 427"/>
            <p:cNvSpPr>
              <a:spLocks noChangeShapeType="1"/>
            </p:cNvSpPr>
            <p:nvPr/>
          </p:nvSpPr>
          <p:spPr bwMode="auto">
            <a:xfrm>
              <a:off x="2819" y="3442"/>
              <a:ext cx="370" cy="1"/>
            </a:xfrm>
            <a:prstGeom prst="line">
              <a:avLst/>
            </a:prstGeom>
            <a:noFill/>
            <a:ln w="0">
              <a:solidFill>
                <a:srgbClr val="000000"/>
              </a:solidFill>
              <a:round/>
              <a:headEnd/>
              <a:tailEnd/>
            </a:ln>
          </p:spPr>
          <p:txBody>
            <a:bodyPr/>
            <a:lstStyle/>
            <a:p>
              <a:endParaRPr lang="en-GB"/>
            </a:p>
          </p:txBody>
        </p:sp>
        <p:sp>
          <p:nvSpPr>
            <p:cNvPr id="70792" name="Rectangle 428"/>
            <p:cNvSpPr>
              <a:spLocks noChangeArrowheads="1"/>
            </p:cNvSpPr>
            <p:nvPr/>
          </p:nvSpPr>
          <p:spPr bwMode="auto">
            <a:xfrm>
              <a:off x="3189" y="3442"/>
              <a:ext cx="3" cy="4"/>
            </a:xfrm>
            <a:prstGeom prst="rect">
              <a:avLst/>
            </a:prstGeom>
            <a:solidFill>
              <a:srgbClr val="000000"/>
            </a:solidFill>
            <a:ln w="9525">
              <a:noFill/>
              <a:miter lim="800000"/>
              <a:headEnd/>
              <a:tailEnd/>
            </a:ln>
          </p:spPr>
          <p:txBody>
            <a:bodyPr/>
            <a:lstStyle/>
            <a:p>
              <a:endParaRPr lang="en-GB"/>
            </a:p>
          </p:txBody>
        </p:sp>
        <p:sp>
          <p:nvSpPr>
            <p:cNvPr id="70793" name="Line 429"/>
            <p:cNvSpPr>
              <a:spLocks noChangeShapeType="1"/>
            </p:cNvSpPr>
            <p:nvPr/>
          </p:nvSpPr>
          <p:spPr bwMode="auto">
            <a:xfrm>
              <a:off x="3189" y="3442"/>
              <a:ext cx="1" cy="4"/>
            </a:xfrm>
            <a:prstGeom prst="line">
              <a:avLst/>
            </a:prstGeom>
            <a:noFill/>
            <a:ln w="0">
              <a:solidFill>
                <a:srgbClr val="000000"/>
              </a:solidFill>
              <a:round/>
              <a:headEnd/>
              <a:tailEnd/>
            </a:ln>
          </p:spPr>
          <p:txBody>
            <a:bodyPr/>
            <a:lstStyle/>
            <a:p>
              <a:endParaRPr lang="en-GB"/>
            </a:p>
          </p:txBody>
        </p:sp>
        <p:sp>
          <p:nvSpPr>
            <p:cNvPr id="70794" name="Rectangle 430"/>
            <p:cNvSpPr>
              <a:spLocks noChangeArrowheads="1"/>
            </p:cNvSpPr>
            <p:nvPr/>
          </p:nvSpPr>
          <p:spPr bwMode="auto">
            <a:xfrm>
              <a:off x="3192" y="3442"/>
              <a:ext cx="369" cy="3"/>
            </a:xfrm>
            <a:prstGeom prst="rect">
              <a:avLst/>
            </a:prstGeom>
            <a:solidFill>
              <a:srgbClr val="000000"/>
            </a:solidFill>
            <a:ln w="9525">
              <a:noFill/>
              <a:miter lim="800000"/>
              <a:headEnd/>
              <a:tailEnd/>
            </a:ln>
          </p:spPr>
          <p:txBody>
            <a:bodyPr/>
            <a:lstStyle/>
            <a:p>
              <a:endParaRPr lang="en-GB"/>
            </a:p>
          </p:txBody>
        </p:sp>
        <p:sp>
          <p:nvSpPr>
            <p:cNvPr id="70795" name="Line 431"/>
            <p:cNvSpPr>
              <a:spLocks noChangeShapeType="1"/>
            </p:cNvSpPr>
            <p:nvPr/>
          </p:nvSpPr>
          <p:spPr bwMode="auto">
            <a:xfrm>
              <a:off x="3192" y="3442"/>
              <a:ext cx="369" cy="1"/>
            </a:xfrm>
            <a:prstGeom prst="line">
              <a:avLst/>
            </a:prstGeom>
            <a:noFill/>
            <a:ln w="0">
              <a:solidFill>
                <a:srgbClr val="000000"/>
              </a:solidFill>
              <a:round/>
              <a:headEnd/>
              <a:tailEnd/>
            </a:ln>
          </p:spPr>
          <p:txBody>
            <a:bodyPr/>
            <a:lstStyle/>
            <a:p>
              <a:endParaRPr lang="en-GB"/>
            </a:p>
          </p:txBody>
        </p:sp>
        <p:sp>
          <p:nvSpPr>
            <p:cNvPr id="70796" name="Rectangle 432"/>
            <p:cNvSpPr>
              <a:spLocks noChangeArrowheads="1"/>
            </p:cNvSpPr>
            <p:nvPr/>
          </p:nvSpPr>
          <p:spPr bwMode="auto">
            <a:xfrm>
              <a:off x="3561" y="3442"/>
              <a:ext cx="3" cy="4"/>
            </a:xfrm>
            <a:prstGeom prst="rect">
              <a:avLst/>
            </a:prstGeom>
            <a:solidFill>
              <a:srgbClr val="000000"/>
            </a:solidFill>
            <a:ln w="9525">
              <a:noFill/>
              <a:miter lim="800000"/>
              <a:headEnd/>
              <a:tailEnd/>
            </a:ln>
          </p:spPr>
          <p:txBody>
            <a:bodyPr/>
            <a:lstStyle/>
            <a:p>
              <a:endParaRPr lang="en-GB"/>
            </a:p>
          </p:txBody>
        </p:sp>
        <p:sp>
          <p:nvSpPr>
            <p:cNvPr id="70797" name="Line 433"/>
            <p:cNvSpPr>
              <a:spLocks noChangeShapeType="1"/>
            </p:cNvSpPr>
            <p:nvPr/>
          </p:nvSpPr>
          <p:spPr bwMode="auto">
            <a:xfrm>
              <a:off x="3561" y="3442"/>
              <a:ext cx="1" cy="4"/>
            </a:xfrm>
            <a:prstGeom prst="line">
              <a:avLst/>
            </a:prstGeom>
            <a:noFill/>
            <a:ln w="0">
              <a:solidFill>
                <a:srgbClr val="000000"/>
              </a:solidFill>
              <a:round/>
              <a:headEnd/>
              <a:tailEnd/>
            </a:ln>
          </p:spPr>
          <p:txBody>
            <a:bodyPr/>
            <a:lstStyle/>
            <a:p>
              <a:endParaRPr lang="en-GB"/>
            </a:p>
          </p:txBody>
        </p:sp>
        <p:sp>
          <p:nvSpPr>
            <p:cNvPr id="70798" name="Rectangle 434"/>
            <p:cNvSpPr>
              <a:spLocks noChangeArrowheads="1"/>
            </p:cNvSpPr>
            <p:nvPr/>
          </p:nvSpPr>
          <p:spPr bwMode="auto">
            <a:xfrm>
              <a:off x="3564" y="3442"/>
              <a:ext cx="370" cy="3"/>
            </a:xfrm>
            <a:prstGeom prst="rect">
              <a:avLst/>
            </a:prstGeom>
            <a:solidFill>
              <a:srgbClr val="000000"/>
            </a:solidFill>
            <a:ln w="9525">
              <a:noFill/>
              <a:miter lim="800000"/>
              <a:headEnd/>
              <a:tailEnd/>
            </a:ln>
          </p:spPr>
          <p:txBody>
            <a:bodyPr/>
            <a:lstStyle/>
            <a:p>
              <a:endParaRPr lang="en-GB"/>
            </a:p>
          </p:txBody>
        </p:sp>
        <p:sp>
          <p:nvSpPr>
            <p:cNvPr id="70799" name="Line 435"/>
            <p:cNvSpPr>
              <a:spLocks noChangeShapeType="1"/>
            </p:cNvSpPr>
            <p:nvPr/>
          </p:nvSpPr>
          <p:spPr bwMode="auto">
            <a:xfrm>
              <a:off x="3564" y="3442"/>
              <a:ext cx="370" cy="1"/>
            </a:xfrm>
            <a:prstGeom prst="line">
              <a:avLst/>
            </a:prstGeom>
            <a:noFill/>
            <a:ln w="0">
              <a:solidFill>
                <a:srgbClr val="000000"/>
              </a:solidFill>
              <a:round/>
              <a:headEnd/>
              <a:tailEnd/>
            </a:ln>
          </p:spPr>
          <p:txBody>
            <a:bodyPr/>
            <a:lstStyle/>
            <a:p>
              <a:endParaRPr lang="en-GB"/>
            </a:p>
          </p:txBody>
        </p:sp>
        <p:sp>
          <p:nvSpPr>
            <p:cNvPr id="70800" name="Rectangle 436"/>
            <p:cNvSpPr>
              <a:spLocks noChangeArrowheads="1"/>
            </p:cNvSpPr>
            <p:nvPr/>
          </p:nvSpPr>
          <p:spPr bwMode="auto">
            <a:xfrm>
              <a:off x="3934" y="3442"/>
              <a:ext cx="3" cy="4"/>
            </a:xfrm>
            <a:prstGeom prst="rect">
              <a:avLst/>
            </a:prstGeom>
            <a:solidFill>
              <a:srgbClr val="000000"/>
            </a:solidFill>
            <a:ln w="9525">
              <a:noFill/>
              <a:miter lim="800000"/>
              <a:headEnd/>
              <a:tailEnd/>
            </a:ln>
          </p:spPr>
          <p:txBody>
            <a:bodyPr/>
            <a:lstStyle/>
            <a:p>
              <a:endParaRPr lang="en-GB"/>
            </a:p>
          </p:txBody>
        </p:sp>
        <p:sp>
          <p:nvSpPr>
            <p:cNvPr id="70801" name="Line 437"/>
            <p:cNvSpPr>
              <a:spLocks noChangeShapeType="1"/>
            </p:cNvSpPr>
            <p:nvPr/>
          </p:nvSpPr>
          <p:spPr bwMode="auto">
            <a:xfrm>
              <a:off x="3934" y="3442"/>
              <a:ext cx="1" cy="4"/>
            </a:xfrm>
            <a:prstGeom prst="line">
              <a:avLst/>
            </a:prstGeom>
            <a:noFill/>
            <a:ln w="0">
              <a:solidFill>
                <a:srgbClr val="000000"/>
              </a:solidFill>
              <a:round/>
              <a:headEnd/>
              <a:tailEnd/>
            </a:ln>
          </p:spPr>
          <p:txBody>
            <a:bodyPr/>
            <a:lstStyle/>
            <a:p>
              <a:endParaRPr lang="en-GB"/>
            </a:p>
          </p:txBody>
        </p:sp>
        <p:sp>
          <p:nvSpPr>
            <p:cNvPr id="70802" name="Rectangle 438"/>
            <p:cNvSpPr>
              <a:spLocks noChangeArrowheads="1"/>
            </p:cNvSpPr>
            <p:nvPr/>
          </p:nvSpPr>
          <p:spPr bwMode="auto">
            <a:xfrm>
              <a:off x="500" y="3446"/>
              <a:ext cx="3" cy="396"/>
            </a:xfrm>
            <a:prstGeom prst="rect">
              <a:avLst/>
            </a:prstGeom>
            <a:solidFill>
              <a:srgbClr val="000000"/>
            </a:solidFill>
            <a:ln w="9525">
              <a:noFill/>
              <a:miter lim="800000"/>
              <a:headEnd/>
              <a:tailEnd/>
            </a:ln>
          </p:spPr>
          <p:txBody>
            <a:bodyPr/>
            <a:lstStyle/>
            <a:p>
              <a:endParaRPr lang="en-GB"/>
            </a:p>
          </p:txBody>
        </p:sp>
        <p:sp>
          <p:nvSpPr>
            <p:cNvPr id="70803" name="Line 439"/>
            <p:cNvSpPr>
              <a:spLocks noChangeShapeType="1"/>
            </p:cNvSpPr>
            <p:nvPr/>
          </p:nvSpPr>
          <p:spPr bwMode="auto">
            <a:xfrm>
              <a:off x="500" y="3446"/>
              <a:ext cx="1" cy="396"/>
            </a:xfrm>
            <a:prstGeom prst="line">
              <a:avLst/>
            </a:prstGeom>
            <a:noFill/>
            <a:ln w="0">
              <a:solidFill>
                <a:srgbClr val="000000"/>
              </a:solidFill>
              <a:round/>
              <a:headEnd/>
              <a:tailEnd/>
            </a:ln>
          </p:spPr>
          <p:txBody>
            <a:bodyPr/>
            <a:lstStyle/>
            <a:p>
              <a:endParaRPr lang="en-GB"/>
            </a:p>
          </p:txBody>
        </p:sp>
        <p:sp>
          <p:nvSpPr>
            <p:cNvPr id="70804" name="Rectangle 440"/>
            <p:cNvSpPr>
              <a:spLocks noChangeArrowheads="1"/>
            </p:cNvSpPr>
            <p:nvPr/>
          </p:nvSpPr>
          <p:spPr bwMode="auto">
            <a:xfrm>
              <a:off x="1327" y="3446"/>
              <a:ext cx="3" cy="396"/>
            </a:xfrm>
            <a:prstGeom prst="rect">
              <a:avLst/>
            </a:prstGeom>
            <a:solidFill>
              <a:srgbClr val="000000"/>
            </a:solidFill>
            <a:ln w="9525">
              <a:noFill/>
              <a:miter lim="800000"/>
              <a:headEnd/>
              <a:tailEnd/>
            </a:ln>
          </p:spPr>
          <p:txBody>
            <a:bodyPr/>
            <a:lstStyle/>
            <a:p>
              <a:endParaRPr lang="en-GB"/>
            </a:p>
          </p:txBody>
        </p:sp>
        <p:sp>
          <p:nvSpPr>
            <p:cNvPr id="70805" name="Line 441"/>
            <p:cNvSpPr>
              <a:spLocks noChangeShapeType="1"/>
            </p:cNvSpPr>
            <p:nvPr/>
          </p:nvSpPr>
          <p:spPr bwMode="auto">
            <a:xfrm>
              <a:off x="1327" y="3446"/>
              <a:ext cx="1" cy="396"/>
            </a:xfrm>
            <a:prstGeom prst="line">
              <a:avLst/>
            </a:prstGeom>
            <a:noFill/>
            <a:ln w="0">
              <a:solidFill>
                <a:srgbClr val="000000"/>
              </a:solidFill>
              <a:round/>
              <a:headEnd/>
              <a:tailEnd/>
            </a:ln>
          </p:spPr>
          <p:txBody>
            <a:bodyPr/>
            <a:lstStyle/>
            <a:p>
              <a:endParaRPr lang="en-GB"/>
            </a:p>
          </p:txBody>
        </p:sp>
        <p:sp>
          <p:nvSpPr>
            <p:cNvPr id="70806" name="Rectangle 442"/>
            <p:cNvSpPr>
              <a:spLocks noChangeArrowheads="1"/>
            </p:cNvSpPr>
            <p:nvPr/>
          </p:nvSpPr>
          <p:spPr bwMode="auto">
            <a:xfrm>
              <a:off x="1699" y="3446"/>
              <a:ext cx="3" cy="396"/>
            </a:xfrm>
            <a:prstGeom prst="rect">
              <a:avLst/>
            </a:prstGeom>
            <a:solidFill>
              <a:srgbClr val="000000"/>
            </a:solidFill>
            <a:ln w="9525">
              <a:noFill/>
              <a:miter lim="800000"/>
              <a:headEnd/>
              <a:tailEnd/>
            </a:ln>
          </p:spPr>
          <p:txBody>
            <a:bodyPr/>
            <a:lstStyle/>
            <a:p>
              <a:endParaRPr lang="en-GB"/>
            </a:p>
          </p:txBody>
        </p:sp>
        <p:sp>
          <p:nvSpPr>
            <p:cNvPr id="70807" name="Line 443"/>
            <p:cNvSpPr>
              <a:spLocks noChangeShapeType="1"/>
            </p:cNvSpPr>
            <p:nvPr/>
          </p:nvSpPr>
          <p:spPr bwMode="auto">
            <a:xfrm>
              <a:off x="1699" y="3446"/>
              <a:ext cx="1" cy="396"/>
            </a:xfrm>
            <a:prstGeom prst="line">
              <a:avLst/>
            </a:prstGeom>
            <a:noFill/>
            <a:ln w="0">
              <a:solidFill>
                <a:srgbClr val="000000"/>
              </a:solidFill>
              <a:round/>
              <a:headEnd/>
              <a:tailEnd/>
            </a:ln>
          </p:spPr>
          <p:txBody>
            <a:bodyPr/>
            <a:lstStyle/>
            <a:p>
              <a:endParaRPr lang="en-GB"/>
            </a:p>
          </p:txBody>
        </p:sp>
        <p:sp>
          <p:nvSpPr>
            <p:cNvPr id="70808" name="Rectangle 444"/>
            <p:cNvSpPr>
              <a:spLocks noChangeArrowheads="1"/>
            </p:cNvSpPr>
            <p:nvPr/>
          </p:nvSpPr>
          <p:spPr bwMode="auto">
            <a:xfrm>
              <a:off x="2072" y="3446"/>
              <a:ext cx="3" cy="396"/>
            </a:xfrm>
            <a:prstGeom prst="rect">
              <a:avLst/>
            </a:prstGeom>
            <a:solidFill>
              <a:srgbClr val="000000"/>
            </a:solidFill>
            <a:ln w="9525">
              <a:noFill/>
              <a:miter lim="800000"/>
              <a:headEnd/>
              <a:tailEnd/>
            </a:ln>
          </p:spPr>
          <p:txBody>
            <a:bodyPr/>
            <a:lstStyle/>
            <a:p>
              <a:endParaRPr lang="en-GB"/>
            </a:p>
          </p:txBody>
        </p:sp>
        <p:sp>
          <p:nvSpPr>
            <p:cNvPr id="70809" name="Line 445"/>
            <p:cNvSpPr>
              <a:spLocks noChangeShapeType="1"/>
            </p:cNvSpPr>
            <p:nvPr/>
          </p:nvSpPr>
          <p:spPr bwMode="auto">
            <a:xfrm>
              <a:off x="2072" y="3446"/>
              <a:ext cx="1" cy="396"/>
            </a:xfrm>
            <a:prstGeom prst="line">
              <a:avLst/>
            </a:prstGeom>
            <a:noFill/>
            <a:ln w="0">
              <a:solidFill>
                <a:srgbClr val="000000"/>
              </a:solidFill>
              <a:round/>
              <a:headEnd/>
              <a:tailEnd/>
            </a:ln>
          </p:spPr>
          <p:txBody>
            <a:bodyPr/>
            <a:lstStyle/>
            <a:p>
              <a:endParaRPr lang="en-GB"/>
            </a:p>
          </p:txBody>
        </p:sp>
        <p:sp>
          <p:nvSpPr>
            <p:cNvPr id="70810" name="Rectangle 446"/>
            <p:cNvSpPr>
              <a:spLocks noChangeArrowheads="1"/>
            </p:cNvSpPr>
            <p:nvPr/>
          </p:nvSpPr>
          <p:spPr bwMode="auto">
            <a:xfrm>
              <a:off x="2443" y="3446"/>
              <a:ext cx="3" cy="396"/>
            </a:xfrm>
            <a:prstGeom prst="rect">
              <a:avLst/>
            </a:prstGeom>
            <a:solidFill>
              <a:srgbClr val="000000"/>
            </a:solidFill>
            <a:ln w="9525">
              <a:noFill/>
              <a:miter lim="800000"/>
              <a:headEnd/>
              <a:tailEnd/>
            </a:ln>
          </p:spPr>
          <p:txBody>
            <a:bodyPr/>
            <a:lstStyle/>
            <a:p>
              <a:endParaRPr lang="en-GB"/>
            </a:p>
          </p:txBody>
        </p:sp>
        <p:sp>
          <p:nvSpPr>
            <p:cNvPr id="70811" name="Line 447"/>
            <p:cNvSpPr>
              <a:spLocks noChangeShapeType="1"/>
            </p:cNvSpPr>
            <p:nvPr/>
          </p:nvSpPr>
          <p:spPr bwMode="auto">
            <a:xfrm>
              <a:off x="2443" y="3446"/>
              <a:ext cx="1" cy="396"/>
            </a:xfrm>
            <a:prstGeom prst="line">
              <a:avLst/>
            </a:prstGeom>
            <a:noFill/>
            <a:ln w="0">
              <a:solidFill>
                <a:srgbClr val="000000"/>
              </a:solidFill>
              <a:round/>
              <a:headEnd/>
              <a:tailEnd/>
            </a:ln>
          </p:spPr>
          <p:txBody>
            <a:bodyPr/>
            <a:lstStyle/>
            <a:p>
              <a:endParaRPr lang="en-GB"/>
            </a:p>
          </p:txBody>
        </p:sp>
        <p:sp>
          <p:nvSpPr>
            <p:cNvPr id="70812" name="Rectangle 448"/>
            <p:cNvSpPr>
              <a:spLocks noChangeArrowheads="1"/>
            </p:cNvSpPr>
            <p:nvPr/>
          </p:nvSpPr>
          <p:spPr bwMode="auto">
            <a:xfrm>
              <a:off x="2816" y="3446"/>
              <a:ext cx="3" cy="396"/>
            </a:xfrm>
            <a:prstGeom prst="rect">
              <a:avLst/>
            </a:prstGeom>
            <a:solidFill>
              <a:srgbClr val="000000"/>
            </a:solidFill>
            <a:ln w="9525">
              <a:noFill/>
              <a:miter lim="800000"/>
              <a:headEnd/>
              <a:tailEnd/>
            </a:ln>
          </p:spPr>
          <p:txBody>
            <a:bodyPr/>
            <a:lstStyle/>
            <a:p>
              <a:endParaRPr lang="en-GB"/>
            </a:p>
          </p:txBody>
        </p:sp>
        <p:sp>
          <p:nvSpPr>
            <p:cNvPr id="70813" name="Line 449"/>
            <p:cNvSpPr>
              <a:spLocks noChangeShapeType="1"/>
            </p:cNvSpPr>
            <p:nvPr/>
          </p:nvSpPr>
          <p:spPr bwMode="auto">
            <a:xfrm>
              <a:off x="2816" y="3446"/>
              <a:ext cx="1" cy="396"/>
            </a:xfrm>
            <a:prstGeom prst="line">
              <a:avLst/>
            </a:prstGeom>
            <a:noFill/>
            <a:ln w="0">
              <a:solidFill>
                <a:srgbClr val="000000"/>
              </a:solidFill>
              <a:round/>
              <a:headEnd/>
              <a:tailEnd/>
            </a:ln>
          </p:spPr>
          <p:txBody>
            <a:bodyPr/>
            <a:lstStyle/>
            <a:p>
              <a:endParaRPr lang="en-GB"/>
            </a:p>
          </p:txBody>
        </p:sp>
        <p:sp>
          <p:nvSpPr>
            <p:cNvPr id="70814" name="Rectangle 450"/>
            <p:cNvSpPr>
              <a:spLocks noChangeArrowheads="1"/>
            </p:cNvSpPr>
            <p:nvPr/>
          </p:nvSpPr>
          <p:spPr bwMode="auto">
            <a:xfrm>
              <a:off x="3189" y="3446"/>
              <a:ext cx="3" cy="396"/>
            </a:xfrm>
            <a:prstGeom prst="rect">
              <a:avLst/>
            </a:prstGeom>
            <a:solidFill>
              <a:srgbClr val="000000"/>
            </a:solidFill>
            <a:ln w="9525">
              <a:noFill/>
              <a:miter lim="800000"/>
              <a:headEnd/>
              <a:tailEnd/>
            </a:ln>
          </p:spPr>
          <p:txBody>
            <a:bodyPr/>
            <a:lstStyle/>
            <a:p>
              <a:endParaRPr lang="en-GB"/>
            </a:p>
          </p:txBody>
        </p:sp>
        <p:sp>
          <p:nvSpPr>
            <p:cNvPr id="70815" name="Line 451"/>
            <p:cNvSpPr>
              <a:spLocks noChangeShapeType="1"/>
            </p:cNvSpPr>
            <p:nvPr/>
          </p:nvSpPr>
          <p:spPr bwMode="auto">
            <a:xfrm>
              <a:off x="3189" y="3446"/>
              <a:ext cx="1" cy="396"/>
            </a:xfrm>
            <a:prstGeom prst="line">
              <a:avLst/>
            </a:prstGeom>
            <a:noFill/>
            <a:ln w="0">
              <a:solidFill>
                <a:srgbClr val="000000"/>
              </a:solidFill>
              <a:round/>
              <a:headEnd/>
              <a:tailEnd/>
            </a:ln>
          </p:spPr>
          <p:txBody>
            <a:bodyPr/>
            <a:lstStyle/>
            <a:p>
              <a:endParaRPr lang="en-GB"/>
            </a:p>
          </p:txBody>
        </p:sp>
        <p:sp>
          <p:nvSpPr>
            <p:cNvPr id="70816" name="Rectangle 452"/>
            <p:cNvSpPr>
              <a:spLocks noChangeArrowheads="1"/>
            </p:cNvSpPr>
            <p:nvPr/>
          </p:nvSpPr>
          <p:spPr bwMode="auto">
            <a:xfrm>
              <a:off x="3561" y="3446"/>
              <a:ext cx="3" cy="396"/>
            </a:xfrm>
            <a:prstGeom prst="rect">
              <a:avLst/>
            </a:prstGeom>
            <a:solidFill>
              <a:srgbClr val="000000"/>
            </a:solidFill>
            <a:ln w="9525">
              <a:noFill/>
              <a:miter lim="800000"/>
              <a:headEnd/>
              <a:tailEnd/>
            </a:ln>
          </p:spPr>
          <p:txBody>
            <a:bodyPr/>
            <a:lstStyle/>
            <a:p>
              <a:endParaRPr lang="en-GB"/>
            </a:p>
          </p:txBody>
        </p:sp>
        <p:sp>
          <p:nvSpPr>
            <p:cNvPr id="70817" name="Line 453"/>
            <p:cNvSpPr>
              <a:spLocks noChangeShapeType="1"/>
            </p:cNvSpPr>
            <p:nvPr/>
          </p:nvSpPr>
          <p:spPr bwMode="auto">
            <a:xfrm>
              <a:off x="3561" y="3446"/>
              <a:ext cx="1" cy="396"/>
            </a:xfrm>
            <a:prstGeom prst="line">
              <a:avLst/>
            </a:prstGeom>
            <a:noFill/>
            <a:ln w="0">
              <a:solidFill>
                <a:srgbClr val="000000"/>
              </a:solidFill>
              <a:round/>
              <a:headEnd/>
              <a:tailEnd/>
            </a:ln>
          </p:spPr>
          <p:txBody>
            <a:bodyPr/>
            <a:lstStyle/>
            <a:p>
              <a:endParaRPr lang="en-GB"/>
            </a:p>
          </p:txBody>
        </p:sp>
        <p:sp>
          <p:nvSpPr>
            <p:cNvPr id="70818" name="Rectangle 454"/>
            <p:cNvSpPr>
              <a:spLocks noChangeArrowheads="1"/>
            </p:cNvSpPr>
            <p:nvPr/>
          </p:nvSpPr>
          <p:spPr bwMode="auto">
            <a:xfrm>
              <a:off x="3934" y="3446"/>
              <a:ext cx="3" cy="396"/>
            </a:xfrm>
            <a:prstGeom prst="rect">
              <a:avLst/>
            </a:prstGeom>
            <a:solidFill>
              <a:srgbClr val="000000"/>
            </a:solidFill>
            <a:ln w="9525">
              <a:noFill/>
              <a:miter lim="800000"/>
              <a:headEnd/>
              <a:tailEnd/>
            </a:ln>
          </p:spPr>
          <p:txBody>
            <a:bodyPr/>
            <a:lstStyle/>
            <a:p>
              <a:endParaRPr lang="en-GB"/>
            </a:p>
          </p:txBody>
        </p:sp>
        <p:sp>
          <p:nvSpPr>
            <p:cNvPr id="70819" name="Line 455"/>
            <p:cNvSpPr>
              <a:spLocks noChangeShapeType="1"/>
            </p:cNvSpPr>
            <p:nvPr/>
          </p:nvSpPr>
          <p:spPr bwMode="auto">
            <a:xfrm>
              <a:off x="3934" y="3446"/>
              <a:ext cx="1" cy="396"/>
            </a:xfrm>
            <a:prstGeom prst="line">
              <a:avLst/>
            </a:prstGeom>
            <a:noFill/>
            <a:ln w="0">
              <a:solidFill>
                <a:srgbClr val="000000"/>
              </a:solidFill>
              <a:round/>
              <a:headEnd/>
              <a:tailEnd/>
            </a:ln>
          </p:spPr>
          <p:txBody>
            <a:bodyPr/>
            <a:lstStyle/>
            <a:p>
              <a:endParaRPr lang="en-GB"/>
            </a:p>
          </p:txBody>
        </p:sp>
        <p:sp>
          <p:nvSpPr>
            <p:cNvPr id="70820" name="Rectangle 456"/>
            <p:cNvSpPr>
              <a:spLocks noChangeArrowheads="1"/>
            </p:cNvSpPr>
            <p:nvPr/>
          </p:nvSpPr>
          <p:spPr bwMode="auto">
            <a:xfrm>
              <a:off x="631" y="3919"/>
              <a:ext cx="378"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TIME TO MARKET</a:t>
              </a:r>
              <a:endParaRPr lang="en-US" sz="1000">
                <a:latin typeface="Times New Roman" pitchFamily="18" charset="0"/>
              </a:endParaRPr>
            </a:p>
          </p:txBody>
        </p:sp>
        <p:sp>
          <p:nvSpPr>
            <p:cNvPr id="70821" name="Rectangle 457"/>
            <p:cNvSpPr>
              <a:spLocks noChangeArrowheads="1"/>
            </p:cNvSpPr>
            <p:nvPr/>
          </p:nvSpPr>
          <p:spPr bwMode="auto">
            <a:xfrm>
              <a:off x="717" y="39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22" name="Rectangle 458"/>
            <p:cNvSpPr>
              <a:spLocks noChangeArrowheads="1"/>
            </p:cNvSpPr>
            <p:nvPr/>
          </p:nvSpPr>
          <p:spPr bwMode="auto">
            <a:xfrm>
              <a:off x="643" y="4059"/>
              <a:ext cx="429"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10 DAY REDUCTION</a:t>
              </a:r>
              <a:endParaRPr lang="en-US" sz="1000">
                <a:latin typeface="Times New Roman" pitchFamily="18" charset="0"/>
              </a:endParaRPr>
            </a:p>
          </p:txBody>
        </p:sp>
        <p:sp>
          <p:nvSpPr>
            <p:cNvPr id="70823" name="Rectangle 459"/>
            <p:cNvSpPr>
              <a:spLocks noChangeArrowheads="1"/>
            </p:cNvSpPr>
            <p:nvPr/>
          </p:nvSpPr>
          <p:spPr bwMode="auto">
            <a:xfrm>
              <a:off x="1833" y="3925"/>
              <a:ext cx="14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 days</a:t>
              </a:r>
              <a:endParaRPr lang="en-US" sz="1000">
                <a:latin typeface="Times New Roman" pitchFamily="18" charset="0"/>
              </a:endParaRPr>
            </a:p>
          </p:txBody>
        </p:sp>
        <p:sp>
          <p:nvSpPr>
            <p:cNvPr id="70824" name="Rectangle 460"/>
            <p:cNvSpPr>
              <a:spLocks noChangeArrowheads="1"/>
            </p:cNvSpPr>
            <p:nvPr/>
          </p:nvSpPr>
          <p:spPr bwMode="auto">
            <a:xfrm>
              <a:off x="2572" y="3925"/>
              <a:ext cx="158"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 week</a:t>
              </a:r>
              <a:endParaRPr lang="en-US" sz="1000">
                <a:latin typeface="Times New Roman" pitchFamily="18" charset="0"/>
              </a:endParaRPr>
            </a:p>
          </p:txBody>
        </p:sp>
        <p:sp>
          <p:nvSpPr>
            <p:cNvPr id="70825" name="Rectangle 461"/>
            <p:cNvSpPr>
              <a:spLocks noChangeArrowheads="1"/>
            </p:cNvSpPr>
            <p:nvPr/>
          </p:nvSpPr>
          <p:spPr bwMode="auto">
            <a:xfrm>
              <a:off x="2949" y="3925"/>
              <a:ext cx="147"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 days</a:t>
              </a:r>
              <a:endParaRPr lang="en-US" sz="1000">
                <a:latin typeface="Times New Roman" pitchFamily="18" charset="0"/>
              </a:endParaRPr>
            </a:p>
          </p:txBody>
        </p:sp>
        <p:sp>
          <p:nvSpPr>
            <p:cNvPr id="70826" name="Rectangle 462"/>
            <p:cNvSpPr>
              <a:spLocks noChangeArrowheads="1"/>
            </p:cNvSpPr>
            <p:nvPr/>
          </p:nvSpPr>
          <p:spPr bwMode="auto">
            <a:xfrm>
              <a:off x="3695" y="3925"/>
              <a:ext cx="146"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9 days</a:t>
              </a:r>
              <a:endParaRPr lang="en-US" sz="1000">
                <a:latin typeface="Times New Roman" pitchFamily="18" charset="0"/>
              </a:endParaRPr>
            </a:p>
          </p:txBody>
        </p:sp>
        <p:sp>
          <p:nvSpPr>
            <p:cNvPr id="70827" name="Rectangle 463"/>
            <p:cNvSpPr>
              <a:spLocks noChangeArrowheads="1"/>
            </p:cNvSpPr>
            <p:nvPr/>
          </p:nvSpPr>
          <p:spPr bwMode="auto">
            <a:xfrm>
              <a:off x="500" y="3842"/>
              <a:ext cx="3" cy="4"/>
            </a:xfrm>
            <a:prstGeom prst="rect">
              <a:avLst/>
            </a:prstGeom>
            <a:solidFill>
              <a:srgbClr val="000000"/>
            </a:solidFill>
            <a:ln w="9525">
              <a:noFill/>
              <a:miter lim="800000"/>
              <a:headEnd/>
              <a:tailEnd/>
            </a:ln>
          </p:spPr>
          <p:txBody>
            <a:bodyPr/>
            <a:lstStyle/>
            <a:p>
              <a:endParaRPr lang="en-GB"/>
            </a:p>
          </p:txBody>
        </p:sp>
        <p:sp>
          <p:nvSpPr>
            <p:cNvPr id="70828" name="Line 464"/>
            <p:cNvSpPr>
              <a:spLocks noChangeShapeType="1"/>
            </p:cNvSpPr>
            <p:nvPr/>
          </p:nvSpPr>
          <p:spPr bwMode="auto">
            <a:xfrm>
              <a:off x="500" y="3842"/>
              <a:ext cx="1" cy="4"/>
            </a:xfrm>
            <a:prstGeom prst="line">
              <a:avLst/>
            </a:prstGeom>
            <a:noFill/>
            <a:ln w="0">
              <a:solidFill>
                <a:srgbClr val="000000"/>
              </a:solidFill>
              <a:round/>
              <a:headEnd/>
              <a:tailEnd/>
            </a:ln>
          </p:spPr>
          <p:txBody>
            <a:bodyPr/>
            <a:lstStyle/>
            <a:p>
              <a:endParaRPr lang="en-GB"/>
            </a:p>
          </p:txBody>
        </p:sp>
        <p:sp>
          <p:nvSpPr>
            <p:cNvPr id="70829" name="Rectangle 465"/>
            <p:cNvSpPr>
              <a:spLocks noChangeArrowheads="1"/>
            </p:cNvSpPr>
            <p:nvPr/>
          </p:nvSpPr>
          <p:spPr bwMode="auto">
            <a:xfrm>
              <a:off x="503" y="3842"/>
              <a:ext cx="824" cy="3"/>
            </a:xfrm>
            <a:prstGeom prst="rect">
              <a:avLst/>
            </a:prstGeom>
            <a:solidFill>
              <a:srgbClr val="000000"/>
            </a:solidFill>
            <a:ln w="9525">
              <a:noFill/>
              <a:miter lim="800000"/>
              <a:headEnd/>
              <a:tailEnd/>
            </a:ln>
          </p:spPr>
          <p:txBody>
            <a:bodyPr/>
            <a:lstStyle/>
            <a:p>
              <a:endParaRPr lang="en-GB"/>
            </a:p>
          </p:txBody>
        </p:sp>
        <p:sp>
          <p:nvSpPr>
            <p:cNvPr id="70830" name="Line 466"/>
            <p:cNvSpPr>
              <a:spLocks noChangeShapeType="1"/>
            </p:cNvSpPr>
            <p:nvPr/>
          </p:nvSpPr>
          <p:spPr bwMode="auto">
            <a:xfrm>
              <a:off x="503" y="3842"/>
              <a:ext cx="824" cy="1"/>
            </a:xfrm>
            <a:prstGeom prst="line">
              <a:avLst/>
            </a:prstGeom>
            <a:noFill/>
            <a:ln w="0">
              <a:solidFill>
                <a:srgbClr val="000000"/>
              </a:solidFill>
              <a:round/>
              <a:headEnd/>
              <a:tailEnd/>
            </a:ln>
          </p:spPr>
          <p:txBody>
            <a:bodyPr/>
            <a:lstStyle/>
            <a:p>
              <a:endParaRPr lang="en-GB"/>
            </a:p>
          </p:txBody>
        </p:sp>
        <p:sp>
          <p:nvSpPr>
            <p:cNvPr id="70831" name="Rectangle 467"/>
            <p:cNvSpPr>
              <a:spLocks noChangeArrowheads="1"/>
            </p:cNvSpPr>
            <p:nvPr/>
          </p:nvSpPr>
          <p:spPr bwMode="auto">
            <a:xfrm>
              <a:off x="1327" y="3842"/>
              <a:ext cx="3" cy="4"/>
            </a:xfrm>
            <a:prstGeom prst="rect">
              <a:avLst/>
            </a:prstGeom>
            <a:solidFill>
              <a:srgbClr val="000000"/>
            </a:solidFill>
            <a:ln w="9525">
              <a:noFill/>
              <a:miter lim="800000"/>
              <a:headEnd/>
              <a:tailEnd/>
            </a:ln>
          </p:spPr>
          <p:txBody>
            <a:bodyPr/>
            <a:lstStyle/>
            <a:p>
              <a:endParaRPr lang="en-GB"/>
            </a:p>
          </p:txBody>
        </p:sp>
        <p:sp>
          <p:nvSpPr>
            <p:cNvPr id="70832" name="Line 468"/>
            <p:cNvSpPr>
              <a:spLocks noChangeShapeType="1"/>
            </p:cNvSpPr>
            <p:nvPr/>
          </p:nvSpPr>
          <p:spPr bwMode="auto">
            <a:xfrm>
              <a:off x="1327" y="3842"/>
              <a:ext cx="1" cy="4"/>
            </a:xfrm>
            <a:prstGeom prst="line">
              <a:avLst/>
            </a:prstGeom>
            <a:noFill/>
            <a:ln w="0">
              <a:solidFill>
                <a:srgbClr val="000000"/>
              </a:solidFill>
              <a:round/>
              <a:headEnd/>
              <a:tailEnd/>
            </a:ln>
          </p:spPr>
          <p:txBody>
            <a:bodyPr/>
            <a:lstStyle/>
            <a:p>
              <a:endParaRPr lang="en-GB"/>
            </a:p>
          </p:txBody>
        </p:sp>
        <p:sp>
          <p:nvSpPr>
            <p:cNvPr id="70833" name="Rectangle 469"/>
            <p:cNvSpPr>
              <a:spLocks noChangeArrowheads="1"/>
            </p:cNvSpPr>
            <p:nvPr/>
          </p:nvSpPr>
          <p:spPr bwMode="auto">
            <a:xfrm>
              <a:off x="1330" y="3842"/>
              <a:ext cx="369" cy="3"/>
            </a:xfrm>
            <a:prstGeom prst="rect">
              <a:avLst/>
            </a:prstGeom>
            <a:solidFill>
              <a:srgbClr val="000000"/>
            </a:solidFill>
            <a:ln w="9525">
              <a:noFill/>
              <a:miter lim="800000"/>
              <a:headEnd/>
              <a:tailEnd/>
            </a:ln>
          </p:spPr>
          <p:txBody>
            <a:bodyPr/>
            <a:lstStyle/>
            <a:p>
              <a:endParaRPr lang="en-GB"/>
            </a:p>
          </p:txBody>
        </p:sp>
        <p:sp>
          <p:nvSpPr>
            <p:cNvPr id="70834" name="Line 470"/>
            <p:cNvSpPr>
              <a:spLocks noChangeShapeType="1"/>
            </p:cNvSpPr>
            <p:nvPr/>
          </p:nvSpPr>
          <p:spPr bwMode="auto">
            <a:xfrm>
              <a:off x="1330" y="3842"/>
              <a:ext cx="369" cy="1"/>
            </a:xfrm>
            <a:prstGeom prst="line">
              <a:avLst/>
            </a:prstGeom>
            <a:noFill/>
            <a:ln w="0">
              <a:solidFill>
                <a:srgbClr val="000000"/>
              </a:solidFill>
              <a:round/>
              <a:headEnd/>
              <a:tailEnd/>
            </a:ln>
          </p:spPr>
          <p:txBody>
            <a:bodyPr/>
            <a:lstStyle/>
            <a:p>
              <a:endParaRPr lang="en-GB"/>
            </a:p>
          </p:txBody>
        </p:sp>
        <p:sp>
          <p:nvSpPr>
            <p:cNvPr id="70835" name="Rectangle 471"/>
            <p:cNvSpPr>
              <a:spLocks noChangeArrowheads="1"/>
            </p:cNvSpPr>
            <p:nvPr/>
          </p:nvSpPr>
          <p:spPr bwMode="auto">
            <a:xfrm>
              <a:off x="1699" y="3842"/>
              <a:ext cx="3" cy="4"/>
            </a:xfrm>
            <a:prstGeom prst="rect">
              <a:avLst/>
            </a:prstGeom>
            <a:solidFill>
              <a:srgbClr val="000000"/>
            </a:solidFill>
            <a:ln w="9525">
              <a:noFill/>
              <a:miter lim="800000"/>
              <a:headEnd/>
              <a:tailEnd/>
            </a:ln>
          </p:spPr>
          <p:txBody>
            <a:bodyPr/>
            <a:lstStyle/>
            <a:p>
              <a:endParaRPr lang="en-GB"/>
            </a:p>
          </p:txBody>
        </p:sp>
        <p:sp>
          <p:nvSpPr>
            <p:cNvPr id="70836" name="Line 472"/>
            <p:cNvSpPr>
              <a:spLocks noChangeShapeType="1"/>
            </p:cNvSpPr>
            <p:nvPr/>
          </p:nvSpPr>
          <p:spPr bwMode="auto">
            <a:xfrm>
              <a:off x="1699" y="3842"/>
              <a:ext cx="1" cy="4"/>
            </a:xfrm>
            <a:prstGeom prst="line">
              <a:avLst/>
            </a:prstGeom>
            <a:noFill/>
            <a:ln w="0">
              <a:solidFill>
                <a:srgbClr val="000000"/>
              </a:solidFill>
              <a:round/>
              <a:headEnd/>
              <a:tailEnd/>
            </a:ln>
          </p:spPr>
          <p:txBody>
            <a:bodyPr/>
            <a:lstStyle/>
            <a:p>
              <a:endParaRPr lang="en-GB"/>
            </a:p>
          </p:txBody>
        </p:sp>
        <p:sp>
          <p:nvSpPr>
            <p:cNvPr id="70837" name="Rectangle 473"/>
            <p:cNvSpPr>
              <a:spLocks noChangeArrowheads="1"/>
            </p:cNvSpPr>
            <p:nvPr/>
          </p:nvSpPr>
          <p:spPr bwMode="auto">
            <a:xfrm>
              <a:off x="1702" y="3842"/>
              <a:ext cx="370" cy="3"/>
            </a:xfrm>
            <a:prstGeom prst="rect">
              <a:avLst/>
            </a:prstGeom>
            <a:solidFill>
              <a:srgbClr val="000000"/>
            </a:solidFill>
            <a:ln w="9525">
              <a:noFill/>
              <a:miter lim="800000"/>
              <a:headEnd/>
              <a:tailEnd/>
            </a:ln>
          </p:spPr>
          <p:txBody>
            <a:bodyPr/>
            <a:lstStyle/>
            <a:p>
              <a:endParaRPr lang="en-GB"/>
            </a:p>
          </p:txBody>
        </p:sp>
        <p:sp>
          <p:nvSpPr>
            <p:cNvPr id="70838" name="Line 474"/>
            <p:cNvSpPr>
              <a:spLocks noChangeShapeType="1"/>
            </p:cNvSpPr>
            <p:nvPr/>
          </p:nvSpPr>
          <p:spPr bwMode="auto">
            <a:xfrm>
              <a:off x="1702" y="3842"/>
              <a:ext cx="370" cy="1"/>
            </a:xfrm>
            <a:prstGeom prst="line">
              <a:avLst/>
            </a:prstGeom>
            <a:noFill/>
            <a:ln w="0">
              <a:solidFill>
                <a:srgbClr val="000000"/>
              </a:solidFill>
              <a:round/>
              <a:headEnd/>
              <a:tailEnd/>
            </a:ln>
          </p:spPr>
          <p:txBody>
            <a:bodyPr/>
            <a:lstStyle/>
            <a:p>
              <a:endParaRPr lang="en-GB"/>
            </a:p>
          </p:txBody>
        </p:sp>
        <p:sp>
          <p:nvSpPr>
            <p:cNvPr id="70839" name="Rectangle 475"/>
            <p:cNvSpPr>
              <a:spLocks noChangeArrowheads="1"/>
            </p:cNvSpPr>
            <p:nvPr/>
          </p:nvSpPr>
          <p:spPr bwMode="auto">
            <a:xfrm>
              <a:off x="2072" y="3842"/>
              <a:ext cx="3" cy="4"/>
            </a:xfrm>
            <a:prstGeom prst="rect">
              <a:avLst/>
            </a:prstGeom>
            <a:solidFill>
              <a:srgbClr val="000000"/>
            </a:solidFill>
            <a:ln w="9525">
              <a:noFill/>
              <a:miter lim="800000"/>
              <a:headEnd/>
              <a:tailEnd/>
            </a:ln>
          </p:spPr>
          <p:txBody>
            <a:bodyPr/>
            <a:lstStyle/>
            <a:p>
              <a:endParaRPr lang="en-GB"/>
            </a:p>
          </p:txBody>
        </p:sp>
        <p:sp>
          <p:nvSpPr>
            <p:cNvPr id="70840" name="Line 476"/>
            <p:cNvSpPr>
              <a:spLocks noChangeShapeType="1"/>
            </p:cNvSpPr>
            <p:nvPr/>
          </p:nvSpPr>
          <p:spPr bwMode="auto">
            <a:xfrm>
              <a:off x="2072" y="3842"/>
              <a:ext cx="1" cy="4"/>
            </a:xfrm>
            <a:prstGeom prst="line">
              <a:avLst/>
            </a:prstGeom>
            <a:noFill/>
            <a:ln w="0">
              <a:solidFill>
                <a:srgbClr val="000000"/>
              </a:solidFill>
              <a:round/>
              <a:headEnd/>
              <a:tailEnd/>
            </a:ln>
          </p:spPr>
          <p:txBody>
            <a:bodyPr/>
            <a:lstStyle/>
            <a:p>
              <a:endParaRPr lang="en-GB"/>
            </a:p>
          </p:txBody>
        </p:sp>
        <p:sp>
          <p:nvSpPr>
            <p:cNvPr id="70841" name="Rectangle 477"/>
            <p:cNvSpPr>
              <a:spLocks noChangeArrowheads="1"/>
            </p:cNvSpPr>
            <p:nvPr/>
          </p:nvSpPr>
          <p:spPr bwMode="auto">
            <a:xfrm>
              <a:off x="2075" y="3842"/>
              <a:ext cx="368" cy="3"/>
            </a:xfrm>
            <a:prstGeom prst="rect">
              <a:avLst/>
            </a:prstGeom>
            <a:solidFill>
              <a:srgbClr val="000000"/>
            </a:solidFill>
            <a:ln w="9525">
              <a:noFill/>
              <a:miter lim="800000"/>
              <a:headEnd/>
              <a:tailEnd/>
            </a:ln>
          </p:spPr>
          <p:txBody>
            <a:bodyPr/>
            <a:lstStyle/>
            <a:p>
              <a:endParaRPr lang="en-GB"/>
            </a:p>
          </p:txBody>
        </p:sp>
        <p:sp>
          <p:nvSpPr>
            <p:cNvPr id="70842" name="Line 478"/>
            <p:cNvSpPr>
              <a:spLocks noChangeShapeType="1"/>
            </p:cNvSpPr>
            <p:nvPr/>
          </p:nvSpPr>
          <p:spPr bwMode="auto">
            <a:xfrm>
              <a:off x="2075" y="3842"/>
              <a:ext cx="368" cy="1"/>
            </a:xfrm>
            <a:prstGeom prst="line">
              <a:avLst/>
            </a:prstGeom>
            <a:noFill/>
            <a:ln w="0">
              <a:solidFill>
                <a:srgbClr val="000000"/>
              </a:solidFill>
              <a:round/>
              <a:headEnd/>
              <a:tailEnd/>
            </a:ln>
          </p:spPr>
          <p:txBody>
            <a:bodyPr/>
            <a:lstStyle/>
            <a:p>
              <a:endParaRPr lang="en-GB"/>
            </a:p>
          </p:txBody>
        </p:sp>
        <p:sp>
          <p:nvSpPr>
            <p:cNvPr id="70843" name="Rectangle 479"/>
            <p:cNvSpPr>
              <a:spLocks noChangeArrowheads="1"/>
            </p:cNvSpPr>
            <p:nvPr/>
          </p:nvSpPr>
          <p:spPr bwMode="auto">
            <a:xfrm>
              <a:off x="2443" y="3842"/>
              <a:ext cx="3" cy="4"/>
            </a:xfrm>
            <a:prstGeom prst="rect">
              <a:avLst/>
            </a:prstGeom>
            <a:solidFill>
              <a:srgbClr val="000000"/>
            </a:solidFill>
            <a:ln w="9525">
              <a:noFill/>
              <a:miter lim="800000"/>
              <a:headEnd/>
              <a:tailEnd/>
            </a:ln>
          </p:spPr>
          <p:txBody>
            <a:bodyPr/>
            <a:lstStyle/>
            <a:p>
              <a:endParaRPr lang="en-GB"/>
            </a:p>
          </p:txBody>
        </p:sp>
        <p:sp>
          <p:nvSpPr>
            <p:cNvPr id="70844" name="Line 480"/>
            <p:cNvSpPr>
              <a:spLocks noChangeShapeType="1"/>
            </p:cNvSpPr>
            <p:nvPr/>
          </p:nvSpPr>
          <p:spPr bwMode="auto">
            <a:xfrm>
              <a:off x="2443" y="3842"/>
              <a:ext cx="1" cy="4"/>
            </a:xfrm>
            <a:prstGeom prst="line">
              <a:avLst/>
            </a:prstGeom>
            <a:noFill/>
            <a:ln w="0">
              <a:solidFill>
                <a:srgbClr val="000000"/>
              </a:solidFill>
              <a:round/>
              <a:headEnd/>
              <a:tailEnd/>
            </a:ln>
          </p:spPr>
          <p:txBody>
            <a:bodyPr/>
            <a:lstStyle/>
            <a:p>
              <a:endParaRPr lang="en-GB"/>
            </a:p>
          </p:txBody>
        </p:sp>
        <p:sp>
          <p:nvSpPr>
            <p:cNvPr id="70845" name="Rectangle 481"/>
            <p:cNvSpPr>
              <a:spLocks noChangeArrowheads="1"/>
            </p:cNvSpPr>
            <p:nvPr/>
          </p:nvSpPr>
          <p:spPr bwMode="auto">
            <a:xfrm>
              <a:off x="2446" y="3842"/>
              <a:ext cx="370" cy="3"/>
            </a:xfrm>
            <a:prstGeom prst="rect">
              <a:avLst/>
            </a:prstGeom>
            <a:solidFill>
              <a:srgbClr val="000000"/>
            </a:solidFill>
            <a:ln w="9525">
              <a:noFill/>
              <a:miter lim="800000"/>
              <a:headEnd/>
              <a:tailEnd/>
            </a:ln>
          </p:spPr>
          <p:txBody>
            <a:bodyPr/>
            <a:lstStyle/>
            <a:p>
              <a:endParaRPr lang="en-GB"/>
            </a:p>
          </p:txBody>
        </p:sp>
        <p:sp>
          <p:nvSpPr>
            <p:cNvPr id="70846" name="Line 482"/>
            <p:cNvSpPr>
              <a:spLocks noChangeShapeType="1"/>
            </p:cNvSpPr>
            <p:nvPr/>
          </p:nvSpPr>
          <p:spPr bwMode="auto">
            <a:xfrm>
              <a:off x="2446" y="3842"/>
              <a:ext cx="370" cy="1"/>
            </a:xfrm>
            <a:prstGeom prst="line">
              <a:avLst/>
            </a:prstGeom>
            <a:noFill/>
            <a:ln w="0">
              <a:solidFill>
                <a:srgbClr val="000000"/>
              </a:solidFill>
              <a:round/>
              <a:headEnd/>
              <a:tailEnd/>
            </a:ln>
          </p:spPr>
          <p:txBody>
            <a:bodyPr/>
            <a:lstStyle/>
            <a:p>
              <a:endParaRPr lang="en-GB"/>
            </a:p>
          </p:txBody>
        </p:sp>
        <p:sp>
          <p:nvSpPr>
            <p:cNvPr id="70847" name="Rectangle 483"/>
            <p:cNvSpPr>
              <a:spLocks noChangeArrowheads="1"/>
            </p:cNvSpPr>
            <p:nvPr/>
          </p:nvSpPr>
          <p:spPr bwMode="auto">
            <a:xfrm>
              <a:off x="2816" y="3842"/>
              <a:ext cx="3" cy="4"/>
            </a:xfrm>
            <a:prstGeom prst="rect">
              <a:avLst/>
            </a:prstGeom>
            <a:solidFill>
              <a:srgbClr val="000000"/>
            </a:solidFill>
            <a:ln w="9525">
              <a:noFill/>
              <a:miter lim="800000"/>
              <a:headEnd/>
              <a:tailEnd/>
            </a:ln>
          </p:spPr>
          <p:txBody>
            <a:bodyPr/>
            <a:lstStyle/>
            <a:p>
              <a:endParaRPr lang="en-GB"/>
            </a:p>
          </p:txBody>
        </p:sp>
        <p:sp>
          <p:nvSpPr>
            <p:cNvPr id="70848" name="Line 484"/>
            <p:cNvSpPr>
              <a:spLocks noChangeShapeType="1"/>
            </p:cNvSpPr>
            <p:nvPr/>
          </p:nvSpPr>
          <p:spPr bwMode="auto">
            <a:xfrm>
              <a:off x="2816" y="3842"/>
              <a:ext cx="1" cy="4"/>
            </a:xfrm>
            <a:prstGeom prst="line">
              <a:avLst/>
            </a:prstGeom>
            <a:noFill/>
            <a:ln w="0">
              <a:solidFill>
                <a:srgbClr val="000000"/>
              </a:solidFill>
              <a:round/>
              <a:headEnd/>
              <a:tailEnd/>
            </a:ln>
          </p:spPr>
          <p:txBody>
            <a:bodyPr/>
            <a:lstStyle/>
            <a:p>
              <a:endParaRPr lang="en-GB"/>
            </a:p>
          </p:txBody>
        </p:sp>
        <p:sp>
          <p:nvSpPr>
            <p:cNvPr id="70849" name="Rectangle 485"/>
            <p:cNvSpPr>
              <a:spLocks noChangeArrowheads="1"/>
            </p:cNvSpPr>
            <p:nvPr/>
          </p:nvSpPr>
          <p:spPr bwMode="auto">
            <a:xfrm>
              <a:off x="2819" y="3842"/>
              <a:ext cx="370" cy="3"/>
            </a:xfrm>
            <a:prstGeom prst="rect">
              <a:avLst/>
            </a:prstGeom>
            <a:solidFill>
              <a:srgbClr val="000000"/>
            </a:solidFill>
            <a:ln w="9525">
              <a:noFill/>
              <a:miter lim="800000"/>
              <a:headEnd/>
              <a:tailEnd/>
            </a:ln>
          </p:spPr>
          <p:txBody>
            <a:bodyPr/>
            <a:lstStyle/>
            <a:p>
              <a:endParaRPr lang="en-GB"/>
            </a:p>
          </p:txBody>
        </p:sp>
        <p:sp>
          <p:nvSpPr>
            <p:cNvPr id="70850" name="Line 486"/>
            <p:cNvSpPr>
              <a:spLocks noChangeShapeType="1"/>
            </p:cNvSpPr>
            <p:nvPr/>
          </p:nvSpPr>
          <p:spPr bwMode="auto">
            <a:xfrm>
              <a:off x="2819" y="3842"/>
              <a:ext cx="370" cy="1"/>
            </a:xfrm>
            <a:prstGeom prst="line">
              <a:avLst/>
            </a:prstGeom>
            <a:noFill/>
            <a:ln w="0">
              <a:solidFill>
                <a:srgbClr val="000000"/>
              </a:solidFill>
              <a:round/>
              <a:headEnd/>
              <a:tailEnd/>
            </a:ln>
          </p:spPr>
          <p:txBody>
            <a:bodyPr/>
            <a:lstStyle/>
            <a:p>
              <a:endParaRPr lang="en-GB"/>
            </a:p>
          </p:txBody>
        </p:sp>
        <p:sp>
          <p:nvSpPr>
            <p:cNvPr id="70851" name="Rectangle 487"/>
            <p:cNvSpPr>
              <a:spLocks noChangeArrowheads="1"/>
            </p:cNvSpPr>
            <p:nvPr/>
          </p:nvSpPr>
          <p:spPr bwMode="auto">
            <a:xfrm>
              <a:off x="3189" y="3842"/>
              <a:ext cx="3" cy="4"/>
            </a:xfrm>
            <a:prstGeom prst="rect">
              <a:avLst/>
            </a:prstGeom>
            <a:solidFill>
              <a:srgbClr val="000000"/>
            </a:solidFill>
            <a:ln w="9525">
              <a:noFill/>
              <a:miter lim="800000"/>
              <a:headEnd/>
              <a:tailEnd/>
            </a:ln>
          </p:spPr>
          <p:txBody>
            <a:bodyPr/>
            <a:lstStyle/>
            <a:p>
              <a:endParaRPr lang="en-GB"/>
            </a:p>
          </p:txBody>
        </p:sp>
        <p:sp>
          <p:nvSpPr>
            <p:cNvPr id="70852" name="Line 488"/>
            <p:cNvSpPr>
              <a:spLocks noChangeShapeType="1"/>
            </p:cNvSpPr>
            <p:nvPr/>
          </p:nvSpPr>
          <p:spPr bwMode="auto">
            <a:xfrm>
              <a:off x="3189" y="3842"/>
              <a:ext cx="1" cy="4"/>
            </a:xfrm>
            <a:prstGeom prst="line">
              <a:avLst/>
            </a:prstGeom>
            <a:noFill/>
            <a:ln w="0">
              <a:solidFill>
                <a:srgbClr val="000000"/>
              </a:solidFill>
              <a:round/>
              <a:headEnd/>
              <a:tailEnd/>
            </a:ln>
          </p:spPr>
          <p:txBody>
            <a:bodyPr/>
            <a:lstStyle/>
            <a:p>
              <a:endParaRPr lang="en-GB"/>
            </a:p>
          </p:txBody>
        </p:sp>
        <p:sp>
          <p:nvSpPr>
            <p:cNvPr id="70853" name="Rectangle 489"/>
            <p:cNvSpPr>
              <a:spLocks noChangeArrowheads="1"/>
            </p:cNvSpPr>
            <p:nvPr/>
          </p:nvSpPr>
          <p:spPr bwMode="auto">
            <a:xfrm>
              <a:off x="3192" y="3842"/>
              <a:ext cx="369" cy="3"/>
            </a:xfrm>
            <a:prstGeom prst="rect">
              <a:avLst/>
            </a:prstGeom>
            <a:solidFill>
              <a:srgbClr val="000000"/>
            </a:solidFill>
            <a:ln w="9525">
              <a:noFill/>
              <a:miter lim="800000"/>
              <a:headEnd/>
              <a:tailEnd/>
            </a:ln>
          </p:spPr>
          <p:txBody>
            <a:bodyPr/>
            <a:lstStyle/>
            <a:p>
              <a:endParaRPr lang="en-GB"/>
            </a:p>
          </p:txBody>
        </p:sp>
        <p:sp>
          <p:nvSpPr>
            <p:cNvPr id="70854" name="Line 490"/>
            <p:cNvSpPr>
              <a:spLocks noChangeShapeType="1"/>
            </p:cNvSpPr>
            <p:nvPr/>
          </p:nvSpPr>
          <p:spPr bwMode="auto">
            <a:xfrm>
              <a:off x="3192" y="3842"/>
              <a:ext cx="369" cy="1"/>
            </a:xfrm>
            <a:prstGeom prst="line">
              <a:avLst/>
            </a:prstGeom>
            <a:noFill/>
            <a:ln w="0">
              <a:solidFill>
                <a:srgbClr val="000000"/>
              </a:solidFill>
              <a:round/>
              <a:headEnd/>
              <a:tailEnd/>
            </a:ln>
          </p:spPr>
          <p:txBody>
            <a:bodyPr/>
            <a:lstStyle/>
            <a:p>
              <a:endParaRPr lang="en-GB"/>
            </a:p>
          </p:txBody>
        </p:sp>
        <p:sp>
          <p:nvSpPr>
            <p:cNvPr id="70855" name="Rectangle 491"/>
            <p:cNvSpPr>
              <a:spLocks noChangeArrowheads="1"/>
            </p:cNvSpPr>
            <p:nvPr/>
          </p:nvSpPr>
          <p:spPr bwMode="auto">
            <a:xfrm>
              <a:off x="3561" y="3842"/>
              <a:ext cx="3" cy="4"/>
            </a:xfrm>
            <a:prstGeom prst="rect">
              <a:avLst/>
            </a:prstGeom>
            <a:solidFill>
              <a:srgbClr val="000000"/>
            </a:solidFill>
            <a:ln w="9525">
              <a:noFill/>
              <a:miter lim="800000"/>
              <a:headEnd/>
              <a:tailEnd/>
            </a:ln>
          </p:spPr>
          <p:txBody>
            <a:bodyPr/>
            <a:lstStyle/>
            <a:p>
              <a:endParaRPr lang="en-GB"/>
            </a:p>
          </p:txBody>
        </p:sp>
        <p:sp>
          <p:nvSpPr>
            <p:cNvPr id="70856" name="Line 492"/>
            <p:cNvSpPr>
              <a:spLocks noChangeShapeType="1"/>
            </p:cNvSpPr>
            <p:nvPr/>
          </p:nvSpPr>
          <p:spPr bwMode="auto">
            <a:xfrm>
              <a:off x="3561" y="3842"/>
              <a:ext cx="1" cy="4"/>
            </a:xfrm>
            <a:prstGeom prst="line">
              <a:avLst/>
            </a:prstGeom>
            <a:noFill/>
            <a:ln w="0">
              <a:solidFill>
                <a:srgbClr val="000000"/>
              </a:solidFill>
              <a:round/>
              <a:headEnd/>
              <a:tailEnd/>
            </a:ln>
          </p:spPr>
          <p:txBody>
            <a:bodyPr/>
            <a:lstStyle/>
            <a:p>
              <a:endParaRPr lang="en-GB"/>
            </a:p>
          </p:txBody>
        </p:sp>
        <p:sp>
          <p:nvSpPr>
            <p:cNvPr id="70857" name="Rectangle 493"/>
            <p:cNvSpPr>
              <a:spLocks noChangeArrowheads="1"/>
            </p:cNvSpPr>
            <p:nvPr/>
          </p:nvSpPr>
          <p:spPr bwMode="auto">
            <a:xfrm>
              <a:off x="3564" y="3842"/>
              <a:ext cx="370" cy="3"/>
            </a:xfrm>
            <a:prstGeom prst="rect">
              <a:avLst/>
            </a:prstGeom>
            <a:solidFill>
              <a:srgbClr val="000000"/>
            </a:solidFill>
            <a:ln w="9525">
              <a:noFill/>
              <a:miter lim="800000"/>
              <a:headEnd/>
              <a:tailEnd/>
            </a:ln>
          </p:spPr>
          <p:txBody>
            <a:bodyPr/>
            <a:lstStyle/>
            <a:p>
              <a:endParaRPr lang="en-GB"/>
            </a:p>
          </p:txBody>
        </p:sp>
        <p:sp>
          <p:nvSpPr>
            <p:cNvPr id="70858" name="Line 494"/>
            <p:cNvSpPr>
              <a:spLocks noChangeShapeType="1"/>
            </p:cNvSpPr>
            <p:nvPr/>
          </p:nvSpPr>
          <p:spPr bwMode="auto">
            <a:xfrm>
              <a:off x="3564" y="3842"/>
              <a:ext cx="370" cy="1"/>
            </a:xfrm>
            <a:prstGeom prst="line">
              <a:avLst/>
            </a:prstGeom>
            <a:noFill/>
            <a:ln w="0">
              <a:solidFill>
                <a:srgbClr val="000000"/>
              </a:solidFill>
              <a:round/>
              <a:headEnd/>
              <a:tailEnd/>
            </a:ln>
          </p:spPr>
          <p:txBody>
            <a:bodyPr/>
            <a:lstStyle/>
            <a:p>
              <a:endParaRPr lang="en-GB"/>
            </a:p>
          </p:txBody>
        </p:sp>
        <p:sp>
          <p:nvSpPr>
            <p:cNvPr id="70859" name="Rectangle 495"/>
            <p:cNvSpPr>
              <a:spLocks noChangeArrowheads="1"/>
            </p:cNvSpPr>
            <p:nvPr/>
          </p:nvSpPr>
          <p:spPr bwMode="auto">
            <a:xfrm>
              <a:off x="3934" y="3842"/>
              <a:ext cx="3" cy="4"/>
            </a:xfrm>
            <a:prstGeom prst="rect">
              <a:avLst/>
            </a:prstGeom>
            <a:solidFill>
              <a:srgbClr val="000000"/>
            </a:solidFill>
            <a:ln w="9525">
              <a:noFill/>
              <a:miter lim="800000"/>
              <a:headEnd/>
              <a:tailEnd/>
            </a:ln>
          </p:spPr>
          <p:txBody>
            <a:bodyPr/>
            <a:lstStyle/>
            <a:p>
              <a:endParaRPr lang="en-GB"/>
            </a:p>
          </p:txBody>
        </p:sp>
        <p:sp>
          <p:nvSpPr>
            <p:cNvPr id="70860" name="Line 496"/>
            <p:cNvSpPr>
              <a:spLocks noChangeShapeType="1"/>
            </p:cNvSpPr>
            <p:nvPr/>
          </p:nvSpPr>
          <p:spPr bwMode="auto">
            <a:xfrm>
              <a:off x="3934" y="3842"/>
              <a:ext cx="1" cy="4"/>
            </a:xfrm>
            <a:prstGeom prst="line">
              <a:avLst/>
            </a:prstGeom>
            <a:noFill/>
            <a:ln w="0">
              <a:solidFill>
                <a:srgbClr val="000000"/>
              </a:solidFill>
              <a:round/>
              <a:headEnd/>
              <a:tailEnd/>
            </a:ln>
          </p:spPr>
          <p:txBody>
            <a:bodyPr/>
            <a:lstStyle/>
            <a:p>
              <a:endParaRPr lang="en-GB"/>
            </a:p>
          </p:txBody>
        </p:sp>
        <p:sp>
          <p:nvSpPr>
            <p:cNvPr id="70861" name="Rectangle 497"/>
            <p:cNvSpPr>
              <a:spLocks noChangeArrowheads="1"/>
            </p:cNvSpPr>
            <p:nvPr/>
          </p:nvSpPr>
          <p:spPr bwMode="auto">
            <a:xfrm>
              <a:off x="500" y="3846"/>
              <a:ext cx="3" cy="396"/>
            </a:xfrm>
            <a:prstGeom prst="rect">
              <a:avLst/>
            </a:prstGeom>
            <a:solidFill>
              <a:srgbClr val="000000"/>
            </a:solidFill>
            <a:ln w="9525">
              <a:noFill/>
              <a:miter lim="800000"/>
              <a:headEnd/>
              <a:tailEnd/>
            </a:ln>
          </p:spPr>
          <p:txBody>
            <a:bodyPr/>
            <a:lstStyle/>
            <a:p>
              <a:endParaRPr lang="en-GB"/>
            </a:p>
          </p:txBody>
        </p:sp>
        <p:sp>
          <p:nvSpPr>
            <p:cNvPr id="70862" name="Line 498"/>
            <p:cNvSpPr>
              <a:spLocks noChangeShapeType="1"/>
            </p:cNvSpPr>
            <p:nvPr/>
          </p:nvSpPr>
          <p:spPr bwMode="auto">
            <a:xfrm>
              <a:off x="500" y="3846"/>
              <a:ext cx="1" cy="396"/>
            </a:xfrm>
            <a:prstGeom prst="line">
              <a:avLst/>
            </a:prstGeom>
            <a:noFill/>
            <a:ln w="0">
              <a:solidFill>
                <a:srgbClr val="000000"/>
              </a:solidFill>
              <a:round/>
              <a:headEnd/>
              <a:tailEnd/>
            </a:ln>
          </p:spPr>
          <p:txBody>
            <a:bodyPr/>
            <a:lstStyle/>
            <a:p>
              <a:endParaRPr lang="en-GB"/>
            </a:p>
          </p:txBody>
        </p:sp>
        <p:sp>
          <p:nvSpPr>
            <p:cNvPr id="70863" name="Rectangle 499"/>
            <p:cNvSpPr>
              <a:spLocks noChangeArrowheads="1"/>
            </p:cNvSpPr>
            <p:nvPr/>
          </p:nvSpPr>
          <p:spPr bwMode="auto">
            <a:xfrm>
              <a:off x="1327" y="3846"/>
              <a:ext cx="3" cy="396"/>
            </a:xfrm>
            <a:prstGeom prst="rect">
              <a:avLst/>
            </a:prstGeom>
            <a:solidFill>
              <a:srgbClr val="000000"/>
            </a:solidFill>
            <a:ln w="9525">
              <a:noFill/>
              <a:miter lim="800000"/>
              <a:headEnd/>
              <a:tailEnd/>
            </a:ln>
          </p:spPr>
          <p:txBody>
            <a:bodyPr/>
            <a:lstStyle/>
            <a:p>
              <a:endParaRPr lang="en-GB"/>
            </a:p>
          </p:txBody>
        </p:sp>
        <p:sp>
          <p:nvSpPr>
            <p:cNvPr id="70864" name="Line 500"/>
            <p:cNvSpPr>
              <a:spLocks noChangeShapeType="1"/>
            </p:cNvSpPr>
            <p:nvPr/>
          </p:nvSpPr>
          <p:spPr bwMode="auto">
            <a:xfrm>
              <a:off x="1327" y="3846"/>
              <a:ext cx="1" cy="396"/>
            </a:xfrm>
            <a:prstGeom prst="line">
              <a:avLst/>
            </a:prstGeom>
            <a:noFill/>
            <a:ln w="0">
              <a:solidFill>
                <a:srgbClr val="000000"/>
              </a:solidFill>
              <a:round/>
              <a:headEnd/>
              <a:tailEnd/>
            </a:ln>
          </p:spPr>
          <p:txBody>
            <a:bodyPr/>
            <a:lstStyle/>
            <a:p>
              <a:endParaRPr lang="en-GB"/>
            </a:p>
          </p:txBody>
        </p:sp>
        <p:sp>
          <p:nvSpPr>
            <p:cNvPr id="70865" name="Rectangle 501"/>
            <p:cNvSpPr>
              <a:spLocks noChangeArrowheads="1"/>
            </p:cNvSpPr>
            <p:nvPr/>
          </p:nvSpPr>
          <p:spPr bwMode="auto">
            <a:xfrm>
              <a:off x="1699" y="3846"/>
              <a:ext cx="3" cy="396"/>
            </a:xfrm>
            <a:prstGeom prst="rect">
              <a:avLst/>
            </a:prstGeom>
            <a:solidFill>
              <a:srgbClr val="000000"/>
            </a:solidFill>
            <a:ln w="9525">
              <a:noFill/>
              <a:miter lim="800000"/>
              <a:headEnd/>
              <a:tailEnd/>
            </a:ln>
          </p:spPr>
          <p:txBody>
            <a:bodyPr/>
            <a:lstStyle/>
            <a:p>
              <a:endParaRPr lang="en-GB"/>
            </a:p>
          </p:txBody>
        </p:sp>
        <p:sp>
          <p:nvSpPr>
            <p:cNvPr id="70866" name="Line 502"/>
            <p:cNvSpPr>
              <a:spLocks noChangeShapeType="1"/>
            </p:cNvSpPr>
            <p:nvPr/>
          </p:nvSpPr>
          <p:spPr bwMode="auto">
            <a:xfrm>
              <a:off x="1699" y="3846"/>
              <a:ext cx="1" cy="396"/>
            </a:xfrm>
            <a:prstGeom prst="line">
              <a:avLst/>
            </a:prstGeom>
            <a:noFill/>
            <a:ln w="0">
              <a:solidFill>
                <a:srgbClr val="000000"/>
              </a:solidFill>
              <a:round/>
              <a:headEnd/>
              <a:tailEnd/>
            </a:ln>
          </p:spPr>
          <p:txBody>
            <a:bodyPr/>
            <a:lstStyle/>
            <a:p>
              <a:endParaRPr lang="en-GB"/>
            </a:p>
          </p:txBody>
        </p:sp>
        <p:sp>
          <p:nvSpPr>
            <p:cNvPr id="70867" name="Rectangle 503"/>
            <p:cNvSpPr>
              <a:spLocks noChangeArrowheads="1"/>
            </p:cNvSpPr>
            <p:nvPr/>
          </p:nvSpPr>
          <p:spPr bwMode="auto">
            <a:xfrm>
              <a:off x="2072" y="3846"/>
              <a:ext cx="3" cy="396"/>
            </a:xfrm>
            <a:prstGeom prst="rect">
              <a:avLst/>
            </a:prstGeom>
            <a:solidFill>
              <a:srgbClr val="000000"/>
            </a:solidFill>
            <a:ln w="9525">
              <a:noFill/>
              <a:miter lim="800000"/>
              <a:headEnd/>
              <a:tailEnd/>
            </a:ln>
          </p:spPr>
          <p:txBody>
            <a:bodyPr/>
            <a:lstStyle/>
            <a:p>
              <a:endParaRPr lang="en-GB"/>
            </a:p>
          </p:txBody>
        </p:sp>
        <p:sp>
          <p:nvSpPr>
            <p:cNvPr id="70868" name="Line 504"/>
            <p:cNvSpPr>
              <a:spLocks noChangeShapeType="1"/>
            </p:cNvSpPr>
            <p:nvPr/>
          </p:nvSpPr>
          <p:spPr bwMode="auto">
            <a:xfrm>
              <a:off x="2072" y="3846"/>
              <a:ext cx="1" cy="396"/>
            </a:xfrm>
            <a:prstGeom prst="line">
              <a:avLst/>
            </a:prstGeom>
            <a:noFill/>
            <a:ln w="0">
              <a:solidFill>
                <a:srgbClr val="000000"/>
              </a:solidFill>
              <a:round/>
              <a:headEnd/>
              <a:tailEnd/>
            </a:ln>
          </p:spPr>
          <p:txBody>
            <a:bodyPr/>
            <a:lstStyle/>
            <a:p>
              <a:endParaRPr lang="en-GB"/>
            </a:p>
          </p:txBody>
        </p:sp>
        <p:sp>
          <p:nvSpPr>
            <p:cNvPr id="70869" name="Rectangle 505"/>
            <p:cNvSpPr>
              <a:spLocks noChangeArrowheads="1"/>
            </p:cNvSpPr>
            <p:nvPr/>
          </p:nvSpPr>
          <p:spPr bwMode="auto">
            <a:xfrm>
              <a:off x="2443" y="3846"/>
              <a:ext cx="3" cy="396"/>
            </a:xfrm>
            <a:prstGeom prst="rect">
              <a:avLst/>
            </a:prstGeom>
            <a:solidFill>
              <a:srgbClr val="000000"/>
            </a:solidFill>
            <a:ln w="9525">
              <a:noFill/>
              <a:miter lim="800000"/>
              <a:headEnd/>
              <a:tailEnd/>
            </a:ln>
          </p:spPr>
          <p:txBody>
            <a:bodyPr/>
            <a:lstStyle/>
            <a:p>
              <a:endParaRPr lang="en-GB"/>
            </a:p>
          </p:txBody>
        </p:sp>
        <p:sp>
          <p:nvSpPr>
            <p:cNvPr id="70870" name="Line 506"/>
            <p:cNvSpPr>
              <a:spLocks noChangeShapeType="1"/>
            </p:cNvSpPr>
            <p:nvPr/>
          </p:nvSpPr>
          <p:spPr bwMode="auto">
            <a:xfrm>
              <a:off x="2443" y="3846"/>
              <a:ext cx="1" cy="396"/>
            </a:xfrm>
            <a:prstGeom prst="line">
              <a:avLst/>
            </a:prstGeom>
            <a:noFill/>
            <a:ln w="0">
              <a:solidFill>
                <a:srgbClr val="000000"/>
              </a:solidFill>
              <a:round/>
              <a:headEnd/>
              <a:tailEnd/>
            </a:ln>
          </p:spPr>
          <p:txBody>
            <a:bodyPr/>
            <a:lstStyle/>
            <a:p>
              <a:endParaRPr lang="en-GB"/>
            </a:p>
          </p:txBody>
        </p:sp>
        <p:sp>
          <p:nvSpPr>
            <p:cNvPr id="70871" name="Rectangle 507"/>
            <p:cNvSpPr>
              <a:spLocks noChangeArrowheads="1"/>
            </p:cNvSpPr>
            <p:nvPr/>
          </p:nvSpPr>
          <p:spPr bwMode="auto">
            <a:xfrm>
              <a:off x="2816" y="3846"/>
              <a:ext cx="3" cy="396"/>
            </a:xfrm>
            <a:prstGeom prst="rect">
              <a:avLst/>
            </a:prstGeom>
            <a:solidFill>
              <a:srgbClr val="000000"/>
            </a:solidFill>
            <a:ln w="9525">
              <a:noFill/>
              <a:miter lim="800000"/>
              <a:headEnd/>
              <a:tailEnd/>
            </a:ln>
          </p:spPr>
          <p:txBody>
            <a:bodyPr/>
            <a:lstStyle/>
            <a:p>
              <a:endParaRPr lang="en-GB"/>
            </a:p>
          </p:txBody>
        </p:sp>
        <p:sp>
          <p:nvSpPr>
            <p:cNvPr id="70872" name="Line 508"/>
            <p:cNvSpPr>
              <a:spLocks noChangeShapeType="1"/>
            </p:cNvSpPr>
            <p:nvPr/>
          </p:nvSpPr>
          <p:spPr bwMode="auto">
            <a:xfrm>
              <a:off x="2816" y="3846"/>
              <a:ext cx="1" cy="396"/>
            </a:xfrm>
            <a:prstGeom prst="line">
              <a:avLst/>
            </a:prstGeom>
            <a:noFill/>
            <a:ln w="0">
              <a:solidFill>
                <a:srgbClr val="000000"/>
              </a:solidFill>
              <a:round/>
              <a:headEnd/>
              <a:tailEnd/>
            </a:ln>
          </p:spPr>
          <p:txBody>
            <a:bodyPr/>
            <a:lstStyle/>
            <a:p>
              <a:endParaRPr lang="en-GB"/>
            </a:p>
          </p:txBody>
        </p:sp>
        <p:sp>
          <p:nvSpPr>
            <p:cNvPr id="70873" name="Rectangle 509"/>
            <p:cNvSpPr>
              <a:spLocks noChangeArrowheads="1"/>
            </p:cNvSpPr>
            <p:nvPr/>
          </p:nvSpPr>
          <p:spPr bwMode="auto">
            <a:xfrm>
              <a:off x="3189" y="3846"/>
              <a:ext cx="3" cy="396"/>
            </a:xfrm>
            <a:prstGeom prst="rect">
              <a:avLst/>
            </a:prstGeom>
            <a:solidFill>
              <a:srgbClr val="000000"/>
            </a:solidFill>
            <a:ln w="9525">
              <a:noFill/>
              <a:miter lim="800000"/>
              <a:headEnd/>
              <a:tailEnd/>
            </a:ln>
          </p:spPr>
          <p:txBody>
            <a:bodyPr/>
            <a:lstStyle/>
            <a:p>
              <a:endParaRPr lang="en-GB"/>
            </a:p>
          </p:txBody>
        </p:sp>
        <p:sp>
          <p:nvSpPr>
            <p:cNvPr id="70874" name="Line 510"/>
            <p:cNvSpPr>
              <a:spLocks noChangeShapeType="1"/>
            </p:cNvSpPr>
            <p:nvPr/>
          </p:nvSpPr>
          <p:spPr bwMode="auto">
            <a:xfrm>
              <a:off x="3189" y="3846"/>
              <a:ext cx="1" cy="396"/>
            </a:xfrm>
            <a:prstGeom prst="line">
              <a:avLst/>
            </a:prstGeom>
            <a:noFill/>
            <a:ln w="0">
              <a:solidFill>
                <a:srgbClr val="000000"/>
              </a:solidFill>
              <a:round/>
              <a:headEnd/>
              <a:tailEnd/>
            </a:ln>
          </p:spPr>
          <p:txBody>
            <a:bodyPr/>
            <a:lstStyle/>
            <a:p>
              <a:endParaRPr lang="en-GB"/>
            </a:p>
          </p:txBody>
        </p:sp>
        <p:sp>
          <p:nvSpPr>
            <p:cNvPr id="70875" name="Rectangle 511"/>
            <p:cNvSpPr>
              <a:spLocks noChangeArrowheads="1"/>
            </p:cNvSpPr>
            <p:nvPr/>
          </p:nvSpPr>
          <p:spPr bwMode="auto">
            <a:xfrm>
              <a:off x="3561" y="3846"/>
              <a:ext cx="3" cy="396"/>
            </a:xfrm>
            <a:prstGeom prst="rect">
              <a:avLst/>
            </a:prstGeom>
            <a:solidFill>
              <a:srgbClr val="000000"/>
            </a:solidFill>
            <a:ln w="9525">
              <a:noFill/>
              <a:miter lim="800000"/>
              <a:headEnd/>
              <a:tailEnd/>
            </a:ln>
          </p:spPr>
          <p:txBody>
            <a:bodyPr/>
            <a:lstStyle/>
            <a:p>
              <a:endParaRPr lang="en-GB"/>
            </a:p>
          </p:txBody>
        </p:sp>
        <p:sp>
          <p:nvSpPr>
            <p:cNvPr id="70876" name="Line 512"/>
            <p:cNvSpPr>
              <a:spLocks noChangeShapeType="1"/>
            </p:cNvSpPr>
            <p:nvPr/>
          </p:nvSpPr>
          <p:spPr bwMode="auto">
            <a:xfrm>
              <a:off x="3561" y="3846"/>
              <a:ext cx="1" cy="396"/>
            </a:xfrm>
            <a:prstGeom prst="line">
              <a:avLst/>
            </a:prstGeom>
            <a:noFill/>
            <a:ln w="0">
              <a:solidFill>
                <a:srgbClr val="000000"/>
              </a:solidFill>
              <a:round/>
              <a:headEnd/>
              <a:tailEnd/>
            </a:ln>
          </p:spPr>
          <p:txBody>
            <a:bodyPr/>
            <a:lstStyle/>
            <a:p>
              <a:endParaRPr lang="en-GB"/>
            </a:p>
          </p:txBody>
        </p:sp>
        <p:sp>
          <p:nvSpPr>
            <p:cNvPr id="70877" name="Rectangle 513"/>
            <p:cNvSpPr>
              <a:spLocks noChangeArrowheads="1"/>
            </p:cNvSpPr>
            <p:nvPr/>
          </p:nvSpPr>
          <p:spPr bwMode="auto">
            <a:xfrm>
              <a:off x="3934" y="3846"/>
              <a:ext cx="3" cy="396"/>
            </a:xfrm>
            <a:prstGeom prst="rect">
              <a:avLst/>
            </a:prstGeom>
            <a:solidFill>
              <a:srgbClr val="000000"/>
            </a:solidFill>
            <a:ln w="9525">
              <a:noFill/>
              <a:miter lim="800000"/>
              <a:headEnd/>
              <a:tailEnd/>
            </a:ln>
          </p:spPr>
          <p:txBody>
            <a:bodyPr/>
            <a:lstStyle/>
            <a:p>
              <a:endParaRPr lang="en-GB"/>
            </a:p>
          </p:txBody>
        </p:sp>
        <p:sp>
          <p:nvSpPr>
            <p:cNvPr id="70878" name="Line 514"/>
            <p:cNvSpPr>
              <a:spLocks noChangeShapeType="1"/>
            </p:cNvSpPr>
            <p:nvPr/>
          </p:nvSpPr>
          <p:spPr bwMode="auto">
            <a:xfrm>
              <a:off x="3934" y="3846"/>
              <a:ext cx="1" cy="396"/>
            </a:xfrm>
            <a:prstGeom prst="line">
              <a:avLst/>
            </a:prstGeom>
            <a:noFill/>
            <a:ln w="0">
              <a:solidFill>
                <a:srgbClr val="000000"/>
              </a:solidFill>
              <a:round/>
              <a:headEnd/>
              <a:tailEnd/>
            </a:ln>
          </p:spPr>
          <p:txBody>
            <a:bodyPr/>
            <a:lstStyle/>
            <a:p>
              <a:endParaRPr lang="en-GB"/>
            </a:p>
          </p:txBody>
        </p:sp>
        <p:sp>
          <p:nvSpPr>
            <p:cNvPr id="70879" name="Rectangle 515"/>
            <p:cNvSpPr>
              <a:spLocks noChangeArrowheads="1"/>
            </p:cNvSpPr>
            <p:nvPr/>
          </p:nvSpPr>
          <p:spPr bwMode="auto">
            <a:xfrm>
              <a:off x="931" y="4319"/>
              <a:ext cx="0" cy="127"/>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80" name="Rectangle 516"/>
            <p:cNvSpPr>
              <a:spLocks noChangeArrowheads="1"/>
            </p:cNvSpPr>
            <p:nvPr/>
          </p:nvSpPr>
          <p:spPr bwMode="auto">
            <a:xfrm>
              <a:off x="526" y="4388"/>
              <a:ext cx="505" cy="10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STOCK TURNS: 50</a:t>
              </a:r>
              <a:endParaRPr lang="en-US" sz="1000">
                <a:latin typeface="Times New Roman" pitchFamily="18" charset="0"/>
              </a:endParaRPr>
            </a:p>
          </p:txBody>
        </p:sp>
        <p:sp>
          <p:nvSpPr>
            <p:cNvPr id="70881" name="Rectangle 517"/>
            <p:cNvSpPr>
              <a:spLocks noChangeArrowheads="1"/>
            </p:cNvSpPr>
            <p:nvPr/>
          </p:nvSpPr>
          <p:spPr bwMode="auto">
            <a:xfrm>
              <a:off x="587" y="445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882" name="Rectangle 518"/>
            <p:cNvSpPr>
              <a:spLocks noChangeArrowheads="1"/>
            </p:cNvSpPr>
            <p:nvPr/>
          </p:nvSpPr>
          <p:spPr bwMode="auto">
            <a:xfrm>
              <a:off x="647" y="4529"/>
              <a:ext cx="444"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30%  IMPROVEMENT</a:t>
              </a:r>
              <a:endParaRPr lang="en-US" sz="1000">
                <a:latin typeface="Times New Roman" pitchFamily="18" charset="0"/>
              </a:endParaRPr>
            </a:p>
          </p:txBody>
        </p:sp>
        <p:sp>
          <p:nvSpPr>
            <p:cNvPr id="70883" name="Rectangle 519"/>
            <p:cNvSpPr>
              <a:spLocks noChangeArrowheads="1"/>
            </p:cNvSpPr>
            <p:nvPr/>
          </p:nvSpPr>
          <p:spPr bwMode="auto">
            <a:xfrm>
              <a:off x="1497" y="43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a:t>
              </a:r>
              <a:endParaRPr lang="en-US" sz="1000">
                <a:latin typeface="Times New Roman" pitchFamily="18" charset="0"/>
              </a:endParaRPr>
            </a:p>
          </p:txBody>
        </p:sp>
        <p:sp>
          <p:nvSpPr>
            <p:cNvPr id="70884" name="Rectangle 520"/>
            <p:cNvSpPr>
              <a:spLocks noChangeArrowheads="1"/>
            </p:cNvSpPr>
            <p:nvPr/>
          </p:nvSpPr>
          <p:spPr bwMode="auto">
            <a:xfrm>
              <a:off x="1855" y="43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15%</a:t>
              </a:r>
              <a:endParaRPr lang="en-US" sz="1000">
                <a:latin typeface="Times New Roman" pitchFamily="18" charset="0"/>
              </a:endParaRPr>
            </a:p>
          </p:txBody>
        </p:sp>
        <p:sp>
          <p:nvSpPr>
            <p:cNvPr id="70885" name="Rectangle 521"/>
            <p:cNvSpPr>
              <a:spLocks noChangeArrowheads="1"/>
            </p:cNvSpPr>
            <p:nvPr/>
          </p:nvSpPr>
          <p:spPr bwMode="auto">
            <a:xfrm>
              <a:off x="3717" y="43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0886" name="Rectangle 522"/>
            <p:cNvSpPr>
              <a:spLocks noChangeArrowheads="1"/>
            </p:cNvSpPr>
            <p:nvPr/>
          </p:nvSpPr>
          <p:spPr bwMode="auto">
            <a:xfrm>
              <a:off x="500" y="4242"/>
              <a:ext cx="3" cy="4"/>
            </a:xfrm>
            <a:prstGeom prst="rect">
              <a:avLst/>
            </a:prstGeom>
            <a:solidFill>
              <a:srgbClr val="000000"/>
            </a:solidFill>
            <a:ln w="9525">
              <a:noFill/>
              <a:miter lim="800000"/>
              <a:headEnd/>
              <a:tailEnd/>
            </a:ln>
          </p:spPr>
          <p:txBody>
            <a:bodyPr/>
            <a:lstStyle/>
            <a:p>
              <a:endParaRPr lang="en-GB"/>
            </a:p>
          </p:txBody>
        </p:sp>
        <p:sp>
          <p:nvSpPr>
            <p:cNvPr id="70887" name="Line 523"/>
            <p:cNvSpPr>
              <a:spLocks noChangeShapeType="1"/>
            </p:cNvSpPr>
            <p:nvPr/>
          </p:nvSpPr>
          <p:spPr bwMode="auto">
            <a:xfrm>
              <a:off x="500" y="4242"/>
              <a:ext cx="1" cy="4"/>
            </a:xfrm>
            <a:prstGeom prst="line">
              <a:avLst/>
            </a:prstGeom>
            <a:noFill/>
            <a:ln w="0">
              <a:solidFill>
                <a:srgbClr val="000000"/>
              </a:solidFill>
              <a:round/>
              <a:headEnd/>
              <a:tailEnd/>
            </a:ln>
          </p:spPr>
          <p:txBody>
            <a:bodyPr/>
            <a:lstStyle/>
            <a:p>
              <a:endParaRPr lang="en-GB"/>
            </a:p>
          </p:txBody>
        </p:sp>
        <p:sp>
          <p:nvSpPr>
            <p:cNvPr id="70888" name="Rectangle 524"/>
            <p:cNvSpPr>
              <a:spLocks noChangeArrowheads="1"/>
            </p:cNvSpPr>
            <p:nvPr/>
          </p:nvSpPr>
          <p:spPr bwMode="auto">
            <a:xfrm>
              <a:off x="503" y="4242"/>
              <a:ext cx="824" cy="3"/>
            </a:xfrm>
            <a:prstGeom prst="rect">
              <a:avLst/>
            </a:prstGeom>
            <a:solidFill>
              <a:srgbClr val="000000"/>
            </a:solidFill>
            <a:ln w="9525">
              <a:noFill/>
              <a:miter lim="800000"/>
              <a:headEnd/>
              <a:tailEnd/>
            </a:ln>
          </p:spPr>
          <p:txBody>
            <a:bodyPr/>
            <a:lstStyle/>
            <a:p>
              <a:endParaRPr lang="en-GB"/>
            </a:p>
          </p:txBody>
        </p:sp>
        <p:sp>
          <p:nvSpPr>
            <p:cNvPr id="70889" name="Line 525"/>
            <p:cNvSpPr>
              <a:spLocks noChangeShapeType="1"/>
            </p:cNvSpPr>
            <p:nvPr/>
          </p:nvSpPr>
          <p:spPr bwMode="auto">
            <a:xfrm>
              <a:off x="503" y="4242"/>
              <a:ext cx="824" cy="1"/>
            </a:xfrm>
            <a:prstGeom prst="line">
              <a:avLst/>
            </a:prstGeom>
            <a:noFill/>
            <a:ln w="0">
              <a:solidFill>
                <a:srgbClr val="000000"/>
              </a:solidFill>
              <a:round/>
              <a:headEnd/>
              <a:tailEnd/>
            </a:ln>
          </p:spPr>
          <p:txBody>
            <a:bodyPr/>
            <a:lstStyle/>
            <a:p>
              <a:endParaRPr lang="en-GB"/>
            </a:p>
          </p:txBody>
        </p:sp>
        <p:sp>
          <p:nvSpPr>
            <p:cNvPr id="70890" name="Rectangle 526"/>
            <p:cNvSpPr>
              <a:spLocks noChangeArrowheads="1"/>
            </p:cNvSpPr>
            <p:nvPr/>
          </p:nvSpPr>
          <p:spPr bwMode="auto">
            <a:xfrm>
              <a:off x="1327" y="4242"/>
              <a:ext cx="3" cy="4"/>
            </a:xfrm>
            <a:prstGeom prst="rect">
              <a:avLst/>
            </a:prstGeom>
            <a:solidFill>
              <a:srgbClr val="000000"/>
            </a:solidFill>
            <a:ln w="9525">
              <a:noFill/>
              <a:miter lim="800000"/>
              <a:headEnd/>
              <a:tailEnd/>
            </a:ln>
          </p:spPr>
          <p:txBody>
            <a:bodyPr/>
            <a:lstStyle/>
            <a:p>
              <a:endParaRPr lang="en-GB"/>
            </a:p>
          </p:txBody>
        </p:sp>
        <p:sp>
          <p:nvSpPr>
            <p:cNvPr id="70891" name="Line 527"/>
            <p:cNvSpPr>
              <a:spLocks noChangeShapeType="1"/>
            </p:cNvSpPr>
            <p:nvPr/>
          </p:nvSpPr>
          <p:spPr bwMode="auto">
            <a:xfrm>
              <a:off x="1327" y="4242"/>
              <a:ext cx="1" cy="4"/>
            </a:xfrm>
            <a:prstGeom prst="line">
              <a:avLst/>
            </a:prstGeom>
            <a:noFill/>
            <a:ln w="0">
              <a:solidFill>
                <a:srgbClr val="000000"/>
              </a:solidFill>
              <a:round/>
              <a:headEnd/>
              <a:tailEnd/>
            </a:ln>
          </p:spPr>
          <p:txBody>
            <a:bodyPr/>
            <a:lstStyle/>
            <a:p>
              <a:endParaRPr lang="en-GB"/>
            </a:p>
          </p:txBody>
        </p:sp>
        <p:sp>
          <p:nvSpPr>
            <p:cNvPr id="70892" name="Rectangle 528"/>
            <p:cNvSpPr>
              <a:spLocks noChangeArrowheads="1"/>
            </p:cNvSpPr>
            <p:nvPr/>
          </p:nvSpPr>
          <p:spPr bwMode="auto">
            <a:xfrm>
              <a:off x="1330" y="4242"/>
              <a:ext cx="369" cy="3"/>
            </a:xfrm>
            <a:prstGeom prst="rect">
              <a:avLst/>
            </a:prstGeom>
            <a:solidFill>
              <a:srgbClr val="000000"/>
            </a:solidFill>
            <a:ln w="9525">
              <a:noFill/>
              <a:miter lim="800000"/>
              <a:headEnd/>
              <a:tailEnd/>
            </a:ln>
          </p:spPr>
          <p:txBody>
            <a:bodyPr/>
            <a:lstStyle/>
            <a:p>
              <a:endParaRPr lang="en-GB"/>
            </a:p>
          </p:txBody>
        </p:sp>
        <p:sp>
          <p:nvSpPr>
            <p:cNvPr id="70893" name="Line 529"/>
            <p:cNvSpPr>
              <a:spLocks noChangeShapeType="1"/>
            </p:cNvSpPr>
            <p:nvPr/>
          </p:nvSpPr>
          <p:spPr bwMode="auto">
            <a:xfrm>
              <a:off x="1330" y="4242"/>
              <a:ext cx="369" cy="1"/>
            </a:xfrm>
            <a:prstGeom prst="line">
              <a:avLst/>
            </a:prstGeom>
            <a:noFill/>
            <a:ln w="0">
              <a:solidFill>
                <a:srgbClr val="000000"/>
              </a:solidFill>
              <a:round/>
              <a:headEnd/>
              <a:tailEnd/>
            </a:ln>
          </p:spPr>
          <p:txBody>
            <a:bodyPr/>
            <a:lstStyle/>
            <a:p>
              <a:endParaRPr lang="en-GB"/>
            </a:p>
          </p:txBody>
        </p:sp>
        <p:sp>
          <p:nvSpPr>
            <p:cNvPr id="70894" name="Rectangle 530"/>
            <p:cNvSpPr>
              <a:spLocks noChangeArrowheads="1"/>
            </p:cNvSpPr>
            <p:nvPr/>
          </p:nvSpPr>
          <p:spPr bwMode="auto">
            <a:xfrm>
              <a:off x="1699" y="4242"/>
              <a:ext cx="3" cy="4"/>
            </a:xfrm>
            <a:prstGeom prst="rect">
              <a:avLst/>
            </a:prstGeom>
            <a:solidFill>
              <a:srgbClr val="000000"/>
            </a:solidFill>
            <a:ln w="9525">
              <a:noFill/>
              <a:miter lim="800000"/>
              <a:headEnd/>
              <a:tailEnd/>
            </a:ln>
          </p:spPr>
          <p:txBody>
            <a:bodyPr/>
            <a:lstStyle/>
            <a:p>
              <a:endParaRPr lang="en-GB"/>
            </a:p>
          </p:txBody>
        </p:sp>
        <p:sp>
          <p:nvSpPr>
            <p:cNvPr id="70895" name="Line 531"/>
            <p:cNvSpPr>
              <a:spLocks noChangeShapeType="1"/>
            </p:cNvSpPr>
            <p:nvPr/>
          </p:nvSpPr>
          <p:spPr bwMode="auto">
            <a:xfrm>
              <a:off x="1699" y="4242"/>
              <a:ext cx="1" cy="4"/>
            </a:xfrm>
            <a:prstGeom prst="line">
              <a:avLst/>
            </a:prstGeom>
            <a:noFill/>
            <a:ln w="0">
              <a:solidFill>
                <a:srgbClr val="000000"/>
              </a:solidFill>
              <a:round/>
              <a:headEnd/>
              <a:tailEnd/>
            </a:ln>
          </p:spPr>
          <p:txBody>
            <a:bodyPr/>
            <a:lstStyle/>
            <a:p>
              <a:endParaRPr lang="en-GB"/>
            </a:p>
          </p:txBody>
        </p:sp>
        <p:sp>
          <p:nvSpPr>
            <p:cNvPr id="70896" name="Rectangle 532"/>
            <p:cNvSpPr>
              <a:spLocks noChangeArrowheads="1"/>
            </p:cNvSpPr>
            <p:nvPr/>
          </p:nvSpPr>
          <p:spPr bwMode="auto">
            <a:xfrm>
              <a:off x="1702" y="4242"/>
              <a:ext cx="370" cy="3"/>
            </a:xfrm>
            <a:prstGeom prst="rect">
              <a:avLst/>
            </a:prstGeom>
            <a:solidFill>
              <a:srgbClr val="000000"/>
            </a:solidFill>
            <a:ln w="9525">
              <a:noFill/>
              <a:miter lim="800000"/>
              <a:headEnd/>
              <a:tailEnd/>
            </a:ln>
          </p:spPr>
          <p:txBody>
            <a:bodyPr/>
            <a:lstStyle/>
            <a:p>
              <a:endParaRPr lang="en-GB"/>
            </a:p>
          </p:txBody>
        </p:sp>
        <p:sp>
          <p:nvSpPr>
            <p:cNvPr id="70897" name="Line 533"/>
            <p:cNvSpPr>
              <a:spLocks noChangeShapeType="1"/>
            </p:cNvSpPr>
            <p:nvPr/>
          </p:nvSpPr>
          <p:spPr bwMode="auto">
            <a:xfrm>
              <a:off x="1702" y="4242"/>
              <a:ext cx="370" cy="1"/>
            </a:xfrm>
            <a:prstGeom prst="line">
              <a:avLst/>
            </a:prstGeom>
            <a:noFill/>
            <a:ln w="0">
              <a:solidFill>
                <a:srgbClr val="000000"/>
              </a:solidFill>
              <a:round/>
              <a:headEnd/>
              <a:tailEnd/>
            </a:ln>
          </p:spPr>
          <p:txBody>
            <a:bodyPr/>
            <a:lstStyle/>
            <a:p>
              <a:endParaRPr lang="en-GB"/>
            </a:p>
          </p:txBody>
        </p:sp>
        <p:sp>
          <p:nvSpPr>
            <p:cNvPr id="70898" name="Rectangle 534"/>
            <p:cNvSpPr>
              <a:spLocks noChangeArrowheads="1"/>
            </p:cNvSpPr>
            <p:nvPr/>
          </p:nvSpPr>
          <p:spPr bwMode="auto">
            <a:xfrm>
              <a:off x="2072" y="4242"/>
              <a:ext cx="3" cy="4"/>
            </a:xfrm>
            <a:prstGeom prst="rect">
              <a:avLst/>
            </a:prstGeom>
            <a:solidFill>
              <a:srgbClr val="000000"/>
            </a:solidFill>
            <a:ln w="9525">
              <a:noFill/>
              <a:miter lim="800000"/>
              <a:headEnd/>
              <a:tailEnd/>
            </a:ln>
          </p:spPr>
          <p:txBody>
            <a:bodyPr/>
            <a:lstStyle/>
            <a:p>
              <a:endParaRPr lang="en-GB"/>
            </a:p>
          </p:txBody>
        </p:sp>
        <p:sp>
          <p:nvSpPr>
            <p:cNvPr id="70899" name="Line 535"/>
            <p:cNvSpPr>
              <a:spLocks noChangeShapeType="1"/>
            </p:cNvSpPr>
            <p:nvPr/>
          </p:nvSpPr>
          <p:spPr bwMode="auto">
            <a:xfrm>
              <a:off x="2072" y="4242"/>
              <a:ext cx="1" cy="4"/>
            </a:xfrm>
            <a:prstGeom prst="line">
              <a:avLst/>
            </a:prstGeom>
            <a:noFill/>
            <a:ln w="0">
              <a:solidFill>
                <a:srgbClr val="000000"/>
              </a:solidFill>
              <a:round/>
              <a:headEnd/>
              <a:tailEnd/>
            </a:ln>
          </p:spPr>
          <p:txBody>
            <a:bodyPr/>
            <a:lstStyle/>
            <a:p>
              <a:endParaRPr lang="en-GB"/>
            </a:p>
          </p:txBody>
        </p:sp>
        <p:sp>
          <p:nvSpPr>
            <p:cNvPr id="70900" name="Rectangle 536"/>
            <p:cNvSpPr>
              <a:spLocks noChangeArrowheads="1"/>
            </p:cNvSpPr>
            <p:nvPr/>
          </p:nvSpPr>
          <p:spPr bwMode="auto">
            <a:xfrm>
              <a:off x="2075" y="4242"/>
              <a:ext cx="368" cy="3"/>
            </a:xfrm>
            <a:prstGeom prst="rect">
              <a:avLst/>
            </a:prstGeom>
            <a:solidFill>
              <a:srgbClr val="000000"/>
            </a:solidFill>
            <a:ln w="9525">
              <a:noFill/>
              <a:miter lim="800000"/>
              <a:headEnd/>
              <a:tailEnd/>
            </a:ln>
          </p:spPr>
          <p:txBody>
            <a:bodyPr/>
            <a:lstStyle/>
            <a:p>
              <a:endParaRPr lang="en-GB"/>
            </a:p>
          </p:txBody>
        </p:sp>
        <p:sp>
          <p:nvSpPr>
            <p:cNvPr id="70901" name="Line 537"/>
            <p:cNvSpPr>
              <a:spLocks noChangeShapeType="1"/>
            </p:cNvSpPr>
            <p:nvPr/>
          </p:nvSpPr>
          <p:spPr bwMode="auto">
            <a:xfrm>
              <a:off x="2075" y="4242"/>
              <a:ext cx="368" cy="1"/>
            </a:xfrm>
            <a:prstGeom prst="line">
              <a:avLst/>
            </a:prstGeom>
            <a:noFill/>
            <a:ln w="0">
              <a:solidFill>
                <a:srgbClr val="000000"/>
              </a:solidFill>
              <a:round/>
              <a:headEnd/>
              <a:tailEnd/>
            </a:ln>
          </p:spPr>
          <p:txBody>
            <a:bodyPr/>
            <a:lstStyle/>
            <a:p>
              <a:endParaRPr lang="en-GB"/>
            </a:p>
          </p:txBody>
        </p:sp>
        <p:sp>
          <p:nvSpPr>
            <p:cNvPr id="70902" name="Rectangle 538"/>
            <p:cNvSpPr>
              <a:spLocks noChangeArrowheads="1"/>
            </p:cNvSpPr>
            <p:nvPr/>
          </p:nvSpPr>
          <p:spPr bwMode="auto">
            <a:xfrm>
              <a:off x="2443" y="4242"/>
              <a:ext cx="3" cy="4"/>
            </a:xfrm>
            <a:prstGeom prst="rect">
              <a:avLst/>
            </a:prstGeom>
            <a:solidFill>
              <a:srgbClr val="000000"/>
            </a:solidFill>
            <a:ln w="9525">
              <a:noFill/>
              <a:miter lim="800000"/>
              <a:headEnd/>
              <a:tailEnd/>
            </a:ln>
          </p:spPr>
          <p:txBody>
            <a:bodyPr/>
            <a:lstStyle/>
            <a:p>
              <a:endParaRPr lang="en-GB"/>
            </a:p>
          </p:txBody>
        </p:sp>
        <p:sp>
          <p:nvSpPr>
            <p:cNvPr id="70903" name="Line 539"/>
            <p:cNvSpPr>
              <a:spLocks noChangeShapeType="1"/>
            </p:cNvSpPr>
            <p:nvPr/>
          </p:nvSpPr>
          <p:spPr bwMode="auto">
            <a:xfrm>
              <a:off x="2443" y="4242"/>
              <a:ext cx="1" cy="4"/>
            </a:xfrm>
            <a:prstGeom prst="line">
              <a:avLst/>
            </a:prstGeom>
            <a:noFill/>
            <a:ln w="0">
              <a:solidFill>
                <a:srgbClr val="000000"/>
              </a:solidFill>
              <a:round/>
              <a:headEnd/>
              <a:tailEnd/>
            </a:ln>
          </p:spPr>
          <p:txBody>
            <a:bodyPr/>
            <a:lstStyle/>
            <a:p>
              <a:endParaRPr lang="en-GB"/>
            </a:p>
          </p:txBody>
        </p:sp>
        <p:sp>
          <p:nvSpPr>
            <p:cNvPr id="70904" name="Rectangle 540"/>
            <p:cNvSpPr>
              <a:spLocks noChangeArrowheads="1"/>
            </p:cNvSpPr>
            <p:nvPr/>
          </p:nvSpPr>
          <p:spPr bwMode="auto">
            <a:xfrm>
              <a:off x="2446" y="4242"/>
              <a:ext cx="370" cy="3"/>
            </a:xfrm>
            <a:prstGeom prst="rect">
              <a:avLst/>
            </a:prstGeom>
            <a:solidFill>
              <a:srgbClr val="000000"/>
            </a:solidFill>
            <a:ln w="9525">
              <a:noFill/>
              <a:miter lim="800000"/>
              <a:headEnd/>
              <a:tailEnd/>
            </a:ln>
          </p:spPr>
          <p:txBody>
            <a:bodyPr/>
            <a:lstStyle/>
            <a:p>
              <a:endParaRPr lang="en-GB"/>
            </a:p>
          </p:txBody>
        </p:sp>
        <p:sp>
          <p:nvSpPr>
            <p:cNvPr id="70905" name="Line 541"/>
            <p:cNvSpPr>
              <a:spLocks noChangeShapeType="1"/>
            </p:cNvSpPr>
            <p:nvPr/>
          </p:nvSpPr>
          <p:spPr bwMode="auto">
            <a:xfrm>
              <a:off x="2446" y="4242"/>
              <a:ext cx="370" cy="1"/>
            </a:xfrm>
            <a:prstGeom prst="line">
              <a:avLst/>
            </a:prstGeom>
            <a:noFill/>
            <a:ln w="0">
              <a:solidFill>
                <a:srgbClr val="000000"/>
              </a:solidFill>
              <a:round/>
              <a:headEnd/>
              <a:tailEnd/>
            </a:ln>
          </p:spPr>
          <p:txBody>
            <a:bodyPr/>
            <a:lstStyle/>
            <a:p>
              <a:endParaRPr lang="en-GB"/>
            </a:p>
          </p:txBody>
        </p:sp>
        <p:sp>
          <p:nvSpPr>
            <p:cNvPr id="70906" name="Rectangle 542"/>
            <p:cNvSpPr>
              <a:spLocks noChangeArrowheads="1"/>
            </p:cNvSpPr>
            <p:nvPr/>
          </p:nvSpPr>
          <p:spPr bwMode="auto">
            <a:xfrm>
              <a:off x="2816" y="4242"/>
              <a:ext cx="3" cy="4"/>
            </a:xfrm>
            <a:prstGeom prst="rect">
              <a:avLst/>
            </a:prstGeom>
            <a:solidFill>
              <a:srgbClr val="000000"/>
            </a:solidFill>
            <a:ln w="9525">
              <a:noFill/>
              <a:miter lim="800000"/>
              <a:headEnd/>
              <a:tailEnd/>
            </a:ln>
          </p:spPr>
          <p:txBody>
            <a:bodyPr/>
            <a:lstStyle/>
            <a:p>
              <a:endParaRPr lang="en-GB"/>
            </a:p>
          </p:txBody>
        </p:sp>
        <p:sp>
          <p:nvSpPr>
            <p:cNvPr id="70907" name="Line 543"/>
            <p:cNvSpPr>
              <a:spLocks noChangeShapeType="1"/>
            </p:cNvSpPr>
            <p:nvPr/>
          </p:nvSpPr>
          <p:spPr bwMode="auto">
            <a:xfrm>
              <a:off x="2816" y="4242"/>
              <a:ext cx="1" cy="4"/>
            </a:xfrm>
            <a:prstGeom prst="line">
              <a:avLst/>
            </a:prstGeom>
            <a:noFill/>
            <a:ln w="0">
              <a:solidFill>
                <a:srgbClr val="000000"/>
              </a:solidFill>
              <a:round/>
              <a:headEnd/>
              <a:tailEnd/>
            </a:ln>
          </p:spPr>
          <p:txBody>
            <a:bodyPr/>
            <a:lstStyle/>
            <a:p>
              <a:endParaRPr lang="en-GB"/>
            </a:p>
          </p:txBody>
        </p:sp>
        <p:sp>
          <p:nvSpPr>
            <p:cNvPr id="70908" name="Rectangle 544"/>
            <p:cNvSpPr>
              <a:spLocks noChangeArrowheads="1"/>
            </p:cNvSpPr>
            <p:nvPr/>
          </p:nvSpPr>
          <p:spPr bwMode="auto">
            <a:xfrm>
              <a:off x="2819" y="4242"/>
              <a:ext cx="370" cy="3"/>
            </a:xfrm>
            <a:prstGeom prst="rect">
              <a:avLst/>
            </a:prstGeom>
            <a:solidFill>
              <a:srgbClr val="000000"/>
            </a:solidFill>
            <a:ln w="9525">
              <a:noFill/>
              <a:miter lim="800000"/>
              <a:headEnd/>
              <a:tailEnd/>
            </a:ln>
          </p:spPr>
          <p:txBody>
            <a:bodyPr/>
            <a:lstStyle/>
            <a:p>
              <a:endParaRPr lang="en-GB"/>
            </a:p>
          </p:txBody>
        </p:sp>
        <p:sp>
          <p:nvSpPr>
            <p:cNvPr id="70909" name="Line 545"/>
            <p:cNvSpPr>
              <a:spLocks noChangeShapeType="1"/>
            </p:cNvSpPr>
            <p:nvPr/>
          </p:nvSpPr>
          <p:spPr bwMode="auto">
            <a:xfrm>
              <a:off x="2819" y="4242"/>
              <a:ext cx="370" cy="1"/>
            </a:xfrm>
            <a:prstGeom prst="line">
              <a:avLst/>
            </a:prstGeom>
            <a:noFill/>
            <a:ln w="0">
              <a:solidFill>
                <a:srgbClr val="000000"/>
              </a:solidFill>
              <a:round/>
              <a:headEnd/>
              <a:tailEnd/>
            </a:ln>
          </p:spPr>
          <p:txBody>
            <a:bodyPr/>
            <a:lstStyle/>
            <a:p>
              <a:endParaRPr lang="en-GB"/>
            </a:p>
          </p:txBody>
        </p:sp>
        <p:sp>
          <p:nvSpPr>
            <p:cNvPr id="70910" name="Rectangle 546"/>
            <p:cNvSpPr>
              <a:spLocks noChangeArrowheads="1"/>
            </p:cNvSpPr>
            <p:nvPr/>
          </p:nvSpPr>
          <p:spPr bwMode="auto">
            <a:xfrm>
              <a:off x="3189" y="4242"/>
              <a:ext cx="3" cy="4"/>
            </a:xfrm>
            <a:prstGeom prst="rect">
              <a:avLst/>
            </a:prstGeom>
            <a:solidFill>
              <a:srgbClr val="000000"/>
            </a:solidFill>
            <a:ln w="9525">
              <a:noFill/>
              <a:miter lim="800000"/>
              <a:headEnd/>
              <a:tailEnd/>
            </a:ln>
          </p:spPr>
          <p:txBody>
            <a:bodyPr/>
            <a:lstStyle/>
            <a:p>
              <a:endParaRPr lang="en-GB"/>
            </a:p>
          </p:txBody>
        </p:sp>
        <p:sp>
          <p:nvSpPr>
            <p:cNvPr id="70911" name="Line 547"/>
            <p:cNvSpPr>
              <a:spLocks noChangeShapeType="1"/>
            </p:cNvSpPr>
            <p:nvPr/>
          </p:nvSpPr>
          <p:spPr bwMode="auto">
            <a:xfrm>
              <a:off x="3189" y="4242"/>
              <a:ext cx="1" cy="4"/>
            </a:xfrm>
            <a:prstGeom prst="line">
              <a:avLst/>
            </a:prstGeom>
            <a:noFill/>
            <a:ln w="0">
              <a:solidFill>
                <a:srgbClr val="000000"/>
              </a:solidFill>
              <a:round/>
              <a:headEnd/>
              <a:tailEnd/>
            </a:ln>
          </p:spPr>
          <p:txBody>
            <a:bodyPr/>
            <a:lstStyle/>
            <a:p>
              <a:endParaRPr lang="en-GB"/>
            </a:p>
          </p:txBody>
        </p:sp>
        <p:sp>
          <p:nvSpPr>
            <p:cNvPr id="70912" name="Rectangle 548"/>
            <p:cNvSpPr>
              <a:spLocks noChangeArrowheads="1"/>
            </p:cNvSpPr>
            <p:nvPr/>
          </p:nvSpPr>
          <p:spPr bwMode="auto">
            <a:xfrm>
              <a:off x="3192" y="4242"/>
              <a:ext cx="369" cy="3"/>
            </a:xfrm>
            <a:prstGeom prst="rect">
              <a:avLst/>
            </a:prstGeom>
            <a:solidFill>
              <a:srgbClr val="000000"/>
            </a:solidFill>
            <a:ln w="9525">
              <a:noFill/>
              <a:miter lim="800000"/>
              <a:headEnd/>
              <a:tailEnd/>
            </a:ln>
          </p:spPr>
          <p:txBody>
            <a:bodyPr/>
            <a:lstStyle/>
            <a:p>
              <a:endParaRPr lang="en-GB"/>
            </a:p>
          </p:txBody>
        </p:sp>
        <p:sp>
          <p:nvSpPr>
            <p:cNvPr id="70913" name="Line 549"/>
            <p:cNvSpPr>
              <a:spLocks noChangeShapeType="1"/>
            </p:cNvSpPr>
            <p:nvPr/>
          </p:nvSpPr>
          <p:spPr bwMode="auto">
            <a:xfrm>
              <a:off x="3192" y="4242"/>
              <a:ext cx="369" cy="1"/>
            </a:xfrm>
            <a:prstGeom prst="line">
              <a:avLst/>
            </a:prstGeom>
            <a:noFill/>
            <a:ln w="0">
              <a:solidFill>
                <a:srgbClr val="000000"/>
              </a:solidFill>
              <a:round/>
              <a:headEnd/>
              <a:tailEnd/>
            </a:ln>
          </p:spPr>
          <p:txBody>
            <a:bodyPr/>
            <a:lstStyle/>
            <a:p>
              <a:endParaRPr lang="en-GB"/>
            </a:p>
          </p:txBody>
        </p:sp>
        <p:sp>
          <p:nvSpPr>
            <p:cNvPr id="70914" name="Rectangle 550"/>
            <p:cNvSpPr>
              <a:spLocks noChangeArrowheads="1"/>
            </p:cNvSpPr>
            <p:nvPr/>
          </p:nvSpPr>
          <p:spPr bwMode="auto">
            <a:xfrm>
              <a:off x="3561" y="4242"/>
              <a:ext cx="3" cy="4"/>
            </a:xfrm>
            <a:prstGeom prst="rect">
              <a:avLst/>
            </a:prstGeom>
            <a:solidFill>
              <a:srgbClr val="000000"/>
            </a:solidFill>
            <a:ln w="9525">
              <a:noFill/>
              <a:miter lim="800000"/>
              <a:headEnd/>
              <a:tailEnd/>
            </a:ln>
          </p:spPr>
          <p:txBody>
            <a:bodyPr/>
            <a:lstStyle/>
            <a:p>
              <a:endParaRPr lang="en-GB"/>
            </a:p>
          </p:txBody>
        </p:sp>
        <p:sp>
          <p:nvSpPr>
            <p:cNvPr id="70915" name="Line 551"/>
            <p:cNvSpPr>
              <a:spLocks noChangeShapeType="1"/>
            </p:cNvSpPr>
            <p:nvPr/>
          </p:nvSpPr>
          <p:spPr bwMode="auto">
            <a:xfrm>
              <a:off x="3561" y="4242"/>
              <a:ext cx="1" cy="4"/>
            </a:xfrm>
            <a:prstGeom prst="line">
              <a:avLst/>
            </a:prstGeom>
            <a:noFill/>
            <a:ln w="0">
              <a:solidFill>
                <a:srgbClr val="000000"/>
              </a:solidFill>
              <a:round/>
              <a:headEnd/>
              <a:tailEnd/>
            </a:ln>
          </p:spPr>
          <p:txBody>
            <a:bodyPr/>
            <a:lstStyle/>
            <a:p>
              <a:endParaRPr lang="en-GB"/>
            </a:p>
          </p:txBody>
        </p:sp>
        <p:sp>
          <p:nvSpPr>
            <p:cNvPr id="70916" name="Rectangle 552"/>
            <p:cNvSpPr>
              <a:spLocks noChangeArrowheads="1"/>
            </p:cNvSpPr>
            <p:nvPr/>
          </p:nvSpPr>
          <p:spPr bwMode="auto">
            <a:xfrm>
              <a:off x="3564" y="4242"/>
              <a:ext cx="370" cy="3"/>
            </a:xfrm>
            <a:prstGeom prst="rect">
              <a:avLst/>
            </a:prstGeom>
            <a:solidFill>
              <a:srgbClr val="000000"/>
            </a:solidFill>
            <a:ln w="9525">
              <a:noFill/>
              <a:miter lim="800000"/>
              <a:headEnd/>
              <a:tailEnd/>
            </a:ln>
          </p:spPr>
          <p:txBody>
            <a:bodyPr/>
            <a:lstStyle/>
            <a:p>
              <a:endParaRPr lang="en-GB"/>
            </a:p>
          </p:txBody>
        </p:sp>
        <p:sp>
          <p:nvSpPr>
            <p:cNvPr id="70917" name="Line 553"/>
            <p:cNvSpPr>
              <a:spLocks noChangeShapeType="1"/>
            </p:cNvSpPr>
            <p:nvPr/>
          </p:nvSpPr>
          <p:spPr bwMode="auto">
            <a:xfrm>
              <a:off x="3564" y="4242"/>
              <a:ext cx="370" cy="1"/>
            </a:xfrm>
            <a:prstGeom prst="line">
              <a:avLst/>
            </a:prstGeom>
            <a:noFill/>
            <a:ln w="0">
              <a:solidFill>
                <a:srgbClr val="000000"/>
              </a:solidFill>
              <a:round/>
              <a:headEnd/>
              <a:tailEnd/>
            </a:ln>
          </p:spPr>
          <p:txBody>
            <a:bodyPr/>
            <a:lstStyle/>
            <a:p>
              <a:endParaRPr lang="en-GB"/>
            </a:p>
          </p:txBody>
        </p:sp>
        <p:sp>
          <p:nvSpPr>
            <p:cNvPr id="70918" name="Rectangle 554"/>
            <p:cNvSpPr>
              <a:spLocks noChangeArrowheads="1"/>
            </p:cNvSpPr>
            <p:nvPr/>
          </p:nvSpPr>
          <p:spPr bwMode="auto">
            <a:xfrm>
              <a:off x="3934" y="4242"/>
              <a:ext cx="3" cy="4"/>
            </a:xfrm>
            <a:prstGeom prst="rect">
              <a:avLst/>
            </a:prstGeom>
            <a:solidFill>
              <a:srgbClr val="000000"/>
            </a:solidFill>
            <a:ln w="9525">
              <a:noFill/>
              <a:miter lim="800000"/>
              <a:headEnd/>
              <a:tailEnd/>
            </a:ln>
          </p:spPr>
          <p:txBody>
            <a:bodyPr/>
            <a:lstStyle/>
            <a:p>
              <a:endParaRPr lang="en-GB"/>
            </a:p>
          </p:txBody>
        </p:sp>
        <p:sp>
          <p:nvSpPr>
            <p:cNvPr id="70919" name="Line 555"/>
            <p:cNvSpPr>
              <a:spLocks noChangeShapeType="1"/>
            </p:cNvSpPr>
            <p:nvPr/>
          </p:nvSpPr>
          <p:spPr bwMode="auto">
            <a:xfrm>
              <a:off x="3934" y="4242"/>
              <a:ext cx="1" cy="4"/>
            </a:xfrm>
            <a:prstGeom prst="line">
              <a:avLst/>
            </a:prstGeom>
            <a:noFill/>
            <a:ln w="0">
              <a:solidFill>
                <a:srgbClr val="000000"/>
              </a:solidFill>
              <a:round/>
              <a:headEnd/>
              <a:tailEnd/>
            </a:ln>
          </p:spPr>
          <p:txBody>
            <a:bodyPr/>
            <a:lstStyle/>
            <a:p>
              <a:endParaRPr lang="en-GB"/>
            </a:p>
          </p:txBody>
        </p:sp>
        <p:sp>
          <p:nvSpPr>
            <p:cNvPr id="70920" name="Rectangle 556"/>
            <p:cNvSpPr>
              <a:spLocks noChangeArrowheads="1"/>
            </p:cNvSpPr>
            <p:nvPr/>
          </p:nvSpPr>
          <p:spPr bwMode="auto">
            <a:xfrm>
              <a:off x="500" y="4246"/>
              <a:ext cx="3" cy="396"/>
            </a:xfrm>
            <a:prstGeom prst="rect">
              <a:avLst/>
            </a:prstGeom>
            <a:solidFill>
              <a:srgbClr val="000000"/>
            </a:solidFill>
            <a:ln w="9525">
              <a:noFill/>
              <a:miter lim="800000"/>
              <a:headEnd/>
              <a:tailEnd/>
            </a:ln>
          </p:spPr>
          <p:txBody>
            <a:bodyPr/>
            <a:lstStyle/>
            <a:p>
              <a:endParaRPr lang="en-GB"/>
            </a:p>
          </p:txBody>
        </p:sp>
        <p:sp>
          <p:nvSpPr>
            <p:cNvPr id="70921" name="Line 557"/>
            <p:cNvSpPr>
              <a:spLocks noChangeShapeType="1"/>
            </p:cNvSpPr>
            <p:nvPr/>
          </p:nvSpPr>
          <p:spPr bwMode="auto">
            <a:xfrm>
              <a:off x="500" y="4246"/>
              <a:ext cx="1" cy="396"/>
            </a:xfrm>
            <a:prstGeom prst="line">
              <a:avLst/>
            </a:prstGeom>
            <a:noFill/>
            <a:ln w="0">
              <a:solidFill>
                <a:srgbClr val="000000"/>
              </a:solidFill>
              <a:round/>
              <a:headEnd/>
              <a:tailEnd/>
            </a:ln>
          </p:spPr>
          <p:txBody>
            <a:bodyPr/>
            <a:lstStyle/>
            <a:p>
              <a:endParaRPr lang="en-GB"/>
            </a:p>
          </p:txBody>
        </p:sp>
        <p:sp>
          <p:nvSpPr>
            <p:cNvPr id="70922" name="Rectangle 558"/>
            <p:cNvSpPr>
              <a:spLocks noChangeArrowheads="1"/>
            </p:cNvSpPr>
            <p:nvPr/>
          </p:nvSpPr>
          <p:spPr bwMode="auto">
            <a:xfrm>
              <a:off x="1327" y="4246"/>
              <a:ext cx="3" cy="396"/>
            </a:xfrm>
            <a:prstGeom prst="rect">
              <a:avLst/>
            </a:prstGeom>
            <a:solidFill>
              <a:srgbClr val="000000"/>
            </a:solidFill>
            <a:ln w="9525">
              <a:noFill/>
              <a:miter lim="800000"/>
              <a:headEnd/>
              <a:tailEnd/>
            </a:ln>
          </p:spPr>
          <p:txBody>
            <a:bodyPr/>
            <a:lstStyle/>
            <a:p>
              <a:endParaRPr lang="en-GB"/>
            </a:p>
          </p:txBody>
        </p:sp>
        <p:sp>
          <p:nvSpPr>
            <p:cNvPr id="70923" name="Line 559"/>
            <p:cNvSpPr>
              <a:spLocks noChangeShapeType="1"/>
            </p:cNvSpPr>
            <p:nvPr/>
          </p:nvSpPr>
          <p:spPr bwMode="auto">
            <a:xfrm>
              <a:off x="1327" y="4246"/>
              <a:ext cx="1" cy="396"/>
            </a:xfrm>
            <a:prstGeom prst="line">
              <a:avLst/>
            </a:prstGeom>
            <a:noFill/>
            <a:ln w="0">
              <a:solidFill>
                <a:srgbClr val="000000"/>
              </a:solidFill>
              <a:round/>
              <a:headEnd/>
              <a:tailEnd/>
            </a:ln>
          </p:spPr>
          <p:txBody>
            <a:bodyPr/>
            <a:lstStyle/>
            <a:p>
              <a:endParaRPr lang="en-GB"/>
            </a:p>
          </p:txBody>
        </p:sp>
        <p:sp>
          <p:nvSpPr>
            <p:cNvPr id="70924" name="Rectangle 560"/>
            <p:cNvSpPr>
              <a:spLocks noChangeArrowheads="1"/>
            </p:cNvSpPr>
            <p:nvPr/>
          </p:nvSpPr>
          <p:spPr bwMode="auto">
            <a:xfrm>
              <a:off x="1699" y="4246"/>
              <a:ext cx="3" cy="396"/>
            </a:xfrm>
            <a:prstGeom prst="rect">
              <a:avLst/>
            </a:prstGeom>
            <a:solidFill>
              <a:srgbClr val="000000"/>
            </a:solidFill>
            <a:ln w="9525">
              <a:noFill/>
              <a:miter lim="800000"/>
              <a:headEnd/>
              <a:tailEnd/>
            </a:ln>
          </p:spPr>
          <p:txBody>
            <a:bodyPr/>
            <a:lstStyle/>
            <a:p>
              <a:endParaRPr lang="en-GB"/>
            </a:p>
          </p:txBody>
        </p:sp>
        <p:sp>
          <p:nvSpPr>
            <p:cNvPr id="70925" name="Line 561"/>
            <p:cNvSpPr>
              <a:spLocks noChangeShapeType="1"/>
            </p:cNvSpPr>
            <p:nvPr/>
          </p:nvSpPr>
          <p:spPr bwMode="auto">
            <a:xfrm>
              <a:off x="1699" y="4246"/>
              <a:ext cx="1" cy="396"/>
            </a:xfrm>
            <a:prstGeom prst="line">
              <a:avLst/>
            </a:prstGeom>
            <a:noFill/>
            <a:ln w="0">
              <a:solidFill>
                <a:srgbClr val="000000"/>
              </a:solidFill>
              <a:round/>
              <a:headEnd/>
              <a:tailEnd/>
            </a:ln>
          </p:spPr>
          <p:txBody>
            <a:bodyPr/>
            <a:lstStyle/>
            <a:p>
              <a:endParaRPr lang="en-GB"/>
            </a:p>
          </p:txBody>
        </p:sp>
        <p:sp>
          <p:nvSpPr>
            <p:cNvPr id="70926" name="Rectangle 562"/>
            <p:cNvSpPr>
              <a:spLocks noChangeArrowheads="1"/>
            </p:cNvSpPr>
            <p:nvPr/>
          </p:nvSpPr>
          <p:spPr bwMode="auto">
            <a:xfrm>
              <a:off x="2072" y="4246"/>
              <a:ext cx="3" cy="396"/>
            </a:xfrm>
            <a:prstGeom prst="rect">
              <a:avLst/>
            </a:prstGeom>
            <a:solidFill>
              <a:srgbClr val="000000"/>
            </a:solidFill>
            <a:ln w="9525">
              <a:noFill/>
              <a:miter lim="800000"/>
              <a:headEnd/>
              <a:tailEnd/>
            </a:ln>
          </p:spPr>
          <p:txBody>
            <a:bodyPr/>
            <a:lstStyle/>
            <a:p>
              <a:endParaRPr lang="en-GB"/>
            </a:p>
          </p:txBody>
        </p:sp>
        <p:sp>
          <p:nvSpPr>
            <p:cNvPr id="70927" name="Line 563"/>
            <p:cNvSpPr>
              <a:spLocks noChangeShapeType="1"/>
            </p:cNvSpPr>
            <p:nvPr/>
          </p:nvSpPr>
          <p:spPr bwMode="auto">
            <a:xfrm>
              <a:off x="2072" y="4246"/>
              <a:ext cx="1" cy="396"/>
            </a:xfrm>
            <a:prstGeom prst="line">
              <a:avLst/>
            </a:prstGeom>
            <a:noFill/>
            <a:ln w="0">
              <a:solidFill>
                <a:srgbClr val="000000"/>
              </a:solidFill>
              <a:round/>
              <a:headEnd/>
              <a:tailEnd/>
            </a:ln>
          </p:spPr>
          <p:txBody>
            <a:bodyPr/>
            <a:lstStyle/>
            <a:p>
              <a:endParaRPr lang="en-GB"/>
            </a:p>
          </p:txBody>
        </p:sp>
        <p:sp>
          <p:nvSpPr>
            <p:cNvPr id="70928" name="Rectangle 564"/>
            <p:cNvSpPr>
              <a:spLocks noChangeArrowheads="1"/>
            </p:cNvSpPr>
            <p:nvPr/>
          </p:nvSpPr>
          <p:spPr bwMode="auto">
            <a:xfrm>
              <a:off x="2443" y="4246"/>
              <a:ext cx="3" cy="396"/>
            </a:xfrm>
            <a:prstGeom prst="rect">
              <a:avLst/>
            </a:prstGeom>
            <a:solidFill>
              <a:srgbClr val="000000"/>
            </a:solidFill>
            <a:ln w="9525">
              <a:noFill/>
              <a:miter lim="800000"/>
              <a:headEnd/>
              <a:tailEnd/>
            </a:ln>
          </p:spPr>
          <p:txBody>
            <a:bodyPr/>
            <a:lstStyle/>
            <a:p>
              <a:endParaRPr lang="en-GB"/>
            </a:p>
          </p:txBody>
        </p:sp>
        <p:sp>
          <p:nvSpPr>
            <p:cNvPr id="70929" name="Line 565"/>
            <p:cNvSpPr>
              <a:spLocks noChangeShapeType="1"/>
            </p:cNvSpPr>
            <p:nvPr/>
          </p:nvSpPr>
          <p:spPr bwMode="auto">
            <a:xfrm>
              <a:off x="2443" y="4246"/>
              <a:ext cx="1" cy="396"/>
            </a:xfrm>
            <a:prstGeom prst="line">
              <a:avLst/>
            </a:prstGeom>
            <a:noFill/>
            <a:ln w="0">
              <a:solidFill>
                <a:srgbClr val="000000"/>
              </a:solidFill>
              <a:round/>
              <a:headEnd/>
              <a:tailEnd/>
            </a:ln>
          </p:spPr>
          <p:txBody>
            <a:bodyPr/>
            <a:lstStyle/>
            <a:p>
              <a:endParaRPr lang="en-GB"/>
            </a:p>
          </p:txBody>
        </p:sp>
        <p:sp>
          <p:nvSpPr>
            <p:cNvPr id="70930" name="Rectangle 566"/>
            <p:cNvSpPr>
              <a:spLocks noChangeArrowheads="1"/>
            </p:cNvSpPr>
            <p:nvPr/>
          </p:nvSpPr>
          <p:spPr bwMode="auto">
            <a:xfrm>
              <a:off x="2816" y="4246"/>
              <a:ext cx="3" cy="396"/>
            </a:xfrm>
            <a:prstGeom prst="rect">
              <a:avLst/>
            </a:prstGeom>
            <a:solidFill>
              <a:srgbClr val="000000"/>
            </a:solidFill>
            <a:ln w="9525">
              <a:noFill/>
              <a:miter lim="800000"/>
              <a:headEnd/>
              <a:tailEnd/>
            </a:ln>
          </p:spPr>
          <p:txBody>
            <a:bodyPr/>
            <a:lstStyle/>
            <a:p>
              <a:endParaRPr lang="en-GB"/>
            </a:p>
          </p:txBody>
        </p:sp>
        <p:sp>
          <p:nvSpPr>
            <p:cNvPr id="70931" name="Line 567"/>
            <p:cNvSpPr>
              <a:spLocks noChangeShapeType="1"/>
            </p:cNvSpPr>
            <p:nvPr/>
          </p:nvSpPr>
          <p:spPr bwMode="auto">
            <a:xfrm>
              <a:off x="2816" y="4246"/>
              <a:ext cx="1" cy="396"/>
            </a:xfrm>
            <a:prstGeom prst="line">
              <a:avLst/>
            </a:prstGeom>
            <a:noFill/>
            <a:ln w="0">
              <a:solidFill>
                <a:srgbClr val="000000"/>
              </a:solidFill>
              <a:round/>
              <a:headEnd/>
              <a:tailEnd/>
            </a:ln>
          </p:spPr>
          <p:txBody>
            <a:bodyPr/>
            <a:lstStyle/>
            <a:p>
              <a:endParaRPr lang="en-GB"/>
            </a:p>
          </p:txBody>
        </p:sp>
        <p:sp>
          <p:nvSpPr>
            <p:cNvPr id="70932" name="Rectangle 568"/>
            <p:cNvSpPr>
              <a:spLocks noChangeArrowheads="1"/>
            </p:cNvSpPr>
            <p:nvPr/>
          </p:nvSpPr>
          <p:spPr bwMode="auto">
            <a:xfrm>
              <a:off x="3189" y="4246"/>
              <a:ext cx="3" cy="396"/>
            </a:xfrm>
            <a:prstGeom prst="rect">
              <a:avLst/>
            </a:prstGeom>
            <a:solidFill>
              <a:srgbClr val="000000"/>
            </a:solidFill>
            <a:ln w="9525">
              <a:noFill/>
              <a:miter lim="800000"/>
              <a:headEnd/>
              <a:tailEnd/>
            </a:ln>
          </p:spPr>
          <p:txBody>
            <a:bodyPr/>
            <a:lstStyle/>
            <a:p>
              <a:endParaRPr lang="en-GB"/>
            </a:p>
          </p:txBody>
        </p:sp>
        <p:sp>
          <p:nvSpPr>
            <p:cNvPr id="70933" name="Line 569"/>
            <p:cNvSpPr>
              <a:spLocks noChangeShapeType="1"/>
            </p:cNvSpPr>
            <p:nvPr/>
          </p:nvSpPr>
          <p:spPr bwMode="auto">
            <a:xfrm>
              <a:off x="3189" y="4246"/>
              <a:ext cx="1" cy="396"/>
            </a:xfrm>
            <a:prstGeom prst="line">
              <a:avLst/>
            </a:prstGeom>
            <a:noFill/>
            <a:ln w="0">
              <a:solidFill>
                <a:srgbClr val="000000"/>
              </a:solidFill>
              <a:round/>
              <a:headEnd/>
              <a:tailEnd/>
            </a:ln>
          </p:spPr>
          <p:txBody>
            <a:bodyPr/>
            <a:lstStyle/>
            <a:p>
              <a:endParaRPr lang="en-GB"/>
            </a:p>
          </p:txBody>
        </p:sp>
        <p:sp>
          <p:nvSpPr>
            <p:cNvPr id="70934" name="Rectangle 570"/>
            <p:cNvSpPr>
              <a:spLocks noChangeArrowheads="1"/>
            </p:cNvSpPr>
            <p:nvPr/>
          </p:nvSpPr>
          <p:spPr bwMode="auto">
            <a:xfrm>
              <a:off x="3561" y="4246"/>
              <a:ext cx="3" cy="396"/>
            </a:xfrm>
            <a:prstGeom prst="rect">
              <a:avLst/>
            </a:prstGeom>
            <a:solidFill>
              <a:srgbClr val="000000"/>
            </a:solidFill>
            <a:ln w="9525">
              <a:noFill/>
              <a:miter lim="800000"/>
              <a:headEnd/>
              <a:tailEnd/>
            </a:ln>
          </p:spPr>
          <p:txBody>
            <a:bodyPr/>
            <a:lstStyle/>
            <a:p>
              <a:endParaRPr lang="en-GB"/>
            </a:p>
          </p:txBody>
        </p:sp>
        <p:sp>
          <p:nvSpPr>
            <p:cNvPr id="70935" name="Line 571"/>
            <p:cNvSpPr>
              <a:spLocks noChangeShapeType="1"/>
            </p:cNvSpPr>
            <p:nvPr/>
          </p:nvSpPr>
          <p:spPr bwMode="auto">
            <a:xfrm>
              <a:off x="3561" y="4246"/>
              <a:ext cx="1" cy="396"/>
            </a:xfrm>
            <a:prstGeom prst="line">
              <a:avLst/>
            </a:prstGeom>
            <a:noFill/>
            <a:ln w="0">
              <a:solidFill>
                <a:srgbClr val="000000"/>
              </a:solidFill>
              <a:round/>
              <a:headEnd/>
              <a:tailEnd/>
            </a:ln>
          </p:spPr>
          <p:txBody>
            <a:bodyPr/>
            <a:lstStyle/>
            <a:p>
              <a:endParaRPr lang="en-GB"/>
            </a:p>
          </p:txBody>
        </p:sp>
        <p:sp>
          <p:nvSpPr>
            <p:cNvPr id="70936" name="Rectangle 572"/>
            <p:cNvSpPr>
              <a:spLocks noChangeArrowheads="1"/>
            </p:cNvSpPr>
            <p:nvPr/>
          </p:nvSpPr>
          <p:spPr bwMode="auto">
            <a:xfrm>
              <a:off x="3934" y="4246"/>
              <a:ext cx="3" cy="396"/>
            </a:xfrm>
            <a:prstGeom prst="rect">
              <a:avLst/>
            </a:prstGeom>
            <a:solidFill>
              <a:srgbClr val="000000"/>
            </a:solidFill>
            <a:ln w="9525">
              <a:noFill/>
              <a:miter lim="800000"/>
              <a:headEnd/>
              <a:tailEnd/>
            </a:ln>
          </p:spPr>
          <p:txBody>
            <a:bodyPr/>
            <a:lstStyle/>
            <a:p>
              <a:endParaRPr lang="en-GB"/>
            </a:p>
          </p:txBody>
        </p:sp>
        <p:sp>
          <p:nvSpPr>
            <p:cNvPr id="70937" name="Line 573"/>
            <p:cNvSpPr>
              <a:spLocks noChangeShapeType="1"/>
            </p:cNvSpPr>
            <p:nvPr/>
          </p:nvSpPr>
          <p:spPr bwMode="auto">
            <a:xfrm>
              <a:off x="3934" y="4246"/>
              <a:ext cx="1" cy="396"/>
            </a:xfrm>
            <a:prstGeom prst="line">
              <a:avLst/>
            </a:prstGeom>
            <a:noFill/>
            <a:ln w="0">
              <a:solidFill>
                <a:srgbClr val="000000"/>
              </a:solidFill>
              <a:round/>
              <a:headEnd/>
              <a:tailEnd/>
            </a:ln>
          </p:spPr>
          <p:txBody>
            <a:bodyPr/>
            <a:lstStyle/>
            <a:p>
              <a:endParaRPr lang="en-GB"/>
            </a:p>
          </p:txBody>
        </p:sp>
        <p:sp>
          <p:nvSpPr>
            <p:cNvPr id="70938" name="Rectangle 574"/>
            <p:cNvSpPr>
              <a:spLocks noChangeArrowheads="1"/>
            </p:cNvSpPr>
            <p:nvPr/>
          </p:nvSpPr>
          <p:spPr bwMode="auto">
            <a:xfrm rot="-5400000">
              <a:off x="330" y="2875"/>
              <a:ext cx="128" cy="0"/>
            </a:xfrm>
            <a:prstGeom prst="rect">
              <a:avLst/>
            </a:prstGeom>
            <a:noFill/>
            <a:ln w="9525">
              <a:noFill/>
              <a:miter lim="800000"/>
              <a:headEnd/>
              <a:tailEnd/>
            </a:ln>
          </p:spPr>
          <p:txBody>
            <a:bodyPr vert="eaVert" wrap="none" lIns="0" tIns="0" rIns="0" bIns="0">
              <a:spAutoFit/>
            </a:bodyPr>
            <a:lstStyle/>
            <a:p>
              <a:pPr algn="ctr"/>
              <a:endParaRPr lang="en-US" sz="1000">
                <a:latin typeface="Times New Roman" pitchFamily="18" charset="0"/>
              </a:endParaRPr>
            </a:p>
          </p:txBody>
        </p:sp>
        <p:sp>
          <p:nvSpPr>
            <p:cNvPr id="70939" name="Rectangle 575"/>
            <p:cNvSpPr>
              <a:spLocks noChangeArrowheads="1"/>
            </p:cNvSpPr>
            <p:nvPr/>
          </p:nvSpPr>
          <p:spPr bwMode="auto">
            <a:xfrm>
              <a:off x="312" y="4718"/>
              <a:ext cx="837"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EMPLOYEE INVOLVEMENT</a:t>
              </a:r>
              <a:endParaRPr lang="en-US" sz="1000">
                <a:latin typeface="Times New Roman" pitchFamily="18" charset="0"/>
              </a:endParaRPr>
            </a:p>
          </p:txBody>
        </p:sp>
        <p:sp>
          <p:nvSpPr>
            <p:cNvPr id="70940" name="Rectangle 576"/>
            <p:cNvSpPr>
              <a:spLocks noChangeArrowheads="1"/>
            </p:cNvSpPr>
            <p:nvPr/>
          </p:nvSpPr>
          <p:spPr bwMode="auto">
            <a:xfrm>
              <a:off x="831" y="4788"/>
              <a:ext cx="0" cy="128"/>
            </a:xfrm>
            <a:prstGeom prst="rect">
              <a:avLst/>
            </a:prstGeom>
            <a:noFill/>
            <a:ln w="9525">
              <a:noFill/>
              <a:miter lim="800000"/>
              <a:headEnd/>
              <a:tailEnd/>
            </a:ln>
          </p:spPr>
          <p:txBody>
            <a:bodyPr wrap="none" lIns="0" tIns="0" rIns="0" bIns="0">
              <a:spAutoFit/>
            </a:bodyPr>
            <a:lstStyle/>
            <a:p>
              <a:pPr algn="ctr"/>
              <a:endParaRPr lang="en-US" sz="1000">
                <a:latin typeface="Times New Roman" pitchFamily="18" charset="0"/>
              </a:endParaRPr>
            </a:p>
          </p:txBody>
        </p:sp>
        <p:sp>
          <p:nvSpPr>
            <p:cNvPr id="70941" name="Rectangle 577"/>
            <p:cNvSpPr>
              <a:spLocks noChangeArrowheads="1"/>
            </p:cNvSpPr>
            <p:nvPr/>
          </p:nvSpPr>
          <p:spPr bwMode="auto">
            <a:xfrm>
              <a:off x="375" y="4858"/>
              <a:ext cx="488" cy="10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60%</a:t>
              </a:r>
              <a:endParaRPr lang="en-US" sz="1000">
                <a:latin typeface="Times New Roman" pitchFamily="18" charset="0"/>
              </a:endParaRPr>
            </a:p>
          </p:txBody>
        </p:sp>
        <p:sp>
          <p:nvSpPr>
            <p:cNvPr id="70942" name="Rectangle 578"/>
            <p:cNvSpPr>
              <a:spLocks noChangeArrowheads="1"/>
            </p:cNvSpPr>
            <p:nvPr/>
          </p:nvSpPr>
          <p:spPr bwMode="auto">
            <a:xfrm>
              <a:off x="1484"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25%</a:t>
              </a:r>
              <a:endParaRPr lang="en-US" sz="1000">
                <a:latin typeface="Times New Roman" pitchFamily="18" charset="0"/>
              </a:endParaRPr>
            </a:p>
          </p:txBody>
        </p:sp>
        <p:sp>
          <p:nvSpPr>
            <p:cNvPr id="70943" name="Rectangle 579"/>
            <p:cNvSpPr>
              <a:spLocks noChangeArrowheads="1"/>
            </p:cNvSpPr>
            <p:nvPr/>
          </p:nvSpPr>
          <p:spPr bwMode="auto">
            <a:xfrm>
              <a:off x="1855"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20%</a:t>
              </a:r>
              <a:endParaRPr lang="en-US" sz="1000">
                <a:latin typeface="Times New Roman" pitchFamily="18" charset="0"/>
              </a:endParaRPr>
            </a:p>
          </p:txBody>
        </p:sp>
        <p:sp>
          <p:nvSpPr>
            <p:cNvPr id="70944" name="Rectangle 580"/>
            <p:cNvSpPr>
              <a:spLocks noChangeArrowheads="1"/>
            </p:cNvSpPr>
            <p:nvPr/>
          </p:nvSpPr>
          <p:spPr bwMode="auto">
            <a:xfrm>
              <a:off x="2241" y="4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a:t>
              </a:r>
              <a:endParaRPr lang="en-US" sz="1000">
                <a:latin typeface="Times New Roman" pitchFamily="18" charset="0"/>
              </a:endParaRPr>
            </a:p>
          </p:txBody>
        </p:sp>
        <p:sp>
          <p:nvSpPr>
            <p:cNvPr id="70945" name="Rectangle 581"/>
            <p:cNvSpPr>
              <a:spLocks noChangeArrowheads="1"/>
            </p:cNvSpPr>
            <p:nvPr/>
          </p:nvSpPr>
          <p:spPr bwMode="auto">
            <a:xfrm>
              <a:off x="2613" y="4725"/>
              <a:ext cx="72"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2%</a:t>
              </a:r>
              <a:endParaRPr lang="en-US" sz="1000">
                <a:latin typeface="Times New Roman" pitchFamily="18" charset="0"/>
              </a:endParaRPr>
            </a:p>
          </p:txBody>
        </p:sp>
        <p:sp>
          <p:nvSpPr>
            <p:cNvPr id="70946" name="Rectangle 582"/>
            <p:cNvSpPr>
              <a:spLocks noChangeArrowheads="1"/>
            </p:cNvSpPr>
            <p:nvPr/>
          </p:nvSpPr>
          <p:spPr bwMode="auto">
            <a:xfrm>
              <a:off x="2973" y="4725"/>
              <a:ext cx="99"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10%</a:t>
              </a:r>
              <a:endParaRPr lang="en-US" sz="1000">
                <a:latin typeface="Times New Roman" pitchFamily="18" charset="0"/>
              </a:endParaRPr>
            </a:p>
          </p:txBody>
        </p:sp>
        <p:sp>
          <p:nvSpPr>
            <p:cNvPr id="70947" name="Rectangle 583"/>
            <p:cNvSpPr>
              <a:spLocks noChangeArrowheads="1"/>
            </p:cNvSpPr>
            <p:nvPr/>
          </p:nvSpPr>
          <p:spPr bwMode="auto">
            <a:xfrm>
              <a:off x="3717" y="4725"/>
              <a:ext cx="100" cy="115"/>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58%</a:t>
              </a:r>
              <a:endParaRPr lang="en-US" sz="1000">
                <a:latin typeface="Times New Roman" pitchFamily="18" charset="0"/>
              </a:endParaRPr>
            </a:p>
          </p:txBody>
        </p:sp>
        <p:sp>
          <p:nvSpPr>
            <p:cNvPr id="70948" name="Rectangle 584"/>
            <p:cNvSpPr>
              <a:spLocks noChangeArrowheads="1"/>
            </p:cNvSpPr>
            <p:nvPr/>
          </p:nvSpPr>
          <p:spPr bwMode="auto">
            <a:xfrm>
              <a:off x="500" y="4642"/>
              <a:ext cx="3" cy="4"/>
            </a:xfrm>
            <a:prstGeom prst="rect">
              <a:avLst/>
            </a:prstGeom>
            <a:solidFill>
              <a:srgbClr val="000000"/>
            </a:solidFill>
            <a:ln w="9525">
              <a:noFill/>
              <a:miter lim="800000"/>
              <a:headEnd/>
              <a:tailEnd/>
            </a:ln>
          </p:spPr>
          <p:txBody>
            <a:bodyPr/>
            <a:lstStyle/>
            <a:p>
              <a:endParaRPr lang="en-GB"/>
            </a:p>
          </p:txBody>
        </p:sp>
        <p:sp>
          <p:nvSpPr>
            <p:cNvPr id="70949" name="Line 585"/>
            <p:cNvSpPr>
              <a:spLocks noChangeShapeType="1"/>
            </p:cNvSpPr>
            <p:nvPr/>
          </p:nvSpPr>
          <p:spPr bwMode="auto">
            <a:xfrm>
              <a:off x="500" y="4642"/>
              <a:ext cx="1" cy="4"/>
            </a:xfrm>
            <a:prstGeom prst="line">
              <a:avLst/>
            </a:prstGeom>
            <a:noFill/>
            <a:ln w="0">
              <a:solidFill>
                <a:srgbClr val="000000"/>
              </a:solidFill>
              <a:round/>
              <a:headEnd/>
              <a:tailEnd/>
            </a:ln>
          </p:spPr>
          <p:txBody>
            <a:bodyPr/>
            <a:lstStyle/>
            <a:p>
              <a:endParaRPr lang="en-GB"/>
            </a:p>
          </p:txBody>
        </p:sp>
        <p:sp>
          <p:nvSpPr>
            <p:cNvPr id="70950" name="Rectangle 586"/>
            <p:cNvSpPr>
              <a:spLocks noChangeArrowheads="1"/>
            </p:cNvSpPr>
            <p:nvPr/>
          </p:nvSpPr>
          <p:spPr bwMode="auto">
            <a:xfrm>
              <a:off x="503" y="4642"/>
              <a:ext cx="824" cy="3"/>
            </a:xfrm>
            <a:prstGeom prst="rect">
              <a:avLst/>
            </a:prstGeom>
            <a:solidFill>
              <a:srgbClr val="000000"/>
            </a:solidFill>
            <a:ln w="9525">
              <a:noFill/>
              <a:miter lim="800000"/>
              <a:headEnd/>
              <a:tailEnd/>
            </a:ln>
          </p:spPr>
          <p:txBody>
            <a:bodyPr/>
            <a:lstStyle/>
            <a:p>
              <a:endParaRPr lang="en-GB"/>
            </a:p>
          </p:txBody>
        </p:sp>
        <p:sp>
          <p:nvSpPr>
            <p:cNvPr id="70951" name="Line 587"/>
            <p:cNvSpPr>
              <a:spLocks noChangeShapeType="1"/>
            </p:cNvSpPr>
            <p:nvPr/>
          </p:nvSpPr>
          <p:spPr bwMode="auto">
            <a:xfrm>
              <a:off x="503" y="4642"/>
              <a:ext cx="824" cy="1"/>
            </a:xfrm>
            <a:prstGeom prst="line">
              <a:avLst/>
            </a:prstGeom>
            <a:noFill/>
            <a:ln w="0">
              <a:solidFill>
                <a:srgbClr val="000000"/>
              </a:solidFill>
              <a:round/>
              <a:headEnd/>
              <a:tailEnd/>
            </a:ln>
          </p:spPr>
          <p:txBody>
            <a:bodyPr/>
            <a:lstStyle/>
            <a:p>
              <a:endParaRPr lang="en-GB"/>
            </a:p>
          </p:txBody>
        </p:sp>
        <p:sp>
          <p:nvSpPr>
            <p:cNvPr id="70952" name="Rectangle 588"/>
            <p:cNvSpPr>
              <a:spLocks noChangeArrowheads="1"/>
            </p:cNvSpPr>
            <p:nvPr/>
          </p:nvSpPr>
          <p:spPr bwMode="auto">
            <a:xfrm>
              <a:off x="1327" y="4642"/>
              <a:ext cx="3" cy="4"/>
            </a:xfrm>
            <a:prstGeom prst="rect">
              <a:avLst/>
            </a:prstGeom>
            <a:solidFill>
              <a:srgbClr val="000000"/>
            </a:solidFill>
            <a:ln w="9525">
              <a:noFill/>
              <a:miter lim="800000"/>
              <a:headEnd/>
              <a:tailEnd/>
            </a:ln>
          </p:spPr>
          <p:txBody>
            <a:bodyPr/>
            <a:lstStyle/>
            <a:p>
              <a:endParaRPr lang="en-GB"/>
            </a:p>
          </p:txBody>
        </p:sp>
        <p:sp>
          <p:nvSpPr>
            <p:cNvPr id="70953" name="Line 589"/>
            <p:cNvSpPr>
              <a:spLocks noChangeShapeType="1"/>
            </p:cNvSpPr>
            <p:nvPr/>
          </p:nvSpPr>
          <p:spPr bwMode="auto">
            <a:xfrm>
              <a:off x="1327" y="4642"/>
              <a:ext cx="1" cy="4"/>
            </a:xfrm>
            <a:prstGeom prst="line">
              <a:avLst/>
            </a:prstGeom>
            <a:noFill/>
            <a:ln w="0">
              <a:solidFill>
                <a:srgbClr val="000000"/>
              </a:solidFill>
              <a:round/>
              <a:headEnd/>
              <a:tailEnd/>
            </a:ln>
          </p:spPr>
          <p:txBody>
            <a:bodyPr/>
            <a:lstStyle/>
            <a:p>
              <a:endParaRPr lang="en-GB"/>
            </a:p>
          </p:txBody>
        </p:sp>
        <p:sp>
          <p:nvSpPr>
            <p:cNvPr id="70954" name="Rectangle 590"/>
            <p:cNvSpPr>
              <a:spLocks noChangeArrowheads="1"/>
            </p:cNvSpPr>
            <p:nvPr/>
          </p:nvSpPr>
          <p:spPr bwMode="auto">
            <a:xfrm>
              <a:off x="1330" y="4642"/>
              <a:ext cx="369" cy="3"/>
            </a:xfrm>
            <a:prstGeom prst="rect">
              <a:avLst/>
            </a:prstGeom>
            <a:solidFill>
              <a:srgbClr val="000000"/>
            </a:solidFill>
            <a:ln w="9525">
              <a:noFill/>
              <a:miter lim="800000"/>
              <a:headEnd/>
              <a:tailEnd/>
            </a:ln>
          </p:spPr>
          <p:txBody>
            <a:bodyPr/>
            <a:lstStyle/>
            <a:p>
              <a:endParaRPr lang="en-GB"/>
            </a:p>
          </p:txBody>
        </p:sp>
        <p:sp>
          <p:nvSpPr>
            <p:cNvPr id="70955" name="Line 591"/>
            <p:cNvSpPr>
              <a:spLocks noChangeShapeType="1"/>
            </p:cNvSpPr>
            <p:nvPr/>
          </p:nvSpPr>
          <p:spPr bwMode="auto">
            <a:xfrm>
              <a:off x="1330" y="4642"/>
              <a:ext cx="369" cy="1"/>
            </a:xfrm>
            <a:prstGeom prst="line">
              <a:avLst/>
            </a:prstGeom>
            <a:noFill/>
            <a:ln w="0">
              <a:solidFill>
                <a:srgbClr val="000000"/>
              </a:solidFill>
              <a:round/>
              <a:headEnd/>
              <a:tailEnd/>
            </a:ln>
          </p:spPr>
          <p:txBody>
            <a:bodyPr/>
            <a:lstStyle/>
            <a:p>
              <a:endParaRPr lang="en-GB"/>
            </a:p>
          </p:txBody>
        </p:sp>
        <p:sp>
          <p:nvSpPr>
            <p:cNvPr id="70956" name="Rectangle 592"/>
            <p:cNvSpPr>
              <a:spLocks noChangeArrowheads="1"/>
            </p:cNvSpPr>
            <p:nvPr/>
          </p:nvSpPr>
          <p:spPr bwMode="auto">
            <a:xfrm>
              <a:off x="1699" y="4642"/>
              <a:ext cx="3" cy="4"/>
            </a:xfrm>
            <a:prstGeom prst="rect">
              <a:avLst/>
            </a:prstGeom>
            <a:solidFill>
              <a:srgbClr val="000000"/>
            </a:solidFill>
            <a:ln w="9525">
              <a:noFill/>
              <a:miter lim="800000"/>
              <a:headEnd/>
              <a:tailEnd/>
            </a:ln>
          </p:spPr>
          <p:txBody>
            <a:bodyPr/>
            <a:lstStyle/>
            <a:p>
              <a:endParaRPr lang="en-GB"/>
            </a:p>
          </p:txBody>
        </p:sp>
        <p:sp>
          <p:nvSpPr>
            <p:cNvPr id="70957" name="Line 593"/>
            <p:cNvSpPr>
              <a:spLocks noChangeShapeType="1"/>
            </p:cNvSpPr>
            <p:nvPr/>
          </p:nvSpPr>
          <p:spPr bwMode="auto">
            <a:xfrm>
              <a:off x="1699" y="4642"/>
              <a:ext cx="1" cy="4"/>
            </a:xfrm>
            <a:prstGeom prst="line">
              <a:avLst/>
            </a:prstGeom>
            <a:noFill/>
            <a:ln w="0">
              <a:solidFill>
                <a:srgbClr val="000000"/>
              </a:solidFill>
              <a:round/>
              <a:headEnd/>
              <a:tailEnd/>
            </a:ln>
          </p:spPr>
          <p:txBody>
            <a:bodyPr/>
            <a:lstStyle/>
            <a:p>
              <a:endParaRPr lang="en-GB"/>
            </a:p>
          </p:txBody>
        </p:sp>
        <p:sp>
          <p:nvSpPr>
            <p:cNvPr id="70958" name="Rectangle 594"/>
            <p:cNvSpPr>
              <a:spLocks noChangeArrowheads="1"/>
            </p:cNvSpPr>
            <p:nvPr/>
          </p:nvSpPr>
          <p:spPr bwMode="auto">
            <a:xfrm>
              <a:off x="1702" y="4642"/>
              <a:ext cx="370" cy="3"/>
            </a:xfrm>
            <a:prstGeom prst="rect">
              <a:avLst/>
            </a:prstGeom>
            <a:solidFill>
              <a:srgbClr val="000000"/>
            </a:solidFill>
            <a:ln w="9525">
              <a:noFill/>
              <a:miter lim="800000"/>
              <a:headEnd/>
              <a:tailEnd/>
            </a:ln>
          </p:spPr>
          <p:txBody>
            <a:bodyPr/>
            <a:lstStyle/>
            <a:p>
              <a:endParaRPr lang="en-GB"/>
            </a:p>
          </p:txBody>
        </p:sp>
        <p:sp>
          <p:nvSpPr>
            <p:cNvPr id="70959" name="Line 595"/>
            <p:cNvSpPr>
              <a:spLocks noChangeShapeType="1"/>
            </p:cNvSpPr>
            <p:nvPr/>
          </p:nvSpPr>
          <p:spPr bwMode="auto">
            <a:xfrm>
              <a:off x="1702" y="4642"/>
              <a:ext cx="370" cy="1"/>
            </a:xfrm>
            <a:prstGeom prst="line">
              <a:avLst/>
            </a:prstGeom>
            <a:noFill/>
            <a:ln w="0">
              <a:solidFill>
                <a:srgbClr val="000000"/>
              </a:solidFill>
              <a:round/>
              <a:headEnd/>
              <a:tailEnd/>
            </a:ln>
          </p:spPr>
          <p:txBody>
            <a:bodyPr/>
            <a:lstStyle/>
            <a:p>
              <a:endParaRPr lang="en-GB"/>
            </a:p>
          </p:txBody>
        </p:sp>
        <p:sp>
          <p:nvSpPr>
            <p:cNvPr id="70960" name="Rectangle 596"/>
            <p:cNvSpPr>
              <a:spLocks noChangeArrowheads="1"/>
            </p:cNvSpPr>
            <p:nvPr/>
          </p:nvSpPr>
          <p:spPr bwMode="auto">
            <a:xfrm>
              <a:off x="2072" y="4642"/>
              <a:ext cx="3" cy="4"/>
            </a:xfrm>
            <a:prstGeom prst="rect">
              <a:avLst/>
            </a:prstGeom>
            <a:solidFill>
              <a:srgbClr val="000000"/>
            </a:solidFill>
            <a:ln w="9525">
              <a:noFill/>
              <a:miter lim="800000"/>
              <a:headEnd/>
              <a:tailEnd/>
            </a:ln>
          </p:spPr>
          <p:txBody>
            <a:bodyPr/>
            <a:lstStyle/>
            <a:p>
              <a:endParaRPr lang="en-GB"/>
            </a:p>
          </p:txBody>
        </p:sp>
        <p:sp>
          <p:nvSpPr>
            <p:cNvPr id="70961" name="Line 597"/>
            <p:cNvSpPr>
              <a:spLocks noChangeShapeType="1"/>
            </p:cNvSpPr>
            <p:nvPr/>
          </p:nvSpPr>
          <p:spPr bwMode="auto">
            <a:xfrm>
              <a:off x="2072" y="4642"/>
              <a:ext cx="1" cy="4"/>
            </a:xfrm>
            <a:prstGeom prst="line">
              <a:avLst/>
            </a:prstGeom>
            <a:noFill/>
            <a:ln w="0">
              <a:solidFill>
                <a:srgbClr val="000000"/>
              </a:solidFill>
              <a:round/>
              <a:headEnd/>
              <a:tailEnd/>
            </a:ln>
          </p:spPr>
          <p:txBody>
            <a:bodyPr/>
            <a:lstStyle/>
            <a:p>
              <a:endParaRPr lang="en-GB"/>
            </a:p>
          </p:txBody>
        </p:sp>
        <p:sp>
          <p:nvSpPr>
            <p:cNvPr id="70962" name="Rectangle 598"/>
            <p:cNvSpPr>
              <a:spLocks noChangeArrowheads="1"/>
            </p:cNvSpPr>
            <p:nvPr/>
          </p:nvSpPr>
          <p:spPr bwMode="auto">
            <a:xfrm>
              <a:off x="2075" y="4642"/>
              <a:ext cx="368" cy="3"/>
            </a:xfrm>
            <a:prstGeom prst="rect">
              <a:avLst/>
            </a:prstGeom>
            <a:solidFill>
              <a:srgbClr val="000000"/>
            </a:solidFill>
            <a:ln w="9525">
              <a:noFill/>
              <a:miter lim="800000"/>
              <a:headEnd/>
              <a:tailEnd/>
            </a:ln>
          </p:spPr>
          <p:txBody>
            <a:bodyPr/>
            <a:lstStyle/>
            <a:p>
              <a:endParaRPr lang="en-GB"/>
            </a:p>
          </p:txBody>
        </p:sp>
        <p:sp>
          <p:nvSpPr>
            <p:cNvPr id="70963" name="Line 599"/>
            <p:cNvSpPr>
              <a:spLocks noChangeShapeType="1"/>
            </p:cNvSpPr>
            <p:nvPr/>
          </p:nvSpPr>
          <p:spPr bwMode="auto">
            <a:xfrm>
              <a:off x="2075" y="4642"/>
              <a:ext cx="368" cy="1"/>
            </a:xfrm>
            <a:prstGeom prst="line">
              <a:avLst/>
            </a:prstGeom>
            <a:noFill/>
            <a:ln w="0">
              <a:solidFill>
                <a:srgbClr val="000000"/>
              </a:solidFill>
              <a:round/>
              <a:headEnd/>
              <a:tailEnd/>
            </a:ln>
          </p:spPr>
          <p:txBody>
            <a:bodyPr/>
            <a:lstStyle/>
            <a:p>
              <a:endParaRPr lang="en-GB"/>
            </a:p>
          </p:txBody>
        </p:sp>
        <p:sp>
          <p:nvSpPr>
            <p:cNvPr id="70964" name="Rectangle 600"/>
            <p:cNvSpPr>
              <a:spLocks noChangeArrowheads="1"/>
            </p:cNvSpPr>
            <p:nvPr/>
          </p:nvSpPr>
          <p:spPr bwMode="auto">
            <a:xfrm>
              <a:off x="2443" y="4642"/>
              <a:ext cx="3" cy="4"/>
            </a:xfrm>
            <a:prstGeom prst="rect">
              <a:avLst/>
            </a:prstGeom>
            <a:solidFill>
              <a:srgbClr val="000000"/>
            </a:solidFill>
            <a:ln w="9525">
              <a:noFill/>
              <a:miter lim="800000"/>
              <a:headEnd/>
              <a:tailEnd/>
            </a:ln>
          </p:spPr>
          <p:txBody>
            <a:bodyPr/>
            <a:lstStyle/>
            <a:p>
              <a:endParaRPr lang="en-GB"/>
            </a:p>
          </p:txBody>
        </p:sp>
        <p:sp>
          <p:nvSpPr>
            <p:cNvPr id="70965" name="Line 601"/>
            <p:cNvSpPr>
              <a:spLocks noChangeShapeType="1"/>
            </p:cNvSpPr>
            <p:nvPr/>
          </p:nvSpPr>
          <p:spPr bwMode="auto">
            <a:xfrm>
              <a:off x="2443" y="4642"/>
              <a:ext cx="1" cy="4"/>
            </a:xfrm>
            <a:prstGeom prst="line">
              <a:avLst/>
            </a:prstGeom>
            <a:noFill/>
            <a:ln w="0">
              <a:solidFill>
                <a:srgbClr val="000000"/>
              </a:solidFill>
              <a:round/>
              <a:headEnd/>
              <a:tailEnd/>
            </a:ln>
          </p:spPr>
          <p:txBody>
            <a:bodyPr/>
            <a:lstStyle/>
            <a:p>
              <a:endParaRPr lang="en-GB"/>
            </a:p>
          </p:txBody>
        </p:sp>
        <p:sp>
          <p:nvSpPr>
            <p:cNvPr id="70966" name="Rectangle 602"/>
            <p:cNvSpPr>
              <a:spLocks noChangeArrowheads="1"/>
            </p:cNvSpPr>
            <p:nvPr/>
          </p:nvSpPr>
          <p:spPr bwMode="auto">
            <a:xfrm>
              <a:off x="2446" y="4642"/>
              <a:ext cx="370" cy="3"/>
            </a:xfrm>
            <a:prstGeom prst="rect">
              <a:avLst/>
            </a:prstGeom>
            <a:solidFill>
              <a:srgbClr val="000000"/>
            </a:solidFill>
            <a:ln w="9525">
              <a:noFill/>
              <a:miter lim="800000"/>
              <a:headEnd/>
              <a:tailEnd/>
            </a:ln>
          </p:spPr>
          <p:txBody>
            <a:bodyPr/>
            <a:lstStyle/>
            <a:p>
              <a:endParaRPr lang="en-GB"/>
            </a:p>
          </p:txBody>
        </p:sp>
        <p:sp>
          <p:nvSpPr>
            <p:cNvPr id="70967" name="Line 603"/>
            <p:cNvSpPr>
              <a:spLocks noChangeShapeType="1"/>
            </p:cNvSpPr>
            <p:nvPr/>
          </p:nvSpPr>
          <p:spPr bwMode="auto">
            <a:xfrm>
              <a:off x="2446" y="4642"/>
              <a:ext cx="370" cy="1"/>
            </a:xfrm>
            <a:prstGeom prst="line">
              <a:avLst/>
            </a:prstGeom>
            <a:noFill/>
            <a:ln w="0">
              <a:solidFill>
                <a:srgbClr val="000000"/>
              </a:solidFill>
              <a:round/>
              <a:headEnd/>
              <a:tailEnd/>
            </a:ln>
          </p:spPr>
          <p:txBody>
            <a:bodyPr/>
            <a:lstStyle/>
            <a:p>
              <a:endParaRPr lang="en-GB"/>
            </a:p>
          </p:txBody>
        </p:sp>
        <p:sp>
          <p:nvSpPr>
            <p:cNvPr id="70968" name="Rectangle 604"/>
            <p:cNvSpPr>
              <a:spLocks noChangeArrowheads="1"/>
            </p:cNvSpPr>
            <p:nvPr/>
          </p:nvSpPr>
          <p:spPr bwMode="auto">
            <a:xfrm>
              <a:off x="2816" y="4642"/>
              <a:ext cx="3" cy="4"/>
            </a:xfrm>
            <a:prstGeom prst="rect">
              <a:avLst/>
            </a:prstGeom>
            <a:solidFill>
              <a:srgbClr val="000000"/>
            </a:solidFill>
            <a:ln w="9525">
              <a:noFill/>
              <a:miter lim="800000"/>
              <a:headEnd/>
              <a:tailEnd/>
            </a:ln>
          </p:spPr>
          <p:txBody>
            <a:bodyPr/>
            <a:lstStyle/>
            <a:p>
              <a:endParaRPr lang="en-GB"/>
            </a:p>
          </p:txBody>
        </p:sp>
      </p:grpSp>
      <p:sp>
        <p:nvSpPr>
          <p:cNvPr id="70662" name="Line 605"/>
          <p:cNvSpPr>
            <a:spLocks noChangeShapeType="1"/>
          </p:cNvSpPr>
          <p:nvPr/>
        </p:nvSpPr>
        <p:spPr bwMode="auto">
          <a:xfrm>
            <a:off x="5961063" y="5527675"/>
            <a:ext cx="1587" cy="3175"/>
          </a:xfrm>
          <a:prstGeom prst="line">
            <a:avLst/>
          </a:prstGeom>
          <a:noFill/>
          <a:ln w="0">
            <a:solidFill>
              <a:srgbClr val="000000"/>
            </a:solidFill>
            <a:round/>
            <a:headEnd/>
            <a:tailEnd/>
          </a:ln>
        </p:spPr>
        <p:txBody>
          <a:bodyPr/>
          <a:lstStyle/>
          <a:p>
            <a:endParaRPr lang="en-GB"/>
          </a:p>
        </p:txBody>
      </p:sp>
      <p:sp>
        <p:nvSpPr>
          <p:cNvPr id="70663" name="Rectangle 606"/>
          <p:cNvSpPr>
            <a:spLocks noChangeArrowheads="1"/>
          </p:cNvSpPr>
          <p:nvPr/>
        </p:nvSpPr>
        <p:spPr bwMode="auto">
          <a:xfrm>
            <a:off x="5967413" y="5527675"/>
            <a:ext cx="782637" cy="3175"/>
          </a:xfrm>
          <a:prstGeom prst="rect">
            <a:avLst/>
          </a:prstGeom>
          <a:solidFill>
            <a:srgbClr val="000000"/>
          </a:solidFill>
          <a:ln w="9525">
            <a:noFill/>
            <a:miter lim="800000"/>
            <a:headEnd/>
            <a:tailEnd/>
          </a:ln>
        </p:spPr>
        <p:txBody>
          <a:bodyPr/>
          <a:lstStyle/>
          <a:p>
            <a:endParaRPr lang="en-GB"/>
          </a:p>
        </p:txBody>
      </p:sp>
      <p:sp>
        <p:nvSpPr>
          <p:cNvPr id="70664" name="Line 607"/>
          <p:cNvSpPr>
            <a:spLocks noChangeShapeType="1"/>
          </p:cNvSpPr>
          <p:nvPr/>
        </p:nvSpPr>
        <p:spPr bwMode="auto">
          <a:xfrm>
            <a:off x="5967413" y="5527675"/>
            <a:ext cx="782637" cy="0"/>
          </a:xfrm>
          <a:prstGeom prst="line">
            <a:avLst/>
          </a:prstGeom>
          <a:noFill/>
          <a:ln w="0">
            <a:solidFill>
              <a:srgbClr val="000000"/>
            </a:solidFill>
            <a:round/>
            <a:headEnd/>
            <a:tailEnd/>
          </a:ln>
        </p:spPr>
        <p:txBody>
          <a:bodyPr/>
          <a:lstStyle/>
          <a:p>
            <a:endParaRPr lang="en-GB"/>
          </a:p>
        </p:txBody>
      </p:sp>
      <p:sp>
        <p:nvSpPr>
          <p:cNvPr id="70665" name="Rectangle 608"/>
          <p:cNvSpPr>
            <a:spLocks noChangeArrowheads="1"/>
          </p:cNvSpPr>
          <p:nvPr/>
        </p:nvSpPr>
        <p:spPr bwMode="auto">
          <a:xfrm>
            <a:off x="6750050" y="5527675"/>
            <a:ext cx="6350" cy="3175"/>
          </a:xfrm>
          <a:prstGeom prst="rect">
            <a:avLst/>
          </a:prstGeom>
          <a:solidFill>
            <a:srgbClr val="000000"/>
          </a:solidFill>
          <a:ln w="9525">
            <a:noFill/>
            <a:miter lim="800000"/>
            <a:headEnd/>
            <a:tailEnd/>
          </a:ln>
        </p:spPr>
        <p:txBody>
          <a:bodyPr/>
          <a:lstStyle/>
          <a:p>
            <a:endParaRPr lang="en-GB"/>
          </a:p>
        </p:txBody>
      </p:sp>
      <p:sp>
        <p:nvSpPr>
          <p:cNvPr id="70666" name="Line 609"/>
          <p:cNvSpPr>
            <a:spLocks noChangeShapeType="1"/>
          </p:cNvSpPr>
          <p:nvPr/>
        </p:nvSpPr>
        <p:spPr bwMode="auto">
          <a:xfrm>
            <a:off x="6750050" y="5527675"/>
            <a:ext cx="3175" cy="3175"/>
          </a:xfrm>
          <a:prstGeom prst="line">
            <a:avLst/>
          </a:prstGeom>
          <a:noFill/>
          <a:ln w="0">
            <a:solidFill>
              <a:srgbClr val="000000"/>
            </a:solidFill>
            <a:round/>
            <a:headEnd/>
            <a:tailEnd/>
          </a:ln>
        </p:spPr>
        <p:txBody>
          <a:bodyPr/>
          <a:lstStyle/>
          <a:p>
            <a:endParaRPr lang="en-GB"/>
          </a:p>
        </p:txBody>
      </p:sp>
      <p:sp>
        <p:nvSpPr>
          <p:cNvPr id="70667" name="Rectangle 610"/>
          <p:cNvSpPr>
            <a:spLocks noChangeArrowheads="1"/>
          </p:cNvSpPr>
          <p:nvPr/>
        </p:nvSpPr>
        <p:spPr bwMode="auto">
          <a:xfrm>
            <a:off x="6756400" y="5527675"/>
            <a:ext cx="781050" cy="3175"/>
          </a:xfrm>
          <a:prstGeom prst="rect">
            <a:avLst/>
          </a:prstGeom>
          <a:solidFill>
            <a:srgbClr val="000000"/>
          </a:solidFill>
          <a:ln w="9525">
            <a:noFill/>
            <a:miter lim="800000"/>
            <a:headEnd/>
            <a:tailEnd/>
          </a:ln>
        </p:spPr>
        <p:txBody>
          <a:bodyPr/>
          <a:lstStyle/>
          <a:p>
            <a:endParaRPr lang="en-GB"/>
          </a:p>
        </p:txBody>
      </p:sp>
      <p:sp>
        <p:nvSpPr>
          <p:cNvPr id="70668" name="Line 611"/>
          <p:cNvSpPr>
            <a:spLocks noChangeShapeType="1"/>
          </p:cNvSpPr>
          <p:nvPr/>
        </p:nvSpPr>
        <p:spPr bwMode="auto">
          <a:xfrm>
            <a:off x="6756400" y="5527675"/>
            <a:ext cx="781050" cy="0"/>
          </a:xfrm>
          <a:prstGeom prst="line">
            <a:avLst/>
          </a:prstGeom>
          <a:noFill/>
          <a:ln w="0">
            <a:solidFill>
              <a:srgbClr val="000000"/>
            </a:solidFill>
            <a:round/>
            <a:headEnd/>
            <a:tailEnd/>
          </a:ln>
        </p:spPr>
        <p:txBody>
          <a:bodyPr/>
          <a:lstStyle/>
          <a:p>
            <a:endParaRPr lang="en-GB"/>
          </a:p>
        </p:txBody>
      </p:sp>
      <p:sp>
        <p:nvSpPr>
          <p:cNvPr id="70669" name="Rectangle 612"/>
          <p:cNvSpPr>
            <a:spLocks noChangeArrowheads="1"/>
          </p:cNvSpPr>
          <p:nvPr/>
        </p:nvSpPr>
        <p:spPr bwMode="auto">
          <a:xfrm>
            <a:off x="7537450" y="5527675"/>
            <a:ext cx="6350" cy="3175"/>
          </a:xfrm>
          <a:prstGeom prst="rect">
            <a:avLst/>
          </a:prstGeom>
          <a:solidFill>
            <a:srgbClr val="000000"/>
          </a:solidFill>
          <a:ln w="9525">
            <a:noFill/>
            <a:miter lim="800000"/>
            <a:headEnd/>
            <a:tailEnd/>
          </a:ln>
        </p:spPr>
        <p:txBody>
          <a:bodyPr/>
          <a:lstStyle/>
          <a:p>
            <a:endParaRPr lang="en-GB"/>
          </a:p>
        </p:txBody>
      </p:sp>
      <p:sp>
        <p:nvSpPr>
          <p:cNvPr id="70670" name="Line 613"/>
          <p:cNvSpPr>
            <a:spLocks noChangeShapeType="1"/>
          </p:cNvSpPr>
          <p:nvPr/>
        </p:nvSpPr>
        <p:spPr bwMode="auto">
          <a:xfrm>
            <a:off x="7537450" y="5527675"/>
            <a:ext cx="1588" cy="3175"/>
          </a:xfrm>
          <a:prstGeom prst="line">
            <a:avLst/>
          </a:prstGeom>
          <a:noFill/>
          <a:ln w="0">
            <a:solidFill>
              <a:srgbClr val="000000"/>
            </a:solidFill>
            <a:round/>
            <a:headEnd/>
            <a:tailEnd/>
          </a:ln>
        </p:spPr>
        <p:txBody>
          <a:bodyPr/>
          <a:lstStyle/>
          <a:p>
            <a:endParaRPr lang="en-GB"/>
          </a:p>
        </p:txBody>
      </p:sp>
      <p:sp>
        <p:nvSpPr>
          <p:cNvPr id="70671" name="Rectangle 614"/>
          <p:cNvSpPr>
            <a:spLocks noChangeArrowheads="1"/>
          </p:cNvSpPr>
          <p:nvPr/>
        </p:nvSpPr>
        <p:spPr bwMode="auto">
          <a:xfrm>
            <a:off x="7543800" y="5527675"/>
            <a:ext cx="782638" cy="3175"/>
          </a:xfrm>
          <a:prstGeom prst="rect">
            <a:avLst/>
          </a:prstGeom>
          <a:solidFill>
            <a:srgbClr val="000000"/>
          </a:solidFill>
          <a:ln w="9525">
            <a:noFill/>
            <a:miter lim="800000"/>
            <a:headEnd/>
            <a:tailEnd/>
          </a:ln>
        </p:spPr>
        <p:txBody>
          <a:bodyPr/>
          <a:lstStyle/>
          <a:p>
            <a:endParaRPr lang="en-GB"/>
          </a:p>
        </p:txBody>
      </p:sp>
      <p:sp>
        <p:nvSpPr>
          <p:cNvPr id="70672" name="Line 615"/>
          <p:cNvSpPr>
            <a:spLocks noChangeShapeType="1"/>
          </p:cNvSpPr>
          <p:nvPr/>
        </p:nvSpPr>
        <p:spPr bwMode="auto">
          <a:xfrm>
            <a:off x="7543800" y="5527675"/>
            <a:ext cx="782638" cy="0"/>
          </a:xfrm>
          <a:prstGeom prst="line">
            <a:avLst/>
          </a:prstGeom>
          <a:noFill/>
          <a:ln w="0">
            <a:solidFill>
              <a:srgbClr val="000000"/>
            </a:solidFill>
            <a:round/>
            <a:headEnd/>
            <a:tailEnd/>
          </a:ln>
        </p:spPr>
        <p:txBody>
          <a:bodyPr/>
          <a:lstStyle/>
          <a:p>
            <a:endParaRPr lang="en-GB"/>
          </a:p>
        </p:txBody>
      </p:sp>
      <p:sp>
        <p:nvSpPr>
          <p:cNvPr id="70673" name="Rectangle 616"/>
          <p:cNvSpPr>
            <a:spLocks noChangeArrowheads="1"/>
          </p:cNvSpPr>
          <p:nvPr/>
        </p:nvSpPr>
        <p:spPr bwMode="auto">
          <a:xfrm>
            <a:off x="8326438" y="5527675"/>
            <a:ext cx="7937" cy="3175"/>
          </a:xfrm>
          <a:prstGeom prst="rect">
            <a:avLst/>
          </a:prstGeom>
          <a:solidFill>
            <a:srgbClr val="000000"/>
          </a:solidFill>
          <a:ln w="9525">
            <a:noFill/>
            <a:miter lim="800000"/>
            <a:headEnd/>
            <a:tailEnd/>
          </a:ln>
        </p:spPr>
        <p:txBody>
          <a:bodyPr/>
          <a:lstStyle/>
          <a:p>
            <a:endParaRPr lang="en-GB"/>
          </a:p>
        </p:txBody>
      </p:sp>
      <p:sp>
        <p:nvSpPr>
          <p:cNvPr id="70674" name="Line 617"/>
          <p:cNvSpPr>
            <a:spLocks noChangeShapeType="1"/>
          </p:cNvSpPr>
          <p:nvPr/>
        </p:nvSpPr>
        <p:spPr bwMode="auto">
          <a:xfrm>
            <a:off x="8326438" y="5527675"/>
            <a:ext cx="3175" cy="3175"/>
          </a:xfrm>
          <a:prstGeom prst="line">
            <a:avLst/>
          </a:prstGeom>
          <a:noFill/>
          <a:ln w="0">
            <a:solidFill>
              <a:srgbClr val="000000"/>
            </a:solidFill>
            <a:round/>
            <a:headEnd/>
            <a:tailEnd/>
          </a:ln>
        </p:spPr>
        <p:txBody>
          <a:bodyPr/>
          <a:lstStyle/>
          <a:p>
            <a:endParaRPr lang="en-GB"/>
          </a:p>
        </p:txBody>
      </p:sp>
      <p:sp>
        <p:nvSpPr>
          <p:cNvPr id="70675" name="Rectangle 618"/>
          <p:cNvSpPr>
            <a:spLocks noChangeArrowheads="1"/>
          </p:cNvSpPr>
          <p:nvPr/>
        </p:nvSpPr>
        <p:spPr bwMode="auto">
          <a:xfrm>
            <a:off x="1057275" y="5530850"/>
            <a:ext cx="7938" cy="471488"/>
          </a:xfrm>
          <a:prstGeom prst="rect">
            <a:avLst/>
          </a:prstGeom>
          <a:solidFill>
            <a:srgbClr val="000000"/>
          </a:solidFill>
          <a:ln w="9525">
            <a:noFill/>
            <a:miter lim="800000"/>
            <a:headEnd/>
            <a:tailEnd/>
          </a:ln>
        </p:spPr>
        <p:txBody>
          <a:bodyPr/>
          <a:lstStyle/>
          <a:p>
            <a:endParaRPr lang="en-GB"/>
          </a:p>
        </p:txBody>
      </p:sp>
      <p:sp>
        <p:nvSpPr>
          <p:cNvPr id="70676" name="Line 619"/>
          <p:cNvSpPr>
            <a:spLocks noChangeShapeType="1"/>
          </p:cNvSpPr>
          <p:nvPr/>
        </p:nvSpPr>
        <p:spPr bwMode="auto">
          <a:xfrm>
            <a:off x="1057275" y="5530850"/>
            <a:ext cx="3175" cy="471488"/>
          </a:xfrm>
          <a:prstGeom prst="line">
            <a:avLst/>
          </a:prstGeom>
          <a:noFill/>
          <a:ln w="0">
            <a:solidFill>
              <a:srgbClr val="000000"/>
            </a:solidFill>
            <a:round/>
            <a:headEnd/>
            <a:tailEnd/>
          </a:ln>
        </p:spPr>
        <p:txBody>
          <a:bodyPr/>
          <a:lstStyle/>
          <a:p>
            <a:endParaRPr lang="en-GB"/>
          </a:p>
        </p:txBody>
      </p:sp>
      <p:sp>
        <p:nvSpPr>
          <p:cNvPr id="70677" name="Rectangle 620"/>
          <p:cNvSpPr>
            <a:spLocks noChangeArrowheads="1"/>
          </p:cNvSpPr>
          <p:nvPr/>
        </p:nvSpPr>
        <p:spPr bwMode="auto">
          <a:xfrm>
            <a:off x="1057275" y="6002338"/>
            <a:ext cx="7938" cy="3175"/>
          </a:xfrm>
          <a:prstGeom prst="rect">
            <a:avLst/>
          </a:prstGeom>
          <a:solidFill>
            <a:srgbClr val="000000"/>
          </a:solidFill>
          <a:ln w="9525">
            <a:noFill/>
            <a:miter lim="800000"/>
            <a:headEnd/>
            <a:tailEnd/>
          </a:ln>
        </p:spPr>
        <p:txBody>
          <a:bodyPr/>
          <a:lstStyle/>
          <a:p>
            <a:endParaRPr lang="en-GB"/>
          </a:p>
        </p:txBody>
      </p:sp>
      <p:sp>
        <p:nvSpPr>
          <p:cNvPr id="70678" name="Line 621"/>
          <p:cNvSpPr>
            <a:spLocks noChangeShapeType="1"/>
          </p:cNvSpPr>
          <p:nvPr/>
        </p:nvSpPr>
        <p:spPr bwMode="auto">
          <a:xfrm>
            <a:off x="1057275" y="6002338"/>
            <a:ext cx="7938" cy="1587"/>
          </a:xfrm>
          <a:prstGeom prst="line">
            <a:avLst/>
          </a:prstGeom>
          <a:noFill/>
          <a:ln w="0">
            <a:solidFill>
              <a:srgbClr val="000000"/>
            </a:solidFill>
            <a:round/>
            <a:headEnd/>
            <a:tailEnd/>
          </a:ln>
        </p:spPr>
        <p:txBody>
          <a:bodyPr/>
          <a:lstStyle/>
          <a:p>
            <a:endParaRPr lang="en-GB"/>
          </a:p>
        </p:txBody>
      </p:sp>
      <p:sp>
        <p:nvSpPr>
          <p:cNvPr id="70679" name="Line 622"/>
          <p:cNvSpPr>
            <a:spLocks noChangeShapeType="1"/>
          </p:cNvSpPr>
          <p:nvPr/>
        </p:nvSpPr>
        <p:spPr bwMode="auto">
          <a:xfrm>
            <a:off x="1057275" y="6002338"/>
            <a:ext cx="3175" cy="3175"/>
          </a:xfrm>
          <a:prstGeom prst="line">
            <a:avLst/>
          </a:prstGeom>
          <a:noFill/>
          <a:ln w="0">
            <a:solidFill>
              <a:srgbClr val="000000"/>
            </a:solidFill>
            <a:round/>
            <a:headEnd/>
            <a:tailEnd/>
          </a:ln>
        </p:spPr>
        <p:txBody>
          <a:bodyPr/>
          <a:lstStyle/>
          <a:p>
            <a:endParaRPr lang="en-GB"/>
          </a:p>
        </p:txBody>
      </p:sp>
      <p:sp>
        <p:nvSpPr>
          <p:cNvPr id="70680" name="Rectangle 623"/>
          <p:cNvSpPr>
            <a:spLocks noChangeArrowheads="1"/>
          </p:cNvSpPr>
          <p:nvPr/>
        </p:nvSpPr>
        <p:spPr bwMode="auto">
          <a:xfrm>
            <a:off x="1057275" y="6002338"/>
            <a:ext cx="7938" cy="3175"/>
          </a:xfrm>
          <a:prstGeom prst="rect">
            <a:avLst/>
          </a:prstGeom>
          <a:solidFill>
            <a:srgbClr val="000000"/>
          </a:solidFill>
          <a:ln w="9525">
            <a:noFill/>
            <a:miter lim="800000"/>
            <a:headEnd/>
            <a:tailEnd/>
          </a:ln>
        </p:spPr>
        <p:txBody>
          <a:bodyPr/>
          <a:lstStyle/>
          <a:p>
            <a:endParaRPr lang="en-GB"/>
          </a:p>
        </p:txBody>
      </p:sp>
      <p:sp>
        <p:nvSpPr>
          <p:cNvPr id="70681" name="Line 624"/>
          <p:cNvSpPr>
            <a:spLocks noChangeShapeType="1"/>
          </p:cNvSpPr>
          <p:nvPr/>
        </p:nvSpPr>
        <p:spPr bwMode="auto">
          <a:xfrm>
            <a:off x="1057275" y="6002338"/>
            <a:ext cx="7938" cy="1587"/>
          </a:xfrm>
          <a:prstGeom prst="line">
            <a:avLst/>
          </a:prstGeom>
          <a:noFill/>
          <a:ln w="0">
            <a:solidFill>
              <a:srgbClr val="000000"/>
            </a:solidFill>
            <a:round/>
            <a:headEnd/>
            <a:tailEnd/>
          </a:ln>
        </p:spPr>
        <p:txBody>
          <a:bodyPr/>
          <a:lstStyle/>
          <a:p>
            <a:endParaRPr lang="en-GB"/>
          </a:p>
        </p:txBody>
      </p:sp>
      <p:sp>
        <p:nvSpPr>
          <p:cNvPr id="70682" name="Line 625"/>
          <p:cNvSpPr>
            <a:spLocks noChangeShapeType="1"/>
          </p:cNvSpPr>
          <p:nvPr/>
        </p:nvSpPr>
        <p:spPr bwMode="auto">
          <a:xfrm>
            <a:off x="1057275" y="6002338"/>
            <a:ext cx="3175" cy="3175"/>
          </a:xfrm>
          <a:prstGeom prst="line">
            <a:avLst/>
          </a:prstGeom>
          <a:noFill/>
          <a:ln w="0">
            <a:solidFill>
              <a:srgbClr val="000000"/>
            </a:solidFill>
            <a:round/>
            <a:headEnd/>
            <a:tailEnd/>
          </a:ln>
        </p:spPr>
        <p:txBody>
          <a:bodyPr/>
          <a:lstStyle/>
          <a:p>
            <a:endParaRPr lang="en-GB"/>
          </a:p>
        </p:txBody>
      </p:sp>
      <p:sp>
        <p:nvSpPr>
          <p:cNvPr id="70683" name="Rectangle 626"/>
          <p:cNvSpPr>
            <a:spLocks noChangeArrowheads="1"/>
          </p:cNvSpPr>
          <p:nvPr/>
        </p:nvSpPr>
        <p:spPr bwMode="auto">
          <a:xfrm>
            <a:off x="1065213" y="6002338"/>
            <a:ext cx="1744662" cy="3175"/>
          </a:xfrm>
          <a:prstGeom prst="rect">
            <a:avLst/>
          </a:prstGeom>
          <a:solidFill>
            <a:srgbClr val="000000"/>
          </a:solidFill>
          <a:ln w="9525">
            <a:noFill/>
            <a:miter lim="800000"/>
            <a:headEnd/>
            <a:tailEnd/>
          </a:ln>
        </p:spPr>
        <p:txBody>
          <a:bodyPr/>
          <a:lstStyle/>
          <a:p>
            <a:endParaRPr lang="en-GB"/>
          </a:p>
        </p:txBody>
      </p:sp>
      <p:sp>
        <p:nvSpPr>
          <p:cNvPr id="70684" name="Line 627"/>
          <p:cNvSpPr>
            <a:spLocks noChangeShapeType="1"/>
          </p:cNvSpPr>
          <p:nvPr/>
        </p:nvSpPr>
        <p:spPr bwMode="auto">
          <a:xfrm>
            <a:off x="1065213" y="6002338"/>
            <a:ext cx="1744662" cy="1587"/>
          </a:xfrm>
          <a:prstGeom prst="line">
            <a:avLst/>
          </a:prstGeom>
          <a:noFill/>
          <a:ln w="0">
            <a:solidFill>
              <a:srgbClr val="000000"/>
            </a:solidFill>
            <a:round/>
            <a:headEnd/>
            <a:tailEnd/>
          </a:ln>
        </p:spPr>
        <p:txBody>
          <a:bodyPr/>
          <a:lstStyle/>
          <a:p>
            <a:endParaRPr lang="en-GB"/>
          </a:p>
        </p:txBody>
      </p:sp>
      <p:sp>
        <p:nvSpPr>
          <p:cNvPr id="70685" name="Rectangle 628"/>
          <p:cNvSpPr>
            <a:spLocks noChangeArrowheads="1"/>
          </p:cNvSpPr>
          <p:nvPr/>
        </p:nvSpPr>
        <p:spPr bwMode="auto">
          <a:xfrm>
            <a:off x="2809875" y="5530850"/>
            <a:ext cx="4763" cy="471488"/>
          </a:xfrm>
          <a:prstGeom prst="rect">
            <a:avLst/>
          </a:prstGeom>
          <a:solidFill>
            <a:srgbClr val="000000"/>
          </a:solidFill>
          <a:ln w="9525">
            <a:noFill/>
            <a:miter lim="800000"/>
            <a:headEnd/>
            <a:tailEnd/>
          </a:ln>
        </p:spPr>
        <p:txBody>
          <a:bodyPr/>
          <a:lstStyle/>
          <a:p>
            <a:endParaRPr lang="en-GB"/>
          </a:p>
        </p:txBody>
      </p:sp>
      <p:sp>
        <p:nvSpPr>
          <p:cNvPr id="70686" name="Line 629"/>
          <p:cNvSpPr>
            <a:spLocks noChangeShapeType="1"/>
          </p:cNvSpPr>
          <p:nvPr/>
        </p:nvSpPr>
        <p:spPr bwMode="auto">
          <a:xfrm>
            <a:off x="2809875" y="5530850"/>
            <a:ext cx="0" cy="471488"/>
          </a:xfrm>
          <a:prstGeom prst="line">
            <a:avLst/>
          </a:prstGeom>
          <a:noFill/>
          <a:ln w="0">
            <a:solidFill>
              <a:srgbClr val="000000"/>
            </a:solidFill>
            <a:round/>
            <a:headEnd/>
            <a:tailEnd/>
          </a:ln>
        </p:spPr>
        <p:txBody>
          <a:bodyPr/>
          <a:lstStyle/>
          <a:p>
            <a:endParaRPr lang="en-GB"/>
          </a:p>
        </p:txBody>
      </p:sp>
      <p:sp>
        <p:nvSpPr>
          <p:cNvPr id="70687" name="Rectangle 630"/>
          <p:cNvSpPr>
            <a:spLocks noChangeArrowheads="1"/>
          </p:cNvSpPr>
          <p:nvPr/>
        </p:nvSpPr>
        <p:spPr bwMode="auto">
          <a:xfrm>
            <a:off x="2809875" y="6002338"/>
            <a:ext cx="4763" cy="3175"/>
          </a:xfrm>
          <a:prstGeom prst="rect">
            <a:avLst/>
          </a:prstGeom>
          <a:solidFill>
            <a:srgbClr val="000000"/>
          </a:solidFill>
          <a:ln w="9525">
            <a:noFill/>
            <a:miter lim="800000"/>
            <a:headEnd/>
            <a:tailEnd/>
          </a:ln>
        </p:spPr>
        <p:txBody>
          <a:bodyPr/>
          <a:lstStyle/>
          <a:p>
            <a:endParaRPr lang="en-GB"/>
          </a:p>
        </p:txBody>
      </p:sp>
      <p:sp>
        <p:nvSpPr>
          <p:cNvPr id="70688" name="Line 631"/>
          <p:cNvSpPr>
            <a:spLocks noChangeShapeType="1"/>
          </p:cNvSpPr>
          <p:nvPr/>
        </p:nvSpPr>
        <p:spPr bwMode="auto">
          <a:xfrm>
            <a:off x="2809875" y="6002338"/>
            <a:ext cx="4763" cy="1587"/>
          </a:xfrm>
          <a:prstGeom prst="line">
            <a:avLst/>
          </a:prstGeom>
          <a:noFill/>
          <a:ln w="0">
            <a:solidFill>
              <a:srgbClr val="000000"/>
            </a:solidFill>
            <a:round/>
            <a:headEnd/>
            <a:tailEnd/>
          </a:ln>
        </p:spPr>
        <p:txBody>
          <a:bodyPr/>
          <a:lstStyle/>
          <a:p>
            <a:endParaRPr lang="en-GB"/>
          </a:p>
        </p:txBody>
      </p:sp>
      <p:sp>
        <p:nvSpPr>
          <p:cNvPr id="70689" name="Line 632"/>
          <p:cNvSpPr>
            <a:spLocks noChangeShapeType="1"/>
          </p:cNvSpPr>
          <p:nvPr/>
        </p:nvSpPr>
        <p:spPr bwMode="auto">
          <a:xfrm>
            <a:off x="2809875" y="6002338"/>
            <a:ext cx="0" cy="3175"/>
          </a:xfrm>
          <a:prstGeom prst="line">
            <a:avLst/>
          </a:prstGeom>
          <a:noFill/>
          <a:ln w="0">
            <a:solidFill>
              <a:srgbClr val="000000"/>
            </a:solidFill>
            <a:round/>
            <a:headEnd/>
            <a:tailEnd/>
          </a:ln>
        </p:spPr>
        <p:txBody>
          <a:bodyPr/>
          <a:lstStyle/>
          <a:p>
            <a:endParaRPr lang="en-GB"/>
          </a:p>
        </p:txBody>
      </p:sp>
      <p:sp>
        <p:nvSpPr>
          <p:cNvPr id="70690" name="Rectangle 633"/>
          <p:cNvSpPr>
            <a:spLocks noChangeArrowheads="1"/>
          </p:cNvSpPr>
          <p:nvPr/>
        </p:nvSpPr>
        <p:spPr bwMode="auto">
          <a:xfrm>
            <a:off x="2814638" y="6002338"/>
            <a:ext cx="781050" cy="3175"/>
          </a:xfrm>
          <a:prstGeom prst="rect">
            <a:avLst/>
          </a:prstGeom>
          <a:solidFill>
            <a:srgbClr val="000000"/>
          </a:solidFill>
          <a:ln w="9525">
            <a:noFill/>
            <a:miter lim="800000"/>
            <a:headEnd/>
            <a:tailEnd/>
          </a:ln>
        </p:spPr>
        <p:txBody>
          <a:bodyPr/>
          <a:lstStyle/>
          <a:p>
            <a:endParaRPr lang="en-GB"/>
          </a:p>
        </p:txBody>
      </p:sp>
      <p:sp>
        <p:nvSpPr>
          <p:cNvPr id="70691" name="Line 634"/>
          <p:cNvSpPr>
            <a:spLocks noChangeShapeType="1"/>
          </p:cNvSpPr>
          <p:nvPr/>
        </p:nvSpPr>
        <p:spPr bwMode="auto">
          <a:xfrm>
            <a:off x="2814638" y="6002338"/>
            <a:ext cx="781050" cy="1587"/>
          </a:xfrm>
          <a:prstGeom prst="line">
            <a:avLst/>
          </a:prstGeom>
          <a:noFill/>
          <a:ln w="0">
            <a:solidFill>
              <a:srgbClr val="000000"/>
            </a:solidFill>
            <a:round/>
            <a:headEnd/>
            <a:tailEnd/>
          </a:ln>
        </p:spPr>
        <p:txBody>
          <a:bodyPr/>
          <a:lstStyle/>
          <a:p>
            <a:endParaRPr lang="en-GB"/>
          </a:p>
        </p:txBody>
      </p:sp>
      <p:sp>
        <p:nvSpPr>
          <p:cNvPr id="70692" name="Rectangle 635"/>
          <p:cNvSpPr>
            <a:spLocks noChangeArrowheads="1"/>
          </p:cNvSpPr>
          <p:nvPr/>
        </p:nvSpPr>
        <p:spPr bwMode="auto">
          <a:xfrm>
            <a:off x="3595688" y="5530850"/>
            <a:ext cx="6350" cy="471488"/>
          </a:xfrm>
          <a:prstGeom prst="rect">
            <a:avLst/>
          </a:prstGeom>
          <a:solidFill>
            <a:srgbClr val="000000"/>
          </a:solidFill>
          <a:ln w="9525">
            <a:noFill/>
            <a:miter lim="800000"/>
            <a:headEnd/>
            <a:tailEnd/>
          </a:ln>
        </p:spPr>
        <p:txBody>
          <a:bodyPr/>
          <a:lstStyle/>
          <a:p>
            <a:endParaRPr lang="en-GB"/>
          </a:p>
        </p:txBody>
      </p:sp>
      <p:sp>
        <p:nvSpPr>
          <p:cNvPr id="70693" name="Line 636"/>
          <p:cNvSpPr>
            <a:spLocks noChangeShapeType="1"/>
          </p:cNvSpPr>
          <p:nvPr/>
        </p:nvSpPr>
        <p:spPr bwMode="auto">
          <a:xfrm>
            <a:off x="3595688" y="5530850"/>
            <a:ext cx="3175" cy="471488"/>
          </a:xfrm>
          <a:prstGeom prst="line">
            <a:avLst/>
          </a:prstGeom>
          <a:noFill/>
          <a:ln w="0">
            <a:solidFill>
              <a:srgbClr val="000000"/>
            </a:solidFill>
            <a:round/>
            <a:headEnd/>
            <a:tailEnd/>
          </a:ln>
        </p:spPr>
        <p:txBody>
          <a:bodyPr/>
          <a:lstStyle/>
          <a:p>
            <a:endParaRPr lang="en-GB"/>
          </a:p>
        </p:txBody>
      </p:sp>
      <p:sp>
        <p:nvSpPr>
          <p:cNvPr id="70694" name="Rectangle 637"/>
          <p:cNvSpPr>
            <a:spLocks noChangeArrowheads="1"/>
          </p:cNvSpPr>
          <p:nvPr/>
        </p:nvSpPr>
        <p:spPr bwMode="auto">
          <a:xfrm>
            <a:off x="3595688" y="6002338"/>
            <a:ext cx="6350" cy="3175"/>
          </a:xfrm>
          <a:prstGeom prst="rect">
            <a:avLst/>
          </a:prstGeom>
          <a:solidFill>
            <a:srgbClr val="000000"/>
          </a:solidFill>
          <a:ln w="9525">
            <a:noFill/>
            <a:miter lim="800000"/>
            <a:headEnd/>
            <a:tailEnd/>
          </a:ln>
        </p:spPr>
        <p:txBody>
          <a:bodyPr/>
          <a:lstStyle/>
          <a:p>
            <a:endParaRPr lang="en-GB"/>
          </a:p>
        </p:txBody>
      </p:sp>
      <p:sp>
        <p:nvSpPr>
          <p:cNvPr id="70695" name="Line 638"/>
          <p:cNvSpPr>
            <a:spLocks noChangeShapeType="1"/>
          </p:cNvSpPr>
          <p:nvPr/>
        </p:nvSpPr>
        <p:spPr bwMode="auto">
          <a:xfrm>
            <a:off x="3595688" y="6002338"/>
            <a:ext cx="6350" cy="1587"/>
          </a:xfrm>
          <a:prstGeom prst="line">
            <a:avLst/>
          </a:prstGeom>
          <a:noFill/>
          <a:ln w="0">
            <a:solidFill>
              <a:srgbClr val="000000"/>
            </a:solidFill>
            <a:round/>
            <a:headEnd/>
            <a:tailEnd/>
          </a:ln>
        </p:spPr>
        <p:txBody>
          <a:bodyPr/>
          <a:lstStyle/>
          <a:p>
            <a:endParaRPr lang="en-GB"/>
          </a:p>
        </p:txBody>
      </p:sp>
      <p:sp>
        <p:nvSpPr>
          <p:cNvPr id="70696" name="Line 639"/>
          <p:cNvSpPr>
            <a:spLocks noChangeShapeType="1"/>
          </p:cNvSpPr>
          <p:nvPr/>
        </p:nvSpPr>
        <p:spPr bwMode="auto">
          <a:xfrm>
            <a:off x="3595688" y="6002338"/>
            <a:ext cx="3175" cy="3175"/>
          </a:xfrm>
          <a:prstGeom prst="line">
            <a:avLst/>
          </a:prstGeom>
          <a:noFill/>
          <a:ln w="0">
            <a:solidFill>
              <a:srgbClr val="000000"/>
            </a:solidFill>
            <a:round/>
            <a:headEnd/>
            <a:tailEnd/>
          </a:ln>
        </p:spPr>
        <p:txBody>
          <a:bodyPr/>
          <a:lstStyle/>
          <a:p>
            <a:endParaRPr lang="en-GB"/>
          </a:p>
        </p:txBody>
      </p:sp>
      <p:sp>
        <p:nvSpPr>
          <p:cNvPr id="70697" name="Rectangle 640"/>
          <p:cNvSpPr>
            <a:spLocks noChangeArrowheads="1"/>
          </p:cNvSpPr>
          <p:nvPr/>
        </p:nvSpPr>
        <p:spPr bwMode="auto">
          <a:xfrm>
            <a:off x="3602038" y="6002338"/>
            <a:ext cx="784225" cy="3175"/>
          </a:xfrm>
          <a:prstGeom prst="rect">
            <a:avLst/>
          </a:prstGeom>
          <a:solidFill>
            <a:srgbClr val="000000"/>
          </a:solidFill>
          <a:ln w="9525">
            <a:noFill/>
            <a:miter lim="800000"/>
            <a:headEnd/>
            <a:tailEnd/>
          </a:ln>
        </p:spPr>
        <p:txBody>
          <a:bodyPr/>
          <a:lstStyle/>
          <a:p>
            <a:endParaRPr lang="en-GB"/>
          </a:p>
        </p:txBody>
      </p:sp>
      <p:sp>
        <p:nvSpPr>
          <p:cNvPr id="70698" name="Line 641"/>
          <p:cNvSpPr>
            <a:spLocks noChangeShapeType="1"/>
          </p:cNvSpPr>
          <p:nvPr/>
        </p:nvSpPr>
        <p:spPr bwMode="auto">
          <a:xfrm>
            <a:off x="3602038" y="6002338"/>
            <a:ext cx="784225" cy="1587"/>
          </a:xfrm>
          <a:prstGeom prst="line">
            <a:avLst/>
          </a:prstGeom>
          <a:noFill/>
          <a:ln w="0">
            <a:solidFill>
              <a:srgbClr val="000000"/>
            </a:solidFill>
            <a:round/>
            <a:headEnd/>
            <a:tailEnd/>
          </a:ln>
        </p:spPr>
        <p:txBody>
          <a:bodyPr/>
          <a:lstStyle/>
          <a:p>
            <a:endParaRPr lang="en-GB"/>
          </a:p>
        </p:txBody>
      </p:sp>
      <p:sp>
        <p:nvSpPr>
          <p:cNvPr id="70699" name="Rectangle 642"/>
          <p:cNvSpPr>
            <a:spLocks noChangeArrowheads="1"/>
          </p:cNvSpPr>
          <p:nvPr/>
        </p:nvSpPr>
        <p:spPr bwMode="auto">
          <a:xfrm>
            <a:off x="4386263" y="5530850"/>
            <a:ext cx="4762" cy="471488"/>
          </a:xfrm>
          <a:prstGeom prst="rect">
            <a:avLst/>
          </a:prstGeom>
          <a:solidFill>
            <a:srgbClr val="000000"/>
          </a:solidFill>
          <a:ln w="9525">
            <a:noFill/>
            <a:miter lim="800000"/>
            <a:headEnd/>
            <a:tailEnd/>
          </a:ln>
        </p:spPr>
        <p:txBody>
          <a:bodyPr/>
          <a:lstStyle/>
          <a:p>
            <a:endParaRPr lang="en-GB"/>
          </a:p>
        </p:txBody>
      </p:sp>
      <p:sp>
        <p:nvSpPr>
          <p:cNvPr id="70700" name="Line 643"/>
          <p:cNvSpPr>
            <a:spLocks noChangeShapeType="1"/>
          </p:cNvSpPr>
          <p:nvPr/>
        </p:nvSpPr>
        <p:spPr bwMode="auto">
          <a:xfrm>
            <a:off x="4386263" y="5530850"/>
            <a:ext cx="1587" cy="471488"/>
          </a:xfrm>
          <a:prstGeom prst="line">
            <a:avLst/>
          </a:prstGeom>
          <a:noFill/>
          <a:ln w="0">
            <a:solidFill>
              <a:srgbClr val="000000"/>
            </a:solidFill>
            <a:round/>
            <a:headEnd/>
            <a:tailEnd/>
          </a:ln>
        </p:spPr>
        <p:txBody>
          <a:bodyPr/>
          <a:lstStyle/>
          <a:p>
            <a:endParaRPr lang="en-GB"/>
          </a:p>
        </p:txBody>
      </p:sp>
      <p:sp>
        <p:nvSpPr>
          <p:cNvPr id="70701" name="Rectangle 644"/>
          <p:cNvSpPr>
            <a:spLocks noChangeArrowheads="1"/>
          </p:cNvSpPr>
          <p:nvPr/>
        </p:nvSpPr>
        <p:spPr bwMode="auto">
          <a:xfrm>
            <a:off x="4386263" y="6002338"/>
            <a:ext cx="4762" cy="3175"/>
          </a:xfrm>
          <a:prstGeom prst="rect">
            <a:avLst/>
          </a:prstGeom>
          <a:solidFill>
            <a:srgbClr val="000000"/>
          </a:solidFill>
          <a:ln w="9525">
            <a:noFill/>
            <a:miter lim="800000"/>
            <a:headEnd/>
            <a:tailEnd/>
          </a:ln>
        </p:spPr>
        <p:txBody>
          <a:bodyPr/>
          <a:lstStyle/>
          <a:p>
            <a:endParaRPr lang="en-GB"/>
          </a:p>
        </p:txBody>
      </p:sp>
      <p:sp>
        <p:nvSpPr>
          <p:cNvPr id="70702" name="Line 645"/>
          <p:cNvSpPr>
            <a:spLocks noChangeShapeType="1"/>
          </p:cNvSpPr>
          <p:nvPr/>
        </p:nvSpPr>
        <p:spPr bwMode="auto">
          <a:xfrm>
            <a:off x="4386263" y="6002338"/>
            <a:ext cx="4762" cy="1587"/>
          </a:xfrm>
          <a:prstGeom prst="line">
            <a:avLst/>
          </a:prstGeom>
          <a:noFill/>
          <a:ln w="0">
            <a:solidFill>
              <a:srgbClr val="000000"/>
            </a:solidFill>
            <a:round/>
            <a:headEnd/>
            <a:tailEnd/>
          </a:ln>
        </p:spPr>
        <p:txBody>
          <a:bodyPr/>
          <a:lstStyle/>
          <a:p>
            <a:endParaRPr lang="en-GB"/>
          </a:p>
        </p:txBody>
      </p:sp>
      <p:sp>
        <p:nvSpPr>
          <p:cNvPr id="70703" name="Line 646"/>
          <p:cNvSpPr>
            <a:spLocks noChangeShapeType="1"/>
          </p:cNvSpPr>
          <p:nvPr/>
        </p:nvSpPr>
        <p:spPr bwMode="auto">
          <a:xfrm>
            <a:off x="4386263" y="6002338"/>
            <a:ext cx="1587" cy="3175"/>
          </a:xfrm>
          <a:prstGeom prst="line">
            <a:avLst/>
          </a:prstGeom>
          <a:noFill/>
          <a:ln w="0">
            <a:solidFill>
              <a:srgbClr val="000000"/>
            </a:solidFill>
            <a:round/>
            <a:headEnd/>
            <a:tailEnd/>
          </a:ln>
        </p:spPr>
        <p:txBody>
          <a:bodyPr/>
          <a:lstStyle/>
          <a:p>
            <a:endParaRPr lang="en-GB"/>
          </a:p>
        </p:txBody>
      </p:sp>
      <p:sp>
        <p:nvSpPr>
          <p:cNvPr id="70704" name="Rectangle 647"/>
          <p:cNvSpPr>
            <a:spLocks noChangeArrowheads="1"/>
          </p:cNvSpPr>
          <p:nvPr/>
        </p:nvSpPr>
        <p:spPr bwMode="auto">
          <a:xfrm>
            <a:off x="4391025" y="6002338"/>
            <a:ext cx="781050" cy="3175"/>
          </a:xfrm>
          <a:prstGeom prst="rect">
            <a:avLst/>
          </a:prstGeom>
          <a:solidFill>
            <a:srgbClr val="000000"/>
          </a:solidFill>
          <a:ln w="9525">
            <a:noFill/>
            <a:miter lim="800000"/>
            <a:headEnd/>
            <a:tailEnd/>
          </a:ln>
        </p:spPr>
        <p:txBody>
          <a:bodyPr/>
          <a:lstStyle/>
          <a:p>
            <a:endParaRPr lang="en-GB"/>
          </a:p>
        </p:txBody>
      </p:sp>
      <p:sp>
        <p:nvSpPr>
          <p:cNvPr id="70705" name="Line 648"/>
          <p:cNvSpPr>
            <a:spLocks noChangeShapeType="1"/>
          </p:cNvSpPr>
          <p:nvPr/>
        </p:nvSpPr>
        <p:spPr bwMode="auto">
          <a:xfrm>
            <a:off x="4391025" y="6002338"/>
            <a:ext cx="781050" cy="1587"/>
          </a:xfrm>
          <a:prstGeom prst="line">
            <a:avLst/>
          </a:prstGeom>
          <a:noFill/>
          <a:ln w="0">
            <a:solidFill>
              <a:srgbClr val="000000"/>
            </a:solidFill>
            <a:round/>
            <a:headEnd/>
            <a:tailEnd/>
          </a:ln>
        </p:spPr>
        <p:txBody>
          <a:bodyPr/>
          <a:lstStyle/>
          <a:p>
            <a:endParaRPr lang="en-GB"/>
          </a:p>
        </p:txBody>
      </p:sp>
      <p:sp>
        <p:nvSpPr>
          <p:cNvPr id="70706" name="Rectangle 649"/>
          <p:cNvSpPr>
            <a:spLocks noChangeArrowheads="1"/>
          </p:cNvSpPr>
          <p:nvPr/>
        </p:nvSpPr>
        <p:spPr bwMode="auto">
          <a:xfrm>
            <a:off x="5172075" y="5530850"/>
            <a:ext cx="4763" cy="471488"/>
          </a:xfrm>
          <a:prstGeom prst="rect">
            <a:avLst/>
          </a:prstGeom>
          <a:solidFill>
            <a:srgbClr val="000000"/>
          </a:solidFill>
          <a:ln w="9525">
            <a:noFill/>
            <a:miter lim="800000"/>
            <a:headEnd/>
            <a:tailEnd/>
          </a:ln>
        </p:spPr>
        <p:txBody>
          <a:bodyPr/>
          <a:lstStyle/>
          <a:p>
            <a:endParaRPr lang="en-GB"/>
          </a:p>
        </p:txBody>
      </p:sp>
      <p:sp>
        <p:nvSpPr>
          <p:cNvPr id="70707" name="Line 650"/>
          <p:cNvSpPr>
            <a:spLocks noChangeShapeType="1"/>
          </p:cNvSpPr>
          <p:nvPr/>
        </p:nvSpPr>
        <p:spPr bwMode="auto">
          <a:xfrm>
            <a:off x="5172075" y="5530850"/>
            <a:ext cx="0" cy="471488"/>
          </a:xfrm>
          <a:prstGeom prst="line">
            <a:avLst/>
          </a:prstGeom>
          <a:noFill/>
          <a:ln w="0">
            <a:solidFill>
              <a:srgbClr val="000000"/>
            </a:solidFill>
            <a:round/>
            <a:headEnd/>
            <a:tailEnd/>
          </a:ln>
        </p:spPr>
        <p:txBody>
          <a:bodyPr/>
          <a:lstStyle/>
          <a:p>
            <a:endParaRPr lang="en-GB"/>
          </a:p>
        </p:txBody>
      </p:sp>
      <p:sp>
        <p:nvSpPr>
          <p:cNvPr id="70708" name="Rectangle 651"/>
          <p:cNvSpPr>
            <a:spLocks noChangeArrowheads="1"/>
          </p:cNvSpPr>
          <p:nvPr/>
        </p:nvSpPr>
        <p:spPr bwMode="auto">
          <a:xfrm>
            <a:off x="5172075" y="6002338"/>
            <a:ext cx="4763" cy="3175"/>
          </a:xfrm>
          <a:prstGeom prst="rect">
            <a:avLst/>
          </a:prstGeom>
          <a:solidFill>
            <a:srgbClr val="000000"/>
          </a:solidFill>
          <a:ln w="9525">
            <a:noFill/>
            <a:miter lim="800000"/>
            <a:headEnd/>
            <a:tailEnd/>
          </a:ln>
        </p:spPr>
        <p:txBody>
          <a:bodyPr/>
          <a:lstStyle/>
          <a:p>
            <a:endParaRPr lang="en-GB"/>
          </a:p>
        </p:txBody>
      </p:sp>
      <p:sp>
        <p:nvSpPr>
          <p:cNvPr id="70709" name="Line 652"/>
          <p:cNvSpPr>
            <a:spLocks noChangeShapeType="1"/>
          </p:cNvSpPr>
          <p:nvPr/>
        </p:nvSpPr>
        <p:spPr bwMode="auto">
          <a:xfrm>
            <a:off x="5172075" y="6002338"/>
            <a:ext cx="4763" cy="1587"/>
          </a:xfrm>
          <a:prstGeom prst="line">
            <a:avLst/>
          </a:prstGeom>
          <a:noFill/>
          <a:ln w="0">
            <a:solidFill>
              <a:srgbClr val="000000"/>
            </a:solidFill>
            <a:round/>
            <a:headEnd/>
            <a:tailEnd/>
          </a:ln>
        </p:spPr>
        <p:txBody>
          <a:bodyPr/>
          <a:lstStyle/>
          <a:p>
            <a:endParaRPr lang="en-GB"/>
          </a:p>
        </p:txBody>
      </p:sp>
      <p:sp>
        <p:nvSpPr>
          <p:cNvPr id="70710" name="Line 653"/>
          <p:cNvSpPr>
            <a:spLocks noChangeShapeType="1"/>
          </p:cNvSpPr>
          <p:nvPr/>
        </p:nvSpPr>
        <p:spPr bwMode="auto">
          <a:xfrm>
            <a:off x="5172075" y="6002338"/>
            <a:ext cx="0" cy="3175"/>
          </a:xfrm>
          <a:prstGeom prst="line">
            <a:avLst/>
          </a:prstGeom>
          <a:noFill/>
          <a:ln w="0">
            <a:solidFill>
              <a:srgbClr val="000000"/>
            </a:solidFill>
            <a:round/>
            <a:headEnd/>
            <a:tailEnd/>
          </a:ln>
        </p:spPr>
        <p:txBody>
          <a:bodyPr/>
          <a:lstStyle/>
          <a:p>
            <a:endParaRPr lang="en-GB"/>
          </a:p>
        </p:txBody>
      </p:sp>
      <p:sp>
        <p:nvSpPr>
          <p:cNvPr id="70711" name="Rectangle 654"/>
          <p:cNvSpPr>
            <a:spLocks noChangeArrowheads="1"/>
          </p:cNvSpPr>
          <p:nvPr/>
        </p:nvSpPr>
        <p:spPr bwMode="auto">
          <a:xfrm>
            <a:off x="5176838" y="6002338"/>
            <a:ext cx="784225" cy="3175"/>
          </a:xfrm>
          <a:prstGeom prst="rect">
            <a:avLst/>
          </a:prstGeom>
          <a:solidFill>
            <a:srgbClr val="000000"/>
          </a:solidFill>
          <a:ln w="9525">
            <a:noFill/>
            <a:miter lim="800000"/>
            <a:headEnd/>
            <a:tailEnd/>
          </a:ln>
        </p:spPr>
        <p:txBody>
          <a:bodyPr/>
          <a:lstStyle/>
          <a:p>
            <a:endParaRPr lang="en-GB"/>
          </a:p>
        </p:txBody>
      </p:sp>
      <p:sp>
        <p:nvSpPr>
          <p:cNvPr id="70712" name="Line 655"/>
          <p:cNvSpPr>
            <a:spLocks noChangeShapeType="1"/>
          </p:cNvSpPr>
          <p:nvPr/>
        </p:nvSpPr>
        <p:spPr bwMode="auto">
          <a:xfrm>
            <a:off x="5176838" y="6002338"/>
            <a:ext cx="784225" cy="1587"/>
          </a:xfrm>
          <a:prstGeom prst="line">
            <a:avLst/>
          </a:prstGeom>
          <a:noFill/>
          <a:ln w="0">
            <a:solidFill>
              <a:srgbClr val="000000"/>
            </a:solidFill>
            <a:round/>
            <a:headEnd/>
            <a:tailEnd/>
          </a:ln>
        </p:spPr>
        <p:txBody>
          <a:bodyPr/>
          <a:lstStyle/>
          <a:p>
            <a:endParaRPr lang="en-GB"/>
          </a:p>
        </p:txBody>
      </p:sp>
      <p:sp>
        <p:nvSpPr>
          <p:cNvPr id="70713" name="Rectangle 656"/>
          <p:cNvSpPr>
            <a:spLocks noChangeArrowheads="1"/>
          </p:cNvSpPr>
          <p:nvPr/>
        </p:nvSpPr>
        <p:spPr bwMode="auto">
          <a:xfrm>
            <a:off x="5961063" y="5530850"/>
            <a:ext cx="6350" cy="471488"/>
          </a:xfrm>
          <a:prstGeom prst="rect">
            <a:avLst/>
          </a:prstGeom>
          <a:solidFill>
            <a:srgbClr val="000000"/>
          </a:solidFill>
          <a:ln w="9525">
            <a:noFill/>
            <a:miter lim="800000"/>
            <a:headEnd/>
            <a:tailEnd/>
          </a:ln>
        </p:spPr>
        <p:txBody>
          <a:bodyPr/>
          <a:lstStyle/>
          <a:p>
            <a:endParaRPr lang="en-GB"/>
          </a:p>
        </p:txBody>
      </p:sp>
      <p:sp>
        <p:nvSpPr>
          <p:cNvPr id="70714" name="Line 657"/>
          <p:cNvSpPr>
            <a:spLocks noChangeShapeType="1"/>
          </p:cNvSpPr>
          <p:nvPr/>
        </p:nvSpPr>
        <p:spPr bwMode="auto">
          <a:xfrm>
            <a:off x="5961063" y="5530850"/>
            <a:ext cx="1587" cy="471488"/>
          </a:xfrm>
          <a:prstGeom prst="line">
            <a:avLst/>
          </a:prstGeom>
          <a:noFill/>
          <a:ln w="0">
            <a:solidFill>
              <a:srgbClr val="000000"/>
            </a:solidFill>
            <a:round/>
            <a:headEnd/>
            <a:tailEnd/>
          </a:ln>
        </p:spPr>
        <p:txBody>
          <a:bodyPr/>
          <a:lstStyle/>
          <a:p>
            <a:endParaRPr lang="en-GB"/>
          </a:p>
        </p:txBody>
      </p:sp>
      <p:sp>
        <p:nvSpPr>
          <p:cNvPr id="70715" name="Rectangle 658"/>
          <p:cNvSpPr>
            <a:spLocks noChangeArrowheads="1"/>
          </p:cNvSpPr>
          <p:nvPr/>
        </p:nvSpPr>
        <p:spPr bwMode="auto">
          <a:xfrm>
            <a:off x="5961063" y="6002338"/>
            <a:ext cx="6350" cy="3175"/>
          </a:xfrm>
          <a:prstGeom prst="rect">
            <a:avLst/>
          </a:prstGeom>
          <a:solidFill>
            <a:srgbClr val="000000"/>
          </a:solidFill>
          <a:ln w="9525">
            <a:noFill/>
            <a:miter lim="800000"/>
            <a:headEnd/>
            <a:tailEnd/>
          </a:ln>
        </p:spPr>
        <p:txBody>
          <a:bodyPr/>
          <a:lstStyle/>
          <a:p>
            <a:endParaRPr lang="en-GB"/>
          </a:p>
        </p:txBody>
      </p:sp>
      <p:sp>
        <p:nvSpPr>
          <p:cNvPr id="70716" name="Line 659"/>
          <p:cNvSpPr>
            <a:spLocks noChangeShapeType="1"/>
          </p:cNvSpPr>
          <p:nvPr/>
        </p:nvSpPr>
        <p:spPr bwMode="auto">
          <a:xfrm>
            <a:off x="5961063" y="6002338"/>
            <a:ext cx="6350" cy="1587"/>
          </a:xfrm>
          <a:prstGeom prst="line">
            <a:avLst/>
          </a:prstGeom>
          <a:noFill/>
          <a:ln w="0">
            <a:solidFill>
              <a:srgbClr val="000000"/>
            </a:solidFill>
            <a:round/>
            <a:headEnd/>
            <a:tailEnd/>
          </a:ln>
        </p:spPr>
        <p:txBody>
          <a:bodyPr/>
          <a:lstStyle/>
          <a:p>
            <a:endParaRPr lang="en-GB"/>
          </a:p>
        </p:txBody>
      </p:sp>
      <p:sp>
        <p:nvSpPr>
          <p:cNvPr id="70717" name="Line 660"/>
          <p:cNvSpPr>
            <a:spLocks noChangeShapeType="1"/>
          </p:cNvSpPr>
          <p:nvPr/>
        </p:nvSpPr>
        <p:spPr bwMode="auto">
          <a:xfrm>
            <a:off x="5961063" y="6002338"/>
            <a:ext cx="1587" cy="3175"/>
          </a:xfrm>
          <a:prstGeom prst="line">
            <a:avLst/>
          </a:prstGeom>
          <a:noFill/>
          <a:ln w="0">
            <a:solidFill>
              <a:srgbClr val="000000"/>
            </a:solidFill>
            <a:round/>
            <a:headEnd/>
            <a:tailEnd/>
          </a:ln>
        </p:spPr>
        <p:txBody>
          <a:bodyPr/>
          <a:lstStyle/>
          <a:p>
            <a:endParaRPr lang="en-GB"/>
          </a:p>
        </p:txBody>
      </p:sp>
      <p:sp>
        <p:nvSpPr>
          <p:cNvPr id="70718" name="Rectangle 661"/>
          <p:cNvSpPr>
            <a:spLocks noChangeArrowheads="1"/>
          </p:cNvSpPr>
          <p:nvPr/>
        </p:nvSpPr>
        <p:spPr bwMode="auto">
          <a:xfrm>
            <a:off x="5967413" y="6002338"/>
            <a:ext cx="782637" cy="3175"/>
          </a:xfrm>
          <a:prstGeom prst="rect">
            <a:avLst/>
          </a:prstGeom>
          <a:solidFill>
            <a:srgbClr val="000000"/>
          </a:solidFill>
          <a:ln w="9525">
            <a:noFill/>
            <a:miter lim="800000"/>
            <a:headEnd/>
            <a:tailEnd/>
          </a:ln>
        </p:spPr>
        <p:txBody>
          <a:bodyPr/>
          <a:lstStyle/>
          <a:p>
            <a:endParaRPr lang="en-GB"/>
          </a:p>
        </p:txBody>
      </p:sp>
      <p:sp>
        <p:nvSpPr>
          <p:cNvPr id="70719" name="Line 662"/>
          <p:cNvSpPr>
            <a:spLocks noChangeShapeType="1"/>
          </p:cNvSpPr>
          <p:nvPr/>
        </p:nvSpPr>
        <p:spPr bwMode="auto">
          <a:xfrm>
            <a:off x="5967413" y="6002338"/>
            <a:ext cx="782637" cy="1587"/>
          </a:xfrm>
          <a:prstGeom prst="line">
            <a:avLst/>
          </a:prstGeom>
          <a:noFill/>
          <a:ln w="0">
            <a:solidFill>
              <a:srgbClr val="000000"/>
            </a:solidFill>
            <a:round/>
            <a:headEnd/>
            <a:tailEnd/>
          </a:ln>
        </p:spPr>
        <p:txBody>
          <a:bodyPr/>
          <a:lstStyle/>
          <a:p>
            <a:endParaRPr lang="en-GB"/>
          </a:p>
        </p:txBody>
      </p:sp>
      <p:sp>
        <p:nvSpPr>
          <p:cNvPr id="70720" name="Rectangle 663"/>
          <p:cNvSpPr>
            <a:spLocks noChangeArrowheads="1"/>
          </p:cNvSpPr>
          <p:nvPr/>
        </p:nvSpPr>
        <p:spPr bwMode="auto">
          <a:xfrm>
            <a:off x="6750050" y="5530850"/>
            <a:ext cx="6350" cy="471488"/>
          </a:xfrm>
          <a:prstGeom prst="rect">
            <a:avLst/>
          </a:prstGeom>
          <a:solidFill>
            <a:srgbClr val="000000"/>
          </a:solidFill>
          <a:ln w="9525">
            <a:noFill/>
            <a:miter lim="800000"/>
            <a:headEnd/>
            <a:tailEnd/>
          </a:ln>
        </p:spPr>
        <p:txBody>
          <a:bodyPr/>
          <a:lstStyle/>
          <a:p>
            <a:endParaRPr lang="en-GB"/>
          </a:p>
        </p:txBody>
      </p:sp>
      <p:sp>
        <p:nvSpPr>
          <p:cNvPr id="70721" name="Line 664"/>
          <p:cNvSpPr>
            <a:spLocks noChangeShapeType="1"/>
          </p:cNvSpPr>
          <p:nvPr/>
        </p:nvSpPr>
        <p:spPr bwMode="auto">
          <a:xfrm>
            <a:off x="6750050" y="5530850"/>
            <a:ext cx="3175" cy="471488"/>
          </a:xfrm>
          <a:prstGeom prst="line">
            <a:avLst/>
          </a:prstGeom>
          <a:noFill/>
          <a:ln w="0">
            <a:solidFill>
              <a:srgbClr val="000000"/>
            </a:solidFill>
            <a:round/>
            <a:headEnd/>
            <a:tailEnd/>
          </a:ln>
        </p:spPr>
        <p:txBody>
          <a:bodyPr/>
          <a:lstStyle/>
          <a:p>
            <a:endParaRPr lang="en-GB"/>
          </a:p>
        </p:txBody>
      </p:sp>
      <p:sp>
        <p:nvSpPr>
          <p:cNvPr id="70722" name="Rectangle 665"/>
          <p:cNvSpPr>
            <a:spLocks noChangeArrowheads="1"/>
          </p:cNvSpPr>
          <p:nvPr/>
        </p:nvSpPr>
        <p:spPr bwMode="auto">
          <a:xfrm>
            <a:off x="6750050" y="6002338"/>
            <a:ext cx="6350" cy="3175"/>
          </a:xfrm>
          <a:prstGeom prst="rect">
            <a:avLst/>
          </a:prstGeom>
          <a:solidFill>
            <a:srgbClr val="000000"/>
          </a:solidFill>
          <a:ln w="9525">
            <a:noFill/>
            <a:miter lim="800000"/>
            <a:headEnd/>
            <a:tailEnd/>
          </a:ln>
        </p:spPr>
        <p:txBody>
          <a:bodyPr/>
          <a:lstStyle/>
          <a:p>
            <a:endParaRPr lang="en-GB"/>
          </a:p>
        </p:txBody>
      </p:sp>
      <p:sp>
        <p:nvSpPr>
          <p:cNvPr id="70723" name="Line 666"/>
          <p:cNvSpPr>
            <a:spLocks noChangeShapeType="1"/>
          </p:cNvSpPr>
          <p:nvPr/>
        </p:nvSpPr>
        <p:spPr bwMode="auto">
          <a:xfrm>
            <a:off x="6750050" y="6002338"/>
            <a:ext cx="6350" cy="1587"/>
          </a:xfrm>
          <a:prstGeom prst="line">
            <a:avLst/>
          </a:prstGeom>
          <a:noFill/>
          <a:ln w="0">
            <a:solidFill>
              <a:srgbClr val="000000"/>
            </a:solidFill>
            <a:round/>
            <a:headEnd/>
            <a:tailEnd/>
          </a:ln>
        </p:spPr>
        <p:txBody>
          <a:bodyPr/>
          <a:lstStyle/>
          <a:p>
            <a:endParaRPr lang="en-GB"/>
          </a:p>
        </p:txBody>
      </p:sp>
      <p:sp>
        <p:nvSpPr>
          <p:cNvPr id="70724" name="Line 667"/>
          <p:cNvSpPr>
            <a:spLocks noChangeShapeType="1"/>
          </p:cNvSpPr>
          <p:nvPr/>
        </p:nvSpPr>
        <p:spPr bwMode="auto">
          <a:xfrm>
            <a:off x="6750050" y="6002338"/>
            <a:ext cx="3175" cy="3175"/>
          </a:xfrm>
          <a:prstGeom prst="line">
            <a:avLst/>
          </a:prstGeom>
          <a:noFill/>
          <a:ln w="0">
            <a:solidFill>
              <a:srgbClr val="000000"/>
            </a:solidFill>
            <a:round/>
            <a:headEnd/>
            <a:tailEnd/>
          </a:ln>
        </p:spPr>
        <p:txBody>
          <a:bodyPr/>
          <a:lstStyle/>
          <a:p>
            <a:endParaRPr lang="en-GB"/>
          </a:p>
        </p:txBody>
      </p:sp>
      <p:sp>
        <p:nvSpPr>
          <p:cNvPr id="70725" name="Rectangle 668"/>
          <p:cNvSpPr>
            <a:spLocks noChangeArrowheads="1"/>
          </p:cNvSpPr>
          <p:nvPr/>
        </p:nvSpPr>
        <p:spPr bwMode="auto">
          <a:xfrm>
            <a:off x="6756400" y="6002338"/>
            <a:ext cx="781050" cy="3175"/>
          </a:xfrm>
          <a:prstGeom prst="rect">
            <a:avLst/>
          </a:prstGeom>
          <a:solidFill>
            <a:srgbClr val="000000"/>
          </a:solidFill>
          <a:ln w="9525">
            <a:noFill/>
            <a:miter lim="800000"/>
            <a:headEnd/>
            <a:tailEnd/>
          </a:ln>
        </p:spPr>
        <p:txBody>
          <a:bodyPr/>
          <a:lstStyle/>
          <a:p>
            <a:endParaRPr lang="en-GB"/>
          </a:p>
        </p:txBody>
      </p:sp>
      <p:sp>
        <p:nvSpPr>
          <p:cNvPr id="70726" name="Line 669"/>
          <p:cNvSpPr>
            <a:spLocks noChangeShapeType="1"/>
          </p:cNvSpPr>
          <p:nvPr/>
        </p:nvSpPr>
        <p:spPr bwMode="auto">
          <a:xfrm>
            <a:off x="6756400" y="6002338"/>
            <a:ext cx="781050" cy="1587"/>
          </a:xfrm>
          <a:prstGeom prst="line">
            <a:avLst/>
          </a:prstGeom>
          <a:noFill/>
          <a:ln w="0">
            <a:solidFill>
              <a:srgbClr val="000000"/>
            </a:solidFill>
            <a:round/>
            <a:headEnd/>
            <a:tailEnd/>
          </a:ln>
        </p:spPr>
        <p:txBody>
          <a:bodyPr/>
          <a:lstStyle/>
          <a:p>
            <a:endParaRPr lang="en-GB"/>
          </a:p>
        </p:txBody>
      </p:sp>
      <p:sp>
        <p:nvSpPr>
          <p:cNvPr id="70727" name="Rectangle 670"/>
          <p:cNvSpPr>
            <a:spLocks noChangeArrowheads="1"/>
          </p:cNvSpPr>
          <p:nvPr/>
        </p:nvSpPr>
        <p:spPr bwMode="auto">
          <a:xfrm>
            <a:off x="7537450" y="5530850"/>
            <a:ext cx="6350" cy="471488"/>
          </a:xfrm>
          <a:prstGeom prst="rect">
            <a:avLst/>
          </a:prstGeom>
          <a:solidFill>
            <a:srgbClr val="000000"/>
          </a:solidFill>
          <a:ln w="9525">
            <a:noFill/>
            <a:miter lim="800000"/>
            <a:headEnd/>
            <a:tailEnd/>
          </a:ln>
        </p:spPr>
        <p:txBody>
          <a:bodyPr/>
          <a:lstStyle/>
          <a:p>
            <a:endParaRPr lang="en-GB"/>
          </a:p>
        </p:txBody>
      </p:sp>
      <p:sp>
        <p:nvSpPr>
          <p:cNvPr id="70728" name="Line 671"/>
          <p:cNvSpPr>
            <a:spLocks noChangeShapeType="1"/>
          </p:cNvSpPr>
          <p:nvPr/>
        </p:nvSpPr>
        <p:spPr bwMode="auto">
          <a:xfrm>
            <a:off x="7537450" y="5530850"/>
            <a:ext cx="1588" cy="471488"/>
          </a:xfrm>
          <a:prstGeom prst="line">
            <a:avLst/>
          </a:prstGeom>
          <a:noFill/>
          <a:ln w="0">
            <a:solidFill>
              <a:srgbClr val="000000"/>
            </a:solidFill>
            <a:round/>
            <a:headEnd/>
            <a:tailEnd/>
          </a:ln>
        </p:spPr>
        <p:txBody>
          <a:bodyPr/>
          <a:lstStyle/>
          <a:p>
            <a:endParaRPr lang="en-GB"/>
          </a:p>
        </p:txBody>
      </p:sp>
      <p:sp>
        <p:nvSpPr>
          <p:cNvPr id="70729" name="Rectangle 672"/>
          <p:cNvSpPr>
            <a:spLocks noChangeArrowheads="1"/>
          </p:cNvSpPr>
          <p:nvPr/>
        </p:nvSpPr>
        <p:spPr bwMode="auto">
          <a:xfrm>
            <a:off x="7537450" y="6002338"/>
            <a:ext cx="6350" cy="3175"/>
          </a:xfrm>
          <a:prstGeom prst="rect">
            <a:avLst/>
          </a:prstGeom>
          <a:solidFill>
            <a:srgbClr val="000000"/>
          </a:solidFill>
          <a:ln w="9525">
            <a:noFill/>
            <a:miter lim="800000"/>
            <a:headEnd/>
            <a:tailEnd/>
          </a:ln>
        </p:spPr>
        <p:txBody>
          <a:bodyPr/>
          <a:lstStyle/>
          <a:p>
            <a:endParaRPr lang="en-GB"/>
          </a:p>
        </p:txBody>
      </p:sp>
      <p:sp>
        <p:nvSpPr>
          <p:cNvPr id="70730" name="Line 673"/>
          <p:cNvSpPr>
            <a:spLocks noChangeShapeType="1"/>
          </p:cNvSpPr>
          <p:nvPr/>
        </p:nvSpPr>
        <p:spPr bwMode="auto">
          <a:xfrm>
            <a:off x="7537450" y="6002338"/>
            <a:ext cx="6350" cy="1587"/>
          </a:xfrm>
          <a:prstGeom prst="line">
            <a:avLst/>
          </a:prstGeom>
          <a:noFill/>
          <a:ln w="0">
            <a:solidFill>
              <a:srgbClr val="000000"/>
            </a:solidFill>
            <a:round/>
            <a:headEnd/>
            <a:tailEnd/>
          </a:ln>
        </p:spPr>
        <p:txBody>
          <a:bodyPr/>
          <a:lstStyle/>
          <a:p>
            <a:endParaRPr lang="en-GB"/>
          </a:p>
        </p:txBody>
      </p:sp>
      <p:sp>
        <p:nvSpPr>
          <p:cNvPr id="70731" name="Line 674"/>
          <p:cNvSpPr>
            <a:spLocks noChangeShapeType="1"/>
          </p:cNvSpPr>
          <p:nvPr/>
        </p:nvSpPr>
        <p:spPr bwMode="auto">
          <a:xfrm>
            <a:off x="7537450" y="6002338"/>
            <a:ext cx="1588" cy="3175"/>
          </a:xfrm>
          <a:prstGeom prst="line">
            <a:avLst/>
          </a:prstGeom>
          <a:noFill/>
          <a:ln w="0">
            <a:solidFill>
              <a:srgbClr val="000000"/>
            </a:solidFill>
            <a:round/>
            <a:headEnd/>
            <a:tailEnd/>
          </a:ln>
        </p:spPr>
        <p:txBody>
          <a:bodyPr/>
          <a:lstStyle/>
          <a:p>
            <a:endParaRPr lang="en-GB"/>
          </a:p>
        </p:txBody>
      </p:sp>
      <p:sp>
        <p:nvSpPr>
          <p:cNvPr id="70732" name="Rectangle 675"/>
          <p:cNvSpPr>
            <a:spLocks noChangeArrowheads="1"/>
          </p:cNvSpPr>
          <p:nvPr/>
        </p:nvSpPr>
        <p:spPr bwMode="auto">
          <a:xfrm>
            <a:off x="7543800" y="6002338"/>
            <a:ext cx="782638" cy="3175"/>
          </a:xfrm>
          <a:prstGeom prst="rect">
            <a:avLst/>
          </a:prstGeom>
          <a:solidFill>
            <a:srgbClr val="000000"/>
          </a:solidFill>
          <a:ln w="9525">
            <a:noFill/>
            <a:miter lim="800000"/>
            <a:headEnd/>
            <a:tailEnd/>
          </a:ln>
        </p:spPr>
        <p:txBody>
          <a:bodyPr/>
          <a:lstStyle/>
          <a:p>
            <a:endParaRPr lang="en-GB"/>
          </a:p>
        </p:txBody>
      </p:sp>
      <p:sp>
        <p:nvSpPr>
          <p:cNvPr id="70733" name="Line 676"/>
          <p:cNvSpPr>
            <a:spLocks noChangeShapeType="1"/>
          </p:cNvSpPr>
          <p:nvPr/>
        </p:nvSpPr>
        <p:spPr bwMode="auto">
          <a:xfrm>
            <a:off x="7543800" y="6002338"/>
            <a:ext cx="782638" cy="1587"/>
          </a:xfrm>
          <a:prstGeom prst="line">
            <a:avLst/>
          </a:prstGeom>
          <a:noFill/>
          <a:ln w="0">
            <a:solidFill>
              <a:srgbClr val="000000"/>
            </a:solidFill>
            <a:round/>
            <a:headEnd/>
            <a:tailEnd/>
          </a:ln>
        </p:spPr>
        <p:txBody>
          <a:bodyPr/>
          <a:lstStyle/>
          <a:p>
            <a:endParaRPr lang="en-GB"/>
          </a:p>
        </p:txBody>
      </p:sp>
      <p:sp>
        <p:nvSpPr>
          <p:cNvPr id="70734" name="Rectangle 677"/>
          <p:cNvSpPr>
            <a:spLocks noChangeArrowheads="1"/>
          </p:cNvSpPr>
          <p:nvPr/>
        </p:nvSpPr>
        <p:spPr bwMode="auto">
          <a:xfrm>
            <a:off x="8326438" y="5530850"/>
            <a:ext cx="7937" cy="471488"/>
          </a:xfrm>
          <a:prstGeom prst="rect">
            <a:avLst/>
          </a:prstGeom>
          <a:solidFill>
            <a:srgbClr val="000000"/>
          </a:solidFill>
          <a:ln w="9525">
            <a:noFill/>
            <a:miter lim="800000"/>
            <a:headEnd/>
            <a:tailEnd/>
          </a:ln>
        </p:spPr>
        <p:txBody>
          <a:bodyPr/>
          <a:lstStyle/>
          <a:p>
            <a:endParaRPr lang="en-GB"/>
          </a:p>
        </p:txBody>
      </p:sp>
      <p:sp>
        <p:nvSpPr>
          <p:cNvPr id="70735" name="Line 678"/>
          <p:cNvSpPr>
            <a:spLocks noChangeShapeType="1"/>
          </p:cNvSpPr>
          <p:nvPr/>
        </p:nvSpPr>
        <p:spPr bwMode="auto">
          <a:xfrm>
            <a:off x="8326438" y="5530850"/>
            <a:ext cx="3175" cy="471488"/>
          </a:xfrm>
          <a:prstGeom prst="line">
            <a:avLst/>
          </a:prstGeom>
          <a:noFill/>
          <a:ln w="0">
            <a:solidFill>
              <a:srgbClr val="000000"/>
            </a:solidFill>
            <a:round/>
            <a:headEnd/>
            <a:tailEnd/>
          </a:ln>
        </p:spPr>
        <p:txBody>
          <a:bodyPr/>
          <a:lstStyle/>
          <a:p>
            <a:endParaRPr lang="en-GB"/>
          </a:p>
        </p:txBody>
      </p:sp>
      <p:sp>
        <p:nvSpPr>
          <p:cNvPr id="70736" name="Rectangle 679"/>
          <p:cNvSpPr>
            <a:spLocks noChangeArrowheads="1"/>
          </p:cNvSpPr>
          <p:nvPr/>
        </p:nvSpPr>
        <p:spPr bwMode="auto">
          <a:xfrm>
            <a:off x="8326438" y="6002338"/>
            <a:ext cx="7937" cy="3175"/>
          </a:xfrm>
          <a:prstGeom prst="rect">
            <a:avLst/>
          </a:prstGeom>
          <a:solidFill>
            <a:srgbClr val="000000"/>
          </a:solidFill>
          <a:ln w="9525">
            <a:noFill/>
            <a:miter lim="800000"/>
            <a:headEnd/>
            <a:tailEnd/>
          </a:ln>
        </p:spPr>
        <p:txBody>
          <a:bodyPr/>
          <a:lstStyle/>
          <a:p>
            <a:endParaRPr lang="en-GB"/>
          </a:p>
        </p:txBody>
      </p:sp>
      <p:sp>
        <p:nvSpPr>
          <p:cNvPr id="70737" name="Line 680"/>
          <p:cNvSpPr>
            <a:spLocks noChangeShapeType="1"/>
          </p:cNvSpPr>
          <p:nvPr/>
        </p:nvSpPr>
        <p:spPr bwMode="auto">
          <a:xfrm>
            <a:off x="8326438" y="6002338"/>
            <a:ext cx="7937" cy="1587"/>
          </a:xfrm>
          <a:prstGeom prst="line">
            <a:avLst/>
          </a:prstGeom>
          <a:noFill/>
          <a:ln w="0">
            <a:solidFill>
              <a:srgbClr val="000000"/>
            </a:solidFill>
            <a:round/>
            <a:headEnd/>
            <a:tailEnd/>
          </a:ln>
        </p:spPr>
        <p:txBody>
          <a:bodyPr/>
          <a:lstStyle/>
          <a:p>
            <a:endParaRPr lang="en-GB"/>
          </a:p>
        </p:txBody>
      </p:sp>
      <p:sp>
        <p:nvSpPr>
          <p:cNvPr id="70738" name="Line 681"/>
          <p:cNvSpPr>
            <a:spLocks noChangeShapeType="1"/>
          </p:cNvSpPr>
          <p:nvPr/>
        </p:nvSpPr>
        <p:spPr bwMode="auto">
          <a:xfrm>
            <a:off x="8326438" y="6002338"/>
            <a:ext cx="3175" cy="3175"/>
          </a:xfrm>
          <a:prstGeom prst="line">
            <a:avLst/>
          </a:prstGeom>
          <a:noFill/>
          <a:ln w="0">
            <a:solidFill>
              <a:srgbClr val="000000"/>
            </a:solidFill>
            <a:round/>
            <a:headEnd/>
            <a:tailEnd/>
          </a:ln>
        </p:spPr>
        <p:txBody>
          <a:bodyPr/>
          <a:lstStyle/>
          <a:p>
            <a:endParaRPr lang="en-GB"/>
          </a:p>
        </p:txBody>
      </p:sp>
      <p:sp>
        <p:nvSpPr>
          <p:cNvPr id="70739" name="Rectangle 682"/>
          <p:cNvSpPr>
            <a:spLocks noChangeArrowheads="1"/>
          </p:cNvSpPr>
          <p:nvPr/>
        </p:nvSpPr>
        <p:spPr bwMode="auto">
          <a:xfrm>
            <a:off x="8326438" y="6002338"/>
            <a:ext cx="7937" cy="3175"/>
          </a:xfrm>
          <a:prstGeom prst="rect">
            <a:avLst/>
          </a:prstGeom>
          <a:solidFill>
            <a:srgbClr val="000000"/>
          </a:solidFill>
          <a:ln w="9525">
            <a:noFill/>
            <a:miter lim="800000"/>
            <a:headEnd/>
            <a:tailEnd/>
          </a:ln>
        </p:spPr>
        <p:txBody>
          <a:bodyPr/>
          <a:lstStyle/>
          <a:p>
            <a:endParaRPr lang="en-GB"/>
          </a:p>
        </p:txBody>
      </p:sp>
      <p:sp>
        <p:nvSpPr>
          <p:cNvPr id="70740" name="Line 683"/>
          <p:cNvSpPr>
            <a:spLocks noChangeShapeType="1"/>
          </p:cNvSpPr>
          <p:nvPr/>
        </p:nvSpPr>
        <p:spPr bwMode="auto">
          <a:xfrm>
            <a:off x="8326438" y="6002338"/>
            <a:ext cx="7937" cy="1587"/>
          </a:xfrm>
          <a:prstGeom prst="line">
            <a:avLst/>
          </a:prstGeom>
          <a:noFill/>
          <a:ln w="0">
            <a:solidFill>
              <a:srgbClr val="000000"/>
            </a:solidFill>
            <a:round/>
            <a:headEnd/>
            <a:tailEnd/>
          </a:ln>
        </p:spPr>
        <p:txBody>
          <a:bodyPr/>
          <a:lstStyle/>
          <a:p>
            <a:endParaRPr lang="en-GB"/>
          </a:p>
        </p:txBody>
      </p:sp>
      <p:sp>
        <p:nvSpPr>
          <p:cNvPr id="70741" name="Line 684"/>
          <p:cNvSpPr>
            <a:spLocks noChangeShapeType="1"/>
          </p:cNvSpPr>
          <p:nvPr/>
        </p:nvSpPr>
        <p:spPr bwMode="auto">
          <a:xfrm>
            <a:off x="8326438" y="6002338"/>
            <a:ext cx="3175" cy="3175"/>
          </a:xfrm>
          <a:prstGeom prst="line">
            <a:avLst/>
          </a:prstGeom>
          <a:noFill/>
          <a:ln w="0">
            <a:solidFill>
              <a:srgbClr val="000000"/>
            </a:solidFill>
            <a:round/>
            <a:headEnd/>
            <a:tailEnd/>
          </a:ln>
        </p:spPr>
        <p:txBody>
          <a:bodyPr/>
          <a:lstStyle/>
          <a:p>
            <a:endParaRPr lang="en-GB"/>
          </a:p>
        </p:txBody>
      </p:sp>
      <p:sp>
        <p:nvSpPr>
          <p:cNvPr id="103085" name="Rectangle 685"/>
          <p:cNvSpPr>
            <a:spLocks noChangeArrowheads="1"/>
          </p:cNvSpPr>
          <p:nvPr/>
        </p:nvSpPr>
        <p:spPr bwMode="auto">
          <a:xfrm>
            <a:off x="211138" y="381000"/>
            <a:ext cx="87757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algn="ctr">
              <a:defRPr/>
            </a:pPr>
            <a:r>
              <a:rPr lang="en-US" u="sng" dirty="0">
                <a:solidFill>
                  <a:srgbClr val="000000"/>
                </a:solidFill>
                <a:effectLst>
                  <a:outerShdw blurRad="38100" dist="38100" dir="2700000" algn="tl">
                    <a:srgbClr val="C0C0C0"/>
                  </a:outerShdw>
                </a:effectLst>
                <a:latin typeface="Times New Roman" pitchFamily="18" charset="0"/>
              </a:rPr>
              <a:t>ALIGNMENT MATRIX: Strategy Goals to Current Initiatives</a:t>
            </a:r>
            <a:r>
              <a:rPr lang="en-US" dirty="0">
                <a:solidFill>
                  <a:srgbClr val="000000"/>
                </a:solidFill>
                <a:effectLst>
                  <a:outerShdw blurRad="38100" dist="38100" dir="2700000" algn="tl">
                    <a:srgbClr val="C0C0C0"/>
                  </a:outerShdw>
                </a:effectLst>
                <a:latin typeface="Times New Roman" pitchFamily="18" charset="0"/>
              </a:rPr>
              <a:t>                  </a:t>
            </a:r>
            <a:endParaRPr lang="en-US" dirty="0">
              <a:latin typeface="Times New Roman" pitchFamily="18" charset="0"/>
            </a:endParaRPr>
          </a:p>
        </p:txBody>
      </p:sp>
      <p:grpSp>
        <p:nvGrpSpPr>
          <p:cNvPr id="70743" name="Group 686"/>
          <p:cNvGrpSpPr>
            <a:grpSpLocks/>
          </p:cNvGrpSpPr>
          <p:nvPr/>
        </p:nvGrpSpPr>
        <p:grpSpPr bwMode="auto">
          <a:xfrm>
            <a:off x="2251075" y="6172200"/>
            <a:ext cx="2016125" cy="458788"/>
            <a:chOff x="2924" y="5165"/>
            <a:chExt cx="952" cy="385"/>
          </a:xfrm>
        </p:grpSpPr>
        <p:sp>
          <p:nvSpPr>
            <p:cNvPr id="70765" name="Rectangle 687"/>
            <p:cNvSpPr>
              <a:spLocks noChangeArrowheads="1"/>
            </p:cNvSpPr>
            <p:nvPr/>
          </p:nvSpPr>
          <p:spPr bwMode="auto">
            <a:xfrm>
              <a:off x="2924" y="5165"/>
              <a:ext cx="453" cy="179"/>
            </a:xfrm>
            <a:prstGeom prst="rect">
              <a:avLst/>
            </a:prstGeom>
            <a:noFill/>
            <a:ln w="9525">
              <a:noFill/>
              <a:miter lim="800000"/>
              <a:headEnd/>
              <a:tailEnd/>
            </a:ln>
          </p:spPr>
          <p:txBody>
            <a:bodyPr wrap="none" lIns="0" tIns="0" rIns="0" bIns="0">
              <a:spAutoFit/>
            </a:bodyPr>
            <a:lstStyle/>
            <a:p>
              <a:pPr algn="ctr"/>
              <a:r>
                <a:rPr lang="en-US" sz="1400">
                  <a:solidFill>
                    <a:srgbClr val="000000"/>
                  </a:solidFill>
                  <a:latin typeface="Times New Roman" pitchFamily="18" charset="0"/>
                </a:rPr>
                <a:t>Primary driver</a:t>
              </a:r>
              <a:endParaRPr lang="en-US" sz="1000">
                <a:latin typeface="Times New Roman" pitchFamily="18" charset="0"/>
              </a:endParaRPr>
            </a:p>
          </p:txBody>
        </p:sp>
        <p:sp>
          <p:nvSpPr>
            <p:cNvPr id="70766" name="Rectangle 688"/>
            <p:cNvSpPr>
              <a:spLocks noChangeArrowheads="1"/>
            </p:cNvSpPr>
            <p:nvPr/>
          </p:nvSpPr>
          <p:spPr bwMode="auto">
            <a:xfrm>
              <a:off x="2943" y="5372"/>
              <a:ext cx="531" cy="178"/>
            </a:xfrm>
            <a:prstGeom prst="rect">
              <a:avLst/>
            </a:prstGeom>
            <a:noFill/>
            <a:ln w="9525">
              <a:noFill/>
              <a:miter lim="800000"/>
              <a:headEnd/>
              <a:tailEnd/>
            </a:ln>
          </p:spPr>
          <p:txBody>
            <a:bodyPr wrap="none" lIns="0" tIns="0" rIns="0" bIns="0">
              <a:spAutoFit/>
            </a:bodyPr>
            <a:lstStyle/>
            <a:p>
              <a:pPr algn="ctr"/>
              <a:r>
                <a:rPr lang="en-US" sz="1400" dirty="0">
                  <a:solidFill>
                    <a:srgbClr val="000000"/>
                  </a:solidFill>
                  <a:latin typeface="Times New Roman" pitchFamily="18" charset="0"/>
                </a:rPr>
                <a:t>Secondary driver</a:t>
              </a:r>
              <a:endParaRPr lang="en-US" sz="1000" dirty="0">
                <a:latin typeface="Times New Roman" pitchFamily="18" charset="0"/>
              </a:endParaRPr>
            </a:p>
          </p:txBody>
        </p:sp>
        <p:sp>
          <p:nvSpPr>
            <p:cNvPr id="70767" name="Oval 689"/>
            <p:cNvSpPr>
              <a:spLocks noChangeArrowheads="1"/>
            </p:cNvSpPr>
            <p:nvPr/>
          </p:nvSpPr>
          <p:spPr bwMode="auto">
            <a:xfrm>
              <a:off x="3808" y="5188"/>
              <a:ext cx="68" cy="68"/>
            </a:xfrm>
            <a:prstGeom prst="ellipse">
              <a:avLst/>
            </a:prstGeom>
            <a:solidFill>
              <a:srgbClr val="000000"/>
            </a:solidFill>
            <a:ln w="7938">
              <a:solidFill>
                <a:srgbClr val="000000"/>
              </a:solidFill>
              <a:round/>
              <a:headEnd/>
              <a:tailEnd/>
            </a:ln>
          </p:spPr>
          <p:txBody>
            <a:bodyPr/>
            <a:lstStyle/>
            <a:p>
              <a:endParaRPr lang="en-GB"/>
            </a:p>
          </p:txBody>
        </p:sp>
        <p:sp>
          <p:nvSpPr>
            <p:cNvPr id="70768" name="Oval 690"/>
            <p:cNvSpPr>
              <a:spLocks noChangeArrowheads="1"/>
            </p:cNvSpPr>
            <p:nvPr/>
          </p:nvSpPr>
          <p:spPr bwMode="auto">
            <a:xfrm>
              <a:off x="3808" y="5384"/>
              <a:ext cx="68" cy="67"/>
            </a:xfrm>
            <a:prstGeom prst="ellipse">
              <a:avLst/>
            </a:prstGeom>
            <a:solidFill>
              <a:srgbClr val="FFFFFF"/>
            </a:solidFill>
            <a:ln w="7938">
              <a:solidFill>
                <a:srgbClr val="000000"/>
              </a:solidFill>
              <a:round/>
              <a:headEnd/>
              <a:tailEnd/>
            </a:ln>
          </p:spPr>
          <p:txBody>
            <a:bodyPr/>
            <a:lstStyle/>
            <a:p>
              <a:endParaRPr lang="en-GB"/>
            </a:p>
          </p:txBody>
        </p:sp>
      </p:grpSp>
      <p:sp>
        <p:nvSpPr>
          <p:cNvPr id="70744" name="Rectangle 691"/>
          <p:cNvSpPr>
            <a:spLocks noChangeArrowheads="1"/>
          </p:cNvSpPr>
          <p:nvPr/>
        </p:nvSpPr>
        <p:spPr bwMode="auto">
          <a:xfrm rot="-5400000">
            <a:off x="2820194" y="1410494"/>
            <a:ext cx="49847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5s ACTION</a:t>
            </a:r>
            <a:endParaRPr lang="en-US" sz="1000">
              <a:latin typeface="Times New Roman" pitchFamily="18" charset="0"/>
            </a:endParaRPr>
          </a:p>
        </p:txBody>
      </p:sp>
      <p:sp>
        <p:nvSpPr>
          <p:cNvPr id="70745" name="Rectangle 692"/>
          <p:cNvSpPr>
            <a:spLocks noChangeArrowheads="1"/>
          </p:cNvSpPr>
          <p:nvPr/>
        </p:nvSpPr>
        <p:spPr bwMode="auto">
          <a:xfrm rot="-5400000">
            <a:off x="3073400" y="1489076"/>
            <a:ext cx="28733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46" name="Rectangle 693"/>
          <p:cNvSpPr>
            <a:spLocks noChangeArrowheads="1"/>
          </p:cNvSpPr>
          <p:nvPr/>
        </p:nvSpPr>
        <p:spPr bwMode="auto">
          <a:xfrm rot="-5400000">
            <a:off x="3471863" y="1346200"/>
            <a:ext cx="6810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PULL SYSTEM</a:t>
            </a:r>
            <a:endParaRPr lang="en-US" sz="1000">
              <a:latin typeface="Times New Roman" pitchFamily="18" charset="0"/>
            </a:endParaRPr>
          </a:p>
        </p:txBody>
      </p:sp>
      <p:sp>
        <p:nvSpPr>
          <p:cNvPr id="70747" name="Rectangle 694"/>
          <p:cNvSpPr>
            <a:spLocks noChangeArrowheads="1"/>
          </p:cNvSpPr>
          <p:nvPr/>
        </p:nvSpPr>
        <p:spPr bwMode="auto">
          <a:xfrm rot="-5400000">
            <a:off x="3613944" y="1337469"/>
            <a:ext cx="695325"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ACTION TEAM</a:t>
            </a:r>
            <a:endParaRPr lang="en-US" sz="1000">
              <a:latin typeface="Times New Roman" pitchFamily="18" charset="0"/>
            </a:endParaRPr>
          </a:p>
        </p:txBody>
      </p:sp>
      <p:sp>
        <p:nvSpPr>
          <p:cNvPr id="70748" name="Rectangle 695"/>
          <p:cNvSpPr>
            <a:spLocks noChangeArrowheads="1"/>
          </p:cNvSpPr>
          <p:nvPr/>
        </p:nvSpPr>
        <p:spPr bwMode="auto">
          <a:xfrm rot="-5400000">
            <a:off x="4353719" y="1405732"/>
            <a:ext cx="508000"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SALES AQ.</a:t>
            </a:r>
            <a:endParaRPr lang="en-US" sz="1000">
              <a:latin typeface="Times New Roman" pitchFamily="18" charset="0"/>
            </a:endParaRPr>
          </a:p>
        </p:txBody>
      </p:sp>
      <p:sp>
        <p:nvSpPr>
          <p:cNvPr id="70749" name="Rectangle 696"/>
          <p:cNvSpPr>
            <a:spLocks noChangeArrowheads="1"/>
          </p:cNvSpPr>
          <p:nvPr/>
        </p:nvSpPr>
        <p:spPr bwMode="auto">
          <a:xfrm rot="-5400000">
            <a:off x="4611688" y="1489075"/>
            <a:ext cx="2873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0" name="Rectangle 697"/>
          <p:cNvSpPr>
            <a:spLocks noChangeArrowheads="1"/>
          </p:cNvSpPr>
          <p:nvPr/>
        </p:nvSpPr>
        <p:spPr bwMode="auto">
          <a:xfrm rot="-5400000">
            <a:off x="5263357" y="1520031"/>
            <a:ext cx="20320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NPD</a:t>
            </a:r>
            <a:endParaRPr lang="en-US" sz="1000">
              <a:latin typeface="Times New Roman" pitchFamily="18" charset="0"/>
            </a:endParaRPr>
          </a:p>
        </p:txBody>
      </p:sp>
      <p:sp>
        <p:nvSpPr>
          <p:cNvPr id="70751" name="Rectangle 698"/>
          <p:cNvSpPr>
            <a:spLocks noChangeArrowheads="1"/>
          </p:cNvSpPr>
          <p:nvPr/>
        </p:nvSpPr>
        <p:spPr bwMode="auto">
          <a:xfrm rot="-5400000">
            <a:off x="5357813" y="1479550"/>
            <a:ext cx="3127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 TEAM</a:t>
            </a:r>
            <a:endParaRPr lang="en-US" sz="1000">
              <a:latin typeface="Times New Roman" pitchFamily="18" charset="0"/>
            </a:endParaRPr>
          </a:p>
        </p:txBody>
      </p:sp>
      <p:sp>
        <p:nvSpPr>
          <p:cNvPr id="70752" name="Rectangle 699"/>
          <p:cNvSpPr>
            <a:spLocks noChangeArrowheads="1"/>
          </p:cNvSpPr>
          <p:nvPr/>
        </p:nvSpPr>
        <p:spPr bwMode="auto">
          <a:xfrm rot="-5400000">
            <a:off x="6009482" y="1493043"/>
            <a:ext cx="273050"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O.E.E.</a:t>
            </a:r>
            <a:endParaRPr lang="en-US" sz="1000">
              <a:latin typeface="Times New Roman" pitchFamily="18" charset="0"/>
            </a:endParaRPr>
          </a:p>
        </p:txBody>
      </p:sp>
      <p:sp>
        <p:nvSpPr>
          <p:cNvPr id="70753" name="Rectangle 700"/>
          <p:cNvSpPr>
            <a:spLocks noChangeArrowheads="1"/>
          </p:cNvSpPr>
          <p:nvPr/>
        </p:nvSpPr>
        <p:spPr bwMode="auto">
          <a:xfrm rot="-5400000">
            <a:off x="6151563" y="1489075"/>
            <a:ext cx="287337"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4" name="Rectangle 701"/>
          <p:cNvSpPr>
            <a:spLocks noChangeArrowheads="1"/>
          </p:cNvSpPr>
          <p:nvPr/>
        </p:nvSpPr>
        <p:spPr bwMode="auto">
          <a:xfrm rot="-5400000">
            <a:off x="6661150" y="1377950"/>
            <a:ext cx="582613" cy="112713"/>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POKA YOKE</a:t>
            </a:r>
            <a:endParaRPr lang="en-US" sz="1000">
              <a:latin typeface="Times New Roman" pitchFamily="18" charset="0"/>
            </a:endParaRPr>
          </a:p>
        </p:txBody>
      </p:sp>
      <p:sp>
        <p:nvSpPr>
          <p:cNvPr id="70755" name="Rectangle 702"/>
          <p:cNvSpPr>
            <a:spLocks noChangeArrowheads="1"/>
          </p:cNvSpPr>
          <p:nvPr/>
        </p:nvSpPr>
        <p:spPr bwMode="auto">
          <a:xfrm rot="-5400000">
            <a:off x="6959600" y="1489076"/>
            <a:ext cx="287337" cy="112712"/>
          </a:xfrm>
          <a:prstGeom prst="rect">
            <a:avLst/>
          </a:prstGeom>
          <a:noFill/>
          <a:ln w="9525">
            <a:noFill/>
            <a:miter lim="800000"/>
            <a:headEnd/>
            <a:tailEnd/>
          </a:ln>
        </p:spPr>
        <p:txBody>
          <a:bodyPr wrap="none" lIns="0" tIns="0" rIns="0" bIns="0">
            <a:spAutoFit/>
          </a:bodyPr>
          <a:lstStyle/>
          <a:p>
            <a:pPr algn="ctr"/>
            <a:r>
              <a:rPr lang="en-US" sz="800">
                <a:solidFill>
                  <a:srgbClr val="000000"/>
                </a:solidFill>
                <a:latin typeface="Times New Roman" pitchFamily="18" charset="0"/>
              </a:rPr>
              <a:t>TEAM</a:t>
            </a:r>
            <a:endParaRPr lang="en-US" sz="1000">
              <a:latin typeface="Times New Roman" pitchFamily="18" charset="0"/>
            </a:endParaRPr>
          </a:p>
        </p:txBody>
      </p:sp>
      <p:sp>
        <p:nvSpPr>
          <p:cNvPr id="70756" name="Rectangle 703"/>
          <p:cNvSpPr>
            <a:spLocks noChangeArrowheads="1"/>
          </p:cNvSpPr>
          <p:nvPr/>
        </p:nvSpPr>
        <p:spPr bwMode="auto">
          <a:xfrm rot="-5400000">
            <a:off x="7765257" y="1391443"/>
            <a:ext cx="374650" cy="125413"/>
          </a:xfrm>
          <a:prstGeom prst="rect">
            <a:avLst/>
          </a:prstGeom>
          <a:noFill/>
          <a:ln w="9525">
            <a:noFill/>
            <a:miter lim="800000"/>
            <a:headEnd/>
            <a:tailEnd/>
          </a:ln>
        </p:spPr>
        <p:txBody>
          <a:bodyPr wrap="none" lIns="0" tIns="0" rIns="0" bIns="0">
            <a:spAutoFit/>
          </a:bodyPr>
          <a:lstStyle/>
          <a:p>
            <a:pPr algn="ctr"/>
            <a:r>
              <a:rPr lang="en-US" sz="900">
                <a:solidFill>
                  <a:srgbClr val="000000"/>
                </a:solidFill>
                <a:latin typeface="Times New Roman" pitchFamily="18" charset="0"/>
              </a:rPr>
              <a:t>TOTAL</a:t>
            </a:r>
            <a:endParaRPr lang="en-US" sz="1000">
              <a:latin typeface="Times New Roman" pitchFamily="18" charset="0"/>
            </a:endParaRPr>
          </a:p>
        </p:txBody>
      </p:sp>
      <p:sp>
        <p:nvSpPr>
          <p:cNvPr id="70757" name="Freeform 704"/>
          <p:cNvSpPr>
            <a:spLocks/>
          </p:cNvSpPr>
          <p:nvPr/>
        </p:nvSpPr>
        <p:spPr bwMode="auto">
          <a:xfrm>
            <a:off x="6611938" y="284163"/>
            <a:ext cx="22225" cy="117475"/>
          </a:xfrm>
          <a:custGeom>
            <a:avLst/>
            <a:gdLst>
              <a:gd name="T0" fmla="*/ 2147483647 w 10"/>
              <a:gd name="T1" fmla="*/ 2147483647 h 99"/>
              <a:gd name="T2" fmla="*/ 0 w 10"/>
              <a:gd name="T3" fmla="*/ 2147483647 h 99"/>
              <a:gd name="T4" fmla="*/ 0 w 10"/>
              <a:gd name="T5" fmla="*/ 0 h 99"/>
              <a:gd name="T6" fmla="*/ 2147483647 w 10"/>
              <a:gd name="T7" fmla="*/ 2147483647 h 99"/>
              <a:gd name="T8" fmla="*/ 2147483647 w 10"/>
              <a:gd name="T9" fmla="*/ 2147483647 h 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 h="99">
                <a:moveTo>
                  <a:pt x="10" y="99"/>
                </a:moveTo>
                <a:lnTo>
                  <a:pt x="0" y="72"/>
                </a:lnTo>
                <a:lnTo>
                  <a:pt x="0" y="0"/>
                </a:lnTo>
                <a:lnTo>
                  <a:pt x="10" y="26"/>
                </a:lnTo>
                <a:lnTo>
                  <a:pt x="10" y="99"/>
                </a:lnTo>
                <a:close/>
              </a:path>
            </a:pathLst>
          </a:custGeom>
          <a:solidFill>
            <a:srgbClr val="CCECFF"/>
          </a:solidFill>
          <a:ln w="9525">
            <a:noFill/>
            <a:round/>
            <a:headEnd/>
            <a:tailEnd/>
          </a:ln>
        </p:spPr>
        <p:txBody>
          <a:bodyPr/>
          <a:lstStyle/>
          <a:p>
            <a:endParaRPr lang="en-GB"/>
          </a:p>
        </p:txBody>
      </p:sp>
      <p:sp>
        <p:nvSpPr>
          <p:cNvPr id="70758" name="Text Box 705"/>
          <p:cNvSpPr txBox="1">
            <a:spLocks noChangeArrowheads="1"/>
          </p:cNvSpPr>
          <p:nvPr/>
        </p:nvSpPr>
        <p:spPr bwMode="auto">
          <a:xfrm>
            <a:off x="5697538" y="762000"/>
            <a:ext cx="3251200" cy="350838"/>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HOWS</a:t>
            </a:r>
          </a:p>
        </p:txBody>
      </p:sp>
      <p:sp>
        <p:nvSpPr>
          <p:cNvPr id="70759" name="Line 706"/>
          <p:cNvSpPr>
            <a:spLocks noChangeShapeType="1"/>
          </p:cNvSpPr>
          <p:nvPr/>
        </p:nvSpPr>
        <p:spPr bwMode="auto">
          <a:xfrm flipH="1">
            <a:off x="2954338" y="914400"/>
            <a:ext cx="3860800"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70760" name="Text Box 707"/>
          <p:cNvSpPr txBox="1">
            <a:spLocks noChangeArrowheads="1"/>
          </p:cNvSpPr>
          <p:nvPr/>
        </p:nvSpPr>
        <p:spPr bwMode="auto">
          <a:xfrm rot="-5400000">
            <a:off x="-542925" y="1920875"/>
            <a:ext cx="2457450" cy="323850"/>
          </a:xfrm>
          <a:prstGeom prst="rect">
            <a:avLst/>
          </a:prstGeom>
          <a:noFill/>
          <a:ln w="9525">
            <a:noFill/>
            <a:miter lim="800000"/>
            <a:headEnd/>
            <a:tailEnd/>
          </a:ln>
          <a:effectLst/>
        </p:spPr>
        <p:txBody>
          <a:bodyPr>
            <a:spAutoFit/>
          </a:bodyPr>
          <a:lstStyle/>
          <a:p>
            <a:pPr algn="ctr">
              <a:spcBef>
                <a:spcPct val="50000"/>
              </a:spcBef>
            </a:pPr>
            <a:r>
              <a:rPr lang="en-US" sz="1700" b="1">
                <a:latin typeface="Times New Roman" pitchFamily="18" charset="0"/>
              </a:rPr>
              <a:t>WHATS</a:t>
            </a:r>
          </a:p>
        </p:txBody>
      </p:sp>
      <p:sp>
        <p:nvSpPr>
          <p:cNvPr id="70761" name="Line 708"/>
          <p:cNvSpPr>
            <a:spLocks noChangeShapeType="1"/>
          </p:cNvSpPr>
          <p:nvPr/>
        </p:nvSpPr>
        <p:spPr bwMode="auto">
          <a:xfrm>
            <a:off x="711200" y="2514600"/>
            <a:ext cx="0" cy="3371850"/>
          </a:xfrm>
          <a:prstGeom prst="line">
            <a:avLst/>
          </a:prstGeom>
          <a:noFill/>
          <a:ln w="9525">
            <a:solidFill>
              <a:schemeClr val="tx1"/>
            </a:solidFill>
            <a:round/>
            <a:headEnd/>
            <a:tailEnd type="triangle" w="med" len="med"/>
          </a:ln>
          <a:effectLst/>
        </p:spPr>
        <p:txBody>
          <a:bodyPr wrap="none" anchor="ctr"/>
          <a:lstStyle/>
          <a:p>
            <a:endParaRPr lang="en-GB"/>
          </a:p>
        </p:txBody>
      </p:sp>
      <p:sp>
        <p:nvSpPr>
          <p:cNvPr id="70762" name="Text Box 709"/>
          <p:cNvSpPr txBox="1">
            <a:spLocks noChangeArrowheads="1"/>
          </p:cNvSpPr>
          <p:nvPr/>
        </p:nvSpPr>
        <p:spPr bwMode="auto">
          <a:xfrm>
            <a:off x="1476375" y="1981200"/>
            <a:ext cx="403225" cy="244475"/>
          </a:xfrm>
          <a:prstGeom prst="rect">
            <a:avLst/>
          </a:prstGeom>
          <a:noFill/>
          <a:ln w="9525">
            <a:noFill/>
            <a:miter lim="800000"/>
            <a:headEnd/>
            <a:tailEnd/>
          </a:ln>
          <a:effectLst/>
        </p:spPr>
        <p:txBody>
          <a:bodyPr wrap="none">
            <a:spAutoFit/>
          </a:bodyPr>
          <a:lstStyle/>
          <a:p>
            <a:pPr algn="ctr"/>
            <a:r>
              <a:rPr lang="en-GB" sz="1000">
                <a:latin typeface="Times New Roman" pitchFamily="18" charset="0"/>
              </a:rPr>
              <a:t>20%</a:t>
            </a:r>
          </a:p>
        </p:txBody>
      </p:sp>
      <p:sp>
        <p:nvSpPr>
          <p:cNvPr id="70763" name="Rectangle 710"/>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0764" name="Slide Number Placeholder 1"/>
          <p:cNvSpPr>
            <a:spLocks noGrp="1"/>
          </p:cNvSpPr>
          <p:nvPr>
            <p:ph type="sldNum" sz="quarter" idx="11"/>
          </p:nvPr>
        </p:nvSpPr>
        <p:spPr>
          <a:noFill/>
        </p:spPr>
        <p:txBody>
          <a:bodyPr/>
          <a:lstStyle/>
          <a:p>
            <a:fld id="{FE11935F-1BA2-4FC1-9D09-07CAA30B3364}" type="slidenum">
              <a:rPr lang="en-US" smtClean="0"/>
              <a:pPr/>
              <a:t>67</a:t>
            </a:fld>
            <a:endParaRPr lang="en-US" smtClean="0"/>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71682" name="Object 2"/>
          <p:cNvGraphicFramePr>
            <a:graphicFrameLocks noChangeAspect="1"/>
          </p:cNvGraphicFramePr>
          <p:nvPr/>
        </p:nvGraphicFramePr>
        <p:xfrm>
          <a:off x="250825" y="1844675"/>
          <a:ext cx="8642350" cy="4291013"/>
        </p:xfrm>
        <a:graphic>
          <a:graphicData uri="http://schemas.openxmlformats.org/presentationml/2006/ole">
            <mc:AlternateContent xmlns:mc="http://schemas.openxmlformats.org/markup-compatibility/2006">
              <mc:Choice xmlns:v="urn:schemas-microsoft-com:vml" Requires="v">
                <p:oleObj spid="_x0000_s71684" name="Document" r:id="rId5" imgW="6007608" imgH="4291584" progId="Word.Document.8">
                  <p:embed/>
                </p:oleObj>
              </mc:Choice>
              <mc:Fallback>
                <p:oleObj name="Document" r:id="rId5" imgW="6007608" imgH="4291584" progId="Word.Document.8">
                  <p:embed/>
                  <p:pic>
                    <p:nvPicPr>
                      <p:cNvPr id="0" name="Object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1844675"/>
                        <a:ext cx="8642350" cy="42910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1683" name="Text Box 3"/>
          <p:cNvSpPr txBox="1">
            <a:spLocks noChangeArrowheads="1"/>
          </p:cNvSpPr>
          <p:nvPr/>
        </p:nvSpPr>
        <p:spPr bwMode="auto">
          <a:xfrm>
            <a:off x="1911350" y="1196975"/>
            <a:ext cx="5324475" cy="523875"/>
          </a:xfrm>
          <a:prstGeom prst="rect">
            <a:avLst/>
          </a:prstGeom>
          <a:noFill/>
          <a:ln w="9525">
            <a:noFill/>
            <a:miter lim="800000"/>
            <a:headEnd/>
            <a:tailEnd/>
          </a:ln>
          <a:effectLst/>
        </p:spPr>
        <p:txBody>
          <a:bodyPr wrap="none">
            <a:spAutoFit/>
          </a:bodyPr>
          <a:lstStyle/>
          <a:p>
            <a:r>
              <a:rPr lang="en-GB" sz="2800" b="1"/>
              <a:t>Setting the Vision and Targets</a:t>
            </a:r>
          </a:p>
        </p:txBody>
      </p:sp>
      <p:sp>
        <p:nvSpPr>
          <p:cNvPr id="71684" name="Rectangle 4"/>
          <p:cNvSpPr>
            <a:spLocks noChangeArrowheads="1"/>
          </p:cNvSpPr>
          <p:nvPr/>
        </p:nvSpPr>
        <p:spPr bwMode="auto">
          <a:xfrm>
            <a:off x="6629400" y="5949950"/>
            <a:ext cx="2078038" cy="260350"/>
          </a:xfrm>
          <a:prstGeom prst="rect">
            <a:avLst/>
          </a:prstGeom>
          <a:noFill/>
          <a:ln w="9525">
            <a:noFill/>
            <a:miter lim="800000"/>
            <a:headEnd/>
            <a:tailEnd/>
          </a:ln>
        </p:spPr>
        <p:txBody>
          <a:bodyPr>
            <a:spAutoFit/>
          </a:bodyPr>
          <a:lstStyle/>
          <a:p>
            <a:r>
              <a:rPr lang="en-GB" sz="1100" b="1"/>
              <a:t>Source: Peter Hines, 1995</a:t>
            </a:r>
          </a:p>
        </p:txBody>
      </p:sp>
      <p:sp>
        <p:nvSpPr>
          <p:cNvPr id="71685"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686"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1687" name="Slide Number Placeholder 2"/>
          <p:cNvSpPr>
            <a:spLocks noGrp="1"/>
          </p:cNvSpPr>
          <p:nvPr>
            <p:ph type="sldNum" sz="quarter" idx="11"/>
          </p:nvPr>
        </p:nvSpPr>
        <p:spPr>
          <a:noFill/>
        </p:spPr>
        <p:txBody>
          <a:bodyPr/>
          <a:lstStyle/>
          <a:p>
            <a:fld id="{90EB8E4F-1A8E-481B-B283-486427F475BA}" type="slidenum">
              <a:rPr lang="en-US" smtClean="0"/>
              <a:pPr/>
              <a:t>68</a:t>
            </a:fld>
            <a:endParaRPr lang="en-US" smtClean="0"/>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250825" y="1196975"/>
            <a:ext cx="8631238" cy="506413"/>
          </a:xfrm>
        </p:spPr>
        <p:txBody>
          <a:bodyPr/>
          <a:lstStyle/>
          <a:p>
            <a:r>
              <a:rPr lang="en-GB" sz="2800" b="1" smtClean="0"/>
              <a:t>Understanding Processes &amp; Targets</a:t>
            </a:r>
          </a:p>
        </p:txBody>
      </p:sp>
      <p:sp>
        <p:nvSpPr>
          <p:cNvPr id="191492" name="Rectangle 3"/>
          <p:cNvSpPr>
            <a:spLocks noGrp="1" noChangeArrowheads="1"/>
          </p:cNvSpPr>
          <p:nvPr>
            <p:ph type="body" idx="1"/>
          </p:nvPr>
        </p:nvSpPr>
        <p:spPr>
          <a:xfrm>
            <a:off x="250825" y="1628775"/>
            <a:ext cx="2665413" cy="4608513"/>
          </a:xfrm>
        </p:spPr>
        <p:txBody>
          <a:bodyPr/>
          <a:lstStyle/>
          <a:p>
            <a:pPr marL="0" indent="0">
              <a:lnSpc>
                <a:spcPct val="130000"/>
              </a:lnSpc>
              <a:buFontTx/>
              <a:buNone/>
              <a:defRPr/>
            </a:pPr>
            <a:r>
              <a:rPr lang="en-GB" sz="1800" dirty="0" smtClean="0"/>
              <a:t>Strategic Processes</a:t>
            </a:r>
          </a:p>
          <a:p>
            <a:pPr marL="361950" lvl="1" indent="-180975">
              <a:lnSpc>
                <a:spcPct val="130000"/>
              </a:lnSpc>
              <a:defRPr/>
            </a:pPr>
            <a:r>
              <a:rPr lang="en-GB" sz="1400" dirty="0" smtClean="0"/>
              <a:t>Strategy &amp; Policy Deployment</a:t>
            </a:r>
          </a:p>
          <a:p>
            <a:pPr marL="0" indent="0">
              <a:lnSpc>
                <a:spcPct val="130000"/>
              </a:lnSpc>
              <a:buFontTx/>
              <a:buNone/>
              <a:defRPr/>
            </a:pPr>
            <a:r>
              <a:rPr lang="en-GB" sz="1800" dirty="0" smtClean="0"/>
              <a:t>Core Processes</a:t>
            </a:r>
          </a:p>
          <a:p>
            <a:pPr marL="361950" lvl="1" indent="-180975">
              <a:lnSpc>
                <a:spcPct val="130000"/>
              </a:lnSpc>
              <a:defRPr/>
            </a:pPr>
            <a:r>
              <a:rPr lang="en-GB" sz="1400" dirty="0" smtClean="0"/>
              <a:t>Order Fulfilment</a:t>
            </a:r>
          </a:p>
          <a:p>
            <a:pPr marL="361950" lvl="1" indent="-180975">
              <a:lnSpc>
                <a:spcPct val="130000"/>
              </a:lnSpc>
              <a:defRPr/>
            </a:pPr>
            <a:r>
              <a:rPr lang="en-GB" sz="1400" dirty="0" smtClean="0"/>
              <a:t>Sales Acquisition</a:t>
            </a:r>
          </a:p>
          <a:p>
            <a:pPr marL="361950" lvl="1" indent="-180975">
              <a:lnSpc>
                <a:spcPct val="130000"/>
              </a:lnSpc>
              <a:defRPr/>
            </a:pPr>
            <a:r>
              <a:rPr lang="en-GB" sz="1400" dirty="0" smtClean="0"/>
              <a:t>Product Lifecycle Management</a:t>
            </a:r>
          </a:p>
          <a:p>
            <a:pPr marL="361950" lvl="1" indent="-180975">
              <a:lnSpc>
                <a:spcPct val="130000"/>
              </a:lnSpc>
              <a:defRPr/>
            </a:pPr>
            <a:r>
              <a:rPr lang="en-GB" sz="1400" dirty="0" smtClean="0"/>
              <a:t>Technology, Plant and Equipment Management</a:t>
            </a:r>
          </a:p>
          <a:p>
            <a:pPr marL="361950" lvl="1" indent="-180975">
              <a:lnSpc>
                <a:spcPct val="130000"/>
              </a:lnSpc>
              <a:defRPr/>
            </a:pPr>
            <a:r>
              <a:rPr lang="en-GB" sz="1400" dirty="0" smtClean="0"/>
              <a:t>Supplier Integration</a:t>
            </a:r>
          </a:p>
          <a:p>
            <a:pPr marL="0" indent="0">
              <a:lnSpc>
                <a:spcPct val="130000"/>
              </a:lnSpc>
              <a:buFontTx/>
              <a:buNone/>
              <a:defRPr/>
            </a:pPr>
            <a:r>
              <a:rPr lang="en-GB" sz="1800" dirty="0" smtClean="0"/>
              <a:t>Support Processes</a:t>
            </a:r>
          </a:p>
          <a:p>
            <a:pPr marL="361950" lvl="1" indent="-180975">
              <a:lnSpc>
                <a:spcPct val="130000"/>
              </a:lnSpc>
              <a:defRPr/>
            </a:pPr>
            <a:r>
              <a:rPr lang="en-GB" sz="1400" dirty="0" smtClean="0"/>
              <a:t>Human Resource Management</a:t>
            </a:r>
          </a:p>
          <a:p>
            <a:pPr marL="361950" lvl="1" indent="-180975">
              <a:lnSpc>
                <a:spcPct val="130000"/>
              </a:lnSpc>
              <a:defRPr/>
            </a:pPr>
            <a:r>
              <a:rPr lang="en-GB" sz="1400" dirty="0" smtClean="0"/>
              <a:t>Continuous Improvement</a:t>
            </a:r>
          </a:p>
          <a:p>
            <a:pPr>
              <a:lnSpc>
                <a:spcPct val="130000"/>
              </a:lnSpc>
              <a:defRPr/>
            </a:pPr>
            <a:endParaRPr lang="en-GB" sz="1800" dirty="0" smtClean="0"/>
          </a:p>
        </p:txBody>
      </p:sp>
      <p:pic>
        <p:nvPicPr>
          <p:cNvPr id="72708" name="Picture 5"/>
          <p:cNvPicPr>
            <a:picLocks noChangeAspect="1" noChangeArrowheads="1"/>
          </p:cNvPicPr>
          <p:nvPr/>
        </p:nvPicPr>
        <p:blipFill>
          <a:blip r:embed="rId3" cstate="print"/>
          <a:srcRect/>
          <a:stretch>
            <a:fillRect/>
          </a:stretch>
        </p:blipFill>
        <p:spPr bwMode="auto">
          <a:xfrm>
            <a:off x="2843213" y="1700213"/>
            <a:ext cx="6038850" cy="4824412"/>
          </a:xfrm>
          <a:prstGeom prst="rect">
            <a:avLst/>
          </a:prstGeom>
          <a:noFill/>
          <a:ln w="9525">
            <a:noFill/>
            <a:miter lim="800000"/>
            <a:headEnd/>
            <a:tailEnd/>
          </a:ln>
          <a:effectLst/>
        </p:spPr>
      </p:pic>
      <p:sp>
        <p:nvSpPr>
          <p:cNvPr id="72709"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2710"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2711"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2712" name="Slide Number Placeholder 2"/>
          <p:cNvSpPr>
            <a:spLocks noGrp="1"/>
          </p:cNvSpPr>
          <p:nvPr>
            <p:ph type="sldNum" sz="quarter" idx="11"/>
          </p:nvPr>
        </p:nvSpPr>
        <p:spPr>
          <a:noFill/>
        </p:spPr>
        <p:txBody>
          <a:bodyPr/>
          <a:lstStyle/>
          <a:p>
            <a:fld id="{95DAA51D-4AB1-4B10-B8FA-FAF89FDCB411}" type="slidenum">
              <a:rPr lang="en-US" smtClean="0"/>
              <a:pPr/>
              <a:t>69</a:t>
            </a:fld>
            <a:endParaRPr lang="en-US" smtClean="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50825" y="1052513"/>
            <a:ext cx="8655050" cy="720725"/>
          </a:xfrm>
        </p:spPr>
        <p:txBody>
          <a:bodyPr/>
          <a:lstStyle/>
          <a:p>
            <a:r>
              <a:rPr lang="en-GB" sz="2000" b="1" smtClean="0"/>
              <a:t>Map Out the Processes &amp; Develop Process Based Action Plan</a:t>
            </a:r>
            <a:endParaRPr lang="en-GB" sz="2400" b="1" smtClean="0"/>
          </a:p>
        </p:txBody>
      </p:sp>
      <p:sp>
        <p:nvSpPr>
          <p:cNvPr id="73731" name="Rectangle 3"/>
          <p:cNvSpPr>
            <a:spLocks noGrp="1" noChangeArrowheads="1"/>
          </p:cNvSpPr>
          <p:nvPr>
            <p:ph type="body" idx="1"/>
          </p:nvPr>
        </p:nvSpPr>
        <p:spPr>
          <a:xfrm>
            <a:off x="250825" y="1989138"/>
            <a:ext cx="2089150" cy="4333875"/>
          </a:xfrm>
        </p:spPr>
        <p:txBody>
          <a:bodyPr/>
          <a:lstStyle/>
          <a:p>
            <a:pPr marL="180975" indent="-180975">
              <a:lnSpc>
                <a:spcPct val="130000"/>
              </a:lnSpc>
            </a:pPr>
            <a:r>
              <a:rPr lang="en-GB" sz="1600" b="1" smtClean="0"/>
              <a:t>Order Fulfilment, then</a:t>
            </a:r>
          </a:p>
          <a:p>
            <a:pPr marL="180975" indent="-180975">
              <a:lnSpc>
                <a:spcPct val="130000"/>
              </a:lnSpc>
            </a:pPr>
            <a:r>
              <a:rPr lang="en-GB" sz="1600" b="1" smtClean="0"/>
              <a:t>Sales Acquisition, then</a:t>
            </a:r>
          </a:p>
          <a:p>
            <a:pPr marL="180975" indent="-180975">
              <a:lnSpc>
                <a:spcPct val="130000"/>
              </a:lnSpc>
            </a:pPr>
            <a:r>
              <a:rPr lang="en-GB" sz="1600" b="1" smtClean="0"/>
              <a:t>Supplier Integration, then</a:t>
            </a:r>
          </a:p>
          <a:p>
            <a:pPr marL="180975" indent="-180975">
              <a:lnSpc>
                <a:spcPct val="130000"/>
              </a:lnSpc>
            </a:pPr>
            <a:r>
              <a:rPr lang="en-GB" sz="1600" b="1" smtClean="0"/>
              <a:t>Product Lifecycle Management, then</a:t>
            </a:r>
          </a:p>
          <a:p>
            <a:pPr marL="180975" indent="-180975">
              <a:lnSpc>
                <a:spcPct val="130000"/>
              </a:lnSpc>
            </a:pPr>
            <a:r>
              <a:rPr lang="en-GB" sz="1600" b="1" smtClean="0"/>
              <a:t>Technology, Plant &amp; Equipment</a:t>
            </a:r>
          </a:p>
        </p:txBody>
      </p:sp>
      <p:pic>
        <p:nvPicPr>
          <p:cNvPr id="73732" name="Picture 5"/>
          <p:cNvPicPr>
            <a:picLocks noChangeAspect="1" noChangeArrowheads="1"/>
          </p:cNvPicPr>
          <p:nvPr/>
        </p:nvPicPr>
        <p:blipFill>
          <a:blip r:embed="rId3" cstate="print"/>
          <a:srcRect/>
          <a:stretch>
            <a:fillRect/>
          </a:stretch>
        </p:blipFill>
        <p:spPr bwMode="auto">
          <a:xfrm>
            <a:off x="2411413" y="1557338"/>
            <a:ext cx="6494462" cy="4824412"/>
          </a:xfrm>
          <a:prstGeom prst="rect">
            <a:avLst/>
          </a:prstGeom>
          <a:noFill/>
          <a:ln w="9525">
            <a:noFill/>
            <a:miter lim="800000"/>
            <a:headEnd/>
            <a:tailEnd/>
          </a:ln>
          <a:effectLst/>
        </p:spPr>
      </p:pic>
      <p:sp>
        <p:nvSpPr>
          <p:cNvPr id="73733" name="Rectangle 5"/>
          <p:cNvSpPr>
            <a:spLocks noChangeArrowheads="1"/>
          </p:cNvSpPr>
          <p:nvPr/>
        </p:nvSpPr>
        <p:spPr bwMode="auto">
          <a:xfrm>
            <a:off x="5940425" y="6323013"/>
            <a:ext cx="2076450" cy="261937"/>
          </a:xfrm>
          <a:prstGeom prst="rect">
            <a:avLst/>
          </a:prstGeom>
          <a:noFill/>
          <a:ln w="9525">
            <a:noFill/>
            <a:miter lim="800000"/>
            <a:headEnd/>
            <a:tailEnd/>
          </a:ln>
        </p:spPr>
        <p:txBody>
          <a:bodyPr>
            <a:spAutoFit/>
          </a:bodyPr>
          <a:lstStyle/>
          <a:p>
            <a:r>
              <a:rPr lang="en-GB" sz="1100" b="1"/>
              <a:t>Source: Peter Hines, 1995</a:t>
            </a:r>
          </a:p>
        </p:txBody>
      </p:sp>
      <p:sp>
        <p:nvSpPr>
          <p:cNvPr id="73734"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3735"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3736" name="Slide Number Placeholder 2"/>
          <p:cNvSpPr>
            <a:spLocks noGrp="1"/>
          </p:cNvSpPr>
          <p:nvPr>
            <p:ph type="sldNum" sz="quarter" idx="11"/>
          </p:nvPr>
        </p:nvSpPr>
        <p:spPr>
          <a:noFill/>
        </p:spPr>
        <p:txBody>
          <a:bodyPr/>
          <a:lstStyle/>
          <a:p>
            <a:fld id="{4F2F2D4C-563E-40C6-AA2F-7171F18E4EC0}" type="slidenum">
              <a:rPr lang="en-US" smtClean="0"/>
              <a:pPr/>
              <a:t>70</a:t>
            </a:fld>
            <a:endParaRPr lang="en-US" smtClean="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1052513"/>
            <a:ext cx="8229600" cy="1152525"/>
          </a:xfrm>
        </p:spPr>
        <p:txBody>
          <a:bodyPr/>
          <a:lstStyle/>
          <a:p>
            <a:r>
              <a:rPr lang="en-GB" smtClean="0"/>
              <a:t>Hoshin Kanri in Summary</a:t>
            </a:r>
          </a:p>
        </p:txBody>
      </p:sp>
      <p:sp>
        <p:nvSpPr>
          <p:cNvPr id="74755" name="Rectangle 3"/>
          <p:cNvSpPr>
            <a:spLocks noGrp="1" noChangeArrowheads="1"/>
          </p:cNvSpPr>
          <p:nvPr>
            <p:ph type="body" idx="1"/>
          </p:nvPr>
        </p:nvSpPr>
        <p:spPr>
          <a:xfrm>
            <a:off x="457200" y="2205038"/>
            <a:ext cx="8229600" cy="3921125"/>
          </a:xfrm>
        </p:spPr>
        <p:txBody>
          <a:bodyPr/>
          <a:lstStyle/>
          <a:p>
            <a:pPr>
              <a:lnSpc>
                <a:spcPct val="120000"/>
              </a:lnSpc>
              <a:buFont typeface="Wingdings" pitchFamily="2" charset="2"/>
              <a:buNone/>
            </a:pPr>
            <a:r>
              <a:rPr lang="en-GB" sz="2000" smtClean="0"/>
              <a:t>In summation, a successful corporate strategy typically begins with a realistic assessment of the current environmental situation, a coherent vision of the future, and the understanding of the transition required to bridge from the present to the future.</a:t>
            </a:r>
          </a:p>
          <a:p>
            <a:pPr>
              <a:lnSpc>
                <a:spcPct val="120000"/>
              </a:lnSpc>
              <a:buFont typeface="Wingdings" pitchFamily="2" charset="2"/>
              <a:buNone/>
            </a:pPr>
            <a:endParaRPr lang="en-GB" sz="2000" smtClean="0"/>
          </a:p>
          <a:p>
            <a:pPr>
              <a:lnSpc>
                <a:spcPct val="120000"/>
              </a:lnSpc>
              <a:buFont typeface="Wingdings" pitchFamily="2" charset="2"/>
              <a:buNone/>
            </a:pPr>
            <a:r>
              <a:rPr lang="en-GB" sz="2000" smtClean="0"/>
              <a:t>Hoshin helps to sustain competitive advantage by providing a structure for linking the core objectives into the current competitive situation.</a:t>
            </a:r>
          </a:p>
          <a:p>
            <a:pPr>
              <a:lnSpc>
                <a:spcPct val="120000"/>
              </a:lnSpc>
              <a:buFont typeface="Wingdings" pitchFamily="2" charset="2"/>
              <a:buNone/>
            </a:pPr>
            <a:endParaRPr lang="en-GB" sz="2000" smtClean="0"/>
          </a:p>
          <a:p>
            <a:pPr algn="r">
              <a:lnSpc>
                <a:spcPct val="120000"/>
              </a:lnSpc>
              <a:buFont typeface="Wingdings" pitchFamily="2" charset="2"/>
              <a:buNone/>
            </a:pPr>
            <a:r>
              <a:rPr lang="en-GB" sz="2000" smtClean="0"/>
              <a:t>Greg Watson, Compaq</a:t>
            </a:r>
          </a:p>
        </p:txBody>
      </p:sp>
      <p:sp>
        <p:nvSpPr>
          <p:cNvPr id="74756" name="Rectangle 2"/>
          <p:cNvSpPr txBox="1">
            <a:spLocks noChangeArrowheads="1"/>
          </p:cNvSpPr>
          <p:nvPr/>
        </p:nvSpPr>
        <p:spPr bwMode="auto">
          <a:xfrm>
            <a:off x="457200" y="549275"/>
            <a:ext cx="8229600" cy="647700"/>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4757"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4758" name="Slide Number Placeholder 2"/>
          <p:cNvSpPr>
            <a:spLocks noGrp="1"/>
          </p:cNvSpPr>
          <p:nvPr>
            <p:ph type="sldNum" sz="quarter" idx="11"/>
          </p:nvPr>
        </p:nvSpPr>
        <p:spPr>
          <a:noFill/>
        </p:spPr>
        <p:txBody>
          <a:bodyPr/>
          <a:lstStyle/>
          <a:p>
            <a:fld id="{0285C92D-3D1A-4A2E-94E0-351215271335}" type="slidenum">
              <a:rPr lang="en-US" smtClean="0"/>
              <a:pPr/>
              <a:t>71</a:t>
            </a:fld>
            <a:endParaRPr lang="en-US" smtClean="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250825" y="1268413"/>
            <a:ext cx="8642350" cy="720725"/>
          </a:xfrm>
        </p:spPr>
        <p:txBody>
          <a:bodyPr/>
          <a:lstStyle/>
          <a:p>
            <a:pPr eaLnBrk="1" hangingPunct="1"/>
            <a:r>
              <a:rPr lang="en-GB" b="1" smtClean="0"/>
              <a:t>BENEFITS OF LEAN</a:t>
            </a:r>
          </a:p>
        </p:txBody>
      </p:sp>
      <p:sp>
        <p:nvSpPr>
          <p:cNvPr id="75779" name="Rectangle 3"/>
          <p:cNvSpPr>
            <a:spLocks noGrp="1" noChangeArrowheads="1"/>
          </p:cNvSpPr>
          <p:nvPr>
            <p:ph type="body" idx="1"/>
          </p:nvPr>
        </p:nvSpPr>
        <p:spPr>
          <a:xfrm>
            <a:off x="250825" y="1989138"/>
            <a:ext cx="8642350" cy="4319587"/>
          </a:xfrm>
        </p:spPr>
        <p:txBody>
          <a:bodyPr/>
          <a:lstStyle/>
          <a:p>
            <a:r>
              <a:rPr lang="en-GB" sz="2800" smtClean="0"/>
              <a:t>It is possible to cut:-</a:t>
            </a:r>
            <a:br>
              <a:rPr lang="en-GB" sz="2800" smtClean="0"/>
            </a:br>
            <a:r>
              <a:rPr lang="en-GB" sz="2800" smtClean="0"/>
              <a:t>  - throughput time and defects by 90%</a:t>
            </a:r>
            <a:br>
              <a:rPr lang="en-GB" sz="2800" smtClean="0"/>
            </a:br>
            <a:r>
              <a:rPr lang="en-GB" sz="2800" smtClean="0"/>
              <a:t>  - inventories by 75%</a:t>
            </a:r>
            <a:br>
              <a:rPr lang="en-GB" sz="2800" smtClean="0"/>
            </a:br>
            <a:r>
              <a:rPr lang="en-GB" sz="2800" smtClean="0"/>
              <a:t>  - space and unit costs by 50%</a:t>
            </a:r>
            <a:br>
              <a:rPr lang="en-GB" sz="2800" smtClean="0"/>
            </a:br>
            <a:r>
              <a:rPr lang="en-GB" sz="2800" smtClean="0"/>
              <a:t>  - at very little capital cost</a:t>
            </a:r>
            <a:br>
              <a:rPr lang="en-GB" sz="2800" smtClean="0"/>
            </a:br>
            <a:r>
              <a:rPr lang="en-GB" sz="2800" smtClean="0"/>
              <a:t>  - with flexibility to meet customer needs</a:t>
            </a:r>
          </a:p>
          <a:p>
            <a:r>
              <a:rPr lang="en-GB" sz="2800" smtClean="0"/>
              <a:t>So doubling output and profits</a:t>
            </a:r>
            <a:br>
              <a:rPr lang="en-GB" sz="2800" smtClean="0"/>
            </a:br>
            <a:r>
              <a:rPr lang="en-GB" sz="2800" smtClean="0"/>
              <a:t>  - with the same head count </a:t>
            </a:r>
            <a:br>
              <a:rPr lang="en-GB" sz="2800" smtClean="0"/>
            </a:br>
            <a:r>
              <a:rPr lang="en-GB" sz="2800" smtClean="0"/>
              <a:t>                                		</a:t>
            </a:r>
            <a:r>
              <a:rPr lang="en-GB" sz="2400" b="1" i="1" smtClean="0"/>
              <a:t>So Just Do It!</a:t>
            </a:r>
          </a:p>
        </p:txBody>
      </p:sp>
      <p:graphicFrame>
        <p:nvGraphicFramePr>
          <p:cNvPr id="75780" name="Object 4"/>
          <p:cNvGraphicFramePr>
            <a:graphicFrameLocks noChangeAspect="1"/>
          </p:cNvGraphicFramePr>
          <p:nvPr/>
        </p:nvGraphicFramePr>
        <p:xfrm>
          <a:off x="6516688" y="2205038"/>
          <a:ext cx="2286000" cy="1858962"/>
        </p:xfrm>
        <a:graphic>
          <a:graphicData uri="http://schemas.openxmlformats.org/presentationml/2006/ole">
            <mc:AlternateContent xmlns:mc="http://schemas.openxmlformats.org/markup-compatibility/2006">
              <mc:Choice xmlns:v="urn:schemas-microsoft-com:vml" Requires="v">
                <p:oleObj spid="_x0000_s75782" name="Clip" r:id="rId4" imgW="1112825" imgH="906170" progId="MS_ClipArt_Gallery.2">
                  <p:embed/>
                </p:oleObj>
              </mc:Choice>
              <mc:Fallback>
                <p:oleObj name="Clip" r:id="rId4" imgW="1112825" imgH="90617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688" y="2205038"/>
                        <a:ext cx="2286000" cy="1858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578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5782"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5783" name="Slide Number Placeholder 2"/>
          <p:cNvSpPr>
            <a:spLocks noGrp="1"/>
          </p:cNvSpPr>
          <p:nvPr>
            <p:ph type="sldNum" sz="quarter" idx="11"/>
          </p:nvPr>
        </p:nvSpPr>
        <p:spPr>
          <a:noFill/>
        </p:spPr>
        <p:txBody>
          <a:bodyPr/>
          <a:lstStyle/>
          <a:p>
            <a:fld id="{6CB280CC-BE2F-4E47-A65A-7334040E889B}" type="slidenum">
              <a:rPr lang="en-US" smtClean="0"/>
              <a:pPr/>
              <a:t>72</a:t>
            </a:fld>
            <a:endParaRPr lang="en-US" smtClean="0"/>
          </a:p>
        </p:txBody>
      </p:sp>
    </p:spTree>
  </p:cSld>
  <p:clrMapOvr>
    <a:masterClrMapping/>
  </p:clrMapOvr>
  <p:transition>
    <p:wipe dir="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2" name="Rectangle 6"/>
          <p:cNvSpPr>
            <a:spLocks noGrp="1" noChangeArrowheads="1"/>
          </p:cNvSpPr>
          <p:nvPr>
            <p:ph type="sldNum" sz="quarter" idx="11"/>
          </p:nvPr>
        </p:nvSpPr>
        <p:spPr>
          <a:noFill/>
        </p:spPr>
        <p:txBody>
          <a:bodyPr/>
          <a:lstStyle/>
          <a:p>
            <a:fld id="{4DBB9A69-86AE-42CA-AEBD-084B9D9447B9}" type="slidenum">
              <a:rPr lang="en-US" smtClean="0"/>
              <a:pPr/>
              <a:t>73</a:t>
            </a:fld>
            <a:endParaRPr lang="en-US" smtClean="0"/>
          </a:p>
        </p:txBody>
      </p:sp>
      <p:sp>
        <p:nvSpPr>
          <p:cNvPr id="7680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7714EDD7-B7BA-422D-9B0A-362B4FDFED8A}" type="slidenum">
              <a:rPr lang="en-US" sz="1400"/>
              <a:pPr algn="r"/>
              <a:t>73</a:t>
            </a:fld>
            <a:endParaRPr lang="en-US" sz="1400"/>
          </a:p>
        </p:txBody>
      </p:sp>
      <p:sp>
        <p:nvSpPr>
          <p:cNvPr id="7680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6805" name="Rectangle 1"/>
          <p:cNvSpPr>
            <a:spLocks noChangeArrowheads="1"/>
          </p:cNvSpPr>
          <p:nvPr/>
        </p:nvSpPr>
        <p:spPr bwMode="auto">
          <a:xfrm>
            <a:off x="250825" y="2000250"/>
            <a:ext cx="4176713" cy="4017963"/>
          </a:xfrm>
          <a:prstGeom prst="rect">
            <a:avLst/>
          </a:prstGeom>
          <a:noFill/>
          <a:ln w="9525">
            <a:noFill/>
            <a:miter lim="800000"/>
            <a:headEnd/>
            <a:tailEnd/>
          </a:ln>
        </p:spPr>
        <p:txBody>
          <a:bodyPr>
            <a:spAutoFit/>
          </a:bodyPr>
          <a:lstStyle/>
          <a:p>
            <a:r>
              <a:rPr lang="en-US" sz="1500" b="1"/>
              <a:t>Mass Production System</a:t>
            </a:r>
            <a:endParaRPr lang="en-GB" sz="1500"/>
          </a:p>
          <a:p>
            <a:pPr lvl="1"/>
            <a:r>
              <a:rPr lang="en-US" sz="1500" b="1"/>
              <a:t>Pioneered by Ford in early 1900’s (father of assembly line)</a:t>
            </a:r>
            <a:endParaRPr lang="en-GB" sz="1500"/>
          </a:p>
          <a:p>
            <a:pPr lvl="1"/>
            <a:r>
              <a:rPr lang="en-US" sz="1500" b="1"/>
              <a:t>Based on Frederick Taylor’s work (scientific management)</a:t>
            </a:r>
            <a:endParaRPr lang="en-GB" sz="1500"/>
          </a:p>
          <a:p>
            <a:pPr lvl="1"/>
            <a:r>
              <a:rPr lang="en-US" sz="1500" b="1"/>
              <a:t>Status as of 1950</a:t>
            </a:r>
            <a:endParaRPr lang="en-GB" sz="1500"/>
          </a:p>
          <a:p>
            <a:pPr lvl="2"/>
            <a:r>
              <a:rPr lang="en-US" sz="1500" b="1"/>
              <a:t>8000/day</a:t>
            </a:r>
            <a:endParaRPr lang="en-GB" sz="1500"/>
          </a:p>
          <a:p>
            <a:pPr lvl="2"/>
            <a:r>
              <a:rPr lang="en-US" sz="1500" b="1"/>
              <a:t>Large, low-skilled immigrant workforce</a:t>
            </a:r>
            <a:endParaRPr lang="en-GB" sz="1500"/>
          </a:p>
          <a:p>
            <a:pPr lvl="2"/>
            <a:r>
              <a:rPr lang="en-US" sz="1500" b="1"/>
              <a:t>Vertical integration </a:t>
            </a:r>
            <a:endParaRPr lang="en-GB" sz="1500"/>
          </a:p>
          <a:p>
            <a:pPr lvl="1"/>
            <a:r>
              <a:rPr lang="en-US" sz="1500" b="1"/>
              <a:t>Features (high volume, low mix)</a:t>
            </a:r>
            <a:endParaRPr lang="en-GB" sz="1500"/>
          </a:p>
          <a:p>
            <a:pPr lvl="2"/>
            <a:r>
              <a:rPr lang="en-US" sz="1500" b="1"/>
              <a:t>Capital </a:t>
            </a:r>
            <a:r>
              <a:rPr lang="en-US" sz="1500" b="1">
                <a:sym typeface="Wingdings" pitchFamily="2" charset="2"/>
              </a:rPr>
              <a:t></a:t>
            </a:r>
            <a:r>
              <a:rPr lang="en-US" sz="1500" b="1"/>
              <a:t>  leading to automation</a:t>
            </a:r>
            <a:endParaRPr lang="en-GB" sz="1500"/>
          </a:p>
          <a:p>
            <a:pPr lvl="2"/>
            <a:r>
              <a:rPr lang="en-US" sz="1500" b="1"/>
              <a:t>Quantity </a:t>
            </a:r>
            <a:r>
              <a:rPr lang="en-US" sz="1500" b="1">
                <a:sym typeface="Wingdings" pitchFamily="2" charset="2"/>
              </a:rPr>
              <a:t></a:t>
            </a:r>
            <a:r>
              <a:rPr lang="en-US" sz="1500" b="1"/>
              <a:t> equipment efficient</a:t>
            </a:r>
            <a:endParaRPr lang="en-GB" sz="1500"/>
          </a:p>
          <a:p>
            <a:pPr lvl="2"/>
            <a:r>
              <a:rPr lang="en-US" sz="1500" b="1"/>
              <a:t>Repeatability </a:t>
            </a:r>
            <a:r>
              <a:rPr lang="en-US" sz="1500" b="1">
                <a:sym typeface="Wingdings" pitchFamily="2" charset="2"/>
              </a:rPr>
              <a:t></a:t>
            </a:r>
            <a:r>
              <a:rPr lang="en-US" sz="1500" b="1"/>
              <a:t> involving rules/controls</a:t>
            </a:r>
            <a:endParaRPr lang="en-GB" sz="1500"/>
          </a:p>
          <a:p>
            <a:pPr lvl="2"/>
            <a:r>
              <a:rPr lang="en-US" sz="1500" b="1"/>
              <a:t>Cost – Plus Pricing </a:t>
            </a:r>
            <a:r>
              <a:rPr lang="en-US" sz="1500" b="1">
                <a:sym typeface="Wingdings" pitchFamily="2" charset="2"/>
              </a:rPr>
              <a:t></a:t>
            </a:r>
            <a:r>
              <a:rPr lang="en-US" sz="1500" b="1"/>
              <a:t>market domination</a:t>
            </a:r>
            <a:endParaRPr lang="en-GB" sz="1500"/>
          </a:p>
        </p:txBody>
      </p:sp>
      <p:sp>
        <p:nvSpPr>
          <p:cNvPr id="76806" name="Rectangle 2"/>
          <p:cNvSpPr>
            <a:spLocks noChangeArrowheads="1"/>
          </p:cNvSpPr>
          <p:nvPr/>
        </p:nvSpPr>
        <p:spPr bwMode="auto">
          <a:xfrm>
            <a:off x="4572000" y="2043113"/>
            <a:ext cx="4267200" cy="4016375"/>
          </a:xfrm>
          <a:prstGeom prst="rect">
            <a:avLst/>
          </a:prstGeom>
          <a:noFill/>
          <a:ln w="9525">
            <a:noFill/>
            <a:miter lim="800000"/>
            <a:headEnd/>
            <a:tailEnd/>
          </a:ln>
        </p:spPr>
        <p:txBody>
          <a:bodyPr>
            <a:spAutoFit/>
          </a:bodyPr>
          <a:lstStyle/>
          <a:p>
            <a:r>
              <a:rPr lang="en-US" sz="1500" b="1"/>
              <a:t>Lean Enterprise System</a:t>
            </a:r>
            <a:endParaRPr lang="en-GB" sz="1500"/>
          </a:p>
          <a:p>
            <a:pPr lvl="1"/>
            <a:r>
              <a:rPr lang="en-US" sz="1500" b="1"/>
              <a:t>Toyota’s entry into auto-making, 1936</a:t>
            </a:r>
            <a:endParaRPr lang="en-GB" sz="1500"/>
          </a:p>
          <a:p>
            <a:pPr lvl="1"/>
            <a:r>
              <a:rPr lang="en-US" sz="1500" b="1"/>
              <a:t>Taiichi Ohno (father of Toyota Production System)</a:t>
            </a:r>
            <a:endParaRPr lang="en-GB" sz="1500"/>
          </a:p>
          <a:p>
            <a:pPr lvl="1"/>
            <a:r>
              <a:rPr lang="en-US" sz="1500" b="1"/>
              <a:t>Status as of 1950</a:t>
            </a:r>
            <a:endParaRPr lang="en-GB" sz="1500"/>
          </a:p>
          <a:p>
            <a:pPr lvl="2"/>
            <a:r>
              <a:rPr lang="en-US" sz="1500" b="1"/>
              <a:t>2500/year</a:t>
            </a:r>
            <a:endParaRPr lang="en-GB" sz="1500"/>
          </a:p>
          <a:p>
            <a:pPr lvl="2"/>
            <a:r>
              <a:rPr lang="en-US" sz="1500" b="1"/>
              <a:t>Diversified market</a:t>
            </a:r>
            <a:endParaRPr lang="en-GB" sz="1500"/>
          </a:p>
          <a:p>
            <a:pPr lvl="2"/>
            <a:r>
              <a:rPr lang="en-US" sz="1500" b="1"/>
              <a:t>Limited capital (World War II)</a:t>
            </a:r>
            <a:endParaRPr lang="en-GB" sz="1500"/>
          </a:p>
          <a:p>
            <a:pPr lvl="2"/>
            <a:r>
              <a:rPr lang="en-US" sz="1500" b="1"/>
              <a:t>Dedicated, high-skilled workforce</a:t>
            </a:r>
            <a:endParaRPr lang="en-GB" sz="1500"/>
          </a:p>
          <a:p>
            <a:pPr lvl="1"/>
            <a:r>
              <a:rPr lang="en-US" sz="1500" b="1"/>
              <a:t>Features (low volume, high mix)</a:t>
            </a:r>
            <a:endParaRPr lang="en-GB" sz="1500"/>
          </a:p>
          <a:p>
            <a:pPr lvl="2"/>
            <a:r>
              <a:rPr lang="en-US" sz="1500" b="1"/>
              <a:t>People </a:t>
            </a:r>
            <a:r>
              <a:rPr lang="en-US" sz="1500" b="1">
                <a:sym typeface="Wingdings" pitchFamily="2" charset="2"/>
              </a:rPr>
              <a:t></a:t>
            </a:r>
            <a:r>
              <a:rPr lang="en-US" sz="1500" b="1"/>
              <a:t> training in problem solving</a:t>
            </a:r>
            <a:endParaRPr lang="en-GB" sz="1500"/>
          </a:p>
          <a:p>
            <a:pPr lvl="2"/>
            <a:r>
              <a:rPr lang="en-US" sz="1500" b="1"/>
              <a:t>Quality </a:t>
            </a:r>
            <a:r>
              <a:rPr lang="en-US" sz="1500" b="1">
                <a:sym typeface="Wingdings" pitchFamily="2" charset="2"/>
              </a:rPr>
              <a:t></a:t>
            </a:r>
            <a:r>
              <a:rPr lang="en-US" sz="1500" b="1"/>
              <a:t> defects stop the line</a:t>
            </a:r>
            <a:endParaRPr lang="en-GB" sz="1500"/>
          </a:p>
          <a:p>
            <a:pPr lvl="2"/>
            <a:r>
              <a:rPr lang="en-US" sz="1500" b="1"/>
              <a:t>Flexibility </a:t>
            </a:r>
            <a:r>
              <a:rPr lang="en-US" sz="1500" b="1">
                <a:sym typeface="Wingdings" pitchFamily="2" charset="2"/>
              </a:rPr>
              <a:t></a:t>
            </a:r>
            <a:r>
              <a:rPr lang="en-US" sz="1500" b="1"/>
              <a:t> responsiveness to market</a:t>
            </a:r>
            <a:endParaRPr lang="en-GB" sz="1500"/>
          </a:p>
          <a:p>
            <a:pPr lvl="2"/>
            <a:r>
              <a:rPr lang="en-US" sz="1500" b="1"/>
              <a:t>Minus – Cost Pricing </a:t>
            </a:r>
            <a:r>
              <a:rPr lang="en-US" sz="1500" b="1">
                <a:sym typeface="Wingdings" pitchFamily="2" charset="2"/>
              </a:rPr>
              <a:t></a:t>
            </a:r>
            <a:r>
              <a:rPr lang="en-US" sz="1500" b="1"/>
              <a:t> competitive market</a:t>
            </a:r>
            <a:endParaRPr lang="en-GB" sz="1500"/>
          </a:p>
        </p:txBody>
      </p:sp>
      <p:sp>
        <p:nvSpPr>
          <p:cNvPr id="76807"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6808"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826" name="Slide Number Placeholder 1"/>
          <p:cNvSpPr>
            <a:spLocks noGrp="1"/>
          </p:cNvSpPr>
          <p:nvPr>
            <p:ph type="sldNum" sz="quarter" idx="11"/>
          </p:nvPr>
        </p:nvSpPr>
        <p:spPr>
          <a:xfrm>
            <a:off x="457200" y="6245225"/>
            <a:ext cx="2386013" cy="476250"/>
          </a:xfrm>
          <a:noFill/>
        </p:spPr>
        <p:txBody>
          <a:bodyPr/>
          <a:lstStyle/>
          <a:p>
            <a:pPr algn="l"/>
            <a:fld id="{FB86BD83-B10B-46B2-A3CA-7AED9C5DC4F1}" type="slidenum">
              <a:rPr lang="en-US" smtClean="0"/>
              <a:pPr algn="l"/>
              <a:t>74</a:t>
            </a:fld>
            <a:endParaRPr lang="en-US" smtClean="0"/>
          </a:p>
        </p:txBody>
      </p:sp>
      <p:grpSp>
        <p:nvGrpSpPr>
          <p:cNvPr id="2" name="Group 2"/>
          <p:cNvGrpSpPr>
            <a:grpSpLocks/>
          </p:cNvGrpSpPr>
          <p:nvPr/>
        </p:nvGrpSpPr>
        <p:grpSpPr bwMode="auto">
          <a:xfrm>
            <a:off x="4564063" y="1717675"/>
            <a:ext cx="4122737" cy="4170363"/>
            <a:chOff x="3155" y="856"/>
            <a:chExt cx="2498" cy="2627"/>
          </a:xfrm>
        </p:grpSpPr>
        <p:sp>
          <p:nvSpPr>
            <p:cNvPr id="77835" name="Rectangle 3"/>
            <p:cNvSpPr>
              <a:spLocks noChangeArrowheads="1"/>
            </p:cNvSpPr>
            <p:nvPr/>
          </p:nvSpPr>
          <p:spPr bwMode="auto">
            <a:xfrm>
              <a:off x="3155" y="1144"/>
              <a:ext cx="2498" cy="2339"/>
            </a:xfrm>
            <a:prstGeom prst="rect">
              <a:avLst/>
            </a:prstGeom>
            <a:noFill/>
            <a:ln w="9525">
              <a:noFill/>
              <a:miter lim="800000"/>
              <a:headEnd/>
              <a:tailEnd/>
            </a:ln>
          </p:spPr>
          <p:txBody>
            <a:bodyPr lIns="63641" tIns="25457" rIns="63641" bIns="25457">
              <a:spAutoFit/>
            </a:bodyPr>
            <a:lstStyle/>
            <a:p>
              <a:pPr defTabSz="725488">
                <a:spcBef>
                  <a:spcPct val="15000"/>
                </a:spcBef>
                <a:spcAft>
                  <a:spcPct val="10000"/>
                </a:spcAft>
                <a:buFontTx/>
                <a:buChar char="•"/>
              </a:pPr>
              <a:r>
                <a:rPr lang="en-US" sz="1700"/>
                <a:t> Simple systems for production control</a:t>
              </a:r>
            </a:p>
            <a:p>
              <a:pPr defTabSz="725488">
                <a:spcBef>
                  <a:spcPct val="15000"/>
                </a:spcBef>
                <a:spcAft>
                  <a:spcPct val="10000"/>
                </a:spcAft>
                <a:buFontTx/>
                <a:buChar char="•"/>
              </a:pPr>
              <a:r>
                <a:rPr lang="en-US" sz="1700"/>
                <a:t> WIP is controlled and monitored</a:t>
              </a:r>
            </a:p>
            <a:p>
              <a:pPr defTabSz="725488">
                <a:spcBef>
                  <a:spcPct val="15000"/>
                </a:spcBef>
                <a:spcAft>
                  <a:spcPct val="10000"/>
                </a:spcAft>
                <a:buFontTx/>
                <a:buChar char="•"/>
              </a:pPr>
              <a:r>
                <a:rPr lang="en-US" sz="1700"/>
                <a:t> Shop-floor accountability with ownership</a:t>
              </a:r>
            </a:p>
            <a:p>
              <a:pPr defTabSz="725488">
                <a:spcBef>
                  <a:spcPct val="15000"/>
                </a:spcBef>
                <a:spcAft>
                  <a:spcPct val="10000"/>
                </a:spcAft>
                <a:buFontTx/>
                <a:buChar char="•"/>
              </a:pPr>
              <a:r>
                <a:rPr lang="en-US" sz="1700"/>
                <a:t>Reducing lead times; on time delivery</a:t>
              </a:r>
            </a:p>
            <a:p>
              <a:pPr defTabSz="725488">
                <a:spcBef>
                  <a:spcPct val="15000"/>
                </a:spcBef>
                <a:spcAft>
                  <a:spcPct val="10000"/>
                </a:spcAft>
                <a:buFontTx/>
                <a:buChar char="•"/>
              </a:pPr>
              <a:r>
                <a:rPr lang="en-US" sz="1700"/>
                <a:t> Use of simple processes / machines</a:t>
              </a:r>
            </a:p>
            <a:p>
              <a:pPr defTabSz="725488">
                <a:spcAft>
                  <a:spcPct val="10000"/>
                </a:spcAft>
                <a:buFontTx/>
                <a:buChar char="•"/>
              </a:pPr>
              <a:r>
                <a:rPr lang="en-US" sz="1700"/>
                <a:t> Ability to continually change and adapt</a:t>
              </a:r>
            </a:p>
            <a:p>
              <a:pPr defTabSz="725488">
                <a:spcBef>
                  <a:spcPct val="15000"/>
                </a:spcBef>
                <a:buFontTx/>
                <a:buChar char="•"/>
              </a:pPr>
              <a:r>
                <a:rPr lang="en-US" sz="1700"/>
                <a:t> Controlled empowerment</a:t>
              </a:r>
            </a:p>
            <a:p>
              <a:pPr defTabSz="725488">
                <a:spcBef>
                  <a:spcPct val="15000"/>
                </a:spcBef>
                <a:spcAft>
                  <a:spcPct val="10000"/>
                </a:spcAft>
                <a:buFontTx/>
                <a:buChar char="•"/>
              </a:pPr>
              <a:r>
                <a:rPr lang="en-US" sz="1700"/>
                <a:t> Based on delivering value added</a:t>
              </a:r>
            </a:p>
            <a:p>
              <a:pPr defTabSz="725488">
                <a:spcBef>
                  <a:spcPct val="15000"/>
                </a:spcBef>
                <a:spcAft>
                  <a:spcPct val="10000"/>
                </a:spcAft>
                <a:buFontTx/>
                <a:buChar char="•"/>
              </a:pPr>
              <a:r>
                <a:rPr lang="en-US" sz="1700"/>
                <a:t> Disciplined with high visual control </a:t>
              </a:r>
            </a:p>
            <a:p>
              <a:pPr defTabSz="725488">
                <a:spcBef>
                  <a:spcPct val="15000"/>
                </a:spcBef>
                <a:spcAft>
                  <a:spcPct val="10000"/>
                </a:spcAft>
                <a:buFontTx/>
                <a:buChar char="•"/>
              </a:pPr>
              <a:r>
                <a:rPr lang="en-US" sz="1700"/>
                <a:t> Team approach focused on the needs of the Customer</a:t>
              </a:r>
            </a:p>
          </p:txBody>
        </p:sp>
        <p:sp>
          <p:nvSpPr>
            <p:cNvPr id="2065412" name="Rectangle 4"/>
            <p:cNvSpPr>
              <a:spLocks noChangeArrowheads="1"/>
            </p:cNvSpPr>
            <p:nvPr/>
          </p:nvSpPr>
          <p:spPr bwMode="auto">
            <a:xfrm>
              <a:off x="3166" y="856"/>
              <a:ext cx="1905" cy="262"/>
            </a:xfrm>
            <a:prstGeom prst="rect">
              <a:avLst/>
            </a:prstGeom>
            <a:noFill/>
            <a:ln>
              <a:noFill/>
            </a:ln>
            <a:effectLst/>
            <a:extLst/>
          </p:spPr>
          <p:txBody>
            <a:bodyPr wrap="none" lIns="123040" tIns="61521" rIns="123040" bIns="61521">
              <a:spAutoFit/>
            </a:bodyPr>
            <a:lstStyle/>
            <a:p>
              <a:pPr defTabSz="873020">
                <a:defRPr/>
              </a:pPr>
              <a:r>
                <a:rPr lang="en-US" sz="1900" b="1" i="1" u="sng">
                  <a:effectLst>
                    <a:outerShdw blurRad="38100" dist="38100" dir="2700000" algn="tl">
                      <a:srgbClr val="C0C0C0"/>
                    </a:outerShdw>
                  </a:effectLst>
                  <a:latin typeface="Arial" pitchFamily="34" charset="0"/>
                </a:rPr>
                <a:t>LEAN MANUFACTURING</a:t>
              </a:r>
            </a:p>
          </p:txBody>
        </p:sp>
      </p:grpSp>
      <p:grpSp>
        <p:nvGrpSpPr>
          <p:cNvPr id="3" name="Group 5"/>
          <p:cNvGrpSpPr>
            <a:grpSpLocks/>
          </p:cNvGrpSpPr>
          <p:nvPr/>
        </p:nvGrpSpPr>
        <p:grpSpPr bwMode="auto">
          <a:xfrm>
            <a:off x="176213" y="1685925"/>
            <a:ext cx="4251325" cy="4694238"/>
            <a:chOff x="288" y="808"/>
            <a:chExt cx="2555" cy="2909"/>
          </a:xfrm>
        </p:grpSpPr>
        <p:sp>
          <p:nvSpPr>
            <p:cNvPr id="2065414" name="Rectangle 6"/>
            <p:cNvSpPr>
              <a:spLocks noChangeArrowheads="1"/>
            </p:cNvSpPr>
            <p:nvPr/>
          </p:nvSpPr>
          <p:spPr bwMode="auto">
            <a:xfrm>
              <a:off x="288" y="808"/>
              <a:ext cx="1239" cy="258"/>
            </a:xfrm>
            <a:prstGeom prst="rect">
              <a:avLst/>
            </a:prstGeom>
            <a:noFill/>
            <a:ln>
              <a:noFill/>
            </a:ln>
            <a:effectLst/>
            <a:extLst/>
          </p:spPr>
          <p:txBody>
            <a:bodyPr wrap="none" lIns="123040" tIns="61521" rIns="123040" bIns="61521">
              <a:spAutoFit/>
            </a:bodyPr>
            <a:lstStyle/>
            <a:p>
              <a:pPr defTabSz="873020">
                <a:defRPr/>
              </a:pPr>
              <a:r>
                <a:rPr lang="en-US" sz="1900" b="1" i="1" u="sng" dirty="0">
                  <a:effectLst>
                    <a:outerShdw blurRad="38100" dist="38100" dir="2700000" algn="tl">
                      <a:srgbClr val="C0C0C0"/>
                    </a:outerShdw>
                  </a:effectLst>
                  <a:latin typeface="Arial" pitchFamily="34" charset="0"/>
                </a:rPr>
                <a:t>TRADITIONAL</a:t>
              </a:r>
              <a:endParaRPr lang="en-US" sz="1900" b="1" dirty="0">
                <a:latin typeface="Arial" pitchFamily="34" charset="0"/>
              </a:endParaRPr>
            </a:p>
          </p:txBody>
        </p:sp>
        <p:sp>
          <p:nvSpPr>
            <p:cNvPr id="77834" name="Rectangle 7"/>
            <p:cNvSpPr>
              <a:spLocks noChangeArrowheads="1"/>
            </p:cNvSpPr>
            <p:nvPr/>
          </p:nvSpPr>
          <p:spPr bwMode="auto">
            <a:xfrm>
              <a:off x="288" y="1066"/>
              <a:ext cx="2555" cy="2651"/>
            </a:xfrm>
            <a:prstGeom prst="rect">
              <a:avLst/>
            </a:prstGeom>
            <a:noFill/>
            <a:ln w="9525">
              <a:noFill/>
              <a:miter lim="800000"/>
              <a:headEnd/>
              <a:tailEnd/>
            </a:ln>
          </p:spPr>
          <p:txBody>
            <a:bodyPr lIns="63641" tIns="25457" rIns="63641" bIns="25457">
              <a:spAutoFit/>
            </a:bodyPr>
            <a:lstStyle/>
            <a:p>
              <a:pPr defTabSz="725488">
                <a:spcBef>
                  <a:spcPct val="15000"/>
                </a:spcBef>
                <a:spcAft>
                  <a:spcPct val="10000"/>
                </a:spcAft>
                <a:buFontTx/>
                <a:buChar char="•"/>
              </a:pPr>
              <a:r>
                <a:rPr lang="en-US" sz="1700"/>
                <a:t> Complex production control systems</a:t>
              </a:r>
            </a:p>
            <a:p>
              <a:pPr defTabSz="725488">
                <a:spcBef>
                  <a:spcPct val="15000"/>
                </a:spcBef>
                <a:spcAft>
                  <a:spcPct val="10000"/>
                </a:spcAft>
                <a:buFontTx/>
                <a:buChar char="•"/>
              </a:pPr>
              <a:r>
                <a:rPr lang="en-US" sz="1700"/>
                <a:t> Work in progress is an asset </a:t>
              </a:r>
            </a:p>
            <a:p>
              <a:pPr defTabSz="725488">
                <a:spcBef>
                  <a:spcPct val="15000"/>
                </a:spcBef>
                <a:spcAft>
                  <a:spcPct val="10000"/>
                </a:spcAft>
                <a:buFontTx/>
                <a:buChar char="•"/>
              </a:pPr>
              <a:r>
                <a:rPr lang="en-US" sz="1700"/>
                <a:t> Shop-floor accountability with minimal ownership </a:t>
              </a:r>
            </a:p>
            <a:p>
              <a:pPr defTabSz="725488">
                <a:spcBef>
                  <a:spcPct val="15000"/>
                </a:spcBef>
                <a:spcAft>
                  <a:spcPct val="10000"/>
                </a:spcAft>
                <a:buFontTx/>
                <a:buChar char="•"/>
              </a:pPr>
              <a:r>
                <a:rPr lang="en-US" sz="1700"/>
                <a:t> Long lead times with poor delivery</a:t>
              </a:r>
            </a:p>
            <a:p>
              <a:pPr defTabSz="725488">
                <a:spcBef>
                  <a:spcPct val="15000"/>
                </a:spcBef>
                <a:spcAft>
                  <a:spcPct val="10000"/>
                </a:spcAft>
                <a:buFontTx/>
                <a:buChar char="•"/>
              </a:pPr>
              <a:r>
                <a:rPr lang="en-US" sz="1700"/>
                <a:t> Islands of large &amp; complex processes / machines</a:t>
              </a:r>
            </a:p>
            <a:p>
              <a:pPr defTabSz="725488">
                <a:spcBef>
                  <a:spcPct val="15000"/>
                </a:spcBef>
                <a:spcAft>
                  <a:spcPct val="10000"/>
                </a:spcAft>
                <a:buFontTx/>
                <a:buChar char="•"/>
              </a:pPr>
              <a:r>
                <a:rPr lang="en-US" sz="1700"/>
                <a:t> Slow response to change with poor flexibility</a:t>
              </a:r>
            </a:p>
            <a:p>
              <a:pPr defTabSz="725488">
                <a:spcBef>
                  <a:spcPct val="15000"/>
                </a:spcBef>
                <a:spcAft>
                  <a:spcPct val="10000"/>
                </a:spcAft>
                <a:buFontTx/>
                <a:buChar char="•"/>
              </a:pPr>
              <a:r>
                <a:rPr lang="en-US" sz="1700"/>
                <a:t> Command and control</a:t>
              </a:r>
            </a:p>
            <a:p>
              <a:pPr defTabSz="725488">
                <a:spcBef>
                  <a:spcPct val="15000"/>
                </a:spcBef>
                <a:spcAft>
                  <a:spcPct val="10000"/>
                </a:spcAft>
                <a:buFontTx/>
                <a:buChar char="•"/>
              </a:pPr>
              <a:r>
                <a:rPr lang="en-US" sz="1700"/>
                <a:t> Machine &amp; employee utilization are key MOPs</a:t>
              </a:r>
            </a:p>
            <a:p>
              <a:pPr defTabSz="725488">
                <a:spcBef>
                  <a:spcPct val="15000"/>
                </a:spcBef>
                <a:spcAft>
                  <a:spcPct val="10000"/>
                </a:spcAft>
                <a:buFontTx/>
                <a:buChar char="•"/>
              </a:pPr>
              <a:r>
                <a:rPr lang="en-US" sz="1700"/>
                <a:t> Cluttered and disorganized </a:t>
              </a:r>
            </a:p>
            <a:p>
              <a:pPr defTabSz="725488">
                <a:spcBef>
                  <a:spcPct val="15000"/>
                </a:spcBef>
                <a:spcAft>
                  <a:spcPct val="10000"/>
                </a:spcAft>
                <a:buFontTx/>
                <a:buChar char="•"/>
              </a:pPr>
              <a:r>
                <a:rPr lang="en-US" sz="1700"/>
                <a:t> Environment of looking after “No 1”</a:t>
              </a:r>
            </a:p>
          </p:txBody>
        </p:sp>
      </p:grpSp>
      <p:sp>
        <p:nvSpPr>
          <p:cNvPr id="77829" name="Rectangle 9"/>
          <p:cNvSpPr>
            <a:spLocks noChangeArrowheads="1"/>
          </p:cNvSpPr>
          <p:nvPr/>
        </p:nvSpPr>
        <p:spPr bwMode="auto">
          <a:xfrm>
            <a:off x="239713" y="225425"/>
            <a:ext cx="86629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The Lean Comparison</a:t>
            </a:r>
          </a:p>
        </p:txBody>
      </p:sp>
      <p:sp>
        <p:nvSpPr>
          <p:cNvPr id="7783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7831"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7832" name="Footer Placeholder 3"/>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8850" name="Picture 1"/>
          <p:cNvPicPr>
            <a:picLocks noChangeAspect="1"/>
          </p:cNvPicPr>
          <p:nvPr/>
        </p:nvPicPr>
        <p:blipFill>
          <a:blip r:embed="rId3" cstate="print"/>
          <a:srcRect/>
          <a:stretch>
            <a:fillRect/>
          </a:stretch>
        </p:blipFill>
        <p:spPr bwMode="auto">
          <a:xfrm>
            <a:off x="239713" y="1989138"/>
            <a:ext cx="8599487" cy="4378325"/>
          </a:xfrm>
          <a:prstGeom prst="rect">
            <a:avLst/>
          </a:prstGeom>
          <a:noFill/>
          <a:ln w="9525">
            <a:noFill/>
            <a:miter lim="800000"/>
            <a:headEnd/>
            <a:tailEnd/>
          </a:ln>
        </p:spPr>
      </p:pic>
      <p:sp>
        <p:nvSpPr>
          <p:cNvPr id="7885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8852" name="Rectangle 3"/>
          <p:cNvSpPr>
            <a:spLocks noChangeArrowheads="1"/>
          </p:cNvSpPr>
          <p:nvPr/>
        </p:nvSpPr>
        <p:spPr bwMode="auto">
          <a:xfrm>
            <a:off x="250825" y="1298575"/>
            <a:ext cx="8588375" cy="523875"/>
          </a:xfrm>
          <a:prstGeom prst="rect">
            <a:avLst/>
          </a:prstGeom>
          <a:noFill/>
          <a:ln w="9525">
            <a:noFill/>
            <a:miter lim="800000"/>
            <a:headEnd/>
            <a:tailEnd/>
          </a:ln>
        </p:spPr>
        <p:txBody>
          <a:bodyPr>
            <a:spAutoFit/>
          </a:bodyPr>
          <a:lstStyle/>
          <a:p>
            <a:pPr algn="ctr"/>
            <a:r>
              <a:rPr lang="en-US" sz="2800" b="1"/>
              <a:t>COMPARISON OF PRODUCTION SYSTEMS</a:t>
            </a:r>
            <a:endParaRPr lang="en-GB" sz="2800"/>
          </a:p>
        </p:txBody>
      </p:sp>
      <p:sp>
        <p:nvSpPr>
          <p:cNvPr id="78853" name="Footer Placeholder 1"/>
          <p:cNvSpPr>
            <a:spLocks noGrp="1"/>
          </p:cNvSpPr>
          <p:nvPr>
            <p:ph type="ftr" sz="quarter" idx="12"/>
          </p:nvPr>
        </p:nvSpPr>
        <p:spPr bwMode="auto">
          <a:noFill/>
          <a:ln>
            <a:miter lim="800000"/>
            <a:headEnd/>
            <a:tailEnd/>
          </a:ln>
        </p:spPr>
        <p:txBody>
          <a:bodyPr/>
          <a:lstStyle/>
          <a:p>
            <a:endParaRPr lang="en-US" dirty="0" smtClean="0"/>
          </a:p>
        </p:txBody>
      </p:sp>
      <p:sp>
        <p:nvSpPr>
          <p:cNvPr id="78854" name="Slide Number Placeholder 2"/>
          <p:cNvSpPr>
            <a:spLocks noGrp="1"/>
          </p:cNvSpPr>
          <p:nvPr>
            <p:ph type="sldNum" sz="quarter" idx="11"/>
          </p:nvPr>
        </p:nvSpPr>
        <p:spPr>
          <a:noFill/>
        </p:spPr>
        <p:txBody>
          <a:bodyPr/>
          <a:lstStyle/>
          <a:p>
            <a:fld id="{B0540A6B-A3A8-46F0-A3A0-607244C0B880}" type="slidenum">
              <a:rPr lang="en-US" smtClean="0"/>
              <a:pPr/>
              <a:t>75</a:t>
            </a:fld>
            <a:endParaRPr lang="en-US" smtClean="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9874" name="Slide Number Placeholder 1"/>
          <p:cNvSpPr>
            <a:spLocks noGrp="1"/>
          </p:cNvSpPr>
          <p:nvPr>
            <p:ph type="sldNum" sz="quarter" idx="11"/>
          </p:nvPr>
        </p:nvSpPr>
        <p:spPr>
          <a:xfrm>
            <a:off x="457200" y="6245225"/>
            <a:ext cx="2386013" cy="476250"/>
          </a:xfrm>
          <a:noFill/>
        </p:spPr>
        <p:txBody>
          <a:bodyPr/>
          <a:lstStyle/>
          <a:p>
            <a:pPr algn="l"/>
            <a:fld id="{C035D9CD-BA0D-4882-9D6A-7E637F71CBA7}" type="slidenum">
              <a:rPr lang="en-US" smtClean="0"/>
              <a:pPr algn="l"/>
              <a:t>76</a:t>
            </a:fld>
            <a:endParaRPr lang="en-US" smtClean="0"/>
          </a:p>
        </p:txBody>
      </p:sp>
      <p:sp>
        <p:nvSpPr>
          <p:cNvPr id="2059266" name="Rectangle 2"/>
          <p:cNvSpPr>
            <a:spLocks noChangeArrowheads="1"/>
          </p:cNvSpPr>
          <p:nvPr/>
        </p:nvSpPr>
        <p:spPr bwMode="auto">
          <a:xfrm>
            <a:off x="239713" y="1268413"/>
            <a:ext cx="8662987" cy="1639887"/>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dirty="0">
                <a:effectLst>
                  <a:outerShdw blurRad="38100" dist="38100" dir="2700000" algn="tl">
                    <a:srgbClr val="C0C0C0"/>
                  </a:outerShdw>
                </a:effectLst>
                <a:latin typeface="Arial" pitchFamily="34" charset="0"/>
              </a:rPr>
              <a:t>‘..all we are doing is looking at the time line … from the moment the customer gives us an order to the point we collect the cash. And we are reducing that time line by removing the non-value added wastes.’</a:t>
            </a:r>
          </a:p>
          <a:p>
            <a:pPr marL="1309531" lvl="3" algn="r" defTabSz="873020">
              <a:lnSpc>
                <a:spcPct val="140000"/>
              </a:lnSpc>
              <a:defRPr/>
            </a:pPr>
            <a:r>
              <a:rPr lang="en-US" sz="1800" b="1" i="1" dirty="0" err="1">
                <a:solidFill>
                  <a:srgbClr val="0070C0"/>
                </a:solidFill>
                <a:latin typeface="Arial" pitchFamily="34" charset="0"/>
              </a:rPr>
              <a:t>Taiichi</a:t>
            </a:r>
            <a:r>
              <a:rPr lang="en-US" sz="1800" b="1" i="1" dirty="0">
                <a:solidFill>
                  <a:srgbClr val="0070C0"/>
                </a:solidFill>
                <a:latin typeface="Arial" pitchFamily="34" charset="0"/>
              </a:rPr>
              <a:t> </a:t>
            </a:r>
            <a:r>
              <a:rPr lang="en-US" sz="1800" b="1" i="1" dirty="0" err="1">
                <a:solidFill>
                  <a:srgbClr val="0070C0"/>
                </a:solidFill>
                <a:latin typeface="Arial" pitchFamily="34" charset="0"/>
              </a:rPr>
              <a:t>Ohno</a:t>
            </a:r>
            <a:endParaRPr lang="en-US" sz="1800" b="1" i="1" dirty="0">
              <a:solidFill>
                <a:srgbClr val="0070C0"/>
              </a:solidFill>
              <a:latin typeface="Arial" pitchFamily="34" charset="0"/>
            </a:endParaRPr>
          </a:p>
        </p:txBody>
      </p:sp>
      <p:sp>
        <p:nvSpPr>
          <p:cNvPr id="79876" name="Rectangle 4"/>
          <p:cNvSpPr>
            <a:spLocks noChangeArrowheads="1"/>
          </p:cNvSpPr>
          <p:nvPr/>
        </p:nvSpPr>
        <p:spPr bwMode="auto">
          <a:xfrm>
            <a:off x="239713" y="225425"/>
            <a:ext cx="86629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Focus on Waste</a:t>
            </a:r>
          </a:p>
        </p:txBody>
      </p:sp>
      <p:sp>
        <p:nvSpPr>
          <p:cNvPr id="5" name="Rectangle 2"/>
          <p:cNvSpPr>
            <a:spLocks noChangeArrowheads="1"/>
          </p:cNvSpPr>
          <p:nvPr/>
        </p:nvSpPr>
        <p:spPr bwMode="auto">
          <a:xfrm>
            <a:off x="239713" y="2840038"/>
            <a:ext cx="8662987" cy="1597025"/>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dirty="0">
                <a:effectLst>
                  <a:outerShdw blurRad="38100" dist="38100" dir="2700000" algn="tl">
                    <a:srgbClr val="C0C0C0"/>
                  </a:outerShdw>
                </a:effectLst>
                <a:latin typeface="Arial" pitchFamily="34" charset="0"/>
              </a:rPr>
              <a:t>‘..it is not just Waste elimination but also Waste prevention focused on system, process and product design – 80% of costs are fixed at the design stage.’ 	</a:t>
            </a:r>
            <a:r>
              <a:rPr lang="en-US" sz="1600" b="1" i="1" dirty="0">
                <a:effectLst>
                  <a:outerShdw blurRad="38100" dist="38100" dir="2700000" algn="tl">
                    <a:srgbClr val="C0C0C0"/>
                  </a:outerShdw>
                </a:effectLst>
                <a:latin typeface="Arial" pitchFamily="34" charset="0"/>
              </a:rPr>
              <a:t>						</a:t>
            </a:r>
            <a:r>
              <a:rPr lang="en-US" sz="1600" b="1" i="1" dirty="0">
                <a:solidFill>
                  <a:srgbClr val="0070C0"/>
                </a:solidFill>
                <a:latin typeface="Arial" pitchFamily="34" charset="0"/>
              </a:rPr>
              <a:t>The New Lean Toolbox </a:t>
            </a:r>
          </a:p>
          <a:p>
            <a:pPr marL="1309531" lvl="3" algn="r" defTabSz="873020">
              <a:lnSpc>
                <a:spcPct val="140000"/>
              </a:lnSpc>
              <a:defRPr/>
            </a:pPr>
            <a:r>
              <a:rPr lang="en-US" sz="1600" b="1" i="1" dirty="0">
                <a:solidFill>
                  <a:srgbClr val="0070C0"/>
                </a:solidFill>
                <a:latin typeface="Arial" pitchFamily="34" charset="0"/>
              </a:rPr>
              <a:t> John </a:t>
            </a:r>
            <a:r>
              <a:rPr lang="en-US" sz="1600" b="1" i="1" dirty="0" err="1">
                <a:solidFill>
                  <a:srgbClr val="0070C0"/>
                </a:solidFill>
                <a:latin typeface="Arial" pitchFamily="34" charset="0"/>
              </a:rPr>
              <a:t>Bicheno</a:t>
            </a:r>
            <a:endParaRPr lang="en-US" sz="1600" b="1" i="1" dirty="0">
              <a:solidFill>
                <a:srgbClr val="0070C0"/>
              </a:solidFill>
              <a:latin typeface="Arial" pitchFamily="34" charset="0"/>
            </a:endParaRPr>
          </a:p>
        </p:txBody>
      </p:sp>
      <p:sp>
        <p:nvSpPr>
          <p:cNvPr id="6" name="Rectangle 2"/>
          <p:cNvSpPr>
            <a:spLocks noChangeArrowheads="1"/>
          </p:cNvSpPr>
          <p:nvPr/>
        </p:nvSpPr>
        <p:spPr bwMode="auto">
          <a:xfrm>
            <a:off x="239713" y="4481513"/>
            <a:ext cx="8662987" cy="1250950"/>
          </a:xfrm>
          <a:prstGeom prst="rect">
            <a:avLst/>
          </a:prstGeom>
          <a:noFill/>
          <a:ln>
            <a:noFill/>
          </a:ln>
          <a:effectLst/>
          <a:extLst/>
        </p:spPr>
        <p:txBody>
          <a:bodyPr lIns="87875" tIns="43938" rIns="87875" bIns="43938">
            <a:spAutoFit/>
          </a:bodyPr>
          <a:lstStyle/>
          <a:p>
            <a:pPr defTabSz="873020">
              <a:lnSpc>
                <a:spcPct val="140000"/>
              </a:lnSpc>
              <a:spcBef>
                <a:spcPct val="50000"/>
              </a:spcBef>
              <a:defRPr/>
            </a:pPr>
            <a:r>
              <a:rPr lang="en-US" sz="1800" b="1" i="1" dirty="0">
                <a:effectLst>
                  <a:outerShdw blurRad="38100" dist="38100" dir="2700000" algn="tl">
                    <a:srgbClr val="C0C0C0"/>
                  </a:outerShdw>
                </a:effectLst>
                <a:latin typeface="Arial" pitchFamily="34" charset="0"/>
              </a:rPr>
              <a:t>‘..removing all of the </a:t>
            </a:r>
            <a:r>
              <a:rPr lang="en-US" sz="1800" b="1" i="1" u="sng" dirty="0">
                <a:effectLst>
                  <a:outerShdw blurRad="38100" dist="38100" dir="2700000" algn="tl">
                    <a:srgbClr val="C0C0C0"/>
                  </a:outerShdw>
                </a:effectLst>
                <a:latin typeface="Arial" pitchFamily="34" charset="0"/>
              </a:rPr>
              <a:t>unnecessary time, effort and error sources</a:t>
            </a:r>
            <a:r>
              <a:rPr lang="en-US" sz="1800" b="1" i="1" dirty="0">
                <a:effectLst>
                  <a:outerShdw blurRad="38100" dist="38100" dir="2700000" algn="tl">
                    <a:srgbClr val="C0C0C0"/>
                  </a:outerShdw>
                </a:effectLst>
                <a:latin typeface="Arial" pitchFamily="34" charset="0"/>
              </a:rPr>
              <a:t> from raw materials to finished vehicle’				            </a:t>
            </a:r>
            <a:r>
              <a:rPr lang="en-US" sz="1800" b="1" i="1" dirty="0">
                <a:solidFill>
                  <a:srgbClr val="0070C0"/>
                </a:solidFill>
                <a:latin typeface="Arial" pitchFamily="34" charset="0"/>
              </a:rPr>
              <a:t>Lean Thinking </a:t>
            </a:r>
          </a:p>
          <a:p>
            <a:pPr marL="1309531" lvl="3" algn="r" defTabSz="873020">
              <a:lnSpc>
                <a:spcPct val="140000"/>
              </a:lnSpc>
              <a:defRPr/>
            </a:pPr>
            <a:r>
              <a:rPr lang="en-US" sz="1800" b="1" i="1" dirty="0">
                <a:solidFill>
                  <a:srgbClr val="0070C0"/>
                </a:solidFill>
                <a:latin typeface="Arial" pitchFamily="34" charset="0"/>
              </a:rPr>
              <a:t> J. P. </a:t>
            </a:r>
            <a:r>
              <a:rPr lang="en-US" sz="1800" b="1" i="1" dirty="0" err="1">
                <a:solidFill>
                  <a:srgbClr val="0070C0"/>
                </a:solidFill>
                <a:latin typeface="Arial" pitchFamily="34" charset="0"/>
              </a:rPr>
              <a:t>Womak</a:t>
            </a:r>
            <a:r>
              <a:rPr lang="en-US" sz="1800" b="1" i="1" dirty="0">
                <a:solidFill>
                  <a:srgbClr val="0070C0"/>
                </a:solidFill>
                <a:latin typeface="Arial" pitchFamily="34" charset="0"/>
              </a:rPr>
              <a:t> &amp; D.T. Jones</a:t>
            </a:r>
          </a:p>
        </p:txBody>
      </p:sp>
      <p:sp>
        <p:nvSpPr>
          <p:cNvPr id="7" name="Rectangle 3"/>
          <p:cNvSpPr>
            <a:spLocks noChangeArrowheads="1"/>
          </p:cNvSpPr>
          <p:nvPr/>
        </p:nvSpPr>
        <p:spPr bwMode="auto">
          <a:xfrm>
            <a:off x="239713" y="5913438"/>
            <a:ext cx="8662987" cy="427037"/>
          </a:xfrm>
          <a:prstGeom prst="rect">
            <a:avLst/>
          </a:prstGeom>
          <a:noFill/>
          <a:ln w="9525">
            <a:noFill/>
            <a:miter lim="800000"/>
            <a:headEnd/>
            <a:tailEnd/>
          </a:ln>
        </p:spPr>
        <p:txBody>
          <a:bodyPr lIns="87875" tIns="43938" rIns="87875" bIns="43938">
            <a:spAutoFit/>
          </a:bodyPr>
          <a:lstStyle/>
          <a:p>
            <a:pPr algn="ctr" defTabSz="871538">
              <a:spcBef>
                <a:spcPct val="50000"/>
              </a:spcBef>
            </a:pPr>
            <a:r>
              <a:rPr lang="en-US" sz="2200" b="1"/>
              <a:t>ELIMINATION OF </a:t>
            </a:r>
            <a:r>
              <a:rPr lang="en-US" sz="2200" b="1" i="1">
                <a:solidFill>
                  <a:srgbClr val="FF0000"/>
                </a:solidFill>
              </a:rPr>
              <a:t>WASTE - </a:t>
            </a:r>
            <a:r>
              <a:rPr lang="en-US" sz="2200" b="1" u="sng">
                <a:solidFill>
                  <a:srgbClr val="3366FF"/>
                </a:solidFill>
              </a:rPr>
              <a:t>‘WORKING SMARTER not HARDER’</a:t>
            </a:r>
          </a:p>
        </p:txBody>
      </p:sp>
      <p:sp>
        <p:nvSpPr>
          <p:cNvPr id="7988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9881"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0898" name="Slide Number Placeholder 4"/>
          <p:cNvSpPr>
            <a:spLocks noGrp="1"/>
          </p:cNvSpPr>
          <p:nvPr>
            <p:ph type="sldNum" sz="quarter" idx="11"/>
          </p:nvPr>
        </p:nvSpPr>
        <p:spPr>
          <a:noFill/>
        </p:spPr>
        <p:txBody>
          <a:bodyPr/>
          <a:lstStyle/>
          <a:p>
            <a:fld id="{37735A9C-D8E2-4F4A-885D-C3920A7058FB}" type="slidenum">
              <a:rPr lang="en-US" smtClean="0">
                <a:solidFill>
                  <a:schemeClr val="bg1"/>
                </a:solidFill>
              </a:rPr>
              <a:pPr/>
              <a:t>77</a:t>
            </a:fld>
            <a:endParaRPr lang="en-US" smtClean="0">
              <a:solidFill>
                <a:schemeClr val="bg1"/>
              </a:solidFill>
            </a:endParaRPr>
          </a:p>
        </p:txBody>
      </p:sp>
      <p:sp>
        <p:nvSpPr>
          <p:cNvPr id="80899" name="Rectangle 2"/>
          <p:cNvSpPr>
            <a:spLocks noGrp="1" noChangeArrowheads="1"/>
          </p:cNvSpPr>
          <p:nvPr>
            <p:ph type="title"/>
          </p:nvPr>
        </p:nvSpPr>
        <p:spPr>
          <a:xfrm>
            <a:off x="250825" y="1268413"/>
            <a:ext cx="8642350" cy="754062"/>
          </a:xfrm>
        </p:spPr>
        <p:txBody>
          <a:bodyPr/>
          <a:lstStyle/>
          <a:p>
            <a:pPr eaLnBrk="1" hangingPunct="1"/>
            <a:r>
              <a:rPr lang="en-US" sz="3600" b="1" smtClean="0"/>
              <a:t>Summary and Conclusion</a:t>
            </a:r>
          </a:p>
        </p:txBody>
      </p:sp>
      <p:sp>
        <p:nvSpPr>
          <p:cNvPr id="56325" name="Rectangle 3"/>
          <p:cNvSpPr>
            <a:spLocks noGrp="1" noChangeArrowheads="1"/>
          </p:cNvSpPr>
          <p:nvPr>
            <p:ph type="body" idx="1"/>
          </p:nvPr>
        </p:nvSpPr>
        <p:spPr>
          <a:xfrm>
            <a:off x="250825" y="1989138"/>
            <a:ext cx="8642350" cy="3384550"/>
          </a:xfrm>
        </p:spPr>
        <p:txBody>
          <a:bodyPr/>
          <a:lstStyle/>
          <a:p>
            <a:pPr eaLnBrk="1" hangingPunct="1">
              <a:defRPr/>
            </a:pPr>
            <a:r>
              <a:rPr lang="en-US" sz="2000" dirty="0" smtClean="0"/>
              <a:t>Business activities can contain enormous quantities of built-in waste.</a:t>
            </a:r>
          </a:p>
          <a:p>
            <a:pPr eaLnBrk="1" hangingPunct="1">
              <a:defRPr/>
            </a:pPr>
            <a:r>
              <a:rPr lang="en-US" sz="2000" dirty="0" smtClean="0"/>
              <a:t>The greatest obstacle to the waste's removal is usually failure to recognize it.</a:t>
            </a:r>
          </a:p>
          <a:p>
            <a:pPr eaLnBrk="1" hangingPunct="1">
              <a:defRPr/>
            </a:pPr>
            <a:r>
              <a:rPr lang="en-US" sz="2000" dirty="0" smtClean="0"/>
              <a:t>Lean manufacturing techniques help identify and remove waste.</a:t>
            </a:r>
          </a:p>
          <a:p>
            <a:pPr eaLnBrk="1" hangingPunct="1">
              <a:defRPr/>
            </a:pPr>
            <a:r>
              <a:rPr lang="en-US" sz="2000" dirty="0" smtClean="0"/>
              <a:t>This delivers an overwhelming competitive advantage.</a:t>
            </a:r>
          </a:p>
          <a:p>
            <a:pPr>
              <a:spcBef>
                <a:spcPts val="100"/>
              </a:spcBef>
              <a:defRPr/>
            </a:pPr>
            <a:r>
              <a:rPr lang="en-US" sz="2000" dirty="0" smtClean="0"/>
              <a:t>Focus on the goal- eliminate waste!</a:t>
            </a:r>
          </a:p>
          <a:p>
            <a:pPr lvl="1">
              <a:spcBef>
                <a:spcPts val="100"/>
              </a:spcBef>
              <a:defRPr/>
            </a:pPr>
            <a:r>
              <a:rPr lang="en-US" sz="1600" dirty="0" smtClean="0"/>
              <a:t>Gather baseline information and measure results</a:t>
            </a:r>
          </a:p>
          <a:p>
            <a:pPr lvl="1">
              <a:spcBef>
                <a:spcPts val="100"/>
              </a:spcBef>
              <a:defRPr/>
            </a:pPr>
            <a:r>
              <a:rPr lang="en-US" sz="1600" dirty="0" smtClean="0"/>
              <a:t>Get </a:t>
            </a:r>
            <a:r>
              <a:rPr lang="en-US" sz="1600" u="sng" dirty="0" smtClean="0"/>
              <a:t>everyone</a:t>
            </a:r>
            <a:r>
              <a:rPr lang="en-US" sz="1600" dirty="0" smtClean="0"/>
              <a:t> involved</a:t>
            </a:r>
          </a:p>
          <a:p>
            <a:pPr lvl="1">
              <a:spcBef>
                <a:spcPts val="100"/>
              </a:spcBef>
              <a:defRPr/>
            </a:pPr>
            <a:r>
              <a:rPr lang="en-US" sz="1600" dirty="0" smtClean="0"/>
              <a:t>Keep it simple</a:t>
            </a:r>
          </a:p>
          <a:p>
            <a:pPr marL="0" indent="0" algn="ctr" eaLnBrk="1" hangingPunct="1">
              <a:buFontTx/>
              <a:buNone/>
              <a:defRPr/>
            </a:pPr>
            <a:r>
              <a:rPr lang="en-US" sz="2000" b="1" i="1" u="sng" dirty="0" smtClean="0"/>
              <a:t>Most of lean manufacturing is common sense!</a:t>
            </a:r>
            <a:endParaRPr lang="en-US" sz="2000" dirty="0" smtClean="0"/>
          </a:p>
        </p:txBody>
      </p:sp>
      <p:sp>
        <p:nvSpPr>
          <p:cNvPr id="80901"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 name="Rectangle 1"/>
          <p:cNvSpPr/>
          <p:nvPr/>
        </p:nvSpPr>
        <p:spPr>
          <a:xfrm>
            <a:off x="250825" y="5373688"/>
            <a:ext cx="8642350" cy="1014412"/>
          </a:xfrm>
          <a:prstGeom prst="rect">
            <a:avLst/>
          </a:prstGeom>
          <a:solidFill>
            <a:schemeClr val="accent6">
              <a:lumMod val="20000"/>
              <a:lumOff val="80000"/>
            </a:schemeClr>
          </a:solidFill>
        </p:spPr>
        <p:txBody>
          <a:bodyPr>
            <a:spAutoFit/>
          </a:bodyPr>
          <a:lstStyle/>
          <a:p>
            <a:pPr algn="ctr">
              <a:defRPr/>
            </a:pPr>
            <a:r>
              <a:rPr lang="en-US" sz="2000" b="1" dirty="0">
                <a:latin typeface="Arial" pitchFamily="34" charset="0"/>
              </a:rPr>
              <a:t>“It is not the strongest nor the most intelligent of the species that survives, but the one that is most adaptable to change”</a:t>
            </a:r>
          </a:p>
          <a:p>
            <a:pPr algn="ctr">
              <a:defRPr/>
            </a:pPr>
            <a:r>
              <a:rPr lang="en-US" sz="2000" dirty="0">
                <a:latin typeface="Arial" pitchFamily="34" charset="0"/>
              </a:rPr>
              <a:t>						</a:t>
            </a:r>
            <a:r>
              <a:rPr lang="en-US" sz="1800" dirty="0">
                <a:latin typeface="Arial" pitchFamily="34" charset="0"/>
              </a:rPr>
              <a:t>-Charles Darwin-</a:t>
            </a:r>
            <a:endParaRPr lang="en-US" sz="2000" dirty="0">
              <a:latin typeface="Arial" pitchFamily="34" charset="0"/>
            </a:endParaRPr>
          </a:p>
        </p:txBody>
      </p:sp>
      <p:sp>
        <p:nvSpPr>
          <p:cNvPr id="80903" name="Footer Placeholder 2"/>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2" name="Rectangle 6"/>
          <p:cNvSpPr>
            <a:spLocks noGrp="1" noChangeArrowheads="1"/>
          </p:cNvSpPr>
          <p:nvPr>
            <p:ph type="sldNum" sz="quarter" idx="11"/>
          </p:nvPr>
        </p:nvSpPr>
        <p:spPr>
          <a:noFill/>
        </p:spPr>
        <p:txBody>
          <a:bodyPr/>
          <a:lstStyle/>
          <a:p>
            <a:fld id="{BC289036-2279-42C8-B56E-6D21F6A94408}" type="slidenum">
              <a:rPr lang="en-US" smtClean="0"/>
              <a:pPr/>
              <a:t>78</a:t>
            </a:fld>
            <a:endParaRPr lang="en-US" smtClean="0"/>
          </a:p>
        </p:txBody>
      </p:sp>
      <p:sp>
        <p:nvSpPr>
          <p:cNvPr id="8192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E510ACD-C6A0-4E2C-8CF9-51D690F49836}" type="slidenum">
              <a:rPr lang="en-US" sz="1400"/>
              <a:pPr algn="r"/>
              <a:t>78</a:t>
            </a:fld>
            <a:endParaRPr lang="en-US" sz="1400"/>
          </a:p>
        </p:txBody>
      </p:sp>
      <p:sp>
        <p:nvSpPr>
          <p:cNvPr id="79877" name="Rectangle 1"/>
          <p:cNvSpPr>
            <a:spLocks noChangeArrowheads="1"/>
          </p:cNvSpPr>
          <p:nvPr/>
        </p:nvSpPr>
        <p:spPr bwMode="auto">
          <a:xfrm>
            <a:off x="250825" y="1268413"/>
            <a:ext cx="8642350" cy="5048250"/>
          </a:xfrm>
          <a:prstGeom prst="rect">
            <a:avLst/>
          </a:prstGeom>
          <a:noFill/>
          <a:ln>
            <a:noFill/>
          </a:ln>
          <a:effectLst/>
          <a:extLst/>
        </p:spPr>
        <p:txBody>
          <a:bodyPr anchor="ctr">
            <a:spAutoFit/>
          </a:bodyPr>
          <a:lstStyle/>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Cause and Effect Lean: Lean Operations, Six Sigma and Supply Chain </a:t>
            </a:r>
            <a:r>
              <a:rPr lang="en-GB" sz="1400" dirty="0" err="1">
                <a:latin typeface="+mn-lt"/>
                <a:cs typeface="Times New Roman" pitchFamily="18" charset="0"/>
              </a:rPr>
              <a:t>Picsie</a:t>
            </a:r>
            <a:r>
              <a:rPr lang="en-GB" sz="1400" dirty="0">
                <a:latin typeface="+mn-lt"/>
                <a:cs typeface="Times New Roman" pitchFamily="18" charset="0"/>
              </a:rPr>
              <a:t> Press (2000)</a:t>
            </a:r>
            <a:endParaRPr lang="en-GB" sz="1400" dirty="0">
              <a:latin typeface="+mn-lt"/>
            </a:endParaRPr>
          </a:p>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The New Lean Toolbox</a:t>
            </a:r>
            <a:r>
              <a:rPr lang="en-GB" sz="1400" dirty="0">
                <a:latin typeface="+mn-lt"/>
                <a:cs typeface="Times New Roman" pitchFamily="18" charset="0"/>
              </a:rPr>
              <a:t> </a:t>
            </a:r>
            <a:r>
              <a:rPr lang="en-GB" sz="1400" dirty="0" err="1">
                <a:latin typeface="+mn-lt"/>
                <a:cs typeface="Times New Roman" pitchFamily="18" charset="0"/>
              </a:rPr>
              <a:t>Picsie</a:t>
            </a:r>
            <a:r>
              <a:rPr lang="en-GB" sz="1400" dirty="0">
                <a:latin typeface="+mn-lt"/>
                <a:cs typeface="Times New Roman" pitchFamily="18" charset="0"/>
              </a:rPr>
              <a:t> Press (2004)</a:t>
            </a:r>
            <a:endParaRPr lang="en-GB" sz="1400" dirty="0">
              <a:latin typeface="+mn-lt"/>
            </a:endParaRPr>
          </a:p>
          <a:p>
            <a:pPr eaLnBrk="0" hangingPunct="0">
              <a:defRPr/>
            </a:pPr>
            <a:r>
              <a:rPr lang="en-GB" sz="1400" dirty="0">
                <a:latin typeface="+mn-lt"/>
                <a:cs typeface="Times New Roman" pitchFamily="18" charset="0"/>
              </a:rPr>
              <a:t>Black &amp; Hunter - </a:t>
            </a:r>
            <a:r>
              <a:rPr lang="en-GB" sz="1400" i="1" dirty="0">
                <a:latin typeface="+mn-lt"/>
                <a:cs typeface="Times New Roman" pitchFamily="18" charset="0"/>
              </a:rPr>
              <a:t>Lean Manufacturing Systems and Cell Design </a:t>
            </a:r>
            <a:r>
              <a:rPr lang="en-GB" sz="1400" dirty="0">
                <a:latin typeface="+mn-lt"/>
                <a:cs typeface="Times New Roman" pitchFamily="18" charset="0"/>
              </a:rPr>
              <a:t>Society of Manufacturing Engineers (2003)</a:t>
            </a:r>
            <a:endParaRPr lang="en-GB" sz="1400" dirty="0">
              <a:latin typeface="+mn-lt"/>
            </a:endParaRPr>
          </a:p>
          <a:p>
            <a:pPr eaLnBrk="0" hangingPunct="0">
              <a:defRPr/>
            </a:pPr>
            <a:r>
              <a:rPr lang="en-GB" sz="1400" dirty="0">
                <a:latin typeface="+mn-lt"/>
                <a:cs typeface="Times New Roman" pitchFamily="18" charset="0"/>
              </a:rPr>
              <a:t>Browne, </a:t>
            </a:r>
            <a:r>
              <a:rPr lang="en-GB" sz="1400" dirty="0" err="1">
                <a:latin typeface="+mn-lt"/>
                <a:cs typeface="Times New Roman" pitchFamily="18" charset="0"/>
              </a:rPr>
              <a:t>Harhen</a:t>
            </a:r>
            <a:r>
              <a:rPr lang="en-GB" sz="1400" dirty="0">
                <a:latin typeface="+mn-lt"/>
                <a:cs typeface="Times New Roman" pitchFamily="18" charset="0"/>
              </a:rPr>
              <a:t> &amp;</a:t>
            </a:r>
            <a:r>
              <a:rPr lang="en-GB" sz="1400" dirty="0" err="1">
                <a:latin typeface="+mn-lt"/>
                <a:cs typeface="Times New Roman" pitchFamily="18" charset="0"/>
              </a:rPr>
              <a:t>Shivnan</a:t>
            </a:r>
            <a:r>
              <a:rPr lang="en-GB" sz="1400" dirty="0">
                <a:latin typeface="+mn-lt"/>
                <a:cs typeface="Times New Roman" pitchFamily="18" charset="0"/>
              </a:rPr>
              <a:t> - </a:t>
            </a:r>
            <a:r>
              <a:rPr lang="en-GB" sz="1400" i="1" dirty="0">
                <a:latin typeface="+mn-lt"/>
                <a:cs typeface="Times New Roman" pitchFamily="18" charset="0"/>
              </a:rPr>
              <a:t>Production Management Systems </a:t>
            </a:r>
            <a:r>
              <a:rPr lang="en-GB" sz="1400" dirty="0">
                <a:latin typeface="+mn-lt"/>
                <a:cs typeface="Times New Roman" pitchFamily="18" charset="0"/>
              </a:rPr>
              <a:t>Addison Wesley (1995)</a:t>
            </a:r>
            <a:endParaRPr lang="en-GB" sz="1400" dirty="0">
              <a:latin typeface="+mn-lt"/>
            </a:endParaRPr>
          </a:p>
          <a:p>
            <a:pPr eaLnBrk="0" hangingPunct="0">
              <a:defRPr/>
            </a:pPr>
            <a:r>
              <a:rPr lang="en-US" sz="1400" dirty="0">
                <a:latin typeface="+mn-lt"/>
              </a:rPr>
              <a:t>Caravaggio M - "Total Productive Maintenance" in Levinson, William (editor). 1998. </a:t>
            </a:r>
            <a:r>
              <a:rPr lang="en-US" sz="1400" i="1" dirty="0">
                <a:latin typeface="+mn-lt"/>
              </a:rPr>
              <a:t>Leading the Way to Competitive Excellence: The Harris Mountaintop Case Study</a:t>
            </a:r>
            <a:r>
              <a:rPr lang="en-US" sz="1400" dirty="0">
                <a:latin typeface="+mn-lt"/>
              </a:rPr>
              <a:t>. Milwaukee, WI: ASQ Quality Press. </a:t>
            </a:r>
          </a:p>
          <a:p>
            <a:pPr eaLnBrk="0" hangingPunct="0">
              <a:defRPr/>
            </a:pPr>
            <a:r>
              <a:rPr lang="en-GB" sz="1400" dirty="0">
                <a:latin typeface="+mn-lt"/>
                <a:cs typeface="Times New Roman" pitchFamily="18" charset="0"/>
              </a:rPr>
              <a:t>George, ML -	</a:t>
            </a:r>
            <a:r>
              <a:rPr lang="en-GB" sz="1400" i="1" dirty="0">
                <a:latin typeface="+mn-lt"/>
                <a:cs typeface="Times New Roman" pitchFamily="18" charset="0"/>
              </a:rPr>
              <a:t>Lean Six Sigma: Combining Six Sigma Quality with Lean Production Speeds </a:t>
            </a:r>
            <a:r>
              <a:rPr lang="en-GB" sz="1400" dirty="0">
                <a:latin typeface="+mn-lt"/>
                <a:cs typeface="Times New Roman" pitchFamily="18" charset="0"/>
              </a:rPr>
              <a:t>McGraw-Hill (2002)</a:t>
            </a:r>
            <a:endParaRPr lang="en-GB" sz="1400" dirty="0">
              <a:latin typeface="+mn-lt"/>
            </a:endParaRPr>
          </a:p>
          <a:p>
            <a:pPr eaLnBrk="0" hangingPunct="0">
              <a:defRPr/>
            </a:pPr>
            <a:r>
              <a:rPr lang="en-GB" sz="1400" dirty="0" err="1">
                <a:latin typeface="+mn-lt"/>
                <a:cs typeface="Times New Roman" pitchFamily="18" charset="0"/>
              </a:rPr>
              <a:t>Gunasekaran</a:t>
            </a:r>
            <a:r>
              <a:rPr lang="en-GB" sz="1400" dirty="0">
                <a:latin typeface="+mn-lt"/>
                <a:cs typeface="Times New Roman" pitchFamily="18" charset="0"/>
              </a:rPr>
              <a:t>, G - </a:t>
            </a:r>
            <a:r>
              <a:rPr lang="en-GB" sz="1400" i="1" dirty="0">
                <a:latin typeface="+mn-lt"/>
                <a:cs typeface="Times New Roman" pitchFamily="18" charset="0"/>
              </a:rPr>
              <a:t>Agile Manufacturi</a:t>
            </a:r>
            <a:r>
              <a:rPr lang="en-GB" sz="1400" dirty="0">
                <a:latin typeface="+mn-lt"/>
                <a:cs typeface="Times New Roman" pitchFamily="18" charset="0"/>
              </a:rPr>
              <a:t>ng </a:t>
            </a:r>
            <a:r>
              <a:rPr lang="en-GB" sz="1400" dirty="0" err="1">
                <a:latin typeface="+mn-lt"/>
                <a:cs typeface="Times New Roman" pitchFamily="18" charset="0"/>
              </a:rPr>
              <a:t>Pergammon</a:t>
            </a:r>
            <a:r>
              <a:rPr lang="en-GB" sz="1400" dirty="0">
                <a:latin typeface="+mn-lt"/>
                <a:cs typeface="Times New Roman" pitchFamily="18" charset="0"/>
              </a:rPr>
              <a:t>  (2001)</a:t>
            </a:r>
            <a:endParaRPr lang="en-GB" sz="1400" dirty="0">
              <a:latin typeface="+mn-lt"/>
            </a:endParaRPr>
          </a:p>
          <a:p>
            <a:pPr eaLnBrk="0" hangingPunct="0">
              <a:defRPr/>
            </a:pPr>
            <a:r>
              <a:rPr lang="en-GB" sz="1400" dirty="0">
                <a:latin typeface="+mn-lt"/>
                <a:cs typeface="Times New Roman" pitchFamily="18" charset="0"/>
              </a:rPr>
              <a:t>Hines, P - </a:t>
            </a:r>
            <a:r>
              <a:rPr lang="en-GB" sz="1400" i="1" dirty="0">
                <a:latin typeface="+mn-lt"/>
                <a:cs typeface="Times New Roman" pitchFamily="18" charset="0"/>
              </a:rPr>
              <a:t>Value Stream Mapping </a:t>
            </a:r>
            <a:r>
              <a:rPr lang="en-GB" sz="1400" dirty="0">
                <a:latin typeface="+mn-lt"/>
                <a:cs typeface="Times New Roman" pitchFamily="18" charset="0"/>
              </a:rPr>
              <a:t>Addison Wesley (1999)</a:t>
            </a:r>
            <a:endParaRPr lang="en-GB" sz="1400" dirty="0">
              <a:latin typeface="+mn-lt"/>
            </a:endParaRPr>
          </a:p>
          <a:p>
            <a:pPr marL="0" lvl="1" eaLnBrk="0" hangingPunct="0">
              <a:defRPr/>
            </a:pPr>
            <a:r>
              <a:rPr lang="en-GB" sz="1400" dirty="0" err="1">
                <a:latin typeface="+mn-lt"/>
              </a:rPr>
              <a:t>Mascitelli</a:t>
            </a:r>
            <a:r>
              <a:rPr lang="en-GB" sz="1400" dirty="0">
                <a:latin typeface="+mn-lt"/>
              </a:rPr>
              <a:t> R	 - </a:t>
            </a:r>
            <a:r>
              <a:rPr lang="en-GB" sz="1400" i="1" dirty="0">
                <a:latin typeface="+mn-lt"/>
              </a:rPr>
              <a:t>The Lean Design Guidebook. </a:t>
            </a:r>
            <a:r>
              <a:rPr lang="en-GB" sz="1400" dirty="0">
                <a:latin typeface="+mn-lt"/>
              </a:rPr>
              <a:t> Technology Perspectives (2004)</a:t>
            </a:r>
          </a:p>
          <a:p>
            <a:pPr eaLnBrk="0" hangingPunct="0">
              <a:defRPr/>
            </a:pPr>
            <a:r>
              <a:rPr lang="en-GB" sz="1400" dirty="0" err="1">
                <a:latin typeface="+mn-lt"/>
                <a:cs typeface="Times New Roman" pitchFamily="18" charset="0"/>
              </a:rPr>
              <a:t>Rahn</a:t>
            </a:r>
            <a:r>
              <a:rPr lang="en-GB" sz="1400" dirty="0">
                <a:latin typeface="+mn-lt"/>
                <a:cs typeface="Times New Roman" pitchFamily="18" charset="0"/>
              </a:rPr>
              <a:t> &amp; </a:t>
            </a:r>
            <a:r>
              <a:rPr lang="en-GB" sz="1400" dirty="0" err="1">
                <a:latin typeface="+mn-lt"/>
                <a:cs typeface="Times New Roman" pitchFamily="18" charset="0"/>
              </a:rPr>
              <a:t>Kiran</a:t>
            </a:r>
            <a:r>
              <a:rPr lang="en-GB" sz="1400" dirty="0">
                <a:latin typeface="+mn-lt"/>
                <a:cs typeface="Times New Roman" pitchFamily="18" charset="0"/>
              </a:rPr>
              <a:t> - </a:t>
            </a:r>
            <a:r>
              <a:rPr lang="en-GB" sz="1400" i="1" dirty="0">
                <a:latin typeface="+mn-lt"/>
                <a:cs typeface="Times New Roman" pitchFamily="18" charset="0"/>
              </a:rPr>
              <a:t>Advanced Flow Manufacturing: Flow and Lean Manufacturing for the 21</a:t>
            </a:r>
            <a:r>
              <a:rPr lang="en-GB" sz="1400" i="1" baseline="30000" dirty="0">
                <a:latin typeface="+mn-lt"/>
                <a:cs typeface="Times New Roman" pitchFamily="18" charset="0"/>
              </a:rPr>
              <a:t>st</a:t>
            </a:r>
            <a:r>
              <a:rPr lang="en-GB" sz="1400" i="1" dirty="0">
                <a:latin typeface="+mn-lt"/>
                <a:cs typeface="Times New Roman" pitchFamily="18" charset="0"/>
              </a:rPr>
              <a:t> Century </a:t>
            </a:r>
            <a:r>
              <a:rPr lang="en-GB" sz="1400" dirty="0">
                <a:latin typeface="+mn-lt"/>
                <a:cs typeface="Times New Roman" pitchFamily="18" charset="0"/>
              </a:rPr>
              <a:t>Flow Publishing (2002)</a:t>
            </a:r>
            <a:endParaRPr lang="en-GB" sz="1400" dirty="0">
              <a:latin typeface="+mn-lt"/>
            </a:endParaRPr>
          </a:p>
          <a:p>
            <a:pPr eaLnBrk="0" hangingPunct="0">
              <a:defRPr/>
            </a:pPr>
            <a:r>
              <a:rPr lang="en-GB" sz="1400" dirty="0">
                <a:latin typeface="+mn-lt"/>
                <a:cs typeface="Times New Roman" pitchFamily="18" charset="0"/>
              </a:rPr>
              <a:t>Tapping &amp; </a:t>
            </a:r>
            <a:r>
              <a:rPr lang="en-GB" sz="1400" dirty="0" err="1">
                <a:latin typeface="+mn-lt"/>
                <a:cs typeface="Times New Roman" pitchFamily="18" charset="0"/>
              </a:rPr>
              <a:t>Shuker</a:t>
            </a:r>
            <a:r>
              <a:rPr lang="en-GB" sz="1400" dirty="0">
                <a:latin typeface="+mn-lt"/>
                <a:cs typeface="Times New Roman" pitchFamily="18" charset="0"/>
              </a:rPr>
              <a:t> - </a:t>
            </a:r>
            <a:r>
              <a:rPr lang="en-GB" sz="1400" i="1" dirty="0">
                <a:latin typeface="+mn-lt"/>
                <a:cs typeface="Times New Roman" pitchFamily="18" charset="0"/>
              </a:rPr>
              <a:t>Value Stream Management: Eight Steps to Planning, Mapping and Sustaining Lean Improvements</a:t>
            </a:r>
            <a:r>
              <a:rPr lang="en-GB" sz="1400" dirty="0">
                <a:latin typeface="+mn-lt"/>
                <a:cs typeface="Times New Roman" pitchFamily="18" charset="0"/>
              </a:rPr>
              <a:t> Productivity Press (2003)</a:t>
            </a:r>
            <a:endParaRPr lang="en-GB" sz="1400" dirty="0">
              <a:latin typeface="+mn-lt"/>
            </a:endParaRPr>
          </a:p>
          <a:p>
            <a:pPr eaLnBrk="0" hangingPunct="0">
              <a:defRPr/>
            </a:pPr>
            <a:r>
              <a:rPr lang="en-US" sz="1400" dirty="0" err="1">
                <a:latin typeface="+mn-lt"/>
              </a:rPr>
              <a:t>Suzaki</a:t>
            </a:r>
            <a:r>
              <a:rPr lang="en-US" sz="1400" dirty="0">
                <a:latin typeface="+mn-lt"/>
              </a:rPr>
              <a:t> K - </a:t>
            </a:r>
            <a:r>
              <a:rPr lang="en-US" sz="1400" i="1" dirty="0">
                <a:latin typeface="+mn-lt"/>
              </a:rPr>
              <a:t>The New Manufacturing Challenge</a:t>
            </a:r>
            <a:r>
              <a:rPr lang="en-US" sz="1400" dirty="0">
                <a:latin typeface="+mn-lt"/>
              </a:rPr>
              <a:t>. New York: The Free Press (1987)</a:t>
            </a:r>
          </a:p>
          <a:p>
            <a:pPr eaLnBrk="0" hangingPunct="0">
              <a:defRPr/>
            </a:pPr>
            <a:r>
              <a:rPr lang="en-GB" sz="1400" dirty="0">
                <a:latin typeface="+mn-lt"/>
                <a:cs typeface="Times New Roman" pitchFamily="18" charset="0"/>
              </a:rPr>
              <a:t>Taylor &amp; Brunt - </a:t>
            </a:r>
            <a:r>
              <a:rPr lang="en-GB" sz="1400" i="1" dirty="0">
                <a:latin typeface="+mn-lt"/>
                <a:cs typeface="Times New Roman" pitchFamily="18" charset="0"/>
              </a:rPr>
              <a:t>Manufacturing Operations and Supply Chain Management: Lean Approach </a:t>
            </a:r>
            <a:r>
              <a:rPr lang="en-GB" sz="1400" dirty="0">
                <a:latin typeface="+mn-lt"/>
                <a:cs typeface="Times New Roman" pitchFamily="18" charset="0"/>
              </a:rPr>
              <a:t>Thompson Learning (2000)</a:t>
            </a:r>
            <a:endParaRPr lang="en-GB" sz="1400" dirty="0">
              <a:latin typeface="+mn-lt"/>
            </a:endParaRPr>
          </a:p>
          <a:p>
            <a:pPr eaLnBrk="0" hangingPunct="0">
              <a:defRPr/>
            </a:pPr>
            <a:r>
              <a:rPr lang="en-GB" sz="1400" dirty="0" err="1">
                <a:latin typeface="+mn-lt"/>
                <a:cs typeface="Times New Roman" pitchFamily="18" charset="0"/>
              </a:rPr>
              <a:t>Timmings</a:t>
            </a:r>
            <a:r>
              <a:rPr lang="en-GB" sz="1400" dirty="0">
                <a:latin typeface="+mn-lt"/>
                <a:cs typeface="Times New Roman" pitchFamily="18" charset="0"/>
              </a:rPr>
              <a:t> - &amp; Wilkinson </a:t>
            </a:r>
            <a:r>
              <a:rPr lang="en-GB" sz="1400" i="1" dirty="0">
                <a:latin typeface="+mn-lt"/>
                <a:cs typeface="Times New Roman" pitchFamily="18" charset="0"/>
              </a:rPr>
              <a:t>- Manufacturing: Application of Advanced Technology to Manufacturing</a:t>
            </a:r>
            <a:r>
              <a:rPr lang="en-GB" sz="1400" dirty="0">
                <a:latin typeface="+mn-lt"/>
                <a:cs typeface="Times New Roman" pitchFamily="18" charset="0"/>
              </a:rPr>
              <a:t> Longman (2003)</a:t>
            </a:r>
            <a:endParaRPr lang="en-GB" sz="1400" dirty="0">
              <a:latin typeface="+mn-lt"/>
            </a:endParaRPr>
          </a:p>
          <a:p>
            <a:pPr eaLnBrk="0" hangingPunct="0">
              <a:defRPr/>
            </a:pPr>
            <a:r>
              <a:rPr lang="en-GB" sz="1400" dirty="0">
                <a:latin typeface="+mn-lt"/>
                <a:cs typeface="Times New Roman" pitchFamily="18" charset="0"/>
              </a:rPr>
              <a:t>Womack, Jones &amp;</a:t>
            </a:r>
            <a:r>
              <a:rPr lang="en-GB" sz="1400" dirty="0" err="1">
                <a:latin typeface="+mn-lt"/>
                <a:cs typeface="Times New Roman" pitchFamily="18" charset="0"/>
              </a:rPr>
              <a:t>Roos</a:t>
            </a:r>
            <a:r>
              <a:rPr lang="en-GB" sz="1400" dirty="0">
                <a:latin typeface="+mn-lt"/>
                <a:cs typeface="Times New Roman" pitchFamily="18" charset="0"/>
              </a:rPr>
              <a:t> - </a:t>
            </a:r>
            <a:r>
              <a:rPr lang="en-GB" sz="1400" i="1" dirty="0">
                <a:latin typeface="+mn-lt"/>
                <a:cs typeface="Times New Roman" pitchFamily="18" charset="0"/>
              </a:rPr>
              <a:t>The Machine that Changed the World </a:t>
            </a:r>
            <a:r>
              <a:rPr lang="en-GB" sz="1400" dirty="0">
                <a:latin typeface="+mn-lt"/>
                <a:cs typeface="Times New Roman" pitchFamily="18" charset="0"/>
              </a:rPr>
              <a:t>Rawson Macmillan (1990)</a:t>
            </a:r>
            <a:endParaRPr lang="en-GB" sz="1400" dirty="0">
              <a:latin typeface="+mn-lt"/>
            </a:endParaRPr>
          </a:p>
          <a:p>
            <a:pPr eaLnBrk="0" hangingPunct="0">
              <a:defRPr/>
            </a:pPr>
            <a:r>
              <a:rPr lang="en-GB" sz="1400" dirty="0">
                <a:latin typeface="+mn-lt"/>
                <a:cs typeface="Times New Roman" pitchFamily="18" charset="0"/>
              </a:rPr>
              <a:t>Womack &amp; Jones - </a:t>
            </a:r>
            <a:r>
              <a:rPr lang="en-GB" sz="1400" i="1" dirty="0">
                <a:latin typeface="+mn-lt"/>
                <a:cs typeface="Times New Roman" pitchFamily="18" charset="0"/>
              </a:rPr>
              <a:t>Lean Thinking </a:t>
            </a:r>
            <a:r>
              <a:rPr lang="en-GB" sz="1400" dirty="0">
                <a:latin typeface="+mn-lt"/>
                <a:cs typeface="Times New Roman" pitchFamily="18" charset="0"/>
              </a:rPr>
              <a:t>Simon &amp; Schuster (1996)</a:t>
            </a:r>
            <a:endParaRPr lang="en-GB" sz="1400" dirty="0">
              <a:latin typeface="+mn-lt"/>
            </a:endParaRPr>
          </a:p>
          <a:p>
            <a:pPr eaLnBrk="0" hangingPunct="0">
              <a:defRPr/>
            </a:pPr>
            <a:r>
              <a:rPr lang="en-GB" sz="1400" dirty="0">
                <a:latin typeface="+mn-lt"/>
              </a:rPr>
              <a:t>References and useful sources of information: www.leanmanufacturingconcepts.com</a:t>
            </a:r>
          </a:p>
        </p:txBody>
      </p:sp>
      <p:sp>
        <p:nvSpPr>
          <p:cNvPr id="7" name="Rectangle 6"/>
          <p:cNvSpPr>
            <a:spLocks noChangeArrowheads="1"/>
          </p:cNvSpPr>
          <p:nvPr/>
        </p:nvSpPr>
        <p:spPr bwMode="auto">
          <a:xfrm>
            <a:off x="239713" y="549275"/>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References – Further Reading</a:t>
            </a:r>
          </a:p>
        </p:txBody>
      </p:sp>
      <p:sp>
        <p:nvSpPr>
          <p:cNvPr id="81926" name="Footer Placeholder 1"/>
          <p:cNvSpPr>
            <a:spLocks noGrp="1"/>
          </p:cNvSpPr>
          <p:nvPr>
            <p:ph type="ftr" sz="quarter" idx="12"/>
          </p:nvPr>
        </p:nvSpPr>
        <p:spPr bwMode="auto">
          <a:noFill/>
          <a:ln>
            <a:miter lim="800000"/>
            <a:headEnd/>
            <a:tailEnd/>
          </a:ln>
        </p:spPr>
        <p:txBody>
          <a:bodyPr/>
          <a:lstStyle/>
          <a:p>
            <a:endParaRPr lang="en-US"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5823</TotalTime>
  <Words>15617</Words>
  <Application>Microsoft Office PowerPoint</Application>
  <PresentationFormat>On-screen Show (4:3)</PresentationFormat>
  <Paragraphs>1822</Paragraphs>
  <Slides>78</Slides>
  <Notes>78</Notes>
  <HiddenSlides>0</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2</vt:i4>
      </vt:variant>
      <vt:variant>
        <vt:lpstr>Slide Titles</vt:lpstr>
      </vt:variant>
      <vt:variant>
        <vt:i4>78</vt:i4>
      </vt:variant>
    </vt:vector>
  </HeadingPairs>
  <TitlesOfParts>
    <vt:vector size="94" baseType="lpstr">
      <vt:lpstr>MS PGothic</vt:lpstr>
      <vt:lpstr>MS PGothic</vt:lpstr>
      <vt:lpstr>宋体</vt:lpstr>
      <vt:lpstr>宋体</vt:lpstr>
      <vt:lpstr>Arial</vt:lpstr>
      <vt:lpstr>Arial Black</vt:lpstr>
      <vt:lpstr>Arial Narrow</vt:lpstr>
      <vt:lpstr>Arial Narrow Bold</vt:lpstr>
      <vt:lpstr>Times</vt:lpstr>
      <vt:lpstr>Times New Roman</vt:lpstr>
      <vt:lpstr>Verdana</vt:lpstr>
      <vt:lpstr>Wingdings</vt:lpstr>
      <vt:lpstr>Wingdings 2</vt:lpstr>
      <vt:lpstr>Default Design</vt:lpstr>
      <vt:lpstr>Clip</vt:lpstr>
      <vt:lpstr>Document</vt:lpstr>
      <vt:lpstr>Lean and Agile  Manufacturing Systems</vt:lpstr>
      <vt:lpstr>PowerPoint Presentation</vt:lpstr>
      <vt:lpstr>PowerPoint Presentation</vt:lpstr>
      <vt:lpstr>PowerPoint Presentation</vt:lpstr>
      <vt:lpstr>PowerPoint Presentation</vt:lpstr>
      <vt:lpstr>PowerPoint Presentation</vt:lpstr>
      <vt:lpstr>Heijunka Box</vt:lpstr>
      <vt:lpstr>PowerPoint Presentation</vt:lpstr>
      <vt:lpstr>PowerPoint Presentation</vt:lpstr>
      <vt:lpstr>PowerPoint Presentation</vt:lpstr>
      <vt:lpstr>PowerPoint Presentation</vt:lpstr>
      <vt:lpstr>PowerPoint Presentation</vt:lpstr>
      <vt:lpstr>PowerPoint Presentation</vt:lpstr>
      <vt:lpstr>Visual Inspection Example</vt:lpstr>
      <vt:lpstr>PowerPoint Presentation</vt:lpstr>
      <vt:lpstr>PowerPoint Presentation</vt:lpstr>
      <vt:lpstr>PowerPoint Presentation</vt:lpstr>
      <vt:lpstr>Fact Based Standard Work Foundation</vt:lpstr>
      <vt:lpstr>PowerPoint Presentation</vt:lpstr>
      <vt:lpstr>PowerPoint Presentation</vt:lpstr>
      <vt:lpstr>Toyota Leverages Opportunities at all Levels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Just-in-time</vt:lpstr>
      <vt:lpstr>PowerPoint Presentation</vt:lpstr>
      <vt:lpstr>PowerPoint Presentation</vt:lpstr>
      <vt:lpstr>PowerPoint Presentation</vt:lpstr>
      <vt:lpstr>PowerPoint Presentation</vt:lpstr>
      <vt:lpstr>PowerPoint Presentation</vt:lpstr>
      <vt:lpstr>Advantages </vt:lpstr>
      <vt:lpstr>Techniques</vt:lpstr>
      <vt:lpstr>Goals of Just-In-Time Systems</vt:lpstr>
      <vt:lpstr>The Major Misconceptions of JIT</vt:lpstr>
      <vt:lpstr>Summary of JIT Manufacturing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Center On The People Who Add Value (Respect for people)</vt:lpstr>
      <vt:lpstr>PowerPoint Presentation</vt:lpstr>
      <vt:lpstr>PowerPoint Presentation</vt:lpstr>
      <vt:lpstr>PowerPoint Presentation</vt:lpstr>
      <vt:lpstr>A Ten Step Method: Akao, 1991</vt:lpstr>
      <vt:lpstr>Traditional Business Planning Through Function</vt:lpstr>
      <vt:lpstr>PowerPoint Presentation</vt:lpstr>
      <vt:lpstr>PowerPoint Presentation</vt:lpstr>
      <vt:lpstr>PowerPoint Presentation</vt:lpstr>
      <vt:lpstr>PowerPoint Presentation</vt:lpstr>
      <vt:lpstr>PowerPoint Presentation</vt:lpstr>
      <vt:lpstr>PowerPoint Presentation</vt:lpstr>
      <vt:lpstr>Understanding Processes &amp; Targets</vt:lpstr>
      <vt:lpstr>Map Out the Processes &amp; Develop Process Based Action Plan</vt:lpstr>
      <vt:lpstr>Hoshin Kanri in Summary</vt:lpstr>
      <vt:lpstr>BENEFITS OF LEAN</vt:lpstr>
      <vt:lpstr>PowerPoint Presentation</vt:lpstr>
      <vt:lpstr>PowerPoint Presentation</vt:lpstr>
      <vt:lpstr>PowerPoint Presentation</vt:lpstr>
      <vt:lpstr>PowerPoint Presentation</vt:lpstr>
      <vt:lpstr>Summary and Conclusion</vt:lpstr>
      <vt:lpstr>PowerPoint Presentation</vt:lpstr>
    </vt:vector>
  </TitlesOfParts>
  <Company>TRW Automotive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427</cp:revision>
  <cp:lastPrinted>2012-04-26T20:21:23Z</cp:lastPrinted>
  <dcterms:created xsi:type="dcterms:W3CDTF">2008-09-08T18:33:54Z</dcterms:created>
  <dcterms:modified xsi:type="dcterms:W3CDTF">2018-05-11T23:33:41Z</dcterms:modified>
</cp:coreProperties>
</file>