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2"/>
  </p:notesMasterIdLst>
  <p:handoutMasterIdLst>
    <p:handoutMasterId r:id="rId23"/>
  </p:handoutMasterIdLst>
  <p:sldIdLst>
    <p:sldId id="322" r:id="rId5"/>
    <p:sldId id="323" r:id="rId6"/>
    <p:sldId id="313" r:id="rId7"/>
    <p:sldId id="324" r:id="rId8"/>
    <p:sldId id="326" r:id="rId9"/>
    <p:sldId id="330" r:id="rId10"/>
    <p:sldId id="327" r:id="rId11"/>
    <p:sldId id="331" r:id="rId12"/>
    <p:sldId id="328" r:id="rId13"/>
    <p:sldId id="329" r:id="rId14"/>
    <p:sldId id="311" r:id="rId15"/>
    <p:sldId id="312" r:id="rId16"/>
    <p:sldId id="332" r:id="rId17"/>
    <p:sldId id="333" r:id="rId18"/>
    <p:sldId id="335" r:id="rId19"/>
    <p:sldId id="334" r:id="rId20"/>
    <p:sldId id="336" r:id="rId21"/>
  </p:sldIdLst>
  <p:sldSz cx="12188825"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30">
          <p15:clr>
            <a:srgbClr val="A4A3A4"/>
          </p15:clr>
        </p15:guide>
        <p15:guide id="3" orient="horz" pos="1200">
          <p15:clr>
            <a:srgbClr val="A4A3A4"/>
          </p15:clr>
        </p15:guide>
        <p15:guide id="4" orient="horz" pos="1008">
          <p15:clr>
            <a:srgbClr val="A4A3A4"/>
          </p15:clr>
        </p15:guide>
        <p15:guide id="5" orient="horz" pos="3792">
          <p15:clr>
            <a:srgbClr val="A4A3A4"/>
          </p15:clr>
        </p15:guide>
        <p15:guide id="6" orient="horz">
          <p15:clr>
            <a:srgbClr val="A4A3A4"/>
          </p15:clr>
        </p15:guide>
        <p15:guide id="7" orient="horz" pos="3360">
          <p15:clr>
            <a:srgbClr val="A4A3A4"/>
          </p15:clr>
        </p15:guide>
        <p15:guide id="8" orient="horz" pos="3312">
          <p15:clr>
            <a:srgbClr val="A4A3A4"/>
          </p15:clr>
        </p15:guide>
        <p15:guide id="9" orient="horz" pos="240">
          <p15:clr>
            <a:srgbClr val="A4A3A4"/>
          </p15:clr>
        </p15:guide>
        <p15:guide id="10" orient="horz" pos="432">
          <p15:clr>
            <a:srgbClr val="A4A3A4"/>
          </p15:clr>
        </p15:guide>
        <p15:guide id="11" orient="horz" pos="2784">
          <p15:clr>
            <a:srgbClr val="A4A3A4"/>
          </p15:clr>
        </p15:guide>
        <p15:guide id="12" pos="3839">
          <p15:clr>
            <a:srgbClr val="A4A3A4"/>
          </p15:clr>
        </p15:guide>
        <p15:guide id="13" pos="959">
          <p15:clr>
            <a:srgbClr val="A4A3A4"/>
          </p15:clr>
        </p15:guide>
        <p15:guide id="14" pos="6143">
          <p15:clr>
            <a:srgbClr val="A4A3A4"/>
          </p15:clr>
        </p15:guide>
        <p15:guide id="15" pos="1247">
          <p15:clr>
            <a:srgbClr val="A4A3A4"/>
          </p15:clr>
        </p15:guide>
        <p15:guide id="16" pos="7007">
          <p15:clr>
            <a:srgbClr val="A4A3A4"/>
          </p15:clr>
        </p15:guide>
        <p15:guide id="17" pos="5855">
          <p15:clr>
            <a:srgbClr val="A4A3A4"/>
          </p15:clr>
        </p15:guide>
        <p15:guide id="18" pos="671">
          <p15:clr>
            <a:srgbClr val="A4A3A4"/>
          </p15:clr>
        </p15:guide>
        <p15:guide id="19" pos="7151">
          <p15:clr>
            <a:srgbClr val="A4A3A4"/>
          </p15:clr>
        </p15:guide>
        <p15:guide id="20" pos="3119">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ourtney Morgan" initials="CM" lastIdx="2" clrIdx="0">
    <p:extLst>
      <p:ext uri="{19B8F6BF-5375-455C-9EA6-DF929625EA0E}">
        <p15:presenceInfo xmlns:p15="http://schemas.microsoft.com/office/powerpoint/2012/main" userId="Courtney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6" autoAdjust="0"/>
    <p:restoredTop sz="49751" autoAdjust="0"/>
  </p:normalViewPr>
  <p:slideViewPr>
    <p:cSldViewPr showGuides="1">
      <p:cViewPr varScale="1">
        <p:scale>
          <a:sx n="43" d="100"/>
          <a:sy n="43" d="100"/>
        </p:scale>
        <p:origin x="2174" y="38"/>
      </p:cViewPr>
      <p:guideLst>
        <p:guide orient="horz" pos="2160"/>
        <p:guide orient="horz" pos="4030"/>
        <p:guide orient="horz" pos="1200"/>
        <p:guide orient="horz" pos="1008"/>
        <p:guide orient="horz" pos="3792"/>
        <p:guide orient="horz"/>
        <p:guide orient="horz" pos="3360"/>
        <p:guide orient="horz" pos="3312"/>
        <p:guide orient="horz" pos="240"/>
        <p:guide orient="horz" pos="432"/>
        <p:guide orient="horz" pos="2784"/>
        <p:guide pos="3839"/>
        <p:guide pos="959"/>
        <p:guide pos="6143"/>
        <p:guide pos="1247"/>
        <p:guide pos="7007"/>
        <p:guide pos="5855"/>
        <p:guide pos="671"/>
        <p:guide pos="7151"/>
        <p:guide pos="3119"/>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howGuides="1">
      <p:cViewPr varScale="1">
        <p:scale>
          <a:sx n="79" d="100"/>
          <a:sy n="79" d="100"/>
        </p:scale>
        <p:origin x="249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5/4/2019</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dirty="0"/>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5/4/2019</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1</a:t>
            </a:fld>
            <a:endParaRPr lang="en-US" dirty="0"/>
          </a:p>
        </p:txBody>
      </p:sp>
    </p:spTree>
    <p:extLst>
      <p:ext uri="{BB962C8B-B14F-4D97-AF65-F5344CB8AC3E}">
        <p14:creationId xmlns:p14="http://schemas.microsoft.com/office/powerpoint/2010/main" val="3622955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CIPD (2019) explains that coaching and mentoring is used by employees as a development tool.  These are often used as development tools to use on a one to one basis to benefit and employees individuals skills, knowledge or help their performance.</a:t>
            </a:r>
          </a:p>
          <a:p>
            <a:endParaRPr lang="en-GB"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2</a:t>
            </a:fld>
            <a:endParaRPr lang="en-GB" dirty="0"/>
          </a:p>
        </p:txBody>
      </p:sp>
    </p:spTree>
    <p:extLst>
      <p:ext uri="{BB962C8B-B14F-4D97-AF65-F5344CB8AC3E}">
        <p14:creationId xmlns:p14="http://schemas.microsoft.com/office/powerpoint/2010/main" val="990644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is</a:t>
            </a:r>
            <a:r>
              <a:rPr lang="en-GB" baseline="0" dirty="0"/>
              <a:t> a more popular </a:t>
            </a:r>
          </a:p>
          <a:p>
            <a:endParaRPr lang="en-GB" baseline="0" dirty="0"/>
          </a:p>
          <a:p>
            <a:r>
              <a:rPr lang="en-GB" sz="1600" b="0" i="0" kern="1200" dirty="0">
                <a:solidFill>
                  <a:schemeClr val="tx1"/>
                </a:solidFill>
                <a:effectLst/>
                <a:latin typeface="+mn-lt"/>
                <a:ea typeface="+mn-ea"/>
                <a:cs typeface="+mn-cs"/>
              </a:rPr>
              <a:t>Coaching is unlocking a person’s potential to maximise their own performance. It is helping them to learn rather than teaching them.</a:t>
            </a:r>
          </a:p>
          <a:p>
            <a:r>
              <a:rPr lang="en-GB" sz="1600" b="0" i="0" kern="1200" dirty="0">
                <a:solidFill>
                  <a:schemeClr val="tx1"/>
                </a:solidFill>
                <a:effectLst/>
                <a:latin typeface="+mn-lt"/>
                <a:ea typeface="+mn-ea"/>
                <a:cs typeface="+mn-cs"/>
              </a:rPr>
              <a:t>John Whitmore, in Coaching for Performance.</a:t>
            </a:r>
          </a:p>
          <a:p>
            <a:br>
              <a:rPr lang="en-GB" dirty="0"/>
            </a:b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3</a:t>
            </a:fld>
            <a:endParaRPr lang="en-GB" dirty="0"/>
          </a:p>
        </p:txBody>
      </p:sp>
    </p:spTree>
    <p:extLst>
      <p:ext uri="{BB962C8B-B14F-4D97-AF65-F5344CB8AC3E}">
        <p14:creationId xmlns:p14="http://schemas.microsoft.com/office/powerpoint/2010/main" val="3820358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Mentoring</a:t>
            </a:r>
            <a:r>
              <a:rPr lang="en-GB" baseline="0" dirty="0"/>
              <a:t> is seen as a shadow to coaching, research has showed that mentoring is particular used in different sectors and organisations, this is also seen by the CIPD and their mentoring schemes which is used by HR professionals across the UK  </a:t>
            </a:r>
            <a:r>
              <a:rPr lang="en-US" dirty="0"/>
              <a:t>(Beevers and Rea,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Mentoring</a:t>
            </a:r>
            <a:r>
              <a:rPr lang="en-US" baseline="0" dirty="0"/>
              <a:t> in its loose form is about 2 people coming together in view of helping one another to progress more easily though work, life or what ever reason the mentoring is taking place. </a:t>
            </a:r>
            <a:r>
              <a:rPr lang="en-US" dirty="0"/>
              <a:t>(Beevers and Rea,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4</a:t>
            </a:fld>
            <a:endParaRPr lang="en-GB" dirty="0"/>
          </a:p>
        </p:txBody>
      </p:sp>
    </p:spTree>
    <p:extLst>
      <p:ext uri="{BB962C8B-B14F-4D97-AF65-F5344CB8AC3E}">
        <p14:creationId xmlns:p14="http://schemas.microsoft.com/office/powerpoint/2010/main" val="2116158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GROW model was founded in the 1980’s by Graham Alexander, Alan Fine and Sir John Whitmore who were business coaches.  The model highlights how you would plan your journey for example:</a:t>
            </a:r>
          </a:p>
          <a:p>
            <a:pPr marL="171450" indent="-171450">
              <a:buFont typeface="Arial" panose="020B0604020202020204" pitchFamily="34" charset="0"/>
              <a:buChar char="•"/>
            </a:pPr>
            <a:r>
              <a:rPr lang="en-GB" baseline="0" dirty="0"/>
              <a:t>Where are you going (your end GOAL)</a:t>
            </a:r>
          </a:p>
          <a:p>
            <a:pPr marL="171450" indent="-171450">
              <a:buFont typeface="Arial" panose="020B0604020202020204" pitchFamily="34" charset="0"/>
              <a:buChar char="•"/>
            </a:pPr>
            <a:r>
              <a:rPr lang="en-GB" baseline="0" dirty="0"/>
              <a:t>Where are you now ( your current REALITY)</a:t>
            </a:r>
          </a:p>
          <a:p>
            <a:pPr marL="171450" indent="-171450">
              <a:buFont typeface="Arial" panose="020B0604020202020204" pitchFamily="34" charset="0"/>
              <a:buChar char="•"/>
            </a:pPr>
            <a:r>
              <a:rPr lang="en-GB" dirty="0"/>
              <a:t>Explore</a:t>
            </a:r>
            <a:r>
              <a:rPr lang="en-GB" baseline="0" dirty="0"/>
              <a:t> routes (the OPTIONS)</a:t>
            </a:r>
          </a:p>
          <a:p>
            <a:pPr marL="171450" indent="-171450">
              <a:buFont typeface="Arial" panose="020B0604020202020204" pitchFamily="34" charset="0"/>
              <a:buChar char="•"/>
            </a:pPr>
            <a:r>
              <a:rPr lang="en-GB" baseline="0" dirty="0"/>
              <a:t>Finally, the WILL!  This is about being committed to the journey and be prepared to meet certain obstacles on the way. </a:t>
            </a:r>
          </a:p>
          <a:p>
            <a:pPr marL="0" indent="0">
              <a:buFont typeface="Arial" panose="020B0604020202020204" pitchFamily="34" charset="0"/>
              <a:buNone/>
            </a:pPr>
            <a:r>
              <a:rPr lang="en-GB" baseline="0" dirty="0"/>
              <a:t>(Mind Tools , 2019)</a:t>
            </a:r>
          </a:p>
        </p:txBody>
      </p:sp>
      <p:sp>
        <p:nvSpPr>
          <p:cNvPr id="4" name="Slide Number Placeholder 3"/>
          <p:cNvSpPr>
            <a:spLocks noGrp="1"/>
          </p:cNvSpPr>
          <p:nvPr>
            <p:ph type="sldNum" sz="quarter" idx="10"/>
          </p:nvPr>
        </p:nvSpPr>
        <p:spPr/>
        <p:txBody>
          <a:bodyPr/>
          <a:lstStyle/>
          <a:p>
            <a:fld id="{F93199CD-3E1B-4AE6-990F-76F925F5EA9F}" type="slidenum">
              <a:rPr lang="en-GB" smtClean="0"/>
              <a:t>5</a:t>
            </a:fld>
            <a:endParaRPr lang="en-GB" dirty="0"/>
          </a:p>
        </p:txBody>
      </p:sp>
    </p:spTree>
    <p:extLst>
      <p:ext uri="{BB962C8B-B14F-4D97-AF65-F5344CB8AC3E}">
        <p14:creationId xmlns:p14="http://schemas.microsoft.com/office/powerpoint/2010/main" val="309271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OSCAR model was created by</a:t>
            </a:r>
            <a:r>
              <a:rPr lang="en-GB" baseline="0" dirty="0"/>
              <a:t> Karen </a:t>
            </a:r>
            <a:r>
              <a:rPr lang="en-GB" baseline="0" dirty="0" err="1"/>
              <a:t>Whittleworth</a:t>
            </a:r>
            <a:r>
              <a:rPr lang="en-GB" baseline="0" dirty="0"/>
              <a:t> and Andrew Gilbert  in 2002 which builds on the GROW model. </a:t>
            </a:r>
          </a:p>
          <a:p>
            <a:r>
              <a:rPr lang="en-GB" baseline="0" dirty="0"/>
              <a:t>The OSCAR model would be appropriate at AZ Media devices as this model was designed  for people to build their skills and knowledge and can be used over a long period being 2 years within the time for change. AZ Media devices to support the staff through the period of chance and oversee any support needed during this change.</a:t>
            </a:r>
          </a:p>
          <a:p>
            <a:endParaRPr lang="en-GB" baseline="0" dirty="0"/>
          </a:p>
          <a:p>
            <a:pPr marL="0" indent="0">
              <a:buFont typeface="Arial" panose="020B0604020202020204" pitchFamily="34" charset="0"/>
              <a:buNone/>
            </a:pPr>
            <a:r>
              <a:rPr lang="en-GB" baseline="0" dirty="0"/>
              <a:t>This model also supports to L+D Department and HR by if any actions such as learning and development are identified these actions can be taken.</a:t>
            </a:r>
          </a:p>
          <a:p>
            <a:pPr marL="0" indent="0">
              <a:buFont typeface="Arial" panose="020B0604020202020204" pitchFamily="34" charset="0"/>
              <a:buNone/>
            </a:pPr>
            <a:r>
              <a:rPr lang="en-GB" baseline="0" dirty="0"/>
              <a:t>(Business Balls, 2019)</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6</a:t>
            </a:fld>
            <a:endParaRPr lang="en-GB" dirty="0"/>
          </a:p>
        </p:txBody>
      </p:sp>
    </p:spTree>
    <p:extLst>
      <p:ext uri="{BB962C8B-B14F-4D97-AF65-F5344CB8AC3E}">
        <p14:creationId xmlns:p14="http://schemas.microsoft.com/office/powerpoint/2010/main" val="23149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Directive-</a:t>
            </a:r>
            <a:r>
              <a:rPr lang="en-GB" baseline="0" dirty="0"/>
              <a:t> where the coach inputs their own view and expertise and advice into the process</a:t>
            </a:r>
          </a:p>
          <a:p>
            <a:r>
              <a:rPr lang="en-GB" baseline="0" dirty="0"/>
              <a:t>Non-Directive- where the coach stands back and leave the </a:t>
            </a:r>
            <a:r>
              <a:rPr lang="en-GB" baseline="0" dirty="0" err="1"/>
              <a:t>coachee</a:t>
            </a:r>
            <a:r>
              <a:rPr lang="en-GB" baseline="0" dirty="0"/>
              <a:t> take full responsibility for their own decisions and selection of activities.</a:t>
            </a:r>
          </a:p>
          <a:p>
            <a:endParaRPr lang="en-GB" dirty="0"/>
          </a:p>
          <a:p>
            <a:r>
              <a:rPr lang="en-GB" dirty="0"/>
              <a:t>There are</a:t>
            </a:r>
            <a:r>
              <a:rPr lang="en-GB" baseline="0" dirty="0"/>
              <a:t> many organisations like AZ media devices to specialise in technology who have a non directive approach. Organisations such as Virgin media who operate in a non directive approach and have a positive coaching culture. </a:t>
            </a: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7</a:t>
            </a:fld>
            <a:endParaRPr lang="en-GB" dirty="0"/>
          </a:p>
        </p:txBody>
      </p:sp>
    </p:spTree>
    <p:extLst>
      <p:ext uri="{BB962C8B-B14F-4D97-AF65-F5344CB8AC3E}">
        <p14:creationId xmlns:p14="http://schemas.microsoft.com/office/powerpoint/2010/main" val="1428029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8</a:t>
            </a:fld>
            <a:endParaRPr lang="en-GB" dirty="0"/>
          </a:p>
        </p:txBody>
      </p:sp>
    </p:spTree>
    <p:extLst>
      <p:ext uri="{BB962C8B-B14F-4D97-AF65-F5344CB8AC3E}">
        <p14:creationId xmlns:p14="http://schemas.microsoft.com/office/powerpoint/2010/main" val="1061782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Performance</a:t>
            </a:r>
            <a:r>
              <a:rPr lang="en-GB" baseline="0" dirty="0"/>
              <a:t> coaching – performance coaching is used to overall improve the </a:t>
            </a:r>
            <a:r>
              <a:rPr lang="en-GB" baseline="0" dirty="0" err="1"/>
              <a:t>coachee’s</a:t>
            </a:r>
            <a:r>
              <a:rPr lang="en-GB" baseline="0" dirty="0"/>
              <a:t> workplace performance. Its about going over and above what is expected of what is needed and setting high standards to for fill the coaches full potential. The GROW/OSCAR model can also be used for this with regards to AZ Media Devices having 300 employees and wanting to improve the organisations performance (Clutterbuck et al, 2016)</a:t>
            </a:r>
          </a:p>
          <a:p>
            <a:pPr marL="171450" indent="-171450">
              <a:buFont typeface="Arial" panose="020B0604020202020204" pitchFamily="34" charset="0"/>
              <a:buChar char="•"/>
            </a:pPr>
            <a:endParaRPr lang="en-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Executive coaching -  this is used to provide senior managers who have the potential to move up on the ladder. </a:t>
            </a:r>
            <a:r>
              <a:rPr lang="en-US" dirty="0"/>
              <a:t>Beevers and Rea</a:t>
            </a:r>
            <a:r>
              <a:rPr lang="en-US" baseline="0" dirty="0"/>
              <a:t> (2016) suggest that this is often done by a coach who does not have the same expertise in the same area of work. This is also usually approached non-</a:t>
            </a:r>
            <a:r>
              <a:rPr lang="en-US" baseline="0" dirty="0" err="1"/>
              <a:t>directivley</a:t>
            </a:r>
            <a:r>
              <a:rPr lang="en-US" baseline="0" dirty="0"/>
              <a:t>. This can be done by using coaching supervisions , Socratic questioning and also influencing a coaching culture. This form of coaching works well in the creative , technological sectors such as AZ Media Devices who are implementing change within the organization.  This also related to the matrix structure in AZ Media Devices as there are many Line managers managing different teams rather than a hierarchy format.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Career coaching-this takes place when individuals want to improve their work satisfaction, change jobs or make a career change. This is done to help the </a:t>
            </a:r>
            <a:r>
              <a:rPr lang="en-GB" baseline="0" dirty="0" err="1"/>
              <a:t>coachee</a:t>
            </a:r>
            <a:r>
              <a:rPr lang="en-GB" baseline="0" dirty="0"/>
              <a:t> identify their skills and talents to help them progress and move forward (</a:t>
            </a:r>
            <a:r>
              <a:rPr lang="en-GB" baseline="0" dirty="0" err="1"/>
              <a:t>Beevers</a:t>
            </a:r>
            <a:r>
              <a:rPr lang="en-GB" baseline="0" dirty="0"/>
              <a:t> and Rea , 2016) . This can link to AZ to improve their overall retention as an organisation. Using coaching organisations for example can indicate development and training needs for staff to help them build their career and stay within the organisation.</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9</a:t>
            </a:fld>
            <a:endParaRPr lang="en-GB" dirty="0"/>
          </a:p>
        </p:txBody>
      </p:sp>
    </p:spTree>
    <p:extLst>
      <p:ext uri="{BB962C8B-B14F-4D97-AF65-F5344CB8AC3E}">
        <p14:creationId xmlns:p14="http://schemas.microsoft.com/office/powerpoint/2010/main" val="867718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Group mentoring-</a:t>
            </a:r>
            <a:r>
              <a:rPr lang="en-GB" baseline="0" dirty="0"/>
              <a:t> this is where there are more mentees in and organisation and less mentors . This is where its possible for the mentees to work collectively with one or two mentors supervising the group, Linking back to AZ Media this will be good with regards to being a large company and having 300 members of staff and using the period of 2 years to implement coaching and mentoring</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Online mentoring- AI and technology are changing how mentors and mentees can work together and can communicate in different ways. It is vital that these communications are done within a safe environment and confidential context.  This is flexible and utilises technology, seeing as AZ Media are  a technology company this would be highly efficient and be able to utilise the companies systems. This will be easy accessible and time efficient with the large amount of staff.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One-to-one mentoring-is the more traditional form of mentoring arrangement with one mentor and one mentee. This is mainly where a more experienced person is in a senior role in the organisation and who is motivated to help the development of the person being mentored.  One-to-one mentoring at AZ may be found to be time consuming due to the number of staff and time constraints.  Although using one-to-one for specific conversations which could be personal this form of mentoring would be utilised as can be deemed as effective by having a conversation with a line manager for example rather than talking to a computer.</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Line manager mentoring- this is the more common types of mentoring and can be used in a formal or informal process. Managers often have greater insights into the business and work situations and can be able to facilitate more things. Although things discussed maybe more sensitive with management.  This form of mentoring can be used in AZ Media devices as it is often the line managers who have to authority to respond to change quickly if needed, this action could be taken from any mentoring with any members of staff such as additional training needed.</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Clutterbuck et al, 2016)</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p:txBody>
      </p:sp>
      <p:sp>
        <p:nvSpPr>
          <p:cNvPr id="4" name="Slide Number Placeholder 3"/>
          <p:cNvSpPr>
            <a:spLocks noGrp="1"/>
          </p:cNvSpPr>
          <p:nvPr>
            <p:ph type="sldNum" sz="quarter" idx="10"/>
          </p:nvPr>
        </p:nvSpPr>
        <p:spPr/>
        <p:txBody>
          <a:bodyPr/>
          <a:lstStyle/>
          <a:p>
            <a:fld id="{F93199CD-3E1B-4AE6-990F-76F925F5EA9F}" type="slidenum">
              <a:rPr lang="en-GB" smtClean="0"/>
              <a:t>10</a:t>
            </a:fld>
            <a:endParaRPr lang="en-GB" dirty="0"/>
          </a:p>
        </p:txBody>
      </p:sp>
    </p:spTree>
    <p:extLst>
      <p:ext uri="{BB962C8B-B14F-4D97-AF65-F5344CB8AC3E}">
        <p14:creationId xmlns:p14="http://schemas.microsoft.com/office/powerpoint/2010/main" val="1404437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 Benefits:</a:t>
            </a:r>
          </a:p>
          <a:p>
            <a:pPr marL="171450" indent="-171450">
              <a:buFont typeface="Arial" panose="020B0604020202020204" pitchFamily="34" charset="0"/>
              <a:buChar char="•"/>
            </a:pPr>
            <a:r>
              <a:rPr lang="en-GB" dirty="0"/>
              <a:t>Career</a:t>
            </a:r>
            <a:r>
              <a:rPr lang="en-GB" baseline="0" dirty="0"/>
              <a:t> development</a:t>
            </a:r>
          </a:p>
          <a:p>
            <a:pPr marL="171450" indent="-171450">
              <a:buFont typeface="Arial" panose="020B0604020202020204" pitchFamily="34" charset="0"/>
              <a:buChar char="•"/>
            </a:pPr>
            <a:r>
              <a:rPr lang="en-GB" baseline="0" dirty="0"/>
              <a:t>Satisfaction of seeing someone progress and seeing their development</a:t>
            </a:r>
          </a:p>
          <a:p>
            <a:pPr marL="171450" indent="-171450">
              <a:buFont typeface="Arial" panose="020B0604020202020204" pitchFamily="34" charset="0"/>
              <a:buChar char="•"/>
            </a:pPr>
            <a:r>
              <a:rPr lang="en-GB" baseline="0" dirty="0"/>
              <a:t>Development of own learning</a:t>
            </a:r>
          </a:p>
          <a:p>
            <a:pPr marL="171450" indent="-171450">
              <a:buFont typeface="Arial" panose="020B0604020202020204" pitchFamily="34" charset="0"/>
              <a:buChar char="•"/>
            </a:pPr>
            <a:r>
              <a:rPr lang="en-GB" baseline="0" dirty="0"/>
              <a:t>Deeper insight into company </a:t>
            </a:r>
          </a:p>
          <a:p>
            <a:pPr marL="171450" indent="-171450">
              <a:buFont typeface="Arial" panose="020B0604020202020204" pitchFamily="34" charset="0"/>
              <a:buChar char="•"/>
            </a:pPr>
            <a:r>
              <a:rPr lang="en-GB" baseline="0" dirty="0"/>
              <a:t>Networking opportunities</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err="1"/>
              <a:t>Coachee</a:t>
            </a:r>
            <a:r>
              <a:rPr lang="en-GB" baseline="0" dirty="0"/>
              <a:t> Benefits:</a:t>
            </a:r>
          </a:p>
          <a:p>
            <a:pPr marL="171450" indent="-171450">
              <a:buFont typeface="Arial" panose="020B0604020202020204" pitchFamily="34" charset="0"/>
              <a:buChar char="•"/>
            </a:pPr>
            <a:r>
              <a:rPr lang="en-GB" baseline="0" dirty="0"/>
              <a:t>Dedicated time to focus on personal performance</a:t>
            </a:r>
          </a:p>
          <a:p>
            <a:pPr marL="171450" indent="-171450">
              <a:buFont typeface="Arial" panose="020B0604020202020204" pitchFamily="34" charset="0"/>
              <a:buChar char="•"/>
            </a:pPr>
            <a:r>
              <a:rPr lang="en-GB" baseline="0" dirty="0"/>
              <a:t>Increased motivation from coach </a:t>
            </a:r>
          </a:p>
          <a:p>
            <a:pPr marL="171450" indent="-171450">
              <a:buFont typeface="Arial" panose="020B0604020202020204" pitchFamily="34" charset="0"/>
              <a:buChar char="•"/>
            </a:pPr>
            <a:r>
              <a:rPr lang="en-GB" baseline="0" dirty="0"/>
              <a:t>Gain a better understanding and knowledge</a:t>
            </a:r>
          </a:p>
          <a:p>
            <a:pPr marL="171450" indent="-171450">
              <a:buFont typeface="Arial" panose="020B0604020202020204" pitchFamily="34" charset="0"/>
              <a:buChar char="•"/>
            </a:pPr>
            <a:r>
              <a:rPr lang="en-GB" baseline="0" dirty="0"/>
              <a:t>Career progression</a:t>
            </a:r>
          </a:p>
          <a:p>
            <a:pPr marL="171450" indent="-171450">
              <a:buFont typeface="Arial" panose="020B0604020202020204" pitchFamily="34" charset="0"/>
              <a:buChar char="•"/>
            </a:pPr>
            <a:r>
              <a:rPr lang="en-GB" baseline="0" dirty="0"/>
              <a:t>Better workplace satisfaction</a:t>
            </a:r>
          </a:p>
          <a:p>
            <a:pPr marL="171450" indent="-171450">
              <a:buFont typeface="Arial" panose="020B0604020202020204" pitchFamily="34" charset="0"/>
              <a:buChar char="•"/>
            </a:pPr>
            <a:r>
              <a:rPr lang="en-GB" baseline="0" dirty="0"/>
              <a:t>Improve listening/questioning skills</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dirty="0"/>
              <a:t>(Bright HR, 2019)</a:t>
            </a:r>
          </a:p>
          <a:p>
            <a:pPr marL="0" indent="0">
              <a:buFont typeface="Arial" panose="020B0604020202020204" pitchFamily="34" charset="0"/>
              <a:buNone/>
            </a:pPr>
            <a:endParaRPr lang="en-GB" dirty="0"/>
          </a:p>
          <a:p>
            <a:r>
              <a:rPr lang="en-GB" dirty="0"/>
              <a:t>Mentor</a:t>
            </a:r>
            <a:r>
              <a:rPr lang="en-GB" baseline="0" dirty="0"/>
              <a:t> Benefits:</a:t>
            </a:r>
          </a:p>
          <a:p>
            <a:pPr marL="171450" indent="-171450">
              <a:buFont typeface="Arial" panose="020B0604020202020204" pitchFamily="34" charset="0"/>
              <a:buChar char="•"/>
            </a:pPr>
            <a:r>
              <a:rPr lang="en-GB" baseline="0" dirty="0"/>
              <a:t>The opportunity to pass on knowledge and experience</a:t>
            </a:r>
          </a:p>
          <a:p>
            <a:pPr marL="171450" indent="-171450">
              <a:buFont typeface="Arial" panose="020B0604020202020204" pitchFamily="34" charset="0"/>
              <a:buChar char="•"/>
            </a:pPr>
            <a:r>
              <a:rPr lang="en-GB" baseline="0" dirty="0"/>
              <a:t>Build relationships</a:t>
            </a:r>
          </a:p>
          <a:p>
            <a:pPr marL="171450" indent="-171450">
              <a:buFont typeface="Arial" panose="020B0604020202020204" pitchFamily="34" charset="0"/>
              <a:buChar char="•"/>
            </a:pPr>
            <a:r>
              <a:rPr lang="en-GB" baseline="0" dirty="0"/>
              <a:t>Receive feedback </a:t>
            </a:r>
          </a:p>
          <a:p>
            <a:pPr marL="171450" indent="-171450">
              <a:buFont typeface="Arial" panose="020B0604020202020204" pitchFamily="34" charset="0"/>
              <a:buChar char="•"/>
            </a:pPr>
            <a:r>
              <a:rPr lang="en-GB" baseline="0" dirty="0"/>
              <a:t>Networking</a:t>
            </a:r>
          </a:p>
          <a:p>
            <a:pPr marL="171450" indent="-171450">
              <a:buFont typeface="Arial" panose="020B0604020202020204" pitchFamily="34" charset="0"/>
              <a:buChar char="•"/>
            </a:pPr>
            <a:endParaRPr lang="en-GB" baseline="0" dirty="0"/>
          </a:p>
          <a:p>
            <a:r>
              <a:rPr lang="en-GB" baseline="0" dirty="0"/>
              <a:t>Mentee Benefits:</a:t>
            </a:r>
          </a:p>
          <a:p>
            <a:pPr marL="171450" indent="-171450">
              <a:buFont typeface="Arial" panose="020B0604020202020204" pitchFamily="34" charset="0"/>
              <a:buChar char="•"/>
            </a:pPr>
            <a:r>
              <a:rPr lang="en-GB" baseline="0" dirty="0"/>
              <a:t>Improve personal performance</a:t>
            </a:r>
          </a:p>
          <a:p>
            <a:pPr marL="171450" indent="-171450">
              <a:buFont typeface="Arial" panose="020B0604020202020204" pitchFamily="34" charset="0"/>
              <a:buChar char="•"/>
            </a:pPr>
            <a:r>
              <a:rPr lang="en-GB" baseline="0" dirty="0"/>
              <a:t>Reduced stress due to being able to discuss things with mentor</a:t>
            </a:r>
          </a:p>
          <a:p>
            <a:pPr marL="171450" indent="-171450">
              <a:buFont typeface="Arial" panose="020B0604020202020204" pitchFamily="34" charset="0"/>
              <a:buChar char="•"/>
            </a:pPr>
            <a:r>
              <a:rPr lang="en-GB" baseline="0" dirty="0"/>
              <a:t>Opportunities to move upwards</a:t>
            </a:r>
          </a:p>
          <a:p>
            <a:pPr marL="171450" indent="-171450">
              <a:buFont typeface="Arial" panose="020B0604020202020204" pitchFamily="34" charset="0"/>
              <a:buChar char="•"/>
            </a:pPr>
            <a:r>
              <a:rPr lang="en-GB" baseline="0" dirty="0"/>
              <a:t>Provide feedback </a:t>
            </a:r>
          </a:p>
          <a:p>
            <a:pPr marL="171450" indent="-171450">
              <a:buFont typeface="Arial" panose="020B0604020202020204" pitchFamily="34" charset="0"/>
              <a:buChar char="•"/>
            </a:pPr>
            <a:r>
              <a:rPr lang="en-GB" baseline="0" dirty="0"/>
              <a:t>Build self awareness</a:t>
            </a:r>
          </a:p>
          <a:p>
            <a:pPr marL="171450" indent="-171450">
              <a:buFont typeface="Arial" panose="020B0604020202020204" pitchFamily="34" charset="0"/>
              <a:buChar char="•"/>
            </a:pPr>
            <a:r>
              <a:rPr lang="en-GB" baseline="0" dirty="0"/>
              <a:t>Gain a greater understanding of own role and organisation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(Beevers and Rea, 2016)</a:t>
            </a:r>
          </a:p>
          <a:p>
            <a:pPr marL="0" indent="0">
              <a:buFont typeface="Arial" panose="020B0604020202020204" pitchFamily="34" charset="0"/>
              <a:buNone/>
            </a:pPr>
            <a:endParaRPr lang="en-GB" baseline="0" dirty="0"/>
          </a:p>
          <a:p>
            <a:pPr marL="0" indent="0" algn="r">
              <a:buFont typeface="Arial" panose="020B0604020202020204" pitchFamily="34" charset="0"/>
              <a:buNone/>
            </a:pPr>
            <a:endParaRPr lang="en-GB" baseline="0" dirty="0"/>
          </a:p>
          <a:p>
            <a:pPr marL="171450" indent="-171450">
              <a:buFont typeface="Arial" panose="020B0604020202020204"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11</a:t>
            </a:fld>
            <a:endParaRPr lang="en-GB" dirty="0"/>
          </a:p>
        </p:txBody>
      </p:sp>
    </p:spTree>
    <p:extLst>
      <p:ext uri="{BB962C8B-B14F-4D97-AF65-F5344CB8AC3E}">
        <p14:creationId xmlns:p14="http://schemas.microsoft.com/office/powerpoint/2010/main" val="3542049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a:t>
            </a:r>
            <a:r>
              <a:rPr lang="en-GB" baseline="0" dirty="0"/>
              <a:t> to the CIPD management play a central role in managing coaching and mentoring within the organisation.  The results of coaching and mentoring come down the managements input and the relationships. This also does contribute to managing the overall success of the implementation.  It is important for management to understand the relevance of why and how this is being implemented and also the creditability of any coaching and mentoring models used in the previous slides (CIPD, 2019).   </a:t>
            </a:r>
          </a:p>
          <a:p>
            <a:endParaRPr lang="en-GB" dirty="0"/>
          </a:p>
          <a:p>
            <a:r>
              <a:rPr lang="en-GB" dirty="0"/>
              <a:t>What is the managers</a:t>
            </a:r>
            <a:r>
              <a:rPr lang="en-GB" baseline="0" dirty="0"/>
              <a:t> role:</a:t>
            </a:r>
          </a:p>
          <a:p>
            <a:pPr marL="171450" indent="-171450">
              <a:buFont typeface="Arial" panose="020B0604020202020204" pitchFamily="34" charset="0"/>
              <a:buChar char="•"/>
            </a:pPr>
            <a:r>
              <a:rPr lang="en-GB" dirty="0"/>
              <a:t>Work as a team</a:t>
            </a:r>
          </a:p>
          <a:p>
            <a:pPr marL="171450" indent="-171450">
              <a:buFont typeface="Arial" panose="020B0604020202020204" pitchFamily="34" charset="0"/>
              <a:buChar char="•"/>
            </a:pPr>
            <a:r>
              <a:rPr lang="en-GB" dirty="0"/>
              <a:t>Create “Coaching” culture</a:t>
            </a:r>
          </a:p>
          <a:p>
            <a:pPr marL="171450" indent="-171450">
              <a:buFont typeface="Arial" panose="020B0604020202020204" pitchFamily="34" charset="0"/>
              <a:buChar char="•"/>
            </a:pPr>
            <a:r>
              <a:rPr lang="en-GB" dirty="0"/>
              <a:t>Delegate staff</a:t>
            </a:r>
          </a:p>
          <a:p>
            <a:pPr marL="171450" indent="-171450">
              <a:buFont typeface="Arial" panose="020B0604020202020204" pitchFamily="34" charset="0"/>
              <a:buChar char="•"/>
            </a:pPr>
            <a:r>
              <a:rPr lang="en-GB" dirty="0"/>
              <a:t>Team building</a:t>
            </a:r>
          </a:p>
          <a:p>
            <a:pPr marL="171450" indent="-171450">
              <a:buFont typeface="Arial" panose="020B0604020202020204" pitchFamily="34" charset="0"/>
              <a:buChar char="•"/>
            </a:pPr>
            <a:r>
              <a:rPr lang="en-GB" dirty="0"/>
              <a:t>Planning and reviewing</a:t>
            </a:r>
          </a:p>
          <a:p>
            <a:pPr marL="171450" indent="-171450">
              <a:buFont typeface="Arial" panose="020B0604020202020204" pitchFamily="34" charset="0"/>
              <a:buChar char="•"/>
            </a:pPr>
            <a:r>
              <a:rPr lang="en-GB" dirty="0"/>
              <a:t>Team work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Self-coaching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a:t>(Brockbank and McGill, 2006)</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a:t>Downey (2003) also stated that leadership is also part of the line managers role within the organisation and that coaching is now a vital part to the line managers role.</a:t>
            </a:r>
          </a:p>
          <a:p>
            <a:pPr marL="0" indent="0">
              <a:buFont typeface="Arial" panose="020B0604020202020204" pitchFamily="34" charset="0"/>
              <a:buNone/>
            </a:pPr>
            <a:endParaRPr lang="en-GB" dirty="0"/>
          </a:p>
          <a:p>
            <a:pPr marL="0" indent="0">
              <a:buFont typeface="Arial" panose="020B0604020202020204" pitchFamily="34" charset="0"/>
              <a:buNone/>
            </a:pPr>
            <a:r>
              <a:rPr lang="en-US" dirty="0"/>
              <a:t>Beevers and Rea</a:t>
            </a:r>
            <a:r>
              <a:rPr lang="en-US" baseline="0" dirty="0"/>
              <a:t> (2016) states </a:t>
            </a:r>
            <a:r>
              <a:rPr lang="en-GB" dirty="0"/>
              <a:t>It</a:t>
            </a:r>
            <a:r>
              <a:rPr lang="en-GB" baseline="0" dirty="0"/>
              <a:t> is also for managers to interpret and effectively use different communication techniques, this feeds back to the overall success of the coaching and mentoring strategy such as:</a:t>
            </a:r>
          </a:p>
          <a:p>
            <a:pPr marL="171450" indent="-171450">
              <a:buFont typeface="Arial" panose="020B0604020202020204" pitchFamily="34" charset="0"/>
              <a:buChar char="•"/>
            </a:pPr>
            <a:r>
              <a:rPr lang="en-GB" baseline="0" dirty="0"/>
              <a:t>Active listening- asking questions, engage, recap, summarise</a:t>
            </a:r>
          </a:p>
          <a:p>
            <a:pPr marL="171450" indent="-171450">
              <a:buFont typeface="Arial" panose="020B0604020202020204" pitchFamily="34" charset="0"/>
              <a:buChar char="•"/>
            </a:pPr>
            <a:r>
              <a:rPr lang="en-GB" baseline="0" dirty="0"/>
              <a:t>Asking questions –powerful questions- PARIRIE questions, this can have a “significant , positive impact on the quality and direction of a persons thinking about issues important to them”  David Clutterbuck Partnership (2012).</a:t>
            </a:r>
          </a:p>
          <a:p>
            <a:pPr marL="171450" indent="-171450">
              <a:buFont typeface="Arial" panose="020B0604020202020204" pitchFamily="34" charset="0"/>
              <a:buChar char="•"/>
            </a:pPr>
            <a:r>
              <a:rPr lang="en-GB" baseline="0" dirty="0"/>
              <a:t>Providing and eliciting feedback – constructive feedback, action, impact, desired outcome</a:t>
            </a:r>
          </a:p>
          <a:p>
            <a:pPr marL="171450" indent="-171450">
              <a:buFont typeface="Arial" panose="020B0604020202020204" pitchFamily="34" charset="0"/>
              <a:buChar char="•"/>
            </a:pPr>
            <a:r>
              <a:rPr lang="en-GB" baseline="0" dirty="0"/>
              <a:t>Being able to manage difficult conversations</a:t>
            </a:r>
          </a:p>
          <a:p>
            <a:pPr marL="171450" indent="-171450">
              <a:buFont typeface="Arial" panose="020B0604020202020204" pitchFamily="34" charset="0"/>
              <a:buChar char="•"/>
            </a:pPr>
            <a:r>
              <a:rPr lang="en-GB" baseline="0" dirty="0"/>
              <a:t>Empathy</a:t>
            </a:r>
          </a:p>
          <a:p>
            <a:pPr marL="171450" indent="-171450">
              <a:buFont typeface="Arial" panose="020B0604020202020204" pitchFamily="34" charset="0"/>
              <a:buChar char="•"/>
            </a:pPr>
            <a:r>
              <a:rPr lang="en-GB" baseline="0" dirty="0"/>
              <a:t>Reflection </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baseline="0"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12</a:t>
            </a:fld>
            <a:endParaRPr lang="en-GB" dirty="0"/>
          </a:p>
        </p:txBody>
      </p:sp>
    </p:spTree>
    <p:extLst>
      <p:ext uri="{BB962C8B-B14F-4D97-AF65-F5344CB8AC3E}">
        <p14:creationId xmlns:p14="http://schemas.microsoft.com/office/powerpoint/2010/main" val="2149618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important for Line managers to be supported</a:t>
            </a:r>
            <a:r>
              <a:rPr lang="en-GB" baseline="0" dirty="0"/>
              <a:t> in this role. This could be by providing training in the following:</a:t>
            </a:r>
          </a:p>
          <a:p>
            <a:pPr marL="228600" indent="-228600">
              <a:buFont typeface="+mj-lt"/>
              <a:buAutoNum type="arabicPeriod"/>
            </a:pPr>
            <a:r>
              <a:rPr lang="en-GB" baseline="0" dirty="0"/>
              <a:t>Soft skills training -  David Kolb says that these skills enable a person do their job well . These skills are Interpersonal Skills, informational Skills, Analytical skills and behavioural skills. This can identify the strengths and weaknesses that can help in reaching goals and skill development (Experience Based Learning Systems,2019)</a:t>
            </a:r>
          </a:p>
          <a:p>
            <a:pPr marL="228600" indent="-228600">
              <a:buFont typeface="+mj-lt"/>
              <a:buAutoNum type="arabicPeriod"/>
            </a:pPr>
            <a:r>
              <a:rPr lang="en-GB" baseline="0" dirty="0"/>
              <a:t>Coaching and mentoring </a:t>
            </a:r>
          </a:p>
          <a:p>
            <a:pPr marL="228600" indent="-228600">
              <a:buFont typeface="+mj-lt"/>
              <a:buAutoNum type="arabicPeriod"/>
            </a:pPr>
            <a:r>
              <a:rPr lang="en-GB" baseline="0" dirty="0"/>
              <a:t>Handling difficult conversations</a:t>
            </a:r>
          </a:p>
          <a:p>
            <a:pPr marL="228600" indent="-228600">
              <a:buFont typeface="+mj-lt"/>
              <a:buAutoNum type="arabicPeriod"/>
            </a:pPr>
            <a:r>
              <a:rPr lang="en-GB" baseline="0" dirty="0"/>
              <a:t>Giving feedback</a:t>
            </a:r>
          </a:p>
          <a:p>
            <a:pPr marL="228600" indent="-228600">
              <a:buFont typeface="+mj-lt"/>
              <a:buAutoNum type="arabicPeriod"/>
            </a:pPr>
            <a:r>
              <a:rPr lang="en-GB" baseline="0" dirty="0"/>
              <a:t>Listening</a:t>
            </a:r>
          </a:p>
          <a:p>
            <a:pPr marL="228600" indent="-228600">
              <a:buFont typeface="+mj-lt"/>
              <a:buAutoNum type="arabicPeriod"/>
            </a:pPr>
            <a:r>
              <a:rPr lang="en-GB" baseline="0" dirty="0"/>
              <a:t>Asking questions</a:t>
            </a:r>
          </a:p>
          <a:p>
            <a:pPr marL="228600" indent="-228600">
              <a:buFont typeface="+mj-lt"/>
              <a:buAutoNum type="arabicPeriod"/>
            </a:pPr>
            <a:r>
              <a:rPr lang="en-GB" baseline="0" dirty="0"/>
              <a:t>Dealing with different personalities</a:t>
            </a:r>
          </a:p>
          <a:p>
            <a:pPr marL="228600" indent="-228600">
              <a:buFont typeface="+mj-lt"/>
              <a:buAutoNum type="arabicPeriod"/>
            </a:pPr>
            <a:r>
              <a:rPr lang="en-GB" baseline="0" dirty="0"/>
              <a:t>Motivation – Linking to Maslow's hierarchy of needs – This is where Maslow created a hierarchy with 5 stages and said that people are motivated to work for certain needs and that certain needs take priority.  These needs are from bottom upwards : Physiological, Safety, Love and belonging, esteem and self-actualization (Simply Psychology, 2018)</a:t>
            </a:r>
          </a:p>
          <a:p>
            <a:pPr marL="228600" indent="-228600">
              <a:buFont typeface="+mj-lt"/>
              <a:buAutoNum type="arabicPeriod"/>
            </a:pPr>
            <a:r>
              <a:rPr lang="en-GB" baseline="0" dirty="0"/>
              <a:t>The ability to share information</a:t>
            </a:r>
          </a:p>
          <a:p>
            <a:pPr marL="228600" indent="-228600">
              <a:buFont typeface="+mj-lt"/>
              <a:buAutoNum type="arabicPeriod"/>
            </a:pPr>
            <a:r>
              <a:rPr lang="en-GB" baseline="0" dirty="0"/>
              <a:t>Discretionary effort</a:t>
            </a:r>
          </a:p>
          <a:p>
            <a:pPr marL="228600" indent="-228600">
              <a:buFont typeface="+mj-lt"/>
              <a:buAutoNum type="arabicPeriod"/>
            </a:pPr>
            <a:r>
              <a:rPr lang="en-GB" baseline="0" dirty="0"/>
              <a:t>Team management</a:t>
            </a:r>
          </a:p>
          <a:p>
            <a:pPr marL="228600" indent="-228600">
              <a:buFont typeface="+mj-lt"/>
              <a:buAutoNum type="arabicPeriod"/>
            </a:pPr>
            <a:endParaRPr lang="en-GB" baseline="0"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13</a:t>
            </a:fld>
            <a:endParaRPr lang="en-GB" dirty="0"/>
          </a:p>
        </p:txBody>
      </p:sp>
    </p:spTree>
    <p:extLst>
      <p:ext uri="{BB962C8B-B14F-4D97-AF65-F5344CB8AC3E}">
        <p14:creationId xmlns:p14="http://schemas.microsoft.com/office/powerpoint/2010/main" val="508520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dirty="0"/>
              <a:t>Vertical and Horizontal Integration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We have the support from the senior management at AZ Media devices., will this also be supported by line managers?  The coaching and mentoring programme will be aligned with the business plan, organisational values and mission statement as we are doing this to support the staff and reach the end goal of improving performance. This will overall contribute to improved organisational performance (Small Businesses, 2018)</a:t>
            </a:r>
          </a:p>
          <a:p>
            <a:endParaRPr lang="en-GB" baseline="0" dirty="0"/>
          </a:p>
          <a:p>
            <a:endParaRPr lang="en-GB" baseline="0" dirty="0"/>
          </a:p>
          <a:p>
            <a:r>
              <a:rPr lang="en-GB" baseline="0" dirty="0"/>
              <a:t>2- Coaching Contract</a:t>
            </a:r>
          </a:p>
          <a:p>
            <a:r>
              <a:rPr lang="en-GB" baseline="0" dirty="0"/>
              <a:t>All candidates will receive a coaching contract which sets out the standards expected from both coaches/mentors and as the </a:t>
            </a:r>
            <a:r>
              <a:rPr lang="en-GB" baseline="0" dirty="0" err="1"/>
              <a:t>coachee</a:t>
            </a:r>
            <a:r>
              <a:rPr lang="en-GB" baseline="0" dirty="0"/>
              <a:t> or mentee.  This will also set out the process of the strategy and the support from the senior management and line managers. This will also show the parties needed such as staff committees and trade unions and also will list the legalities of the coaching contract if this is not abided by and ensure protection for candidates. (The Coaching Network, 2019)</a:t>
            </a:r>
          </a:p>
          <a:p>
            <a:endParaRPr lang="en-GB" baseline="0" dirty="0"/>
          </a:p>
          <a:p>
            <a:endParaRPr lang="en-GB" baseline="0" dirty="0"/>
          </a:p>
          <a:p>
            <a:r>
              <a:rPr lang="en-GB" baseline="0" dirty="0"/>
              <a:t>3- Data Protection</a:t>
            </a:r>
          </a:p>
          <a:p>
            <a:r>
              <a:rPr lang="en-GB" baseline="0" dirty="0"/>
              <a:t>GDPR update came into action May 2018.</a:t>
            </a:r>
            <a:r>
              <a:rPr lang="en-GB" sz="1200" kern="1200" dirty="0">
                <a:solidFill>
                  <a:schemeClr val="tx1"/>
                </a:solidFill>
                <a:effectLst/>
                <a:latin typeface="+mn-lt"/>
                <a:ea typeface="+mn-ea"/>
                <a:cs typeface="+mn-cs"/>
              </a:rPr>
              <a:t> As stated on GOV  UK (2019) When collecting the relevant data needed from the </a:t>
            </a:r>
            <a:r>
              <a:rPr lang="en-GB" sz="1200" kern="1200" dirty="0" err="1">
                <a:solidFill>
                  <a:schemeClr val="tx1"/>
                </a:solidFill>
                <a:effectLst/>
                <a:latin typeface="+mn-lt"/>
                <a:ea typeface="+mn-ea"/>
                <a:cs typeface="+mn-cs"/>
              </a:rPr>
              <a:t>coachee’s</a:t>
            </a:r>
            <a:r>
              <a:rPr lang="en-GB" sz="1200" kern="1200" dirty="0">
                <a:solidFill>
                  <a:schemeClr val="tx1"/>
                </a:solidFill>
                <a:effectLst/>
                <a:latin typeface="+mn-lt"/>
                <a:ea typeface="+mn-ea"/>
                <a:cs typeface="+mn-cs"/>
              </a:rPr>
              <a:t>/mentees, it is crucial for AZ Media Devices to be clear on what data they are keeping, how this is going to be processed and also have a legitimate reason as to what this is going to be used for. There</a:t>
            </a:r>
            <a:r>
              <a:rPr lang="en-GB" sz="1200" kern="1200" baseline="0" dirty="0">
                <a:solidFill>
                  <a:schemeClr val="tx1"/>
                </a:solidFill>
                <a:effectLst/>
                <a:latin typeface="+mn-lt"/>
                <a:ea typeface="+mn-ea"/>
                <a:cs typeface="+mn-cs"/>
              </a:rPr>
              <a:t> is no also a no fee for people to be able to submit a subject access request to obtain all data they have on them. Data must be secured correctly and securely as if breached can lead in financial and legal implication of maximum fine of £18 million.  This could be data such as coaching policies, coaching contracts and other sensitive information such as supervisions or appraisals.</a:t>
            </a:r>
          </a:p>
          <a:p>
            <a:endParaRPr lang="en-GB" sz="1200" kern="1200" baseline="0" dirty="0">
              <a:solidFill>
                <a:schemeClr val="tx1"/>
              </a:solidFill>
              <a:effectLst/>
              <a:latin typeface="+mn-lt"/>
              <a:ea typeface="+mn-ea"/>
              <a:cs typeface="+mn-cs"/>
            </a:endParaRPr>
          </a:p>
          <a:p>
            <a:endParaRPr lang="en-GB" sz="1200" kern="1200" baseline="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3199CD-3E1B-4AE6-990F-76F925F5EA9F}" type="slidenum">
              <a:rPr lang="en-GB" smtClean="0"/>
              <a:t>14</a:t>
            </a:fld>
            <a:endParaRPr lang="en-GB" dirty="0"/>
          </a:p>
        </p:txBody>
      </p:sp>
    </p:spTree>
    <p:extLst>
      <p:ext uri="{BB962C8B-B14F-4D97-AF65-F5344CB8AC3E}">
        <p14:creationId xmlns:p14="http://schemas.microsoft.com/office/powerpoint/2010/main" val="1800877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15</a:t>
            </a:fld>
            <a:endParaRPr lang="en-GB" dirty="0"/>
          </a:p>
        </p:txBody>
      </p:sp>
    </p:spTree>
    <p:extLst>
      <p:ext uri="{BB962C8B-B14F-4D97-AF65-F5344CB8AC3E}">
        <p14:creationId xmlns:p14="http://schemas.microsoft.com/office/powerpoint/2010/main" val="35951247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endParaRPr lang="en-GB" dirty="0"/>
          </a:p>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16</a:t>
            </a:fld>
            <a:endParaRPr lang="en-GB" dirty="0"/>
          </a:p>
        </p:txBody>
      </p:sp>
    </p:spTree>
    <p:extLst>
      <p:ext uri="{BB962C8B-B14F-4D97-AF65-F5344CB8AC3E}">
        <p14:creationId xmlns:p14="http://schemas.microsoft.com/office/powerpoint/2010/main" val="935257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b="1" cap="none" spc="0">
                <a:ln w="9525">
                  <a:noFill/>
                  <a:prstDash val="solid"/>
                </a:ln>
                <a:solidFill>
                  <a:schemeClr val="tx1"/>
                </a:solidFill>
                <a:effectLst/>
              </a:defRPr>
            </a:lvl1pPr>
          </a:lstStyle>
          <a:p>
            <a:r>
              <a:rPr lang="en-US"/>
              <a:t>Click to edit Master title style</a:t>
            </a:r>
            <a:endParaRPr dirty="0"/>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b="1"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7" name="Date Placeholder 6"/>
          <p:cNvSpPr>
            <a:spLocks noGrp="1"/>
          </p:cNvSpPr>
          <p:nvPr>
            <p:ph type="dt" sz="half" idx="10"/>
          </p:nvPr>
        </p:nvSpPr>
        <p:spPr/>
        <p:txBody>
          <a:bodyPr/>
          <a:lstStyle>
            <a:lvl1pPr>
              <a:defRPr sz="1100"/>
            </a:lvl1pPr>
          </a:lstStyle>
          <a:p>
            <a:fld id="{1D2498CD-A622-4ACC-98D8-8365C1B868F0}" type="datetime1">
              <a:rPr lang="en-US" smtClean="0"/>
              <a:pPr/>
              <a:t>5/4/2019</a:t>
            </a:fld>
            <a:endParaRPr lang="en-US" dirty="0"/>
          </a:p>
        </p:txBody>
      </p:sp>
      <p:sp>
        <p:nvSpPr>
          <p:cNvPr id="8" name="Footer Placeholder 7"/>
          <p:cNvSpPr>
            <a:spLocks noGrp="1"/>
          </p:cNvSpPr>
          <p:nvPr>
            <p:ph type="ftr" sz="quarter" idx="11"/>
          </p:nvPr>
        </p:nvSpPr>
        <p:spPr/>
        <p:txBody>
          <a:bodyPr/>
          <a:lstStyle>
            <a:lvl1pPr>
              <a:defRPr sz="1100"/>
            </a:lvl1pPr>
          </a:lstStyle>
          <a:p>
            <a:r>
              <a:rPr lang="en-US" dirty="0"/>
              <a:t>Add a footer</a:t>
            </a:r>
          </a:p>
        </p:txBody>
      </p:sp>
      <p:sp>
        <p:nvSpPr>
          <p:cNvPr id="9" name="Slide Number Placeholder 8"/>
          <p:cNvSpPr>
            <a:spLocks noGrp="1"/>
          </p:cNvSpPr>
          <p:nvPr>
            <p:ph type="sldNum" sz="quarter" idx="12"/>
          </p:nvPr>
        </p:nvSpPr>
        <p:spPr/>
        <p:txBody>
          <a:bodyPr/>
          <a:lstStyle>
            <a:lvl1pPr>
              <a:defRPr sz="1100"/>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146780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1CEBF3DB-CE40-42F4-BAF4-5D73D1160093}" type="datetime1">
              <a:rPr lang="en-US" smtClean="0"/>
              <a:t>5/4/2019</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293880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effectLst/>
              </a:defRPr>
            </a:lvl1pPr>
          </a:lstStyle>
          <a:p>
            <a:r>
              <a:rPr lang="en-US"/>
              <a:t>Click to edit Master title style</a:t>
            </a:r>
            <a:endParaRPr dirty="0"/>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23ECA6E5-33C6-44C3-9324-1BC5DF93F43F}" type="datetime1">
              <a:rPr lang="en-US" smtClean="0"/>
              <a:t>5/4/2019</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699672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2" y="381000"/>
            <a:ext cx="9144002" cy="1371600"/>
          </a:xfrm>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09C9C1D9-07E1-4387-AF34-89EE2802766D}" type="datetime1">
              <a:rPr lang="en-US" smtClean="0"/>
              <a:t>5/4/2019</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461894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2" y="381000"/>
            <a:ext cx="9144002" cy="13716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769E85B-B39A-43E9-82DE-E3279D984288}" type="datetime1">
              <a:rPr lang="en-US" smtClean="0"/>
              <a:t>5/4/2019</a:t>
            </a:fld>
            <a:endParaRPr lang="en-US" dirty="0"/>
          </a:p>
        </p:txBody>
      </p:sp>
      <p:sp>
        <p:nvSpPr>
          <p:cNvPr id="9" name="Slide Number Placeholder 8"/>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81199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D0270C95-D35D-47FC-816D-E56328637043}" type="datetime1">
              <a:rPr lang="en-US" smtClean="0"/>
              <a:t>5/4/2019</a:t>
            </a:fld>
            <a:endParaRPr lang="en-US" dirty="0"/>
          </a:p>
        </p:txBody>
      </p:sp>
      <p:sp>
        <p:nvSpPr>
          <p:cNvPr id="5" name="Slide Number Placeholder 4"/>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054585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151163A7-695C-4C09-B334-6924060F5B71}" type="datetime1">
              <a:rPr lang="en-US" smtClean="0"/>
              <a:t>5/4/2019</a:t>
            </a:fld>
            <a:endParaRPr lang="en-US" dirty="0"/>
          </a:p>
        </p:txBody>
      </p:sp>
      <p:sp>
        <p:nvSpPr>
          <p:cNvPr id="4" name="Slide Number Placeholder 3"/>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084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C5B6D02-49B3-41C1-9893-391F698AE757}" type="datetime1">
              <a:rPr lang="en-US" smtClean="0"/>
              <a:t>5/4/2019</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465569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D91AC91-90B4-40B7-917F-BAE86E369F96}" type="datetime1">
              <a:rPr lang="en-US" smtClean="0"/>
              <a:t>5/4/2019</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85115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6EB2CF6B-193C-4CEB-9860-F1C5F0818FA3}" type="datetime1">
              <a:rPr lang="en-US" smtClean="0"/>
              <a:t>5/4/2019</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41395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856CBC3-4EDC-4C84-BDD0-15F2AD890B92}" type="datetime1">
              <a:rPr lang="en-US" smtClean="0"/>
              <a:t>5/4/2019</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689305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a:ln>
            <a:noFill/>
          </a:ln>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dirty="0"/>
              <a:t>Add a footer</a:t>
            </a:r>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BB4AB525-F3F4-481A-B8D5-B732FA9EB082}" type="datetime1">
              <a:rPr lang="en-US" smtClean="0"/>
              <a:pPr/>
              <a:t>5/4/2019</a:t>
            </a:fld>
            <a:endParaRPr lang="en-US" dirty="0"/>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24453442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b="1" kern="1200" cap="none" spc="0" baseline="0">
          <a:ln w="9525">
            <a:noFill/>
            <a:prstDash val="solid"/>
          </a:ln>
          <a:solidFill>
            <a:schemeClr val="accent5"/>
          </a:solidFill>
          <a:effectLst/>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righthr.com/articles/training/coaching-mentoring/benefits-of-coaching-and-mentoring-in-the-workpla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businessballs.com/coaching-and-mentoring/oscar-mode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earningfromexperience.com/themes/kolb-learning-skills-profile-lsp/"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simplypsychology.org/maslow.html" TargetMode="External"/><Relationship Id="rId4" Type="http://schemas.openxmlformats.org/officeDocument/2006/relationships/hyperlink" Target="https://www.selfleadership.com/what-is-coaching/"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www.coachingnetwork.org.uk/information-portal/Articles/ViewArticle.asp?artId=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AZ Media Devices</a:t>
            </a:r>
          </a:p>
        </p:txBody>
      </p:sp>
      <p:sp>
        <p:nvSpPr>
          <p:cNvPr id="3" name="Subtitle 2"/>
          <p:cNvSpPr>
            <a:spLocks noGrp="1"/>
          </p:cNvSpPr>
          <p:nvPr>
            <p:ph type="subTitle" idx="1"/>
          </p:nvPr>
        </p:nvSpPr>
        <p:spPr>
          <a:xfrm>
            <a:off x="1037482" y="5373216"/>
            <a:ext cx="8229600" cy="1219200"/>
          </a:xfrm>
        </p:spPr>
        <p:txBody>
          <a:bodyPr>
            <a:normAutofit fontScale="92500" lnSpcReduction="20000"/>
          </a:bodyPr>
          <a:lstStyle/>
          <a:p>
            <a:r>
              <a:rPr lang="en-US" dirty="0"/>
              <a:t>COACHING AND MENTORING PROPOSAL</a:t>
            </a:r>
          </a:p>
          <a:p>
            <a:endParaRPr lang="en-US" dirty="0"/>
          </a:p>
          <a:p>
            <a:r>
              <a:rPr lang="en-US" dirty="0"/>
              <a:t>COURTNEY MORGAN</a:t>
            </a:r>
          </a:p>
          <a:p>
            <a:endParaRPr lang="en-US" dirty="0"/>
          </a:p>
          <a:p>
            <a:r>
              <a:rPr lang="en-US" dirty="0"/>
              <a:t>Student Number : 1806850</a:t>
            </a:r>
          </a:p>
          <a:p>
            <a:endParaRPr lang="en-US" dirty="0"/>
          </a:p>
          <a:p>
            <a:endParaRPr lang="en-US" dirty="0"/>
          </a:p>
        </p:txBody>
      </p:sp>
    </p:spTree>
    <p:extLst>
      <p:ext uri="{BB962C8B-B14F-4D97-AF65-F5344CB8AC3E}">
        <p14:creationId xmlns:p14="http://schemas.microsoft.com/office/powerpoint/2010/main" val="42144898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765820" y="188640"/>
            <a:ext cx="9144001" cy="1371600"/>
          </a:xfrm>
        </p:spPr>
        <p:txBody>
          <a:bodyPr/>
          <a:lstStyle/>
          <a:p>
            <a:r>
              <a:rPr lang="en-US" dirty="0"/>
              <a:t>Coaching and Mentoring at AZ Media Devices….</a:t>
            </a:r>
          </a:p>
        </p:txBody>
      </p:sp>
      <p:sp>
        <p:nvSpPr>
          <p:cNvPr id="14" name="Content Placeholder 13"/>
          <p:cNvSpPr>
            <a:spLocks noGrp="1"/>
          </p:cNvSpPr>
          <p:nvPr>
            <p:ph idx="1"/>
          </p:nvPr>
        </p:nvSpPr>
        <p:spPr>
          <a:xfrm>
            <a:off x="549796" y="1772816"/>
            <a:ext cx="10873208" cy="4401904"/>
          </a:xfrm>
        </p:spPr>
        <p:txBody>
          <a:bodyPr>
            <a:normAutofit/>
          </a:bodyPr>
          <a:lstStyle/>
          <a:p>
            <a:r>
              <a:rPr lang="en-GB" sz="2000" dirty="0"/>
              <a:t>AZ Media is a technology company </a:t>
            </a:r>
          </a:p>
          <a:p>
            <a:r>
              <a:rPr lang="en-GB" sz="2000" dirty="0"/>
              <a:t>300 employees based on site  </a:t>
            </a:r>
          </a:p>
          <a:p>
            <a:r>
              <a:rPr lang="en-GB" sz="2000" dirty="0"/>
              <a:t>AZ Media devices has some change taking place within the next 2 years</a:t>
            </a:r>
          </a:p>
          <a:p>
            <a:r>
              <a:rPr lang="en-GB" sz="2000" dirty="0"/>
              <a:t>Stagnant learning and development department</a:t>
            </a:r>
          </a:p>
          <a:p>
            <a:r>
              <a:rPr lang="en-GB" sz="2000" dirty="0"/>
              <a:t>Line managers have little knowledge about Coaching and Mentoring </a:t>
            </a:r>
          </a:p>
          <a:p>
            <a:r>
              <a:rPr lang="en-GB" sz="2000" dirty="0"/>
              <a:t>“Coaching and mentoring can be effective approaches to developing employees. Both have grown in popularity, with many employers using them to enhance the skills, knowledge and performance of their people around specific skills and goals”  CIPD 2019</a:t>
            </a:r>
          </a:p>
          <a:p>
            <a:r>
              <a:rPr lang="en-GB" sz="2000" dirty="0"/>
              <a:t>Training is not just about sending staff on courses</a:t>
            </a:r>
          </a:p>
          <a:p>
            <a:pPr marL="0" lvl="0" indent="0">
              <a:buNone/>
            </a:pPr>
            <a:endParaRPr lang="en-GB" sz="2000" dirty="0"/>
          </a:p>
          <a:p>
            <a:pPr marL="0" lvl="0" indent="0">
              <a:buNone/>
            </a:pPr>
            <a:endParaRPr lang="en-US" sz="2000" dirty="0"/>
          </a:p>
        </p:txBody>
      </p:sp>
      <p:pic>
        <p:nvPicPr>
          <p:cNvPr id="4100" name="Picture 4" descr="Image result for coaching and mentor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6820" y="5202262"/>
            <a:ext cx="2032136" cy="13230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coaching and mentor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02524" y="5220007"/>
            <a:ext cx="1989749" cy="1305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6944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Coaching?</a:t>
            </a:r>
          </a:p>
        </p:txBody>
      </p:sp>
      <p:sp>
        <p:nvSpPr>
          <p:cNvPr id="3" name="Content Placeholder 2"/>
          <p:cNvSpPr>
            <a:spLocks noGrp="1"/>
          </p:cNvSpPr>
          <p:nvPr>
            <p:ph sz="half" idx="1"/>
          </p:nvPr>
        </p:nvSpPr>
        <p:spPr>
          <a:xfrm>
            <a:off x="837829" y="1905001"/>
            <a:ext cx="10729192" cy="4114800"/>
          </a:xfrm>
        </p:spPr>
        <p:txBody>
          <a:bodyPr>
            <a:normAutofit fontScale="92500" lnSpcReduction="20000"/>
          </a:bodyPr>
          <a:lstStyle/>
          <a:p>
            <a:r>
              <a:rPr lang="en-US" dirty="0"/>
              <a:t>Coaching aims to enhance best performance and improve work. This focuses on precise skills and goals.  It also has an impact on the individuals personal skills for example confidence or social interaction (CIPD, 2019). </a:t>
            </a:r>
          </a:p>
          <a:p>
            <a:r>
              <a:rPr lang="en-US" dirty="0"/>
              <a:t>Downey (1999) refers to coaching as raising the awareness of the Coached as cited in Beevers and Rea (2016) </a:t>
            </a:r>
          </a:p>
          <a:p>
            <a:pPr marL="0" indent="0">
              <a:buNone/>
            </a:pPr>
            <a:endParaRPr lang="en-US" dirty="0"/>
          </a:p>
          <a:p>
            <a:r>
              <a:rPr lang="en-US" dirty="0"/>
              <a:t>It’s a process which focuses to improve performance in the present time “Here and now “ rather than looking at the past or the future (Self Leadership International, 2008))</a:t>
            </a:r>
          </a:p>
          <a:p>
            <a:pPr marL="0" indent="0">
              <a:buNone/>
            </a:pPr>
            <a:endParaRPr lang="en-US" dirty="0"/>
          </a:p>
          <a:p>
            <a:r>
              <a:rPr lang="en-US" dirty="0"/>
              <a:t>The coach is seen as the facilitator of learning rather than being an “expert”    (Clutterbuck and Megginson, 1999)</a:t>
            </a:r>
          </a:p>
          <a:p>
            <a:pPr marL="0" indent="0">
              <a:buNone/>
            </a:pPr>
            <a:endParaRPr lang="en-US" dirty="0"/>
          </a:p>
        </p:txBody>
      </p:sp>
    </p:spTree>
    <p:extLst>
      <p:ext uri="{BB962C8B-B14F-4D97-AF65-F5344CB8AC3E}">
        <p14:creationId xmlns:p14="http://schemas.microsoft.com/office/powerpoint/2010/main" val="4206988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Mentoring?</a:t>
            </a:r>
          </a:p>
        </p:txBody>
      </p:sp>
      <p:sp>
        <p:nvSpPr>
          <p:cNvPr id="3" name="Content Placeholder 2"/>
          <p:cNvSpPr>
            <a:spLocks noGrp="1"/>
          </p:cNvSpPr>
          <p:nvPr>
            <p:ph sz="half" idx="1"/>
          </p:nvPr>
        </p:nvSpPr>
        <p:spPr>
          <a:xfrm>
            <a:off x="621805" y="1905001"/>
            <a:ext cx="10945216" cy="4114800"/>
          </a:xfrm>
        </p:spPr>
        <p:txBody>
          <a:bodyPr>
            <a:normAutofit fontScale="92500" lnSpcReduction="10000"/>
          </a:bodyPr>
          <a:lstStyle/>
          <a:p>
            <a:r>
              <a:rPr lang="en-US" dirty="0"/>
              <a:t>There are many definitions to define mentoring</a:t>
            </a:r>
          </a:p>
          <a:p>
            <a:r>
              <a:rPr lang="en-US" dirty="0"/>
              <a:t>As defined by the CIPD (2019) mentoring is the relationship where a more experienced colleague shares their knowledge and skills to support another member of staff within the workplace. </a:t>
            </a:r>
          </a:p>
          <a:p>
            <a:r>
              <a:rPr lang="en-US" dirty="0"/>
              <a:t>In 2015 the CIPD  learning and development survey reported that 33% of organizations name mentoring and buddying systems to be one of their most used provisions  (Beevers and Rea, 2016)</a:t>
            </a:r>
          </a:p>
          <a:p>
            <a:r>
              <a:rPr lang="en-US" dirty="0"/>
              <a:t>Mentoring uses skills such as questioning, listening  and clarifying (CIPD , 2019)</a:t>
            </a:r>
          </a:p>
          <a:p>
            <a:r>
              <a:rPr lang="en-US" dirty="0"/>
              <a:t>Megginson and Clutterbuck (1995) defines mentoring as “off-line help by one person to another in making significant transitions in knowledge, work or thinking”.</a:t>
            </a:r>
          </a:p>
          <a:p>
            <a:endParaRPr lang="en-US" dirty="0"/>
          </a:p>
        </p:txBody>
      </p:sp>
    </p:spTree>
    <p:extLst>
      <p:ext uri="{BB962C8B-B14F-4D97-AF65-F5344CB8AC3E}">
        <p14:creationId xmlns:p14="http://schemas.microsoft.com/office/powerpoint/2010/main" val="2332495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804" y="381000"/>
            <a:ext cx="10044610" cy="1371600"/>
          </a:xfrm>
        </p:spPr>
        <p:txBody>
          <a:bodyPr/>
          <a:lstStyle/>
          <a:p>
            <a:r>
              <a:rPr lang="en-GB" dirty="0"/>
              <a:t>Coaching Models: GROW</a:t>
            </a:r>
            <a:br>
              <a:rPr lang="en-GB" dirty="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109044740"/>
              </p:ext>
            </p:extLst>
          </p:nvPr>
        </p:nvGraphicFramePr>
        <p:xfrm>
          <a:off x="395536" y="1382690"/>
          <a:ext cx="11387508" cy="4318589"/>
        </p:xfrm>
        <a:graphic>
          <a:graphicData uri="http://schemas.openxmlformats.org/drawingml/2006/table">
            <a:tbl>
              <a:tblPr/>
              <a:tblGrid>
                <a:gridCol w="1645812">
                  <a:extLst>
                    <a:ext uri="{9D8B030D-6E8A-4147-A177-3AD203B41FA5}">
                      <a16:colId xmlns:a16="http://schemas.microsoft.com/office/drawing/2014/main" val="20000"/>
                    </a:ext>
                  </a:extLst>
                </a:gridCol>
                <a:gridCol w="9741696">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61662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0"/>
            <a:ext cx="10548666" cy="1371600"/>
          </a:xfrm>
        </p:spPr>
        <p:txBody>
          <a:bodyPr/>
          <a:lstStyle/>
          <a:p>
            <a:r>
              <a:rPr lang="en-GB" dirty="0"/>
              <a:t>OSCAR Model – Coaching and Mentoring Model</a:t>
            </a:r>
          </a:p>
        </p:txBody>
      </p:sp>
      <p:pic>
        <p:nvPicPr>
          <p:cNvPr id="1026" name="Picture 2" descr="OSCAR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044" y="1556792"/>
            <a:ext cx="5256584" cy="479663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614692" y="5800618"/>
            <a:ext cx="2520280" cy="369332"/>
          </a:xfrm>
          <a:prstGeom prst="rect">
            <a:avLst/>
          </a:prstGeom>
          <a:noFill/>
          <a:ln>
            <a:noFill/>
          </a:ln>
        </p:spPr>
        <p:txBody>
          <a:bodyPr wrap="square" rtlCol="0" anchor="ctr" anchorCtr="1">
            <a:spAutoFit/>
          </a:bodyPr>
          <a:lstStyle/>
          <a:p>
            <a:r>
              <a:rPr lang="en-GB" dirty="0"/>
              <a:t>Business Balls (2019)</a:t>
            </a:r>
          </a:p>
        </p:txBody>
      </p:sp>
    </p:spTree>
    <p:extLst>
      <p:ext uri="{BB962C8B-B14F-4D97-AF65-F5344CB8AC3E}">
        <p14:creationId xmlns:p14="http://schemas.microsoft.com/office/powerpoint/2010/main" val="818198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836" y="381000"/>
            <a:ext cx="9756578" cy="1371600"/>
          </a:xfrm>
        </p:spPr>
        <p:txBody>
          <a:bodyPr>
            <a:normAutofit fontScale="90000"/>
          </a:bodyPr>
          <a:lstStyle/>
          <a:p>
            <a:br>
              <a:rPr lang="en-GB" dirty="0"/>
            </a:br>
            <a:br>
              <a:rPr lang="en-GB" dirty="0"/>
            </a:br>
            <a:br>
              <a:rPr lang="en-GB" dirty="0"/>
            </a:br>
            <a:br>
              <a:rPr lang="en-GB" dirty="0"/>
            </a:br>
            <a:br>
              <a:rPr lang="en-GB" dirty="0"/>
            </a:br>
            <a:br>
              <a:rPr lang="en-GB" dirty="0"/>
            </a:br>
            <a:r>
              <a:rPr lang="en-GB" dirty="0"/>
              <a:t>Coaching and Mentoring Models:</a:t>
            </a:r>
            <a:br>
              <a:rPr lang="en-GB" dirty="0"/>
            </a:br>
            <a:r>
              <a:rPr lang="en-GB" dirty="0"/>
              <a:t>Directive v Non-directive</a:t>
            </a:r>
          </a:p>
        </p:txBody>
      </p:sp>
      <p:sp>
        <p:nvSpPr>
          <p:cNvPr id="3" name="Content Placeholder 2"/>
          <p:cNvSpPr>
            <a:spLocks noGrp="1"/>
          </p:cNvSpPr>
          <p:nvPr>
            <p:ph sz="half" idx="1"/>
          </p:nvPr>
        </p:nvSpPr>
        <p:spPr>
          <a:xfrm>
            <a:off x="909837" y="1905000"/>
            <a:ext cx="10585176" cy="4548335"/>
          </a:xfrm>
        </p:spPr>
        <p:txBody>
          <a:bodyPr>
            <a:normAutofit/>
          </a:bodyPr>
          <a:lstStyle/>
          <a:p>
            <a:r>
              <a:rPr lang="en-GB" dirty="0"/>
              <a:t>Max </a:t>
            </a:r>
            <a:r>
              <a:rPr lang="en-GB" dirty="0" err="1"/>
              <a:t>Lansdberg</a:t>
            </a:r>
            <a:r>
              <a:rPr lang="en-GB" dirty="0"/>
              <a:t> (2002) said that :</a:t>
            </a:r>
          </a:p>
          <a:p>
            <a:pPr marL="0" indent="0">
              <a:buNone/>
            </a:pPr>
            <a:r>
              <a:rPr lang="en-GB" dirty="0"/>
              <a:t>Asking is more empowering – Telling is more controlling</a:t>
            </a:r>
          </a:p>
          <a:p>
            <a:r>
              <a:rPr lang="en-GB" dirty="0"/>
              <a:t>Coaching is asking not telling….</a:t>
            </a:r>
          </a:p>
          <a:p>
            <a:pPr marL="457200" indent="-457200">
              <a:buFont typeface="+mj-lt"/>
              <a:buAutoNum type="arabicPeriod"/>
            </a:pPr>
            <a:r>
              <a:rPr lang="en-GB" sz="1800" dirty="0"/>
              <a:t>Ask questions and paraphrase</a:t>
            </a:r>
          </a:p>
          <a:p>
            <a:pPr marL="457200" indent="-457200">
              <a:buFont typeface="+mj-lt"/>
              <a:buAutoNum type="arabicPeriod"/>
            </a:pPr>
            <a:r>
              <a:rPr lang="en-GB" sz="1800" dirty="0"/>
              <a:t>Make suggestions</a:t>
            </a:r>
          </a:p>
          <a:p>
            <a:pPr marL="457200" indent="-457200">
              <a:buFont typeface="+mj-lt"/>
              <a:buAutoNum type="arabicPeriod"/>
            </a:pPr>
            <a:r>
              <a:rPr lang="en-GB" sz="1800" dirty="0"/>
              <a:t>Demonstrate</a:t>
            </a:r>
          </a:p>
          <a:p>
            <a:pPr marL="457200" indent="-457200">
              <a:buFont typeface="+mj-lt"/>
              <a:buAutoNum type="arabicPeriod"/>
            </a:pPr>
            <a:r>
              <a:rPr lang="en-GB" sz="1800" dirty="0"/>
              <a:t>Give advice</a:t>
            </a:r>
          </a:p>
          <a:p>
            <a:pPr marL="457200" indent="-457200">
              <a:buFont typeface="+mj-lt"/>
              <a:buAutoNum type="arabicPeriod"/>
            </a:pPr>
            <a:r>
              <a:rPr lang="en-GB" sz="1800" dirty="0"/>
              <a:t>Tell what and how</a:t>
            </a:r>
          </a:p>
          <a:p>
            <a:pPr marL="0" indent="0">
              <a:buNone/>
            </a:pPr>
            <a:endParaRPr lang="en-GB" dirty="0"/>
          </a:p>
        </p:txBody>
      </p:sp>
    </p:spTree>
    <p:extLst>
      <p:ext uri="{BB962C8B-B14F-4D97-AF65-F5344CB8AC3E}">
        <p14:creationId xmlns:p14="http://schemas.microsoft.com/office/powerpoint/2010/main" val="103207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the difference ?</a:t>
            </a:r>
            <a:br>
              <a:rPr lang="en-GB" dirty="0"/>
            </a:br>
            <a:endParaRPr lang="en-GB" dirty="0"/>
          </a:p>
        </p:txBody>
      </p:sp>
      <p:sp>
        <p:nvSpPr>
          <p:cNvPr id="3" name="Content Placeholder 2"/>
          <p:cNvSpPr>
            <a:spLocks noGrp="1"/>
          </p:cNvSpPr>
          <p:nvPr>
            <p:ph sz="half" idx="1"/>
          </p:nvPr>
        </p:nvSpPr>
        <p:spPr>
          <a:xfrm>
            <a:off x="7769226" y="1752600"/>
            <a:ext cx="4419599" cy="4114800"/>
          </a:xfrm>
        </p:spPr>
        <p:txBody>
          <a:bodyPr/>
          <a:lstStyle/>
          <a:p>
            <a:pPr marL="0" indent="0">
              <a:buNone/>
            </a:pPr>
            <a:r>
              <a:rPr lang="en-GB" dirty="0"/>
              <a:t>Coaching:</a:t>
            </a:r>
          </a:p>
          <a:p>
            <a:r>
              <a:rPr lang="en-GB" dirty="0"/>
              <a:t>Short term</a:t>
            </a:r>
          </a:p>
          <a:p>
            <a:r>
              <a:rPr lang="en-GB" dirty="0"/>
              <a:t>Structured and regular</a:t>
            </a:r>
          </a:p>
          <a:p>
            <a:r>
              <a:rPr lang="en-GB" dirty="0"/>
              <a:t>Task Based</a:t>
            </a:r>
          </a:p>
          <a:p>
            <a:r>
              <a:rPr lang="en-GB" dirty="0"/>
              <a:t>Based around specific topics</a:t>
            </a:r>
          </a:p>
          <a:p>
            <a:r>
              <a:rPr lang="en-GB" dirty="0"/>
              <a:t>Performance Driven</a:t>
            </a:r>
          </a:p>
          <a:p>
            <a:r>
              <a:rPr lang="en-GB" dirty="0"/>
              <a:t>More Asking</a:t>
            </a:r>
          </a:p>
        </p:txBody>
      </p:sp>
      <p:sp>
        <p:nvSpPr>
          <p:cNvPr id="4" name="Content Placeholder 3"/>
          <p:cNvSpPr>
            <a:spLocks noGrp="1"/>
          </p:cNvSpPr>
          <p:nvPr>
            <p:ph sz="half" idx="2"/>
          </p:nvPr>
        </p:nvSpPr>
        <p:spPr>
          <a:xfrm>
            <a:off x="333772" y="1771998"/>
            <a:ext cx="4419600" cy="4114800"/>
          </a:xfrm>
        </p:spPr>
        <p:txBody>
          <a:bodyPr/>
          <a:lstStyle/>
          <a:p>
            <a:pPr marL="0" indent="0">
              <a:buNone/>
            </a:pPr>
            <a:r>
              <a:rPr lang="en-GB" dirty="0"/>
              <a:t>Mentoring:</a:t>
            </a:r>
          </a:p>
          <a:p>
            <a:pPr>
              <a:buFont typeface="Wingdings" panose="05000000000000000000" pitchFamily="2" charset="2"/>
              <a:buChar char="§"/>
            </a:pPr>
            <a:r>
              <a:rPr lang="en-GB" dirty="0"/>
              <a:t>Long Term</a:t>
            </a:r>
          </a:p>
          <a:p>
            <a:pPr>
              <a:buFont typeface="Wingdings" panose="05000000000000000000" pitchFamily="2" charset="2"/>
              <a:buChar char="§"/>
            </a:pPr>
            <a:r>
              <a:rPr lang="en-GB" dirty="0"/>
              <a:t>Informal</a:t>
            </a:r>
          </a:p>
          <a:p>
            <a:pPr>
              <a:buFont typeface="Wingdings" panose="05000000000000000000" pitchFamily="2" charset="2"/>
              <a:buChar char="§"/>
            </a:pPr>
            <a:r>
              <a:rPr lang="en-GB" dirty="0"/>
              <a:t>Relationship Based</a:t>
            </a:r>
          </a:p>
          <a:p>
            <a:pPr>
              <a:buFont typeface="Wingdings" panose="05000000000000000000" pitchFamily="2" charset="2"/>
              <a:buChar char="§"/>
            </a:pPr>
            <a:r>
              <a:rPr lang="en-GB" dirty="0"/>
              <a:t>Set by the mentee </a:t>
            </a:r>
          </a:p>
          <a:p>
            <a:pPr>
              <a:buFont typeface="Wingdings" panose="05000000000000000000" pitchFamily="2" charset="2"/>
              <a:buChar char="§"/>
            </a:pPr>
            <a:r>
              <a:rPr lang="en-GB" dirty="0"/>
              <a:t>Development Driven</a:t>
            </a:r>
          </a:p>
          <a:p>
            <a:pPr>
              <a:buFont typeface="Wingdings" panose="05000000000000000000" pitchFamily="2" charset="2"/>
              <a:buChar char="§"/>
            </a:pPr>
            <a:r>
              <a:rPr lang="en-GB" dirty="0"/>
              <a:t>More Telling</a:t>
            </a:r>
          </a:p>
          <a:p>
            <a:pPr marL="0" indent="0">
              <a:buNone/>
            </a:pPr>
            <a:endParaRPr lang="en-GB" dirty="0"/>
          </a:p>
        </p:txBody>
      </p:sp>
      <p:pic>
        <p:nvPicPr>
          <p:cNvPr id="5122" name="Picture 2" descr="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78188" y="2862557"/>
            <a:ext cx="3454723" cy="21996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A0E7ED7-8964-478A-8996-1AFFD4BE6CB6}"/>
              </a:ext>
            </a:extLst>
          </p:cNvPr>
          <p:cNvSpPr txBox="1"/>
          <p:nvPr/>
        </p:nvSpPr>
        <p:spPr>
          <a:xfrm>
            <a:off x="3574132" y="6340678"/>
            <a:ext cx="4419599" cy="369332"/>
          </a:xfrm>
          <a:prstGeom prst="rect">
            <a:avLst/>
          </a:prstGeom>
          <a:noFill/>
          <a:ln>
            <a:solidFill>
              <a:schemeClr val="bg2"/>
            </a:solidFill>
          </a:ln>
        </p:spPr>
        <p:txBody>
          <a:bodyPr wrap="square" rtlCol="0" anchor="ctr" anchorCtr="1">
            <a:spAutoFit/>
          </a:bodyPr>
          <a:lstStyle/>
          <a:p>
            <a:r>
              <a:rPr lang="en-GB" dirty="0"/>
              <a:t>Small Business Trends (2016)</a:t>
            </a:r>
          </a:p>
        </p:txBody>
      </p:sp>
    </p:spTree>
    <p:extLst>
      <p:ext uri="{BB962C8B-B14F-4D97-AF65-F5344CB8AC3E}">
        <p14:creationId xmlns:p14="http://schemas.microsoft.com/office/powerpoint/2010/main" val="41400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Coaching:</a:t>
            </a:r>
          </a:p>
        </p:txBody>
      </p:sp>
      <p:sp>
        <p:nvSpPr>
          <p:cNvPr id="3" name="Content Placeholder 2"/>
          <p:cNvSpPr>
            <a:spLocks noGrp="1"/>
          </p:cNvSpPr>
          <p:nvPr>
            <p:ph idx="1"/>
          </p:nvPr>
        </p:nvSpPr>
        <p:spPr>
          <a:xfrm>
            <a:off x="837828" y="1988840"/>
            <a:ext cx="9134391" cy="4114801"/>
          </a:xfrm>
        </p:spPr>
        <p:txBody>
          <a:bodyPr/>
          <a:lstStyle/>
          <a:p>
            <a:r>
              <a:rPr lang="en-GB" sz="3600" dirty="0"/>
              <a:t>Performance coaching</a:t>
            </a:r>
          </a:p>
          <a:p>
            <a:r>
              <a:rPr lang="en-GB" sz="3600" dirty="0"/>
              <a:t>Executive coaching</a:t>
            </a:r>
          </a:p>
          <a:p>
            <a:r>
              <a:rPr lang="en-GB" sz="3600" dirty="0"/>
              <a:t>Career coaching                          </a:t>
            </a:r>
          </a:p>
          <a:p>
            <a:pPr marL="0" indent="0">
              <a:buNone/>
            </a:pPr>
            <a:endParaRPr lang="en-GB" dirty="0"/>
          </a:p>
        </p:txBody>
      </p:sp>
      <p:pic>
        <p:nvPicPr>
          <p:cNvPr id="5" name="Picture 4"/>
          <p:cNvPicPr>
            <a:picLocks noChangeAspect="1"/>
          </p:cNvPicPr>
          <p:nvPr/>
        </p:nvPicPr>
        <p:blipFill rotWithShape="1">
          <a:blip r:embed="rId3"/>
          <a:srcRect t="44214" b="29102"/>
          <a:stretch/>
        </p:blipFill>
        <p:spPr>
          <a:xfrm>
            <a:off x="2998068" y="4046240"/>
            <a:ext cx="8915400" cy="2574638"/>
          </a:xfrm>
          <a:prstGeom prst="rect">
            <a:avLst/>
          </a:prstGeom>
        </p:spPr>
      </p:pic>
      <p:sp>
        <p:nvSpPr>
          <p:cNvPr id="4" name="TextBox 3">
            <a:extLst>
              <a:ext uri="{FF2B5EF4-FFF2-40B4-BE49-F238E27FC236}">
                <a16:creationId xmlns:a16="http://schemas.microsoft.com/office/drawing/2014/main" id="{39D0F1CA-DC18-40AF-A114-06E80BF03905}"/>
              </a:ext>
            </a:extLst>
          </p:cNvPr>
          <p:cNvSpPr txBox="1"/>
          <p:nvPr/>
        </p:nvSpPr>
        <p:spPr>
          <a:xfrm>
            <a:off x="-457807" y="5974547"/>
            <a:ext cx="3960440" cy="646331"/>
          </a:xfrm>
          <a:prstGeom prst="rect">
            <a:avLst/>
          </a:prstGeom>
          <a:noFill/>
          <a:ln>
            <a:solidFill>
              <a:schemeClr val="bg2"/>
            </a:solidFill>
          </a:ln>
        </p:spPr>
        <p:txBody>
          <a:bodyPr wrap="square" rtlCol="0" anchor="ctr" anchorCtr="1">
            <a:spAutoFit/>
          </a:bodyPr>
          <a:lstStyle/>
          <a:p>
            <a:r>
              <a:rPr lang="en-GB" dirty="0" err="1"/>
              <a:t>Beevers</a:t>
            </a:r>
            <a:r>
              <a:rPr lang="en-GB" dirty="0"/>
              <a:t> and Rea </a:t>
            </a:r>
          </a:p>
          <a:p>
            <a:r>
              <a:rPr lang="en-GB" dirty="0"/>
              <a:t>(2016)</a:t>
            </a:r>
          </a:p>
        </p:txBody>
      </p:sp>
    </p:spTree>
    <p:extLst>
      <p:ext uri="{BB962C8B-B14F-4D97-AF65-F5344CB8AC3E}">
        <p14:creationId xmlns:p14="http://schemas.microsoft.com/office/powerpoint/2010/main" val="2650224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Mentoring:</a:t>
            </a:r>
          </a:p>
        </p:txBody>
      </p:sp>
      <p:sp>
        <p:nvSpPr>
          <p:cNvPr id="3" name="Content Placeholder 2"/>
          <p:cNvSpPr>
            <a:spLocks noGrp="1"/>
          </p:cNvSpPr>
          <p:nvPr>
            <p:ph idx="1"/>
          </p:nvPr>
        </p:nvSpPr>
        <p:spPr>
          <a:xfrm>
            <a:off x="477789" y="1904999"/>
            <a:ext cx="10179016" cy="4114801"/>
          </a:xfrm>
        </p:spPr>
        <p:txBody>
          <a:bodyPr/>
          <a:lstStyle/>
          <a:p>
            <a:r>
              <a:rPr lang="en-GB" sz="3200" dirty="0"/>
              <a:t>Group mentoring</a:t>
            </a:r>
          </a:p>
          <a:p>
            <a:r>
              <a:rPr lang="en-GB" sz="3200" dirty="0"/>
              <a:t>Online mentoring</a:t>
            </a:r>
          </a:p>
          <a:p>
            <a:r>
              <a:rPr lang="en-GB" sz="3200" dirty="0"/>
              <a:t>One-to-one mentoring</a:t>
            </a:r>
          </a:p>
          <a:p>
            <a:r>
              <a:rPr lang="en-GB" sz="3200" dirty="0"/>
              <a:t>Line manager mentoring</a:t>
            </a:r>
          </a:p>
          <a:p>
            <a:endParaRPr lang="en-GB" dirty="0"/>
          </a:p>
        </p:txBody>
      </p:sp>
      <p:pic>
        <p:nvPicPr>
          <p:cNvPr id="3074" name="Picture 2" descr="Image result for mentor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0436" y="3219448"/>
            <a:ext cx="5562600" cy="2952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682BFA-4662-4463-A70E-DDE67488CC7E}"/>
              </a:ext>
            </a:extLst>
          </p:cNvPr>
          <p:cNvSpPr txBox="1"/>
          <p:nvPr/>
        </p:nvSpPr>
        <p:spPr>
          <a:xfrm>
            <a:off x="8110636" y="2560258"/>
            <a:ext cx="3456384" cy="369332"/>
          </a:xfrm>
          <a:prstGeom prst="rect">
            <a:avLst/>
          </a:prstGeom>
          <a:noFill/>
          <a:ln>
            <a:solidFill>
              <a:schemeClr val="bg2"/>
            </a:solidFill>
          </a:ln>
        </p:spPr>
        <p:txBody>
          <a:bodyPr wrap="square" rtlCol="0" anchor="ctr" anchorCtr="1">
            <a:spAutoFit/>
          </a:bodyPr>
          <a:lstStyle/>
          <a:p>
            <a:r>
              <a:rPr lang="en-GB" dirty="0"/>
              <a:t>(Clutterbuck et al , 2016)</a:t>
            </a:r>
          </a:p>
        </p:txBody>
      </p:sp>
    </p:spTree>
    <p:extLst>
      <p:ext uri="{BB962C8B-B14F-4D97-AF65-F5344CB8AC3E}">
        <p14:creationId xmlns:p14="http://schemas.microsoft.com/office/powerpoint/2010/main" val="148157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81844" y="381000"/>
            <a:ext cx="10044610" cy="1371600"/>
          </a:xfrm>
        </p:spPr>
        <p:txBody>
          <a:bodyPr>
            <a:normAutofit fontScale="90000"/>
          </a:bodyPr>
          <a:lstStyle/>
          <a:p>
            <a:r>
              <a:rPr lang="en-US" dirty="0"/>
              <a:t>The Benefits of Coaching and Mentoring:</a:t>
            </a:r>
            <a:br>
              <a:rPr lang="en-US" dirty="0"/>
            </a:br>
            <a:br>
              <a:rPr lang="en-US" dirty="0"/>
            </a:br>
            <a:endParaRPr lang="en-US" dirty="0"/>
          </a:p>
        </p:txBody>
      </p:sp>
      <p:sp>
        <p:nvSpPr>
          <p:cNvPr id="5" name="Content Placeholder 1"/>
          <p:cNvSpPr txBox="1">
            <a:spLocks/>
          </p:cNvSpPr>
          <p:nvPr/>
        </p:nvSpPr>
        <p:spPr>
          <a:xfrm>
            <a:off x="6742484" y="1752600"/>
            <a:ext cx="3491879" cy="4114801"/>
          </a:xfrm>
          <a:prstGeom prst="rect">
            <a:avLst/>
          </a:prstGeom>
        </p:spPr>
        <p:txBody>
          <a:bodyPr vert="horz" lIns="91440" tIns="45720" rIns="91440" bIns="45720" rtlCol="0">
            <a:normAutofit/>
          </a:bodyPr>
          <a:lst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endParaRPr lang="en-GB" dirty="0"/>
          </a:p>
        </p:txBody>
      </p:sp>
      <p:pic>
        <p:nvPicPr>
          <p:cNvPr id="6148" name="Picture 4" descr="Image result for benefi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6994" y="1751215"/>
            <a:ext cx="7388018" cy="369400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33772" y="1239724"/>
            <a:ext cx="2808312" cy="4801314"/>
          </a:xfrm>
          <a:prstGeom prst="rect">
            <a:avLst/>
          </a:prstGeom>
          <a:noFill/>
          <a:ln>
            <a:noFill/>
          </a:ln>
        </p:spPr>
        <p:txBody>
          <a:bodyPr wrap="square" rtlCol="0" anchor="ctr" anchorCtr="1">
            <a:spAutoFit/>
          </a:bodyPr>
          <a:lstStyle/>
          <a:p>
            <a:r>
              <a:rPr lang="en-GB" sz="2400" b="1" dirty="0"/>
              <a:t>Coaching Benefits:</a:t>
            </a:r>
          </a:p>
          <a:p>
            <a:pPr marL="285750" indent="-285750">
              <a:buFont typeface="Arial" panose="020B0604020202020204" pitchFamily="34" charset="0"/>
              <a:buChar char="•"/>
            </a:pPr>
            <a:r>
              <a:rPr lang="en-GB" sz="2400" dirty="0"/>
              <a:t>For Coach</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For </a:t>
            </a:r>
            <a:r>
              <a:rPr lang="en-GB" sz="2400" dirty="0" err="1"/>
              <a:t>Coachee</a:t>
            </a:r>
            <a:endParaRPr lang="en-GB" sz="2400" dirty="0"/>
          </a:p>
          <a:p>
            <a:pPr marL="285750" indent="-285750">
              <a:buFont typeface="Arial" panose="020B0604020202020204" pitchFamily="34" charset="0"/>
              <a:buChar char="•"/>
            </a:pPr>
            <a:endParaRPr lang="en-GB" sz="2400" dirty="0"/>
          </a:p>
          <a:p>
            <a:endParaRPr lang="en-GB" sz="2400" b="1" dirty="0"/>
          </a:p>
          <a:p>
            <a:r>
              <a:rPr lang="en-GB" sz="2400" b="1" dirty="0">
                <a:solidFill>
                  <a:srgbClr val="92D050"/>
                </a:solidFill>
              </a:rPr>
              <a:t>Mentoring Benefits:</a:t>
            </a:r>
          </a:p>
          <a:p>
            <a:pPr marL="285750" indent="-285750">
              <a:buFont typeface="Arial" panose="020B0604020202020204" pitchFamily="34" charset="0"/>
              <a:buChar char="•"/>
            </a:pPr>
            <a:r>
              <a:rPr lang="en-GB" sz="2400" dirty="0">
                <a:solidFill>
                  <a:srgbClr val="92D050"/>
                </a:solidFill>
              </a:rPr>
              <a:t>For Mentor</a:t>
            </a:r>
          </a:p>
          <a:p>
            <a:pPr marL="285750" indent="-285750">
              <a:buFont typeface="Arial" panose="020B0604020202020204" pitchFamily="34" charset="0"/>
              <a:buChar char="•"/>
            </a:pPr>
            <a:endParaRPr lang="en-GB" sz="2400" dirty="0">
              <a:solidFill>
                <a:srgbClr val="92D050"/>
              </a:solidFill>
            </a:endParaRPr>
          </a:p>
          <a:p>
            <a:pPr marL="285750" indent="-285750">
              <a:buFont typeface="Arial" panose="020B0604020202020204" pitchFamily="34" charset="0"/>
              <a:buChar char="•"/>
            </a:pPr>
            <a:r>
              <a:rPr lang="en-GB" sz="2400" dirty="0">
                <a:solidFill>
                  <a:srgbClr val="92D050"/>
                </a:solidFill>
              </a:rPr>
              <a:t>For Mentee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05780" y="116632"/>
            <a:ext cx="11665296" cy="1371600"/>
          </a:xfrm>
        </p:spPr>
        <p:txBody>
          <a:bodyPr>
            <a:normAutofit/>
          </a:bodyPr>
          <a:lstStyle/>
          <a:p>
            <a:r>
              <a:rPr lang="en-US" dirty="0"/>
              <a:t>Line Manager’s Role in Coaching and Mentoring</a:t>
            </a:r>
          </a:p>
        </p:txBody>
      </p:sp>
      <p:sp>
        <p:nvSpPr>
          <p:cNvPr id="2" name="Content Placeholder 1"/>
          <p:cNvSpPr>
            <a:spLocks noGrp="1"/>
          </p:cNvSpPr>
          <p:nvPr>
            <p:ph idx="1"/>
          </p:nvPr>
        </p:nvSpPr>
        <p:spPr>
          <a:xfrm>
            <a:off x="837828" y="4365104"/>
            <a:ext cx="9134391" cy="4114801"/>
          </a:xfrm>
        </p:spPr>
        <p:txBody>
          <a:bodyPr/>
          <a:lstStyle/>
          <a:p>
            <a:pPr marL="0" indent="0">
              <a:buNone/>
            </a:pPr>
            <a:endParaRPr lang="en-GB" dirty="0"/>
          </a:p>
          <a:p>
            <a:endParaRPr lang="en-GB" dirty="0"/>
          </a:p>
        </p:txBody>
      </p:sp>
      <p:pic>
        <p:nvPicPr>
          <p:cNvPr id="7170" name="Picture 2" descr="Image result for role of management in coaching and mentor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7988" y="1520240"/>
            <a:ext cx="714375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and disadvantages of Line Managers:</a:t>
            </a:r>
          </a:p>
        </p:txBody>
      </p:sp>
      <p:sp>
        <p:nvSpPr>
          <p:cNvPr id="3" name="Content Placeholder 2"/>
          <p:cNvSpPr>
            <a:spLocks noGrp="1"/>
          </p:cNvSpPr>
          <p:nvPr>
            <p:ph idx="1"/>
          </p:nvPr>
        </p:nvSpPr>
        <p:spPr>
          <a:xfrm>
            <a:off x="189756" y="1780049"/>
            <a:ext cx="4608512" cy="4620345"/>
          </a:xfrm>
        </p:spPr>
        <p:txBody>
          <a:bodyPr>
            <a:normAutofit fontScale="85000" lnSpcReduction="20000"/>
          </a:bodyPr>
          <a:lstStyle/>
          <a:p>
            <a:pPr marL="0" indent="0">
              <a:buNone/>
            </a:pPr>
            <a:r>
              <a:rPr lang="en-GB" dirty="0"/>
              <a:t>Advantages</a:t>
            </a:r>
          </a:p>
          <a:p>
            <a:r>
              <a:rPr lang="en-GB" dirty="0"/>
              <a:t>Learn and gain more industry specific knowledge</a:t>
            </a:r>
          </a:p>
          <a:p>
            <a:r>
              <a:rPr lang="en-GB" dirty="0"/>
              <a:t>Know in-house knowledge</a:t>
            </a:r>
          </a:p>
          <a:p>
            <a:r>
              <a:rPr lang="en-GB" dirty="0"/>
              <a:t>Support networks</a:t>
            </a:r>
          </a:p>
          <a:p>
            <a:r>
              <a:rPr lang="en-GB" dirty="0"/>
              <a:t>Have the authority to make decisions</a:t>
            </a:r>
          </a:p>
          <a:p>
            <a:r>
              <a:rPr lang="en-GB" dirty="0"/>
              <a:t>Know the </a:t>
            </a:r>
            <a:r>
              <a:rPr lang="en-GB" dirty="0" err="1"/>
              <a:t>coachee</a:t>
            </a:r>
            <a:r>
              <a:rPr lang="en-GB" dirty="0"/>
              <a:t>/mentee and their potential/will/skill</a:t>
            </a:r>
          </a:p>
          <a:p>
            <a:r>
              <a:rPr lang="en-GB" dirty="0"/>
              <a:t>Have the motivation</a:t>
            </a:r>
          </a:p>
          <a:p>
            <a:r>
              <a:rPr lang="en-GB" dirty="0"/>
              <a:t>Saves time</a:t>
            </a:r>
          </a:p>
          <a:p>
            <a:r>
              <a:rPr lang="en-GB" dirty="0"/>
              <a:t>Stops turnover/improve retention</a:t>
            </a:r>
          </a:p>
          <a:p>
            <a:endParaRPr lang="en-GB" dirty="0"/>
          </a:p>
          <a:p>
            <a:endParaRPr lang="en-GB" dirty="0"/>
          </a:p>
          <a:p>
            <a:endParaRPr lang="en-GB" dirty="0"/>
          </a:p>
        </p:txBody>
      </p:sp>
      <p:sp>
        <p:nvSpPr>
          <p:cNvPr id="4" name="Content Placeholder 2"/>
          <p:cNvSpPr txBox="1">
            <a:spLocks/>
          </p:cNvSpPr>
          <p:nvPr/>
        </p:nvSpPr>
        <p:spPr>
          <a:xfrm>
            <a:off x="6454452" y="1904999"/>
            <a:ext cx="3851919" cy="4114801"/>
          </a:xfrm>
          <a:prstGeom prst="rect">
            <a:avLst/>
          </a:prstGeom>
        </p:spPr>
        <p:txBody>
          <a:bodyPr vert="horz" lIns="91440" tIns="45720" rIns="91440" bIns="45720" rtlCol="0">
            <a:normAutofit/>
          </a:bodyPr>
          <a:lst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a:lstStyle>
          <a:p>
            <a:endParaRPr lang="en-GB" dirty="0"/>
          </a:p>
        </p:txBody>
      </p:sp>
      <p:sp>
        <p:nvSpPr>
          <p:cNvPr id="5" name="Content Placeholder 2"/>
          <p:cNvSpPr txBox="1">
            <a:spLocks/>
          </p:cNvSpPr>
          <p:nvPr/>
        </p:nvSpPr>
        <p:spPr>
          <a:xfrm>
            <a:off x="7302672" y="1806372"/>
            <a:ext cx="4932039" cy="5051628"/>
          </a:xfrm>
          <a:prstGeom prst="rect">
            <a:avLst/>
          </a:prstGeom>
        </p:spPr>
        <p:txBody>
          <a:bodyPr vert="horz" lIns="91440" tIns="45720" rIns="91440" bIns="45720" rtlCol="0">
            <a:normAutofit/>
          </a:bodyPr>
          <a:lst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GB" dirty="0"/>
              <a:t>Disadvantages</a:t>
            </a:r>
          </a:p>
          <a:p>
            <a:r>
              <a:rPr lang="en-GB" dirty="0"/>
              <a:t>Increased work load</a:t>
            </a:r>
          </a:p>
          <a:p>
            <a:r>
              <a:rPr lang="en-GB" dirty="0"/>
              <a:t>Could be a strained relationship</a:t>
            </a:r>
          </a:p>
          <a:p>
            <a:r>
              <a:rPr lang="en-GB" dirty="0"/>
              <a:t>Current workload make take precedent over </a:t>
            </a:r>
          </a:p>
          <a:p>
            <a:r>
              <a:rPr lang="en-GB" dirty="0"/>
              <a:t>Coachee/Mentee reluctant to open up to Line Manager on sensitive issues</a:t>
            </a:r>
          </a:p>
          <a:p>
            <a:r>
              <a:rPr lang="en-GB" dirty="0"/>
              <a:t>Narrow minded/restrictive</a:t>
            </a:r>
          </a:p>
        </p:txBody>
      </p:sp>
      <p:pic>
        <p:nvPicPr>
          <p:cNvPr id="8194" name="Picture 2" descr="Image result for advantages vs disadvant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6520" y="2780928"/>
            <a:ext cx="2247900" cy="2028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7670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9" y="381000"/>
            <a:ext cx="10188626" cy="1371600"/>
          </a:xfrm>
        </p:spPr>
        <p:txBody>
          <a:bodyPr>
            <a:normAutofit/>
          </a:bodyPr>
          <a:lstStyle/>
          <a:p>
            <a:r>
              <a:rPr lang="en-GB" dirty="0"/>
              <a:t>Factors which need to be considered when implementing coaching and mentoring:</a:t>
            </a:r>
          </a:p>
        </p:txBody>
      </p:sp>
      <p:sp>
        <p:nvSpPr>
          <p:cNvPr id="3" name="Content Placeholder 2"/>
          <p:cNvSpPr>
            <a:spLocks noGrp="1"/>
          </p:cNvSpPr>
          <p:nvPr>
            <p:ph idx="1"/>
          </p:nvPr>
        </p:nvSpPr>
        <p:spPr>
          <a:xfrm>
            <a:off x="837828" y="2060848"/>
            <a:ext cx="9134391" cy="4114801"/>
          </a:xfrm>
        </p:spPr>
        <p:txBody>
          <a:bodyPr>
            <a:normAutofit/>
          </a:bodyPr>
          <a:lstStyle/>
          <a:p>
            <a:pPr marL="457200" indent="-457200">
              <a:buFont typeface="+mj-lt"/>
              <a:buAutoNum type="arabicPeriod"/>
            </a:pPr>
            <a:r>
              <a:rPr lang="en-GB" sz="4800" dirty="0"/>
              <a:t>Vertical and Horizontal integration</a:t>
            </a:r>
          </a:p>
          <a:p>
            <a:pPr marL="457200" indent="-457200">
              <a:buFont typeface="+mj-lt"/>
              <a:buAutoNum type="arabicPeriod"/>
            </a:pPr>
            <a:r>
              <a:rPr lang="en-GB" sz="4800" dirty="0"/>
              <a:t>Coaching Contract</a:t>
            </a:r>
          </a:p>
          <a:p>
            <a:pPr marL="457200" indent="-457200">
              <a:buFont typeface="+mj-lt"/>
              <a:buAutoNum type="arabicPeriod"/>
            </a:pPr>
            <a:r>
              <a:rPr lang="en-GB" sz="4800" dirty="0"/>
              <a:t>Data Protection </a:t>
            </a:r>
          </a:p>
        </p:txBody>
      </p:sp>
      <p:pic>
        <p:nvPicPr>
          <p:cNvPr id="9218" name="Picture 2" descr="Image result for factors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2684" y="3230392"/>
            <a:ext cx="3156819" cy="1775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55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657F5-20A6-4528-9B27-7C410810D89F}"/>
              </a:ext>
            </a:extLst>
          </p:cNvPr>
          <p:cNvSpPr>
            <a:spLocks noGrp="1"/>
          </p:cNvSpPr>
          <p:nvPr>
            <p:ph type="title"/>
          </p:nvPr>
        </p:nvSpPr>
        <p:spPr>
          <a:xfrm>
            <a:off x="621804" y="188640"/>
            <a:ext cx="9144001" cy="1371600"/>
          </a:xfrm>
        </p:spPr>
        <p:txBody>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45A3E3A3-BD11-480C-93BA-F2BC62E45953}"/>
              </a:ext>
            </a:extLst>
          </p:cNvPr>
          <p:cNvSpPr>
            <a:spLocks noGrp="1"/>
          </p:cNvSpPr>
          <p:nvPr>
            <p:ph idx="1"/>
          </p:nvPr>
        </p:nvSpPr>
        <p:spPr>
          <a:xfrm>
            <a:off x="477789" y="1340768"/>
            <a:ext cx="10179016" cy="5136231"/>
          </a:xfrm>
        </p:spPr>
        <p:txBody>
          <a:bodyPr>
            <a:normAutofit fontScale="70000" lnSpcReduction="20000"/>
          </a:bodyPr>
          <a:lstStyle/>
          <a:p>
            <a:r>
              <a:rPr lang="en-GB" dirty="0" err="1"/>
              <a:t>Beevers</a:t>
            </a:r>
            <a:r>
              <a:rPr lang="en-GB" dirty="0"/>
              <a:t>, K and Rea, A (2016) Learning and Development Practice in the workplace, 3RD </a:t>
            </a:r>
            <a:r>
              <a:rPr lang="en-GB" dirty="0" err="1"/>
              <a:t>Edn</a:t>
            </a:r>
            <a:r>
              <a:rPr lang="en-GB" dirty="0"/>
              <a:t> , </a:t>
            </a:r>
            <a:r>
              <a:rPr lang="en-GB" dirty="0" err="1"/>
              <a:t>CIPD:London</a:t>
            </a:r>
            <a:endParaRPr lang="en-GB" dirty="0"/>
          </a:p>
          <a:p>
            <a:r>
              <a:rPr lang="en-GB" dirty="0"/>
              <a:t>Bright HR (2019) What are the benefits of coaching and mentoring within the workplace? , Available from: </a:t>
            </a:r>
            <a:r>
              <a:rPr lang="en-GB" u="sng" dirty="0">
                <a:hlinkClick r:id="rId3"/>
              </a:rPr>
              <a:t>https://www.brighthr.com/articles/training/coaching-mentoring/benefits-of-coaching-and-mentoring-in-the-workplace</a:t>
            </a:r>
            <a:r>
              <a:rPr lang="en-GB" dirty="0"/>
              <a:t> (Accessed 28.4.19)</a:t>
            </a:r>
          </a:p>
          <a:p>
            <a:r>
              <a:rPr lang="en-GB" dirty="0"/>
              <a:t>Brockbank, A and McGill (2006) </a:t>
            </a:r>
            <a:r>
              <a:rPr lang="en-GB" dirty="0" err="1"/>
              <a:t>Factilitating</a:t>
            </a:r>
            <a:r>
              <a:rPr lang="en-GB" dirty="0"/>
              <a:t> Reflective Learning through mentoring and coaching , Kogan </a:t>
            </a:r>
            <a:r>
              <a:rPr lang="en-GB" dirty="0" err="1"/>
              <a:t>Page:London</a:t>
            </a:r>
            <a:endParaRPr lang="en-GB" dirty="0"/>
          </a:p>
          <a:p>
            <a:r>
              <a:rPr lang="en-GB" dirty="0"/>
              <a:t>Business Balls (2019) OSCAR Model , Available from: </a:t>
            </a:r>
            <a:r>
              <a:rPr lang="en-GB" u="sng" dirty="0">
                <a:hlinkClick r:id="rId4"/>
              </a:rPr>
              <a:t>https://www.businessballs.com/coaching-and-mentoring/oscar-model/</a:t>
            </a:r>
            <a:r>
              <a:rPr lang="en-GB" dirty="0"/>
              <a:t> (Cited 29.4.19)</a:t>
            </a:r>
          </a:p>
          <a:p>
            <a:r>
              <a:rPr lang="en-GB" dirty="0"/>
              <a:t>CIPD (2019) Coaching and Mentoring Factsheet , Available from: https://www.cipd.co.uk/knowledge/fundamentals/people/development/coaching-mentoring-factsheet (Cited 29.4.19)</a:t>
            </a:r>
          </a:p>
          <a:p>
            <a:r>
              <a:rPr lang="en-GB" dirty="0"/>
              <a:t>Clutterbuck, D ,Megginson, D and Bajer, A (2016) Building and Sustaining a Coaching Culture , </a:t>
            </a:r>
            <a:r>
              <a:rPr lang="en-GB" dirty="0" err="1"/>
              <a:t>CIPD:London</a:t>
            </a:r>
            <a:endParaRPr lang="en-GB" dirty="0"/>
          </a:p>
          <a:p>
            <a:r>
              <a:rPr lang="en-GB" dirty="0"/>
              <a:t>David Clutterbuck Partnership (2012) What makes a question powerful? , Available from: https://www.davidclutterbuckpartnership.com/what-makes-a-powerful-question/ (accessed 3.5.19)</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3619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AC177-2313-4BD6-836C-CF45947E2FB4}"/>
              </a:ext>
            </a:extLst>
          </p:cNvPr>
          <p:cNvSpPr>
            <a:spLocks noGrp="1"/>
          </p:cNvSpPr>
          <p:nvPr>
            <p:ph type="title"/>
          </p:nvPr>
        </p:nvSpPr>
        <p:spPr>
          <a:xfrm>
            <a:off x="981844" y="367555"/>
            <a:ext cx="9144001" cy="1371600"/>
          </a:xfrm>
        </p:spPr>
        <p:txBody>
          <a:bodyPr/>
          <a:lstStyle/>
          <a:p>
            <a:r>
              <a:rPr lang="en-GB" dirty="0"/>
              <a:t>References Continued:</a:t>
            </a:r>
            <a:br>
              <a:rPr lang="en-GB" dirty="0"/>
            </a:br>
            <a:endParaRPr lang="en-GB" dirty="0"/>
          </a:p>
        </p:txBody>
      </p:sp>
      <p:sp>
        <p:nvSpPr>
          <p:cNvPr id="3" name="Content Placeholder 2">
            <a:extLst>
              <a:ext uri="{FF2B5EF4-FFF2-40B4-BE49-F238E27FC236}">
                <a16:creationId xmlns:a16="http://schemas.microsoft.com/office/drawing/2014/main" id="{E11F5D67-9BE6-4D5E-BB4E-0F8BF5C65C80}"/>
              </a:ext>
            </a:extLst>
          </p:cNvPr>
          <p:cNvSpPr>
            <a:spLocks noGrp="1"/>
          </p:cNvSpPr>
          <p:nvPr>
            <p:ph idx="1"/>
          </p:nvPr>
        </p:nvSpPr>
        <p:spPr>
          <a:xfrm>
            <a:off x="693812" y="1340768"/>
            <a:ext cx="11305256" cy="5136231"/>
          </a:xfrm>
        </p:spPr>
        <p:txBody>
          <a:bodyPr>
            <a:normAutofit fontScale="92500" lnSpcReduction="20000"/>
          </a:bodyPr>
          <a:lstStyle/>
          <a:p>
            <a:r>
              <a:rPr lang="en-GB" dirty="0"/>
              <a:t>Downey, M (2003) Effective Coaching, Cengage </a:t>
            </a:r>
            <a:r>
              <a:rPr lang="en-GB" dirty="0" err="1"/>
              <a:t>Learning:London</a:t>
            </a:r>
            <a:endParaRPr lang="en-GB" dirty="0"/>
          </a:p>
          <a:p>
            <a:r>
              <a:rPr lang="en-GB" dirty="0"/>
              <a:t>Experience based learning systems (2019) Kolb Learning Skills Profile (LSP), Available from: </a:t>
            </a:r>
            <a:r>
              <a:rPr lang="en-GB" u="sng" dirty="0">
                <a:hlinkClick r:id="rId3"/>
              </a:rPr>
              <a:t>https://learningfromexperience.com/themes/kolb-learning-skills-profile-lsp/</a:t>
            </a:r>
            <a:r>
              <a:rPr lang="en-GB" dirty="0"/>
              <a:t> (Cited 3.5.19)</a:t>
            </a:r>
          </a:p>
          <a:p>
            <a:r>
              <a:rPr lang="en-GB" dirty="0"/>
              <a:t>GOV UK (2019) Data Protection , Available from: https://www.gov.uk/data-protection (Cited 4.5.19)</a:t>
            </a:r>
          </a:p>
          <a:p>
            <a:r>
              <a:rPr lang="en-GB" dirty="0"/>
              <a:t>Megginson, D and Clutterbuck, D (1999)   Mentoring Executives and Directors  , Butterworth-Heinemann: London</a:t>
            </a:r>
          </a:p>
          <a:p>
            <a:r>
              <a:rPr lang="en-GB" dirty="0"/>
              <a:t>Mind Tools (2019) The GROW Model of Coaching and Mentoring , Available from: https://www.mindtools.com/pages/article/newLDR_89.htm  (Cited 29.4.19)</a:t>
            </a:r>
          </a:p>
          <a:p>
            <a:r>
              <a:rPr lang="en-GB" dirty="0"/>
              <a:t>Self Leadership International (2008) What is coaching? , Available </a:t>
            </a:r>
            <a:r>
              <a:rPr lang="en-GB" dirty="0" err="1"/>
              <a:t>from:</a:t>
            </a:r>
            <a:r>
              <a:rPr lang="en-GB" u="sng" dirty="0" err="1">
                <a:hlinkClick r:id="rId4"/>
              </a:rPr>
              <a:t>https</a:t>
            </a:r>
            <a:r>
              <a:rPr lang="en-GB" u="sng" dirty="0">
                <a:hlinkClick r:id="rId4"/>
              </a:rPr>
              <a:t>://www.selfleadership.com/what-is-coaching/</a:t>
            </a:r>
            <a:r>
              <a:rPr lang="en-GB" dirty="0"/>
              <a:t>  (Cited 29.4.19)</a:t>
            </a:r>
          </a:p>
          <a:p>
            <a:r>
              <a:rPr lang="en-GB" dirty="0"/>
              <a:t>Simply Psychology (2018) Maslow’s Hierarchy of Needs, Available from: </a:t>
            </a:r>
            <a:r>
              <a:rPr lang="en-GB" u="sng" dirty="0">
                <a:hlinkClick r:id="rId5"/>
              </a:rPr>
              <a:t>https://www.simplypsychology.org/maslow.html</a:t>
            </a:r>
            <a:r>
              <a:rPr lang="en-GB" dirty="0"/>
              <a:t>  (Cited 3.5.19)</a:t>
            </a:r>
          </a:p>
          <a:p>
            <a:pPr marL="0" indent="0">
              <a:buNone/>
            </a:pPr>
            <a:endParaRPr lang="en-GB" dirty="0"/>
          </a:p>
        </p:txBody>
      </p:sp>
    </p:spTree>
    <p:extLst>
      <p:ext uri="{BB962C8B-B14F-4D97-AF65-F5344CB8AC3E}">
        <p14:creationId xmlns:p14="http://schemas.microsoft.com/office/powerpoint/2010/main" val="1590368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6039F-652C-4047-8D81-2A9E089AEE0C}"/>
              </a:ext>
            </a:extLst>
          </p:cNvPr>
          <p:cNvSpPr>
            <a:spLocks noGrp="1"/>
          </p:cNvSpPr>
          <p:nvPr>
            <p:ph type="title"/>
          </p:nvPr>
        </p:nvSpPr>
        <p:spPr>
          <a:xfrm>
            <a:off x="693812" y="-25932"/>
            <a:ext cx="9144001" cy="1371600"/>
          </a:xfrm>
        </p:spPr>
        <p:txBody>
          <a:bodyPr/>
          <a:lstStyle/>
          <a:p>
            <a:r>
              <a:rPr lang="en-GB" dirty="0"/>
              <a:t>References Continued:</a:t>
            </a:r>
          </a:p>
        </p:txBody>
      </p:sp>
      <p:sp>
        <p:nvSpPr>
          <p:cNvPr id="3" name="Content Placeholder 2">
            <a:extLst>
              <a:ext uri="{FF2B5EF4-FFF2-40B4-BE49-F238E27FC236}">
                <a16:creationId xmlns:a16="http://schemas.microsoft.com/office/drawing/2014/main" id="{C4AAF0B8-9B49-406B-B74F-87FB5B7DA03F}"/>
              </a:ext>
            </a:extLst>
          </p:cNvPr>
          <p:cNvSpPr>
            <a:spLocks noGrp="1"/>
          </p:cNvSpPr>
          <p:nvPr>
            <p:ph idx="1"/>
          </p:nvPr>
        </p:nvSpPr>
        <p:spPr>
          <a:xfrm>
            <a:off x="477788" y="1345668"/>
            <a:ext cx="11521280" cy="4757973"/>
          </a:xfrm>
        </p:spPr>
        <p:txBody>
          <a:bodyPr>
            <a:normAutofit/>
          </a:bodyPr>
          <a:lstStyle/>
          <a:p>
            <a:r>
              <a:rPr lang="en-GB" dirty="0"/>
              <a:t>Small Business Trends (2016) What is the difference between a mentor and a coach?, Available from: https://smallbiztrends.com/2016/02/differrrence-mentor-coach.html  (Cited 3.5.19)</a:t>
            </a:r>
          </a:p>
          <a:p>
            <a:r>
              <a:rPr lang="en-GB" dirty="0"/>
              <a:t>Small Businesses (2018) What Are the Differences Between Vertical &amp; Horizontal in Strategic Management?, Available from: https://smallbusiness.chron.com/differences-between-vertical-horizontal-strategic-management-24460.html (Accessed 4.5.19)</a:t>
            </a:r>
          </a:p>
          <a:p>
            <a:r>
              <a:rPr lang="en-GB" dirty="0"/>
              <a:t>The Coaching and Mentoring Network (2019)  Why have a coaching contract? , Available from: </a:t>
            </a:r>
            <a:r>
              <a:rPr lang="en-GB" u="sng" dirty="0">
                <a:hlinkClick r:id="rId2"/>
              </a:rPr>
              <a:t>http://www.coachingnetwork.org.uk/information-portal/Articles/ViewArticle.asp?artId=34</a:t>
            </a:r>
            <a:r>
              <a:rPr lang="en-GB" dirty="0"/>
              <a:t> (Accessed 4.5.19)</a:t>
            </a:r>
          </a:p>
          <a:p>
            <a:endParaRPr lang="en-GB" dirty="0"/>
          </a:p>
        </p:txBody>
      </p:sp>
    </p:spTree>
    <p:extLst>
      <p:ext uri="{BB962C8B-B14F-4D97-AF65-F5344CB8AC3E}">
        <p14:creationId xmlns:p14="http://schemas.microsoft.com/office/powerpoint/2010/main" val="2263623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Blue atom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3">
          <a:schemeClr val="lt1"/>
        </a:lnRef>
        <a:fillRef idx="1">
          <a:schemeClr val="accent5"/>
        </a:fillRef>
        <a:effectRef idx="1">
          <a:schemeClr val="accent5"/>
        </a:effectRef>
        <a:fontRef idx="minor">
          <a:schemeClr val="lt1"/>
        </a:fontRef>
      </a:style>
    </a:spDef>
    <a:lnDef>
      <a:spPr>
        <a:ln>
          <a:solidFill>
            <a:schemeClr val="accent5"/>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lue atom design slides.potx" id="{20958743-FA80-43E5-9586-B48EF2BE42B5}" vid="{6B9132C0-2E4C-4DF6-B21A-C2322474BD2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F78577-2839-4BFF-9EC7-673BD8FEBD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49C11C-71DC-49B6-ACD8-27E3AE088D14}">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40262f94-9f35-4ac3-9a90-690165a166b7"/>
    <ds:schemaRef ds:uri="a4f35948-e619-41b3-aa29-22878b09cfd2"/>
    <ds:schemaRef ds:uri="http://www.w3.org/XML/1998/namespace"/>
  </ds:schemaRefs>
</ds:datastoreItem>
</file>

<file path=customXml/itemProps3.xml><?xml version="1.0" encoding="utf-8"?>
<ds:datastoreItem xmlns:ds="http://schemas.openxmlformats.org/officeDocument/2006/customXml" ds:itemID="{0875BD71-4A33-4FB7-88CA-777C4D9E6E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atom design slides</Template>
  <TotalTime>933</TotalTime>
  <Words>3224</Words>
  <Application>Microsoft Office PowerPoint</Application>
  <PresentationFormat>Custom</PresentationFormat>
  <Paragraphs>283</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Symbol</vt:lpstr>
      <vt:lpstr>Wingdings</vt:lpstr>
      <vt:lpstr>Blue atom design template</vt:lpstr>
      <vt:lpstr>AZ Media Devices</vt:lpstr>
      <vt:lpstr>Coaching and Mentoring at AZ Media Devices….</vt:lpstr>
      <vt:lpstr>What is Coaching?</vt:lpstr>
      <vt:lpstr>What is Mentoring?</vt:lpstr>
      <vt:lpstr>Coaching Models: GROW </vt:lpstr>
      <vt:lpstr>OSCAR Model – Coaching and Mentoring Model</vt:lpstr>
      <vt:lpstr>      Coaching and Mentoring Models: Directive v Non-directive</vt:lpstr>
      <vt:lpstr>So what is the difference ? </vt:lpstr>
      <vt:lpstr>Types of Coaching:</vt:lpstr>
      <vt:lpstr>Types of Mentoring:</vt:lpstr>
      <vt:lpstr>The Benefits of Coaching and Mentoring:  </vt:lpstr>
      <vt:lpstr>Line Manager’s Role in Coaching and Mentoring</vt:lpstr>
      <vt:lpstr>Advantages and disadvantages of Line Managers:</vt:lpstr>
      <vt:lpstr>Factors which need to be considered when implementing coaching and mentoring:</vt:lpstr>
      <vt:lpstr>References  </vt:lpstr>
      <vt:lpstr>References Continued: </vt:lpstr>
      <vt:lpstr>References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 Media Devices</dc:title>
  <dc:creator>Courtney Morgan (1806850)</dc:creator>
  <cp:lastModifiedBy>Courtney Morgan</cp:lastModifiedBy>
  <cp:revision>107</cp:revision>
  <dcterms:created xsi:type="dcterms:W3CDTF">2019-04-11T08:48:22Z</dcterms:created>
  <dcterms:modified xsi:type="dcterms:W3CDTF">2019-05-04T22:22:17Z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74069000</vt:r8>
  </property>
  <property fmtid="{D5CDD505-2E9C-101B-9397-08002B2CF9AE}" pid="3" name="HiddenCategoryTags">
    <vt:lpwstr/>
  </property>
  <property fmtid="{D5CDD505-2E9C-101B-9397-08002B2CF9AE}" pid="4" name="InternalTags">
    <vt:lpwstr/>
  </property>
  <property fmtid="{D5CDD505-2E9C-101B-9397-08002B2CF9AE}" pid="5" name="CategoryTags">
    <vt:lpwstr/>
  </property>
  <property fmtid="{D5CDD505-2E9C-101B-9397-08002B2CF9AE}" pid="6" name="Applications">
    <vt:lpwstr/>
  </property>
  <property fmtid="{D5CDD505-2E9C-101B-9397-08002B2CF9AE}" pid="7" name="CampaignTags">
    <vt:lpwstr/>
  </property>
  <property fmtid="{D5CDD505-2E9C-101B-9397-08002B2CF9AE}" pid="8" name="ScenarioTags">
    <vt:lpwstr/>
  </property>
  <property fmtid="{D5CDD505-2E9C-101B-9397-08002B2CF9AE}" pid="9" name="ContentTypeId">
    <vt:lpwstr>0x010100AA3F7D94069FF64A86F7DFF56D60E3BE</vt:lpwstr>
  </property>
  <property fmtid="{D5CDD505-2E9C-101B-9397-08002B2CF9AE}" pid="10" name="FeatureTags">
    <vt:lpwstr/>
  </property>
  <property fmtid="{D5CDD505-2E9C-101B-9397-08002B2CF9AE}" pid="11" name="LocalizationTags">
    <vt:lpwstr/>
  </property>
</Properties>
</file>