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322" r:id="rId3"/>
    <p:sldId id="257" r:id="rId4"/>
    <p:sldId id="275" r:id="rId5"/>
    <p:sldId id="324" r:id="rId6"/>
    <p:sldId id="291" r:id="rId7"/>
    <p:sldId id="293" r:id="rId8"/>
    <p:sldId id="262" r:id="rId9"/>
    <p:sldId id="321" r:id="rId10"/>
    <p:sldId id="283" r:id="rId11"/>
    <p:sldId id="323" r:id="rId12"/>
    <p:sldId id="296" r:id="rId13"/>
    <p:sldId id="334" r:id="rId14"/>
    <p:sldId id="298" r:id="rId15"/>
    <p:sldId id="299" r:id="rId16"/>
    <p:sldId id="308" r:id="rId17"/>
    <p:sldId id="313" r:id="rId18"/>
    <p:sldId id="309" r:id="rId19"/>
    <p:sldId id="332" r:id="rId20"/>
    <p:sldId id="315" r:id="rId21"/>
    <p:sldId id="316" r:id="rId22"/>
    <p:sldId id="325" r:id="rId23"/>
    <p:sldId id="326" r:id="rId24"/>
    <p:sldId id="327" r:id="rId25"/>
    <p:sldId id="329" r:id="rId26"/>
    <p:sldId id="328" r:id="rId27"/>
    <p:sldId id="330" r:id="rId28"/>
    <p:sldId id="333" r:id="rId29"/>
    <p:sldId id="317" r:id="rId30"/>
    <p:sldId id="331" r:id="rId31"/>
    <p:sldId id="311" r:id="rId32"/>
    <p:sldId id="267" r:id="rId33"/>
    <p:sldId id="319" r:id="rId34"/>
    <p:sldId id="31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63184-B22C-1A7F-58CE-A87BB3B7498D}" v="21" dt="2025-10-30T17:34:26.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785" autoAdjust="0"/>
    <p:restoredTop sz="85048" autoAdjust="0"/>
  </p:normalViewPr>
  <p:slideViewPr>
    <p:cSldViewPr snapToGrid="0">
      <p:cViewPr varScale="1">
        <p:scale>
          <a:sx n="95" d="100"/>
          <a:sy n="95" d="100"/>
        </p:scale>
        <p:origin x="16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6DCB87-EA19-492E-B94A-FA727B9C7261}"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449A2CC7-8A7D-4F5D-AE7C-945B4E4F7213}">
      <dgm:prSet/>
      <dgm:spPr/>
      <dgm:t>
        <a:bodyPr/>
        <a:lstStyle/>
        <a:p>
          <a:r>
            <a:rPr lang="en-GB" i="1" dirty="0"/>
            <a:t>“Restorative Practice can be used anywhere to prevent conflict, build relationships and repair harm by supporting people to communicate effectively and positively. Restorative practice is more and more being used in </a:t>
          </a:r>
          <a:r>
            <a:rPr lang="en-GB" i="1" u="sng" dirty="0"/>
            <a:t>schools, children’s services, workplaces, hospitals, communities and the criminal justice system.”</a:t>
          </a:r>
          <a:r>
            <a:rPr lang="en-GB" i="1" dirty="0"/>
            <a:t> </a:t>
          </a:r>
          <a:r>
            <a:rPr lang="en-GB" dirty="0"/>
            <a:t>(</a:t>
          </a:r>
          <a:r>
            <a:rPr lang="en-GB" b="0" i="0" dirty="0">
              <a:effectLst/>
              <a:latin typeface="proxima-nova"/>
            </a:rPr>
            <a:t>Restorative Justice Council, 2016)</a:t>
          </a:r>
          <a:endParaRPr lang="en-US" dirty="0"/>
        </a:p>
      </dgm:t>
    </dgm:pt>
    <dgm:pt modelId="{843FD039-F048-4DF1-BBD0-A42A64135C07}" type="parTrans" cxnId="{43D072C8-4F42-49F1-B793-23368D54A425}">
      <dgm:prSet/>
      <dgm:spPr/>
      <dgm:t>
        <a:bodyPr/>
        <a:lstStyle/>
        <a:p>
          <a:endParaRPr lang="en-US"/>
        </a:p>
      </dgm:t>
    </dgm:pt>
    <dgm:pt modelId="{6EFF586E-907D-435E-B6DC-E376F6385C4E}" type="sibTrans" cxnId="{43D072C8-4F42-49F1-B793-23368D54A425}">
      <dgm:prSet/>
      <dgm:spPr/>
      <dgm:t>
        <a:bodyPr/>
        <a:lstStyle/>
        <a:p>
          <a:endParaRPr lang="en-US"/>
        </a:p>
      </dgm:t>
    </dgm:pt>
    <dgm:pt modelId="{CF6B019E-29B1-6149-9FED-885555500DAC}" type="pres">
      <dgm:prSet presAssocID="{F26DCB87-EA19-492E-B94A-FA727B9C7261}" presName="linear" presStyleCnt="0">
        <dgm:presLayoutVars>
          <dgm:animLvl val="lvl"/>
          <dgm:resizeHandles val="exact"/>
        </dgm:presLayoutVars>
      </dgm:prSet>
      <dgm:spPr/>
    </dgm:pt>
    <dgm:pt modelId="{37A9B22B-5A7E-9B42-B778-B9E1D5FBFCE2}" type="pres">
      <dgm:prSet presAssocID="{449A2CC7-8A7D-4F5D-AE7C-945B4E4F7213}" presName="parentText" presStyleLbl="node1" presStyleIdx="0" presStyleCnt="1">
        <dgm:presLayoutVars>
          <dgm:chMax val="0"/>
          <dgm:bulletEnabled val="1"/>
        </dgm:presLayoutVars>
      </dgm:prSet>
      <dgm:spPr/>
    </dgm:pt>
  </dgm:ptLst>
  <dgm:cxnLst>
    <dgm:cxn modelId="{D121B360-2885-A147-9696-3508BD6764AA}" type="presOf" srcId="{449A2CC7-8A7D-4F5D-AE7C-945B4E4F7213}" destId="{37A9B22B-5A7E-9B42-B778-B9E1D5FBFCE2}" srcOrd="0" destOrd="0" presId="urn:microsoft.com/office/officeart/2005/8/layout/vList2"/>
    <dgm:cxn modelId="{F8143CB8-7F76-ED46-8962-7F75EEB546EC}" type="presOf" srcId="{F26DCB87-EA19-492E-B94A-FA727B9C7261}" destId="{CF6B019E-29B1-6149-9FED-885555500DAC}" srcOrd="0" destOrd="0" presId="urn:microsoft.com/office/officeart/2005/8/layout/vList2"/>
    <dgm:cxn modelId="{43D072C8-4F42-49F1-B793-23368D54A425}" srcId="{F26DCB87-EA19-492E-B94A-FA727B9C7261}" destId="{449A2CC7-8A7D-4F5D-AE7C-945B4E4F7213}" srcOrd="0" destOrd="0" parTransId="{843FD039-F048-4DF1-BBD0-A42A64135C07}" sibTransId="{6EFF586E-907D-435E-B6DC-E376F6385C4E}"/>
    <dgm:cxn modelId="{BF5D8914-7998-6B44-8C22-BC4B711F857F}" type="presParOf" srcId="{CF6B019E-29B1-6149-9FED-885555500DAC}" destId="{37A9B22B-5A7E-9B42-B778-B9E1D5FBFCE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96F5D-86E5-420F-9101-5437BD2A73B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FD9344F3-A94A-4F9F-AE62-9271A7E9AA41}">
      <dgm:prSet/>
      <dgm:spPr/>
      <dgm:t>
        <a:bodyPr/>
        <a:lstStyle/>
        <a:p>
          <a:r>
            <a:rPr lang="en-GB"/>
            <a:t>Restoration</a:t>
          </a:r>
          <a:endParaRPr lang="en-US"/>
        </a:p>
      </dgm:t>
    </dgm:pt>
    <dgm:pt modelId="{414BFD34-70AC-4CA5-AFBD-44EB611573C3}" type="parTrans" cxnId="{96B08A57-E709-4E84-8B6C-4AA058679328}">
      <dgm:prSet/>
      <dgm:spPr/>
      <dgm:t>
        <a:bodyPr/>
        <a:lstStyle/>
        <a:p>
          <a:endParaRPr lang="en-US"/>
        </a:p>
      </dgm:t>
    </dgm:pt>
    <dgm:pt modelId="{6B3B830A-8417-4E53-AEE5-F6475D7E968D}" type="sibTrans" cxnId="{96B08A57-E709-4E84-8B6C-4AA058679328}">
      <dgm:prSet/>
      <dgm:spPr/>
      <dgm:t>
        <a:bodyPr/>
        <a:lstStyle/>
        <a:p>
          <a:endParaRPr lang="en-US"/>
        </a:p>
      </dgm:t>
    </dgm:pt>
    <dgm:pt modelId="{822C8DA4-3886-43FA-AD96-1479DB325B75}">
      <dgm:prSet/>
      <dgm:spPr/>
      <dgm:t>
        <a:bodyPr/>
        <a:lstStyle/>
        <a:p>
          <a:r>
            <a:rPr lang="en-GB"/>
            <a:t>Voluntarism </a:t>
          </a:r>
          <a:endParaRPr lang="en-US"/>
        </a:p>
      </dgm:t>
    </dgm:pt>
    <dgm:pt modelId="{756918A3-537E-4954-ADE0-19A290797511}" type="parTrans" cxnId="{6A7DD48C-3E50-4D5B-B950-EA2C5EA04F50}">
      <dgm:prSet/>
      <dgm:spPr/>
      <dgm:t>
        <a:bodyPr/>
        <a:lstStyle/>
        <a:p>
          <a:endParaRPr lang="en-US"/>
        </a:p>
      </dgm:t>
    </dgm:pt>
    <dgm:pt modelId="{1E7D77E3-30D7-4BD3-97B8-24795B4AAF0D}" type="sibTrans" cxnId="{6A7DD48C-3E50-4D5B-B950-EA2C5EA04F50}">
      <dgm:prSet/>
      <dgm:spPr/>
      <dgm:t>
        <a:bodyPr/>
        <a:lstStyle/>
        <a:p>
          <a:endParaRPr lang="en-US"/>
        </a:p>
      </dgm:t>
    </dgm:pt>
    <dgm:pt modelId="{12A1E166-E0D2-46A0-867D-AEB1581B9271}">
      <dgm:prSet/>
      <dgm:spPr/>
      <dgm:t>
        <a:bodyPr/>
        <a:lstStyle/>
        <a:p>
          <a:r>
            <a:rPr lang="en-GB"/>
            <a:t>Impartiality </a:t>
          </a:r>
          <a:endParaRPr lang="en-US"/>
        </a:p>
      </dgm:t>
    </dgm:pt>
    <dgm:pt modelId="{055C723D-9B6F-4E3B-BD9B-594B7B65D658}" type="parTrans" cxnId="{78B3C3F5-12A3-464C-B280-E86DC8C26E20}">
      <dgm:prSet/>
      <dgm:spPr/>
      <dgm:t>
        <a:bodyPr/>
        <a:lstStyle/>
        <a:p>
          <a:endParaRPr lang="en-US"/>
        </a:p>
      </dgm:t>
    </dgm:pt>
    <dgm:pt modelId="{53F8356F-94DA-401A-BB67-25F6CDE382AB}" type="sibTrans" cxnId="{78B3C3F5-12A3-464C-B280-E86DC8C26E20}">
      <dgm:prSet/>
      <dgm:spPr/>
      <dgm:t>
        <a:bodyPr/>
        <a:lstStyle/>
        <a:p>
          <a:endParaRPr lang="en-US"/>
        </a:p>
      </dgm:t>
    </dgm:pt>
    <dgm:pt modelId="{059593C4-D8A0-46E4-A4BD-6E557921C80F}">
      <dgm:prSet/>
      <dgm:spPr/>
      <dgm:t>
        <a:bodyPr/>
        <a:lstStyle/>
        <a:p>
          <a:r>
            <a:rPr lang="en-GB"/>
            <a:t>Safety </a:t>
          </a:r>
          <a:endParaRPr lang="en-US"/>
        </a:p>
      </dgm:t>
    </dgm:pt>
    <dgm:pt modelId="{8EE095C2-3AF6-461F-9105-DAC841C007AC}" type="parTrans" cxnId="{8D214020-4A4D-415D-A249-A55A692210B0}">
      <dgm:prSet/>
      <dgm:spPr/>
      <dgm:t>
        <a:bodyPr/>
        <a:lstStyle/>
        <a:p>
          <a:endParaRPr lang="en-US"/>
        </a:p>
      </dgm:t>
    </dgm:pt>
    <dgm:pt modelId="{51949FCE-27E7-4719-8CC1-56857E027846}" type="sibTrans" cxnId="{8D214020-4A4D-415D-A249-A55A692210B0}">
      <dgm:prSet/>
      <dgm:spPr/>
      <dgm:t>
        <a:bodyPr/>
        <a:lstStyle/>
        <a:p>
          <a:endParaRPr lang="en-US"/>
        </a:p>
      </dgm:t>
    </dgm:pt>
    <dgm:pt modelId="{6819D175-6223-4533-8761-086FBCF6F179}">
      <dgm:prSet/>
      <dgm:spPr/>
      <dgm:t>
        <a:bodyPr/>
        <a:lstStyle/>
        <a:p>
          <a:r>
            <a:rPr lang="en-GB"/>
            <a:t>Accessibility </a:t>
          </a:r>
          <a:endParaRPr lang="en-US"/>
        </a:p>
      </dgm:t>
    </dgm:pt>
    <dgm:pt modelId="{6E543453-3217-4F66-856D-486A99A8E52C}" type="parTrans" cxnId="{45839C5B-F5CE-4F1C-9758-9FAF2CA96C07}">
      <dgm:prSet/>
      <dgm:spPr/>
      <dgm:t>
        <a:bodyPr/>
        <a:lstStyle/>
        <a:p>
          <a:endParaRPr lang="en-US"/>
        </a:p>
      </dgm:t>
    </dgm:pt>
    <dgm:pt modelId="{7AD84F32-FD21-41E8-AE71-F3B08E5616C0}" type="sibTrans" cxnId="{45839C5B-F5CE-4F1C-9758-9FAF2CA96C07}">
      <dgm:prSet/>
      <dgm:spPr/>
      <dgm:t>
        <a:bodyPr/>
        <a:lstStyle/>
        <a:p>
          <a:endParaRPr lang="en-US"/>
        </a:p>
      </dgm:t>
    </dgm:pt>
    <dgm:pt modelId="{84FE3F50-EADA-4F65-9E74-080A6C7D4347}">
      <dgm:prSet/>
      <dgm:spPr/>
      <dgm:t>
        <a:bodyPr/>
        <a:lstStyle/>
        <a:p>
          <a:r>
            <a:rPr lang="en-GB"/>
            <a:t>Empowerment </a:t>
          </a:r>
          <a:endParaRPr lang="en-US"/>
        </a:p>
      </dgm:t>
    </dgm:pt>
    <dgm:pt modelId="{99B7BB10-4622-4DBE-9F85-8FF34B45AF3B}" type="parTrans" cxnId="{CE532099-AF0F-4C67-BE8B-2DCCC7650FFE}">
      <dgm:prSet/>
      <dgm:spPr/>
      <dgm:t>
        <a:bodyPr/>
        <a:lstStyle/>
        <a:p>
          <a:endParaRPr lang="en-US"/>
        </a:p>
      </dgm:t>
    </dgm:pt>
    <dgm:pt modelId="{7C320B5F-4E50-46B1-9327-DC54C6A12175}" type="sibTrans" cxnId="{CE532099-AF0F-4C67-BE8B-2DCCC7650FFE}">
      <dgm:prSet/>
      <dgm:spPr/>
      <dgm:t>
        <a:bodyPr/>
        <a:lstStyle/>
        <a:p>
          <a:endParaRPr lang="en-US"/>
        </a:p>
      </dgm:t>
    </dgm:pt>
    <dgm:pt modelId="{A3472C53-C2AB-D648-B26B-69A6314FA409}" type="pres">
      <dgm:prSet presAssocID="{80C96F5D-86E5-420F-9101-5437BD2A73B7}" presName="Name0" presStyleCnt="0">
        <dgm:presLayoutVars>
          <dgm:dir/>
          <dgm:resizeHandles val="exact"/>
        </dgm:presLayoutVars>
      </dgm:prSet>
      <dgm:spPr/>
    </dgm:pt>
    <dgm:pt modelId="{17564DCE-4B94-D84E-84A2-1061A4845F82}" type="pres">
      <dgm:prSet presAssocID="{FD9344F3-A94A-4F9F-AE62-9271A7E9AA41}" presName="node" presStyleLbl="node1" presStyleIdx="0" presStyleCnt="6">
        <dgm:presLayoutVars>
          <dgm:bulletEnabled val="1"/>
        </dgm:presLayoutVars>
      </dgm:prSet>
      <dgm:spPr/>
    </dgm:pt>
    <dgm:pt modelId="{1C941DF6-ED9E-8F44-A12F-4FB9BFF2C7DA}" type="pres">
      <dgm:prSet presAssocID="{6B3B830A-8417-4E53-AEE5-F6475D7E968D}" presName="sibTrans" presStyleLbl="sibTrans1D1" presStyleIdx="0" presStyleCnt="5"/>
      <dgm:spPr/>
    </dgm:pt>
    <dgm:pt modelId="{52E7C10A-D8CB-6E44-B4B6-18E25E7ECCD9}" type="pres">
      <dgm:prSet presAssocID="{6B3B830A-8417-4E53-AEE5-F6475D7E968D}" presName="connectorText" presStyleLbl="sibTrans1D1" presStyleIdx="0" presStyleCnt="5"/>
      <dgm:spPr/>
    </dgm:pt>
    <dgm:pt modelId="{93A5EAEC-8D17-2343-A9BE-FE30FD183951}" type="pres">
      <dgm:prSet presAssocID="{822C8DA4-3886-43FA-AD96-1479DB325B75}" presName="node" presStyleLbl="node1" presStyleIdx="1" presStyleCnt="6">
        <dgm:presLayoutVars>
          <dgm:bulletEnabled val="1"/>
        </dgm:presLayoutVars>
      </dgm:prSet>
      <dgm:spPr/>
    </dgm:pt>
    <dgm:pt modelId="{87A5245F-AC40-524D-BD30-BDF73B6E7068}" type="pres">
      <dgm:prSet presAssocID="{1E7D77E3-30D7-4BD3-97B8-24795B4AAF0D}" presName="sibTrans" presStyleLbl="sibTrans1D1" presStyleIdx="1" presStyleCnt="5"/>
      <dgm:spPr/>
    </dgm:pt>
    <dgm:pt modelId="{09200F59-2918-224D-8116-8F8922457F25}" type="pres">
      <dgm:prSet presAssocID="{1E7D77E3-30D7-4BD3-97B8-24795B4AAF0D}" presName="connectorText" presStyleLbl="sibTrans1D1" presStyleIdx="1" presStyleCnt="5"/>
      <dgm:spPr/>
    </dgm:pt>
    <dgm:pt modelId="{6300DB35-C689-2947-AF80-461945D7B891}" type="pres">
      <dgm:prSet presAssocID="{12A1E166-E0D2-46A0-867D-AEB1581B9271}" presName="node" presStyleLbl="node1" presStyleIdx="2" presStyleCnt="6">
        <dgm:presLayoutVars>
          <dgm:bulletEnabled val="1"/>
        </dgm:presLayoutVars>
      </dgm:prSet>
      <dgm:spPr/>
    </dgm:pt>
    <dgm:pt modelId="{886BF459-4BC7-B34E-9742-69CA4A005291}" type="pres">
      <dgm:prSet presAssocID="{53F8356F-94DA-401A-BB67-25F6CDE382AB}" presName="sibTrans" presStyleLbl="sibTrans1D1" presStyleIdx="2" presStyleCnt="5"/>
      <dgm:spPr/>
    </dgm:pt>
    <dgm:pt modelId="{E34D470B-AEA4-FF4A-A676-0E6D288B7110}" type="pres">
      <dgm:prSet presAssocID="{53F8356F-94DA-401A-BB67-25F6CDE382AB}" presName="connectorText" presStyleLbl="sibTrans1D1" presStyleIdx="2" presStyleCnt="5"/>
      <dgm:spPr/>
    </dgm:pt>
    <dgm:pt modelId="{59283D8A-36BC-C841-BAE6-0B90C49F7CC4}" type="pres">
      <dgm:prSet presAssocID="{059593C4-D8A0-46E4-A4BD-6E557921C80F}" presName="node" presStyleLbl="node1" presStyleIdx="3" presStyleCnt="6">
        <dgm:presLayoutVars>
          <dgm:bulletEnabled val="1"/>
        </dgm:presLayoutVars>
      </dgm:prSet>
      <dgm:spPr/>
    </dgm:pt>
    <dgm:pt modelId="{CD033523-6609-CC44-B70F-C5BED53EA47E}" type="pres">
      <dgm:prSet presAssocID="{51949FCE-27E7-4719-8CC1-56857E027846}" presName="sibTrans" presStyleLbl="sibTrans1D1" presStyleIdx="3" presStyleCnt="5"/>
      <dgm:spPr/>
    </dgm:pt>
    <dgm:pt modelId="{69F3B3CD-A35C-1D47-A1C2-2ACE51151CFA}" type="pres">
      <dgm:prSet presAssocID="{51949FCE-27E7-4719-8CC1-56857E027846}" presName="connectorText" presStyleLbl="sibTrans1D1" presStyleIdx="3" presStyleCnt="5"/>
      <dgm:spPr/>
    </dgm:pt>
    <dgm:pt modelId="{7F2B4454-093A-AA48-9C1A-80C7BBFC0FF1}" type="pres">
      <dgm:prSet presAssocID="{6819D175-6223-4533-8761-086FBCF6F179}" presName="node" presStyleLbl="node1" presStyleIdx="4" presStyleCnt="6">
        <dgm:presLayoutVars>
          <dgm:bulletEnabled val="1"/>
        </dgm:presLayoutVars>
      </dgm:prSet>
      <dgm:spPr/>
    </dgm:pt>
    <dgm:pt modelId="{179720FF-44D3-0E44-AF03-24A96AECB5AB}" type="pres">
      <dgm:prSet presAssocID="{7AD84F32-FD21-41E8-AE71-F3B08E5616C0}" presName="sibTrans" presStyleLbl="sibTrans1D1" presStyleIdx="4" presStyleCnt="5"/>
      <dgm:spPr/>
    </dgm:pt>
    <dgm:pt modelId="{5EBA51D2-AAA4-864C-BDF3-F3EB8A6EE61E}" type="pres">
      <dgm:prSet presAssocID="{7AD84F32-FD21-41E8-AE71-F3B08E5616C0}" presName="connectorText" presStyleLbl="sibTrans1D1" presStyleIdx="4" presStyleCnt="5"/>
      <dgm:spPr/>
    </dgm:pt>
    <dgm:pt modelId="{575CCE81-E9BD-CD47-BEE0-F02F8C14AFFA}" type="pres">
      <dgm:prSet presAssocID="{84FE3F50-EADA-4F65-9E74-080A6C7D4347}" presName="node" presStyleLbl="node1" presStyleIdx="5" presStyleCnt="6">
        <dgm:presLayoutVars>
          <dgm:bulletEnabled val="1"/>
        </dgm:presLayoutVars>
      </dgm:prSet>
      <dgm:spPr/>
    </dgm:pt>
  </dgm:ptLst>
  <dgm:cxnLst>
    <dgm:cxn modelId="{E2CF6E05-559C-FD4F-9426-6ABC744D7F77}" type="presOf" srcId="{53F8356F-94DA-401A-BB67-25F6CDE382AB}" destId="{E34D470B-AEA4-FF4A-A676-0E6D288B7110}" srcOrd="1" destOrd="0" presId="urn:microsoft.com/office/officeart/2016/7/layout/RepeatingBendingProcessNew"/>
    <dgm:cxn modelId="{8D214020-4A4D-415D-A249-A55A692210B0}" srcId="{80C96F5D-86E5-420F-9101-5437BD2A73B7}" destId="{059593C4-D8A0-46E4-A4BD-6E557921C80F}" srcOrd="3" destOrd="0" parTransId="{8EE095C2-3AF6-461F-9105-DAC841C007AC}" sibTransId="{51949FCE-27E7-4719-8CC1-56857E027846}"/>
    <dgm:cxn modelId="{A5217C37-4CF5-7B4D-A6C8-69D43A37823E}" type="presOf" srcId="{7AD84F32-FD21-41E8-AE71-F3B08E5616C0}" destId="{179720FF-44D3-0E44-AF03-24A96AECB5AB}" srcOrd="0" destOrd="0" presId="urn:microsoft.com/office/officeart/2016/7/layout/RepeatingBendingProcessNew"/>
    <dgm:cxn modelId="{1483B440-E87B-9D41-9543-74DB1AD61598}" type="presOf" srcId="{51949FCE-27E7-4719-8CC1-56857E027846}" destId="{69F3B3CD-A35C-1D47-A1C2-2ACE51151CFA}" srcOrd="1" destOrd="0" presId="urn:microsoft.com/office/officeart/2016/7/layout/RepeatingBendingProcessNew"/>
    <dgm:cxn modelId="{45839C5B-F5CE-4F1C-9758-9FAF2CA96C07}" srcId="{80C96F5D-86E5-420F-9101-5437BD2A73B7}" destId="{6819D175-6223-4533-8761-086FBCF6F179}" srcOrd="4" destOrd="0" parTransId="{6E543453-3217-4F66-856D-486A99A8E52C}" sibTransId="{7AD84F32-FD21-41E8-AE71-F3B08E5616C0}"/>
    <dgm:cxn modelId="{B5432645-ABBE-6E4D-857B-0871A48800F6}" type="presOf" srcId="{51949FCE-27E7-4719-8CC1-56857E027846}" destId="{CD033523-6609-CC44-B70F-C5BED53EA47E}" srcOrd="0" destOrd="0" presId="urn:microsoft.com/office/officeart/2016/7/layout/RepeatingBendingProcessNew"/>
    <dgm:cxn modelId="{B3665D49-70AA-C24B-B671-530139C28430}" type="presOf" srcId="{7AD84F32-FD21-41E8-AE71-F3B08E5616C0}" destId="{5EBA51D2-AAA4-864C-BDF3-F3EB8A6EE61E}" srcOrd="1" destOrd="0" presId="urn:microsoft.com/office/officeart/2016/7/layout/RepeatingBendingProcessNew"/>
    <dgm:cxn modelId="{AFAA806D-1C14-DA45-A90F-1A3930D93FC8}" type="presOf" srcId="{6B3B830A-8417-4E53-AEE5-F6475D7E968D}" destId="{1C941DF6-ED9E-8F44-A12F-4FB9BFF2C7DA}" srcOrd="0" destOrd="0" presId="urn:microsoft.com/office/officeart/2016/7/layout/RepeatingBendingProcessNew"/>
    <dgm:cxn modelId="{B986844D-966C-2A40-9037-3E10C07D151C}" type="presOf" srcId="{059593C4-D8A0-46E4-A4BD-6E557921C80F}" destId="{59283D8A-36BC-C841-BAE6-0B90C49F7CC4}" srcOrd="0" destOrd="0" presId="urn:microsoft.com/office/officeart/2016/7/layout/RepeatingBendingProcessNew"/>
    <dgm:cxn modelId="{34D70476-8AD0-9D4B-8D56-32293F685ABF}" type="presOf" srcId="{FD9344F3-A94A-4F9F-AE62-9271A7E9AA41}" destId="{17564DCE-4B94-D84E-84A2-1061A4845F82}" srcOrd="0" destOrd="0" presId="urn:microsoft.com/office/officeart/2016/7/layout/RepeatingBendingProcessNew"/>
    <dgm:cxn modelId="{96B08A57-E709-4E84-8B6C-4AA058679328}" srcId="{80C96F5D-86E5-420F-9101-5437BD2A73B7}" destId="{FD9344F3-A94A-4F9F-AE62-9271A7E9AA41}" srcOrd="0" destOrd="0" parTransId="{414BFD34-70AC-4CA5-AFBD-44EB611573C3}" sibTransId="{6B3B830A-8417-4E53-AEE5-F6475D7E968D}"/>
    <dgm:cxn modelId="{1C3D3A85-2CEA-7442-BD6A-90120E1F9C0D}" type="presOf" srcId="{6819D175-6223-4533-8761-086FBCF6F179}" destId="{7F2B4454-093A-AA48-9C1A-80C7BBFC0FF1}" srcOrd="0" destOrd="0" presId="urn:microsoft.com/office/officeart/2016/7/layout/RepeatingBendingProcessNew"/>
    <dgm:cxn modelId="{6A7DD48C-3E50-4D5B-B950-EA2C5EA04F50}" srcId="{80C96F5D-86E5-420F-9101-5437BD2A73B7}" destId="{822C8DA4-3886-43FA-AD96-1479DB325B75}" srcOrd="1" destOrd="0" parTransId="{756918A3-537E-4954-ADE0-19A290797511}" sibTransId="{1E7D77E3-30D7-4BD3-97B8-24795B4AAF0D}"/>
    <dgm:cxn modelId="{1FFFE78E-7226-3342-A3AF-0ACF987C1134}" type="presOf" srcId="{84FE3F50-EADA-4F65-9E74-080A6C7D4347}" destId="{575CCE81-E9BD-CD47-BEE0-F02F8C14AFFA}" srcOrd="0" destOrd="0" presId="urn:microsoft.com/office/officeart/2016/7/layout/RepeatingBendingProcessNew"/>
    <dgm:cxn modelId="{CE532099-AF0F-4C67-BE8B-2DCCC7650FFE}" srcId="{80C96F5D-86E5-420F-9101-5437BD2A73B7}" destId="{84FE3F50-EADA-4F65-9E74-080A6C7D4347}" srcOrd="5" destOrd="0" parTransId="{99B7BB10-4622-4DBE-9F85-8FF34B45AF3B}" sibTransId="{7C320B5F-4E50-46B1-9327-DC54C6A12175}"/>
    <dgm:cxn modelId="{DA57ADA0-DC47-C645-B392-748DBF07AEC2}" type="presOf" srcId="{80C96F5D-86E5-420F-9101-5437BD2A73B7}" destId="{A3472C53-C2AB-D648-B26B-69A6314FA409}" srcOrd="0" destOrd="0" presId="urn:microsoft.com/office/officeart/2016/7/layout/RepeatingBendingProcessNew"/>
    <dgm:cxn modelId="{5D8683C8-ECC3-A942-80CB-752C004E86A6}" type="presOf" srcId="{1E7D77E3-30D7-4BD3-97B8-24795B4AAF0D}" destId="{09200F59-2918-224D-8116-8F8922457F25}" srcOrd="1" destOrd="0" presId="urn:microsoft.com/office/officeart/2016/7/layout/RepeatingBendingProcessNew"/>
    <dgm:cxn modelId="{923149C9-7D37-3945-AEE4-7D2A9A5F4B58}" type="presOf" srcId="{822C8DA4-3886-43FA-AD96-1479DB325B75}" destId="{93A5EAEC-8D17-2343-A9BE-FE30FD183951}" srcOrd="0" destOrd="0" presId="urn:microsoft.com/office/officeart/2016/7/layout/RepeatingBendingProcessNew"/>
    <dgm:cxn modelId="{71BECCDD-72A3-2A41-8AA3-286B912E312B}" type="presOf" srcId="{1E7D77E3-30D7-4BD3-97B8-24795B4AAF0D}" destId="{87A5245F-AC40-524D-BD30-BDF73B6E7068}" srcOrd="0" destOrd="0" presId="urn:microsoft.com/office/officeart/2016/7/layout/RepeatingBendingProcessNew"/>
    <dgm:cxn modelId="{79B3EEE4-06DE-E849-A2E9-1C9BBBFE3A3B}" type="presOf" srcId="{12A1E166-E0D2-46A0-867D-AEB1581B9271}" destId="{6300DB35-C689-2947-AF80-461945D7B891}" srcOrd="0" destOrd="0" presId="urn:microsoft.com/office/officeart/2016/7/layout/RepeatingBendingProcessNew"/>
    <dgm:cxn modelId="{E158C1E6-B9BE-A04A-977B-28504635F27A}" type="presOf" srcId="{6B3B830A-8417-4E53-AEE5-F6475D7E968D}" destId="{52E7C10A-D8CB-6E44-B4B6-18E25E7ECCD9}" srcOrd="1" destOrd="0" presId="urn:microsoft.com/office/officeart/2016/7/layout/RepeatingBendingProcessNew"/>
    <dgm:cxn modelId="{6BC25AF4-293C-524C-A579-B1E187DEC9F2}" type="presOf" srcId="{53F8356F-94DA-401A-BB67-25F6CDE382AB}" destId="{886BF459-4BC7-B34E-9742-69CA4A005291}" srcOrd="0" destOrd="0" presId="urn:microsoft.com/office/officeart/2016/7/layout/RepeatingBendingProcessNew"/>
    <dgm:cxn modelId="{78B3C3F5-12A3-464C-B280-E86DC8C26E20}" srcId="{80C96F5D-86E5-420F-9101-5437BD2A73B7}" destId="{12A1E166-E0D2-46A0-867D-AEB1581B9271}" srcOrd="2" destOrd="0" parTransId="{055C723D-9B6F-4E3B-BD9B-594B7B65D658}" sibTransId="{53F8356F-94DA-401A-BB67-25F6CDE382AB}"/>
    <dgm:cxn modelId="{FA990932-78E6-8D42-A361-BDB573F9EBA7}" type="presParOf" srcId="{A3472C53-C2AB-D648-B26B-69A6314FA409}" destId="{17564DCE-4B94-D84E-84A2-1061A4845F82}" srcOrd="0" destOrd="0" presId="urn:microsoft.com/office/officeart/2016/7/layout/RepeatingBendingProcessNew"/>
    <dgm:cxn modelId="{5E5D9653-2119-6142-86BC-240FD0157B77}" type="presParOf" srcId="{A3472C53-C2AB-D648-B26B-69A6314FA409}" destId="{1C941DF6-ED9E-8F44-A12F-4FB9BFF2C7DA}" srcOrd="1" destOrd="0" presId="urn:microsoft.com/office/officeart/2016/7/layout/RepeatingBendingProcessNew"/>
    <dgm:cxn modelId="{DE849188-B5C2-A040-A6FB-76C86EEA03E1}" type="presParOf" srcId="{1C941DF6-ED9E-8F44-A12F-4FB9BFF2C7DA}" destId="{52E7C10A-D8CB-6E44-B4B6-18E25E7ECCD9}" srcOrd="0" destOrd="0" presId="urn:microsoft.com/office/officeart/2016/7/layout/RepeatingBendingProcessNew"/>
    <dgm:cxn modelId="{B8F8DACA-60AE-4041-B7B5-550017DE9D91}" type="presParOf" srcId="{A3472C53-C2AB-D648-B26B-69A6314FA409}" destId="{93A5EAEC-8D17-2343-A9BE-FE30FD183951}" srcOrd="2" destOrd="0" presId="urn:microsoft.com/office/officeart/2016/7/layout/RepeatingBendingProcessNew"/>
    <dgm:cxn modelId="{6D9F7E11-E754-D14A-AB37-EC45C552B394}" type="presParOf" srcId="{A3472C53-C2AB-D648-B26B-69A6314FA409}" destId="{87A5245F-AC40-524D-BD30-BDF73B6E7068}" srcOrd="3" destOrd="0" presId="urn:microsoft.com/office/officeart/2016/7/layout/RepeatingBendingProcessNew"/>
    <dgm:cxn modelId="{0BC1F67D-1CF4-BF4E-9DC2-528318563A10}" type="presParOf" srcId="{87A5245F-AC40-524D-BD30-BDF73B6E7068}" destId="{09200F59-2918-224D-8116-8F8922457F25}" srcOrd="0" destOrd="0" presId="urn:microsoft.com/office/officeart/2016/7/layout/RepeatingBendingProcessNew"/>
    <dgm:cxn modelId="{FEF91D7D-8578-E644-AD07-E001DC3C1B62}" type="presParOf" srcId="{A3472C53-C2AB-D648-B26B-69A6314FA409}" destId="{6300DB35-C689-2947-AF80-461945D7B891}" srcOrd="4" destOrd="0" presId="urn:microsoft.com/office/officeart/2016/7/layout/RepeatingBendingProcessNew"/>
    <dgm:cxn modelId="{63732F6F-D16F-CE46-AB75-543CF18F0A68}" type="presParOf" srcId="{A3472C53-C2AB-D648-B26B-69A6314FA409}" destId="{886BF459-4BC7-B34E-9742-69CA4A005291}" srcOrd="5" destOrd="0" presId="urn:microsoft.com/office/officeart/2016/7/layout/RepeatingBendingProcessNew"/>
    <dgm:cxn modelId="{7CE86978-E771-CC44-9B76-5BA66448191C}" type="presParOf" srcId="{886BF459-4BC7-B34E-9742-69CA4A005291}" destId="{E34D470B-AEA4-FF4A-A676-0E6D288B7110}" srcOrd="0" destOrd="0" presId="urn:microsoft.com/office/officeart/2016/7/layout/RepeatingBendingProcessNew"/>
    <dgm:cxn modelId="{27E3BCB8-8412-344C-B26B-1B1C1A7420EF}" type="presParOf" srcId="{A3472C53-C2AB-D648-B26B-69A6314FA409}" destId="{59283D8A-36BC-C841-BAE6-0B90C49F7CC4}" srcOrd="6" destOrd="0" presId="urn:microsoft.com/office/officeart/2016/7/layout/RepeatingBendingProcessNew"/>
    <dgm:cxn modelId="{0DDFA42D-FE63-4B4C-A300-27D8F0BBA9C2}" type="presParOf" srcId="{A3472C53-C2AB-D648-B26B-69A6314FA409}" destId="{CD033523-6609-CC44-B70F-C5BED53EA47E}" srcOrd="7" destOrd="0" presId="urn:microsoft.com/office/officeart/2016/7/layout/RepeatingBendingProcessNew"/>
    <dgm:cxn modelId="{1E2F48D1-40C1-E845-87FB-746921ECDEAC}" type="presParOf" srcId="{CD033523-6609-CC44-B70F-C5BED53EA47E}" destId="{69F3B3CD-A35C-1D47-A1C2-2ACE51151CFA}" srcOrd="0" destOrd="0" presId="urn:microsoft.com/office/officeart/2016/7/layout/RepeatingBendingProcessNew"/>
    <dgm:cxn modelId="{C4C5D34A-5F95-154C-9DD9-82A15CAEF850}" type="presParOf" srcId="{A3472C53-C2AB-D648-B26B-69A6314FA409}" destId="{7F2B4454-093A-AA48-9C1A-80C7BBFC0FF1}" srcOrd="8" destOrd="0" presId="urn:microsoft.com/office/officeart/2016/7/layout/RepeatingBendingProcessNew"/>
    <dgm:cxn modelId="{F7144737-29D2-2B44-86CA-DA1A47D9206D}" type="presParOf" srcId="{A3472C53-C2AB-D648-B26B-69A6314FA409}" destId="{179720FF-44D3-0E44-AF03-24A96AECB5AB}" srcOrd="9" destOrd="0" presId="urn:microsoft.com/office/officeart/2016/7/layout/RepeatingBendingProcessNew"/>
    <dgm:cxn modelId="{500DD5FF-A58A-7A40-ADC9-1C7BEFC252CA}" type="presParOf" srcId="{179720FF-44D3-0E44-AF03-24A96AECB5AB}" destId="{5EBA51D2-AAA4-864C-BDF3-F3EB8A6EE61E}" srcOrd="0" destOrd="0" presId="urn:microsoft.com/office/officeart/2016/7/layout/RepeatingBendingProcessNew"/>
    <dgm:cxn modelId="{9D0B3FF6-3D30-2541-8D14-E047103C39A5}" type="presParOf" srcId="{A3472C53-C2AB-D648-B26B-69A6314FA409}" destId="{575CCE81-E9BD-CD47-BEE0-F02F8C14AFF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9B22B-5A7E-9B42-B778-B9E1D5FBFCE2}">
      <dsp:nvSpPr>
        <dsp:cNvPr id="0" name=""/>
        <dsp:cNvSpPr/>
      </dsp:nvSpPr>
      <dsp:spPr>
        <a:xfrm>
          <a:off x="0" y="93783"/>
          <a:ext cx="7485413" cy="22651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“Restorative Practice can be used anywhere to prevent conflict, build relationships and repair harm by supporting people to communicate effectively and positively. Restorative practice is more and more being used in </a:t>
          </a:r>
          <a:r>
            <a:rPr lang="en-GB" sz="2200" i="1" u="sng" kern="1200" dirty="0"/>
            <a:t>schools, children’s services, workplaces, hospitals, communities and the criminal justice system.”</a:t>
          </a:r>
          <a:r>
            <a:rPr lang="en-GB" sz="2200" i="1" kern="1200" dirty="0"/>
            <a:t> </a:t>
          </a:r>
          <a:r>
            <a:rPr lang="en-GB" sz="2200" kern="1200" dirty="0"/>
            <a:t>(</a:t>
          </a:r>
          <a:r>
            <a:rPr lang="en-GB" sz="2200" b="0" i="0" kern="1200" dirty="0">
              <a:effectLst/>
              <a:latin typeface="proxima-nova"/>
            </a:rPr>
            <a:t>Restorative Justice Council, 2016)</a:t>
          </a:r>
          <a:endParaRPr lang="en-US" sz="2200" kern="1200" dirty="0"/>
        </a:p>
      </dsp:txBody>
      <dsp:txXfrm>
        <a:off x="110574" y="204357"/>
        <a:ext cx="7264265" cy="204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41DF6-ED9E-8F44-A12F-4FB9BFF2C7DA}">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17564DCE-4B94-D84E-84A2-1061A4845F82}">
      <dsp:nvSpPr>
        <dsp:cNvPr id="0" name=""/>
        <dsp:cNvSpPr/>
      </dsp:nvSpPr>
      <dsp:spPr>
        <a:xfrm>
          <a:off x="462167" y="380"/>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Restoration</a:t>
          </a:r>
          <a:endParaRPr lang="en-US" sz="2800" kern="1200"/>
        </a:p>
      </dsp:txBody>
      <dsp:txXfrm>
        <a:off x="462167" y="380"/>
        <a:ext cx="2439412" cy="1463647"/>
      </dsp:txXfrm>
    </dsp:sp>
    <dsp:sp modelId="{87A5245F-AC40-524D-BD30-BDF73B6E7068}">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93A5EAEC-8D17-2343-A9BE-FE30FD183951}">
      <dsp:nvSpPr>
        <dsp:cNvPr id="0" name=""/>
        <dsp:cNvSpPr/>
      </dsp:nvSpPr>
      <dsp:spPr>
        <a:xfrm>
          <a:off x="3462644" y="380"/>
          <a:ext cx="2439412" cy="146364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Voluntarism </a:t>
          </a:r>
          <a:endParaRPr lang="en-US" sz="2800" kern="1200"/>
        </a:p>
      </dsp:txBody>
      <dsp:txXfrm>
        <a:off x="3462644" y="380"/>
        <a:ext cx="2439412" cy="1463647"/>
      </dsp:txXfrm>
    </dsp:sp>
    <dsp:sp modelId="{886BF459-4BC7-B34E-9742-69CA4A005291}">
      <dsp:nvSpPr>
        <dsp:cNvPr id="0" name=""/>
        <dsp:cNvSpPr/>
      </dsp:nvSpPr>
      <dsp:spPr>
        <a:xfrm>
          <a:off x="2899779" y="2711196"/>
          <a:ext cx="530464" cy="91440"/>
        </a:xfrm>
        <a:custGeom>
          <a:avLst/>
          <a:gdLst/>
          <a:ahLst/>
          <a:cxnLst/>
          <a:rect l="0" t="0" r="0" b="0"/>
          <a:pathLst>
            <a:path>
              <a:moveTo>
                <a:pt x="0" y="45720"/>
              </a:moveTo>
              <a:lnTo>
                <a:pt x="53046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6300DB35-C689-2947-AF80-461945D7B891}">
      <dsp:nvSpPr>
        <dsp:cNvPr id="0" name=""/>
        <dsp:cNvSpPr/>
      </dsp:nvSpPr>
      <dsp:spPr>
        <a:xfrm>
          <a:off x="462167" y="2025092"/>
          <a:ext cx="2439412" cy="146364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Impartiality </a:t>
          </a:r>
          <a:endParaRPr lang="en-US" sz="2800" kern="1200"/>
        </a:p>
      </dsp:txBody>
      <dsp:txXfrm>
        <a:off x="462167" y="2025092"/>
        <a:ext cx="2439412" cy="1463647"/>
      </dsp:txXfrm>
    </dsp:sp>
    <dsp:sp modelId="{CD033523-6609-CC44-B70F-C5BED53EA47E}">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59283D8A-36BC-C841-BAE6-0B90C49F7CC4}">
      <dsp:nvSpPr>
        <dsp:cNvPr id="0" name=""/>
        <dsp:cNvSpPr/>
      </dsp:nvSpPr>
      <dsp:spPr>
        <a:xfrm>
          <a:off x="3462644" y="2025092"/>
          <a:ext cx="2439412" cy="14636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Safety </a:t>
          </a:r>
          <a:endParaRPr lang="en-US" sz="2800" kern="1200"/>
        </a:p>
      </dsp:txBody>
      <dsp:txXfrm>
        <a:off x="3462644" y="2025092"/>
        <a:ext cx="2439412" cy="1463647"/>
      </dsp:txXfrm>
    </dsp:sp>
    <dsp:sp modelId="{179720FF-44D3-0E44-AF03-24A96AECB5AB}">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7F2B4454-093A-AA48-9C1A-80C7BBFC0FF1}">
      <dsp:nvSpPr>
        <dsp:cNvPr id="0" name=""/>
        <dsp:cNvSpPr/>
      </dsp:nvSpPr>
      <dsp:spPr>
        <a:xfrm>
          <a:off x="462167" y="4049804"/>
          <a:ext cx="2439412" cy="146364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Accessibility </a:t>
          </a:r>
          <a:endParaRPr lang="en-US" sz="2800" kern="1200"/>
        </a:p>
      </dsp:txBody>
      <dsp:txXfrm>
        <a:off x="462167" y="4049804"/>
        <a:ext cx="2439412" cy="1463647"/>
      </dsp:txXfrm>
    </dsp:sp>
    <dsp:sp modelId="{575CCE81-E9BD-CD47-BEE0-F02F8C14AFFA}">
      <dsp:nvSpPr>
        <dsp:cNvPr id="0" name=""/>
        <dsp:cNvSpPr/>
      </dsp:nvSpPr>
      <dsp:spPr>
        <a:xfrm>
          <a:off x="3462644" y="4049804"/>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Empowerment </a:t>
          </a:r>
          <a:endParaRPr lang="en-US" sz="2800" kern="1200"/>
        </a:p>
      </dsp:txBody>
      <dsp:txXfrm>
        <a:off x="3462644" y="4049804"/>
        <a:ext cx="2439412" cy="14636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768B53-BFF9-4670-B682-635C35BAD711}" type="datetimeFigureOut">
              <a:rPr lang="en-GB" smtClean="0"/>
              <a:t>30/10/2025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FE3F2E-89D1-4668-9BD1-CF653BC7C23C}" type="slidenum">
              <a:rPr lang="en-GB" smtClean="0"/>
              <a:t>‹#›</a:t>
            </a:fld>
            <a:endParaRPr lang="en-GB"/>
          </a:p>
        </p:txBody>
      </p:sp>
    </p:spTree>
    <p:extLst>
      <p:ext uri="{BB962C8B-B14F-4D97-AF65-F5344CB8AC3E}">
        <p14:creationId xmlns:p14="http://schemas.microsoft.com/office/powerpoint/2010/main" val="2134760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hy-me.org/wp-content/uploads/2021/09/Why-Me-RJ-Domestic-Sexual-Abuse-2021-v3-1.pdf"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E3F2E-89D1-4668-9BD1-CF653BC7C23C}" type="slidenum">
              <a:rPr lang="en-GB" smtClean="0"/>
              <a:t>1</a:t>
            </a:fld>
            <a:endParaRPr lang="en-GB"/>
          </a:p>
        </p:txBody>
      </p:sp>
    </p:spTree>
    <p:extLst>
      <p:ext uri="{BB962C8B-B14F-4D97-AF65-F5344CB8AC3E}">
        <p14:creationId xmlns:p14="http://schemas.microsoft.com/office/powerpoint/2010/main" val="694118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http://www.antoniocasella.eu/restorative/Marshall_1999-b.pdf</a:t>
            </a:r>
          </a:p>
          <a:p>
            <a:endParaRPr lang="en-GB" sz="1200" dirty="0"/>
          </a:p>
          <a:p>
            <a:r>
              <a:rPr lang="en-GB" sz="1200" dirty="0"/>
              <a:t>(https://restorativejustice.org.uk)</a:t>
            </a:r>
            <a:endParaRPr lang="en-GB" dirty="0"/>
          </a:p>
        </p:txBody>
      </p:sp>
      <p:sp>
        <p:nvSpPr>
          <p:cNvPr id="4" name="Slide Number Placeholder 3"/>
          <p:cNvSpPr>
            <a:spLocks noGrp="1"/>
          </p:cNvSpPr>
          <p:nvPr>
            <p:ph type="sldNum" sz="quarter" idx="5"/>
          </p:nvPr>
        </p:nvSpPr>
        <p:spPr/>
        <p:txBody>
          <a:bodyPr/>
          <a:lstStyle/>
          <a:p>
            <a:fld id="{5EFE3F2E-89D1-4668-9BD1-CF653BC7C23C}" type="slidenum">
              <a:rPr lang="en-GB" smtClean="0"/>
              <a:t>3</a:t>
            </a:fld>
            <a:endParaRPr lang="en-GB"/>
          </a:p>
        </p:txBody>
      </p:sp>
    </p:spTree>
    <p:extLst>
      <p:ext uri="{BB962C8B-B14F-4D97-AF65-F5344CB8AC3E}">
        <p14:creationId xmlns:p14="http://schemas.microsoft.com/office/powerpoint/2010/main" val="1451209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https://www.college.police.uk/guidance/restorative-justice/appendix-theoretical-mechanisms-restorative-justice</a:t>
            </a:r>
          </a:p>
        </p:txBody>
      </p:sp>
      <p:sp>
        <p:nvSpPr>
          <p:cNvPr id="4" name="Slide Number Placeholder 3"/>
          <p:cNvSpPr>
            <a:spLocks noGrp="1"/>
          </p:cNvSpPr>
          <p:nvPr>
            <p:ph type="sldNum" sz="quarter" idx="5"/>
          </p:nvPr>
        </p:nvSpPr>
        <p:spPr/>
        <p:txBody>
          <a:bodyPr/>
          <a:lstStyle/>
          <a:p>
            <a:fld id="{5EFE3F2E-89D1-4668-9BD1-CF653BC7C23C}" type="slidenum">
              <a:rPr lang="en-GB" smtClean="0"/>
              <a:t>9</a:t>
            </a:fld>
            <a:endParaRPr lang="en-GB"/>
          </a:p>
        </p:txBody>
      </p:sp>
    </p:spTree>
    <p:extLst>
      <p:ext uri="{BB962C8B-B14F-4D97-AF65-F5344CB8AC3E}">
        <p14:creationId xmlns:p14="http://schemas.microsoft.com/office/powerpoint/2010/main" val="1956717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RJC Principles of Restorative Practice The six principles of restorative practice are: 1. Restoration – the primary aim of restorative practice is to address participants needs and not cause further harm. The focus of any process must be on promoting restorative practice that is helpful, explores relationships and builds resilience. 2. Voluntarism – participation in restorative practice is voluntary and based on open, informed and ongoing choice and consent. Everyone has the right to withdraw at any point. 3. Impartiality – restorative practitioners must remain impartial and ensure their restorative practice is respectful, non-discriminatory and unbiased towards all participants. Practitioners must be able to recognise potential conflicts of interest which could affect their impartiality. 4. Safety – processes and practice aim to ensure the safety of all participants and create a safe space for the expression of feelings and views which must result in no further harm being caused. 5. Accessibility – restorative practice must be respectful and inclusive of any diversity needs such as mental health conditions, disability, cultural, religious, race, gender or sexual identity. 6. Empowerment – restorative practice must support individuals to feel more confident in making their own informed choices to find solutions and ways forward which best meet their needs. </a:t>
            </a:r>
          </a:p>
        </p:txBody>
      </p:sp>
      <p:sp>
        <p:nvSpPr>
          <p:cNvPr id="4" name="Slide Number Placeholder 3"/>
          <p:cNvSpPr>
            <a:spLocks noGrp="1"/>
          </p:cNvSpPr>
          <p:nvPr>
            <p:ph type="sldNum" sz="quarter" idx="5"/>
          </p:nvPr>
        </p:nvSpPr>
        <p:spPr/>
        <p:txBody>
          <a:bodyPr/>
          <a:lstStyle/>
          <a:p>
            <a:fld id="{88D7FE92-496D-4A47-9DC7-A1615A33033A}" type="slidenum">
              <a:rPr lang="en-GB" smtClean="0"/>
              <a:t>12</a:t>
            </a:fld>
            <a:endParaRPr lang="en-GB"/>
          </a:p>
        </p:txBody>
      </p:sp>
    </p:spTree>
    <p:extLst>
      <p:ext uri="{BB962C8B-B14F-4D97-AF65-F5344CB8AC3E}">
        <p14:creationId xmlns:p14="http://schemas.microsoft.com/office/powerpoint/2010/main" val="295006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8 subsection 3 </a:t>
            </a:r>
            <a:endParaRPr lang="en-US" dirty="0"/>
          </a:p>
        </p:txBody>
      </p:sp>
      <p:sp>
        <p:nvSpPr>
          <p:cNvPr id="4" name="Slide Number Placeholder 3"/>
          <p:cNvSpPr>
            <a:spLocks noGrp="1"/>
          </p:cNvSpPr>
          <p:nvPr>
            <p:ph type="sldNum" sz="quarter" idx="5"/>
          </p:nvPr>
        </p:nvSpPr>
        <p:spPr/>
        <p:txBody>
          <a:bodyPr/>
          <a:lstStyle/>
          <a:p>
            <a:fld id="{5EFE3F2E-89D1-4668-9BD1-CF653BC7C23C}" type="slidenum">
              <a:rPr lang="en-GB" smtClean="0"/>
              <a:t>14</a:t>
            </a:fld>
            <a:endParaRPr lang="en-GB"/>
          </a:p>
        </p:txBody>
      </p:sp>
    </p:spTree>
    <p:extLst>
      <p:ext uri="{BB962C8B-B14F-4D97-AF65-F5344CB8AC3E}">
        <p14:creationId xmlns:p14="http://schemas.microsoft.com/office/powerpoint/2010/main" val="8410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D7FE92-496D-4A47-9DC7-A1615A33033A}" type="slidenum">
              <a:rPr lang="en-GB" smtClean="0"/>
              <a:t>16</a:t>
            </a:fld>
            <a:endParaRPr lang="en-GB"/>
          </a:p>
        </p:txBody>
      </p:sp>
    </p:spTree>
    <p:extLst>
      <p:ext uri="{BB962C8B-B14F-4D97-AF65-F5344CB8AC3E}">
        <p14:creationId xmlns:p14="http://schemas.microsoft.com/office/powerpoint/2010/main" val="1595844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https://www.youtube.com/watch?v=VzlAyaXWkSo</a:t>
            </a:r>
          </a:p>
        </p:txBody>
      </p:sp>
      <p:sp>
        <p:nvSpPr>
          <p:cNvPr id="4" name="Slide Number Placeholder 3"/>
          <p:cNvSpPr>
            <a:spLocks noGrp="1"/>
          </p:cNvSpPr>
          <p:nvPr>
            <p:ph type="sldNum" sz="quarter" idx="5"/>
          </p:nvPr>
        </p:nvSpPr>
        <p:spPr/>
        <p:txBody>
          <a:bodyPr/>
          <a:lstStyle/>
          <a:p>
            <a:fld id="{5EFE3F2E-89D1-4668-9BD1-CF653BC7C23C}" type="slidenum">
              <a:rPr lang="en-GB" smtClean="0"/>
              <a:t>21</a:t>
            </a:fld>
            <a:endParaRPr lang="en-GB"/>
          </a:p>
        </p:txBody>
      </p:sp>
    </p:spTree>
    <p:extLst>
      <p:ext uri="{BB962C8B-B14F-4D97-AF65-F5344CB8AC3E}">
        <p14:creationId xmlns:p14="http://schemas.microsoft.com/office/powerpoint/2010/main" val="2293048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Dignan and Maguire (2005) </a:t>
            </a:r>
            <a:r>
              <a:rPr lang="en-US" sz="1200" i="1" dirty="0"/>
              <a:t>Understanding Victims and Restorative Justice.</a:t>
            </a:r>
            <a:r>
              <a:rPr lang="en-US" sz="1200" dirty="0"/>
              <a:t> </a:t>
            </a:r>
          </a:p>
          <a:p>
            <a:endParaRPr lang="en-US" dirty="0"/>
          </a:p>
        </p:txBody>
      </p:sp>
      <p:sp>
        <p:nvSpPr>
          <p:cNvPr id="4" name="Slide Number Placeholder 3"/>
          <p:cNvSpPr>
            <a:spLocks noGrp="1"/>
          </p:cNvSpPr>
          <p:nvPr>
            <p:ph type="sldNum" sz="quarter" idx="5"/>
          </p:nvPr>
        </p:nvSpPr>
        <p:spPr/>
        <p:txBody>
          <a:bodyPr/>
          <a:lstStyle/>
          <a:p>
            <a:fld id="{5EFE3F2E-89D1-4668-9BD1-CF653BC7C23C}" type="slidenum">
              <a:rPr lang="en-GB" smtClean="0"/>
              <a:t>23</a:t>
            </a:fld>
            <a:endParaRPr lang="en-GB"/>
          </a:p>
        </p:txBody>
      </p:sp>
    </p:spTree>
    <p:extLst>
      <p:ext uri="{BB962C8B-B14F-4D97-AF65-F5344CB8AC3E}">
        <p14:creationId xmlns:p14="http://schemas.microsoft.com/office/powerpoint/2010/main" val="34553040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Sherman &amp; Strang, 2007 found RJ reduced repeat offending</a:t>
            </a:r>
          </a:p>
          <a:p>
            <a:r>
              <a:rPr lang="en-GB" dirty="0"/>
              <a:t>Victim benefits</a:t>
            </a:r>
            <a:endParaRPr lang="en-US" dirty="0"/>
          </a:p>
        </p:txBody>
      </p:sp>
      <p:sp>
        <p:nvSpPr>
          <p:cNvPr id="4" name="Slide Number Placeholder 3"/>
          <p:cNvSpPr>
            <a:spLocks noGrp="1"/>
          </p:cNvSpPr>
          <p:nvPr>
            <p:ph type="sldNum" sz="quarter" idx="5"/>
          </p:nvPr>
        </p:nvSpPr>
        <p:spPr/>
        <p:txBody>
          <a:bodyPr/>
          <a:lstStyle/>
          <a:p>
            <a:fld id="{5EFE3F2E-89D1-4668-9BD1-CF653BC7C23C}" type="slidenum">
              <a:rPr lang="en-GB" smtClean="0"/>
              <a:t>24</a:t>
            </a:fld>
            <a:endParaRPr lang="en-GB"/>
          </a:p>
        </p:txBody>
      </p:sp>
    </p:spTree>
    <p:extLst>
      <p:ext uri="{BB962C8B-B14F-4D97-AF65-F5344CB8AC3E}">
        <p14:creationId xmlns:p14="http://schemas.microsoft.com/office/powerpoint/2010/main" val="1659040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https://restorativejustice.org.uk/blog/restorative-justice-and-domestic-violence-%E2%80%93-getting-it-right</a:t>
            </a:r>
          </a:p>
        </p:txBody>
      </p:sp>
      <p:sp>
        <p:nvSpPr>
          <p:cNvPr id="4" name="Slide Number Placeholder 3"/>
          <p:cNvSpPr>
            <a:spLocks noGrp="1"/>
          </p:cNvSpPr>
          <p:nvPr>
            <p:ph type="sldNum" sz="quarter" idx="5"/>
          </p:nvPr>
        </p:nvSpPr>
        <p:spPr/>
        <p:txBody>
          <a:bodyPr/>
          <a:lstStyle/>
          <a:p>
            <a:fld id="{5EFE3F2E-89D1-4668-9BD1-CF653BC7C23C}" type="slidenum">
              <a:rPr lang="en-GB" smtClean="0"/>
              <a:t>29</a:t>
            </a:fld>
            <a:endParaRPr lang="en-GB"/>
          </a:p>
        </p:txBody>
      </p:sp>
    </p:spTree>
    <p:extLst>
      <p:ext uri="{BB962C8B-B14F-4D97-AF65-F5344CB8AC3E}">
        <p14:creationId xmlns:p14="http://schemas.microsoft.com/office/powerpoint/2010/main" val="4177369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J Council 2016</a:t>
            </a:r>
          </a:p>
          <a:p>
            <a:r>
              <a:rPr lang="en-GB" dirty="0">
                <a:hlinkClick r:id="rId3"/>
              </a:rPr>
              <a:t>Why-Me-RJ-Domestic-Sexual-Abuse-2021-v3-1.pdf</a:t>
            </a:r>
            <a:endParaRPr lang="en-GB" dirty="0"/>
          </a:p>
        </p:txBody>
      </p:sp>
      <p:sp>
        <p:nvSpPr>
          <p:cNvPr id="4" name="Slide Number Placeholder 3"/>
          <p:cNvSpPr>
            <a:spLocks noGrp="1"/>
          </p:cNvSpPr>
          <p:nvPr>
            <p:ph type="sldNum" sz="quarter" idx="5"/>
          </p:nvPr>
        </p:nvSpPr>
        <p:spPr/>
        <p:txBody>
          <a:bodyPr/>
          <a:lstStyle/>
          <a:p>
            <a:fld id="{5EFE3F2E-89D1-4668-9BD1-CF653BC7C23C}" type="slidenum">
              <a:rPr lang="en-GB" smtClean="0"/>
              <a:t>31</a:t>
            </a:fld>
            <a:endParaRPr lang="en-GB"/>
          </a:p>
        </p:txBody>
      </p:sp>
    </p:spTree>
    <p:extLst>
      <p:ext uri="{BB962C8B-B14F-4D97-AF65-F5344CB8AC3E}">
        <p14:creationId xmlns:p14="http://schemas.microsoft.com/office/powerpoint/2010/main" val="2093708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1659-26F2-4D4B-BFEE-0533CD2116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F0805C-CF40-425E-8CB9-098474F665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B32619-86E7-4782-9EDC-14270607B81E}"/>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5" name="Footer Placeholder 4">
            <a:extLst>
              <a:ext uri="{FF2B5EF4-FFF2-40B4-BE49-F238E27FC236}">
                <a16:creationId xmlns:a16="http://schemas.microsoft.com/office/drawing/2014/main" id="{3B8DF4DA-D2F3-4F76-AC6E-59E8B11F9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0B702-F188-41FF-BEFE-A941B777F0F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664444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5A30-FC99-4BA7-9B89-4F907FB71B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F9AA5-F72A-47D3-A22B-2D086CC35A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3EB478-1B65-492E-AAA3-47F87DAF4740}"/>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5" name="Footer Placeholder 4">
            <a:extLst>
              <a:ext uri="{FF2B5EF4-FFF2-40B4-BE49-F238E27FC236}">
                <a16:creationId xmlns:a16="http://schemas.microsoft.com/office/drawing/2014/main" id="{562D8DC1-6A2E-4B08-880A-40F78DE4D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397E2-D21B-4E7A-B25F-81C095C0463B}"/>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913778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9B52-5714-47CC-A5EA-D0566A69B3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45D4C-DB4B-43B5-BE12-5D6841D0F6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FF2F6E-3B7B-4F8E-A291-0CB7EED61B90}"/>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5" name="Footer Placeholder 4">
            <a:extLst>
              <a:ext uri="{FF2B5EF4-FFF2-40B4-BE49-F238E27FC236}">
                <a16:creationId xmlns:a16="http://schemas.microsoft.com/office/drawing/2014/main" id="{2299450D-CFC3-4B2A-A41A-1DCCDAE57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62B2E2-9D27-4154-A822-85CE9DFAC89C}"/>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878391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7663B-D577-412A-A429-C77808756C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9E3933-7367-46C5-9925-534B0242D8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BFE17-E38A-4AD7-90E0-E123824F20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AA836E-DEFF-4C7F-B0B8-2FD626B30BCC}"/>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6" name="Footer Placeholder 5">
            <a:extLst>
              <a:ext uri="{FF2B5EF4-FFF2-40B4-BE49-F238E27FC236}">
                <a16:creationId xmlns:a16="http://schemas.microsoft.com/office/drawing/2014/main" id="{06CC8395-FA0F-4306-9DD5-D4F107E076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2A64E-7522-469F-B4E0-D6A351C86E70}"/>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04476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6165-72B6-4597-9D42-2CA7359B07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9595E-F616-4D52-8799-B1FCB25E8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8E572D-1FDD-4486-A6F9-E8E6707BDF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72AAC6-A0F5-443D-9E44-9A46965F16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E052C-B355-475F-B479-A4496BC114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16BD3D-0DC9-4609-B5F8-4B5AA575C081}"/>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8" name="Footer Placeholder 7">
            <a:extLst>
              <a:ext uri="{FF2B5EF4-FFF2-40B4-BE49-F238E27FC236}">
                <a16:creationId xmlns:a16="http://schemas.microsoft.com/office/drawing/2014/main" id="{E6C48707-94DA-42A7-A87D-21478F05F1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31598E-83CF-4D19-B81B-9F5AFDEF7F18}"/>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324018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D4BB-E86B-466C-84C3-61FCECD89B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508932-30B1-4147-932F-AD9F7E793493}"/>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4" name="Footer Placeholder 3">
            <a:extLst>
              <a:ext uri="{FF2B5EF4-FFF2-40B4-BE49-F238E27FC236}">
                <a16:creationId xmlns:a16="http://schemas.microsoft.com/office/drawing/2014/main" id="{19258F9C-836B-4EDB-8624-4937D0F44C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E51CB8-FE53-4BB2-A28E-E93ADE45CEC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54878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BBBB45-7ED4-4870-941A-2391DA701025}"/>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3" name="Footer Placeholder 2">
            <a:extLst>
              <a:ext uri="{FF2B5EF4-FFF2-40B4-BE49-F238E27FC236}">
                <a16:creationId xmlns:a16="http://schemas.microsoft.com/office/drawing/2014/main" id="{60AF1CFE-2382-4A3E-A907-C558AB7754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4D3AA-1625-4482-A4E9-6354474AC046}"/>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22890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F9F6D-8113-40E1-8223-632445D98E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E7428-2B10-402F-BD69-546BF45849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960B55-350C-4E05-8DF7-C74EC9452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6A866-5C4B-4946-978C-F8B5EFB73613}"/>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6" name="Footer Placeholder 5">
            <a:extLst>
              <a:ext uri="{FF2B5EF4-FFF2-40B4-BE49-F238E27FC236}">
                <a16:creationId xmlns:a16="http://schemas.microsoft.com/office/drawing/2014/main" id="{A045095F-EF34-45BD-8255-544990E58E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EBB7BC-3A90-46E1-A85C-1A88283AEEA9}"/>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42511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E08B-B323-4D79-B94D-A9D0446F9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436694-1F2E-448F-A9F9-B1240951E7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AFD182-6AE9-4EB9-8031-9346FE72B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98B0A7-8F42-49E4-BC26-223DE67E84A3}"/>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6" name="Footer Placeholder 5">
            <a:extLst>
              <a:ext uri="{FF2B5EF4-FFF2-40B4-BE49-F238E27FC236}">
                <a16:creationId xmlns:a16="http://schemas.microsoft.com/office/drawing/2014/main" id="{136D77C7-4007-40E1-8CA3-1A6852B563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3A17A7-9CF9-4AE5-94F8-C41F93045C1F}"/>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83213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6727-55D4-49F9-853E-9B0BB005D6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32ACE-4B63-494F-B116-21BCC9D780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589F9F-5FE7-4B53-A5DB-5E2D045DDFBD}"/>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5" name="Footer Placeholder 4">
            <a:extLst>
              <a:ext uri="{FF2B5EF4-FFF2-40B4-BE49-F238E27FC236}">
                <a16:creationId xmlns:a16="http://schemas.microsoft.com/office/drawing/2014/main" id="{E09D3725-7484-4156-A71A-89C1C374F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BE634-5AB6-4232-B74F-595FD26BBB54}"/>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231625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0D6ACD-2AB9-43FD-B941-48AE7A2789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4AE49-A220-4C0D-A188-CDE35D4A79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B1920-EDA8-425B-A038-909BC6FF85DA}"/>
              </a:ext>
            </a:extLst>
          </p:cNvPr>
          <p:cNvSpPr>
            <a:spLocks noGrp="1"/>
          </p:cNvSpPr>
          <p:nvPr>
            <p:ph type="dt" sz="half" idx="10"/>
          </p:nvPr>
        </p:nvSpPr>
        <p:spPr/>
        <p:txBody>
          <a:bodyPr/>
          <a:lstStyle/>
          <a:p>
            <a:fld id="{76F06A27-367F-421A-AA68-47B9FA7F20E1}" type="datetimeFigureOut">
              <a:rPr lang="en-GB" smtClean="0"/>
              <a:t>30/10/2025</a:t>
            </a:fld>
            <a:endParaRPr lang="en-GB"/>
          </a:p>
        </p:txBody>
      </p:sp>
      <p:sp>
        <p:nvSpPr>
          <p:cNvPr id="5" name="Footer Placeholder 4">
            <a:extLst>
              <a:ext uri="{FF2B5EF4-FFF2-40B4-BE49-F238E27FC236}">
                <a16:creationId xmlns:a16="http://schemas.microsoft.com/office/drawing/2014/main" id="{9F43A507-BC8E-4C94-BDF0-41EBCD8CE3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391FA-FBBE-45B1-93FF-53B0E3809F51}"/>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7686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1BB52-CD68-4FDA-93CE-21857A0DB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4B732C-6675-42FE-9949-9D20919481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F382C-C055-4508-90BE-D906EF2799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F06A27-367F-421A-AA68-47B9FA7F20E1}" type="datetimeFigureOut">
              <a:rPr lang="en-GB" smtClean="0"/>
              <a:t>30/10/2025</a:t>
            </a:fld>
            <a:endParaRPr lang="en-GB"/>
          </a:p>
        </p:txBody>
      </p:sp>
      <p:sp>
        <p:nvSpPr>
          <p:cNvPr id="5" name="Footer Placeholder 4">
            <a:extLst>
              <a:ext uri="{FF2B5EF4-FFF2-40B4-BE49-F238E27FC236}">
                <a16:creationId xmlns:a16="http://schemas.microsoft.com/office/drawing/2014/main" id="{3FCAB46E-536E-4277-83AD-42A945654A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669F2A-2117-4532-A2D8-1D1AA9C85D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B393BF-CACD-4321-81BB-193C7F115F14}" type="slidenum">
              <a:rPr lang="en-GB" smtClean="0"/>
              <a:t>‹#›</a:t>
            </a:fld>
            <a:endParaRPr lang="en-GB"/>
          </a:p>
        </p:txBody>
      </p:sp>
    </p:spTree>
    <p:extLst>
      <p:ext uri="{BB962C8B-B14F-4D97-AF65-F5344CB8AC3E}">
        <p14:creationId xmlns:p14="http://schemas.microsoft.com/office/powerpoint/2010/main" val="4209613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118Bav4C0kg&amp;t=218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hyperlink" Target="https://rjappg.co.uk/wp-content/uploads/2021/09/RJ-APPG-Inquiry-Report.pdf" TargetMode="External"/><Relationship Id="rId2" Type="http://schemas.openxmlformats.org/officeDocument/2006/relationships/hyperlink" Target="https://www.youtube.com/watch?v=fWtFtWY3Hh8" TargetMode="External"/><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10;&#10;Description automatically generated">
            <a:extLst>
              <a:ext uri="{FF2B5EF4-FFF2-40B4-BE49-F238E27FC236}">
                <a16:creationId xmlns:a16="http://schemas.microsoft.com/office/drawing/2014/main" id="{2F91629F-18E4-4F1E-BEBE-09D35620289B}"/>
              </a:ext>
            </a:extLst>
          </p:cNvPr>
          <p:cNvPicPr>
            <a:picLocks noChangeAspect="1"/>
          </p:cNvPicPr>
          <p:nvPr/>
        </p:nvPicPr>
        <p:blipFill rotWithShape="1">
          <a:blip r:embed="rId5">
            <a:extLst>
              <a:ext uri="{28A0092B-C50C-407E-A947-70E740481C1C}">
                <a14:useLocalDpi xmlns:a14="http://schemas.microsoft.com/office/drawing/2010/main" val="0"/>
              </a:ext>
            </a:extLst>
          </a:blip>
          <a:srcRect l="5264" t="9091" r="18034"/>
          <a:stretch/>
        </p:blipFill>
        <p:spPr>
          <a:xfrm>
            <a:off x="3532366" y="17766"/>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A10BFD-3425-419E-AEFF-40229E437D62}"/>
              </a:ext>
            </a:extLst>
          </p:cNvPr>
          <p:cNvSpPr>
            <a:spLocks noGrp="1"/>
          </p:cNvSpPr>
          <p:nvPr>
            <p:ph type="ctrTitle"/>
          </p:nvPr>
        </p:nvSpPr>
        <p:spPr>
          <a:xfrm>
            <a:off x="477981" y="1122363"/>
            <a:ext cx="4023360" cy="3204134"/>
          </a:xfrm>
        </p:spPr>
        <p:txBody>
          <a:bodyPr anchor="b">
            <a:normAutofit/>
          </a:bodyPr>
          <a:lstStyle/>
          <a:p>
            <a:pPr algn="l"/>
            <a:r>
              <a:rPr lang="en-GB" sz="4800"/>
              <a:t>Restorative Justice</a:t>
            </a:r>
          </a:p>
        </p:txBody>
      </p:sp>
      <p:sp>
        <p:nvSpPr>
          <p:cNvPr id="3" name="Subtitle 2">
            <a:extLst>
              <a:ext uri="{FF2B5EF4-FFF2-40B4-BE49-F238E27FC236}">
                <a16:creationId xmlns:a16="http://schemas.microsoft.com/office/drawing/2014/main" id="{C0FF4682-4398-4D3A-9AA9-3C692256F413}"/>
              </a:ext>
            </a:extLst>
          </p:cNvPr>
          <p:cNvSpPr>
            <a:spLocks noGrp="1"/>
          </p:cNvSpPr>
          <p:nvPr>
            <p:ph type="subTitle" idx="1"/>
          </p:nvPr>
        </p:nvSpPr>
        <p:spPr>
          <a:xfrm>
            <a:off x="477980" y="4872922"/>
            <a:ext cx="4023359" cy="1208141"/>
          </a:xfrm>
        </p:spPr>
        <p:txBody>
          <a:bodyPr>
            <a:normAutofit/>
          </a:bodyPr>
          <a:lstStyle/>
          <a:p>
            <a:pPr algn="l"/>
            <a:r>
              <a:rPr lang="en-GB" sz="2000" dirty="0"/>
              <a:t>Jane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Audio 6">
            <a:hlinkClick r:id="" action="ppaction://media"/>
            <a:extLst>
              <a:ext uri="{FF2B5EF4-FFF2-40B4-BE49-F238E27FC236}">
                <a16:creationId xmlns:a16="http://schemas.microsoft.com/office/drawing/2014/main" id="{4FB70358-F65E-CA45-36DD-5CB99A9E6C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29966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7484"/>
    </mc:Choice>
    <mc:Fallback xmlns="">
      <p:transition spd="slow" advTm="27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2BD77-E8D9-118B-5306-6F625AEF935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Assignment Question </a:t>
            </a:r>
          </a:p>
        </p:txBody>
      </p:sp>
      <p:sp>
        <p:nvSpPr>
          <p:cNvPr id="3" name="Content Placeholder 2">
            <a:extLst>
              <a:ext uri="{FF2B5EF4-FFF2-40B4-BE49-F238E27FC236}">
                <a16:creationId xmlns:a16="http://schemas.microsoft.com/office/drawing/2014/main" id="{556F4F60-092C-7E4F-CDB4-68BF846F29A2}"/>
              </a:ext>
            </a:extLst>
          </p:cNvPr>
          <p:cNvSpPr>
            <a:spLocks noGrp="1"/>
          </p:cNvSpPr>
          <p:nvPr>
            <p:ph idx="1"/>
          </p:nvPr>
        </p:nvSpPr>
        <p:spPr>
          <a:xfrm>
            <a:off x="4581727" y="649480"/>
            <a:ext cx="3025303" cy="5546047"/>
          </a:xfrm>
        </p:spPr>
        <p:txBody>
          <a:bodyPr anchor="ctr">
            <a:normAutofit/>
          </a:bodyPr>
          <a:lstStyle/>
          <a:p>
            <a:pPr lvl="0"/>
            <a:r>
              <a:rPr lang="en-GB" dirty="0"/>
              <a:t>Critically discuss to what extent is restorative justice more effective than traditional criminal justice approaches in the UK?</a:t>
            </a:r>
            <a:endParaRPr lang="en-US" dirty="0"/>
          </a:p>
        </p:txBody>
      </p:sp>
      <p:pic>
        <p:nvPicPr>
          <p:cNvPr id="5" name="Graphic 4" descr="Document with solid fill">
            <a:extLst>
              <a:ext uri="{FF2B5EF4-FFF2-40B4-BE49-F238E27FC236}">
                <a16:creationId xmlns:a16="http://schemas.microsoft.com/office/drawing/2014/main" id="{CADB178A-F643-FB22-5686-1073AAF2D1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442386431"/>
      </p:ext>
    </p:extLst>
  </p:cSld>
  <p:clrMapOvr>
    <a:masterClrMapping/>
  </p:clrMapOvr>
  <mc:AlternateContent xmlns:mc="http://schemas.openxmlformats.org/markup-compatibility/2006" xmlns:p14="http://schemas.microsoft.com/office/powerpoint/2010/main">
    <mc:Choice Requires="p14">
      <p:transition spd="slow" p14:dur="2000" advTm="39520"/>
    </mc:Choice>
    <mc:Fallback xmlns="">
      <p:transition spd="slow" advTm="3952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A88F16-224A-4641-A4F9-3C79BA3A6EE3}"/>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restorative justice?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244084-7B3C-4AA2-92C2-D384134E2F2B}"/>
              </a:ext>
            </a:extLst>
          </p:cNvPr>
          <p:cNvSpPr>
            <a:spLocks noGrp="1"/>
          </p:cNvSpPr>
          <p:nvPr>
            <p:ph idx="1"/>
          </p:nvPr>
        </p:nvSpPr>
        <p:spPr>
          <a:xfrm>
            <a:off x="4447308" y="591344"/>
            <a:ext cx="6906491" cy="5585619"/>
          </a:xfrm>
        </p:spPr>
        <p:txBody>
          <a:bodyPr anchor="ctr">
            <a:normAutofit/>
          </a:bodyPr>
          <a:lstStyle/>
          <a:p>
            <a:r>
              <a:rPr lang="en-GB" sz="2400" dirty="0"/>
              <a:t>When victim and offender meet, with a mediator, to discuss the offence, the harm caused and come to a resolution</a:t>
            </a:r>
          </a:p>
          <a:p>
            <a:r>
              <a:rPr lang="en-GB" sz="2400" dirty="0"/>
              <a:t>“All the parties with a stake in a particular offence come together to resolve collectively how to deal with the aftermath of the offence and its implications for the future.” (Marshall 1996: 37)</a:t>
            </a:r>
          </a:p>
          <a:p>
            <a:r>
              <a:rPr lang="en-GB" sz="2400" dirty="0"/>
              <a:t>Restorative justice brings those harmed by crime or conflict and those responsible for the harm into communication, enabling everyone affected by a particular incident to play a part in repairing the harm and finding a positive way forward.</a:t>
            </a:r>
            <a:endParaRPr lang="en-GB" sz="2400" dirty="0">
              <a:cs typeface="Calibri"/>
            </a:endParaRPr>
          </a:p>
        </p:txBody>
      </p:sp>
    </p:spTree>
    <p:extLst>
      <p:ext uri="{BB962C8B-B14F-4D97-AF65-F5344CB8AC3E}">
        <p14:creationId xmlns:p14="http://schemas.microsoft.com/office/powerpoint/2010/main" val="4198582712"/>
      </p:ext>
    </p:extLst>
  </p:cSld>
  <p:clrMapOvr>
    <a:masterClrMapping/>
  </p:clrMapOvr>
  <mc:AlternateContent xmlns:mc="http://schemas.openxmlformats.org/markup-compatibility/2006" xmlns:p14="http://schemas.microsoft.com/office/powerpoint/2010/main">
    <mc:Choice Requires="p14">
      <p:transition spd="slow" p14:dur="2000" advTm="80609"/>
    </mc:Choice>
    <mc:Fallback xmlns="">
      <p:transition spd="slow" advTm="8060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B5185-B296-47BA-84BA-2E917EA5C079}"/>
              </a:ext>
            </a:extLst>
          </p:cNvPr>
          <p:cNvSpPr>
            <a:spLocks noGrp="1"/>
          </p:cNvSpPr>
          <p:nvPr>
            <p:ph type="title"/>
          </p:nvPr>
        </p:nvSpPr>
        <p:spPr>
          <a:xfrm>
            <a:off x="686834" y="1153572"/>
            <a:ext cx="3200400" cy="4461163"/>
          </a:xfrm>
        </p:spPr>
        <p:txBody>
          <a:bodyPr>
            <a:normAutofit/>
          </a:bodyPr>
          <a:lstStyle/>
          <a:p>
            <a:r>
              <a:rPr lang="en-GB">
                <a:solidFill>
                  <a:srgbClr val="FFFFFF"/>
                </a:solidFill>
              </a:rPr>
              <a:t>Contd…</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67A711-5639-428F-9458-C3C29C11D0A9}"/>
              </a:ext>
            </a:extLst>
          </p:cNvPr>
          <p:cNvSpPr>
            <a:spLocks noGrp="1"/>
          </p:cNvSpPr>
          <p:nvPr>
            <p:ph idx="1"/>
          </p:nvPr>
        </p:nvSpPr>
        <p:spPr>
          <a:xfrm>
            <a:off x="4447308" y="591344"/>
            <a:ext cx="6906491" cy="5585619"/>
          </a:xfrm>
        </p:spPr>
        <p:txBody>
          <a:bodyPr anchor="ctr">
            <a:normAutofit/>
          </a:bodyPr>
          <a:lstStyle/>
          <a:p>
            <a:r>
              <a:rPr lang="en-GB" sz="2600" dirty="0"/>
              <a:t>A process for resolving conflict</a:t>
            </a:r>
          </a:p>
          <a:p>
            <a:r>
              <a:rPr lang="en-GB" sz="2600" dirty="0"/>
              <a:t>Various interventions</a:t>
            </a:r>
          </a:p>
          <a:p>
            <a:r>
              <a:rPr lang="en-GB" sz="2600" dirty="0"/>
              <a:t>Includes services in schools, workplaces, transitional justice settings and the CJS</a:t>
            </a:r>
          </a:p>
          <a:p>
            <a:r>
              <a:rPr lang="en-GB" sz="2600" dirty="0"/>
              <a:t>A common language to resolve conflict</a:t>
            </a:r>
          </a:p>
          <a:p>
            <a:r>
              <a:rPr lang="en-GB" sz="2600" dirty="0"/>
              <a:t>Focuses on the needs of the victim</a:t>
            </a:r>
          </a:p>
          <a:p>
            <a:r>
              <a:rPr lang="en-GB" sz="2600" dirty="0"/>
              <a:t>Allows the wrongdoer(s) to understand the impact of their actions</a:t>
            </a:r>
          </a:p>
          <a:p>
            <a:r>
              <a:rPr lang="en-GB" sz="2600" dirty="0"/>
              <a:t>Encourages wrongdoer(s) to take responsibility for their actions</a:t>
            </a:r>
          </a:p>
          <a:p>
            <a:r>
              <a:rPr lang="en-GB" sz="2600" dirty="0"/>
              <a:t>Likely to change behaviour and build character? </a:t>
            </a:r>
            <a:endParaRPr lang="en-US" sz="2600" dirty="0"/>
          </a:p>
          <a:p>
            <a:endParaRPr lang="en-GB" sz="2600" dirty="0"/>
          </a:p>
        </p:txBody>
      </p:sp>
    </p:spTree>
    <p:extLst>
      <p:ext uri="{BB962C8B-B14F-4D97-AF65-F5344CB8AC3E}">
        <p14:creationId xmlns:p14="http://schemas.microsoft.com/office/powerpoint/2010/main" val="3983410708"/>
      </p:ext>
    </p:extLst>
  </p:cSld>
  <p:clrMapOvr>
    <a:masterClrMapping/>
  </p:clrMapOvr>
  <mc:AlternateContent xmlns:mc="http://schemas.openxmlformats.org/markup-compatibility/2006" xmlns:p14="http://schemas.microsoft.com/office/powerpoint/2010/main">
    <mc:Choice Requires="p14">
      <p:transition spd="slow" p14:dur="2000" advTm="68442"/>
    </mc:Choice>
    <mc:Fallback xmlns="">
      <p:transition spd="slow" advTm="6844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2922B-B277-B495-2AD8-B141E5FA52C5}"/>
              </a:ext>
            </a:extLst>
          </p:cNvPr>
          <p:cNvSpPr>
            <a:spLocks noGrp="1"/>
          </p:cNvSpPr>
          <p:nvPr>
            <p:ph type="title"/>
          </p:nvPr>
        </p:nvSpPr>
        <p:spPr>
          <a:xfrm>
            <a:off x="876693" y="741391"/>
            <a:ext cx="4597747" cy="1616203"/>
          </a:xfrm>
        </p:spPr>
        <p:txBody>
          <a:bodyPr anchor="b">
            <a:normAutofit/>
          </a:bodyPr>
          <a:lstStyle/>
          <a:p>
            <a:r>
              <a:rPr lang="en-GB" sz="3200" b="0" i="0">
                <a:effectLst/>
                <a:latin typeface="Google Sans"/>
              </a:rPr>
              <a:t>What is Restorative Justice?</a:t>
            </a:r>
            <a:endParaRPr lang="en-GB" sz="3200"/>
          </a:p>
        </p:txBody>
      </p:sp>
      <p:sp>
        <p:nvSpPr>
          <p:cNvPr id="3" name="Content Placeholder 2">
            <a:extLst>
              <a:ext uri="{FF2B5EF4-FFF2-40B4-BE49-F238E27FC236}">
                <a16:creationId xmlns:a16="http://schemas.microsoft.com/office/drawing/2014/main" id="{8BAAF035-E2FA-D9CF-0A24-2F2386991B7C}"/>
              </a:ext>
            </a:extLst>
          </p:cNvPr>
          <p:cNvSpPr>
            <a:spLocks noGrp="1"/>
          </p:cNvSpPr>
          <p:nvPr>
            <p:ph idx="1"/>
          </p:nvPr>
        </p:nvSpPr>
        <p:spPr>
          <a:xfrm>
            <a:off x="876693" y="2533476"/>
            <a:ext cx="4597746" cy="3447832"/>
          </a:xfrm>
        </p:spPr>
        <p:txBody>
          <a:bodyPr anchor="t">
            <a:noAutofit/>
          </a:bodyPr>
          <a:lstStyle/>
          <a:p>
            <a:r>
              <a:rPr lang="en-GB" sz="2400" b="0" i="0" dirty="0">
                <a:effectLst/>
                <a:latin typeface="Google Sans"/>
              </a:rPr>
              <a:t>Restorative justice refers to an approach to justice that seeks to repair harm by providing an opportunity for those harmed and those who take responsibility for the harm to communicate about and address their needs in the aftermath of a crime</a:t>
            </a:r>
            <a:endParaRPr lang="en-GB" sz="2400" dirty="0"/>
          </a:p>
        </p:txBody>
      </p:sp>
      <p:pic>
        <p:nvPicPr>
          <p:cNvPr id="5" name="Picture 4" descr="Is restorative justice appropriate in your case? - VHS Fletchers Solicitors">
            <a:extLst>
              <a:ext uri="{FF2B5EF4-FFF2-40B4-BE49-F238E27FC236}">
                <a16:creationId xmlns:a16="http://schemas.microsoft.com/office/drawing/2014/main" id="{06A21E48-09AD-3C40-A63A-B0FE416B7E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40" r="-2" b="7849"/>
          <a:stretch/>
        </p:blipFill>
        <p:spPr bwMode="auto">
          <a:xfrm>
            <a:off x="6096001" y="1364106"/>
            <a:ext cx="5319062" cy="3231352"/>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1645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686834" y="591344"/>
            <a:ext cx="3200400" cy="5585619"/>
          </a:xfrm>
        </p:spPr>
        <p:txBody>
          <a:bodyPr>
            <a:normAutofit/>
          </a:bodyPr>
          <a:lstStyle/>
          <a:p>
            <a:r>
              <a:rPr lang="en-GB">
                <a:solidFill>
                  <a:srgbClr val="FFFFFF"/>
                </a:solidFill>
              </a:rPr>
              <a:t>Restorative practice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2D5035-7F9C-4B12-BFD7-57D197417BBE}"/>
              </a:ext>
            </a:extLst>
          </p:cNvPr>
          <p:cNvSpPr>
            <a:spLocks noGrp="1"/>
          </p:cNvSpPr>
          <p:nvPr>
            <p:ph idx="1"/>
          </p:nvPr>
        </p:nvSpPr>
        <p:spPr>
          <a:xfrm>
            <a:off x="4447308" y="591344"/>
            <a:ext cx="6906491" cy="5585619"/>
          </a:xfrm>
        </p:spPr>
        <p:txBody>
          <a:bodyPr anchor="ctr">
            <a:normAutofit/>
          </a:bodyPr>
          <a:lstStyle/>
          <a:p>
            <a:r>
              <a:rPr lang="en-GB" sz="2600"/>
              <a:t>RJ brings those impacted by crime or conflict and those liable for the harm into communication, facilitating everyone affected by a particular incident to play a part in mending the harm and finding a constructive way forward. This is part of a wider field called restorative practice.</a:t>
            </a:r>
          </a:p>
          <a:p>
            <a:r>
              <a:rPr lang="en-GB" sz="2600"/>
              <a:t>Restorative practice can be used anywhere to prevent conflict, build relationships and repair harm by supporting people to communicate effectively and positively. Restorative practice is more and more being used in schools, children’s services, workplaces, hospitals, communities and the criminal justice system.</a:t>
            </a:r>
          </a:p>
          <a:p>
            <a:endParaRPr lang="en-GB" sz="2600"/>
          </a:p>
        </p:txBody>
      </p:sp>
      <p:pic>
        <p:nvPicPr>
          <p:cNvPr id="6" name="Audio 5">
            <a:hlinkClick r:id="" action="ppaction://media"/>
            <a:extLst>
              <a:ext uri="{FF2B5EF4-FFF2-40B4-BE49-F238E27FC236}">
                <a16:creationId xmlns:a16="http://schemas.microsoft.com/office/drawing/2014/main" id="{38984F44-C6A9-5E9B-9E80-D9910E24A2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7003604"/>
      </p:ext>
    </p:extLst>
  </p:cSld>
  <p:clrMapOvr>
    <a:masterClrMapping/>
  </p:clrMapOvr>
  <mc:AlternateContent xmlns:mc="http://schemas.openxmlformats.org/markup-compatibility/2006" xmlns:p14="http://schemas.microsoft.com/office/powerpoint/2010/main">
    <mc:Choice Requires="p14">
      <p:transition spd="slow" p14:dur="2000" advTm="80338"/>
    </mc:Choice>
    <mc:Fallback xmlns="">
      <p:transition spd="slow" advTm="80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481013" y="3752849"/>
            <a:ext cx="3290887" cy="2452687"/>
          </a:xfrm>
        </p:spPr>
        <p:txBody>
          <a:bodyPr vert="horz" lIns="91440" tIns="45720" rIns="91440" bIns="45720" rtlCol="0" anchor="ctr">
            <a:normAutofit/>
          </a:bodyPr>
          <a:lstStyle/>
          <a:p>
            <a:pPr algn="ctr"/>
            <a:r>
              <a:rPr lang="en-US" b="1" u="sng" dirty="0"/>
              <a:t>Restorative Practice</a:t>
            </a:r>
          </a:p>
        </p:txBody>
      </p:sp>
      <p:pic>
        <p:nvPicPr>
          <p:cNvPr id="1026" name="Picture 2" descr="A group of people sitting in chairs&#10;&#10;Description automatically generated with medium confidence">
            <a:extLst>
              <a:ext uri="{FF2B5EF4-FFF2-40B4-BE49-F238E27FC236}">
                <a16:creationId xmlns:a16="http://schemas.microsoft.com/office/drawing/2014/main" id="{D79A9491-9ABF-7B40-9EA6-A695F42A47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889" b="14963"/>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D209F6F-FC02-45E3-85F9-6273FF404C61}"/>
              </a:ext>
            </a:extLst>
          </p:cNvPr>
          <p:cNvGraphicFramePr>
            <a:graphicFrameLocks noGrp="1"/>
          </p:cNvGraphicFramePr>
          <p:nvPr>
            <p:ph idx="1"/>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Jobs with Restorative Justice Council">
            <a:extLst>
              <a:ext uri="{FF2B5EF4-FFF2-40B4-BE49-F238E27FC236}">
                <a16:creationId xmlns:a16="http://schemas.microsoft.com/office/drawing/2014/main" id="{E86BDF9E-1398-3C4B-9515-F0F68F24F24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51963" y="0"/>
            <a:ext cx="2672862" cy="13364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0A1031-9804-1F48-90A0-3E436961338C}"/>
              </a:ext>
            </a:extLst>
          </p:cNvPr>
          <p:cNvSpPr txBox="1"/>
          <p:nvPr/>
        </p:nvSpPr>
        <p:spPr>
          <a:xfrm>
            <a:off x="8367823" y="6247774"/>
            <a:ext cx="4072270" cy="369332"/>
          </a:xfrm>
          <a:prstGeom prst="rect">
            <a:avLst/>
          </a:prstGeom>
          <a:noFill/>
        </p:spPr>
        <p:txBody>
          <a:bodyPr wrap="square" rtlCol="0">
            <a:spAutoFit/>
          </a:bodyPr>
          <a:lstStyle/>
          <a:p>
            <a:r>
              <a:rPr lang="en-GB" dirty="0"/>
              <a:t>Discuss examples of the above? ... </a:t>
            </a:r>
          </a:p>
        </p:txBody>
      </p:sp>
    </p:spTree>
    <p:extLst>
      <p:ext uri="{BB962C8B-B14F-4D97-AF65-F5344CB8AC3E}">
        <p14:creationId xmlns:p14="http://schemas.microsoft.com/office/powerpoint/2010/main" val="3915613816"/>
      </p:ext>
    </p:extLst>
  </p:cSld>
  <p:clrMapOvr>
    <a:masterClrMapping/>
  </p:clrMapOvr>
  <mc:AlternateContent xmlns:mc="http://schemas.openxmlformats.org/markup-compatibility/2006" xmlns:p14="http://schemas.microsoft.com/office/powerpoint/2010/main">
    <mc:Choice Requires="p14">
      <p:transition spd="slow" p14:dur="2000" advTm="75842"/>
    </mc:Choice>
    <mc:Fallback xmlns="">
      <p:transition spd="slow" advTm="758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371AD0-7544-47CD-A234-2809C13D8BCD}"/>
              </a:ext>
            </a:extLst>
          </p:cNvPr>
          <p:cNvSpPr>
            <a:spLocks noGrp="1"/>
          </p:cNvSpPr>
          <p:nvPr>
            <p:ph type="title"/>
          </p:nvPr>
        </p:nvSpPr>
        <p:spPr>
          <a:xfrm>
            <a:off x="838200" y="365125"/>
            <a:ext cx="10515600" cy="1325563"/>
          </a:xfrm>
        </p:spPr>
        <p:txBody>
          <a:bodyPr>
            <a:normAutofit/>
          </a:bodyPr>
          <a:lstStyle/>
          <a:p>
            <a:r>
              <a:rPr lang="en-GB"/>
              <a:t>The background to restorative justice &amp; influences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A48FD6-9350-4E1E-BE18-61C31DAFFE8D}"/>
              </a:ext>
            </a:extLst>
          </p:cNvPr>
          <p:cNvSpPr>
            <a:spLocks noGrp="1"/>
          </p:cNvSpPr>
          <p:nvPr>
            <p:ph idx="1"/>
          </p:nvPr>
        </p:nvSpPr>
        <p:spPr>
          <a:xfrm>
            <a:off x="838200" y="1825625"/>
            <a:ext cx="10515600" cy="4351338"/>
          </a:xfrm>
        </p:spPr>
        <p:txBody>
          <a:bodyPr>
            <a:normAutofit/>
          </a:bodyPr>
          <a:lstStyle/>
          <a:p>
            <a:r>
              <a:rPr lang="en-GB" dirty="0"/>
              <a:t>Roots in ancient and indigenous practices - Native American, African, Celtic, Hebrew</a:t>
            </a:r>
          </a:p>
          <a:p>
            <a:r>
              <a:rPr lang="en-GB" dirty="0"/>
              <a:t>Modern context - 1970s</a:t>
            </a:r>
          </a:p>
          <a:p>
            <a:r>
              <a:rPr lang="en-GB" dirty="0"/>
              <a:t>1974 - Mark </a:t>
            </a:r>
            <a:r>
              <a:rPr lang="en-GB" dirty="0" err="1"/>
              <a:t>Yantzi</a:t>
            </a:r>
            <a:r>
              <a:rPr lang="en-GB" dirty="0"/>
              <a:t> – probation officer</a:t>
            </a:r>
          </a:p>
          <a:p>
            <a:r>
              <a:rPr lang="en-US" dirty="0"/>
              <a:t>Links to the Mennonite movement-</a:t>
            </a:r>
            <a:r>
              <a:rPr lang="en-GB" dirty="0"/>
              <a:t> Frustrated with existent criminal justice practices, trying to put into practice, their religious beliefs, seeking to be practical about peace making</a:t>
            </a:r>
          </a:p>
          <a:p>
            <a:pPr lvl="1"/>
            <a:r>
              <a:rPr lang="en-GB" dirty="0"/>
              <a:t>they conducted a series of “victim-offender reconciliation” encounters</a:t>
            </a:r>
          </a:p>
        </p:txBody>
      </p:sp>
    </p:spTree>
    <p:extLst>
      <p:ext uri="{BB962C8B-B14F-4D97-AF65-F5344CB8AC3E}">
        <p14:creationId xmlns:p14="http://schemas.microsoft.com/office/powerpoint/2010/main" val="656548581"/>
      </p:ext>
    </p:extLst>
  </p:cSld>
  <p:clrMapOvr>
    <a:masterClrMapping/>
  </p:clrMapOvr>
  <mc:AlternateContent xmlns:mc="http://schemas.openxmlformats.org/markup-compatibility/2006" xmlns:p14="http://schemas.microsoft.com/office/powerpoint/2010/main">
    <mc:Choice Requires="p14">
      <p:transition spd="slow" p14:dur="2000" advTm="120497"/>
    </mc:Choice>
    <mc:Fallback xmlns="">
      <p:transition spd="slow" advTm="12049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FEDBD-0836-AE48-F2CF-1F337EE77691}"/>
              </a:ext>
            </a:extLst>
          </p:cNvPr>
          <p:cNvSpPr>
            <a:spLocks noGrp="1"/>
          </p:cNvSpPr>
          <p:nvPr>
            <p:ph type="title"/>
          </p:nvPr>
        </p:nvSpPr>
        <p:spPr>
          <a:xfrm>
            <a:off x="838200" y="365125"/>
            <a:ext cx="10515600" cy="669665"/>
          </a:xfrm>
        </p:spPr>
        <p:txBody>
          <a:bodyPr>
            <a:normAutofit fontScale="90000"/>
          </a:bodyPr>
          <a:lstStyle/>
          <a:p>
            <a:pPr>
              <a:spcBef>
                <a:spcPts val="1000"/>
              </a:spcBef>
            </a:pPr>
            <a:br>
              <a:rPr lang="en-US" sz="3200" dirty="0">
                <a:ea typeface="+mj-lt"/>
                <a:cs typeface="+mj-lt"/>
              </a:rPr>
            </a:br>
            <a:r>
              <a:rPr lang="en-US" sz="3200" dirty="0">
                <a:ea typeface="+mj-lt"/>
                <a:cs typeface="+mj-lt"/>
              </a:rPr>
              <a:t>Reintegrative shaming – Braithwaite 1989 </a:t>
            </a:r>
            <a:r>
              <a:rPr lang="en-GB" sz="1800" b="0" i="1" dirty="0">
                <a:solidFill>
                  <a:srgbClr val="111111"/>
                </a:solidFill>
                <a:effectLst/>
                <a:latin typeface="-apple-system"/>
              </a:rPr>
              <a:t>Crime, Shame and Reintegration</a:t>
            </a:r>
            <a:endParaRPr lang="en-US" sz="1800" dirty="0">
              <a:ea typeface="+mj-lt"/>
              <a:cs typeface="+mj-lt"/>
            </a:endParaRPr>
          </a:p>
          <a:p>
            <a:endParaRPr lang="en-US" dirty="0">
              <a:cs typeface="Calibri Light"/>
            </a:endParaRPr>
          </a:p>
        </p:txBody>
      </p:sp>
      <p:sp>
        <p:nvSpPr>
          <p:cNvPr id="3" name="Content Placeholder 2">
            <a:extLst>
              <a:ext uri="{FF2B5EF4-FFF2-40B4-BE49-F238E27FC236}">
                <a16:creationId xmlns:a16="http://schemas.microsoft.com/office/drawing/2014/main" id="{D3D75EFE-CACC-8466-21E5-7A74BF5659E3}"/>
              </a:ext>
            </a:extLst>
          </p:cNvPr>
          <p:cNvSpPr>
            <a:spLocks noGrp="1"/>
          </p:cNvSpPr>
          <p:nvPr>
            <p:ph idx="1"/>
          </p:nvPr>
        </p:nvSpPr>
        <p:spPr>
          <a:xfrm>
            <a:off x="838200" y="1169727"/>
            <a:ext cx="10515600" cy="5007236"/>
          </a:xfrm>
        </p:spPr>
        <p:txBody>
          <a:bodyPr vert="horz" lIns="91440" tIns="45720" rIns="91440" bIns="45720" rtlCol="0" anchor="t">
            <a:normAutofit/>
          </a:bodyPr>
          <a:lstStyle/>
          <a:p>
            <a:r>
              <a:rPr lang="en-GB" dirty="0"/>
              <a:t>Reintegrative shaming </a:t>
            </a:r>
            <a:r>
              <a:rPr lang="en-GB" dirty="0">
                <a:ea typeface="+mn-lt"/>
                <a:cs typeface="+mn-lt"/>
              </a:rPr>
              <a:t>involves the shaming of the criminal act, rather than the offender, and can prevent the offender from becoming labelled as a criminal (Braithwaite).</a:t>
            </a:r>
            <a:endParaRPr lang="en-GB" dirty="0">
              <a:cs typeface="Calibri"/>
            </a:endParaRPr>
          </a:p>
          <a:p>
            <a:r>
              <a:rPr lang="en-GB" dirty="0">
                <a:ea typeface="+mn-lt"/>
                <a:cs typeface="+mn-lt"/>
              </a:rPr>
              <a:t>During RJ, if the offender is treated with empathy and respect, and as a good person who has committed a bad act, future offending may be prevented.</a:t>
            </a:r>
            <a:endParaRPr lang="en-GB" dirty="0">
              <a:cs typeface="Calibri"/>
            </a:endParaRPr>
          </a:p>
          <a:p>
            <a:r>
              <a:rPr lang="en-GB" dirty="0">
                <a:ea typeface="+mn-lt"/>
                <a:cs typeface="+mn-lt"/>
              </a:rPr>
              <a:t>Reintegrative shaming allows the offender to understand what they have done wrong, and to feel shame and genuine concern for the people they have hurt.</a:t>
            </a:r>
            <a:endParaRPr lang="en-GB" dirty="0">
              <a:cs typeface="Calibri"/>
            </a:endParaRPr>
          </a:p>
          <a:p>
            <a:r>
              <a:rPr lang="en-GB" dirty="0">
                <a:ea typeface="+mn-lt"/>
                <a:cs typeface="+mn-lt"/>
              </a:rPr>
              <a:t>This technique of shaming by using fairness and respect can be used throughout the RJ programme.</a:t>
            </a:r>
            <a:endParaRPr lang="en-GB" dirty="0">
              <a:cs typeface="Calibri"/>
            </a:endParaRPr>
          </a:p>
          <a:p>
            <a:endParaRPr lang="en-US" dirty="0">
              <a:cs typeface="Calibri"/>
            </a:endParaRPr>
          </a:p>
        </p:txBody>
      </p:sp>
    </p:spTree>
    <p:extLst>
      <p:ext uri="{BB962C8B-B14F-4D97-AF65-F5344CB8AC3E}">
        <p14:creationId xmlns:p14="http://schemas.microsoft.com/office/powerpoint/2010/main" val="122313778"/>
      </p:ext>
    </p:extLst>
  </p:cSld>
  <p:clrMapOvr>
    <a:masterClrMapping/>
  </p:clrMapOvr>
  <mc:AlternateContent xmlns:mc="http://schemas.openxmlformats.org/markup-compatibility/2006" xmlns:p14="http://schemas.microsoft.com/office/powerpoint/2010/main">
    <mc:Choice Requires="p14">
      <p:transition spd="slow" p14:dur="2000" advTm="94307"/>
    </mc:Choice>
    <mc:Fallback xmlns="">
      <p:transition spd="slow" advTm="9430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8C90B-C851-4598-BE1D-24764F26B8AE}"/>
              </a:ext>
            </a:extLst>
          </p:cNvPr>
          <p:cNvSpPr>
            <a:spLocks noGrp="1"/>
          </p:cNvSpPr>
          <p:nvPr>
            <p:ph type="title"/>
          </p:nvPr>
        </p:nvSpPr>
        <p:spPr>
          <a:xfrm>
            <a:off x="838200" y="365125"/>
            <a:ext cx="10515600" cy="1325563"/>
          </a:xfrm>
        </p:spPr>
        <p:txBody>
          <a:bodyPr>
            <a:normAutofit/>
          </a:bodyPr>
          <a:lstStyle/>
          <a:p>
            <a:r>
              <a:rPr lang="en-GB" sz="5400"/>
              <a:t>Victim movement and RJ</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170D25-1750-420C-A60E-8DF09607BBFA}"/>
              </a:ext>
            </a:extLst>
          </p:cNvPr>
          <p:cNvSpPr>
            <a:spLocks noGrp="1"/>
          </p:cNvSpPr>
          <p:nvPr>
            <p:ph idx="1"/>
          </p:nvPr>
        </p:nvSpPr>
        <p:spPr>
          <a:xfrm>
            <a:off x="838200" y="1929384"/>
            <a:ext cx="10515600" cy="4251960"/>
          </a:xfrm>
        </p:spPr>
        <p:txBody>
          <a:bodyPr>
            <a:normAutofit/>
          </a:bodyPr>
          <a:lstStyle/>
          <a:p>
            <a:r>
              <a:rPr lang="en-GB" sz="2200" dirty="0"/>
              <a:t>Victim’s movement in the UK - concern for the rights and experiences of victims</a:t>
            </a:r>
          </a:p>
          <a:p>
            <a:pPr lvl="1"/>
            <a:r>
              <a:rPr lang="en-GB" sz="2200" dirty="0"/>
              <a:t>Includes: Victim aid and assistance, victim experiences in the CJS, state compensation, offender reparation</a:t>
            </a:r>
          </a:p>
          <a:p>
            <a:pPr lvl="1"/>
            <a:r>
              <a:rPr lang="en-US" sz="2200" dirty="0"/>
              <a:t>Movement largely a result from action regarding serious crimes</a:t>
            </a:r>
          </a:p>
          <a:p>
            <a:pPr lvl="1"/>
            <a:r>
              <a:rPr lang="en-US" sz="2200" dirty="0"/>
              <a:t>More minor crime victims largely did not advocate for more victims’ rights in the CJS</a:t>
            </a:r>
            <a:endParaRPr lang="en-GB" sz="2200" dirty="0"/>
          </a:p>
          <a:p>
            <a:pPr lvl="1"/>
            <a:r>
              <a:rPr lang="en-US" sz="2200" dirty="0"/>
              <a:t>Emergence of RJ result of improvement in victim’s rights and needs </a:t>
            </a:r>
          </a:p>
          <a:p>
            <a:pPr lvl="2"/>
            <a:r>
              <a:rPr lang="en-US" sz="2200" dirty="0"/>
              <a:t>Victim’s involvement in processes </a:t>
            </a:r>
          </a:p>
          <a:p>
            <a:pPr lvl="2"/>
            <a:r>
              <a:rPr lang="en-US" sz="2200" dirty="0"/>
              <a:t>Victim’s groups strongly support victim-offender meetings (VOM)</a:t>
            </a:r>
          </a:p>
          <a:p>
            <a:pPr lvl="2"/>
            <a:r>
              <a:rPr lang="en-US" sz="2200" dirty="0"/>
              <a:t>However, RJ often portrays victims as a homogenous group</a:t>
            </a:r>
          </a:p>
          <a:p>
            <a:pPr lvl="3"/>
            <a:r>
              <a:rPr lang="en-US" sz="2200" dirty="0"/>
              <a:t>Victims of different crimes often want different things </a:t>
            </a:r>
            <a:endParaRPr lang="en-US" sz="2200" dirty="0">
              <a:cs typeface="Calibri"/>
            </a:endParaRPr>
          </a:p>
          <a:p>
            <a:endParaRPr lang="en-GB" sz="2200" dirty="0"/>
          </a:p>
        </p:txBody>
      </p:sp>
    </p:spTree>
    <p:extLst>
      <p:ext uri="{BB962C8B-B14F-4D97-AF65-F5344CB8AC3E}">
        <p14:creationId xmlns:p14="http://schemas.microsoft.com/office/powerpoint/2010/main" val="2862387936"/>
      </p:ext>
    </p:extLst>
  </p:cSld>
  <p:clrMapOvr>
    <a:masterClrMapping/>
  </p:clrMapOvr>
  <mc:AlternateContent xmlns:mc="http://schemas.openxmlformats.org/markup-compatibility/2006" xmlns:p14="http://schemas.microsoft.com/office/powerpoint/2010/main">
    <mc:Choice Requires="p14">
      <p:transition spd="slow" p14:dur="2000" advTm="141262"/>
    </mc:Choice>
    <mc:Fallback xmlns="">
      <p:transition spd="slow" advTm="14126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64D-F03B-8FBC-33B8-065C0250A508}"/>
              </a:ext>
            </a:extLst>
          </p:cNvPr>
          <p:cNvSpPr>
            <a:spLocks noGrp="1"/>
          </p:cNvSpPr>
          <p:nvPr>
            <p:ph type="title"/>
          </p:nvPr>
        </p:nvSpPr>
        <p:spPr/>
        <p:txBody>
          <a:bodyPr/>
          <a:lstStyle/>
          <a:p>
            <a:r>
              <a:rPr lang="en-US" dirty="0"/>
              <a:t>Areas</a:t>
            </a:r>
          </a:p>
        </p:txBody>
      </p:sp>
      <p:sp>
        <p:nvSpPr>
          <p:cNvPr id="3" name="Content Placeholder 2">
            <a:extLst>
              <a:ext uri="{FF2B5EF4-FFF2-40B4-BE49-F238E27FC236}">
                <a16:creationId xmlns:a16="http://schemas.microsoft.com/office/drawing/2014/main" id="{4E976DD0-A685-80AF-79F7-A2AC8AB0533E}"/>
              </a:ext>
            </a:extLst>
          </p:cNvPr>
          <p:cNvSpPr>
            <a:spLocks noGrp="1"/>
          </p:cNvSpPr>
          <p:nvPr>
            <p:ph idx="1"/>
          </p:nvPr>
        </p:nvSpPr>
        <p:spPr/>
        <p:txBody>
          <a:bodyPr vert="horz" lIns="91440" tIns="45720" rIns="91440" bIns="45720" rtlCol="0" anchor="t">
            <a:normAutofit/>
          </a:bodyPr>
          <a:lstStyle/>
          <a:p>
            <a:r>
              <a:rPr lang="en-GB" dirty="0">
                <a:ea typeface="+mn-lt"/>
                <a:cs typeface="+mn-lt"/>
              </a:rPr>
              <a:t>Restorative justice programmes emphasise different questions: </a:t>
            </a:r>
          </a:p>
          <a:p>
            <a:r>
              <a:rPr lang="en-GB" dirty="0">
                <a:ea typeface="+mn-lt"/>
                <a:cs typeface="+mn-lt"/>
              </a:rPr>
              <a:t>Who has been harmed? </a:t>
            </a:r>
          </a:p>
          <a:p>
            <a:r>
              <a:rPr lang="en-GB" dirty="0">
                <a:ea typeface="+mn-lt"/>
                <a:cs typeface="+mn-lt"/>
              </a:rPr>
              <a:t>What is the nature of the harm resulting from the crime? </a:t>
            </a:r>
          </a:p>
          <a:p>
            <a:r>
              <a:rPr lang="en-GB" dirty="0">
                <a:ea typeface="+mn-lt"/>
                <a:cs typeface="+mn-lt"/>
              </a:rPr>
              <a:t>What needs to be done to "make it right" or repair the harm?</a:t>
            </a:r>
          </a:p>
          <a:p>
            <a:r>
              <a:rPr lang="en-GB" b="0" i="0" dirty="0">
                <a:solidFill>
                  <a:srgbClr val="040C28"/>
                </a:solidFill>
                <a:effectLst/>
                <a:latin typeface="Google Sans"/>
              </a:rPr>
              <a:t>Follow up: What have you thought about since?</a:t>
            </a:r>
            <a:r>
              <a:rPr lang="en-GB" b="0" i="0" dirty="0">
                <a:solidFill>
                  <a:srgbClr val="474747"/>
                </a:solidFill>
                <a:effectLst/>
                <a:latin typeface="Google Sans"/>
              </a:rPr>
              <a:t> </a:t>
            </a:r>
            <a:r>
              <a:rPr lang="en-GB" b="0" i="0" dirty="0">
                <a:solidFill>
                  <a:srgbClr val="040C28"/>
                </a:solidFill>
                <a:effectLst/>
                <a:latin typeface="Google Sans"/>
              </a:rPr>
              <a:t>Who has been affected by what you have done?</a:t>
            </a:r>
            <a:r>
              <a:rPr lang="en-GB" b="0" i="0" dirty="0">
                <a:solidFill>
                  <a:srgbClr val="474747"/>
                </a:solidFill>
                <a:effectLst/>
                <a:latin typeface="Google Sans"/>
              </a:rPr>
              <a:t> </a:t>
            </a:r>
            <a:r>
              <a:rPr lang="en-GB" b="0" i="0" dirty="0">
                <a:solidFill>
                  <a:srgbClr val="040C28"/>
                </a:solidFill>
                <a:effectLst/>
                <a:latin typeface="Google Sans"/>
              </a:rPr>
              <a:t>In what way?</a:t>
            </a:r>
            <a:r>
              <a:rPr lang="en-GB" b="0" i="0" dirty="0">
                <a:solidFill>
                  <a:srgbClr val="474747"/>
                </a:solidFill>
                <a:effectLst/>
                <a:latin typeface="Google Sans"/>
              </a:rPr>
              <a:t> </a:t>
            </a:r>
            <a:r>
              <a:rPr lang="en-GB" b="0" i="0" dirty="0">
                <a:solidFill>
                  <a:srgbClr val="040C28"/>
                </a:solidFill>
                <a:effectLst/>
                <a:latin typeface="Google Sans"/>
              </a:rPr>
              <a:t>What do you think you need to do to make things right?</a:t>
            </a:r>
            <a:endParaRPr lang="en-GB" dirty="0"/>
          </a:p>
        </p:txBody>
      </p:sp>
    </p:spTree>
    <p:extLst>
      <p:ext uri="{BB962C8B-B14F-4D97-AF65-F5344CB8AC3E}">
        <p14:creationId xmlns:p14="http://schemas.microsoft.com/office/powerpoint/2010/main" val="1398154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4FB021D-5A09-E644-BC35-D939DCECC842}"/>
              </a:ext>
            </a:extLst>
          </p:cNvPr>
          <p:cNvSpPr txBox="1"/>
          <p:nvPr/>
        </p:nvSpPr>
        <p:spPr>
          <a:xfrm>
            <a:off x="621792" y="1161288"/>
            <a:ext cx="3602736" cy="4526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dirty="0">
                <a:solidFill>
                  <a:schemeClr val="tx1"/>
                </a:solidFill>
                <a:latin typeface="+mj-lt"/>
                <a:ea typeface="+mj-ea"/>
                <a:cs typeface="+mj-cs"/>
              </a:rPr>
              <a:t>An Ethical Framework for all forms of Restorative Practice</a:t>
            </a:r>
          </a:p>
          <a:p>
            <a:pPr>
              <a:lnSpc>
                <a:spcPct val="90000"/>
              </a:lnSpc>
              <a:spcBef>
                <a:spcPct val="0"/>
              </a:spcBef>
              <a:spcAft>
                <a:spcPts val="600"/>
              </a:spcAft>
            </a:pPr>
            <a:endParaRPr lang="en-US" sz="3400" kern="1200" dirty="0">
              <a:solidFill>
                <a:schemeClr val="tx1"/>
              </a:solidFill>
              <a:latin typeface="+mj-lt"/>
              <a:ea typeface="+mj-ea"/>
              <a:cs typeface="+mj-cs"/>
            </a:endParaRPr>
          </a:p>
          <a:p>
            <a:pPr>
              <a:lnSpc>
                <a:spcPct val="90000"/>
              </a:lnSpc>
              <a:spcBef>
                <a:spcPct val="0"/>
              </a:spcBef>
              <a:spcAft>
                <a:spcPts val="600"/>
              </a:spcAft>
            </a:pPr>
            <a:r>
              <a:rPr lang="en-US" sz="3400" kern="1200" dirty="0">
                <a:solidFill>
                  <a:schemeClr val="tx1"/>
                </a:solidFill>
                <a:latin typeface="+mj-lt"/>
                <a:ea typeface="+mj-ea"/>
                <a:cs typeface="+mj-cs"/>
              </a:rPr>
              <a:t>Discuss: The Six Principles of Restorative Practice </a:t>
            </a:r>
          </a:p>
        </p:txBody>
      </p:sp>
      <p:sp>
        <p:nvSpPr>
          <p:cNvPr id="22" name="TextBox 21">
            <a:extLst>
              <a:ext uri="{FF2B5EF4-FFF2-40B4-BE49-F238E27FC236}">
                <a16:creationId xmlns:a16="http://schemas.microsoft.com/office/drawing/2014/main" id="{C37B15A7-BA08-A54E-82F2-F8168B9612FF}"/>
              </a:ext>
            </a:extLst>
          </p:cNvPr>
          <p:cNvSpPr txBox="1"/>
          <p:nvPr/>
        </p:nvSpPr>
        <p:spPr>
          <a:xfrm>
            <a:off x="8680128" y="6443617"/>
            <a:ext cx="6098058" cy="369332"/>
          </a:xfrm>
          <a:prstGeom prst="rect">
            <a:avLst/>
          </a:prstGeom>
          <a:noFill/>
        </p:spPr>
        <p:txBody>
          <a:bodyPr wrap="square">
            <a:spAutoFit/>
          </a:bodyPr>
          <a:lstStyle/>
          <a:p>
            <a:pPr>
              <a:spcAft>
                <a:spcPts val="600"/>
              </a:spcAft>
            </a:pPr>
            <a:r>
              <a:rPr lang="en-GB" dirty="0">
                <a:solidFill>
                  <a:schemeClr val="accent2"/>
                </a:solidFill>
                <a:latin typeface="proxima-nova"/>
              </a:rPr>
              <a:t>(</a:t>
            </a:r>
            <a:r>
              <a:rPr lang="en-GB" b="0" i="0" dirty="0">
                <a:solidFill>
                  <a:schemeClr val="accent2"/>
                </a:solidFill>
                <a:effectLst/>
                <a:latin typeface="proxima-nova"/>
              </a:rPr>
              <a:t>Restorative Justice Council, 2016) </a:t>
            </a:r>
            <a:endParaRPr lang="en-GB" dirty="0">
              <a:solidFill>
                <a:schemeClr val="accent2"/>
              </a:solidFill>
            </a:endParaRPr>
          </a:p>
        </p:txBody>
      </p:sp>
      <p:graphicFrame>
        <p:nvGraphicFramePr>
          <p:cNvPr id="12" name="TextBox 4">
            <a:extLst>
              <a:ext uri="{FF2B5EF4-FFF2-40B4-BE49-F238E27FC236}">
                <a16:creationId xmlns:a16="http://schemas.microsoft.com/office/drawing/2014/main" id="{5FEAF775-A7ED-407D-A4FC-6B3DFBFB4D43}"/>
              </a:ext>
            </a:extLst>
          </p:cNvPr>
          <p:cNvGraphicFramePr/>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411442"/>
      </p:ext>
    </p:extLst>
  </p:cSld>
  <p:clrMapOvr>
    <a:masterClrMapping/>
  </p:clrMapOvr>
  <mc:AlternateContent xmlns:mc="http://schemas.openxmlformats.org/markup-compatibility/2006" xmlns:p14="http://schemas.microsoft.com/office/powerpoint/2010/main">
    <mc:Choice Requires="p14">
      <p:transition spd="slow" p14:dur="2000" advTm="156839"/>
    </mc:Choice>
    <mc:Fallback xmlns="">
      <p:transition spd="slow" advTm="156839"/>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9E1-7C33-D4BD-0320-1A3E4B814508}"/>
              </a:ext>
            </a:extLst>
          </p:cNvPr>
          <p:cNvSpPr>
            <a:spLocks noGrp="1"/>
          </p:cNvSpPr>
          <p:nvPr>
            <p:ph type="title"/>
          </p:nvPr>
        </p:nvSpPr>
        <p:spPr>
          <a:xfrm>
            <a:off x="838200" y="365125"/>
            <a:ext cx="10515600" cy="822356"/>
          </a:xfrm>
        </p:spPr>
        <p:txBody>
          <a:bodyPr/>
          <a:lstStyle/>
          <a:p>
            <a:r>
              <a:rPr lang="en-GB" dirty="0">
                <a:ea typeface="Calibri Light"/>
                <a:cs typeface="Calibri Light"/>
              </a:rPr>
              <a:t>Aims of Restorative Justice </a:t>
            </a:r>
            <a:endParaRPr lang="en-GB" dirty="0"/>
          </a:p>
        </p:txBody>
      </p:sp>
      <p:sp>
        <p:nvSpPr>
          <p:cNvPr id="3" name="Content Placeholder 2">
            <a:extLst>
              <a:ext uri="{FF2B5EF4-FFF2-40B4-BE49-F238E27FC236}">
                <a16:creationId xmlns:a16="http://schemas.microsoft.com/office/drawing/2014/main" id="{555FFF8F-6E44-FC5C-7A94-C32409FBABAD}"/>
              </a:ext>
            </a:extLst>
          </p:cNvPr>
          <p:cNvSpPr>
            <a:spLocks noGrp="1"/>
          </p:cNvSpPr>
          <p:nvPr>
            <p:ph idx="1"/>
          </p:nvPr>
        </p:nvSpPr>
        <p:spPr/>
        <p:txBody>
          <a:bodyPr vert="horz" lIns="91440" tIns="45720" rIns="91440" bIns="45720" rtlCol="0" anchor="t">
            <a:normAutofit/>
          </a:bodyPr>
          <a:lstStyle/>
          <a:p>
            <a:pPr marL="0" indent="0">
              <a:spcBef>
                <a:spcPct val="0"/>
              </a:spcBef>
              <a:spcAft>
                <a:spcPct val="35000"/>
              </a:spcAft>
              <a:buNone/>
            </a:pPr>
            <a:r>
              <a:rPr lang="en-GB" u="sng" dirty="0">
                <a:ea typeface="Calibri"/>
                <a:cs typeface="Calibri"/>
              </a:rPr>
              <a:t>Victim satisfaction</a:t>
            </a:r>
            <a:r>
              <a:rPr lang="en-GB" dirty="0">
                <a:ea typeface="Calibri"/>
                <a:cs typeface="Calibri"/>
              </a:rPr>
              <a:t>: To reduce the fear of the victim and ensure they feel 'paid back' for the harm that has been done to them.</a:t>
            </a:r>
            <a:endParaRPr lang="en-US">
              <a:ea typeface="Calibri"/>
              <a:cs typeface="Calibri"/>
            </a:endParaRPr>
          </a:p>
          <a:p>
            <a:pPr marL="0" indent="0">
              <a:spcBef>
                <a:spcPct val="0"/>
              </a:spcBef>
              <a:spcAft>
                <a:spcPct val="35000"/>
              </a:spcAft>
              <a:buNone/>
            </a:pPr>
            <a:r>
              <a:rPr lang="en-GB" u="sng" dirty="0">
                <a:ea typeface="Calibri"/>
                <a:cs typeface="Calibri"/>
              </a:rPr>
              <a:t>Engagement with the perpetrator</a:t>
            </a:r>
            <a:r>
              <a:rPr lang="en-GB" dirty="0">
                <a:ea typeface="Calibri"/>
                <a:cs typeface="Calibri"/>
              </a:rPr>
              <a:t>: To ensure that they are aware of the consequences of their actions, can make reparation, and agree a plan for their restoration in the community.</a:t>
            </a:r>
            <a:endParaRPr lang="en-US">
              <a:ea typeface="Calibri"/>
              <a:cs typeface="Calibri"/>
            </a:endParaRPr>
          </a:p>
          <a:p>
            <a:pPr marL="0" indent="0">
              <a:spcBef>
                <a:spcPct val="0"/>
              </a:spcBef>
              <a:spcAft>
                <a:spcPct val="35000"/>
              </a:spcAft>
              <a:buNone/>
            </a:pPr>
            <a:r>
              <a:rPr lang="en-GB" u="sng" dirty="0">
                <a:ea typeface="Calibri"/>
                <a:cs typeface="Calibri"/>
              </a:rPr>
              <a:t>Creation of community capital</a:t>
            </a:r>
            <a:r>
              <a:rPr lang="en-GB" dirty="0">
                <a:ea typeface="Calibri"/>
                <a:cs typeface="Calibri"/>
              </a:rPr>
              <a:t>: To increase public confidence in the criminal justice system and other agencies with a responsibility for delivering a response to anti-social behaviour</a:t>
            </a:r>
            <a:endParaRPr lang="en-US">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657200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71E6-105C-0F45-84A7-0DE2872F91B1}"/>
              </a:ext>
            </a:extLst>
          </p:cNvPr>
          <p:cNvSpPr>
            <a:spLocks noGrp="1"/>
          </p:cNvSpPr>
          <p:nvPr>
            <p:ph type="title"/>
          </p:nvPr>
        </p:nvSpPr>
        <p:spPr>
          <a:xfrm>
            <a:off x="4462136" y="347519"/>
            <a:ext cx="7729844" cy="1286160"/>
          </a:xfrm>
        </p:spPr>
        <p:txBody>
          <a:bodyPr anchor="b">
            <a:normAutofit/>
          </a:bodyPr>
          <a:lstStyle/>
          <a:p>
            <a:r>
              <a:rPr lang="en-GB" sz="4100" dirty="0"/>
              <a:t>Offender Rehabilitation Act 2014</a:t>
            </a:r>
          </a:p>
        </p:txBody>
      </p:sp>
      <p:sp>
        <p:nvSpPr>
          <p:cNvPr id="3" name="Content Placeholder 2">
            <a:extLst>
              <a:ext uri="{FF2B5EF4-FFF2-40B4-BE49-F238E27FC236}">
                <a16:creationId xmlns:a16="http://schemas.microsoft.com/office/drawing/2014/main" id="{2F83969D-E481-E44B-97F9-756C460C8F4F}"/>
              </a:ext>
            </a:extLst>
          </p:cNvPr>
          <p:cNvSpPr>
            <a:spLocks noGrp="1"/>
          </p:cNvSpPr>
          <p:nvPr>
            <p:ph idx="1"/>
          </p:nvPr>
        </p:nvSpPr>
        <p:spPr>
          <a:xfrm>
            <a:off x="4965431" y="2438400"/>
            <a:ext cx="6586489" cy="3785419"/>
          </a:xfrm>
        </p:spPr>
        <p:txBody>
          <a:bodyPr>
            <a:normAutofit/>
          </a:bodyPr>
          <a:lstStyle/>
          <a:p>
            <a:pPr marL="0" indent="0">
              <a:buNone/>
            </a:pPr>
            <a:r>
              <a:rPr lang="en-GB" sz="2000"/>
              <a:t>An activity is a restorative justice activity if - </a:t>
            </a:r>
          </a:p>
          <a:p>
            <a:pPr marL="514350" indent="-514350">
              <a:buAutoNum type="alphaLcParenBoth"/>
            </a:pPr>
            <a:r>
              <a:rPr lang="en-GB" sz="2000"/>
              <a:t>the participants consist of, or include, the offender and one or more victims; </a:t>
            </a:r>
          </a:p>
          <a:p>
            <a:pPr marL="514350" indent="-514350">
              <a:buAutoNum type="alphaLcParenBoth"/>
            </a:pPr>
            <a:r>
              <a:rPr lang="en-GB" sz="2000"/>
              <a:t>the aim of the activity is to maximise the offender’s awareness of the impact of the offending concerned on the victims; and </a:t>
            </a:r>
          </a:p>
          <a:p>
            <a:pPr marL="514350" indent="-514350">
              <a:buAutoNum type="alphaLcParenBoth"/>
            </a:pPr>
            <a:r>
              <a:rPr lang="en-GB" sz="2000"/>
              <a:t> the activity gives a victim or victims an opportunity to talk about, or otherwise express experience of, the offending and its impact.</a:t>
            </a:r>
          </a:p>
        </p:txBody>
      </p:sp>
      <p:pic>
        <p:nvPicPr>
          <p:cNvPr id="10242" name="Picture 2" descr="Offender Rehabilitation Act 2014">
            <a:extLst>
              <a:ext uri="{FF2B5EF4-FFF2-40B4-BE49-F238E27FC236}">
                <a16:creationId xmlns:a16="http://schemas.microsoft.com/office/drawing/2014/main" id="{4D334361-CDDB-7542-9276-2BC28690E9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11" r="-1" b="-1"/>
          <a:stretch/>
        </p:blipFill>
        <p:spPr bwMode="auto">
          <a:xfrm>
            <a:off x="-173435"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029852"/>
      </p:ext>
    </p:extLst>
  </p:cSld>
  <p:clrMapOvr>
    <a:masterClrMapping/>
  </p:clrMapOvr>
  <mc:AlternateContent xmlns:mc="http://schemas.openxmlformats.org/markup-compatibility/2006" xmlns:p14="http://schemas.microsoft.com/office/powerpoint/2010/main">
    <mc:Choice Requires="p14">
      <p:transition spd="slow" p14:dur="2000" advTm="40750"/>
    </mc:Choice>
    <mc:Fallback xmlns="">
      <p:transition spd="slow" advTm="4075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23D7C77-FDA7-442C-B74E-8A97C07D57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74989" y="156428"/>
            <a:ext cx="8432996" cy="6516406"/>
          </a:xfrm>
          <a:prstGeom prst="rect">
            <a:avLst/>
          </a:prstGeom>
        </p:spPr>
      </p:pic>
      <p:sp>
        <p:nvSpPr>
          <p:cNvPr id="2" name="TextBox 1">
            <a:extLst>
              <a:ext uri="{FF2B5EF4-FFF2-40B4-BE49-F238E27FC236}">
                <a16:creationId xmlns:a16="http://schemas.microsoft.com/office/drawing/2014/main" id="{5CA1F95C-9BC4-6A4A-9F08-96458328EF39}"/>
              </a:ext>
            </a:extLst>
          </p:cNvPr>
          <p:cNvSpPr txBox="1"/>
          <p:nvPr/>
        </p:nvSpPr>
        <p:spPr>
          <a:xfrm>
            <a:off x="240580" y="170797"/>
            <a:ext cx="3981599" cy="1384995"/>
          </a:xfrm>
          <a:prstGeom prst="rect">
            <a:avLst/>
          </a:prstGeom>
          <a:noFill/>
        </p:spPr>
        <p:txBody>
          <a:bodyPr wrap="square" rtlCol="0">
            <a:spAutoFit/>
          </a:bodyPr>
          <a:lstStyle/>
          <a:p>
            <a:r>
              <a:rPr lang="en-GB" sz="2800" u="sng" dirty="0">
                <a:latin typeface="Arial" panose="020B0604020202020204" pitchFamily="34" charset="0"/>
                <a:cs typeface="Arial" panose="020B0604020202020204" pitchFamily="34" charset="0"/>
              </a:rPr>
              <a:t>Discuss: What are the Benefits of Restorative Justice?</a:t>
            </a:r>
          </a:p>
        </p:txBody>
      </p:sp>
      <p:sp>
        <p:nvSpPr>
          <p:cNvPr id="20" name="TextBox 19">
            <a:extLst>
              <a:ext uri="{FF2B5EF4-FFF2-40B4-BE49-F238E27FC236}">
                <a16:creationId xmlns:a16="http://schemas.microsoft.com/office/drawing/2014/main" id="{7672969D-FD52-DC43-BD74-D77AF896304A}"/>
              </a:ext>
            </a:extLst>
          </p:cNvPr>
          <p:cNvSpPr txBox="1"/>
          <p:nvPr/>
        </p:nvSpPr>
        <p:spPr>
          <a:xfrm>
            <a:off x="240580" y="2186418"/>
            <a:ext cx="4459011" cy="3970318"/>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444444"/>
                </a:solidFill>
                <a:latin typeface="Lato" panose="020F0502020204030203" pitchFamily="34" charset="0"/>
              </a:rPr>
              <a:t>I</a:t>
            </a:r>
            <a:r>
              <a:rPr lang="en-GB" b="0" i="0" dirty="0">
                <a:solidFill>
                  <a:srgbClr val="444444"/>
                </a:solidFill>
                <a:effectLst/>
                <a:latin typeface="Lato" panose="020F0502020204030203" pitchFamily="34" charset="0"/>
              </a:rPr>
              <a:t>ndividually tailored solutions involving interaction between offenders, victims and the community. </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Provide </a:t>
            </a:r>
            <a:r>
              <a:rPr lang="en-GB" b="0" i="0" dirty="0">
                <a:solidFill>
                  <a:srgbClr val="444444"/>
                </a:solidFill>
                <a:effectLst/>
                <a:latin typeface="Lato" panose="020F0502020204030203" pitchFamily="34" charset="0"/>
              </a:rPr>
              <a:t>victims with answers to questions about why they have been victimised.</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b="0" i="0" dirty="0">
                <a:solidFill>
                  <a:srgbClr val="444444"/>
                </a:solidFill>
                <a:effectLst/>
                <a:latin typeface="Lato" panose="020F0502020204030203" pitchFamily="34" charset="0"/>
              </a:rPr>
              <a:t>Apologies more likely to </a:t>
            </a:r>
            <a:r>
              <a:rPr lang="en-GB" dirty="0">
                <a:solidFill>
                  <a:srgbClr val="444444"/>
                </a:solidFill>
                <a:latin typeface="Lato" panose="020F0502020204030203" pitchFamily="34" charset="0"/>
              </a:rPr>
              <a:t>be received through RJ process.</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U</a:t>
            </a:r>
            <a:r>
              <a:rPr lang="en-GB" b="0" i="0" dirty="0">
                <a:solidFill>
                  <a:srgbClr val="444444"/>
                </a:solidFill>
                <a:effectLst/>
                <a:latin typeface="Lato" panose="020F0502020204030203" pitchFamily="34" charset="0"/>
              </a:rPr>
              <a:t>nique opportunity for offenders to take responsibility and make up for the harm </a:t>
            </a:r>
            <a:r>
              <a:rPr lang="en-GB" dirty="0">
                <a:solidFill>
                  <a:srgbClr val="444444"/>
                </a:solidFill>
                <a:latin typeface="Lato" panose="020F0502020204030203" pitchFamily="34" charset="0"/>
              </a:rPr>
              <a:t>of </a:t>
            </a:r>
            <a:r>
              <a:rPr lang="en-GB" b="0" i="0" dirty="0">
                <a:solidFill>
                  <a:srgbClr val="444444"/>
                </a:solidFill>
                <a:effectLst/>
                <a:latin typeface="Lato" panose="020F0502020204030203" pitchFamily="34" charset="0"/>
              </a:rPr>
              <a:t>their offending.</a:t>
            </a:r>
            <a:endParaRPr lang="en-GB" dirty="0"/>
          </a:p>
        </p:txBody>
      </p:sp>
      <p:pic>
        <p:nvPicPr>
          <p:cNvPr id="10" name="Audio 9">
            <a:hlinkClick r:id="" action="ppaction://media"/>
            <a:extLst>
              <a:ext uri="{FF2B5EF4-FFF2-40B4-BE49-F238E27FC236}">
                <a16:creationId xmlns:a16="http://schemas.microsoft.com/office/drawing/2014/main" id="{E30CA2B7-0505-74CA-BF26-E0042AB30E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0494658"/>
      </p:ext>
    </p:extLst>
  </p:cSld>
  <p:clrMapOvr>
    <a:masterClrMapping/>
  </p:clrMapOvr>
  <mc:AlternateContent xmlns:mc="http://schemas.openxmlformats.org/markup-compatibility/2006" xmlns:p14="http://schemas.microsoft.com/office/powerpoint/2010/main">
    <mc:Choice Requires="p14">
      <p:transition spd="slow" p14:dur="2000" advTm="120849"/>
    </mc:Choice>
    <mc:Fallback xmlns="">
      <p:transition spd="slow" advTm="120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8317DA-058B-A04B-80C1-996B03A35CA1}"/>
              </a:ext>
            </a:extLst>
          </p:cNvPr>
          <p:cNvSpPr txBox="1"/>
          <p:nvPr/>
        </p:nvSpPr>
        <p:spPr>
          <a:xfrm>
            <a:off x="590719" y="2330505"/>
            <a:ext cx="4559425" cy="3979585"/>
          </a:xfrm>
          <a:prstGeom prst="rect">
            <a:avLst/>
          </a:prstGeom>
        </p:spPr>
        <p:txBody>
          <a:bodyPr vert="horz" lIns="91440" tIns="45720" rIns="91440" bIns="45720" rtlCol="0" anchor="ctr">
            <a:normAutofit lnSpcReduction="10000"/>
          </a:bodyPr>
          <a:lstStyle/>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1: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victim / the ideal victim  (pages 24/26)</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2: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offender / the ideal offender (pages 25/27) </a:t>
            </a:r>
          </a:p>
          <a:p>
            <a:pPr>
              <a:lnSpc>
                <a:spcPct val="90000"/>
              </a:lnSpc>
              <a:spcAft>
                <a:spcPts val="600"/>
              </a:spcAft>
            </a:pPr>
            <a:endParaRPr lang="en-US" b="1" u="sng"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3: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community / the ideal community (pages 26/27)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Report back to the group. </a:t>
            </a:r>
          </a:p>
        </p:txBody>
      </p:sp>
      <p:pic>
        <p:nvPicPr>
          <p:cNvPr id="3" name="Picture 2">
            <a:extLst>
              <a:ext uri="{FF2B5EF4-FFF2-40B4-BE49-F238E27FC236}">
                <a16:creationId xmlns:a16="http://schemas.microsoft.com/office/drawing/2014/main" id="{56AAFA77-22B6-B14F-AE14-CC6E8AD4C36B}"/>
              </a:ext>
            </a:extLst>
          </p:cNvPr>
          <p:cNvPicPr>
            <a:picLocks noChangeAspect="1"/>
          </p:cNvPicPr>
          <p:nvPr/>
        </p:nvPicPr>
        <p:blipFill rotWithShape="1">
          <a:blip r:embed="rId5">
            <a:extLst>
              <a:ext uri="{28A0092B-C50C-407E-A947-70E740481C1C}">
                <a14:useLocalDpi xmlns:a14="http://schemas.microsoft.com/office/drawing/2010/main" val="0"/>
              </a:ext>
            </a:extLst>
          </a:blip>
          <a:srcRect l="4254" r="9606" b="-3"/>
          <a:stretch/>
        </p:blipFill>
        <p:spPr>
          <a:xfrm rot="21600000">
            <a:off x="5977788" y="799352"/>
            <a:ext cx="5425410" cy="5259296"/>
          </a:xfrm>
          <a:prstGeom prst="rect">
            <a:avLst/>
          </a:prstGeom>
        </p:spPr>
      </p:pic>
      <p:sp>
        <p:nvSpPr>
          <p:cNvPr id="14" name="TextBox 13">
            <a:extLst>
              <a:ext uri="{FF2B5EF4-FFF2-40B4-BE49-F238E27FC236}">
                <a16:creationId xmlns:a16="http://schemas.microsoft.com/office/drawing/2014/main" id="{255F47DC-7AF9-A64A-8ED6-6EEF546B4131}"/>
              </a:ext>
            </a:extLst>
          </p:cNvPr>
          <p:cNvSpPr txBox="1"/>
          <p:nvPr/>
        </p:nvSpPr>
        <p:spPr>
          <a:xfrm>
            <a:off x="565232" y="894788"/>
            <a:ext cx="4759056" cy="1089529"/>
          </a:xfrm>
          <a:prstGeom prst="rect">
            <a:avLst/>
          </a:prstGeom>
          <a:noFill/>
        </p:spPr>
        <p:txBody>
          <a:bodyPr wrap="square">
            <a:spAutoFit/>
          </a:bodyPr>
          <a:lstStyle/>
          <a:p>
            <a:pPr>
              <a:lnSpc>
                <a:spcPct val="90000"/>
              </a:lnSpc>
              <a:spcAft>
                <a:spcPts val="600"/>
              </a:spcAft>
            </a:pPr>
            <a:r>
              <a:rPr lang="en-US" sz="2400" dirty="0">
                <a:latin typeface="Arial" panose="020B0604020202020204" pitchFamily="34" charset="0"/>
                <a:cs typeface="Arial" panose="020B0604020202020204" pitchFamily="34" charset="0"/>
              </a:rPr>
              <a:t>Task: Discuss </a:t>
            </a:r>
            <a:r>
              <a:rPr lang="en-US" sz="2400" dirty="0" err="1">
                <a:latin typeface="Arial" panose="020B0604020202020204" pitchFamily="34" charset="0"/>
                <a:cs typeface="Arial" panose="020B0604020202020204" pitchFamily="34" charset="0"/>
              </a:rPr>
              <a:t>Maglione’s</a:t>
            </a:r>
            <a:r>
              <a:rPr lang="en-US" sz="2400" dirty="0">
                <a:latin typeface="Arial" panose="020B0604020202020204" pitchFamily="34" charset="0"/>
                <a:cs typeface="Arial" panose="020B0604020202020204" pitchFamily="34" charset="0"/>
              </a:rPr>
              <a:t> main points around the following in relation to RJ: </a:t>
            </a:r>
          </a:p>
        </p:txBody>
      </p:sp>
      <p:pic>
        <p:nvPicPr>
          <p:cNvPr id="6" name="Audio 5">
            <a:hlinkClick r:id="" action="ppaction://media"/>
            <a:extLst>
              <a:ext uri="{FF2B5EF4-FFF2-40B4-BE49-F238E27FC236}">
                <a16:creationId xmlns:a16="http://schemas.microsoft.com/office/drawing/2014/main" id="{E4DF5415-A0E8-9731-10A8-B342D3B179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0944634"/>
      </p:ext>
    </p:extLst>
  </p:cSld>
  <p:clrMapOvr>
    <a:masterClrMapping/>
  </p:clrMapOvr>
  <mc:AlternateContent xmlns:mc="http://schemas.openxmlformats.org/markup-compatibility/2006" xmlns:p14="http://schemas.microsoft.com/office/powerpoint/2010/main">
    <mc:Choice Requires="p14">
      <p:transition spd="slow" p14:dur="2000" advTm="37372"/>
    </mc:Choice>
    <mc:Fallback xmlns="">
      <p:transition spd="slow" advTm="37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text, screenshot, businesscard&#10;&#10;Description automatically generated">
            <a:extLst>
              <a:ext uri="{FF2B5EF4-FFF2-40B4-BE49-F238E27FC236}">
                <a16:creationId xmlns:a16="http://schemas.microsoft.com/office/drawing/2014/main" id="{BD19BF8B-4079-2995-E61A-32BBA21EC5CF}"/>
              </a:ext>
            </a:extLst>
          </p:cNvPr>
          <p:cNvPicPr>
            <a:picLocks noGrp="1" noChangeAspect="1"/>
          </p:cNvPicPr>
          <p:nvPr>
            <p:ph idx="1"/>
          </p:nvPr>
        </p:nvPicPr>
        <p:blipFill rotWithShape="1">
          <a:blip r:embed="rId4"/>
          <a:srcRect t="19"/>
          <a:stretch/>
        </p:blipFill>
        <p:spPr>
          <a:xfrm>
            <a:off x="-82276" y="82296"/>
            <a:ext cx="12191980" cy="6856718"/>
          </a:xfrm>
          <a:prstGeom prst="rect">
            <a:avLst/>
          </a:prstGeom>
        </p:spPr>
      </p:pic>
      <p:pic>
        <p:nvPicPr>
          <p:cNvPr id="5" name="Audio 4">
            <a:hlinkClick r:id="" action="ppaction://media"/>
            <a:extLst>
              <a:ext uri="{FF2B5EF4-FFF2-40B4-BE49-F238E27FC236}">
                <a16:creationId xmlns:a16="http://schemas.microsoft.com/office/drawing/2014/main" id="{3036808A-E37B-2A8F-FF2B-A8AFE02B01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7877434"/>
      </p:ext>
    </p:extLst>
  </p:cSld>
  <p:clrMapOvr>
    <a:masterClrMapping/>
  </p:clrMapOvr>
  <mc:AlternateContent xmlns:mc="http://schemas.openxmlformats.org/markup-compatibility/2006" xmlns:p14="http://schemas.microsoft.com/office/powerpoint/2010/main">
    <mc:Choice Requires="p14">
      <p:transition spd="slow" p14:dur="2000" advTm="28824"/>
    </mc:Choice>
    <mc:Fallback xmlns="">
      <p:transition spd="slow" advTm="28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E3B37838-C995-099B-0E51-FD8B8EFBE1B7}"/>
              </a:ext>
            </a:extLst>
          </p:cNvPr>
          <p:cNvPicPr>
            <a:picLocks noGrp="1" noChangeAspect="1"/>
          </p:cNvPicPr>
          <p:nvPr>
            <p:ph idx="1"/>
          </p:nvPr>
        </p:nvPicPr>
        <p:blipFill rotWithShape="1">
          <a:blip r:embed="rId4"/>
          <a:srcRect b="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0DC70D6A-5845-5A4C-06FC-7DF960AAD4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98265"/>
      </p:ext>
    </p:extLst>
  </p:cSld>
  <p:clrMapOvr>
    <a:masterClrMapping/>
  </p:clrMapOvr>
  <mc:AlternateContent xmlns:mc="http://schemas.openxmlformats.org/markup-compatibility/2006" xmlns:p14="http://schemas.microsoft.com/office/powerpoint/2010/main">
    <mc:Choice Requires="p14">
      <p:transition spd="slow" p14:dur="2000" advTm="115978"/>
    </mc:Choice>
    <mc:Fallback xmlns="">
      <p:transition spd="slow" advTm="115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E03EAF-FA22-3A02-820A-0D4DA32B93C8}"/>
              </a:ext>
            </a:extLst>
          </p:cNvPr>
          <p:cNvSpPr>
            <a:spLocks noGrp="1"/>
          </p:cNvSpPr>
          <p:nvPr>
            <p:ph type="title"/>
          </p:nvPr>
        </p:nvSpPr>
        <p:spPr>
          <a:xfrm>
            <a:off x="1137034" y="609597"/>
            <a:ext cx="9392421" cy="1330841"/>
          </a:xfrm>
        </p:spPr>
        <p:txBody>
          <a:bodyPr>
            <a:normAutofit/>
          </a:bodyPr>
          <a:lstStyle/>
          <a:p>
            <a:r>
              <a:rPr lang="en-GB" dirty="0"/>
              <a:t>Referral Order Pannels  </a:t>
            </a:r>
            <a:endParaRPr lang="en-US" dirty="0"/>
          </a:p>
        </p:txBody>
      </p:sp>
      <p:sp>
        <p:nvSpPr>
          <p:cNvPr id="3" name="Content Placeholder 2">
            <a:extLst>
              <a:ext uri="{FF2B5EF4-FFF2-40B4-BE49-F238E27FC236}">
                <a16:creationId xmlns:a16="http://schemas.microsoft.com/office/drawing/2014/main" id="{E555725F-00B3-828D-065E-160B40B48807}"/>
              </a:ext>
            </a:extLst>
          </p:cNvPr>
          <p:cNvSpPr>
            <a:spLocks noGrp="1"/>
          </p:cNvSpPr>
          <p:nvPr>
            <p:ph idx="1"/>
          </p:nvPr>
        </p:nvSpPr>
        <p:spPr>
          <a:xfrm>
            <a:off x="1137034" y="2198362"/>
            <a:ext cx="4958966" cy="3917773"/>
          </a:xfrm>
        </p:spPr>
        <p:txBody>
          <a:bodyPr>
            <a:normAutofit/>
          </a:bodyPr>
          <a:lstStyle/>
          <a:p>
            <a:r>
              <a:rPr lang="en-GB" sz="2400" dirty="0"/>
              <a:t>Young people who receive a court referral order attend a panel meeting</a:t>
            </a:r>
          </a:p>
          <a:p>
            <a:r>
              <a:rPr lang="en-GB" sz="2400" dirty="0"/>
              <a:t>Discuss their offence and the factors that may have contributed to their offending</a:t>
            </a:r>
          </a:p>
          <a:p>
            <a:r>
              <a:rPr lang="en-GB" sz="2400" dirty="0"/>
              <a:t>Present is the youth offending team </a:t>
            </a:r>
          </a:p>
          <a:p>
            <a:r>
              <a:rPr lang="en-GB" sz="2400" dirty="0"/>
              <a:t>Victims and their representatives also attend so that views may be put forward. </a:t>
            </a:r>
            <a:endParaRPr lang="en-US" sz="2400" dirty="0"/>
          </a:p>
        </p:txBody>
      </p:sp>
      <p:pic>
        <p:nvPicPr>
          <p:cNvPr id="5" name="Picture 4">
            <a:extLst>
              <a:ext uri="{FF2B5EF4-FFF2-40B4-BE49-F238E27FC236}">
                <a16:creationId xmlns:a16="http://schemas.microsoft.com/office/drawing/2014/main" id="{B9D43C5B-C440-2331-DD55-FFA3C176CAAE}"/>
              </a:ext>
            </a:extLst>
          </p:cNvPr>
          <p:cNvPicPr>
            <a:picLocks noChangeAspect="1"/>
          </p:cNvPicPr>
          <p:nvPr/>
        </p:nvPicPr>
        <p:blipFill>
          <a:blip r:embed="rId2"/>
          <a:stretch>
            <a:fillRect/>
          </a:stretch>
        </p:blipFill>
        <p:spPr>
          <a:xfrm>
            <a:off x="6719367" y="2999752"/>
            <a:ext cx="4788505" cy="212623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05511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Chart&#10;&#10;Description automatically generated">
            <a:extLst>
              <a:ext uri="{FF2B5EF4-FFF2-40B4-BE49-F238E27FC236}">
                <a16:creationId xmlns:a16="http://schemas.microsoft.com/office/drawing/2014/main" id="{2ABE94C0-B361-BEBF-07FE-C44A0521F956}"/>
              </a:ext>
            </a:extLst>
          </p:cNvPr>
          <p:cNvPicPr>
            <a:picLocks noGrp="1" noChangeAspect="1"/>
          </p:cNvPicPr>
          <p:nvPr>
            <p:ph idx="1"/>
          </p:nvPr>
        </p:nvPicPr>
        <p:blipFill rotWithShape="1">
          <a:blip r:embed="rId4"/>
          <a:srcRect b="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06E91994-8D51-B0D0-4304-A005443104B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3458507"/>
      </p:ext>
    </p:extLst>
  </p:cSld>
  <p:clrMapOvr>
    <a:masterClrMapping/>
  </p:clrMapOvr>
  <mc:AlternateContent xmlns:mc="http://schemas.openxmlformats.org/markup-compatibility/2006" xmlns:p14="http://schemas.microsoft.com/office/powerpoint/2010/main">
    <mc:Choice Requires="p14">
      <p:transition spd="slow" p14:dur="2000" advTm="31071"/>
    </mc:Choice>
    <mc:Fallback xmlns="">
      <p:transition spd="slow" advTm="31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4F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91137B3B-18F1-DA6F-49CA-00D09876ED07}"/>
              </a:ext>
            </a:extLst>
          </p:cNvPr>
          <p:cNvPicPr>
            <a:picLocks noGrp="1" noChangeAspect="1"/>
          </p:cNvPicPr>
          <p:nvPr>
            <p:ph idx="1"/>
          </p:nvPr>
        </p:nvPicPr>
        <p:blipFill>
          <a:blip r:embed="rId3"/>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1276485667"/>
      </p:ext>
    </p:extLst>
  </p:cSld>
  <p:clrMapOvr>
    <a:masterClrMapping/>
  </p:clrMapOvr>
  <mc:AlternateContent xmlns:mc="http://schemas.openxmlformats.org/markup-compatibility/2006" xmlns:p14="http://schemas.microsoft.com/office/powerpoint/2010/main">
    <mc:Choice Requires="p14">
      <p:transition spd="slow" p14:dur="2000" advTm="16170"/>
    </mc:Choice>
    <mc:Fallback xmlns="">
      <p:transition spd="slow" advTm="1617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5472B-DE06-75CB-E24D-9D32FF48188E}"/>
              </a:ext>
            </a:extLst>
          </p:cNvPr>
          <p:cNvSpPr>
            <a:spLocks noGrp="1"/>
          </p:cNvSpPr>
          <p:nvPr>
            <p:ph type="title"/>
          </p:nvPr>
        </p:nvSpPr>
        <p:spPr/>
        <p:txBody>
          <a:bodyPr/>
          <a:lstStyle/>
          <a:p>
            <a:r>
              <a:rPr lang="en-GB" dirty="0"/>
              <a:t>RJ &amp; Victims</a:t>
            </a:r>
          </a:p>
        </p:txBody>
      </p:sp>
      <p:sp>
        <p:nvSpPr>
          <p:cNvPr id="3" name="Content Placeholder 2">
            <a:extLst>
              <a:ext uri="{FF2B5EF4-FFF2-40B4-BE49-F238E27FC236}">
                <a16:creationId xmlns:a16="http://schemas.microsoft.com/office/drawing/2014/main" id="{F6D487C9-59D0-8572-E23F-4E79CDA90F28}"/>
              </a:ext>
            </a:extLst>
          </p:cNvPr>
          <p:cNvSpPr>
            <a:spLocks noGrp="1"/>
          </p:cNvSpPr>
          <p:nvPr>
            <p:ph idx="1"/>
          </p:nvPr>
        </p:nvSpPr>
        <p:spPr>
          <a:xfrm>
            <a:off x="838200" y="1551008"/>
            <a:ext cx="10515600" cy="4625955"/>
          </a:xfrm>
        </p:spPr>
        <p:txBody>
          <a:bodyPr>
            <a:normAutofit fontScale="77500" lnSpcReduction="20000"/>
          </a:bodyPr>
          <a:lstStyle/>
          <a:p>
            <a:r>
              <a:rPr lang="en-GB" dirty="0"/>
              <a:t>The role of the victim in the CJS?</a:t>
            </a:r>
          </a:p>
          <a:p>
            <a:r>
              <a:rPr lang="en-GB" dirty="0"/>
              <a:t>Unequal treatment of victims </a:t>
            </a:r>
          </a:p>
          <a:p>
            <a:r>
              <a:rPr lang="en-GB" dirty="0"/>
              <a:t>Needs of victim not met by CJS</a:t>
            </a:r>
          </a:p>
          <a:p>
            <a:pPr lvl="1"/>
            <a:r>
              <a:rPr lang="en-GB" dirty="0"/>
              <a:t>Often met by extra-legal agencies</a:t>
            </a:r>
          </a:p>
          <a:p>
            <a:r>
              <a:rPr lang="en-GB" dirty="0"/>
              <a:t>How does RJ fulfil victims needs?</a:t>
            </a:r>
          </a:p>
          <a:p>
            <a:pPr lvl="1"/>
            <a:r>
              <a:rPr lang="en-GB" dirty="0"/>
              <a:t>RJ cannot</a:t>
            </a:r>
            <a:r>
              <a:rPr lang="en-US" dirty="0"/>
              <a:t> provide all the action and support needed</a:t>
            </a:r>
          </a:p>
          <a:p>
            <a:pPr lvl="1"/>
            <a:r>
              <a:rPr lang="en-US" dirty="0"/>
              <a:t>Falls to victim support services, criminal justice practitioners, and the CJS</a:t>
            </a:r>
          </a:p>
          <a:p>
            <a:pPr lvl="1"/>
            <a:r>
              <a:rPr lang="en-US" dirty="0"/>
              <a:t>RJ can add to the possibility of victims being able to communicate effectively with the offender</a:t>
            </a:r>
          </a:p>
          <a:p>
            <a:pPr lvl="1"/>
            <a:r>
              <a:rPr lang="en-US" dirty="0"/>
              <a:t>A more victim-oriented crime response</a:t>
            </a:r>
          </a:p>
          <a:p>
            <a:pPr lvl="1"/>
            <a:r>
              <a:rPr lang="en-US" dirty="0"/>
              <a:t>Aids in recovery after a crime-reduction of fear</a:t>
            </a:r>
          </a:p>
          <a:p>
            <a:r>
              <a:rPr lang="en-US" dirty="0"/>
              <a:t>These things stem from both</a:t>
            </a:r>
          </a:p>
          <a:p>
            <a:pPr lvl="1"/>
            <a:r>
              <a:rPr lang="en-US" dirty="0"/>
              <a:t>What is currently lacking in the CJS </a:t>
            </a:r>
          </a:p>
          <a:p>
            <a:pPr lvl="2"/>
            <a:r>
              <a:rPr lang="en-US" dirty="0"/>
              <a:t>Such as the lack of information given to the victim about the case, victims needs not considered during sentencing etc.</a:t>
            </a:r>
          </a:p>
          <a:p>
            <a:pPr lvl="1"/>
            <a:r>
              <a:rPr lang="en-US" dirty="0"/>
              <a:t>Intrinsic to the RJ process itself</a:t>
            </a:r>
          </a:p>
          <a:p>
            <a:endParaRPr lang="en-GB" dirty="0"/>
          </a:p>
        </p:txBody>
      </p:sp>
    </p:spTree>
    <p:extLst>
      <p:ext uri="{BB962C8B-B14F-4D97-AF65-F5344CB8AC3E}">
        <p14:creationId xmlns:p14="http://schemas.microsoft.com/office/powerpoint/2010/main" val="2920742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7A532-ED7C-3C36-EDF8-A4039C4FBFD6}"/>
              </a:ext>
            </a:extLst>
          </p:cNvPr>
          <p:cNvSpPr>
            <a:spLocks noGrp="1"/>
          </p:cNvSpPr>
          <p:nvPr>
            <p:ph type="title"/>
          </p:nvPr>
        </p:nvSpPr>
        <p:spPr>
          <a:xfrm>
            <a:off x="761803" y="350196"/>
            <a:ext cx="4646904" cy="1624520"/>
          </a:xfrm>
        </p:spPr>
        <p:txBody>
          <a:bodyPr anchor="ctr">
            <a:normAutofit/>
          </a:bodyPr>
          <a:lstStyle/>
          <a:p>
            <a:r>
              <a:rPr lang="en-GB" sz="3400"/>
              <a:t>RJ allows victims to express the impact crime has had on them:</a:t>
            </a:r>
          </a:p>
        </p:txBody>
      </p:sp>
      <p:sp>
        <p:nvSpPr>
          <p:cNvPr id="3" name="Content Placeholder 2">
            <a:extLst>
              <a:ext uri="{FF2B5EF4-FFF2-40B4-BE49-F238E27FC236}">
                <a16:creationId xmlns:a16="http://schemas.microsoft.com/office/drawing/2014/main" id="{54F1A832-2964-7087-8235-A828C64A1910}"/>
              </a:ext>
            </a:extLst>
          </p:cNvPr>
          <p:cNvSpPr>
            <a:spLocks noGrp="1"/>
          </p:cNvSpPr>
          <p:nvPr>
            <p:ph idx="1"/>
          </p:nvPr>
        </p:nvSpPr>
        <p:spPr>
          <a:xfrm>
            <a:off x="761802" y="2743200"/>
            <a:ext cx="4646905" cy="3613149"/>
          </a:xfrm>
        </p:spPr>
        <p:txBody>
          <a:bodyPr anchor="ctr">
            <a:normAutofit/>
          </a:bodyPr>
          <a:lstStyle/>
          <a:p>
            <a:r>
              <a:rPr lang="en-US" sz="1900" dirty="0"/>
              <a:t>Physical effects</a:t>
            </a:r>
          </a:p>
          <a:p>
            <a:r>
              <a:rPr lang="en-US" sz="1900" dirty="0"/>
              <a:t>Financial </a:t>
            </a:r>
          </a:p>
          <a:p>
            <a:r>
              <a:rPr lang="en-US" sz="1900" dirty="0"/>
              <a:t>Social relationships</a:t>
            </a:r>
            <a:endParaRPr lang="en-GB" sz="1900" dirty="0"/>
          </a:p>
          <a:p>
            <a:pPr lvl="1"/>
            <a:r>
              <a:rPr lang="en-US" sz="1900" dirty="0"/>
              <a:t>Family </a:t>
            </a:r>
          </a:p>
          <a:p>
            <a:pPr lvl="1"/>
            <a:r>
              <a:rPr lang="en-US" sz="1900" dirty="0"/>
              <a:t>work </a:t>
            </a:r>
          </a:p>
          <a:p>
            <a:pPr lvl="1"/>
            <a:r>
              <a:rPr lang="en-US" sz="1900" dirty="0"/>
              <a:t>friendships</a:t>
            </a:r>
          </a:p>
          <a:p>
            <a:r>
              <a:rPr lang="en-US" sz="1900" dirty="0"/>
              <a:t>Emotional </a:t>
            </a:r>
          </a:p>
          <a:p>
            <a:r>
              <a:rPr lang="en-US" sz="1900" dirty="0"/>
              <a:t>Psychological </a:t>
            </a:r>
          </a:p>
          <a:p>
            <a:endParaRPr lang="en-GB" sz="1900" dirty="0"/>
          </a:p>
        </p:txBody>
      </p:sp>
      <p:pic>
        <p:nvPicPr>
          <p:cNvPr id="5" name="Picture 4" descr="Colorful carved figures of humans">
            <a:extLst>
              <a:ext uri="{FF2B5EF4-FFF2-40B4-BE49-F238E27FC236}">
                <a16:creationId xmlns:a16="http://schemas.microsoft.com/office/drawing/2014/main" id="{9EA59DC0-533B-5A9F-225F-9FF767336E65}"/>
              </a:ext>
            </a:extLst>
          </p:cNvPr>
          <p:cNvPicPr>
            <a:picLocks noChangeAspect="1"/>
          </p:cNvPicPr>
          <p:nvPr/>
        </p:nvPicPr>
        <p:blipFill>
          <a:blip r:embed="rId3"/>
          <a:srcRect l="18414" r="18181" b="-1"/>
          <a:stretch/>
        </p:blipFill>
        <p:spPr>
          <a:xfrm>
            <a:off x="6096000" y="1"/>
            <a:ext cx="6102825" cy="6858000"/>
          </a:xfrm>
          <a:prstGeom prst="rect">
            <a:avLst/>
          </a:prstGeom>
        </p:spPr>
      </p:pic>
    </p:spTree>
    <p:extLst>
      <p:ext uri="{BB962C8B-B14F-4D97-AF65-F5344CB8AC3E}">
        <p14:creationId xmlns:p14="http://schemas.microsoft.com/office/powerpoint/2010/main" val="3196068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0745B-24BE-59F4-93D5-18D60700340C}"/>
              </a:ext>
            </a:extLst>
          </p:cNvPr>
          <p:cNvSpPr>
            <a:spLocks noGrp="1"/>
          </p:cNvSpPr>
          <p:nvPr>
            <p:ph type="title"/>
          </p:nvPr>
        </p:nvSpPr>
        <p:spPr>
          <a:xfrm>
            <a:off x="761803" y="350196"/>
            <a:ext cx="4646904" cy="1624520"/>
          </a:xfrm>
        </p:spPr>
        <p:txBody>
          <a:bodyPr anchor="ctr">
            <a:normAutofit/>
          </a:bodyPr>
          <a:lstStyle/>
          <a:p>
            <a:r>
              <a:rPr lang="en-GB" sz="4000" dirty="0"/>
              <a:t>Strang’s (2002) study</a:t>
            </a:r>
            <a:br>
              <a:rPr lang="en-GB" sz="4000" dirty="0"/>
            </a:br>
            <a:r>
              <a:rPr lang="en-GB" sz="2000" dirty="0"/>
              <a:t>Repair or Revenge</a:t>
            </a:r>
          </a:p>
        </p:txBody>
      </p:sp>
      <p:sp>
        <p:nvSpPr>
          <p:cNvPr id="3" name="Content Placeholder 2">
            <a:extLst>
              <a:ext uri="{FF2B5EF4-FFF2-40B4-BE49-F238E27FC236}">
                <a16:creationId xmlns:a16="http://schemas.microsoft.com/office/drawing/2014/main" id="{BCA28E8A-3310-C1C9-2B01-9177C46AFD8F}"/>
              </a:ext>
            </a:extLst>
          </p:cNvPr>
          <p:cNvSpPr>
            <a:spLocks noGrp="1"/>
          </p:cNvSpPr>
          <p:nvPr>
            <p:ph idx="1"/>
          </p:nvPr>
        </p:nvSpPr>
        <p:spPr>
          <a:xfrm>
            <a:off x="761802" y="2743200"/>
            <a:ext cx="4646905" cy="3613149"/>
          </a:xfrm>
        </p:spPr>
        <p:txBody>
          <a:bodyPr anchor="ctr">
            <a:normAutofit/>
          </a:bodyPr>
          <a:lstStyle/>
          <a:p>
            <a:r>
              <a:rPr lang="en-US" sz="2000"/>
              <a:t>found that 60% of victims had reduction in fear, anxiety, and anger after process</a:t>
            </a:r>
          </a:p>
          <a:p>
            <a:r>
              <a:rPr lang="en-US" sz="2000"/>
              <a:t>Victims of youth violent offences –stated after attending conference were less likely to report feeling like doing harm to the offender compared to those who attended court. </a:t>
            </a:r>
          </a:p>
          <a:p>
            <a:r>
              <a:rPr lang="en-US" sz="2000"/>
              <a:t>More sympathetic toward offender</a:t>
            </a:r>
          </a:p>
          <a:p>
            <a:pPr lvl="1"/>
            <a:r>
              <a:rPr lang="en-US" sz="2000"/>
              <a:t>Possible precursor to forgiveness</a:t>
            </a:r>
          </a:p>
          <a:p>
            <a:r>
              <a:rPr lang="en-US" sz="2000"/>
              <a:t>Suggests positive psychological benefits of RJ</a:t>
            </a:r>
          </a:p>
          <a:p>
            <a:endParaRPr lang="en-GB" sz="2000"/>
          </a:p>
        </p:txBody>
      </p:sp>
      <p:pic>
        <p:nvPicPr>
          <p:cNvPr id="5" name="Picture 4" descr="Red toy person in front of two lines of white figures">
            <a:extLst>
              <a:ext uri="{FF2B5EF4-FFF2-40B4-BE49-F238E27FC236}">
                <a16:creationId xmlns:a16="http://schemas.microsoft.com/office/drawing/2014/main" id="{22AEBE32-D4EC-A14D-8AE4-955F0FEC72D7}"/>
              </a:ext>
            </a:extLst>
          </p:cNvPr>
          <p:cNvPicPr>
            <a:picLocks noChangeAspect="1"/>
          </p:cNvPicPr>
          <p:nvPr/>
        </p:nvPicPr>
        <p:blipFill>
          <a:blip r:embed="rId3"/>
          <a:srcRect l="22673" r="18817"/>
          <a:stretch/>
        </p:blipFill>
        <p:spPr>
          <a:xfrm>
            <a:off x="6096000" y="1"/>
            <a:ext cx="6102825" cy="6858000"/>
          </a:xfrm>
          <a:prstGeom prst="rect">
            <a:avLst/>
          </a:prstGeom>
        </p:spPr>
      </p:pic>
    </p:spTree>
    <p:extLst>
      <p:ext uri="{BB962C8B-B14F-4D97-AF65-F5344CB8AC3E}">
        <p14:creationId xmlns:p14="http://schemas.microsoft.com/office/powerpoint/2010/main" val="42025671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A6D62-FDBF-96FF-4DD0-EBB22CF571E3}"/>
              </a:ext>
            </a:extLst>
          </p:cNvPr>
          <p:cNvSpPr>
            <a:spLocks noGrp="1"/>
          </p:cNvSpPr>
          <p:nvPr>
            <p:ph type="title"/>
          </p:nvPr>
        </p:nvSpPr>
        <p:spPr/>
        <p:txBody>
          <a:bodyPr/>
          <a:lstStyle/>
          <a:p>
            <a:r>
              <a:rPr lang="en-GB" dirty="0"/>
              <a:t>Shapland’s (2007) study</a:t>
            </a:r>
          </a:p>
        </p:txBody>
      </p:sp>
      <p:sp>
        <p:nvSpPr>
          <p:cNvPr id="3" name="Content Placeholder 2">
            <a:extLst>
              <a:ext uri="{FF2B5EF4-FFF2-40B4-BE49-F238E27FC236}">
                <a16:creationId xmlns:a16="http://schemas.microsoft.com/office/drawing/2014/main" id="{9FFC2C9F-D290-1F17-53F7-32C3FC873A25}"/>
              </a:ext>
            </a:extLst>
          </p:cNvPr>
          <p:cNvSpPr>
            <a:spLocks noGrp="1"/>
          </p:cNvSpPr>
          <p:nvPr>
            <p:ph idx="1"/>
          </p:nvPr>
        </p:nvSpPr>
        <p:spPr>
          <a:xfrm>
            <a:off x="838200" y="1532965"/>
            <a:ext cx="10515600" cy="4643998"/>
          </a:xfrm>
        </p:spPr>
        <p:txBody>
          <a:bodyPr>
            <a:normAutofit fontScale="77500" lnSpcReduction="20000"/>
          </a:bodyPr>
          <a:lstStyle/>
          <a:p>
            <a:r>
              <a:rPr lang="en-US" sz="2600" dirty="0"/>
              <a:t>Found that:</a:t>
            </a:r>
          </a:p>
          <a:p>
            <a:pPr lvl="1"/>
            <a:r>
              <a:rPr lang="en-US" sz="2600" dirty="0"/>
              <a:t>70% of victims satisfied with process and outcome</a:t>
            </a:r>
          </a:p>
          <a:p>
            <a:pPr lvl="1"/>
            <a:r>
              <a:rPr lang="en-US" sz="2600" dirty="0"/>
              <a:t>Valued communication and positive treatment during process</a:t>
            </a:r>
            <a:r>
              <a:rPr lang="en-GB" sz="2600" dirty="0"/>
              <a:t>; part of the problem solving </a:t>
            </a:r>
          </a:p>
          <a:p>
            <a:r>
              <a:rPr lang="en-US" sz="2600" dirty="0"/>
              <a:t>almost no victims thought it was too soon but 22% thought it was too long after the offence</a:t>
            </a:r>
          </a:p>
          <a:p>
            <a:r>
              <a:rPr lang="en-US" sz="2600" dirty="0"/>
              <a:t>Most victims stated they did not feel unsafe or fearful</a:t>
            </a:r>
          </a:p>
          <a:p>
            <a:r>
              <a:rPr lang="en-US" sz="2600" dirty="0"/>
              <a:t>Victims who reported fear during or after the process said it was a result of offender not taking responsibility (they might be offended against again)</a:t>
            </a:r>
            <a:endParaRPr lang="en-GB" sz="2600" dirty="0"/>
          </a:p>
          <a:p>
            <a:pPr lvl="1"/>
            <a:r>
              <a:rPr lang="en-US" sz="2600" dirty="0"/>
              <a:t>Some negative views</a:t>
            </a:r>
          </a:p>
          <a:p>
            <a:pPr lvl="2"/>
            <a:r>
              <a:rPr lang="en-US" sz="2600" dirty="0"/>
              <a:t>Related to difficulties in communications-hearing issues, concentration on offender mental health issues, participants ‘hogging’ the time, if one participant did not get the expected answer there was little opportunity to challenge the response</a:t>
            </a:r>
          </a:p>
          <a:p>
            <a:pPr lvl="2"/>
            <a:r>
              <a:rPr lang="en-US" sz="2600" dirty="0"/>
              <a:t>Confused expectations</a:t>
            </a:r>
          </a:p>
          <a:p>
            <a:pPr lvl="3"/>
            <a:r>
              <a:rPr lang="en-US" sz="2600" dirty="0"/>
              <a:t>Offender did not admit responsibility-blaming the co-defendant, refuting view of the offense</a:t>
            </a:r>
          </a:p>
          <a:p>
            <a:endParaRPr lang="en-GB" dirty="0"/>
          </a:p>
        </p:txBody>
      </p:sp>
    </p:spTree>
    <p:extLst>
      <p:ext uri="{BB962C8B-B14F-4D97-AF65-F5344CB8AC3E}">
        <p14:creationId xmlns:p14="http://schemas.microsoft.com/office/powerpoint/2010/main" val="38909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8B7D7-905A-CC63-EFEE-6ECA404E856F}"/>
              </a:ext>
            </a:extLst>
          </p:cNvPr>
          <p:cNvSpPr>
            <a:spLocks noGrp="1"/>
          </p:cNvSpPr>
          <p:nvPr>
            <p:ph type="title"/>
          </p:nvPr>
        </p:nvSpPr>
        <p:spPr>
          <a:xfrm>
            <a:off x="761803" y="350196"/>
            <a:ext cx="4646904" cy="1624520"/>
          </a:xfrm>
        </p:spPr>
        <p:txBody>
          <a:bodyPr anchor="ctr">
            <a:normAutofit/>
          </a:bodyPr>
          <a:lstStyle/>
          <a:p>
            <a:r>
              <a:rPr lang="en-GB" sz="4000"/>
              <a:t>Offender perspectives on RJ</a:t>
            </a:r>
          </a:p>
        </p:txBody>
      </p:sp>
      <p:sp>
        <p:nvSpPr>
          <p:cNvPr id="3" name="Content Placeholder 2">
            <a:extLst>
              <a:ext uri="{FF2B5EF4-FFF2-40B4-BE49-F238E27FC236}">
                <a16:creationId xmlns:a16="http://schemas.microsoft.com/office/drawing/2014/main" id="{2DB78B32-D0BC-4225-353D-D6BF2C05C072}"/>
              </a:ext>
            </a:extLst>
          </p:cNvPr>
          <p:cNvSpPr>
            <a:spLocks noGrp="1"/>
          </p:cNvSpPr>
          <p:nvPr>
            <p:ph idx="1"/>
          </p:nvPr>
        </p:nvSpPr>
        <p:spPr>
          <a:xfrm>
            <a:off x="761802" y="2743200"/>
            <a:ext cx="4646905" cy="3613149"/>
          </a:xfrm>
        </p:spPr>
        <p:txBody>
          <a:bodyPr anchor="ctr">
            <a:normAutofit/>
          </a:bodyPr>
          <a:lstStyle/>
          <a:p>
            <a:r>
              <a:rPr lang="en-GB" sz="2000"/>
              <a:t>It gives the offender a chance to:</a:t>
            </a:r>
          </a:p>
          <a:p>
            <a:r>
              <a:rPr lang="en-GB" sz="2000"/>
              <a:t>admit what they have done and the impact it has had</a:t>
            </a:r>
          </a:p>
          <a:p>
            <a:r>
              <a:rPr lang="en-GB" sz="2000"/>
              <a:t>make up for it in some way</a:t>
            </a:r>
          </a:p>
          <a:p>
            <a:r>
              <a:rPr lang="en-GB" sz="2000"/>
              <a:t>work to change their behaviour. (www.gov.uk)</a:t>
            </a:r>
          </a:p>
          <a:p>
            <a:endParaRPr lang="en-GB" sz="2000"/>
          </a:p>
        </p:txBody>
      </p:sp>
      <p:pic>
        <p:nvPicPr>
          <p:cNvPr id="5" name="Picture 4" descr="Domino effect white cutouts and one blue cutout">
            <a:extLst>
              <a:ext uri="{FF2B5EF4-FFF2-40B4-BE49-F238E27FC236}">
                <a16:creationId xmlns:a16="http://schemas.microsoft.com/office/drawing/2014/main" id="{13312980-73C4-47F7-2766-D099A21BBC48}"/>
              </a:ext>
            </a:extLst>
          </p:cNvPr>
          <p:cNvPicPr>
            <a:picLocks noChangeAspect="1"/>
          </p:cNvPicPr>
          <p:nvPr/>
        </p:nvPicPr>
        <p:blipFill>
          <a:blip r:embed="rId2"/>
          <a:srcRect l="38476" r="2123" b="-2"/>
          <a:stretch/>
        </p:blipFill>
        <p:spPr>
          <a:xfrm>
            <a:off x="6096000" y="1"/>
            <a:ext cx="6102825" cy="6858000"/>
          </a:xfrm>
          <a:prstGeom prst="rect">
            <a:avLst/>
          </a:prstGeom>
        </p:spPr>
      </p:pic>
    </p:spTree>
    <p:extLst>
      <p:ext uri="{BB962C8B-B14F-4D97-AF65-F5344CB8AC3E}">
        <p14:creationId xmlns:p14="http://schemas.microsoft.com/office/powerpoint/2010/main" val="407820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2FCCE-5BAF-597A-6F92-75CB751F464E}"/>
              </a:ext>
            </a:extLst>
          </p:cNvPr>
          <p:cNvSpPr>
            <a:spLocks noGrp="1"/>
          </p:cNvSpPr>
          <p:nvPr>
            <p:ph type="title"/>
          </p:nvPr>
        </p:nvSpPr>
        <p:spPr>
          <a:xfrm>
            <a:off x="640080" y="325369"/>
            <a:ext cx="4368602" cy="1956841"/>
          </a:xfrm>
        </p:spPr>
        <p:txBody>
          <a:bodyPr anchor="b">
            <a:normAutofit/>
          </a:bodyPr>
          <a:lstStyle/>
          <a:p>
            <a:r>
              <a:rPr lang="en-GB" sz="3400">
                <a:hlinkClick r:id="rId2"/>
              </a:rPr>
              <a:t>Restorative justice and domestic violence: Facing the man who nearly killed me</a:t>
            </a:r>
            <a:endParaRPr lang="en-GB" sz="3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6B89F0-7E91-F049-FF43-618EA65A0D96}"/>
              </a:ext>
            </a:extLst>
          </p:cNvPr>
          <p:cNvSpPr>
            <a:spLocks noGrp="1"/>
          </p:cNvSpPr>
          <p:nvPr>
            <p:ph idx="1"/>
          </p:nvPr>
        </p:nvSpPr>
        <p:spPr>
          <a:xfrm>
            <a:off x="640080" y="2872899"/>
            <a:ext cx="4243589" cy="3320668"/>
          </a:xfrm>
        </p:spPr>
        <p:txBody>
          <a:bodyPr>
            <a:normAutofit/>
          </a:bodyPr>
          <a:lstStyle/>
          <a:p>
            <a:r>
              <a:rPr lang="en-GB" sz="2200"/>
              <a:t>You Tube</a:t>
            </a:r>
          </a:p>
          <a:p>
            <a:endParaRPr lang="en-GB" sz="2200"/>
          </a:p>
        </p:txBody>
      </p:sp>
      <p:pic>
        <p:nvPicPr>
          <p:cNvPr id="5" name="Picture 4">
            <a:extLst>
              <a:ext uri="{FF2B5EF4-FFF2-40B4-BE49-F238E27FC236}">
                <a16:creationId xmlns:a16="http://schemas.microsoft.com/office/drawing/2014/main" id="{44D93C1C-B78C-23F0-8867-9CFB28188988}"/>
              </a:ext>
            </a:extLst>
          </p:cNvPr>
          <p:cNvPicPr>
            <a:picLocks noChangeAspect="1"/>
          </p:cNvPicPr>
          <p:nvPr/>
        </p:nvPicPr>
        <p:blipFill>
          <a:blip r:embed="rId3"/>
          <a:srcRect l="16766" r="11014"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67436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ADC6B-BAE2-A0C0-90B8-424116D29E7B}"/>
              </a:ext>
            </a:extLst>
          </p:cNvPr>
          <p:cNvSpPr>
            <a:spLocks noGrp="1"/>
          </p:cNvSpPr>
          <p:nvPr>
            <p:ph type="title"/>
          </p:nvPr>
        </p:nvSpPr>
        <p:spPr>
          <a:xfrm>
            <a:off x="838200" y="365126"/>
            <a:ext cx="10515600" cy="820580"/>
          </a:xfrm>
        </p:spPr>
        <p:txBody>
          <a:bodyPr/>
          <a:lstStyle/>
          <a:p>
            <a:r>
              <a:rPr lang="en-GB" noProof="0" dirty="0"/>
              <a:t>RJ and Domestic Violence</a:t>
            </a:r>
          </a:p>
        </p:txBody>
      </p:sp>
      <p:sp>
        <p:nvSpPr>
          <p:cNvPr id="3" name="Content Placeholder 2">
            <a:extLst>
              <a:ext uri="{FF2B5EF4-FFF2-40B4-BE49-F238E27FC236}">
                <a16:creationId xmlns:a16="http://schemas.microsoft.com/office/drawing/2014/main" id="{204DCFDC-F16E-89F1-7E7F-6AB681C55EE3}"/>
              </a:ext>
            </a:extLst>
          </p:cNvPr>
          <p:cNvSpPr>
            <a:spLocks noGrp="1"/>
          </p:cNvSpPr>
          <p:nvPr>
            <p:ph idx="1"/>
          </p:nvPr>
        </p:nvSpPr>
        <p:spPr>
          <a:xfrm>
            <a:off x="838200" y="1396722"/>
            <a:ext cx="10515600" cy="4780242"/>
          </a:xfrm>
        </p:spPr>
        <p:txBody>
          <a:bodyPr>
            <a:normAutofit lnSpcReduction="10000"/>
          </a:bodyPr>
          <a:lstStyle/>
          <a:p>
            <a:r>
              <a:rPr lang="en-GB" noProof="0" dirty="0"/>
              <a:t>Intimate partner violence have been addressed through RJ</a:t>
            </a:r>
          </a:p>
          <a:p>
            <a:r>
              <a:rPr lang="en-GB" noProof="0" dirty="0"/>
              <a:t>The victim, offender, and trained facilitators meet to discuss the harm caused, with strict safety protocols and support services in place.</a:t>
            </a:r>
          </a:p>
          <a:p>
            <a:r>
              <a:rPr lang="en-GB" noProof="0" dirty="0"/>
              <a:t>Empower the victim, ensure offender accountability, and agree on a plan for change such as counselling, no-contact agreements.</a:t>
            </a:r>
          </a:p>
          <a:p>
            <a:r>
              <a:rPr lang="en-GB" noProof="0" dirty="0"/>
              <a:t>RJ dialogue happens only after the offender demonstrates progress in treatment</a:t>
            </a:r>
          </a:p>
          <a:p>
            <a:r>
              <a:rPr lang="en-GB" noProof="0" dirty="0"/>
              <a:t>Controversial and not universally accepted. Many experts argue RJ should only be used in domestic violence cases with extreme caution, and always with victim consent, risk assessment, and professional facilitation.</a:t>
            </a:r>
          </a:p>
          <a:p>
            <a:endParaRPr lang="en-GB" noProof="0" dirty="0"/>
          </a:p>
        </p:txBody>
      </p:sp>
    </p:spTree>
    <p:extLst>
      <p:ext uri="{BB962C8B-B14F-4D97-AF65-F5344CB8AC3E}">
        <p14:creationId xmlns:p14="http://schemas.microsoft.com/office/powerpoint/2010/main" val="2495178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564B4FBB-F975-561A-A094-024C79C9216F}"/>
              </a:ext>
            </a:extLst>
          </p:cNvPr>
          <p:cNvPicPr>
            <a:picLocks noGrp="1" noChangeAspect="1"/>
          </p:cNvPicPr>
          <p:nvPr>
            <p:ph idx="1"/>
          </p:nvPr>
        </p:nvPicPr>
        <p:blipFill rotWithShape="1">
          <a:blip r:embed="rId5"/>
          <a:srcRect b="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A289158B-FEA6-4F19-A772-BEC5607EA1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4673488"/>
      </p:ext>
    </p:extLst>
  </p:cSld>
  <p:clrMapOvr>
    <a:masterClrMapping/>
  </p:clrMapOvr>
  <mc:AlternateContent xmlns:mc="http://schemas.openxmlformats.org/markup-compatibility/2006" xmlns:p14="http://schemas.microsoft.com/office/powerpoint/2010/main">
    <mc:Choice Requires="p14">
      <p:transition spd="slow" p14:dur="2000" advTm="59842"/>
    </mc:Choice>
    <mc:Fallback xmlns="">
      <p:transition spd="slow" advTm="59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5E4FD-55C6-78AA-DCDF-34702744F67A}"/>
              </a:ext>
            </a:extLst>
          </p:cNvPr>
          <p:cNvSpPr>
            <a:spLocks noGrp="1"/>
          </p:cNvSpPr>
          <p:nvPr>
            <p:ph type="title"/>
          </p:nvPr>
        </p:nvSpPr>
        <p:spPr>
          <a:xfrm>
            <a:off x="838200" y="365125"/>
            <a:ext cx="10515600" cy="697193"/>
          </a:xfrm>
        </p:spPr>
        <p:txBody>
          <a:bodyPr/>
          <a:lstStyle/>
          <a:p>
            <a:r>
              <a:rPr lang="en-GB" dirty="0"/>
              <a:t>Benefits of using RJ in DV cases:</a:t>
            </a:r>
          </a:p>
        </p:txBody>
      </p:sp>
      <p:sp>
        <p:nvSpPr>
          <p:cNvPr id="3" name="Content Placeholder 2">
            <a:extLst>
              <a:ext uri="{FF2B5EF4-FFF2-40B4-BE49-F238E27FC236}">
                <a16:creationId xmlns:a16="http://schemas.microsoft.com/office/drawing/2014/main" id="{22371522-8033-1631-64C6-A4B6F06FA533}"/>
              </a:ext>
            </a:extLst>
          </p:cNvPr>
          <p:cNvSpPr>
            <a:spLocks noGrp="1"/>
          </p:cNvSpPr>
          <p:nvPr>
            <p:ph idx="1"/>
          </p:nvPr>
        </p:nvSpPr>
        <p:spPr>
          <a:xfrm>
            <a:off x="838200" y="1317812"/>
            <a:ext cx="10515600" cy="4859151"/>
          </a:xfrm>
        </p:spPr>
        <p:txBody>
          <a:bodyPr>
            <a:normAutofit lnSpcReduction="10000"/>
          </a:bodyPr>
          <a:lstStyle/>
          <a:p>
            <a:r>
              <a:rPr lang="en-GB" dirty="0"/>
              <a:t>Empowering survivors – gives them survivors the chance to contribute meaningfully to the process, talk about the impact of the harm on them, how they have moved forward, or in some cases what can be done to help repair the harm</a:t>
            </a:r>
          </a:p>
          <a:p>
            <a:r>
              <a:rPr lang="en-GB" dirty="0"/>
              <a:t>Feeling safe reduce the anxiety which they feel towards the person</a:t>
            </a:r>
          </a:p>
          <a:p>
            <a:r>
              <a:rPr lang="en-GB" dirty="0"/>
              <a:t>Getting questions answered provide clarity and answers to survivors, which can in turn lead to a greater sense of justice having been achieved</a:t>
            </a:r>
          </a:p>
          <a:p>
            <a:r>
              <a:rPr lang="en-GB" dirty="0"/>
              <a:t>An alternative form of justice and accountability not relying on the traditional criminal justice system alone</a:t>
            </a:r>
          </a:p>
          <a:p>
            <a:r>
              <a:rPr lang="en-GB" dirty="0"/>
              <a:t>Changing offender behaviour n to ensure that the perpetrator does not reoffend</a:t>
            </a:r>
          </a:p>
        </p:txBody>
      </p:sp>
    </p:spTree>
    <p:extLst>
      <p:ext uri="{BB962C8B-B14F-4D97-AF65-F5344CB8AC3E}">
        <p14:creationId xmlns:p14="http://schemas.microsoft.com/office/powerpoint/2010/main" val="2459212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657B470-1EF3-ECE8-BB8E-735F73E752A6}"/>
              </a:ext>
            </a:extLst>
          </p:cNvPr>
          <p:cNvSpPr>
            <a:spLocks noGrp="1"/>
          </p:cNvSpPr>
          <p:nvPr>
            <p:ph type="title"/>
          </p:nvPr>
        </p:nvSpPr>
        <p:spPr>
          <a:xfrm>
            <a:off x="1115568" y="548640"/>
            <a:ext cx="10168128" cy="1179576"/>
          </a:xfrm>
        </p:spPr>
        <p:txBody>
          <a:bodyPr>
            <a:normAutofit/>
          </a:bodyPr>
          <a:lstStyle/>
          <a:p>
            <a:br>
              <a:rPr lang="en-US" sz="2500">
                <a:ea typeface="+mj-lt"/>
                <a:cs typeface="+mj-lt"/>
              </a:rPr>
            </a:br>
            <a:r>
              <a:rPr lang="en-US" sz="2500">
                <a:ea typeface="+mj-lt"/>
                <a:cs typeface="+mj-lt"/>
              </a:rPr>
              <a:t>Discuss the concerns about the use of restorative justice in domestic abuse....</a:t>
            </a:r>
            <a:endParaRPr lang="en-US" sz="2500">
              <a:cs typeface="Calibri Light"/>
            </a:endParaRPr>
          </a:p>
          <a:p>
            <a:endParaRPr lang="en-US" sz="2500">
              <a:cs typeface="Calibri Light"/>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C469500-9985-E131-F366-1D664BFB4CD7}"/>
              </a:ext>
            </a:extLst>
          </p:cNvPr>
          <p:cNvSpPr>
            <a:spLocks noGrp="1"/>
          </p:cNvSpPr>
          <p:nvPr>
            <p:ph idx="1"/>
          </p:nvPr>
        </p:nvSpPr>
        <p:spPr>
          <a:xfrm>
            <a:off x="293594" y="1986438"/>
            <a:ext cx="11604812" cy="4165283"/>
          </a:xfrm>
        </p:spPr>
        <p:txBody>
          <a:bodyPr vert="horz" lIns="91440" tIns="45720" rIns="91440" bIns="45720" rtlCol="0">
            <a:normAutofit/>
          </a:bodyPr>
          <a:lstStyle/>
          <a:p>
            <a:r>
              <a:rPr lang="en-GB" sz="2000" dirty="0">
                <a:ea typeface="+mn-lt"/>
                <a:cs typeface="+mn-lt"/>
              </a:rPr>
              <a:t>Victim-survivors may feel pressurised into taking part when they don’t want to (should never be the case)</a:t>
            </a:r>
            <a:endParaRPr lang="en-GB" sz="2000" dirty="0">
              <a:cs typeface="Calibri" panose="020F0502020204030204"/>
            </a:endParaRPr>
          </a:p>
          <a:p>
            <a:r>
              <a:rPr lang="en-GB" sz="2000" dirty="0">
                <a:ea typeface="+mn-lt"/>
                <a:cs typeface="+mn-lt"/>
              </a:rPr>
              <a:t>Safety of the victim-survivor may be jeopardised, and  the potential risk of further harm .</a:t>
            </a:r>
            <a:endParaRPr lang="en-GB" sz="2000" dirty="0">
              <a:cs typeface="Calibri"/>
            </a:endParaRPr>
          </a:p>
          <a:p>
            <a:r>
              <a:rPr lang="en-GB" sz="2000" dirty="0">
                <a:ea typeface="+mn-lt"/>
                <a:cs typeface="+mn-lt"/>
              </a:rPr>
              <a:t>The RJ process may provide the perpetrator with further opportunities to exert control over the victim-survivor  – revictimized </a:t>
            </a:r>
            <a:endParaRPr lang="en-GB" sz="2000" dirty="0">
              <a:cs typeface="Calibri"/>
            </a:endParaRPr>
          </a:p>
          <a:p>
            <a:r>
              <a:rPr lang="en-GB" sz="2000" dirty="0">
                <a:ea typeface="+mn-lt"/>
                <a:cs typeface="+mn-lt"/>
              </a:rPr>
              <a:t>Apprehension that participating in restorative justice will enable perpetrators to ‘get off’ or get a lighter sentence – interest of the offender</a:t>
            </a:r>
            <a:endParaRPr lang="en-GB" sz="2000" dirty="0">
              <a:cs typeface="Calibri"/>
            </a:endParaRPr>
          </a:p>
          <a:p>
            <a:r>
              <a:rPr lang="en-GB" sz="2000" dirty="0">
                <a:ea typeface="+mn-lt"/>
                <a:cs typeface="+mn-lt"/>
              </a:rPr>
              <a:t>The belief that Ministry of Justice support for the use of restorative justice in intimate partner violence cases is really about diverting cases out of the justice system in order to save money.</a:t>
            </a:r>
            <a:endParaRPr lang="en-GB" sz="2000" dirty="0">
              <a:cs typeface="Calibri"/>
            </a:endParaRPr>
          </a:p>
          <a:p>
            <a:r>
              <a:rPr lang="en-GB" sz="2000" dirty="0">
                <a:ea typeface="+mn-lt"/>
                <a:cs typeface="+mn-lt"/>
              </a:rPr>
              <a:t>A perception that the use of restorative justice will see responses to intimate partner violence returned to those involved to deal with, when they should be the responsibility of the state.</a:t>
            </a:r>
          </a:p>
          <a:p>
            <a:r>
              <a:rPr lang="en-GB" sz="2000" dirty="0"/>
              <a:t>debate around evidence – does it work</a:t>
            </a:r>
            <a:endParaRPr lang="en-GB" sz="2000" dirty="0">
              <a:cs typeface="Calibri"/>
            </a:endParaRPr>
          </a:p>
          <a:p>
            <a:endParaRPr lang="en-US" sz="1900" dirty="0">
              <a:cs typeface="Calibri"/>
            </a:endParaRPr>
          </a:p>
        </p:txBody>
      </p:sp>
      <p:pic>
        <p:nvPicPr>
          <p:cNvPr id="6" name="Audio 5">
            <a:hlinkClick r:id="" action="ppaction://media"/>
            <a:extLst>
              <a:ext uri="{FF2B5EF4-FFF2-40B4-BE49-F238E27FC236}">
                <a16:creationId xmlns:a16="http://schemas.microsoft.com/office/drawing/2014/main" id="{3917570F-7866-E70B-5E86-B9A66DBCBB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6473618"/>
      </p:ext>
    </p:extLst>
  </p:cSld>
  <p:clrMapOvr>
    <a:masterClrMapping/>
  </p:clrMapOvr>
  <mc:AlternateContent xmlns:mc="http://schemas.openxmlformats.org/markup-compatibility/2006" xmlns:p14="http://schemas.microsoft.com/office/powerpoint/2010/main">
    <mc:Choice Requires="p14">
      <p:transition spd="slow" p14:dur="2000" advTm="36887"/>
    </mc:Choice>
    <mc:Fallback xmlns="">
      <p:transition spd="slow" advTm="36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040E-C23D-4984-9ED6-C2A3659944AD}"/>
              </a:ext>
            </a:extLst>
          </p:cNvPr>
          <p:cNvSpPr>
            <a:spLocks noGrp="1"/>
          </p:cNvSpPr>
          <p:nvPr>
            <p:ph type="title"/>
          </p:nvPr>
        </p:nvSpPr>
        <p:spPr/>
        <p:txBody>
          <a:bodyPr/>
          <a:lstStyle/>
          <a:p>
            <a:r>
              <a:rPr lang="en-GB" dirty="0">
                <a:solidFill>
                  <a:schemeClr val="bg1"/>
                </a:solidFill>
              </a:rPr>
              <a:t>RJ in domestic abuse cases – problematic?</a:t>
            </a:r>
          </a:p>
        </p:txBody>
      </p:sp>
      <p:sp>
        <p:nvSpPr>
          <p:cNvPr id="3" name="Content Placeholder 2">
            <a:extLst>
              <a:ext uri="{FF2B5EF4-FFF2-40B4-BE49-F238E27FC236}">
                <a16:creationId xmlns:a16="http://schemas.microsoft.com/office/drawing/2014/main" id="{194B264F-94D7-4F33-8B1D-95A1B5181D57}"/>
              </a:ext>
            </a:extLst>
          </p:cNvPr>
          <p:cNvSpPr>
            <a:spLocks noGrp="1"/>
          </p:cNvSpPr>
          <p:nvPr>
            <p:ph idx="1"/>
          </p:nvPr>
        </p:nvSpPr>
        <p:spPr/>
        <p:txBody>
          <a:bodyPr>
            <a:normAutofit fontScale="92500" lnSpcReduction="10000"/>
          </a:bodyPr>
          <a:lstStyle/>
          <a:p>
            <a:r>
              <a:rPr lang="en-GB" dirty="0">
                <a:solidFill>
                  <a:schemeClr val="bg1"/>
                </a:solidFill>
              </a:rPr>
              <a:t>Many women’s organisations think that restorative justice has no application to domestic violence, and that victim-offender mediation can only be dangerous.</a:t>
            </a:r>
          </a:p>
          <a:p>
            <a:r>
              <a:rPr lang="en-GB" dirty="0">
                <a:solidFill>
                  <a:schemeClr val="bg1"/>
                </a:solidFill>
              </a:rPr>
              <a:t>However, many victims of domestic violence end up dropping charges and returning to their abusive situations, so prosecution does not provide a solution for everyone.</a:t>
            </a:r>
          </a:p>
          <a:p>
            <a:r>
              <a:rPr lang="en-GB" dirty="0">
                <a:solidFill>
                  <a:schemeClr val="bg1"/>
                </a:solidFill>
              </a:rPr>
              <a:t>Carolyn Hoyle (2008) has charted the rise of ‘risk assessment’ and ‘risk management’ in all spheres of life, in crime generally and in the field of domestic violence.</a:t>
            </a:r>
          </a:p>
          <a:p>
            <a:r>
              <a:rPr lang="en-GB" dirty="0">
                <a:solidFill>
                  <a:schemeClr val="bg1"/>
                </a:solidFill>
              </a:rPr>
              <a:t>Some research evidence indicates that some women’s and children’s safety is improved by these interventions and some perpetrators benefit and change their behaviour (National Offender Management Service 2007)</a:t>
            </a:r>
          </a:p>
        </p:txBody>
      </p:sp>
      <p:pic>
        <p:nvPicPr>
          <p:cNvPr id="10" name="Audio 9">
            <a:hlinkClick r:id="" action="ppaction://media"/>
            <a:extLst>
              <a:ext uri="{FF2B5EF4-FFF2-40B4-BE49-F238E27FC236}">
                <a16:creationId xmlns:a16="http://schemas.microsoft.com/office/drawing/2014/main" id="{B755A97D-8C41-471D-296F-A589BFCB05F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2354570"/>
      </p:ext>
    </p:extLst>
  </p:cSld>
  <p:clrMapOvr>
    <a:masterClrMapping/>
  </p:clrMapOvr>
  <mc:AlternateContent xmlns:mc="http://schemas.openxmlformats.org/markup-compatibility/2006" xmlns:p14="http://schemas.microsoft.com/office/powerpoint/2010/main">
    <mc:Choice Requires="p14">
      <p:transition spd="slow" p14:dur="2000" advTm="49643"/>
    </mc:Choice>
    <mc:Fallback xmlns="">
      <p:transition spd="slow" advTm="49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07E31-DAC6-3AF8-8903-4CFFC190807E}"/>
              </a:ext>
            </a:extLst>
          </p:cNvPr>
          <p:cNvSpPr>
            <a:spLocks noGrp="1"/>
          </p:cNvSpPr>
          <p:nvPr>
            <p:ph type="title"/>
          </p:nvPr>
        </p:nvSpPr>
        <p:spPr/>
        <p:txBody>
          <a:bodyPr/>
          <a:lstStyle/>
          <a:p>
            <a:r>
              <a:rPr lang="en-US" dirty="0">
                <a:cs typeface="Calibri Light"/>
              </a:rPr>
              <a:t>Video </a:t>
            </a:r>
            <a:endParaRPr lang="en-US" dirty="0"/>
          </a:p>
        </p:txBody>
      </p:sp>
      <p:sp>
        <p:nvSpPr>
          <p:cNvPr id="3" name="Content Placeholder 2">
            <a:extLst>
              <a:ext uri="{FF2B5EF4-FFF2-40B4-BE49-F238E27FC236}">
                <a16:creationId xmlns:a16="http://schemas.microsoft.com/office/drawing/2014/main" id="{C6ABABF9-429B-17CB-70FE-8BD8AA0DE0B1}"/>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https://www.youtube.com/watch?v=fWtFtWY3Hh8</a:t>
            </a:r>
            <a:endParaRPr lang="en-US" dirty="0">
              <a:ea typeface="+mn-lt"/>
              <a:cs typeface="+mn-lt"/>
            </a:endParaRPr>
          </a:p>
          <a:p>
            <a:endParaRPr lang="en-US" dirty="0">
              <a:ea typeface="+mn-lt"/>
              <a:cs typeface="+mn-lt"/>
            </a:endParaRPr>
          </a:p>
          <a:p>
            <a:endParaRPr lang="en-US" dirty="0">
              <a:ea typeface="+mn-lt"/>
              <a:cs typeface="+mn-lt"/>
            </a:endParaRPr>
          </a:p>
          <a:p>
            <a:r>
              <a:rPr lang="en-GB" dirty="0">
                <a:hlinkClick r:id="rId3"/>
              </a:rPr>
              <a:t>12477 Restorative Justice Inquiry Report v3.indd (rjappg.co.uk)</a:t>
            </a:r>
            <a:endParaRPr lang="en-US" b="1" dirty="0">
              <a:ea typeface="+mn-lt"/>
              <a:cs typeface="+mn-lt"/>
            </a:endParaRPr>
          </a:p>
          <a:p>
            <a:endParaRPr lang="en-US" dirty="0">
              <a:cs typeface="Calibri"/>
            </a:endParaRPr>
          </a:p>
          <a:p>
            <a:r>
              <a:rPr lang="en-GB" dirty="0">
                <a:solidFill>
                  <a:schemeClr val="bg1"/>
                </a:solidFill>
                <a:ea typeface="+mn-lt"/>
                <a:cs typeface="+mn-lt"/>
              </a:rPr>
              <a:t>https://www.youtube.com/watch?v=eE_0OPp6z0o</a:t>
            </a:r>
            <a:endParaRPr lang="en-US" dirty="0">
              <a:ea typeface="+mn-lt"/>
              <a:cs typeface="+mn-lt"/>
            </a:endParaRPr>
          </a:p>
          <a:p>
            <a:endParaRPr lang="en-US" dirty="0">
              <a:solidFill>
                <a:srgbClr val="000000"/>
              </a:solidFill>
              <a:ea typeface="+mn-lt"/>
              <a:cs typeface="+mn-lt"/>
            </a:endParaRPr>
          </a:p>
          <a:p>
            <a:endParaRPr lang="en-US" dirty="0">
              <a:solidFill>
                <a:srgbClr val="000000"/>
              </a:solidFill>
              <a:ea typeface="+mn-lt"/>
              <a:cs typeface="+mn-lt"/>
            </a:endParaRPr>
          </a:p>
          <a:p>
            <a:r>
              <a:rPr lang="en-GB" dirty="0">
                <a:solidFill>
                  <a:schemeClr val="bg1"/>
                </a:solidFill>
                <a:ea typeface="+mn-lt"/>
                <a:cs typeface="+mn-lt"/>
              </a:rPr>
              <a:t>https://www.youtube.com/watch?v=eE_0OPp6z0o</a:t>
            </a:r>
            <a:endParaRPr lang="en-US" dirty="0">
              <a:ea typeface="+mn-lt"/>
              <a:cs typeface="+mn-lt"/>
            </a:endParaRPr>
          </a:p>
          <a:p>
            <a:r>
              <a:rPr lang="en-GB" dirty="0">
                <a:solidFill>
                  <a:schemeClr val="bg1"/>
                </a:solidFill>
                <a:ea typeface="+mn-lt"/>
                <a:cs typeface="+mn-lt"/>
              </a:rPr>
              <a:t>https://www.youtube.com/watch?v=eE_0OPp6z0o</a:t>
            </a:r>
            <a:endParaRPr lang="en-US" dirty="0">
              <a:ea typeface="+mn-lt"/>
              <a:cs typeface="+mn-lt"/>
            </a:endParaRPr>
          </a:p>
          <a:p>
            <a:endParaRPr lang="en-US" dirty="0">
              <a:cs typeface="Calibri"/>
            </a:endParaRPr>
          </a:p>
        </p:txBody>
      </p:sp>
      <p:pic>
        <p:nvPicPr>
          <p:cNvPr id="4" name="Graphic 4" descr="Clapper board outline">
            <a:extLst>
              <a:ext uri="{FF2B5EF4-FFF2-40B4-BE49-F238E27FC236}">
                <a16:creationId xmlns:a16="http://schemas.microsoft.com/office/drawing/2014/main" id="{37AC12FF-1244-C565-B2D3-6101F9567F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27939" y="627927"/>
            <a:ext cx="914400" cy="914400"/>
          </a:xfrm>
          <a:prstGeom prst="rect">
            <a:avLst/>
          </a:prstGeom>
        </p:spPr>
      </p:pic>
    </p:spTree>
    <p:extLst>
      <p:ext uri="{BB962C8B-B14F-4D97-AF65-F5344CB8AC3E}">
        <p14:creationId xmlns:p14="http://schemas.microsoft.com/office/powerpoint/2010/main" val="407842827"/>
      </p:ext>
    </p:extLst>
  </p:cSld>
  <p:clrMapOvr>
    <a:masterClrMapping/>
  </p:clrMapOvr>
  <mc:AlternateContent xmlns:mc="http://schemas.openxmlformats.org/markup-compatibility/2006" xmlns:p14="http://schemas.microsoft.com/office/powerpoint/2010/main">
    <mc:Choice Requires="p14">
      <p:transition spd="slow" p14:dur="2000" advTm="23613"/>
    </mc:Choice>
    <mc:Fallback xmlns="">
      <p:transition spd="slow" advTm="2361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28D0ACA9-8937-6E93-6DE8-23281F82A75C}"/>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4141303841"/>
      </p:ext>
    </p:extLst>
  </p:cSld>
  <p:clrMapOvr>
    <a:masterClrMapping/>
  </p:clrMapOvr>
  <mc:AlternateContent xmlns:mc="http://schemas.openxmlformats.org/markup-compatibility/2006" xmlns:p14="http://schemas.microsoft.com/office/powerpoint/2010/main">
    <mc:Choice Requires="p14">
      <p:transition spd="slow" p14:dur="2000" advTm="6429"/>
    </mc:Choice>
    <mc:Fallback xmlns="">
      <p:transition spd="slow" advTm="6429"/>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688</TotalTime>
  <Words>2500</Words>
  <Application>Microsoft Office PowerPoint</Application>
  <PresentationFormat>Widescreen</PresentationFormat>
  <Paragraphs>202</Paragraphs>
  <Slides>34</Slides>
  <Notes>11</Notes>
  <HiddenSlides>0</HiddenSlides>
  <MMClips>10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Restorative Justice</vt:lpstr>
      <vt:lpstr>Assignment Question </vt:lpstr>
      <vt:lpstr>What is restorative justice?</vt:lpstr>
      <vt:lpstr>Contd…</vt:lpstr>
      <vt:lpstr>What is Restorative Justice?</vt:lpstr>
      <vt:lpstr>Restorative practice</vt:lpstr>
      <vt:lpstr>Restorative Practice</vt:lpstr>
      <vt:lpstr>The background to restorative justice &amp; influences</vt:lpstr>
      <vt:lpstr> Reintegrative shaming – Braithwaite 1989 Crime, Shame and Reintegration </vt:lpstr>
      <vt:lpstr>Victim movement and RJ</vt:lpstr>
      <vt:lpstr>Areas</vt:lpstr>
      <vt:lpstr>PowerPoint Presentation</vt:lpstr>
      <vt:lpstr>Aims of Restorative Justice </vt:lpstr>
      <vt:lpstr>Offender Rehabilitation Act 2014</vt:lpstr>
      <vt:lpstr>PowerPoint Presentation</vt:lpstr>
      <vt:lpstr>PowerPoint Presentation</vt:lpstr>
      <vt:lpstr>PowerPoint Presentation</vt:lpstr>
      <vt:lpstr>PowerPoint Presentation</vt:lpstr>
      <vt:lpstr>Referral Order Pannels  </vt:lpstr>
      <vt:lpstr>PowerPoint Presentation</vt:lpstr>
      <vt:lpstr>PowerPoint Presentation</vt:lpstr>
      <vt:lpstr>RJ &amp; Victims</vt:lpstr>
      <vt:lpstr>RJ allows victims to express the impact crime has had on them:</vt:lpstr>
      <vt:lpstr>Strang’s (2002) study Repair or Revenge</vt:lpstr>
      <vt:lpstr>Shapland’s (2007) study</vt:lpstr>
      <vt:lpstr>Offender perspectives on RJ</vt:lpstr>
      <vt:lpstr>Restorative justice and domestic violence: Facing the man who nearly killed me</vt:lpstr>
      <vt:lpstr>RJ and Domestic Violence</vt:lpstr>
      <vt:lpstr>PowerPoint Presentation</vt:lpstr>
      <vt:lpstr>Benefits of using RJ in DV cases:</vt:lpstr>
      <vt:lpstr> Discuss the concerns about the use of restorative justice in domestic abuse.... </vt:lpstr>
      <vt:lpstr>RJ in domestic abuse cases – problematic?</vt:lpstr>
      <vt:lpstr>Video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dc:title>
  <dc:creator>Gerald Schaefer [gas]</dc:creator>
  <cp:lastModifiedBy>Jane Davies</cp:lastModifiedBy>
  <cp:revision>166</cp:revision>
  <dcterms:created xsi:type="dcterms:W3CDTF">2020-12-03T23:29:12Z</dcterms:created>
  <dcterms:modified xsi:type="dcterms:W3CDTF">2025-10-30T17:35:23Z</dcterms:modified>
</cp:coreProperties>
</file>