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8"/>
  </p:notesMasterIdLst>
  <p:sldIdLst>
    <p:sldId id="256" r:id="rId2"/>
    <p:sldId id="257" r:id="rId3"/>
    <p:sldId id="258" r:id="rId4"/>
    <p:sldId id="281" r:id="rId5"/>
    <p:sldId id="282" r:id="rId6"/>
    <p:sldId id="259" r:id="rId7"/>
    <p:sldId id="260" r:id="rId8"/>
    <p:sldId id="261" r:id="rId9"/>
    <p:sldId id="262" r:id="rId10"/>
    <p:sldId id="263" r:id="rId11"/>
    <p:sldId id="264" r:id="rId12"/>
    <p:sldId id="266" r:id="rId13"/>
    <p:sldId id="265" r:id="rId14"/>
    <p:sldId id="283" r:id="rId15"/>
    <p:sldId id="284" r:id="rId16"/>
    <p:sldId id="285" r:id="rId17"/>
    <p:sldId id="268" r:id="rId18"/>
    <p:sldId id="273" r:id="rId19"/>
    <p:sldId id="272" r:id="rId20"/>
    <p:sldId id="274" r:id="rId21"/>
    <p:sldId id="286" r:id="rId22"/>
    <p:sldId id="275" r:id="rId23"/>
    <p:sldId id="276" r:id="rId24"/>
    <p:sldId id="278" r:id="rId25"/>
    <p:sldId id="287" r:id="rId26"/>
    <p:sldId id="288" r:id="rId27"/>
    <p:sldId id="289" r:id="rId28"/>
    <p:sldId id="290" r:id="rId29"/>
    <p:sldId id="291" r:id="rId30"/>
    <p:sldId id="292" r:id="rId31"/>
    <p:sldId id="293" r:id="rId32"/>
    <p:sldId id="294" r:id="rId33"/>
    <p:sldId id="279" r:id="rId34"/>
    <p:sldId id="295" r:id="rId35"/>
    <p:sldId id="271" r:id="rId36"/>
    <p:sldId id="280"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6" autoAdjust="0"/>
    <p:restoredTop sz="77687" autoAdjust="0"/>
  </p:normalViewPr>
  <p:slideViewPr>
    <p:cSldViewPr snapToGrid="0">
      <p:cViewPr varScale="1">
        <p:scale>
          <a:sx n="68" d="100"/>
          <a:sy n="68" d="100"/>
        </p:scale>
        <p:origin x="684" y="3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youtube.com/watch?v=VfX6ESGX-rk" TargetMode="External"/><Relationship Id="rId1" Type="http://schemas.openxmlformats.org/officeDocument/2006/relationships/hyperlink" Target="https://www.bing.com/videos/search?q=https%3a%2f%2fwww.youtube.com%2fwatch%3fv%3d16Cr82mLhkw&amp;view=detail&amp;mid=9A4C3AFBB95DC56EA02A9A4C3AFBB95DC56EA02A&amp;FORM=VIRE" TargetMode="Externa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ata6.xml.rels><?xml version="1.0" encoding="UTF-8" standalone="yes"?>
<Relationships xmlns="http://schemas.openxmlformats.org/package/2006/relationships"><Relationship Id="rId2" Type="http://schemas.openxmlformats.org/officeDocument/2006/relationships/hyperlink" Target="https://www.youtube.com/watch?v=xmEsGQ3JmKg" TargetMode="External"/><Relationship Id="rId1" Type="http://schemas.openxmlformats.org/officeDocument/2006/relationships/hyperlink" Target="https://www.youtube.com/watch?v=XzMqPYfeA-s&amp;t=321s"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s://www.bing.com/videos/search?q=https%3a%2f%2fwww.youtube.com%2fwatch%3fv%3d16Cr82mLhkw&amp;view=detail&amp;mid=9A4C3AFBB95DC56EA02A9A4C3AFBB95DC56EA02A&amp;FORM=VIRE" TargetMode="External"/><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hyperlink" Target="https://www.youtube.com/watch?v=VfX6ESGX-rk" TargetMode="External"/><Relationship Id="rId5" Type="http://schemas.openxmlformats.org/officeDocument/2006/relationships/image" Target="../media/image13.svg"/><Relationship Id="rId4"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4" Type="http://schemas.openxmlformats.org/officeDocument/2006/relationships/image" Target="../media/image18.svg"/></Relationships>
</file>

<file path=ppt/diagrams/_rels/drawing6.xml.rels><?xml version="1.0" encoding="UTF-8" standalone="yes"?>
<Relationships xmlns="http://schemas.openxmlformats.org/package/2006/relationships"><Relationship Id="rId2" Type="http://schemas.openxmlformats.org/officeDocument/2006/relationships/hyperlink" Target="https://www.youtube.com/watch?v=xmEsGQ3JmKg" TargetMode="External"/><Relationship Id="rId1" Type="http://schemas.openxmlformats.org/officeDocument/2006/relationships/hyperlink" Target="https://www.youtube.com/watch?v=XzMqPYfeA-s&amp;t=321s" TargetMode="Externa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C51C84-4D37-4226-B9B0-E8A5FCD20BE1}"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F9469C7B-F326-4479-A341-F62DC585EA2F}">
      <dgm:prSet/>
      <dgm:spPr/>
      <dgm:t>
        <a:bodyPr/>
        <a:lstStyle/>
        <a:p>
          <a:r>
            <a:rPr lang="en-GB"/>
            <a:t>Lipps (1903) </a:t>
          </a:r>
          <a:r>
            <a:rPr lang="en-GB" i="1"/>
            <a:t>Einf</a:t>
          </a:r>
          <a:r>
            <a:rPr lang="en-GB"/>
            <a:t>ühlung. This is the emotional response that we have to beauty in creativity or nature. He then went on to use this term in psychology and the feelings that an individual may have towards another person as they disclose their experiences.</a:t>
          </a:r>
          <a:endParaRPr lang="en-US"/>
        </a:p>
      </dgm:t>
    </dgm:pt>
    <dgm:pt modelId="{7834F1BE-E033-43D8-A5F5-D5974004E2DA}" type="parTrans" cxnId="{017FFF50-A9F1-40CB-A71C-D162F046F03C}">
      <dgm:prSet/>
      <dgm:spPr/>
      <dgm:t>
        <a:bodyPr/>
        <a:lstStyle/>
        <a:p>
          <a:endParaRPr lang="en-US"/>
        </a:p>
      </dgm:t>
    </dgm:pt>
    <dgm:pt modelId="{C32171DE-B072-4267-B0CE-494A3F7CC13F}" type="sibTrans" cxnId="{017FFF50-A9F1-40CB-A71C-D162F046F03C}">
      <dgm:prSet/>
      <dgm:spPr/>
      <dgm:t>
        <a:bodyPr/>
        <a:lstStyle/>
        <a:p>
          <a:endParaRPr lang="en-US"/>
        </a:p>
      </dgm:t>
    </dgm:pt>
    <dgm:pt modelId="{FB6D3C2F-50D5-480E-A640-A4C50BB44681}">
      <dgm:prSet/>
      <dgm:spPr/>
      <dgm:t>
        <a:bodyPr/>
        <a:lstStyle/>
        <a:p>
          <a:r>
            <a:rPr lang="en-GB"/>
            <a:t>Tichener (1909) wanted to draw on Lipps einf</a:t>
          </a:r>
          <a:r>
            <a:rPr lang="en-GB" i="1"/>
            <a:t>ühlung </a:t>
          </a:r>
          <a:r>
            <a:rPr lang="en-GB"/>
            <a:t>and used the term </a:t>
          </a:r>
          <a:r>
            <a:rPr lang="en-GB" i="1"/>
            <a:t>empathy.</a:t>
          </a:r>
          <a:r>
            <a:rPr lang="en-GB"/>
            <a:t> This term he took from the Greek root word: empatheia, which translates as 'in passion' or 'in suffering'.</a:t>
          </a:r>
          <a:endParaRPr lang="en-US"/>
        </a:p>
      </dgm:t>
    </dgm:pt>
    <dgm:pt modelId="{8EE52F10-D887-43D1-8B79-7A9F044F6DC2}" type="parTrans" cxnId="{6B606FB8-6A5B-47D0-B010-FBC2C9FEAB37}">
      <dgm:prSet/>
      <dgm:spPr/>
      <dgm:t>
        <a:bodyPr/>
        <a:lstStyle/>
        <a:p>
          <a:endParaRPr lang="en-US"/>
        </a:p>
      </dgm:t>
    </dgm:pt>
    <dgm:pt modelId="{F57A1879-940D-4E31-992A-9359621FF087}" type="sibTrans" cxnId="{6B606FB8-6A5B-47D0-B010-FBC2C9FEAB37}">
      <dgm:prSet/>
      <dgm:spPr/>
      <dgm:t>
        <a:bodyPr/>
        <a:lstStyle/>
        <a:p>
          <a:endParaRPr lang="en-US"/>
        </a:p>
      </dgm:t>
    </dgm:pt>
    <dgm:pt modelId="{529052C3-28F5-4C78-8330-8EC97545259E}">
      <dgm:prSet/>
      <dgm:spPr/>
      <dgm:t>
        <a:bodyPr/>
        <a:lstStyle/>
        <a:p>
          <a:r>
            <a:rPr lang="en-GB"/>
            <a:t>From Lipps and Tichener's exploration and use of the terms, we now have Empathy which we use in all our therapy work within the Humanistic tradition. </a:t>
          </a:r>
          <a:endParaRPr lang="en-US"/>
        </a:p>
      </dgm:t>
    </dgm:pt>
    <dgm:pt modelId="{A4F6B5EB-7E47-4982-B434-CD23646FD586}" type="parTrans" cxnId="{29595B4C-A9CC-4284-BAC9-96E501895640}">
      <dgm:prSet/>
      <dgm:spPr/>
      <dgm:t>
        <a:bodyPr/>
        <a:lstStyle/>
        <a:p>
          <a:endParaRPr lang="en-US"/>
        </a:p>
      </dgm:t>
    </dgm:pt>
    <dgm:pt modelId="{096B4C7F-1C7A-4D3F-8309-5BD45D3638E1}" type="sibTrans" cxnId="{29595B4C-A9CC-4284-BAC9-96E501895640}">
      <dgm:prSet/>
      <dgm:spPr/>
      <dgm:t>
        <a:bodyPr/>
        <a:lstStyle/>
        <a:p>
          <a:endParaRPr lang="en-US"/>
        </a:p>
      </dgm:t>
    </dgm:pt>
    <dgm:pt modelId="{77963BD0-8169-4666-819B-74C2F6C6E4B6}">
      <dgm:prSet/>
      <dgm:spPr/>
      <dgm:t>
        <a:bodyPr/>
        <a:lstStyle/>
        <a:p>
          <a:endParaRPr lang="en-US" dirty="0"/>
        </a:p>
      </dgm:t>
    </dgm:pt>
    <dgm:pt modelId="{AE4C70B0-226A-480C-BCC3-7219A87E0D39}" type="parTrans" cxnId="{C9F72C0C-29E3-48EF-AB5E-92CB1414736F}">
      <dgm:prSet/>
      <dgm:spPr/>
      <dgm:t>
        <a:bodyPr/>
        <a:lstStyle/>
        <a:p>
          <a:endParaRPr lang="en-US"/>
        </a:p>
      </dgm:t>
    </dgm:pt>
    <dgm:pt modelId="{BD2604F8-968A-44B2-A438-2377990ACE37}" type="sibTrans" cxnId="{C9F72C0C-29E3-48EF-AB5E-92CB1414736F}">
      <dgm:prSet/>
      <dgm:spPr/>
      <dgm:t>
        <a:bodyPr/>
        <a:lstStyle/>
        <a:p>
          <a:endParaRPr lang="en-US"/>
        </a:p>
      </dgm:t>
    </dgm:pt>
    <dgm:pt modelId="{729244C0-27D5-4A9A-B6D5-6B60F323EC66}" type="pres">
      <dgm:prSet presAssocID="{EBC51C84-4D37-4226-B9B0-E8A5FCD20BE1}" presName="vert0" presStyleCnt="0">
        <dgm:presLayoutVars>
          <dgm:dir/>
          <dgm:animOne val="branch"/>
          <dgm:animLvl val="lvl"/>
        </dgm:presLayoutVars>
      </dgm:prSet>
      <dgm:spPr/>
    </dgm:pt>
    <dgm:pt modelId="{8E7CDCDE-3589-48E5-A9BA-BDB502F1BDC1}" type="pres">
      <dgm:prSet presAssocID="{F9469C7B-F326-4479-A341-F62DC585EA2F}" presName="thickLine" presStyleLbl="alignNode1" presStyleIdx="0" presStyleCnt="4"/>
      <dgm:spPr/>
    </dgm:pt>
    <dgm:pt modelId="{066CD6E7-9CF9-4CD5-A2E3-4A3F80AC43F6}" type="pres">
      <dgm:prSet presAssocID="{F9469C7B-F326-4479-A341-F62DC585EA2F}" presName="horz1" presStyleCnt="0"/>
      <dgm:spPr/>
    </dgm:pt>
    <dgm:pt modelId="{AB853091-C06E-4B6F-89C6-1A9562968FFF}" type="pres">
      <dgm:prSet presAssocID="{F9469C7B-F326-4479-A341-F62DC585EA2F}" presName="tx1" presStyleLbl="revTx" presStyleIdx="0" presStyleCnt="4"/>
      <dgm:spPr/>
    </dgm:pt>
    <dgm:pt modelId="{A4CDDB69-7013-42DB-AB49-8F44BF1107C3}" type="pres">
      <dgm:prSet presAssocID="{F9469C7B-F326-4479-A341-F62DC585EA2F}" presName="vert1" presStyleCnt="0"/>
      <dgm:spPr/>
    </dgm:pt>
    <dgm:pt modelId="{EBBA312F-2EB6-44EB-BF14-260542AEA91C}" type="pres">
      <dgm:prSet presAssocID="{FB6D3C2F-50D5-480E-A640-A4C50BB44681}" presName="thickLine" presStyleLbl="alignNode1" presStyleIdx="1" presStyleCnt="4"/>
      <dgm:spPr/>
    </dgm:pt>
    <dgm:pt modelId="{C988EE66-1FEE-44F0-8189-7B352202A6B2}" type="pres">
      <dgm:prSet presAssocID="{FB6D3C2F-50D5-480E-A640-A4C50BB44681}" presName="horz1" presStyleCnt="0"/>
      <dgm:spPr/>
    </dgm:pt>
    <dgm:pt modelId="{8D4A8FA6-EF2E-4481-B2AB-9700560A71D8}" type="pres">
      <dgm:prSet presAssocID="{FB6D3C2F-50D5-480E-A640-A4C50BB44681}" presName="tx1" presStyleLbl="revTx" presStyleIdx="1" presStyleCnt="4"/>
      <dgm:spPr/>
    </dgm:pt>
    <dgm:pt modelId="{86939BD4-D59E-43B0-85B7-4EA1445CFEEB}" type="pres">
      <dgm:prSet presAssocID="{FB6D3C2F-50D5-480E-A640-A4C50BB44681}" presName="vert1" presStyleCnt="0"/>
      <dgm:spPr/>
    </dgm:pt>
    <dgm:pt modelId="{479F34B1-BF83-4F5D-882D-80002E4A5D53}" type="pres">
      <dgm:prSet presAssocID="{529052C3-28F5-4C78-8330-8EC97545259E}" presName="thickLine" presStyleLbl="alignNode1" presStyleIdx="2" presStyleCnt="4"/>
      <dgm:spPr/>
    </dgm:pt>
    <dgm:pt modelId="{8DA317FB-4004-4AFC-A1DC-D2543A12E200}" type="pres">
      <dgm:prSet presAssocID="{529052C3-28F5-4C78-8330-8EC97545259E}" presName="horz1" presStyleCnt="0"/>
      <dgm:spPr/>
    </dgm:pt>
    <dgm:pt modelId="{28E1A4A3-292E-4168-BE3A-EDDEF24502A4}" type="pres">
      <dgm:prSet presAssocID="{529052C3-28F5-4C78-8330-8EC97545259E}" presName="tx1" presStyleLbl="revTx" presStyleIdx="2" presStyleCnt="4"/>
      <dgm:spPr/>
    </dgm:pt>
    <dgm:pt modelId="{B87A5981-6114-439E-95AF-AC01811A2CF9}" type="pres">
      <dgm:prSet presAssocID="{529052C3-28F5-4C78-8330-8EC97545259E}" presName="vert1" presStyleCnt="0"/>
      <dgm:spPr/>
    </dgm:pt>
    <dgm:pt modelId="{8E83352D-6705-4616-9417-651937447D5A}" type="pres">
      <dgm:prSet presAssocID="{77963BD0-8169-4666-819B-74C2F6C6E4B6}" presName="thickLine" presStyleLbl="alignNode1" presStyleIdx="3" presStyleCnt="4"/>
      <dgm:spPr/>
    </dgm:pt>
    <dgm:pt modelId="{EBB4F39B-883E-42D1-84BA-2804A0D86601}" type="pres">
      <dgm:prSet presAssocID="{77963BD0-8169-4666-819B-74C2F6C6E4B6}" presName="horz1" presStyleCnt="0"/>
      <dgm:spPr/>
    </dgm:pt>
    <dgm:pt modelId="{D035F6CB-DCE4-4856-BD8E-E289CB83B2A8}" type="pres">
      <dgm:prSet presAssocID="{77963BD0-8169-4666-819B-74C2F6C6E4B6}" presName="tx1" presStyleLbl="revTx" presStyleIdx="3" presStyleCnt="4"/>
      <dgm:spPr/>
    </dgm:pt>
    <dgm:pt modelId="{48BE542E-46A0-4002-9E4A-2E0814DAB20B}" type="pres">
      <dgm:prSet presAssocID="{77963BD0-8169-4666-819B-74C2F6C6E4B6}" presName="vert1" presStyleCnt="0"/>
      <dgm:spPr/>
    </dgm:pt>
  </dgm:ptLst>
  <dgm:cxnLst>
    <dgm:cxn modelId="{C9F72C0C-29E3-48EF-AB5E-92CB1414736F}" srcId="{EBC51C84-4D37-4226-B9B0-E8A5FCD20BE1}" destId="{77963BD0-8169-4666-819B-74C2F6C6E4B6}" srcOrd="3" destOrd="0" parTransId="{AE4C70B0-226A-480C-BCC3-7219A87E0D39}" sibTransId="{BD2604F8-968A-44B2-A438-2377990ACE37}"/>
    <dgm:cxn modelId="{28F01E28-E2CC-4ED7-8819-7CFFA98DBC94}" type="presOf" srcId="{77963BD0-8169-4666-819B-74C2F6C6E4B6}" destId="{D035F6CB-DCE4-4856-BD8E-E289CB83B2A8}" srcOrd="0" destOrd="0" presId="urn:microsoft.com/office/officeart/2008/layout/LinedList"/>
    <dgm:cxn modelId="{A2718429-1EB6-4488-82E1-7F71AFDCE6C2}" type="presOf" srcId="{EBC51C84-4D37-4226-B9B0-E8A5FCD20BE1}" destId="{729244C0-27D5-4A9A-B6D5-6B60F323EC66}" srcOrd="0" destOrd="0" presId="urn:microsoft.com/office/officeart/2008/layout/LinedList"/>
    <dgm:cxn modelId="{29595B4C-A9CC-4284-BAC9-96E501895640}" srcId="{EBC51C84-4D37-4226-B9B0-E8A5FCD20BE1}" destId="{529052C3-28F5-4C78-8330-8EC97545259E}" srcOrd="2" destOrd="0" parTransId="{A4F6B5EB-7E47-4982-B434-CD23646FD586}" sibTransId="{096B4C7F-1C7A-4D3F-8309-5BD45D3638E1}"/>
    <dgm:cxn modelId="{017FFF50-A9F1-40CB-A71C-D162F046F03C}" srcId="{EBC51C84-4D37-4226-B9B0-E8A5FCD20BE1}" destId="{F9469C7B-F326-4479-A341-F62DC585EA2F}" srcOrd="0" destOrd="0" parTransId="{7834F1BE-E033-43D8-A5F5-D5974004E2DA}" sibTransId="{C32171DE-B072-4267-B0CE-494A3F7CC13F}"/>
    <dgm:cxn modelId="{13FA9B7C-6D2C-47FA-AC98-4FFD96AAD5AD}" type="presOf" srcId="{FB6D3C2F-50D5-480E-A640-A4C50BB44681}" destId="{8D4A8FA6-EF2E-4481-B2AB-9700560A71D8}" srcOrd="0" destOrd="0" presId="urn:microsoft.com/office/officeart/2008/layout/LinedList"/>
    <dgm:cxn modelId="{6B606FB8-6A5B-47D0-B010-FBC2C9FEAB37}" srcId="{EBC51C84-4D37-4226-B9B0-E8A5FCD20BE1}" destId="{FB6D3C2F-50D5-480E-A640-A4C50BB44681}" srcOrd="1" destOrd="0" parTransId="{8EE52F10-D887-43D1-8B79-7A9F044F6DC2}" sibTransId="{F57A1879-940D-4E31-992A-9359621FF087}"/>
    <dgm:cxn modelId="{D04B35BB-1899-4B1E-A718-11E821FE642D}" type="presOf" srcId="{529052C3-28F5-4C78-8330-8EC97545259E}" destId="{28E1A4A3-292E-4168-BE3A-EDDEF24502A4}" srcOrd="0" destOrd="0" presId="urn:microsoft.com/office/officeart/2008/layout/LinedList"/>
    <dgm:cxn modelId="{7C7A56E6-B857-4CED-9965-E79C717F828B}" type="presOf" srcId="{F9469C7B-F326-4479-A341-F62DC585EA2F}" destId="{AB853091-C06E-4B6F-89C6-1A9562968FFF}" srcOrd="0" destOrd="0" presId="urn:microsoft.com/office/officeart/2008/layout/LinedList"/>
    <dgm:cxn modelId="{862D4F08-FBE0-494E-A2FA-C662CF089313}" type="presParOf" srcId="{729244C0-27D5-4A9A-B6D5-6B60F323EC66}" destId="{8E7CDCDE-3589-48E5-A9BA-BDB502F1BDC1}" srcOrd="0" destOrd="0" presId="urn:microsoft.com/office/officeart/2008/layout/LinedList"/>
    <dgm:cxn modelId="{3E7F6532-80F7-46D0-BD88-CFC06C1A316E}" type="presParOf" srcId="{729244C0-27D5-4A9A-B6D5-6B60F323EC66}" destId="{066CD6E7-9CF9-4CD5-A2E3-4A3F80AC43F6}" srcOrd="1" destOrd="0" presId="urn:microsoft.com/office/officeart/2008/layout/LinedList"/>
    <dgm:cxn modelId="{62D00ECA-F288-40FA-AA26-098BFC8C8755}" type="presParOf" srcId="{066CD6E7-9CF9-4CD5-A2E3-4A3F80AC43F6}" destId="{AB853091-C06E-4B6F-89C6-1A9562968FFF}" srcOrd="0" destOrd="0" presId="urn:microsoft.com/office/officeart/2008/layout/LinedList"/>
    <dgm:cxn modelId="{C2836ED2-1FC5-4FC2-8E02-613D21D5B82B}" type="presParOf" srcId="{066CD6E7-9CF9-4CD5-A2E3-4A3F80AC43F6}" destId="{A4CDDB69-7013-42DB-AB49-8F44BF1107C3}" srcOrd="1" destOrd="0" presId="urn:microsoft.com/office/officeart/2008/layout/LinedList"/>
    <dgm:cxn modelId="{BAD5DFB6-2437-4701-AE4C-FF2092384E9D}" type="presParOf" srcId="{729244C0-27D5-4A9A-B6D5-6B60F323EC66}" destId="{EBBA312F-2EB6-44EB-BF14-260542AEA91C}" srcOrd="2" destOrd="0" presId="urn:microsoft.com/office/officeart/2008/layout/LinedList"/>
    <dgm:cxn modelId="{210AC306-F3AC-4ABE-9CCB-418B698B3F7B}" type="presParOf" srcId="{729244C0-27D5-4A9A-B6D5-6B60F323EC66}" destId="{C988EE66-1FEE-44F0-8189-7B352202A6B2}" srcOrd="3" destOrd="0" presId="urn:microsoft.com/office/officeart/2008/layout/LinedList"/>
    <dgm:cxn modelId="{4BE2B467-A108-44EC-AE86-3E3BDA70D2EE}" type="presParOf" srcId="{C988EE66-1FEE-44F0-8189-7B352202A6B2}" destId="{8D4A8FA6-EF2E-4481-B2AB-9700560A71D8}" srcOrd="0" destOrd="0" presId="urn:microsoft.com/office/officeart/2008/layout/LinedList"/>
    <dgm:cxn modelId="{118FC70B-6F7D-4A4F-83CD-9CD377C8E7D1}" type="presParOf" srcId="{C988EE66-1FEE-44F0-8189-7B352202A6B2}" destId="{86939BD4-D59E-43B0-85B7-4EA1445CFEEB}" srcOrd="1" destOrd="0" presId="urn:microsoft.com/office/officeart/2008/layout/LinedList"/>
    <dgm:cxn modelId="{E914F22C-0096-4996-8EF0-C5A0DEB2BBF2}" type="presParOf" srcId="{729244C0-27D5-4A9A-B6D5-6B60F323EC66}" destId="{479F34B1-BF83-4F5D-882D-80002E4A5D53}" srcOrd="4" destOrd="0" presId="urn:microsoft.com/office/officeart/2008/layout/LinedList"/>
    <dgm:cxn modelId="{F55A4E30-75A0-4AB5-9DC3-5CF89EF51EA3}" type="presParOf" srcId="{729244C0-27D5-4A9A-B6D5-6B60F323EC66}" destId="{8DA317FB-4004-4AFC-A1DC-D2543A12E200}" srcOrd="5" destOrd="0" presId="urn:microsoft.com/office/officeart/2008/layout/LinedList"/>
    <dgm:cxn modelId="{EAD45EE7-BE8F-415B-8D42-2BBA726DF21B}" type="presParOf" srcId="{8DA317FB-4004-4AFC-A1DC-D2543A12E200}" destId="{28E1A4A3-292E-4168-BE3A-EDDEF24502A4}" srcOrd="0" destOrd="0" presId="urn:microsoft.com/office/officeart/2008/layout/LinedList"/>
    <dgm:cxn modelId="{4CB4F5E2-0572-4699-8AF0-5B655F8B385F}" type="presParOf" srcId="{8DA317FB-4004-4AFC-A1DC-D2543A12E200}" destId="{B87A5981-6114-439E-95AF-AC01811A2CF9}" srcOrd="1" destOrd="0" presId="urn:microsoft.com/office/officeart/2008/layout/LinedList"/>
    <dgm:cxn modelId="{A98DE0A1-2875-4A88-95C3-AB443521E7AE}" type="presParOf" srcId="{729244C0-27D5-4A9A-B6D5-6B60F323EC66}" destId="{8E83352D-6705-4616-9417-651937447D5A}" srcOrd="6" destOrd="0" presId="urn:microsoft.com/office/officeart/2008/layout/LinedList"/>
    <dgm:cxn modelId="{13BAA3A1-09C4-47C1-9DC8-9E153ABD1026}" type="presParOf" srcId="{729244C0-27D5-4A9A-B6D5-6B60F323EC66}" destId="{EBB4F39B-883E-42D1-84BA-2804A0D86601}" srcOrd="7" destOrd="0" presId="urn:microsoft.com/office/officeart/2008/layout/LinedList"/>
    <dgm:cxn modelId="{25772221-8E55-4996-88A2-B3DCCB01D5C0}" type="presParOf" srcId="{EBB4F39B-883E-42D1-84BA-2804A0D86601}" destId="{D035F6CB-DCE4-4856-BD8E-E289CB83B2A8}" srcOrd="0" destOrd="0" presId="urn:microsoft.com/office/officeart/2008/layout/LinedList"/>
    <dgm:cxn modelId="{C8DF0396-7F2D-4ACB-8A46-02FD4E662C0B}" type="presParOf" srcId="{EBB4F39B-883E-42D1-84BA-2804A0D86601}" destId="{48BE542E-46A0-4002-9E4A-2E0814DAB20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9CC8CC-27FD-47FB-834A-610A7B55870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42E71D9-58FA-4D80-A20A-28AC3BCB2C5E}">
      <dgm:prSet/>
      <dgm:spPr/>
      <dgm:t>
        <a:bodyPr/>
        <a:lstStyle/>
        <a:p>
          <a:pPr>
            <a:lnSpc>
              <a:spcPct val="100000"/>
            </a:lnSpc>
          </a:pPr>
          <a:r>
            <a:rPr lang="en-GB">
              <a:hlinkClick xmlns:r="http://schemas.openxmlformats.org/officeDocument/2006/relationships" r:id="rId1"/>
            </a:rPr>
            <a:t>Martin Buber</a:t>
          </a:r>
          <a:r>
            <a:rPr lang="en-GB"/>
            <a:t> Short version of Buber’s theory</a:t>
          </a:r>
          <a:endParaRPr lang="en-US"/>
        </a:p>
      </dgm:t>
    </dgm:pt>
    <dgm:pt modelId="{2F42A66F-6490-45FD-8B4E-CC39D0B1896A}" type="parTrans" cxnId="{0B55DBA2-4A51-48E3-BAAB-1E092DD48BF1}">
      <dgm:prSet/>
      <dgm:spPr/>
      <dgm:t>
        <a:bodyPr/>
        <a:lstStyle/>
        <a:p>
          <a:endParaRPr lang="en-US"/>
        </a:p>
      </dgm:t>
    </dgm:pt>
    <dgm:pt modelId="{BF535B46-2F47-4546-B5A3-B8F06F7F037F}" type="sibTrans" cxnId="{0B55DBA2-4A51-48E3-BAAB-1E092DD48BF1}">
      <dgm:prSet/>
      <dgm:spPr/>
      <dgm:t>
        <a:bodyPr/>
        <a:lstStyle/>
        <a:p>
          <a:endParaRPr lang="en-US"/>
        </a:p>
      </dgm:t>
    </dgm:pt>
    <dgm:pt modelId="{98B23805-FBAC-4DC2-98BC-9851BC5AE514}">
      <dgm:prSet/>
      <dgm:spPr/>
      <dgm:t>
        <a:bodyPr/>
        <a:lstStyle/>
        <a:p>
          <a:pPr>
            <a:lnSpc>
              <a:spcPct val="100000"/>
            </a:lnSpc>
          </a:pPr>
          <a:r>
            <a:rPr lang="en-GB">
              <a:hlinkClick xmlns:r="http://schemas.openxmlformats.org/officeDocument/2006/relationships" r:id="rId2"/>
            </a:rPr>
            <a:t>Buber 2</a:t>
          </a:r>
          <a:r>
            <a:rPr lang="en-GB"/>
            <a:t> A much more indepth commentary on Buber</a:t>
          </a:r>
          <a:endParaRPr lang="en-US"/>
        </a:p>
      </dgm:t>
    </dgm:pt>
    <dgm:pt modelId="{0687160E-DB5F-477B-9455-DACAB7E7831F}" type="parTrans" cxnId="{EB8E563B-83D4-42F7-81D8-CF62D037F402}">
      <dgm:prSet/>
      <dgm:spPr/>
      <dgm:t>
        <a:bodyPr/>
        <a:lstStyle/>
        <a:p>
          <a:endParaRPr lang="en-US"/>
        </a:p>
      </dgm:t>
    </dgm:pt>
    <dgm:pt modelId="{D802AF27-7DBF-4CA5-8642-5F20ADC3820F}" type="sibTrans" cxnId="{EB8E563B-83D4-42F7-81D8-CF62D037F402}">
      <dgm:prSet/>
      <dgm:spPr/>
      <dgm:t>
        <a:bodyPr/>
        <a:lstStyle/>
        <a:p>
          <a:endParaRPr lang="en-US"/>
        </a:p>
      </dgm:t>
    </dgm:pt>
    <dgm:pt modelId="{B716C0E5-3428-4CD1-AB0A-0A2B221D1FAD}" type="pres">
      <dgm:prSet presAssocID="{EA9CC8CC-27FD-47FB-834A-610A7B55870D}" presName="root" presStyleCnt="0">
        <dgm:presLayoutVars>
          <dgm:dir/>
          <dgm:resizeHandles val="exact"/>
        </dgm:presLayoutVars>
      </dgm:prSet>
      <dgm:spPr/>
    </dgm:pt>
    <dgm:pt modelId="{987300B8-35DC-4341-8138-5F24BD67A612}" type="pres">
      <dgm:prSet presAssocID="{042E71D9-58FA-4D80-A20A-28AC3BCB2C5E}" presName="compNode" presStyleCnt="0"/>
      <dgm:spPr/>
    </dgm:pt>
    <dgm:pt modelId="{29406D0B-AAF6-4BF5-A993-4FE2BD0BC8AD}" type="pres">
      <dgm:prSet presAssocID="{042E71D9-58FA-4D80-A20A-28AC3BCB2C5E}" presName="iconRect" presStyleLbl="node1" presStyleIdx="0"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89337AB8-7500-450D-8577-532E475829DD}" type="pres">
      <dgm:prSet presAssocID="{042E71D9-58FA-4D80-A20A-28AC3BCB2C5E}" presName="spaceRect" presStyleCnt="0"/>
      <dgm:spPr/>
    </dgm:pt>
    <dgm:pt modelId="{7013AD00-0D32-4113-BD25-DC7CBD61A3DC}" type="pres">
      <dgm:prSet presAssocID="{042E71D9-58FA-4D80-A20A-28AC3BCB2C5E}" presName="textRect" presStyleLbl="revTx" presStyleIdx="0" presStyleCnt="2">
        <dgm:presLayoutVars>
          <dgm:chMax val="1"/>
          <dgm:chPref val="1"/>
        </dgm:presLayoutVars>
      </dgm:prSet>
      <dgm:spPr/>
    </dgm:pt>
    <dgm:pt modelId="{51313029-F4C0-4A77-BF42-F1FD7D5D395D}" type="pres">
      <dgm:prSet presAssocID="{BF535B46-2F47-4546-B5A3-B8F06F7F037F}" presName="sibTrans" presStyleCnt="0"/>
      <dgm:spPr/>
    </dgm:pt>
    <dgm:pt modelId="{171A4884-C3A4-4A21-9423-FD059F5BE14D}" type="pres">
      <dgm:prSet presAssocID="{98B23805-FBAC-4DC2-98BC-9851BC5AE514}" presName="compNode" presStyleCnt="0"/>
      <dgm:spPr/>
    </dgm:pt>
    <dgm:pt modelId="{6815C69D-2D5F-4F30-8953-273452F9A72F}" type="pres">
      <dgm:prSet presAssocID="{98B23805-FBAC-4DC2-98BC-9851BC5AE514}" presName="iconRect" presStyleLbl="node1" presStyleIdx="1" presStyleCnt="2"/>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C0745164-DCF1-4C64-847D-3CD787D3EDC0}" type="pres">
      <dgm:prSet presAssocID="{98B23805-FBAC-4DC2-98BC-9851BC5AE514}" presName="spaceRect" presStyleCnt="0"/>
      <dgm:spPr/>
    </dgm:pt>
    <dgm:pt modelId="{BCFD9DE8-554B-4CB7-B893-187468CF5412}" type="pres">
      <dgm:prSet presAssocID="{98B23805-FBAC-4DC2-98BC-9851BC5AE514}" presName="textRect" presStyleLbl="revTx" presStyleIdx="1" presStyleCnt="2">
        <dgm:presLayoutVars>
          <dgm:chMax val="1"/>
          <dgm:chPref val="1"/>
        </dgm:presLayoutVars>
      </dgm:prSet>
      <dgm:spPr/>
    </dgm:pt>
  </dgm:ptLst>
  <dgm:cxnLst>
    <dgm:cxn modelId="{EB8E563B-83D4-42F7-81D8-CF62D037F402}" srcId="{EA9CC8CC-27FD-47FB-834A-610A7B55870D}" destId="{98B23805-FBAC-4DC2-98BC-9851BC5AE514}" srcOrd="1" destOrd="0" parTransId="{0687160E-DB5F-477B-9455-DACAB7E7831F}" sibTransId="{D802AF27-7DBF-4CA5-8642-5F20ADC3820F}"/>
    <dgm:cxn modelId="{A9BA0E3D-71A8-4139-BC6A-38A34568FF7E}" type="presOf" srcId="{042E71D9-58FA-4D80-A20A-28AC3BCB2C5E}" destId="{7013AD00-0D32-4113-BD25-DC7CBD61A3DC}" srcOrd="0" destOrd="0" presId="urn:microsoft.com/office/officeart/2018/2/layout/IconLabelList"/>
    <dgm:cxn modelId="{0B55DBA2-4A51-48E3-BAAB-1E092DD48BF1}" srcId="{EA9CC8CC-27FD-47FB-834A-610A7B55870D}" destId="{042E71D9-58FA-4D80-A20A-28AC3BCB2C5E}" srcOrd="0" destOrd="0" parTransId="{2F42A66F-6490-45FD-8B4E-CC39D0B1896A}" sibTransId="{BF535B46-2F47-4546-B5A3-B8F06F7F037F}"/>
    <dgm:cxn modelId="{5F3546DF-E5A4-485D-AABB-8F6A4BEAE423}" type="presOf" srcId="{98B23805-FBAC-4DC2-98BC-9851BC5AE514}" destId="{BCFD9DE8-554B-4CB7-B893-187468CF5412}" srcOrd="0" destOrd="0" presId="urn:microsoft.com/office/officeart/2018/2/layout/IconLabelList"/>
    <dgm:cxn modelId="{D9B7D5F9-1DB6-4E5D-8E83-9A17B23ED420}" type="presOf" srcId="{EA9CC8CC-27FD-47FB-834A-610A7B55870D}" destId="{B716C0E5-3428-4CD1-AB0A-0A2B221D1FAD}" srcOrd="0" destOrd="0" presId="urn:microsoft.com/office/officeart/2018/2/layout/IconLabelList"/>
    <dgm:cxn modelId="{B51E5F45-2E63-4D67-B453-68D4FD793BD1}" type="presParOf" srcId="{B716C0E5-3428-4CD1-AB0A-0A2B221D1FAD}" destId="{987300B8-35DC-4341-8138-5F24BD67A612}" srcOrd="0" destOrd="0" presId="urn:microsoft.com/office/officeart/2018/2/layout/IconLabelList"/>
    <dgm:cxn modelId="{4ED3B175-25A0-48BA-A856-875CCA53BC4D}" type="presParOf" srcId="{987300B8-35DC-4341-8138-5F24BD67A612}" destId="{29406D0B-AAF6-4BF5-A993-4FE2BD0BC8AD}" srcOrd="0" destOrd="0" presId="urn:microsoft.com/office/officeart/2018/2/layout/IconLabelList"/>
    <dgm:cxn modelId="{BD2FB336-57AF-4726-BA2A-AA5E84630004}" type="presParOf" srcId="{987300B8-35DC-4341-8138-5F24BD67A612}" destId="{89337AB8-7500-450D-8577-532E475829DD}" srcOrd="1" destOrd="0" presId="urn:microsoft.com/office/officeart/2018/2/layout/IconLabelList"/>
    <dgm:cxn modelId="{3E490E8E-2A6F-4EE5-8B1C-E943504A7C43}" type="presParOf" srcId="{987300B8-35DC-4341-8138-5F24BD67A612}" destId="{7013AD00-0D32-4113-BD25-DC7CBD61A3DC}" srcOrd="2" destOrd="0" presId="urn:microsoft.com/office/officeart/2018/2/layout/IconLabelList"/>
    <dgm:cxn modelId="{3484074C-1B9E-4ACD-AEF7-CF4E771D4C6D}" type="presParOf" srcId="{B716C0E5-3428-4CD1-AB0A-0A2B221D1FAD}" destId="{51313029-F4C0-4A77-BF42-F1FD7D5D395D}" srcOrd="1" destOrd="0" presId="urn:microsoft.com/office/officeart/2018/2/layout/IconLabelList"/>
    <dgm:cxn modelId="{C1DC29D3-68AC-45A8-B2DC-6FD21CEDCA57}" type="presParOf" srcId="{B716C0E5-3428-4CD1-AB0A-0A2B221D1FAD}" destId="{171A4884-C3A4-4A21-9423-FD059F5BE14D}" srcOrd="2" destOrd="0" presId="urn:microsoft.com/office/officeart/2018/2/layout/IconLabelList"/>
    <dgm:cxn modelId="{9306095A-07E1-495C-B6A4-059155413DF1}" type="presParOf" srcId="{171A4884-C3A4-4A21-9423-FD059F5BE14D}" destId="{6815C69D-2D5F-4F30-8953-273452F9A72F}" srcOrd="0" destOrd="0" presId="urn:microsoft.com/office/officeart/2018/2/layout/IconLabelList"/>
    <dgm:cxn modelId="{9381E4DF-E6C7-450C-9BDC-C65CD45E7304}" type="presParOf" srcId="{171A4884-C3A4-4A21-9423-FD059F5BE14D}" destId="{C0745164-DCF1-4C64-847D-3CD787D3EDC0}" srcOrd="1" destOrd="0" presId="urn:microsoft.com/office/officeart/2018/2/layout/IconLabelList"/>
    <dgm:cxn modelId="{C45B4E2D-F8BD-488F-97C3-A3A9F8A88DA6}" type="presParOf" srcId="{171A4884-C3A4-4A21-9423-FD059F5BE14D}" destId="{BCFD9DE8-554B-4CB7-B893-187468CF541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5A047E-5832-40D3-8192-BEDE26BB0A31}" type="doc">
      <dgm:prSet loTypeId="urn:microsoft.com/office/officeart/2008/layout/LinedList" loCatId="list" qsTypeId="urn:microsoft.com/office/officeart/2005/8/quickstyle/simple2" qsCatId="simple" csTypeId="urn:microsoft.com/office/officeart/2005/8/colors/colorful5" csCatId="colorful" phldr="1"/>
      <dgm:spPr/>
      <dgm:t>
        <a:bodyPr/>
        <a:lstStyle/>
        <a:p>
          <a:endParaRPr lang="en-US"/>
        </a:p>
      </dgm:t>
    </dgm:pt>
    <dgm:pt modelId="{544FD309-D5ED-4E12-925D-3F5AACA5A363}">
      <dgm:prSet/>
      <dgm:spPr/>
      <dgm:t>
        <a:bodyPr/>
        <a:lstStyle/>
        <a:p>
          <a:r>
            <a:rPr lang="en-GB"/>
            <a:t>Interest in empathy has gathered pace and today it is deemed to be a connection between cognitive and physical responses.</a:t>
          </a:r>
          <a:endParaRPr lang="en-US"/>
        </a:p>
      </dgm:t>
    </dgm:pt>
    <dgm:pt modelId="{F4254501-7708-4041-935F-FDD3D9A02E23}" type="parTrans" cxnId="{B82AC0BF-68FC-45CF-A273-1E8BBEC50C31}">
      <dgm:prSet/>
      <dgm:spPr/>
      <dgm:t>
        <a:bodyPr/>
        <a:lstStyle/>
        <a:p>
          <a:endParaRPr lang="en-US"/>
        </a:p>
      </dgm:t>
    </dgm:pt>
    <dgm:pt modelId="{4DB3AFCC-84F9-4753-A162-29C166036695}" type="sibTrans" cxnId="{B82AC0BF-68FC-45CF-A273-1E8BBEC50C31}">
      <dgm:prSet/>
      <dgm:spPr/>
      <dgm:t>
        <a:bodyPr/>
        <a:lstStyle/>
        <a:p>
          <a:endParaRPr lang="en-US"/>
        </a:p>
      </dgm:t>
    </dgm:pt>
    <dgm:pt modelId="{3403EA99-11E9-487A-85F5-E67EC3D7F695}">
      <dgm:prSet/>
      <dgm:spPr/>
      <dgm:t>
        <a:bodyPr/>
        <a:lstStyle/>
        <a:p>
          <a:r>
            <a:rPr lang="en-GB" dirty="0"/>
            <a:t>Interest in empathy is seen in many professional fields, including psychotherapy, social services, nursing and teaching, amongst many others.</a:t>
          </a:r>
          <a:endParaRPr lang="en-US" dirty="0"/>
        </a:p>
      </dgm:t>
    </dgm:pt>
    <dgm:pt modelId="{68EFAAF3-65BB-40F7-A9F0-351C3A989394}" type="parTrans" cxnId="{615BC5A5-CF34-4E62-B22F-FA6AD0B77568}">
      <dgm:prSet/>
      <dgm:spPr/>
      <dgm:t>
        <a:bodyPr/>
        <a:lstStyle/>
        <a:p>
          <a:endParaRPr lang="en-US"/>
        </a:p>
      </dgm:t>
    </dgm:pt>
    <dgm:pt modelId="{232DB0D1-E6F2-4F83-B0DD-0BFEABED59D4}" type="sibTrans" cxnId="{615BC5A5-CF34-4E62-B22F-FA6AD0B77568}">
      <dgm:prSet/>
      <dgm:spPr/>
      <dgm:t>
        <a:bodyPr/>
        <a:lstStyle/>
        <a:p>
          <a:endParaRPr lang="en-US"/>
        </a:p>
      </dgm:t>
    </dgm:pt>
    <dgm:pt modelId="{F64616A3-8411-4C45-8E26-B18DB79E4424}">
      <dgm:prSet/>
      <dgm:spPr/>
      <dgm:t>
        <a:bodyPr/>
        <a:lstStyle/>
        <a:p>
          <a:endParaRPr lang="en-US" dirty="0"/>
        </a:p>
      </dgm:t>
    </dgm:pt>
    <dgm:pt modelId="{C823AD38-B089-4B69-925F-9B4502BC734B}" type="parTrans" cxnId="{15D96343-905F-4B05-BE84-ADFFE06BBC81}">
      <dgm:prSet/>
      <dgm:spPr/>
      <dgm:t>
        <a:bodyPr/>
        <a:lstStyle/>
        <a:p>
          <a:endParaRPr lang="en-US"/>
        </a:p>
      </dgm:t>
    </dgm:pt>
    <dgm:pt modelId="{7A34E0F6-4A8F-40E5-9BE2-6DF6E6977E90}" type="sibTrans" cxnId="{15D96343-905F-4B05-BE84-ADFFE06BBC81}">
      <dgm:prSet/>
      <dgm:spPr/>
      <dgm:t>
        <a:bodyPr/>
        <a:lstStyle/>
        <a:p>
          <a:endParaRPr lang="en-US"/>
        </a:p>
      </dgm:t>
    </dgm:pt>
    <dgm:pt modelId="{D5BD4C80-41B5-43B6-8059-8BE741D1574A}" type="pres">
      <dgm:prSet presAssocID="{A35A047E-5832-40D3-8192-BEDE26BB0A31}" presName="vert0" presStyleCnt="0">
        <dgm:presLayoutVars>
          <dgm:dir/>
          <dgm:animOne val="branch"/>
          <dgm:animLvl val="lvl"/>
        </dgm:presLayoutVars>
      </dgm:prSet>
      <dgm:spPr/>
    </dgm:pt>
    <dgm:pt modelId="{CA4150B8-BD20-4D78-8B60-9E3F072BE0DB}" type="pres">
      <dgm:prSet presAssocID="{544FD309-D5ED-4E12-925D-3F5AACA5A363}" presName="thickLine" presStyleLbl="alignNode1" presStyleIdx="0" presStyleCnt="3"/>
      <dgm:spPr/>
    </dgm:pt>
    <dgm:pt modelId="{D1597462-91DB-471B-85EA-443450F62ADB}" type="pres">
      <dgm:prSet presAssocID="{544FD309-D5ED-4E12-925D-3F5AACA5A363}" presName="horz1" presStyleCnt="0"/>
      <dgm:spPr/>
    </dgm:pt>
    <dgm:pt modelId="{5BA58D38-D489-4094-A6D3-F573135B3C78}" type="pres">
      <dgm:prSet presAssocID="{544FD309-D5ED-4E12-925D-3F5AACA5A363}" presName="tx1" presStyleLbl="revTx" presStyleIdx="0" presStyleCnt="3"/>
      <dgm:spPr/>
    </dgm:pt>
    <dgm:pt modelId="{DE8611A9-4F88-4807-9032-8F6D23E1FD07}" type="pres">
      <dgm:prSet presAssocID="{544FD309-D5ED-4E12-925D-3F5AACA5A363}" presName="vert1" presStyleCnt="0"/>
      <dgm:spPr/>
    </dgm:pt>
    <dgm:pt modelId="{4866AC4B-1D56-4F49-9273-1F197B10BFCB}" type="pres">
      <dgm:prSet presAssocID="{3403EA99-11E9-487A-85F5-E67EC3D7F695}" presName="thickLine" presStyleLbl="alignNode1" presStyleIdx="1" presStyleCnt="3"/>
      <dgm:spPr/>
    </dgm:pt>
    <dgm:pt modelId="{F65946F5-8358-4B0D-8B76-1A42A79EC5A2}" type="pres">
      <dgm:prSet presAssocID="{3403EA99-11E9-487A-85F5-E67EC3D7F695}" presName="horz1" presStyleCnt="0"/>
      <dgm:spPr/>
    </dgm:pt>
    <dgm:pt modelId="{4ACB0660-563D-4542-ADA2-2DDF0A611F3A}" type="pres">
      <dgm:prSet presAssocID="{3403EA99-11E9-487A-85F5-E67EC3D7F695}" presName="tx1" presStyleLbl="revTx" presStyleIdx="1" presStyleCnt="3"/>
      <dgm:spPr/>
    </dgm:pt>
    <dgm:pt modelId="{38296B09-69B0-46C2-8057-B05C4C9A04D7}" type="pres">
      <dgm:prSet presAssocID="{3403EA99-11E9-487A-85F5-E67EC3D7F695}" presName="vert1" presStyleCnt="0"/>
      <dgm:spPr/>
    </dgm:pt>
    <dgm:pt modelId="{62594294-C669-4C4F-99B9-6A69D486018E}" type="pres">
      <dgm:prSet presAssocID="{F64616A3-8411-4C45-8E26-B18DB79E4424}" presName="thickLine" presStyleLbl="alignNode1" presStyleIdx="2" presStyleCnt="3"/>
      <dgm:spPr/>
    </dgm:pt>
    <dgm:pt modelId="{B3CEA724-D78A-4FA8-8950-E88A2788B997}" type="pres">
      <dgm:prSet presAssocID="{F64616A3-8411-4C45-8E26-B18DB79E4424}" presName="horz1" presStyleCnt="0"/>
      <dgm:spPr/>
    </dgm:pt>
    <dgm:pt modelId="{1EA4BB07-22CB-4958-B5D0-0DFD3B56798D}" type="pres">
      <dgm:prSet presAssocID="{F64616A3-8411-4C45-8E26-B18DB79E4424}" presName="tx1" presStyleLbl="revTx" presStyleIdx="2" presStyleCnt="3"/>
      <dgm:spPr/>
    </dgm:pt>
    <dgm:pt modelId="{6F0F18A4-C306-4534-80E2-5BDB916DD1FB}" type="pres">
      <dgm:prSet presAssocID="{F64616A3-8411-4C45-8E26-B18DB79E4424}" presName="vert1" presStyleCnt="0"/>
      <dgm:spPr/>
    </dgm:pt>
  </dgm:ptLst>
  <dgm:cxnLst>
    <dgm:cxn modelId="{6F887731-AF87-4A4A-8E38-E2B038418C3E}" type="presOf" srcId="{3403EA99-11E9-487A-85F5-E67EC3D7F695}" destId="{4ACB0660-563D-4542-ADA2-2DDF0A611F3A}" srcOrd="0" destOrd="0" presId="urn:microsoft.com/office/officeart/2008/layout/LinedList"/>
    <dgm:cxn modelId="{15D96343-905F-4B05-BE84-ADFFE06BBC81}" srcId="{A35A047E-5832-40D3-8192-BEDE26BB0A31}" destId="{F64616A3-8411-4C45-8E26-B18DB79E4424}" srcOrd="2" destOrd="0" parTransId="{C823AD38-B089-4B69-925F-9B4502BC734B}" sibTransId="{7A34E0F6-4A8F-40E5-9BE2-6DF6E6977E90}"/>
    <dgm:cxn modelId="{DB50399A-1CA5-4536-B44D-2F42DFDF34A1}" type="presOf" srcId="{F64616A3-8411-4C45-8E26-B18DB79E4424}" destId="{1EA4BB07-22CB-4958-B5D0-0DFD3B56798D}" srcOrd="0" destOrd="0" presId="urn:microsoft.com/office/officeart/2008/layout/LinedList"/>
    <dgm:cxn modelId="{615BC5A5-CF34-4E62-B22F-FA6AD0B77568}" srcId="{A35A047E-5832-40D3-8192-BEDE26BB0A31}" destId="{3403EA99-11E9-487A-85F5-E67EC3D7F695}" srcOrd="1" destOrd="0" parTransId="{68EFAAF3-65BB-40F7-A9F0-351C3A989394}" sibTransId="{232DB0D1-E6F2-4F83-B0DD-0BFEABED59D4}"/>
    <dgm:cxn modelId="{CA4A8EAB-F202-4A26-836F-419186DAFDA4}" type="presOf" srcId="{544FD309-D5ED-4E12-925D-3F5AACA5A363}" destId="{5BA58D38-D489-4094-A6D3-F573135B3C78}" srcOrd="0" destOrd="0" presId="urn:microsoft.com/office/officeart/2008/layout/LinedList"/>
    <dgm:cxn modelId="{B82AC0BF-68FC-45CF-A273-1E8BBEC50C31}" srcId="{A35A047E-5832-40D3-8192-BEDE26BB0A31}" destId="{544FD309-D5ED-4E12-925D-3F5AACA5A363}" srcOrd="0" destOrd="0" parTransId="{F4254501-7708-4041-935F-FDD3D9A02E23}" sibTransId="{4DB3AFCC-84F9-4753-A162-29C166036695}"/>
    <dgm:cxn modelId="{6E65DFE3-7A10-4E33-B120-8BCDAC0E83AC}" type="presOf" srcId="{A35A047E-5832-40D3-8192-BEDE26BB0A31}" destId="{D5BD4C80-41B5-43B6-8059-8BE741D1574A}" srcOrd="0" destOrd="0" presId="urn:microsoft.com/office/officeart/2008/layout/LinedList"/>
    <dgm:cxn modelId="{81A9E164-99EE-4180-A6F9-B522A045A7B3}" type="presParOf" srcId="{D5BD4C80-41B5-43B6-8059-8BE741D1574A}" destId="{CA4150B8-BD20-4D78-8B60-9E3F072BE0DB}" srcOrd="0" destOrd="0" presId="urn:microsoft.com/office/officeart/2008/layout/LinedList"/>
    <dgm:cxn modelId="{668E3EB6-1A42-4389-87DD-B093B5C68C25}" type="presParOf" srcId="{D5BD4C80-41B5-43B6-8059-8BE741D1574A}" destId="{D1597462-91DB-471B-85EA-443450F62ADB}" srcOrd="1" destOrd="0" presId="urn:microsoft.com/office/officeart/2008/layout/LinedList"/>
    <dgm:cxn modelId="{80F45293-6613-4F9B-B20D-EEEAE9AA83FA}" type="presParOf" srcId="{D1597462-91DB-471B-85EA-443450F62ADB}" destId="{5BA58D38-D489-4094-A6D3-F573135B3C78}" srcOrd="0" destOrd="0" presId="urn:microsoft.com/office/officeart/2008/layout/LinedList"/>
    <dgm:cxn modelId="{1201E50B-6726-44C5-8A34-57B39A49828F}" type="presParOf" srcId="{D1597462-91DB-471B-85EA-443450F62ADB}" destId="{DE8611A9-4F88-4807-9032-8F6D23E1FD07}" srcOrd="1" destOrd="0" presId="urn:microsoft.com/office/officeart/2008/layout/LinedList"/>
    <dgm:cxn modelId="{7DEF57E4-CC95-4DAA-B3C8-FA0B3B4080FC}" type="presParOf" srcId="{D5BD4C80-41B5-43B6-8059-8BE741D1574A}" destId="{4866AC4B-1D56-4F49-9273-1F197B10BFCB}" srcOrd="2" destOrd="0" presId="urn:microsoft.com/office/officeart/2008/layout/LinedList"/>
    <dgm:cxn modelId="{2938EB1C-3D6F-4018-B00A-D54A98B28815}" type="presParOf" srcId="{D5BD4C80-41B5-43B6-8059-8BE741D1574A}" destId="{F65946F5-8358-4B0D-8B76-1A42A79EC5A2}" srcOrd="3" destOrd="0" presId="urn:microsoft.com/office/officeart/2008/layout/LinedList"/>
    <dgm:cxn modelId="{5C787246-E069-4B43-80AF-27BBE011BB61}" type="presParOf" srcId="{F65946F5-8358-4B0D-8B76-1A42A79EC5A2}" destId="{4ACB0660-563D-4542-ADA2-2DDF0A611F3A}" srcOrd="0" destOrd="0" presId="urn:microsoft.com/office/officeart/2008/layout/LinedList"/>
    <dgm:cxn modelId="{7881DB49-2FF5-44A3-A98D-D11CCF134A07}" type="presParOf" srcId="{F65946F5-8358-4B0D-8B76-1A42A79EC5A2}" destId="{38296B09-69B0-46C2-8057-B05C4C9A04D7}" srcOrd="1" destOrd="0" presId="urn:microsoft.com/office/officeart/2008/layout/LinedList"/>
    <dgm:cxn modelId="{E95CEA50-3A7A-4E95-B7DC-269D39E5D514}" type="presParOf" srcId="{D5BD4C80-41B5-43B6-8059-8BE741D1574A}" destId="{62594294-C669-4C4F-99B9-6A69D486018E}" srcOrd="4" destOrd="0" presId="urn:microsoft.com/office/officeart/2008/layout/LinedList"/>
    <dgm:cxn modelId="{2E490EFD-9FFE-466B-9BCA-301F2284758B}" type="presParOf" srcId="{D5BD4C80-41B5-43B6-8059-8BE741D1574A}" destId="{B3CEA724-D78A-4FA8-8950-E88A2788B997}" srcOrd="5" destOrd="0" presId="urn:microsoft.com/office/officeart/2008/layout/LinedList"/>
    <dgm:cxn modelId="{43864264-F1EB-48C1-8189-FF32AE8DB028}" type="presParOf" srcId="{B3CEA724-D78A-4FA8-8950-E88A2788B997}" destId="{1EA4BB07-22CB-4958-B5D0-0DFD3B56798D}" srcOrd="0" destOrd="0" presId="urn:microsoft.com/office/officeart/2008/layout/LinedList"/>
    <dgm:cxn modelId="{2BF4A720-30C7-4CC6-86AA-B8F7BCB5E17C}" type="presParOf" srcId="{B3CEA724-D78A-4FA8-8950-E88A2788B997}" destId="{6F0F18A4-C306-4534-80E2-5BDB916DD1F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2503348-FE6C-40E3-8FE3-CDB31BE27495}" type="doc">
      <dgm:prSet loTypeId="urn:microsoft.com/office/officeart/2008/layout/LinedList" loCatId="list" qsTypeId="urn:microsoft.com/office/officeart/2005/8/quickstyle/simple2" qsCatId="simple" csTypeId="urn:microsoft.com/office/officeart/2005/8/colors/accent3_2" csCatId="accent3"/>
      <dgm:spPr/>
      <dgm:t>
        <a:bodyPr/>
        <a:lstStyle/>
        <a:p>
          <a:endParaRPr lang="en-US"/>
        </a:p>
      </dgm:t>
    </dgm:pt>
    <dgm:pt modelId="{DDC074A5-EFF4-4463-93D5-B55D89E937AA}">
      <dgm:prSet/>
      <dgm:spPr/>
      <dgm:t>
        <a:bodyPr/>
        <a:lstStyle/>
        <a:p>
          <a:r>
            <a:rPr lang="en-GB"/>
            <a:t>When Batson investigated the understanding of Empathy, he concluded that the common understanding of empathy is when</a:t>
          </a:r>
          <a:endParaRPr lang="en-US"/>
        </a:p>
      </dgm:t>
    </dgm:pt>
    <dgm:pt modelId="{E52BE04B-4649-42A9-BFD3-6E83DA60D274}" type="parTrans" cxnId="{28938A91-9BEE-44E0-941B-5369C2F40C35}">
      <dgm:prSet/>
      <dgm:spPr/>
      <dgm:t>
        <a:bodyPr/>
        <a:lstStyle/>
        <a:p>
          <a:endParaRPr lang="en-US"/>
        </a:p>
      </dgm:t>
    </dgm:pt>
    <dgm:pt modelId="{F64CAFB9-C642-4EE7-BE12-74BFCE84013B}" type="sibTrans" cxnId="{28938A91-9BEE-44E0-941B-5369C2F40C35}">
      <dgm:prSet/>
      <dgm:spPr/>
      <dgm:t>
        <a:bodyPr/>
        <a:lstStyle/>
        <a:p>
          <a:endParaRPr lang="en-US"/>
        </a:p>
      </dgm:t>
    </dgm:pt>
    <dgm:pt modelId="{79BF43CA-B910-4252-8E54-89852EF68C38}">
      <dgm:prSet/>
      <dgm:spPr/>
      <dgm:t>
        <a:bodyPr/>
        <a:lstStyle/>
        <a:p>
          <a:r>
            <a:rPr lang="en-GB"/>
            <a:t>“one person can come to know the internal state of another and can be motivated to respond with sensitive care” (Batson, 2011). </a:t>
          </a:r>
          <a:endParaRPr lang="en-US"/>
        </a:p>
      </dgm:t>
    </dgm:pt>
    <dgm:pt modelId="{B0BAE8A7-ADA9-41BC-928F-69D217B0220C}" type="parTrans" cxnId="{D0A73902-740C-40C6-912E-63FB3A9C8A92}">
      <dgm:prSet/>
      <dgm:spPr/>
      <dgm:t>
        <a:bodyPr/>
        <a:lstStyle/>
        <a:p>
          <a:endParaRPr lang="en-US"/>
        </a:p>
      </dgm:t>
    </dgm:pt>
    <dgm:pt modelId="{409F834D-DD95-4E94-B85F-8DCF8004B325}" type="sibTrans" cxnId="{D0A73902-740C-40C6-912E-63FB3A9C8A92}">
      <dgm:prSet/>
      <dgm:spPr/>
      <dgm:t>
        <a:bodyPr/>
        <a:lstStyle/>
        <a:p>
          <a:endParaRPr lang="en-US"/>
        </a:p>
      </dgm:t>
    </dgm:pt>
    <dgm:pt modelId="{A7E142D4-76E0-440A-A207-E1AB45F1AB29}">
      <dgm:prSet/>
      <dgm:spPr/>
      <dgm:t>
        <a:bodyPr/>
        <a:lstStyle/>
        <a:p>
          <a:r>
            <a:rPr lang="en-GB"/>
            <a:t>However, even using these different phenomena, it can be tricky to define empathy. Even within Counselling and Psychotherapy there may be different </a:t>
          </a:r>
          <a:r>
            <a:rPr lang="en-GB">
              <a:latin typeface="Calibri Light" panose="020F0302020204030204"/>
            </a:rPr>
            <a:t>understanding</a:t>
          </a:r>
          <a:r>
            <a:rPr lang="en-GB"/>
            <a:t> of what empathy might mean. </a:t>
          </a:r>
          <a:br>
            <a:rPr lang="en-GB" dirty="0"/>
          </a:br>
          <a:endParaRPr lang="en-US" dirty="0"/>
        </a:p>
      </dgm:t>
    </dgm:pt>
    <dgm:pt modelId="{E6CE5BED-1005-487F-BB4C-6D30FD4D15D6}" type="parTrans" cxnId="{DDDBC95E-B9B7-4D2F-A5B7-232CA31242BB}">
      <dgm:prSet/>
      <dgm:spPr/>
      <dgm:t>
        <a:bodyPr/>
        <a:lstStyle/>
        <a:p>
          <a:endParaRPr lang="en-US"/>
        </a:p>
      </dgm:t>
    </dgm:pt>
    <dgm:pt modelId="{C9FBA1C9-E05E-460D-9F99-FFC578405A1B}" type="sibTrans" cxnId="{DDDBC95E-B9B7-4D2F-A5B7-232CA31242BB}">
      <dgm:prSet/>
      <dgm:spPr/>
      <dgm:t>
        <a:bodyPr/>
        <a:lstStyle/>
        <a:p>
          <a:endParaRPr lang="en-US"/>
        </a:p>
      </dgm:t>
    </dgm:pt>
    <dgm:pt modelId="{05399CB8-DA1E-40F1-A95C-AE293384BE36}" type="pres">
      <dgm:prSet presAssocID="{B2503348-FE6C-40E3-8FE3-CDB31BE27495}" presName="vert0" presStyleCnt="0">
        <dgm:presLayoutVars>
          <dgm:dir/>
          <dgm:animOne val="branch"/>
          <dgm:animLvl val="lvl"/>
        </dgm:presLayoutVars>
      </dgm:prSet>
      <dgm:spPr/>
    </dgm:pt>
    <dgm:pt modelId="{94B060C8-4C90-4692-9D27-9B3F1C0C163E}" type="pres">
      <dgm:prSet presAssocID="{DDC074A5-EFF4-4463-93D5-B55D89E937AA}" presName="thickLine" presStyleLbl="alignNode1" presStyleIdx="0" presStyleCnt="3"/>
      <dgm:spPr/>
    </dgm:pt>
    <dgm:pt modelId="{901CA57F-CA4D-4C29-B0D1-B9660CD5B3BA}" type="pres">
      <dgm:prSet presAssocID="{DDC074A5-EFF4-4463-93D5-B55D89E937AA}" presName="horz1" presStyleCnt="0"/>
      <dgm:spPr/>
    </dgm:pt>
    <dgm:pt modelId="{FAAF4F79-8908-48AB-82F4-5F90AFA44B5A}" type="pres">
      <dgm:prSet presAssocID="{DDC074A5-EFF4-4463-93D5-B55D89E937AA}" presName="tx1" presStyleLbl="revTx" presStyleIdx="0" presStyleCnt="3"/>
      <dgm:spPr/>
    </dgm:pt>
    <dgm:pt modelId="{ED9EFD83-1424-4925-BFDA-2008732145B8}" type="pres">
      <dgm:prSet presAssocID="{DDC074A5-EFF4-4463-93D5-B55D89E937AA}" presName="vert1" presStyleCnt="0"/>
      <dgm:spPr/>
    </dgm:pt>
    <dgm:pt modelId="{53977FC0-FA95-48DE-8F65-BA1F4EACD321}" type="pres">
      <dgm:prSet presAssocID="{79BF43CA-B910-4252-8E54-89852EF68C38}" presName="thickLine" presStyleLbl="alignNode1" presStyleIdx="1" presStyleCnt="3"/>
      <dgm:spPr/>
    </dgm:pt>
    <dgm:pt modelId="{070F5EC7-5FA7-41F5-AA84-A84EDDD73E19}" type="pres">
      <dgm:prSet presAssocID="{79BF43CA-B910-4252-8E54-89852EF68C38}" presName="horz1" presStyleCnt="0"/>
      <dgm:spPr/>
    </dgm:pt>
    <dgm:pt modelId="{056388B2-6B75-4AAA-BC68-434DCBB1E5B2}" type="pres">
      <dgm:prSet presAssocID="{79BF43CA-B910-4252-8E54-89852EF68C38}" presName="tx1" presStyleLbl="revTx" presStyleIdx="1" presStyleCnt="3"/>
      <dgm:spPr/>
    </dgm:pt>
    <dgm:pt modelId="{64DE4773-F4EB-4277-8D87-C0B8813E276B}" type="pres">
      <dgm:prSet presAssocID="{79BF43CA-B910-4252-8E54-89852EF68C38}" presName="vert1" presStyleCnt="0"/>
      <dgm:spPr/>
    </dgm:pt>
    <dgm:pt modelId="{3736DC45-558E-420E-87E6-D800F762BA58}" type="pres">
      <dgm:prSet presAssocID="{A7E142D4-76E0-440A-A207-E1AB45F1AB29}" presName="thickLine" presStyleLbl="alignNode1" presStyleIdx="2" presStyleCnt="3"/>
      <dgm:spPr/>
    </dgm:pt>
    <dgm:pt modelId="{95B6C584-B53D-4702-B4D3-0C79CA151080}" type="pres">
      <dgm:prSet presAssocID="{A7E142D4-76E0-440A-A207-E1AB45F1AB29}" presName="horz1" presStyleCnt="0"/>
      <dgm:spPr/>
    </dgm:pt>
    <dgm:pt modelId="{105A1ED8-D7B0-4EF7-8C00-993C394C0F9D}" type="pres">
      <dgm:prSet presAssocID="{A7E142D4-76E0-440A-A207-E1AB45F1AB29}" presName="tx1" presStyleLbl="revTx" presStyleIdx="2" presStyleCnt="3"/>
      <dgm:spPr/>
    </dgm:pt>
    <dgm:pt modelId="{D7BA1EDB-59D2-443F-8520-487B28FE3E46}" type="pres">
      <dgm:prSet presAssocID="{A7E142D4-76E0-440A-A207-E1AB45F1AB29}" presName="vert1" presStyleCnt="0"/>
      <dgm:spPr/>
    </dgm:pt>
  </dgm:ptLst>
  <dgm:cxnLst>
    <dgm:cxn modelId="{D0A73902-740C-40C6-912E-63FB3A9C8A92}" srcId="{B2503348-FE6C-40E3-8FE3-CDB31BE27495}" destId="{79BF43CA-B910-4252-8E54-89852EF68C38}" srcOrd="1" destOrd="0" parTransId="{B0BAE8A7-ADA9-41BC-928F-69D217B0220C}" sibTransId="{409F834D-DD95-4E94-B85F-8DCF8004B325}"/>
    <dgm:cxn modelId="{D99A9119-361A-41E0-850C-76361B726F14}" type="presOf" srcId="{79BF43CA-B910-4252-8E54-89852EF68C38}" destId="{056388B2-6B75-4AAA-BC68-434DCBB1E5B2}" srcOrd="0" destOrd="0" presId="urn:microsoft.com/office/officeart/2008/layout/LinedList"/>
    <dgm:cxn modelId="{4BB7B934-35F0-4E9F-99F9-EF2A3CFE7E14}" type="presOf" srcId="{A7E142D4-76E0-440A-A207-E1AB45F1AB29}" destId="{105A1ED8-D7B0-4EF7-8C00-993C394C0F9D}" srcOrd="0" destOrd="0" presId="urn:microsoft.com/office/officeart/2008/layout/LinedList"/>
    <dgm:cxn modelId="{DDDBC95E-B9B7-4D2F-A5B7-232CA31242BB}" srcId="{B2503348-FE6C-40E3-8FE3-CDB31BE27495}" destId="{A7E142D4-76E0-440A-A207-E1AB45F1AB29}" srcOrd="2" destOrd="0" parTransId="{E6CE5BED-1005-487F-BB4C-6D30FD4D15D6}" sibTransId="{C9FBA1C9-E05E-460D-9F99-FFC578405A1B}"/>
    <dgm:cxn modelId="{02D28652-CD0A-4AB1-AD6F-16F945335525}" type="presOf" srcId="{DDC074A5-EFF4-4463-93D5-B55D89E937AA}" destId="{FAAF4F79-8908-48AB-82F4-5F90AFA44B5A}" srcOrd="0" destOrd="0" presId="urn:microsoft.com/office/officeart/2008/layout/LinedList"/>
    <dgm:cxn modelId="{650AFE73-E44A-40A6-9EB1-422E5CA70AC9}" type="presOf" srcId="{B2503348-FE6C-40E3-8FE3-CDB31BE27495}" destId="{05399CB8-DA1E-40F1-A95C-AE293384BE36}" srcOrd="0" destOrd="0" presId="urn:microsoft.com/office/officeart/2008/layout/LinedList"/>
    <dgm:cxn modelId="{28938A91-9BEE-44E0-941B-5369C2F40C35}" srcId="{B2503348-FE6C-40E3-8FE3-CDB31BE27495}" destId="{DDC074A5-EFF4-4463-93D5-B55D89E937AA}" srcOrd="0" destOrd="0" parTransId="{E52BE04B-4649-42A9-BFD3-6E83DA60D274}" sibTransId="{F64CAFB9-C642-4EE7-BE12-74BFCE84013B}"/>
    <dgm:cxn modelId="{B56309E9-1EF8-49D7-97E6-08F960C2C807}" type="presParOf" srcId="{05399CB8-DA1E-40F1-A95C-AE293384BE36}" destId="{94B060C8-4C90-4692-9D27-9B3F1C0C163E}" srcOrd="0" destOrd="0" presId="urn:microsoft.com/office/officeart/2008/layout/LinedList"/>
    <dgm:cxn modelId="{2F15D5BD-F34F-48F8-8066-345CCCF09765}" type="presParOf" srcId="{05399CB8-DA1E-40F1-A95C-AE293384BE36}" destId="{901CA57F-CA4D-4C29-B0D1-B9660CD5B3BA}" srcOrd="1" destOrd="0" presId="urn:microsoft.com/office/officeart/2008/layout/LinedList"/>
    <dgm:cxn modelId="{934930EB-F1BF-43B8-BE18-2D796008B9D0}" type="presParOf" srcId="{901CA57F-CA4D-4C29-B0D1-B9660CD5B3BA}" destId="{FAAF4F79-8908-48AB-82F4-5F90AFA44B5A}" srcOrd="0" destOrd="0" presId="urn:microsoft.com/office/officeart/2008/layout/LinedList"/>
    <dgm:cxn modelId="{F56AE3AE-7CF0-4914-AECB-A58B3C84E268}" type="presParOf" srcId="{901CA57F-CA4D-4C29-B0D1-B9660CD5B3BA}" destId="{ED9EFD83-1424-4925-BFDA-2008732145B8}" srcOrd="1" destOrd="0" presId="urn:microsoft.com/office/officeart/2008/layout/LinedList"/>
    <dgm:cxn modelId="{E70E4205-4881-4D56-A6B7-25743D4D47DB}" type="presParOf" srcId="{05399CB8-DA1E-40F1-A95C-AE293384BE36}" destId="{53977FC0-FA95-48DE-8F65-BA1F4EACD321}" srcOrd="2" destOrd="0" presId="urn:microsoft.com/office/officeart/2008/layout/LinedList"/>
    <dgm:cxn modelId="{69D34F7F-FB5C-4AAB-B623-F208DC206D92}" type="presParOf" srcId="{05399CB8-DA1E-40F1-A95C-AE293384BE36}" destId="{070F5EC7-5FA7-41F5-AA84-A84EDDD73E19}" srcOrd="3" destOrd="0" presId="urn:microsoft.com/office/officeart/2008/layout/LinedList"/>
    <dgm:cxn modelId="{448E53DA-692A-4831-A9AA-D469F9F12EE3}" type="presParOf" srcId="{070F5EC7-5FA7-41F5-AA84-A84EDDD73E19}" destId="{056388B2-6B75-4AAA-BC68-434DCBB1E5B2}" srcOrd="0" destOrd="0" presId="urn:microsoft.com/office/officeart/2008/layout/LinedList"/>
    <dgm:cxn modelId="{87B3282D-3629-4406-A975-B499FB457720}" type="presParOf" srcId="{070F5EC7-5FA7-41F5-AA84-A84EDDD73E19}" destId="{64DE4773-F4EB-4277-8D87-C0B8813E276B}" srcOrd="1" destOrd="0" presId="urn:microsoft.com/office/officeart/2008/layout/LinedList"/>
    <dgm:cxn modelId="{0EFB6440-09D5-4BAE-A8BE-CA9CA6C70073}" type="presParOf" srcId="{05399CB8-DA1E-40F1-A95C-AE293384BE36}" destId="{3736DC45-558E-420E-87E6-D800F762BA58}" srcOrd="4" destOrd="0" presId="urn:microsoft.com/office/officeart/2008/layout/LinedList"/>
    <dgm:cxn modelId="{227DAAE6-2FB0-4944-BD98-2A1E6445B9F8}" type="presParOf" srcId="{05399CB8-DA1E-40F1-A95C-AE293384BE36}" destId="{95B6C584-B53D-4702-B4D3-0C79CA151080}" srcOrd="5" destOrd="0" presId="urn:microsoft.com/office/officeart/2008/layout/LinedList"/>
    <dgm:cxn modelId="{B6049F6E-3B05-4721-9E02-976D269A141A}" type="presParOf" srcId="{95B6C584-B53D-4702-B4D3-0C79CA151080}" destId="{105A1ED8-D7B0-4EF7-8C00-993C394C0F9D}" srcOrd="0" destOrd="0" presId="urn:microsoft.com/office/officeart/2008/layout/LinedList"/>
    <dgm:cxn modelId="{037CEFFC-EBEE-4FF7-B5FE-70AFAA40EF15}" type="presParOf" srcId="{95B6C584-B53D-4702-B4D3-0C79CA151080}" destId="{D7BA1EDB-59D2-443F-8520-487B28FE3E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C0F9F7D-9BC1-4E88-9E32-6C0216FF2CC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8015541-07DF-4D33-BF2E-C287AEFD8B67}">
      <dgm:prSet/>
      <dgm:spPr/>
      <dgm:t>
        <a:bodyPr/>
        <a:lstStyle/>
        <a:p>
          <a:pPr>
            <a:lnSpc>
              <a:spcPct val="100000"/>
            </a:lnSpc>
          </a:pPr>
          <a:r>
            <a:rPr lang="en-GB" dirty="0"/>
            <a:t>Neuroscience is demonstrating that there are neural pathways for empathy. We’ll be exploring Mirror Neurons shortly.</a:t>
          </a:r>
          <a:endParaRPr lang="en-US" dirty="0"/>
        </a:p>
      </dgm:t>
    </dgm:pt>
    <dgm:pt modelId="{D11F9BD9-60A8-4CE6-BF0E-14193315EB46}" type="parTrans" cxnId="{6461D6A4-A2D3-4205-8958-AD89875A0A00}">
      <dgm:prSet/>
      <dgm:spPr/>
      <dgm:t>
        <a:bodyPr/>
        <a:lstStyle/>
        <a:p>
          <a:endParaRPr lang="en-US"/>
        </a:p>
      </dgm:t>
    </dgm:pt>
    <dgm:pt modelId="{D3C155E7-9938-4C9D-A5FC-019627955D88}" type="sibTrans" cxnId="{6461D6A4-A2D3-4205-8958-AD89875A0A00}">
      <dgm:prSet/>
      <dgm:spPr/>
      <dgm:t>
        <a:bodyPr/>
        <a:lstStyle/>
        <a:p>
          <a:endParaRPr lang="en-US"/>
        </a:p>
      </dgm:t>
    </dgm:pt>
    <dgm:pt modelId="{2B0B7FA4-62A0-4346-A5A2-DDEDB68FB6E4}">
      <dgm:prSet/>
      <dgm:spPr/>
      <dgm:t>
        <a:bodyPr/>
        <a:lstStyle/>
        <a:p>
          <a:pPr>
            <a:lnSpc>
              <a:spcPct val="100000"/>
            </a:lnSpc>
          </a:pPr>
          <a:r>
            <a:rPr lang="en-GB"/>
            <a:t>What is attachment? And why might empathy be a necessary aspect of this?</a:t>
          </a:r>
          <a:endParaRPr lang="en-US"/>
        </a:p>
      </dgm:t>
    </dgm:pt>
    <dgm:pt modelId="{40BC5459-57F6-40BA-9637-369D6B49EB12}" type="parTrans" cxnId="{9F12A3D4-0AD9-47AF-8970-5FA9683B54D0}">
      <dgm:prSet/>
      <dgm:spPr/>
      <dgm:t>
        <a:bodyPr/>
        <a:lstStyle/>
        <a:p>
          <a:endParaRPr lang="en-US"/>
        </a:p>
      </dgm:t>
    </dgm:pt>
    <dgm:pt modelId="{F5CF99BF-4299-40FE-8832-5C50B41EE3E5}" type="sibTrans" cxnId="{9F12A3D4-0AD9-47AF-8970-5FA9683B54D0}">
      <dgm:prSet/>
      <dgm:spPr/>
      <dgm:t>
        <a:bodyPr/>
        <a:lstStyle/>
        <a:p>
          <a:endParaRPr lang="en-US"/>
        </a:p>
      </dgm:t>
    </dgm:pt>
    <dgm:pt modelId="{4BCDD2CA-3B81-473B-B68C-65FA6947AA15}" type="pres">
      <dgm:prSet presAssocID="{DC0F9F7D-9BC1-4E88-9E32-6C0216FF2CC7}" presName="root" presStyleCnt="0">
        <dgm:presLayoutVars>
          <dgm:dir/>
          <dgm:resizeHandles val="exact"/>
        </dgm:presLayoutVars>
      </dgm:prSet>
      <dgm:spPr/>
    </dgm:pt>
    <dgm:pt modelId="{73C2E11C-87FF-4633-9534-A9C8DFEB0E1F}" type="pres">
      <dgm:prSet presAssocID="{B8015541-07DF-4D33-BF2E-C287AEFD8B67}" presName="compNode" presStyleCnt="0"/>
      <dgm:spPr/>
    </dgm:pt>
    <dgm:pt modelId="{D8ED11E0-4313-4239-9C98-B021E27E8B1B}" type="pres">
      <dgm:prSet presAssocID="{B8015541-07DF-4D33-BF2E-C287AEFD8B67}" presName="bgRect" presStyleLbl="bgShp" presStyleIdx="0" presStyleCnt="2"/>
      <dgm:spPr/>
    </dgm:pt>
    <dgm:pt modelId="{80B3FD50-CBA2-4B09-B141-394471E37BA0}" type="pres">
      <dgm:prSet presAssocID="{B8015541-07DF-4D33-BF2E-C287AEFD8B6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B6804555-A3D9-4E75-9214-4A3F4C7C9F72}" type="pres">
      <dgm:prSet presAssocID="{B8015541-07DF-4D33-BF2E-C287AEFD8B67}" presName="spaceRect" presStyleCnt="0"/>
      <dgm:spPr/>
    </dgm:pt>
    <dgm:pt modelId="{131DBBAD-1AA7-44D7-8BB9-22E253B7D552}" type="pres">
      <dgm:prSet presAssocID="{B8015541-07DF-4D33-BF2E-C287AEFD8B67}" presName="parTx" presStyleLbl="revTx" presStyleIdx="0" presStyleCnt="2">
        <dgm:presLayoutVars>
          <dgm:chMax val="0"/>
          <dgm:chPref val="0"/>
        </dgm:presLayoutVars>
      </dgm:prSet>
      <dgm:spPr/>
    </dgm:pt>
    <dgm:pt modelId="{66019814-76BC-4C18-8B28-EDF2034BC154}" type="pres">
      <dgm:prSet presAssocID="{D3C155E7-9938-4C9D-A5FC-019627955D88}" presName="sibTrans" presStyleCnt="0"/>
      <dgm:spPr/>
    </dgm:pt>
    <dgm:pt modelId="{16ED1BF7-AA78-47C3-A2BD-043BE4A086D2}" type="pres">
      <dgm:prSet presAssocID="{2B0B7FA4-62A0-4346-A5A2-DDEDB68FB6E4}" presName="compNode" presStyleCnt="0"/>
      <dgm:spPr/>
    </dgm:pt>
    <dgm:pt modelId="{CE040877-9FFF-4EA1-ADE4-610A325A3DF4}" type="pres">
      <dgm:prSet presAssocID="{2B0B7FA4-62A0-4346-A5A2-DDEDB68FB6E4}" presName="bgRect" presStyleLbl="bgShp" presStyleIdx="1" presStyleCnt="2"/>
      <dgm:spPr/>
    </dgm:pt>
    <dgm:pt modelId="{CC795A19-8198-437B-A5FA-37D7D92313FF}" type="pres">
      <dgm:prSet presAssocID="{2B0B7FA4-62A0-4346-A5A2-DDEDB68FB6E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rent and Child"/>
        </a:ext>
      </dgm:extLst>
    </dgm:pt>
    <dgm:pt modelId="{4222310D-66B0-4E09-90C6-B434D86FBB1E}" type="pres">
      <dgm:prSet presAssocID="{2B0B7FA4-62A0-4346-A5A2-DDEDB68FB6E4}" presName="spaceRect" presStyleCnt="0"/>
      <dgm:spPr/>
    </dgm:pt>
    <dgm:pt modelId="{F8A9E889-DC9A-401F-BDCD-89A2BC91FB55}" type="pres">
      <dgm:prSet presAssocID="{2B0B7FA4-62A0-4346-A5A2-DDEDB68FB6E4}" presName="parTx" presStyleLbl="revTx" presStyleIdx="1" presStyleCnt="2">
        <dgm:presLayoutVars>
          <dgm:chMax val="0"/>
          <dgm:chPref val="0"/>
        </dgm:presLayoutVars>
      </dgm:prSet>
      <dgm:spPr/>
    </dgm:pt>
  </dgm:ptLst>
  <dgm:cxnLst>
    <dgm:cxn modelId="{D633B564-819C-4B4C-AD5B-8551DC14B460}" type="presOf" srcId="{2B0B7FA4-62A0-4346-A5A2-DDEDB68FB6E4}" destId="{F8A9E889-DC9A-401F-BDCD-89A2BC91FB55}" srcOrd="0" destOrd="0" presId="urn:microsoft.com/office/officeart/2018/2/layout/IconVerticalSolidList"/>
    <dgm:cxn modelId="{75BB776C-629C-4049-9E0B-B0C36A45F277}" type="presOf" srcId="{DC0F9F7D-9BC1-4E88-9E32-6C0216FF2CC7}" destId="{4BCDD2CA-3B81-473B-B68C-65FA6947AA15}" srcOrd="0" destOrd="0" presId="urn:microsoft.com/office/officeart/2018/2/layout/IconVerticalSolidList"/>
    <dgm:cxn modelId="{6461D6A4-A2D3-4205-8958-AD89875A0A00}" srcId="{DC0F9F7D-9BC1-4E88-9E32-6C0216FF2CC7}" destId="{B8015541-07DF-4D33-BF2E-C287AEFD8B67}" srcOrd="0" destOrd="0" parTransId="{D11F9BD9-60A8-4CE6-BF0E-14193315EB46}" sibTransId="{D3C155E7-9938-4C9D-A5FC-019627955D88}"/>
    <dgm:cxn modelId="{7D7E15C9-B901-4FB9-95DE-6473491CEBBA}" type="presOf" srcId="{B8015541-07DF-4D33-BF2E-C287AEFD8B67}" destId="{131DBBAD-1AA7-44D7-8BB9-22E253B7D552}" srcOrd="0" destOrd="0" presId="urn:microsoft.com/office/officeart/2018/2/layout/IconVerticalSolidList"/>
    <dgm:cxn modelId="{9F12A3D4-0AD9-47AF-8970-5FA9683B54D0}" srcId="{DC0F9F7D-9BC1-4E88-9E32-6C0216FF2CC7}" destId="{2B0B7FA4-62A0-4346-A5A2-DDEDB68FB6E4}" srcOrd="1" destOrd="0" parTransId="{40BC5459-57F6-40BA-9637-369D6B49EB12}" sibTransId="{F5CF99BF-4299-40FE-8832-5C50B41EE3E5}"/>
    <dgm:cxn modelId="{CAA26D99-7D35-4E1F-8C3A-A3B33FF07644}" type="presParOf" srcId="{4BCDD2CA-3B81-473B-B68C-65FA6947AA15}" destId="{73C2E11C-87FF-4633-9534-A9C8DFEB0E1F}" srcOrd="0" destOrd="0" presId="urn:microsoft.com/office/officeart/2018/2/layout/IconVerticalSolidList"/>
    <dgm:cxn modelId="{3B8205DB-AF1D-42DD-A09B-894F7D8C9177}" type="presParOf" srcId="{73C2E11C-87FF-4633-9534-A9C8DFEB0E1F}" destId="{D8ED11E0-4313-4239-9C98-B021E27E8B1B}" srcOrd="0" destOrd="0" presId="urn:microsoft.com/office/officeart/2018/2/layout/IconVerticalSolidList"/>
    <dgm:cxn modelId="{EE426EDB-BA10-4736-8D63-168D5264D3C4}" type="presParOf" srcId="{73C2E11C-87FF-4633-9534-A9C8DFEB0E1F}" destId="{80B3FD50-CBA2-4B09-B141-394471E37BA0}" srcOrd="1" destOrd="0" presId="urn:microsoft.com/office/officeart/2018/2/layout/IconVerticalSolidList"/>
    <dgm:cxn modelId="{70C3EBBC-7C35-47D8-832A-620D75759D0C}" type="presParOf" srcId="{73C2E11C-87FF-4633-9534-A9C8DFEB0E1F}" destId="{B6804555-A3D9-4E75-9214-4A3F4C7C9F72}" srcOrd="2" destOrd="0" presId="urn:microsoft.com/office/officeart/2018/2/layout/IconVerticalSolidList"/>
    <dgm:cxn modelId="{70CB0AD0-C81B-4EE2-B9EF-4A513569112F}" type="presParOf" srcId="{73C2E11C-87FF-4633-9534-A9C8DFEB0E1F}" destId="{131DBBAD-1AA7-44D7-8BB9-22E253B7D552}" srcOrd="3" destOrd="0" presId="urn:microsoft.com/office/officeart/2018/2/layout/IconVerticalSolidList"/>
    <dgm:cxn modelId="{43B3F556-8901-4FC2-AB6D-81D84CA17672}" type="presParOf" srcId="{4BCDD2CA-3B81-473B-B68C-65FA6947AA15}" destId="{66019814-76BC-4C18-8B28-EDF2034BC154}" srcOrd="1" destOrd="0" presId="urn:microsoft.com/office/officeart/2018/2/layout/IconVerticalSolidList"/>
    <dgm:cxn modelId="{8B8E29DC-5E4A-4574-88C3-7CCE2024D82D}" type="presParOf" srcId="{4BCDD2CA-3B81-473B-B68C-65FA6947AA15}" destId="{16ED1BF7-AA78-47C3-A2BD-043BE4A086D2}" srcOrd="2" destOrd="0" presId="urn:microsoft.com/office/officeart/2018/2/layout/IconVerticalSolidList"/>
    <dgm:cxn modelId="{863DB6EE-9D76-4EEF-BB7F-E13265B67735}" type="presParOf" srcId="{16ED1BF7-AA78-47C3-A2BD-043BE4A086D2}" destId="{CE040877-9FFF-4EA1-ADE4-610A325A3DF4}" srcOrd="0" destOrd="0" presId="urn:microsoft.com/office/officeart/2018/2/layout/IconVerticalSolidList"/>
    <dgm:cxn modelId="{97F97F80-0D85-44B7-8DC2-33527E4EEFEA}" type="presParOf" srcId="{16ED1BF7-AA78-47C3-A2BD-043BE4A086D2}" destId="{CC795A19-8198-437B-A5FA-37D7D92313FF}" srcOrd="1" destOrd="0" presId="urn:microsoft.com/office/officeart/2018/2/layout/IconVerticalSolidList"/>
    <dgm:cxn modelId="{571A06BB-2B2C-4033-9B3C-718E338D2E97}" type="presParOf" srcId="{16ED1BF7-AA78-47C3-A2BD-043BE4A086D2}" destId="{4222310D-66B0-4E09-90C6-B434D86FBB1E}" srcOrd="2" destOrd="0" presId="urn:microsoft.com/office/officeart/2018/2/layout/IconVerticalSolidList"/>
    <dgm:cxn modelId="{ED9EDB6F-6EFA-4593-975B-8CCD302008AE}" type="presParOf" srcId="{16ED1BF7-AA78-47C3-A2BD-043BE4A086D2}" destId="{F8A9E889-DC9A-401F-BDCD-89A2BC91FB5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1480C1-9870-462C-A27D-21DAB5DD9666}"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8C5E457E-5144-4E8A-9633-EE1AB70DED79}">
      <dgm:prSet/>
      <dgm:spPr/>
      <dgm:t>
        <a:bodyPr/>
        <a:lstStyle/>
        <a:p>
          <a:r>
            <a:rPr lang="en-GB">
              <a:hlinkClick xmlns:r="http://schemas.openxmlformats.org/officeDocument/2006/relationships" r:id="rId1"/>
            </a:rPr>
            <a:t>Mirror Neurons p.1</a:t>
          </a:r>
          <a:endParaRPr lang="en-US"/>
        </a:p>
      </dgm:t>
    </dgm:pt>
    <dgm:pt modelId="{E75B3F55-87A2-48BC-8CE1-8D68927DC099}" type="parTrans" cxnId="{BE278AAB-58DE-42FF-B6C0-9A2B917EA2C9}">
      <dgm:prSet/>
      <dgm:spPr/>
      <dgm:t>
        <a:bodyPr/>
        <a:lstStyle/>
        <a:p>
          <a:endParaRPr lang="en-US"/>
        </a:p>
      </dgm:t>
    </dgm:pt>
    <dgm:pt modelId="{A684B4CD-6C87-43AD-BD3B-FC4C014BB538}" type="sibTrans" cxnId="{BE278AAB-58DE-42FF-B6C0-9A2B917EA2C9}">
      <dgm:prSet phldrT="1" phldr="0"/>
      <dgm:spPr/>
      <dgm:t>
        <a:bodyPr/>
        <a:lstStyle/>
        <a:p>
          <a:r>
            <a:rPr lang="en-US"/>
            <a:t>1</a:t>
          </a:r>
        </a:p>
      </dgm:t>
    </dgm:pt>
    <dgm:pt modelId="{9E7A60C7-0615-4D35-91A4-850EF2F4900F}">
      <dgm:prSet/>
      <dgm:spPr/>
      <dgm:t>
        <a:bodyPr/>
        <a:lstStyle/>
        <a:p>
          <a:r>
            <a:rPr lang="en-GB">
              <a:hlinkClick xmlns:r="http://schemas.openxmlformats.org/officeDocument/2006/relationships" r:id="rId2"/>
            </a:rPr>
            <a:t>Mirror Neurons p.2.</a:t>
          </a:r>
          <a:endParaRPr lang="en-US"/>
        </a:p>
      </dgm:t>
    </dgm:pt>
    <dgm:pt modelId="{0D13BBE6-8DBD-466E-ADAB-7D96BC71BD7B}" type="parTrans" cxnId="{7CC69174-66C5-43D5-98D2-C94EA9C27EEA}">
      <dgm:prSet/>
      <dgm:spPr/>
      <dgm:t>
        <a:bodyPr/>
        <a:lstStyle/>
        <a:p>
          <a:endParaRPr lang="en-US"/>
        </a:p>
      </dgm:t>
    </dgm:pt>
    <dgm:pt modelId="{3AD7B208-F630-4133-908F-FB697FB85938}" type="sibTrans" cxnId="{7CC69174-66C5-43D5-98D2-C94EA9C27EEA}">
      <dgm:prSet phldrT="2" phldr="0"/>
      <dgm:spPr/>
      <dgm:t>
        <a:bodyPr/>
        <a:lstStyle/>
        <a:p>
          <a:r>
            <a:rPr lang="en-US"/>
            <a:t>2</a:t>
          </a:r>
        </a:p>
      </dgm:t>
    </dgm:pt>
    <dgm:pt modelId="{EFD34E7A-8523-4901-ADB4-B348120C70F4}">
      <dgm:prSet/>
      <dgm:spPr/>
      <dgm:t>
        <a:bodyPr/>
        <a:lstStyle/>
        <a:p>
          <a:r>
            <a:rPr lang="en-GB"/>
            <a:t>Spend a little time working in small groups critiquing the idea of mirror neurons.</a:t>
          </a:r>
          <a:endParaRPr lang="en-US"/>
        </a:p>
      </dgm:t>
    </dgm:pt>
    <dgm:pt modelId="{E71B9890-CD69-4D2C-A8D7-7200F98910EE}" type="parTrans" cxnId="{90A8444F-4782-461B-B32D-756E3B0C79DD}">
      <dgm:prSet/>
      <dgm:spPr/>
      <dgm:t>
        <a:bodyPr/>
        <a:lstStyle/>
        <a:p>
          <a:endParaRPr lang="en-US"/>
        </a:p>
      </dgm:t>
    </dgm:pt>
    <dgm:pt modelId="{51082656-AD10-4D13-ADC3-41C70BA344A4}" type="sibTrans" cxnId="{90A8444F-4782-461B-B32D-756E3B0C79DD}">
      <dgm:prSet phldrT="3" phldr="0"/>
      <dgm:spPr/>
      <dgm:t>
        <a:bodyPr/>
        <a:lstStyle/>
        <a:p>
          <a:r>
            <a:rPr lang="en-US"/>
            <a:t>3</a:t>
          </a:r>
        </a:p>
      </dgm:t>
    </dgm:pt>
    <dgm:pt modelId="{7F87D063-3D1B-4974-A6B9-EF5F701CE5C4}" type="pres">
      <dgm:prSet presAssocID="{751480C1-9870-462C-A27D-21DAB5DD9666}" presName="Name0" presStyleCnt="0">
        <dgm:presLayoutVars>
          <dgm:animLvl val="lvl"/>
          <dgm:resizeHandles val="exact"/>
        </dgm:presLayoutVars>
      </dgm:prSet>
      <dgm:spPr/>
    </dgm:pt>
    <dgm:pt modelId="{2917DC83-32AE-4B1B-AF86-64F1AC59A7CA}" type="pres">
      <dgm:prSet presAssocID="{8C5E457E-5144-4E8A-9633-EE1AB70DED79}" presName="compositeNode" presStyleCnt="0">
        <dgm:presLayoutVars>
          <dgm:bulletEnabled val="1"/>
        </dgm:presLayoutVars>
      </dgm:prSet>
      <dgm:spPr/>
    </dgm:pt>
    <dgm:pt modelId="{DAD31058-AF60-4811-9B60-75016226B64A}" type="pres">
      <dgm:prSet presAssocID="{8C5E457E-5144-4E8A-9633-EE1AB70DED79}" presName="bgRect" presStyleLbl="bgAccFollowNode1" presStyleIdx="0" presStyleCnt="3"/>
      <dgm:spPr/>
    </dgm:pt>
    <dgm:pt modelId="{0A3D16B6-EACC-4384-8F25-7A0FE8CD4EE6}" type="pres">
      <dgm:prSet presAssocID="{A684B4CD-6C87-43AD-BD3B-FC4C014BB538}" presName="sibTransNodeCircle" presStyleLbl="alignNode1" presStyleIdx="0" presStyleCnt="6">
        <dgm:presLayoutVars>
          <dgm:chMax val="0"/>
          <dgm:bulletEnabled/>
        </dgm:presLayoutVars>
      </dgm:prSet>
      <dgm:spPr/>
    </dgm:pt>
    <dgm:pt modelId="{F162E58A-35A5-4DB0-80A5-D54224301FA7}" type="pres">
      <dgm:prSet presAssocID="{8C5E457E-5144-4E8A-9633-EE1AB70DED79}" presName="bottomLine" presStyleLbl="alignNode1" presStyleIdx="1" presStyleCnt="6">
        <dgm:presLayoutVars/>
      </dgm:prSet>
      <dgm:spPr/>
    </dgm:pt>
    <dgm:pt modelId="{2048845B-6162-4E4B-A664-E1B49D46C238}" type="pres">
      <dgm:prSet presAssocID="{8C5E457E-5144-4E8A-9633-EE1AB70DED79}" presName="nodeText" presStyleLbl="bgAccFollowNode1" presStyleIdx="0" presStyleCnt="3">
        <dgm:presLayoutVars>
          <dgm:bulletEnabled val="1"/>
        </dgm:presLayoutVars>
      </dgm:prSet>
      <dgm:spPr/>
    </dgm:pt>
    <dgm:pt modelId="{839A0EB9-0AFB-432E-A73E-30E4AD3E0CB7}" type="pres">
      <dgm:prSet presAssocID="{A684B4CD-6C87-43AD-BD3B-FC4C014BB538}" presName="sibTrans" presStyleCnt="0"/>
      <dgm:spPr/>
    </dgm:pt>
    <dgm:pt modelId="{0D1CCCAB-8015-44CF-8893-03EEB47097CF}" type="pres">
      <dgm:prSet presAssocID="{9E7A60C7-0615-4D35-91A4-850EF2F4900F}" presName="compositeNode" presStyleCnt="0">
        <dgm:presLayoutVars>
          <dgm:bulletEnabled val="1"/>
        </dgm:presLayoutVars>
      </dgm:prSet>
      <dgm:spPr/>
    </dgm:pt>
    <dgm:pt modelId="{1C3601C8-C543-458F-83A4-214DC8CA6C3A}" type="pres">
      <dgm:prSet presAssocID="{9E7A60C7-0615-4D35-91A4-850EF2F4900F}" presName="bgRect" presStyleLbl="bgAccFollowNode1" presStyleIdx="1" presStyleCnt="3"/>
      <dgm:spPr/>
    </dgm:pt>
    <dgm:pt modelId="{475A0B29-3719-405B-8524-0912F8B4D686}" type="pres">
      <dgm:prSet presAssocID="{3AD7B208-F630-4133-908F-FB697FB85938}" presName="sibTransNodeCircle" presStyleLbl="alignNode1" presStyleIdx="2" presStyleCnt="6">
        <dgm:presLayoutVars>
          <dgm:chMax val="0"/>
          <dgm:bulletEnabled/>
        </dgm:presLayoutVars>
      </dgm:prSet>
      <dgm:spPr/>
    </dgm:pt>
    <dgm:pt modelId="{555B406F-BFF7-4A26-B49A-E93962577631}" type="pres">
      <dgm:prSet presAssocID="{9E7A60C7-0615-4D35-91A4-850EF2F4900F}" presName="bottomLine" presStyleLbl="alignNode1" presStyleIdx="3" presStyleCnt="6">
        <dgm:presLayoutVars/>
      </dgm:prSet>
      <dgm:spPr/>
    </dgm:pt>
    <dgm:pt modelId="{83E3A9AB-7500-4A4F-9F16-15A4CA4134E3}" type="pres">
      <dgm:prSet presAssocID="{9E7A60C7-0615-4D35-91A4-850EF2F4900F}" presName="nodeText" presStyleLbl="bgAccFollowNode1" presStyleIdx="1" presStyleCnt="3">
        <dgm:presLayoutVars>
          <dgm:bulletEnabled val="1"/>
        </dgm:presLayoutVars>
      </dgm:prSet>
      <dgm:spPr/>
    </dgm:pt>
    <dgm:pt modelId="{86AF55FA-331E-41A7-A860-E49C8A38AC63}" type="pres">
      <dgm:prSet presAssocID="{3AD7B208-F630-4133-908F-FB697FB85938}" presName="sibTrans" presStyleCnt="0"/>
      <dgm:spPr/>
    </dgm:pt>
    <dgm:pt modelId="{ABB47819-7D3D-424A-9E16-D1ADE46356DC}" type="pres">
      <dgm:prSet presAssocID="{EFD34E7A-8523-4901-ADB4-B348120C70F4}" presName="compositeNode" presStyleCnt="0">
        <dgm:presLayoutVars>
          <dgm:bulletEnabled val="1"/>
        </dgm:presLayoutVars>
      </dgm:prSet>
      <dgm:spPr/>
    </dgm:pt>
    <dgm:pt modelId="{38BFCE7A-E8BB-4E44-A671-B699FBFF4C6B}" type="pres">
      <dgm:prSet presAssocID="{EFD34E7A-8523-4901-ADB4-B348120C70F4}" presName="bgRect" presStyleLbl="bgAccFollowNode1" presStyleIdx="2" presStyleCnt="3"/>
      <dgm:spPr/>
    </dgm:pt>
    <dgm:pt modelId="{5917FFD2-F58A-4AAE-BBBA-770625882D93}" type="pres">
      <dgm:prSet presAssocID="{51082656-AD10-4D13-ADC3-41C70BA344A4}" presName="sibTransNodeCircle" presStyleLbl="alignNode1" presStyleIdx="4" presStyleCnt="6">
        <dgm:presLayoutVars>
          <dgm:chMax val="0"/>
          <dgm:bulletEnabled/>
        </dgm:presLayoutVars>
      </dgm:prSet>
      <dgm:spPr/>
    </dgm:pt>
    <dgm:pt modelId="{C1D780CB-C961-4C76-A8F0-59A04AEB0340}" type="pres">
      <dgm:prSet presAssocID="{EFD34E7A-8523-4901-ADB4-B348120C70F4}" presName="bottomLine" presStyleLbl="alignNode1" presStyleIdx="5" presStyleCnt="6">
        <dgm:presLayoutVars/>
      </dgm:prSet>
      <dgm:spPr/>
    </dgm:pt>
    <dgm:pt modelId="{A50D35E3-F966-4D00-9166-877BDCF52059}" type="pres">
      <dgm:prSet presAssocID="{EFD34E7A-8523-4901-ADB4-B348120C70F4}" presName="nodeText" presStyleLbl="bgAccFollowNode1" presStyleIdx="2" presStyleCnt="3">
        <dgm:presLayoutVars>
          <dgm:bulletEnabled val="1"/>
        </dgm:presLayoutVars>
      </dgm:prSet>
      <dgm:spPr/>
    </dgm:pt>
  </dgm:ptLst>
  <dgm:cxnLst>
    <dgm:cxn modelId="{EA224930-DCFB-4A40-8D57-792E827AEF3C}" type="presOf" srcId="{9E7A60C7-0615-4D35-91A4-850EF2F4900F}" destId="{1C3601C8-C543-458F-83A4-214DC8CA6C3A}" srcOrd="0" destOrd="0" presId="urn:microsoft.com/office/officeart/2016/7/layout/BasicLinearProcessNumbered"/>
    <dgm:cxn modelId="{2CEEB83B-60F5-4990-9E8D-2D4C87320B89}" type="presOf" srcId="{9E7A60C7-0615-4D35-91A4-850EF2F4900F}" destId="{83E3A9AB-7500-4A4F-9F16-15A4CA4134E3}" srcOrd="1" destOrd="0" presId="urn:microsoft.com/office/officeart/2016/7/layout/BasicLinearProcessNumbered"/>
    <dgm:cxn modelId="{5AAC1167-4C60-4608-B934-5C535115B16D}" type="presOf" srcId="{3AD7B208-F630-4133-908F-FB697FB85938}" destId="{475A0B29-3719-405B-8524-0912F8B4D686}" srcOrd="0" destOrd="0" presId="urn:microsoft.com/office/officeart/2016/7/layout/BasicLinearProcessNumbered"/>
    <dgm:cxn modelId="{DCFF244E-A9FD-4CCF-9B9D-3D54D6675012}" type="presOf" srcId="{EFD34E7A-8523-4901-ADB4-B348120C70F4}" destId="{38BFCE7A-E8BB-4E44-A671-B699FBFF4C6B}" srcOrd="0" destOrd="0" presId="urn:microsoft.com/office/officeart/2016/7/layout/BasicLinearProcessNumbered"/>
    <dgm:cxn modelId="{90A8444F-4782-461B-B32D-756E3B0C79DD}" srcId="{751480C1-9870-462C-A27D-21DAB5DD9666}" destId="{EFD34E7A-8523-4901-ADB4-B348120C70F4}" srcOrd="2" destOrd="0" parTransId="{E71B9890-CD69-4D2C-A8D7-7200F98910EE}" sibTransId="{51082656-AD10-4D13-ADC3-41C70BA344A4}"/>
    <dgm:cxn modelId="{13D9F073-1C49-4A56-805C-A64087480A11}" type="presOf" srcId="{8C5E457E-5144-4E8A-9633-EE1AB70DED79}" destId="{2048845B-6162-4E4B-A664-E1B49D46C238}" srcOrd="1" destOrd="0" presId="urn:microsoft.com/office/officeart/2016/7/layout/BasicLinearProcessNumbered"/>
    <dgm:cxn modelId="{7CC69174-66C5-43D5-98D2-C94EA9C27EEA}" srcId="{751480C1-9870-462C-A27D-21DAB5DD9666}" destId="{9E7A60C7-0615-4D35-91A4-850EF2F4900F}" srcOrd="1" destOrd="0" parTransId="{0D13BBE6-8DBD-466E-ADAB-7D96BC71BD7B}" sibTransId="{3AD7B208-F630-4133-908F-FB697FB85938}"/>
    <dgm:cxn modelId="{6B214C7D-969B-4A0E-90AF-E9764D781795}" type="presOf" srcId="{751480C1-9870-462C-A27D-21DAB5DD9666}" destId="{7F87D063-3D1B-4974-A6B9-EF5F701CE5C4}" srcOrd="0" destOrd="0" presId="urn:microsoft.com/office/officeart/2016/7/layout/BasicLinearProcessNumbered"/>
    <dgm:cxn modelId="{DC1AEA8B-3FD8-44BC-BF37-E7C990BFA2D1}" type="presOf" srcId="{A684B4CD-6C87-43AD-BD3B-FC4C014BB538}" destId="{0A3D16B6-EACC-4384-8F25-7A0FE8CD4EE6}" srcOrd="0" destOrd="0" presId="urn:microsoft.com/office/officeart/2016/7/layout/BasicLinearProcessNumbered"/>
    <dgm:cxn modelId="{A9DAFDA7-8CD4-488D-A539-9EC3A72879D4}" type="presOf" srcId="{EFD34E7A-8523-4901-ADB4-B348120C70F4}" destId="{A50D35E3-F966-4D00-9166-877BDCF52059}" srcOrd="1" destOrd="0" presId="urn:microsoft.com/office/officeart/2016/7/layout/BasicLinearProcessNumbered"/>
    <dgm:cxn modelId="{BE278AAB-58DE-42FF-B6C0-9A2B917EA2C9}" srcId="{751480C1-9870-462C-A27D-21DAB5DD9666}" destId="{8C5E457E-5144-4E8A-9633-EE1AB70DED79}" srcOrd="0" destOrd="0" parTransId="{E75B3F55-87A2-48BC-8CE1-8D68927DC099}" sibTransId="{A684B4CD-6C87-43AD-BD3B-FC4C014BB538}"/>
    <dgm:cxn modelId="{0380E0B4-F991-46F6-9CB1-B7582078D7EE}" type="presOf" srcId="{51082656-AD10-4D13-ADC3-41C70BA344A4}" destId="{5917FFD2-F58A-4AAE-BBBA-770625882D93}" srcOrd="0" destOrd="0" presId="urn:microsoft.com/office/officeart/2016/7/layout/BasicLinearProcessNumbered"/>
    <dgm:cxn modelId="{BC5AADDF-66FF-4F8B-B257-F04B9F403355}" type="presOf" srcId="{8C5E457E-5144-4E8A-9633-EE1AB70DED79}" destId="{DAD31058-AF60-4811-9B60-75016226B64A}" srcOrd="0" destOrd="0" presId="urn:microsoft.com/office/officeart/2016/7/layout/BasicLinearProcessNumbered"/>
    <dgm:cxn modelId="{5BC0EC27-1F04-4E92-A678-14B450832109}" type="presParOf" srcId="{7F87D063-3D1B-4974-A6B9-EF5F701CE5C4}" destId="{2917DC83-32AE-4B1B-AF86-64F1AC59A7CA}" srcOrd="0" destOrd="0" presId="urn:microsoft.com/office/officeart/2016/7/layout/BasicLinearProcessNumbered"/>
    <dgm:cxn modelId="{954C5BEC-3804-42AF-81DF-3461ACF50B5B}" type="presParOf" srcId="{2917DC83-32AE-4B1B-AF86-64F1AC59A7CA}" destId="{DAD31058-AF60-4811-9B60-75016226B64A}" srcOrd="0" destOrd="0" presId="urn:microsoft.com/office/officeart/2016/7/layout/BasicLinearProcessNumbered"/>
    <dgm:cxn modelId="{8EF895C9-ADC4-4CEE-9A42-17069362B2BA}" type="presParOf" srcId="{2917DC83-32AE-4B1B-AF86-64F1AC59A7CA}" destId="{0A3D16B6-EACC-4384-8F25-7A0FE8CD4EE6}" srcOrd="1" destOrd="0" presId="urn:microsoft.com/office/officeart/2016/7/layout/BasicLinearProcessNumbered"/>
    <dgm:cxn modelId="{00BDFF91-FB68-40AD-90B9-9F23F82573DB}" type="presParOf" srcId="{2917DC83-32AE-4B1B-AF86-64F1AC59A7CA}" destId="{F162E58A-35A5-4DB0-80A5-D54224301FA7}" srcOrd="2" destOrd="0" presId="urn:microsoft.com/office/officeart/2016/7/layout/BasicLinearProcessNumbered"/>
    <dgm:cxn modelId="{094FEF63-791D-4309-8671-43F6ACA128DB}" type="presParOf" srcId="{2917DC83-32AE-4B1B-AF86-64F1AC59A7CA}" destId="{2048845B-6162-4E4B-A664-E1B49D46C238}" srcOrd="3" destOrd="0" presId="urn:microsoft.com/office/officeart/2016/7/layout/BasicLinearProcessNumbered"/>
    <dgm:cxn modelId="{0A0FEA79-35F8-441B-89BA-C7F459FD5835}" type="presParOf" srcId="{7F87D063-3D1B-4974-A6B9-EF5F701CE5C4}" destId="{839A0EB9-0AFB-432E-A73E-30E4AD3E0CB7}" srcOrd="1" destOrd="0" presId="urn:microsoft.com/office/officeart/2016/7/layout/BasicLinearProcessNumbered"/>
    <dgm:cxn modelId="{15EF66C3-BA6E-4D77-9000-6D2F78CBEC3E}" type="presParOf" srcId="{7F87D063-3D1B-4974-A6B9-EF5F701CE5C4}" destId="{0D1CCCAB-8015-44CF-8893-03EEB47097CF}" srcOrd="2" destOrd="0" presId="urn:microsoft.com/office/officeart/2016/7/layout/BasicLinearProcessNumbered"/>
    <dgm:cxn modelId="{E9511B9B-E4E6-4D67-8882-2EAC89DFC2D8}" type="presParOf" srcId="{0D1CCCAB-8015-44CF-8893-03EEB47097CF}" destId="{1C3601C8-C543-458F-83A4-214DC8CA6C3A}" srcOrd="0" destOrd="0" presId="urn:microsoft.com/office/officeart/2016/7/layout/BasicLinearProcessNumbered"/>
    <dgm:cxn modelId="{145AA310-DCD7-4F46-9157-5B7880970C37}" type="presParOf" srcId="{0D1CCCAB-8015-44CF-8893-03EEB47097CF}" destId="{475A0B29-3719-405B-8524-0912F8B4D686}" srcOrd="1" destOrd="0" presId="urn:microsoft.com/office/officeart/2016/7/layout/BasicLinearProcessNumbered"/>
    <dgm:cxn modelId="{3320215D-AEC8-4BCA-AF24-807F694D11E8}" type="presParOf" srcId="{0D1CCCAB-8015-44CF-8893-03EEB47097CF}" destId="{555B406F-BFF7-4A26-B49A-E93962577631}" srcOrd="2" destOrd="0" presId="urn:microsoft.com/office/officeart/2016/7/layout/BasicLinearProcessNumbered"/>
    <dgm:cxn modelId="{AC3413D9-ED9D-45A6-B68A-9884F7034976}" type="presParOf" srcId="{0D1CCCAB-8015-44CF-8893-03EEB47097CF}" destId="{83E3A9AB-7500-4A4F-9F16-15A4CA4134E3}" srcOrd="3" destOrd="0" presId="urn:microsoft.com/office/officeart/2016/7/layout/BasicLinearProcessNumbered"/>
    <dgm:cxn modelId="{41658F63-DB12-405E-997C-812072C269A9}" type="presParOf" srcId="{7F87D063-3D1B-4974-A6B9-EF5F701CE5C4}" destId="{86AF55FA-331E-41A7-A860-E49C8A38AC63}" srcOrd="3" destOrd="0" presId="urn:microsoft.com/office/officeart/2016/7/layout/BasicLinearProcessNumbered"/>
    <dgm:cxn modelId="{37823870-F522-40B7-B4D0-4944DF70000D}" type="presParOf" srcId="{7F87D063-3D1B-4974-A6B9-EF5F701CE5C4}" destId="{ABB47819-7D3D-424A-9E16-D1ADE46356DC}" srcOrd="4" destOrd="0" presId="urn:microsoft.com/office/officeart/2016/7/layout/BasicLinearProcessNumbered"/>
    <dgm:cxn modelId="{0CEE5FBA-BF6E-4871-A2BD-30386506B071}" type="presParOf" srcId="{ABB47819-7D3D-424A-9E16-D1ADE46356DC}" destId="{38BFCE7A-E8BB-4E44-A671-B699FBFF4C6B}" srcOrd="0" destOrd="0" presId="urn:microsoft.com/office/officeart/2016/7/layout/BasicLinearProcessNumbered"/>
    <dgm:cxn modelId="{97520C36-7DA3-47C3-A5D1-03858628FF77}" type="presParOf" srcId="{ABB47819-7D3D-424A-9E16-D1ADE46356DC}" destId="{5917FFD2-F58A-4AAE-BBBA-770625882D93}" srcOrd="1" destOrd="0" presId="urn:microsoft.com/office/officeart/2016/7/layout/BasicLinearProcessNumbered"/>
    <dgm:cxn modelId="{03E8C56D-A95F-4ED8-9682-0F240DE1616D}" type="presParOf" srcId="{ABB47819-7D3D-424A-9E16-D1ADE46356DC}" destId="{C1D780CB-C961-4C76-A8F0-59A04AEB0340}" srcOrd="2" destOrd="0" presId="urn:microsoft.com/office/officeart/2016/7/layout/BasicLinearProcessNumbered"/>
    <dgm:cxn modelId="{53DCE0FB-6087-4707-96E2-69296D0BF863}" type="presParOf" srcId="{ABB47819-7D3D-424A-9E16-D1ADE46356DC}" destId="{A50D35E3-F966-4D00-9166-877BDCF52059}"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CDCDE-3589-48E5-A9BA-BDB502F1BDC1}">
      <dsp:nvSpPr>
        <dsp:cNvPr id="0" name=""/>
        <dsp:cNvSpPr/>
      </dsp:nvSpPr>
      <dsp:spPr>
        <a:xfrm>
          <a:off x="0" y="0"/>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B853091-C06E-4B6F-89C6-1A9562968FFF}">
      <dsp:nvSpPr>
        <dsp:cNvPr id="0" name=""/>
        <dsp:cNvSpPr/>
      </dsp:nvSpPr>
      <dsp:spPr>
        <a:xfrm>
          <a:off x="0" y="0"/>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Lipps (1903) </a:t>
          </a:r>
          <a:r>
            <a:rPr lang="en-GB" sz="1800" i="1" kern="1200"/>
            <a:t>Einf</a:t>
          </a:r>
          <a:r>
            <a:rPr lang="en-GB" sz="1800" kern="1200"/>
            <a:t>ühlung. This is the emotional response that we have to beauty in creativity or nature. He then went on to use this term in psychology and the feelings that an individual may have towards another person as they disclose their experiences.</a:t>
          </a:r>
          <a:endParaRPr lang="en-US" sz="1800" kern="1200"/>
        </a:p>
      </dsp:txBody>
      <dsp:txXfrm>
        <a:off x="0" y="0"/>
        <a:ext cx="10058399" cy="931403"/>
      </dsp:txXfrm>
    </dsp:sp>
    <dsp:sp modelId="{EBBA312F-2EB6-44EB-BF14-260542AEA91C}">
      <dsp:nvSpPr>
        <dsp:cNvPr id="0" name=""/>
        <dsp:cNvSpPr/>
      </dsp:nvSpPr>
      <dsp:spPr>
        <a:xfrm>
          <a:off x="0" y="931403"/>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8D4A8FA6-EF2E-4481-B2AB-9700560A71D8}">
      <dsp:nvSpPr>
        <dsp:cNvPr id="0" name=""/>
        <dsp:cNvSpPr/>
      </dsp:nvSpPr>
      <dsp:spPr>
        <a:xfrm>
          <a:off x="0" y="931403"/>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Tichener (1909) wanted to draw on Lipps einf</a:t>
          </a:r>
          <a:r>
            <a:rPr lang="en-GB" sz="1800" i="1" kern="1200"/>
            <a:t>ühlung </a:t>
          </a:r>
          <a:r>
            <a:rPr lang="en-GB" sz="1800" kern="1200"/>
            <a:t>and used the term </a:t>
          </a:r>
          <a:r>
            <a:rPr lang="en-GB" sz="1800" i="1" kern="1200"/>
            <a:t>empathy.</a:t>
          </a:r>
          <a:r>
            <a:rPr lang="en-GB" sz="1800" kern="1200"/>
            <a:t> This term he took from the Greek root word: empatheia, which translates as 'in passion' or 'in suffering'.</a:t>
          </a:r>
          <a:endParaRPr lang="en-US" sz="1800" kern="1200"/>
        </a:p>
      </dsp:txBody>
      <dsp:txXfrm>
        <a:off x="0" y="931403"/>
        <a:ext cx="10058399" cy="931403"/>
      </dsp:txXfrm>
    </dsp:sp>
    <dsp:sp modelId="{479F34B1-BF83-4F5D-882D-80002E4A5D53}">
      <dsp:nvSpPr>
        <dsp:cNvPr id="0" name=""/>
        <dsp:cNvSpPr/>
      </dsp:nvSpPr>
      <dsp:spPr>
        <a:xfrm>
          <a:off x="0" y="1862806"/>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28E1A4A3-292E-4168-BE3A-EDDEF24502A4}">
      <dsp:nvSpPr>
        <dsp:cNvPr id="0" name=""/>
        <dsp:cNvSpPr/>
      </dsp:nvSpPr>
      <dsp:spPr>
        <a:xfrm>
          <a:off x="0" y="1862806"/>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From Lipps and Tichener's exploration and use of the terms, we now have Empathy which we use in all our therapy work within the Humanistic tradition. </a:t>
          </a:r>
          <a:endParaRPr lang="en-US" sz="1800" kern="1200"/>
        </a:p>
      </dsp:txBody>
      <dsp:txXfrm>
        <a:off x="0" y="1862806"/>
        <a:ext cx="10058399" cy="931403"/>
      </dsp:txXfrm>
    </dsp:sp>
    <dsp:sp modelId="{8E83352D-6705-4616-9417-651937447D5A}">
      <dsp:nvSpPr>
        <dsp:cNvPr id="0" name=""/>
        <dsp:cNvSpPr/>
      </dsp:nvSpPr>
      <dsp:spPr>
        <a:xfrm>
          <a:off x="0" y="2794209"/>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D035F6CB-DCE4-4856-BD8E-E289CB83B2A8}">
      <dsp:nvSpPr>
        <dsp:cNvPr id="0" name=""/>
        <dsp:cNvSpPr/>
      </dsp:nvSpPr>
      <dsp:spPr>
        <a:xfrm>
          <a:off x="0" y="2794209"/>
          <a:ext cx="10058399" cy="9314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endParaRPr lang="en-US" sz="1800" kern="1200" dirty="0"/>
        </a:p>
      </dsp:txBody>
      <dsp:txXfrm>
        <a:off x="0" y="2794209"/>
        <a:ext cx="10058399" cy="9314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06D0B-AAF6-4BF5-A993-4FE2BD0BC8AD}">
      <dsp:nvSpPr>
        <dsp:cNvPr id="0" name=""/>
        <dsp:cNvSpPr/>
      </dsp:nvSpPr>
      <dsp:spPr>
        <a:xfrm>
          <a:off x="1519199" y="39885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13AD00-0D32-4113-BD25-DC7CBD61A3DC}">
      <dsp:nvSpPr>
        <dsp:cNvPr id="0" name=""/>
        <dsp:cNvSpPr/>
      </dsp:nvSpPr>
      <dsp:spPr>
        <a:xfrm>
          <a:off x="331199" y="281306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hlinkClick xmlns:r="http://schemas.openxmlformats.org/officeDocument/2006/relationships" r:id="rId3"/>
            </a:rPr>
            <a:t>Martin Buber</a:t>
          </a:r>
          <a:r>
            <a:rPr lang="en-GB" sz="2300" kern="1200"/>
            <a:t> Short version of Buber’s theory</a:t>
          </a:r>
          <a:endParaRPr lang="en-US" sz="2300" kern="1200"/>
        </a:p>
      </dsp:txBody>
      <dsp:txXfrm>
        <a:off x="331199" y="2813068"/>
        <a:ext cx="4320000" cy="720000"/>
      </dsp:txXfrm>
    </dsp:sp>
    <dsp:sp modelId="{6815C69D-2D5F-4F30-8953-273452F9A72F}">
      <dsp:nvSpPr>
        <dsp:cNvPr id="0" name=""/>
        <dsp:cNvSpPr/>
      </dsp:nvSpPr>
      <dsp:spPr>
        <a:xfrm>
          <a:off x="6595199" y="398851"/>
          <a:ext cx="1944000" cy="1944000"/>
        </a:xfrm>
        <a:prstGeom prst="rect">
          <a:avLst/>
        </a:prstGeom>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FD9DE8-554B-4CB7-B893-187468CF5412}">
      <dsp:nvSpPr>
        <dsp:cNvPr id="0" name=""/>
        <dsp:cNvSpPr/>
      </dsp:nvSpPr>
      <dsp:spPr>
        <a:xfrm>
          <a:off x="5407199" y="2813068"/>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a:hlinkClick xmlns:r="http://schemas.openxmlformats.org/officeDocument/2006/relationships" r:id="rId6"/>
            </a:rPr>
            <a:t>Buber 2</a:t>
          </a:r>
          <a:r>
            <a:rPr lang="en-GB" sz="2300" kern="1200"/>
            <a:t> A much more indepth commentary on Buber</a:t>
          </a:r>
          <a:endParaRPr lang="en-US" sz="2300" kern="1200"/>
        </a:p>
      </dsp:txBody>
      <dsp:txXfrm>
        <a:off x="5407199" y="2813068"/>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4150B8-BD20-4D78-8B60-9E3F072BE0DB}">
      <dsp:nvSpPr>
        <dsp:cNvPr id="0" name=""/>
        <dsp:cNvSpPr/>
      </dsp:nvSpPr>
      <dsp:spPr>
        <a:xfrm>
          <a:off x="0" y="1819"/>
          <a:ext cx="10058399"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5BA58D38-D489-4094-A6D3-F573135B3C78}">
      <dsp:nvSpPr>
        <dsp:cNvPr id="0" name=""/>
        <dsp:cNvSpPr/>
      </dsp:nvSpPr>
      <dsp:spPr>
        <a:xfrm>
          <a:off x="0" y="1819"/>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Interest in empathy has gathered pace and today it is deemed to be a connection between cognitive and physical responses.</a:t>
          </a:r>
          <a:endParaRPr lang="en-US" sz="2400" kern="1200"/>
        </a:p>
      </dsp:txBody>
      <dsp:txXfrm>
        <a:off x="0" y="1819"/>
        <a:ext cx="10058399" cy="1240657"/>
      </dsp:txXfrm>
    </dsp:sp>
    <dsp:sp modelId="{4866AC4B-1D56-4F49-9273-1F197B10BFCB}">
      <dsp:nvSpPr>
        <dsp:cNvPr id="0" name=""/>
        <dsp:cNvSpPr/>
      </dsp:nvSpPr>
      <dsp:spPr>
        <a:xfrm>
          <a:off x="0" y="1242477"/>
          <a:ext cx="10058399" cy="0"/>
        </a:xfrm>
        <a:prstGeom prst="line">
          <a:avLst/>
        </a:prstGeom>
        <a:solidFill>
          <a:schemeClr val="accent5">
            <a:hueOff val="1178392"/>
            <a:satOff val="-5635"/>
            <a:lumOff val="6177"/>
            <a:alphaOff val="0"/>
          </a:schemeClr>
        </a:solidFill>
        <a:ln w="12700" cap="flat" cmpd="sng" algn="ctr">
          <a:solidFill>
            <a:schemeClr val="accent5">
              <a:hueOff val="1178392"/>
              <a:satOff val="-5635"/>
              <a:lumOff val="6177"/>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4ACB0660-563D-4542-ADA2-2DDF0A611F3A}">
      <dsp:nvSpPr>
        <dsp:cNvPr id="0" name=""/>
        <dsp:cNvSpPr/>
      </dsp:nvSpPr>
      <dsp:spPr>
        <a:xfrm>
          <a:off x="0" y="1242477"/>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Interest in empathy is seen in many professional fields, including psychotherapy, social services, nursing and teaching, amongst many others.</a:t>
          </a:r>
          <a:endParaRPr lang="en-US" sz="2400" kern="1200" dirty="0"/>
        </a:p>
      </dsp:txBody>
      <dsp:txXfrm>
        <a:off x="0" y="1242477"/>
        <a:ext cx="10058399" cy="1240657"/>
      </dsp:txXfrm>
    </dsp:sp>
    <dsp:sp modelId="{62594294-C669-4C4F-99B9-6A69D486018E}">
      <dsp:nvSpPr>
        <dsp:cNvPr id="0" name=""/>
        <dsp:cNvSpPr/>
      </dsp:nvSpPr>
      <dsp:spPr>
        <a:xfrm>
          <a:off x="0" y="2483134"/>
          <a:ext cx="10058399" cy="0"/>
        </a:xfrm>
        <a:prstGeom prst="line">
          <a:avLst/>
        </a:prstGeom>
        <a:solidFill>
          <a:schemeClr val="accent5">
            <a:hueOff val="2356783"/>
            <a:satOff val="-11270"/>
            <a:lumOff val="12353"/>
            <a:alphaOff val="0"/>
          </a:schemeClr>
        </a:solidFill>
        <a:ln w="12700" cap="flat" cmpd="sng" algn="ctr">
          <a:solidFill>
            <a:schemeClr val="accent5">
              <a:hueOff val="2356783"/>
              <a:satOff val="-11270"/>
              <a:lumOff val="12353"/>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EA4BB07-22CB-4958-B5D0-0DFD3B56798D}">
      <dsp:nvSpPr>
        <dsp:cNvPr id="0" name=""/>
        <dsp:cNvSpPr/>
      </dsp:nvSpPr>
      <dsp:spPr>
        <a:xfrm>
          <a:off x="0" y="2483134"/>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endParaRPr lang="en-US" sz="2400" kern="1200" dirty="0"/>
        </a:p>
      </dsp:txBody>
      <dsp:txXfrm>
        <a:off x="0" y="2483134"/>
        <a:ext cx="10058399" cy="12406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B060C8-4C90-4692-9D27-9B3F1C0C163E}">
      <dsp:nvSpPr>
        <dsp:cNvPr id="0" name=""/>
        <dsp:cNvSpPr/>
      </dsp:nvSpPr>
      <dsp:spPr>
        <a:xfrm>
          <a:off x="0" y="1819"/>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FAAF4F79-8908-48AB-82F4-5F90AFA44B5A}">
      <dsp:nvSpPr>
        <dsp:cNvPr id="0" name=""/>
        <dsp:cNvSpPr/>
      </dsp:nvSpPr>
      <dsp:spPr>
        <a:xfrm>
          <a:off x="0" y="1819"/>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When Batson investigated the understanding of Empathy, he concluded that the common understanding of empathy is when</a:t>
          </a:r>
          <a:endParaRPr lang="en-US" sz="1900" kern="1200"/>
        </a:p>
      </dsp:txBody>
      <dsp:txXfrm>
        <a:off x="0" y="1819"/>
        <a:ext cx="10058399" cy="1240657"/>
      </dsp:txXfrm>
    </dsp:sp>
    <dsp:sp modelId="{53977FC0-FA95-48DE-8F65-BA1F4EACD321}">
      <dsp:nvSpPr>
        <dsp:cNvPr id="0" name=""/>
        <dsp:cNvSpPr/>
      </dsp:nvSpPr>
      <dsp:spPr>
        <a:xfrm>
          <a:off x="0" y="1242477"/>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56388B2-6B75-4AAA-BC68-434DCBB1E5B2}">
      <dsp:nvSpPr>
        <dsp:cNvPr id="0" name=""/>
        <dsp:cNvSpPr/>
      </dsp:nvSpPr>
      <dsp:spPr>
        <a:xfrm>
          <a:off x="0" y="1242477"/>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“one person can come to know the internal state of another and can be motivated to respond with sensitive care” (Batson, 2011). </a:t>
          </a:r>
          <a:endParaRPr lang="en-US" sz="1900" kern="1200"/>
        </a:p>
      </dsp:txBody>
      <dsp:txXfrm>
        <a:off x="0" y="1242477"/>
        <a:ext cx="10058399" cy="1240657"/>
      </dsp:txXfrm>
    </dsp:sp>
    <dsp:sp modelId="{3736DC45-558E-420E-87E6-D800F762BA58}">
      <dsp:nvSpPr>
        <dsp:cNvPr id="0" name=""/>
        <dsp:cNvSpPr/>
      </dsp:nvSpPr>
      <dsp:spPr>
        <a:xfrm>
          <a:off x="0" y="2483134"/>
          <a:ext cx="100583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05A1ED8-D7B0-4EF7-8C00-993C394C0F9D}">
      <dsp:nvSpPr>
        <dsp:cNvPr id="0" name=""/>
        <dsp:cNvSpPr/>
      </dsp:nvSpPr>
      <dsp:spPr>
        <a:xfrm>
          <a:off x="0" y="2483134"/>
          <a:ext cx="10058399" cy="12406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However, even using these different phenomena, it can be tricky to define empathy. Even within Counselling and Psychotherapy there may be different </a:t>
          </a:r>
          <a:r>
            <a:rPr lang="en-GB" sz="1900" kern="1200">
              <a:latin typeface="Calibri Light" panose="020F0302020204030204"/>
            </a:rPr>
            <a:t>understanding</a:t>
          </a:r>
          <a:r>
            <a:rPr lang="en-GB" sz="1900" kern="1200"/>
            <a:t> of what empathy might mean. </a:t>
          </a:r>
          <a:br>
            <a:rPr lang="en-GB" sz="1900" kern="1200" dirty="0"/>
          </a:br>
          <a:endParaRPr lang="en-US" sz="1900" kern="1200" dirty="0"/>
        </a:p>
      </dsp:txBody>
      <dsp:txXfrm>
        <a:off x="0" y="2483134"/>
        <a:ext cx="10058399" cy="12406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ED11E0-4313-4239-9C98-B021E27E8B1B}">
      <dsp:nvSpPr>
        <dsp:cNvPr id="0" name=""/>
        <dsp:cNvSpPr/>
      </dsp:nvSpPr>
      <dsp:spPr>
        <a:xfrm>
          <a:off x="0" y="820856"/>
          <a:ext cx="6910387" cy="15154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B3FD50-CBA2-4B09-B141-394471E37BA0}">
      <dsp:nvSpPr>
        <dsp:cNvPr id="0" name=""/>
        <dsp:cNvSpPr/>
      </dsp:nvSpPr>
      <dsp:spPr>
        <a:xfrm>
          <a:off x="458416" y="1161827"/>
          <a:ext cx="833485" cy="83348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1DBBAD-1AA7-44D7-8BB9-22E253B7D552}">
      <dsp:nvSpPr>
        <dsp:cNvPr id="0" name=""/>
        <dsp:cNvSpPr/>
      </dsp:nvSpPr>
      <dsp:spPr>
        <a:xfrm>
          <a:off x="1750318" y="820856"/>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844550">
            <a:lnSpc>
              <a:spcPct val="100000"/>
            </a:lnSpc>
            <a:spcBef>
              <a:spcPct val="0"/>
            </a:spcBef>
            <a:spcAft>
              <a:spcPct val="35000"/>
            </a:spcAft>
            <a:buNone/>
          </a:pPr>
          <a:r>
            <a:rPr lang="en-GB" sz="1900" kern="1200" dirty="0"/>
            <a:t>Neuroscience is demonstrating that there are neural pathways for empathy. We’ll be exploring Mirror Neurons shortly.</a:t>
          </a:r>
          <a:endParaRPr lang="en-US" sz="1900" kern="1200" dirty="0"/>
        </a:p>
      </dsp:txBody>
      <dsp:txXfrm>
        <a:off x="1750318" y="820856"/>
        <a:ext cx="5160068" cy="1515427"/>
      </dsp:txXfrm>
    </dsp:sp>
    <dsp:sp modelId="{CE040877-9FFF-4EA1-ADE4-610A325A3DF4}">
      <dsp:nvSpPr>
        <dsp:cNvPr id="0" name=""/>
        <dsp:cNvSpPr/>
      </dsp:nvSpPr>
      <dsp:spPr>
        <a:xfrm>
          <a:off x="0" y="2715140"/>
          <a:ext cx="6910387" cy="15154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795A19-8198-437B-A5FA-37D7D92313FF}">
      <dsp:nvSpPr>
        <dsp:cNvPr id="0" name=""/>
        <dsp:cNvSpPr/>
      </dsp:nvSpPr>
      <dsp:spPr>
        <a:xfrm>
          <a:off x="458416" y="3056112"/>
          <a:ext cx="833485" cy="83348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8A9E889-DC9A-401F-BDCD-89A2BC91FB55}">
      <dsp:nvSpPr>
        <dsp:cNvPr id="0" name=""/>
        <dsp:cNvSpPr/>
      </dsp:nvSpPr>
      <dsp:spPr>
        <a:xfrm>
          <a:off x="1750318" y="2715140"/>
          <a:ext cx="5160068" cy="1515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383" tIns="160383" rIns="160383" bIns="160383" numCol="1" spcCol="1270" anchor="ctr" anchorCtr="0">
          <a:noAutofit/>
        </a:bodyPr>
        <a:lstStyle/>
        <a:p>
          <a:pPr marL="0" lvl="0" indent="0" algn="l" defTabSz="844550">
            <a:lnSpc>
              <a:spcPct val="100000"/>
            </a:lnSpc>
            <a:spcBef>
              <a:spcPct val="0"/>
            </a:spcBef>
            <a:spcAft>
              <a:spcPct val="35000"/>
            </a:spcAft>
            <a:buNone/>
          </a:pPr>
          <a:r>
            <a:rPr lang="en-GB" sz="1900" kern="1200"/>
            <a:t>What is attachment? And why might empathy be a necessary aspect of this?</a:t>
          </a:r>
          <a:endParaRPr lang="en-US" sz="1900" kern="1200"/>
        </a:p>
      </dsp:txBody>
      <dsp:txXfrm>
        <a:off x="1750318" y="2715140"/>
        <a:ext cx="5160068" cy="15154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31058-AF60-4811-9B60-75016226B64A}">
      <dsp:nvSpPr>
        <dsp:cNvPr id="0" name=""/>
        <dsp:cNvSpPr/>
      </dsp:nvSpPr>
      <dsp:spPr>
        <a:xfrm>
          <a:off x="0" y="902125"/>
          <a:ext cx="1771346" cy="247988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101" tIns="330200" rIns="138101" bIns="330200" numCol="1" spcCol="1270" anchor="t" anchorCtr="0">
          <a:noAutofit/>
        </a:bodyPr>
        <a:lstStyle/>
        <a:p>
          <a:pPr marL="0" lvl="0" indent="0" algn="l" defTabSz="488950">
            <a:lnSpc>
              <a:spcPct val="90000"/>
            </a:lnSpc>
            <a:spcBef>
              <a:spcPct val="0"/>
            </a:spcBef>
            <a:spcAft>
              <a:spcPct val="35000"/>
            </a:spcAft>
            <a:buNone/>
          </a:pPr>
          <a:r>
            <a:rPr lang="en-GB" sz="1100" kern="1200">
              <a:hlinkClick xmlns:r="http://schemas.openxmlformats.org/officeDocument/2006/relationships" r:id="rId1"/>
            </a:rPr>
            <a:t>Mirror Neurons p.1</a:t>
          </a:r>
          <a:endParaRPr lang="en-US" sz="1100" kern="1200"/>
        </a:p>
      </dsp:txBody>
      <dsp:txXfrm>
        <a:off x="0" y="1844481"/>
        <a:ext cx="1771346" cy="1487931"/>
      </dsp:txXfrm>
    </dsp:sp>
    <dsp:sp modelId="{0A3D16B6-EACC-4384-8F25-7A0FE8CD4EE6}">
      <dsp:nvSpPr>
        <dsp:cNvPr id="0" name=""/>
        <dsp:cNvSpPr/>
      </dsp:nvSpPr>
      <dsp:spPr>
        <a:xfrm>
          <a:off x="513690" y="1150113"/>
          <a:ext cx="743965" cy="743965"/>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002" tIns="12700" rIns="58002" bIns="12700" numCol="1" spcCol="1270" anchor="ctr" anchorCtr="0">
          <a:noAutofit/>
        </a:bodyPr>
        <a:lstStyle/>
        <a:p>
          <a:pPr marL="0" lvl="0" indent="0" algn="ctr" defTabSz="1555750">
            <a:lnSpc>
              <a:spcPct val="90000"/>
            </a:lnSpc>
            <a:spcBef>
              <a:spcPct val="0"/>
            </a:spcBef>
            <a:spcAft>
              <a:spcPct val="35000"/>
            </a:spcAft>
            <a:buNone/>
          </a:pPr>
          <a:r>
            <a:rPr lang="en-US" sz="3500" kern="1200"/>
            <a:t>1</a:t>
          </a:r>
        </a:p>
      </dsp:txBody>
      <dsp:txXfrm>
        <a:off x="622641" y="1259064"/>
        <a:ext cx="526063" cy="526063"/>
      </dsp:txXfrm>
    </dsp:sp>
    <dsp:sp modelId="{F162E58A-35A5-4DB0-80A5-D54224301FA7}">
      <dsp:nvSpPr>
        <dsp:cNvPr id="0" name=""/>
        <dsp:cNvSpPr/>
      </dsp:nvSpPr>
      <dsp:spPr>
        <a:xfrm>
          <a:off x="0" y="3381938"/>
          <a:ext cx="1771346"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3601C8-C543-458F-83A4-214DC8CA6C3A}">
      <dsp:nvSpPr>
        <dsp:cNvPr id="0" name=""/>
        <dsp:cNvSpPr/>
      </dsp:nvSpPr>
      <dsp:spPr>
        <a:xfrm>
          <a:off x="1948481" y="902125"/>
          <a:ext cx="1771346" cy="2479885"/>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101" tIns="330200" rIns="138101" bIns="330200" numCol="1" spcCol="1270" anchor="t" anchorCtr="0">
          <a:noAutofit/>
        </a:bodyPr>
        <a:lstStyle/>
        <a:p>
          <a:pPr marL="0" lvl="0" indent="0" algn="l" defTabSz="488950">
            <a:lnSpc>
              <a:spcPct val="90000"/>
            </a:lnSpc>
            <a:spcBef>
              <a:spcPct val="0"/>
            </a:spcBef>
            <a:spcAft>
              <a:spcPct val="35000"/>
            </a:spcAft>
            <a:buNone/>
          </a:pPr>
          <a:r>
            <a:rPr lang="en-GB" sz="1100" kern="1200">
              <a:hlinkClick xmlns:r="http://schemas.openxmlformats.org/officeDocument/2006/relationships" r:id="rId2"/>
            </a:rPr>
            <a:t>Mirror Neurons p.2.</a:t>
          </a:r>
          <a:endParaRPr lang="en-US" sz="1100" kern="1200"/>
        </a:p>
      </dsp:txBody>
      <dsp:txXfrm>
        <a:off x="1948481" y="1844481"/>
        <a:ext cx="1771346" cy="1487931"/>
      </dsp:txXfrm>
    </dsp:sp>
    <dsp:sp modelId="{475A0B29-3719-405B-8524-0912F8B4D686}">
      <dsp:nvSpPr>
        <dsp:cNvPr id="0" name=""/>
        <dsp:cNvSpPr/>
      </dsp:nvSpPr>
      <dsp:spPr>
        <a:xfrm>
          <a:off x="2462172" y="1150113"/>
          <a:ext cx="743965" cy="743965"/>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002" tIns="12700" rIns="58002" bIns="12700" numCol="1" spcCol="1270" anchor="ctr" anchorCtr="0">
          <a:noAutofit/>
        </a:bodyPr>
        <a:lstStyle/>
        <a:p>
          <a:pPr marL="0" lvl="0" indent="0" algn="ctr" defTabSz="1555750">
            <a:lnSpc>
              <a:spcPct val="90000"/>
            </a:lnSpc>
            <a:spcBef>
              <a:spcPct val="0"/>
            </a:spcBef>
            <a:spcAft>
              <a:spcPct val="35000"/>
            </a:spcAft>
            <a:buNone/>
          </a:pPr>
          <a:r>
            <a:rPr lang="en-US" sz="3500" kern="1200"/>
            <a:t>2</a:t>
          </a:r>
        </a:p>
      </dsp:txBody>
      <dsp:txXfrm>
        <a:off x="2571123" y="1259064"/>
        <a:ext cx="526063" cy="526063"/>
      </dsp:txXfrm>
    </dsp:sp>
    <dsp:sp modelId="{555B406F-BFF7-4A26-B49A-E93962577631}">
      <dsp:nvSpPr>
        <dsp:cNvPr id="0" name=""/>
        <dsp:cNvSpPr/>
      </dsp:nvSpPr>
      <dsp:spPr>
        <a:xfrm>
          <a:off x="1948481" y="3381938"/>
          <a:ext cx="1771346"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BFCE7A-E8BB-4E44-A671-B699FBFF4C6B}">
      <dsp:nvSpPr>
        <dsp:cNvPr id="0" name=""/>
        <dsp:cNvSpPr/>
      </dsp:nvSpPr>
      <dsp:spPr>
        <a:xfrm>
          <a:off x="3896963" y="902125"/>
          <a:ext cx="1771346" cy="2479885"/>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8101" tIns="330200" rIns="138101" bIns="330200" numCol="1" spcCol="1270" anchor="t" anchorCtr="0">
          <a:noAutofit/>
        </a:bodyPr>
        <a:lstStyle/>
        <a:p>
          <a:pPr marL="0" lvl="0" indent="0" algn="l" defTabSz="488950">
            <a:lnSpc>
              <a:spcPct val="90000"/>
            </a:lnSpc>
            <a:spcBef>
              <a:spcPct val="0"/>
            </a:spcBef>
            <a:spcAft>
              <a:spcPct val="35000"/>
            </a:spcAft>
            <a:buNone/>
          </a:pPr>
          <a:r>
            <a:rPr lang="en-GB" sz="1100" kern="1200"/>
            <a:t>Spend a little time working in small groups critiquing the idea of mirror neurons.</a:t>
          </a:r>
          <a:endParaRPr lang="en-US" sz="1100" kern="1200"/>
        </a:p>
      </dsp:txBody>
      <dsp:txXfrm>
        <a:off x="3896963" y="1844481"/>
        <a:ext cx="1771346" cy="1487931"/>
      </dsp:txXfrm>
    </dsp:sp>
    <dsp:sp modelId="{5917FFD2-F58A-4AAE-BBBA-770625882D93}">
      <dsp:nvSpPr>
        <dsp:cNvPr id="0" name=""/>
        <dsp:cNvSpPr/>
      </dsp:nvSpPr>
      <dsp:spPr>
        <a:xfrm>
          <a:off x="4410653" y="1150113"/>
          <a:ext cx="743965" cy="743965"/>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8002" tIns="12700" rIns="58002" bIns="12700" numCol="1" spcCol="1270" anchor="ctr" anchorCtr="0">
          <a:noAutofit/>
        </a:bodyPr>
        <a:lstStyle/>
        <a:p>
          <a:pPr marL="0" lvl="0" indent="0" algn="ctr" defTabSz="1555750">
            <a:lnSpc>
              <a:spcPct val="90000"/>
            </a:lnSpc>
            <a:spcBef>
              <a:spcPct val="0"/>
            </a:spcBef>
            <a:spcAft>
              <a:spcPct val="35000"/>
            </a:spcAft>
            <a:buNone/>
          </a:pPr>
          <a:r>
            <a:rPr lang="en-US" sz="3500" kern="1200"/>
            <a:t>3</a:t>
          </a:r>
        </a:p>
      </dsp:txBody>
      <dsp:txXfrm>
        <a:off x="4519604" y="1259064"/>
        <a:ext cx="526063" cy="526063"/>
      </dsp:txXfrm>
    </dsp:sp>
    <dsp:sp modelId="{C1D780CB-C961-4C76-A8F0-59A04AEB0340}">
      <dsp:nvSpPr>
        <dsp:cNvPr id="0" name=""/>
        <dsp:cNvSpPr/>
      </dsp:nvSpPr>
      <dsp:spPr>
        <a:xfrm>
          <a:off x="3896963" y="3381938"/>
          <a:ext cx="1771346"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8B050D-C479-4A69-8BE8-E0BE08F2F7B1}"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2D1160-0940-4C1F-8707-29E1484B38E7}" type="slidenum">
              <a:rPr lang="en-GB" smtClean="0"/>
              <a:t>‹#›</a:t>
            </a:fld>
            <a:endParaRPr lang="en-GB"/>
          </a:p>
        </p:txBody>
      </p:sp>
    </p:spTree>
    <p:extLst>
      <p:ext uri="{BB962C8B-B14F-4D97-AF65-F5344CB8AC3E}">
        <p14:creationId xmlns:p14="http://schemas.microsoft.com/office/powerpoint/2010/main" val="3566948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Having a time and place to talk, having someone case, listen and understand,</a:t>
            </a:r>
            <a:r>
              <a:rPr lang="en-GB" baseline="0" dirty="0"/>
              <a:t> encouragement and an externality. </a:t>
            </a:r>
          </a:p>
          <a:p>
            <a:endParaRPr lang="en-GB" baseline="0" dirty="0"/>
          </a:p>
          <a:p>
            <a:r>
              <a:rPr lang="en-GB" baseline="0" dirty="0"/>
              <a:t>These studies highlight that relational aspects such as empathy and UPR are just as important in approaches such as CBT as they are in </a:t>
            </a:r>
            <a:r>
              <a:rPr lang="en-GB" baseline="0" dirty="0" err="1"/>
              <a:t>Humansitic</a:t>
            </a:r>
            <a:r>
              <a:rPr lang="en-GB" baseline="0" dirty="0"/>
              <a:t> therapies.</a:t>
            </a:r>
          </a:p>
          <a:p>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6</a:t>
            </a:fld>
            <a:endParaRPr lang="en-GB"/>
          </a:p>
        </p:txBody>
      </p:sp>
    </p:spTree>
    <p:extLst>
      <p:ext uri="{BB962C8B-B14F-4D97-AF65-F5344CB8AC3E}">
        <p14:creationId xmlns:p14="http://schemas.microsoft.com/office/powerpoint/2010/main" val="6508665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7</a:t>
            </a:fld>
            <a:endParaRPr lang="en-GB"/>
          </a:p>
        </p:txBody>
      </p:sp>
    </p:spTree>
    <p:extLst>
      <p:ext uri="{BB962C8B-B14F-4D97-AF65-F5344CB8AC3E}">
        <p14:creationId xmlns:p14="http://schemas.microsoft.com/office/powerpoint/2010/main" val="4239642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depth</a:t>
            </a:r>
            <a:r>
              <a:rPr lang="en-GB" baseline="0" dirty="0"/>
              <a:t> group work exploring the therapeutic </a:t>
            </a:r>
            <a:r>
              <a:rPr lang="en-GB" baseline="0" dirty="0" err="1"/>
              <a:t>relationship..Trying</a:t>
            </a:r>
            <a:r>
              <a:rPr lang="en-GB" baseline="0" dirty="0"/>
              <a:t> to pin it down.</a:t>
            </a:r>
          </a:p>
          <a:p>
            <a:r>
              <a:rPr lang="en-GB" baseline="0" dirty="0"/>
              <a:t>The alliance, what is that, what underpins that, what skills might be used?</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10</a:t>
            </a:fld>
            <a:endParaRPr lang="en-GB"/>
          </a:p>
        </p:txBody>
      </p:sp>
    </p:spTree>
    <p:extLst>
      <p:ext uri="{BB962C8B-B14F-4D97-AF65-F5344CB8AC3E}">
        <p14:creationId xmlns:p14="http://schemas.microsoft.com/office/powerpoint/2010/main" val="6722003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about who is involved,</a:t>
            </a:r>
            <a:r>
              <a:rPr lang="en-GB" baseline="0" dirty="0"/>
              <a:t> what might they be doing, maybe include the core conditions, </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12</a:t>
            </a:fld>
            <a:endParaRPr lang="en-GB"/>
          </a:p>
        </p:txBody>
      </p:sp>
    </p:spTree>
    <p:extLst>
      <p:ext uri="{BB962C8B-B14F-4D97-AF65-F5344CB8AC3E}">
        <p14:creationId xmlns:p14="http://schemas.microsoft.com/office/powerpoint/2010/main" val="24129828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16</a:t>
            </a:fld>
            <a:endParaRPr lang="en-GB"/>
          </a:p>
        </p:txBody>
      </p:sp>
    </p:spTree>
    <p:extLst>
      <p:ext uri="{BB962C8B-B14F-4D97-AF65-F5344CB8AC3E}">
        <p14:creationId xmlns:p14="http://schemas.microsoft.com/office/powerpoint/2010/main" val="32086247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statement was used by the task force when</a:t>
            </a:r>
            <a:r>
              <a:rPr lang="en-GB" baseline="0" dirty="0"/>
              <a:t> they were exploring and identifying the meaning of empathy.</a:t>
            </a:r>
            <a:endParaRPr lang="en-GB" dirty="0"/>
          </a:p>
        </p:txBody>
      </p:sp>
      <p:sp>
        <p:nvSpPr>
          <p:cNvPr id="4" name="Slide Number Placeholder 3"/>
          <p:cNvSpPr>
            <a:spLocks noGrp="1"/>
          </p:cNvSpPr>
          <p:nvPr>
            <p:ph type="sldNum" sz="quarter" idx="10"/>
          </p:nvPr>
        </p:nvSpPr>
        <p:spPr/>
        <p:txBody>
          <a:bodyPr/>
          <a:lstStyle/>
          <a:p>
            <a:fld id="{272D1160-0940-4C1F-8707-29E1484B38E7}" type="slidenum">
              <a:rPr lang="en-GB" smtClean="0"/>
              <a:t>17</a:t>
            </a:fld>
            <a:endParaRPr lang="en-GB"/>
          </a:p>
        </p:txBody>
      </p:sp>
    </p:spTree>
    <p:extLst>
      <p:ext uri="{BB962C8B-B14F-4D97-AF65-F5344CB8AC3E}">
        <p14:creationId xmlns:p14="http://schemas.microsoft.com/office/powerpoint/2010/main" val="37456285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21</a:t>
            </a:fld>
            <a:endParaRPr lang="en-GB"/>
          </a:p>
        </p:txBody>
      </p:sp>
    </p:spTree>
    <p:extLst>
      <p:ext uri="{BB962C8B-B14F-4D97-AF65-F5344CB8AC3E}">
        <p14:creationId xmlns:p14="http://schemas.microsoft.com/office/powerpoint/2010/main" val="2879562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Segal, Elizabeth, et al. </a:t>
            </a:r>
            <a:r>
              <a:rPr lang="en-GB" i="1"/>
              <a:t>Assessing Empathy</a:t>
            </a:r>
            <a:r>
              <a:rPr lang="en-GB"/>
              <a:t>, Columbia University Press, 2017.</a:t>
            </a:r>
            <a:r>
              <a:rPr lang="en-GB" i="1"/>
              <a:t> ProQuest Ebook Central</a:t>
            </a:r>
            <a:r>
              <a:rPr lang="en-GB"/>
              <a:t>, http://ebookcentral.proquest.com/lib/trinity/detail.action?docID=5276014.</a:t>
            </a:r>
            <a:br>
              <a:rPr lang="en-GB" dirty="0"/>
            </a:br>
            <a:r>
              <a:rPr lang="en-GB"/>
              <a:t>Created from trinity on 2021-10-19 13:00:46.</a:t>
            </a:r>
            <a:endParaRPr lang="en-US"/>
          </a:p>
        </p:txBody>
      </p:sp>
      <p:sp>
        <p:nvSpPr>
          <p:cNvPr id="4" name="Slide Number Placeholder 3"/>
          <p:cNvSpPr>
            <a:spLocks noGrp="1"/>
          </p:cNvSpPr>
          <p:nvPr>
            <p:ph type="sldNum" sz="quarter" idx="5"/>
          </p:nvPr>
        </p:nvSpPr>
        <p:spPr/>
        <p:txBody>
          <a:bodyPr/>
          <a:lstStyle/>
          <a:p>
            <a:fld id="{A20594D1-B12F-4A9C-87CB-8F36075FCF95}" type="slidenum">
              <a:rPr lang="en-GB"/>
              <a:t>26</a:t>
            </a:fld>
            <a:endParaRPr lang="en-GB"/>
          </a:p>
        </p:txBody>
      </p:sp>
    </p:spTree>
    <p:extLst>
      <p:ext uri="{BB962C8B-B14F-4D97-AF65-F5344CB8AC3E}">
        <p14:creationId xmlns:p14="http://schemas.microsoft.com/office/powerpoint/2010/main" val="36648323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 suggests that the best we can do is to acknowledge and understand these phenomena, clearly identify how we are defining empathy, and then be consistent in how we apply the term.</a:t>
            </a:r>
            <a:br>
              <a:rPr lang="en-US" dirty="0"/>
            </a:br>
            <a:endParaRPr lang="en-US" dirty="0"/>
          </a:p>
        </p:txBody>
      </p:sp>
      <p:sp>
        <p:nvSpPr>
          <p:cNvPr id="4" name="Slide Number Placeholder 3"/>
          <p:cNvSpPr>
            <a:spLocks noGrp="1"/>
          </p:cNvSpPr>
          <p:nvPr>
            <p:ph type="sldNum" sz="quarter" idx="5"/>
          </p:nvPr>
        </p:nvSpPr>
        <p:spPr/>
        <p:txBody>
          <a:bodyPr/>
          <a:lstStyle/>
          <a:p>
            <a:fld id="{A20594D1-B12F-4A9C-87CB-8F36075FCF95}" type="slidenum">
              <a:rPr lang="en-GB"/>
              <a:t>27</a:t>
            </a:fld>
            <a:endParaRPr lang="en-GB"/>
          </a:p>
        </p:txBody>
      </p:sp>
    </p:spTree>
    <p:extLst>
      <p:ext uri="{BB962C8B-B14F-4D97-AF65-F5344CB8AC3E}">
        <p14:creationId xmlns:p14="http://schemas.microsoft.com/office/powerpoint/2010/main" val="5084153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other words, the connection between empathy and attachment is circular. It takes empathic insights by caregivers to understand the needs of those for whom they are caring; when this process is successful, deep attachments that provide security for the young can develop. Secure attachment helps people respond to the distress or needs of others without raising their own distress levels; attachment-secure people are then able to go on and develop empathic relationships; and by doing so, they promote the cultivation of empathy in the next generation.</a:t>
            </a:r>
            <a:br>
              <a:rPr lang="en-US" dirty="0"/>
            </a:br>
            <a:r>
              <a:rPr lang="en-US"/>
              <a:t>Segal, Elizabeth, et al. </a:t>
            </a:r>
            <a:r>
              <a:rPr lang="en-US" i="1"/>
              <a:t>Assessing Empathy</a:t>
            </a:r>
            <a:r>
              <a:rPr lang="en-US"/>
              <a:t>, Columbia University Press, 2017.</a:t>
            </a:r>
            <a:r>
              <a:rPr lang="en-US" i="1"/>
              <a:t> ProQuest Ebook Central</a:t>
            </a:r>
            <a:r>
              <a:rPr lang="en-US"/>
              <a:t>, http://ebookcentral.proquest.com/lib/trinity/detail.action?docID=5276014.</a:t>
            </a:r>
            <a:br>
              <a:rPr lang="en-US" dirty="0"/>
            </a:br>
            <a:r>
              <a:rPr lang="en-US"/>
              <a:t>Created from trinity on 2021-10-19 13:44:11.</a:t>
            </a:r>
          </a:p>
        </p:txBody>
      </p:sp>
      <p:sp>
        <p:nvSpPr>
          <p:cNvPr id="4" name="Slide Number Placeholder 3"/>
          <p:cNvSpPr>
            <a:spLocks noGrp="1"/>
          </p:cNvSpPr>
          <p:nvPr>
            <p:ph type="sldNum" sz="quarter" idx="5"/>
          </p:nvPr>
        </p:nvSpPr>
        <p:spPr/>
        <p:txBody>
          <a:bodyPr/>
          <a:lstStyle/>
          <a:p>
            <a:fld id="{A20594D1-B12F-4A9C-87CB-8F36075FCF95}" type="slidenum">
              <a:rPr lang="en-GB"/>
              <a:t>29</a:t>
            </a:fld>
            <a:endParaRPr lang="en-GB"/>
          </a:p>
        </p:txBody>
      </p:sp>
    </p:spTree>
    <p:extLst>
      <p:ext uri="{BB962C8B-B14F-4D97-AF65-F5344CB8AC3E}">
        <p14:creationId xmlns:p14="http://schemas.microsoft.com/office/powerpoint/2010/main" val="4665748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of the strong link of empathy to nurturance and attachment, women are often assumed to be more empathic than men. Research varies on this, and findings suggest that there may be socialization that leads to women behaving or appearing to be more empathic than men, but not necessarily a biological difference (Ickes, Gesn, &amp; Graham, 2000).</a:t>
            </a:r>
            <a:br>
              <a:rPr lang="en-US" dirty="0">
                <a:cs typeface="+mn-lt"/>
              </a:rPr>
            </a:br>
            <a:r>
              <a:rPr lang="en-US">
                <a:cs typeface="+mn-lt"/>
              </a:rPr>
              <a:t>However neuroscience is finding evidence that women and men go through different neural pathways to find empathy. What do you think?</a:t>
            </a:r>
          </a:p>
          <a:p>
            <a:r>
              <a:rPr lang="en-US">
                <a:cs typeface="+mn-lt"/>
              </a:rPr>
              <a:t>There is still a lack of clear evidence either way.</a:t>
            </a:r>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30</a:t>
            </a:fld>
            <a:endParaRPr lang="en-GB"/>
          </a:p>
        </p:txBody>
      </p:sp>
    </p:spTree>
    <p:extLst>
      <p:ext uri="{BB962C8B-B14F-4D97-AF65-F5344CB8AC3E}">
        <p14:creationId xmlns:p14="http://schemas.microsoft.com/office/powerpoint/2010/main" val="2354310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 a therapeutic setting, the innate capability of the therapist to be empathic across cultures is assumed. It rests primarily on the ability of therapists to engage in perspective-taking coupled with attention to cultural diversity. Interpretation of client behaviors then falls under the realm of cultural competence, or the ability to engage with and understand clients of different backgrounds and experiences. But what about empathy between cultures in general, that is, outside the therapeutic environment? We are coming from a Western perspective.</a:t>
            </a:r>
          </a:p>
          <a:p>
            <a:r>
              <a:rPr lang="en-US">
                <a:cs typeface="+mn-lt"/>
              </a:rPr>
              <a:t>Hollan (2012) suggests that we need more ethnographic research on how empathy is experienced in different cultures.</a:t>
            </a:r>
            <a:br>
              <a:rPr lang="en-US" dirty="0">
                <a:cs typeface="+mn-lt"/>
              </a:rPr>
            </a:br>
            <a:endParaRPr lang="en-US">
              <a:cs typeface="Calibri"/>
            </a:endParaRPr>
          </a:p>
        </p:txBody>
      </p:sp>
      <p:sp>
        <p:nvSpPr>
          <p:cNvPr id="4" name="Slide Number Placeholder 3"/>
          <p:cNvSpPr>
            <a:spLocks noGrp="1"/>
          </p:cNvSpPr>
          <p:nvPr>
            <p:ph type="sldNum" sz="quarter" idx="5"/>
          </p:nvPr>
        </p:nvSpPr>
        <p:spPr/>
        <p:txBody>
          <a:bodyPr/>
          <a:lstStyle/>
          <a:p>
            <a:fld id="{A20594D1-B12F-4A9C-87CB-8F36075FCF95}" type="slidenum">
              <a:rPr lang="en-GB"/>
              <a:t>31</a:t>
            </a:fld>
            <a:endParaRPr lang="en-GB"/>
          </a:p>
        </p:txBody>
      </p:sp>
    </p:spTree>
    <p:extLst>
      <p:ext uri="{BB962C8B-B14F-4D97-AF65-F5344CB8AC3E}">
        <p14:creationId xmlns:p14="http://schemas.microsoft.com/office/powerpoint/2010/main" val="47846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Compassion is “the feeling that arises in witnessing another’s suffering and that motivates a subsequent desire to help”</a:t>
            </a:r>
            <a:br>
              <a:rPr lang="en-US" dirty="0">
                <a:cs typeface="+mn-lt"/>
              </a:rPr>
            </a:br>
            <a:endParaRPr lang="en-US" dirty="0">
              <a:cs typeface="+mn-lt"/>
            </a:endParaRPr>
          </a:p>
          <a:p>
            <a:endParaRPr lang="en-US" dirty="0">
              <a:cs typeface="+mn-lt"/>
            </a:endParaRPr>
          </a:p>
          <a:p>
            <a:r>
              <a:rPr lang="en-US"/>
              <a:t>With personal distress, one is more likely to avoid contact in order to not have to deal with the discomfort or anxiety that arises from the emotions of another. Such avoidance and self-focus are not empathy.</a:t>
            </a:r>
            <a:br>
              <a:rPr lang="en-US" dirty="0">
                <a:cs typeface="+mn-lt"/>
              </a:rPr>
            </a:br>
            <a:endParaRPr lang="en-US"/>
          </a:p>
        </p:txBody>
      </p:sp>
      <p:sp>
        <p:nvSpPr>
          <p:cNvPr id="4" name="Slide Number Placeholder 3"/>
          <p:cNvSpPr>
            <a:spLocks noGrp="1"/>
          </p:cNvSpPr>
          <p:nvPr>
            <p:ph type="sldNum" sz="quarter" idx="5"/>
          </p:nvPr>
        </p:nvSpPr>
        <p:spPr/>
        <p:txBody>
          <a:bodyPr/>
          <a:lstStyle/>
          <a:p>
            <a:fld id="{A20594D1-B12F-4A9C-87CB-8F36075FCF95}" type="slidenum">
              <a:rPr lang="en-GB"/>
              <a:t>34</a:t>
            </a:fld>
            <a:endParaRPr lang="en-GB"/>
          </a:p>
        </p:txBody>
      </p:sp>
    </p:spTree>
    <p:extLst>
      <p:ext uri="{BB962C8B-B14F-4D97-AF65-F5344CB8AC3E}">
        <p14:creationId xmlns:p14="http://schemas.microsoft.com/office/powerpoint/2010/main" val="32088783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CCBBF296-DAD5-4EF4-8695-9BC9CDF36512}" type="datetimeFigureOut">
              <a:rPr lang="en-GB" smtClean="0"/>
              <a:t>28/10/2022</a:t>
            </a:fld>
            <a:endParaRPr lang="en-GB"/>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28B7BA47-4F2B-4BC9-A967-D306BA09DC3D}" type="slidenum">
              <a:rPr lang="en-GB" smtClean="0"/>
              <a:t>‹#›</a:t>
            </a:fld>
            <a:endParaRPr lang="en-GB"/>
          </a:p>
        </p:txBody>
      </p:sp>
    </p:spTree>
    <p:extLst>
      <p:ext uri="{BB962C8B-B14F-4D97-AF65-F5344CB8AC3E}">
        <p14:creationId xmlns:p14="http://schemas.microsoft.com/office/powerpoint/2010/main" val="3335074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BBF296-DAD5-4EF4-8695-9BC9CDF36512}"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14687583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CBBF296-DAD5-4EF4-8695-9BC9CDF36512}" type="datetimeFigureOut">
              <a:rPr lang="en-GB" smtClean="0"/>
              <a:t>28/10/2022</a:t>
            </a:fld>
            <a:endParaRPr lang="en-GB"/>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a:p>
        </p:txBody>
      </p:sp>
      <p:sp>
        <p:nvSpPr>
          <p:cNvPr id="6" name="Slide Number Placeholder 5"/>
          <p:cNvSpPr>
            <a:spLocks noGrp="1"/>
          </p:cNvSpPr>
          <p:nvPr>
            <p:ph type="sldNum" sz="quarter" idx="12"/>
          </p:nvPr>
        </p:nvSpPr>
        <p:spPr>
          <a:xfrm>
            <a:off x="8604504" y="5211060"/>
            <a:ext cx="2112264" cy="228600"/>
          </a:xfrm>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392943337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BBF296-DAD5-4EF4-8695-9BC9CDF36512}" type="datetimeFigureOut">
              <a:rPr lang="en-GB" smtClean="0"/>
              <a:t>28/10/2022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66893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BBF296-DAD5-4EF4-8695-9BC9CDF36512}" type="datetimeFigureOut">
              <a:rPr lang="en-GB" smtClean="0"/>
              <a:t>28/10/2022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717825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BBF296-DAD5-4EF4-8695-9BC9CDF36512}" type="datetimeFigureOut">
              <a:rPr lang="en-GB" smtClean="0"/>
              <a:t>28/10/2022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9464350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BBF296-DAD5-4EF4-8695-9BC9CDF36512}" type="datetimeFigureOut">
              <a:rPr lang="en-GB" smtClean="0"/>
              <a:t>28/10/2022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32817746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CCBBF296-DAD5-4EF4-8695-9BC9CDF36512}" type="datetimeFigureOut">
              <a:rPr lang="en-GB" smtClean="0"/>
              <a:t>28/10/2022</a:t>
            </a:fld>
            <a:endParaRPr lang="en-GB"/>
          </a:p>
        </p:txBody>
      </p:sp>
      <p:sp>
        <p:nvSpPr>
          <p:cNvPr id="9" name="Footer Placeholder 8"/>
          <p:cNvSpPr>
            <a:spLocks noGrp="1"/>
          </p:cNvSpPr>
          <p:nvPr>
            <p:ph type="ftr" sz="quarter" idx="11"/>
          </p:nvPr>
        </p:nvSpPr>
        <p:spPr/>
        <p:txBody>
          <a:bodyPr/>
          <a:lstStyle>
            <a:lvl1pPr algn="r">
              <a:defRPr/>
            </a:lvl1pPr>
          </a:lstStyle>
          <a:p>
            <a:endParaRPr lang="en-GB"/>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28B7BA47-4F2B-4BC9-A967-D306BA09DC3D}" type="slidenum">
              <a:rPr lang="en-GB" smtClean="0"/>
              <a:t>‹#›</a:t>
            </a:fld>
            <a:endParaRPr lang="en-GB"/>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47004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CCBBF296-DAD5-4EF4-8695-9BC9CDF36512}" type="datetimeFigureOut">
              <a:rPr lang="en-GB" smtClean="0"/>
              <a:t>28/10/2022</a:t>
            </a:fld>
            <a:endParaRPr lang="en-GB"/>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28B7BA47-4F2B-4BC9-A967-D306BA09DC3D}" type="slidenum">
              <a:rPr lang="en-GB" smtClean="0"/>
              <a:t>‹#›</a:t>
            </a:fld>
            <a:endParaRPr lang="en-GB"/>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41613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BBF296-DAD5-4EF4-8695-9BC9CDF36512}"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16104553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BBF296-DAD5-4EF4-8695-9BC9CDF36512}" type="datetimeFigureOut">
              <a:rPr lang="en-GB" smtClean="0"/>
              <a:t>28/10/2022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8B7BA47-4F2B-4BC9-A967-D306BA09DC3D}" type="slidenum">
              <a:rPr lang="en-GB" smtClean="0"/>
              <a:t>‹#›</a:t>
            </a:fld>
            <a:endParaRPr lang="en-GB"/>
          </a:p>
        </p:txBody>
      </p:sp>
    </p:spTree>
    <p:extLst>
      <p:ext uri="{BB962C8B-B14F-4D97-AF65-F5344CB8AC3E}">
        <p14:creationId xmlns:p14="http://schemas.microsoft.com/office/powerpoint/2010/main" val="537755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CBBF296-DAD5-4EF4-8695-9BC9CDF36512}" type="datetimeFigureOut">
              <a:rPr lang="en-GB" smtClean="0"/>
              <a:t>28/10/2022</a:t>
            </a:fld>
            <a:endParaRPr lang="en-GB"/>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28B7BA47-4F2B-4BC9-A967-D306BA09DC3D}" type="slidenum">
              <a:rPr lang="en-GB" smtClean="0"/>
              <a:t>‹#›</a:t>
            </a:fld>
            <a:endParaRPr lang="en-GB"/>
          </a:p>
        </p:txBody>
      </p:sp>
    </p:spTree>
    <p:extLst>
      <p:ext uri="{BB962C8B-B14F-4D97-AF65-F5344CB8AC3E}">
        <p14:creationId xmlns:p14="http://schemas.microsoft.com/office/powerpoint/2010/main" val="347490528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horeline.edu/dchris/psych236/Documents/Rogers.pdf"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1Evwgu369Jw?feature=oembed" TargetMode="Externa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0.svg"/></Relationships>
</file>

<file path=ppt/slides/_rels/slide3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Therapeutic Relationship</a:t>
            </a:r>
            <a:br>
              <a:rPr lang="en-GB" dirty="0"/>
            </a:br>
            <a:r>
              <a:rPr lang="en-GB" dirty="0"/>
              <a:t> &amp; Empathy</a:t>
            </a:r>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71111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a:t>
            </a:r>
          </a:p>
        </p:txBody>
      </p:sp>
      <p:sp>
        <p:nvSpPr>
          <p:cNvPr id="3" name="Content Placeholder 2"/>
          <p:cNvSpPr>
            <a:spLocks noGrp="1"/>
          </p:cNvSpPr>
          <p:nvPr>
            <p:ph idx="1"/>
          </p:nvPr>
        </p:nvSpPr>
        <p:spPr/>
        <p:txBody>
          <a:bodyPr/>
          <a:lstStyle/>
          <a:p>
            <a:r>
              <a:rPr lang="en-GB" dirty="0"/>
              <a:t>To consider the evidence relating to the therapeutic relationship</a:t>
            </a:r>
          </a:p>
          <a:p>
            <a:r>
              <a:rPr lang="en-GB" dirty="0"/>
              <a:t>To explore the quality of the client/therapist engagement</a:t>
            </a:r>
          </a:p>
          <a:p>
            <a:r>
              <a:rPr lang="en-GB" dirty="0"/>
              <a:t>To begin to look at interpersonal skills (Empathy)</a:t>
            </a:r>
          </a:p>
        </p:txBody>
      </p:sp>
    </p:spTree>
    <p:extLst>
      <p:ext uri="{BB962C8B-B14F-4D97-AF65-F5344CB8AC3E}">
        <p14:creationId xmlns:p14="http://schemas.microsoft.com/office/powerpoint/2010/main" val="1685985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Therapeutic Relationship</a:t>
            </a:r>
          </a:p>
        </p:txBody>
      </p:sp>
      <p:sp>
        <p:nvSpPr>
          <p:cNvPr id="3" name="Content Placeholder 2"/>
          <p:cNvSpPr>
            <a:spLocks noGrp="1"/>
          </p:cNvSpPr>
          <p:nvPr>
            <p:ph idx="1"/>
          </p:nvPr>
        </p:nvSpPr>
        <p:spPr/>
        <p:txBody>
          <a:bodyPr/>
          <a:lstStyle/>
          <a:p>
            <a:r>
              <a:rPr lang="en-GB" dirty="0"/>
              <a:t>How important is this?</a:t>
            </a:r>
          </a:p>
          <a:p>
            <a:r>
              <a:rPr lang="en-GB" dirty="0"/>
              <a:t>Is it the be all and end all of Counselling work?</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80234" y="3345872"/>
            <a:ext cx="2398776" cy="3048000"/>
          </a:xfrm>
          <a:prstGeom prst="rect">
            <a:avLst/>
          </a:prstGeom>
        </p:spPr>
      </p:pic>
    </p:spTree>
    <p:extLst>
      <p:ext uri="{BB962C8B-B14F-4D97-AF65-F5344CB8AC3E}">
        <p14:creationId xmlns:p14="http://schemas.microsoft.com/office/powerpoint/2010/main" val="25188767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Carl Rogers</a:t>
            </a:r>
          </a:p>
        </p:txBody>
      </p:sp>
      <p:sp>
        <p:nvSpPr>
          <p:cNvPr id="3" name="Content Placeholder 2"/>
          <p:cNvSpPr>
            <a:spLocks noGrp="1"/>
          </p:cNvSpPr>
          <p:nvPr>
            <p:ph idx="1"/>
          </p:nvPr>
        </p:nvSpPr>
        <p:spPr/>
        <p:txBody>
          <a:bodyPr>
            <a:normAutofit/>
          </a:bodyPr>
          <a:lstStyle/>
          <a:p>
            <a:r>
              <a:rPr lang="en-GB" dirty="0"/>
              <a:t>Six necessary and sufficient conditions to support client growth.</a:t>
            </a:r>
          </a:p>
          <a:p>
            <a:r>
              <a:rPr lang="en-GB" dirty="0"/>
              <a:t>Two persons are in psychological contact.</a:t>
            </a:r>
          </a:p>
          <a:p>
            <a:r>
              <a:rPr lang="en-GB" dirty="0"/>
              <a:t>The first, whom we shall term the client, is in a state of incongruence, being vulnerable or anxious.</a:t>
            </a:r>
          </a:p>
          <a:p>
            <a:r>
              <a:rPr lang="en-GB" dirty="0"/>
              <a:t>The second person, whom we shall term the therapist, is congruent or integrated in the relationship.</a:t>
            </a:r>
          </a:p>
          <a:p>
            <a:r>
              <a:rPr lang="en-GB" dirty="0"/>
              <a:t>The therapist experiences unconditional positive regard for the client.</a:t>
            </a:r>
          </a:p>
          <a:p>
            <a:r>
              <a:rPr lang="en-GB" dirty="0"/>
              <a:t>The therapist experiences an empathic understanding of the client’s internal frame of reference and endeavours to communicate this experience to the client.</a:t>
            </a:r>
          </a:p>
          <a:p>
            <a:r>
              <a:rPr lang="en-GB" dirty="0"/>
              <a:t>The communication to the client of the therapist's empathic understanding and unconditional positive regard is to a minimal degree achieved.’</a:t>
            </a:r>
          </a:p>
          <a:p>
            <a:endParaRPr lang="en-GB" dirty="0"/>
          </a:p>
        </p:txBody>
      </p:sp>
    </p:spTree>
    <p:extLst>
      <p:ext uri="{BB962C8B-B14F-4D97-AF65-F5344CB8AC3E}">
        <p14:creationId xmlns:p14="http://schemas.microsoft.com/office/powerpoint/2010/main" val="2727636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Carl Rogers</a:t>
            </a:r>
          </a:p>
        </p:txBody>
      </p:sp>
      <p:sp>
        <p:nvSpPr>
          <p:cNvPr id="3" name="Content Placeholder 2"/>
          <p:cNvSpPr>
            <a:spLocks noGrp="1"/>
          </p:cNvSpPr>
          <p:nvPr>
            <p:ph idx="1"/>
          </p:nvPr>
        </p:nvSpPr>
        <p:spPr/>
        <p:txBody>
          <a:bodyPr>
            <a:normAutofit fontScale="92500" lnSpcReduction="10000"/>
          </a:bodyPr>
          <a:lstStyle/>
          <a:p>
            <a:r>
              <a:rPr lang="en-GB" i="1" dirty="0"/>
              <a:t>No other conditions are necessary. If these six conditions exist and continue over a period of time, this is sufficient. The process of constructive personality change will follow." (Rogers, 1957, p95–96).</a:t>
            </a:r>
          </a:p>
          <a:p>
            <a:endParaRPr lang="en-GB" i="1" dirty="0"/>
          </a:p>
          <a:p>
            <a:r>
              <a:rPr lang="en-GB" dirty="0"/>
              <a:t>What do you think?</a:t>
            </a:r>
          </a:p>
          <a:p>
            <a:endParaRPr lang="en-GB" i="1" dirty="0"/>
          </a:p>
          <a:p>
            <a:endParaRPr lang="en-GB" i="1" dirty="0"/>
          </a:p>
          <a:p>
            <a:endParaRPr lang="en-GB" i="1" dirty="0"/>
          </a:p>
          <a:p>
            <a:endParaRPr lang="en-GB" i="1" dirty="0"/>
          </a:p>
          <a:p>
            <a:pPr marL="0" indent="0">
              <a:buNone/>
            </a:pPr>
            <a:endParaRPr lang="en-GB" i="1" dirty="0"/>
          </a:p>
          <a:p>
            <a:endParaRPr lang="en-GB" i="1" dirty="0"/>
          </a:p>
          <a:p>
            <a:pPr marL="0" indent="0">
              <a:buNone/>
            </a:pPr>
            <a:r>
              <a:rPr lang="en-GB" sz="1200" dirty="0"/>
              <a:t>Rogers C (1957) ‘</a:t>
            </a:r>
            <a:r>
              <a:rPr lang="en-GB" sz="1200" dirty="0">
                <a:hlinkClick r:id="rId2"/>
              </a:rPr>
              <a:t>The Necessary and Sufficient Conditions of Therapeutic Personality Change</a:t>
            </a:r>
            <a:r>
              <a:rPr lang="en-GB" sz="1200" dirty="0"/>
              <a:t>’, </a:t>
            </a:r>
            <a:r>
              <a:rPr lang="en-GB" sz="1200" i="1" dirty="0"/>
              <a:t>Journal of Consulting Psychology</a:t>
            </a:r>
            <a:r>
              <a:rPr lang="en-GB" sz="1200" dirty="0"/>
              <a:t>, Vol. 21, pp 95–103</a:t>
            </a:r>
          </a:p>
        </p:txBody>
      </p:sp>
    </p:spTree>
    <p:extLst>
      <p:ext uri="{BB962C8B-B14F-4D97-AF65-F5344CB8AC3E}">
        <p14:creationId xmlns:p14="http://schemas.microsoft.com/office/powerpoint/2010/main" val="3049136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the evidence say?</a:t>
            </a:r>
          </a:p>
        </p:txBody>
      </p:sp>
      <p:sp>
        <p:nvSpPr>
          <p:cNvPr id="3" name="Content Placeholder 2"/>
          <p:cNvSpPr>
            <a:spLocks noGrp="1"/>
          </p:cNvSpPr>
          <p:nvPr>
            <p:ph idx="1"/>
          </p:nvPr>
        </p:nvSpPr>
        <p:spPr/>
        <p:txBody>
          <a:bodyPr/>
          <a:lstStyle/>
          <a:p>
            <a:r>
              <a:rPr lang="en-GB" dirty="0"/>
              <a:t>Studies indicate that clients value the therapeutic relationship and highlight the importance of this as they work towards their goals (</a:t>
            </a:r>
            <a:r>
              <a:rPr lang="en-GB" dirty="0" err="1"/>
              <a:t>Bohart</a:t>
            </a:r>
            <a:r>
              <a:rPr lang="en-GB" dirty="0"/>
              <a:t> and Tallman, 1999).</a:t>
            </a:r>
          </a:p>
          <a:p>
            <a:r>
              <a:rPr lang="en-GB" dirty="0"/>
              <a:t>Research has also demonstrated that most therapeutic approaches value the relationship, even those that are not relationally oriented, such as CBT (</a:t>
            </a:r>
            <a:r>
              <a:rPr lang="en-GB" dirty="0" err="1"/>
              <a:t>Keijsers</a:t>
            </a:r>
            <a:r>
              <a:rPr lang="en-GB" dirty="0"/>
              <a:t>, 2000).</a:t>
            </a:r>
          </a:p>
          <a:p>
            <a:r>
              <a:rPr lang="en-GB" dirty="0"/>
              <a:t>In fact, some studies go on to suggest that the therapeutic relationship is actually more helpful than the techniques of a particular approach (Ryan and </a:t>
            </a:r>
            <a:r>
              <a:rPr lang="en-GB" dirty="0" err="1"/>
              <a:t>Gizynski</a:t>
            </a:r>
            <a:r>
              <a:rPr lang="en-GB" dirty="0"/>
              <a:t>, 1971).</a:t>
            </a:r>
          </a:p>
        </p:txBody>
      </p:sp>
    </p:spTree>
    <p:extLst>
      <p:ext uri="{BB962C8B-B14F-4D97-AF65-F5344CB8AC3E}">
        <p14:creationId xmlns:p14="http://schemas.microsoft.com/office/powerpoint/2010/main" val="1591964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However…</a:t>
            </a:r>
          </a:p>
        </p:txBody>
      </p:sp>
      <p:sp>
        <p:nvSpPr>
          <p:cNvPr id="3" name="Content Placeholder 2"/>
          <p:cNvSpPr>
            <a:spLocks noGrp="1"/>
          </p:cNvSpPr>
          <p:nvPr>
            <p:ph idx="1"/>
          </p:nvPr>
        </p:nvSpPr>
        <p:spPr/>
        <p:txBody>
          <a:bodyPr/>
          <a:lstStyle/>
          <a:p>
            <a:r>
              <a:rPr lang="en-GB" dirty="0"/>
              <a:t>More recent studies have actually started to question this. </a:t>
            </a:r>
          </a:p>
          <a:p>
            <a:r>
              <a:rPr lang="en-GB" dirty="0"/>
              <a:t>Clark et al. (2004) demonstrated that clients actually felt that both the therapeutic relationship and the techniques were equally valid and both assisted the client to reach their goals, with no suggestion that the former was actually better than the latter.</a:t>
            </a:r>
          </a:p>
          <a:p>
            <a:r>
              <a:rPr lang="en-GB" dirty="0"/>
              <a:t>Consider self help books and web-based programmes. These have been found to be hugely successful for some clients, and often there is no engagement with a therapist during the programme.</a:t>
            </a:r>
          </a:p>
          <a:p>
            <a:pPr marL="0" indent="0">
              <a:buNone/>
            </a:pPr>
            <a:endParaRPr lang="en-GB" dirty="0"/>
          </a:p>
        </p:txBody>
      </p:sp>
    </p:spTree>
    <p:extLst>
      <p:ext uri="{BB962C8B-B14F-4D97-AF65-F5344CB8AC3E}">
        <p14:creationId xmlns:p14="http://schemas.microsoft.com/office/powerpoint/2010/main" val="768608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Carl Rogers</a:t>
            </a:r>
          </a:p>
        </p:txBody>
      </p:sp>
      <p:sp>
        <p:nvSpPr>
          <p:cNvPr id="3" name="Content Placeholder 2"/>
          <p:cNvSpPr>
            <a:spLocks noGrp="1"/>
          </p:cNvSpPr>
          <p:nvPr>
            <p:ph idx="1"/>
          </p:nvPr>
        </p:nvSpPr>
        <p:spPr/>
        <p:txBody>
          <a:bodyPr/>
          <a:lstStyle/>
          <a:p>
            <a:r>
              <a:rPr lang="en-GB" dirty="0"/>
              <a:t>Knowing a small amount of the evidence, what do you now feel about Rogers’ ideas of the necessary and sufficient conditions for growth?</a:t>
            </a:r>
          </a:p>
          <a:p>
            <a:r>
              <a:rPr lang="en-GB" dirty="0"/>
              <a:t>Do clients actually need a positive, therapeutic relationship to achieve goals?</a:t>
            </a:r>
          </a:p>
          <a:p>
            <a:pPr lvl="1"/>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47565" y="3391922"/>
            <a:ext cx="3777876" cy="2480334"/>
          </a:xfrm>
          <a:prstGeom prst="rect">
            <a:avLst/>
          </a:prstGeom>
        </p:spPr>
      </p:pic>
    </p:spTree>
    <p:extLst>
      <p:ext uri="{BB962C8B-B14F-4D97-AF65-F5344CB8AC3E}">
        <p14:creationId xmlns:p14="http://schemas.microsoft.com/office/powerpoint/2010/main" val="30579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Therapist engagement?</a:t>
            </a:r>
          </a:p>
        </p:txBody>
      </p:sp>
      <p:sp>
        <p:nvSpPr>
          <p:cNvPr id="3" name="Content Placeholder 2"/>
          <p:cNvSpPr>
            <a:spLocks noGrp="1"/>
          </p:cNvSpPr>
          <p:nvPr>
            <p:ph idx="1"/>
          </p:nvPr>
        </p:nvSpPr>
        <p:spPr/>
        <p:txBody>
          <a:bodyPr/>
          <a:lstStyle/>
          <a:p>
            <a:r>
              <a:rPr lang="en-GB" dirty="0"/>
              <a:t>A more recent study has actually found that it isn’t so much the client’s engagement with the therapist, as the therapist’s engagement and creation of a positive relationship. It doesn’t matter whether the client got on well or badly with the therapist, what actually matters is how much the therapist puts into that relationship (Baldwin, 2007)</a:t>
            </a:r>
          </a:p>
        </p:txBody>
      </p:sp>
    </p:spTree>
    <p:extLst>
      <p:ext uri="{BB962C8B-B14F-4D97-AF65-F5344CB8AC3E}">
        <p14:creationId xmlns:p14="http://schemas.microsoft.com/office/powerpoint/2010/main" val="42357898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 what actually is the therapeutic relationship?</a:t>
            </a:r>
          </a:p>
        </p:txBody>
      </p:sp>
      <p:sp>
        <p:nvSpPr>
          <p:cNvPr id="3" name="Content Placeholder 2"/>
          <p:cNvSpPr>
            <a:spLocks noGrp="1"/>
          </p:cNvSpPr>
          <p:nvPr>
            <p:ph idx="1"/>
          </p:nvPr>
        </p:nvSpPr>
        <p:spPr/>
        <p:txBody>
          <a:bodyPr/>
          <a:lstStyle/>
          <a:p>
            <a:r>
              <a:rPr lang="en-GB" dirty="0"/>
              <a:t>How do we define the relationship? Can we pin it down at all? What is happening between the two people?</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24437" y="3540778"/>
            <a:ext cx="2143125" cy="2143125"/>
          </a:xfrm>
          <a:prstGeom prst="rect">
            <a:avLst/>
          </a:prstGeom>
        </p:spPr>
      </p:pic>
    </p:spTree>
    <p:extLst>
      <p:ext uri="{BB962C8B-B14F-4D97-AF65-F5344CB8AC3E}">
        <p14:creationId xmlns:p14="http://schemas.microsoft.com/office/powerpoint/2010/main" val="2563631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Norcross, 2002</a:t>
            </a:r>
          </a:p>
        </p:txBody>
      </p:sp>
      <p:sp>
        <p:nvSpPr>
          <p:cNvPr id="3" name="Content Placeholder 2"/>
          <p:cNvSpPr>
            <a:spLocks noGrp="1"/>
          </p:cNvSpPr>
          <p:nvPr>
            <p:ph idx="1"/>
          </p:nvPr>
        </p:nvSpPr>
        <p:spPr/>
        <p:txBody>
          <a:bodyPr/>
          <a:lstStyle/>
          <a:p>
            <a:r>
              <a:rPr lang="en-GB" dirty="0"/>
              <a:t>‘The therapy relationship is like a diamond, a diamond composed of multiple, interconnected facets…a complex, reciprocal and multidimensional entity’ </a:t>
            </a:r>
          </a:p>
          <a:p>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936100" y="3195165"/>
            <a:ext cx="2479953" cy="3306488"/>
          </a:xfrm>
          <a:prstGeom prst="rect">
            <a:avLst/>
          </a:prstGeom>
        </p:spPr>
      </p:pic>
    </p:spTree>
    <p:extLst>
      <p:ext uri="{BB962C8B-B14F-4D97-AF65-F5344CB8AC3E}">
        <p14:creationId xmlns:p14="http://schemas.microsoft.com/office/powerpoint/2010/main" val="29334954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Think about your experience of the therapeutic relationship and try to pin down how you might describe it..</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663688" y="2103438"/>
            <a:ext cx="4864623" cy="3932237"/>
          </a:xfrm>
        </p:spPr>
      </p:pic>
    </p:spTree>
    <p:extLst>
      <p:ext uri="{BB962C8B-B14F-4D97-AF65-F5344CB8AC3E}">
        <p14:creationId xmlns:p14="http://schemas.microsoft.com/office/powerpoint/2010/main" val="4023184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t>Steering committee of the APA’s division of psychotherapy (division 29) Taskforce on Empirically Supported Therapy Relationships.</a:t>
            </a:r>
          </a:p>
        </p:txBody>
      </p:sp>
      <p:sp>
        <p:nvSpPr>
          <p:cNvPr id="3" name="Content Placeholder 2"/>
          <p:cNvSpPr>
            <a:spLocks noGrp="1"/>
          </p:cNvSpPr>
          <p:nvPr>
            <p:ph idx="1"/>
          </p:nvPr>
        </p:nvSpPr>
        <p:spPr/>
        <p:txBody>
          <a:bodyPr/>
          <a:lstStyle/>
          <a:p>
            <a:r>
              <a:rPr lang="en-GB" dirty="0"/>
              <a:t>The Taskforce suggested that there eleven general components of the therapeutic relationship and ten moderating and mediating variables.</a:t>
            </a:r>
          </a:p>
          <a:p>
            <a:r>
              <a:rPr lang="en-GB" dirty="0"/>
              <a:t>We’ll take be taking a look at some of these over the forthcoming weeks..</a:t>
            </a:r>
          </a:p>
          <a:p>
            <a:r>
              <a:rPr lang="en-GB" dirty="0"/>
              <a:t>Including:</a:t>
            </a:r>
          </a:p>
          <a:p>
            <a:r>
              <a:rPr lang="en-GB" dirty="0"/>
              <a:t>Therapeutic alliance</a:t>
            </a:r>
          </a:p>
          <a:p>
            <a:r>
              <a:rPr lang="en-GB" dirty="0"/>
              <a:t>Empathy</a:t>
            </a:r>
          </a:p>
          <a:p>
            <a:r>
              <a:rPr lang="en-GB" dirty="0"/>
              <a:t>Congruence</a:t>
            </a:r>
          </a:p>
          <a:p>
            <a:r>
              <a:rPr lang="en-GB" dirty="0"/>
              <a:t>Presence </a:t>
            </a:r>
          </a:p>
        </p:txBody>
      </p:sp>
    </p:spTree>
    <p:extLst>
      <p:ext uri="{BB962C8B-B14F-4D97-AF65-F5344CB8AC3E}">
        <p14:creationId xmlns:p14="http://schemas.microsoft.com/office/powerpoint/2010/main" val="8637257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EE9E27-5550-4DAA-935D-B987C1160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pic>
        <p:nvPicPr>
          <p:cNvPr id="4" name="Picture 3">
            <a:extLst>
              <a:ext uri="{FF2B5EF4-FFF2-40B4-BE49-F238E27FC236}">
                <a16:creationId xmlns:a16="http://schemas.microsoft.com/office/drawing/2014/main" id="{02265BD8-EDAA-4692-9FAB-0282137DF90E}"/>
              </a:ext>
            </a:extLst>
          </p:cNvPr>
          <p:cNvPicPr>
            <a:picLocks noChangeAspect="1"/>
          </p:cNvPicPr>
          <p:nvPr/>
        </p:nvPicPr>
        <p:blipFill rotWithShape="1">
          <a:blip r:embed="rId2"/>
          <a:srcRect l="22654"/>
          <a:stretch/>
        </p:blipFill>
        <p:spPr>
          <a:xfrm>
            <a:off x="7228702" y="621793"/>
            <a:ext cx="4342547" cy="5614416"/>
          </a:xfrm>
          <a:prstGeom prst="rect">
            <a:avLst/>
          </a:prstGeom>
        </p:spPr>
      </p:pic>
      <p:sp>
        <p:nvSpPr>
          <p:cNvPr id="11" name="Rectangle 10">
            <a:extLst>
              <a:ext uri="{FF2B5EF4-FFF2-40B4-BE49-F238E27FC236}">
                <a16:creationId xmlns:a16="http://schemas.microsoft.com/office/drawing/2014/main" id="{9B4AF4B7-C89D-4321-877F-0944ED8F45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ctrTitle"/>
          </p:nvPr>
        </p:nvSpPr>
        <p:spPr>
          <a:xfrm>
            <a:off x="1136849" y="1348844"/>
            <a:ext cx="5716338" cy="3042706"/>
          </a:xfrm>
        </p:spPr>
        <p:txBody>
          <a:bodyPr>
            <a:normAutofit/>
          </a:bodyPr>
          <a:lstStyle/>
          <a:p>
            <a:r>
              <a:rPr lang="en-GB" sz="6000">
                <a:cs typeface="Calibri Light"/>
              </a:rPr>
              <a:t>Empathy</a:t>
            </a:r>
            <a:endParaRPr lang="en-GB" sz="6000"/>
          </a:p>
        </p:txBody>
      </p:sp>
      <p:sp>
        <p:nvSpPr>
          <p:cNvPr id="3" name="Subtitle 2"/>
          <p:cNvSpPr>
            <a:spLocks noGrp="1"/>
          </p:cNvSpPr>
          <p:nvPr>
            <p:ph type="subTitle" idx="1"/>
          </p:nvPr>
        </p:nvSpPr>
        <p:spPr>
          <a:xfrm>
            <a:off x="1317386" y="4682062"/>
            <a:ext cx="5355264" cy="950253"/>
          </a:xfrm>
        </p:spPr>
        <p:txBody>
          <a:bodyPr>
            <a:normAutofit/>
          </a:bodyPr>
          <a:lstStyle/>
          <a:p>
            <a:endParaRPr lang="en-GB"/>
          </a:p>
        </p:txBody>
      </p:sp>
      <p:sp>
        <p:nvSpPr>
          <p:cNvPr id="13" name="Rectangle 12">
            <a:extLst>
              <a:ext uri="{FF2B5EF4-FFF2-40B4-BE49-F238E27FC236}">
                <a16:creationId xmlns:a16="http://schemas.microsoft.com/office/drawing/2014/main" id="{486F1C7C-0D59-4A57-B9FF-60AF2D0EC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5735DC8C-B370-4340-B37D-4472C16391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C404BB8C-445B-49D4-853C-25A93128629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45B8EE3-9336-45C5-ACE9-280CCFD2F8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DFA698-3D61-4D09-AD2B-50080AF99E28}"/>
              </a:ext>
            </a:extLst>
          </p:cNvPr>
          <p:cNvSpPr>
            <a:spLocks noGrp="1"/>
          </p:cNvSpPr>
          <p:nvPr>
            <p:ph type="title"/>
          </p:nvPr>
        </p:nvSpPr>
        <p:spPr>
          <a:xfrm>
            <a:off x="5172074" y="286603"/>
            <a:ext cx="5983605" cy="1450757"/>
          </a:xfrm>
        </p:spPr>
        <p:txBody>
          <a:bodyPr>
            <a:normAutofit/>
          </a:bodyPr>
          <a:lstStyle/>
          <a:p>
            <a:r>
              <a:rPr lang="en-GB">
                <a:cs typeface="Calibri Light"/>
              </a:rPr>
              <a:t>What is empathy?</a:t>
            </a:r>
            <a:endParaRPr lang="en-GB"/>
          </a:p>
        </p:txBody>
      </p:sp>
      <p:sp>
        <p:nvSpPr>
          <p:cNvPr id="3" name="Content Placeholder 2">
            <a:extLst>
              <a:ext uri="{FF2B5EF4-FFF2-40B4-BE49-F238E27FC236}">
                <a16:creationId xmlns:a16="http://schemas.microsoft.com/office/drawing/2014/main" id="{02244917-B985-498F-999C-1D84819E48FF}"/>
              </a:ext>
            </a:extLst>
          </p:cNvPr>
          <p:cNvSpPr>
            <a:spLocks noGrp="1"/>
          </p:cNvSpPr>
          <p:nvPr>
            <p:ph idx="1"/>
          </p:nvPr>
        </p:nvSpPr>
        <p:spPr>
          <a:xfrm>
            <a:off x="5172074" y="2108201"/>
            <a:ext cx="5983606" cy="3760891"/>
          </a:xfrm>
        </p:spPr>
        <p:txBody>
          <a:bodyPr vert="horz" lIns="0" tIns="45720" rIns="0" bIns="45720" rtlCol="0" anchor="t">
            <a:normAutofit/>
          </a:bodyPr>
          <a:lstStyle/>
          <a:p>
            <a:r>
              <a:rPr lang="en-GB" dirty="0">
                <a:cs typeface="Calibri"/>
              </a:rPr>
              <a:t>Before we start to think about Empathy, it's worth considering what we think it is.</a:t>
            </a:r>
          </a:p>
          <a:p>
            <a:r>
              <a:rPr lang="en-GB" dirty="0">
                <a:cs typeface="Calibri"/>
              </a:rPr>
              <a:t>Spend a few minutes thinking about the following questions:</a:t>
            </a:r>
          </a:p>
          <a:p>
            <a:r>
              <a:rPr lang="en-GB" dirty="0">
                <a:cs typeface="Calibri"/>
              </a:rPr>
              <a:t>Is it a feeling?</a:t>
            </a:r>
          </a:p>
          <a:p>
            <a:r>
              <a:rPr lang="en-GB" dirty="0">
                <a:cs typeface="Calibri"/>
              </a:rPr>
              <a:t>Is it a way of understanding others?</a:t>
            </a:r>
          </a:p>
          <a:p>
            <a:r>
              <a:rPr lang="en-GB" dirty="0">
                <a:cs typeface="Calibri"/>
              </a:rPr>
              <a:t>What does the 'shoe' statement actually mean?</a:t>
            </a:r>
          </a:p>
          <a:p>
            <a:r>
              <a:rPr lang="en-GB">
                <a:cs typeface="Calibri"/>
              </a:rPr>
              <a:t>Is it about compassion, nurturing, caring?</a:t>
            </a:r>
          </a:p>
          <a:p>
            <a:r>
              <a:rPr lang="en-GB" dirty="0">
                <a:cs typeface="Calibri"/>
              </a:rPr>
              <a:t>How do you know when you are feeling empathy? </a:t>
            </a:r>
          </a:p>
          <a:p>
            <a:r>
              <a:rPr lang="en-GB">
                <a:cs typeface="Calibri"/>
              </a:rPr>
              <a:t>Is it an essential human trait?</a:t>
            </a:r>
            <a:endParaRPr lang="en-GB" dirty="0">
              <a:cs typeface="Calibri"/>
            </a:endParaRPr>
          </a:p>
          <a:p>
            <a:endParaRPr lang="en-GB">
              <a:cs typeface="Calibri"/>
            </a:endParaRPr>
          </a:p>
        </p:txBody>
      </p:sp>
      <p:pic>
        <p:nvPicPr>
          <p:cNvPr id="5" name="Picture 4" descr="One in a crowd">
            <a:extLst>
              <a:ext uri="{FF2B5EF4-FFF2-40B4-BE49-F238E27FC236}">
                <a16:creationId xmlns:a16="http://schemas.microsoft.com/office/drawing/2014/main" id="{986AE6F6-00DC-4DAC-991F-693764FFCE6F}"/>
              </a:ext>
            </a:extLst>
          </p:cNvPr>
          <p:cNvPicPr>
            <a:picLocks noChangeAspect="1"/>
          </p:cNvPicPr>
          <p:nvPr/>
        </p:nvPicPr>
        <p:blipFill rotWithShape="1">
          <a:blip r:embed="rId2"/>
          <a:srcRect l="29314" r="20598"/>
          <a:stretch/>
        </p:blipFill>
        <p:spPr>
          <a:xfrm>
            <a:off x="20" y="10"/>
            <a:ext cx="4580077" cy="6857990"/>
          </a:xfrm>
          <a:prstGeom prst="rect">
            <a:avLst/>
          </a:prstGeom>
        </p:spPr>
      </p:pic>
    </p:spTree>
    <p:extLst>
      <p:ext uri="{BB962C8B-B14F-4D97-AF65-F5344CB8AC3E}">
        <p14:creationId xmlns:p14="http://schemas.microsoft.com/office/powerpoint/2010/main" val="729142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B269F-90DE-4C07-8ED2-19E9D7840AA0}"/>
              </a:ext>
            </a:extLst>
          </p:cNvPr>
          <p:cNvSpPr>
            <a:spLocks noGrp="1"/>
          </p:cNvSpPr>
          <p:nvPr>
            <p:ph type="title"/>
          </p:nvPr>
        </p:nvSpPr>
        <p:spPr>
          <a:xfrm>
            <a:off x="1066800" y="642594"/>
            <a:ext cx="10058400" cy="1371600"/>
          </a:xfrm>
        </p:spPr>
        <p:txBody>
          <a:bodyPr>
            <a:normAutofit/>
          </a:bodyPr>
          <a:lstStyle/>
          <a:p>
            <a:pPr algn="ctr"/>
            <a:r>
              <a:rPr lang="en-GB" sz="4400">
                <a:cs typeface="Calibri Light"/>
              </a:rPr>
              <a:t>Historical Understanding of Empathy</a:t>
            </a:r>
            <a:endParaRPr lang="en-GB" sz="4400"/>
          </a:p>
        </p:txBody>
      </p:sp>
      <p:graphicFrame>
        <p:nvGraphicFramePr>
          <p:cNvPr id="14" name="Content Placeholder 2">
            <a:extLst>
              <a:ext uri="{FF2B5EF4-FFF2-40B4-BE49-F238E27FC236}">
                <a16:creationId xmlns:a16="http://schemas.microsoft.com/office/drawing/2014/main" id="{3682E7A2-4434-4921-8589-EF6A256CD2C4}"/>
              </a:ext>
            </a:extLst>
          </p:cNvPr>
          <p:cNvGraphicFramePr>
            <a:graphicFrameLocks noGrp="1"/>
          </p:cNvGraphicFramePr>
          <p:nvPr>
            <p:ph idx="1"/>
            <p:extLst>
              <p:ext uri="{D42A27DB-BD31-4B8C-83A1-F6EECF244321}">
                <p14:modId xmlns:p14="http://schemas.microsoft.com/office/powerpoint/2010/main" val="423257608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14222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Empathy</a:t>
            </a:r>
          </a:p>
        </p:txBody>
      </p:sp>
      <p:sp>
        <p:nvSpPr>
          <p:cNvPr id="3" name="Content Placeholder 2"/>
          <p:cNvSpPr>
            <a:spLocks noGrp="1"/>
          </p:cNvSpPr>
          <p:nvPr>
            <p:ph idx="1"/>
          </p:nvPr>
        </p:nvSpPr>
        <p:spPr>
          <a:xfrm>
            <a:off x="3844616" y="2626840"/>
            <a:ext cx="7245103" cy="3131777"/>
          </a:xfrm>
        </p:spPr>
        <p:txBody>
          <a:bodyPr>
            <a:normAutofit/>
          </a:bodyPr>
          <a:lstStyle/>
          <a:p>
            <a:r>
              <a:rPr lang="en-GB">
                <a:solidFill>
                  <a:schemeClr val="tx1">
                    <a:lumMod val="75000"/>
                    <a:lumOff val="25000"/>
                  </a:schemeClr>
                </a:solidFill>
              </a:rPr>
              <a:t>‘Being sensitive, moment by moment, to the changing felt meanings which flow in this other person’ (Rogers 1980).</a:t>
            </a:r>
          </a:p>
          <a:p>
            <a:endParaRPr lang="en-GB">
              <a:solidFill>
                <a:schemeClr val="tx1">
                  <a:lumMod val="75000"/>
                  <a:lumOff val="25000"/>
                </a:schemeClr>
              </a:solidFill>
            </a:endParaRPr>
          </a:p>
          <a:p>
            <a:r>
              <a:rPr lang="en-GB">
                <a:solidFill>
                  <a:schemeClr val="tx1">
                    <a:lumMod val="75000"/>
                    <a:lumOff val="25000"/>
                  </a:schemeClr>
                </a:solidFill>
              </a:rPr>
              <a:t>Cooper (2001) suggests ‘that it is probably best understood as a multi-dimensional construct with cognitive, affective (emotional) and somatic (bodily) elements all intertwined’. </a:t>
            </a:r>
          </a:p>
          <a:p>
            <a:pPr marL="0" indent="0">
              <a:buNone/>
            </a:pPr>
            <a:endParaRPr lang="en-GB">
              <a:solidFill>
                <a:schemeClr val="tx1">
                  <a:lumMod val="75000"/>
                  <a:lumOff val="25000"/>
                </a:schemeClr>
              </a:solidFill>
            </a:endParaRPr>
          </a:p>
        </p:txBody>
      </p:sp>
    </p:spTree>
    <p:extLst>
      <p:ext uri="{BB962C8B-B14F-4D97-AF65-F5344CB8AC3E}">
        <p14:creationId xmlns:p14="http://schemas.microsoft.com/office/powerpoint/2010/main" val="3448214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7203729A-66E4-4139-B3DB-CECEF6DA5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9">
            <a:extLst>
              <a:ext uri="{FF2B5EF4-FFF2-40B4-BE49-F238E27FC236}">
                <a16:creationId xmlns:a16="http://schemas.microsoft.com/office/drawing/2014/main" id="{8E653B29-CEC4-4D92-91C0-AED521DEB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FD58D99A-6544-A04D-9D9A-4B8EBA5857C2}"/>
              </a:ext>
            </a:extLst>
          </p:cNvPr>
          <p:cNvSpPr>
            <a:spLocks noGrp="1"/>
          </p:cNvSpPr>
          <p:nvPr>
            <p:ph type="title"/>
          </p:nvPr>
        </p:nvSpPr>
        <p:spPr>
          <a:xfrm>
            <a:off x="7539554" y="891241"/>
            <a:ext cx="3939084" cy="5075519"/>
          </a:xfrm>
        </p:spPr>
        <p:txBody>
          <a:bodyPr>
            <a:normAutofit/>
          </a:bodyPr>
          <a:lstStyle/>
          <a:p>
            <a:r>
              <a:rPr lang="en-GB" sz="4000"/>
              <a:t>Martin Buber</a:t>
            </a:r>
          </a:p>
        </p:txBody>
      </p:sp>
      <p:sp>
        <p:nvSpPr>
          <p:cNvPr id="3" name="Content Placeholder 2">
            <a:extLst>
              <a:ext uri="{FF2B5EF4-FFF2-40B4-BE49-F238E27FC236}">
                <a16:creationId xmlns:a16="http://schemas.microsoft.com/office/drawing/2014/main" id="{7FE04C2D-07BB-BA4A-A580-08E64C840925}"/>
              </a:ext>
            </a:extLst>
          </p:cNvPr>
          <p:cNvSpPr>
            <a:spLocks noGrp="1"/>
          </p:cNvSpPr>
          <p:nvPr>
            <p:ph idx="1"/>
          </p:nvPr>
        </p:nvSpPr>
        <p:spPr>
          <a:xfrm>
            <a:off x="866441" y="891241"/>
            <a:ext cx="6013478" cy="5075519"/>
          </a:xfrm>
        </p:spPr>
        <p:txBody>
          <a:bodyPr anchor="ctr">
            <a:normAutofit/>
          </a:bodyPr>
          <a:lstStyle/>
          <a:p>
            <a:r>
              <a:rPr lang="en-GB" dirty="0"/>
              <a:t>‘Through the </a:t>
            </a:r>
            <a:r>
              <a:rPr lang="en-GB" i="1" dirty="0"/>
              <a:t>Thou </a:t>
            </a:r>
            <a:r>
              <a:rPr lang="en-GB" dirty="0"/>
              <a:t>a man (sic) becomes </a:t>
            </a:r>
            <a:r>
              <a:rPr lang="en-GB" i="1" dirty="0"/>
              <a:t>I’</a:t>
            </a:r>
            <a:endParaRPr lang="en-GB" dirty="0"/>
          </a:p>
          <a:p>
            <a:r>
              <a:rPr lang="en-GB" dirty="0"/>
              <a:t>Twofold principle of human existence:</a:t>
            </a:r>
          </a:p>
          <a:p>
            <a:r>
              <a:rPr lang="en-GB" dirty="0"/>
              <a:t>‘distance’ and ‘relation’</a:t>
            </a:r>
          </a:p>
          <a:p>
            <a:r>
              <a:rPr lang="en-GB" dirty="0"/>
              <a:t>The more two people are able to relate empathically to each other, the more probable it is that the relationship between them will be successful and endure.</a:t>
            </a:r>
          </a:p>
        </p:txBody>
      </p:sp>
      <p:cxnSp>
        <p:nvCxnSpPr>
          <p:cNvPr id="16" name="Straight Connector 11">
            <a:extLst>
              <a:ext uri="{FF2B5EF4-FFF2-40B4-BE49-F238E27FC236}">
                <a16:creationId xmlns:a16="http://schemas.microsoft.com/office/drawing/2014/main" id="{8A5AEE14-4971-4A17-9134-2678A90F29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32704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Martin Buber </a:t>
            </a:r>
          </a:p>
        </p:txBody>
      </p:sp>
      <p:graphicFrame>
        <p:nvGraphicFramePr>
          <p:cNvPr id="5" name="Content Placeholder 2">
            <a:extLst>
              <a:ext uri="{FF2B5EF4-FFF2-40B4-BE49-F238E27FC236}">
                <a16:creationId xmlns:a16="http://schemas.microsoft.com/office/drawing/2014/main" id="{D536D994-709D-4500-A02D-6705313B3BF5}"/>
              </a:ext>
            </a:extLst>
          </p:cNvPr>
          <p:cNvGraphicFramePr>
            <a:graphicFrameLocks noGrp="1"/>
          </p:cNvGraphicFramePr>
          <p:nvPr>
            <p:ph idx="1"/>
          </p:nvPr>
        </p:nvGraphicFramePr>
        <p:xfrm>
          <a:off x="1066800" y="2103120"/>
          <a:ext cx="10058400" cy="3931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52928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5" name="Title 4">
            <a:extLst>
              <a:ext uri="{FF2B5EF4-FFF2-40B4-BE49-F238E27FC236}">
                <a16:creationId xmlns:a16="http://schemas.microsoft.com/office/drawing/2014/main" id="{AC14BF36-471C-6740-9170-96BBAF1EE4BC}"/>
              </a:ext>
            </a:extLst>
          </p:cNvPr>
          <p:cNvSpPr>
            <a:spLocks noGrp="1"/>
          </p:cNvSpPr>
          <p:nvPr>
            <p:ph type="title"/>
          </p:nvPr>
        </p:nvSpPr>
        <p:spPr>
          <a:xfrm>
            <a:off x="3844616" y="881210"/>
            <a:ext cx="7417925" cy="1517035"/>
          </a:xfrm>
        </p:spPr>
        <p:txBody>
          <a:bodyPr>
            <a:normAutofit/>
          </a:bodyPr>
          <a:lstStyle/>
          <a:p>
            <a:endParaRPr lang="en-GB">
              <a:solidFill>
                <a:schemeClr val="tx1">
                  <a:lumMod val="75000"/>
                  <a:lumOff val="25000"/>
                </a:schemeClr>
              </a:solidFill>
            </a:endParaRPr>
          </a:p>
        </p:txBody>
      </p:sp>
      <p:sp>
        <p:nvSpPr>
          <p:cNvPr id="6" name="Content Placeholder 5">
            <a:extLst>
              <a:ext uri="{FF2B5EF4-FFF2-40B4-BE49-F238E27FC236}">
                <a16:creationId xmlns:a16="http://schemas.microsoft.com/office/drawing/2014/main" id="{7C802999-15BC-0241-AA13-A0B1B09721BA}"/>
              </a:ext>
            </a:extLst>
          </p:cNvPr>
          <p:cNvSpPr>
            <a:spLocks noGrp="1"/>
          </p:cNvSpPr>
          <p:nvPr>
            <p:ph idx="1"/>
          </p:nvPr>
        </p:nvSpPr>
        <p:spPr>
          <a:xfrm>
            <a:off x="3844616" y="2626840"/>
            <a:ext cx="7245103" cy="3131777"/>
          </a:xfrm>
        </p:spPr>
        <p:txBody>
          <a:bodyPr>
            <a:normAutofit/>
          </a:bodyPr>
          <a:lstStyle/>
          <a:p>
            <a:r>
              <a:rPr lang="en-GB">
                <a:solidFill>
                  <a:schemeClr val="tx1">
                    <a:lumMod val="75000"/>
                    <a:lumOff val="25000"/>
                  </a:schemeClr>
                </a:solidFill>
              </a:rPr>
              <a:t>So from the I and Thou/ I and It</a:t>
            </a:r>
          </a:p>
          <a:p>
            <a:r>
              <a:rPr lang="en-GB">
                <a:solidFill>
                  <a:schemeClr val="tx1">
                    <a:lumMod val="75000"/>
                    <a:lumOff val="25000"/>
                  </a:schemeClr>
                </a:solidFill>
              </a:rPr>
              <a:t>The more people are able to empathise</a:t>
            </a:r>
          </a:p>
          <a:p>
            <a:r>
              <a:rPr lang="en-GB">
                <a:solidFill>
                  <a:schemeClr val="tx1">
                    <a:lumMod val="75000"/>
                    <a:lumOff val="25000"/>
                  </a:schemeClr>
                </a:solidFill>
              </a:rPr>
              <a:t>The more we can be aware of ‘distance’ and ‘relation’</a:t>
            </a:r>
          </a:p>
          <a:p>
            <a:r>
              <a:rPr lang="en-GB">
                <a:solidFill>
                  <a:schemeClr val="tx1">
                    <a:lumMod val="75000"/>
                    <a:lumOff val="25000"/>
                  </a:schemeClr>
                </a:solidFill>
              </a:rPr>
              <a:t>Because our ‘imagining’ can bring us alongside the ‘humanity of the other’, whilst recognising our own – our ultimate point of sameness</a:t>
            </a:r>
          </a:p>
        </p:txBody>
      </p:sp>
    </p:spTree>
    <p:extLst>
      <p:ext uri="{BB962C8B-B14F-4D97-AF65-F5344CB8AC3E}">
        <p14:creationId xmlns:p14="http://schemas.microsoft.com/office/powerpoint/2010/main" val="11834276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2794E-0978-41FF-A76E-556506EC361B}"/>
              </a:ext>
            </a:extLst>
          </p:cNvPr>
          <p:cNvSpPr>
            <a:spLocks noGrp="1"/>
          </p:cNvSpPr>
          <p:nvPr>
            <p:ph type="title"/>
          </p:nvPr>
        </p:nvSpPr>
        <p:spPr>
          <a:xfrm>
            <a:off x="1066800" y="642594"/>
            <a:ext cx="10058400" cy="1371600"/>
          </a:xfrm>
        </p:spPr>
        <p:txBody>
          <a:bodyPr>
            <a:normAutofit/>
          </a:bodyPr>
          <a:lstStyle/>
          <a:p>
            <a:pPr algn="ctr"/>
            <a:r>
              <a:rPr lang="en-GB">
                <a:cs typeface="Calibri Light"/>
              </a:rPr>
              <a:t>Empathy Today</a:t>
            </a:r>
            <a:endParaRPr lang="en-GB"/>
          </a:p>
        </p:txBody>
      </p:sp>
      <p:graphicFrame>
        <p:nvGraphicFramePr>
          <p:cNvPr id="5" name="Content Placeholder 2">
            <a:extLst>
              <a:ext uri="{FF2B5EF4-FFF2-40B4-BE49-F238E27FC236}">
                <a16:creationId xmlns:a16="http://schemas.microsoft.com/office/drawing/2014/main" id="{1C1AEAAF-B89C-4FA2-A21B-453483F4EB7E}"/>
              </a:ext>
            </a:extLst>
          </p:cNvPr>
          <p:cNvGraphicFramePr>
            <a:graphicFrameLocks noGrp="1"/>
          </p:cNvGraphicFramePr>
          <p:nvPr>
            <p:ph idx="1"/>
            <p:extLst>
              <p:ext uri="{D42A27DB-BD31-4B8C-83A1-F6EECF244321}">
                <p14:modId xmlns:p14="http://schemas.microsoft.com/office/powerpoint/2010/main" val="297852368"/>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18940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FC112-7A21-0142-955E-9BDA9B7B521D}"/>
              </a:ext>
            </a:extLst>
          </p:cNvPr>
          <p:cNvSpPr>
            <a:spLocks noGrp="1"/>
          </p:cNvSpPr>
          <p:nvPr>
            <p:ph type="title"/>
          </p:nvPr>
        </p:nvSpPr>
        <p:spPr/>
        <p:txBody>
          <a:bodyPr/>
          <a:lstStyle/>
          <a:p>
            <a:r>
              <a:rPr lang="en-GB" dirty="0" err="1"/>
              <a:t>Staemmler</a:t>
            </a:r>
            <a:r>
              <a:rPr lang="en-GB" dirty="0"/>
              <a:t>.</a:t>
            </a:r>
          </a:p>
        </p:txBody>
      </p:sp>
      <p:sp>
        <p:nvSpPr>
          <p:cNvPr id="3" name="Content Placeholder 2">
            <a:extLst>
              <a:ext uri="{FF2B5EF4-FFF2-40B4-BE49-F238E27FC236}">
                <a16:creationId xmlns:a16="http://schemas.microsoft.com/office/drawing/2014/main" id="{3C489134-8D0D-BF48-8A3A-5B3B5335735D}"/>
              </a:ext>
            </a:extLst>
          </p:cNvPr>
          <p:cNvSpPr>
            <a:spLocks noGrp="1"/>
          </p:cNvSpPr>
          <p:nvPr>
            <p:ph idx="1"/>
          </p:nvPr>
        </p:nvSpPr>
        <p:spPr/>
        <p:txBody>
          <a:bodyPr/>
          <a:lstStyle/>
          <a:p>
            <a:r>
              <a:rPr lang="en-GB" dirty="0"/>
              <a:t>‘Empathy is therefore considered to be a central aspect of emotional intelligence, </a:t>
            </a:r>
          </a:p>
          <a:p>
            <a:r>
              <a:rPr lang="en-GB" dirty="0"/>
              <a:t>“a type of emotional information processing </a:t>
            </a:r>
          </a:p>
          <a:p>
            <a:r>
              <a:rPr lang="en-GB" dirty="0"/>
              <a:t>that includes accurate appraisal of emotions in oneself and others, </a:t>
            </a:r>
          </a:p>
          <a:p>
            <a:r>
              <a:rPr lang="en-GB" dirty="0"/>
              <a:t>appropriate expression of emotion, </a:t>
            </a:r>
          </a:p>
          <a:p>
            <a:r>
              <a:rPr lang="en-GB" dirty="0"/>
              <a:t>and adaptive regulation of emotion in such a way as to </a:t>
            </a:r>
            <a:r>
              <a:rPr lang="en-GB" i="1" dirty="0"/>
              <a:t>enhance living”</a:t>
            </a:r>
          </a:p>
          <a:p>
            <a:r>
              <a:rPr lang="en-GB" i="1" dirty="0"/>
              <a:t>(Mayer et al. </a:t>
            </a:r>
            <a:r>
              <a:rPr lang="en-GB" dirty="0"/>
              <a:t>1995)</a:t>
            </a:r>
          </a:p>
        </p:txBody>
      </p:sp>
    </p:spTree>
    <p:extLst>
      <p:ext uri="{BB962C8B-B14F-4D97-AF65-F5344CB8AC3E}">
        <p14:creationId xmlns:p14="http://schemas.microsoft.com/office/powerpoint/2010/main" val="26577085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B09C-B953-004A-A2A1-9F04675060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6B8FDE-7DBD-424A-BB07-19A4E7B9A0F8}"/>
              </a:ext>
            </a:extLst>
          </p:cNvPr>
          <p:cNvSpPr>
            <a:spLocks noGrp="1"/>
          </p:cNvSpPr>
          <p:nvPr>
            <p:ph idx="1"/>
          </p:nvPr>
        </p:nvSpPr>
        <p:spPr/>
        <p:txBody>
          <a:bodyPr/>
          <a:lstStyle/>
          <a:p>
            <a:r>
              <a:rPr lang="en-GB" dirty="0"/>
              <a:t>‘ However, human behaviour that is devoid of all empathy towards others does not only occur when people are severely mentally disturbed, but can also be strongly dependent on the prevailing situational, cultural, and </a:t>
            </a:r>
            <a:r>
              <a:rPr lang="en-GB" dirty="0" err="1"/>
              <a:t>historico</a:t>
            </a:r>
            <a:r>
              <a:rPr lang="en-GB" dirty="0"/>
              <a:t>-political conditions in which “</a:t>
            </a:r>
            <a:r>
              <a:rPr lang="en-GB" i="1" dirty="0"/>
              <a:t>good people turn evil</a:t>
            </a:r>
            <a:r>
              <a:rPr lang="en-GB" dirty="0"/>
              <a:t>” (</a:t>
            </a:r>
            <a:r>
              <a:rPr lang="en-GB" dirty="0" err="1"/>
              <a:t>Staemmler</a:t>
            </a:r>
            <a:r>
              <a:rPr lang="en-GB" dirty="0"/>
              <a:t>, 2012, p.3)</a:t>
            </a:r>
          </a:p>
          <a:p>
            <a:r>
              <a:rPr lang="en-GB" dirty="0"/>
              <a:t>‘However, the constant commercialization of sickness, hunger, violence, war, and death by the mass media … is also likely to promote numbing and fatigue of the human capacity for compassion’ (</a:t>
            </a:r>
            <a:r>
              <a:rPr lang="en-GB" dirty="0" err="1"/>
              <a:t>Staemmler</a:t>
            </a:r>
            <a:r>
              <a:rPr lang="en-GB" dirty="0"/>
              <a:t>, 2012, p.4)</a:t>
            </a:r>
          </a:p>
        </p:txBody>
      </p:sp>
    </p:spTree>
    <p:extLst>
      <p:ext uri="{BB962C8B-B14F-4D97-AF65-F5344CB8AC3E}">
        <p14:creationId xmlns:p14="http://schemas.microsoft.com/office/powerpoint/2010/main" val="4036962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CA7A725-43DB-274D-A06F-0D3E99815A49}"/>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Staemmler p4</a:t>
            </a:r>
          </a:p>
        </p:txBody>
      </p:sp>
      <p:sp>
        <p:nvSpPr>
          <p:cNvPr id="3" name="Content Placeholder 2">
            <a:extLst>
              <a:ext uri="{FF2B5EF4-FFF2-40B4-BE49-F238E27FC236}">
                <a16:creationId xmlns:a16="http://schemas.microsoft.com/office/drawing/2014/main" id="{010689D9-AD9E-214B-9297-DBD2EA504D7F}"/>
              </a:ext>
            </a:extLst>
          </p:cNvPr>
          <p:cNvSpPr>
            <a:spLocks noGrp="1"/>
          </p:cNvSpPr>
          <p:nvPr>
            <p:ph idx="1"/>
          </p:nvPr>
        </p:nvSpPr>
        <p:spPr>
          <a:xfrm>
            <a:off x="3844616" y="2626840"/>
            <a:ext cx="7245103" cy="3131777"/>
          </a:xfrm>
        </p:spPr>
        <p:txBody>
          <a:bodyPr>
            <a:normAutofit/>
          </a:bodyPr>
          <a:lstStyle/>
          <a:p>
            <a:r>
              <a:rPr lang="en-GB">
                <a:solidFill>
                  <a:schemeClr val="tx1">
                    <a:lumMod val="75000"/>
                    <a:lumOff val="25000"/>
                  </a:schemeClr>
                </a:solidFill>
              </a:rPr>
              <a:t>‘A therapeutic relationship without empathy is hardly conceivable. How could therapists respond to their clients’ mental situations if they were not, to a certain extent, able to enter into their subjective worlds? “Once and for all we have to recognise the fact that the first wish of a patient is to be </a:t>
            </a:r>
            <a:r>
              <a:rPr lang="en-GB" i="1">
                <a:solidFill>
                  <a:schemeClr val="tx1">
                    <a:lumMod val="75000"/>
                    <a:lumOff val="25000"/>
                  </a:schemeClr>
                </a:solidFill>
              </a:rPr>
              <a:t>understood”</a:t>
            </a:r>
            <a:r>
              <a:rPr lang="en-GB">
                <a:solidFill>
                  <a:schemeClr val="tx1">
                    <a:lumMod val="75000"/>
                    <a:lumOff val="25000"/>
                  </a:schemeClr>
                </a:solidFill>
              </a:rPr>
              <a:t> (Balint, 1968, p.93). Thus, anybody who goes to a psychotherapist expects – and I believe rightly so – the therapist to be willing and able to empathize.’</a:t>
            </a:r>
          </a:p>
        </p:txBody>
      </p:sp>
    </p:spTree>
    <p:extLst>
      <p:ext uri="{BB962C8B-B14F-4D97-AF65-F5344CB8AC3E}">
        <p14:creationId xmlns:p14="http://schemas.microsoft.com/office/powerpoint/2010/main" val="30713966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139899E-EB1E-4C16-9A67-DC5C66A05BA6}"/>
              </a:ext>
            </a:extLst>
          </p:cNvPr>
          <p:cNvSpPr>
            <a:spLocks noGrp="1"/>
          </p:cNvSpPr>
          <p:nvPr>
            <p:ph type="title"/>
          </p:nvPr>
        </p:nvSpPr>
        <p:spPr>
          <a:xfrm>
            <a:off x="7532835" y="1420706"/>
            <a:ext cx="3466540" cy="4016587"/>
          </a:xfrm>
        </p:spPr>
        <p:txBody>
          <a:bodyPr>
            <a:normAutofit/>
          </a:bodyPr>
          <a:lstStyle/>
          <a:p>
            <a:r>
              <a:rPr lang="en-GB" sz="3600">
                <a:cs typeface="Calibri Light"/>
              </a:rPr>
              <a:t>Batson, (2011)</a:t>
            </a:r>
            <a:endParaRPr lang="en-GB" sz="3600"/>
          </a:p>
        </p:txBody>
      </p:sp>
      <p:sp>
        <p:nvSpPr>
          <p:cNvPr id="3" name="Content Placeholder 2">
            <a:extLst>
              <a:ext uri="{FF2B5EF4-FFF2-40B4-BE49-F238E27FC236}">
                <a16:creationId xmlns:a16="http://schemas.microsoft.com/office/drawing/2014/main" id="{5D8C3640-B56F-44A2-8797-42727E55A373}"/>
              </a:ext>
            </a:extLst>
          </p:cNvPr>
          <p:cNvSpPr>
            <a:spLocks noGrp="1"/>
          </p:cNvSpPr>
          <p:nvPr>
            <p:ph idx="1"/>
          </p:nvPr>
        </p:nvSpPr>
        <p:spPr>
          <a:xfrm>
            <a:off x="1440519" y="1420706"/>
            <a:ext cx="5514758" cy="4016587"/>
          </a:xfrm>
        </p:spPr>
        <p:txBody>
          <a:bodyPr vert="horz" lIns="0" tIns="45720" rIns="0" bIns="45720" rtlCol="0" anchor="ctr">
            <a:normAutofit/>
          </a:bodyPr>
          <a:lstStyle/>
          <a:p>
            <a:r>
              <a:rPr lang="en-GB">
                <a:solidFill>
                  <a:schemeClr val="tx1">
                    <a:lumMod val="75000"/>
                    <a:lumOff val="25000"/>
                  </a:schemeClr>
                </a:solidFill>
                <a:ea typeface="+mn-lt"/>
                <a:cs typeface="+mn-lt"/>
              </a:rPr>
              <a:t>1. Knowing another person’s thoughts and feelings, also referred to as cognitive empathy or empathic accuracy . </a:t>
            </a:r>
          </a:p>
          <a:p>
            <a:r>
              <a:rPr lang="en-GB">
                <a:solidFill>
                  <a:schemeClr val="tx1">
                    <a:lumMod val="75000"/>
                    <a:lumOff val="25000"/>
                  </a:schemeClr>
                </a:solidFill>
                <a:ea typeface="+mn-lt"/>
                <a:cs typeface="+mn-lt"/>
              </a:rPr>
              <a:t>2. Matching the physical responses of an observed other on a neural level, also referred to as mirroring , imitation , or motor mimicry . </a:t>
            </a:r>
          </a:p>
          <a:p>
            <a:r>
              <a:rPr lang="en-GB">
                <a:solidFill>
                  <a:schemeClr val="tx1">
                    <a:lumMod val="75000"/>
                    <a:lumOff val="25000"/>
                  </a:schemeClr>
                </a:solidFill>
                <a:ea typeface="+mn-lt"/>
                <a:cs typeface="+mn-lt"/>
              </a:rPr>
              <a:t>3. Feeling the same emotions that another person feels, sometimes referred to as shared physiology ; this is considered to be sympathy by some. </a:t>
            </a:r>
          </a:p>
          <a:p>
            <a:r>
              <a:rPr lang="en-GB">
                <a:solidFill>
                  <a:schemeClr val="tx1">
                    <a:lumMod val="75000"/>
                    <a:lumOff val="25000"/>
                  </a:schemeClr>
                </a:solidFill>
                <a:ea typeface="+mn-lt"/>
                <a:cs typeface="+mn-lt"/>
              </a:rPr>
              <a:t>4. Mentally projecting oneself into the situation of another, which involves theory of mind and is sometimes referred to as aesthetic empathy . </a:t>
            </a:r>
          </a:p>
          <a:p>
            <a:endParaRPr lang="en-GB">
              <a:solidFill>
                <a:schemeClr val="tx1">
                  <a:lumMod val="75000"/>
                  <a:lumOff val="25000"/>
                </a:schemeClr>
              </a:solidFill>
              <a:cs typeface="Calibri"/>
            </a:endParaRPr>
          </a:p>
        </p:txBody>
      </p:sp>
      <p:cxnSp>
        <p:nvCxnSpPr>
          <p:cNvPr id="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85780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F65EEA05-AD42-442F-B6C6-CB9FC2894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70E6015-FAC5-4246-B878-D982FFD2433A}"/>
              </a:ext>
            </a:extLst>
          </p:cNvPr>
          <p:cNvSpPr>
            <a:spLocks noGrp="1"/>
          </p:cNvSpPr>
          <p:nvPr>
            <p:ph type="title"/>
          </p:nvPr>
        </p:nvSpPr>
        <p:spPr>
          <a:xfrm>
            <a:off x="7532835" y="1420706"/>
            <a:ext cx="3466540" cy="4016587"/>
          </a:xfrm>
        </p:spPr>
        <p:txBody>
          <a:bodyPr>
            <a:normAutofit/>
          </a:bodyPr>
          <a:lstStyle/>
          <a:p>
            <a:r>
              <a:rPr lang="en-GB" sz="3600" dirty="0"/>
              <a:t>Batson cont’d</a:t>
            </a:r>
          </a:p>
        </p:txBody>
      </p:sp>
      <p:sp>
        <p:nvSpPr>
          <p:cNvPr id="3" name="Content Placeholder 2">
            <a:extLst>
              <a:ext uri="{FF2B5EF4-FFF2-40B4-BE49-F238E27FC236}">
                <a16:creationId xmlns:a16="http://schemas.microsoft.com/office/drawing/2014/main" id="{8BE688A3-2BAB-43E8-8041-08C70297E81F}"/>
              </a:ext>
            </a:extLst>
          </p:cNvPr>
          <p:cNvSpPr>
            <a:spLocks noGrp="1"/>
          </p:cNvSpPr>
          <p:nvPr>
            <p:ph idx="1"/>
          </p:nvPr>
        </p:nvSpPr>
        <p:spPr>
          <a:xfrm>
            <a:off x="1440519" y="1420706"/>
            <a:ext cx="5514758" cy="4016587"/>
          </a:xfrm>
        </p:spPr>
        <p:txBody>
          <a:bodyPr vert="horz" lIns="0" tIns="45720" rIns="0" bIns="45720" rtlCol="0" anchor="ctr">
            <a:normAutofit/>
          </a:bodyPr>
          <a:lstStyle/>
          <a:p>
            <a:pPr>
              <a:lnSpc>
                <a:spcPct val="90000"/>
              </a:lnSpc>
            </a:pPr>
            <a:r>
              <a:rPr lang="en-GB" sz="1500">
                <a:solidFill>
                  <a:schemeClr val="tx1">
                    <a:lumMod val="75000"/>
                    <a:lumOff val="25000"/>
                  </a:schemeClr>
                </a:solidFill>
                <a:cs typeface="Calibri"/>
              </a:rPr>
              <a:t>5. Imagining how another is thinking and feeling, sometimes referred to as psychological empathy , projection , or perspective-taking . </a:t>
            </a:r>
          </a:p>
          <a:p>
            <a:pPr>
              <a:lnSpc>
                <a:spcPct val="90000"/>
              </a:lnSpc>
            </a:pPr>
            <a:r>
              <a:rPr lang="en-GB" sz="1500">
                <a:solidFill>
                  <a:schemeClr val="tx1">
                    <a:lumMod val="75000"/>
                    <a:lumOff val="25000"/>
                  </a:schemeClr>
                </a:solidFill>
                <a:cs typeface="Calibri"/>
              </a:rPr>
              <a:t>6. Putting oneself in the other’s place, sometimes referred to as cognitive empathy , role-taking , or simulation and often considered to be akin to “walking in someone else’s shoes.” </a:t>
            </a:r>
          </a:p>
          <a:p>
            <a:pPr>
              <a:lnSpc>
                <a:spcPct val="90000"/>
              </a:lnSpc>
            </a:pPr>
            <a:r>
              <a:rPr lang="en-GB" sz="1500">
                <a:solidFill>
                  <a:schemeClr val="tx1">
                    <a:lumMod val="75000"/>
                    <a:lumOff val="25000"/>
                  </a:schemeClr>
                </a:solidFill>
                <a:cs typeface="Calibri"/>
              </a:rPr>
              <a:t>7. Experiencing distress from observing another person’s suffering, sometimes referred to as empathic distress or personal distress ; this can also involve a process of emotional contagion. </a:t>
            </a:r>
          </a:p>
          <a:p>
            <a:pPr>
              <a:lnSpc>
                <a:spcPct val="90000"/>
              </a:lnSpc>
            </a:pPr>
            <a:r>
              <a:rPr lang="en-GB" sz="1500">
                <a:solidFill>
                  <a:schemeClr val="tx1">
                    <a:lumMod val="75000"/>
                    <a:lumOff val="25000"/>
                  </a:schemeClr>
                </a:solidFill>
                <a:cs typeface="Calibri"/>
              </a:rPr>
              <a:t>8. Having feelings for another person who is suffering, sometimes referred to as empathic concern ; often this is equated with feelings of pity, compassion, or sympathy.</a:t>
            </a:r>
            <a:br>
              <a:rPr lang="en-GB" sz="1500">
                <a:solidFill>
                  <a:schemeClr val="tx1">
                    <a:lumMod val="75000"/>
                    <a:lumOff val="25000"/>
                  </a:schemeClr>
                </a:solidFill>
                <a:cs typeface="Calibri"/>
              </a:rPr>
            </a:br>
            <a:endParaRPr lang="en-GB" sz="1500">
              <a:solidFill>
                <a:schemeClr val="tx1">
                  <a:lumMod val="75000"/>
                  <a:lumOff val="25000"/>
                </a:schemeClr>
              </a:solidFill>
              <a:cs typeface="Calibri"/>
            </a:endParaRPr>
          </a:p>
        </p:txBody>
      </p:sp>
      <p:cxnSp>
        <p:nvCxnSpPr>
          <p:cNvPr id="16" name="Straight Connector 15">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5731"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48619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CFD1D-C4FF-4D52-A362-32B2BAB4EB11}"/>
              </a:ext>
            </a:extLst>
          </p:cNvPr>
          <p:cNvSpPr>
            <a:spLocks noGrp="1"/>
          </p:cNvSpPr>
          <p:nvPr>
            <p:ph type="title"/>
          </p:nvPr>
        </p:nvSpPr>
        <p:spPr>
          <a:xfrm>
            <a:off x="1066800" y="642594"/>
            <a:ext cx="10058400" cy="1371600"/>
          </a:xfrm>
        </p:spPr>
        <p:txBody>
          <a:bodyPr>
            <a:normAutofit/>
          </a:bodyPr>
          <a:lstStyle/>
          <a:p>
            <a:pPr algn="ctr"/>
            <a:r>
              <a:rPr lang="en-GB">
                <a:cs typeface="Calibri Light"/>
              </a:rPr>
              <a:t>Batson, (2011)</a:t>
            </a:r>
            <a:endParaRPr lang="en-US"/>
          </a:p>
        </p:txBody>
      </p:sp>
      <p:graphicFrame>
        <p:nvGraphicFramePr>
          <p:cNvPr id="5" name="Content Placeholder 2">
            <a:extLst>
              <a:ext uri="{FF2B5EF4-FFF2-40B4-BE49-F238E27FC236}">
                <a16:creationId xmlns:a16="http://schemas.microsoft.com/office/drawing/2014/main" id="{C8C6CC28-F2B7-4616-95DB-838D49FA67E6}"/>
              </a:ext>
            </a:extLst>
          </p:cNvPr>
          <p:cNvGraphicFramePr>
            <a:graphicFrameLocks noGrp="1"/>
          </p:cNvGraphicFramePr>
          <p:nvPr>
            <p:ph idx="1"/>
            <p:extLst>
              <p:ext uri="{D42A27DB-BD31-4B8C-83A1-F6EECF244321}">
                <p14:modId xmlns:p14="http://schemas.microsoft.com/office/powerpoint/2010/main" val="1725971283"/>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883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D140A-CA93-4C3F-9C96-A6149232254D}"/>
              </a:ext>
            </a:extLst>
          </p:cNvPr>
          <p:cNvSpPr>
            <a:spLocks noGrp="1"/>
          </p:cNvSpPr>
          <p:nvPr>
            <p:ph type="title"/>
          </p:nvPr>
        </p:nvSpPr>
        <p:spPr/>
        <p:txBody>
          <a:bodyPr/>
          <a:lstStyle/>
          <a:p>
            <a:r>
              <a:rPr lang="en-GB">
                <a:cs typeface="Calibri Light"/>
              </a:rPr>
              <a:t>Brene Brown on Empathy</a:t>
            </a:r>
            <a:endParaRPr lang="en-US"/>
          </a:p>
        </p:txBody>
      </p:sp>
      <p:pic>
        <p:nvPicPr>
          <p:cNvPr id="4" name="Picture 4">
            <a:hlinkClick r:id="" action="ppaction://media"/>
            <a:extLst>
              <a:ext uri="{FF2B5EF4-FFF2-40B4-BE49-F238E27FC236}">
                <a16:creationId xmlns:a16="http://schemas.microsoft.com/office/drawing/2014/main" id="{B52F51A4-8EB7-4CF1-BDD0-96B5F8AE6863}"/>
              </a:ext>
            </a:extLst>
          </p:cNvPr>
          <p:cNvPicPr>
            <a:picLocks noGrp="1" noRot="1" noChangeAspect="1"/>
          </p:cNvPicPr>
          <p:nvPr>
            <p:ph idx="1"/>
            <a:videoFile r:link="rId1"/>
          </p:nvPr>
        </p:nvPicPr>
        <p:blipFill>
          <a:blip r:embed="rId3"/>
          <a:stretch>
            <a:fillRect/>
          </a:stretch>
        </p:blipFill>
        <p:spPr>
          <a:xfrm>
            <a:off x="3810000" y="2776538"/>
            <a:ext cx="4572000" cy="2582862"/>
          </a:xfrm>
        </p:spPr>
      </p:pic>
    </p:spTree>
    <p:extLst>
      <p:ext uri="{BB962C8B-B14F-4D97-AF65-F5344CB8AC3E}">
        <p14:creationId xmlns:p14="http://schemas.microsoft.com/office/powerpoint/2010/main" val="22730237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9C3B4-B9F8-4DB1-B49C-8DD35E04A1A8}"/>
              </a:ext>
            </a:extLst>
          </p:cNvPr>
          <p:cNvSpPr>
            <a:spLocks noGrp="1"/>
          </p:cNvSpPr>
          <p:nvPr>
            <p:ph type="title"/>
          </p:nvPr>
        </p:nvSpPr>
        <p:spPr>
          <a:xfrm>
            <a:off x="8177212" y="634946"/>
            <a:ext cx="3372529" cy="5055904"/>
          </a:xfrm>
        </p:spPr>
        <p:txBody>
          <a:bodyPr anchor="ctr">
            <a:normAutofit/>
          </a:bodyPr>
          <a:lstStyle/>
          <a:p>
            <a:r>
              <a:rPr lang="en-GB">
                <a:cs typeface="Calibri Light"/>
              </a:rPr>
              <a:t>Empathy, neuroscience and attachment.</a:t>
            </a:r>
            <a:endParaRPr lang="en-GB"/>
          </a:p>
        </p:txBody>
      </p:sp>
      <p:graphicFrame>
        <p:nvGraphicFramePr>
          <p:cNvPr id="6" name="Content Placeholder 2">
            <a:extLst>
              <a:ext uri="{FF2B5EF4-FFF2-40B4-BE49-F238E27FC236}">
                <a16:creationId xmlns:a16="http://schemas.microsoft.com/office/drawing/2014/main" id="{157A4CB2-8004-4991-953A-E0CF0FB9BEB0}"/>
              </a:ext>
            </a:extLst>
          </p:cNvPr>
          <p:cNvGraphicFramePr>
            <a:graphicFrameLocks noGrp="1"/>
          </p:cNvGraphicFramePr>
          <p:nvPr>
            <p:ph idx="1"/>
            <p:extLst>
              <p:ext uri="{D42A27DB-BD31-4B8C-83A1-F6EECF244321}">
                <p14:modId xmlns:p14="http://schemas.microsoft.com/office/powerpoint/2010/main" val="3314699367"/>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199044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C4617D-7CBC-46E2-BD66-44D6E81DF3B6}"/>
              </a:ext>
            </a:extLst>
          </p:cNvPr>
          <p:cNvSpPr>
            <a:spLocks noGrp="1"/>
          </p:cNvSpPr>
          <p:nvPr>
            <p:ph type="title"/>
          </p:nvPr>
        </p:nvSpPr>
        <p:spPr>
          <a:xfrm>
            <a:off x="3836504" y="758951"/>
            <a:ext cx="7319175" cy="3374931"/>
          </a:xfrm>
        </p:spPr>
        <p:txBody>
          <a:bodyPr vert="horz" lIns="91440" tIns="45720" rIns="91440" bIns="45720" rtlCol="0" anchor="b">
            <a:normAutofit/>
          </a:bodyPr>
          <a:lstStyle/>
          <a:p>
            <a:r>
              <a:rPr lang="en-US" sz="7400">
                <a:solidFill>
                  <a:schemeClr val="tx1">
                    <a:lumMod val="85000"/>
                    <a:lumOff val="15000"/>
                  </a:schemeClr>
                </a:solidFill>
              </a:rPr>
              <a:t>Gender differences and empathy</a:t>
            </a:r>
          </a:p>
        </p:txBody>
      </p:sp>
      <p:sp>
        <p:nvSpPr>
          <p:cNvPr id="3" name="Content Placeholder 2">
            <a:extLst>
              <a:ext uri="{FF2B5EF4-FFF2-40B4-BE49-F238E27FC236}">
                <a16:creationId xmlns:a16="http://schemas.microsoft.com/office/drawing/2014/main" id="{84DEC2C4-7F6A-47B0-98B3-1CEDBD2EB2D5}"/>
              </a:ext>
            </a:extLst>
          </p:cNvPr>
          <p:cNvSpPr>
            <a:spLocks noGrp="1"/>
          </p:cNvSpPr>
          <p:nvPr>
            <p:ph idx="1"/>
          </p:nvPr>
        </p:nvSpPr>
        <p:spPr>
          <a:xfrm>
            <a:off x="3836504" y="4455620"/>
            <a:ext cx="7321946" cy="1143000"/>
          </a:xfrm>
        </p:spPr>
        <p:txBody>
          <a:bodyPr vert="horz" lIns="91440" tIns="45720" rIns="91440" bIns="45720" rtlCol="0">
            <a:normAutofit/>
          </a:bodyPr>
          <a:lstStyle/>
          <a:p>
            <a:pPr marL="0" indent="0">
              <a:buNone/>
            </a:pPr>
            <a:r>
              <a:rPr lang="en-US" sz="2400" cap="all" spc="200">
                <a:solidFill>
                  <a:schemeClr val="tx1"/>
                </a:solidFill>
              </a:rPr>
              <a:t>Are women more empathic than men?</a:t>
            </a:r>
          </a:p>
        </p:txBody>
      </p:sp>
      <p:pic>
        <p:nvPicPr>
          <p:cNvPr id="4" name="Graphic 4" descr="Man and woman outline">
            <a:extLst>
              <a:ext uri="{FF2B5EF4-FFF2-40B4-BE49-F238E27FC236}">
                <a16:creationId xmlns:a16="http://schemas.microsoft.com/office/drawing/2014/main" id="{C4FE7556-B09F-4688-A5F3-CD2302345B6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0973" y="1790485"/>
            <a:ext cx="2758331" cy="2758331"/>
          </a:xfrm>
          <a:prstGeom prst="rect">
            <a:avLst/>
          </a:prstGeom>
        </p:spPr>
      </p:pic>
    </p:spTree>
    <p:extLst>
      <p:ext uri="{BB962C8B-B14F-4D97-AF65-F5344CB8AC3E}">
        <p14:creationId xmlns:p14="http://schemas.microsoft.com/office/powerpoint/2010/main" val="12386703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49A23-822D-44E0-BE9A-F43DF27B46FA}"/>
              </a:ext>
            </a:extLst>
          </p:cNvPr>
          <p:cNvSpPr>
            <a:spLocks noGrp="1"/>
          </p:cNvSpPr>
          <p:nvPr>
            <p:ph type="title"/>
          </p:nvPr>
        </p:nvSpPr>
        <p:spPr>
          <a:xfrm>
            <a:off x="648929" y="639097"/>
            <a:ext cx="6253317" cy="3686015"/>
          </a:xfrm>
        </p:spPr>
        <p:txBody>
          <a:bodyPr vert="horz" lIns="91440" tIns="45720" rIns="91440" bIns="45720" rtlCol="0" anchor="b">
            <a:normAutofit fontScale="90000"/>
          </a:bodyPr>
          <a:lstStyle/>
          <a:p>
            <a:r>
              <a:rPr lang="en-US" sz="8000">
                <a:solidFill>
                  <a:schemeClr val="tx1">
                    <a:lumMod val="85000"/>
                    <a:lumOff val="15000"/>
                  </a:schemeClr>
                </a:solidFill>
              </a:rPr>
              <a:t>Cultural differences and empathy? </a:t>
            </a:r>
          </a:p>
        </p:txBody>
      </p:sp>
      <p:pic>
        <p:nvPicPr>
          <p:cNvPr id="5" name="Picture 4" descr="A group of multi coloured wooden stick figures">
            <a:extLst>
              <a:ext uri="{FF2B5EF4-FFF2-40B4-BE49-F238E27FC236}">
                <a16:creationId xmlns:a16="http://schemas.microsoft.com/office/drawing/2014/main" id="{0A994C1F-27A6-44EC-B11B-109217E9A0FA}"/>
              </a:ext>
            </a:extLst>
          </p:cNvPr>
          <p:cNvPicPr>
            <a:picLocks noChangeAspect="1"/>
          </p:cNvPicPr>
          <p:nvPr/>
        </p:nvPicPr>
        <p:blipFill rotWithShape="1">
          <a:blip r:embed="rId3"/>
          <a:srcRect l="22341" r="30853"/>
          <a:stretch/>
        </p:blipFill>
        <p:spPr>
          <a:xfrm>
            <a:off x="7556686" y="1"/>
            <a:ext cx="4635315" cy="6857999"/>
          </a:xfrm>
          <a:prstGeom prst="rect">
            <a:avLst/>
          </a:prstGeom>
        </p:spPr>
      </p:pic>
    </p:spTree>
    <p:extLst>
      <p:ext uri="{BB962C8B-B14F-4D97-AF65-F5344CB8AC3E}">
        <p14:creationId xmlns:p14="http://schemas.microsoft.com/office/powerpoint/2010/main" val="3655487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5619A-4B06-40A6-A71A-2D6997AE7E03}"/>
              </a:ext>
            </a:extLst>
          </p:cNvPr>
          <p:cNvSpPr>
            <a:spLocks noGrp="1"/>
          </p:cNvSpPr>
          <p:nvPr>
            <p:ph type="title"/>
          </p:nvPr>
        </p:nvSpPr>
        <p:spPr/>
        <p:txBody>
          <a:bodyPr>
            <a:normAutofit fontScale="90000"/>
          </a:bodyPr>
          <a:lstStyle/>
          <a:p>
            <a:r>
              <a:rPr lang="en-GB">
                <a:cs typeface="Calibri Light"/>
              </a:rPr>
              <a:t>Empathy as a moving phenomenon</a:t>
            </a:r>
            <a:endParaRPr lang="en-GB"/>
          </a:p>
        </p:txBody>
      </p:sp>
      <p:sp>
        <p:nvSpPr>
          <p:cNvPr id="3" name="Content Placeholder 2">
            <a:extLst>
              <a:ext uri="{FF2B5EF4-FFF2-40B4-BE49-F238E27FC236}">
                <a16:creationId xmlns:a16="http://schemas.microsoft.com/office/drawing/2014/main" id="{F82C4AC3-2EB7-4AE4-9A51-49AF82F92350}"/>
              </a:ext>
            </a:extLst>
          </p:cNvPr>
          <p:cNvSpPr>
            <a:spLocks noGrp="1"/>
          </p:cNvSpPr>
          <p:nvPr>
            <p:ph idx="1"/>
          </p:nvPr>
        </p:nvSpPr>
        <p:spPr/>
        <p:txBody>
          <a:bodyPr vert="horz" lIns="0" tIns="45720" rIns="0" bIns="45720" rtlCol="0" anchor="t">
            <a:normAutofit/>
          </a:bodyPr>
          <a:lstStyle/>
          <a:p>
            <a:r>
              <a:rPr lang="en-GB">
                <a:cs typeface="Calibri"/>
              </a:rPr>
              <a:t>States of empathy never remain the same. We are constantly moving in and out of empathic engagement. It changes according to the situation.</a:t>
            </a:r>
          </a:p>
          <a:p>
            <a:r>
              <a:rPr lang="en-GB">
                <a:cs typeface="Calibri"/>
              </a:rPr>
              <a:t>Understanding</a:t>
            </a:r>
            <a:r>
              <a:rPr lang="en-GB" dirty="0">
                <a:cs typeface="Calibri"/>
              </a:rPr>
              <a:t> </a:t>
            </a:r>
            <a:r>
              <a:rPr lang="en-GB">
                <a:cs typeface="Calibri"/>
              </a:rPr>
              <a:t>empathy can help us to develop the skill and be mindful of how/when we might be engaging in empathic attunement. </a:t>
            </a:r>
            <a:endParaRPr lang="en-GB" dirty="0">
              <a:cs typeface="Calibri"/>
            </a:endParaRPr>
          </a:p>
        </p:txBody>
      </p:sp>
    </p:spTree>
    <p:extLst>
      <p:ext uri="{BB962C8B-B14F-4D97-AF65-F5344CB8AC3E}">
        <p14:creationId xmlns:p14="http://schemas.microsoft.com/office/powerpoint/2010/main" val="27590290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686D7C24-1610-4A41-BD27-E9BA49F68B89}"/>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Compassion for the humanity of the  ‘Other’</a:t>
            </a:r>
          </a:p>
        </p:txBody>
      </p:sp>
      <p:sp>
        <p:nvSpPr>
          <p:cNvPr id="3" name="Content Placeholder 2">
            <a:extLst>
              <a:ext uri="{FF2B5EF4-FFF2-40B4-BE49-F238E27FC236}">
                <a16:creationId xmlns:a16="http://schemas.microsoft.com/office/drawing/2014/main" id="{3B5C0D34-439F-B147-9870-D132FBF91073}"/>
              </a:ext>
            </a:extLst>
          </p:cNvPr>
          <p:cNvSpPr>
            <a:spLocks noGrp="1"/>
          </p:cNvSpPr>
          <p:nvPr>
            <p:ph idx="1"/>
          </p:nvPr>
        </p:nvSpPr>
        <p:spPr>
          <a:xfrm>
            <a:off x="3844616" y="2626840"/>
            <a:ext cx="7245103" cy="3131777"/>
          </a:xfrm>
        </p:spPr>
        <p:txBody>
          <a:bodyPr>
            <a:normAutofit/>
          </a:bodyPr>
          <a:lstStyle/>
          <a:p>
            <a:r>
              <a:rPr lang="en-GB">
                <a:solidFill>
                  <a:schemeClr val="tx1">
                    <a:lumMod val="75000"/>
                    <a:lumOff val="25000"/>
                  </a:schemeClr>
                </a:solidFill>
              </a:rPr>
              <a:t>This is also a strong theme in many of the world religions</a:t>
            </a:r>
          </a:p>
          <a:p>
            <a:r>
              <a:rPr lang="en-GB">
                <a:solidFill>
                  <a:schemeClr val="tx1">
                    <a:lumMod val="75000"/>
                    <a:lumOff val="25000"/>
                  </a:schemeClr>
                </a:solidFill>
              </a:rPr>
              <a:t>Many of the world religions have a strong enquiry around the question – why do humans suffer?</a:t>
            </a:r>
          </a:p>
          <a:p>
            <a:r>
              <a:rPr lang="en-GB">
                <a:solidFill>
                  <a:schemeClr val="tx1">
                    <a:lumMod val="75000"/>
                    <a:lumOff val="25000"/>
                  </a:schemeClr>
                </a:solidFill>
              </a:rPr>
              <a:t>Many of the developers of Humanistic Counselling come from a strong faith background.</a:t>
            </a:r>
          </a:p>
          <a:p>
            <a:r>
              <a:rPr lang="en-GB">
                <a:solidFill>
                  <a:schemeClr val="tx1">
                    <a:lumMod val="75000"/>
                    <a:lumOff val="25000"/>
                  </a:schemeClr>
                </a:solidFill>
              </a:rPr>
              <a:t>So in some ways we can see HC as a continuation in the 21</a:t>
            </a:r>
            <a:r>
              <a:rPr lang="en-GB" baseline="30000">
                <a:solidFill>
                  <a:schemeClr val="tx1">
                    <a:lumMod val="75000"/>
                    <a:lumOff val="25000"/>
                  </a:schemeClr>
                </a:solidFill>
              </a:rPr>
              <a:t>st</a:t>
            </a:r>
            <a:r>
              <a:rPr lang="en-GB">
                <a:solidFill>
                  <a:schemeClr val="tx1">
                    <a:lumMod val="75000"/>
                    <a:lumOff val="25000"/>
                  </a:schemeClr>
                </a:solidFill>
              </a:rPr>
              <a:t> century of this long tradition.</a:t>
            </a:r>
          </a:p>
        </p:txBody>
      </p:sp>
    </p:spTree>
    <p:extLst>
      <p:ext uri="{BB962C8B-B14F-4D97-AF65-F5344CB8AC3E}">
        <p14:creationId xmlns:p14="http://schemas.microsoft.com/office/powerpoint/2010/main" val="6695691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77BCD-2691-4382-9102-927688841BFA}"/>
              </a:ext>
            </a:extLst>
          </p:cNvPr>
          <p:cNvSpPr>
            <a:spLocks noGrp="1"/>
          </p:cNvSpPr>
          <p:nvPr>
            <p:ph type="title"/>
          </p:nvPr>
        </p:nvSpPr>
        <p:spPr/>
        <p:txBody>
          <a:bodyPr/>
          <a:lstStyle/>
          <a:p>
            <a:r>
              <a:rPr lang="en-GB">
                <a:cs typeface="Calibri Light"/>
              </a:rPr>
              <a:t>QUESTIONS</a:t>
            </a:r>
            <a:endParaRPr lang="en-GB"/>
          </a:p>
        </p:txBody>
      </p:sp>
      <p:sp>
        <p:nvSpPr>
          <p:cNvPr id="3" name="Content Placeholder 2">
            <a:extLst>
              <a:ext uri="{FF2B5EF4-FFF2-40B4-BE49-F238E27FC236}">
                <a16:creationId xmlns:a16="http://schemas.microsoft.com/office/drawing/2014/main" id="{4E2DB2B2-9CE5-4745-87DE-24FDCB8C7287}"/>
              </a:ext>
            </a:extLst>
          </p:cNvPr>
          <p:cNvSpPr>
            <a:spLocks noGrp="1"/>
          </p:cNvSpPr>
          <p:nvPr>
            <p:ph idx="1"/>
          </p:nvPr>
        </p:nvSpPr>
        <p:spPr/>
        <p:txBody>
          <a:bodyPr vert="horz" lIns="0" tIns="45720" rIns="0" bIns="45720" rtlCol="0" anchor="t">
            <a:normAutofit/>
          </a:bodyPr>
          <a:lstStyle/>
          <a:p>
            <a:r>
              <a:rPr lang="en-GB" dirty="0">
                <a:cs typeface="Calibri"/>
              </a:rPr>
              <a:t>Why is sympathy not empathy?</a:t>
            </a:r>
          </a:p>
          <a:p>
            <a:r>
              <a:rPr lang="en-GB" dirty="0">
                <a:cs typeface="Calibri"/>
              </a:rPr>
              <a:t>How is compassion different to empathy?</a:t>
            </a:r>
          </a:p>
          <a:p>
            <a:r>
              <a:rPr lang="en-GB" dirty="0">
                <a:cs typeface="Calibri"/>
              </a:rPr>
              <a:t>Is empathy just another way of defining personal distress?</a:t>
            </a:r>
          </a:p>
          <a:p>
            <a:r>
              <a:rPr lang="en-GB" dirty="0">
                <a:cs typeface="Calibri"/>
              </a:rPr>
              <a:t>Is it a process or a state?</a:t>
            </a:r>
          </a:p>
          <a:p>
            <a:endParaRPr lang="en-GB" dirty="0">
              <a:cs typeface="Calibri"/>
            </a:endParaRPr>
          </a:p>
          <a:p>
            <a:r>
              <a:rPr lang="en-GB" dirty="0">
                <a:cs typeface="Calibri"/>
              </a:rPr>
              <a:t>Why is empathy so difficult to achieve?</a:t>
            </a:r>
          </a:p>
        </p:txBody>
      </p:sp>
    </p:spTree>
    <p:extLst>
      <p:ext uri="{BB962C8B-B14F-4D97-AF65-F5344CB8AC3E}">
        <p14:creationId xmlns:p14="http://schemas.microsoft.com/office/powerpoint/2010/main" val="29517899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7A9026-87C9-4F44-9EC3-75AA7E6FB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9D4A564-D451-4CDB-971B-95F3B044C6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7CB884E-F589-488F-ADF5-77FF20080A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5" name="Rectangle 14">
            <a:extLst>
              <a:ext uri="{FF2B5EF4-FFF2-40B4-BE49-F238E27FC236}">
                <a16:creationId xmlns:a16="http://schemas.microsoft.com/office/drawing/2014/main" id="{11603A8D-1B1C-4538-9FE9-374B8FD55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50000"/>
                <a:lumOff val="50000"/>
              </a:schemeClr>
            </a:solidFill>
            <a:prstDash val="solid"/>
            <a:miter lim="800000"/>
          </a:ln>
          <a:effectLst/>
        </p:spPr>
      </p:sp>
      <p:sp>
        <p:nvSpPr>
          <p:cNvPr id="17" name="Rectangle 16">
            <a:extLst>
              <a:ext uri="{FF2B5EF4-FFF2-40B4-BE49-F238E27FC236}">
                <a16:creationId xmlns:a16="http://schemas.microsoft.com/office/drawing/2014/main" id="{69BE86D1-7317-478F-819B-8779B075C2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6876" y="0"/>
            <a:ext cx="4025029" cy="6858000"/>
          </a:xfrm>
          <a:prstGeom prst="rect">
            <a:avLst/>
          </a:prstGeom>
          <a:blipFill dpi="0" rotWithShape="1">
            <a:blip r:embed="rId2">
              <a:alphaModFix amt="6000"/>
              <a:duotone>
                <a:schemeClr val="bg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660189" y="643464"/>
            <a:ext cx="2888344" cy="5571071"/>
          </a:xfrm>
        </p:spPr>
        <p:txBody>
          <a:bodyPr>
            <a:normAutofit/>
          </a:bodyPr>
          <a:lstStyle/>
          <a:p>
            <a:r>
              <a:rPr lang="en-GB" sz="4400">
                <a:solidFill>
                  <a:schemeClr val="bg1"/>
                </a:solidFill>
              </a:rPr>
              <a:t>And here’s the science…</a:t>
            </a:r>
            <a:br>
              <a:rPr lang="en-GB" sz="4400">
                <a:solidFill>
                  <a:schemeClr val="bg1"/>
                </a:solidFill>
              </a:rPr>
            </a:br>
            <a:r>
              <a:rPr lang="en-GB" sz="4400">
                <a:solidFill>
                  <a:schemeClr val="bg1"/>
                </a:solidFill>
              </a:rPr>
              <a:t>Mirror Neurones</a:t>
            </a:r>
          </a:p>
        </p:txBody>
      </p:sp>
      <p:graphicFrame>
        <p:nvGraphicFramePr>
          <p:cNvPr id="5" name="Content Placeholder 2">
            <a:extLst>
              <a:ext uri="{FF2B5EF4-FFF2-40B4-BE49-F238E27FC236}">
                <a16:creationId xmlns:a16="http://schemas.microsoft.com/office/drawing/2014/main" id="{F2005890-B205-4266-A337-82196B03A511}"/>
              </a:ext>
            </a:extLst>
          </p:cNvPr>
          <p:cNvGraphicFramePr>
            <a:graphicFrameLocks noGrp="1"/>
          </p:cNvGraphicFramePr>
          <p:nvPr>
            <p:ph idx="1"/>
            <p:extLst>
              <p:ext uri="{D42A27DB-BD31-4B8C-83A1-F6EECF244321}">
                <p14:modId xmlns:p14="http://schemas.microsoft.com/office/powerpoint/2010/main" val="3509333720"/>
              </p:ext>
            </p:extLst>
          </p:nvPr>
        </p:nvGraphicFramePr>
        <p:xfrm>
          <a:off x="1286615" y="1286931"/>
          <a:ext cx="5668310" cy="42841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35066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32F73EB-B46F-4F77-B3DC-7C374906F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DDB10B3-CF45-4294-8994-0E8AD1FC6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5145417F-1D1B-48A7-B4DA-BAD73B02C8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13CF9D9F-1672-4D0C-934E-CD9EE1BE5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1558C702-CA14-4264-B8FC-A5120F75DE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7" name="Straight Connector 16">
              <a:extLst>
                <a:ext uri="{FF2B5EF4-FFF2-40B4-BE49-F238E27FC236}">
                  <a16:creationId xmlns:a16="http://schemas.microsoft.com/office/drawing/2014/main" id="{6621A72C-7343-4A22-8700-696C5860A2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B44A4DC-7861-4DCC-9931-5A075855D6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16C316F-BFB5-424F-A951-E962A3B745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Rectangle 22">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7" name="Rectangle 26">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solidFill>
          <a:ln w="6350" cap="sq" cmpd="sng" algn="ctr">
            <a:solidFill>
              <a:schemeClr val="tx1">
                <a:lumMod val="75000"/>
                <a:lumOff val="25000"/>
              </a:schemeClr>
            </a:solidFill>
            <a:prstDash val="solid"/>
            <a:miter lim="800000"/>
          </a:ln>
          <a:effectLst/>
        </p:spPr>
      </p:sp>
      <p:sp>
        <p:nvSpPr>
          <p:cNvPr id="2" name="Title 1"/>
          <p:cNvSpPr>
            <a:spLocks noGrp="1"/>
          </p:cNvSpPr>
          <p:nvPr>
            <p:ph type="title"/>
          </p:nvPr>
        </p:nvSpPr>
        <p:spPr>
          <a:xfrm>
            <a:off x="1260205" y="1887795"/>
            <a:ext cx="9673306" cy="2733106"/>
          </a:xfrm>
        </p:spPr>
        <p:txBody>
          <a:bodyPr vert="horz" lIns="91440" tIns="45720" rIns="91440" bIns="45720" rtlCol="0" anchor="ctr">
            <a:normAutofit/>
          </a:bodyPr>
          <a:lstStyle/>
          <a:p>
            <a:pPr algn="ctr">
              <a:lnSpc>
                <a:spcPct val="83000"/>
              </a:lnSpc>
            </a:pPr>
            <a:r>
              <a:rPr lang="en-US" sz="7200" cap="all" spc="-100" dirty="0"/>
              <a:t>Thoughts?</a:t>
            </a:r>
          </a:p>
        </p:txBody>
      </p:sp>
      <p:sp>
        <p:nvSpPr>
          <p:cNvPr id="3" name="Content Placeholder 2"/>
          <p:cNvSpPr>
            <a:spLocks noGrp="1"/>
          </p:cNvSpPr>
          <p:nvPr>
            <p:ph idx="1"/>
          </p:nvPr>
        </p:nvSpPr>
        <p:spPr>
          <a:xfrm>
            <a:off x="1260204" y="4718994"/>
            <a:ext cx="9673306" cy="913322"/>
          </a:xfrm>
        </p:spPr>
        <p:txBody>
          <a:bodyPr vert="horz" lIns="91440" tIns="45720" rIns="91440" bIns="45720" rtlCol="0">
            <a:normAutofit/>
          </a:bodyPr>
          <a:lstStyle/>
          <a:p>
            <a:pPr marL="0" indent="0" algn="ctr">
              <a:spcBef>
                <a:spcPts val="0"/>
              </a:spcBef>
              <a:spcAft>
                <a:spcPts val="600"/>
              </a:spcAft>
              <a:buNone/>
            </a:pPr>
            <a:r>
              <a:rPr lang="en-US" sz="2000" spc="80"/>
              <a:t>What thoughts have you had regarding today’s lecture?</a:t>
            </a:r>
          </a:p>
        </p:txBody>
      </p:sp>
      <p:sp>
        <p:nvSpPr>
          <p:cNvPr id="29" name="Rectangle 28">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1" name="Straight Connector 30">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4160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3672</TotalTime>
  <Words>2580</Words>
  <Application>Microsoft Office PowerPoint</Application>
  <PresentationFormat>Widescreen</PresentationFormat>
  <Paragraphs>172</Paragraphs>
  <Slides>36</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Calibri</vt:lpstr>
      <vt:lpstr>Calibri Light</vt:lpstr>
      <vt:lpstr>Century Gothic</vt:lpstr>
      <vt:lpstr>Garamond</vt:lpstr>
      <vt:lpstr>Savon</vt:lpstr>
      <vt:lpstr>Therapeutic Relationship  &amp; Empathy</vt:lpstr>
      <vt:lpstr>Aims </vt:lpstr>
      <vt:lpstr>Therapeutic Relationship</vt:lpstr>
      <vt:lpstr>Carl Rogers</vt:lpstr>
      <vt:lpstr>Carl Rogers</vt:lpstr>
      <vt:lpstr>What does the evidence say?</vt:lpstr>
      <vt:lpstr>However…</vt:lpstr>
      <vt:lpstr>Carl Rogers</vt:lpstr>
      <vt:lpstr>Therapist engagement?</vt:lpstr>
      <vt:lpstr>So what actually is the therapeutic relationship?</vt:lpstr>
      <vt:lpstr>Norcross, 2002</vt:lpstr>
      <vt:lpstr>Think about your experience of the therapeutic relationship and try to pin down how you might describe it..</vt:lpstr>
      <vt:lpstr>Steering committee of the APA’s division of psychotherapy (division 29) Taskforce on Empirically Supported Therapy Relationships.</vt:lpstr>
      <vt:lpstr>Empathy</vt:lpstr>
      <vt:lpstr>What is empathy?</vt:lpstr>
      <vt:lpstr>Historical Understanding of Empathy</vt:lpstr>
      <vt:lpstr>Empathy</vt:lpstr>
      <vt:lpstr>Martin Buber</vt:lpstr>
      <vt:lpstr>Martin Buber </vt:lpstr>
      <vt:lpstr>PowerPoint Presentation</vt:lpstr>
      <vt:lpstr>Empathy Today</vt:lpstr>
      <vt:lpstr>Staemmler.</vt:lpstr>
      <vt:lpstr>PowerPoint Presentation</vt:lpstr>
      <vt:lpstr>Staemmler p4</vt:lpstr>
      <vt:lpstr>Batson, (2011)</vt:lpstr>
      <vt:lpstr>Batson cont’d</vt:lpstr>
      <vt:lpstr>Batson, (2011)</vt:lpstr>
      <vt:lpstr>Brene Brown on Empathy</vt:lpstr>
      <vt:lpstr>Empathy, neuroscience and attachment.</vt:lpstr>
      <vt:lpstr>Gender differences and empathy</vt:lpstr>
      <vt:lpstr>Cultural differences and empathy? </vt:lpstr>
      <vt:lpstr>Empathy as a moving phenomenon</vt:lpstr>
      <vt:lpstr>Compassion for the humanity of the  ‘Other’</vt:lpstr>
      <vt:lpstr>QUESTIONS</vt:lpstr>
      <vt:lpstr>And here’s the science… Mirror Neurones</vt:lpstr>
      <vt:lpstr>Thoughts?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Relationship  &amp; Empathy</dc:title>
  <dc:creator>Catherine Slade</dc:creator>
  <cp:lastModifiedBy>Beverly Cole</cp:lastModifiedBy>
  <cp:revision>21</cp:revision>
  <dcterms:created xsi:type="dcterms:W3CDTF">2019-10-02T11:02:43Z</dcterms:created>
  <dcterms:modified xsi:type="dcterms:W3CDTF">2022-10-28T11:45:00Z</dcterms:modified>
</cp:coreProperties>
</file>