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Override1.xml" ContentType="application/vnd.openxmlformats-officedocument.themeOverrid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7" r:id="rId1"/>
  </p:sldMasterIdLst>
  <p:notesMasterIdLst>
    <p:notesMasterId r:id="rId20"/>
  </p:notesMasterIdLst>
  <p:handoutMasterIdLst>
    <p:handoutMasterId r:id="rId21"/>
  </p:handoutMasterIdLst>
  <p:sldIdLst>
    <p:sldId id="282" r:id="rId2"/>
    <p:sldId id="285" r:id="rId3"/>
    <p:sldId id="283" r:id="rId4"/>
    <p:sldId id="280" r:id="rId5"/>
    <p:sldId id="286" r:id="rId6"/>
    <p:sldId id="263" r:id="rId7"/>
    <p:sldId id="274" r:id="rId8"/>
    <p:sldId id="273" r:id="rId9"/>
    <p:sldId id="272" r:id="rId10"/>
    <p:sldId id="269" r:id="rId11"/>
    <p:sldId id="275" r:id="rId12"/>
    <p:sldId id="278" r:id="rId13"/>
    <p:sldId id="262" r:id="rId14"/>
    <p:sldId id="284" r:id="rId15"/>
    <p:sldId id="261" r:id="rId16"/>
    <p:sldId id="257" r:id="rId17"/>
    <p:sldId id="260" r:id="rId18"/>
    <p:sldId id="258" r:id="rId19"/>
  </p:sldIdLst>
  <p:sldSz cx="9144000" cy="6858000" type="screen4x3"/>
  <p:notesSz cx="6669088" cy="97536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 userDrawn="1">
          <p15:clr>
            <a:srgbClr val="A4A3A4"/>
          </p15:clr>
        </p15:guide>
        <p15:guide id="2" pos="210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C1E2E"/>
    <a:srgbClr val="FFCF37"/>
    <a:srgbClr val="004442"/>
    <a:srgbClr val="006666"/>
    <a:srgbClr val="002F2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570" autoAdjust="0"/>
  </p:normalViewPr>
  <p:slideViewPr>
    <p:cSldViewPr>
      <p:cViewPr varScale="1">
        <p:scale>
          <a:sx n="82" d="100"/>
          <a:sy n="82" d="100"/>
        </p:scale>
        <p:origin x="1158" y="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75" d="100"/>
        <a:sy n="75" d="100"/>
      </p:scale>
      <p:origin x="0" y="0"/>
    </p:cViewPr>
  </p:sorterViewPr>
  <p:notesViewPr>
    <p:cSldViewPr>
      <p:cViewPr varScale="1">
        <p:scale>
          <a:sx n="88" d="100"/>
          <a:sy n="88" d="100"/>
        </p:scale>
        <p:origin x="-3822" y="-120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1" y="0"/>
            <a:ext cx="2889938" cy="48768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29" tIns="45714" rIns="91429" bIns="45714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1747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7607" y="0"/>
            <a:ext cx="2889938" cy="48768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29" tIns="45714" rIns="91429" bIns="45714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1748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1" y="9264227"/>
            <a:ext cx="2889938" cy="48768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29" tIns="45714" rIns="91429" bIns="45714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1749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7607" y="9264227"/>
            <a:ext cx="2889938" cy="48768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29" tIns="45714" rIns="91429" bIns="45714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panose="020B0604020202020204" pitchFamily="34" charset="0"/>
              </a:defRPr>
            </a:lvl1pPr>
          </a:lstStyle>
          <a:p>
            <a:fld id="{7B8EE564-5B9E-4DFF-959A-5EF556C6EC82}" type="slidenum">
              <a:rPr lang="en-GB" altLang="en-US"/>
              <a:pPr/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889938" cy="487680"/>
          </a:xfrm>
          <a:prstGeom prst="rect">
            <a:avLst/>
          </a:prstGeom>
        </p:spPr>
        <p:txBody>
          <a:bodyPr vert="horz" lIns="91429" tIns="45714" rIns="91429" bIns="45714" rtlCol="0"/>
          <a:lstStyle>
            <a:lvl1pPr algn="l">
              <a:defRPr sz="12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91429" tIns="45714" rIns="91429" bIns="45714" rtlCol="0"/>
          <a:lstStyle>
            <a:lvl1pPr algn="r">
              <a:defRPr sz="1200"/>
            </a:lvl1pPr>
          </a:lstStyle>
          <a:p>
            <a:pPr>
              <a:defRPr/>
            </a:pPr>
            <a:fld id="{C7E1D42A-2B31-4F37-A61F-037F4B5AE0E1}" type="datetimeFigureOut">
              <a:rPr lang="en-GB"/>
              <a:pPr>
                <a:defRPr/>
              </a:pPr>
              <a:t>02/10/2019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29" tIns="45714" rIns="91429" bIns="45714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0"/>
            <a:ext cx="5335270" cy="4389120"/>
          </a:xfrm>
          <a:prstGeom prst="rect">
            <a:avLst/>
          </a:prstGeom>
        </p:spPr>
        <p:txBody>
          <a:bodyPr vert="horz" lIns="91429" tIns="45714" rIns="91429" bIns="45714" rtlCol="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264227"/>
            <a:ext cx="2889938" cy="487680"/>
          </a:xfrm>
          <a:prstGeom prst="rect">
            <a:avLst/>
          </a:prstGeom>
        </p:spPr>
        <p:txBody>
          <a:bodyPr vert="horz" lIns="91429" tIns="45714" rIns="91429" bIns="45714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wrap="square" lIns="91429" tIns="45714" rIns="91429" bIns="45714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65797456-0EAB-4239-A8BC-95D73A5F81DE}" type="slidenum">
              <a:rPr lang="en-GB" altLang="en-US"/>
              <a:pPr/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5797456-0EAB-4239-A8BC-95D73A5F81DE}" type="slidenum">
              <a:rPr lang="en-GB" altLang="en-US" smtClean="0"/>
              <a:pPr/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8084540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289A73-6E41-480A-A942-BD30E0D636B2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38560299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62F99D-9E1C-4D75-8BF3-1D76A735DD58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280777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176F50-12A4-4C2F-904E-F3EACEE645F6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05321210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79E76C-931E-4F86-88C5-6A00AFFA3E34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215715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55F2B0-C7CB-4EE0-AF00-18FA12419E2F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124653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7820E4-6CEE-4BE5-9103-B2D7FE27332D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235776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BD306F-CDB1-4785-B895-848892003379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353444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3A7E89-5647-40E5-A617-1F910DB772C3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036976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241A3E-2A05-40EE-AB6D-8E1D0546E59D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340130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E02FEF-40C1-433A-983B-3DCA18BB0EC0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235866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BFD4C2-C6D0-4545-B81B-F423DD4E2DFF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1437184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C7A3CE4-4549-4AB4-AA12-E0359390B55C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398793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C1E2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E3E8EA5-D434-43C0-A0C7-B7F7B5CC165C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7579956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38" r:id="rId1"/>
    <p:sldLayoutId id="2147483739" r:id="rId2"/>
    <p:sldLayoutId id="2147483740" r:id="rId3"/>
    <p:sldLayoutId id="2147483741" r:id="rId4"/>
    <p:sldLayoutId id="2147483742" r:id="rId5"/>
    <p:sldLayoutId id="2147483743" r:id="rId6"/>
    <p:sldLayoutId id="2147483744" r:id="rId7"/>
    <p:sldLayoutId id="2147483745" r:id="rId8"/>
    <p:sldLayoutId id="2147483746" r:id="rId9"/>
    <p:sldLayoutId id="2147483747" r:id="rId10"/>
    <p:sldLayoutId id="2147483748" r:id="rId11"/>
    <p:sldLayoutId id="2147483749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hemeOverride" Target="../theme/themeOverride1.xml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microsoft.com/office/2007/relationships/hdphoto" Target="../media/hdphoto4.wdp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hdphoto" Target="../media/hdphoto5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3" Type="http://schemas.microsoft.com/office/2007/relationships/hdphoto" Target="../media/hdphoto6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microsoft.com/office/2007/relationships/hdphoto" Target="../media/hdphoto7.wdp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microsoft.com/office/2007/relationships/hdphoto" Target="../media/hdphoto8.wdp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5" Type="http://schemas.microsoft.com/office/2007/relationships/hdphoto" Target="../media/hdphoto9.wdp"/><Relationship Id="rId4" Type="http://schemas.openxmlformats.org/officeDocument/2006/relationships/image" Target="../media/image9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jpeg"/></Relationships>
</file>

<file path=ppt/slides/_rels/slide15.xml.rels><?xml version="1.0" encoding="UTF-8" standalone="yes"?>
<Relationships xmlns="http://schemas.openxmlformats.org/package/2006/relationships"><Relationship Id="rId3" Type="http://schemas.microsoft.com/office/2007/relationships/hdphoto" Target="../media/hdphoto10.wdp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microsoft.com/office/2007/relationships/hdphoto" Target="../media/hdphoto11.wdp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microsoft.com/office/2007/relationships/hdphoto" Target="../media/hdphoto12.wdp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microsoft.com/office/2007/relationships/hdphoto" Target="../media/hdphoto13.wdp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5" Type="http://schemas.microsoft.com/office/2007/relationships/hdphoto" Target="../media/hdphoto14.wdp"/><Relationship Id="rId4" Type="http://schemas.openxmlformats.org/officeDocument/2006/relationships/image" Target="../media/image1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2">
            <a:extLst>
              <a:ext uri="{FF2B5EF4-FFF2-40B4-BE49-F238E27FC236}">
                <a16:creationId xmlns:a16="http://schemas.microsoft.com/office/drawing/2014/main" id="{E63D21E1-3EFB-4A6C-A6D5-A69AF4D94647}"/>
              </a:ext>
            </a:extLst>
          </p:cNvPr>
          <p:cNvSpPr txBox="1">
            <a:spLocks noChangeArrowheads="1"/>
          </p:cNvSpPr>
          <p:nvPr/>
        </p:nvSpPr>
        <p:spPr>
          <a:xfrm>
            <a:off x="683568" y="692696"/>
            <a:ext cx="6840760" cy="2328243"/>
          </a:xfrm>
          <a:prstGeom prst="rect">
            <a:avLst/>
          </a:prstGeom>
          <a:ln w="19050">
            <a:solidFill>
              <a:srgbClr val="00B0F0"/>
            </a:solidFill>
          </a:ln>
        </p:spPr>
        <p:txBody>
          <a:bodyPr vert="horz" lIns="91440" tIns="45720" rIns="91440" bIns="45720" rtlCol="0" anchor="ctr">
            <a:normAutofit fontScale="775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00000"/>
              </a:lnSpc>
              <a:tabLst>
                <a:tab pos="806450" algn="l"/>
              </a:tabLst>
            </a:pPr>
            <a:r>
              <a:rPr lang="en-GB" altLang="en-US" dirty="0" smtClean="0">
                <a:latin typeface="Felix Titling" panose="04060505060202020A04" pitchFamily="82" charset="0"/>
              </a:rPr>
              <a:t> HPEN7003 </a:t>
            </a:r>
            <a:r>
              <a:rPr lang="en-GB" altLang="en-US" sz="4600" dirty="0" smtClean="0">
                <a:latin typeface="Felix Titling" panose="04060505060202020A04" pitchFamily="82" charset="0"/>
              </a:rPr>
              <a:t> </a:t>
            </a:r>
            <a:endParaRPr lang="en-GB" altLang="en-US" sz="4600" dirty="0">
              <a:latin typeface="Felix Titling" panose="04060505060202020A04" pitchFamily="82" charset="0"/>
            </a:endParaRPr>
          </a:p>
          <a:p>
            <a:pPr>
              <a:lnSpc>
                <a:spcPct val="120000"/>
              </a:lnSpc>
            </a:pPr>
            <a:r>
              <a:rPr lang="en-US" dirty="0" smtClean="0"/>
              <a:t> English </a:t>
            </a:r>
            <a:r>
              <a:rPr lang="en-US" dirty="0"/>
              <a:t>Literature since </a:t>
            </a:r>
            <a:endParaRPr lang="en-US" dirty="0" smtClean="0"/>
          </a:p>
          <a:p>
            <a:pPr>
              <a:lnSpc>
                <a:spcPct val="120000"/>
              </a:lnSpc>
            </a:pPr>
            <a:r>
              <a:rPr lang="en-US" dirty="0" smtClean="0"/>
              <a:t> the </a:t>
            </a:r>
            <a:r>
              <a:rPr lang="en-US" dirty="0"/>
              <a:t>19th Century: </a:t>
            </a:r>
            <a:r>
              <a:rPr lang="en-US" dirty="0" smtClean="0"/>
              <a:t>fictions</a:t>
            </a:r>
          </a:p>
          <a:p>
            <a:pPr>
              <a:lnSpc>
                <a:spcPct val="120000"/>
              </a:lnSpc>
            </a:pPr>
            <a:r>
              <a:rPr lang="en-US" dirty="0" smtClean="0"/>
              <a:t> of </a:t>
            </a:r>
            <a:r>
              <a:rPr lang="en-GB" altLang="en-US" dirty="0">
                <a:latin typeface="Felix Titling" panose="04060505060202020A04" pitchFamily="82" charset="0"/>
              </a:rPr>
              <a:t>society &amp; the self</a:t>
            </a:r>
            <a:endParaRPr lang="en-GB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20E6B9AF-99F8-421A-88D7-6364B02C5999}"/>
              </a:ext>
            </a:extLst>
          </p:cNvPr>
          <p:cNvSpPr/>
          <p:nvPr/>
        </p:nvSpPr>
        <p:spPr>
          <a:xfrm>
            <a:off x="1115616" y="4869160"/>
            <a:ext cx="7200800" cy="19008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en-US" altLang="en-US" sz="2400" dirty="0">
                <a:solidFill>
                  <a:srgbClr val="00B0F0"/>
                </a:solidFill>
                <a:cs typeface="Times New Roman" charset="0"/>
              </a:rPr>
              <a:t>All systems of notation offer us models of reality rather than descriptions of it.</a:t>
            </a:r>
          </a:p>
          <a:p>
            <a:pPr algn="r">
              <a:tabLst>
                <a:tab pos="3589338" algn="l"/>
              </a:tabLst>
            </a:pPr>
            <a:endParaRPr lang="en-US" altLang="en-US" sz="1200" dirty="0">
              <a:solidFill>
                <a:srgbClr val="00B0F0"/>
              </a:solidFill>
              <a:cs typeface="Times New Roman" charset="0"/>
            </a:endParaRPr>
          </a:p>
          <a:p>
            <a:r>
              <a:rPr lang="en-US" altLang="en-US" sz="2000" dirty="0">
                <a:solidFill>
                  <a:srgbClr val="FFCC99"/>
                </a:solidFill>
                <a:cs typeface="Times New Roman" charset="0"/>
              </a:rPr>
              <a:t>	</a:t>
            </a:r>
            <a:r>
              <a:rPr lang="en-US" altLang="en-US" dirty="0">
                <a:cs typeface="Times New Roman" charset="0"/>
              </a:rPr>
              <a:t>Robert Scholes, </a:t>
            </a:r>
            <a:r>
              <a:rPr lang="en-US" altLang="en-US" i="1" dirty="0">
                <a:cs typeface="Times New Roman" charset="0"/>
              </a:rPr>
              <a:t>Structural Fabulation: An Essay on the Fiction of the 	Future</a:t>
            </a:r>
            <a:r>
              <a:rPr lang="en-US" altLang="en-US" dirty="0">
                <a:cs typeface="Times New Roman" charset="0"/>
              </a:rPr>
              <a:t>,</a:t>
            </a:r>
            <a:r>
              <a:rPr lang="en-GB" altLang="en-US" dirty="0">
                <a:cs typeface="Times New Roman" charset="0"/>
              </a:rPr>
              <a:t> (Notre Dame &amp; London: </a:t>
            </a:r>
            <a:r>
              <a:rPr lang="en-GB" altLang="en-US" dirty="0" err="1">
                <a:cs typeface="Times New Roman" charset="0"/>
              </a:rPr>
              <a:t>U.Notre</a:t>
            </a:r>
            <a:r>
              <a:rPr lang="en-GB" altLang="en-US" dirty="0">
                <a:cs typeface="Times New Roman" charset="0"/>
              </a:rPr>
              <a:t> Dame P., 1975; p.4)</a:t>
            </a:r>
            <a:r>
              <a:rPr lang="en-US" altLang="en-US" dirty="0"/>
              <a:t> </a:t>
            </a:r>
          </a:p>
          <a:p>
            <a:pPr>
              <a:lnSpc>
                <a:spcPct val="115000"/>
              </a:lnSpc>
              <a:spcAft>
                <a:spcPts val="0"/>
              </a:spcAft>
              <a:tabLst>
                <a:tab pos="944880" algn="l"/>
              </a:tabLst>
            </a:pPr>
            <a:endParaRPr lang="en-US" b="1" dirty="0">
              <a:latin typeface="Palatino Linotype" panose="0204050205050503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9857636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CBC30F86-25DD-4FDA-A5BB-00A29288EB1C}"/>
              </a:ext>
            </a:extLst>
          </p:cNvPr>
          <p:cNvSpPr/>
          <p:nvPr/>
        </p:nvSpPr>
        <p:spPr>
          <a:xfrm>
            <a:off x="395536" y="188640"/>
            <a:ext cx="8352928" cy="66584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000" b="1" dirty="0">
                <a:solidFill>
                  <a:srgbClr val="00B0F0"/>
                </a:solidFill>
              </a:rPr>
              <a:t>AIM(S)</a:t>
            </a:r>
            <a:endParaRPr lang="en-GB" sz="2000" dirty="0">
              <a:solidFill>
                <a:srgbClr val="00B0F0"/>
              </a:solidFill>
            </a:endParaRPr>
          </a:p>
          <a:p>
            <a:pPr lvl="0"/>
            <a:r>
              <a:rPr lang="en-US" sz="2000" dirty="0"/>
              <a:t>Informed by established theoretical positions, to critically examine a range of  English literature from the Romantic period to the present day.</a:t>
            </a:r>
            <a:endParaRPr lang="en-GB" sz="2000" dirty="0"/>
          </a:p>
          <a:p>
            <a:pPr>
              <a:lnSpc>
                <a:spcPct val="115000"/>
              </a:lnSpc>
              <a:spcAft>
                <a:spcPts val="0"/>
              </a:spcAft>
              <a:tabLst>
                <a:tab pos="944880" algn="l"/>
              </a:tabLst>
            </a:pPr>
            <a:endParaRPr lang="en-US" sz="1200" b="1" dirty="0">
              <a:latin typeface="Palatino Linotype" panose="0204050205050503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0"/>
              </a:spcAft>
              <a:tabLst>
                <a:tab pos="944880" algn="l"/>
              </a:tabLst>
            </a:pPr>
            <a:r>
              <a:rPr lang="en-US" sz="2000" b="1" dirty="0">
                <a:solidFill>
                  <a:srgbClr val="00B0F0"/>
                </a:solidFill>
                <a:latin typeface="Palatino Linotype" panose="0204050205050503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LEARNING OUTCOMES</a:t>
            </a:r>
            <a:endParaRPr lang="en-GB" sz="2000" dirty="0">
              <a:solidFill>
                <a:srgbClr val="00B0F0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0"/>
              </a:spcAft>
              <a:tabLst>
                <a:tab pos="944880" algn="l"/>
              </a:tabLst>
            </a:pPr>
            <a:r>
              <a:rPr lang="en-US" sz="2000" dirty="0">
                <a:latin typeface="Palatino Linotype" panose="0204050205050503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Upon the successful completion of this module, the student should be able to:</a:t>
            </a:r>
            <a:endParaRPr lang="en-GB" sz="20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0"/>
              </a:spcAft>
              <a:buFont typeface="Palatino Linotype" panose="02040502050505030304" pitchFamily="18" charset="0"/>
              <a:buChar char="•"/>
              <a:tabLst>
                <a:tab pos="944880" algn="l"/>
              </a:tabLst>
            </a:pPr>
            <a:r>
              <a:rPr lang="en-US" sz="2000" dirty="0">
                <a:latin typeface="Palatino Linotype" panose="0204050205050503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demonstrate a detailed and critically informed knowledge and understanding of a range of English literature from the Romantic period to the present day;</a:t>
            </a:r>
            <a:endParaRPr lang="en-GB" sz="20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0"/>
              </a:spcAft>
              <a:buFont typeface="Palatino Linotype" panose="02040502050505030304" pitchFamily="18" charset="0"/>
              <a:buChar char="•"/>
              <a:tabLst>
                <a:tab pos="944880" algn="l"/>
              </a:tabLst>
            </a:pPr>
            <a:r>
              <a:rPr lang="en-US" sz="2000" dirty="0">
                <a:latin typeface="Palatino Linotype" panose="0204050205050503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demonstrate a detailed knowledge and understanding of the characteristic formal and thematic features associated with a range of literature from these periods and they ways in which they interrelate;</a:t>
            </a:r>
            <a:endParaRPr lang="en-GB" sz="20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0"/>
              </a:spcAft>
              <a:buFont typeface="Palatino Linotype" panose="02040502050505030304" pitchFamily="18" charset="0"/>
              <a:buChar char="•"/>
              <a:tabLst>
                <a:tab pos="944880" algn="l"/>
              </a:tabLst>
            </a:pPr>
            <a:r>
              <a:rPr lang="en-US" sz="2000" dirty="0">
                <a:latin typeface="Palatino Linotype" panose="0204050205050503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show advanced and sustained understanding of some of the important political, literary and philosophical debates underpinning this literature;</a:t>
            </a:r>
            <a:endParaRPr lang="en-GB" sz="20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0"/>
              </a:spcAft>
              <a:buFont typeface="Palatino Linotype" panose="02040502050505030304" pitchFamily="18" charset="0"/>
              <a:buChar char="•"/>
              <a:tabLst>
                <a:tab pos="944880" algn="l"/>
              </a:tabLst>
            </a:pPr>
            <a:r>
              <a:rPr lang="en-US" sz="2000" dirty="0">
                <a:latin typeface="Palatino Linotype" panose="0204050205050503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exhibit a sophisticated knowledge of a range of critical and theoretically informed approaches to the English literature from these periods. </a:t>
            </a:r>
            <a:endParaRPr lang="en-GB" sz="20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599938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4B3596-B919-4996-846C-D66F5D7292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8191822" cy="1325563"/>
          </a:xfrm>
        </p:spPr>
        <p:txBody>
          <a:bodyPr>
            <a:noAutofit/>
          </a:bodyPr>
          <a:lstStyle/>
          <a:p>
            <a:r>
              <a:rPr lang="en-GB" sz="3600" dirty="0"/>
              <a:t>Context: the enlightenment</a:t>
            </a:r>
            <a:br>
              <a:rPr lang="en-GB" sz="3600" dirty="0"/>
            </a:b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3A59D4-ECD1-4ED0-92BD-D1739A5F198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Tx/>
              <a:buChar char="-"/>
            </a:pPr>
            <a:r>
              <a:rPr lang="en-GB" dirty="0"/>
              <a:t>Why this period? </a:t>
            </a:r>
          </a:p>
          <a:p>
            <a:pPr>
              <a:buFontTx/>
              <a:buChar char="-"/>
            </a:pPr>
            <a:r>
              <a:rPr lang="en-GB" dirty="0"/>
              <a:t>the Enlightenment as pivotal moment of change </a:t>
            </a:r>
          </a:p>
          <a:p>
            <a:pPr>
              <a:buFontTx/>
              <a:buChar char="-"/>
            </a:pPr>
            <a:r>
              <a:rPr lang="en-GB" dirty="0"/>
              <a:t>Its link to new ideas of the material world</a:t>
            </a:r>
          </a:p>
          <a:p>
            <a:pPr>
              <a:buFontTx/>
              <a:buChar char="-"/>
            </a:pPr>
            <a:r>
              <a:rPr lang="en-GB" dirty="0"/>
              <a:t>Its link to new ideas of the self</a:t>
            </a:r>
          </a:p>
          <a:p>
            <a:pPr>
              <a:buFontTx/>
              <a:buChar char="-"/>
            </a:pPr>
            <a:r>
              <a:rPr lang="en-GB" dirty="0"/>
              <a:t>and the emergence of the novel form – to become the dominant literary form of the contemporary world</a:t>
            </a:r>
          </a:p>
        </p:txBody>
      </p:sp>
    </p:spTree>
    <p:extLst>
      <p:ext uri="{BB962C8B-B14F-4D97-AF65-F5344CB8AC3E}">
        <p14:creationId xmlns:p14="http://schemas.microsoft.com/office/powerpoint/2010/main" val="20122139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575935AD-0172-43F6-9EDA-B854DEE4DEA7}"/>
              </a:ext>
            </a:extLst>
          </p:cNvPr>
          <p:cNvPicPr/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saturation sat="400000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</a:extLst>
          </a:blip>
          <a:srcRect l="1625" t="21799" r="54941" b="6499"/>
          <a:stretch/>
        </p:blipFill>
        <p:spPr bwMode="auto">
          <a:xfrm>
            <a:off x="467544" y="776802"/>
            <a:ext cx="4896544" cy="4322266"/>
          </a:xfrm>
          <a:prstGeom prst="rect">
            <a:avLst/>
          </a:prstGeom>
          <a:ln w="28575">
            <a:solidFill>
              <a:srgbClr val="00B0F0"/>
            </a:solidFill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25197ACC-0552-43F3-B5C9-15D9C251B4FD}"/>
              </a:ext>
            </a:extLst>
          </p:cNvPr>
          <p:cNvSpPr/>
          <p:nvPr/>
        </p:nvSpPr>
        <p:spPr>
          <a:xfrm>
            <a:off x="467544" y="5877272"/>
            <a:ext cx="792088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/>
              <a:t>Gideon </a:t>
            </a:r>
            <a:r>
              <a:rPr lang="en-GB" dirty="0"/>
              <a:t>Burton, ‘The Novel in 18th Century Britain’, online lecture ,</a:t>
            </a:r>
          </a:p>
          <a:p>
            <a:r>
              <a:rPr lang="en-GB" dirty="0"/>
              <a:t>https://www.youtube.com/watch?v=FNzns759wqM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88458AC-6E81-48FB-B77C-4A4BDC6EC2DD}"/>
              </a:ext>
            </a:extLst>
          </p:cNvPr>
          <p:cNvSpPr/>
          <p:nvPr/>
        </p:nvSpPr>
        <p:spPr>
          <a:xfrm>
            <a:off x="5724128" y="776802"/>
            <a:ext cx="2880320" cy="25416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0"/>
              </a:spcAft>
              <a:tabLst>
                <a:tab pos="944880" algn="l"/>
              </a:tabLst>
            </a:pPr>
            <a:r>
              <a:rPr lang="en-US" sz="2800" dirty="0">
                <a:solidFill>
                  <a:srgbClr val="00B0F0"/>
                </a:solidFill>
                <a:latin typeface="Palatino Linotype" panose="0204050205050503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EMERGENCE &amp; MOVE TO PROMINENCE OF THE NOVEL</a:t>
            </a:r>
          </a:p>
        </p:txBody>
      </p:sp>
    </p:spTree>
    <p:extLst>
      <p:ext uri="{BB962C8B-B14F-4D97-AF65-F5344CB8AC3E}">
        <p14:creationId xmlns:p14="http://schemas.microsoft.com/office/powerpoint/2010/main" val="35587908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FD967652-EC81-467C-99D3-1252278617FF}"/>
              </a:ext>
            </a:extLst>
          </p:cNvPr>
          <p:cNvSpPr/>
          <p:nvPr/>
        </p:nvSpPr>
        <p:spPr>
          <a:xfrm>
            <a:off x="1187624" y="1268760"/>
            <a:ext cx="6480720" cy="40318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altLang="en-US" sz="4000" dirty="0">
                <a:solidFill>
                  <a:srgbClr val="00B0F0"/>
                </a:solidFill>
                <a:latin typeface="Felix Titling" panose="04060505060202020A04" pitchFamily="82" charset="0"/>
              </a:rPr>
              <a:t>ART &amp; </a:t>
            </a:r>
            <a:r>
              <a:rPr lang="en-GB" altLang="en-US" sz="4000" dirty="0" smtClean="0">
                <a:solidFill>
                  <a:srgbClr val="00B0F0"/>
                </a:solidFill>
                <a:latin typeface="Felix Titling" panose="04060505060202020A04" pitchFamily="82" charset="0"/>
              </a:rPr>
              <a:t>IDEAS</a:t>
            </a:r>
            <a:endParaRPr lang="en-GB" altLang="en-US" sz="4000" dirty="0">
              <a:solidFill>
                <a:srgbClr val="00B0F0"/>
              </a:solidFill>
              <a:latin typeface="Felix Titling" panose="04060505060202020A04" pitchFamily="82" charset="0"/>
            </a:endParaRPr>
          </a:p>
          <a:p>
            <a:pPr>
              <a:lnSpc>
                <a:spcPct val="150000"/>
              </a:lnSpc>
            </a:pPr>
            <a:r>
              <a:rPr lang="en-GB" sz="2400" dirty="0">
                <a:latin typeface="Felix Titling" panose="04060505060202020A04" pitchFamily="82" charset="0"/>
              </a:rPr>
              <a:t>From a comprehensible world that can be navigated by rational beings  </a:t>
            </a:r>
            <a:r>
              <a:rPr lang="en-GB" sz="2400" dirty="0">
                <a:solidFill>
                  <a:srgbClr val="00B0F0"/>
                </a:solidFill>
                <a:latin typeface="Felix Titling" panose="04060505060202020A04" pitchFamily="82" charset="0"/>
              </a:rPr>
              <a:t>(</a:t>
            </a:r>
            <a:r>
              <a:rPr lang="en-GB" sz="2400" i="1" dirty="0">
                <a:solidFill>
                  <a:srgbClr val="00B0F0"/>
                </a:solidFill>
                <a:latin typeface="Felix Titling" panose="04060505060202020A04" pitchFamily="82" charset="0"/>
              </a:rPr>
              <a:t>Robinson Crusoe</a:t>
            </a:r>
            <a:r>
              <a:rPr lang="en-GB" sz="2400" dirty="0">
                <a:solidFill>
                  <a:srgbClr val="00B0F0"/>
                </a:solidFill>
                <a:latin typeface="Felix Titling" panose="04060505060202020A04" pitchFamily="82" charset="0"/>
              </a:rPr>
              <a:t> - 1719</a:t>
            </a:r>
          </a:p>
          <a:p>
            <a:pPr>
              <a:lnSpc>
                <a:spcPct val="150000"/>
              </a:lnSpc>
            </a:pPr>
            <a:r>
              <a:rPr lang="en-GB" sz="2400" dirty="0">
                <a:latin typeface="Felix Titling" panose="04060505060202020A04" pitchFamily="82" charset="0"/>
              </a:rPr>
              <a:t>to the death of dreams with the failure of the French revolution  </a:t>
            </a:r>
            <a:r>
              <a:rPr lang="en-GB" sz="2400" dirty="0">
                <a:solidFill>
                  <a:srgbClr val="00B0F0"/>
                </a:solidFill>
                <a:latin typeface="Felix Titling" panose="04060505060202020A04" pitchFamily="82" charset="0"/>
              </a:rPr>
              <a:t>(</a:t>
            </a:r>
            <a:r>
              <a:rPr lang="en-GB" sz="2400" i="1" dirty="0">
                <a:solidFill>
                  <a:srgbClr val="00B0F0"/>
                </a:solidFill>
                <a:latin typeface="Felix Titling" panose="04060505060202020A04" pitchFamily="82" charset="0"/>
              </a:rPr>
              <a:t>Frankenstein</a:t>
            </a:r>
            <a:r>
              <a:rPr lang="en-GB" sz="2400" dirty="0">
                <a:solidFill>
                  <a:srgbClr val="00B0F0"/>
                </a:solidFill>
                <a:latin typeface="Felix Titling" panose="04060505060202020A04" pitchFamily="82" charset="0"/>
              </a:rPr>
              <a:t>– 1818) 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7566092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ChangeArrowheads="1"/>
          </p:cNvSpPr>
          <p:nvPr/>
        </p:nvSpPr>
        <p:spPr bwMode="auto">
          <a:xfrm>
            <a:off x="323850" y="126573"/>
            <a:ext cx="8496300" cy="65556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9pPr>
          </a:lstStyle>
          <a:p>
            <a:pPr algn="ctr" eaLnBrk="1" hangingPunct="1"/>
            <a:r>
              <a:rPr lang="en-GB" altLang="en-US" sz="3200" dirty="0">
                <a:latin typeface="Felix Titling" panose="04060505060202020A04" pitchFamily="82" charset="0"/>
              </a:rPr>
              <a:t>DEFINING THE </a:t>
            </a:r>
            <a:r>
              <a:rPr lang="en-GB" altLang="en-US" sz="3200" dirty="0">
                <a:solidFill>
                  <a:srgbClr val="00B0F0"/>
                </a:solidFill>
                <a:latin typeface="Felix Titling" panose="04060505060202020A04" pitchFamily="82" charset="0"/>
              </a:rPr>
              <a:t>ENLIGHTENMENT</a:t>
            </a:r>
          </a:p>
          <a:p>
            <a:pPr eaLnBrk="1" hangingPunct="1"/>
            <a:endParaRPr lang="en-GB" altLang="en-US" sz="2200" dirty="0">
              <a:latin typeface="+mn-lt"/>
            </a:endParaRPr>
          </a:p>
          <a:p>
            <a:pPr eaLnBrk="1" hangingPunct="1"/>
            <a:r>
              <a:rPr lang="en-GB" altLang="en-US" sz="2200" dirty="0">
                <a:latin typeface="+mn-lt"/>
              </a:rPr>
              <a:t>There were many philosophes in the eighteenth century, but there was only one Enlightenment. A loose, informal, wholly unorganized coalition of cultural critics, religious </a:t>
            </a:r>
            <a:r>
              <a:rPr lang="en-GB" altLang="en-US" sz="2200" dirty="0" err="1">
                <a:latin typeface="+mn-lt"/>
              </a:rPr>
              <a:t>skeptics</a:t>
            </a:r>
            <a:r>
              <a:rPr lang="en-GB" altLang="en-US" sz="2200" dirty="0">
                <a:latin typeface="+mn-lt"/>
              </a:rPr>
              <a:t>, and political reformers from Edinburgh to Naples, Paris to Berlin, Boston to Philadelphia, the philosophes made up a clamorous chorus, and there were some discordant voices among them, but what is striking is their general harmony, not their occasional discord.</a:t>
            </a:r>
          </a:p>
          <a:p>
            <a:pPr eaLnBrk="1" hangingPunct="1"/>
            <a:endParaRPr lang="en-GB" altLang="en-US" sz="1400" dirty="0">
              <a:latin typeface="+mn-lt"/>
            </a:endParaRPr>
          </a:p>
          <a:p>
            <a:pPr eaLnBrk="1" hangingPunct="1"/>
            <a:r>
              <a:rPr lang="en-GB" altLang="en-US" sz="2200" dirty="0">
                <a:latin typeface="+mn-lt"/>
              </a:rPr>
              <a:t> The men of the Enlightenment united on a vastly ambitious program, </a:t>
            </a:r>
            <a:r>
              <a:rPr lang="en-GB" altLang="en-US" sz="2200" dirty="0">
                <a:solidFill>
                  <a:srgbClr val="00B0F0"/>
                </a:solidFill>
                <a:latin typeface="+mn-lt"/>
              </a:rPr>
              <a:t>a program of secularism, humanity, cosmopolitanism, and freedom, above all, freedom in its many forms – freedom from arbitrary power, freedom of speech, freedom of trade, freedom to realize one’s talents, freedom of aesthetic response, freedom, in a word, of moral man to make his own way in the world.</a:t>
            </a:r>
          </a:p>
          <a:p>
            <a:pPr eaLnBrk="1" hangingPunct="1"/>
            <a:endParaRPr lang="en-GB" altLang="en-US" sz="1400" dirty="0">
              <a:latin typeface="+mn-lt"/>
            </a:endParaRPr>
          </a:p>
          <a:p>
            <a:pPr algn="r" eaLnBrk="1" hangingPunct="1"/>
            <a:r>
              <a:rPr lang="en-GB" altLang="en-US" sz="2000" dirty="0">
                <a:latin typeface="+mn-lt"/>
              </a:rPr>
              <a:t>Peter Gay, </a:t>
            </a:r>
            <a:r>
              <a:rPr lang="en-GB" altLang="en-US" sz="2000" i="1" dirty="0">
                <a:latin typeface="+mn-lt"/>
              </a:rPr>
              <a:t>The Enlightenment: An Interpretation,</a:t>
            </a:r>
            <a:r>
              <a:rPr lang="en-GB" altLang="en-US" sz="2000" dirty="0">
                <a:latin typeface="+mn-lt"/>
              </a:rPr>
              <a:t> ‘Preface’ (1973</a:t>
            </a:r>
            <a:r>
              <a:rPr lang="en-GB" altLang="en-US" dirty="0">
                <a:latin typeface="Bookman Old Style" panose="02050604050505020204" pitchFamily="18" charset="0"/>
              </a:rPr>
              <a:t>)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242726" y="6016896"/>
            <a:ext cx="8658547" cy="765175"/>
          </a:xfrm>
        </p:spPr>
        <p:txBody>
          <a:bodyPr>
            <a:normAutofit/>
          </a:bodyPr>
          <a:lstStyle/>
          <a:p>
            <a:pPr algn="r" eaLnBrk="1" hangingPunct="1"/>
            <a:r>
              <a:rPr lang="en-GB" altLang="en-US" sz="2000" dirty="0">
                <a:solidFill>
                  <a:srgbClr val="00B0F0"/>
                </a:solidFill>
                <a:latin typeface="+mn-lt"/>
                <a:ea typeface="+mn-ea"/>
                <a:cs typeface="+mn-cs"/>
              </a:rPr>
              <a:t>CIRCULATION OF THE BLOOD</a:t>
            </a:r>
            <a:r>
              <a:rPr lang="en-GB" altLang="en-US" sz="2000" dirty="0">
                <a:latin typeface="+mn-lt"/>
                <a:ea typeface="+mn-ea"/>
                <a:cs typeface="+mn-cs"/>
              </a:rPr>
              <a:t>: Image of veins from Harvey's </a:t>
            </a:r>
            <a:r>
              <a:rPr lang="en-GB" altLang="en-US" sz="2000" i="1" dirty="0" err="1">
                <a:latin typeface="+mn-lt"/>
                <a:ea typeface="+mn-ea"/>
                <a:cs typeface="+mn-cs"/>
              </a:rPr>
              <a:t>Exercitatio</a:t>
            </a:r>
            <a:r>
              <a:rPr lang="en-GB" altLang="en-US" sz="2000" i="1" dirty="0">
                <a:latin typeface="+mn-lt"/>
                <a:ea typeface="+mn-ea"/>
                <a:cs typeface="+mn-cs"/>
              </a:rPr>
              <a:t> </a:t>
            </a:r>
            <a:r>
              <a:rPr lang="en-GB" altLang="en-US" sz="2000" i="1" dirty="0" err="1">
                <a:latin typeface="+mn-lt"/>
                <a:ea typeface="+mn-ea"/>
                <a:cs typeface="+mn-cs"/>
              </a:rPr>
              <a:t>Anatomica</a:t>
            </a:r>
            <a:r>
              <a:rPr lang="en-GB" altLang="en-US" sz="2000" i="1" dirty="0">
                <a:latin typeface="+mn-lt"/>
                <a:ea typeface="+mn-ea"/>
                <a:cs typeface="+mn-cs"/>
              </a:rPr>
              <a:t> de Motu Cordis et Sanguinis in </a:t>
            </a:r>
            <a:r>
              <a:rPr lang="en-GB" altLang="en-US" sz="2000" i="1" dirty="0" err="1">
                <a:latin typeface="+mn-lt"/>
                <a:ea typeface="+mn-ea"/>
                <a:cs typeface="+mn-cs"/>
              </a:rPr>
              <a:t>Animalibus</a:t>
            </a:r>
            <a:r>
              <a:rPr lang="en-GB" altLang="en-US" sz="2000" i="1" dirty="0">
                <a:latin typeface="+mn-lt"/>
                <a:ea typeface="+mn-ea"/>
                <a:cs typeface="+mn-cs"/>
              </a:rPr>
              <a:t> </a:t>
            </a:r>
            <a:r>
              <a:rPr lang="en-GB" altLang="en-US" sz="2000" dirty="0">
                <a:latin typeface="+mn-lt"/>
                <a:ea typeface="+mn-ea"/>
                <a:cs typeface="+mn-cs"/>
              </a:rPr>
              <a:t>1648</a:t>
            </a:r>
          </a:p>
        </p:txBody>
      </p:sp>
      <p:pic>
        <p:nvPicPr>
          <p:cNvPr id="5123" name="Picture 5" descr="File:William Harvey ( 1578-1657) Venenbild.jp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saturation sat="400000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764704"/>
            <a:ext cx="7343775" cy="5113338"/>
          </a:xfrm>
          <a:prstGeom prst="rect">
            <a:avLst/>
          </a:prstGeom>
          <a:noFill/>
          <a:ln w="9525">
            <a:solidFill>
              <a:srgbClr val="0070C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124" name="Rectangle 6"/>
          <p:cNvSpPr>
            <a:spLocks noChangeArrowheads="1"/>
          </p:cNvSpPr>
          <p:nvPr/>
        </p:nvSpPr>
        <p:spPr bwMode="auto">
          <a:xfrm>
            <a:off x="457200" y="100603"/>
            <a:ext cx="8229600" cy="4905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9pPr>
          </a:lstStyle>
          <a:p>
            <a:pPr eaLnBrk="1" hangingPunct="1"/>
            <a:r>
              <a:rPr lang="en-GB" altLang="en-US" sz="4000" dirty="0">
                <a:latin typeface="Felix Titling" panose="04060505060202020A04" pitchFamily="82" charset="0"/>
              </a:rPr>
              <a:t>CLASSIFICATION AND SYSTEMS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5" descr="Table_of_Astronomy%2C_Cyclopaedia%2C_Volume_1%2C_p_164"/>
          <p:cNvPicPr>
            <a:picLocks noChangeAspect="1" noChangeArrowheads="1"/>
          </p:cNvPicPr>
          <p:nvPr/>
        </p:nvPicPr>
        <p:blipFill>
          <a:blip r:embed="rId2" cstate="hq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saturation sat="40000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836712"/>
            <a:ext cx="6214828" cy="575452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147" name="Rectangle 6"/>
          <p:cNvSpPr>
            <a:spLocks noChangeArrowheads="1"/>
          </p:cNvSpPr>
          <p:nvPr/>
        </p:nvSpPr>
        <p:spPr bwMode="auto">
          <a:xfrm>
            <a:off x="6659563" y="2811114"/>
            <a:ext cx="2411412" cy="1384995"/>
          </a:xfrm>
          <a:prstGeom prst="rect">
            <a:avLst/>
          </a:prstGeom>
          <a:noFill/>
          <a:ln>
            <a:noFill/>
          </a:ln>
        </p:spPr>
        <p:txBody>
          <a:bodyPr anchor="ctr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9pPr>
          </a:lstStyle>
          <a:p>
            <a:pPr algn="r" eaLnBrk="1" hangingPunct="1"/>
            <a:r>
              <a:rPr lang="en-GB" altLang="en-US" sz="2400" dirty="0">
                <a:latin typeface="Bookman Old Style" panose="02050604050505020204" pitchFamily="18" charset="0"/>
              </a:rPr>
              <a:t> </a:t>
            </a:r>
            <a:r>
              <a:rPr lang="en-GB" altLang="en-US" sz="2000" dirty="0">
                <a:solidFill>
                  <a:srgbClr val="00B0F0"/>
                </a:solidFill>
                <a:latin typeface="+mn-lt"/>
              </a:rPr>
              <a:t>THE HEAVENS: </a:t>
            </a:r>
            <a:r>
              <a:rPr lang="en-GB" altLang="en-US" sz="2000" dirty="0">
                <a:latin typeface="+mn-lt"/>
              </a:rPr>
              <a:t>Table of  astronomy from Cyclopaedia (1728) </a:t>
            </a:r>
          </a:p>
        </p:txBody>
      </p:sp>
      <p:sp>
        <p:nvSpPr>
          <p:cNvPr id="5" name="Rectangle 6">
            <a:extLst>
              <a:ext uri="{FF2B5EF4-FFF2-40B4-BE49-F238E27FC236}">
                <a16:creationId xmlns:a16="http://schemas.microsoft.com/office/drawing/2014/main" id="{32E54AEE-0F58-40F0-A4F5-50F4A3ADB84E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7200" y="100603"/>
            <a:ext cx="8229600" cy="4905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9pPr>
          </a:lstStyle>
          <a:p>
            <a:pPr eaLnBrk="1" hangingPunct="1"/>
            <a:r>
              <a:rPr lang="en-GB" altLang="en-US" sz="4000" dirty="0">
                <a:latin typeface="Felix Titling" panose="04060505060202020A04" pitchFamily="82" charset="0"/>
              </a:rPr>
              <a:t>CLASSIFICATION AND SYSTEMS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5" descr="Linnaeus_-_Regnum_Animale_%281735%29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25000"/>
                    </a14:imgEffect>
                    <a14:imgEffect>
                      <a14:saturation sat="4000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263" y="713783"/>
            <a:ext cx="8785225" cy="5535613"/>
          </a:xfrm>
          <a:prstGeom prst="rect">
            <a:avLst/>
          </a:prstGeom>
          <a:noFill/>
          <a:ln w="9525">
            <a:solidFill>
              <a:srgbClr val="0070C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171" name="Rectangle 6"/>
          <p:cNvSpPr>
            <a:spLocks noChangeArrowheads="1"/>
          </p:cNvSpPr>
          <p:nvPr/>
        </p:nvSpPr>
        <p:spPr bwMode="auto">
          <a:xfrm>
            <a:off x="179387" y="6372040"/>
            <a:ext cx="8785225" cy="3238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tIns="0" rIns="0" bIns="15870" anchor="ctr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9pPr>
          </a:lstStyle>
          <a:p>
            <a:pPr algn="ctr" eaLnBrk="1" hangingPunct="1"/>
            <a:r>
              <a:rPr lang="en-GB" altLang="en-US" sz="2000" dirty="0">
                <a:solidFill>
                  <a:srgbClr val="00B0F0"/>
                </a:solidFill>
                <a:latin typeface="Palatino Linotype" panose="02040502050505030304" pitchFamily="18" charset="0"/>
              </a:rPr>
              <a:t>THE ANIMAL KINGDOM: </a:t>
            </a:r>
            <a:r>
              <a:rPr lang="en-GB" altLang="en-US" sz="2000" dirty="0">
                <a:latin typeface="Palatino Linotype" panose="02040502050505030304" pitchFamily="18" charset="0"/>
              </a:rPr>
              <a:t>Linnaeus - </a:t>
            </a:r>
            <a:r>
              <a:rPr lang="en-GB" altLang="en-US" sz="2000" i="1" dirty="0">
                <a:latin typeface="Palatino Linotype" panose="02040502050505030304" pitchFamily="18" charset="0"/>
              </a:rPr>
              <a:t>Regnum </a:t>
            </a:r>
            <a:r>
              <a:rPr lang="en-GB" altLang="en-US" sz="2000" i="1" dirty="0" err="1">
                <a:latin typeface="Palatino Linotype" panose="02040502050505030304" pitchFamily="18" charset="0"/>
              </a:rPr>
              <a:t>Animale</a:t>
            </a:r>
            <a:r>
              <a:rPr lang="en-GB" altLang="en-US" sz="2000" dirty="0">
                <a:latin typeface="Palatino Linotype" panose="02040502050505030304" pitchFamily="18" charset="0"/>
              </a:rPr>
              <a:t> (1735)</a:t>
            </a:r>
          </a:p>
        </p:txBody>
      </p:sp>
      <p:sp>
        <p:nvSpPr>
          <p:cNvPr id="4" name="Rectangle 6">
            <a:extLst>
              <a:ext uri="{FF2B5EF4-FFF2-40B4-BE49-F238E27FC236}">
                <a16:creationId xmlns:a16="http://schemas.microsoft.com/office/drawing/2014/main" id="{3C12D387-0310-4E6F-AA6E-9A27E637FC04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7200" y="100603"/>
            <a:ext cx="8229600" cy="4905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9pPr>
          </a:lstStyle>
          <a:p>
            <a:pPr eaLnBrk="1" hangingPunct="1"/>
            <a:r>
              <a:rPr lang="en-GB" altLang="en-US" sz="4000" dirty="0">
                <a:latin typeface="Felix Titling" panose="04060505060202020A04" pitchFamily="82" charset="0"/>
              </a:rPr>
              <a:t>CLASSIFICATION AND SYSTEMS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8" descr="4939796"/>
          <p:cNvPicPr>
            <a:picLocks noGrp="1" noChangeAspect="1" noChangeArrowheads="1"/>
          </p:cNvPicPr>
          <p:nvPr>
            <p:ph/>
          </p:nvPr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90351" y="855768"/>
            <a:ext cx="5524086" cy="5146463"/>
          </a:xfrm>
          <a:noFill/>
          <a:ln>
            <a:solidFill>
              <a:srgbClr val="0070C0"/>
            </a:solidFill>
          </a:ln>
        </p:spPr>
      </p:pic>
      <p:sp>
        <p:nvSpPr>
          <p:cNvPr id="10243" name="Rectangle 10"/>
          <p:cNvSpPr>
            <a:spLocks noChangeArrowheads="1"/>
          </p:cNvSpPr>
          <p:nvPr/>
        </p:nvSpPr>
        <p:spPr bwMode="auto">
          <a:xfrm>
            <a:off x="-36512" y="6377891"/>
            <a:ext cx="8964612" cy="349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44436" anchor="ctr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9pPr>
          </a:lstStyle>
          <a:p>
            <a:pPr algn="r" eaLnBrk="1" hangingPunct="1"/>
            <a:r>
              <a:rPr lang="en-GB" altLang="en-US" sz="2000" dirty="0">
                <a:latin typeface="Palatino Linotype" panose="02040502050505030304" pitchFamily="18" charset="0"/>
              </a:rPr>
              <a:t>Burton, </a:t>
            </a:r>
            <a:r>
              <a:rPr lang="en-GB" altLang="en-US" sz="2000" i="1" dirty="0">
                <a:latin typeface="Palatino Linotype" panose="02040502050505030304" pitchFamily="18" charset="0"/>
              </a:rPr>
              <a:t>A Complete New System of Midwifery</a:t>
            </a:r>
            <a:r>
              <a:rPr lang="en-GB" altLang="en-US" sz="2000" dirty="0">
                <a:latin typeface="Palatino Linotype" panose="02040502050505030304" pitchFamily="18" charset="0"/>
              </a:rPr>
              <a:t> (1751) ill. George Stubbs</a:t>
            </a:r>
          </a:p>
        </p:txBody>
      </p:sp>
      <p:sp>
        <p:nvSpPr>
          <p:cNvPr id="10244" name="Rectangle 11"/>
          <p:cNvSpPr>
            <a:spLocks noChangeArrowheads="1"/>
          </p:cNvSpPr>
          <p:nvPr/>
        </p:nvSpPr>
        <p:spPr bwMode="auto">
          <a:xfrm flipH="1">
            <a:off x="6191648" y="1916832"/>
            <a:ext cx="2952352" cy="9066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tIns="0" rIns="0" bIns="44436" anchor="ctr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9pPr>
          </a:lstStyle>
          <a:p>
            <a:pPr eaLnBrk="1" hangingPunct="1"/>
            <a:r>
              <a:rPr lang="en-GB" altLang="en-US" sz="2800" dirty="0">
                <a:solidFill>
                  <a:srgbClr val="00B0F0"/>
                </a:solidFill>
                <a:latin typeface="Palatino Linotype" panose="02040502050505030304" pitchFamily="18" charset="0"/>
              </a:rPr>
              <a:t>SYSTEMISING HUMAN BIRTH</a:t>
            </a:r>
          </a:p>
        </p:txBody>
      </p:sp>
      <p:sp>
        <p:nvSpPr>
          <p:cNvPr id="5" name="Rectangle 6">
            <a:extLst>
              <a:ext uri="{FF2B5EF4-FFF2-40B4-BE49-F238E27FC236}">
                <a16:creationId xmlns:a16="http://schemas.microsoft.com/office/drawing/2014/main" id="{5171A616-3FFA-4F37-8F4E-5DB14DB5AD19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0994" y="177401"/>
            <a:ext cx="8229600" cy="4905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9pPr>
          </a:lstStyle>
          <a:p>
            <a:pPr eaLnBrk="1" hangingPunct="1"/>
            <a:r>
              <a:rPr lang="en-GB" altLang="en-US" sz="4000" dirty="0">
                <a:latin typeface="Felix Titling" panose="04060505060202020A04" pitchFamily="82" charset="0"/>
              </a:rPr>
              <a:t>CLASSIFICATION AND SYSTEMS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6" descr="ps000626_l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3861" b="11806"/>
          <a:stretch>
            <a:fillRect/>
          </a:stretch>
        </p:blipFill>
        <p:spPr bwMode="auto">
          <a:xfrm>
            <a:off x="539552" y="836712"/>
            <a:ext cx="5472608" cy="4067972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219" name="Rectangle 7"/>
          <p:cNvSpPr>
            <a:spLocks noChangeArrowheads="1"/>
          </p:cNvSpPr>
          <p:nvPr/>
        </p:nvSpPr>
        <p:spPr bwMode="auto">
          <a:xfrm>
            <a:off x="323528" y="5002723"/>
            <a:ext cx="8701088" cy="166199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9pPr>
          </a:lstStyle>
          <a:p>
            <a:pPr eaLnBrk="1" hangingPunct="1"/>
            <a:r>
              <a:rPr lang="en-GB" altLang="en-US" sz="2200" dirty="0">
                <a:solidFill>
                  <a:srgbClr val="00B0F0"/>
                </a:solidFill>
                <a:latin typeface="+mn-lt"/>
              </a:rPr>
              <a:t>SYSTEMISING THE CONSTRUCTION OF LIVING THINGS </a:t>
            </a:r>
          </a:p>
          <a:p>
            <a:pPr eaLnBrk="1" hangingPunct="1"/>
            <a:r>
              <a:rPr lang="en-GB" altLang="en-US" sz="2000" dirty="0">
                <a:latin typeface="+mn-lt"/>
              </a:rPr>
              <a:t>The difficulty that he faced was to show clearly the different textures of vein, muscle and bone using a medium that is essentially 'linear'. He succeeded so well that for over a century the book was the principal guide for veterinarians as well as painters. </a:t>
            </a:r>
          </a:p>
        </p:txBody>
      </p:sp>
      <p:sp>
        <p:nvSpPr>
          <p:cNvPr id="5" name="Rectangle 6">
            <a:extLst>
              <a:ext uri="{FF2B5EF4-FFF2-40B4-BE49-F238E27FC236}">
                <a16:creationId xmlns:a16="http://schemas.microsoft.com/office/drawing/2014/main" id="{EC1D0CCF-DFDB-4F46-9944-DB790E0A29CE}"/>
              </a:ext>
            </a:extLst>
          </p:cNvPr>
          <p:cNvSpPr>
            <a:spLocks noChangeArrowheads="1"/>
          </p:cNvSpPr>
          <p:nvPr/>
        </p:nvSpPr>
        <p:spPr bwMode="auto">
          <a:xfrm>
            <a:off x="6526738" y="3140968"/>
            <a:ext cx="2376264" cy="1015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9pPr>
          </a:lstStyle>
          <a:p>
            <a:pPr eaLnBrk="1" hangingPunct="1"/>
            <a:r>
              <a:rPr lang="en-GB" altLang="en-US" sz="2000" dirty="0">
                <a:latin typeface="+mn-lt"/>
              </a:rPr>
              <a:t>George Stubbs, </a:t>
            </a:r>
            <a:r>
              <a:rPr lang="en-GB" altLang="en-US" sz="2000" i="1" dirty="0">
                <a:latin typeface="+mn-lt"/>
              </a:rPr>
              <a:t>The Anatomy of the Horse,</a:t>
            </a:r>
            <a:r>
              <a:rPr lang="en-GB" altLang="en-US" sz="2000" dirty="0">
                <a:latin typeface="+mn-lt"/>
              </a:rPr>
              <a:t> </a:t>
            </a:r>
            <a:r>
              <a:rPr lang="en-GB" altLang="en-US" sz="2000" dirty="0" smtClean="0">
                <a:latin typeface="+mn-lt"/>
              </a:rPr>
              <a:t>1766</a:t>
            </a:r>
            <a:endParaRPr lang="en-GB" altLang="en-US" sz="2000" dirty="0">
              <a:latin typeface="+mn-lt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6F30C1DD-7C8B-48B3-8D3E-0216993DDF7B}"/>
              </a:ext>
            </a:extLst>
          </p:cNvPr>
          <p:cNvSpPr/>
          <p:nvPr/>
        </p:nvSpPr>
        <p:spPr>
          <a:xfrm>
            <a:off x="327527" y="193284"/>
            <a:ext cx="7763472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altLang="en-US" sz="4000" dirty="0">
                <a:latin typeface="Felix Titling" panose="04060505060202020A04" pitchFamily="82" charset="0"/>
              </a:rPr>
              <a:t>CLASSIFICATION AND SYSTEMS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884903" y="6309319"/>
            <a:ext cx="7801897" cy="374185"/>
          </a:xfrm>
        </p:spPr>
        <p:txBody>
          <a:bodyPr>
            <a:normAutofit/>
          </a:bodyPr>
          <a:lstStyle/>
          <a:p>
            <a:pPr algn="r" eaLnBrk="1" hangingPunct="1"/>
            <a:r>
              <a:rPr lang="en-GB" altLang="en-US" sz="2000" dirty="0">
                <a:solidFill>
                  <a:srgbClr val="00B0F0"/>
                </a:solidFill>
                <a:latin typeface="+mn-lt"/>
              </a:rPr>
              <a:t>SYSTEMISING LANGUAGE </a:t>
            </a:r>
            <a:r>
              <a:rPr lang="en-GB" altLang="en-US" sz="2000" dirty="0">
                <a:latin typeface="+mn-lt"/>
              </a:rPr>
              <a:t>Johnson’s </a:t>
            </a:r>
            <a:r>
              <a:rPr lang="en-GB" altLang="en-US" sz="2000" i="1" dirty="0">
                <a:latin typeface="+mn-lt"/>
              </a:rPr>
              <a:t>Dictionary</a:t>
            </a:r>
            <a:r>
              <a:rPr lang="en-GB" altLang="en-US" sz="2000" dirty="0">
                <a:latin typeface="+mn-lt"/>
              </a:rPr>
              <a:t> 1755</a:t>
            </a:r>
          </a:p>
        </p:txBody>
      </p:sp>
      <p:pic>
        <p:nvPicPr>
          <p:cNvPr id="11267" name="Picture 5" descr="44368-004-99C48BAB"/>
          <p:cNvPicPr>
            <a:picLocks noChangeAspect="1" noChangeArrowheads="1"/>
          </p:cNvPicPr>
          <p:nvPr/>
        </p:nvPicPr>
        <p:blipFill>
          <a:blip r:embed="rId2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saturation sat="400000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380" y="836612"/>
            <a:ext cx="6252762" cy="535997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268" name="Rectangle 6"/>
          <p:cNvSpPr>
            <a:spLocks noChangeArrowheads="1"/>
          </p:cNvSpPr>
          <p:nvPr/>
        </p:nvSpPr>
        <p:spPr bwMode="auto">
          <a:xfrm>
            <a:off x="6886575" y="2614906"/>
            <a:ext cx="1800225" cy="1015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9pPr>
          </a:lstStyle>
          <a:p>
            <a:pPr eaLnBrk="1" hangingPunct="1"/>
            <a:r>
              <a:rPr lang="en-GB" altLang="en-US" sz="2000" dirty="0">
                <a:solidFill>
                  <a:schemeClr val="tx2"/>
                </a:solidFill>
                <a:latin typeface="Bookman Old Style" panose="02050604050505020204" pitchFamily="18" charset="0"/>
              </a:rPr>
              <a:t>←  </a:t>
            </a:r>
            <a:r>
              <a:rPr lang="en-GB" altLang="en-US" sz="2000" i="1" dirty="0">
                <a:solidFill>
                  <a:schemeClr val="tx2"/>
                </a:solidFill>
                <a:latin typeface="+mn-lt"/>
              </a:rPr>
              <a:t>And mockery rooted in difference</a:t>
            </a:r>
          </a:p>
        </p:txBody>
      </p:sp>
      <p:cxnSp>
        <p:nvCxnSpPr>
          <p:cNvPr id="3" name="Straight Connector 2"/>
          <p:cNvCxnSpPr>
            <a:cxnSpLocks/>
          </p:cNvCxnSpPr>
          <p:nvPr/>
        </p:nvCxnSpPr>
        <p:spPr>
          <a:xfrm>
            <a:off x="611560" y="2852936"/>
            <a:ext cx="5976664" cy="0"/>
          </a:xfrm>
          <a:prstGeom prst="line">
            <a:avLst/>
          </a:prstGeom>
          <a:ln w="19050"/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6" name="Straight Connector 5"/>
          <p:cNvCxnSpPr>
            <a:cxnSpLocks/>
          </p:cNvCxnSpPr>
          <p:nvPr/>
        </p:nvCxnSpPr>
        <p:spPr>
          <a:xfrm flipV="1">
            <a:off x="606338" y="3085794"/>
            <a:ext cx="5832648" cy="36944"/>
          </a:xfrm>
          <a:prstGeom prst="line">
            <a:avLst/>
          </a:prstGeom>
          <a:ln w="19050"/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7" name="Rectangle 6">
            <a:extLst>
              <a:ext uri="{FF2B5EF4-FFF2-40B4-BE49-F238E27FC236}">
                <a16:creationId xmlns:a16="http://schemas.microsoft.com/office/drawing/2014/main" id="{7297A39E-1B40-4324-8CCA-14DA0F7B97EE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1520" y="79120"/>
            <a:ext cx="8229600" cy="4905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9pPr>
          </a:lstStyle>
          <a:p>
            <a:pPr eaLnBrk="1" hangingPunct="1"/>
            <a:r>
              <a:rPr lang="en-GB" altLang="en-US" sz="4000" dirty="0">
                <a:latin typeface="Felix Titling" panose="04060505060202020A04" pitchFamily="82" charset="0"/>
              </a:rPr>
              <a:t>CLASSIFICATION AND SYSTEMS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ChangeArrowheads="1"/>
          </p:cNvSpPr>
          <p:nvPr/>
        </p:nvSpPr>
        <p:spPr bwMode="auto">
          <a:xfrm>
            <a:off x="411749" y="542620"/>
            <a:ext cx="8604250" cy="936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9pPr>
          </a:lstStyle>
          <a:p>
            <a:pPr eaLnBrk="1" hangingPunct="1"/>
            <a:r>
              <a:rPr lang="en-GB" altLang="en-US" sz="2200" dirty="0">
                <a:solidFill>
                  <a:srgbClr val="00B0F0"/>
                </a:solidFill>
                <a:latin typeface="Palatino Linotype" panose="02040502050505030304" pitchFamily="18" charset="0"/>
              </a:rPr>
              <a:t>NARRATIVES OF THE ETERNAL; </a:t>
            </a:r>
            <a:r>
              <a:rPr lang="en-GB" altLang="en-US" sz="2200" dirty="0">
                <a:solidFill>
                  <a:schemeClr val="tx2"/>
                </a:solidFill>
                <a:latin typeface="Palatino Linotype" panose="02040502050505030304" pitchFamily="18" charset="0"/>
              </a:rPr>
              <a:t>religious icons as resting places,  diagrams of the unmoving, the extinction of desire</a:t>
            </a:r>
          </a:p>
        </p:txBody>
      </p:sp>
      <p:pic>
        <p:nvPicPr>
          <p:cNvPr id="14339" name="Picture 3" descr="13th Russian Virgin of Belozersk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saturation sat="66000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621754"/>
            <a:ext cx="3436349" cy="4314337"/>
          </a:xfrm>
          <a:prstGeom prst="rect">
            <a:avLst/>
          </a:prstGeom>
          <a:noFill/>
          <a:ln w="57150">
            <a:solidFill>
              <a:srgbClr val="FFCF37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340" name="Rectangle 4"/>
          <p:cNvSpPr>
            <a:spLocks noChangeArrowheads="1"/>
          </p:cNvSpPr>
          <p:nvPr/>
        </p:nvSpPr>
        <p:spPr bwMode="auto">
          <a:xfrm>
            <a:off x="245156" y="6381912"/>
            <a:ext cx="4186320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9pPr>
          </a:lstStyle>
          <a:p>
            <a:pPr eaLnBrk="1" hangingPunct="1"/>
            <a:r>
              <a:rPr lang="en-GB" altLang="en-US" sz="2000" dirty="0">
                <a:solidFill>
                  <a:schemeClr val="tx2"/>
                </a:solidFill>
                <a:latin typeface="Palatino Linotype" panose="02040502050505030304" pitchFamily="18" charset="0"/>
              </a:rPr>
              <a:t>Virgin of </a:t>
            </a:r>
            <a:r>
              <a:rPr lang="en-GB" altLang="en-US" sz="2000" dirty="0" err="1">
                <a:solidFill>
                  <a:schemeClr val="tx2"/>
                </a:solidFill>
                <a:latin typeface="Palatino Linotype" panose="02040502050505030304" pitchFamily="18" charset="0"/>
              </a:rPr>
              <a:t>Belozersk</a:t>
            </a:r>
            <a:r>
              <a:rPr lang="en-GB" altLang="en-US" sz="2000" dirty="0">
                <a:solidFill>
                  <a:schemeClr val="tx2"/>
                </a:solidFill>
                <a:latin typeface="Palatino Linotype" panose="02040502050505030304" pitchFamily="18" charset="0"/>
              </a:rPr>
              <a:t> (Russian 13th) </a:t>
            </a:r>
          </a:p>
        </p:txBody>
      </p:sp>
      <p:pic>
        <p:nvPicPr>
          <p:cNvPr id="14341" name="Picture 5" descr="15thRusTolgaMother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25000"/>
                    </a14:imgEffect>
                    <a14:imgEffect>
                      <a14:saturation sat="66000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1507426"/>
            <a:ext cx="3130012" cy="4681104"/>
          </a:xfrm>
          <a:prstGeom prst="rect">
            <a:avLst/>
          </a:prstGeom>
          <a:noFill/>
          <a:ln w="57150">
            <a:solidFill>
              <a:srgbClr val="FFCF37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342" name="Rectangle 6"/>
          <p:cNvSpPr>
            <a:spLocks noChangeArrowheads="1"/>
          </p:cNvSpPr>
          <p:nvPr/>
        </p:nvSpPr>
        <p:spPr bwMode="auto">
          <a:xfrm>
            <a:off x="4932040" y="6414418"/>
            <a:ext cx="3314818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9pPr>
          </a:lstStyle>
          <a:p>
            <a:pPr eaLnBrk="1" hangingPunct="1"/>
            <a:r>
              <a:rPr lang="en-GB" altLang="en-US" sz="2000" dirty="0" err="1">
                <a:solidFill>
                  <a:schemeClr val="tx2"/>
                </a:solidFill>
                <a:latin typeface="Palatino Linotype" panose="02040502050505030304" pitchFamily="18" charset="0"/>
              </a:rPr>
              <a:t>Tolga</a:t>
            </a:r>
            <a:r>
              <a:rPr lang="en-GB" altLang="en-US" sz="2000" dirty="0">
                <a:solidFill>
                  <a:schemeClr val="tx2"/>
                </a:solidFill>
                <a:latin typeface="Palatino Linotype" panose="02040502050505030304" pitchFamily="18" charset="0"/>
              </a:rPr>
              <a:t> Mother(15th Russian</a:t>
            </a:r>
            <a:r>
              <a:rPr lang="en-GB" altLang="en-US" dirty="0">
                <a:latin typeface="Bookman Old Style" panose="02050604050505020204" pitchFamily="18" charset="0"/>
              </a:rPr>
              <a:t>)</a:t>
            </a:r>
          </a:p>
        </p:txBody>
      </p:sp>
      <p:sp>
        <p:nvSpPr>
          <p:cNvPr id="7" name="Rectangle 4">
            <a:extLst>
              <a:ext uri="{FF2B5EF4-FFF2-40B4-BE49-F238E27FC236}">
                <a16:creationId xmlns:a16="http://schemas.microsoft.com/office/drawing/2014/main" id="{00C4F7E6-10C2-4177-84B4-1E40D95C0FD7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3568" y="0"/>
            <a:ext cx="8332431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9pPr>
          </a:lstStyle>
          <a:p>
            <a:pPr eaLnBrk="1" hangingPunct="1"/>
            <a:r>
              <a:rPr lang="en-GB" altLang="en-US" sz="4000" dirty="0">
                <a:latin typeface="Felix Titling" panose="04060505060202020A04" pitchFamily="82" charset="0"/>
              </a:rPr>
              <a:t>The place of HUMAN desire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>
            <a:extLst>
              <a:ext uri="{FF2B5EF4-FFF2-40B4-BE49-F238E27FC236}">
                <a16:creationId xmlns:a16="http://schemas.microsoft.com/office/drawing/2014/main" id="{F2EA0DD0-B731-4A73-BA85-5EBA7E468A8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3463" y="184945"/>
            <a:ext cx="3641450" cy="2427001"/>
          </a:xfrm>
          <a:prstGeom prst="rect">
            <a:avLst/>
          </a:prstGeom>
          <a:noFill/>
          <a:ln>
            <a:solidFill>
              <a:srgbClr val="00B0F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D20CB657-DAF2-4B05-8645-8AEB2163D6AF}"/>
              </a:ext>
            </a:extLst>
          </p:cNvPr>
          <p:cNvSpPr/>
          <p:nvPr/>
        </p:nvSpPr>
        <p:spPr>
          <a:xfrm>
            <a:off x="217389" y="2611946"/>
            <a:ext cx="345638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err="1"/>
              <a:t>Leshan</a:t>
            </a:r>
            <a:r>
              <a:rPr lang="en-GB" dirty="0"/>
              <a:t> Giant Buddha, Sichuan, China. 800 CE</a:t>
            </a:r>
          </a:p>
        </p:txBody>
      </p:sp>
      <p:pic>
        <p:nvPicPr>
          <p:cNvPr id="1028" name="Picture 4">
            <a:extLst>
              <a:ext uri="{FF2B5EF4-FFF2-40B4-BE49-F238E27FC236}">
                <a16:creationId xmlns:a16="http://schemas.microsoft.com/office/drawing/2014/main" id="{50B75DAF-5D6B-4DFF-86B0-103032482F7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3462" y="3340750"/>
            <a:ext cx="4163427" cy="2774895"/>
          </a:xfrm>
          <a:prstGeom prst="rect">
            <a:avLst/>
          </a:prstGeom>
          <a:noFill/>
          <a:ln>
            <a:solidFill>
              <a:srgbClr val="00B0F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EA03E115-544D-4B52-8C83-B7A1DCDFD6F1}"/>
              </a:ext>
            </a:extLst>
          </p:cNvPr>
          <p:cNvSpPr/>
          <p:nvPr/>
        </p:nvSpPr>
        <p:spPr>
          <a:xfrm>
            <a:off x="217389" y="6134261"/>
            <a:ext cx="382651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Kamakura </a:t>
            </a:r>
            <a:r>
              <a:rPr lang="en-GB" dirty="0" err="1"/>
              <a:t>Daibutsu</a:t>
            </a:r>
            <a:r>
              <a:rPr lang="en-GB" dirty="0"/>
              <a:t> , Kamakura, Japan 1252 CE</a:t>
            </a:r>
          </a:p>
        </p:txBody>
      </p:sp>
      <p:pic>
        <p:nvPicPr>
          <p:cNvPr id="1030" name="Picture 6">
            <a:extLst>
              <a:ext uri="{FF2B5EF4-FFF2-40B4-BE49-F238E27FC236}">
                <a16:creationId xmlns:a16="http://schemas.microsoft.com/office/drawing/2014/main" id="{97787EB1-33B2-42AF-AEFD-C3CE7CBA412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5062581" y="1364289"/>
            <a:ext cx="3174802" cy="4518553"/>
          </a:xfrm>
          <a:prstGeom prst="rect">
            <a:avLst/>
          </a:prstGeom>
          <a:noFill/>
          <a:ln>
            <a:solidFill>
              <a:srgbClr val="00B0F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Rectangle 2">
            <a:extLst>
              <a:ext uri="{FF2B5EF4-FFF2-40B4-BE49-F238E27FC236}">
                <a16:creationId xmlns:a16="http://schemas.microsoft.com/office/drawing/2014/main" id="{801C8383-2431-4CA9-80C2-3830C8D89492}"/>
              </a:ext>
            </a:extLst>
          </p:cNvPr>
          <p:cNvSpPr>
            <a:spLocks noChangeArrowheads="1"/>
          </p:cNvSpPr>
          <p:nvPr/>
        </p:nvSpPr>
        <p:spPr bwMode="auto">
          <a:xfrm>
            <a:off x="4283967" y="0"/>
            <a:ext cx="4732031" cy="14792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9pPr>
          </a:lstStyle>
          <a:p>
            <a:pPr eaLnBrk="1" hangingPunct="1"/>
            <a:r>
              <a:rPr lang="en-GB" altLang="en-US" sz="2200" dirty="0">
                <a:solidFill>
                  <a:srgbClr val="00B0F0"/>
                </a:solidFill>
                <a:latin typeface="Palatino Linotype" panose="02040502050505030304" pitchFamily="18" charset="0"/>
              </a:rPr>
              <a:t>NARRATIVES OF THE ETERNAL; </a:t>
            </a:r>
            <a:r>
              <a:rPr lang="en-GB" altLang="en-US" sz="2200" dirty="0">
                <a:solidFill>
                  <a:schemeClr val="tx2"/>
                </a:solidFill>
                <a:latin typeface="Palatino Linotype" panose="02040502050505030304" pitchFamily="18" charset="0"/>
              </a:rPr>
              <a:t>the Buddha as resting place, the unmoving, the extinction of desire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2A2EDDB6-1427-4D6D-9C89-99FFA21D7BFC}"/>
              </a:ext>
            </a:extLst>
          </p:cNvPr>
          <p:cNvSpPr/>
          <p:nvPr/>
        </p:nvSpPr>
        <p:spPr>
          <a:xfrm>
            <a:off x="4974022" y="6021288"/>
            <a:ext cx="382651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Grand Buddha, Ling Shan ,Wuxi, China 1990s</a:t>
            </a:r>
          </a:p>
        </p:txBody>
      </p:sp>
    </p:spTree>
    <p:extLst>
      <p:ext uri="{BB962C8B-B14F-4D97-AF65-F5344CB8AC3E}">
        <p14:creationId xmlns:p14="http://schemas.microsoft.com/office/powerpoint/2010/main" val="390185286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3" name="Rectangle 6"/>
          <p:cNvSpPr>
            <a:spLocks noChangeArrowheads="1"/>
          </p:cNvSpPr>
          <p:nvPr/>
        </p:nvSpPr>
        <p:spPr bwMode="auto">
          <a:xfrm>
            <a:off x="26965" y="6349143"/>
            <a:ext cx="8856662" cy="560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9pPr>
          </a:lstStyle>
          <a:p>
            <a:pPr algn="ctr" eaLnBrk="1" hangingPunct="1"/>
            <a:r>
              <a:rPr lang="en-GB" altLang="en-US" sz="2000" dirty="0">
                <a:solidFill>
                  <a:schemeClr val="tx2"/>
                </a:solidFill>
                <a:latin typeface="Palatino Linotype" panose="02040502050505030304" pitchFamily="18" charset="0"/>
              </a:rPr>
              <a:t>18C SATIRE:  </a:t>
            </a:r>
            <a:r>
              <a:rPr lang="en-GB" altLang="en-US" sz="2000" dirty="0">
                <a:latin typeface="Palatino Linotype" panose="02040502050505030304" pitchFamily="18" charset="0"/>
              </a:rPr>
              <a:t>Hogarth </a:t>
            </a:r>
            <a:r>
              <a:rPr lang="en-GB" altLang="en-US" sz="2000" i="1" dirty="0">
                <a:latin typeface="Palatino Linotype" panose="02040502050505030304" pitchFamily="18" charset="0"/>
              </a:rPr>
              <a:t>A Midnight Modern Conversation  </a:t>
            </a:r>
            <a:r>
              <a:rPr lang="en-GB" altLang="en-US" dirty="0">
                <a:latin typeface="Palatino Linotype" panose="02040502050505030304" pitchFamily="18" charset="0"/>
              </a:rPr>
              <a:t>1730-31 </a:t>
            </a:r>
          </a:p>
        </p:txBody>
      </p:sp>
      <p:pic>
        <p:nvPicPr>
          <p:cNvPr id="15364" name="Picture 6" descr="Hogarth Midnight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66000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5194" y="1725484"/>
            <a:ext cx="7880204" cy="4431675"/>
          </a:xfrm>
          <a:prstGeom prst="rect">
            <a:avLst/>
          </a:prstGeom>
          <a:noFill/>
          <a:ln w="12700">
            <a:solidFill>
              <a:srgbClr val="0070C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4">
            <a:extLst>
              <a:ext uri="{FF2B5EF4-FFF2-40B4-BE49-F238E27FC236}">
                <a16:creationId xmlns:a16="http://schemas.microsoft.com/office/drawing/2014/main" id="{A414F7F4-E522-4D5A-8C3D-7A46BA7EA49E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1959" y="0"/>
            <a:ext cx="7403441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/>
          <a:p>
            <a:r>
              <a:rPr lang="en-GB" altLang="en-US" sz="4000" dirty="0">
                <a:latin typeface="Felix Titling" panose="04060505060202020A04" pitchFamily="82" charset="0"/>
              </a:rPr>
              <a:t>EXPLORING HUMAN desire</a:t>
            </a:r>
          </a:p>
        </p:txBody>
      </p:sp>
      <p:sp>
        <p:nvSpPr>
          <p:cNvPr id="7" name="Rectangle 2">
            <a:extLst>
              <a:ext uri="{FF2B5EF4-FFF2-40B4-BE49-F238E27FC236}">
                <a16:creationId xmlns:a16="http://schemas.microsoft.com/office/drawing/2014/main" id="{1CEF282C-171D-46BE-8174-68F73CD42F2F}"/>
              </a:ext>
            </a:extLst>
          </p:cNvPr>
          <p:cNvSpPr>
            <a:spLocks noChangeArrowheads="1"/>
          </p:cNvSpPr>
          <p:nvPr/>
        </p:nvSpPr>
        <p:spPr bwMode="auto">
          <a:xfrm>
            <a:off x="269875" y="596876"/>
            <a:ext cx="8604250" cy="936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9pPr>
          </a:lstStyle>
          <a:p>
            <a:pPr eaLnBrk="1" hangingPunct="1"/>
            <a:r>
              <a:rPr lang="en-GB" altLang="en-US" sz="2200" dirty="0">
                <a:solidFill>
                  <a:srgbClr val="00B0F0"/>
                </a:solidFill>
                <a:latin typeface="Palatino Linotype" panose="02040502050505030304" pitchFamily="18" charset="0"/>
              </a:rPr>
              <a:t>NARRATIVES OF THE EVERYDAY (</a:t>
            </a:r>
            <a:r>
              <a:rPr lang="en-GB" altLang="en-US" sz="2200" dirty="0" err="1">
                <a:solidFill>
                  <a:srgbClr val="00B0F0"/>
                </a:solidFill>
                <a:latin typeface="Palatino Linotype" panose="02040502050505030304" pitchFamily="18" charset="0"/>
              </a:rPr>
              <a:t>i</a:t>
            </a:r>
            <a:r>
              <a:rPr lang="en-GB" altLang="en-US" sz="2200" dirty="0">
                <a:solidFill>
                  <a:srgbClr val="00B0F0"/>
                </a:solidFill>
                <a:latin typeface="Palatino Linotype" panose="02040502050505030304" pitchFamily="18" charset="0"/>
              </a:rPr>
              <a:t>) </a:t>
            </a:r>
            <a:r>
              <a:rPr lang="en-GB" altLang="en-US" sz="2200" dirty="0">
                <a:solidFill>
                  <a:schemeClr val="tx2"/>
                </a:solidFill>
                <a:latin typeface="Palatino Linotype" panose="02040502050505030304" pitchFamily="18" charset="0"/>
              </a:rPr>
              <a:t>everything is in the moment, constant movement &amp; change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464" descr="23"/>
          <p:cNvPicPr>
            <a:picLocks noChangeAspect="1" noChangeArrowheads="1"/>
          </p:cNvPicPr>
          <p:nvPr/>
        </p:nvPicPr>
        <p:blipFill rotWithShape="1">
          <a:blip r:embed="rId2">
            <a:duotone>
              <a:prstClr val="black"/>
              <a:srgbClr val="D9C3A5">
                <a:tint val="50000"/>
                <a:satMod val="180000"/>
              </a:srgbClr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60" r="1890"/>
          <a:stretch/>
        </p:blipFill>
        <p:spPr bwMode="auto">
          <a:xfrm>
            <a:off x="539552" y="1071040"/>
            <a:ext cx="5976664" cy="5294593"/>
          </a:xfrm>
          <a:prstGeom prst="rect">
            <a:avLst/>
          </a:prstGeom>
          <a:noFill/>
          <a:ln w="9525">
            <a:solidFill>
              <a:srgbClr val="0070C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388" name="Rectangle 467"/>
          <p:cNvSpPr>
            <a:spLocks noChangeArrowheads="1"/>
          </p:cNvSpPr>
          <p:nvPr/>
        </p:nvSpPr>
        <p:spPr bwMode="auto">
          <a:xfrm>
            <a:off x="7020272" y="4509120"/>
            <a:ext cx="1385887" cy="16312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9pPr>
          </a:lstStyle>
          <a:p>
            <a:pPr eaLnBrk="1" hangingPunct="1"/>
            <a:r>
              <a:rPr lang="en-GB" altLang="en-US" sz="2000" dirty="0">
                <a:latin typeface="Palatino Linotype" panose="02040502050505030304" pitchFamily="18" charset="0"/>
              </a:rPr>
              <a:t>William Hogarth, </a:t>
            </a:r>
            <a:r>
              <a:rPr lang="en-GB" altLang="en-US" sz="2000" i="1" dirty="0">
                <a:latin typeface="Palatino Linotype" panose="02040502050505030304" pitchFamily="18" charset="0"/>
              </a:rPr>
              <a:t>A Rake's Progress</a:t>
            </a:r>
            <a:r>
              <a:rPr lang="en-GB" altLang="en-US" sz="2000" dirty="0">
                <a:latin typeface="Palatino Linotype" panose="02040502050505030304" pitchFamily="18" charset="0"/>
              </a:rPr>
              <a:t>, </a:t>
            </a:r>
          </a:p>
          <a:p>
            <a:pPr eaLnBrk="1" hangingPunct="1"/>
            <a:r>
              <a:rPr lang="en-GB" altLang="en-US" sz="2000" dirty="0">
                <a:latin typeface="Palatino Linotype" panose="02040502050505030304" pitchFamily="18" charset="0"/>
              </a:rPr>
              <a:t>pl. 3. 1735</a:t>
            </a: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3E5FD64B-F047-430C-91EE-E1A8D8AA4A50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0536" y="2990"/>
            <a:ext cx="8723951" cy="936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9pPr>
          </a:lstStyle>
          <a:p>
            <a:pPr eaLnBrk="1" hangingPunct="1"/>
            <a:r>
              <a:rPr lang="en-GB" altLang="en-US" sz="2400" dirty="0">
                <a:solidFill>
                  <a:srgbClr val="00B0F0"/>
                </a:solidFill>
                <a:latin typeface="Felix Titling" panose="04060505060202020A04" pitchFamily="82" charset="0"/>
              </a:rPr>
              <a:t>NARRATIVES OF THE EVERYDAY </a:t>
            </a:r>
            <a:r>
              <a:rPr lang="en-GB" altLang="en-US" sz="2200" dirty="0">
                <a:solidFill>
                  <a:srgbClr val="00B0F0"/>
                </a:solidFill>
                <a:latin typeface="Palatino Linotype" panose="02040502050505030304" pitchFamily="18" charset="0"/>
              </a:rPr>
              <a:t>(</a:t>
            </a:r>
            <a:r>
              <a:rPr lang="en-GB" altLang="en-US" sz="2200" dirty="0" err="1">
                <a:solidFill>
                  <a:srgbClr val="00B0F0"/>
                </a:solidFill>
                <a:latin typeface="Palatino Linotype" panose="02040502050505030304" pitchFamily="18" charset="0"/>
              </a:rPr>
              <a:t>i</a:t>
            </a:r>
            <a:r>
              <a:rPr lang="en-GB" altLang="en-US" sz="2200" dirty="0">
                <a:solidFill>
                  <a:srgbClr val="00B0F0"/>
                </a:solidFill>
                <a:latin typeface="Palatino Linotype" panose="02040502050505030304" pitchFamily="18" charset="0"/>
              </a:rPr>
              <a:t>) </a:t>
            </a:r>
            <a:r>
              <a:rPr lang="en-GB" altLang="en-US" sz="2200" dirty="0">
                <a:solidFill>
                  <a:schemeClr val="tx2"/>
                </a:solidFill>
                <a:latin typeface="Palatino Linotype" panose="02040502050505030304" pitchFamily="18" charset="0"/>
              </a:rPr>
              <a:t>everything is in the moment, a fascination with degeneration, movement between classes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1" name="Picture 1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saturation sat="66000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7" y="1208383"/>
            <a:ext cx="7128792" cy="501155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E89530FC-3255-4E92-BC65-2F0D716B1ECD}"/>
              </a:ext>
            </a:extLst>
          </p:cNvPr>
          <p:cNvSpPr/>
          <p:nvPr/>
        </p:nvSpPr>
        <p:spPr>
          <a:xfrm>
            <a:off x="50517" y="6478743"/>
            <a:ext cx="9217025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altLang="en-US" dirty="0">
                <a:solidFill>
                  <a:schemeClr val="tx2"/>
                </a:solidFill>
                <a:latin typeface="Palatino Linotype" panose="02040502050505030304" pitchFamily="18" charset="0"/>
              </a:rPr>
              <a:t>19C SATIRE: George Cruikshank, </a:t>
            </a:r>
            <a:r>
              <a:rPr lang="en-GB" altLang="en-US" i="1" dirty="0">
                <a:solidFill>
                  <a:schemeClr val="tx2"/>
                </a:solidFill>
                <a:latin typeface="Palatino Linotype" panose="02040502050505030304" pitchFamily="18" charset="0"/>
              </a:rPr>
              <a:t>Inconveniences of a Crowded Room</a:t>
            </a:r>
            <a:r>
              <a:rPr lang="en-GB" altLang="en-US" dirty="0">
                <a:solidFill>
                  <a:schemeClr val="tx2"/>
                </a:solidFill>
                <a:latin typeface="Palatino Linotype" panose="02040502050505030304" pitchFamily="18" charset="0"/>
              </a:rPr>
              <a:t>, 1818</a:t>
            </a: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1F2CAB57-3D30-4CD7-86DF-12D3DF4CBA7A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0537" y="2990"/>
            <a:ext cx="8604250" cy="936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9pPr>
          </a:lstStyle>
          <a:p>
            <a:pPr eaLnBrk="1" hangingPunct="1"/>
            <a:r>
              <a:rPr lang="en-GB" altLang="en-US" sz="2000" dirty="0">
                <a:solidFill>
                  <a:srgbClr val="00B0F0"/>
                </a:solidFill>
                <a:latin typeface="Felix Titling" panose="04060505060202020A04" pitchFamily="82" charset="0"/>
              </a:rPr>
              <a:t>NARRATIVES OF THE EVERYDAY </a:t>
            </a:r>
            <a:r>
              <a:rPr lang="en-GB" altLang="en-US" sz="2200" dirty="0">
                <a:solidFill>
                  <a:srgbClr val="00B0F0"/>
                </a:solidFill>
                <a:latin typeface="Palatino Linotype" panose="02040502050505030304" pitchFamily="18" charset="0"/>
              </a:rPr>
              <a:t>(</a:t>
            </a:r>
            <a:r>
              <a:rPr lang="en-GB" altLang="en-US" sz="2200" dirty="0" err="1">
                <a:solidFill>
                  <a:srgbClr val="00B0F0"/>
                </a:solidFill>
                <a:latin typeface="Palatino Linotype" panose="02040502050505030304" pitchFamily="18" charset="0"/>
              </a:rPr>
              <a:t>i</a:t>
            </a:r>
            <a:r>
              <a:rPr lang="en-GB" altLang="en-US" sz="2200" dirty="0">
                <a:solidFill>
                  <a:srgbClr val="00B0F0"/>
                </a:solidFill>
                <a:latin typeface="Palatino Linotype" panose="02040502050505030304" pitchFamily="18" charset="0"/>
              </a:rPr>
              <a:t>) </a:t>
            </a:r>
            <a:r>
              <a:rPr lang="en-GB" altLang="en-US" sz="2200" dirty="0">
                <a:solidFill>
                  <a:schemeClr val="tx2"/>
                </a:solidFill>
                <a:latin typeface="Palatino Linotype" panose="02040502050505030304" pitchFamily="18" charset="0"/>
              </a:rPr>
              <a:t>everything is in the moment, a fascination with social </a:t>
            </a:r>
            <a:r>
              <a:rPr lang="en-GB" altLang="en-US" sz="2200" i="1" dirty="0">
                <a:solidFill>
                  <a:schemeClr val="tx2"/>
                </a:solidFill>
                <a:latin typeface="Palatino Linotype" panose="02040502050505030304" pitchFamily="18" charset="0"/>
              </a:rPr>
              <a:t>faux pas, </a:t>
            </a:r>
            <a:r>
              <a:rPr lang="en-GB" altLang="en-US" sz="2200" dirty="0">
                <a:solidFill>
                  <a:schemeClr val="tx2"/>
                </a:solidFill>
                <a:latin typeface="Palatino Linotype" panose="02040502050505030304" pitchFamily="18" charset="0"/>
              </a:rPr>
              <a:t>commercialisation of class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2" descr="wright orrery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752446"/>
            <a:ext cx="4153877" cy="2928056"/>
          </a:xfrm>
          <a:prstGeom prst="rect">
            <a:avLst/>
          </a:prstGeom>
          <a:noFill/>
          <a:ln w="9525">
            <a:solidFill>
              <a:srgbClr val="0070C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435" name="Rectangle 3"/>
          <p:cNvSpPr>
            <a:spLocks noChangeArrowheads="1"/>
          </p:cNvSpPr>
          <p:nvPr/>
        </p:nvSpPr>
        <p:spPr bwMode="auto">
          <a:xfrm>
            <a:off x="4779567" y="752446"/>
            <a:ext cx="3168453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9pPr>
          </a:lstStyle>
          <a:p>
            <a:pPr eaLnBrk="1" hangingPunct="1"/>
            <a:r>
              <a:rPr lang="en-GB" altLang="en-US" sz="2000" dirty="0">
                <a:solidFill>
                  <a:schemeClr val="tx2"/>
                </a:solidFill>
                <a:latin typeface="Palatino Linotype" panose="02040502050505030304" pitchFamily="18" charset="0"/>
              </a:rPr>
              <a:t>Joseph Wright of Derby </a:t>
            </a:r>
            <a:r>
              <a:rPr lang="en-GB" altLang="en-US" sz="2000" i="1" dirty="0" smtClean="0">
                <a:solidFill>
                  <a:schemeClr val="tx2"/>
                </a:solidFill>
                <a:latin typeface="Palatino Linotype" panose="02040502050505030304" pitchFamily="18" charset="0"/>
              </a:rPr>
              <a:t>The </a:t>
            </a:r>
            <a:r>
              <a:rPr lang="en-GB" altLang="en-US" sz="2000" i="1" dirty="0" err="1">
                <a:solidFill>
                  <a:schemeClr val="tx2"/>
                </a:solidFill>
                <a:latin typeface="Palatino Linotype" panose="02040502050505030304" pitchFamily="18" charset="0"/>
              </a:rPr>
              <a:t>Orrery</a:t>
            </a:r>
            <a:r>
              <a:rPr lang="en-GB" altLang="en-US" sz="2000" dirty="0">
                <a:solidFill>
                  <a:schemeClr val="tx2"/>
                </a:solidFill>
                <a:latin typeface="Palatino Linotype" panose="02040502050505030304" pitchFamily="18" charset="0"/>
              </a:rPr>
              <a:t>, 1766</a:t>
            </a:r>
          </a:p>
        </p:txBody>
      </p:sp>
      <p:sp>
        <p:nvSpPr>
          <p:cNvPr id="18436" name="Rectangle 4"/>
          <p:cNvSpPr>
            <a:spLocks noChangeArrowheads="1"/>
          </p:cNvSpPr>
          <p:nvPr/>
        </p:nvSpPr>
        <p:spPr bwMode="auto">
          <a:xfrm>
            <a:off x="107504" y="186616"/>
            <a:ext cx="8281168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9pPr>
          </a:lstStyle>
          <a:p>
            <a:pPr eaLnBrk="1" hangingPunct="1"/>
            <a:r>
              <a:rPr lang="en-GB" altLang="en-US" sz="2400" dirty="0" smtClean="0">
                <a:solidFill>
                  <a:schemeClr val="tx2"/>
                </a:solidFill>
                <a:latin typeface="Felix Titling" panose="04060505060202020A04" pitchFamily="82" charset="0"/>
              </a:rPr>
              <a:t>(</a:t>
            </a:r>
            <a:r>
              <a:rPr lang="en-GB" altLang="en-US" sz="2400" dirty="0" err="1" smtClean="0">
                <a:solidFill>
                  <a:schemeClr val="tx2"/>
                </a:solidFill>
                <a:latin typeface="+mn-lt"/>
              </a:rPr>
              <a:t>i</a:t>
            </a:r>
            <a:r>
              <a:rPr lang="en-GB" altLang="en-US" sz="2400" dirty="0" smtClean="0">
                <a:solidFill>
                  <a:schemeClr val="tx2"/>
                </a:solidFill>
                <a:latin typeface="Felix Titling" panose="04060505060202020A04" pitchFamily="82" charset="0"/>
              </a:rPr>
              <a:t>) SCIENCE </a:t>
            </a:r>
            <a:r>
              <a:rPr lang="en-GB" altLang="en-US" sz="2400" dirty="0">
                <a:solidFill>
                  <a:schemeClr val="tx2"/>
                </a:solidFill>
                <a:latin typeface="Felix Titling" panose="04060505060202020A04" pitchFamily="82" charset="0"/>
              </a:rPr>
              <a:t>AS BENIGN ENLIGHTENMENT</a:t>
            </a:r>
          </a:p>
        </p:txBody>
      </p:sp>
      <p:pic>
        <p:nvPicPr>
          <p:cNvPr id="5" name="Picture 2" descr="Wright of Derby Experiment on a Bird in the Airpump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250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b="3606"/>
          <a:stretch>
            <a:fillRect/>
          </a:stretch>
        </p:blipFill>
        <p:spPr bwMode="auto">
          <a:xfrm>
            <a:off x="4764396" y="3068960"/>
            <a:ext cx="4218009" cy="3127726"/>
          </a:xfrm>
          <a:prstGeom prst="rect">
            <a:avLst/>
          </a:prstGeom>
          <a:noFill/>
          <a:ln w="9525">
            <a:solidFill>
              <a:srgbClr val="0070C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4"/>
          <p:cNvSpPr>
            <a:spLocks noChangeArrowheads="1"/>
          </p:cNvSpPr>
          <p:nvPr/>
        </p:nvSpPr>
        <p:spPr bwMode="auto">
          <a:xfrm>
            <a:off x="1250004" y="6309320"/>
            <a:ext cx="7756029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9pPr>
          </a:lstStyle>
          <a:p>
            <a:pPr algn="r" eaLnBrk="1" hangingPunct="1"/>
            <a:r>
              <a:rPr lang="en-GB" altLang="en-US" sz="2400" dirty="0" smtClean="0">
                <a:solidFill>
                  <a:schemeClr val="tx2"/>
                </a:solidFill>
                <a:latin typeface="Felix Titling" panose="04060505060202020A04" pitchFamily="82" charset="0"/>
              </a:rPr>
              <a:t>(</a:t>
            </a:r>
            <a:r>
              <a:rPr lang="en-GB" altLang="en-US" sz="2400" dirty="0" smtClean="0">
                <a:solidFill>
                  <a:schemeClr val="tx2"/>
                </a:solidFill>
              </a:rPr>
              <a:t>ii</a:t>
            </a:r>
            <a:r>
              <a:rPr lang="en-GB" altLang="en-US" sz="2400" dirty="0" smtClean="0">
                <a:solidFill>
                  <a:schemeClr val="tx2"/>
                </a:solidFill>
                <a:latin typeface="Felix Titling" panose="04060505060202020A04" pitchFamily="82" charset="0"/>
              </a:rPr>
              <a:t>) SCIENCE </a:t>
            </a:r>
            <a:r>
              <a:rPr lang="en-GB" altLang="en-US" sz="2400" dirty="0">
                <a:solidFill>
                  <a:schemeClr val="tx2"/>
                </a:solidFill>
                <a:latin typeface="Felix Titling" panose="04060505060202020A04" pitchFamily="82" charset="0"/>
              </a:rPr>
              <a:t>AS FALSE enlightenment </a:t>
            </a:r>
          </a:p>
        </p:txBody>
      </p:sp>
      <p:sp>
        <p:nvSpPr>
          <p:cNvPr id="7" name="Rectangle 3"/>
          <p:cNvSpPr>
            <a:spLocks noChangeArrowheads="1"/>
          </p:cNvSpPr>
          <p:nvPr/>
        </p:nvSpPr>
        <p:spPr bwMode="auto">
          <a:xfrm>
            <a:off x="1881917" y="5013176"/>
            <a:ext cx="2702980" cy="1015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9pPr>
          </a:lstStyle>
          <a:p>
            <a:pPr algn="r" eaLnBrk="1" hangingPunct="1"/>
            <a:r>
              <a:rPr lang="en-GB" altLang="en-US" sz="2000" dirty="0">
                <a:solidFill>
                  <a:schemeClr val="tx2"/>
                </a:solidFill>
                <a:latin typeface="Palatino Linotype" panose="02040502050505030304" pitchFamily="18" charset="0"/>
              </a:rPr>
              <a:t>Wright of Derby </a:t>
            </a:r>
            <a:r>
              <a:rPr lang="en-GB" altLang="en-US" sz="2000" i="1" dirty="0">
                <a:solidFill>
                  <a:schemeClr val="tx2"/>
                </a:solidFill>
                <a:latin typeface="Palatino Linotype" panose="02040502050505030304" pitchFamily="18" charset="0"/>
              </a:rPr>
              <a:t>Experiment on a Bird in the </a:t>
            </a:r>
            <a:r>
              <a:rPr lang="en-GB" altLang="en-US" sz="2000" i="1" dirty="0" err="1">
                <a:solidFill>
                  <a:schemeClr val="tx2"/>
                </a:solidFill>
                <a:latin typeface="Palatino Linotype" panose="02040502050505030304" pitchFamily="18" charset="0"/>
              </a:rPr>
              <a:t>Airpump</a:t>
            </a:r>
            <a:r>
              <a:rPr lang="en-GB" altLang="en-US" sz="2000" dirty="0" smtClean="0">
                <a:solidFill>
                  <a:schemeClr val="tx2"/>
                </a:solidFill>
                <a:latin typeface="Palatino Linotype" panose="02040502050505030304" pitchFamily="18" charset="0"/>
              </a:rPr>
              <a:t>, 1768</a:t>
            </a:r>
            <a:endParaRPr lang="en-GB" altLang="en-US" sz="2000" dirty="0">
              <a:solidFill>
                <a:schemeClr val="tx2"/>
              </a:solidFill>
              <a:latin typeface="Palatino Linotype" panose="02040502050505030304" pitchFamily="18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Custom 1">
      <a:majorFont>
        <a:latin typeface="Perpetua Titling MT"/>
        <a:ea typeface=""/>
        <a:cs typeface=""/>
      </a:majorFont>
      <a:minorFont>
        <a:latin typeface="Palatino Linotype"/>
        <a:ea typeface=""/>
        <a:cs typeface="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F46216B-77A9-411A-B9D3-5023FCB7020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Office Them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4472C4"/>
    </a:accent1>
    <a:accent2>
      <a:srgbClr val="ED7D31"/>
    </a:accent2>
    <a:accent3>
      <a:srgbClr val="A5A5A5"/>
    </a:accent3>
    <a:accent4>
      <a:srgbClr val="FFC000"/>
    </a:accent4>
    <a:accent5>
      <a:srgbClr val="5B9BD5"/>
    </a:accent5>
    <a:accent6>
      <a:srgbClr val="70AD47"/>
    </a:accent6>
    <a:hlink>
      <a:srgbClr val="0563C1"/>
    </a:hlink>
    <a:folHlink>
      <a:srgbClr val="954F72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941</TotalTime>
  <Words>813</Words>
  <Application>Microsoft Office PowerPoint</Application>
  <PresentationFormat>On-screen Show (4:3)</PresentationFormat>
  <Paragraphs>72</Paragraphs>
  <Slides>18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7" baseType="lpstr">
      <vt:lpstr>Arial</vt:lpstr>
      <vt:lpstr>Bookman Old Style</vt:lpstr>
      <vt:lpstr>Calibri</vt:lpstr>
      <vt:lpstr>Felix Titling</vt:lpstr>
      <vt:lpstr>Garamond</vt:lpstr>
      <vt:lpstr>Palatino Linotype</vt:lpstr>
      <vt:lpstr>Perpetua Titling MT</vt:lpstr>
      <vt:lpstr>Times New Roman</vt:lpstr>
      <vt:lpstr>Office Theme</vt:lpstr>
      <vt:lpstr>PowerPoint Presentation</vt:lpstr>
      <vt:lpstr>PowerPoint Presentation</vt:lpstr>
      <vt:lpstr>Context: the enlightenment </vt:lpstr>
      <vt:lpstr>PowerPoint Presentation</vt:lpstr>
      <vt:lpstr>PowerPoint Presentation</vt:lpstr>
      <vt:lpstr>PowerPoint Presentation</vt:lpstr>
      <vt:lpstr>CIRCULATION OF THE BLOOD: Image of veins from Harvey's Exercitatio Anatomica de Motu Cordis et Sanguinis in Animalibus 1648</vt:lpstr>
      <vt:lpstr>PowerPoint Presentation</vt:lpstr>
      <vt:lpstr>PowerPoint Presentation</vt:lpstr>
      <vt:lpstr>PowerPoint Presentation</vt:lpstr>
      <vt:lpstr>PowerPoint Presentation</vt:lpstr>
      <vt:lpstr>SYSTEMISING LANGUAGE Johnson’s Dictionary 1755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CYD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IT</dc:creator>
  <cp:lastModifiedBy>Jeni Williams</cp:lastModifiedBy>
  <cp:revision>49</cp:revision>
  <cp:lastPrinted>2019-10-02T07:50:55Z</cp:lastPrinted>
  <dcterms:created xsi:type="dcterms:W3CDTF">2008-12-19T08:54:18Z</dcterms:created>
  <dcterms:modified xsi:type="dcterms:W3CDTF">2019-10-02T07:51:05Z</dcterms:modified>
</cp:coreProperties>
</file>