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57" r:id="rId2"/>
    <p:sldId id="277" r:id="rId3"/>
    <p:sldId id="259" r:id="rId4"/>
    <p:sldId id="260" r:id="rId5"/>
    <p:sldId id="261" r:id="rId6"/>
    <p:sldId id="258"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00" autoAdjust="0"/>
    <p:restoredTop sz="94660"/>
  </p:normalViewPr>
  <p:slideViewPr>
    <p:cSldViewPr snapToGrid="0">
      <p:cViewPr varScale="1">
        <p:scale>
          <a:sx n="93" d="100"/>
          <a:sy n="93" d="100"/>
        </p:scale>
        <p:origin x="92"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10" name="Freeform 6" title="Page Number Shape">
            <a:extLst>
              <a:ext uri="{FF2B5EF4-FFF2-40B4-BE49-F238E27FC236}">
                <a16:creationId xmlns:a16="http://schemas.microsoft.com/office/drawing/2014/main" id="{DD4C4B28-6B4B-4445-8535-F516D74E4AA9}"/>
              </a:ext>
            </a:extLst>
          </p:cNvPr>
          <p:cNvSpPr/>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cxnSp>
        <p:nvCxnSpPr>
          <p:cNvPr id="12" name="Straight Connector 11" title="Verticle Rule Line">
            <a:extLst>
              <a:ext uri="{FF2B5EF4-FFF2-40B4-BE49-F238E27FC236}">
                <a16:creationId xmlns:a16="http://schemas.microsoft.com/office/drawing/2014/main" id="{0CB1C732-7193-4253-8746-850D090A6B4E}"/>
              </a:ext>
            </a:extLst>
          </p:cNvPr>
          <p:cNvCxnSpPr>
            <a:cxnSpLocks/>
          </p:cNvCxnSpPr>
          <p:nvPr/>
        </p:nvCxnSpPr>
        <p:spPr>
          <a:xfrm>
            <a:off x="758952" y="1280160"/>
            <a:ext cx="0" cy="557784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03AA199-952B-427F-A5BE-B97D25FD0733}"/>
              </a:ext>
            </a:extLst>
          </p:cNvPr>
          <p:cNvSpPr>
            <a:spLocks noGrp="1"/>
          </p:cNvSpPr>
          <p:nvPr>
            <p:ph type="ctrTitle"/>
          </p:nvPr>
        </p:nvSpPr>
        <p:spPr>
          <a:xfrm>
            <a:off x="1078992" y="1143000"/>
            <a:ext cx="6720840" cy="3730752"/>
          </a:xfrm>
        </p:spPr>
        <p:txBody>
          <a:bodyPr anchor="t">
            <a:normAutofit/>
          </a:bodyPr>
          <a:lstStyle>
            <a:lvl1pPr algn="l">
              <a:defRPr sz="7200"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6A1AA393-A876-475F-A05B-1CCAB6C1F089}"/>
              </a:ext>
            </a:extLst>
          </p:cNvPr>
          <p:cNvSpPr>
            <a:spLocks noGrp="1"/>
          </p:cNvSpPr>
          <p:nvPr>
            <p:ph type="subTitle" idx="1"/>
          </p:nvPr>
        </p:nvSpPr>
        <p:spPr>
          <a:xfrm>
            <a:off x="1078992" y="5010912"/>
            <a:ext cx="6720840" cy="704088"/>
          </a:xfrm>
        </p:spPr>
        <p:txBody>
          <a:bodyPr>
            <a:normAutofit/>
          </a:bodyPr>
          <a:lstStyle>
            <a:lvl1pPr marL="0" indent="0" algn="l">
              <a:lnSpc>
                <a:spcPct val="100000"/>
              </a:lnSpc>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3395621-D631-4F31-AEEF-C8574E507372}"/>
              </a:ext>
            </a:extLst>
          </p:cNvPr>
          <p:cNvSpPr>
            <a:spLocks noGrp="1"/>
          </p:cNvSpPr>
          <p:nvPr>
            <p:ph type="dt" sz="half" idx="10"/>
          </p:nvPr>
        </p:nvSpPr>
        <p:spPr>
          <a:xfrm>
            <a:off x="8286356" y="6007608"/>
            <a:ext cx="3143643" cy="365125"/>
          </a:xfrm>
        </p:spPr>
        <p:txBody>
          <a:bodyPr/>
          <a:lstStyle/>
          <a:p>
            <a:fld id="{53BEF823-48A5-43FC-BE03-E79964288B41}" type="datetimeFigureOut">
              <a:rPr lang="en-US" smtClean="0"/>
              <a:t>10/24/2024</a:t>
            </a:fld>
            <a:endParaRPr lang="en-US" dirty="0"/>
          </a:p>
        </p:txBody>
      </p:sp>
      <p:sp>
        <p:nvSpPr>
          <p:cNvPr id="5" name="Footer Placeholder 4">
            <a:extLst>
              <a:ext uri="{FF2B5EF4-FFF2-40B4-BE49-F238E27FC236}">
                <a16:creationId xmlns:a16="http://schemas.microsoft.com/office/drawing/2014/main" id="{305EE125-77AD-4E23-AFB7-C5CFDEACACF1}"/>
              </a:ext>
            </a:extLst>
          </p:cNvPr>
          <p:cNvSpPr>
            <a:spLocks noGrp="1"/>
          </p:cNvSpPr>
          <p:nvPr>
            <p:ph type="ftr" sz="quarter" idx="11"/>
          </p:nvPr>
        </p:nvSpPr>
        <p:spPr>
          <a:xfrm>
            <a:off x="1078991" y="6007608"/>
            <a:ext cx="6720837" cy="365125"/>
          </a:xfrm>
        </p:spPr>
        <p:txBody>
          <a:bodyPr/>
          <a:lstStyle/>
          <a:p>
            <a:endParaRPr lang="en-US" dirty="0"/>
          </a:p>
        </p:txBody>
      </p:sp>
      <p:sp>
        <p:nvSpPr>
          <p:cNvPr id="6" name="Slide Number Placeholder 5">
            <a:extLst>
              <a:ext uri="{FF2B5EF4-FFF2-40B4-BE49-F238E27FC236}">
                <a16:creationId xmlns:a16="http://schemas.microsoft.com/office/drawing/2014/main" id="{DC569682-B530-4F52-87B9-39464A0930B3}"/>
              </a:ext>
            </a:extLst>
          </p:cNvPr>
          <p:cNvSpPr>
            <a:spLocks noGrp="1"/>
          </p:cNvSpPr>
          <p:nvPr>
            <p:ph type="sldNum" sz="quarter" idx="12"/>
          </p:nvPr>
        </p:nvSpPr>
        <p:spPr/>
        <p:txBody>
          <a:bodyPr/>
          <a:lstStyle>
            <a:lvl1pPr algn="ctr">
              <a:defRPr/>
            </a:lvl1p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155027547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351BD-5252-4168-A69E-C6864AE297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9748EEE-19C9-493B-836D-73B9E4A0BE1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7FA6BFE-11ED-4FB4-9F65-508B5B0F0DD3}"/>
              </a:ext>
            </a:extLst>
          </p:cNvPr>
          <p:cNvSpPr>
            <a:spLocks noGrp="1"/>
          </p:cNvSpPr>
          <p:nvPr>
            <p:ph type="dt" sz="half" idx="10"/>
          </p:nvPr>
        </p:nvSpPr>
        <p:spPr/>
        <p:txBody>
          <a:bodyPr/>
          <a:lstStyle/>
          <a:p>
            <a:pPr algn="r"/>
            <a:fld id="{53BEF823-48A5-43FC-BE03-E79964288B41}" type="datetimeFigureOut">
              <a:rPr lang="en-US" smtClean="0"/>
              <a:pPr algn="r"/>
              <a:t>10/24/2024</a:t>
            </a:fld>
            <a:endParaRPr lang="en-US" dirty="0"/>
          </a:p>
        </p:txBody>
      </p:sp>
      <p:sp>
        <p:nvSpPr>
          <p:cNvPr id="8" name="Footer Placeholder 7">
            <a:extLst>
              <a:ext uri="{FF2B5EF4-FFF2-40B4-BE49-F238E27FC236}">
                <a16:creationId xmlns:a16="http://schemas.microsoft.com/office/drawing/2014/main" id="{F90F536E-BEFF-4E0D-B4EC-39DE28C67CC3}"/>
              </a:ext>
            </a:extLst>
          </p:cNvPr>
          <p:cNvSpPr>
            <a:spLocks noGrp="1"/>
          </p:cNvSpPr>
          <p:nvPr>
            <p:ph type="ftr" sz="quarter" idx="11"/>
          </p:nvPr>
        </p:nvSpPr>
        <p:spPr/>
        <p:txBody>
          <a:bodyPr/>
          <a:lstStyle/>
          <a:p>
            <a:pPr algn="l"/>
            <a:endParaRPr lang="en-US" dirty="0"/>
          </a:p>
        </p:txBody>
      </p:sp>
      <p:sp>
        <p:nvSpPr>
          <p:cNvPr id="9" name="Slide Number Placeholder 8">
            <a:extLst>
              <a:ext uri="{FF2B5EF4-FFF2-40B4-BE49-F238E27FC236}">
                <a16:creationId xmlns:a16="http://schemas.microsoft.com/office/drawing/2014/main" id="{36EE02AF-6FE1-4972-BD48-A82499AD67F6}"/>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3832740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452EE-D9FC-4E51-9BFF-141F9192339F}"/>
              </a:ext>
            </a:extLst>
          </p:cNvPr>
          <p:cNvSpPr>
            <a:spLocks noGrp="1"/>
          </p:cNvSpPr>
          <p:nvPr>
            <p:ph type="title"/>
          </p:nvPr>
        </p:nvSpPr>
        <p:spPr>
          <a:xfrm>
            <a:off x="763051" y="2414016"/>
            <a:ext cx="10666949" cy="3099816"/>
          </a:xfrm>
        </p:spPr>
        <p:txBody>
          <a:bodyPr anchor="t"/>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1E086C4-4949-4E7A-A182-6709496A1C38}"/>
              </a:ext>
            </a:extLst>
          </p:cNvPr>
          <p:cNvSpPr>
            <a:spLocks noGrp="1"/>
          </p:cNvSpPr>
          <p:nvPr>
            <p:ph type="body" idx="1"/>
          </p:nvPr>
        </p:nvSpPr>
        <p:spPr>
          <a:xfrm>
            <a:off x="758952" y="1389888"/>
            <a:ext cx="10671048" cy="822960"/>
          </a:xfrm>
        </p:spPr>
        <p:txBody>
          <a:bodyPr anchor="ctr">
            <a:normAutofit/>
          </a:bodyPr>
          <a:lstStyle>
            <a:lvl1pPr marL="0" indent="0">
              <a:buNone/>
              <a:defRPr sz="2000" i="1">
                <a:solidFill>
                  <a:schemeClr val="tx1">
                    <a:lumMod val="85000"/>
                    <a:lumOff val="1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3D12BC88-6A2B-4851-9568-23A4B74D9F98}"/>
              </a:ext>
            </a:extLst>
          </p:cNvPr>
          <p:cNvSpPr>
            <a:spLocks noGrp="1"/>
          </p:cNvSpPr>
          <p:nvPr>
            <p:ph type="dt" sz="half" idx="10"/>
          </p:nvPr>
        </p:nvSpPr>
        <p:spPr/>
        <p:txBody>
          <a:bodyPr/>
          <a:lstStyle/>
          <a:p>
            <a:pPr algn="r"/>
            <a:fld id="{53BEF823-48A5-43FC-BE03-E79964288B41}" type="datetimeFigureOut">
              <a:rPr lang="en-US" smtClean="0"/>
              <a:pPr algn="r"/>
              <a:t>10/24/2024</a:t>
            </a:fld>
            <a:endParaRPr lang="en-US" dirty="0"/>
          </a:p>
        </p:txBody>
      </p:sp>
      <p:sp>
        <p:nvSpPr>
          <p:cNvPr id="8" name="Footer Placeholder 7">
            <a:extLst>
              <a:ext uri="{FF2B5EF4-FFF2-40B4-BE49-F238E27FC236}">
                <a16:creationId xmlns:a16="http://schemas.microsoft.com/office/drawing/2014/main" id="{D882CFE5-65C3-4F46-9141-4645455947D2}"/>
              </a:ext>
            </a:extLst>
          </p:cNvPr>
          <p:cNvSpPr>
            <a:spLocks noGrp="1"/>
          </p:cNvSpPr>
          <p:nvPr>
            <p:ph type="ftr" sz="quarter" idx="11"/>
          </p:nvPr>
        </p:nvSpPr>
        <p:spPr/>
        <p:txBody>
          <a:bodyPr/>
          <a:lstStyle/>
          <a:p>
            <a:pPr algn="l"/>
            <a:endParaRPr lang="en-US" dirty="0"/>
          </a:p>
        </p:txBody>
      </p:sp>
      <p:sp>
        <p:nvSpPr>
          <p:cNvPr id="9" name="Slide Number Placeholder 8">
            <a:extLst>
              <a:ext uri="{FF2B5EF4-FFF2-40B4-BE49-F238E27FC236}">
                <a16:creationId xmlns:a16="http://schemas.microsoft.com/office/drawing/2014/main" id="{5321B390-4E13-4481-AC02-FF126656C4C9}"/>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7741587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0E02F8-47BB-4D30-8EFE-69C9222D9EC4}"/>
              </a:ext>
            </a:extLst>
          </p:cNvPr>
          <p:cNvSpPr>
            <a:spLocks noGrp="1"/>
          </p:cNvSpPr>
          <p:nvPr>
            <p:ph sz="half" idx="1"/>
          </p:nvPr>
        </p:nvSpPr>
        <p:spPr>
          <a:xfrm>
            <a:off x="5184648" y="758952"/>
            <a:ext cx="6245352" cy="2240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A844D33-6BF0-4205-A542-8537E3515938}"/>
              </a:ext>
            </a:extLst>
          </p:cNvPr>
          <p:cNvSpPr>
            <a:spLocks noGrp="1"/>
          </p:cNvSpPr>
          <p:nvPr>
            <p:ph sz="half" idx="2"/>
          </p:nvPr>
        </p:nvSpPr>
        <p:spPr>
          <a:xfrm>
            <a:off x="5184647" y="3273551"/>
            <a:ext cx="6245351" cy="22402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Date Placeholder 8">
            <a:extLst>
              <a:ext uri="{FF2B5EF4-FFF2-40B4-BE49-F238E27FC236}">
                <a16:creationId xmlns:a16="http://schemas.microsoft.com/office/drawing/2014/main" id="{D6953A83-D2BE-4015-8D64-BE93DDFE5D21}"/>
              </a:ext>
            </a:extLst>
          </p:cNvPr>
          <p:cNvSpPr>
            <a:spLocks noGrp="1"/>
          </p:cNvSpPr>
          <p:nvPr>
            <p:ph type="dt" sz="half" idx="10"/>
          </p:nvPr>
        </p:nvSpPr>
        <p:spPr/>
        <p:txBody>
          <a:bodyPr/>
          <a:lstStyle/>
          <a:p>
            <a:pPr algn="r"/>
            <a:fld id="{53BEF823-48A5-43FC-BE03-E79964288B41}" type="datetimeFigureOut">
              <a:rPr lang="en-US" smtClean="0"/>
              <a:pPr algn="r"/>
              <a:t>10/24/2024</a:t>
            </a:fld>
            <a:endParaRPr lang="en-US" dirty="0"/>
          </a:p>
        </p:txBody>
      </p:sp>
      <p:sp>
        <p:nvSpPr>
          <p:cNvPr id="10" name="Footer Placeholder 9">
            <a:extLst>
              <a:ext uri="{FF2B5EF4-FFF2-40B4-BE49-F238E27FC236}">
                <a16:creationId xmlns:a16="http://schemas.microsoft.com/office/drawing/2014/main" id="{BA849E67-05F9-4033-B033-74D6B8C8E771}"/>
              </a:ext>
            </a:extLst>
          </p:cNvPr>
          <p:cNvSpPr>
            <a:spLocks noGrp="1"/>
          </p:cNvSpPr>
          <p:nvPr>
            <p:ph type="ftr" sz="quarter" idx="11"/>
          </p:nvPr>
        </p:nvSpPr>
        <p:spPr/>
        <p:txBody>
          <a:bodyPr/>
          <a:lstStyle/>
          <a:p>
            <a:pPr algn="l"/>
            <a:endParaRPr lang="en-US" dirty="0"/>
          </a:p>
        </p:txBody>
      </p:sp>
      <p:sp>
        <p:nvSpPr>
          <p:cNvPr id="11" name="Slide Number Placeholder 10">
            <a:extLst>
              <a:ext uri="{FF2B5EF4-FFF2-40B4-BE49-F238E27FC236}">
                <a16:creationId xmlns:a16="http://schemas.microsoft.com/office/drawing/2014/main" id="{DFAAC6AA-CFFB-438F-9327-DDB023E2E149}"/>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
        <p:nvSpPr>
          <p:cNvPr id="5" name="Title 4">
            <a:extLst>
              <a:ext uri="{FF2B5EF4-FFF2-40B4-BE49-F238E27FC236}">
                <a16:creationId xmlns:a16="http://schemas.microsoft.com/office/drawing/2014/main" id="{BA4960CB-ABA7-4442-AB15-FE444F23C63C}"/>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918982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8348291-9C7D-407E-8D07-FA3A323EA973}"/>
              </a:ext>
            </a:extLst>
          </p:cNvPr>
          <p:cNvSpPr>
            <a:spLocks noGrp="1"/>
          </p:cNvSpPr>
          <p:nvPr>
            <p:ph type="body" idx="1"/>
          </p:nvPr>
        </p:nvSpPr>
        <p:spPr>
          <a:xfrm>
            <a:off x="5184648" y="758952"/>
            <a:ext cx="6245352" cy="548640"/>
          </a:xfrm>
        </p:spPr>
        <p:txBody>
          <a:bodyPr anchor="b"/>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1A192D2-8BA6-4A4D-814D-AD37A2A10AC8}"/>
              </a:ext>
            </a:extLst>
          </p:cNvPr>
          <p:cNvSpPr>
            <a:spLocks noGrp="1"/>
          </p:cNvSpPr>
          <p:nvPr>
            <p:ph sz="half" idx="2"/>
          </p:nvPr>
        </p:nvSpPr>
        <p:spPr>
          <a:xfrm>
            <a:off x="5190323" y="1377198"/>
            <a:ext cx="6239675" cy="1828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86FD4BC-C948-41C4-BA24-5D26147E1C97}"/>
              </a:ext>
            </a:extLst>
          </p:cNvPr>
          <p:cNvSpPr>
            <a:spLocks noGrp="1"/>
          </p:cNvSpPr>
          <p:nvPr>
            <p:ph type="body" sz="quarter" idx="3"/>
          </p:nvPr>
        </p:nvSpPr>
        <p:spPr>
          <a:xfrm>
            <a:off x="5184647" y="3319548"/>
            <a:ext cx="6245351" cy="548640"/>
          </a:xfrm>
        </p:spPr>
        <p:txBody>
          <a:bodyPr anchor="b"/>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12E359C-F73D-4F1B-9F9A-6D628567105D}"/>
              </a:ext>
            </a:extLst>
          </p:cNvPr>
          <p:cNvSpPr>
            <a:spLocks noGrp="1"/>
          </p:cNvSpPr>
          <p:nvPr>
            <p:ph sz="quarter" idx="4"/>
          </p:nvPr>
        </p:nvSpPr>
        <p:spPr>
          <a:xfrm>
            <a:off x="5184646" y="3932372"/>
            <a:ext cx="6245352" cy="1828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9">
            <a:extLst>
              <a:ext uri="{FF2B5EF4-FFF2-40B4-BE49-F238E27FC236}">
                <a16:creationId xmlns:a16="http://schemas.microsoft.com/office/drawing/2014/main" id="{D76B63AE-38FF-40DD-A543-32DD98E6BDB2}"/>
              </a:ext>
            </a:extLst>
          </p:cNvPr>
          <p:cNvSpPr>
            <a:spLocks noGrp="1"/>
          </p:cNvSpPr>
          <p:nvPr>
            <p:ph type="title"/>
          </p:nvPr>
        </p:nvSpPr>
        <p:spPr/>
        <p:txBody>
          <a:bodyPr/>
          <a:lstStyle/>
          <a:p>
            <a:r>
              <a:rPr lang="en-US"/>
              <a:t>Click to edit Master title style</a:t>
            </a:r>
            <a:endParaRPr lang="en-US" dirty="0"/>
          </a:p>
        </p:txBody>
      </p:sp>
      <p:sp>
        <p:nvSpPr>
          <p:cNvPr id="12" name="Date Placeholder 11">
            <a:extLst>
              <a:ext uri="{FF2B5EF4-FFF2-40B4-BE49-F238E27FC236}">
                <a16:creationId xmlns:a16="http://schemas.microsoft.com/office/drawing/2014/main" id="{C686C0EB-E082-4BAB-99E8-B42F3C28B20F}"/>
              </a:ext>
            </a:extLst>
          </p:cNvPr>
          <p:cNvSpPr>
            <a:spLocks noGrp="1"/>
          </p:cNvSpPr>
          <p:nvPr>
            <p:ph type="dt" sz="half" idx="10"/>
          </p:nvPr>
        </p:nvSpPr>
        <p:spPr/>
        <p:txBody>
          <a:bodyPr/>
          <a:lstStyle/>
          <a:p>
            <a:pPr algn="r"/>
            <a:fld id="{53BEF823-48A5-43FC-BE03-E79964288B41}" type="datetimeFigureOut">
              <a:rPr lang="en-US" smtClean="0"/>
              <a:pPr algn="r"/>
              <a:t>10/24/2024</a:t>
            </a:fld>
            <a:endParaRPr lang="en-US" dirty="0"/>
          </a:p>
        </p:txBody>
      </p:sp>
      <p:sp>
        <p:nvSpPr>
          <p:cNvPr id="13" name="Footer Placeholder 12">
            <a:extLst>
              <a:ext uri="{FF2B5EF4-FFF2-40B4-BE49-F238E27FC236}">
                <a16:creationId xmlns:a16="http://schemas.microsoft.com/office/drawing/2014/main" id="{B3CB0152-BA1F-48C7-A66F-3ADB51C94B97}"/>
              </a:ext>
            </a:extLst>
          </p:cNvPr>
          <p:cNvSpPr>
            <a:spLocks noGrp="1"/>
          </p:cNvSpPr>
          <p:nvPr>
            <p:ph type="ftr" sz="quarter" idx="11"/>
          </p:nvPr>
        </p:nvSpPr>
        <p:spPr/>
        <p:txBody>
          <a:bodyPr/>
          <a:lstStyle/>
          <a:p>
            <a:pPr algn="l"/>
            <a:endParaRPr lang="en-US" dirty="0"/>
          </a:p>
        </p:txBody>
      </p:sp>
      <p:sp>
        <p:nvSpPr>
          <p:cNvPr id="14" name="Slide Number Placeholder 13">
            <a:extLst>
              <a:ext uri="{FF2B5EF4-FFF2-40B4-BE49-F238E27FC236}">
                <a16:creationId xmlns:a16="http://schemas.microsoft.com/office/drawing/2014/main" id="{BD1C21B3-5CF6-415F-8295-EED3DF5CB55C}"/>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1959343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470D5-4EB9-4410-A8AE-6D85F19239FF}"/>
              </a:ext>
            </a:extLst>
          </p:cNvPr>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5887FB59-BA77-4864-B9E8-994851250CB4}"/>
              </a:ext>
            </a:extLst>
          </p:cNvPr>
          <p:cNvSpPr>
            <a:spLocks noGrp="1"/>
          </p:cNvSpPr>
          <p:nvPr>
            <p:ph type="dt" sz="half" idx="10"/>
          </p:nvPr>
        </p:nvSpPr>
        <p:spPr/>
        <p:txBody>
          <a:bodyPr/>
          <a:lstStyle/>
          <a:p>
            <a:pPr algn="r"/>
            <a:fld id="{53BEF823-48A5-43FC-BE03-E79964288B41}" type="datetimeFigureOut">
              <a:rPr lang="en-US" smtClean="0"/>
              <a:pPr algn="r"/>
              <a:t>10/24/2024</a:t>
            </a:fld>
            <a:endParaRPr lang="en-US" dirty="0"/>
          </a:p>
        </p:txBody>
      </p:sp>
      <p:sp>
        <p:nvSpPr>
          <p:cNvPr id="7" name="Footer Placeholder 6">
            <a:extLst>
              <a:ext uri="{FF2B5EF4-FFF2-40B4-BE49-F238E27FC236}">
                <a16:creationId xmlns:a16="http://schemas.microsoft.com/office/drawing/2014/main" id="{B6F0BC0B-BA67-455B-B567-1473DF0628BE}"/>
              </a:ext>
            </a:extLst>
          </p:cNvPr>
          <p:cNvSpPr>
            <a:spLocks noGrp="1"/>
          </p:cNvSpPr>
          <p:nvPr>
            <p:ph type="ftr" sz="quarter" idx="11"/>
          </p:nvPr>
        </p:nvSpPr>
        <p:spPr/>
        <p:txBody>
          <a:bodyPr/>
          <a:lstStyle/>
          <a:p>
            <a:pPr algn="l"/>
            <a:endParaRPr lang="en-US" dirty="0"/>
          </a:p>
        </p:txBody>
      </p:sp>
      <p:sp>
        <p:nvSpPr>
          <p:cNvPr id="8" name="Slide Number Placeholder 7">
            <a:extLst>
              <a:ext uri="{FF2B5EF4-FFF2-40B4-BE49-F238E27FC236}">
                <a16:creationId xmlns:a16="http://schemas.microsoft.com/office/drawing/2014/main" id="{2CF0BCF3-6FB5-4529-AA6A-A31467351EF5}"/>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2842286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4BF1315B-6865-4A5A-91C1-B75339038903}"/>
              </a:ext>
            </a:extLst>
          </p:cNvPr>
          <p:cNvSpPr>
            <a:spLocks noGrp="1"/>
          </p:cNvSpPr>
          <p:nvPr>
            <p:ph type="dt" sz="half" idx="10"/>
          </p:nvPr>
        </p:nvSpPr>
        <p:spPr/>
        <p:txBody>
          <a:bodyPr/>
          <a:lstStyle/>
          <a:p>
            <a:pPr algn="r"/>
            <a:fld id="{53BEF823-48A5-43FC-BE03-E79964288B41}" type="datetimeFigureOut">
              <a:rPr lang="en-US" smtClean="0"/>
              <a:pPr algn="r"/>
              <a:t>10/24/2024</a:t>
            </a:fld>
            <a:endParaRPr lang="en-US" dirty="0"/>
          </a:p>
        </p:txBody>
      </p:sp>
      <p:sp>
        <p:nvSpPr>
          <p:cNvPr id="6" name="Footer Placeholder 5">
            <a:extLst>
              <a:ext uri="{FF2B5EF4-FFF2-40B4-BE49-F238E27FC236}">
                <a16:creationId xmlns:a16="http://schemas.microsoft.com/office/drawing/2014/main" id="{DD536720-08C7-43DE-8EB5-CAB52D0E96B1}"/>
              </a:ext>
            </a:extLst>
          </p:cNvPr>
          <p:cNvSpPr>
            <a:spLocks noGrp="1"/>
          </p:cNvSpPr>
          <p:nvPr>
            <p:ph type="ftr" sz="quarter" idx="11"/>
          </p:nvPr>
        </p:nvSpPr>
        <p:spPr/>
        <p:txBody>
          <a:bodyPr/>
          <a:lstStyle/>
          <a:p>
            <a:pPr algn="l"/>
            <a:endParaRPr lang="en-US" dirty="0"/>
          </a:p>
        </p:txBody>
      </p:sp>
      <p:sp>
        <p:nvSpPr>
          <p:cNvPr id="7" name="Slide Number Placeholder 6">
            <a:extLst>
              <a:ext uri="{FF2B5EF4-FFF2-40B4-BE49-F238E27FC236}">
                <a16:creationId xmlns:a16="http://schemas.microsoft.com/office/drawing/2014/main" id="{6D2477AF-B012-491C-AE42-22DE1203BE8D}"/>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2717532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D183AC-72A9-43F5-A1B3-1D7A6A4C7EEB}"/>
              </a:ext>
            </a:extLst>
          </p:cNvPr>
          <p:cNvSpPr>
            <a:spLocks noGrp="1"/>
          </p:cNvSpPr>
          <p:nvPr>
            <p:ph idx="1"/>
          </p:nvPr>
        </p:nvSpPr>
        <p:spPr>
          <a:xfrm>
            <a:off x="5183188" y="758951"/>
            <a:ext cx="6245352" cy="4754881"/>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C4045592-52ED-4270-ACBB-BCC528DAC407}"/>
              </a:ext>
            </a:extLst>
          </p:cNvPr>
          <p:cNvSpPr>
            <a:spLocks noGrp="1"/>
          </p:cNvSpPr>
          <p:nvPr>
            <p:ph type="body" sz="half" idx="2"/>
          </p:nvPr>
        </p:nvSpPr>
        <p:spPr>
          <a:xfrm>
            <a:off x="758953" y="3815080"/>
            <a:ext cx="3831336" cy="169875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a:extLst>
              <a:ext uri="{FF2B5EF4-FFF2-40B4-BE49-F238E27FC236}">
                <a16:creationId xmlns:a16="http://schemas.microsoft.com/office/drawing/2014/main" id="{99A93518-F9B5-418F-9883-BEF8359B045A}"/>
              </a:ext>
            </a:extLst>
          </p:cNvPr>
          <p:cNvSpPr>
            <a:spLocks noGrp="1"/>
          </p:cNvSpPr>
          <p:nvPr>
            <p:ph type="dt" sz="half" idx="10"/>
          </p:nvPr>
        </p:nvSpPr>
        <p:spPr/>
        <p:txBody>
          <a:bodyPr/>
          <a:lstStyle/>
          <a:p>
            <a:pPr algn="r"/>
            <a:fld id="{53BEF823-48A5-43FC-BE03-E79964288B41}" type="datetimeFigureOut">
              <a:rPr lang="en-US" smtClean="0"/>
              <a:pPr algn="r"/>
              <a:t>10/24/2024</a:t>
            </a:fld>
            <a:endParaRPr lang="en-US" dirty="0"/>
          </a:p>
        </p:txBody>
      </p:sp>
      <p:sp>
        <p:nvSpPr>
          <p:cNvPr id="10" name="Footer Placeholder 9">
            <a:extLst>
              <a:ext uri="{FF2B5EF4-FFF2-40B4-BE49-F238E27FC236}">
                <a16:creationId xmlns:a16="http://schemas.microsoft.com/office/drawing/2014/main" id="{27B9FFE7-C4AB-425B-9B56-E412C72212A0}"/>
              </a:ext>
            </a:extLst>
          </p:cNvPr>
          <p:cNvSpPr>
            <a:spLocks noGrp="1"/>
          </p:cNvSpPr>
          <p:nvPr>
            <p:ph type="ftr" sz="quarter" idx="11"/>
          </p:nvPr>
        </p:nvSpPr>
        <p:spPr/>
        <p:txBody>
          <a:bodyPr/>
          <a:lstStyle/>
          <a:p>
            <a:pPr algn="l"/>
            <a:endParaRPr lang="en-US" dirty="0"/>
          </a:p>
        </p:txBody>
      </p:sp>
      <p:sp>
        <p:nvSpPr>
          <p:cNvPr id="11" name="Slide Number Placeholder 10">
            <a:extLst>
              <a:ext uri="{FF2B5EF4-FFF2-40B4-BE49-F238E27FC236}">
                <a16:creationId xmlns:a16="http://schemas.microsoft.com/office/drawing/2014/main" id="{59231052-EBA8-4781-B28A-2FEA8BE523F3}"/>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
        <p:nvSpPr>
          <p:cNvPr id="2" name="Title 1">
            <a:extLst>
              <a:ext uri="{FF2B5EF4-FFF2-40B4-BE49-F238E27FC236}">
                <a16:creationId xmlns:a16="http://schemas.microsoft.com/office/drawing/2014/main" id="{CBDBF9E7-F686-4FA1-9BA5-69BDD014B0D3}"/>
              </a:ext>
            </a:extLst>
          </p:cNvPr>
          <p:cNvSpPr>
            <a:spLocks noGrp="1"/>
          </p:cNvSpPr>
          <p:nvPr>
            <p:ph type="title"/>
          </p:nvPr>
        </p:nvSpPr>
        <p:spPr>
          <a:xfrm>
            <a:off x="758952" y="758952"/>
            <a:ext cx="3831336" cy="2930179"/>
          </a:xfrm>
        </p:spPr>
        <p:txBody>
          <a:bodyPr/>
          <a:lstStyle/>
          <a:p>
            <a:r>
              <a:rPr lang="en-US"/>
              <a:t>Click to edit Master title style</a:t>
            </a:r>
            <a:endParaRPr lang="en-US" dirty="0"/>
          </a:p>
        </p:txBody>
      </p:sp>
    </p:spTree>
    <p:extLst>
      <p:ext uri="{BB962C8B-B14F-4D97-AF65-F5344CB8AC3E}">
        <p14:creationId xmlns:p14="http://schemas.microsoft.com/office/powerpoint/2010/main" val="38224595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116CF06-B27C-4DC4-981D-38E31997BD16}"/>
              </a:ext>
            </a:extLst>
          </p:cNvPr>
          <p:cNvSpPr>
            <a:spLocks noGrp="1"/>
          </p:cNvSpPr>
          <p:nvPr>
            <p:ph type="pic" idx="1"/>
          </p:nvPr>
        </p:nvSpPr>
        <p:spPr>
          <a:xfrm>
            <a:off x="5183188" y="758951"/>
            <a:ext cx="6245352" cy="475488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1976E66-2CB3-4F47-97F6-077C42818316}"/>
              </a:ext>
            </a:extLst>
          </p:cNvPr>
          <p:cNvSpPr>
            <a:spLocks noGrp="1"/>
          </p:cNvSpPr>
          <p:nvPr>
            <p:ph type="body" sz="half" idx="2"/>
          </p:nvPr>
        </p:nvSpPr>
        <p:spPr>
          <a:xfrm>
            <a:off x="758952" y="3794760"/>
            <a:ext cx="3831336" cy="1719072"/>
          </a:xfrm>
        </p:spPr>
        <p:txBody>
          <a:bodyPr>
            <a:normAutofit/>
          </a:bodyPr>
          <a:lstStyle>
            <a:lvl1pPr marL="0" indent="0">
              <a:buNone/>
              <a:defRPr sz="20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a:extLst>
              <a:ext uri="{FF2B5EF4-FFF2-40B4-BE49-F238E27FC236}">
                <a16:creationId xmlns:a16="http://schemas.microsoft.com/office/drawing/2014/main" id="{71414C9F-CBBD-4D5E-A831-BC0CDFEBCEF3}"/>
              </a:ext>
            </a:extLst>
          </p:cNvPr>
          <p:cNvSpPr>
            <a:spLocks noGrp="1"/>
          </p:cNvSpPr>
          <p:nvPr>
            <p:ph type="dt" sz="half" idx="10"/>
          </p:nvPr>
        </p:nvSpPr>
        <p:spPr/>
        <p:txBody>
          <a:bodyPr/>
          <a:lstStyle/>
          <a:p>
            <a:pPr algn="r"/>
            <a:fld id="{53BEF823-48A5-43FC-BE03-E79964288B41}" type="datetimeFigureOut">
              <a:rPr lang="en-US" smtClean="0"/>
              <a:pPr algn="r"/>
              <a:t>10/24/2024</a:t>
            </a:fld>
            <a:endParaRPr lang="en-US" dirty="0"/>
          </a:p>
        </p:txBody>
      </p:sp>
      <p:sp>
        <p:nvSpPr>
          <p:cNvPr id="10" name="Footer Placeholder 9">
            <a:extLst>
              <a:ext uri="{FF2B5EF4-FFF2-40B4-BE49-F238E27FC236}">
                <a16:creationId xmlns:a16="http://schemas.microsoft.com/office/drawing/2014/main" id="{F58DC0C8-B580-442D-8DAC-4F0F869B1F11}"/>
              </a:ext>
            </a:extLst>
          </p:cNvPr>
          <p:cNvSpPr>
            <a:spLocks noGrp="1"/>
          </p:cNvSpPr>
          <p:nvPr>
            <p:ph type="ftr" sz="quarter" idx="11"/>
          </p:nvPr>
        </p:nvSpPr>
        <p:spPr/>
        <p:txBody>
          <a:bodyPr/>
          <a:lstStyle/>
          <a:p>
            <a:pPr algn="l"/>
            <a:endParaRPr lang="en-US" dirty="0"/>
          </a:p>
        </p:txBody>
      </p:sp>
      <p:sp>
        <p:nvSpPr>
          <p:cNvPr id="11" name="Slide Number Placeholder 10">
            <a:extLst>
              <a:ext uri="{FF2B5EF4-FFF2-40B4-BE49-F238E27FC236}">
                <a16:creationId xmlns:a16="http://schemas.microsoft.com/office/drawing/2014/main" id="{1B0D29E8-DFEE-49AB-83AF-85FF25252A3C}"/>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
        <p:nvSpPr>
          <p:cNvPr id="2" name="Title 1">
            <a:extLst>
              <a:ext uri="{FF2B5EF4-FFF2-40B4-BE49-F238E27FC236}">
                <a16:creationId xmlns:a16="http://schemas.microsoft.com/office/drawing/2014/main" id="{D0EAAF1B-6B6E-4D37-8F57-E403C6371A00}"/>
              </a:ext>
            </a:extLst>
          </p:cNvPr>
          <p:cNvSpPr>
            <a:spLocks noGrp="1"/>
          </p:cNvSpPr>
          <p:nvPr>
            <p:ph type="title"/>
          </p:nvPr>
        </p:nvSpPr>
        <p:spPr>
          <a:xfrm>
            <a:off x="758952" y="758952"/>
            <a:ext cx="3831336" cy="2926080"/>
          </a:xfrm>
        </p:spPr>
        <p:txBody>
          <a:bodyPr/>
          <a:lstStyle/>
          <a:p>
            <a:r>
              <a:rPr lang="en-US"/>
              <a:t>Click to edit Master title style</a:t>
            </a:r>
            <a:endParaRPr lang="en-US" dirty="0"/>
          </a:p>
        </p:txBody>
      </p:sp>
    </p:spTree>
    <p:extLst>
      <p:ext uri="{BB962C8B-B14F-4D97-AF65-F5344CB8AC3E}">
        <p14:creationId xmlns:p14="http://schemas.microsoft.com/office/powerpoint/2010/main" val="4815243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59FCF-ACDF-495D-ACFA-15FCAC9EAEE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B3786E3-AB17-427E-8EF8-7FCB671A11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833B4E9-7A16-448C-8BE6-B14941A34857}"/>
              </a:ext>
            </a:extLst>
          </p:cNvPr>
          <p:cNvSpPr>
            <a:spLocks noGrp="1"/>
          </p:cNvSpPr>
          <p:nvPr>
            <p:ph type="dt" sz="half" idx="10"/>
          </p:nvPr>
        </p:nvSpPr>
        <p:spPr/>
        <p:txBody>
          <a:bodyPr/>
          <a:lstStyle/>
          <a:p>
            <a:pPr algn="r"/>
            <a:fld id="{53BEF823-48A5-43FC-BE03-E79964288B41}" type="datetimeFigureOut">
              <a:rPr lang="en-US" smtClean="0"/>
              <a:pPr algn="r"/>
              <a:t>10/24/2024</a:t>
            </a:fld>
            <a:endParaRPr lang="en-US" dirty="0"/>
          </a:p>
        </p:txBody>
      </p:sp>
      <p:sp>
        <p:nvSpPr>
          <p:cNvPr id="8" name="Footer Placeholder 7">
            <a:extLst>
              <a:ext uri="{FF2B5EF4-FFF2-40B4-BE49-F238E27FC236}">
                <a16:creationId xmlns:a16="http://schemas.microsoft.com/office/drawing/2014/main" id="{579212F5-5835-49FF-836F-5E3008A0EDB1}"/>
              </a:ext>
            </a:extLst>
          </p:cNvPr>
          <p:cNvSpPr>
            <a:spLocks noGrp="1"/>
          </p:cNvSpPr>
          <p:nvPr>
            <p:ph type="ftr" sz="quarter" idx="11"/>
          </p:nvPr>
        </p:nvSpPr>
        <p:spPr/>
        <p:txBody>
          <a:bodyPr/>
          <a:lstStyle/>
          <a:p>
            <a:pPr algn="l"/>
            <a:endParaRPr lang="en-US" dirty="0"/>
          </a:p>
        </p:txBody>
      </p:sp>
      <p:sp>
        <p:nvSpPr>
          <p:cNvPr id="9" name="Slide Number Placeholder 8">
            <a:extLst>
              <a:ext uri="{FF2B5EF4-FFF2-40B4-BE49-F238E27FC236}">
                <a16:creationId xmlns:a16="http://schemas.microsoft.com/office/drawing/2014/main" id="{DE9D492B-E5EE-4D24-A087-57D739CFACE8}"/>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685843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31E395-94BD-4E79-8E42-9CD4EB33CA60}"/>
              </a:ext>
            </a:extLst>
          </p:cNvPr>
          <p:cNvSpPr>
            <a:spLocks noGrp="1"/>
          </p:cNvSpPr>
          <p:nvPr>
            <p:ph type="title" orient="vert"/>
          </p:nvPr>
        </p:nvSpPr>
        <p:spPr>
          <a:xfrm>
            <a:off x="8475542" y="758952"/>
            <a:ext cx="2954458" cy="4986002"/>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079AA8A4-66BC-4E80-ABE3-F533F82B88CA}"/>
              </a:ext>
            </a:extLst>
          </p:cNvPr>
          <p:cNvSpPr>
            <a:spLocks noGrp="1"/>
          </p:cNvSpPr>
          <p:nvPr>
            <p:ph type="body" orient="vert" idx="1"/>
          </p:nvPr>
        </p:nvSpPr>
        <p:spPr>
          <a:xfrm>
            <a:off x="758952" y="758952"/>
            <a:ext cx="7407586" cy="498600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DDA4EA6-6A1A-48ED-9D79-A438561C7E79}"/>
              </a:ext>
            </a:extLst>
          </p:cNvPr>
          <p:cNvSpPr>
            <a:spLocks noGrp="1"/>
          </p:cNvSpPr>
          <p:nvPr>
            <p:ph type="dt" sz="half" idx="10"/>
          </p:nvPr>
        </p:nvSpPr>
        <p:spPr/>
        <p:txBody>
          <a:bodyPr/>
          <a:lstStyle/>
          <a:p>
            <a:pPr algn="r"/>
            <a:fld id="{53BEF823-48A5-43FC-BE03-E79964288B41}" type="datetimeFigureOut">
              <a:rPr lang="en-US" smtClean="0"/>
              <a:pPr algn="r"/>
              <a:t>10/24/2024</a:t>
            </a:fld>
            <a:endParaRPr lang="en-US" dirty="0"/>
          </a:p>
        </p:txBody>
      </p:sp>
      <p:sp>
        <p:nvSpPr>
          <p:cNvPr id="8" name="Footer Placeholder 7">
            <a:extLst>
              <a:ext uri="{FF2B5EF4-FFF2-40B4-BE49-F238E27FC236}">
                <a16:creationId xmlns:a16="http://schemas.microsoft.com/office/drawing/2014/main" id="{F049B2BA-9250-4EBF-8820-10BDA5C1C62B}"/>
              </a:ext>
            </a:extLst>
          </p:cNvPr>
          <p:cNvSpPr>
            <a:spLocks noGrp="1"/>
          </p:cNvSpPr>
          <p:nvPr>
            <p:ph type="ftr" sz="quarter" idx="11"/>
          </p:nvPr>
        </p:nvSpPr>
        <p:spPr/>
        <p:txBody>
          <a:bodyPr/>
          <a:lstStyle/>
          <a:p>
            <a:pPr algn="l"/>
            <a:endParaRPr lang="en-US" dirty="0"/>
          </a:p>
        </p:txBody>
      </p:sp>
      <p:sp>
        <p:nvSpPr>
          <p:cNvPr id="9" name="Slide Number Placeholder 8">
            <a:extLst>
              <a:ext uri="{FF2B5EF4-FFF2-40B4-BE49-F238E27FC236}">
                <a16:creationId xmlns:a16="http://schemas.microsoft.com/office/drawing/2014/main" id="{1F914475-55F3-4C46-BAE2-E4D93E9E3781}"/>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27683053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8" name="Freeform 6" title="Page Number Shape">
            <a:extLst>
              <a:ext uri="{FF2B5EF4-FFF2-40B4-BE49-F238E27FC236}">
                <a16:creationId xmlns:a16="http://schemas.microsoft.com/office/drawing/2014/main" id="{72411438-92A5-42B0-9C54-EA4FB32ACB5E}"/>
              </a:ext>
            </a:extLst>
          </p:cNvPr>
          <p:cNvSpPr/>
          <p:nvPr/>
        </p:nvSpPr>
        <p:spPr bwMode="auto">
          <a:xfrm>
            <a:off x="11784011" y="5778801"/>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
        <p:nvSpPr>
          <p:cNvPr id="2" name="Title Placeholder 1">
            <a:extLst>
              <a:ext uri="{FF2B5EF4-FFF2-40B4-BE49-F238E27FC236}">
                <a16:creationId xmlns:a16="http://schemas.microsoft.com/office/drawing/2014/main" id="{0D56E4D8-47B6-4DEC-BD29-B3B6ED4CC739}"/>
              </a:ext>
            </a:extLst>
          </p:cNvPr>
          <p:cNvSpPr>
            <a:spLocks noGrp="1"/>
          </p:cNvSpPr>
          <p:nvPr>
            <p:ph type="title"/>
          </p:nvPr>
        </p:nvSpPr>
        <p:spPr>
          <a:xfrm>
            <a:off x="758952" y="758952"/>
            <a:ext cx="3831336" cy="47548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F0F5D4C-4873-4052-A294-99CCB9421C4A}"/>
              </a:ext>
            </a:extLst>
          </p:cNvPr>
          <p:cNvSpPr>
            <a:spLocks noGrp="1"/>
          </p:cNvSpPr>
          <p:nvPr>
            <p:ph type="body" idx="1"/>
          </p:nvPr>
        </p:nvSpPr>
        <p:spPr>
          <a:xfrm>
            <a:off x="5184648" y="758952"/>
            <a:ext cx="6245352" cy="475488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41D62B3-3490-46B4-A10E-33FCE4A1FBB5}"/>
              </a:ext>
            </a:extLst>
          </p:cNvPr>
          <p:cNvSpPr>
            <a:spLocks noGrp="1"/>
          </p:cNvSpPr>
          <p:nvPr>
            <p:ph type="dt" sz="half" idx="2"/>
          </p:nvPr>
        </p:nvSpPr>
        <p:spPr>
          <a:xfrm>
            <a:off x="7616952" y="6007608"/>
            <a:ext cx="3813048" cy="365125"/>
          </a:xfrm>
          <a:prstGeom prst="rect">
            <a:avLst/>
          </a:prstGeom>
        </p:spPr>
        <p:txBody>
          <a:bodyPr vert="horz" lIns="91440" tIns="45720" rIns="91440" bIns="45720" rtlCol="0" anchor="ctr"/>
          <a:lstStyle>
            <a:lvl1pPr algn="r">
              <a:defRPr sz="1000" spc="50" baseline="0">
                <a:solidFill>
                  <a:schemeClr val="tx1">
                    <a:lumMod val="85000"/>
                    <a:lumOff val="15000"/>
                  </a:schemeClr>
                </a:solidFill>
              </a:defRPr>
            </a:lvl1pPr>
          </a:lstStyle>
          <a:p>
            <a:pPr algn="r"/>
            <a:fld id="{53BEF823-48A5-43FC-BE03-E79964288B41}" type="datetimeFigureOut">
              <a:rPr lang="en-US" smtClean="0"/>
              <a:pPr algn="r"/>
              <a:t>10/24/2024</a:t>
            </a:fld>
            <a:endParaRPr lang="en-US" dirty="0"/>
          </a:p>
        </p:txBody>
      </p:sp>
      <p:sp>
        <p:nvSpPr>
          <p:cNvPr id="5" name="Footer Placeholder 4">
            <a:extLst>
              <a:ext uri="{FF2B5EF4-FFF2-40B4-BE49-F238E27FC236}">
                <a16:creationId xmlns:a16="http://schemas.microsoft.com/office/drawing/2014/main" id="{97424CB1-7D5F-4F52-9F99-7068F5819E8C}"/>
              </a:ext>
            </a:extLst>
          </p:cNvPr>
          <p:cNvSpPr>
            <a:spLocks noGrp="1"/>
          </p:cNvSpPr>
          <p:nvPr>
            <p:ph type="ftr" sz="quarter" idx="3"/>
          </p:nvPr>
        </p:nvSpPr>
        <p:spPr>
          <a:xfrm>
            <a:off x="758952" y="6007608"/>
            <a:ext cx="3831336" cy="365125"/>
          </a:xfrm>
          <a:prstGeom prst="rect">
            <a:avLst/>
          </a:prstGeom>
        </p:spPr>
        <p:txBody>
          <a:bodyPr vert="horz" lIns="91440" tIns="45720" rIns="91440" bIns="45720" rtlCol="0" anchor="ctr"/>
          <a:lstStyle>
            <a:lvl1pPr algn="l">
              <a:defRPr sz="1000" spc="50" baseline="0">
                <a:solidFill>
                  <a:schemeClr val="tx1">
                    <a:lumMod val="85000"/>
                    <a:lumOff val="15000"/>
                  </a:schemeClr>
                </a:solidFill>
              </a:defRPr>
            </a:lvl1pPr>
          </a:lstStyle>
          <a:p>
            <a:pPr algn="l"/>
            <a:endParaRPr lang="en-US" dirty="0"/>
          </a:p>
        </p:txBody>
      </p:sp>
      <p:sp>
        <p:nvSpPr>
          <p:cNvPr id="6" name="Slide Number Placeholder 5">
            <a:extLst>
              <a:ext uri="{FF2B5EF4-FFF2-40B4-BE49-F238E27FC236}">
                <a16:creationId xmlns:a16="http://schemas.microsoft.com/office/drawing/2014/main" id="{1A1F9CC9-1431-4569-B2F1-D04814955381}"/>
              </a:ext>
            </a:extLst>
          </p:cNvPr>
          <p:cNvSpPr>
            <a:spLocks noGrp="1"/>
          </p:cNvSpPr>
          <p:nvPr>
            <p:ph type="sldNum" sz="quarter" idx="4"/>
          </p:nvPr>
        </p:nvSpPr>
        <p:spPr>
          <a:xfrm>
            <a:off x="11786616" y="6007608"/>
            <a:ext cx="411480" cy="365125"/>
          </a:xfrm>
          <a:prstGeom prst="rect">
            <a:avLst/>
          </a:prstGeom>
        </p:spPr>
        <p:txBody>
          <a:bodyPr vert="horz" lIns="45720" tIns="45720" rIns="45720" bIns="45720" rtlCol="0" anchor="ctr"/>
          <a:lstStyle>
            <a:lvl1pPr algn="r">
              <a:defRPr sz="900" b="1">
                <a:solidFill>
                  <a:schemeClr val="bg1"/>
                </a:solidFill>
              </a:defRPr>
            </a:lvl1p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2686938226"/>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txStyles>
    <p:titleStyle>
      <a:lvl1pPr algn="l" defTabSz="914400" rtl="0" eaLnBrk="1" latinLnBrk="0" hangingPunct="1">
        <a:lnSpc>
          <a:spcPct val="90000"/>
        </a:lnSpc>
        <a:spcBef>
          <a:spcPct val="0"/>
        </a:spcBef>
        <a:buNone/>
        <a:defRPr sz="6000" i="1" kern="1200" spc="100" baseline="0">
          <a:solidFill>
            <a:schemeClr val="tx1">
              <a:lumMod val="85000"/>
              <a:lumOff val="15000"/>
            </a:schemeClr>
          </a:solidFill>
          <a:latin typeface="+mj-lt"/>
          <a:ea typeface="+mj-ea"/>
          <a:cs typeface="+mj-cs"/>
        </a:defRPr>
      </a:lvl1pPr>
    </p:titleStyle>
    <p:bodyStyle>
      <a:lvl1pPr marL="182880" indent="-182880" algn="l" defTabSz="914400" rtl="0" eaLnBrk="1" latinLnBrk="0" hangingPunct="1">
        <a:lnSpc>
          <a:spcPct val="110000"/>
        </a:lnSpc>
        <a:spcBef>
          <a:spcPts val="400"/>
        </a:spcBef>
        <a:spcAft>
          <a:spcPts val="400"/>
        </a:spcAft>
        <a:buClrTx/>
        <a:buFont typeface="Arial" panose="020B0604020202020204" pitchFamily="34" charset="0"/>
        <a:buChar char="•"/>
        <a:defRPr sz="2000" kern="1200">
          <a:solidFill>
            <a:schemeClr val="tx1">
              <a:lumMod val="85000"/>
              <a:lumOff val="15000"/>
            </a:schemeClr>
          </a:solidFill>
          <a:latin typeface="+mn-lt"/>
          <a:ea typeface="+mn-ea"/>
          <a:cs typeface="+mn-cs"/>
        </a:defRPr>
      </a:lvl1pPr>
      <a:lvl2pPr marL="182880" indent="0" algn="l" defTabSz="914400" rtl="0" eaLnBrk="1" latinLnBrk="0" hangingPunct="1">
        <a:lnSpc>
          <a:spcPct val="110000"/>
        </a:lnSpc>
        <a:spcBef>
          <a:spcPts val="400"/>
        </a:spcBef>
        <a:spcAft>
          <a:spcPts val="400"/>
        </a:spcAft>
        <a:buClrTx/>
        <a:buFont typeface="Arial" panose="020B0604020202020204" pitchFamily="34" charset="0"/>
        <a:buNone/>
        <a:defRPr sz="1800" i="1" kern="1200">
          <a:solidFill>
            <a:schemeClr val="tx1">
              <a:lumMod val="85000"/>
              <a:lumOff val="15000"/>
            </a:schemeClr>
          </a:solidFill>
          <a:latin typeface="+mn-lt"/>
          <a:ea typeface="+mn-ea"/>
          <a:cs typeface="+mn-cs"/>
        </a:defRPr>
      </a:lvl2pPr>
      <a:lvl3pPr marL="182880" indent="-182880" algn="l" defTabSz="914400" rtl="0" eaLnBrk="1" latinLnBrk="0" hangingPunct="1">
        <a:lnSpc>
          <a:spcPct val="110000"/>
        </a:lnSpc>
        <a:spcBef>
          <a:spcPts val="400"/>
        </a:spcBef>
        <a:spcAft>
          <a:spcPts val="400"/>
        </a:spcAft>
        <a:buClrTx/>
        <a:buFont typeface="Arial" panose="020B0604020202020204" pitchFamily="34" charset="0"/>
        <a:buChar char="•"/>
        <a:defRPr sz="1600" kern="1200">
          <a:solidFill>
            <a:schemeClr val="tx1">
              <a:lumMod val="85000"/>
              <a:lumOff val="15000"/>
            </a:schemeClr>
          </a:solidFill>
          <a:latin typeface="+mn-lt"/>
          <a:ea typeface="+mn-ea"/>
          <a:cs typeface="+mn-cs"/>
        </a:defRPr>
      </a:lvl3pPr>
      <a:lvl4pPr marL="182880" indent="0" algn="l" defTabSz="914400" rtl="0" eaLnBrk="1" latinLnBrk="0" hangingPunct="1">
        <a:lnSpc>
          <a:spcPct val="110000"/>
        </a:lnSpc>
        <a:spcBef>
          <a:spcPts val="400"/>
        </a:spcBef>
        <a:spcAft>
          <a:spcPts val="400"/>
        </a:spcAft>
        <a:buClrTx/>
        <a:buFont typeface="Arial" panose="020B0604020202020204" pitchFamily="34" charset="0"/>
        <a:buNone/>
        <a:defRPr sz="1400" i="1" kern="1200">
          <a:solidFill>
            <a:schemeClr val="tx1">
              <a:lumMod val="85000"/>
              <a:lumOff val="15000"/>
            </a:schemeClr>
          </a:solidFill>
          <a:latin typeface="+mn-lt"/>
          <a:ea typeface="+mn-ea"/>
          <a:cs typeface="+mn-cs"/>
        </a:defRPr>
      </a:lvl4pPr>
      <a:lvl5pPr marL="182880" indent="-182880" algn="l" defTabSz="914400" rtl="0" eaLnBrk="1" latinLnBrk="0" hangingPunct="1">
        <a:lnSpc>
          <a:spcPct val="110000"/>
        </a:lnSpc>
        <a:spcBef>
          <a:spcPts val="400"/>
        </a:spcBef>
        <a:spcAft>
          <a:spcPts val="400"/>
        </a:spcAft>
        <a:buClrTx/>
        <a:buFont typeface="Arial" panose="020B0604020202020204" pitchFamily="34" charset="0"/>
        <a:buChar char="•"/>
        <a:defRPr sz="14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8000"/>
            <a:satMod val="170000"/>
          </a:schemeClr>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5B419A7-F817-4767-8CCB-FB0E189C4A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7869B717-4F6A-49C6-FCFC-B532A05E4C88}"/>
              </a:ext>
            </a:extLst>
          </p:cNvPr>
          <p:cNvSpPr>
            <a:spLocks noGrp="1"/>
          </p:cNvSpPr>
          <p:nvPr>
            <p:ph type="ctrTitle"/>
          </p:nvPr>
        </p:nvSpPr>
        <p:spPr>
          <a:xfrm>
            <a:off x="1462016" y="788533"/>
            <a:ext cx="9267968" cy="2732687"/>
          </a:xfrm>
        </p:spPr>
        <p:txBody>
          <a:bodyPr anchor="b">
            <a:normAutofit/>
          </a:bodyPr>
          <a:lstStyle/>
          <a:p>
            <a:pPr algn="ctr"/>
            <a:r>
              <a:rPr lang="en-GB" sz="6000" dirty="0"/>
              <a:t>Total Productive Maintenance (TPM)</a:t>
            </a:r>
          </a:p>
        </p:txBody>
      </p:sp>
      <p:sp>
        <p:nvSpPr>
          <p:cNvPr id="7" name="Subtitle 6">
            <a:extLst>
              <a:ext uri="{FF2B5EF4-FFF2-40B4-BE49-F238E27FC236}">
                <a16:creationId xmlns:a16="http://schemas.microsoft.com/office/drawing/2014/main" id="{BED750B4-F07C-8D8C-7CCF-23D5715FA187}"/>
              </a:ext>
            </a:extLst>
          </p:cNvPr>
          <p:cNvSpPr>
            <a:spLocks noGrp="1"/>
          </p:cNvSpPr>
          <p:nvPr>
            <p:ph type="subTitle" idx="1"/>
          </p:nvPr>
        </p:nvSpPr>
        <p:spPr>
          <a:xfrm>
            <a:off x="2293620" y="4164697"/>
            <a:ext cx="7604761" cy="1357637"/>
          </a:xfrm>
        </p:spPr>
        <p:txBody>
          <a:bodyPr anchor="t">
            <a:normAutofit/>
          </a:bodyPr>
          <a:lstStyle/>
          <a:p>
            <a:pPr algn="ctr"/>
            <a:r>
              <a:rPr lang="en-GB" sz="3600" dirty="0"/>
              <a:t>By</a:t>
            </a:r>
          </a:p>
          <a:p>
            <a:pPr algn="ctr"/>
            <a:r>
              <a:rPr lang="en-GB" sz="3600" dirty="0"/>
              <a:t>Andrew Thorn</a:t>
            </a:r>
          </a:p>
        </p:txBody>
      </p:sp>
      <p:cxnSp>
        <p:nvCxnSpPr>
          <p:cNvPr id="14" name="Straight Connector 13">
            <a:extLst>
              <a:ext uri="{FF2B5EF4-FFF2-40B4-BE49-F238E27FC236}">
                <a16:creationId xmlns:a16="http://schemas.microsoft.com/office/drawing/2014/main" id="{DE3FB7FD-3883-4AFF-8349-2E3BBDA714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3842963"/>
            <a:ext cx="7772400" cy="0"/>
          </a:xfrm>
          <a:prstGeom prst="line">
            <a:avLst/>
          </a:prstGeom>
          <a:ln w="19050">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16" name="Freeform 6">
            <a:extLst>
              <a:ext uri="{FF2B5EF4-FFF2-40B4-BE49-F238E27FC236}">
                <a16:creationId xmlns:a16="http://schemas.microsoft.com/office/drawing/2014/main" id="{B3BE00DD-5F52-49B1-A83B-F2E555AC5D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Tree>
    <p:extLst>
      <p:ext uri="{BB962C8B-B14F-4D97-AF65-F5344CB8AC3E}">
        <p14:creationId xmlns:p14="http://schemas.microsoft.com/office/powerpoint/2010/main" val="32537517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04E98-C8AA-83A5-B659-56FFDD934A3E}"/>
              </a:ext>
            </a:extLst>
          </p:cNvPr>
          <p:cNvSpPr>
            <a:spLocks noGrp="1"/>
          </p:cNvSpPr>
          <p:nvPr>
            <p:ph type="title"/>
          </p:nvPr>
        </p:nvSpPr>
        <p:spPr>
          <a:xfrm>
            <a:off x="763051" y="1422400"/>
            <a:ext cx="10666949" cy="4091432"/>
          </a:xfrm>
        </p:spPr>
        <p:txBody>
          <a:bodyPr>
            <a:normAutofit/>
          </a:bodyPr>
          <a:lstStyle/>
          <a:p>
            <a:r>
              <a:rPr lang="en-GB" sz="3600" dirty="0"/>
              <a:t>1. 	Avoid wastage in a quickly changing economic 	environment               </a:t>
            </a:r>
            <a:br>
              <a:rPr lang="en-GB" sz="3600" dirty="0"/>
            </a:br>
            <a:r>
              <a:rPr lang="en-GB" sz="3600" dirty="0"/>
              <a:t>2. 	Producing goods without reducing product quality</a:t>
            </a:r>
            <a:br>
              <a:rPr lang="en-GB" sz="3600" dirty="0"/>
            </a:br>
            <a:r>
              <a:rPr lang="en-GB" sz="3600" dirty="0"/>
              <a:t>3. 	Reduce cost</a:t>
            </a:r>
            <a:br>
              <a:rPr lang="en-GB" sz="3600" dirty="0"/>
            </a:br>
            <a:r>
              <a:rPr lang="en-GB" sz="3600" dirty="0"/>
              <a:t>4. 	Produce a low batch quantity at the earliest 	possible time</a:t>
            </a:r>
            <a:br>
              <a:rPr lang="en-GB" sz="3600" dirty="0"/>
            </a:br>
            <a:br>
              <a:rPr lang="en-GB" sz="3600" dirty="0"/>
            </a:br>
            <a:endParaRPr lang="en-GB" sz="3600" dirty="0"/>
          </a:p>
        </p:txBody>
      </p:sp>
      <p:sp>
        <p:nvSpPr>
          <p:cNvPr id="3" name="Text Placeholder 2">
            <a:extLst>
              <a:ext uri="{FF2B5EF4-FFF2-40B4-BE49-F238E27FC236}">
                <a16:creationId xmlns:a16="http://schemas.microsoft.com/office/drawing/2014/main" id="{9CF25A46-5761-112F-4554-669D8B943406}"/>
              </a:ext>
            </a:extLst>
          </p:cNvPr>
          <p:cNvSpPr>
            <a:spLocks noGrp="1"/>
          </p:cNvSpPr>
          <p:nvPr>
            <p:ph type="body" idx="1"/>
          </p:nvPr>
        </p:nvSpPr>
        <p:spPr>
          <a:xfrm>
            <a:off x="758952" y="203200"/>
            <a:ext cx="10671048" cy="973667"/>
          </a:xfrm>
        </p:spPr>
        <p:txBody>
          <a:bodyPr>
            <a:normAutofit/>
          </a:bodyPr>
          <a:lstStyle/>
          <a:p>
            <a:pPr algn="ctr"/>
            <a:r>
              <a:rPr lang="en-GB" sz="4400" b="1" i="0" dirty="0"/>
              <a:t>Why TPM</a:t>
            </a:r>
          </a:p>
        </p:txBody>
      </p:sp>
    </p:spTree>
    <p:extLst>
      <p:ext uri="{BB962C8B-B14F-4D97-AF65-F5344CB8AC3E}">
        <p14:creationId xmlns:p14="http://schemas.microsoft.com/office/powerpoint/2010/main" val="5465641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52425-D714-FF6F-4B04-34259D1D20A9}"/>
              </a:ext>
            </a:extLst>
          </p:cNvPr>
          <p:cNvSpPr>
            <a:spLocks noGrp="1"/>
          </p:cNvSpPr>
          <p:nvPr>
            <p:ph type="title"/>
          </p:nvPr>
        </p:nvSpPr>
        <p:spPr>
          <a:xfrm>
            <a:off x="763051" y="1471290"/>
            <a:ext cx="10666949" cy="5080764"/>
          </a:xfrm>
        </p:spPr>
        <p:txBody>
          <a:bodyPr>
            <a:normAutofit/>
          </a:bodyPr>
          <a:lstStyle/>
          <a:p>
            <a:r>
              <a:rPr lang="en-GB" sz="3600" dirty="0"/>
              <a:t>1. 	Adoption of the life cycle approach for improving 	the overall performance of production equipment</a:t>
            </a:r>
            <a:br>
              <a:rPr lang="en-GB" sz="3600" dirty="0"/>
            </a:br>
            <a:br>
              <a:rPr lang="en-GB" sz="3600" dirty="0"/>
            </a:br>
            <a:r>
              <a:rPr lang="en-GB" sz="3600" dirty="0"/>
              <a:t>2. 	Improving productivity by highly motivated 	workers which is achieved by job enrichment</a:t>
            </a:r>
            <a:br>
              <a:rPr lang="en-GB" sz="3600" dirty="0"/>
            </a:br>
            <a:br>
              <a:rPr lang="en-GB" sz="3600" dirty="0"/>
            </a:br>
            <a:r>
              <a:rPr lang="en-GB" sz="3600" dirty="0"/>
              <a:t>3. 	The use of voluntary small group activities for 	identifying the cause of failure, possible plant and 	equipment modifications</a:t>
            </a:r>
          </a:p>
        </p:txBody>
      </p:sp>
      <p:sp>
        <p:nvSpPr>
          <p:cNvPr id="3" name="Text Placeholder 2">
            <a:extLst>
              <a:ext uri="{FF2B5EF4-FFF2-40B4-BE49-F238E27FC236}">
                <a16:creationId xmlns:a16="http://schemas.microsoft.com/office/drawing/2014/main" id="{450AE8CB-CC39-0EC7-7614-E555CEC9CC66}"/>
              </a:ext>
            </a:extLst>
          </p:cNvPr>
          <p:cNvSpPr>
            <a:spLocks noGrp="1"/>
          </p:cNvSpPr>
          <p:nvPr>
            <p:ph type="body" idx="1"/>
          </p:nvPr>
        </p:nvSpPr>
        <p:spPr>
          <a:xfrm>
            <a:off x="758952" y="171880"/>
            <a:ext cx="10671048" cy="976276"/>
          </a:xfrm>
        </p:spPr>
        <p:txBody>
          <a:bodyPr>
            <a:normAutofit/>
          </a:bodyPr>
          <a:lstStyle/>
          <a:p>
            <a:pPr algn="ctr"/>
            <a:r>
              <a:rPr lang="en-GB" sz="4400" b="1" i="0" dirty="0"/>
              <a:t>Motives of TPM</a:t>
            </a:r>
          </a:p>
        </p:txBody>
      </p:sp>
    </p:spTree>
    <p:extLst>
      <p:ext uri="{BB962C8B-B14F-4D97-AF65-F5344CB8AC3E}">
        <p14:creationId xmlns:p14="http://schemas.microsoft.com/office/powerpoint/2010/main" val="29102099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04BBC-8CB5-621B-09DC-5672183F9D04}"/>
              </a:ext>
            </a:extLst>
          </p:cNvPr>
          <p:cNvSpPr>
            <a:spLocks noGrp="1"/>
          </p:cNvSpPr>
          <p:nvPr>
            <p:ph type="title"/>
          </p:nvPr>
        </p:nvSpPr>
        <p:spPr>
          <a:xfrm>
            <a:off x="295633" y="1498791"/>
            <a:ext cx="11722196" cy="5159829"/>
          </a:xfrm>
        </p:spPr>
        <p:txBody>
          <a:bodyPr>
            <a:normAutofit fontScale="90000"/>
          </a:bodyPr>
          <a:lstStyle/>
          <a:p>
            <a:pPr marL="609600" indent="-609600" eaLnBrk="1" hangingPunct="1">
              <a:lnSpc>
                <a:spcPct val="80000"/>
              </a:lnSpc>
            </a:pPr>
            <a:r>
              <a:rPr lang="en-GB" altLang="en-US" sz="3600" dirty="0"/>
              <a:t>	To maximise the overall equipment effectiveness of individual and natural groups of assets within the factory</a:t>
            </a:r>
            <a:br>
              <a:rPr lang="en-GB" altLang="en-US" sz="3600" dirty="0"/>
            </a:br>
            <a:br>
              <a:rPr lang="en-GB" altLang="en-US" sz="3600" dirty="0"/>
            </a:br>
            <a:r>
              <a:rPr lang="en-GB" altLang="en-US" sz="3600" dirty="0"/>
              <a:t>To establish a thorough system of preventative maintenance for the economic lifetime of the equipment</a:t>
            </a:r>
            <a:br>
              <a:rPr lang="en-GB" altLang="en-US" sz="3600" dirty="0"/>
            </a:br>
            <a:br>
              <a:rPr lang="en-GB" altLang="en-US" sz="3600" dirty="0"/>
            </a:br>
            <a:r>
              <a:rPr lang="en-GB" altLang="en-US" sz="3600" dirty="0"/>
              <a:t>To integrate other business departments with the implementation of TPM including the internal customers and internal suppliers</a:t>
            </a:r>
            <a:br>
              <a:rPr lang="en-GB" altLang="en-US" sz="3600" dirty="0"/>
            </a:br>
            <a:br>
              <a:rPr lang="en-GB" altLang="en-US" sz="3600" dirty="0"/>
            </a:br>
            <a:r>
              <a:rPr lang="en-GB" altLang="en-US" sz="3600" dirty="0"/>
              <a:t>To involve every employee from the managing director to the newest apprentice</a:t>
            </a:r>
            <a:br>
              <a:rPr lang="en-GB" altLang="en-US" sz="3600" dirty="0"/>
            </a:br>
            <a:r>
              <a:rPr lang="en-GB" altLang="en-US" sz="3600" dirty="0"/>
              <a:t>To promote the TPM process and objectives through highly motivated empowered, and autonomous</a:t>
            </a:r>
            <a:br>
              <a:rPr lang="en-GB" altLang="en-US" sz="3600" dirty="0"/>
            </a:br>
            <a:endParaRPr lang="en-GB" sz="3600" dirty="0"/>
          </a:p>
        </p:txBody>
      </p:sp>
      <p:sp>
        <p:nvSpPr>
          <p:cNvPr id="3" name="Text Placeholder 2">
            <a:extLst>
              <a:ext uri="{FF2B5EF4-FFF2-40B4-BE49-F238E27FC236}">
                <a16:creationId xmlns:a16="http://schemas.microsoft.com/office/drawing/2014/main" id="{F251A860-29DB-1E1B-2DC7-5E6B5DD0C6F5}"/>
              </a:ext>
            </a:extLst>
          </p:cNvPr>
          <p:cNvSpPr>
            <a:spLocks noGrp="1"/>
          </p:cNvSpPr>
          <p:nvPr>
            <p:ph type="body" idx="1"/>
          </p:nvPr>
        </p:nvSpPr>
        <p:spPr>
          <a:xfrm>
            <a:off x="758952" y="199380"/>
            <a:ext cx="10671048" cy="1045029"/>
          </a:xfrm>
        </p:spPr>
        <p:txBody>
          <a:bodyPr>
            <a:normAutofit/>
          </a:bodyPr>
          <a:lstStyle/>
          <a:p>
            <a:pPr algn="ctr"/>
            <a:r>
              <a:rPr lang="en-GB" sz="4400" b="1" i="0" dirty="0"/>
              <a:t>TPM Objectives</a:t>
            </a:r>
          </a:p>
        </p:txBody>
      </p:sp>
    </p:spTree>
    <p:extLst>
      <p:ext uri="{BB962C8B-B14F-4D97-AF65-F5344CB8AC3E}">
        <p14:creationId xmlns:p14="http://schemas.microsoft.com/office/powerpoint/2010/main" val="32224313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2BEC8-8689-DECB-B960-D72BAEB9497D}"/>
              </a:ext>
            </a:extLst>
          </p:cNvPr>
          <p:cNvSpPr>
            <a:spLocks noGrp="1"/>
          </p:cNvSpPr>
          <p:nvPr>
            <p:ph type="title"/>
          </p:nvPr>
        </p:nvSpPr>
        <p:spPr>
          <a:xfrm>
            <a:off x="763051" y="1485041"/>
            <a:ext cx="10666949" cy="4028791"/>
          </a:xfrm>
        </p:spPr>
        <p:txBody>
          <a:bodyPr>
            <a:normAutofit/>
          </a:bodyPr>
          <a:lstStyle/>
          <a:p>
            <a:r>
              <a:rPr lang="en-GB" sz="3600" b="1" u="sng" dirty="0"/>
              <a:t>Step 1</a:t>
            </a:r>
            <a:r>
              <a:rPr lang="en-GB" sz="3600" dirty="0"/>
              <a:t>: Proper understanding, commitment and active involvement of the top management is needed for this step</a:t>
            </a:r>
            <a:br>
              <a:rPr lang="en-GB" sz="3600" b="1" u="sng" dirty="0"/>
            </a:br>
            <a:r>
              <a:rPr lang="en-GB" sz="3600" b="1" u="sng" dirty="0"/>
              <a:t>Step 2</a:t>
            </a:r>
            <a:r>
              <a:rPr lang="en-GB" sz="3600" dirty="0"/>
              <a:t>: Training for TPM.  Training is be done based on the need.  Some need intensive training and some just an awareness</a:t>
            </a:r>
            <a:endParaRPr lang="en-GB" sz="3600" b="1" u="sng" dirty="0"/>
          </a:p>
        </p:txBody>
      </p:sp>
      <p:sp>
        <p:nvSpPr>
          <p:cNvPr id="3" name="Text Placeholder 2">
            <a:extLst>
              <a:ext uri="{FF2B5EF4-FFF2-40B4-BE49-F238E27FC236}">
                <a16:creationId xmlns:a16="http://schemas.microsoft.com/office/drawing/2014/main" id="{3A8B6A1A-BCA1-48A8-FCD5-DD458BCC4822}"/>
              </a:ext>
            </a:extLst>
          </p:cNvPr>
          <p:cNvSpPr>
            <a:spLocks noGrp="1"/>
          </p:cNvSpPr>
          <p:nvPr>
            <p:ph type="body" idx="1"/>
          </p:nvPr>
        </p:nvSpPr>
        <p:spPr>
          <a:xfrm>
            <a:off x="758952" y="178755"/>
            <a:ext cx="10671048" cy="1058779"/>
          </a:xfrm>
        </p:spPr>
        <p:txBody>
          <a:bodyPr>
            <a:normAutofit/>
          </a:bodyPr>
          <a:lstStyle/>
          <a:p>
            <a:pPr algn="ctr"/>
            <a:r>
              <a:rPr lang="en-GB" sz="4400" b="1" i="0" dirty="0"/>
              <a:t>Steps in Introducing TPM</a:t>
            </a:r>
          </a:p>
        </p:txBody>
      </p:sp>
    </p:spTree>
    <p:extLst>
      <p:ext uri="{BB962C8B-B14F-4D97-AF65-F5344CB8AC3E}">
        <p14:creationId xmlns:p14="http://schemas.microsoft.com/office/powerpoint/2010/main" val="2093398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34DF9-EC8E-32BB-5154-0CDDC89A361F}"/>
              </a:ext>
            </a:extLst>
          </p:cNvPr>
          <p:cNvSpPr>
            <a:spLocks noGrp="1"/>
          </p:cNvSpPr>
          <p:nvPr>
            <p:ph type="title"/>
          </p:nvPr>
        </p:nvSpPr>
        <p:spPr>
          <a:xfrm>
            <a:off x="-800403" y="1560667"/>
            <a:ext cx="12848312" cy="4984511"/>
          </a:xfrm>
        </p:spPr>
        <p:txBody>
          <a:bodyPr>
            <a:normAutofit/>
          </a:bodyPr>
          <a:lstStyle/>
          <a:p>
            <a:endParaRPr lang="en-GB" sz="3600" dirty="0"/>
          </a:p>
        </p:txBody>
      </p:sp>
      <p:sp>
        <p:nvSpPr>
          <p:cNvPr id="3" name="Text Placeholder 2">
            <a:extLst>
              <a:ext uri="{FF2B5EF4-FFF2-40B4-BE49-F238E27FC236}">
                <a16:creationId xmlns:a16="http://schemas.microsoft.com/office/drawing/2014/main" id="{1DEC453A-F530-BA49-CB62-4070A02780CB}"/>
              </a:ext>
            </a:extLst>
          </p:cNvPr>
          <p:cNvSpPr>
            <a:spLocks noGrp="1"/>
          </p:cNvSpPr>
          <p:nvPr>
            <p:ph type="body" idx="1"/>
          </p:nvPr>
        </p:nvSpPr>
        <p:spPr>
          <a:xfrm>
            <a:off x="758952" y="199380"/>
            <a:ext cx="10671048" cy="1058779"/>
          </a:xfrm>
        </p:spPr>
        <p:txBody>
          <a:bodyPr>
            <a:normAutofit/>
          </a:bodyPr>
          <a:lstStyle/>
          <a:p>
            <a:pPr algn="ctr"/>
            <a:r>
              <a:rPr lang="en-GB" sz="4400" b="1" i="0" dirty="0"/>
              <a:t>Pillars of TPM</a:t>
            </a:r>
          </a:p>
        </p:txBody>
      </p:sp>
      <p:pic>
        <p:nvPicPr>
          <p:cNvPr id="1026" name="Picture 2" descr="An Introduction to Total Productive Maintenance (TPM)">
            <a:extLst>
              <a:ext uri="{FF2B5EF4-FFF2-40B4-BE49-F238E27FC236}">
                <a16:creationId xmlns:a16="http://schemas.microsoft.com/office/drawing/2014/main" id="{FBA28049-4724-2E30-800F-CF268856BF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7558" y="1495424"/>
            <a:ext cx="7411453" cy="48760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0676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95FA1-F0D5-3015-63C2-9725137782D3}"/>
              </a:ext>
            </a:extLst>
          </p:cNvPr>
          <p:cNvSpPr>
            <a:spLocks noGrp="1"/>
          </p:cNvSpPr>
          <p:nvPr>
            <p:ph type="title"/>
          </p:nvPr>
        </p:nvSpPr>
        <p:spPr>
          <a:xfrm>
            <a:off x="763051" y="1306286"/>
            <a:ext cx="10666949" cy="4207546"/>
          </a:xfrm>
        </p:spPr>
        <p:txBody>
          <a:bodyPr>
            <a:normAutofit fontScale="90000"/>
          </a:bodyPr>
          <a:lstStyle/>
          <a:p>
            <a:r>
              <a:rPr lang="en-GB" sz="3600" dirty="0"/>
              <a:t>1. 	TPM starts with 5S.  Problems cannot be clearly seen 	when the workplace is disorganised</a:t>
            </a:r>
            <a:br>
              <a:rPr lang="en-GB" sz="3600" dirty="0"/>
            </a:br>
            <a:br>
              <a:rPr lang="en-GB" sz="3600" dirty="0"/>
            </a:br>
            <a:r>
              <a:rPr lang="en-GB" sz="3600" dirty="0"/>
              <a:t>2. 	Cleaning and organising the workplace helps the team to 	uncover problems</a:t>
            </a:r>
            <a:br>
              <a:rPr lang="en-GB" sz="3600" dirty="0"/>
            </a:br>
            <a:br>
              <a:rPr lang="en-GB" sz="3600" dirty="0"/>
            </a:br>
            <a:r>
              <a:rPr lang="en-GB" sz="3600" dirty="0"/>
              <a:t>3. 	Making problems visible is the first step of improvement</a:t>
            </a:r>
            <a:br>
              <a:rPr lang="en-GB" sz="3600" dirty="0"/>
            </a:br>
            <a:br>
              <a:rPr lang="en-GB" sz="3600" dirty="0"/>
            </a:br>
            <a:br>
              <a:rPr lang="en-GB" sz="3600" dirty="0"/>
            </a:br>
            <a:br>
              <a:rPr lang="en-GB" sz="3600" dirty="0"/>
            </a:br>
            <a:br>
              <a:rPr lang="en-GB" sz="3600" dirty="0"/>
            </a:br>
            <a:br>
              <a:rPr lang="en-GB" sz="3600" dirty="0"/>
            </a:br>
            <a:endParaRPr lang="en-GB" sz="3600" dirty="0"/>
          </a:p>
        </p:txBody>
      </p:sp>
      <p:sp>
        <p:nvSpPr>
          <p:cNvPr id="3" name="Text Placeholder 2">
            <a:extLst>
              <a:ext uri="{FF2B5EF4-FFF2-40B4-BE49-F238E27FC236}">
                <a16:creationId xmlns:a16="http://schemas.microsoft.com/office/drawing/2014/main" id="{19BC3C23-C29E-C18C-F8E5-D01D36A6D1DE}"/>
              </a:ext>
            </a:extLst>
          </p:cNvPr>
          <p:cNvSpPr>
            <a:spLocks noGrp="1"/>
          </p:cNvSpPr>
          <p:nvPr>
            <p:ph type="body" idx="1"/>
          </p:nvPr>
        </p:nvSpPr>
        <p:spPr>
          <a:xfrm>
            <a:off x="758952" y="116878"/>
            <a:ext cx="10671048" cy="900650"/>
          </a:xfrm>
        </p:spPr>
        <p:txBody>
          <a:bodyPr>
            <a:normAutofit/>
          </a:bodyPr>
          <a:lstStyle/>
          <a:p>
            <a:pPr algn="ctr"/>
            <a:r>
              <a:rPr lang="en-GB" sz="4400" b="1" i="0" dirty="0"/>
              <a:t>Pillar 1 5S</a:t>
            </a:r>
          </a:p>
        </p:txBody>
      </p:sp>
    </p:spTree>
    <p:extLst>
      <p:ext uri="{BB962C8B-B14F-4D97-AF65-F5344CB8AC3E}">
        <p14:creationId xmlns:p14="http://schemas.microsoft.com/office/powerpoint/2010/main" val="39648496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C8B9B-9C40-A3E5-8C3E-ADA6A0DDE4C2}"/>
              </a:ext>
            </a:extLst>
          </p:cNvPr>
          <p:cNvSpPr>
            <a:spLocks noGrp="1"/>
          </p:cNvSpPr>
          <p:nvPr>
            <p:ph type="title"/>
          </p:nvPr>
        </p:nvSpPr>
        <p:spPr>
          <a:xfrm>
            <a:off x="763051" y="1471290"/>
            <a:ext cx="10666949" cy="4042542"/>
          </a:xfrm>
        </p:spPr>
        <p:txBody>
          <a:bodyPr>
            <a:normAutofit/>
          </a:bodyPr>
          <a:lstStyle/>
          <a:p>
            <a:br>
              <a:rPr lang="en-GB" sz="3600" dirty="0"/>
            </a:br>
            <a:endParaRPr lang="en-GB" sz="3600" dirty="0"/>
          </a:p>
        </p:txBody>
      </p:sp>
      <p:sp>
        <p:nvSpPr>
          <p:cNvPr id="3" name="Text Placeholder 2">
            <a:extLst>
              <a:ext uri="{FF2B5EF4-FFF2-40B4-BE49-F238E27FC236}">
                <a16:creationId xmlns:a16="http://schemas.microsoft.com/office/drawing/2014/main" id="{22F816E5-25A1-28DC-640B-2C6A9F6CD1D8}"/>
              </a:ext>
            </a:extLst>
          </p:cNvPr>
          <p:cNvSpPr>
            <a:spLocks noGrp="1"/>
          </p:cNvSpPr>
          <p:nvPr>
            <p:ph type="body" idx="1"/>
          </p:nvPr>
        </p:nvSpPr>
        <p:spPr>
          <a:xfrm>
            <a:off x="758952" y="171880"/>
            <a:ext cx="10671048" cy="1051903"/>
          </a:xfrm>
        </p:spPr>
        <p:txBody>
          <a:bodyPr>
            <a:normAutofit/>
          </a:bodyPr>
          <a:lstStyle/>
          <a:p>
            <a:pPr algn="ctr"/>
            <a:r>
              <a:rPr lang="en-GB" sz="4400" b="1" i="0" dirty="0"/>
              <a:t>Pillar 1 5S</a:t>
            </a:r>
          </a:p>
        </p:txBody>
      </p:sp>
      <p:graphicFrame>
        <p:nvGraphicFramePr>
          <p:cNvPr id="5" name="Table 4">
            <a:extLst>
              <a:ext uri="{FF2B5EF4-FFF2-40B4-BE49-F238E27FC236}">
                <a16:creationId xmlns:a16="http://schemas.microsoft.com/office/drawing/2014/main" id="{EFC87113-389C-7757-D7F7-B48C02B091D0}"/>
              </a:ext>
            </a:extLst>
          </p:cNvPr>
          <p:cNvGraphicFramePr>
            <a:graphicFrameLocks noGrp="1"/>
          </p:cNvGraphicFramePr>
          <p:nvPr>
            <p:extLst>
              <p:ext uri="{D42A27DB-BD31-4B8C-83A1-F6EECF244321}">
                <p14:modId xmlns:p14="http://schemas.microsoft.com/office/powerpoint/2010/main" val="3067743045"/>
              </p:ext>
            </p:extLst>
          </p:nvPr>
        </p:nvGraphicFramePr>
        <p:xfrm>
          <a:off x="1090099" y="1675318"/>
          <a:ext cx="9009552" cy="2743200"/>
        </p:xfrm>
        <a:graphic>
          <a:graphicData uri="http://schemas.openxmlformats.org/drawingml/2006/table">
            <a:tbl>
              <a:tblPr firstRow="1" bandRow="1">
                <a:tableStyleId>{5C22544A-7EE6-4342-B048-85BDC9FD1C3A}</a:tableStyleId>
              </a:tblPr>
              <a:tblGrid>
                <a:gridCol w="3151892">
                  <a:extLst>
                    <a:ext uri="{9D8B030D-6E8A-4147-A177-3AD203B41FA5}">
                      <a16:colId xmlns:a16="http://schemas.microsoft.com/office/drawing/2014/main" val="867131894"/>
                    </a:ext>
                  </a:extLst>
                </a:gridCol>
                <a:gridCol w="2763826">
                  <a:extLst>
                    <a:ext uri="{9D8B030D-6E8A-4147-A177-3AD203B41FA5}">
                      <a16:colId xmlns:a16="http://schemas.microsoft.com/office/drawing/2014/main" val="3116993148"/>
                    </a:ext>
                  </a:extLst>
                </a:gridCol>
                <a:gridCol w="3093834">
                  <a:extLst>
                    <a:ext uri="{9D8B030D-6E8A-4147-A177-3AD203B41FA5}">
                      <a16:colId xmlns:a16="http://schemas.microsoft.com/office/drawing/2014/main" val="515670579"/>
                    </a:ext>
                  </a:extLst>
                </a:gridCol>
              </a:tblGrid>
              <a:tr h="370840">
                <a:tc>
                  <a:txBody>
                    <a:bodyPr/>
                    <a:lstStyle/>
                    <a:p>
                      <a:r>
                        <a:rPr lang="en-GB" sz="2800" dirty="0"/>
                        <a:t>Japanese Term</a:t>
                      </a:r>
                    </a:p>
                  </a:txBody>
                  <a:tcPr/>
                </a:tc>
                <a:tc>
                  <a:txBody>
                    <a:bodyPr/>
                    <a:lstStyle/>
                    <a:p>
                      <a:r>
                        <a:rPr lang="en-GB" sz="2800" dirty="0"/>
                        <a:t>Translation</a:t>
                      </a:r>
                    </a:p>
                  </a:txBody>
                  <a:tcPr/>
                </a:tc>
                <a:tc>
                  <a:txBody>
                    <a:bodyPr/>
                    <a:lstStyle/>
                    <a:p>
                      <a:r>
                        <a:rPr lang="en-GB" sz="2800" dirty="0"/>
                        <a:t>Equivalent ‘S’</a:t>
                      </a:r>
                    </a:p>
                  </a:txBody>
                  <a:tcPr/>
                </a:tc>
                <a:extLst>
                  <a:ext uri="{0D108BD9-81ED-4DB2-BD59-A6C34878D82A}">
                    <a16:rowId xmlns:a16="http://schemas.microsoft.com/office/drawing/2014/main" val="977621037"/>
                  </a:ext>
                </a:extLst>
              </a:tr>
              <a:tr h="370840">
                <a:tc>
                  <a:txBody>
                    <a:bodyPr/>
                    <a:lstStyle/>
                    <a:p>
                      <a:r>
                        <a:rPr lang="en-GB" sz="2800" dirty="0" err="1"/>
                        <a:t>Seiri</a:t>
                      </a:r>
                      <a:endParaRPr lang="en-GB" sz="2800" dirty="0"/>
                    </a:p>
                    <a:p>
                      <a:r>
                        <a:rPr lang="en-GB" sz="2800" dirty="0" err="1"/>
                        <a:t>Seiton</a:t>
                      </a:r>
                      <a:endParaRPr lang="en-GB" sz="2800" dirty="0"/>
                    </a:p>
                    <a:p>
                      <a:r>
                        <a:rPr lang="en-GB" sz="2800" dirty="0" err="1"/>
                        <a:t>Seiso</a:t>
                      </a:r>
                      <a:endParaRPr lang="en-GB" sz="2800" dirty="0"/>
                    </a:p>
                    <a:p>
                      <a:r>
                        <a:rPr lang="en-GB" sz="2800" dirty="0" err="1"/>
                        <a:t>Seiketsu</a:t>
                      </a:r>
                      <a:endParaRPr lang="en-GB" sz="2800" dirty="0"/>
                    </a:p>
                    <a:p>
                      <a:r>
                        <a:rPr lang="en-GB" sz="2800" dirty="0" err="1"/>
                        <a:t>Shitsuke</a:t>
                      </a:r>
                      <a:endParaRPr lang="en-GB" sz="2800" dirty="0"/>
                    </a:p>
                  </a:txBody>
                  <a:tcPr/>
                </a:tc>
                <a:tc>
                  <a:txBody>
                    <a:bodyPr/>
                    <a:lstStyle/>
                    <a:p>
                      <a:r>
                        <a:rPr lang="en-GB" sz="2800" dirty="0"/>
                        <a:t>Organisation</a:t>
                      </a:r>
                    </a:p>
                    <a:p>
                      <a:r>
                        <a:rPr lang="en-GB" sz="2800" dirty="0"/>
                        <a:t>Tidiness</a:t>
                      </a:r>
                    </a:p>
                    <a:p>
                      <a:r>
                        <a:rPr lang="en-GB" sz="2800" dirty="0"/>
                        <a:t>Cleaning</a:t>
                      </a:r>
                    </a:p>
                    <a:p>
                      <a:r>
                        <a:rPr lang="en-GB" sz="2800" dirty="0"/>
                        <a:t>Standardisation</a:t>
                      </a:r>
                    </a:p>
                    <a:p>
                      <a:r>
                        <a:rPr lang="en-GB" sz="2800" dirty="0"/>
                        <a:t>Discipline</a:t>
                      </a:r>
                    </a:p>
                  </a:txBody>
                  <a:tcPr/>
                </a:tc>
                <a:tc>
                  <a:txBody>
                    <a:bodyPr/>
                    <a:lstStyle/>
                    <a:p>
                      <a:r>
                        <a:rPr lang="en-GB" sz="2800" dirty="0"/>
                        <a:t>Sort</a:t>
                      </a:r>
                    </a:p>
                    <a:p>
                      <a:r>
                        <a:rPr lang="en-GB" sz="2800" dirty="0"/>
                        <a:t>Systematise</a:t>
                      </a:r>
                    </a:p>
                    <a:p>
                      <a:r>
                        <a:rPr lang="en-GB" sz="2800" dirty="0"/>
                        <a:t>Sweep</a:t>
                      </a:r>
                    </a:p>
                    <a:p>
                      <a:r>
                        <a:rPr lang="en-GB" sz="2800" dirty="0"/>
                        <a:t>Standardise</a:t>
                      </a:r>
                    </a:p>
                    <a:p>
                      <a:r>
                        <a:rPr lang="en-GB" sz="2800" dirty="0"/>
                        <a:t>Self-Discipline</a:t>
                      </a:r>
                    </a:p>
                  </a:txBody>
                  <a:tcPr/>
                </a:tc>
                <a:extLst>
                  <a:ext uri="{0D108BD9-81ED-4DB2-BD59-A6C34878D82A}">
                    <a16:rowId xmlns:a16="http://schemas.microsoft.com/office/drawing/2014/main" val="3943552965"/>
                  </a:ext>
                </a:extLst>
              </a:tr>
            </a:tbl>
          </a:graphicData>
        </a:graphic>
      </p:graphicFrame>
    </p:spTree>
    <p:extLst>
      <p:ext uri="{BB962C8B-B14F-4D97-AF65-F5344CB8AC3E}">
        <p14:creationId xmlns:p14="http://schemas.microsoft.com/office/powerpoint/2010/main" val="3032198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C4365-F360-5FB0-D9B7-1CB83B346064}"/>
              </a:ext>
            </a:extLst>
          </p:cNvPr>
          <p:cNvSpPr>
            <a:spLocks noGrp="1"/>
          </p:cNvSpPr>
          <p:nvPr>
            <p:ph type="title"/>
          </p:nvPr>
        </p:nvSpPr>
        <p:spPr>
          <a:xfrm>
            <a:off x="763051" y="1416289"/>
            <a:ext cx="10666949" cy="4097543"/>
          </a:xfrm>
        </p:spPr>
        <p:txBody>
          <a:bodyPr>
            <a:normAutofit/>
          </a:bodyPr>
          <a:lstStyle/>
          <a:p>
            <a:pPr marL="571500" indent="-571500">
              <a:buFont typeface="Arial" panose="020B0604020202020204" pitchFamily="34" charset="0"/>
              <a:buChar char="•"/>
            </a:pPr>
            <a:r>
              <a:rPr lang="en-GB" sz="3600" dirty="0"/>
              <a:t>This means sorting and organising the items as critical, important, frequently used items, useless or items not needed as of now</a:t>
            </a:r>
          </a:p>
        </p:txBody>
      </p:sp>
      <p:sp>
        <p:nvSpPr>
          <p:cNvPr id="3" name="Text Placeholder 2">
            <a:extLst>
              <a:ext uri="{FF2B5EF4-FFF2-40B4-BE49-F238E27FC236}">
                <a16:creationId xmlns:a16="http://schemas.microsoft.com/office/drawing/2014/main" id="{A9FC47E7-2A7F-B4E5-216C-C3D55998AEE3}"/>
              </a:ext>
            </a:extLst>
          </p:cNvPr>
          <p:cNvSpPr>
            <a:spLocks noGrp="1"/>
          </p:cNvSpPr>
          <p:nvPr>
            <p:ph type="body" idx="1"/>
          </p:nvPr>
        </p:nvSpPr>
        <p:spPr>
          <a:xfrm>
            <a:off x="758952" y="165005"/>
            <a:ext cx="10671048" cy="1072529"/>
          </a:xfrm>
        </p:spPr>
        <p:txBody>
          <a:bodyPr>
            <a:normAutofit/>
          </a:bodyPr>
          <a:lstStyle/>
          <a:p>
            <a:pPr algn="ctr"/>
            <a:r>
              <a:rPr lang="en-GB" sz="4400" b="1" i="0" dirty="0" err="1"/>
              <a:t>Seiri</a:t>
            </a:r>
            <a:r>
              <a:rPr lang="en-GB" sz="4400" b="1" i="0" dirty="0"/>
              <a:t>- Sort Out</a:t>
            </a:r>
          </a:p>
        </p:txBody>
      </p:sp>
    </p:spTree>
    <p:extLst>
      <p:ext uri="{BB962C8B-B14F-4D97-AF65-F5344CB8AC3E}">
        <p14:creationId xmlns:p14="http://schemas.microsoft.com/office/powerpoint/2010/main" val="18227810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445F3-4642-0490-57AE-49D5EF1E045F}"/>
              </a:ext>
            </a:extLst>
          </p:cNvPr>
          <p:cNvSpPr>
            <a:spLocks noGrp="1"/>
          </p:cNvSpPr>
          <p:nvPr>
            <p:ph type="title"/>
          </p:nvPr>
        </p:nvSpPr>
        <p:spPr>
          <a:xfrm>
            <a:off x="763051" y="1553792"/>
            <a:ext cx="10666949" cy="5018888"/>
          </a:xfrm>
        </p:spPr>
        <p:txBody>
          <a:bodyPr>
            <a:normAutofit/>
          </a:bodyPr>
          <a:lstStyle/>
          <a:p>
            <a:endParaRPr lang="en-GB" sz="2800" dirty="0"/>
          </a:p>
        </p:txBody>
      </p:sp>
      <p:sp>
        <p:nvSpPr>
          <p:cNvPr id="3" name="Text Placeholder 2">
            <a:extLst>
              <a:ext uri="{FF2B5EF4-FFF2-40B4-BE49-F238E27FC236}">
                <a16:creationId xmlns:a16="http://schemas.microsoft.com/office/drawing/2014/main" id="{66BB8F50-A3E9-1AC0-4991-FF37C8F81B68}"/>
              </a:ext>
            </a:extLst>
          </p:cNvPr>
          <p:cNvSpPr>
            <a:spLocks noGrp="1"/>
          </p:cNvSpPr>
          <p:nvPr>
            <p:ph type="body" idx="1"/>
          </p:nvPr>
        </p:nvSpPr>
        <p:spPr>
          <a:xfrm>
            <a:off x="758952" y="178755"/>
            <a:ext cx="10671048" cy="1165413"/>
          </a:xfrm>
        </p:spPr>
        <p:txBody>
          <a:bodyPr>
            <a:normAutofit/>
          </a:bodyPr>
          <a:lstStyle/>
          <a:p>
            <a:pPr algn="ctr"/>
            <a:r>
              <a:rPr lang="en-GB" sz="4400" b="1" i="0" dirty="0" err="1"/>
              <a:t>Seiri</a:t>
            </a:r>
            <a:r>
              <a:rPr lang="en-GB" sz="4400" b="1" i="0" dirty="0"/>
              <a:t>- Sort Out</a:t>
            </a:r>
          </a:p>
        </p:txBody>
      </p:sp>
      <p:graphicFrame>
        <p:nvGraphicFramePr>
          <p:cNvPr id="4" name="Table 3">
            <a:extLst>
              <a:ext uri="{FF2B5EF4-FFF2-40B4-BE49-F238E27FC236}">
                <a16:creationId xmlns:a16="http://schemas.microsoft.com/office/drawing/2014/main" id="{DA8C1C9A-A606-0DEE-A8C6-24AC70310CB5}"/>
              </a:ext>
            </a:extLst>
          </p:cNvPr>
          <p:cNvGraphicFramePr>
            <a:graphicFrameLocks noGrp="1"/>
          </p:cNvGraphicFramePr>
          <p:nvPr>
            <p:extLst>
              <p:ext uri="{D42A27DB-BD31-4B8C-83A1-F6EECF244321}">
                <p14:modId xmlns:p14="http://schemas.microsoft.com/office/powerpoint/2010/main" val="3784998489"/>
              </p:ext>
            </p:extLst>
          </p:nvPr>
        </p:nvGraphicFramePr>
        <p:xfrm>
          <a:off x="831899" y="1553792"/>
          <a:ext cx="10085900" cy="4059174"/>
        </p:xfrm>
        <a:graphic>
          <a:graphicData uri="http://schemas.openxmlformats.org/drawingml/2006/table">
            <a:tbl>
              <a:tblPr firstRow="1" bandRow="1">
                <a:tableStyleId>{5C22544A-7EE6-4342-B048-85BDC9FD1C3A}</a:tableStyleId>
              </a:tblPr>
              <a:tblGrid>
                <a:gridCol w="1922718">
                  <a:extLst>
                    <a:ext uri="{9D8B030D-6E8A-4147-A177-3AD203B41FA5}">
                      <a16:colId xmlns:a16="http://schemas.microsoft.com/office/drawing/2014/main" val="3756665027"/>
                    </a:ext>
                  </a:extLst>
                </a:gridCol>
                <a:gridCol w="3873495">
                  <a:extLst>
                    <a:ext uri="{9D8B030D-6E8A-4147-A177-3AD203B41FA5}">
                      <a16:colId xmlns:a16="http://schemas.microsoft.com/office/drawing/2014/main" val="2937458576"/>
                    </a:ext>
                  </a:extLst>
                </a:gridCol>
                <a:gridCol w="4289687">
                  <a:extLst>
                    <a:ext uri="{9D8B030D-6E8A-4147-A177-3AD203B41FA5}">
                      <a16:colId xmlns:a16="http://schemas.microsoft.com/office/drawing/2014/main" val="4063478698"/>
                    </a:ext>
                  </a:extLst>
                </a:gridCol>
              </a:tblGrid>
              <a:tr h="556500">
                <a:tc>
                  <a:txBody>
                    <a:bodyPr/>
                    <a:lstStyle/>
                    <a:p>
                      <a:r>
                        <a:rPr lang="en-GB" sz="2800" dirty="0"/>
                        <a:t>Priority</a:t>
                      </a:r>
                    </a:p>
                  </a:txBody>
                  <a:tcPr/>
                </a:tc>
                <a:tc>
                  <a:txBody>
                    <a:bodyPr/>
                    <a:lstStyle/>
                    <a:p>
                      <a:r>
                        <a:rPr lang="en-GB" sz="2800" dirty="0"/>
                        <a:t>Frequency of use</a:t>
                      </a:r>
                    </a:p>
                  </a:txBody>
                  <a:tcPr/>
                </a:tc>
                <a:tc>
                  <a:txBody>
                    <a:bodyPr/>
                    <a:lstStyle/>
                    <a:p>
                      <a:r>
                        <a:rPr lang="en-GB" sz="2800" dirty="0"/>
                        <a:t>How to use</a:t>
                      </a:r>
                    </a:p>
                  </a:txBody>
                  <a:tcPr/>
                </a:tc>
                <a:extLst>
                  <a:ext uri="{0D108BD9-81ED-4DB2-BD59-A6C34878D82A}">
                    <a16:rowId xmlns:a16="http://schemas.microsoft.com/office/drawing/2014/main" val="1552977390"/>
                  </a:ext>
                </a:extLst>
              </a:tr>
              <a:tr h="1473087">
                <a:tc>
                  <a:txBody>
                    <a:bodyPr/>
                    <a:lstStyle/>
                    <a:p>
                      <a:r>
                        <a:rPr lang="en-GB" sz="2800" dirty="0"/>
                        <a:t>Low</a:t>
                      </a:r>
                    </a:p>
                  </a:txBody>
                  <a:tcPr/>
                </a:tc>
                <a:tc>
                  <a:txBody>
                    <a:bodyPr/>
                    <a:lstStyle/>
                    <a:p>
                      <a:r>
                        <a:rPr lang="en-GB" sz="2800" dirty="0"/>
                        <a:t>Less than once per year.  Once per year ≤</a:t>
                      </a:r>
                    </a:p>
                  </a:txBody>
                  <a:tcPr/>
                </a:tc>
                <a:tc>
                  <a:txBody>
                    <a:bodyPr/>
                    <a:lstStyle/>
                    <a:p>
                      <a:r>
                        <a:rPr lang="en-GB" sz="2800" dirty="0"/>
                        <a:t>Throw away</a:t>
                      </a:r>
                    </a:p>
                    <a:p>
                      <a:r>
                        <a:rPr lang="en-GB" sz="2800" dirty="0"/>
                        <a:t>Store away from the workplace</a:t>
                      </a:r>
                    </a:p>
                  </a:txBody>
                  <a:tcPr/>
                </a:tc>
                <a:extLst>
                  <a:ext uri="{0D108BD9-81ED-4DB2-BD59-A6C34878D82A}">
                    <a16:rowId xmlns:a16="http://schemas.microsoft.com/office/drawing/2014/main" val="2647708561"/>
                  </a:ext>
                </a:extLst>
              </a:tr>
              <a:tr h="1473087">
                <a:tc>
                  <a:txBody>
                    <a:bodyPr/>
                    <a:lstStyle/>
                    <a:p>
                      <a:r>
                        <a:rPr lang="en-GB" sz="2800" dirty="0"/>
                        <a:t>Average</a:t>
                      </a:r>
                    </a:p>
                  </a:txBody>
                  <a:tcPr/>
                </a:tc>
                <a:tc>
                  <a:txBody>
                    <a:bodyPr/>
                    <a:lstStyle/>
                    <a:p>
                      <a:r>
                        <a:rPr lang="en-GB" sz="2800" dirty="0"/>
                        <a:t>At least 2/6 months, Once per month</a:t>
                      </a:r>
                    </a:p>
                    <a:p>
                      <a:r>
                        <a:rPr lang="en-GB" sz="2800" dirty="0"/>
                        <a:t>Once per week</a:t>
                      </a:r>
                    </a:p>
                  </a:txBody>
                  <a:tcPr/>
                </a:tc>
                <a:tc>
                  <a:txBody>
                    <a:bodyPr/>
                    <a:lstStyle/>
                    <a:p>
                      <a:r>
                        <a:rPr lang="en-GB" sz="2800" dirty="0"/>
                        <a:t>Store together but offline</a:t>
                      </a:r>
                    </a:p>
                  </a:txBody>
                  <a:tcPr/>
                </a:tc>
                <a:extLst>
                  <a:ext uri="{0D108BD9-81ED-4DB2-BD59-A6C34878D82A}">
                    <a16:rowId xmlns:a16="http://schemas.microsoft.com/office/drawing/2014/main" val="2693980988"/>
                  </a:ext>
                </a:extLst>
              </a:tr>
              <a:tr h="556500">
                <a:tc>
                  <a:txBody>
                    <a:bodyPr/>
                    <a:lstStyle/>
                    <a:p>
                      <a:r>
                        <a:rPr lang="en-GB" sz="2800" dirty="0"/>
                        <a:t>High</a:t>
                      </a:r>
                    </a:p>
                  </a:txBody>
                  <a:tcPr/>
                </a:tc>
                <a:tc>
                  <a:txBody>
                    <a:bodyPr/>
                    <a:lstStyle/>
                    <a:p>
                      <a:r>
                        <a:rPr lang="en-GB" sz="2800" dirty="0"/>
                        <a:t>Once per day</a:t>
                      </a:r>
                    </a:p>
                  </a:txBody>
                  <a:tcPr/>
                </a:tc>
                <a:tc>
                  <a:txBody>
                    <a:bodyPr/>
                    <a:lstStyle/>
                    <a:p>
                      <a:r>
                        <a:rPr lang="en-GB" sz="2800" dirty="0"/>
                        <a:t>Locate at the workplace</a:t>
                      </a:r>
                    </a:p>
                  </a:txBody>
                  <a:tcPr/>
                </a:tc>
                <a:extLst>
                  <a:ext uri="{0D108BD9-81ED-4DB2-BD59-A6C34878D82A}">
                    <a16:rowId xmlns:a16="http://schemas.microsoft.com/office/drawing/2014/main" val="3066576053"/>
                  </a:ext>
                </a:extLst>
              </a:tr>
            </a:tbl>
          </a:graphicData>
        </a:graphic>
      </p:graphicFrame>
    </p:spTree>
    <p:extLst>
      <p:ext uri="{BB962C8B-B14F-4D97-AF65-F5344CB8AC3E}">
        <p14:creationId xmlns:p14="http://schemas.microsoft.com/office/powerpoint/2010/main" val="18773240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E7445D-DE6A-1855-EC26-33CCDD2F3664}"/>
              </a:ext>
            </a:extLst>
          </p:cNvPr>
          <p:cNvSpPr>
            <a:spLocks noGrp="1"/>
          </p:cNvSpPr>
          <p:nvPr>
            <p:ph type="title"/>
          </p:nvPr>
        </p:nvSpPr>
        <p:spPr>
          <a:xfrm>
            <a:off x="501889" y="1416289"/>
            <a:ext cx="11316559" cy="5170141"/>
          </a:xfrm>
        </p:spPr>
        <p:txBody>
          <a:bodyPr>
            <a:normAutofit fontScale="90000"/>
          </a:bodyPr>
          <a:lstStyle/>
          <a:p>
            <a:r>
              <a:rPr lang="en-GB" sz="3600" b="1" i="0" u="sng" dirty="0" err="1"/>
              <a:t>Seiton</a:t>
            </a:r>
            <a:br>
              <a:rPr lang="en-GB" sz="3600" b="1" i="0" u="sng" dirty="0"/>
            </a:br>
            <a:r>
              <a:rPr lang="en-GB" sz="3600" i="0" dirty="0"/>
              <a:t>- 	The concept here is that “Each item” has a place, 	and only 	one place</a:t>
            </a:r>
            <a:br>
              <a:rPr lang="en-GB" sz="3600" i="0" dirty="0"/>
            </a:br>
            <a:r>
              <a:rPr lang="en-GB" sz="3600" i="0" dirty="0"/>
              <a:t>-	The items should be placed back after usage at the same 	place</a:t>
            </a:r>
            <a:br>
              <a:rPr lang="en-GB" sz="3600" i="0" dirty="0"/>
            </a:br>
            <a:r>
              <a:rPr lang="en-GB" sz="3600" i="0" dirty="0"/>
              <a:t>-	To identify items easily, nameplates and coloured tags are 	used</a:t>
            </a:r>
            <a:br>
              <a:rPr lang="en-GB" sz="3600" b="1" i="0" u="sng" dirty="0"/>
            </a:br>
            <a:r>
              <a:rPr lang="en-GB" sz="3600" b="1" i="0" u="sng" dirty="0" err="1"/>
              <a:t>Seiso</a:t>
            </a:r>
            <a:br>
              <a:rPr lang="en-GB" sz="3600" b="1" i="0" u="sng" dirty="0"/>
            </a:br>
            <a:r>
              <a:rPr lang="en-GB" sz="3600" i="0" dirty="0"/>
              <a:t>-	Involves cleaning the workplace free of dirt, grease, oil 	waste, scrap etc.</a:t>
            </a:r>
            <a:br>
              <a:rPr lang="en-GB" sz="3600" b="1" i="0" u="sng" dirty="0"/>
            </a:br>
            <a:endParaRPr lang="en-GB" sz="3600" b="1" i="0" u="sng" dirty="0"/>
          </a:p>
        </p:txBody>
      </p:sp>
      <p:sp>
        <p:nvSpPr>
          <p:cNvPr id="3" name="Text Placeholder 2">
            <a:extLst>
              <a:ext uri="{FF2B5EF4-FFF2-40B4-BE49-F238E27FC236}">
                <a16:creationId xmlns:a16="http://schemas.microsoft.com/office/drawing/2014/main" id="{BC0A71AC-EBFC-6284-CD7D-176AB2FB58F8}"/>
              </a:ext>
            </a:extLst>
          </p:cNvPr>
          <p:cNvSpPr>
            <a:spLocks noGrp="1"/>
          </p:cNvSpPr>
          <p:nvPr>
            <p:ph type="body" idx="1"/>
          </p:nvPr>
        </p:nvSpPr>
        <p:spPr>
          <a:xfrm>
            <a:off x="758952" y="178755"/>
            <a:ext cx="10671048" cy="907525"/>
          </a:xfrm>
        </p:spPr>
        <p:txBody>
          <a:bodyPr>
            <a:normAutofit/>
          </a:bodyPr>
          <a:lstStyle/>
          <a:p>
            <a:pPr algn="ctr"/>
            <a:r>
              <a:rPr lang="en-GB" sz="4400" b="1" i="0" dirty="0" err="1"/>
              <a:t>Seiton</a:t>
            </a:r>
            <a:r>
              <a:rPr lang="en-GB" sz="4400" b="1" i="0" dirty="0"/>
              <a:t>/</a:t>
            </a:r>
            <a:r>
              <a:rPr lang="en-GB" sz="4400" b="1" i="0" dirty="0" err="1"/>
              <a:t>Seiso</a:t>
            </a:r>
            <a:endParaRPr lang="en-GB" sz="4400" b="1" i="0" dirty="0"/>
          </a:p>
        </p:txBody>
      </p:sp>
    </p:spTree>
    <p:extLst>
      <p:ext uri="{BB962C8B-B14F-4D97-AF65-F5344CB8AC3E}">
        <p14:creationId xmlns:p14="http://schemas.microsoft.com/office/powerpoint/2010/main" val="28883214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FCD4D-5CA5-98E8-EE52-650DB779A1DB}"/>
              </a:ext>
            </a:extLst>
          </p:cNvPr>
          <p:cNvSpPr>
            <a:spLocks noGrp="1"/>
          </p:cNvSpPr>
          <p:nvPr>
            <p:ph type="title"/>
          </p:nvPr>
        </p:nvSpPr>
        <p:spPr>
          <a:xfrm>
            <a:off x="378135" y="1368162"/>
            <a:ext cx="11364686" cy="5183892"/>
          </a:xfrm>
        </p:spPr>
        <p:txBody>
          <a:bodyPr>
            <a:normAutofit/>
          </a:bodyPr>
          <a:lstStyle/>
          <a:p>
            <a:r>
              <a:rPr lang="en-GB" sz="3600" b="1" i="0" u="sng" dirty="0" err="1"/>
              <a:t>Seiketsu</a:t>
            </a:r>
            <a:r>
              <a:rPr lang="en-GB" sz="3600" i="0" dirty="0"/>
              <a:t>: - Standardisation</a:t>
            </a:r>
            <a:br>
              <a:rPr lang="en-GB" sz="3600" i="0" dirty="0"/>
            </a:br>
            <a:r>
              <a:rPr lang="en-GB" sz="3600" i="0" dirty="0"/>
              <a:t>- 	Employees discuss together and decide on standards 	for keeping the workplace/machine/pathways neat and 	clean</a:t>
            </a:r>
            <a:br>
              <a:rPr lang="en-GB" sz="3600" i="0" dirty="0"/>
            </a:br>
            <a:r>
              <a:rPr lang="en-GB" sz="3600" i="0" dirty="0"/>
              <a:t>- 	Standards are implemented for the whole organisation 	and tested regularly</a:t>
            </a:r>
            <a:br>
              <a:rPr lang="en-GB" sz="3600" b="1" i="0" u="sng" dirty="0"/>
            </a:br>
            <a:r>
              <a:rPr lang="en-GB" sz="3600" b="1" i="0" u="sng" dirty="0" err="1"/>
              <a:t>Shitsuke</a:t>
            </a:r>
            <a:r>
              <a:rPr lang="en-GB" sz="3600" i="0" dirty="0"/>
              <a:t>: - Self discipline</a:t>
            </a:r>
            <a:br>
              <a:rPr lang="en-GB" sz="3600" i="0" dirty="0"/>
            </a:br>
            <a:r>
              <a:rPr lang="en-GB" sz="3600" i="0" dirty="0"/>
              <a:t>- 	Considering 5S as a way of life and bringing about self-	discipline among employees of the organisation</a:t>
            </a:r>
            <a:endParaRPr lang="en-GB" sz="3600" b="1" i="0" u="sng" dirty="0"/>
          </a:p>
        </p:txBody>
      </p:sp>
      <p:sp>
        <p:nvSpPr>
          <p:cNvPr id="3" name="Text Placeholder 2">
            <a:extLst>
              <a:ext uri="{FF2B5EF4-FFF2-40B4-BE49-F238E27FC236}">
                <a16:creationId xmlns:a16="http://schemas.microsoft.com/office/drawing/2014/main" id="{1F28A3CF-9A16-04CC-0533-E7AACFD39759}"/>
              </a:ext>
            </a:extLst>
          </p:cNvPr>
          <p:cNvSpPr>
            <a:spLocks noGrp="1"/>
          </p:cNvSpPr>
          <p:nvPr>
            <p:ph type="body" idx="1"/>
          </p:nvPr>
        </p:nvSpPr>
        <p:spPr>
          <a:xfrm>
            <a:off x="758952" y="158129"/>
            <a:ext cx="10671048" cy="955651"/>
          </a:xfrm>
        </p:spPr>
        <p:txBody>
          <a:bodyPr>
            <a:normAutofit/>
          </a:bodyPr>
          <a:lstStyle/>
          <a:p>
            <a:pPr algn="ctr"/>
            <a:r>
              <a:rPr lang="en-GB" sz="4400" b="1" i="0" dirty="0" err="1"/>
              <a:t>Seiketsu</a:t>
            </a:r>
            <a:r>
              <a:rPr lang="en-GB" sz="4400" b="1" i="0" dirty="0"/>
              <a:t>/</a:t>
            </a:r>
            <a:r>
              <a:rPr lang="en-GB" sz="4400" b="1" i="0" dirty="0" err="1"/>
              <a:t>Shitsuke</a:t>
            </a:r>
            <a:endParaRPr lang="en-GB" sz="4400" b="1" i="0" dirty="0"/>
          </a:p>
        </p:txBody>
      </p:sp>
    </p:spTree>
    <p:extLst>
      <p:ext uri="{BB962C8B-B14F-4D97-AF65-F5344CB8AC3E}">
        <p14:creationId xmlns:p14="http://schemas.microsoft.com/office/powerpoint/2010/main" val="33572540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003AC6-364E-1541-5006-7059C4B9993C}"/>
              </a:ext>
            </a:extLst>
          </p:cNvPr>
          <p:cNvSpPr>
            <a:spLocks noGrp="1"/>
          </p:cNvSpPr>
          <p:nvPr>
            <p:ph type="title"/>
          </p:nvPr>
        </p:nvSpPr>
        <p:spPr>
          <a:xfrm>
            <a:off x="763051" y="1189408"/>
            <a:ext cx="10666949" cy="4324424"/>
          </a:xfrm>
        </p:spPr>
        <p:txBody>
          <a:bodyPr>
            <a:normAutofit/>
          </a:bodyPr>
          <a:lstStyle/>
          <a:p>
            <a:r>
              <a:rPr lang="en-GB" sz="3600" dirty="0"/>
              <a:t>This pillar is geared towards developing operators to be able to take care of small maintenance tasks freeing up the skilled maintenance people to spend time on more value-added activity and technical reports</a:t>
            </a:r>
          </a:p>
        </p:txBody>
      </p:sp>
      <p:sp>
        <p:nvSpPr>
          <p:cNvPr id="3" name="Text Placeholder 2">
            <a:extLst>
              <a:ext uri="{FF2B5EF4-FFF2-40B4-BE49-F238E27FC236}">
                <a16:creationId xmlns:a16="http://schemas.microsoft.com/office/drawing/2014/main" id="{5C3984A4-A15B-2FEB-AEBB-734DA43A1269}"/>
              </a:ext>
            </a:extLst>
          </p:cNvPr>
          <p:cNvSpPr>
            <a:spLocks noGrp="1"/>
          </p:cNvSpPr>
          <p:nvPr>
            <p:ph type="body" idx="1"/>
          </p:nvPr>
        </p:nvSpPr>
        <p:spPr>
          <a:xfrm>
            <a:off x="758952" y="158130"/>
            <a:ext cx="10671048" cy="783772"/>
          </a:xfrm>
        </p:spPr>
        <p:txBody>
          <a:bodyPr>
            <a:normAutofit/>
          </a:bodyPr>
          <a:lstStyle/>
          <a:p>
            <a:pPr algn="ctr"/>
            <a:r>
              <a:rPr lang="en-GB" sz="4400" b="1" i="0" dirty="0"/>
              <a:t>Pillar 2 </a:t>
            </a:r>
            <a:r>
              <a:rPr lang="en-GB" sz="4400" b="1" i="0" dirty="0" err="1"/>
              <a:t>Jishu</a:t>
            </a:r>
            <a:r>
              <a:rPr lang="en-GB" sz="4400" b="1" i="0" dirty="0"/>
              <a:t> </a:t>
            </a:r>
            <a:r>
              <a:rPr lang="en-GB" sz="4400" b="1" i="0" dirty="0" err="1"/>
              <a:t>Hozen</a:t>
            </a:r>
            <a:r>
              <a:rPr lang="en-GB" sz="4400" b="1" i="0" dirty="0"/>
              <a:t> (JH)</a:t>
            </a:r>
          </a:p>
        </p:txBody>
      </p:sp>
    </p:spTree>
    <p:extLst>
      <p:ext uri="{BB962C8B-B14F-4D97-AF65-F5344CB8AC3E}">
        <p14:creationId xmlns:p14="http://schemas.microsoft.com/office/powerpoint/2010/main" val="38541432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5CDB5-8056-6024-BBA2-20BA4DB2B9E8}"/>
              </a:ext>
            </a:extLst>
          </p:cNvPr>
          <p:cNvSpPr>
            <a:spLocks noGrp="1"/>
          </p:cNvSpPr>
          <p:nvPr>
            <p:ph type="title"/>
          </p:nvPr>
        </p:nvSpPr>
        <p:spPr>
          <a:xfrm>
            <a:off x="763051" y="1285660"/>
            <a:ext cx="10666949" cy="5232018"/>
          </a:xfrm>
        </p:spPr>
        <p:txBody>
          <a:bodyPr>
            <a:normAutofit/>
          </a:bodyPr>
          <a:lstStyle/>
          <a:p>
            <a:endParaRPr lang="en-GB" sz="3600" dirty="0"/>
          </a:p>
        </p:txBody>
      </p:sp>
      <p:sp>
        <p:nvSpPr>
          <p:cNvPr id="3" name="Text Placeholder 2">
            <a:extLst>
              <a:ext uri="{FF2B5EF4-FFF2-40B4-BE49-F238E27FC236}">
                <a16:creationId xmlns:a16="http://schemas.microsoft.com/office/drawing/2014/main" id="{A6D79B84-DC79-E2EF-0137-BC3DEA5572B0}"/>
              </a:ext>
            </a:extLst>
          </p:cNvPr>
          <p:cNvSpPr>
            <a:spLocks noGrp="1"/>
          </p:cNvSpPr>
          <p:nvPr>
            <p:ph type="body" idx="1"/>
          </p:nvPr>
        </p:nvSpPr>
        <p:spPr>
          <a:xfrm>
            <a:off x="758952" y="199380"/>
            <a:ext cx="10671048" cy="852524"/>
          </a:xfrm>
        </p:spPr>
        <p:txBody>
          <a:bodyPr>
            <a:normAutofit/>
          </a:bodyPr>
          <a:lstStyle/>
          <a:p>
            <a:pPr algn="ctr"/>
            <a:r>
              <a:rPr lang="en-GB" sz="4400" b="1" i="0" dirty="0"/>
              <a:t>Steps in </a:t>
            </a:r>
            <a:r>
              <a:rPr lang="en-GB" sz="4400" b="1" i="0" dirty="0" err="1"/>
              <a:t>Jishu</a:t>
            </a:r>
            <a:r>
              <a:rPr lang="en-GB" sz="4400" b="1" i="0" dirty="0"/>
              <a:t> </a:t>
            </a:r>
            <a:r>
              <a:rPr lang="en-GB" sz="4400" b="1" i="0" dirty="0" err="1"/>
              <a:t>Hozen</a:t>
            </a:r>
            <a:endParaRPr lang="en-GB" sz="4400" b="1" i="0" dirty="0"/>
          </a:p>
        </p:txBody>
      </p:sp>
      <p:graphicFrame>
        <p:nvGraphicFramePr>
          <p:cNvPr id="4" name="Table 3">
            <a:extLst>
              <a:ext uri="{FF2B5EF4-FFF2-40B4-BE49-F238E27FC236}">
                <a16:creationId xmlns:a16="http://schemas.microsoft.com/office/drawing/2014/main" id="{282D6C81-622E-184E-0563-B13626CF83D6}"/>
              </a:ext>
            </a:extLst>
          </p:cNvPr>
          <p:cNvGraphicFramePr>
            <a:graphicFrameLocks noGrp="1"/>
          </p:cNvGraphicFramePr>
          <p:nvPr>
            <p:extLst>
              <p:ext uri="{D42A27DB-BD31-4B8C-83A1-F6EECF244321}">
                <p14:modId xmlns:p14="http://schemas.microsoft.com/office/powerpoint/2010/main" val="3932641207"/>
              </p:ext>
            </p:extLst>
          </p:nvPr>
        </p:nvGraphicFramePr>
        <p:xfrm>
          <a:off x="818147" y="1285660"/>
          <a:ext cx="9341853" cy="4718963"/>
        </p:xfrm>
        <a:graphic>
          <a:graphicData uri="http://schemas.openxmlformats.org/drawingml/2006/table">
            <a:tbl>
              <a:tblPr firstRow="1" bandRow="1">
                <a:tableStyleId>{5C22544A-7EE6-4342-B048-85BDC9FD1C3A}</a:tableStyleId>
              </a:tblPr>
              <a:tblGrid>
                <a:gridCol w="9341853">
                  <a:extLst>
                    <a:ext uri="{9D8B030D-6E8A-4147-A177-3AD203B41FA5}">
                      <a16:colId xmlns:a16="http://schemas.microsoft.com/office/drawing/2014/main" val="2262002151"/>
                    </a:ext>
                  </a:extLst>
                </a:gridCol>
              </a:tblGrid>
              <a:tr h="4718963">
                <a:tc>
                  <a:txBody>
                    <a:bodyPr/>
                    <a:lstStyle/>
                    <a:p>
                      <a:pPr marL="742950" indent="-742950">
                        <a:buAutoNum type="arabicPeriod"/>
                      </a:pPr>
                      <a:r>
                        <a:rPr lang="en-GB" sz="3600" b="0" dirty="0"/>
                        <a:t>Preparation of </a:t>
                      </a:r>
                      <a:r>
                        <a:rPr lang="en-GB" sz="3600" b="0" dirty="0" err="1"/>
                        <a:t>employess</a:t>
                      </a:r>
                      <a:endParaRPr lang="en-GB" sz="3600" b="0" dirty="0"/>
                    </a:p>
                    <a:p>
                      <a:pPr marL="742950" indent="-742950">
                        <a:buAutoNum type="arabicPeriod"/>
                      </a:pPr>
                      <a:r>
                        <a:rPr lang="en-GB" sz="3600" b="0" dirty="0"/>
                        <a:t>Initial clean up of machines</a:t>
                      </a:r>
                    </a:p>
                    <a:p>
                      <a:pPr marL="742950" indent="-742950">
                        <a:buAutoNum type="arabicPeriod"/>
                      </a:pPr>
                      <a:r>
                        <a:rPr lang="en-GB" sz="3600" b="0" dirty="0"/>
                        <a:t>Take countermeasures</a:t>
                      </a:r>
                    </a:p>
                    <a:p>
                      <a:pPr marL="742950" indent="-742950">
                        <a:buAutoNum type="arabicPeriod"/>
                      </a:pPr>
                      <a:r>
                        <a:rPr lang="en-GB" sz="3600" b="0" dirty="0"/>
                        <a:t>Fix tentative JH standards</a:t>
                      </a:r>
                    </a:p>
                    <a:p>
                      <a:pPr marL="742950" indent="-742950">
                        <a:buAutoNum type="arabicPeriod"/>
                      </a:pPr>
                      <a:r>
                        <a:rPr lang="en-GB" sz="3600" b="0" dirty="0"/>
                        <a:t>General inspection</a:t>
                      </a:r>
                    </a:p>
                    <a:p>
                      <a:pPr marL="742950" indent="-742950">
                        <a:buAutoNum type="arabicPeriod"/>
                      </a:pPr>
                      <a:r>
                        <a:rPr lang="en-GB" sz="3600" b="0" dirty="0"/>
                        <a:t>Autonomous inspection</a:t>
                      </a:r>
                    </a:p>
                    <a:p>
                      <a:pPr marL="742950" indent="-742950">
                        <a:buAutoNum type="arabicPeriod"/>
                      </a:pPr>
                      <a:r>
                        <a:rPr lang="en-GB" sz="3600" b="0" dirty="0"/>
                        <a:t>Standardisation</a:t>
                      </a:r>
                    </a:p>
                    <a:p>
                      <a:pPr marL="742950" indent="-742950">
                        <a:buAutoNum type="arabicPeriod"/>
                      </a:pPr>
                      <a:r>
                        <a:rPr lang="en-GB" sz="3600" b="0" dirty="0"/>
                        <a:t>Autonomous management</a:t>
                      </a:r>
                    </a:p>
                  </a:txBody>
                  <a:tcPr/>
                </a:tc>
                <a:extLst>
                  <a:ext uri="{0D108BD9-81ED-4DB2-BD59-A6C34878D82A}">
                    <a16:rowId xmlns:a16="http://schemas.microsoft.com/office/drawing/2014/main" val="846519741"/>
                  </a:ext>
                </a:extLst>
              </a:tr>
            </a:tbl>
          </a:graphicData>
        </a:graphic>
      </p:graphicFrame>
    </p:spTree>
    <p:extLst>
      <p:ext uri="{BB962C8B-B14F-4D97-AF65-F5344CB8AC3E}">
        <p14:creationId xmlns:p14="http://schemas.microsoft.com/office/powerpoint/2010/main" val="27061246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F84F6-0CEE-5FD7-E5BB-74822AD3EA23}"/>
              </a:ext>
            </a:extLst>
          </p:cNvPr>
          <p:cNvSpPr>
            <a:spLocks noGrp="1"/>
          </p:cNvSpPr>
          <p:nvPr>
            <p:ph type="title"/>
          </p:nvPr>
        </p:nvSpPr>
        <p:spPr>
          <a:xfrm>
            <a:off x="763051" y="1409413"/>
            <a:ext cx="10666949" cy="4963885"/>
          </a:xfrm>
        </p:spPr>
        <p:txBody>
          <a:bodyPr>
            <a:normAutofit fontScale="90000"/>
          </a:bodyPr>
          <a:lstStyle/>
          <a:p>
            <a:r>
              <a:rPr lang="en-GB" sz="4000" b="1" i="0" u="sng" dirty="0"/>
              <a:t>Step 1: Train employees</a:t>
            </a:r>
            <a:r>
              <a:rPr lang="en-GB" sz="4000" i="0" dirty="0"/>
              <a:t>: </a:t>
            </a:r>
            <a:r>
              <a:rPr lang="en-GB" sz="4000" dirty="0"/>
              <a:t>- Educate employees about TPM and JH and its advantages</a:t>
            </a:r>
            <a:br>
              <a:rPr lang="en-GB" sz="4000" b="1" i="0" u="sng" dirty="0"/>
            </a:br>
            <a:r>
              <a:rPr lang="en-GB" sz="4000" b="1" i="0" u="sng" dirty="0"/>
              <a:t>Step 2: Initial clean-up of machines</a:t>
            </a:r>
            <a:r>
              <a:rPr lang="en-GB" sz="4000" dirty="0"/>
              <a:t>: - Arrange items needed for cleaning, employees should clean the equipment completely with the help of maintenance department</a:t>
            </a:r>
            <a:br>
              <a:rPr lang="en-GB" sz="4000" dirty="0"/>
            </a:br>
            <a:r>
              <a:rPr lang="en-GB" sz="4000" dirty="0"/>
              <a:t>Dust, stains, oils and grease are removed.  Take care of oil leaks, loose wires, loose nuts and worn-out parts</a:t>
            </a:r>
            <a:br>
              <a:rPr lang="en-GB" sz="4000" dirty="0"/>
            </a:br>
            <a:br>
              <a:rPr lang="en-GB" sz="3600" b="1" i="0" u="sng" dirty="0"/>
            </a:br>
            <a:endParaRPr lang="en-GB" sz="3600" dirty="0"/>
          </a:p>
        </p:txBody>
      </p:sp>
      <p:sp>
        <p:nvSpPr>
          <p:cNvPr id="3" name="Text Placeholder 2">
            <a:extLst>
              <a:ext uri="{FF2B5EF4-FFF2-40B4-BE49-F238E27FC236}">
                <a16:creationId xmlns:a16="http://schemas.microsoft.com/office/drawing/2014/main" id="{26BFA7FC-B05E-0AF7-C315-DCEF1FDEA122}"/>
              </a:ext>
            </a:extLst>
          </p:cNvPr>
          <p:cNvSpPr>
            <a:spLocks noGrp="1"/>
          </p:cNvSpPr>
          <p:nvPr>
            <p:ph type="body" idx="1"/>
          </p:nvPr>
        </p:nvSpPr>
        <p:spPr>
          <a:xfrm>
            <a:off x="758952" y="171880"/>
            <a:ext cx="10671048" cy="941900"/>
          </a:xfrm>
        </p:spPr>
        <p:txBody>
          <a:bodyPr>
            <a:normAutofit/>
          </a:bodyPr>
          <a:lstStyle/>
          <a:p>
            <a:pPr algn="ctr"/>
            <a:r>
              <a:rPr lang="en-GB" sz="4400" b="1" i="0" dirty="0"/>
              <a:t>Steps in </a:t>
            </a:r>
            <a:r>
              <a:rPr lang="en-GB" sz="4400" b="1" i="0" dirty="0" err="1"/>
              <a:t>Jishu</a:t>
            </a:r>
            <a:r>
              <a:rPr lang="en-GB" sz="4400" b="1" i="0" dirty="0"/>
              <a:t> </a:t>
            </a:r>
            <a:r>
              <a:rPr lang="en-GB" sz="4400" b="1" i="0" dirty="0" err="1"/>
              <a:t>Hozen</a:t>
            </a:r>
            <a:endParaRPr lang="en-GB" sz="4400" b="1" i="0" dirty="0"/>
          </a:p>
        </p:txBody>
      </p:sp>
    </p:spTree>
    <p:extLst>
      <p:ext uri="{BB962C8B-B14F-4D97-AF65-F5344CB8AC3E}">
        <p14:creationId xmlns:p14="http://schemas.microsoft.com/office/powerpoint/2010/main" val="7150030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C8E1F-FD60-467C-50ED-B9229821A786}"/>
              </a:ext>
            </a:extLst>
          </p:cNvPr>
          <p:cNvSpPr>
            <a:spLocks noGrp="1"/>
          </p:cNvSpPr>
          <p:nvPr>
            <p:ph type="title"/>
          </p:nvPr>
        </p:nvSpPr>
        <p:spPr>
          <a:xfrm>
            <a:off x="763051" y="1381913"/>
            <a:ext cx="10666949" cy="4131919"/>
          </a:xfrm>
        </p:spPr>
        <p:txBody>
          <a:bodyPr>
            <a:normAutofit/>
          </a:bodyPr>
          <a:lstStyle/>
          <a:p>
            <a:r>
              <a:rPr lang="en-GB" sz="3600" b="1" i="0" u="sng" dirty="0"/>
              <a:t>Step 3 Countermeasures</a:t>
            </a:r>
            <a:r>
              <a:rPr lang="en-GB" sz="3600" i="0" dirty="0"/>
              <a:t>: - </a:t>
            </a:r>
            <a:r>
              <a:rPr lang="en-GB" sz="3600" dirty="0"/>
              <a:t>Modify parts to prevent accumulation of dirt and dust and to prevent wear out of machine parts necessary action must be taken</a:t>
            </a:r>
            <a:br>
              <a:rPr lang="en-GB" sz="3600" dirty="0"/>
            </a:br>
            <a:br>
              <a:rPr lang="en-GB" sz="3600" b="1" i="0" u="sng" dirty="0"/>
            </a:br>
            <a:r>
              <a:rPr lang="en-GB" sz="3600" b="1" i="0" u="sng" dirty="0"/>
              <a:t>Step 4 Tentative standards</a:t>
            </a:r>
            <a:r>
              <a:rPr lang="en-GB" sz="3600" i="0" dirty="0"/>
              <a:t>: - </a:t>
            </a:r>
            <a:r>
              <a:rPr lang="en-GB" sz="3600" dirty="0"/>
              <a:t>JH schedule followed strictly, including details like when, what and how inspection and lubrication should be done</a:t>
            </a:r>
            <a:endParaRPr lang="en-GB" sz="3600" i="0" dirty="0"/>
          </a:p>
        </p:txBody>
      </p:sp>
      <p:sp>
        <p:nvSpPr>
          <p:cNvPr id="3" name="Text Placeholder 2">
            <a:extLst>
              <a:ext uri="{FF2B5EF4-FFF2-40B4-BE49-F238E27FC236}">
                <a16:creationId xmlns:a16="http://schemas.microsoft.com/office/drawing/2014/main" id="{1B6B28C3-2DD7-CFE5-1923-B92EAB97FEA6}"/>
              </a:ext>
            </a:extLst>
          </p:cNvPr>
          <p:cNvSpPr>
            <a:spLocks noGrp="1"/>
          </p:cNvSpPr>
          <p:nvPr>
            <p:ph type="body" idx="1"/>
          </p:nvPr>
        </p:nvSpPr>
        <p:spPr>
          <a:xfrm>
            <a:off x="758952" y="171880"/>
            <a:ext cx="10671048" cy="948776"/>
          </a:xfrm>
        </p:spPr>
        <p:txBody>
          <a:bodyPr>
            <a:normAutofit/>
          </a:bodyPr>
          <a:lstStyle/>
          <a:p>
            <a:pPr algn="ctr"/>
            <a:r>
              <a:rPr lang="en-GB" sz="4400" b="1" i="0" dirty="0"/>
              <a:t>Steps in </a:t>
            </a:r>
            <a:r>
              <a:rPr lang="en-GB" sz="4400" b="1" i="0" dirty="0" err="1"/>
              <a:t>Jishu</a:t>
            </a:r>
            <a:r>
              <a:rPr lang="en-GB" sz="4400" b="1" i="0" dirty="0"/>
              <a:t> </a:t>
            </a:r>
            <a:r>
              <a:rPr lang="en-GB" sz="4400" b="1" i="0" dirty="0" err="1"/>
              <a:t>Hozen</a:t>
            </a:r>
            <a:endParaRPr lang="en-GB" sz="4400" b="1" i="0" dirty="0"/>
          </a:p>
        </p:txBody>
      </p:sp>
    </p:spTree>
    <p:extLst>
      <p:ext uri="{BB962C8B-B14F-4D97-AF65-F5344CB8AC3E}">
        <p14:creationId xmlns:p14="http://schemas.microsoft.com/office/powerpoint/2010/main" val="10527843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FB24F-3C9E-2825-C761-FC8145A7DF4C}"/>
              </a:ext>
            </a:extLst>
          </p:cNvPr>
          <p:cNvSpPr>
            <a:spLocks noGrp="1"/>
          </p:cNvSpPr>
          <p:nvPr>
            <p:ph type="title"/>
          </p:nvPr>
        </p:nvSpPr>
        <p:spPr>
          <a:xfrm>
            <a:off x="763051" y="1175657"/>
            <a:ext cx="10666949" cy="5355772"/>
          </a:xfrm>
        </p:spPr>
        <p:txBody>
          <a:bodyPr>
            <a:normAutofit/>
          </a:bodyPr>
          <a:lstStyle/>
          <a:p>
            <a:r>
              <a:rPr lang="en-GB" sz="3600" b="1" i="0" u="sng" dirty="0"/>
              <a:t>Step 5 General Inspection</a:t>
            </a:r>
            <a:r>
              <a:rPr lang="en-GB" sz="3600" i="0" dirty="0"/>
              <a:t>: - </a:t>
            </a:r>
            <a:r>
              <a:rPr lang="en-GB" sz="3600" dirty="0"/>
              <a:t>Employees are trained to improve technical skills and to use inspection manuals correctly</a:t>
            </a:r>
            <a:br>
              <a:rPr lang="en-GB" sz="3600" b="1" u="sng" dirty="0"/>
            </a:br>
            <a:r>
              <a:rPr lang="en-GB" sz="3600" b="1" i="0" u="sng" dirty="0"/>
              <a:t>Step 6 Autonomous Inspection</a:t>
            </a:r>
            <a:r>
              <a:rPr lang="en-GB" sz="3600" dirty="0"/>
              <a:t>: - New methods of cleaning and lubricating are used, each employee prepares his own autonomous schedule in consultation with supervisor</a:t>
            </a:r>
            <a:br>
              <a:rPr lang="en-GB" sz="3600" dirty="0"/>
            </a:br>
            <a:r>
              <a:rPr lang="en-GB" sz="3600" dirty="0"/>
              <a:t>Parts which have never given any problem or don’t need inspection are removed from the list permanently based on experience</a:t>
            </a:r>
            <a:endParaRPr lang="en-GB" sz="3600" b="1" i="0" u="sng" dirty="0"/>
          </a:p>
        </p:txBody>
      </p:sp>
      <p:sp>
        <p:nvSpPr>
          <p:cNvPr id="3" name="Text Placeholder 2">
            <a:extLst>
              <a:ext uri="{FF2B5EF4-FFF2-40B4-BE49-F238E27FC236}">
                <a16:creationId xmlns:a16="http://schemas.microsoft.com/office/drawing/2014/main" id="{A382092E-BF1F-28DE-446D-AF74C7B95A3B}"/>
              </a:ext>
            </a:extLst>
          </p:cNvPr>
          <p:cNvSpPr>
            <a:spLocks noGrp="1"/>
          </p:cNvSpPr>
          <p:nvPr>
            <p:ph type="body" idx="1"/>
          </p:nvPr>
        </p:nvSpPr>
        <p:spPr>
          <a:xfrm>
            <a:off x="758952" y="144379"/>
            <a:ext cx="10671048" cy="838773"/>
          </a:xfrm>
        </p:spPr>
        <p:txBody>
          <a:bodyPr>
            <a:normAutofit/>
          </a:bodyPr>
          <a:lstStyle/>
          <a:p>
            <a:pPr algn="ctr"/>
            <a:r>
              <a:rPr lang="en-GB" sz="4400" b="1" i="0" dirty="0"/>
              <a:t>Steps in </a:t>
            </a:r>
            <a:r>
              <a:rPr lang="en-GB" sz="4400" b="1" i="0" dirty="0" err="1"/>
              <a:t>Jishu</a:t>
            </a:r>
            <a:r>
              <a:rPr lang="en-GB" sz="4400" b="1" i="0" dirty="0"/>
              <a:t> </a:t>
            </a:r>
            <a:r>
              <a:rPr lang="en-GB" sz="4400" b="1" i="0" dirty="0" err="1"/>
              <a:t>Hozen</a:t>
            </a:r>
            <a:endParaRPr lang="en-GB" sz="4400" b="1" i="0" dirty="0"/>
          </a:p>
        </p:txBody>
      </p:sp>
    </p:spTree>
    <p:extLst>
      <p:ext uri="{BB962C8B-B14F-4D97-AF65-F5344CB8AC3E}">
        <p14:creationId xmlns:p14="http://schemas.microsoft.com/office/powerpoint/2010/main" val="4245891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A0730-3FE1-844B-1618-6E2895721FC5}"/>
              </a:ext>
            </a:extLst>
          </p:cNvPr>
          <p:cNvSpPr>
            <a:spLocks noGrp="1"/>
          </p:cNvSpPr>
          <p:nvPr>
            <p:ph type="title"/>
          </p:nvPr>
        </p:nvSpPr>
        <p:spPr>
          <a:xfrm>
            <a:off x="763051" y="1251283"/>
            <a:ext cx="10666949" cy="5190767"/>
          </a:xfrm>
        </p:spPr>
        <p:txBody>
          <a:bodyPr>
            <a:normAutofit/>
          </a:bodyPr>
          <a:lstStyle/>
          <a:p>
            <a:r>
              <a:rPr lang="en-GB" sz="3600" b="1" i="0" u="sng" dirty="0"/>
              <a:t>Step 6 Autonomous Inspection</a:t>
            </a:r>
            <a:r>
              <a:rPr lang="en-GB" sz="3600" dirty="0"/>
              <a:t>: Inspection that is made in preventive maintenance is included in JH and the frequency of clean up and inspection is reduced based on experience.</a:t>
            </a:r>
            <a:br>
              <a:rPr lang="en-GB" sz="3600" b="1" i="0" u="sng" dirty="0"/>
            </a:br>
            <a:r>
              <a:rPr lang="en-GB" sz="3600" b="1" i="0" u="sng" dirty="0"/>
              <a:t>Step 7 Standardisation</a:t>
            </a:r>
            <a:r>
              <a:rPr lang="en-GB" sz="3600" dirty="0"/>
              <a:t>: The surroundings of machinery are organised.  Items should organised such that there is searching and searching time is reduced.</a:t>
            </a:r>
            <a:br>
              <a:rPr lang="en-GB" sz="3600" dirty="0"/>
            </a:br>
            <a:r>
              <a:rPr lang="en-GB" sz="3600" dirty="0"/>
              <a:t>Work environment is modified such that here is no difficulty in getting any item and necessary spares for equipment is planned and procured</a:t>
            </a:r>
            <a:endParaRPr lang="en-GB" sz="3600" b="1" i="0" u="sng" dirty="0"/>
          </a:p>
        </p:txBody>
      </p:sp>
      <p:sp>
        <p:nvSpPr>
          <p:cNvPr id="3" name="Text Placeholder 2">
            <a:extLst>
              <a:ext uri="{FF2B5EF4-FFF2-40B4-BE49-F238E27FC236}">
                <a16:creationId xmlns:a16="http://schemas.microsoft.com/office/drawing/2014/main" id="{912BC37C-579E-04D6-F33E-3861EA0097B8}"/>
              </a:ext>
            </a:extLst>
          </p:cNvPr>
          <p:cNvSpPr>
            <a:spLocks noGrp="1"/>
          </p:cNvSpPr>
          <p:nvPr>
            <p:ph type="body" idx="1"/>
          </p:nvPr>
        </p:nvSpPr>
        <p:spPr>
          <a:xfrm>
            <a:off x="758952" y="130630"/>
            <a:ext cx="10671048" cy="880024"/>
          </a:xfrm>
        </p:spPr>
        <p:txBody>
          <a:bodyPr>
            <a:normAutofit/>
          </a:bodyPr>
          <a:lstStyle/>
          <a:p>
            <a:pPr algn="ctr"/>
            <a:r>
              <a:rPr lang="en-GB" sz="4400" b="1" i="0" dirty="0"/>
              <a:t>Steps in </a:t>
            </a:r>
            <a:r>
              <a:rPr lang="en-GB" sz="4400" b="1" i="0" dirty="0" err="1"/>
              <a:t>Jishu</a:t>
            </a:r>
            <a:r>
              <a:rPr lang="en-GB" sz="4400" b="1" i="0" dirty="0"/>
              <a:t> </a:t>
            </a:r>
            <a:r>
              <a:rPr lang="en-GB" sz="4400" b="1" i="0" dirty="0" err="1"/>
              <a:t>Hozen</a:t>
            </a:r>
            <a:endParaRPr lang="en-GB" sz="4400" b="1" i="0" dirty="0"/>
          </a:p>
        </p:txBody>
      </p:sp>
    </p:spTree>
    <p:extLst>
      <p:ext uri="{BB962C8B-B14F-4D97-AF65-F5344CB8AC3E}">
        <p14:creationId xmlns:p14="http://schemas.microsoft.com/office/powerpoint/2010/main" val="25843042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621DD-BC74-1956-AEA3-A57F203E93CE}"/>
              </a:ext>
            </a:extLst>
          </p:cNvPr>
          <p:cNvSpPr>
            <a:spLocks noGrp="1"/>
          </p:cNvSpPr>
          <p:nvPr>
            <p:ph type="title"/>
          </p:nvPr>
        </p:nvSpPr>
        <p:spPr>
          <a:xfrm>
            <a:off x="763051" y="1320036"/>
            <a:ext cx="10666949" cy="5252644"/>
          </a:xfrm>
        </p:spPr>
        <p:txBody>
          <a:bodyPr>
            <a:normAutofit/>
          </a:bodyPr>
          <a:lstStyle/>
          <a:p>
            <a:r>
              <a:rPr lang="en-GB" sz="4400" i="0" dirty="0"/>
              <a:t>- 	“</a:t>
            </a:r>
            <a:r>
              <a:rPr lang="en-GB" sz="3600" i="0" dirty="0"/>
              <a:t>Kai” means change, and “zen” means good (for 	the better)</a:t>
            </a:r>
            <a:br>
              <a:rPr lang="en-GB" sz="3600" i="0" dirty="0"/>
            </a:br>
            <a:r>
              <a:rPr lang="en-GB" sz="3600" i="0" dirty="0"/>
              <a:t>- 	Basically, kaizen is for small improvements, but 	carried out on a continual basis and involving all 	people in the organisation</a:t>
            </a:r>
            <a:br>
              <a:rPr lang="en-GB" sz="3600" i="0" dirty="0"/>
            </a:br>
            <a:r>
              <a:rPr lang="en-GB" sz="3600" i="0" dirty="0"/>
              <a:t>- 	The pillar is aimed at reducing issues in the 	workplace that affect our efficiency</a:t>
            </a:r>
            <a:br>
              <a:rPr lang="en-GB" sz="3600" i="0" dirty="0"/>
            </a:br>
            <a:r>
              <a:rPr lang="en-GB" sz="3600" i="0" dirty="0"/>
              <a:t>- 	By using a detailed and thorough procedure we 	eliminate losses in a systematic method using 	various kaizen tools</a:t>
            </a:r>
          </a:p>
        </p:txBody>
      </p:sp>
      <p:sp>
        <p:nvSpPr>
          <p:cNvPr id="3" name="Text Placeholder 2">
            <a:extLst>
              <a:ext uri="{FF2B5EF4-FFF2-40B4-BE49-F238E27FC236}">
                <a16:creationId xmlns:a16="http://schemas.microsoft.com/office/drawing/2014/main" id="{2511C360-B3A9-4DE2-CE8B-7C2636B2EF89}"/>
              </a:ext>
            </a:extLst>
          </p:cNvPr>
          <p:cNvSpPr>
            <a:spLocks noGrp="1"/>
          </p:cNvSpPr>
          <p:nvPr>
            <p:ph type="body" idx="1"/>
          </p:nvPr>
        </p:nvSpPr>
        <p:spPr>
          <a:xfrm>
            <a:off x="758952" y="165006"/>
            <a:ext cx="10671048" cy="914400"/>
          </a:xfrm>
        </p:spPr>
        <p:txBody>
          <a:bodyPr>
            <a:normAutofit/>
          </a:bodyPr>
          <a:lstStyle/>
          <a:p>
            <a:pPr algn="ctr"/>
            <a:r>
              <a:rPr lang="en-GB" sz="4400" b="1" i="0" dirty="0"/>
              <a:t>Pillar 3 Kaizen</a:t>
            </a:r>
          </a:p>
        </p:txBody>
      </p:sp>
    </p:spTree>
    <p:extLst>
      <p:ext uri="{BB962C8B-B14F-4D97-AF65-F5344CB8AC3E}">
        <p14:creationId xmlns:p14="http://schemas.microsoft.com/office/powerpoint/2010/main" val="32066175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93303-372D-A147-F8DB-CBFB01592D98}"/>
              </a:ext>
            </a:extLst>
          </p:cNvPr>
          <p:cNvSpPr>
            <a:spLocks noGrp="1"/>
          </p:cNvSpPr>
          <p:nvPr>
            <p:ph type="title"/>
          </p:nvPr>
        </p:nvSpPr>
        <p:spPr>
          <a:xfrm>
            <a:off x="357511" y="1292535"/>
            <a:ext cx="11371560" cy="5280145"/>
          </a:xfrm>
        </p:spPr>
        <p:txBody>
          <a:bodyPr>
            <a:normAutofit/>
          </a:bodyPr>
          <a:lstStyle/>
          <a:p>
            <a:r>
              <a:rPr lang="en-GB" sz="3600" dirty="0"/>
              <a:t>- 	The objective of TPM is maximisation of equipment 	effectiveness</a:t>
            </a:r>
            <a:br>
              <a:rPr lang="en-GB" sz="3600" dirty="0"/>
            </a:br>
            <a:r>
              <a:rPr lang="en-GB" sz="3600" dirty="0"/>
              <a:t>- 	TPM aims at maximisation of machine utilisation and 	not merely machine availability maximisation</a:t>
            </a:r>
            <a:br>
              <a:rPr lang="en-GB" sz="3600" dirty="0"/>
            </a:br>
            <a:r>
              <a:rPr lang="en-GB" sz="3600" dirty="0"/>
              <a:t>- 	Kaizen pursues efficient equipment, operator and 	material and energy utilisation that are at extremes of 	productivity and aims at achieving substantial effects</a:t>
            </a:r>
            <a:br>
              <a:rPr lang="en-GB" sz="3600" dirty="0"/>
            </a:br>
            <a:r>
              <a:rPr lang="en-GB" sz="3600" dirty="0"/>
              <a:t>- 	Kaizen activities try to thoroughly eliminate 16 major 	issues</a:t>
            </a:r>
          </a:p>
        </p:txBody>
      </p:sp>
      <p:sp>
        <p:nvSpPr>
          <p:cNvPr id="3" name="Text Placeholder 2">
            <a:extLst>
              <a:ext uri="{FF2B5EF4-FFF2-40B4-BE49-F238E27FC236}">
                <a16:creationId xmlns:a16="http://schemas.microsoft.com/office/drawing/2014/main" id="{EED88AC3-1B47-999B-A057-D686E107EF5B}"/>
              </a:ext>
            </a:extLst>
          </p:cNvPr>
          <p:cNvSpPr>
            <a:spLocks noGrp="1"/>
          </p:cNvSpPr>
          <p:nvPr>
            <p:ph type="body" idx="1"/>
          </p:nvPr>
        </p:nvSpPr>
        <p:spPr>
          <a:xfrm>
            <a:off x="758952" y="61878"/>
            <a:ext cx="10671048" cy="1010652"/>
          </a:xfrm>
        </p:spPr>
        <p:txBody>
          <a:bodyPr>
            <a:normAutofit/>
          </a:bodyPr>
          <a:lstStyle/>
          <a:p>
            <a:pPr algn="ctr"/>
            <a:r>
              <a:rPr lang="en-GB" sz="4400" b="1" i="0" dirty="0"/>
              <a:t>Pillar 3 Kaizen</a:t>
            </a:r>
          </a:p>
        </p:txBody>
      </p:sp>
    </p:spTree>
    <p:extLst>
      <p:ext uri="{BB962C8B-B14F-4D97-AF65-F5344CB8AC3E}">
        <p14:creationId xmlns:p14="http://schemas.microsoft.com/office/powerpoint/2010/main" val="25094070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945B9-03F3-B85C-FCAB-FD5C6C658B8F}"/>
              </a:ext>
            </a:extLst>
          </p:cNvPr>
          <p:cNvSpPr>
            <a:spLocks noGrp="1"/>
          </p:cNvSpPr>
          <p:nvPr>
            <p:ph type="title"/>
          </p:nvPr>
        </p:nvSpPr>
        <p:spPr>
          <a:xfrm>
            <a:off x="763051" y="1141281"/>
            <a:ext cx="10666949" cy="4372551"/>
          </a:xfrm>
        </p:spPr>
        <p:txBody>
          <a:bodyPr/>
          <a:lstStyle/>
          <a:p>
            <a:endParaRPr lang="en-GB" dirty="0"/>
          </a:p>
        </p:txBody>
      </p:sp>
      <p:sp>
        <p:nvSpPr>
          <p:cNvPr id="3" name="Text Placeholder 2">
            <a:extLst>
              <a:ext uri="{FF2B5EF4-FFF2-40B4-BE49-F238E27FC236}">
                <a16:creationId xmlns:a16="http://schemas.microsoft.com/office/drawing/2014/main" id="{93BC0305-85B8-13B4-255E-ADFFDF854A2A}"/>
              </a:ext>
            </a:extLst>
          </p:cNvPr>
          <p:cNvSpPr>
            <a:spLocks noGrp="1"/>
          </p:cNvSpPr>
          <p:nvPr>
            <p:ph type="body" idx="1"/>
          </p:nvPr>
        </p:nvSpPr>
        <p:spPr>
          <a:xfrm>
            <a:off x="758952" y="116878"/>
            <a:ext cx="10671048" cy="804397"/>
          </a:xfrm>
        </p:spPr>
        <p:txBody>
          <a:bodyPr>
            <a:normAutofit/>
          </a:bodyPr>
          <a:lstStyle/>
          <a:p>
            <a:pPr algn="ctr"/>
            <a:r>
              <a:rPr lang="en-GB" sz="4400" b="1" i="0" dirty="0"/>
              <a:t>16 Major Losses in Organisations</a:t>
            </a:r>
          </a:p>
        </p:txBody>
      </p:sp>
      <p:graphicFrame>
        <p:nvGraphicFramePr>
          <p:cNvPr id="4" name="Table 3">
            <a:extLst>
              <a:ext uri="{FF2B5EF4-FFF2-40B4-BE49-F238E27FC236}">
                <a16:creationId xmlns:a16="http://schemas.microsoft.com/office/drawing/2014/main" id="{C54FD710-1C8A-5F73-FA2A-47A56419A796}"/>
              </a:ext>
            </a:extLst>
          </p:cNvPr>
          <p:cNvGraphicFramePr>
            <a:graphicFrameLocks noGrp="1"/>
          </p:cNvGraphicFramePr>
          <p:nvPr>
            <p:extLst>
              <p:ext uri="{D42A27DB-BD31-4B8C-83A1-F6EECF244321}">
                <p14:modId xmlns:p14="http://schemas.microsoft.com/office/powerpoint/2010/main" val="1621976553"/>
              </p:ext>
            </p:extLst>
          </p:nvPr>
        </p:nvGraphicFramePr>
        <p:xfrm>
          <a:off x="852524" y="1203158"/>
          <a:ext cx="10367784" cy="4619731"/>
        </p:xfrm>
        <a:graphic>
          <a:graphicData uri="http://schemas.openxmlformats.org/drawingml/2006/table">
            <a:tbl>
              <a:tblPr firstRow="1" bandRow="1">
                <a:tableStyleId>{5C22544A-7EE6-4342-B048-85BDC9FD1C3A}</a:tableStyleId>
              </a:tblPr>
              <a:tblGrid>
                <a:gridCol w="5965618">
                  <a:extLst>
                    <a:ext uri="{9D8B030D-6E8A-4147-A177-3AD203B41FA5}">
                      <a16:colId xmlns:a16="http://schemas.microsoft.com/office/drawing/2014/main" val="1743695699"/>
                    </a:ext>
                  </a:extLst>
                </a:gridCol>
                <a:gridCol w="4402166">
                  <a:extLst>
                    <a:ext uri="{9D8B030D-6E8A-4147-A177-3AD203B41FA5}">
                      <a16:colId xmlns:a16="http://schemas.microsoft.com/office/drawing/2014/main" val="4127235317"/>
                    </a:ext>
                  </a:extLst>
                </a:gridCol>
              </a:tblGrid>
              <a:tr h="537914">
                <a:tc>
                  <a:txBody>
                    <a:bodyPr/>
                    <a:lstStyle/>
                    <a:p>
                      <a:r>
                        <a:rPr lang="en-GB" sz="2800" dirty="0"/>
                        <a:t>Loss</a:t>
                      </a:r>
                    </a:p>
                  </a:txBody>
                  <a:tcPr/>
                </a:tc>
                <a:tc>
                  <a:txBody>
                    <a:bodyPr/>
                    <a:lstStyle/>
                    <a:p>
                      <a:r>
                        <a:rPr lang="en-GB" sz="2800" dirty="0"/>
                        <a:t>Category</a:t>
                      </a:r>
                    </a:p>
                  </a:txBody>
                  <a:tcPr/>
                </a:tc>
                <a:extLst>
                  <a:ext uri="{0D108BD9-81ED-4DB2-BD59-A6C34878D82A}">
                    <a16:rowId xmlns:a16="http://schemas.microsoft.com/office/drawing/2014/main" val="366423264"/>
                  </a:ext>
                </a:extLst>
              </a:tr>
              <a:tr h="4081817">
                <a:tc>
                  <a:txBody>
                    <a:bodyPr/>
                    <a:lstStyle/>
                    <a:p>
                      <a:pPr marL="514350" indent="-514350">
                        <a:buAutoNum type="arabicPeriod"/>
                      </a:pPr>
                      <a:r>
                        <a:rPr lang="en-GB" sz="2800" dirty="0"/>
                        <a:t>Failure losses- Breakdown loss</a:t>
                      </a:r>
                    </a:p>
                    <a:p>
                      <a:pPr marL="514350" indent="-514350">
                        <a:buAutoNum type="arabicPeriod"/>
                      </a:pPr>
                      <a:r>
                        <a:rPr lang="en-GB" sz="2800" dirty="0"/>
                        <a:t>Set up/adjustment losses</a:t>
                      </a:r>
                    </a:p>
                    <a:p>
                      <a:pPr marL="514350" indent="-514350">
                        <a:buAutoNum type="arabicPeriod"/>
                      </a:pPr>
                      <a:r>
                        <a:rPr lang="en-GB" sz="2800" dirty="0"/>
                        <a:t>Cutting blade loss</a:t>
                      </a:r>
                    </a:p>
                    <a:p>
                      <a:pPr marL="514350" indent="-514350">
                        <a:buAutoNum type="arabicPeriod"/>
                      </a:pPr>
                      <a:r>
                        <a:rPr lang="en-GB" sz="2800" dirty="0"/>
                        <a:t>Start-up loss</a:t>
                      </a:r>
                    </a:p>
                    <a:p>
                      <a:pPr marL="514350" indent="-514350">
                        <a:buAutoNum type="arabicPeriod"/>
                      </a:pPr>
                      <a:r>
                        <a:rPr lang="en-GB" sz="2800" dirty="0"/>
                        <a:t>Minor stoppage/idling loss</a:t>
                      </a:r>
                    </a:p>
                    <a:p>
                      <a:pPr marL="514350" indent="-514350">
                        <a:buAutoNum type="arabicPeriod"/>
                      </a:pPr>
                      <a:r>
                        <a:rPr lang="en-GB" sz="2800" dirty="0"/>
                        <a:t>Speed loss- operating at low speeds</a:t>
                      </a:r>
                    </a:p>
                    <a:p>
                      <a:pPr marL="514350" indent="-514350">
                        <a:buAutoNum type="arabicPeriod"/>
                      </a:pPr>
                      <a:r>
                        <a:rPr lang="en-GB" sz="2800" dirty="0"/>
                        <a:t>Defect/rework loss</a:t>
                      </a:r>
                    </a:p>
                    <a:p>
                      <a:pPr marL="514350" indent="-514350">
                        <a:buAutoNum type="arabicPeriod"/>
                      </a:pPr>
                      <a:r>
                        <a:rPr lang="en-GB" sz="2800" dirty="0"/>
                        <a:t>Scheduled downtime loss</a:t>
                      </a:r>
                    </a:p>
                  </a:txBody>
                  <a:tcPr/>
                </a:tc>
                <a:tc>
                  <a:txBody>
                    <a:bodyPr/>
                    <a:lstStyle/>
                    <a:p>
                      <a:endParaRPr lang="en-GB" sz="2800" dirty="0"/>
                    </a:p>
                    <a:p>
                      <a:endParaRPr lang="en-GB" sz="2800" dirty="0"/>
                    </a:p>
                    <a:p>
                      <a:endParaRPr lang="en-GB" sz="2800" dirty="0"/>
                    </a:p>
                    <a:p>
                      <a:r>
                        <a:rPr lang="en-GB" sz="2800" dirty="0"/>
                        <a:t>Losses that impede equipment efficiency</a:t>
                      </a:r>
                    </a:p>
                    <a:p>
                      <a:endParaRPr lang="en-GB" sz="2800" dirty="0"/>
                    </a:p>
                  </a:txBody>
                  <a:tcPr/>
                </a:tc>
                <a:extLst>
                  <a:ext uri="{0D108BD9-81ED-4DB2-BD59-A6C34878D82A}">
                    <a16:rowId xmlns:a16="http://schemas.microsoft.com/office/drawing/2014/main" val="1789173056"/>
                  </a:ext>
                </a:extLst>
              </a:tr>
            </a:tbl>
          </a:graphicData>
        </a:graphic>
      </p:graphicFrame>
    </p:spTree>
    <p:extLst>
      <p:ext uri="{BB962C8B-B14F-4D97-AF65-F5344CB8AC3E}">
        <p14:creationId xmlns:p14="http://schemas.microsoft.com/office/powerpoint/2010/main" val="27140751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AE407-0A96-84CF-0544-C727194FFF55}"/>
              </a:ext>
            </a:extLst>
          </p:cNvPr>
          <p:cNvSpPr>
            <a:spLocks noGrp="1"/>
          </p:cNvSpPr>
          <p:nvPr>
            <p:ph type="title"/>
          </p:nvPr>
        </p:nvSpPr>
        <p:spPr>
          <a:xfrm>
            <a:off x="763051" y="1278785"/>
            <a:ext cx="10666949" cy="5273269"/>
          </a:xfrm>
        </p:spPr>
        <p:txBody>
          <a:bodyPr>
            <a:normAutofit/>
          </a:bodyPr>
          <a:lstStyle/>
          <a:p>
            <a:endParaRPr lang="en-GB" sz="3600" dirty="0"/>
          </a:p>
        </p:txBody>
      </p:sp>
      <p:sp>
        <p:nvSpPr>
          <p:cNvPr id="3" name="Text Placeholder 2">
            <a:extLst>
              <a:ext uri="{FF2B5EF4-FFF2-40B4-BE49-F238E27FC236}">
                <a16:creationId xmlns:a16="http://schemas.microsoft.com/office/drawing/2014/main" id="{A1FA6125-0533-B805-E332-52161EEA13B8}"/>
              </a:ext>
            </a:extLst>
          </p:cNvPr>
          <p:cNvSpPr>
            <a:spLocks noGrp="1"/>
          </p:cNvSpPr>
          <p:nvPr>
            <p:ph type="body" idx="1"/>
          </p:nvPr>
        </p:nvSpPr>
        <p:spPr>
          <a:xfrm>
            <a:off x="758952" y="151254"/>
            <a:ext cx="10671048" cy="838773"/>
          </a:xfrm>
        </p:spPr>
        <p:txBody>
          <a:bodyPr>
            <a:normAutofit/>
          </a:bodyPr>
          <a:lstStyle/>
          <a:p>
            <a:pPr algn="ctr"/>
            <a:r>
              <a:rPr lang="en-GB" sz="4400" b="1" i="0" dirty="0"/>
              <a:t>16 Major Losses in a Organisation</a:t>
            </a:r>
          </a:p>
        </p:txBody>
      </p:sp>
      <p:graphicFrame>
        <p:nvGraphicFramePr>
          <p:cNvPr id="4" name="Table 3">
            <a:extLst>
              <a:ext uri="{FF2B5EF4-FFF2-40B4-BE49-F238E27FC236}">
                <a16:creationId xmlns:a16="http://schemas.microsoft.com/office/drawing/2014/main" id="{8DBE0C0E-42D3-5E84-B6C7-BD1123D8E0E3}"/>
              </a:ext>
            </a:extLst>
          </p:cNvPr>
          <p:cNvGraphicFramePr>
            <a:graphicFrameLocks noGrp="1"/>
          </p:cNvGraphicFramePr>
          <p:nvPr>
            <p:extLst>
              <p:ext uri="{D42A27DB-BD31-4B8C-83A1-F6EECF244321}">
                <p14:modId xmlns:p14="http://schemas.microsoft.com/office/powerpoint/2010/main" val="18819322"/>
              </p:ext>
            </p:extLst>
          </p:nvPr>
        </p:nvGraphicFramePr>
        <p:xfrm>
          <a:off x="886899" y="1407180"/>
          <a:ext cx="10312784" cy="4236720"/>
        </p:xfrm>
        <a:graphic>
          <a:graphicData uri="http://schemas.openxmlformats.org/drawingml/2006/table">
            <a:tbl>
              <a:tblPr firstRow="1" bandRow="1">
                <a:tableStyleId>{5C22544A-7EE6-4342-B048-85BDC9FD1C3A}</a:tableStyleId>
              </a:tblPr>
              <a:tblGrid>
                <a:gridCol w="6469552">
                  <a:extLst>
                    <a:ext uri="{9D8B030D-6E8A-4147-A177-3AD203B41FA5}">
                      <a16:colId xmlns:a16="http://schemas.microsoft.com/office/drawing/2014/main" val="1953558406"/>
                    </a:ext>
                  </a:extLst>
                </a:gridCol>
                <a:gridCol w="3843232">
                  <a:extLst>
                    <a:ext uri="{9D8B030D-6E8A-4147-A177-3AD203B41FA5}">
                      <a16:colId xmlns:a16="http://schemas.microsoft.com/office/drawing/2014/main" val="3254828945"/>
                    </a:ext>
                  </a:extLst>
                </a:gridCol>
              </a:tblGrid>
              <a:tr h="370840">
                <a:tc>
                  <a:txBody>
                    <a:bodyPr/>
                    <a:lstStyle/>
                    <a:p>
                      <a:r>
                        <a:rPr lang="en-GB" sz="3600" dirty="0"/>
                        <a:t>Loss</a:t>
                      </a:r>
                    </a:p>
                  </a:txBody>
                  <a:tcPr/>
                </a:tc>
                <a:tc>
                  <a:txBody>
                    <a:bodyPr/>
                    <a:lstStyle/>
                    <a:p>
                      <a:r>
                        <a:rPr lang="en-GB" sz="3600" dirty="0"/>
                        <a:t>Category</a:t>
                      </a:r>
                    </a:p>
                  </a:txBody>
                  <a:tcPr/>
                </a:tc>
                <a:extLst>
                  <a:ext uri="{0D108BD9-81ED-4DB2-BD59-A6C34878D82A}">
                    <a16:rowId xmlns:a16="http://schemas.microsoft.com/office/drawing/2014/main" val="3815843797"/>
                  </a:ext>
                </a:extLst>
              </a:tr>
              <a:tr h="370840">
                <a:tc>
                  <a:txBody>
                    <a:bodyPr/>
                    <a:lstStyle/>
                    <a:p>
                      <a:r>
                        <a:rPr lang="en-GB" sz="2800" dirty="0"/>
                        <a:t>9. Management loss</a:t>
                      </a:r>
                    </a:p>
                    <a:p>
                      <a:r>
                        <a:rPr lang="en-GB" sz="2800" dirty="0"/>
                        <a:t>10. Operating motion loss</a:t>
                      </a:r>
                    </a:p>
                    <a:p>
                      <a:r>
                        <a:rPr lang="en-GB" sz="2800" dirty="0"/>
                        <a:t>11. Line organisation loss</a:t>
                      </a:r>
                    </a:p>
                    <a:p>
                      <a:r>
                        <a:rPr lang="en-GB" sz="2800" dirty="0"/>
                        <a:t>12. Logistics loss</a:t>
                      </a:r>
                    </a:p>
                    <a:p>
                      <a:r>
                        <a:rPr lang="en-GB" sz="2800" dirty="0"/>
                        <a:t>13. Measurement and adjustment loss</a:t>
                      </a:r>
                    </a:p>
                  </a:txBody>
                  <a:tcPr/>
                </a:tc>
                <a:tc>
                  <a:txBody>
                    <a:bodyPr/>
                    <a:lstStyle/>
                    <a:p>
                      <a:endParaRPr lang="en-GB" sz="2800" dirty="0"/>
                    </a:p>
                    <a:p>
                      <a:r>
                        <a:rPr lang="en-GB" sz="2800" dirty="0"/>
                        <a:t>Losses that impede human work efficiency</a:t>
                      </a:r>
                    </a:p>
                  </a:txBody>
                  <a:tcPr/>
                </a:tc>
                <a:extLst>
                  <a:ext uri="{0D108BD9-81ED-4DB2-BD59-A6C34878D82A}">
                    <a16:rowId xmlns:a16="http://schemas.microsoft.com/office/drawing/2014/main" val="1580244497"/>
                  </a:ext>
                </a:extLst>
              </a:tr>
              <a:tr h="370840">
                <a:tc>
                  <a:txBody>
                    <a:bodyPr/>
                    <a:lstStyle/>
                    <a:p>
                      <a:r>
                        <a:rPr lang="en-GB" sz="2800" dirty="0"/>
                        <a:t>14. Energy loss</a:t>
                      </a:r>
                    </a:p>
                    <a:p>
                      <a:r>
                        <a:rPr lang="en-GB" sz="2800" dirty="0"/>
                        <a:t>15. Die, jig and tool breakage loss</a:t>
                      </a:r>
                    </a:p>
                    <a:p>
                      <a:r>
                        <a:rPr lang="en-GB" sz="2800" dirty="0"/>
                        <a:t>16. Yield loss</a:t>
                      </a:r>
                    </a:p>
                  </a:txBody>
                  <a:tcPr/>
                </a:tc>
                <a:tc>
                  <a:txBody>
                    <a:bodyPr/>
                    <a:lstStyle/>
                    <a:p>
                      <a:endParaRPr lang="en-GB" sz="2800" dirty="0"/>
                    </a:p>
                    <a:p>
                      <a:r>
                        <a:rPr lang="en-GB" sz="2800" dirty="0"/>
                        <a:t>Losses that impede</a:t>
                      </a:r>
                    </a:p>
                  </a:txBody>
                  <a:tcPr/>
                </a:tc>
                <a:extLst>
                  <a:ext uri="{0D108BD9-81ED-4DB2-BD59-A6C34878D82A}">
                    <a16:rowId xmlns:a16="http://schemas.microsoft.com/office/drawing/2014/main" val="2509270567"/>
                  </a:ext>
                </a:extLst>
              </a:tr>
            </a:tbl>
          </a:graphicData>
        </a:graphic>
      </p:graphicFrame>
    </p:spTree>
    <p:extLst>
      <p:ext uri="{BB962C8B-B14F-4D97-AF65-F5344CB8AC3E}">
        <p14:creationId xmlns:p14="http://schemas.microsoft.com/office/powerpoint/2010/main" val="36522325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E359C-FBFB-AA32-A5E9-5D4E18EDA8F6}"/>
              </a:ext>
            </a:extLst>
          </p:cNvPr>
          <p:cNvSpPr>
            <a:spLocks noGrp="1"/>
          </p:cNvSpPr>
          <p:nvPr>
            <p:ph type="title"/>
          </p:nvPr>
        </p:nvSpPr>
        <p:spPr>
          <a:xfrm>
            <a:off x="123753" y="1237534"/>
            <a:ext cx="11921576" cy="5496712"/>
          </a:xfrm>
        </p:spPr>
        <p:txBody>
          <a:bodyPr>
            <a:normAutofit/>
          </a:bodyPr>
          <a:lstStyle/>
          <a:p>
            <a:endParaRPr lang="en-GB" sz="3600" dirty="0"/>
          </a:p>
        </p:txBody>
      </p:sp>
      <p:sp>
        <p:nvSpPr>
          <p:cNvPr id="3" name="Text Placeholder 2">
            <a:extLst>
              <a:ext uri="{FF2B5EF4-FFF2-40B4-BE49-F238E27FC236}">
                <a16:creationId xmlns:a16="http://schemas.microsoft.com/office/drawing/2014/main" id="{CED08E2D-F55A-CE2A-988F-3C5A145238E5}"/>
              </a:ext>
            </a:extLst>
          </p:cNvPr>
          <p:cNvSpPr>
            <a:spLocks noGrp="1"/>
          </p:cNvSpPr>
          <p:nvPr>
            <p:ph type="body" idx="1"/>
          </p:nvPr>
        </p:nvSpPr>
        <p:spPr>
          <a:xfrm>
            <a:off x="758952" y="123754"/>
            <a:ext cx="10671048" cy="831898"/>
          </a:xfrm>
        </p:spPr>
        <p:txBody>
          <a:bodyPr>
            <a:normAutofit/>
          </a:bodyPr>
          <a:lstStyle/>
          <a:p>
            <a:pPr algn="ctr"/>
            <a:r>
              <a:rPr lang="en-GB" sz="4400" b="1" i="0" dirty="0"/>
              <a:t>Classification of Losses</a:t>
            </a:r>
          </a:p>
        </p:txBody>
      </p:sp>
      <p:graphicFrame>
        <p:nvGraphicFramePr>
          <p:cNvPr id="4" name="Table 3">
            <a:extLst>
              <a:ext uri="{FF2B5EF4-FFF2-40B4-BE49-F238E27FC236}">
                <a16:creationId xmlns:a16="http://schemas.microsoft.com/office/drawing/2014/main" id="{0FCB1842-7788-F575-5D93-3CB6A1C9B291}"/>
              </a:ext>
            </a:extLst>
          </p:cNvPr>
          <p:cNvGraphicFramePr>
            <a:graphicFrameLocks noGrp="1"/>
          </p:cNvGraphicFramePr>
          <p:nvPr>
            <p:extLst>
              <p:ext uri="{D42A27DB-BD31-4B8C-83A1-F6EECF244321}">
                <p14:modId xmlns:p14="http://schemas.microsoft.com/office/powerpoint/2010/main" val="3616559301"/>
              </p:ext>
            </p:extLst>
          </p:nvPr>
        </p:nvGraphicFramePr>
        <p:xfrm>
          <a:off x="146671" y="1237534"/>
          <a:ext cx="11898659" cy="5224012"/>
        </p:xfrm>
        <a:graphic>
          <a:graphicData uri="http://schemas.openxmlformats.org/drawingml/2006/table">
            <a:tbl>
              <a:tblPr firstRow="1" bandRow="1">
                <a:tableStyleId>{5C22544A-7EE6-4342-B048-85BDC9FD1C3A}</a:tableStyleId>
              </a:tblPr>
              <a:tblGrid>
                <a:gridCol w="2472260">
                  <a:extLst>
                    <a:ext uri="{9D8B030D-6E8A-4147-A177-3AD203B41FA5}">
                      <a16:colId xmlns:a16="http://schemas.microsoft.com/office/drawing/2014/main" val="1137463545"/>
                    </a:ext>
                  </a:extLst>
                </a:gridCol>
                <a:gridCol w="4583080">
                  <a:extLst>
                    <a:ext uri="{9D8B030D-6E8A-4147-A177-3AD203B41FA5}">
                      <a16:colId xmlns:a16="http://schemas.microsoft.com/office/drawing/2014/main" val="3349379543"/>
                    </a:ext>
                  </a:extLst>
                </a:gridCol>
                <a:gridCol w="4843319">
                  <a:extLst>
                    <a:ext uri="{9D8B030D-6E8A-4147-A177-3AD203B41FA5}">
                      <a16:colId xmlns:a16="http://schemas.microsoft.com/office/drawing/2014/main" val="2168812485"/>
                    </a:ext>
                  </a:extLst>
                </a:gridCol>
              </a:tblGrid>
              <a:tr h="682492">
                <a:tc>
                  <a:txBody>
                    <a:bodyPr/>
                    <a:lstStyle/>
                    <a:p>
                      <a:r>
                        <a:rPr lang="en-GB" sz="3600" dirty="0"/>
                        <a:t>Aspect</a:t>
                      </a:r>
                    </a:p>
                  </a:txBody>
                  <a:tcPr/>
                </a:tc>
                <a:tc>
                  <a:txBody>
                    <a:bodyPr/>
                    <a:lstStyle/>
                    <a:p>
                      <a:r>
                        <a:rPr lang="en-GB" sz="3600" dirty="0"/>
                        <a:t>Sporadic Loss</a:t>
                      </a:r>
                    </a:p>
                  </a:txBody>
                  <a:tcPr/>
                </a:tc>
                <a:tc>
                  <a:txBody>
                    <a:bodyPr/>
                    <a:lstStyle/>
                    <a:p>
                      <a:r>
                        <a:rPr lang="en-GB" sz="3600" dirty="0"/>
                        <a:t>Chronic Loss</a:t>
                      </a:r>
                    </a:p>
                  </a:txBody>
                  <a:tcPr/>
                </a:tc>
                <a:extLst>
                  <a:ext uri="{0D108BD9-81ED-4DB2-BD59-A6C34878D82A}">
                    <a16:rowId xmlns:a16="http://schemas.microsoft.com/office/drawing/2014/main" val="4166854173"/>
                  </a:ext>
                </a:extLst>
              </a:tr>
              <a:tr h="682492">
                <a:tc>
                  <a:txBody>
                    <a:bodyPr/>
                    <a:lstStyle/>
                    <a:p>
                      <a:r>
                        <a:rPr lang="en-GB" sz="2800" dirty="0"/>
                        <a:t>Causation</a:t>
                      </a:r>
                    </a:p>
                  </a:txBody>
                  <a:tcPr/>
                </a:tc>
                <a:tc>
                  <a:txBody>
                    <a:bodyPr/>
                    <a:lstStyle/>
                    <a:p>
                      <a:r>
                        <a:rPr lang="en-GB" sz="2800" dirty="0"/>
                        <a:t>Causes for this failure can be easily traced. Cause-effect relationship is simple to trace</a:t>
                      </a:r>
                    </a:p>
                  </a:txBody>
                  <a:tcPr/>
                </a:tc>
                <a:tc>
                  <a:txBody>
                    <a:bodyPr/>
                    <a:lstStyle/>
                    <a:p>
                      <a:r>
                        <a:rPr lang="en-GB" sz="2800" dirty="0"/>
                        <a:t>This loss cannot be easily identified and solved.  Even if various counter measures are applied</a:t>
                      </a:r>
                    </a:p>
                  </a:txBody>
                  <a:tcPr/>
                </a:tc>
                <a:extLst>
                  <a:ext uri="{0D108BD9-81ED-4DB2-BD59-A6C34878D82A}">
                    <a16:rowId xmlns:a16="http://schemas.microsoft.com/office/drawing/2014/main" val="2857090751"/>
                  </a:ext>
                </a:extLst>
              </a:tr>
              <a:tr h="682492">
                <a:tc>
                  <a:txBody>
                    <a:bodyPr/>
                    <a:lstStyle/>
                    <a:p>
                      <a:r>
                        <a:rPr lang="en-GB" sz="2800" dirty="0"/>
                        <a:t>Remedy</a:t>
                      </a:r>
                    </a:p>
                  </a:txBody>
                  <a:tcPr/>
                </a:tc>
                <a:tc>
                  <a:txBody>
                    <a:bodyPr/>
                    <a:lstStyle/>
                    <a:p>
                      <a:r>
                        <a:rPr lang="en-GB" sz="2800" dirty="0"/>
                        <a:t>Easy to establish a remedial measure</a:t>
                      </a:r>
                    </a:p>
                  </a:txBody>
                  <a:tcPr/>
                </a:tc>
                <a:tc>
                  <a:txBody>
                    <a:bodyPr/>
                    <a:lstStyle/>
                    <a:p>
                      <a:r>
                        <a:rPr lang="en-GB" sz="2800" dirty="0"/>
                        <a:t>This type of losses are caused because of hidden defects</a:t>
                      </a:r>
                    </a:p>
                  </a:txBody>
                  <a:tcPr/>
                </a:tc>
                <a:extLst>
                  <a:ext uri="{0D108BD9-81ED-4DB2-BD59-A6C34878D82A}">
                    <a16:rowId xmlns:a16="http://schemas.microsoft.com/office/drawing/2014/main" val="1286400111"/>
                  </a:ext>
                </a:extLst>
              </a:tr>
              <a:tr h="682492">
                <a:tc>
                  <a:txBody>
                    <a:bodyPr/>
                    <a:lstStyle/>
                    <a:p>
                      <a:r>
                        <a:rPr lang="en-GB" sz="2800" dirty="0"/>
                        <a:t>Impact/Loss</a:t>
                      </a:r>
                    </a:p>
                  </a:txBody>
                  <a:tcPr/>
                </a:tc>
                <a:tc>
                  <a:txBody>
                    <a:bodyPr/>
                    <a:lstStyle/>
                    <a:p>
                      <a:r>
                        <a:rPr lang="en-GB" sz="2800" dirty="0"/>
                        <a:t>A single loss can be costly</a:t>
                      </a:r>
                    </a:p>
                  </a:txBody>
                  <a:tcPr/>
                </a:tc>
                <a:tc>
                  <a:txBody>
                    <a:bodyPr/>
                    <a:lstStyle/>
                    <a:p>
                      <a:r>
                        <a:rPr lang="en-GB" sz="2800" dirty="0"/>
                        <a:t>A single cause is rare- a combination of causes tends to be a rule</a:t>
                      </a:r>
                    </a:p>
                  </a:txBody>
                  <a:tcPr/>
                </a:tc>
                <a:extLst>
                  <a:ext uri="{0D108BD9-81ED-4DB2-BD59-A6C34878D82A}">
                    <a16:rowId xmlns:a16="http://schemas.microsoft.com/office/drawing/2014/main" val="680810439"/>
                  </a:ext>
                </a:extLst>
              </a:tr>
            </a:tbl>
          </a:graphicData>
        </a:graphic>
      </p:graphicFrame>
    </p:spTree>
    <p:extLst>
      <p:ext uri="{BB962C8B-B14F-4D97-AF65-F5344CB8AC3E}">
        <p14:creationId xmlns:p14="http://schemas.microsoft.com/office/powerpoint/2010/main" val="9669665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2381D-6686-2716-F305-C790341C1588}"/>
              </a:ext>
            </a:extLst>
          </p:cNvPr>
          <p:cNvSpPr>
            <a:spLocks noGrp="1"/>
          </p:cNvSpPr>
          <p:nvPr>
            <p:ph type="title"/>
          </p:nvPr>
        </p:nvSpPr>
        <p:spPr>
          <a:xfrm>
            <a:off x="316259" y="1326911"/>
            <a:ext cx="11619067" cy="4186921"/>
          </a:xfrm>
        </p:spPr>
        <p:txBody>
          <a:bodyPr>
            <a:normAutofit/>
          </a:bodyPr>
          <a:lstStyle/>
          <a:p>
            <a:endParaRPr lang="en-GB" sz="3600" dirty="0"/>
          </a:p>
        </p:txBody>
      </p:sp>
      <p:sp>
        <p:nvSpPr>
          <p:cNvPr id="3" name="Text Placeholder 2">
            <a:extLst>
              <a:ext uri="{FF2B5EF4-FFF2-40B4-BE49-F238E27FC236}">
                <a16:creationId xmlns:a16="http://schemas.microsoft.com/office/drawing/2014/main" id="{AEC6D827-396A-332A-111D-D34AB5959E21}"/>
              </a:ext>
            </a:extLst>
          </p:cNvPr>
          <p:cNvSpPr>
            <a:spLocks noGrp="1"/>
          </p:cNvSpPr>
          <p:nvPr>
            <p:ph type="body" idx="1"/>
          </p:nvPr>
        </p:nvSpPr>
        <p:spPr>
          <a:xfrm>
            <a:off x="758952" y="185630"/>
            <a:ext cx="10671048" cy="866274"/>
          </a:xfrm>
        </p:spPr>
        <p:txBody>
          <a:bodyPr>
            <a:normAutofit/>
          </a:bodyPr>
          <a:lstStyle/>
          <a:p>
            <a:pPr algn="ctr"/>
            <a:r>
              <a:rPr lang="en-GB" sz="4400" b="1" i="0" dirty="0"/>
              <a:t>Classification of Losses</a:t>
            </a:r>
          </a:p>
        </p:txBody>
      </p:sp>
      <p:graphicFrame>
        <p:nvGraphicFramePr>
          <p:cNvPr id="4" name="Table 3">
            <a:extLst>
              <a:ext uri="{FF2B5EF4-FFF2-40B4-BE49-F238E27FC236}">
                <a16:creationId xmlns:a16="http://schemas.microsoft.com/office/drawing/2014/main" id="{032DDFC1-83E3-A8DF-775F-69E1294504D0}"/>
              </a:ext>
            </a:extLst>
          </p:cNvPr>
          <p:cNvGraphicFramePr>
            <a:graphicFrameLocks noGrp="1"/>
          </p:cNvGraphicFramePr>
          <p:nvPr>
            <p:extLst>
              <p:ext uri="{D42A27DB-BD31-4B8C-83A1-F6EECF244321}">
                <p14:modId xmlns:p14="http://schemas.microsoft.com/office/powerpoint/2010/main" val="287505826"/>
              </p:ext>
            </p:extLst>
          </p:nvPr>
        </p:nvGraphicFramePr>
        <p:xfrm>
          <a:off x="316260" y="1381913"/>
          <a:ext cx="11344059" cy="4310118"/>
        </p:xfrm>
        <a:graphic>
          <a:graphicData uri="http://schemas.openxmlformats.org/drawingml/2006/table">
            <a:tbl>
              <a:tblPr firstRow="1" bandRow="1">
                <a:tableStyleId>{5C22544A-7EE6-4342-B048-85BDC9FD1C3A}</a:tableStyleId>
              </a:tblPr>
              <a:tblGrid>
                <a:gridCol w="3218756">
                  <a:extLst>
                    <a:ext uri="{9D8B030D-6E8A-4147-A177-3AD203B41FA5}">
                      <a16:colId xmlns:a16="http://schemas.microsoft.com/office/drawing/2014/main" val="2229148658"/>
                    </a:ext>
                  </a:extLst>
                </a:gridCol>
                <a:gridCol w="4343950">
                  <a:extLst>
                    <a:ext uri="{9D8B030D-6E8A-4147-A177-3AD203B41FA5}">
                      <a16:colId xmlns:a16="http://schemas.microsoft.com/office/drawing/2014/main" val="1092238531"/>
                    </a:ext>
                  </a:extLst>
                </a:gridCol>
                <a:gridCol w="3781353">
                  <a:extLst>
                    <a:ext uri="{9D8B030D-6E8A-4147-A177-3AD203B41FA5}">
                      <a16:colId xmlns:a16="http://schemas.microsoft.com/office/drawing/2014/main" val="259474561"/>
                    </a:ext>
                  </a:extLst>
                </a:gridCol>
              </a:tblGrid>
              <a:tr h="651169">
                <a:tc>
                  <a:txBody>
                    <a:bodyPr/>
                    <a:lstStyle/>
                    <a:p>
                      <a:r>
                        <a:rPr lang="en-GB" sz="3600" dirty="0"/>
                        <a:t>Aspect</a:t>
                      </a:r>
                    </a:p>
                  </a:txBody>
                  <a:tcPr/>
                </a:tc>
                <a:tc>
                  <a:txBody>
                    <a:bodyPr/>
                    <a:lstStyle/>
                    <a:p>
                      <a:r>
                        <a:rPr lang="en-GB" sz="3600" dirty="0"/>
                        <a:t>Sporadic Loss</a:t>
                      </a:r>
                    </a:p>
                  </a:txBody>
                  <a:tcPr/>
                </a:tc>
                <a:tc>
                  <a:txBody>
                    <a:bodyPr/>
                    <a:lstStyle/>
                    <a:p>
                      <a:r>
                        <a:rPr lang="en-GB" sz="3600" dirty="0"/>
                        <a:t>Chronic Loss</a:t>
                      </a:r>
                    </a:p>
                  </a:txBody>
                  <a:tcPr/>
                </a:tc>
                <a:extLst>
                  <a:ext uri="{0D108BD9-81ED-4DB2-BD59-A6C34878D82A}">
                    <a16:rowId xmlns:a16="http://schemas.microsoft.com/office/drawing/2014/main" val="169657994"/>
                  </a:ext>
                </a:extLst>
              </a:tr>
              <a:tr h="1395362">
                <a:tc>
                  <a:txBody>
                    <a:bodyPr/>
                    <a:lstStyle/>
                    <a:p>
                      <a:r>
                        <a:rPr lang="en-GB" sz="2800" dirty="0"/>
                        <a:t>Frequency of occurrence</a:t>
                      </a:r>
                    </a:p>
                  </a:txBody>
                  <a:tcPr/>
                </a:tc>
                <a:tc>
                  <a:txBody>
                    <a:bodyPr/>
                    <a:lstStyle/>
                    <a:p>
                      <a:r>
                        <a:rPr lang="en-GB" sz="2800" dirty="0"/>
                        <a:t>The frequency of occurrence is low and occasional</a:t>
                      </a:r>
                    </a:p>
                  </a:txBody>
                  <a:tcPr/>
                </a:tc>
                <a:tc>
                  <a:txBody>
                    <a:bodyPr/>
                    <a:lstStyle/>
                    <a:p>
                      <a:r>
                        <a:rPr lang="en-GB" sz="2800" dirty="0"/>
                        <a:t>The frequency of loss is more frequent</a:t>
                      </a:r>
                    </a:p>
                  </a:txBody>
                  <a:tcPr/>
                </a:tc>
                <a:extLst>
                  <a:ext uri="{0D108BD9-81ED-4DB2-BD59-A6C34878D82A}">
                    <a16:rowId xmlns:a16="http://schemas.microsoft.com/office/drawing/2014/main" val="2326956346"/>
                  </a:ext>
                </a:extLst>
              </a:tr>
              <a:tr h="2263587">
                <a:tc>
                  <a:txBody>
                    <a:bodyPr/>
                    <a:lstStyle/>
                    <a:p>
                      <a:r>
                        <a:rPr lang="en-GB" sz="2800" dirty="0"/>
                        <a:t>Corrective action</a:t>
                      </a:r>
                    </a:p>
                  </a:txBody>
                  <a:tcPr/>
                </a:tc>
                <a:tc>
                  <a:txBody>
                    <a:bodyPr/>
                    <a:lstStyle/>
                    <a:p>
                      <a:r>
                        <a:rPr lang="en-GB" sz="2800" dirty="0"/>
                        <a:t>Usually, the line personnel in production can attend to this problem</a:t>
                      </a:r>
                    </a:p>
                  </a:txBody>
                  <a:tcPr/>
                </a:tc>
                <a:tc>
                  <a:txBody>
                    <a:bodyPr/>
                    <a:lstStyle/>
                    <a:p>
                      <a:r>
                        <a:rPr lang="en-GB" sz="2800" dirty="0"/>
                        <a:t>Specialists in process engineering, quality assurance and maintenance people are required</a:t>
                      </a:r>
                    </a:p>
                  </a:txBody>
                  <a:tcPr/>
                </a:tc>
                <a:extLst>
                  <a:ext uri="{0D108BD9-81ED-4DB2-BD59-A6C34878D82A}">
                    <a16:rowId xmlns:a16="http://schemas.microsoft.com/office/drawing/2014/main" val="369939031"/>
                  </a:ext>
                </a:extLst>
              </a:tr>
            </a:tbl>
          </a:graphicData>
        </a:graphic>
      </p:graphicFrame>
    </p:spTree>
    <p:extLst>
      <p:ext uri="{BB962C8B-B14F-4D97-AF65-F5344CB8AC3E}">
        <p14:creationId xmlns:p14="http://schemas.microsoft.com/office/powerpoint/2010/main" val="38249128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A2600-D620-5C69-3B09-9284A3866579}"/>
              </a:ext>
            </a:extLst>
          </p:cNvPr>
          <p:cNvSpPr>
            <a:spLocks noGrp="1"/>
          </p:cNvSpPr>
          <p:nvPr>
            <p:ph type="title"/>
          </p:nvPr>
        </p:nvSpPr>
        <p:spPr>
          <a:xfrm>
            <a:off x="763051" y="1258159"/>
            <a:ext cx="10666949" cy="4255673"/>
          </a:xfrm>
        </p:spPr>
        <p:txBody>
          <a:bodyPr>
            <a:normAutofit/>
          </a:bodyPr>
          <a:lstStyle/>
          <a:p>
            <a:r>
              <a:rPr lang="en-GB" sz="3600" dirty="0"/>
              <a:t>- 	It aimed to have trouble free machines and 	equipment producing defect free products for total 	customer satisfaction</a:t>
            </a:r>
            <a:br>
              <a:rPr lang="en-GB" sz="3600" dirty="0"/>
            </a:br>
            <a:r>
              <a:rPr lang="en-GB" sz="3600" dirty="0"/>
              <a:t>- 	With planned maintenance we evolve our efforts 	from a reactive to proactive and use trained 	maintenance staff to help train the operators to 	better maintain the equipment</a:t>
            </a:r>
          </a:p>
        </p:txBody>
      </p:sp>
      <p:sp>
        <p:nvSpPr>
          <p:cNvPr id="3" name="Text Placeholder 2">
            <a:extLst>
              <a:ext uri="{FF2B5EF4-FFF2-40B4-BE49-F238E27FC236}">
                <a16:creationId xmlns:a16="http://schemas.microsoft.com/office/drawing/2014/main" id="{BC6CC3B9-32B4-CFC1-E5B5-6FC523F5E2D8}"/>
              </a:ext>
            </a:extLst>
          </p:cNvPr>
          <p:cNvSpPr>
            <a:spLocks noGrp="1"/>
          </p:cNvSpPr>
          <p:nvPr>
            <p:ph type="body" idx="1"/>
          </p:nvPr>
        </p:nvSpPr>
        <p:spPr>
          <a:xfrm>
            <a:off x="758952" y="165006"/>
            <a:ext cx="10671048" cy="838772"/>
          </a:xfrm>
        </p:spPr>
        <p:txBody>
          <a:bodyPr>
            <a:normAutofit/>
          </a:bodyPr>
          <a:lstStyle/>
          <a:p>
            <a:pPr algn="ctr"/>
            <a:r>
              <a:rPr lang="en-GB" sz="4400" b="1" i="0" dirty="0"/>
              <a:t>Pillar 4 Planned Maintenance</a:t>
            </a:r>
          </a:p>
        </p:txBody>
      </p:sp>
    </p:spTree>
    <p:extLst>
      <p:ext uri="{BB962C8B-B14F-4D97-AF65-F5344CB8AC3E}">
        <p14:creationId xmlns:p14="http://schemas.microsoft.com/office/powerpoint/2010/main" val="35695182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FBD46-D0D6-E961-FCD8-F25E5CEA903B}"/>
              </a:ext>
            </a:extLst>
          </p:cNvPr>
          <p:cNvSpPr>
            <a:spLocks noGrp="1"/>
          </p:cNvSpPr>
          <p:nvPr>
            <p:ph type="title"/>
          </p:nvPr>
        </p:nvSpPr>
        <p:spPr>
          <a:xfrm>
            <a:off x="763051" y="1271910"/>
            <a:ext cx="10666949" cy="4241922"/>
          </a:xfrm>
        </p:spPr>
        <p:txBody>
          <a:bodyPr>
            <a:normAutofit/>
          </a:bodyPr>
          <a:lstStyle/>
          <a:p>
            <a:r>
              <a:rPr lang="en-GB" sz="3600" dirty="0"/>
              <a:t>1. 	Zero equipment failure and breakdown</a:t>
            </a:r>
            <a:br>
              <a:rPr lang="en-GB" sz="3600" dirty="0"/>
            </a:br>
            <a:r>
              <a:rPr lang="en-GB" sz="3600" dirty="0"/>
              <a:t>2. 	Improve reliability and maintainability by 50%</a:t>
            </a:r>
            <a:br>
              <a:rPr lang="en-GB" sz="3600" dirty="0"/>
            </a:br>
            <a:r>
              <a:rPr lang="en-GB" sz="3600" dirty="0"/>
              <a:t>3. 	Reduce maintenance cost by 20%</a:t>
            </a:r>
            <a:br>
              <a:rPr lang="en-GB" sz="3600" dirty="0"/>
            </a:br>
            <a:r>
              <a:rPr lang="en-GB" sz="3600" dirty="0"/>
              <a:t>4. 	Ensure availability of spares all the time</a:t>
            </a:r>
          </a:p>
        </p:txBody>
      </p:sp>
      <p:sp>
        <p:nvSpPr>
          <p:cNvPr id="3" name="Text Placeholder 2">
            <a:extLst>
              <a:ext uri="{FF2B5EF4-FFF2-40B4-BE49-F238E27FC236}">
                <a16:creationId xmlns:a16="http://schemas.microsoft.com/office/drawing/2014/main" id="{EA77DA53-843B-1D86-679C-A9D2FDEF0C88}"/>
              </a:ext>
            </a:extLst>
          </p:cNvPr>
          <p:cNvSpPr>
            <a:spLocks noGrp="1"/>
          </p:cNvSpPr>
          <p:nvPr>
            <p:ph type="body" idx="1"/>
          </p:nvPr>
        </p:nvSpPr>
        <p:spPr>
          <a:xfrm>
            <a:off x="758952" y="165005"/>
            <a:ext cx="10671048" cy="804397"/>
          </a:xfrm>
        </p:spPr>
        <p:txBody>
          <a:bodyPr>
            <a:normAutofit/>
          </a:bodyPr>
          <a:lstStyle/>
          <a:p>
            <a:pPr algn="ctr"/>
            <a:r>
              <a:rPr lang="en-GB" sz="4400" b="1" i="0" dirty="0"/>
              <a:t>Planned Maintenance Aims</a:t>
            </a:r>
          </a:p>
        </p:txBody>
      </p:sp>
    </p:spTree>
    <p:extLst>
      <p:ext uri="{BB962C8B-B14F-4D97-AF65-F5344CB8AC3E}">
        <p14:creationId xmlns:p14="http://schemas.microsoft.com/office/powerpoint/2010/main" val="29048771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5AF0E-12D7-38D3-DAC7-19A138B94088}"/>
              </a:ext>
            </a:extLst>
          </p:cNvPr>
          <p:cNvSpPr>
            <a:spLocks noGrp="1"/>
          </p:cNvSpPr>
          <p:nvPr>
            <p:ph type="title"/>
          </p:nvPr>
        </p:nvSpPr>
        <p:spPr>
          <a:xfrm>
            <a:off x="763051" y="1251283"/>
            <a:ext cx="10666949" cy="5238893"/>
          </a:xfrm>
        </p:spPr>
        <p:txBody>
          <a:bodyPr>
            <a:normAutofit/>
          </a:bodyPr>
          <a:lstStyle/>
          <a:p>
            <a:r>
              <a:rPr lang="en-GB" sz="3600" dirty="0"/>
              <a:t>1. 	Equipment evaluation and recording present status</a:t>
            </a:r>
            <a:br>
              <a:rPr lang="en-GB" sz="3600" dirty="0"/>
            </a:br>
            <a:r>
              <a:rPr lang="en-GB" sz="3600" dirty="0"/>
              <a:t>2. 	Restore deterioration and improve weakness</a:t>
            </a:r>
            <a:br>
              <a:rPr lang="en-GB" sz="3600" dirty="0"/>
            </a:br>
            <a:r>
              <a:rPr lang="en-GB" sz="3600" dirty="0"/>
              <a:t>3. 	Building up information management system</a:t>
            </a:r>
            <a:br>
              <a:rPr lang="en-GB" sz="3600" dirty="0"/>
            </a:br>
            <a:r>
              <a:rPr lang="en-GB" sz="3600" dirty="0"/>
              <a:t>4. 	Prepare time-based information system select 	equipment, parts and members/and map out plan</a:t>
            </a:r>
            <a:br>
              <a:rPr lang="en-GB" sz="3600" dirty="0"/>
            </a:br>
            <a:r>
              <a:rPr lang="en-GB" sz="3600" dirty="0"/>
              <a:t>5. 	Prepare predictive maintenance system by 	introducing equipment diagnostic techniques</a:t>
            </a:r>
            <a:br>
              <a:rPr lang="en-GB" sz="3600" dirty="0"/>
            </a:br>
            <a:r>
              <a:rPr lang="en-GB" sz="3600" dirty="0"/>
              <a:t>6.	Evaluation of planned maintenance</a:t>
            </a:r>
            <a:br>
              <a:rPr lang="en-GB" sz="3600" dirty="0"/>
            </a:br>
            <a:endParaRPr lang="en-GB" sz="3600" dirty="0"/>
          </a:p>
        </p:txBody>
      </p:sp>
      <p:sp>
        <p:nvSpPr>
          <p:cNvPr id="3" name="Text Placeholder 2">
            <a:extLst>
              <a:ext uri="{FF2B5EF4-FFF2-40B4-BE49-F238E27FC236}">
                <a16:creationId xmlns:a16="http://schemas.microsoft.com/office/drawing/2014/main" id="{E499B0C6-EC43-68C8-06B9-49F63D623793}"/>
              </a:ext>
            </a:extLst>
          </p:cNvPr>
          <p:cNvSpPr>
            <a:spLocks noGrp="1"/>
          </p:cNvSpPr>
          <p:nvPr>
            <p:ph type="body" idx="1"/>
          </p:nvPr>
        </p:nvSpPr>
        <p:spPr>
          <a:xfrm>
            <a:off x="758952" y="171880"/>
            <a:ext cx="10671048" cy="838773"/>
          </a:xfrm>
        </p:spPr>
        <p:txBody>
          <a:bodyPr>
            <a:normAutofit/>
          </a:bodyPr>
          <a:lstStyle/>
          <a:p>
            <a:pPr algn="ctr"/>
            <a:r>
              <a:rPr lang="en-GB" sz="4400" b="1" i="0" dirty="0"/>
              <a:t>Six Steps in Planned Maintenance</a:t>
            </a:r>
          </a:p>
        </p:txBody>
      </p:sp>
    </p:spTree>
    <p:extLst>
      <p:ext uri="{BB962C8B-B14F-4D97-AF65-F5344CB8AC3E}">
        <p14:creationId xmlns:p14="http://schemas.microsoft.com/office/powerpoint/2010/main" val="23559282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E4C9C-BAE4-2C29-E643-5758D6E519FE}"/>
              </a:ext>
            </a:extLst>
          </p:cNvPr>
          <p:cNvSpPr>
            <a:spLocks noGrp="1"/>
          </p:cNvSpPr>
          <p:nvPr>
            <p:ph type="title"/>
          </p:nvPr>
        </p:nvSpPr>
        <p:spPr>
          <a:xfrm>
            <a:off x="763051" y="1223783"/>
            <a:ext cx="10666949" cy="5197643"/>
          </a:xfrm>
        </p:spPr>
        <p:txBody>
          <a:bodyPr>
            <a:normAutofit/>
          </a:bodyPr>
          <a:lstStyle/>
          <a:p>
            <a:r>
              <a:rPr lang="en-GB" sz="3600" dirty="0"/>
              <a:t>- 	Aimed towards customer delight through highest 	quality through defect free manufacturing</a:t>
            </a:r>
            <a:br>
              <a:rPr lang="en-GB" sz="3600" dirty="0"/>
            </a:br>
            <a:r>
              <a:rPr lang="en-GB" sz="3600" dirty="0"/>
              <a:t>- 	Focus is on eliminating non-conformances in a 	systematic manner, much like focused improvement</a:t>
            </a:r>
            <a:br>
              <a:rPr lang="en-GB" sz="3600" dirty="0"/>
            </a:br>
            <a:r>
              <a:rPr lang="en-GB" sz="3600" dirty="0"/>
              <a:t>	gain an understanding of what parts of the 	equipment affect product quality and begin to 	eliminate current quality concerns, then move to 	potential quality concerns</a:t>
            </a:r>
          </a:p>
        </p:txBody>
      </p:sp>
      <p:sp>
        <p:nvSpPr>
          <p:cNvPr id="3" name="Text Placeholder 2">
            <a:extLst>
              <a:ext uri="{FF2B5EF4-FFF2-40B4-BE49-F238E27FC236}">
                <a16:creationId xmlns:a16="http://schemas.microsoft.com/office/drawing/2014/main" id="{B6D71317-D4BB-6E9E-A530-EAA4380A1D2B}"/>
              </a:ext>
            </a:extLst>
          </p:cNvPr>
          <p:cNvSpPr>
            <a:spLocks noGrp="1"/>
          </p:cNvSpPr>
          <p:nvPr>
            <p:ph type="body" idx="1"/>
          </p:nvPr>
        </p:nvSpPr>
        <p:spPr>
          <a:xfrm>
            <a:off x="758952" y="185630"/>
            <a:ext cx="10671048" cy="852523"/>
          </a:xfrm>
        </p:spPr>
        <p:txBody>
          <a:bodyPr>
            <a:normAutofit/>
          </a:bodyPr>
          <a:lstStyle/>
          <a:p>
            <a:pPr algn="ctr"/>
            <a:r>
              <a:rPr lang="en-GB" sz="4400" b="1" i="0" dirty="0"/>
              <a:t>Pillar 5 Quality Management</a:t>
            </a:r>
          </a:p>
        </p:txBody>
      </p:sp>
    </p:spTree>
    <p:extLst>
      <p:ext uri="{BB962C8B-B14F-4D97-AF65-F5344CB8AC3E}">
        <p14:creationId xmlns:p14="http://schemas.microsoft.com/office/powerpoint/2010/main" val="37597082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E392D-CD6B-5F5E-23C7-78D1D89E47EB}"/>
              </a:ext>
            </a:extLst>
          </p:cNvPr>
          <p:cNvSpPr>
            <a:spLocks noGrp="1"/>
          </p:cNvSpPr>
          <p:nvPr>
            <p:ph type="title"/>
          </p:nvPr>
        </p:nvSpPr>
        <p:spPr>
          <a:xfrm>
            <a:off x="763051" y="1203157"/>
            <a:ext cx="10666949" cy="5108265"/>
          </a:xfrm>
        </p:spPr>
        <p:txBody>
          <a:bodyPr>
            <a:normAutofit/>
          </a:bodyPr>
          <a:lstStyle/>
          <a:p>
            <a:r>
              <a:rPr lang="en-GB" sz="3600" dirty="0"/>
              <a:t>- 	Quality management activities are set to equipment 	to prevent quality defects, based on basic concept 	of maintaining perfect equipment to maintain 	perfect quality of products</a:t>
            </a:r>
            <a:br>
              <a:rPr lang="en-GB" sz="3600" dirty="0"/>
            </a:br>
            <a:r>
              <a:rPr lang="en-GB" sz="3600" dirty="0"/>
              <a:t>- 	The conditions are checked to verify that measured 	values are within specifications to prevent defects</a:t>
            </a:r>
            <a:br>
              <a:rPr lang="en-GB" sz="3600" dirty="0"/>
            </a:br>
            <a:r>
              <a:rPr lang="en-GB" sz="3600" dirty="0"/>
              <a:t>- 	The conditions are checked to verify that measured 	values are within specifications to prevent defects</a:t>
            </a:r>
          </a:p>
        </p:txBody>
      </p:sp>
      <p:sp>
        <p:nvSpPr>
          <p:cNvPr id="3" name="Text Placeholder 2">
            <a:extLst>
              <a:ext uri="{FF2B5EF4-FFF2-40B4-BE49-F238E27FC236}">
                <a16:creationId xmlns:a16="http://schemas.microsoft.com/office/drawing/2014/main" id="{E4539FA8-CB41-C53F-2ACB-C96E76B5D8FE}"/>
              </a:ext>
            </a:extLst>
          </p:cNvPr>
          <p:cNvSpPr>
            <a:spLocks noGrp="1"/>
          </p:cNvSpPr>
          <p:nvPr>
            <p:ph type="body" idx="1"/>
          </p:nvPr>
        </p:nvSpPr>
        <p:spPr>
          <a:xfrm>
            <a:off x="758952" y="151254"/>
            <a:ext cx="10671048" cy="797522"/>
          </a:xfrm>
        </p:spPr>
        <p:txBody>
          <a:bodyPr>
            <a:normAutofit/>
          </a:bodyPr>
          <a:lstStyle/>
          <a:p>
            <a:pPr algn="ctr"/>
            <a:r>
              <a:rPr lang="en-GB" sz="4400" b="1" i="0" dirty="0"/>
              <a:t>Pillar 5 Quality Management</a:t>
            </a:r>
          </a:p>
        </p:txBody>
      </p:sp>
    </p:spTree>
    <p:extLst>
      <p:ext uri="{BB962C8B-B14F-4D97-AF65-F5344CB8AC3E}">
        <p14:creationId xmlns:p14="http://schemas.microsoft.com/office/powerpoint/2010/main" val="6225313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2D02E-2F12-A012-6C15-FE826759E538}"/>
              </a:ext>
            </a:extLst>
          </p:cNvPr>
          <p:cNvSpPr>
            <a:spLocks noGrp="1"/>
          </p:cNvSpPr>
          <p:nvPr>
            <p:ph type="title"/>
          </p:nvPr>
        </p:nvSpPr>
        <p:spPr>
          <a:xfrm>
            <a:off x="763051" y="1347537"/>
            <a:ext cx="10666949" cy="4166295"/>
          </a:xfrm>
        </p:spPr>
        <p:txBody>
          <a:bodyPr>
            <a:normAutofit/>
          </a:bodyPr>
          <a:lstStyle/>
          <a:p>
            <a:r>
              <a:rPr lang="en-GB" sz="3600" dirty="0"/>
              <a:t>- 	Aims to have a multi-skilled revitalised employees 	whose morale is high and who are eager to come to 	work and perform all required functions effectively 	and independently</a:t>
            </a:r>
            <a:br>
              <a:rPr lang="en-GB" sz="3600" dirty="0"/>
            </a:br>
            <a:r>
              <a:rPr lang="en-GB" sz="3600" dirty="0"/>
              <a:t>- 	Education is given to operators to upgrade their 	skills</a:t>
            </a:r>
            <a:br>
              <a:rPr lang="en-GB" sz="3600" dirty="0"/>
            </a:br>
            <a:r>
              <a:rPr lang="en-GB" sz="3600" dirty="0"/>
              <a:t>- 	It is not sufficient to know only “know-how” but 	they should also learn “know-why.”</a:t>
            </a:r>
          </a:p>
        </p:txBody>
      </p:sp>
      <p:sp>
        <p:nvSpPr>
          <p:cNvPr id="3" name="Text Placeholder 2">
            <a:extLst>
              <a:ext uri="{FF2B5EF4-FFF2-40B4-BE49-F238E27FC236}">
                <a16:creationId xmlns:a16="http://schemas.microsoft.com/office/drawing/2014/main" id="{A30148EF-1387-9B07-718A-8945761AA2B3}"/>
              </a:ext>
            </a:extLst>
          </p:cNvPr>
          <p:cNvSpPr>
            <a:spLocks noGrp="1"/>
          </p:cNvSpPr>
          <p:nvPr>
            <p:ph type="body" idx="1"/>
          </p:nvPr>
        </p:nvSpPr>
        <p:spPr>
          <a:xfrm>
            <a:off x="758952" y="220006"/>
            <a:ext cx="10671048" cy="852523"/>
          </a:xfrm>
        </p:spPr>
        <p:txBody>
          <a:bodyPr>
            <a:normAutofit/>
          </a:bodyPr>
          <a:lstStyle/>
          <a:p>
            <a:pPr algn="ctr"/>
            <a:r>
              <a:rPr lang="en-GB" sz="4400" b="1" i="0" dirty="0"/>
              <a:t>Pillar 6 Training</a:t>
            </a:r>
          </a:p>
        </p:txBody>
      </p:sp>
    </p:spTree>
    <p:extLst>
      <p:ext uri="{BB962C8B-B14F-4D97-AF65-F5344CB8AC3E}">
        <p14:creationId xmlns:p14="http://schemas.microsoft.com/office/powerpoint/2010/main" val="10592568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8AA5E-77EE-A6EA-ED99-60D90C3B9C97}"/>
              </a:ext>
            </a:extLst>
          </p:cNvPr>
          <p:cNvSpPr>
            <a:spLocks noGrp="1"/>
          </p:cNvSpPr>
          <p:nvPr>
            <p:ph type="title"/>
          </p:nvPr>
        </p:nvSpPr>
        <p:spPr>
          <a:xfrm>
            <a:off x="763051" y="1175657"/>
            <a:ext cx="10666949" cy="4338175"/>
          </a:xfrm>
        </p:spPr>
        <p:txBody>
          <a:bodyPr>
            <a:normAutofit/>
          </a:bodyPr>
          <a:lstStyle/>
          <a:p>
            <a:r>
              <a:rPr lang="en-GB" sz="3600" dirty="0"/>
              <a:t>- 	By experience they gain, “know-how” to overcome 	problems</a:t>
            </a:r>
            <a:br>
              <a:rPr lang="en-GB" sz="3600" dirty="0"/>
            </a:br>
            <a:r>
              <a:rPr lang="en-GB" sz="3600" dirty="0"/>
              <a:t>- 	This they do without knowing the root cause of the 	problem and why they are doing so</a:t>
            </a:r>
            <a:br>
              <a:rPr lang="en-GB" sz="3600" dirty="0"/>
            </a:br>
            <a:r>
              <a:rPr lang="en-GB" sz="3600" dirty="0"/>
              <a:t>- 	Hence it becomes necessary to train them on 	knowing “know-why.”</a:t>
            </a:r>
            <a:br>
              <a:rPr lang="en-GB" sz="3600" dirty="0"/>
            </a:br>
            <a:r>
              <a:rPr lang="en-GB" sz="3600" dirty="0"/>
              <a:t>- 	The goal is to create a factory full of experts</a:t>
            </a:r>
          </a:p>
        </p:txBody>
      </p:sp>
      <p:sp>
        <p:nvSpPr>
          <p:cNvPr id="3" name="Text Placeholder 2">
            <a:extLst>
              <a:ext uri="{FF2B5EF4-FFF2-40B4-BE49-F238E27FC236}">
                <a16:creationId xmlns:a16="http://schemas.microsoft.com/office/drawing/2014/main" id="{888F42FE-8E7D-F041-4FE3-36A13F82D837}"/>
              </a:ext>
            </a:extLst>
          </p:cNvPr>
          <p:cNvSpPr>
            <a:spLocks noGrp="1"/>
          </p:cNvSpPr>
          <p:nvPr>
            <p:ph type="body" idx="1"/>
          </p:nvPr>
        </p:nvSpPr>
        <p:spPr>
          <a:xfrm>
            <a:off x="758952" y="144379"/>
            <a:ext cx="10671048" cy="804397"/>
          </a:xfrm>
        </p:spPr>
        <p:txBody>
          <a:bodyPr>
            <a:normAutofit/>
          </a:bodyPr>
          <a:lstStyle/>
          <a:p>
            <a:pPr algn="ctr"/>
            <a:r>
              <a:rPr lang="en-GB" sz="4400" b="1" i="0" dirty="0"/>
              <a:t>Pillar 6 - Training</a:t>
            </a:r>
          </a:p>
        </p:txBody>
      </p:sp>
    </p:spTree>
    <p:extLst>
      <p:ext uri="{BB962C8B-B14F-4D97-AF65-F5344CB8AC3E}">
        <p14:creationId xmlns:p14="http://schemas.microsoft.com/office/powerpoint/2010/main" val="35289570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2AAA7-21C6-F98A-3E72-1699DCED52AE}"/>
              </a:ext>
            </a:extLst>
          </p:cNvPr>
          <p:cNvSpPr>
            <a:spLocks noGrp="1"/>
          </p:cNvSpPr>
          <p:nvPr>
            <p:ph type="title"/>
          </p:nvPr>
        </p:nvSpPr>
        <p:spPr>
          <a:xfrm>
            <a:off x="763051" y="1368162"/>
            <a:ext cx="10666949" cy="4145670"/>
          </a:xfrm>
        </p:spPr>
        <p:txBody>
          <a:bodyPr>
            <a:normAutofit/>
          </a:bodyPr>
          <a:lstStyle/>
          <a:p>
            <a:r>
              <a:rPr lang="en-GB" sz="3600" dirty="0"/>
              <a:t>The employees should be trained to achieve the four phases of skill</a:t>
            </a:r>
            <a:br>
              <a:rPr lang="en-GB" sz="3600" dirty="0"/>
            </a:br>
            <a:r>
              <a:rPr lang="en-GB" sz="3600" b="1" dirty="0"/>
              <a:t>Phase 1</a:t>
            </a:r>
            <a:r>
              <a:rPr lang="en-GB" sz="3600" dirty="0"/>
              <a:t>: Do not know</a:t>
            </a:r>
            <a:br>
              <a:rPr lang="en-GB" sz="3600" b="1" dirty="0"/>
            </a:br>
            <a:r>
              <a:rPr lang="en-GB" sz="3600" b="1" dirty="0"/>
              <a:t>Phase 2</a:t>
            </a:r>
            <a:r>
              <a:rPr lang="en-GB" sz="3600" dirty="0"/>
              <a:t>: Know the theory but cannot do</a:t>
            </a:r>
            <a:br>
              <a:rPr lang="en-GB" sz="3600" b="1" dirty="0"/>
            </a:br>
            <a:r>
              <a:rPr lang="en-GB" sz="3600" b="1" dirty="0"/>
              <a:t>Phase 3</a:t>
            </a:r>
            <a:r>
              <a:rPr lang="en-GB" sz="3600" dirty="0"/>
              <a:t>: Can do but cannot teach</a:t>
            </a:r>
            <a:br>
              <a:rPr lang="en-GB" sz="3600" b="1" dirty="0"/>
            </a:br>
            <a:r>
              <a:rPr lang="en-GB" sz="3600" b="1" dirty="0"/>
              <a:t>Phase 4</a:t>
            </a:r>
            <a:r>
              <a:rPr lang="en-GB" sz="3600" dirty="0"/>
              <a:t>: Can do and also teach</a:t>
            </a:r>
          </a:p>
        </p:txBody>
      </p:sp>
      <p:sp>
        <p:nvSpPr>
          <p:cNvPr id="3" name="Text Placeholder 2">
            <a:extLst>
              <a:ext uri="{FF2B5EF4-FFF2-40B4-BE49-F238E27FC236}">
                <a16:creationId xmlns:a16="http://schemas.microsoft.com/office/drawing/2014/main" id="{F5973BC0-8FA5-F41D-7340-44D1CBA2AFDF}"/>
              </a:ext>
            </a:extLst>
          </p:cNvPr>
          <p:cNvSpPr>
            <a:spLocks noGrp="1"/>
          </p:cNvSpPr>
          <p:nvPr>
            <p:ph type="body" idx="1"/>
          </p:nvPr>
        </p:nvSpPr>
        <p:spPr>
          <a:xfrm>
            <a:off x="758952" y="199380"/>
            <a:ext cx="10671048" cy="880025"/>
          </a:xfrm>
        </p:spPr>
        <p:txBody>
          <a:bodyPr>
            <a:normAutofit/>
          </a:bodyPr>
          <a:lstStyle/>
          <a:p>
            <a:pPr algn="ctr"/>
            <a:r>
              <a:rPr lang="en-GB" sz="4400" b="1" i="0" dirty="0"/>
              <a:t>Pillar 6- Training</a:t>
            </a:r>
          </a:p>
        </p:txBody>
      </p:sp>
    </p:spTree>
    <p:extLst>
      <p:ext uri="{BB962C8B-B14F-4D97-AF65-F5344CB8AC3E}">
        <p14:creationId xmlns:p14="http://schemas.microsoft.com/office/powerpoint/2010/main" val="22155362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0E26A-D739-E8FD-0E4B-D41C0F48C7A8}"/>
              </a:ext>
            </a:extLst>
          </p:cNvPr>
          <p:cNvSpPr>
            <a:spLocks noGrp="1"/>
          </p:cNvSpPr>
          <p:nvPr>
            <p:ph type="title"/>
          </p:nvPr>
        </p:nvSpPr>
        <p:spPr>
          <a:xfrm>
            <a:off x="158129" y="1320035"/>
            <a:ext cx="11784073" cy="5170141"/>
          </a:xfrm>
        </p:spPr>
        <p:txBody>
          <a:bodyPr>
            <a:normAutofit/>
          </a:bodyPr>
          <a:lstStyle/>
          <a:p>
            <a:r>
              <a:rPr lang="en-GB" sz="3600" dirty="0"/>
              <a:t>1. 	Setting policies and priorities and checking present status 	of education and training</a:t>
            </a:r>
            <a:br>
              <a:rPr lang="en-GB" sz="3600" dirty="0"/>
            </a:br>
            <a:r>
              <a:rPr lang="en-GB" sz="3600" dirty="0"/>
              <a:t>2. 	Establishment of training system for operational and 	maintenance skills</a:t>
            </a:r>
            <a:br>
              <a:rPr lang="en-GB" sz="3600" dirty="0"/>
            </a:br>
            <a:r>
              <a:rPr lang="en-GB" sz="3600" dirty="0"/>
              <a:t>3. 	Training the employees for upgrading the operational 	and maintenance skills</a:t>
            </a:r>
            <a:br>
              <a:rPr lang="en-GB" sz="3600" dirty="0"/>
            </a:br>
            <a:r>
              <a:rPr lang="en-GB" sz="3600" dirty="0"/>
              <a:t>4. 	Preparing the training schedule</a:t>
            </a:r>
            <a:br>
              <a:rPr lang="en-GB" sz="3600" dirty="0"/>
            </a:br>
            <a:r>
              <a:rPr lang="en-GB" sz="3600" dirty="0"/>
              <a:t>5. 	Start off the systems for training</a:t>
            </a:r>
            <a:br>
              <a:rPr lang="en-GB" sz="3600" dirty="0"/>
            </a:br>
            <a:r>
              <a:rPr lang="en-GB" sz="3600" dirty="0"/>
              <a:t>6. 	Evaluation of activities and future approach</a:t>
            </a:r>
          </a:p>
        </p:txBody>
      </p:sp>
      <p:sp>
        <p:nvSpPr>
          <p:cNvPr id="3" name="Text Placeholder 2">
            <a:extLst>
              <a:ext uri="{FF2B5EF4-FFF2-40B4-BE49-F238E27FC236}">
                <a16:creationId xmlns:a16="http://schemas.microsoft.com/office/drawing/2014/main" id="{9056533D-2571-D91E-077C-92C89269EF93}"/>
              </a:ext>
            </a:extLst>
          </p:cNvPr>
          <p:cNvSpPr>
            <a:spLocks noGrp="1"/>
          </p:cNvSpPr>
          <p:nvPr>
            <p:ph type="body" idx="1"/>
          </p:nvPr>
        </p:nvSpPr>
        <p:spPr>
          <a:xfrm>
            <a:off x="758952" y="178756"/>
            <a:ext cx="10671048" cy="866274"/>
          </a:xfrm>
        </p:spPr>
        <p:txBody>
          <a:bodyPr>
            <a:normAutofit fontScale="92500"/>
          </a:bodyPr>
          <a:lstStyle/>
          <a:p>
            <a:pPr algn="ctr"/>
            <a:r>
              <a:rPr lang="en-GB" sz="4400" b="1" i="0" dirty="0"/>
              <a:t>Steps in Educating and Training Activities</a:t>
            </a:r>
          </a:p>
        </p:txBody>
      </p:sp>
    </p:spTree>
    <p:extLst>
      <p:ext uri="{BB962C8B-B14F-4D97-AF65-F5344CB8AC3E}">
        <p14:creationId xmlns:p14="http://schemas.microsoft.com/office/powerpoint/2010/main" val="36477595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CEE4A-D4D3-6460-9463-62E02169A4A4}"/>
              </a:ext>
            </a:extLst>
          </p:cNvPr>
          <p:cNvSpPr>
            <a:spLocks noGrp="1"/>
          </p:cNvSpPr>
          <p:nvPr>
            <p:ph type="title"/>
          </p:nvPr>
        </p:nvSpPr>
        <p:spPr>
          <a:xfrm>
            <a:off x="763051" y="1285660"/>
            <a:ext cx="10666949" cy="4228172"/>
          </a:xfrm>
        </p:spPr>
        <p:txBody>
          <a:bodyPr>
            <a:normAutofit/>
          </a:bodyPr>
          <a:lstStyle/>
          <a:p>
            <a:r>
              <a:rPr lang="en-GB" sz="3600" dirty="0"/>
              <a:t>- 	Office TPM must be followed to improve 	productivity, efficiency in the administrative 	functions and identify and eliminate losses</a:t>
            </a:r>
            <a:br>
              <a:rPr lang="en-GB" sz="3600" dirty="0"/>
            </a:br>
            <a:r>
              <a:rPr lang="en-GB" sz="3600" dirty="0"/>
              <a:t>- 	This includes analysing processes and procedures 	towards increased office automation.</a:t>
            </a:r>
            <a:br>
              <a:rPr lang="en-GB" sz="3600" dirty="0"/>
            </a:br>
            <a:r>
              <a:rPr lang="en-GB" sz="3600" dirty="0"/>
              <a:t>- 	Office TPM addresses twelve major losses</a:t>
            </a:r>
          </a:p>
        </p:txBody>
      </p:sp>
      <p:sp>
        <p:nvSpPr>
          <p:cNvPr id="3" name="Text Placeholder 2">
            <a:extLst>
              <a:ext uri="{FF2B5EF4-FFF2-40B4-BE49-F238E27FC236}">
                <a16:creationId xmlns:a16="http://schemas.microsoft.com/office/drawing/2014/main" id="{018FEAA0-BA72-633B-D865-F137394DE002}"/>
              </a:ext>
            </a:extLst>
          </p:cNvPr>
          <p:cNvSpPr>
            <a:spLocks noGrp="1"/>
          </p:cNvSpPr>
          <p:nvPr>
            <p:ph type="body" idx="1"/>
          </p:nvPr>
        </p:nvSpPr>
        <p:spPr>
          <a:xfrm>
            <a:off x="758952" y="171880"/>
            <a:ext cx="10671048" cy="873149"/>
          </a:xfrm>
        </p:spPr>
        <p:txBody>
          <a:bodyPr>
            <a:normAutofit/>
          </a:bodyPr>
          <a:lstStyle/>
          <a:p>
            <a:pPr algn="ctr"/>
            <a:r>
              <a:rPr lang="en-GB" sz="4400" b="1" i="0" dirty="0"/>
              <a:t>Pillar 7- Office TPM</a:t>
            </a:r>
          </a:p>
        </p:txBody>
      </p:sp>
    </p:spTree>
    <p:extLst>
      <p:ext uri="{BB962C8B-B14F-4D97-AF65-F5344CB8AC3E}">
        <p14:creationId xmlns:p14="http://schemas.microsoft.com/office/powerpoint/2010/main" val="23830338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6326B-84DC-1810-CD38-1D335C1FAAD2}"/>
              </a:ext>
            </a:extLst>
          </p:cNvPr>
          <p:cNvSpPr>
            <a:spLocks noGrp="1"/>
          </p:cNvSpPr>
          <p:nvPr>
            <p:ph type="title"/>
          </p:nvPr>
        </p:nvSpPr>
        <p:spPr>
          <a:xfrm>
            <a:off x="763051" y="1347537"/>
            <a:ext cx="10666949" cy="4847007"/>
          </a:xfrm>
        </p:spPr>
        <p:txBody>
          <a:bodyPr>
            <a:normAutofit/>
          </a:bodyPr>
          <a:lstStyle/>
          <a:p>
            <a:r>
              <a:rPr lang="en-GB" sz="3600" dirty="0"/>
              <a:t>1. 	Processing loss</a:t>
            </a:r>
            <a:br>
              <a:rPr lang="en-GB" sz="3600" dirty="0"/>
            </a:br>
            <a:r>
              <a:rPr lang="en-GB" sz="3600" dirty="0"/>
              <a:t>2. 	Cost loss industry areas such as procurement, 	accounts, marketing, sales leading to high 	inventories</a:t>
            </a:r>
            <a:br>
              <a:rPr lang="en-GB" sz="3600" dirty="0"/>
            </a:br>
            <a:r>
              <a:rPr lang="en-GB" sz="3600" dirty="0"/>
              <a:t>3. 	Communication loss</a:t>
            </a:r>
            <a:br>
              <a:rPr lang="en-GB" sz="3600" dirty="0"/>
            </a:br>
            <a:r>
              <a:rPr lang="en-GB" sz="3600" dirty="0"/>
              <a:t>4. 	Idle loss</a:t>
            </a:r>
            <a:br>
              <a:rPr lang="en-GB" sz="3600" dirty="0"/>
            </a:br>
            <a:r>
              <a:rPr lang="en-GB" sz="3600" dirty="0"/>
              <a:t>5. 	Set-up loss</a:t>
            </a:r>
            <a:br>
              <a:rPr lang="en-GB" sz="3600" dirty="0"/>
            </a:br>
            <a:r>
              <a:rPr lang="en-GB" sz="3600" dirty="0"/>
              <a:t>6. 	Accuracy loss</a:t>
            </a:r>
            <a:br>
              <a:rPr lang="en-GB" sz="3600" dirty="0"/>
            </a:br>
            <a:r>
              <a:rPr lang="en-GB" sz="3600" dirty="0"/>
              <a:t>7. 	Office equipment breakdown</a:t>
            </a:r>
          </a:p>
        </p:txBody>
      </p:sp>
      <p:sp>
        <p:nvSpPr>
          <p:cNvPr id="3" name="Text Placeholder 2">
            <a:extLst>
              <a:ext uri="{FF2B5EF4-FFF2-40B4-BE49-F238E27FC236}">
                <a16:creationId xmlns:a16="http://schemas.microsoft.com/office/drawing/2014/main" id="{64D8C0D8-47D7-5417-17FE-5A071EB45C92}"/>
              </a:ext>
            </a:extLst>
          </p:cNvPr>
          <p:cNvSpPr>
            <a:spLocks noGrp="1"/>
          </p:cNvSpPr>
          <p:nvPr>
            <p:ph type="body" idx="1"/>
          </p:nvPr>
        </p:nvSpPr>
        <p:spPr>
          <a:xfrm>
            <a:off x="758952" y="206256"/>
            <a:ext cx="10671048" cy="880024"/>
          </a:xfrm>
        </p:spPr>
        <p:txBody>
          <a:bodyPr>
            <a:normAutofit/>
          </a:bodyPr>
          <a:lstStyle/>
          <a:p>
            <a:pPr algn="ctr"/>
            <a:r>
              <a:rPr lang="en-GB" sz="4400" b="1" i="0" dirty="0"/>
              <a:t>Office TPM Major Losses</a:t>
            </a:r>
          </a:p>
        </p:txBody>
      </p:sp>
    </p:spTree>
    <p:extLst>
      <p:ext uri="{BB962C8B-B14F-4D97-AF65-F5344CB8AC3E}">
        <p14:creationId xmlns:p14="http://schemas.microsoft.com/office/powerpoint/2010/main" val="16453160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EAC4B-2AAB-4852-9E2B-D53CFB2C6737}"/>
              </a:ext>
            </a:extLst>
          </p:cNvPr>
          <p:cNvSpPr>
            <a:spLocks noGrp="1"/>
          </p:cNvSpPr>
          <p:nvPr>
            <p:ph type="title"/>
          </p:nvPr>
        </p:nvSpPr>
        <p:spPr>
          <a:xfrm>
            <a:off x="763051" y="1223783"/>
            <a:ext cx="10666949" cy="4290049"/>
          </a:xfrm>
        </p:spPr>
        <p:txBody>
          <a:bodyPr>
            <a:normAutofit/>
          </a:bodyPr>
          <a:lstStyle/>
          <a:p>
            <a:r>
              <a:rPr lang="en-GB" sz="3600" dirty="0"/>
              <a:t>8. Communication channel breakdown</a:t>
            </a:r>
            <a:br>
              <a:rPr lang="en-GB" sz="3600" dirty="0"/>
            </a:br>
            <a:r>
              <a:rPr lang="en-GB" sz="3600" dirty="0"/>
              <a:t>9. Time spent on retrieval of information</a:t>
            </a:r>
            <a:br>
              <a:rPr lang="en-GB" sz="3600" dirty="0"/>
            </a:br>
            <a:r>
              <a:rPr lang="en-GB" sz="3600" dirty="0"/>
              <a:t>10. Non-availability of correct online stock status</a:t>
            </a:r>
            <a:br>
              <a:rPr lang="en-GB" sz="3600" dirty="0"/>
            </a:br>
            <a:r>
              <a:rPr lang="en-GB" sz="3600" dirty="0"/>
              <a:t>11. Customer complaints due to logistics</a:t>
            </a:r>
            <a:br>
              <a:rPr lang="en-GB" sz="3600" dirty="0"/>
            </a:br>
            <a:r>
              <a:rPr lang="en-GB" sz="3600" dirty="0"/>
              <a:t>12. Expenses on emergency dispatches/purchases</a:t>
            </a:r>
          </a:p>
        </p:txBody>
      </p:sp>
      <p:sp>
        <p:nvSpPr>
          <p:cNvPr id="3" name="Text Placeholder 2">
            <a:extLst>
              <a:ext uri="{FF2B5EF4-FFF2-40B4-BE49-F238E27FC236}">
                <a16:creationId xmlns:a16="http://schemas.microsoft.com/office/drawing/2014/main" id="{F91EBBC5-DE55-AF56-5331-97ADAE3D8D41}"/>
              </a:ext>
            </a:extLst>
          </p:cNvPr>
          <p:cNvSpPr>
            <a:spLocks noGrp="1"/>
          </p:cNvSpPr>
          <p:nvPr>
            <p:ph type="body" idx="1"/>
          </p:nvPr>
        </p:nvSpPr>
        <p:spPr>
          <a:xfrm>
            <a:off x="758952" y="137504"/>
            <a:ext cx="10671048" cy="866273"/>
          </a:xfrm>
        </p:spPr>
        <p:txBody>
          <a:bodyPr>
            <a:normAutofit/>
          </a:bodyPr>
          <a:lstStyle/>
          <a:p>
            <a:pPr algn="ctr"/>
            <a:r>
              <a:rPr lang="en-GB" sz="4400" b="1" i="0" dirty="0"/>
              <a:t>Office TPM Major Losses</a:t>
            </a:r>
          </a:p>
        </p:txBody>
      </p:sp>
    </p:spTree>
    <p:extLst>
      <p:ext uri="{BB962C8B-B14F-4D97-AF65-F5344CB8AC3E}">
        <p14:creationId xmlns:p14="http://schemas.microsoft.com/office/powerpoint/2010/main" val="24331568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7CA18-A3BD-E6DA-5782-5A57258C9C04}"/>
              </a:ext>
            </a:extLst>
          </p:cNvPr>
          <p:cNvSpPr>
            <a:spLocks noGrp="1"/>
          </p:cNvSpPr>
          <p:nvPr>
            <p:ph type="title"/>
          </p:nvPr>
        </p:nvSpPr>
        <p:spPr>
          <a:xfrm>
            <a:off x="763051" y="1251284"/>
            <a:ext cx="10666949" cy="4262548"/>
          </a:xfrm>
        </p:spPr>
        <p:txBody>
          <a:bodyPr>
            <a:normAutofit/>
          </a:bodyPr>
          <a:lstStyle/>
          <a:p>
            <a:r>
              <a:rPr lang="en-GB" sz="3600" dirty="0"/>
              <a:t>1. 	Providing awareness about office TPM to all 	support departments</a:t>
            </a:r>
            <a:br>
              <a:rPr lang="en-GB" sz="3600" dirty="0"/>
            </a:br>
            <a:r>
              <a:rPr lang="en-GB" sz="3600" dirty="0"/>
              <a:t>2. 	Helping them identify PQCDSM in each function in 	relation to plant performance</a:t>
            </a:r>
            <a:br>
              <a:rPr lang="en-GB" sz="3600" dirty="0"/>
            </a:br>
            <a:r>
              <a:rPr lang="en-GB" sz="3600" dirty="0"/>
              <a:t>3. 	Identify the scope for improvement in each function</a:t>
            </a:r>
            <a:br>
              <a:rPr lang="en-GB" sz="3600" dirty="0"/>
            </a:br>
            <a:r>
              <a:rPr lang="en-GB" sz="3600" dirty="0"/>
              <a:t>4. 	</a:t>
            </a:r>
            <a:r>
              <a:rPr lang="en-GB" sz="3600"/>
              <a:t>Collect </a:t>
            </a:r>
            <a:r>
              <a:rPr lang="en-GB" sz="3600" dirty="0"/>
              <a:t>relevant data</a:t>
            </a:r>
            <a:br>
              <a:rPr lang="en-GB" sz="3600" dirty="0"/>
            </a:br>
            <a:r>
              <a:rPr lang="en-GB" sz="3600" dirty="0"/>
              <a:t>5</a:t>
            </a:r>
            <a:r>
              <a:rPr lang="en-GB" sz="3600"/>
              <a:t>. 	Help </a:t>
            </a:r>
            <a:r>
              <a:rPr lang="en-GB" sz="3600" dirty="0"/>
              <a:t>them to solve problems in their areas</a:t>
            </a:r>
          </a:p>
        </p:txBody>
      </p:sp>
      <p:sp>
        <p:nvSpPr>
          <p:cNvPr id="3" name="Text Placeholder 2">
            <a:extLst>
              <a:ext uri="{FF2B5EF4-FFF2-40B4-BE49-F238E27FC236}">
                <a16:creationId xmlns:a16="http://schemas.microsoft.com/office/drawing/2014/main" id="{F19F32CA-DBCC-82F4-B474-A51C2FD174C8}"/>
              </a:ext>
            </a:extLst>
          </p:cNvPr>
          <p:cNvSpPr>
            <a:spLocks noGrp="1"/>
          </p:cNvSpPr>
          <p:nvPr>
            <p:ph type="body" idx="1"/>
          </p:nvPr>
        </p:nvSpPr>
        <p:spPr>
          <a:xfrm>
            <a:off x="758952" y="158129"/>
            <a:ext cx="10671048" cy="811273"/>
          </a:xfrm>
        </p:spPr>
        <p:txBody>
          <a:bodyPr>
            <a:normAutofit/>
          </a:bodyPr>
          <a:lstStyle/>
          <a:p>
            <a:pPr algn="ctr"/>
            <a:r>
              <a:rPr lang="en-GB" sz="4400" b="1" i="0" dirty="0"/>
              <a:t>How to Start Office TPM</a:t>
            </a:r>
          </a:p>
        </p:txBody>
      </p:sp>
    </p:spTree>
    <p:extLst>
      <p:ext uri="{BB962C8B-B14F-4D97-AF65-F5344CB8AC3E}">
        <p14:creationId xmlns:p14="http://schemas.microsoft.com/office/powerpoint/2010/main" val="8776169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902CA-76F6-D0F9-CB0A-741882A96B00}"/>
              </a:ext>
            </a:extLst>
          </p:cNvPr>
          <p:cNvSpPr>
            <a:spLocks noGrp="1"/>
          </p:cNvSpPr>
          <p:nvPr>
            <p:ph type="title"/>
          </p:nvPr>
        </p:nvSpPr>
        <p:spPr>
          <a:xfrm>
            <a:off x="763051" y="1299411"/>
            <a:ext cx="10666949" cy="4214421"/>
          </a:xfrm>
        </p:spPr>
        <p:txBody>
          <a:bodyPr>
            <a:normAutofit/>
          </a:bodyPr>
          <a:lstStyle/>
          <a:p>
            <a:r>
              <a:rPr lang="en-GB" sz="3600" dirty="0"/>
              <a:t>6. 	Make up an activity board where progress is 	monitored on both sides- results and actions along 	with Kaizens</a:t>
            </a:r>
            <a:br>
              <a:rPr lang="en-GB" sz="3600" dirty="0"/>
            </a:br>
            <a:r>
              <a:rPr lang="en-GB" sz="3600" dirty="0"/>
              <a:t>7. 	Expand out to cover all employees and circles in all 	functions</a:t>
            </a:r>
          </a:p>
        </p:txBody>
      </p:sp>
      <p:sp>
        <p:nvSpPr>
          <p:cNvPr id="3" name="Text Placeholder 2">
            <a:extLst>
              <a:ext uri="{FF2B5EF4-FFF2-40B4-BE49-F238E27FC236}">
                <a16:creationId xmlns:a16="http://schemas.microsoft.com/office/drawing/2014/main" id="{5FCDDA48-E752-BF7E-ADA2-28507E2B2D79}"/>
              </a:ext>
            </a:extLst>
          </p:cNvPr>
          <p:cNvSpPr>
            <a:spLocks noGrp="1"/>
          </p:cNvSpPr>
          <p:nvPr>
            <p:ph type="body" idx="1"/>
          </p:nvPr>
        </p:nvSpPr>
        <p:spPr>
          <a:xfrm>
            <a:off x="758952" y="192506"/>
            <a:ext cx="10671048" cy="831898"/>
          </a:xfrm>
        </p:spPr>
        <p:txBody>
          <a:bodyPr>
            <a:normAutofit/>
          </a:bodyPr>
          <a:lstStyle/>
          <a:p>
            <a:pPr algn="ctr"/>
            <a:r>
              <a:rPr lang="en-GB" sz="4400" b="1" i="0" dirty="0"/>
              <a:t>How to Start Office TPM</a:t>
            </a:r>
          </a:p>
        </p:txBody>
      </p:sp>
    </p:spTree>
    <p:extLst>
      <p:ext uri="{BB962C8B-B14F-4D97-AF65-F5344CB8AC3E}">
        <p14:creationId xmlns:p14="http://schemas.microsoft.com/office/powerpoint/2010/main" val="15924173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CB863-09F1-19B0-1AEB-4311F38090E5}"/>
              </a:ext>
            </a:extLst>
          </p:cNvPr>
          <p:cNvSpPr>
            <a:spLocks noGrp="1"/>
          </p:cNvSpPr>
          <p:nvPr>
            <p:ph type="title"/>
          </p:nvPr>
        </p:nvSpPr>
        <p:spPr>
          <a:xfrm>
            <a:off x="763051" y="1168782"/>
            <a:ext cx="10666949" cy="4345050"/>
          </a:xfrm>
        </p:spPr>
        <p:txBody>
          <a:bodyPr>
            <a:normAutofit/>
          </a:bodyPr>
          <a:lstStyle/>
          <a:p>
            <a:r>
              <a:rPr lang="en-GB" sz="3600" dirty="0"/>
              <a:t>- 	Inventory reduction</a:t>
            </a:r>
            <a:br>
              <a:rPr lang="en-GB" sz="3600" dirty="0"/>
            </a:br>
            <a:r>
              <a:rPr lang="en-GB" sz="3600" dirty="0"/>
              <a:t>- 	Lead time reduction of critical processes</a:t>
            </a:r>
            <a:br>
              <a:rPr lang="en-GB" sz="3600" dirty="0"/>
            </a:br>
            <a:r>
              <a:rPr lang="en-GB" sz="3600" dirty="0"/>
              <a:t>- 	Motion and space losses</a:t>
            </a:r>
            <a:br>
              <a:rPr lang="en-GB" sz="3600" dirty="0"/>
            </a:br>
            <a:r>
              <a:rPr lang="en-GB" sz="3600" dirty="0"/>
              <a:t>-	Retrieval time reduction</a:t>
            </a:r>
            <a:br>
              <a:rPr lang="en-GB" sz="3600" dirty="0"/>
            </a:br>
            <a:r>
              <a:rPr lang="en-GB" sz="3600" dirty="0"/>
              <a:t>- 	Equalising workload</a:t>
            </a:r>
          </a:p>
        </p:txBody>
      </p:sp>
      <p:sp>
        <p:nvSpPr>
          <p:cNvPr id="3" name="Text Placeholder 2">
            <a:extLst>
              <a:ext uri="{FF2B5EF4-FFF2-40B4-BE49-F238E27FC236}">
                <a16:creationId xmlns:a16="http://schemas.microsoft.com/office/drawing/2014/main" id="{D3C4F427-75B9-58EA-2CA9-DC7E5B0CE8F2}"/>
              </a:ext>
            </a:extLst>
          </p:cNvPr>
          <p:cNvSpPr>
            <a:spLocks noGrp="1"/>
          </p:cNvSpPr>
          <p:nvPr>
            <p:ph type="body" idx="1"/>
          </p:nvPr>
        </p:nvSpPr>
        <p:spPr>
          <a:xfrm>
            <a:off x="758952" y="116878"/>
            <a:ext cx="10671048" cy="886899"/>
          </a:xfrm>
        </p:spPr>
        <p:txBody>
          <a:bodyPr>
            <a:normAutofit/>
          </a:bodyPr>
          <a:lstStyle/>
          <a:p>
            <a:pPr algn="ctr"/>
            <a:r>
              <a:rPr lang="en-GB" sz="4400" b="1" i="0" dirty="0"/>
              <a:t>Kaizen topics for Office TPM</a:t>
            </a:r>
          </a:p>
        </p:txBody>
      </p:sp>
    </p:spTree>
    <p:extLst>
      <p:ext uri="{BB962C8B-B14F-4D97-AF65-F5344CB8AC3E}">
        <p14:creationId xmlns:p14="http://schemas.microsoft.com/office/powerpoint/2010/main" val="33321236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BBAC6-7BB4-9A3B-D7D9-1CC53ADB8964}"/>
              </a:ext>
            </a:extLst>
          </p:cNvPr>
          <p:cNvSpPr>
            <a:spLocks noGrp="1"/>
          </p:cNvSpPr>
          <p:nvPr>
            <p:ph type="title"/>
          </p:nvPr>
        </p:nvSpPr>
        <p:spPr>
          <a:xfrm>
            <a:off x="763051" y="1299411"/>
            <a:ext cx="10666949" cy="4214421"/>
          </a:xfrm>
        </p:spPr>
        <p:txBody>
          <a:bodyPr>
            <a:normAutofit/>
          </a:bodyPr>
          <a:lstStyle/>
          <a:p>
            <a:r>
              <a:rPr lang="en-GB" sz="3600" dirty="0"/>
              <a:t>P – 	Production output lost due to want of materials, 	manpower productivity, production output loss</a:t>
            </a:r>
            <a:br>
              <a:rPr lang="en-GB" sz="3600" dirty="0"/>
            </a:br>
            <a:r>
              <a:rPr lang="en-GB" sz="3600" dirty="0"/>
              <a:t>Q – 	Mistakes in preparation of payments, invoices, 	payroll, customer returns</a:t>
            </a:r>
            <a:br>
              <a:rPr lang="en-GB" sz="3600" dirty="0"/>
            </a:br>
            <a:r>
              <a:rPr lang="en-GB" sz="3600" dirty="0"/>
              <a:t>C – 	Buying cost/unit produced, cost of logistics – 	inbound/outbound, cost of carrying inventory, cost 	of documentation, demurrage cost</a:t>
            </a:r>
          </a:p>
        </p:txBody>
      </p:sp>
      <p:sp>
        <p:nvSpPr>
          <p:cNvPr id="3" name="Text Placeholder 2">
            <a:extLst>
              <a:ext uri="{FF2B5EF4-FFF2-40B4-BE49-F238E27FC236}">
                <a16:creationId xmlns:a16="http://schemas.microsoft.com/office/drawing/2014/main" id="{279C5664-AC43-0536-A87B-3B45E8924958}"/>
              </a:ext>
            </a:extLst>
          </p:cNvPr>
          <p:cNvSpPr>
            <a:spLocks noGrp="1"/>
          </p:cNvSpPr>
          <p:nvPr>
            <p:ph type="body" idx="1"/>
          </p:nvPr>
        </p:nvSpPr>
        <p:spPr>
          <a:xfrm>
            <a:off x="758952" y="165005"/>
            <a:ext cx="10671048" cy="866273"/>
          </a:xfrm>
        </p:spPr>
        <p:txBody>
          <a:bodyPr>
            <a:normAutofit/>
          </a:bodyPr>
          <a:lstStyle/>
          <a:p>
            <a:pPr algn="ctr"/>
            <a:r>
              <a:rPr lang="en-GB" sz="4400" b="1" i="0" dirty="0"/>
              <a:t>PQCDSM in Office TPM</a:t>
            </a:r>
          </a:p>
        </p:txBody>
      </p:sp>
    </p:spTree>
    <p:extLst>
      <p:ext uri="{BB962C8B-B14F-4D97-AF65-F5344CB8AC3E}">
        <p14:creationId xmlns:p14="http://schemas.microsoft.com/office/powerpoint/2010/main" val="11561844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E021E-0284-AEE3-733E-4DC05C03C550}"/>
              </a:ext>
            </a:extLst>
          </p:cNvPr>
          <p:cNvSpPr>
            <a:spLocks noGrp="1"/>
          </p:cNvSpPr>
          <p:nvPr>
            <p:ph type="title"/>
          </p:nvPr>
        </p:nvSpPr>
        <p:spPr>
          <a:xfrm>
            <a:off x="763051" y="1361287"/>
            <a:ext cx="10666949" cy="4152545"/>
          </a:xfrm>
        </p:spPr>
        <p:txBody>
          <a:bodyPr>
            <a:normAutofit/>
          </a:bodyPr>
          <a:lstStyle/>
          <a:p>
            <a:r>
              <a:rPr lang="en-GB" sz="3600" dirty="0"/>
              <a:t>D – 	Logistics losses (Delay in loading/unloading)</a:t>
            </a:r>
            <a:br>
              <a:rPr lang="en-GB" sz="3600" dirty="0"/>
            </a:br>
            <a:r>
              <a:rPr lang="en-GB" sz="3600" dirty="0"/>
              <a:t>	- Delay in delivery due to support functions</a:t>
            </a:r>
            <a:br>
              <a:rPr lang="en-GB" sz="3600" dirty="0"/>
            </a:br>
            <a:r>
              <a:rPr lang="en-GB" sz="3600" dirty="0"/>
              <a:t>	- Delay in payment to suppliers</a:t>
            </a:r>
            <a:br>
              <a:rPr lang="en-GB" sz="3600" dirty="0"/>
            </a:br>
            <a:r>
              <a:rPr lang="en-GB" sz="3600" dirty="0"/>
              <a:t>	- Delay in information</a:t>
            </a:r>
            <a:br>
              <a:rPr lang="en-GB" sz="3600" dirty="0"/>
            </a:br>
            <a:r>
              <a:rPr lang="en-GB" sz="3600" dirty="0"/>
              <a:t>S – 	Safety in material handing/stores/logistics.  Safety 	of soft and hard data</a:t>
            </a:r>
            <a:br>
              <a:rPr lang="en-GB" sz="3600" dirty="0"/>
            </a:br>
            <a:r>
              <a:rPr lang="en-GB" sz="3600" dirty="0"/>
              <a:t>M – 	Number of Kaizens in office areas</a:t>
            </a:r>
          </a:p>
        </p:txBody>
      </p:sp>
      <p:sp>
        <p:nvSpPr>
          <p:cNvPr id="3" name="Text Placeholder 2">
            <a:extLst>
              <a:ext uri="{FF2B5EF4-FFF2-40B4-BE49-F238E27FC236}">
                <a16:creationId xmlns:a16="http://schemas.microsoft.com/office/drawing/2014/main" id="{470D4DC2-E795-E2D2-99D0-C00142899AF7}"/>
              </a:ext>
            </a:extLst>
          </p:cNvPr>
          <p:cNvSpPr>
            <a:spLocks noGrp="1"/>
          </p:cNvSpPr>
          <p:nvPr>
            <p:ph type="body" idx="1"/>
          </p:nvPr>
        </p:nvSpPr>
        <p:spPr>
          <a:xfrm>
            <a:off x="758952" y="151254"/>
            <a:ext cx="10671048" cy="935026"/>
          </a:xfrm>
        </p:spPr>
        <p:txBody>
          <a:bodyPr>
            <a:normAutofit/>
          </a:bodyPr>
          <a:lstStyle/>
          <a:p>
            <a:pPr algn="ctr"/>
            <a:r>
              <a:rPr lang="en-GB" sz="4400" b="1" i="0" dirty="0"/>
              <a:t>PQCDSM in Office TPM</a:t>
            </a:r>
          </a:p>
        </p:txBody>
      </p:sp>
    </p:spTree>
    <p:extLst>
      <p:ext uri="{BB962C8B-B14F-4D97-AF65-F5344CB8AC3E}">
        <p14:creationId xmlns:p14="http://schemas.microsoft.com/office/powerpoint/2010/main" val="19619308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5B4DF-1AE8-4F2C-EDC1-77764AF1D694}"/>
              </a:ext>
            </a:extLst>
          </p:cNvPr>
          <p:cNvSpPr>
            <a:spLocks noGrp="1"/>
          </p:cNvSpPr>
          <p:nvPr>
            <p:ph type="title"/>
          </p:nvPr>
        </p:nvSpPr>
        <p:spPr>
          <a:xfrm>
            <a:off x="763051" y="1134406"/>
            <a:ext cx="10666949" cy="4379426"/>
          </a:xfrm>
        </p:spPr>
        <p:txBody>
          <a:bodyPr>
            <a:normAutofit/>
          </a:bodyPr>
          <a:lstStyle/>
          <a:p>
            <a:r>
              <a:rPr lang="en-GB" sz="3600" b="1" i="0" dirty="0"/>
              <a:t>-</a:t>
            </a:r>
            <a:r>
              <a:rPr lang="en-GB" sz="3600" dirty="0"/>
              <a:t> 	This area focuses to create a safe workplace and 	surrounding area that is not damaged by our 	processes or procedures</a:t>
            </a:r>
            <a:br>
              <a:rPr lang="en-GB" sz="3600" dirty="0"/>
            </a:br>
            <a:r>
              <a:rPr lang="en-GB" sz="3600" dirty="0"/>
              <a:t>- 	This pillar will play an active role in each of the 	other pillars on a regular basis</a:t>
            </a:r>
            <a:endParaRPr lang="en-GB" sz="3600" b="1" i="0" dirty="0"/>
          </a:p>
        </p:txBody>
      </p:sp>
      <p:sp>
        <p:nvSpPr>
          <p:cNvPr id="3" name="Text Placeholder 2">
            <a:extLst>
              <a:ext uri="{FF2B5EF4-FFF2-40B4-BE49-F238E27FC236}">
                <a16:creationId xmlns:a16="http://schemas.microsoft.com/office/drawing/2014/main" id="{3D5761C2-8E7A-BD9D-A49A-15911BD012EC}"/>
              </a:ext>
            </a:extLst>
          </p:cNvPr>
          <p:cNvSpPr>
            <a:spLocks noGrp="1"/>
          </p:cNvSpPr>
          <p:nvPr>
            <p:ph type="body" idx="1"/>
          </p:nvPr>
        </p:nvSpPr>
        <p:spPr>
          <a:xfrm>
            <a:off x="446887" y="171880"/>
            <a:ext cx="10983113" cy="735645"/>
          </a:xfrm>
        </p:spPr>
        <p:txBody>
          <a:bodyPr>
            <a:noAutofit/>
          </a:bodyPr>
          <a:lstStyle/>
          <a:p>
            <a:pPr algn="ctr"/>
            <a:r>
              <a:rPr lang="en-GB" sz="4400" b="1" dirty="0"/>
              <a:t>Pillar 8- Safety, Health and Environment</a:t>
            </a:r>
          </a:p>
        </p:txBody>
      </p:sp>
    </p:spTree>
    <p:extLst>
      <p:ext uri="{BB962C8B-B14F-4D97-AF65-F5344CB8AC3E}">
        <p14:creationId xmlns:p14="http://schemas.microsoft.com/office/powerpoint/2010/main" val="1244188019"/>
      </p:ext>
    </p:extLst>
  </p:cSld>
  <p:clrMapOvr>
    <a:masterClrMapping/>
  </p:clrMapOvr>
</p:sld>
</file>

<file path=ppt/theme/theme1.xml><?xml version="1.0" encoding="utf-8"?>
<a:theme xmlns:a="http://schemas.openxmlformats.org/drawingml/2006/main" name="HeadlinesVTI">
  <a:themeElements>
    <a:clrScheme name="AnalogousFromDarkSeedLeftStep">
      <a:dk1>
        <a:srgbClr val="000000"/>
      </a:dk1>
      <a:lt1>
        <a:srgbClr val="FFFFFF"/>
      </a:lt1>
      <a:dk2>
        <a:srgbClr val="1B2130"/>
      </a:dk2>
      <a:lt2>
        <a:srgbClr val="F0F3F1"/>
      </a:lt2>
      <a:accent1>
        <a:srgbClr val="D937B0"/>
      </a:accent1>
      <a:accent2>
        <a:srgbClr val="AC25C7"/>
      </a:accent2>
      <a:accent3>
        <a:srgbClr val="7B37D9"/>
      </a:accent3>
      <a:accent4>
        <a:srgbClr val="3A3ACC"/>
      </a:accent4>
      <a:accent5>
        <a:srgbClr val="377AD9"/>
      </a:accent5>
      <a:accent6>
        <a:srgbClr val="25ACC7"/>
      </a:accent6>
      <a:hlink>
        <a:srgbClr val="3F5FBF"/>
      </a:hlink>
      <a:folHlink>
        <a:srgbClr val="7F7F7F"/>
      </a:folHlink>
    </a:clrScheme>
    <a:fontScheme name="Custom 211">
      <a:majorFont>
        <a:latin typeface="Sitka Banner"/>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8000"/>
            <a:satMod val="170000"/>
          </a:schemeClr>
        </a:solidFill>
        <a:gradFill rotWithShape="1">
          <a:gsLst>
            <a:gs pos="0">
              <a:schemeClr val="phClr">
                <a:tint val="93000"/>
                <a:satMod val="16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adlinesVTI" id="{66EB4A02-0C0F-47F1-9F48-4E6882B9F967}" vid="{F3552358-4452-4FDA-9568-4F5DA32F7A60}"/>
    </a:ext>
  </a:extLst>
</a:theme>
</file>

<file path=docProps/app.xml><?xml version="1.0" encoding="utf-8"?>
<Properties xmlns="http://schemas.openxmlformats.org/officeDocument/2006/extended-properties" xmlns:vt="http://schemas.openxmlformats.org/officeDocument/2006/docPropsVTypes">
  <TotalTime>41273</TotalTime>
  <Words>2404</Words>
  <Application>Microsoft Office PowerPoint</Application>
  <PresentationFormat>Widescreen</PresentationFormat>
  <Paragraphs>167</Paragraphs>
  <Slides>42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Avenir Next LT Pro</vt:lpstr>
      <vt:lpstr>Sitka Banner</vt:lpstr>
      <vt:lpstr>HeadlinesVTI</vt:lpstr>
      <vt:lpstr>Total Productive Maintenance (TPM)</vt:lpstr>
      <vt:lpstr>1.  Avoid wastage in a quickly changing economic  environment                2.  Producing goods without reducing product quality 3.  Reduce cost 4.  Produce a low batch quantity at the earliest  possible time  </vt:lpstr>
      <vt:lpstr>1.  Adoption of the life cycle approach for improving  the overall performance of production equipment  2.  Improving productivity by highly motivated  workers which is achieved by job enrichment  3.  The use of voluntary small group activities for  identifying the cause of failure, possible plant and  equipment modifications</vt:lpstr>
      <vt:lpstr> To maximise the overall equipment effectiveness of individual and natural groups of assets within the factory  To establish a thorough system of preventative maintenance for the economic lifetime of the equipment  To integrate other business departments with the implementation of TPM including the internal customers and internal suppliers  To involve every employee from the managing director to the newest apprentice To promote the TPM process and objectives through highly motivated empowered, and autonomous </vt:lpstr>
      <vt:lpstr>Step 1: Proper understanding, commitment and active involvement of the top management is needed for this step Step 2: Training for TPM.  Training is be done based on the need.  Some need intensive training and some just an awareness</vt:lpstr>
      <vt:lpstr>PowerPoint Presentation</vt:lpstr>
      <vt:lpstr>1.  TPM starts with 5S.  Problems cannot be clearly seen  when the workplace is disorganised  2.  Cleaning and organising the workplace helps the team to  uncover problems  3.  Making problems visible is the first step of improvement      </vt:lpstr>
      <vt:lpstr> </vt:lpstr>
      <vt:lpstr>This means sorting and organising the items as critical, important, frequently used items, useless or items not needed as of now</vt:lpstr>
      <vt:lpstr>PowerPoint Presentation</vt:lpstr>
      <vt:lpstr>Seiton -  The concept here is that “Each item” has a place,  and only  one place - The items should be placed back after usage at the same  place - To identify items easily, nameplates and coloured tags are  used Seiso - Involves cleaning the workplace free of dirt, grease, oil  waste, scrap etc. </vt:lpstr>
      <vt:lpstr>Seiketsu: - Standardisation -  Employees discuss together and decide on standards  for keeping the workplace/machine/pathways neat and  clean -  Standards are implemented for the whole organisation  and tested regularly Shitsuke: - Self discipline -  Considering 5S as a way of life and bringing about self- discipline among employees of the organisation</vt:lpstr>
      <vt:lpstr>This pillar is geared towards developing operators to be able to take care of small maintenance tasks freeing up the skilled maintenance people to spend time on more value-added activity and technical reports</vt:lpstr>
      <vt:lpstr>PowerPoint Presentation</vt:lpstr>
      <vt:lpstr>Step 1: Train employees: - Educate employees about TPM and JH and its advantages Step 2: Initial clean-up of machines: - Arrange items needed for cleaning, employees should clean the equipment completely with the help of maintenance department Dust, stains, oils and grease are removed.  Take care of oil leaks, loose wires, loose nuts and worn-out parts  </vt:lpstr>
      <vt:lpstr>Step 3 Countermeasures: - Modify parts to prevent accumulation of dirt and dust and to prevent wear out of machine parts necessary action must be taken  Step 4 Tentative standards: - JH schedule followed strictly, including details like when, what and how inspection and lubrication should be done</vt:lpstr>
      <vt:lpstr>Step 5 General Inspection: - Employees are trained to improve technical skills and to use inspection manuals correctly Step 6 Autonomous Inspection: - New methods of cleaning and lubricating are used, each employee prepares his own autonomous schedule in consultation with supervisor Parts which have never given any problem or don’t need inspection are removed from the list permanently based on experience</vt:lpstr>
      <vt:lpstr>Step 6 Autonomous Inspection: Inspection that is made in preventive maintenance is included in JH and the frequency of clean up and inspection is reduced based on experience. Step 7 Standardisation: The surroundings of machinery are organised.  Items should organised such that there is searching and searching time is reduced. Work environment is modified such that here is no difficulty in getting any item and necessary spares for equipment is planned and procured</vt:lpstr>
      <vt:lpstr>-  “Kai” means change, and “zen” means good (for  the better) -  Basically, kaizen is for small improvements, but  carried out on a continual basis and involving all  people in the organisation -  The pillar is aimed at reducing issues in the  workplace that affect our efficiency -  By using a detailed and thorough procedure we  eliminate losses in a systematic method using  various kaizen tools</vt:lpstr>
      <vt:lpstr>-  The objective of TPM is maximisation of equipment  effectiveness -  TPM aims at maximisation of machine utilisation and  not merely machine availability maximisation -  Kaizen pursues efficient equipment, operator and  material and energy utilisation that are at extremes of  productivity and aims at achieving substantial effects -  Kaizen activities try to thoroughly eliminate 16 major  issues</vt:lpstr>
      <vt:lpstr>PowerPoint Presentation</vt:lpstr>
      <vt:lpstr>PowerPoint Presentation</vt:lpstr>
      <vt:lpstr>PowerPoint Presentation</vt:lpstr>
      <vt:lpstr>PowerPoint Presentation</vt:lpstr>
      <vt:lpstr>-  It aimed to have trouble free machines and  equipment producing defect free products for total  customer satisfaction -  With planned maintenance we evolve our efforts  from a reactive to proactive and use trained  maintenance staff to help train the operators to  better maintain the equipment</vt:lpstr>
      <vt:lpstr>1.  Zero equipment failure and breakdown 2.  Improve reliability and maintainability by 50% 3.  Reduce maintenance cost by 20% 4.  Ensure availability of spares all the time</vt:lpstr>
      <vt:lpstr>1.  Equipment evaluation and recording present status 2.  Restore deterioration and improve weakness 3.  Building up information management system 4.  Prepare time-based information system select  equipment, parts and members/and map out plan 5.  Prepare predictive maintenance system by  introducing equipment diagnostic techniques 6. Evaluation of planned maintenance </vt:lpstr>
      <vt:lpstr>-  Aimed towards customer delight through highest  quality through defect free manufacturing -  Focus is on eliminating non-conformances in a  systematic manner, much like focused improvement  gain an understanding of what parts of the  equipment affect product quality and begin to  eliminate current quality concerns, then move to  potential quality concerns</vt:lpstr>
      <vt:lpstr>-  Quality management activities are set to equipment  to prevent quality defects, based on basic concept  of maintaining perfect equipment to maintain  perfect quality of products -  The conditions are checked to verify that measured  values are within specifications to prevent defects -  The conditions are checked to verify that measured  values are within specifications to prevent defects</vt:lpstr>
      <vt:lpstr>-  Aims to have a multi-skilled revitalised employees  whose morale is high and who are eager to come to  work and perform all required functions effectively  and independently -  Education is given to operators to upgrade their  skills -  It is not sufficient to know only “know-how” but  they should also learn “know-why.”</vt:lpstr>
      <vt:lpstr>-  By experience they gain, “know-how” to overcome  problems -  This they do without knowing the root cause of the  problem and why they are doing so -  Hence it becomes necessary to train them on  knowing “know-why.” -  The goal is to create a factory full of experts</vt:lpstr>
      <vt:lpstr>The employees should be trained to achieve the four phases of skill Phase 1: Do not know Phase 2: Know the theory but cannot do Phase 3: Can do but cannot teach Phase 4: Can do and also teach</vt:lpstr>
      <vt:lpstr>1.  Setting policies and priorities and checking present status  of education and training 2.  Establishment of training system for operational and  maintenance skills 3.  Training the employees for upgrading the operational  and maintenance skills 4.  Preparing the training schedule 5.  Start off the systems for training 6.  Evaluation of activities and future approach</vt:lpstr>
      <vt:lpstr>-  Office TPM must be followed to improve  productivity, efficiency in the administrative  functions and identify and eliminate losses -  This includes analysing processes and procedures  towards increased office automation. -  Office TPM addresses twelve major losses</vt:lpstr>
      <vt:lpstr>1.  Processing loss 2.  Cost loss industry areas such as procurement,  accounts, marketing, sales leading to high  inventories 3.  Communication loss 4.  Idle loss 5.  Set-up loss 6.  Accuracy loss 7.  Office equipment breakdown</vt:lpstr>
      <vt:lpstr>8. Communication channel breakdown 9. Time spent on retrieval of information 10. Non-availability of correct online stock status 11. Customer complaints due to logistics 12. Expenses on emergency dispatches/purchases</vt:lpstr>
      <vt:lpstr>1.  Providing awareness about office TPM to all  support departments 2.  Helping them identify PQCDSM in each function in  relation to plant performance 3.  Identify the scope for improvement in each function 4.  Collect relevant data 5.  Help them to solve problems in their areas</vt:lpstr>
      <vt:lpstr>6.  Make up an activity board where progress is  monitored on both sides- results and actions along  with Kaizens 7.  Expand out to cover all employees and circles in all  functions</vt:lpstr>
      <vt:lpstr>-  Inventory reduction -  Lead time reduction of critical processes -  Motion and space losses - Retrieval time reduction -  Equalising workload</vt:lpstr>
      <vt:lpstr>P –  Production output lost due to want of materials,  manpower productivity, production output loss Q –  Mistakes in preparation of payments, invoices,  payroll, customer returns C –  Buying cost/unit produced, cost of logistics –  inbound/outbound, cost of carrying inventory, cost  of documentation, demurrage cost</vt:lpstr>
      <vt:lpstr>D –  Logistics losses (Delay in loading/unloading)  - Delay in delivery due to support functions  - Delay in payment to suppliers  - Delay in information S –  Safety in material handing/stores/logistics.  Safety  of soft and hard data M –  Number of Kaizens in office areas</vt:lpstr>
      <vt:lpstr>-  This area focuses to create a safe workplace and  surrounding area that is not damaged by our  processes or procedures -  This pillar will play an active role in each of the  other pillars on a regular basis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Andrew Thorn</dc:creator>
  <cp:lastModifiedBy>Andrew Thorn</cp:lastModifiedBy>
  <cp:revision>18</cp:revision>
  <dcterms:created xsi:type="dcterms:W3CDTF">2024-09-25T23:06:31Z</dcterms:created>
  <dcterms:modified xsi:type="dcterms:W3CDTF">2024-11-20T15:00:31Z</dcterms:modified>
</cp:coreProperties>
</file>