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2" r:id="rId4"/>
  </p:sldMasterIdLst>
  <p:notesMasterIdLst>
    <p:notesMasterId r:id="rId10"/>
  </p:notesMasterIdLst>
  <p:handoutMasterIdLst>
    <p:handoutMasterId r:id="rId11"/>
  </p:handoutMasterIdLst>
  <p:sldIdLst>
    <p:sldId id="262" r:id="rId5"/>
    <p:sldId id="268" r:id="rId6"/>
    <p:sldId id="269" r:id="rId7"/>
    <p:sldId id="270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0" autoAdjust="0"/>
    <p:restoredTop sz="94687"/>
  </p:normalViewPr>
  <p:slideViewPr>
    <p:cSldViewPr snapToGrid="0" snapToObjects="1">
      <p:cViewPr varScale="1">
        <p:scale>
          <a:sx n="53" d="100"/>
          <a:sy n="53" d="100"/>
        </p:scale>
        <p:origin x="59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BC40FD4-49E5-45F4-9F5F-D127674F3B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7B86CE-7533-4591-A533-3B285CBFBD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2818B-C764-43FB-9100-6BE58FDE1954}" type="datetimeFigureOut">
              <a:rPr lang="en-US" smtClean="0"/>
              <a:t>4/19/2024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97BB4A-C2FA-48DD-9F31-664DF2C9F7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0AB79-C081-43E8-B49C-BA9D38FCF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5F1E10-4074-4DC3-8E35-9146BD1FD82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812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BC4BE-0D73-E240-8B38-104FAC465A91}" type="datetimeFigureOut">
              <a:rPr lang="en-US" smtClean="0"/>
              <a:t>4/19/2024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8C15C5-0688-5345-99FC-721E08AD15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85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035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30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801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65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74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965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688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638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97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870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381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02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520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007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169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835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363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175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67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67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5" r:id="rId13"/>
    <p:sldLayoutId id="2147483826" r:id="rId14"/>
    <p:sldLayoutId id="2147483827" r:id="rId15"/>
    <p:sldLayoutId id="2147483828" r:id="rId16"/>
    <p:sldLayoutId id="214748382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ublicdomainpictures.net/view-image.php?image=22308&amp;picture=bebe-trabajando-en-un-portatil&amp;large=1&amp;jazyk=es" TargetMode="External"/><Relationship Id="rId4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obot operating a machine">
            <a:extLst>
              <a:ext uri="{FF2B5EF4-FFF2-40B4-BE49-F238E27FC236}">
                <a16:creationId xmlns:a16="http://schemas.microsoft.com/office/drawing/2014/main" id="{082DAC18-E623-0546-920C-6676DF6BBA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10"/>
            <a:ext cx="1225296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080833-6B30-404E-B0FA-39D7DC4B1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252958" cy="6857990"/>
          </a:xfrm>
        </p:spPr>
        <p:txBody>
          <a:bodyPr anchor="ctr">
            <a:noAutofit/>
          </a:bodyPr>
          <a:lstStyle/>
          <a:p>
            <a:r>
              <a:rPr lang="en-GB" sz="6000" b="1" dirty="0">
                <a:solidFill>
                  <a:srgbClr val="FF0000"/>
                </a:solidFill>
                <a:effectLst/>
              </a:rPr>
              <a:t>critical reflection on this Digital </a:t>
            </a:r>
            <a:br>
              <a:rPr lang="en-US" sz="6000" b="1" dirty="0">
                <a:solidFill>
                  <a:srgbClr val="FF0000"/>
                </a:solidFill>
                <a:effectLst/>
              </a:rPr>
            </a:br>
            <a:r>
              <a:rPr lang="en-GB" sz="6000" b="1" dirty="0">
                <a:solidFill>
                  <a:srgbClr val="FF0000"/>
                </a:solidFill>
                <a:effectLst/>
              </a:rPr>
              <a:t>Technologies Module</a:t>
            </a:r>
            <a:endParaRPr lang="en-US" sz="16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10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1CCDC-F84E-C7E9-4747-1FC626020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                               critical reflection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640B3-D2EE-BC1E-1BB2-38AB69331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511" y="2204178"/>
            <a:ext cx="9201462" cy="3432747"/>
          </a:xfrm>
        </p:spPr>
        <p:txBody>
          <a:bodyPr>
            <a:normAutofit fontScale="92500"/>
          </a:bodyPr>
          <a:lstStyle/>
          <a:p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Strengths of the Module: Digital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Technologie</a:t>
            </a:r>
            <a:endParaRPr lang="en-GB" b="1" i="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Here are some potential strengths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consider when reflecting on the digital technologies module are:</a:t>
            </a:r>
          </a:p>
          <a:p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the module cover a broad range of digital technologies and their applications</a:t>
            </a:r>
          </a:p>
          <a:p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 it provides a good foundation for understanding the digital world</a:t>
            </a:r>
          </a:p>
          <a:p>
            <a:r>
              <a:rPr lang="en-GB" b="1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Some specific modules I found very valuable to provide solid understandings </a:t>
            </a:r>
          </a:p>
          <a:p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And it strike a good balance between foundational knowledge and advanced concepts</a:t>
            </a:r>
            <a:endParaRPr lang="en-US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32061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3B92C98-2B9D-693D-9594-A9FC1F316500}"/>
              </a:ext>
            </a:extLst>
          </p:cNvPr>
          <p:cNvSpPr txBox="1"/>
          <p:nvPr/>
        </p:nvSpPr>
        <p:spPr>
          <a:xfrm>
            <a:off x="770119" y="291592"/>
            <a:ext cx="609724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1F1F1F"/>
                </a:solidFill>
                <a:effectLst/>
                <a:latin typeface="Google Sans"/>
              </a:rPr>
              <a:t>THE PROFESSIONALS IN DIGITAL AND ELECTRONICS INDUSTRY </a:t>
            </a:r>
            <a:r>
              <a:rPr lang="en-GB" b="1" dirty="0">
                <a:solidFill>
                  <a:srgbClr val="1F1F1F"/>
                </a:solidFill>
                <a:latin typeface="Google Sans"/>
              </a:rPr>
              <a:t>THEY USE</a:t>
            </a:r>
            <a:r>
              <a:rPr lang="en-GB" b="1" i="0" dirty="0">
                <a:solidFill>
                  <a:srgbClr val="1F1F1F"/>
                </a:solidFill>
                <a:effectLst/>
                <a:latin typeface="Google Sans"/>
              </a:rPr>
              <a:t> A WIDE RANGE OF DIGITAL RESOURCES AND SOFTWARE TO DESIGN, DEVELOP, TEST, AND PRODUCE ELECTRONIC DEVICES.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E9392A-D15F-5CB7-8170-CE5B5C926304}"/>
              </a:ext>
            </a:extLst>
          </p:cNvPr>
          <p:cNvSpPr txBox="1"/>
          <p:nvPr/>
        </p:nvSpPr>
        <p:spPr>
          <a:xfrm>
            <a:off x="3118522" y="2194087"/>
            <a:ext cx="24471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SOME OF THEM ARE: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E9E3CF-A74A-FB1B-8890-E17E5B7E48C0}"/>
              </a:ext>
            </a:extLst>
          </p:cNvPr>
          <p:cNvSpPr txBox="1"/>
          <p:nvPr/>
        </p:nvSpPr>
        <p:spPr>
          <a:xfrm rot="20018371">
            <a:off x="5551338" y="575839"/>
            <a:ext cx="45152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0" dirty="0">
                <a:solidFill>
                  <a:srgbClr val="1F1F1F"/>
                </a:solidFill>
                <a:effectLst/>
                <a:latin typeface="Google Sans"/>
              </a:rPr>
              <a:t>COMPUTER-AIDED DESIGN (CAD) SOFTWARE</a:t>
            </a:r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8C6C6F-A781-AE5F-CE16-BF71DD80D900}"/>
              </a:ext>
            </a:extLst>
          </p:cNvPr>
          <p:cNvSpPr txBox="1"/>
          <p:nvPr/>
        </p:nvSpPr>
        <p:spPr>
          <a:xfrm rot="20004771">
            <a:off x="5813838" y="785367"/>
            <a:ext cx="417568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This software is used to create digital models of electronic components, circuits, and systems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8ED4B1-77B1-1577-ED3B-E98DDB097D72}"/>
              </a:ext>
            </a:extLst>
          </p:cNvPr>
          <p:cNvSpPr txBox="1"/>
          <p:nvPr/>
        </p:nvSpPr>
        <p:spPr>
          <a:xfrm rot="21058201">
            <a:off x="6168343" y="2015277"/>
            <a:ext cx="60972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0" dirty="0">
                <a:solidFill>
                  <a:srgbClr val="1F1F1F"/>
                </a:solidFill>
                <a:effectLst/>
                <a:latin typeface="Google Sans"/>
              </a:rPr>
              <a:t>Electronic design automation (EDA) software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45FFE7-4E3B-6936-764F-55B1585A3FA3}"/>
              </a:ext>
            </a:extLst>
          </p:cNvPr>
          <p:cNvSpPr txBox="1"/>
          <p:nvPr/>
        </p:nvSpPr>
        <p:spPr>
          <a:xfrm rot="21070894">
            <a:off x="6064772" y="2241489"/>
            <a:ext cx="612722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1F1F1F"/>
                </a:solidFill>
                <a:effectLst/>
                <a:latin typeface="Google Sans"/>
              </a:rPr>
              <a:t>A suite of tools used for designing, simulating, and analysing electronic circuits</a:t>
            </a:r>
            <a:endParaRPr lang="en-US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266A456-A7C8-61EF-4E26-4905F91B55D8}"/>
              </a:ext>
            </a:extLst>
          </p:cNvPr>
          <p:cNvSpPr txBox="1"/>
          <p:nvPr/>
        </p:nvSpPr>
        <p:spPr>
          <a:xfrm rot="916246">
            <a:off x="8752354" y="5238955"/>
            <a:ext cx="6127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Version control systems (VCS)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12923D0-DEAD-B363-D20C-A8ECB1E75114}"/>
              </a:ext>
            </a:extLst>
          </p:cNvPr>
          <p:cNvSpPr txBox="1"/>
          <p:nvPr/>
        </p:nvSpPr>
        <p:spPr>
          <a:xfrm rot="929428">
            <a:off x="8652251" y="5217401"/>
            <a:ext cx="264623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These systems are used to track changes made to files over time.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F61AB6C-6E7D-9671-61FA-D44772ECC708}"/>
              </a:ext>
            </a:extLst>
          </p:cNvPr>
          <p:cNvSpPr txBox="1"/>
          <p:nvPr/>
        </p:nvSpPr>
        <p:spPr>
          <a:xfrm rot="20569121">
            <a:off x="153292" y="4626272"/>
            <a:ext cx="32446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1F1F1F"/>
                </a:solidFill>
                <a:effectLst/>
                <a:latin typeface="Google Sans"/>
              </a:rPr>
              <a:t>Project management software: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2CABC06-9085-704A-8F37-181BB27C20BB}"/>
              </a:ext>
            </a:extLst>
          </p:cNvPr>
          <p:cNvSpPr txBox="1"/>
          <p:nvPr/>
        </p:nvSpPr>
        <p:spPr>
          <a:xfrm rot="20590381">
            <a:off x="354122" y="5004929"/>
            <a:ext cx="254964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Helps teams stay organized, track progress,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44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  <p:bldP spid="17" grpId="0"/>
      <p:bldP spid="19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84CA7F-B696-4085-84C6-CD66881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1827306 h 3400925"/>
              <a:gd name="connsiteX3" fmla="*/ 3892296 w 6050278"/>
              <a:gd name="connsiteY3" fmla="*/ 1827306 h 3400925"/>
              <a:gd name="connsiteX4" fmla="*/ 3892296 w 6050278"/>
              <a:gd name="connsiteY4" fmla="*/ 3400925 h 3400925"/>
              <a:gd name="connsiteX5" fmla="*/ 0 w 6050278"/>
              <a:gd name="connsiteY5" fmla="*/ 3400925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1827306"/>
                </a:lnTo>
                <a:lnTo>
                  <a:pt x="3892296" y="1827306"/>
                </a:lnTo>
                <a:lnTo>
                  <a:pt x="3892296" y="3400925"/>
                </a:lnTo>
                <a:lnTo>
                  <a:pt x="0" y="34009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white certificate with blue ribbon and yellow sun&#10;&#10;Description automatically generated">
            <a:extLst>
              <a:ext uri="{FF2B5EF4-FFF2-40B4-BE49-F238E27FC236}">
                <a16:creationId xmlns:a16="http://schemas.microsoft.com/office/drawing/2014/main" id="{F8A2DC2C-E88C-75B9-F9F1-F4D8CC6F62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84419"/>
            <a:ext cx="2927073" cy="1953821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58A10F4-B847-4777-BC82-782F6FB3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3400925 h 3400925"/>
              <a:gd name="connsiteX3" fmla="*/ 2157982 w 6050278"/>
              <a:gd name="connsiteY3" fmla="*/ 3400925 h 3400925"/>
              <a:gd name="connsiteX4" fmla="*/ 2157982 w 6050278"/>
              <a:gd name="connsiteY4" fmla="*/ 1827306 h 3400925"/>
              <a:gd name="connsiteX5" fmla="*/ 0 w 6050278"/>
              <a:gd name="connsiteY5" fmla="*/ 1827306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3400925"/>
                </a:lnTo>
                <a:lnTo>
                  <a:pt x="2157982" y="3400925"/>
                </a:lnTo>
                <a:lnTo>
                  <a:pt x="2157982" y="1827306"/>
                </a:lnTo>
                <a:lnTo>
                  <a:pt x="0" y="1827306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3B597-C9A1-46EF-AB6B-71DF0B1ED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89159"/>
            <a:ext cx="6050278" cy="3368841"/>
          </a:xfrm>
          <a:custGeom>
            <a:avLst/>
            <a:gdLst>
              <a:gd name="connsiteX0" fmla="*/ 0 w 6050278"/>
              <a:gd name="connsiteY0" fmla="*/ 0 h 3368841"/>
              <a:gd name="connsiteX1" fmla="*/ 3892296 w 6050278"/>
              <a:gd name="connsiteY1" fmla="*/ 0 h 3368841"/>
              <a:gd name="connsiteX2" fmla="*/ 3892296 w 6050278"/>
              <a:gd name="connsiteY2" fmla="*/ 1541535 h 3368841"/>
              <a:gd name="connsiteX3" fmla="*/ 6050278 w 6050278"/>
              <a:gd name="connsiteY3" fmla="*/ 1541535 h 3368841"/>
              <a:gd name="connsiteX4" fmla="*/ 6050278 w 6050278"/>
              <a:gd name="connsiteY4" fmla="*/ 3368841 h 3368841"/>
              <a:gd name="connsiteX5" fmla="*/ 0 w 6050278"/>
              <a:gd name="connsiteY5" fmla="*/ 3368841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0" y="0"/>
                </a:moveTo>
                <a:lnTo>
                  <a:pt x="3892296" y="0"/>
                </a:lnTo>
                <a:lnTo>
                  <a:pt x="3892296" y="1541535"/>
                </a:lnTo>
                <a:lnTo>
                  <a:pt x="6050278" y="1541535"/>
                </a:lnTo>
                <a:lnTo>
                  <a:pt x="6050278" y="3368841"/>
                </a:lnTo>
                <a:lnTo>
                  <a:pt x="0" y="3368841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certificate of completion with blue ribbon and a yellow sun">
            <a:extLst>
              <a:ext uri="{FF2B5EF4-FFF2-40B4-BE49-F238E27FC236}">
                <a16:creationId xmlns:a16="http://schemas.microsoft.com/office/drawing/2014/main" id="{1135E2DA-3673-4E75-0232-920C12914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4049601"/>
            <a:ext cx="2927072" cy="195382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0B38421-369F-445C-9543-5BC17BC09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3489159"/>
            <a:ext cx="6050278" cy="3368841"/>
          </a:xfrm>
          <a:custGeom>
            <a:avLst/>
            <a:gdLst>
              <a:gd name="connsiteX0" fmla="*/ 2157982 w 6050278"/>
              <a:gd name="connsiteY0" fmla="*/ 0 h 3368841"/>
              <a:gd name="connsiteX1" fmla="*/ 6050278 w 6050278"/>
              <a:gd name="connsiteY1" fmla="*/ 0 h 3368841"/>
              <a:gd name="connsiteX2" fmla="*/ 6050278 w 6050278"/>
              <a:gd name="connsiteY2" fmla="*/ 3368841 h 3368841"/>
              <a:gd name="connsiteX3" fmla="*/ 0 w 6050278"/>
              <a:gd name="connsiteY3" fmla="*/ 3368841 h 3368841"/>
              <a:gd name="connsiteX4" fmla="*/ 0 w 6050278"/>
              <a:gd name="connsiteY4" fmla="*/ 1541535 h 3368841"/>
              <a:gd name="connsiteX5" fmla="*/ 2157982 w 6050278"/>
              <a:gd name="connsiteY5" fmla="*/ 1541535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2157982" y="0"/>
                </a:moveTo>
                <a:lnTo>
                  <a:pt x="6050278" y="0"/>
                </a:lnTo>
                <a:lnTo>
                  <a:pt x="6050278" y="3368841"/>
                </a:lnTo>
                <a:lnTo>
                  <a:pt x="0" y="3368841"/>
                </a:lnTo>
                <a:lnTo>
                  <a:pt x="0" y="1541535"/>
                </a:lnTo>
                <a:lnTo>
                  <a:pt x="2157982" y="154153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AA9CE81-CAF0-41E3-8E73-CAFA13A0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3736" y="1918638"/>
            <a:ext cx="4224528" cy="3020725"/>
          </a:xfrm>
          <a:custGeom>
            <a:avLst/>
            <a:gdLst>
              <a:gd name="connsiteX0" fmla="*/ 0 w 4224528"/>
              <a:gd name="connsiteY0" fmla="*/ 0 h 3020725"/>
              <a:gd name="connsiteX1" fmla="*/ 4224528 w 4224528"/>
              <a:gd name="connsiteY1" fmla="*/ 0 h 3020725"/>
              <a:gd name="connsiteX2" fmla="*/ 4224528 w 4224528"/>
              <a:gd name="connsiteY2" fmla="*/ 3020725 h 3020725"/>
              <a:gd name="connsiteX3" fmla="*/ 0 w 4224528"/>
              <a:gd name="connsiteY3" fmla="*/ 3020725 h 302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4528" h="3020725">
                <a:moveTo>
                  <a:pt x="0" y="0"/>
                </a:moveTo>
                <a:lnTo>
                  <a:pt x="4224528" y="0"/>
                </a:lnTo>
                <a:lnTo>
                  <a:pt x="4224528" y="3020725"/>
                </a:lnTo>
                <a:lnTo>
                  <a:pt x="0" y="30207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white certificate with blue text and blue ribbon&#10;&#10;Description automatically generated">
            <a:extLst>
              <a:ext uri="{FF2B5EF4-FFF2-40B4-BE49-F238E27FC236}">
                <a16:creationId xmlns:a16="http://schemas.microsoft.com/office/drawing/2014/main" id="{DA81BA95-7F9B-19A0-101B-AE360816C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5281" y="2240371"/>
            <a:ext cx="3561436" cy="2377259"/>
          </a:xfrm>
          <a:prstGeom prst="rect">
            <a:avLst/>
          </a:prstGeom>
        </p:spPr>
      </p:pic>
      <p:pic>
        <p:nvPicPr>
          <p:cNvPr id="5" name="Picture 4" descr="A white certificate with blue ribbon and text&#10;&#10;Description automatically generated">
            <a:extLst>
              <a:ext uri="{FF2B5EF4-FFF2-40B4-BE49-F238E27FC236}">
                <a16:creationId xmlns:a16="http://schemas.microsoft.com/office/drawing/2014/main" id="{7A0CA834-4718-E17B-0299-596C31AADD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1460" y="865219"/>
            <a:ext cx="2927072" cy="1953820"/>
          </a:xfrm>
          <a:prstGeom prst="rect">
            <a:avLst/>
          </a:prstGeom>
        </p:spPr>
      </p:pic>
      <p:pic>
        <p:nvPicPr>
          <p:cNvPr id="10" name="Picture 9" descr="A white certificate with blue ribbon and yellow sun&#10;&#10;Description automatically generated">
            <a:extLst>
              <a:ext uri="{FF2B5EF4-FFF2-40B4-BE49-F238E27FC236}">
                <a16:creationId xmlns:a16="http://schemas.microsoft.com/office/drawing/2014/main" id="{14F7FCBC-3F81-C734-F657-BD23F1F023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1460" y="4041685"/>
            <a:ext cx="2927071" cy="195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06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80833-6B30-404E-B0FA-39D7DC4B1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5098" y="2459398"/>
            <a:ext cx="4798142" cy="1793053"/>
          </a:xfrm>
        </p:spPr>
        <p:txBody>
          <a:bodyPr>
            <a:normAutofit/>
          </a:bodyPr>
          <a:lstStyle/>
          <a:p>
            <a:r>
              <a:rPr lang="en-US" b="1" dirty="0"/>
              <a:t>Thank </a:t>
            </a:r>
            <a:br>
              <a:rPr lang="en-US" b="1" dirty="0"/>
            </a:br>
            <a:r>
              <a:rPr lang="en-US" dirty="0"/>
              <a:t>You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49C5163-C20C-4544-B7B1-4C17B8DBE1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5098" y="4365523"/>
            <a:ext cx="4798140" cy="1793053"/>
          </a:xfrm>
        </p:spPr>
        <p:txBody>
          <a:bodyPr>
            <a:normAutofit/>
          </a:bodyPr>
          <a:lstStyle/>
          <a:p>
            <a:r>
              <a:rPr lang="en-US" dirty="0"/>
              <a:t>Adrian Peleski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2DAC18-E623-0546-920C-6676DF6BBA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/>
        </p:blipFill>
        <p:spPr>
          <a:xfrm>
            <a:off x="633999" y="1609468"/>
            <a:ext cx="5462001" cy="3645885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53806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1B8520-39D0-4E39-88E2-3CE8E9A6E44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F017D31-E675-491F-B600-F06278E25D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89A57F-CF3F-47C6-90BB-70331E72BC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School design</Template>
  <TotalTime>91</TotalTime>
  <Words>195</Words>
  <Application>Microsoft Office PowerPoint</Application>
  <PresentationFormat>Widescreen</PresentationFormat>
  <Paragraphs>22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Aharoni</vt:lpstr>
      <vt:lpstr>Arial</vt:lpstr>
      <vt:lpstr>Calibri</vt:lpstr>
      <vt:lpstr>Century Gothic</vt:lpstr>
      <vt:lpstr>Google Sans</vt:lpstr>
      <vt:lpstr>Mesh</vt:lpstr>
      <vt:lpstr>critical reflection on this Digital  Technologies Module</vt:lpstr>
      <vt:lpstr>                                critical reflection</vt:lpstr>
      <vt:lpstr>PowerPoint Presentation</vt:lpstr>
      <vt:lpstr>PowerPoint Presentation</vt:lpstr>
      <vt:lpstr>Thank 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reflection on this Digital  Technologies Module</dc:title>
  <dc:creator>Mihai-Adrian Peleski (2323370)</dc:creator>
  <cp:lastModifiedBy>Mihai-Adrian Peleski (2323370)</cp:lastModifiedBy>
  <cp:revision>3</cp:revision>
  <dcterms:created xsi:type="dcterms:W3CDTF">2024-03-27T17:32:16Z</dcterms:created>
  <dcterms:modified xsi:type="dcterms:W3CDTF">2024-04-19T20:30:28Z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