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diagrams/layout2.xml" ContentType="application/vnd.openxmlformats-officedocument.drawingml.diagramLayout+xml"/>
  <Override PartName="/ppt/notesSlides/notesSlide12.xml" ContentType="application/vnd.openxmlformats-officedocument.presentationml.notesSlide+xml"/>
  <Override PartName="/ppt/diagrams/layout1.xml" ContentType="application/vnd.openxmlformats-officedocument.drawingml.diagram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diagrams/colors2.xml" ContentType="application/vnd.openxmlformats-officedocument.drawingml.diagramColors+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5"/>
  </p:notesMasterIdLst>
  <p:handoutMasterIdLst>
    <p:handoutMasterId r:id="rId26"/>
  </p:handoutMasterIdLst>
  <p:sldIdLst>
    <p:sldId id="256" r:id="rId2"/>
    <p:sldId id="260" r:id="rId3"/>
    <p:sldId id="257" r:id="rId4"/>
    <p:sldId id="258" r:id="rId5"/>
    <p:sldId id="259" r:id="rId6"/>
    <p:sldId id="261" r:id="rId7"/>
    <p:sldId id="265" r:id="rId8"/>
    <p:sldId id="262" r:id="rId9"/>
    <p:sldId id="275" r:id="rId10"/>
    <p:sldId id="263" r:id="rId11"/>
    <p:sldId id="264" r:id="rId12"/>
    <p:sldId id="276" r:id="rId13"/>
    <p:sldId id="282" r:id="rId14"/>
    <p:sldId id="268" r:id="rId15"/>
    <p:sldId id="269" r:id="rId16"/>
    <p:sldId id="283" r:id="rId17"/>
    <p:sldId id="284" r:id="rId18"/>
    <p:sldId id="285" r:id="rId19"/>
    <p:sldId id="280" r:id="rId20"/>
    <p:sldId id="278" r:id="rId21"/>
    <p:sldId id="267" r:id="rId22"/>
    <p:sldId id="279" r:id="rId23"/>
    <p:sldId id="271"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61023" autoAdjust="0"/>
  </p:normalViewPr>
  <p:slideViewPr>
    <p:cSldViewPr>
      <p:cViewPr varScale="1">
        <p:scale>
          <a:sx n="44" d="100"/>
          <a:sy n="44" d="100"/>
        </p:scale>
        <p:origin x="-708" y="-9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6408"/>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D39A0B-C5AC-4E52-96BF-A2312A78B714}" type="doc">
      <dgm:prSet loTypeId="urn:microsoft.com/office/officeart/2005/8/layout/venn1" loCatId="relationship" qsTypeId="urn:microsoft.com/office/officeart/2005/8/quickstyle/simple1" qsCatId="simple" csTypeId="urn:microsoft.com/office/officeart/2005/8/colors/accent1_2" csCatId="accent1" phldr="1"/>
      <dgm:spPr/>
    </dgm:pt>
    <dgm:pt modelId="{11FEBECE-31B9-42B2-8D28-0398AE0E2C43}">
      <dgm:prSet phldrT="[Text]"/>
      <dgm:spPr/>
      <dgm:t>
        <a:bodyPr/>
        <a:lstStyle/>
        <a:p>
          <a:r>
            <a:rPr lang="en-GB" dirty="0" smtClean="0"/>
            <a:t>Pluralists</a:t>
          </a:r>
          <a:endParaRPr lang="en-GB" dirty="0"/>
        </a:p>
      </dgm:t>
    </dgm:pt>
    <dgm:pt modelId="{D6A84F61-BBC6-4A04-AC91-9DC50759D7DA}" type="parTrans" cxnId="{1F670D53-A8F1-4E18-B160-3FCBB1493F9D}">
      <dgm:prSet/>
      <dgm:spPr/>
      <dgm:t>
        <a:bodyPr/>
        <a:lstStyle/>
        <a:p>
          <a:endParaRPr lang="en-GB"/>
        </a:p>
      </dgm:t>
    </dgm:pt>
    <dgm:pt modelId="{91665A33-7493-4965-8B70-4E804F0BDACE}" type="sibTrans" cxnId="{1F670D53-A8F1-4E18-B160-3FCBB1493F9D}">
      <dgm:prSet/>
      <dgm:spPr/>
      <dgm:t>
        <a:bodyPr/>
        <a:lstStyle/>
        <a:p>
          <a:endParaRPr lang="en-GB"/>
        </a:p>
      </dgm:t>
    </dgm:pt>
    <dgm:pt modelId="{847A8922-A8F4-43D8-BEA5-1E81F04665B1}">
      <dgm:prSet phldrT="[Text]"/>
      <dgm:spPr/>
      <dgm:t>
        <a:bodyPr/>
        <a:lstStyle/>
        <a:p>
          <a:r>
            <a:rPr lang="en-GB" dirty="0" err="1" smtClean="0"/>
            <a:t>Unitarists</a:t>
          </a:r>
          <a:endParaRPr lang="en-GB" dirty="0"/>
        </a:p>
      </dgm:t>
    </dgm:pt>
    <dgm:pt modelId="{B7BBBE99-8E0A-4A38-9230-3EA6CEF4F5BB}" type="parTrans" cxnId="{CDD44501-2105-4F6F-827C-E6E5F1C13951}">
      <dgm:prSet/>
      <dgm:spPr/>
      <dgm:t>
        <a:bodyPr/>
        <a:lstStyle/>
        <a:p>
          <a:endParaRPr lang="en-GB"/>
        </a:p>
      </dgm:t>
    </dgm:pt>
    <dgm:pt modelId="{2051F01B-1F98-4A40-A640-441C2F148F9F}" type="sibTrans" cxnId="{CDD44501-2105-4F6F-827C-E6E5F1C13951}">
      <dgm:prSet/>
      <dgm:spPr/>
      <dgm:t>
        <a:bodyPr/>
        <a:lstStyle/>
        <a:p>
          <a:endParaRPr lang="en-GB"/>
        </a:p>
      </dgm:t>
    </dgm:pt>
    <dgm:pt modelId="{F9CB67EA-99BA-491D-A8A2-055D2A7DAD73}">
      <dgm:prSet phldrT="[Text]"/>
      <dgm:spPr/>
      <dgm:t>
        <a:bodyPr/>
        <a:lstStyle/>
        <a:p>
          <a:r>
            <a:rPr lang="en-GB" dirty="0" smtClean="0"/>
            <a:t>Radicals</a:t>
          </a:r>
          <a:endParaRPr lang="en-GB" dirty="0"/>
        </a:p>
      </dgm:t>
    </dgm:pt>
    <dgm:pt modelId="{F4D03619-4BBE-414D-9B4E-852516656B7D}" type="parTrans" cxnId="{ED7CAF6F-CA68-4765-8846-F0DCBD0C1737}">
      <dgm:prSet/>
      <dgm:spPr/>
      <dgm:t>
        <a:bodyPr/>
        <a:lstStyle/>
        <a:p>
          <a:endParaRPr lang="en-GB"/>
        </a:p>
      </dgm:t>
    </dgm:pt>
    <dgm:pt modelId="{3EC8E999-5537-449C-A0D0-A7DB5427CBDA}" type="sibTrans" cxnId="{ED7CAF6F-CA68-4765-8846-F0DCBD0C1737}">
      <dgm:prSet/>
      <dgm:spPr/>
      <dgm:t>
        <a:bodyPr/>
        <a:lstStyle/>
        <a:p>
          <a:endParaRPr lang="en-GB"/>
        </a:p>
      </dgm:t>
    </dgm:pt>
    <dgm:pt modelId="{E06CF36E-8E52-4290-AB8D-E765DBCFB54B}" type="pres">
      <dgm:prSet presAssocID="{2DD39A0B-C5AC-4E52-96BF-A2312A78B714}" presName="compositeShape" presStyleCnt="0">
        <dgm:presLayoutVars>
          <dgm:chMax val="7"/>
          <dgm:dir/>
          <dgm:resizeHandles val="exact"/>
        </dgm:presLayoutVars>
      </dgm:prSet>
      <dgm:spPr/>
    </dgm:pt>
    <dgm:pt modelId="{1160F6AC-B71D-425C-AF8E-258C947E7577}" type="pres">
      <dgm:prSet presAssocID="{11FEBECE-31B9-42B2-8D28-0398AE0E2C43}" presName="circ1" presStyleLbl="vennNode1" presStyleIdx="0" presStyleCnt="3"/>
      <dgm:spPr/>
      <dgm:t>
        <a:bodyPr/>
        <a:lstStyle/>
        <a:p>
          <a:endParaRPr lang="en-GB"/>
        </a:p>
      </dgm:t>
    </dgm:pt>
    <dgm:pt modelId="{7ED6AE70-47C7-4A55-AFB4-10C151F94E3B}" type="pres">
      <dgm:prSet presAssocID="{11FEBECE-31B9-42B2-8D28-0398AE0E2C43}" presName="circ1Tx" presStyleLbl="revTx" presStyleIdx="0" presStyleCnt="0">
        <dgm:presLayoutVars>
          <dgm:chMax val="0"/>
          <dgm:chPref val="0"/>
          <dgm:bulletEnabled val="1"/>
        </dgm:presLayoutVars>
      </dgm:prSet>
      <dgm:spPr/>
      <dgm:t>
        <a:bodyPr/>
        <a:lstStyle/>
        <a:p>
          <a:endParaRPr lang="en-GB"/>
        </a:p>
      </dgm:t>
    </dgm:pt>
    <dgm:pt modelId="{BB9BD42A-3EA5-4AE8-BF6A-24ED2D9AE2D4}" type="pres">
      <dgm:prSet presAssocID="{847A8922-A8F4-43D8-BEA5-1E81F04665B1}" presName="circ2" presStyleLbl="vennNode1" presStyleIdx="1" presStyleCnt="3"/>
      <dgm:spPr/>
      <dgm:t>
        <a:bodyPr/>
        <a:lstStyle/>
        <a:p>
          <a:endParaRPr lang="en-GB"/>
        </a:p>
      </dgm:t>
    </dgm:pt>
    <dgm:pt modelId="{6F2AB45D-CAD5-48CF-9782-DD335A8E739D}" type="pres">
      <dgm:prSet presAssocID="{847A8922-A8F4-43D8-BEA5-1E81F04665B1}" presName="circ2Tx" presStyleLbl="revTx" presStyleIdx="0" presStyleCnt="0">
        <dgm:presLayoutVars>
          <dgm:chMax val="0"/>
          <dgm:chPref val="0"/>
          <dgm:bulletEnabled val="1"/>
        </dgm:presLayoutVars>
      </dgm:prSet>
      <dgm:spPr/>
      <dgm:t>
        <a:bodyPr/>
        <a:lstStyle/>
        <a:p>
          <a:endParaRPr lang="en-GB"/>
        </a:p>
      </dgm:t>
    </dgm:pt>
    <dgm:pt modelId="{28DC2206-29FB-4A89-BBDB-63E55CA24C0C}" type="pres">
      <dgm:prSet presAssocID="{F9CB67EA-99BA-491D-A8A2-055D2A7DAD73}" presName="circ3" presStyleLbl="vennNode1" presStyleIdx="2" presStyleCnt="3"/>
      <dgm:spPr/>
      <dgm:t>
        <a:bodyPr/>
        <a:lstStyle/>
        <a:p>
          <a:endParaRPr lang="en-GB"/>
        </a:p>
      </dgm:t>
    </dgm:pt>
    <dgm:pt modelId="{AE87E887-389F-47F2-A82F-16124EDD298C}" type="pres">
      <dgm:prSet presAssocID="{F9CB67EA-99BA-491D-A8A2-055D2A7DAD73}" presName="circ3Tx" presStyleLbl="revTx" presStyleIdx="0" presStyleCnt="0">
        <dgm:presLayoutVars>
          <dgm:chMax val="0"/>
          <dgm:chPref val="0"/>
          <dgm:bulletEnabled val="1"/>
        </dgm:presLayoutVars>
      </dgm:prSet>
      <dgm:spPr/>
      <dgm:t>
        <a:bodyPr/>
        <a:lstStyle/>
        <a:p>
          <a:endParaRPr lang="en-GB"/>
        </a:p>
      </dgm:t>
    </dgm:pt>
  </dgm:ptLst>
  <dgm:cxnLst>
    <dgm:cxn modelId="{1F670D53-A8F1-4E18-B160-3FCBB1493F9D}" srcId="{2DD39A0B-C5AC-4E52-96BF-A2312A78B714}" destId="{11FEBECE-31B9-42B2-8D28-0398AE0E2C43}" srcOrd="0" destOrd="0" parTransId="{D6A84F61-BBC6-4A04-AC91-9DC50759D7DA}" sibTransId="{91665A33-7493-4965-8B70-4E804F0BDACE}"/>
    <dgm:cxn modelId="{95054619-45B2-4359-BFC7-2688EE8D12D9}" type="presOf" srcId="{2DD39A0B-C5AC-4E52-96BF-A2312A78B714}" destId="{E06CF36E-8E52-4290-AB8D-E765DBCFB54B}" srcOrd="0" destOrd="0" presId="urn:microsoft.com/office/officeart/2005/8/layout/venn1"/>
    <dgm:cxn modelId="{4ABB717E-FBB1-4E4D-9DD2-7DDB4767B188}" type="presOf" srcId="{11FEBECE-31B9-42B2-8D28-0398AE0E2C43}" destId="{7ED6AE70-47C7-4A55-AFB4-10C151F94E3B}" srcOrd="1" destOrd="0" presId="urn:microsoft.com/office/officeart/2005/8/layout/venn1"/>
    <dgm:cxn modelId="{7AC22F18-BB9F-41E5-8B1B-83A7D7B9F4CB}" type="presOf" srcId="{F9CB67EA-99BA-491D-A8A2-055D2A7DAD73}" destId="{AE87E887-389F-47F2-A82F-16124EDD298C}" srcOrd="1" destOrd="0" presId="urn:microsoft.com/office/officeart/2005/8/layout/venn1"/>
    <dgm:cxn modelId="{ED7CAF6F-CA68-4765-8846-F0DCBD0C1737}" srcId="{2DD39A0B-C5AC-4E52-96BF-A2312A78B714}" destId="{F9CB67EA-99BA-491D-A8A2-055D2A7DAD73}" srcOrd="2" destOrd="0" parTransId="{F4D03619-4BBE-414D-9B4E-852516656B7D}" sibTransId="{3EC8E999-5537-449C-A0D0-A7DB5427CBDA}"/>
    <dgm:cxn modelId="{A68C1DBA-4156-4F2F-80BC-64368E980AA0}" type="presOf" srcId="{847A8922-A8F4-43D8-BEA5-1E81F04665B1}" destId="{BB9BD42A-3EA5-4AE8-BF6A-24ED2D9AE2D4}" srcOrd="0" destOrd="0" presId="urn:microsoft.com/office/officeart/2005/8/layout/venn1"/>
    <dgm:cxn modelId="{DC95099D-1E85-46EB-976C-3966D89ECA68}" type="presOf" srcId="{847A8922-A8F4-43D8-BEA5-1E81F04665B1}" destId="{6F2AB45D-CAD5-48CF-9782-DD335A8E739D}" srcOrd="1" destOrd="0" presId="urn:microsoft.com/office/officeart/2005/8/layout/venn1"/>
    <dgm:cxn modelId="{CDD44501-2105-4F6F-827C-E6E5F1C13951}" srcId="{2DD39A0B-C5AC-4E52-96BF-A2312A78B714}" destId="{847A8922-A8F4-43D8-BEA5-1E81F04665B1}" srcOrd="1" destOrd="0" parTransId="{B7BBBE99-8E0A-4A38-9230-3EA6CEF4F5BB}" sibTransId="{2051F01B-1F98-4A40-A640-441C2F148F9F}"/>
    <dgm:cxn modelId="{D885BDC3-F8FE-425A-B547-4715270965D1}" type="presOf" srcId="{F9CB67EA-99BA-491D-A8A2-055D2A7DAD73}" destId="{28DC2206-29FB-4A89-BBDB-63E55CA24C0C}" srcOrd="0" destOrd="0" presId="urn:microsoft.com/office/officeart/2005/8/layout/venn1"/>
    <dgm:cxn modelId="{08CD395A-9940-4225-85EA-21014A00C141}" type="presOf" srcId="{11FEBECE-31B9-42B2-8D28-0398AE0E2C43}" destId="{1160F6AC-B71D-425C-AF8E-258C947E7577}" srcOrd="0" destOrd="0" presId="urn:microsoft.com/office/officeart/2005/8/layout/venn1"/>
    <dgm:cxn modelId="{D6F4D006-2C14-4213-9EF6-863B81AC35B3}" type="presParOf" srcId="{E06CF36E-8E52-4290-AB8D-E765DBCFB54B}" destId="{1160F6AC-B71D-425C-AF8E-258C947E7577}" srcOrd="0" destOrd="0" presId="urn:microsoft.com/office/officeart/2005/8/layout/venn1"/>
    <dgm:cxn modelId="{A515864D-45A2-4C95-AC1A-C0376F746809}" type="presParOf" srcId="{E06CF36E-8E52-4290-AB8D-E765DBCFB54B}" destId="{7ED6AE70-47C7-4A55-AFB4-10C151F94E3B}" srcOrd="1" destOrd="0" presId="urn:microsoft.com/office/officeart/2005/8/layout/venn1"/>
    <dgm:cxn modelId="{EAECFE79-BE50-400B-864C-76236E6E5F06}" type="presParOf" srcId="{E06CF36E-8E52-4290-AB8D-E765DBCFB54B}" destId="{BB9BD42A-3EA5-4AE8-BF6A-24ED2D9AE2D4}" srcOrd="2" destOrd="0" presId="urn:microsoft.com/office/officeart/2005/8/layout/venn1"/>
    <dgm:cxn modelId="{31FEA5FD-C6C6-45EA-AADF-CF324E9D24A3}" type="presParOf" srcId="{E06CF36E-8E52-4290-AB8D-E765DBCFB54B}" destId="{6F2AB45D-CAD5-48CF-9782-DD335A8E739D}" srcOrd="3" destOrd="0" presId="urn:microsoft.com/office/officeart/2005/8/layout/venn1"/>
    <dgm:cxn modelId="{5155F83F-B409-4A32-A370-B3752F4C3313}" type="presParOf" srcId="{E06CF36E-8E52-4290-AB8D-E765DBCFB54B}" destId="{28DC2206-29FB-4A89-BBDB-63E55CA24C0C}" srcOrd="4" destOrd="0" presId="urn:microsoft.com/office/officeart/2005/8/layout/venn1"/>
    <dgm:cxn modelId="{6ABE8A91-D854-4DEF-B297-F48A493FDE5C}" type="presParOf" srcId="{E06CF36E-8E52-4290-AB8D-E765DBCFB54B}" destId="{AE87E887-389F-47F2-A82F-16124EDD298C}" srcOrd="5" destOrd="0" presId="urn:microsoft.com/office/officeart/2005/8/layout/venn1"/>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76B0502-C66F-40E2-BEB7-FD65529E64CB}" type="doc">
      <dgm:prSet loTypeId="urn:microsoft.com/office/officeart/2005/8/layout/venn1" loCatId="relationship" qsTypeId="urn:microsoft.com/office/officeart/2005/8/quickstyle/simple1" qsCatId="simple" csTypeId="urn:microsoft.com/office/officeart/2005/8/colors/accent1_2" csCatId="accent1" phldr="1"/>
      <dgm:spPr/>
    </dgm:pt>
    <dgm:pt modelId="{9521324E-3B1F-4BA0-B49E-5E34C2E83B02}">
      <dgm:prSet phldrT="[Text]" custT="1"/>
      <dgm:spPr/>
      <dgm:t>
        <a:bodyPr/>
        <a:lstStyle/>
        <a:p>
          <a:r>
            <a:rPr lang="en-GB" sz="1400" dirty="0" smtClean="0"/>
            <a:t>Advisory</a:t>
          </a:r>
        </a:p>
        <a:p>
          <a:r>
            <a:rPr lang="en-GB" sz="1400" dirty="0" smtClean="0"/>
            <a:t>Conciliation and </a:t>
          </a:r>
        </a:p>
        <a:p>
          <a:r>
            <a:rPr lang="en-GB" sz="1400" dirty="0" smtClean="0"/>
            <a:t>Arbitration </a:t>
          </a:r>
        </a:p>
        <a:p>
          <a:r>
            <a:rPr lang="en-GB" sz="1400" dirty="0" smtClean="0"/>
            <a:t>Service</a:t>
          </a:r>
          <a:endParaRPr lang="en-GB" sz="1400" dirty="0"/>
        </a:p>
      </dgm:t>
    </dgm:pt>
    <dgm:pt modelId="{B26DF5F2-467A-44AB-A342-9E88035F0B0A}" type="parTrans" cxnId="{C659FA04-64C1-4B84-ACEB-BD85FB60D885}">
      <dgm:prSet/>
      <dgm:spPr/>
      <dgm:t>
        <a:bodyPr/>
        <a:lstStyle/>
        <a:p>
          <a:endParaRPr lang="en-GB"/>
        </a:p>
      </dgm:t>
    </dgm:pt>
    <dgm:pt modelId="{BFEF3384-7D8B-4FE4-A4E2-BA0E27BE735F}" type="sibTrans" cxnId="{C659FA04-64C1-4B84-ACEB-BD85FB60D885}">
      <dgm:prSet/>
      <dgm:spPr/>
      <dgm:t>
        <a:bodyPr/>
        <a:lstStyle/>
        <a:p>
          <a:endParaRPr lang="en-GB"/>
        </a:p>
      </dgm:t>
    </dgm:pt>
    <dgm:pt modelId="{4CD262DC-724F-4299-B186-E1637A84F89E}">
      <dgm:prSet phldrT="[Text]"/>
      <dgm:spPr/>
      <dgm:t>
        <a:bodyPr/>
        <a:lstStyle/>
        <a:p>
          <a:r>
            <a:rPr lang="en-GB" dirty="0" smtClean="0"/>
            <a:t>Central Arbitration Committee</a:t>
          </a:r>
          <a:endParaRPr lang="en-GB" dirty="0"/>
        </a:p>
      </dgm:t>
    </dgm:pt>
    <dgm:pt modelId="{9507D388-02F9-452D-8D49-B915F12D9A06}" type="parTrans" cxnId="{6B6FE23F-FA80-4EAA-B5E7-749BBEC54944}">
      <dgm:prSet/>
      <dgm:spPr/>
      <dgm:t>
        <a:bodyPr/>
        <a:lstStyle/>
        <a:p>
          <a:endParaRPr lang="en-GB"/>
        </a:p>
      </dgm:t>
    </dgm:pt>
    <dgm:pt modelId="{B0B7EBED-E336-433B-9CB9-A472539BD66B}" type="sibTrans" cxnId="{6B6FE23F-FA80-4EAA-B5E7-749BBEC54944}">
      <dgm:prSet/>
      <dgm:spPr/>
      <dgm:t>
        <a:bodyPr/>
        <a:lstStyle/>
        <a:p>
          <a:endParaRPr lang="en-GB"/>
        </a:p>
      </dgm:t>
    </dgm:pt>
    <dgm:pt modelId="{CB25DCD2-7C9C-4CA7-BD7C-2C5DA983BF11}">
      <dgm:prSet phldrT="[Text]" custT="1"/>
      <dgm:spPr/>
      <dgm:t>
        <a:bodyPr/>
        <a:lstStyle/>
        <a:p>
          <a:r>
            <a:rPr lang="en-GB" sz="1400" dirty="0" smtClean="0"/>
            <a:t>Certification Officer</a:t>
          </a:r>
          <a:endParaRPr lang="en-GB" sz="1400" dirty="0"/>
        </a:p>
      </dgm:t>
    </dgm:pt>
    <dgm:pt modelId="{D3BE1632-EE96-458E-A133-862FC089D688}" type="parTrans" cxnId="{FDD1722C-40AD-422E-904B-2FDFAB69BCB3}">
      <dgm:prSet/>
      <dgm:spPr/>
      <dgm:t>
        <a:bodyPr/>
        <a:lstStyle/>
        <a:p>
          <a:endParaRPr lang="en-GB"/>
        </a:p>
      </dgm:t>
    </dgm:pt>
    <dgm:pt modelId="{FC768658-0A9F-4F60-B139-A23EEC7E5B7E}" type="sibTrans" cxnId="{FDD1722C-40AD-422E-904B-2FDFAB69BCB3}">
      <dgm:prSet/>
      <dgm:spPr/>
      <dgm:t>
        <a:bodyPr/>
        <a:lstStyle/>
        <a:p>
          <a:endParaRPr lang="en-GB"/>
        </a:p>
      </dgm:t>
    </dgm:pt>
    <dgm:pt modelId="{8FC037CF-DD05-4AE7-8544-CDC1E1A22622}">
      <dgm:prSet custT="1"/>
      <dgm:spPr/>
      <dgm:t>
        <a:bodyPr/>
        <a:lstStyle/>
        <a:p>
          <a:r>
            <a:rPr lang="en-GB" sz="1400" dirty="0" smtClean="0"/>
            <a:t>Employment Tribunal System</a:t>
          </a:r>
          <a:endParaRPr lang="en-GB" sz="1400" dirty="0"/>
        </a:p>
      </dgm:t>
    </dgm:pt>
    <dgm:pt modelId="{85881E9D-7170-428F-8B48-FD67811FE75F}" type="parTrans" cxnId="{C87DB72E-8E76-4412-B4B7-11BF780ABD48}">
      <dgm:prSet/>
      <dgm:spPr/>
      <dgm:t>
        <a:bodyPr/>
        <a:lstStyle/>
        <a:p>
          <a:endParaRPr lang="en-GB"/>
        </a:p>
      </dgm:t>
    </dgm:pt>
    <dgm:pt modelId="{A9959AE0-0F5E-4F61-81DC-890EA789927E}" type="sibTrans" cxnId="{C87DB72E-8E76-4412-B4B7-11BF780ABD48}">
      <dgm:prSet/>
      <dgm:spPr/>
      <dgm:t>
        <a:bodyPr/>
        <a:lstStyle/>
        <a:p>
          <a:endParaRPr lang="en-GB"/>
        </a:p>
      </dgm:t>
    </dgm:pt>
    <dgm:pt modelId="{8FF601F0-1B3B-4E73-A6C3-D97ECECEBBE4}" type="pres">
      <dgm:prSet presAssocID="{976B0502-C66F-40E2-BEB7-FD65529E64CB}" presName="compositeShape" presStyleCnt="0">
        <dgm:presLayoutVars>
          <dgm:chMax val="7"/>
          <dgm:dir/>
          <dgm:resizeHandles val="exact"/>
        </dgm:presLayoutVars>
      </dgm:prSet>
      <dgm:spPr/>
    </dgm:pt>
    <dgm:pt modelId="{43E30078-DC99-485F-A678-1F14A56858EF}" type="pres">
      <dgm:prSet presAssocID="{9521324E-3B1F-4BA0-B49E-5E34C2E83B02}" presName="circ1" presStyleLbl="vennNode1" presStyleIdx="0" presStyleCnt="4" custLinFactNeighborX="435" custLinFactNeighborY="-4828"/>
      <dgm:spPr/>
      <dgm:t>
        <a:bodyPr/>
        <a:lstStyle/>
        <a:p>
          <a:endParaRPr lang="en-GB"/>
        </a:p>
      </dgm:t>
    </dgm:pt>
    <dgm:pt modelId="{7D64FA07-E1C8-48E4-B985-D2B1FC595EFB}" type="pres">
      <dgm:prSet presAssocID="{9521324E-3B1F-4BA0-B49E-5E34C2E83B02}" presName="circ1Tx" presStyleLbl="revTx" presStyleIdx="0" presStyleCnt="0">
        <dgm:presLayoutVars>
          <dgm:chMax val="0"/>
          <dgm:chPref val="0"/>
          <dgm:bulletEnabled val="1"/>
        </dgm:presLayoutVars>
      </dgm:prSet>
      <dgm:spPr/>
      <dgm:t>
        <a:bodyPr/>
        <a:lstStyle/>
        <a:p>
          <a:endParaRPr lang="en-GB"/>
        </a:p>
      </dgm:t>
    </dgm:pt>
    <dgm:pt modelId="{63E3F220-0B26-477E-A6B0-52FEF67BECA1}" type="pres">
      <dgm:prSet presAssocID="{8FC037CF-DD05-4AE7-8544-CDC1E1A22622}" presName="circ2" presStyleLbl="vennNode1" presStyleIdx="1" presStyleCnt="4" custScaleX="119592" custLinFactNeighborX="2716" custLinFactNeighborY="-105"/>
      <dgm:spPr/>
      <dgm:t>
        <a:bodyPr/>
        <a:lstStyle/>
        <a:p>
          <a:endParaRPr lang="en-GB"/>
        </a:p>
      </dgm:t>
    </dgm:pt>
    <dgm:pt modelId="{C26F9920-964C-4C49-8114-2DA9F9DBC857}" type="pres">
      <dgm:prSet presAssocID="{8FC037CF-DD05-4AE7-8544-CDC1E1A22622}" presName="circ2Tx" presStyleLbl="revTx" presStyleIdx="0" presStyleCnt="0">
        <dgm:presLayoutVars>
          <dgm:chMax val="0"/>
          <dgm:chPref val="0"/>
          <dgm:bulletEnabled val="1"/>
        </dgm:presLayoutVars>
      </dgm:prSet>
      <dgm:spPr/>
      <dgm:t>
        <a:bodyPr/>
        <a:lstStyle/>
        <a:p>
          <a:endParaRPr lang="en-GB"/>
        </a:p>
      </dgm:t>
    </dgm:pt>
    <dgm:pt modelId="{04009932-467D-46EA-A198-08F4803533E9}" type="pres">
      <dgm:prSet presAssocID="{4CD262DC-724F-4299-B186-E1637A84F89E}" presName="circ3" presStyleLbl="vennNode1" presStyleIdx="2" presStyleCnt="4"/>
      <dgm:spPr/>
      <dgm:t>
        <a:bodyPr/>
        <a:lstStyle/>
        <a:p>
          <a:endParaRPr lang="en-GB"/>
        </a:p>
      </dgm:t>
    </dgm:pt>
    <dgm:pt modelId="{AA80F613-8109-4871-B45F-BDB8F831BDE1}" type="pres">
      <dgm:prSet presAssocID="{4CD262DC-724F-4299-B186-E1637A84F89E}" presName="circ3Tx" presStyleLbl="revTx" presStyleIdx="0" presStyleCnt="0">
        <dgm:presLayoutVars>
          <dgm:chMax val="0"/>
          <dgm:chPref val="0"/>
          <dgm:bulletEnabled val="1"/>
        </dgm:presLayoutVars>
      </dgm:prSet>
      <dgm:spPr/>
      <dgm:t>
        <a:bodyPr/>
        <a:lstStyle/>
        <a:p>
          <a:endParaRPr lang="en-GB"/>
        </a:p>
      </dgm:t>
    </dgm:pt>
    <dgm:pt modelId="{E6CA2635-F206-4EE8-B602-5E36B57AD3AD}" type="pres">
      <dgm:prSet presAssocID="{CB25DCD2-7C9C-4CA7-BD7C-2C5DA983BF11}" presName="circ4" presStyleLbl="vennNode1" presStyleIdx="3" presStyleCnt="4" custScaleX="122035" custLinFactNeighborX="-2449" custLinFactNeighborY="2955"/>
      <dgm:spPr/>
      <dgm:t>
        <a:bodyPr/>
        <a:lstStyle/>
        <a:p>
          <a:endParaRPr lang="en-GB"/>
        </a:p>
      </dgm:t>
    </dgm:pt>
    <dgm:pt modelId="{64570B44-C54C-4FBF-8519-9E9EDCD56B3E}" type="pres">
      <dgm:prSet presAssocID="{CB25DCD2-7C9C-4CA7-BD7C-2C5DA983BF11}" presName="circ4Tx" presStyleLbl="revTx" presStyleIdx="0" presStyleCnt="0">
        <dgm:presLayoutVars>
          <dgm:chMax val="0"/>
          <dgm:chPref val="0"/>
          <dgm:bulletEnabled val="1"/>
        </dgm:presLayoutVars>
      </dgm:prSet>
      <dgm:spPr/>
      <dgm:t>
        <a:bodyPr/>
        <a:lstStyle/>
        <a:p>
          <a:endParaRPr lang="en-GB"/>
        </a:p>
      </dgm:t>
    </dgm:pt>
  </dgm:ptLst>
  <dgm:cxnLst>
    <dgm:cxn modelId="{56E22CCC-6D1A-443B-88A9-59B77F366BCE}" type="presOf" srcId="{4CD262DC-724F-4299-B186-E1637A84F89E}" destId="{04009932-467D-46EA-A198-08F4803533E9}" srcOrd="0" destOrd="0" presId="urn:microsoft.com/office/officeart/2005/8/layout/venn1"/>
    <dgm:cxn modelId="{C659FA04-64C1-4B84-ACEB-BD85FB60D885}" srcId="{976B0502-C66F-40E2-BEB7-FD65529E64CB}" destId="{9521324E-3B1F-4BA0-B49E-5E34C2E83B02}" srcOrd="0" destOrd="0" parTransId="{B26DF5F2-467A-44AB-A342-9E88035F0B0A}" sibTransId="{BFEF3384-7D8B-4FE4-A4E2-BA0E27BE735F}"/>
    <dgm:cxn modelId="{E768347C-DA6B-4CB8-923F-F232460C1866}" type="presOf" srcId="{8FC037CF-DD05-4AE7-8544-CDC1E1A22622}" destId="{C26F9920-964C-4C49-8114-2DA9F9DBC857}" srcOrd="1" destOrd="0" presId="urn:microsoft.com/office/officeart/2005/8/layout/venn1"/>
    <dgm:cxn modelId="{7ECE8F5C-C98E-4C42-89D8-0A012747E5C9}" type="presOf" srcId="{9521324E-3B1F-4BA0-B49E-5E34C2E83B02}" destId="{43E30078-DC99-485F-A678-1F14A56858EF}" srcOrd="0" destOrd="0" presId="urn:microsoft.com/office/officeart/2005/8/layout/venn1"/>
    <dgm:cxn modelId="{6B6FE23F-FA80-4EAA-B5E7-749BBEC54944}" srcId="{976B0502-C66F-40E2-BEB7-FD65529E64CB}" destId="{4CD262DC-724F-4299-B186-E1637A84F89E}" srcOrd="2" destOrd="0" parTransId="{9507D388-02F9-452D-8D49-B915F12D9A06}" sibTransId="{B0B7EBED-E336-433B-9CB9-A472539BD66B}"/>
    <dgm:cxn modelId="{0C4A20A4-B55F-4951-9488-FD22DB3D9C15}" type="presOf" srcId="{CB25DCD2-7C9C-4CA7-BD7C-2C5DA983BF11}" destId="{E6CA2635-F206-4EE8-B602-5E36B57AD3AD}" srcOrd="0" destOrd="0" presId="urn:microsoft.com/office/officeart/2005/8/layout/venn1"/>
    <dgm:cxn modelId="{F11786D0-2CD5-4D49-8B1C-6B7B9626D775}" type="presOf" srcId="{8FC037CF-DD05-4AE7-8544-CDC1E1A22622}" destId="{63E3F220-0B26-477E-A6B0-52FEF67BECA1}" srcOrd="0" destOrd="0" presId="urn:microsoft.com/office/officeart/2005/8/layout/venn1"/>
    <dgm:cxn modelId="{FDD1722C-40AD-422E-904B-2FDFAB69BCB3}" srcId="{976B0502-C66F-40E2-BEB7-FD65529E64CB}" destId="{CB25DCD2-7C9C-4CA7-BD7C-2C5DA983BF11}" srcOrd="3" destOrd="0" parTransId="{D3BE1632-EE96-458E-A133-862FC089D688}" sibTransId="{FC768658-0A9F-4F60-B139-A23EEC7E5B7E}"/>
    <dgm:cxn modelId="{C87DB72E-8E76-4412-B4B7-11BF780ABD48}" srcId="{976B0502-C66F-40E2-BEB7-FD65529E64CB}" destId="{8FC037CF-DD05-4AE7-8544-CDC1E1A22622}" srcOrd="1" destOrd="0" parTransId="{85881E9D-7170-428F-8B48-FD67811FE75F}" sibTransId="{A9959AE0-0F5E-4F61-81DC-890EA789927E}"/>
    <dgm:cxn modelId="{6DF8FF7F-E0E9-43D4-9F30-F7C26AD329C4}" type="presOf" srcId="{9521324E-3B1F-4BA0-B49E-5E34C2E83B02}" destId="{7D64FA07-E1C8-48E4-B985-D2B1FC595EFB}" srcOrd="1" destOrd="0" presId="urn:microsoft.com/office/officeart/2005/8/layout/venn1"/>
    <dgm:cxn modelId="{225F951E-09E5-477C-9D50-BB604AF1C7A3}" type="presOf" srcId="{4CD262DC-724F-4299-B186-E1637A84F89E}" destId="{AA80F613-8109-4871-B45F-BDB8F831BDE1}" srcOrd="1" destOrd="0" presId="urn:microsoft.com/office/officeart/2005/8/layout/venn1"/>
    <dgm:cxn modelId="{44440DC8-70F7-4D3B-BCC4-2F34B1152D91}" type="presOf" srcId="{CB25DCD2-7C9C-4CA7-BD7C-2C5DA983BF11}" destId="{64570B44-C54C-4FBF-8519-9E9EDCD56B3E}" srcOrd="1" destOrd="0" presId="urn:microsoft.com/office/officeart/2005/8/layout/venn1"/>
    <dgm:cxn modelId="{FF5741FF-E824-455C-847A-49048594A2DA}" type="presOf" srcId="{976B0502-C66F-40E2-BEB7-FD65529E64CB}" destId="{8FF601F0-1B3B-4E73-A6C3-D97ECECEBBE4}" srcOrd="0" destOrd="0" presId="urn:microsoft.com/office/officeart/2005/8/layout/venn1"/>
    <dgm:cxn modelId="{39BD222B-B6BE-47B7-8548-3297244F00F9}" type="presParOf" srcId="{8FF601F0-1B3B-4E73-A6C3-D97ECECEBBE4}" destId="{43E30078-DC99-485F-A678-1F14A56858EF}" srcOrd="0" destOrd="0" presId="urn:microsoft.com/office/officeart/2005/8/layout/venn1"/>
    <dgm:cxn modelId="{D231181A-F6BC-4395-9A26-8FBE2A42EC37}" type="presParOf" srcId="{8FF601F0-1B3B-4E73-A6C3-D97ECECEBBE4}" destId="{7D64FA07-E1C8-48E4-B985-D2B1FC595EFB}" srcOrd="1" destOrd="0" presId="urn:microsoft.com/office/officeart/2005/8/layout/venn1"/>
    <dgm:cxn modelId="{B7CE5467-657B-41E7-A71C-44B7FD44968B}" type="presParOf" srcId="{8FF601F0-1B3B-4E73-A6C3-D97ECECEBBE4}" destId="{63E3F220-0B26-477E-A6B0-52FEF67BECA1}" srcOrd="2" destOrd="0" presId="urn:microsoft.com/office/officeart/2005/8/layout/venn1"/>
    <dgm:cxn modelId="{B44C74F0-A639-4F06-BC23-86CD99522813}" type="presParOf" srcId="{8FF601F0-1B3B-4E73-A6C3-D97ECECEBBE4}" destId="{C26F9920-964C-4C49-8114-2DA9F9DBC857}" srcOrd="3" destOrd="0" presId="urn:microsoft.com/office/officeart/2005/8/layout/venn1"/>
    <dgm:cxn modelId="{1A4CEB8A-50A3-4692-88BB-20F7C5DE1870}" type="presParOf" srcId="{8FF601F0-1B3B-4E73-A6C3-D97ECECEBBE4}" destId="{04009932-467D-46EA-A198-08F4803533E9}" srcOrd="4" destOrd="0" presId="urn:microsoft.com/office/officeart/2005/8/layout/venn1"/>
    <dgm:cxn modelId="{510B17CE-7172-4666-A127-5F185BD5B6D6}" type="presParOf" srcId="{8FF601F0-1B3B-4E73-A6C3-D97ECECEBBE4}" destId="{AA80F613-8109-4871-B45F-BDB8F831BDE1}" srcOrd="5" destOrd="0" presId="urn:microsoft.com/office/officeart/2005/8/layout/venn1"/>
    <dgm:cxn modelId="{F3F0CCAE-AEA9-4ABA-8A31-866D84DDA561}" type="presParOf" srcId="{8FF601F0-1B3B-4E73-A6C3-D97ECECEBBE4}" destId="{E6CA2635-F206-4EE8-B602-5E36B57AD3AD}" srcOrd="6" destOrd="0" presId="urn:microsoft.com/office/officeart/2005/8/layout/venn1"/>
    <dgm:cxn modelId="{D2A1D60C-D393-4A3B-9BD4-59ADB92F84C8}" type="presParOf" srcId="{8FF601F0-1B3B-4E73-A6C3-D97ECECEBBE4}" destId="{64570B44-C54C-4FBF-8519-9E9EDCD56B3E}" srcOrd="7" destOrd="0" presId="urn:microsoft.com/office/officeart/2005/8/layout/venn1"/>
  </dgm:cxnLst>
  <dgm:bg/>
  <dgm:whole/>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1160F6AC-B71D-425C-AF8E-258C947E7577}">
      <dsp:nvSpPr>
        <dsp:cNvPr id="0" name=""/>
        <dsp:cNvSpPr/>
      </dsp:nvSpPr>
      <dsp:spPr>
        <a:xfrm>
          <a:off x="2757011" y="56574"/>
          <a:ext cx="2715577" cy="2715577"/>
        </a:xfrm>
        <a:prstGeom prst="ellipse">
          <a:avLst/>
        </a:prstGeom>
        <a:solidFill>
          <a:schemeClr val="accent1">
            <a:alpha val="50000"/>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r>
            <a:rPr lang="en-GB" sz="2700" kern="1200" dirty="0" smtClean="0"/>
            <a:t>Pluralists</a:t>
          </a:r>
          <a:endParaRPr lang="en-GB" sz="2700" kern="1200" dirty="0"/>
        </a:p>
      </dsp:txBody>
      <dsp:txXfrm>
        <a:off x="3119088" y="531800"/>
        <a:ext cx="1991423" cy="1222010"/>
      </dsp:txXfrm>
    </dsp:sp>
    <dsp:sp modelId="{BB9BD42A-3EA5-4AE8-BF6A-24ED2D9AE2D4}">
      <dsp:nvSpPr>
        <dsp:cNvPr id="0" name=""/>
        <dsp:cNvSpPr/>
      </dsp:nvSpPr>
      <dsp:spPr>
        <a:xfrm>
          <a:off x="3736882" y="1753810"/>
          <a:ext cx="2715577" cy="2715577"/>
        </a:xfrm>
        <a:prstGeom prst="ellipse">
          <a:avLst/>
        </a:prstGeom>
        <a:solidFill>
          <a:schemeClr val="accent1">
            <a:alpha val="50000"/>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r>
            <a:rPr lang="en-GB" sz="2700" kern="1200" dirty="0" err="1" smtClean="0"/>
            <a:t>Unitarists</a:t>
          </a:r>
          <a:endParaRPr lang="en-GB" sz="2700" kern="1200" dirty="0"/>
        </a:p>
      </dsp:txBody>
      <dsp:txXfrm>
        <a:off x="4567396" y="2455334"/>
        <a:ext cx="1629346" cy="1493567"/>
      </dsp:txXfrm>
    </dsp:sp>
    <dsp:sp modelId="{28DC2206-29FB-4A89-BBDB-63E55CA24C0C}">
      <dsp:nvSpPr>
        <dsp:cNvPr id="0" name=""/>
        <dsp:cNvSpPr/>
      </dsp:nvSpPr>
      <dsp:spPr>
        <a:xfrm>
          <a:off x="1777140" y="1753810"/>
          <a:ext cx="2715577" cy="2715577"/>
        </a:xfrm>
        <a:prstGeom prst="ellipse">
          <a:avLst/>
        </a:prstGeom>
        <a:solidFill>
          <a:schemeClr val="accent1">
            <a:alpha val="50000"/>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r>
            <a:rPr lang="en-GB" sz="2700" kern="1200" dirty="0" smtClean="0"/>
            <a:t>Radicals</a:t>
          </a:r>
          <a:endParaRPr lang="en-GB" sz="2700" kern="1200" dirty="0"/>
        </a:p>
      </dsp:txBody>
      <dsp:txXfrm>
        <a:off x="2032857" y="2455334"/>
        <a:ext cx="1629346" cy="1493567"/>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AFE9D55B-8772-4814-8F56-16711C8F1A71}" type="datetimeFigureOut">
              <a:rPr lang="en-US" smtClean="0"/>
              <a:t>3/3/2011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5A7EE4BC-2DBD-4508-94EC-F0C69B6235CA}" type="slidenum">
              <a:rPr lang="en-GB" smtClean="0"/>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BC599C9-EE8B-4B4B-B55B-D3321CA463CE}" type="datetimeFigureOut">
              <a:rPr lang="en-US" smtClean="0"/>
              <a:pPr/>
              <a:t>3/3/2011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F3BFC4D-95EF-4D14-8DCD-8AABFBCA7040}"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F3BFC4D-95EF-4D14-8DCD-8AABFBCA7040}"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F3BFC4D-95EF-4D14-8DCD-8AABFBCA7040}"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The Government, concerned by levels of unofficial strikes and wage inflation and by reports of economically damaging " restrictive practices ", set up a Royal Commission under Lord Donovan "to consider relations between managements and employees and the role of trade unions and employers' associations in promoting the interests of their members and in accelerating the social and economic advance of the nation, with particular reference to the Law affecting the activities of these bodies".</a:t>
            </a:r>
          </a:p>
          <a:p>
            <a:r>
              <a:rPr lang="en-GB" sz="1200" kern="1200" dirty="0" smtClean="0">
                <a:solidFill>
                  <a:schemeClr val="tx1"/>
                </a:solidFill>
                <a:latin typeface="+mn-lt"/>
                <a:ea typeface="+mn-ea"/>
                <a:cs typeface="+mn-cs"/>
              </a:rPr>
              <a:t>The research undertaken for the Commission provided a comprehensive picture of </a:t>
            </a:r>
            <a:r>
              <a:rPr lang="en-GB" sz="1200" b="1" kern="1200" dirty="0" smtClean="0">
                <a:solidFill>
                  <a:schemeClr val="tx1"/>
                </a:solidFill>
                <a:latin typeface="+mn-lt"/>
                <a:ea typeface="+mn-ea"/>
                <a:cs typeface="+mn-cs"/>
              </a:rPr>
              <a:t>industrial relations</a:t>
            </a:r>
            <a:r>
              <a:rPr lang="en-GB" sz="1200" kern="1200" dirty="0" smtClean="0">
                <a:solidFill>
                  <a:schemeClr val="tx1"/>
                </a:solidFill>
                <a:latin typeface="+mn-lt"/>
                <a:ea typeface="+mn-ea"/>
                <a:cs typeface="+mn-cs"/>
              </a:rPr>
              <a:t> practice, and to this day these data provide the starting point for many analyses of institutional change in the industrial relations area.</a:t>
            </a:r>
          </a:p>
          <a:p>
            <a:endParaRPr lang="en-GB" dirty="0"/>
          </a:p>
        </p:txBody>
      </p:sp>
      <p:sp>
        <p:nvSpPr>
          <p:cNvPr id="4" name="Slide Number Placeholder 3"/>
          <p:cNvSpPr>
            <a:spLocks noGrp="1"/>
          </p:cNvSpPr>
          <p:nvPr>
            <p:ph type="sldNum" sz="quarter" idx="10"/>
          </p:nvPr>
        </p:nvSpPr>
        <p:spPr/>
        <p:txBody>
          <a:bodyPr/>
          <a:lstStyle/>
          <a:p>
            <a:fld id="{8F3BFC4D-95EF-4D14-8DCD-8AABFBCA7040}"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Unitarists</a:t>
            </a:r>
            <a:r>
              <a:rPr lang="en-GB" dirty="0" smtClean="0"/>
              <a:t> – see any form</a:t>
            </a:r>
            <a:r>
              <a:rPr lang="en-GB" baseline="0" dirty="0" smtClean="0"/>
              <a:t> of challenge to their power base as being negative – feel they will lose control and that this will negatively impact profits.  View union involvement as loss of employee freedom.</a:t>
            </a:r>
            <a:endParaRPr lang="en-GB" dirty="0"/>
          </a:p>
        </p:txBody>
      </p:sp>
      <p:sp>
        <p:nvSpPr>
          <p:cNvPr id="4" name="Slide Number Placeholder 3"/>
          <p:cNvSpPr>
            <a:spLocks noGrp="1"/>
          </p:cNvSpPr>
          <p:nvPr>
            <p:ph type="sldNum" sz="quarter" idx="10"/>
          </p:nvPr>
        </p:nvSpPr>
        <p:spPr/>
        <p:txBody>
          <a:bodyPr/>
          <a:lstStyle/>
          <a:p>
            <a:fld id="{8F3BFC4D-95EF-4D14-8DCD-8AABFBCA7040}"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Diverse views held about the social and industrial scene </a:t>
            </a:r>
          </a:p>
          <a:p>
            <a:endParaRPr lang="en-GB" dirty="0"/>
          </a:p>
        </p:txBody>
      </p:sp>
      <p:sp>
        <p:nvSpPr>
          <p:cNvPr id="4" name="Slide Number Placeholder 3"/>
          <p:cNvSpPr>
            <a:spLocks noGrp="1"/>
          </p:cNvSpPr>
          <p:nvPr>
            <p:ph type="sldNum" sz="quarter" idx="10"/>
          </p:nvPr>
        </p:nvSpPr>
        <p:spPr/>
        <p:txBody>
          <a:bodyPr/>
          <a:lstStyle/>
          <a:p>
            <a:fld id="{8F3BFC4D-95EF-4D14-8DCD-8AABFBCA7040}"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F3BFC4D-95EF-4D14-8DCD-8AABFBCA7040}"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Emphasis on problem</a:t>
            </a:r>
            <a:r>
              <a:rPr lang="en-GB" baseline="0" dirty="0" smtClean="0"/>
              <a:t> solving, consultation &amp; communication processes, policies and collective agreements with the TU’s.  The recognition of different interests</a:t>
            </a:r>
            <a:endParaRPr lang="en-GB" dirty="0"/>
          </a:p>
        </p:txBody>
      </p:sp>
      <p:sp>
        <p:nvSpPr>
          <p:cNvPr id="4" name="Slide Number Placeholder 3"/>
          <p:cNvSpPr>
            <a:spLocks noGrp="1"/>
          </p:cNvSpPr>
          <p:nvPr>
            <p:ph type="sldNum" sz="quarter" idx="10"/>
          </p:nvPr>
        </p:nvSpPr>
        <p:spPr/>
        <p:txBody>
          <a:bodyPr/>
          <a:lstStyle/>
          <a:p>
            <a:fld id="{8F3BFC4D-95EF-4D14-8DCD-8AABFBCA7040}"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Trade Union and labour relations act</a:t>
            </a:r>
            <a:endParaRPr lang="en-GB" dirty="0"/>
          </a:p>
        </p:txBody>
      </p:sp>
      <p:sp>
        <p:nvSpPr>
          <p:cNvPr id="4" name="Slide Number Placeholder 3"/>
          <p:cNvSpPr>
            <a:spLocks noGrp="1"/>
          </p:cNvSpPr>
          <p:nvPr>
            <p:ph type="sldNum" sz="quarter" idx="10"/>
          </p:nvPr>
        </p:nvSpPr>
        <p:spPr/>
        <p:txBody>
          <a:bodyPr/>
          <a:lstStyle/>
          <a:p>
            <a:fld id="{8F3BFC4D-95EF-4D14-8DCD-8AABFBCA7040}"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Sword</a:t>
            </a:r>
            <a:r>
              <a:rPr lang="en-GB" baseline="0" dirty="0" smtClean="0"/>
              <a:t> of justice – fairness for people</a:t>
            </a:r>
          </a:p>
          <a:p>
            <a:endParaRPr lang="en-GB" dirty="0"/>
          </a:p>
        </p:txBody>
      </p:sp>
      <p:sp>
        <p:nvSpPr>
          <p:cNvPr id="4" name="Slide Number Placeholder 3"/>
          <p:cNvSpPr>
            <a:spLocks noGrp="1"/>
          </p:cNvSpPr>
          <p:nvPr>
            <p:ph type="sldNum" sz="quarter" idx="10"/>
          </p:nvPr>
        </p:nvSpPr>
        <p:spPr/>
        <p:txBody>
          <a:bodyPr/>
          <a:lstStyle/>
          <a:p>
            <a:fld id="{A862DA54-88BD-413E-961B-CF47CB0F48DD}" type="slidenum">
              <a:rPr lang="en-GB" smtClean="0"/>
              <a:pPr/>
              <a:t>9</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53 affiliated unions</a:t>
            </a:r>
            <a:endParaRPr lang="en-GB" dirty="0"/>
          </a:p>
        </p:txBody>
      </p:sp>
      <p:sp>
        <p:nvSpPr>
          <p:cNvPr id="4" name="Slide Number Placeholder 3"/>
          <p:cNvSpPr>
            <a:spLocks noGrp="1"/>
          </p:cNvSpPr>
          <p:nvPr>
            <p:ph type="sldNum" sz="quarter" idx="10"/>
          </p:nvPr>
        </p:nvSpPr>
        <p:spPr/>
        <p:txBody>
          <a:bodyPr/>
          <a:lstStyle/>
          <a:p>
            <a:fld id="{A862DA54-88BD-413E-961B-CF47CB0F48DD}" type="slidenum">
              <a:rPr lang="en-GB" smtClean="0"/>
              <a:pPr/>
              <a:t>12</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certification officer determines the independence of a trade</a:t>
            </a:r>
            <a:r>
              <a:rPr lang="en-GB" baseline="0" dirty="0" smtClean="0"/>
              <a:t> union, deals with member complaints, seeing that union merger rules are observed, overseeing union political funds</a:t>
            </a:r>
          </a:p>
          <a:p>
            <a:endParaRPr lang="en-GB" baseline="0" dirty="0" smtClean="0"/>
          </a:p>
          <a:p>
            <a:r>
              <a:rPr lang="en-GB" b="1" u="sng" baseline="0" dirty="0" err="1" smtClean="0"/>
              <a:t>Acas</a:t>
            </a:r>
            <a:r>
              <a:rPr lang="en-GB" b="1" u="sng" baseline="0" dirty="0" smtClean="0"/>
              <a:t> </a:t>
            </a:r>
            <a:r>
              <a:rPr lang="en-GB" baseline="0" dirty="0" smtClean="0"/>
              <a:t>promotes good practice, provides employee relations advice and guidance, conciliates and mediates both individual and collective complaints.  In case of collective disputes also arbitrates.</a:t>
            </a:r>
          </a:p>
          <a:p>
            <a:endParaRPr lang="en-GB" baseline="0" dirty="0" smtClean="0"/>
          </a:p>
          <a:p>
            <a:r>
              <a:rPr lang="en-GB" b="1" dirty="0" smtClean="0"/>
              <a:t>1976:</a:t>
            </a:r>
            <a:r>
              <a:rPr lang="en-GB" dirty="0" smtClean="0"/>
              <a:t> </a:t>
            </a:r>
            <a:r>
              <a:rPr lang="en-GB" dirty="0" err="1" smtClean="0"/>
              <a:t>Acas</a:t>
            </a:r>
            <a:r>
              <a:rPr lang="en-GB" dirty="0" smtClean="0"/>
              <a:t> is made a statutory body, under the terms of the Employment Protection Act 1975</a:t>
            </a:r>
            <a:br>
              <a:rPr lang="en-GB" dirty="0" smtClean="0"/>
            </a:br>
            <a:r>
              <a:rPr lang="en-GB" b="1" dirty="0" smtClean="0"/>
              <a:t>1993:</a:t>
            </a:r>
            <a:r>
              <a:rPr lang="en-GB" dirty="0" smtClean="0"/>
              <a:t> </a:t>
            </a:r>
            <a:r>
              <a:rPr lang="en-GB" dirty="0" err="1" smtClean="0"/>
              <a:t>Acas</a:t>
            </a:r>
            <a:r>
              <a:rPr lang="en-GB" dirty="0" smtClean="0"/>
              <a:t>' statutory duty to promote collective bargaining removed</a:t>
            </a:r>
            <a:endParaRPr lang="en-GB" baseline="0" dirty="0" smtClean="0"/>
          </a:p>
          <a:p>
            <a:endParaRPr lang="en-GB" b="1" u="sng" baseline="0" dirty="0" smtClean="0"/>
          </a:p>
          <a:p>
            <a:r>
              <a:rPr lang="en-GB" b="1" u="sng" baseline="0" dirty="0" smtClean="0"/>
              <a:t>Central Arbitration service </a:t>
            </a:r>
            <a:r>
              <a:rPr lang="en-GB" baseline="0" dirty="0" smtClean="0"/>
              <a:t>– arbitrates on industrial disputes</a:t>
            </a:r>
          </a:p>
          <a:p>
            <a:r>
              <a:rPr lang="en-GB" baseline="0" dirty="0" smtClean="0"/>
              <a:t>On complaints from </a:t>
            </a:r>
            <a:r>
              <a:rPr lang="en-GB" baseline="0" dirty="0" err="1" smtClean="0"/>
              <a:t>tus</a:t>
            </a:r>
            <a:r>
              <a:rPr lang="en-GB" baseline="0" dirty="0" smtClean="0"/>
              <a:t> on employers failure to disclose info for collective bargaining purposes</a:t>
            </a:r>
          </a:p>
          <a:p>
            <a:r>
              <a:rPr lang="en-GB" baseline="0" dirty="0" smtClean="0"/>
              <a:t>Disputes over TU recognition</a:t>
            </a:r>
            <a:endParaRPr lang="en-GB" dirty="0"/>
          </a:p>
        </p:txBody>
      </p:sp>
      <p:sp>
        <p:nvSpPr>
          <p:cNvPr id="4" name="Slide Number Placeholder 3"/>
          <p:cNvSpPr>
            <a:spLocks noGrp="1"/>
          </p:cNvSpPr>
          <p:nvPr>
            <p:ph type="sldNum" sz="quarter" idx="10"/>
          </p:nvPr>
        </p:nvSpPr>
        <p:spPr/>
        <p:txBody>
          <a:bodyPr/>
          <a:lstStyle/>
          <a:p>
            <a:fld id="{8F3BFC4D-95EF-4D14-8DCD-8AABFBCA7040}" type="slidenum">
              <a:rPr lang="en-GB" smtClean="0"/>
              <a:pPr/>
              <a:t>13</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F3BFC4D-95EF-4D14-8DCD-8AABFBCA7040}" type="slidenum">
              <a:rPr lang="en-GB" smtClean="0"/>
              <a:pPr/>
              <a:t>16</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F3BFC4D-95EF-4D14-8DCD-8AABFBCA7040}" type="slidenum">
              <a:rPr lang="en-GB" smtClean="0"/>
              <a:pPr/>
              <a:t>17</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 Employee </a:t>
            </a:r>
            <a:r>
              <a:rPr lang="en-GB" dirty="0" smtClean="0"/>
              <a:t>representative</a:t>
            </a:r>
            <a:endParaRPr lang="en-GB" dirty="0" smtClean="0"/>
          </a:p>
          <a:p>
            <a:r>
              <a:rPr lang="en-GB" dirty="0" smtClean="0"/>
              <a:t>Formed to protect and advance the interest of members against employers and other trade unions</a:t>
            </a:r>
            <a:endParaRPr lang="en-GB" dirty="0"/>
          </a:p>
        </p:txBody>
      </p:sp>
      <p:sp>
        <p:nvSpPr>
          <p:cNvPr id="4" name="Slide Number Placeholder 3"/>
          <p:cNvSpPr>
            <a:spLocks noGrp="1"/>
          </p:cNvSpPr>
          <p:nvPr>
            <p:ph type="sldNum" sz="quarter" idx="10"/>
          </p:nvPr>
        </p:nvSpPr>
        <p:spPr/>
        <p:txBody>
          <a:bodyPr/>
          <a:lstStyle/>
          <a:p>
            <a:fld id="{A862DA54-88BD-413E-961B-CF47CB0F48DD}" type="slidenum">
              <a:rPr lang="en-GB" smtClean="0"/>
              <a:pPr/>
              <a:t>19</a:t>
            </a:fld>
            <a:endParaRPr lang="en-GB"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Making rules or govern behaviour in the workplace and work</a:t>
            </a:r>
            <a:r>
              <a:rPr lang="en-GB" baseline="0" dirty="0" smtClean="0"/>
              <a:t> community</a:t>
            </a:r>
            <a:endParaRPr lang="en-GB" dirty="0"/>
          </a:p>
        </p:txBody>
      </p:sp>
      <p:sp>
        <p:nvSpPr>
          <p:cNvPr id="4" name="Slide Number Placeholder 3"/>
          <p:cNvSpPr>
            <a:spLocks noGrp="1"/>
          </p:cNvSpPr>
          <p:nvPr>
            <p:ph type="sldNum" sz="quarter" idx="10"/>
          </p:nvPr>
        </p:nvSpPr>
        <p:spPr/>
        <p:txBody>
          <a:bodyPr/>
          <a:lstStyle/>
          <a:p>
            <a:fld id="{C37A5154-C8FC-4E3B-BBC1-1F0FFA59C9AD}" type="slidenum">
              <a:rPr lang="en-GB" smtClean="0"/>
              <a:pPr/>
              <a:t>23</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3D1C42D0-3230-4704-8E08-17BA9F0A175A}" type="datetimeFigureOut">
              <a:rPr lang="en-US" smtClean="0"/>
              <a:pPr/>
              <a:t>3/3/2011</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94635BE3-98DA-44FA-B0B4-7F415ED55150}"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D1C42D0-3230-4704-8E08-17BA9F0A175A}" type="datetimeFigureOut">
              <a:rPr lang="en-US" smtClean="0"/>
              <a:pPr/>
              <a:t>3/3/2011</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4635BE3-98DA-44FA-B0B4-7F415ED55150}"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3D1C42D0-3230-4704-8E08-17BA9F0A175A}" type="datetimeFigureOut">
              <a:rPr lang="en-US" smtClean="0"/>
              <a:pPr/>
              <a:t>3/3/2011</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4635BE3-98DA-44FA-B0B4-7F415ED55150}"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3D1C42D0-3230-4704-8E08-17BA9F0A175A}" type="datetimeFigureOut">
              <a:rPr lang="en-US" smtClean="0"/>
              <a:pPr/>
              <a:t>3/3/2011</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94635BE3-98DA-44FA-B0B4-7F415ED55150}"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3D1C42D0-3230-4704-8E08-17BA9F0A175A}" type="datetimeFigureOut">
              <a:rPr lang="en-US" smtClean="0"/>
              <a:pPr/>
              <a:t>3/3/2011</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94635BE3-98DA-44FA-B0B4-7F415ED55150}"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3D1C42D0-3230-4704-8E08-17BA9F0A175A}" type="datetimeFigureOut">
              <a:rPr lang="en-US" smtClean="0"/>
              <a:pPr/>
              <a:t>3/3/2011</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94635BE3-98DA-44FA-B0B4-7F415ED55150}"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3D1C42D0-3230-4704-8E08-17BA9F0A175A}" type="datetimeFigureOut">
              <a:rPr lang="en-US" smtClean="0"/>
              <a:pPr/>
              <a:t>3/3/2011</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94635BE3-98DA-44FA-B0B4-7F415ED5515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3D1C42D0-3230-4704-8E08-17BA9F0A175A}" type="datetimeFigureOut">
              <a:rPr lang="en-US" smtClean="0"/>
              <a:pPr/>
              <a:t>3/3/2011</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94635BE3-98DA-44FA-B0B4-7F415ED55150}"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3D1C42D0-3230-4704-8E08-17BA9F0A175A}" type="datetimeFigureOut">
              <a:rPr lang="en-US" smtClean="0"/>
              <a:pPr/>
              <a:t>3/3/2011</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94635BE3-98DA-44FA-B0B4-7F415ED55150}"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D1C42D0-3230-4704-8E08-17BA9F0A175A}" type="datetimeFigureOut">
              <a:rPr lang="en-US" smtClean="0"/>
              <a:pPr/>
              <a:t>3/3/2011</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4635BE3-98DA-44FA-B0B4-7F415ED5515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D1C42D0-3230-4704-8E08-17BA9F0A175A}" type="datetimeFigureOut">
              <a:rPr lang="en-US" smtClean="0"/>
              <a:pPr/>
              <a:t>3/3/2011</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4635BE3-98DA-44FA-B0B4-7F415ED5515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3D1C42D0-3230-4704-8E08-17BA9F0A175A}" type="datetimeFigureOut">
              <a:rPr lang="en-US" smtClean="0"/>
              <a:pPr/>
              <a:t>3/3/2011</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94635BE3-98DA-44FA-B0B4-7F415ED5515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www.youtube.com/watch?v=Iw9zbTsKNAA" TargetMode="Externa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images.google.com/imgres?imgurl=http://www.nicholsoncartoons.com.au/cartoons/new/2005-05-27%20National%20conf%20of%20Trade%20Unions%20ACDC%20%20600.jpg&amp;imgrefurl=http://alpine.websitewelcome.com/~answerco/7/pictures-of-trade-union.html&amp;usg=__NNNUXl2T3mF6enor9UsQA9HaO_k=&amp;h=418&amp;w=600&amp;sz=70&amp;hl=en&amp;start=1&amp;zoom=1&amp;tbnid=5DvplAAemK-UHM:&amp;tbnh=94&amp;tbnw=135&amp;ei=RktaTfGBB4bpOfDsyagL&amp;prev=/images?q=trade+unions&amp;hl=en&amp;gbv=2&amp;tbs=isch:1&amp;itbs=1"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www.cipd.co.uk/podcasts/_articles/_employeerelations.htm"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Industrial  Relations</a:t>
            </a:r>
            <a:endParaRPr lang="en-GB" dirty="0"/>
          </a:p>
        </p:txBody>
      </p:sp>
      <p:sp>
        <p:nvSpPr>
          <p:cNvPr id="3" name="Subtitle 2"/>
          <p:cNvSpPr>
            <a:spLocks noGrp="1"/>
          </p:cNvSpPr>
          <p:nvPr>
            <p:ph type="subTitle" idx="1"/>
          </p:nvPr>
        </p:nvSpPr>
        <p:spPr/>
        <p:txBody>
          <a:bodyPr/>
          <a:lstStyle/>
          <a:p>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Identify the differences between Pluralist and </a:t>
            </a:r>
            <a:r>
              <a:rPr lang="en-GB" dirty="0" err="1" smtClean="0"/>
              <a:t>Unitarist</a:t>
            </a:r>
            <a:r>
              <a:rPr lang="en-GB" dirty="0" smtClean="0"/>
              <a:t> approaches</a:t>
            </a:r>
          </a:p>
          <a:p>
            <a:r>
              <a:rPr lang="en-GB" dirty="0" smtClean="0"/>
              <a:t>Explore the role and scope of a Trade Union</a:t>
            </a:r>
          </a:p>
          <a:p>
            <a:r>
              <a:rPr lang="en-GB" dirty="0" smtClean="0"/>
              <a:t>Evaluate the changing nature of industrial relations</a:t>
            </a:r>
          </a:p>
          <a:p>
            <a:r>
              <a:rPr lang="en-GB" dirty="0" smtClean="0"/>
              <a:t>Identify the role of state bodies in supporting the employment relationship</a:t>
            </a:r>
          </a:p>
          <a:p>
            <a:endParaRPr lang="en-GB" dirty="0" smtClean="0"/>
          </a:p>
          <a:p>
            <a:endParaRPr lang="en-GB" dirty="0"/>
          </a:p>
        </p:txBody>
      </p:sp>
      <p:sp>
        <p:nvSpPr>
          <p:cNvPr id="2" name="Title 1"/>
          <p:cNvSpPr>
            <a:spLocks noGrp="1"/>
          </p:cNvSpPr>
          <p:nvPr>
            <p:ph type="title"/>
          </p:nvPr>
        </p:nvSpPr>
        <p:spPr/>
        <p:txBody>
          <a:bodyPr/>
          <a:lstStyle/>
          <a:p>
            <a:r>
              <a:rPr lang="en-GB" dirty="0" smtClean="0"/>
              <a:t>Objectives</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500034" y="1214422"/>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p:cNvSpPr>
            <a:spLocks noGrp="1"/>
          </p:cNvSpPr>
          <p:nvPr>
            <p:ph type="title"/>
          </p:nvPr>
        </p:nvSpPr>
        <p:spPr/>
        <p:txBody>
          <a:bodyPr/>
          <a:lstStyle/>
          <a:p>
            <a:r>
              <a:rPr lang="en-GB" dirty="0" smtClean="0"/>
              <a:t>Organisation Behaviour</a:t>
            </a:r>
            <a:endParaRPr lang="en-GB" dirty="0"/>
          </a:p>
        </p:txBody>
      </p:sp>
      <p:sp>
        <p:nvSpPr>
          <p:cNvPr id="5" name="TextBox 4"/>
          <p:cNvSpPr txBox="1"/>
          <p:nvPr/>
        </p:nvSpPr>
        <p:spPr>
          <a:xfrm>
            <a:off x="571472" y="6286520"/>
            <a:ext cx="4635372" cy="369332"/>
          </a:xfrm>
          <a:prstGeom prst="rect">
            <a:avLst/>
          </a:prstGeom>
          <a:noFill/>
        </p:spPr>
        <p:txBody>
          <a:bodyPr wrap="none" rtlCol="0">
            <a:spAutoFit/>
          </a:bodyPr>
          <a:lstStyle/>
          <a:p>
            <a:r>
              <a:rPr lang="en-GB" dirty="0" smtClean="0"/>
              <a:t>Alan Fox 1965 (based on Donovan Commission)</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p:txBody>
          <a:bodyPr>
            <a:normAutofit fontScale="77500" lnSpcReduction="20000"/>
          </a:bodyPr>
          <a:lstStyle/>
          <a:p>
            <a:pPr>
              <a:buNone/>
            </a:pPr>
            <a:r>
              <a:rPr lang="en-GB" b="1" u="sng" dirty="0" smtClean="0"/>
              <a:t>Pluralist</a:t>
            </a:r>
          </a:p>
          <a:p>
            <a:r>
              <a:rPr lang="en-GB" dirty="0" smtClean="0"/>
              <a:t>Recognise the different interests individuals have in their employment relationship</a:t>
            </a:r>
          </a:p>
          <a:p>
            <a:r>
              <a:rPr lang="en-GB" dirty="0" smtClean="0"/>
              <a:t>Support the use of trade unions, collective bargaining and procedural agreements as a way of reconciling the needs of both parties</a:t>
            </a:r>
          </a:p>
          <a:p>
            <a:r>
              <a:rPr lang="en-GB" dirty="0" smtClean="0"/>
              <a:t>Recognise balance of power may fluctuate</a:t>
            </a:r>
            <a:endParaRPr lang="en-GB" dirty="0"/>
          </a:p>
        </p:txBody>
      </p:sp>
      <p:sp>
        <p:nvSpPr>
          <p:cNvPr id="6" name="Content Placeholder 5"/>
          <p:cNvSpPr>
            <a:spLocks noGrp="1"/>
          </p:cNvSpPr>
          <p:nvPr>
            <p:ph sz="half" idx="2"/>
          </p:nvPr>
        </p:nvSpPr>
        <p:spPr/>
        <p:txBody>
          <a:bodyPr>
            <a:normAutofit fontScale="77500" lnSpcReduction="20000"/>
          </a:bodyPr>
          <a:lstStyle/>
          <a:p>
            <a:pPr>
              <a:buNone/>
            </a:pPr>
            <a:r>
              <a:rPr lang="en-GB" b="1" u="sng" dirty="0" err="1" smtClean="0"/>
              <a:t>Unitarist</a:t>
            </a:r>
            <a:endParaRPr lang="en-GB" b="1" u="sng" dirty="0" smtClean="0"/>
          </a:p>
          <a:p>
            <a:r>
              <a:rPr lang="en-GB" dirty="0" smtClean="0"/>
              <a:t>Workers and managers united by common interest and values</a:t>
            </a:r>
          </a:p>
          <a:p>
            <a:r>
              <a:rPr lang="en-GB" dirty="0" smtClean="0"/>
              <a:t>Management is only source of legitimate authority and control</a:t>
            </a:r>
          </a:p>
          <a:p>
            <a:r>
              <a:rPr lang="en-GB" dirty="0" smtClean="0"/>
              <a:t>Conflict is seen as irrational behaviour or trouble making</a:t>
            </a:r>
          </a:p>
          <a:p>
            <a:r>
              <a:rPr lang="en-GB" dirty="0" smtClean="0"/>
              <a:t>Dislike organised groups</a:t>
            </a:r>
          </a:p>
          <a:p>
            <a:r>
              <a:rPr lang="en-GB" dirty="0" smtClean="0"/>
              <a:t>Anti -Union</a:t>
            </a:r>
          </a:p>
          <a:p>
            <a:pPr>
              <a:buNone/>
            </a:pPr>
            <a:endParaRPr lang="en-GB" dirty="0" smtClean="0"/>
          </a:p>
          <a:p>
            <a:pPr>
              <a:buNone/>
            </a:pPr>
            <a:endParaRPr lang="en-GB" b="1" u="sng" dirty="0"/>
          </a:p>
        </p:txBody>
      </p:sp>
      <p:sp>
        <p:nvSpPr>
          <p:cNvPr id="4" name="Title 3"/>
          <p:cNvSpPr>
            <a:spLocks noGrp="1"/>
          </p:cNvSpPr>
          <p:nvPr>
            <p:ph type="title"/>
          </p:nvPr>
        </p:nvSpPr>
        <p:spPr/>
        <p:txBody>
          <a:bodyPr/>
          <a:lstStyle/>
          <a:p>
            <a:r>
              <a:rPr lang="en-GB" dirty="0" smtClean="0"/>
              <a:t>Characteristics </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500034" y="1357298"/>
            <a:ext cx="8229600" cy="4525963"/>
          </a:xfrm>
        </p:spPr>
        <p:txBody>
          <a:bodyPr>
            <a:normAutofit lnSpcReduction="10000"/>
          </a:bodyPr>
          <a:lstStyle/>
          <a:p>
            <a:r>
              <a:rPr lang="en-GB" dirty="0" smtClean="0"/>
              <a:t>Recognise the imbalance between the employer and employees.</a:t>
            </a:r>
          </a:p>
          <a:p>
            <a:r>
              <a:rPr lang="en-GB" dirty="0" smtClean="0"/>
              <a:t>Believe that the relationship is purely based on Management’s power and control &amp; that workers are seen merely as a commodity by Management.</a:t>
            </a:r>
          </a:p>
          <a:p>
            <a:r>
              <a:rPr lang="en-GB" dirty="0" smtClean="0"/>
              <a:t>Don’t believe that Unions restore the balance of power, but are merely there to achieve management’s improvement strategies</a:t>
            </a:r>
          </a:p>
          <a:p>
            <a:r>
              <a:rPr lang="en-GB" dirty="0" smtClean="0"/>
              <a:t>Don’t believe unions challenge management enough on behalf of the workforce.</a:t>
            </a:r>
          </a:p>
          <a:p>
            <a:endParaRPr lang="en-GB" dirty="0" smtClean="0"/>
          </a:p>
          <a:p>
            <a:endParaRPr lang="en-GB" dirty="0"/>
          </a:p>
        </p:txBody>
      </p:sp>
      <p:sp>
        <p:nvSpPr>
          <p:cNvPr id="5" name="Title 4"/>
          <p:cNvSpPr>
            <a:spLocks noGrp="1"/>
          </p:cNvSpPr>
          <p:nvPr>
            <p:ph type="title"/>
          </p:nvPr>
        </p:nvSpPr>
        <p:spPr/>
        <p:txBody>
          <a:bodyPr/>
          <a:lstStyle/>
          <a:p>
            <a:r>
              <a:rPr lang="en-GB" dirty="0" smtClean="0"/>
              <a:t>Radicals</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Small establishments</a:t>
            </a:r>
          </a:p>
          <a:p>
            <a:r>
              <a:rPr lang="en-GB" dirty="0" smtClean="0"/>
              <a:t>Family firms</a:t>
            </a:r>
          </a:p>
          <a:p>
            <a:r>
              <a:rPr lang="en-GB" dirty="0" smtClean="0"/>
              <a:t>Paternalistic companies with charismatic leaders</a:t>
            </a:r>
          </a:p>
          <a:p>
            <a:r>
              <a:rPr lang="en-GB" dirty="0" smtClean="0"/>
              <a:t>Firms in isolated areas</a:t>
            </a:r>
          </a:p>
          <a:p>
            <a:r>
              <a:rPr lang="en-GB" dirty="0" smtClean="0"/>
              <a:t>Cultures where they promote the command and control (Boss) culture</a:t>
            </a:r>
            <a:endParaRPr lang="en-GB" dirty="0"/>
          </a:p>
        </p:txBody>
      </p:sp>
      <p:sp>
        <p:nvSpPr>
          <p:cNvPr id="2" name="Title 1"/>
          <p:cNvSpPr>
            <a:spLocks noGrp="1"/>
          </p:cNvSpPr>
          <p:nvPr>
            <p:ph type="title"/>
          </p:nvPr>
        </p:nvSpPr>
        <p:spPr/>
        <p:txBody>
          <a:bodyPr>
            <a:normAutofit fontScale="90000"/>
          </a:bodyPr>
          <a:lstStyle/>
          <a:p>
            <a:r>
              <a:rPr lang="en-GB" dirty="0" smtClean="0"/>
              <a:t>Where are you most likely to find a </a:t>
            </a:r>
            <a:r>
              <a:rPr lang="en-GB" dirty="0" err="1" smtClean="0"/>
              <a:t>Unitarist</a:t>
            </a:r>
            <a:r>
              <a:rPr lang="en-GB" dirty="0" smtClean="0"/>
              <a:t> approach?</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726797"/>
          <a:ext cx="8229600" cy="4754880"/>
        </p:xfrm>
        <a:graphic>
          <a:graphicData uri="http://schemas.openxmlformats.org/drawingml/2006/table">
            <a:tbl>
              <a:tblPr firstRow="1" bandRow="1">
                <a:tableStyleId>{5C22544A-7EE6-4342-B048-85BDC9FD1C3A}</a:tableStyleId>
              </a:tblPr>
              <a:tblGrid>
                <a:gridCol w="2057400"/>
                <a:gridCol w="2057400"/>
                <a:gridCol w="2057400"/>
                <a:gridCol w="2057400"/>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u="sng" dirty="0" smtClean="0"/>
                        <a:t>Management</a:t>
                      </a:r>
                    </a:p>
                    <a:p>
                      <a:pPr marL="0" marR="0" indent="0" algn="l" defTabSz="914400" rtl="0" eaLnBrk="1" fontAlgn="auto" latinLnBrk="0" hangingPunct="1">
                        <a:lnSpc>
                          <a:spcPct val="100000"/>
                        </a:lnSpc>
                        <a:spcBef>
                          <a:spcPts val="0"/>
                        </a:spcBef>
                        <a:spcAft>
                          <a:spcPts val="0"/>
                        </a:spcAft>
                        <a:buClrTx/>
                        <a:buSzTx/>
                        <a:buFontTx/>
                        <a:buNone/>
                        <a:tabLst/>
                        <a:defRPr/>
                      </a:pPr>
                      <a:endParaRPr lang="en-GB" u="sng"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u="sng"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u="sng"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u="sng"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u="sng"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u="sng"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u="sng" dirty="0" smtClean="0"/>
                    </a:p>
                  </a:txBody>
                  <a:tcPr/>
                </a:tc>
                <a:tc>
                  <a:txBody>
                    <a:bodyPr/>
                    <a:lstStyle/>
                    <a:p>
                      <a:r>
                        <a:rPr lang="en-GB" u="sng" dirty="0" smtClean="0"/>
                        <a:t>Clerical</a:t>
                      </a:r>
                      <a:r>
                        <a:rPr lang="en-GB" u="sng" baseline="0" dirty="0" smtClean="0"/>
                        <a:t> Staff</a:t>
                      </a:r>
                      <a:endParaRPr lang="en-GB" u="sng" dirty="0"/>
                    </a:p>
                  </a:txBody>
                  <a:tcPr/>
                </a:tc>
                <a:tc>
                  <a:txBody>
                    <a:bodyPr/>
                    <a:lstStyle/>
                    <a:p>
                      <a:r>
                        <a:rPr lang="en-GB" u="sng" dirty="0" smtClean="0"/>
                        <a:t>Technical Staff</a:t>
                      </a:r>
                      <a:endParaRPr lang="en-GB" u="sng" dirty="0"/>
                    </a:p>
                  </a:txBody>
                  <a:tcPr/>
                </a:tc>
                <a:tc>
                  <a:txBody>
                    <a:bodyPr/>
                    <a:lstStyle/>
                    <a:p>
                      <a:r>
                        <a:rPr lang="en-GB" u="sng" dirty="0" smtClean="0"/>
                        <a:t>Manual Staff</a:t>
                      </a:r>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a:p>
                  </a:txBody>
                  <a:tcPr/>
                </a:tc>
              </a:tr>
            </a:tbl>
          </a:graphicData>
        </a:graphic>
      </p:graphicFrame>
      <p:sp>
        <p:nvSpPr>
          <p:cNvPr id="2" name="Title 1"/>
          <p:cNvSpPr>
            <a:spLocks noGrp="1"/>
          </p:cNvSpPr>
          <p:nvPr>
            <p:ph type="title"/>
          </p:nvPr>
        </p:nvSpPr>
        <p:spPr>
          <a:xfrm>
            <a:off x="457200" y="620688"/>
            <a:ext cx="8229600" cy="648072"/>
          </a:xfrm>
        </p:spPr>
        <p:txBody>
          <a:bodyPr>
            <a:noAutofit/>
          </a:bodyPr>
          <a:lstStyle/>
          <a:p>
            <a:r>
              <a:rPr lang="en-GB" sz="3600" dirty="0" smtClean="0"/>
              <a:t>What interests does each group have in terms of the employment relationship? </a:t>
            </a:r>
            <a:endParaRPr lang="en-GB" sz="3600" dirty="0"/>
          </a:p>
        </p:txBody>
      </p:sp>
      <p:sp>
        <p:nvSpPr>
          <p:cNvPr id="5" name="TextBox 4"/>
          <p:cNvSpPr txBox="1"/>
          <p:nvPr/>
        </p:nvSpPr>
        <p:spPr>
          <a:xfrm>
            <a:off x="755576" y="3356992"/>
            <a:ext cx="184731" cy="369332"/>
          </a:xfrm>
          <a:prstGeom prst="rect">
            <a:avLst/>
          </a:prstGeom>
          <a:noFill/>
        </p:spPr>
        <p:txBody>
          <a:bodyPr wrap="none" rtlCol="0">
            <a:spAutoFit/>
          </a:bodyPr>
          <a:lstStyle/>
          <a:p>
            <a:endParaRPr lang="en-GB" dirty="0"/>
          </a:p>
        </p:txBody>
      </p:sp>
      <p:sp>
        <p:nvSpPr>
          <p:cNvPr id="6" name="TextBox 5"/>
          <p:cNvSpPr txBox="1"/>
          <p:nvPr/>
        </p:nvSpPr>
        <p:spPr>
          <a:xfrm>
            <a:off x="1115616" y="4077072"/>
            <a:ext cx="184731" cy="369332"/>
          </a:xfrm>
          <a:prstGeom prst="rect">
            <a:avLst/>
          </a:prstGeom>
          <a:noFill/>
        </p:spPr>
        <p:txBody>
          <a:bodyPr wrap="none" rtlCol="0">
            <a:spAutoFit/>
          </a:bodyPr>
          <a:lstStyle/>
          <a:p>
            <a:pPr>
              <a:defRPr/>
            </a:pPr>
            <a:endParaRPr lang="en-GB" dirty="0" smtClean="0">
              <a:solidFill>
                <a:schemeClr val="bg1"/>
              </a:solidFill>
            </a:endParaRPr>
          </a:p>
        </p:txBody>
      </p:sp>
      <p:sp>
        <p:nvSpPr>
          <p:cNvPr id="7" name="Rounded Rectangular Callout 6"/>
          <p:cNvSpPr/>
          <p:nvPr/>
        </p:nvSpPr>
        <p:spPr>
          <a:xfrm>
            <a:off x="3419872" y="2708920"/>
            <a:ext cx="3816424" cy="1476744"/>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defRPr/>
            </a:pPr>
            <a:r>
              <a:rPr lang="en-GB" dirty="0" smtClean="0">
                <a:solidFill>
                  <a:schemeClr val="bg1"/>
                </a:solidFill>
              </a:rPr>
              <a:t>Employee relations is about trying to balance the needs of everyone </a:t>
            </a:r>
          </a:p>
          <a:p>
            <a:pPr>
              <a:defRPr/>
            </a:pPr>
            <a:r>
              <a:rPr lang="en-GB" dirty="0" smtClean="0">
                <a:solidFill>
                  <a:schemeClr val="bg1"/>
                </a:solidFill>
              </a:rPr>
              <a:t>and resolve differences</a:t>
            </a:r>
          </a:p>
        </p:txBody>
      </p:sp>
      <p:pic>
        <p:nvPicPr>
          <p:cNvPr id="1028" name="Picture 4" descr="C:\Users\sam\AppData\Local\Microsoft\Windows\Temporary Internet Files\Content.IE5\IWBYDSH0\MP900442452[1].jpg"/>
          <p:cNvPicPr>
            <a:picLocks noChangeAspect="1" noChangeArrowheads="1"/>
          </p:cNvPicPr>
          <p:nvPr/>
        </p:nvPicPr>
        <p:blipFill>
          <a:blip r:embed="rId3" cstate="print"/>
          <a:srcRect/>
          <a:stretch>
            <a:fillRect/>
          </a:stretch>
        </p:blipFill>
        <p:spPr bwMode="auto">
          <a:xfrm>
            <a:off x="3778894" y="4509120"/>
            <a:ext cx="2740122" cy="183106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028"/>
                                        </p:tgtEl>
                                        <p:attrNameLst>
                                          <p:attrName>style.visibility</p:attrName>
                                        </p:attrNameLst>
                                      </p:cBhvr>
                                      <p:to>
                                        <p:strVal val="visible"/>
                                      </p:to>
                                    </p:set>
                                    <p:animEffect transition="in" filter="blinds(horizontal)">
                                      <p:cBhvr>
                                        <p:cTn id="12" dur="500"/>
                                        <p:tgtEl>
                                          <p:spTgt spid="1028"/>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linds(horizontal)">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dirty="0" smtClean="0"/>
              <a:t>Trade unions – organised groups who:</a:t>
            </a:r>
          </a:p>
          <a:p>
            <a:r>
              <a:rPr lang="en-GB" dirty="0" smtClean="0"/>
              <a:t>“Consist wholly or mainly of workers of one or more description and whose principal purpose includes the regulation of relations between workers and employers” S.1, TULRA</a:t>
            </a:r>
            <a:endParaRPr lang="en-GB" dirty="0"/>
          </a:p>
        </p:txBody>
      </p:sp>
      <p:sp>
        <p:nvSpPr>
          <p:cNvPr id="2" name="Title 1"/>
          <p:cNvSpPr>
            <a:spLocks noGrp="1"/>
          </p:cNvSpPr>
          <p:nvPr>
            <p:ph type="title"/>
          </p:nvPr>
        </p:nvSpPr>
        <p:spPr/>
        <p:txBody>
          <a:bodyPr/>
          <a:lstStyle/>
          <a:p>
            <a:r>
              <a:rPr lang="en-GB" dirty="0" smtClean="0"/>
              <a:t>The role of the Trade Union</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Sword of justice objectives</a:t>
            </a:r>
          </a:p>
          <a:p>
            <a:r>
              <a:rPr lang="en-GB" dirty="0" smtClean="0"/>
              <a:t>Advancement of job interest not class interest</a:t>
            </a:r>
          </a:p>
          <a:p>
            <a:r>
              <a:rPr lang="en-GB" dirty="0" smtClean="0"/>
              <a:t>Delivery objectives by industrial means – not political</a:t>
            </a:r>
          </a:p>
          <a:p>
            <a:r>
              <a:rPr lang="en-GB" dirty="0" smtClean="0"/>
              <a:t>Pragmatism – sensible, flexible realistic</a:t>
            </a:r>
          </a:p>
          <a:p>
            <a:endParaRPr lang="en-GB" dirty="0" smtClean="0"/>
          </a:p>
          <a:p>
            <a:pPr>
              <a:buNone/>
            </a:pPr>
            <a:r>
              <a:rPr lang="en-GB" dirty="0" smtClean="0"/>
              <a:t>Flanders (1968)</a:t>
            </a:r>
          </a:p>
          <a:p>
            <a:pPr>
              <a:buNone/>
            </a:pPr>
            <a:endParaRPr lang="en-GB" dirty="0" smtClean="0"/>
          </a:p>
          <a:p>
            <a:pPr>
              <a:buNone/>
            </a:pPr>
            <a:endParaRPr lang="en-GB" dirty="0" smtClean="0"/>
          </a:p>
          <a:p>
            <a:pPr>
              <a:buNone/>
            </a:pPr>
            <a:endParaRPr lang="en-GB" dirty="0" smtClean="0"/>
          </a:p>
          <a:p>
            <a:pPr>
              <a:buNone/>
            </a:pPr>
            <a:endParaRPr lang="en-GB" dirty="0"/>
          </a:p>
        </p:txBody>
      </p:sp>
      <p:sp>
        <p:nvSpPr>
          <p:cNvPr id="3" name="Title 2"/>
          <p:cNvSpPr>
            <a:spLocks noGrp="1"/>
          </p:cNvSpPr>
          <p:nvPr>
            <p:ph type="title"/>
          </p:nvPr>
        </p:nvSpPr>
        <p:spPr/>
        <p:txBody>
          <a:bodyPr>
            <a:normAutofit fontScale="90000"/>
          </a:bodyPr>
          <a:lstStyle/>
          <a:p>
            <a:r>
              <a:rPr lang="en-GB" dirty="0" smtClean="0"/>
              <a:t>Union behaviour built on principles of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blinds(horizontal)">
                                      <p:cBhvr>
                                        <p:cTn id="10" dur="500"/>
                                        <p:tgtEl>
                                          <p:spTgt spid="2">
                                            <p:txEl>
                                              <p:pRg st="1" end="1"/>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Effect transition="in" filter="blinds(horizontal)">
                                      <p:cBhvr>
                                        <p:cTn id="13" dur="500"/>
                                        <p:tgtEl>
                                          <p:spTgt spid="2">
                                            <p:txEl>
                                              <p:pRg st="2" end="2"/>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2">
                                            <p:txEl>
                                              <p:pRg st="3" end="3"/>
                                            </p:txEl>
                                          </p:spTgt>
                                        </p:tgtEl>
                                        <p:attrNameLst>
                                          <p:attrName>style.visibility</p:attrName>
                                        </p:attrNameLst>
                                      </p:cBhvr>
                                      <p:to>
                                        <p:strVal val="visible"/>
                                      </p:to>
                                    </p:set>
                                    <p:animEffect transition="in" filter="blinds(horizontal)">
                                      <p:cBhvr>
                                        <p:cTn id="16"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2" cstate="print"/>
          <a:srcRect/>
          <a:stretch>
            <a:fillRect/>
          </a:stretch>
        </p:blipFill>
        <p:spPr bwMode="auto">
          <a:xfrm>
            <a:off x="2928926" y="3071810"/>
            <a:ext cx="2857520" cy="2177159"/>
          </a:xfrm>
          <a:prstGeom prst="rect">
            <a:avLst/>
          </a:prstGeom>
          <a:noFill/>
          <a:ln w="9525">
            <a:noFill/>
            <a:miter lim="800000"/>
            <a:headEnd/>
            <a:tailEnd/>
          </a:ln>
          <a:effectLst/>
        </p:spPr>
      </p:pic>
      <p:sp>
        <p:nvSpPr>
          <p:cNvPr id="5" name="TextBox 4"/>
          <p:cNvSpPr txBox="1"/>
          <p:nvPr/>
        </p:nvSpPr>
        <p:spPr>
          <a:xfrm>
            <a:off x="463133" y="500042"/>
            <a:ext cx="7948010" cy="1200329"/>
          </a:xfrm>
          <a:prstGeom prst="rect">
            <a:avLst/>
          </a:prstGeom>
          <a:noFill/>
        </p:spPr>
        <p:txBody>
          <a:bodyPr wrap="none" rtlCol="0">
            <a:spAutoFit/>
          </a:bodyPr>
          <a:lstStyle/>
          <a:p>
            <a:pPr algn="ctr"/>
            <a:r>
              <a:rPr lang="en-GB" sz="3600" dirty="0" smtClean="0"/>
              <a:t>“Protect and enhance the </a:t>
            </a:r>
          </a:p>
          <a:p>
            <a:pPr algn="ctr"/>
            <a:r>
              <a:rPr lang="en-GB" sz="3600" dirty="0" smtClean="0"/>
              <a:t>living standards of their members”</a:t>
            </a:r>
            <a:endParaRPr lang="en-GB" sz="3600" dirty="0"/>
          </a:p>
        </p:txBody>
      </p:sp>
      <p:sp>
        <p:nvSpPr>
          <p:cNvPr id="6" name="TextBox 5"/>
          <p:cNvSpPr txBox="1"/>
          <p:nvPr/>
        </p:nvSpPr>
        <p:spPr>
          <a:xfrm>
            <a:off x="785786" y="5286388"/>
            <a:ext cx="2348785" cy="769441"/>
          </a:xfrm>
          <a:prstGeom prst="rect">
            <a:avLst/>
          </a:prstGeom>
          <a:noFill/>
        </p:spPr>
        <p:txBody>
          <a:bodyPr wrap="none" rtlCol="0">
            <a:spAutoFit/>
          </a:bodyPr>
          <a:lstStyle/>
          <a:p>
            <a:r>
              <a:rPr lang="en-GB" sz="4400" dirty="0" smtClean="0"/>
              <a:t>Industrial</a:t>
            </a:r>
            <a:endParaRPr lang="en-GB" sz="4400" dirty="0"/>
          </a:p>
        </p:txBody>
      </p:sp>
      <p:sp>
        <p:nvSpPr>
          <p:cNvPr id="7" name="TextBox 6"/>
          <p:cNvSpPr txBox="1"/>
          <p:nvPr/>
        </p:nvSpPr>
        <p:spPr>
          <a:xfrm>
            <a:off x="6500826" y="5286388"/>
            <a:ext cx="1976888" cy="769441"/>
          </a:xfrm>
          <a:prstGeom prst="rect">
            <a:avLst/>
          </a:prstGeom>
          <a:noFill/>
        </p:spPr>
        <p:txBody>
          <a:bodyPr wrap="none" rtlCol="0">
            <a:spAutoFit/>
          </a:bodyPr>
          <a:lstStyle/>
          <a:p>
            <a:r>
              <a:rPr lang="en-GB" sz="4400" dirty="0" smtClean="0"/>
              <a:t>Political</a:t>
            </a:r>
            <a:endParaRPr lang="en-GB" sz="4400" dirty="0"/>
          </a:p>
        </p:txBody>
      </p:sp>
      <p:cxnSp>
        <p:nvCxnSpPr>
          <p:cNvPr id="9" name="Straight Arrow Connector 8"/>
          <p:cNvCxnSpPr/>
          <p:nvPr/>
        </p:nvCxnSpPr>
        <p:spPr>
          <a:xfrm rot="5400000">
            <a:off x="428596" y="2857496"/>
            <a:ext cx="3357586" cy="150019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rot="16200000" flipH="1">
            <a:off x="5072066" y="3000372"/>
            <a:ext cx="3500462" cy="135732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2857488" y="1928802"/>
            <a:ext cx="3286148" cy="1588"/>
          </a:xfrm>
          <a:prstGeom prst="line">
            <a:avLst/>
          </a:prstGeom>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3851920" y="6488668"/>
            <a:ext cx="2879314" cy="369332"/>
          </a:xfrm>
          <a:prstGeom prst="rect">
            <a:avLst/>
          </a:prstGeom>
          <a:noFill/>
        </p:spPr>
        <p:txBody>
          <a:bodyPr wrap="none" rtlCol="0">
            <a:spAutoFit/>
          </a:bodyPr>
          <a:lstStyle/>
          <a:p>
            <a:r>
              <a:rPr lang="en-GB" dirty="0" err="1" smtClean="0"/>
              <a:t>Gennard</a:t>
            </a:r>
            <a:r>
              <a:rPr lang="en-GB" dirty="0" smtClean="0"/>
              <a:t> &amp; Judge, 2010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linds(horizontal)">
                                      <p:cBhvr>
                                        <p:cTn id="7" dur="500"/>
                                        <p:tgtEl>
                                          <p:spTgt spid="9"/>
                                        </p:tgtEl>
                                      </p:cBhvr>
                                    </p:animEffect>
                                  </p:childTnLst>
                                </p:cTn>
                              </p:par>
                              <p:par>
                                <p:cTn id="8" presetID="3" presetClass="entr" presetSubtype="10"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blinds(horizontal)">
                                      <p:cBhvr>
                                        <p:cTn id="10" dur="500"/>
                                        <p:tgtEl>
                                          <p:spTgt spid="14"/>
                                        </p:tgtEl>
                                      </p:cBhvr>
                                    </p:animEffect>
                                  </p:childTnLst>
                                </p:cTn>
                              </p:par>
                              <p:par>
                                <p:cTn id="11" presetID="3" presetClass="entr" presetSubtype="1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blinds(horizontal)">
                                      <p:cBhvr>
                                        <p:cTn id="13" dur="500"/>
                                        <p:tgtEl>
                                          <p:spTgt spid="11"/>
                                        </p:tgtEl>
                                      </p:cBhvr>
                                    </p:animEffect>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blinds(horizontal)">
                                      <p:cBhvr>
                                        <p:cTn id="18" dur="500"/>
                                        <p:tgtEl>
                                          <p:spTgt spid="6"/>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blinds(horizontal)">
                                      <p:cBhvr>
                                        <p:cTn id="2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smtClean="0"/>
              <a:t>How do unions achieve their aims?</a:t>
            </a:r>
            <a:endParaRPr lang="en-GB" dirty="0"/>
          </a:p>
        </p:txBody>
      </p:sp>
      <p:sp>
        <p:nvSpPr>
          <p:cNvPr id="8" name="Text Placeholder 7"/>
          <p:cNvSpPr>
            <a:spLocks noGrp="1"/>
          </p:cNvSpPr>
          <p:nvPr>
            <p:ph type="body" idx="1"/>
          </p:nvPr>
        </p:nvSpPr>
        <p:spPr/>
        <p:txBody>
          <a:bodyPr/>
          <a:lstStyle/>
          <a:p>
            <a:r>
              <a:rPr lang="en-GB" dirty="0" smtClean="0"/>
              <a:t>Industrial</a:t>
            </a:r>
            <a:endParaRPr lang="en-GB" dirty="0"/>
          </a:p>
        </p:txBody>
      </p:sp>
      <p:sp>
        <p:nvSpPr>
          <p:cNvPr id="10" name="Text Placeholder 9"/>
          <p:cNvSpPr>
            <a:spLocks noGrp="1"/>
          </p:cNvSpPr>
          <p:nvPr>
            <p:ph type="body" sz="half" idx="3"/>
          </p:nvPr>
        </p:nvSpPr>
        <p:spPr/>
        <p:txBody>
          <a:bodyPr/>
          <a:lstStyle/>
          <a:p>
            <a:r>
              <a:rPr lang="en-GB" dirty="0" smtClean="0"/>
              <a:t>Political</a:t>
            </a:r>
            <a:endParaRPr lang="en-GB" dirty="0"/>
          </a:p>
        </p:txBody>
      </p:sp>
      <p:sp>
        <p:nvSpPr>
          <p:cNvPr id="9" name="Content Placeholder 8"/>
          <p:cNvSpPr>
            <a:spLocks noGrp="1"/>
          </p:cNvSpPr>
          <p:nvPr>
            <p:ph sz="quarter" idx="2"/>
          </p:nvPr>
        </p:nvSpPr>
        <p:spPr/>
        <p:txBody>
          <a:bodyPr>
            <a:normAutofit/>
          </a:bodyPr>
          <a:lstStyle/>
          <a:p>
            <a:r>
              <a:rPr lang="en-GB" dirty="0" smtClean="0"/>
              <a:t>Negotiation of agreements</a:t>
            </a:r>
          </a:p>
          <a:p>
            <a:r>
              <a:rPr lang="en-GB" dirty="0" smtClean="0"/>
              <a:t>Collective agreements</a:t>
            </a:r>
          </a:p>
          <a:p>
            <a:r>
              <a:rPr lang="en-GB" dirty="0" smtClean="0"/>
              <a:t>Grievance</a:t>
            </a:r>
          </a:p>
          <a:p>
            <a:r>
              <a:rPr lang="en-GB" dirty="0" smtClean="0"/>
              <a:t>Industrial Action</a:t>
            </a:r>
          </a:p>
          <a:p>
            <a:r>
              <a:rPr lang="en-GB" dirty="0" smtClean="0"/>
              <a:t>Use of third party intervention</a:t>
            </a:r>
          </a:p>
          <a:p>
            <a:r>
              <a:rPr lang="en-GB" dirty="0" smtClean="0"/>
              <a:t>Joint consultation</a:t>
            </a:r>
            <a:endParaRPr lang="en-GB" dirty="0"/>
          </a:p>
        </p:txBody>
      </p:sp>
      <p:sp>
        <p:nvSpPr>
          <p:cNvPr id="11" name="Content Placeholder 10"/>
          <p:cNvSpPr>
            <a:spLocks noGrp="1"/>
          </p:cNvSpPr>
          <p:nvPr>
            <p:ph sz="quarter" idx="4"/>
          </p:nvPr>
        </p:nvSpPr>
        <p:spPr/>
        <p:txBody>
          <a:bodyPr>
            <a:normAutofit/>
          </a:bodyPr>
          <a:lstStyle/>
          <a:p>
            <a:r>
              <a:rPr lang="en-GB" dirty="0" smtClean="0"/>
              <a:t>Campaigns</a:t>
            </a:r>
          </a:p>
          <a:p>
            <a:r>
              <a:rPr lang="en-GB" dirty="0" smtClean="0"/>
              <a:t>Delegations</a:t>
            </a:r>
          </a:p>
          <a:p>
            <a:r>
              <a:rPr lang="en-GB" dirty="0" smtClean="0"/>
              <a:t>Lobbying</a:t>
            </a:r>
          </a:p>
          <a:p>
            <a:r>
              <a:rPr lang="en-GB" dirty="0" smtClean="0"/>
              <a:t>Pressure groups</a:t>
            </a:r>
          </a:p>
          <a:p>
            <a:r>
              <a:rPr lang="en-GB" dirty="0" smtClean="0"/>
              <a:t>Sitting on UK/EU Government advisory committees</a:t>
            </a:r>
          </a:p>
          <a:p>
            <a:r>
              <a:rPr lang="en-GB" dirty="0" smtClean="0"/>
              <a:t>*At international level (Global union federations)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blinds(horizontal)">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9">
                                            <p:txEl>
                                              <p:pRg st="1" end="1"/>
                                            </p:txEl>
                                          </p:spTgt>
                                        </p:tgtEl>
                                        <p:attrNameLst>
                                          <p:attrName>style.visibility</p:attrName>
                                        </p:attrNameLst>
                                      </p:cBhvr>
                                      <p:to>
                                        <p:strVal val="visible"/>
                                      </p:to>
                                    </p:set>
                                    <p:animEffect transition="in" filter="blinds(horizontal)">
                                      <p:cBhvr>
                                        <p:cTn id="12" dur="500"/>
                                        <p:tgtEl>
                                          <p:spTgt spid="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Effect transition="in" filter="blinds(horizontal)">
                                      <p:cBhvr>
                                        <p:cTn id="17" dur="500"/>
                                        <p:tgtEl>
                                          <p:spTgt spid="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9">
                                            <p:txEl>
                                              <p:pRg st="3" end="3"/>
                                            </p:txEl>
                                          </p:spTgt>
                                        </p:tgtEl>
                                        <p:attrNameLst>
                                          <p:attrName>style.visibility</p:attrName>
                                        </p:attrNameLst>
                                      </p:cBhvr>
                                      <p:to>
                                        <p:strVal val="visible"/>
                                      </p:to>
                                    </p:set>
                                    <p:animEffect transition="in" filter="blinds(horizontal)">
                                      <p:cBhvr>
                                        <p:cTn id="22" dur="500"/>
                                        <p:tgtEl>
                                          <p:spTgt spid="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9">
                                            <p:txEl>
                                              <p:pRg st="4" end="4"/>
                                            </p:txEl>
                                          </p:spTgt>
                                        </p:tgtEl>
                                        <p:attrNameLst>
                                          <p:attrName>style.visibility</p:attrName>
                                        </p:attrNameLst>
                                      </p:cBhvr>
                                      <p:to>
                                        <p:strVal val="visible"/>
                                      </p:to>
                                    </p:set>
                                    <p:animEffect transition="in" filter="blinds(horizontal)">
                                      <p:cBhvr>
                                        <p:cTn id="27" dur="500"/>
                                        <p:tgtEl>
                                          <p:spTgt spid="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9">
                                            <p:txEl>
                                              <p:pRg st="5" end="5"/>
                                            </p:txEl>
                                          </p:spTgt>
                                        </p:tgtEl>
                                        <p:attrNameLst>
                                          <p:attrName>style.visibility</p:attrName>
                                        </p:attrNameLst>
                                      </p:cBhvr>
                                      <p:to>
                                        <p:strVal val="visible"/>
                                      </p:to>
                                    </p:set>
                                    <p:animEffect transition="in" filter="blinds(horizontal)">
                                      <p:cBhvr>
                                        <p:cTn id="32" dur="500"/>
                                        <p:tgtEl>
                                          <p:spTgt spid="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1">
                                            <p:txEl>
                                              <p:pRg st="0" end="0"/>
                                            </p:txEl>
                                          </p:spTgt>
                                        </p:tgtEl>
                                        <p:attrNameLst>
                                          <p:attrName>style.visibility</p:attrName>
                                        </p:attrNameLst>
                                      </p:cBhvr>
                                      <p:to>
                                        <p:strVal val="visible"/>
                                      </p:to>
                                    </p:set>
                                    <p:animEffect transition="in" filter="blinds(horizontal)">
                                      <p:cBhvr>
                                        <p:cTn id="37" dur="500"/>
                                        <p:tgtEl>
                                          <p:spTgt spid="11">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11">
                                            <p:txEl>
                                              <p:pRg st="1" end="1"/>
                                            </p:txEl>
                                          </p:spTgt>
                                        </p:tgtEl>
                                        <p:attrNameLst>
                                          <p:attrName>style.visibility</p:attrName>
                                        </p:attrNameLst>
                                      </p:cBhvr>
                                      <p:to>
                                        <p:strVal val="visible"/>
                                      </p:to>
                                    </p:set>
                                    <p:animEffect transition="in" filter="blinds(horizontal)">
                                      <p:cBhvr>
                                        <p:cTn id="42" dur="500"/>
                                        <p:tgtEl>
                                          <p:spTgt spid="11">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grpId="0" nodeType="clickEffect">
                                  <p:stCondLst>
                                    <p:cond delay="0"/>
                                  </p:stCondLst>
                                  <p:childTnLst>
                                    <p:set>
                                      <p:cBhvr>
                                        <p:cTn id="46" dur="1" fill="hold">
                                          <p:stCondLst>
                                            <p:cond delay="0"/>
                                          </p:stCondLst>
                                        </p:cTn>
                                        <p:tgtEl>
                                          <p:spTgt spid="11">
                                            <p:txEl>
                                              <p:pRg st="2" end="2"/>
                                            </p:txEl>
                                          </p:spTgt>
                                        </p:tgtEl>
                                        <p:attrNameLst>
                                          <p:attrName>style.visibility</p:attrName>
                                        </p:attrNameLst>
                                      </p:cBhvr>
                                      <p:to>
                                        <p:strVal val="visible"/>
                                      </p:to>
                                    </p:set>
                                    <p:animEffect transition="in" filter="blinds(horizontal)">
                                      <p:cBhvr>
                                        <p:cTn id="47" dur="500"/>
                                        <p:tgtEl>
                                          <p:spTgt spid="11">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3" presetClass="entr" presetSubtype="10" fill="hold" grpId="0" nodeType="clickEffect">
                                  <p:stCondLst>
                                    <p:cond delay="0"/>
                                  </p:stCondLst>
                                  <p:childTnLst>
                                    <p:set>
                                      <p:cBhvr>
                                        <p:cTn id="51" dur="1" fill="hold">
                                          <p:stCondLst>
                                            <p:cond delay="0"/>
                                          </p:stCondLst>
                                        </p:cTn>
                                        <p:tgtEl>
                                          <p:spTgt spid="11">
                                            <p:txEl>
                                              <p:pRg st="3" end="3"/>
                                            </p:txEl>
                                          </p:spTgt>
                                        </p:tgtEl>
                                        <p:attrNameLst>
                                          <p:attrName>style.visibility</p:attrName>
                                        </p:attrNameLst>
                                      </p:cBhvr>
                                      <p:to>
                                        <p:strVal val="visible"/>
                                      </p:to>
                                    </p:set>
                                    <p:animEffect transition="in" filter="blinds(horizontal)">
                                      <p:cBhvr>
                                        <p:cTn id="52" dur="500"/>
                                        <p:tgtEl>
                                          <p:spTgt spid="11">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3" presetClass="entr" presetSubtype="10" fill="hold" grpId="0" nodeType="clickEffect">
                                  <p:stCondLst>
                                    <p:cond delay="0"/>
                                  </p:stCondLst>
                                  <p:childTnLst>
                                    <p:set>
                                      <p:cBhvr>
                                        <p:cTn id="56" dur="1" fill="hold">
                                          <p:stCondLst>
                                            <p:cond delay="0"/>
                                          </p:stCondLst>
                                        </p:cTn>
                                        <p:tgtEl>
                                          <p:spTgt spid="11">
                                            <p:txEl>
                                              <p:pRg st="4" end="4"/>
                                            </p:txEl>
                                          </p:spTgt>
                                        </p:tgtEl>
                                        <p:attrNameLst>
                                          <p:attrName>style.visibility</p:attrName>
                                        </p:attrNameLst>
                                      </p:cBhvr>
                                      <p:to>
                                        <p:strVal val="visible"/>
                                      </p:to>
                                    </p:set>
                                    <p:animEffect transition="in" filter="blinds(horizontal)">
                                      <p:cBhvr>
                                        <p:cTn id="57" dur="500"/>
                                        <p:tgtEl>
                                          <p:spTgt spid="11">
                                            <p:txEl>
                                              <p:pRg st="4" end="4"/>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3" presetClass="entr" presetSubtype="10" fill="hold" grpId="0" nodeType="clickEffect">
                                  <p:stCondLst>
                                    <p:cond delay="0"/>
                                  </p:stCondLst>
                                  <p:childTnLst>
                                    <p:set>
                                      <p:cBhvr>
                                        <p:cTn id="61" dur="1" fill="hold">
                                          <p:stCondLst>
                                            <p:cond delay="0"/>
                                          </p:stCondLst>
                                        </p:cTn>
                                        <p:tgtEl>
                                          <p:spTgt spid="11">
                                            <p:txEl>
                                              <p:pRg st="5" end="5"/>
                                            </p:txEl>
                                          </p:spTgt>
                                        </p:tgtEl>
                                        <p:attrNameLst>
                                          <p:attrName>style.visibility</p:attrName>
                                        </p:attrNameLst>
                                      </p:cBhvr>
                                      <p:to>
                                        <p:strVal val="visible"/>
                                      </p:to>
                                    </p:set>
                                    <p:animEffect transition="in" filter="blinds(horizontal)">
                                      <p:cBhvr>
                                        <p:cTn id="62" dur="500"/>
                                        <p:tgtEl>
                                          <p:spTgt spid="1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P spid="11"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p:cNvSpPr>
            <a:spLocks noGrp="1"/>
          </p:cNvSpPr>
          <p:nvPr>
            <p:ph idx="1"/>
          </p:nvPr>
        </p:nvSpPr>
        <p:spPr/>
        <p:txBody>
          <a:bodyPr/>
          <a:lstStyle/>
          <a:p>
            <a:pPr>
              <a:buFont typeface="Arial" pitchFamily="34" charset="0"/>
              <a:buChar char="•"/>
            </a:pPr>
            <a:r>
              <a:rPr lang="en-GB" dirty="0" smtClean="0"/>
              <a:t>Established in 1868</a:t>
            </a:r>
          </a:p>
          <a:p>
            <a:pPr>
              <a:buFont typeface="Arial" pitchFamily="34" charset="0"/>
              <a:buChar char="•"/>
            </a:pPr>
            <a:r>
              <a:rPr lang="en-GB" dirty="0" smtClean="0"/>
              <a:t>Acts as a collective voice for UK Unions to Government, </a:t>
            </a:r>
          </a:p>
          <a:p>
            <a:r>
              <a:rPr lang="en-GB" dirty="0" smtClean="0"/>
              <a:t> government  bodies and international trade union bodies</a:t>
            </a:r>
          </a:p>
          <a:p>
            <a:pPr>
              <a:buFont typeface="Arial" pitchFamily="34" charset="0"/>
              <a:buChar char="•"/>
            </a:pPr>
            <a:r>
              <a:rPr lang="en-GB" dirty="0" smtClean="0"/>
              <a:t>Attempts to influence the behaviour of affiliated unions</a:t>
            </a:r>
          </a:p>
          <a:p>
            <a:endParaRPr lang="en-GB" dirty="0"/>
          </a:p>
        </p:txBody>
      </p:sp>
      <p:sp>
        <p:nvSpPr>
          <p:cNvPr id="3" name="Title 2"/>
          <p:cNvSpPr>
            <a:spLocks noGrp="1"/>
          </p:cNvSpPr>
          <p:nvPr>
            <p:ph type="title"/>
          </p:nvPr>
        </p:nvSpPr>
        <p:spPr/>
        <p:txBody>
          <a:bodyPr/>
          <a:lstStyle/>
          <a:p>
            <a:r>
              <a:rPr lang="en-GB" dirty="0" smtClean="0"/>
              <a:t>Trade Union Congress</a:t>
            </a:r>
            <a:endParaRPr lang="en-GB" dirty="0"/>
          </a:p>
        </p:txBody>
      </p:sp>
      <p:sp>
        <p:nvSpPr>
          <p:cNvPr id="5" name="TextBox 4"/>
          <p:cNvSpPr txBox="1"/>
          <p:nvPr/>
        </p:nvSpPr>
        <p:spPr>
          <a:xfrm>
            <a:off x="3491880" y="4869160"/>
            <a:ext cx="4624984" cy="1569660"/>
          </a:xfrm>
          <a:prstGeom prst="rect">
            <a:avLst/>
          </a:prstGeom>
          <a:noFill/>
        </p:spPr>
        <p:txBody>
          <a:bodyPr wrap="none" rtlCol="0">
            <a:spAutoFit/>
          </a:bodyPr>
          <a:lstStyle/>
          <a:p>
            <a:r>
              <a:rPr lang="en-GB" sz="2400" b="1" u="sng" dirty="0" smtClean="0"/>
              <a:t>Acts in three main areas:-</a:t>
            </a:r>
          </a:p>
          <a:p>
            <a:pPr marL="457200" indent="-457200">
              <a:buFont typeface="+mj-lt"/>
              <a:buAutoNum type="arabicPeriod"/>
            </a:pPr>
            <a:r>
              <a:rPr lang="en-GB" sz="2400" dirty="0" smtClean="0"/>
              <a:t>Industrial disputes</a:t>
            </a:r>
          </a:p>
          <a:p>
            <a:pPr marL="457200" indent="-457200">
              <a:buFont typeface="+mj-lt"/>
              <a:buAutoNum type="arabicPeriod"/>
            </a:pPr>
            <a:r>
              <a:rPr lang="en-GB" sz="2400" dirty="0" smtClean="0"/>
              <a:t>Inter- Union disputes</a:t>
            </a:r>
          </a:p>
          <a:p>
            <a:pPr marL="457200" indent="-457200">
              <a:buFont typeface="+mj-lt"/>
              <a:buAutoNum type="arabicPeriod"/>
            </a:pPr>
            <a:r>
              <a:rPr lang="en-GB" sz="2400" dirty="0" smtClean="0"/>
              <a:t>Conduct of affiliate unions</a:t>
            </a:r>
            <a:endParaRPr lang="en-GB" sz="2400" dirty="0"/>
          </a:p>
        </p:txBody>
      </p:sp>
      <p:pic>
        <p:nvPicPr>
          <p:cNvPr id="8" name="Picture 2"/>
          <p:cNvPicPr>
            <a:picLocks noChangeAspect="1" noChangeArrowheads="1"/>
          </p:cNvPicPr>
          <p:nvPr/>
        </p:nvPicPr>
        <p:blipFill>
          <a:blip r:embed="rId3" cstate="print"/>
          <a:srcRect/>
          <a:stretch>
            <a:fillRect/>
          </a:stretch>
        </p:blipFill>
        <p:spPr bwMode="auto">
          <a:xfrm>
            <a:off x="6176739" y="188640"/>
            <a:ext cx="2967261" cy="190580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p:txBody>
          <a:bodyPr/>
          <a:lstStyle/>
          <a:p>
            <a:r>
              <a:rPr lang="en-GB" dirty="0" smtClean="0"/>
              <a:t>State Agencies</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Miners Strike</a:t>
            </a:r>
            <a:endParaRPr lang="en-GB" dirty="0"/>
          </a:p>
        </p:txBody>
      </p:sp>
      <p:sp>
        <p:nvSpPr>
          <p:cNvPr id="3" name="Rectangle 2"/>
          <p:cNvSpPr/>
          <p:nvPr/>
        </p:nvSpPr>
        <p:spPr>
          <a:xfrm>
            <a:off x="2286000" y="3105835"/>
            <a:ext cx="4572000" cy="4801314"/>
          </a:xfrm>
          <a:prstGeom prst="rect">
            <a:avLst/>
          </a:prstGeom>
        </p:spPr>
        <p:txBody>
          <a:bodyPr>
            <a:spAutoFit/>
          </a:bodyPr>
          <a:lstStyle/>
          <a:p>
            <a:endParaRPr lang="en-GB" dirty="0" smtClean="0">
              <a:hlinkClick r:id="rId2"/>
            </a:endParaRPr>
          </a:p>
          <a:p>
            <a:endParaRPr lang="en-GB" dirty="0" smtClean="0">
              <a:hlinkClick r:id="rId2"/>
            </a:endParaRPr>
          </a:p>
          <a:p>
            <a:endParaRPr lang="en-GB" dirty="0" smtClean="0">
              <a:hlinkClick r:id="rId2"/>
            </a:endParaRPr>
          </a:p>
          <a:p>
            <a:endParaRPr lang="en-GB" dirty="0" smtClean="0">
              <a:hlinkClick r:id="rId2"/>
            </a:endParaRPr>
          </a:p>
          <a:p>
            <a:endParaRPr lang="en-GB" dirty="0" smtClean="0">
              <a:hlinkClick r:id="rId2"/>
            </a:endParaRPr>
          </a:p>
          <a:p>
            <a:endParaRPr lang="en-GB" dirty="0" smtClean="0">
              <a:hlinkClick r:id="rId2"/>
            </a:endParaRPr>
          </a:p>
          <a:p>
            <a:endParaRPr lang="en-GB" dirty="0" smtClean="0">
              <a:hlinkClick r:id="rId2"/>
            </a:endParaRPr>
          </a:p>
          <a:p>
            <a:endParaRPr lang="en-GB" dirty="0" smtClean="0">
              <a:hlinkClick r:id="rId2"/>
            </a:endParaRPr>
          </a:p>
          <a:p>
            <a:endParaRPr lang="en-GB" dirty="0" smtClean="0">
              <a:hlinkClick r:id="rId2"/>
            </a:endParaRPr>
          </a:p>
          <a:p>
            <a:endParaRPr lang="en-GB" dirty="0" smtClean="0">
              <a:hlinkClick r:id="rId2"/>
            </a:endParaRPr>
          </a:p>
          <a:p>
            <a:endParaRPr lang="en-GB" dirty="0" smtClean="0">
              <a:hlinkClick r:id="rId2"/>
            </a:endParaRPr>
          </a:p>
          <a:p>
            <a:r>
              <a:rPr lang="en-GB" dirty="0" smtClean="0">
                <a:hlinkClick r:id="rId2"/>
              </a:rPr>
              <a:t>http://www.youtube.com/watch?v=Iw9zbTsKNAA</a:t>
            </a:r>
            <a:endParaRPr lang="en-GB" dirty="0" smtClean="0"/>
          </a:p>
          <a:p>
            <a:endParaRPr lang="en-GB" dirty="0" smtClean="0"/>
          </a:p>
          <a:p>
            <a:endParaRPr lang="en-GB" dirty="0" smtClean="0"/>
          </a:p>
          <a:p>
            <a:endParaRPr lang="en-GB" dirty="0" smtClean="0"/>
          </a:p>
          <a:p>
            <a:endParaRPr lang="en-GB" dirty="0"/>
          </a:p>
        </p:txBody>
      </p:sp>
      <p:pic>
        <p:nvPicPr>
          <p:cNvPr id="3074" name="Picture 2" descr="http://t1.gstatic.com/images?q=tbn:ANd9GcQRC4aaBTab-bvJ2NHdrBhAAr3QwbwY_vtxKRJETncftcqcMNdT"/>
          <p:cNvPicPr>
            <a:picLocks noChangeAspect="1" noChangeArrowheads="1"/>
          </p:cNvPicPr>
          <p:nvPr/>
        </p:nvPicPr>
        <p:blipFill>
          <a:blip r:embed="rId3" cstate="print"/>
          <a:srcRect/>
          <a:stretch>
            <a:fillRect/>
          </a:stretch>
        </p:blipFill>
        <p:spPr bwMode="auto">
          <a:xfrm>
            <a:off x="2339752" y="1988840"/>
            <a:ext cx="4383781" cy="2880320"/>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fontScale="92500"/>
          </a:bodyPr>
          <a:lstStyle/>
          <a:p>
            <a:r>
              <a:rPr lang="en-GB" dirty="0" smtClean="0"/>
              <a:t>What happened to cause the miners to strike?</a:t>
            </a:r>
          </a:p>
          <a:p>
            <a:r>
              <a:rPr lang="en-GB" dirty="0" smtClean="0"/>
              <a:t>The role of the unions is to protect and enhance the living standards of their members. To what extent did the actions taken support this aim?</a:t>
            </a:r>
          </a:p>
          <a:p>
            <a:r>
              <a:rPr lang="en-GB" dirty="0" smtClean="0"/>
              <a:t>Some people believe that the decline in union membership stems from the Miners strike – what other reasons could there be for this </a:t>
            </a:r>
            <a:r>
              <a:rPr lang="en-GB" dirty="0" err="1" smtClean="0"/>
              <a:t>decine</a:t>
            </a:r>
            <a:r>
              <a:rPr lang="en-GB" dirty="0" smtClean="0"/>
              <a:t>?</a:t>
            </a:r>
          </a:p>
          <a:p>
            <a:r>
              <a:rPr lang="en-GB" dirty="0" smtClean="0"/>
              <a:t>What lessons have been learnt from this historic event and how has it shaped the Industrial relations scene?</a:t>
            </a:r>
          </a:p>
          <a:p>
            <a:endParaRPr lang="en-GB" dirty="0"/>
          </a:p>
        </p:txBody>
      </p:sp>
      <p:sp>
        <p:nvSpPr>
          <p:cNvPr id="3" name="Title 2"/>
          <p:cNvSpPr>
            <a:spLocks noGrp="1"/>
          </p:cNvSpPr>
          <p:nvPr>
            <p:ph type="title"/>
          </p:nvPr>
        </p:nvSpPr>
        <p:spPr/>
        <p:txBody>
          <a:bodyPr/>
          <a:lstStyle/>
          <a:p>
            <a:r>
              <a:rPr lang="en-GB" dirty="0" smtClean="0"/>
              <a:t>Reflective Activity</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solidFill>
                  <a:schemeClr val="tx1"/>
                </a:solidFill>
              </a:rPr>
              <a:t>The changing face of Union</a:t>
            </a:r>
            <a:endParaRPr lang="en-GB" dirty="0">
              <a:solidFill>
                <a:schemeClr val="tx1"/>
              </a:solidFill>
            </a:endParaRPr>
          </a:p>
        </p:txBody>
      </p:sp>
      <p:cxnSp>
        <p:nvCxnSpPr>
          <p:cNvPr id="10" name="Straight Connector 9"/>
          <p:cNvCxnSpPr/>
          <p:nvPr/>
        </p:nvCxnSpPr>
        <p:spPr>
          <a:xfrm>
            <a:off x="971600" y="3068960"/>
            <a:ext cx="7128792"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611560" y="3429000"/>
            <a:ext cx="768159" cy="369332"/>
          </a:xfrm>
          <a:prstGeom prst="rect">
            <a:avLst/>
          </a:prstGeom>
          <a:noFill/>
        </p:spPr>
        <p:txBody>
          <a:bodyPr wrap="none" rtlCol="0">
            <a:spAutoFit/>
          </a:bodyPr>
          <a:lstStyle/>
          <a:p>
            <a:r>
              <a:rPr lang="en-GB" dirty="0" smtClean="0"/>
              <a:t>1980</a:t>
            </a:r>
            <a:endParaRPr lang="en-GB" dirty="0"/>
          </a:p>
        </p:txBody>
      </p:sp>
      <p:sp>
        <p:nvSpPr>
          <p:cNvPr id="12" name="TextBox 11"/>
          <p:cNvSpPr txBox="1"/>
          <p:nvPr/>
        </p:nvSpPr>
        <p:spPr>
          <a:xfrm>
            <a:off x="4071934" y="3429000"/>
            <a:ext cx="768159" cy="369332"/>
          </a:xfrm>
          <a:prstGeom prst="rect">
            <a:avLst/>
          </a:prstGeom>
          <a:noFill/>
        </p:spPr>
        <p:txBody>
          <a:bodyPr wrap="none" rtlCol="0">
            <a:spAutoFit/>
          </a:bodyPr>
          <a:lstStyle/>
          <a:p>
            <a:r>
              <a:rPr lang="en-GB" dirty="0" smtClean="0"/>
              <a:t>1990</a:t>
            </a:r>
            <a:endParaRPr lang="en-GB" dirty="0"/>
          </a:p>
        </p:txBody>
      </p:sp>
      <p:sp>
        <p:nvSpPr>
          <p:cNvPr id="13" name="TextBox 12"/>
          <p:cNvSpPr txBox="1"/>
          <p:nvPr/>
        </p:nvSpPr>
        <p:spPr>
          <a:xfrm>
            <a:off x="6588224" y="3429000"/>
            <a:ext cx="768159" cy="369332"/>
          </a:xfrm>
          <a:prstGeom prst="rect">
            <a:avLst/>
          </a:prstGeom>
          <a:noFill/>
        </p:spPr>
        <p:txBody>
          <a:bodyPr wrap="none" rtlCol="0">
            <a:spAutoFit/>
          </a:bodyPr>
          <a:lstStyle/>
          <a:p>
            <a:r>
              <a:rPr lang="en-GB" dirty="0" smtClean="0"/>
              <a:t>2000</a:t>
            </a:r>
            <a:endParaRPr lang="en-GB" dirty="0"/>
          </a:p>
        </p:txBody>
      </p:sp>
      <p:cxnSp>
        <p:nvCxnSpPr>
          <p:cNvPr id="15" name="Straight Arrow Connector 14"/>
          <p:cNvCxnSpPr/>
          <p:nvPr/>
        </p:nvCxnSpPr>
        <p:spPr>
          <a:xfrm>
            <a:off x="7524328" y="3068960"/>
            <a:ext cx="115212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611560" y="4077072"/>
            <a:ext cx="4395755" cy="2031325"/>
          </a:xfrm>
          <a:prstGeom prst="rect">
            <a:avLst/>
          </a:prstGeom>
          <a:noFill/>
        </p:spPr>
        <p:txBody>
          <a:bodyPr wrap="none" rtlCol="0">
            <a:spAutoFit/>
          </a:bodyPr>
          <a:lstStyle/>
          <a:p>
            <a:pPr>
              <a:buFont typeface="Arial" pitchFamily="34" charset="0"/>
              <a:buChar char="•"/>
            </a:pPr>
            <a:r>
              <a:rPr lang="en-GB" dirty="0" smtClean="0"/>
              <a:t>¾ of workers covered by</a:t>
            </a:r>
          </a:p>
          <a:p>
            <a:r>
              <a:rPr lang="en-GB" dirty="0" smtClean="0"/>
              <a:t> Collective agreements</a:t>
            </a:r>
          </a:p>
          <a:p>
            <a:pPr>
              <a:buFont typeface="Arial" pitchFamily="34" charset="0"/>
              <a:buChar char="•"/>
            </a:pPr>
            <a:r>
              <a:rPr lang="en-GB" dirty="0" smtClean="0"/>
              <a:t>12 m+ union membership</a:t>
            </a:r>
          </a:p>
          <a:p>
            <a:pPr>
              <a:buFont typeface="Arial" pitchFamily="34" charset="0"/>
              <a:buChar char="•"/>
            </a:pPr>
            <a:r>
              <a:rPr lang="en-GB" dirty="0" smtClean="0"/>
              <a:t>Negotiating pay</a:t>
            </a:r>
          </a:p>
          <a:p>
            <a:pPr>
              <a:buFont typeface="Arial" pitchFamily="34" charset="0"/>
              <a:buChar char="•"/>
            </a:pPr>
            <a:r>
              <a:rPr lang="en-GB" dirty="0" smtClean="0"/>
              <a:t>High influence on management</a:t>
            </a:r>
          </a:p>
          <a:p>
            <a:pPr>
              <a:buFont typeface="Arial" pitchFamily="34" charset="0"/>
              <a:buChar char="•"/>
            </a:pPr>
            <a:r>
              <a:rPr lang="en-GB" dirty="0" smtClean="0"/>
              <a:t>1,163 days  per annum lost through </a:t>
            </a:r>
          </a:p>
          <a:p>
            <a:r>
              <a:rPr lang="en-GB" dirty="0" smtClean="0">
                <a:solidFill>
                  <a:schemeClr val="bg1"/>
                </a:solidFill>
              </a:rPr>
              <a:t> industrial action</a:t>
            </a:r>
            <a:endParaRPr lang="en-GB" dirty="0">
              <a:solidFill>
                <a:schemeClr val="bg1"/>
              </a:solidFill>
            </a:endParaRPr>
          </a:p>
        </p:txBody>
      </p:sp>
      <p:sp>
        <p:nvSpPr>
          <p:cNvPr id="18" name="TextBox 17"/>
          <p:cNvSpPr txBox="1"/>
          <p:nvPr/>
        </p:nvSpPr>
        <p:spPr>
          <a:xfrm>
            <a:off x="5677987" y="4005064"/>
            <a:ext cx="3466013" cy="2031325"/>
          </a:xfrm>
          <a:prstGeom prst="rect">
            <a:avLst/>
          </a:prstGeom>
          <a:noFill/>
        </p:spPr>
        <p:txBody>
          <a:bodyPr wrap="none" rtlCol="0">
            <a:spAutoFit/>
          </a:bodyPr>
          <a:lstStyle/>
          <a:p>
            <a:pPr>
              <a:buFont typeface="Arial" pitchFamily="34" charset="0"/>
              <a:buChar char="•"/>
            </a:pPr>
            <a:r>
              <a:rPr lang="en-GB" dirty="0" smtClean="0"/>
              <a:t>1/3  workers covered by</a:t>
            </a:r>
          </a:p>
          <a:p>
            <a:r>
              <a:rPr lang="en-GB" dirty="0" smtClean="0"/>
              <a:t>Collective agreements</a:t>
            </a:r>
          </a:p>
          <a:p>
            <a:pPr>
              <a:buFont typeface="Arial" pitchFamily="34" charset="0"/>
              <a:buChar char="•"/>
            </a:pPr>
            <a:r>
              <a:rPr lang="en-GB" dirty="0" smtClean="0"/>
              <a:t>7m union members</a:t>
            </a:r>
          </a:p>
          <a:p>
            <a:pPr>
              <a:buFont typeface="Arial" pitchFamily="34" charset="0"/>
              <a:buChar char="•"/>
            </a:pPr>
            <a:r>
              <a:rPr lang="en-GB" dirty="0" smtClean="0"/>
              <a:t>Supporting </a:t>
            </a:r>
            <a:r>
              <a:rPr lang="en-GB" dirty="0" err="1" smtClean="0"/>
              <a:t>ind</a:t>
            </a:r>
            <a:r>
              <a:rPr lang="en-GB" dirty="0" smtClean="0"/>
              <a:t> grievances</a:t>
            </a:r>
          </a:p>
          <a:p>
            <a:pPr>
              <a:buFont typeface="Arial" pitchFamily="34" charset="0"/>
              <a:buChar char="•"/>
            </a:pPr>
            <a:r>
              <a:rPr lang="en-GB" dirty="0" smtClean="0"/>
              <a:t>Greatly diminished influence</a:t>
            </a:r>
          </a:p>
          <a:p>
            <a:pPr>
              <a:buFont typeface="Arial" pitchFamily="34" charset="0"/>
              <a:buChar char="•"/>
            </a:pPr>
            <a:r>
              <a:rPr lang="en-GB" dirty="0" smtClean="0"/>
              <a:t>76 days per annum lost </a:t>
            </a:r>
          </a:p>
          <a:p>
            <a:r>
              <a:rPr lang="en-GB" dirty="0" smtClean="0"/>
              <a:t>Through industrial action</a:t>
            </a:r>
            <a:endParaRPr lang="en-GB" dirty="0"/>
          </a:p>
        </p:txBody>
      </p:sp>
      <p:pic>
        <p:nvPicPr>
          <p:cNvPr id="2050" name="Picture 2" descr="C:\Users\sam\AppData\Local\Microsoft\Windows\Temporary Internet Files\Content.IE5\IWBYDSH0\MC900048445[1].wmf"/>
          <p:cNvPicPr>
            <a:picLocks noChangeAspect="1" noChangeArrowheads="1"/>
          </p:cNvPicPr>
          <p:nvPr/>
        </p:nvPicPr>
        <p:blipFill>
          <a:blip r:embed="rId3" cstate="print"/>
          <a:srcRect/>
          <a:stretch>
            <a:fillRect/>
          </a:stretch>
        </p:blipFill>
        <p:spPr bwMode="auto">
          <a:xfrm>
            <a:off x="3203848" y="1196752"/>
            <a:ext cx="2424074" cy="1826971"/>
          </a:xfrm>
          <a:prstGeom prst="rect">
            <a:avLst/>
          </a:prstGeom>
          <a:noFill/>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Composition of workforce and jobs</a:t>
            </a:r>
          </a:p>
          <a:p>
            <a:r>
              <a:rPr lang="en-GB" dirty="0" smtClean="0"/>
              <a:t>The business cycle (decline in low unemployment)</a:t>
            </a:r>
          </a:p>
          <a:p>
            <a:r>
              <a:rPr lang="en-GB" dirty="0" smtClean="0"/>
              <a:t>The role of the state – regulation of employment rights</a:t>
            </a:r>
          </a:p>
          <a:p>
            <a:r>
              <a:rPr lang="en-GB" dirty="0" smtClean="0"/>
              <a:t>Role of employers </a:t>
            </a:r>
          </a:p>
          <a:p>
            <a:r>
              <a:rPr lang="en-GB" dirty="0" smtClean="0"/>
              <a:t>Role of individual employees</a:t>
            </a:r>
          </a:p>
          <a:p>
            <a:r>
              <a:rPr lang="en-GB" dirty="0" smtClean="0"/>
              <a:t>Role of unions themselves</a:t>
            </a:r>
            <a:endParaRPr lang="en-GB" dirty="0"/>
          </a:p>
        </p:txBody>
      </p:sp>
      <p:sp>
        <p:nvSpPr>
          <p:cNvPr id="3" name="Title 2"/>
          <p:cNvSpPr>
            <a:spLocks noGrp="1"/>
          </p:cNvSpPr>
          <p:nvPr>
            <p:ph type="title"/>
          </p:nvPr>
        </p:nvSpPr>
        <p:spPr/>
        <p:txBody>
          <a:bodyPr>
            <a:normAutofit fontScale="90000"/>
          </a:bodyPr>
          <a:lstStyle/>
          <a:p>
            <a:r>
              <a:rPr lang="en-GB" dirty="0" smtClean="0"/>
              <a:t>Reasons for declining union membership</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blinds(horizontal)">
                                      <p:cBhvr>
                                        <p:cTn id="10" dur="500"/>
                                        <p:tgtEl>
                                          <p:spTgt spid="2">
                                            <p:txEl>
                                              <p:pRg st="1" end="1"/>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Effect transition="in" filter="blinds(horizontal)">
                                      <p:cBhvr>
                                        <p:cTn id="13" dur="500"/>
                                        <p:tgtEl>
                                          <p:spTgt spid="2">
                                            <p:txEl>
                                              <p:pRg st="2" end="2"/>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2">
                                            <p:txEl>
                                              <p:pRg st="3" end="3"/>
                                            </p:txEl>
                                          </p:spTgt>
                                        </p:tgtEl>
                                        <p:attrNameLst>
                                          <p:attrName>style.visibility</p:attrName>
                                        </p:attrNameLst>
                                      </p:cBhvr>
                                      <p:to>
                                        <p:strVal val="visible"/>
                                      </p:to>
                                    </p:set>
                                    <p:animEffect transition="in" filter="blinds(horizontal)">
                                      <p:cBhvr>
                                        <p:cTn id="16" dur="500"/>
                                        <p:tgtEl>
                                          <p:spTgt spid="2">
                                            <p:txEl>
                                              <p:pRg st="3" end="3"/>
                                            </p:txEl>
                                          </p:spTgt>
                                        </p:tgtEl>
                                      </p:cBhvr>
                                    </p:animEffect>
                                  </p:childTnLst>
                                </p:cTn>
                              </p:par>
                              <p:par>
                                <p:cTn id="17" presetID="3" presetClass="entr" presetSubtype="10" fill="hold" nodeType="with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Effect transition="in" filter="blinds(horizontal)">
                                      <p:cBhvr>
                                        <p:cTn id="19" dur="500"/>
                                        <p:tgtEl>
                                          <p:spTgt spid="2">
                                            <p:txEl>
                                              <p:pRg st="4" end="4"/>
                                            </p:txEl>
                                          </p:spTgt>
                                        </p:tgtEl>
                                      </p:cBhvr>
                                    </p:animEffect>
                                  </p:childTnLst>
                                </p:cTn>
                              </p:par>
                              <p:par>
                                <p:cTn id="20" presetID="3" presetClass="entr" presetSubtype="10" fill="hold" nodeType="withEffect">
                                  <p:stCondLst>
                                    <p:cond delay="0"/>
                                  </p:stCondLst>
                                  <p:childTnLst>
                                    <p:set>
                                      <p:cBhvr>
                                        <p:cTn id="21" dur="1" fill="hold">
                                          <p:stCondLst>
                                            <p:cond delay="0"/>
                                          </p:stCondLst>
                                        </p:cTn>
                                        <p:tgtEl>
                                          <p:spTgt spid="2">
                                            <p:txEl>
                                              <p:pRg st="5" end="5"/>
                                            </p:txEl>
                                          </p:spTgt>
                                        </p:tgtEl>
                                        <p:attrNameLst>
                                          <p:attrName>style.visibility</p:attrName>
                                        </p:attrNameLst>
                                      </p:cBhvr>
                                      <p:to>
                                        <p:strVal val="visible"/>
                                      </p:to>
                                    </p:set>
                                    <p:animEffect transition="in" filter="blinds(horizontal)">
                                      <p:cBhvr>
                                        <p:cTn id="22"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What rights do employees have in relation to unions?</a:t>
            </a:r>
          </a:p>
          <a:p>
            <a:r>
              <a:rPr lang="en-GB" dirty="0" smtClean="0"/>
              <a:t>What are employers required to consult on?</a:t>
            </a:r>
          </a:p>
          <a:p>
            <a:r>
              <a:rPr lang="en-GB" dirty="0" smtClean="0"/>
              <a:t>What are the rights of recognised trade unions?</a:t>
            </a:r>
            <a:endParaRPr lang="en-GB" dirty="0"/>
          </a:p>
        </p:txBody>
      </p:sp>
      <p:sp>
        <p:nvSpPr>
          <p:cNvPr id="3" name="Title 2"/>
          <p:cNvSpPr>
            <a:spLocks noGrp="1"/>
          </p:cNvSpPr>
          <p:nvPr>
            <p:ph type="title"/>
          </p:nvPr>
        </p:nvSpPr>
        <p:spPr/>
        <p:txBody>
          <a:bodyPr/>
          <a:lstStyle/>
          <a:p>
            <a:r>
              <a:rPr lang="en-GB" dirty="0" smtClean="0"/>
              <a:t>Legal Rights</a:t>
            </a:r>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0034" y="4357694"/>
            <a:ext cx="8229600" cy="1785950"/>
          </a:xfrm>
        </p:spPr>
        <p:txBody>
          <a:bodyPr>
            <a:normAutofit/>
          </a:bodyPr>
          <a:lstStyle/>
          <a:p>
            <a:pPr>
              <a:buNone/>
            </a:pPr>
            <a:endParaRPr lang="en-GB" dirty="0" smtClean="0"/>
          </a:p>
          <a:p>
            <a:r>
              <a:rPr lang="en-GB" dirty="0" smtClean="0"/>
              <a:t>What are the advantages &amp; Disadvantages of unions?</a:t>
            </a:r>
          </a:p>
          <a:p>
            <a:pPr>
              <a:buNone/>
            </a:pPr>
            <a:endParaRPr lang="en-GB" dirty="0"/>
          </a:p>
        </p:txBody>
      </p:sp>
      <p:pic>
        <p:nvPicPr>
          <p:cNvPr id="1032" name="Picture 8" descr="http://t2.gstatic.com/images?q=tbn:5DvplAAemK-UHM:http://www.nicholsoncartoons.com.au/cartoons/new/2005-05-27%2520National%2520conf%2520of%2520Trade%2520Unions%2520ACDC%2520%2520600.jpg">
            <a:hlinkClick r:id="rId3"/>
          </p:cNvPr>
          <p:cNvPicPr>
            <a:picLocks noChangeAspect="1" noChangeArrowheads="1"/>
          </p:cNvPicPr>
          <p:nvPr/>
        </p:nvPicPr>
        <p:blipFill>
          <a:blip r:embed="rId4" cstate="print"/>
          <a:srcRect/>
          <a:stretch>
            <a:fillRect/>
          </a:stretch>
        </p:blipFill>
        <p:spPr bwMode="auto">
          <a:xfrm>
            <a:off x="2928926" y="1357298"/>
            <a:ext cx="3462468" cy="241090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32"/>
                                        </p:tgtEl>
                                        <p:attrNameLst>
                                          <p:attrName>style.visibility</p:attrName>
                                        </p:attrNameLst>
                                      </p:cBhvr>
                                      <p:to>
                                        <p:strVal val="visible"/>
                                      </p:to>
                                    </p:set>
                                    <p:anim calcmode="lin" valueType="num">
                                      <p:cBhvr additive="base">
                                        <p:cTn id="7" dur="500" fill="hold"/>
                                        <p:tgtEl>
                                          <p:spTgt spid="1032"/>
                                        </p:tgtEl>
                                        <p:attrNameLst>
                                          <p:attrName>ppt_x</p:attrName>
                                        </p:attrNameLst>
                                      </p:cBhvr>
                                      <p:tavLst>
                                        <p:tav tm="0">
                                          <p:val>
                                            <p:strVal val="#ppt_x"/>
                                          </p:val>
                                        </p:tav>
                                        <p:tav tm="100000">
                                          <p:val>
                                            <p:strVal val="#ppt_x"/>
                                          </p:val>
                                        </p:tav>
                                      </p:tavLst>
                                    </p:anim>
                                    <p:anim calcmode="lin" valueType="num">
                                      <p:cBhvr additive="base">
                                        <p:cTn id="8" dur="500" fill="hold"/>
                                        <p:tgtEl>
                                          <p:spTgt spid="1032"/>
                                        </p:tgtEl>
                                        <p:attrNameLst>
                                          <p:attrName>ppt_y</p:attrName>
                                        </p:attrNameLst>
                                      </p:cBhvr>
                                      <p:tavLst>
                                        <p:tav tm="0">
                                          <p:val>
                                            <p:strVal val="1+#ppt_h/2"/>
                                          </p:val>
                                        </p:tav>
                                        <p:tav tm="100000">
                                          <p:val>
                                            <p:strVal val="#ppt_y"/>
                                          </p:val>
                                        </p:tav>
                                      </p:tavLst>
                                    </p:anim>
                                  </p:childTnLst>
                                </p:cTn>
                              </p:par>
                              <p:par>
                                <p:cTn id="9" presetID="4" presetClass="entr" presetSubtype="16"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Effect transition="in" filter="box(in)">
                                      <p:cBhvr>
                                        <p:cTn id="11"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endParaRPr lang="en-GB" dirty="0" smtClean="0">
              <a:hlinkClick r:id="rId2"/>
            </a:endParaRPr>
          </a:p>
          <a:p>
            <a:endParaRPr lang="en-GB" dirty="0" smtClean="0">
              <a:hlinkClick r:id="rId2"/>
            </a:endParaRPr>
          </a:p>
          <a:p>
            <a:endParaRPr lang="en-GB" dirty="0" smtClean="0">
              <a:hlinkClick r:id="rId2"/>
            </a:endParaRPr>
          </a:p>
          <a:p>
            <a:endParaRPr lang="en-GB" dirty="0" smtClean="0">
              <a:hlinkClick r:id="rId2"/>
            </a:endParaRPr>
          </a:p>
          <a:p>
            <a:endParaRPr lang="en-GB" dirty="0" smtClean="0">
              <a:hlinkClick r:id="rId2"/>
            </a:endParaRPr>
          </a:p>
          <a:p>
            <a:endParaRPr lang="en-GB" dirty="0" smtClean="0">
              <a:hlinkClick r:id="rId2"/>
            </a:endParaRPr>
          </a:p>
          <a:p>
            <a:endParaRPr lang="en-GB" dirty="0" smtClean="0">
              <a:hlinkClick r:id="rId2"/>
            </a:endParaRPr>
          </a:p>
          <a:p>
            <a:endParaRPr lang="en-GB" dirty="0" smtClean="0">
              <a:hlinkClick r:id="rId2"/>
            </a:endParaRPr>
          </a:p>
          <a:p>
            <a:r>
              <a:rPr lang="en-GB" dirty="0" smtClean="0">
                <a:hlinkClick r:id="rId2"/>
              </a:rPr>
              <a:t>http://www.cipd.co.uk/podcasts/_articles/_employeerelations.htm</a:t>
            </a:r>
            <a:endParaRPr lang="en-GB" dirty="0" smtClean="0"/>
          </a:p>
          <a:p>
            <a:endParaRPr lang="en-GB" dirty="0"/>
          </a:p>
        </p:txBody>
      </p:sp>
      <p:sp>
        <p:nvSpPr>
          <p:cNvPr id="3" name="Title 2"/>
          <p:cNvSpPr>
            <a:spLocks noGrp="1"/>
          </p:cNvSpPr>
          <p:nvPr>
            <p:ph type="title"/>
          </p:nvPr>
        </p:nvSpPr>
        <p:spPr/>
        <p:txBody>
          <a:bodyPr>
            <a:normAutofit fontScale="90000"/>
          </a:bodyPr>
          <a:lstStyle/>
          <a:p>
            <a:r>
              <a:rPr lang="en-GB" dirty="0" smtClean="0"/>
              <a:t>CIPD Podcast – Contemporary Employment Relations</a:t>
            </a:r>
            <a:endParaRPr lang="en-GB" dirty="0"/>
          </a:p>
        </p:txBody>
      </p:sp>
      <p:pic>
        <p:nvPicPr>
          <p:cNvPr id="6" name="Picture 2"/>
          <p:cNvPicPr>
            <a:picLocks noChangeAspect="1" noChangeArrowheads="1"/>
          </p:cNvPicPr>
          <p:nvPr/>
        </p:nvPicPr>
        <p:blipFill>
          <a:blip r:embed="rId3"/>
          <a:srcRect/>
          <a:stretch>
            <a:fillRect/>
          </a:stretch>
        </p:blipFill>
        <p:spPr bwMode="auto">
          <a:xfrm>
            <a:off x="2786050" y="2214554"/>
            <a:ext cx="3244206" cy="1634298"/>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a:bodyPr>
          <a:lstStyle/>
          <a:p>
            <a:r>
              <a:rPr lang="en-GB" dirty="0" smtClean="0"/>
              <a:t>“The traditional academic models of industrial relations have only limited relevance to what managers do today. Employers are in charge and the role of ‘joint control’ and ‘rule-making’ by employers and trade unions has been substantially replaced by employment regulation and organisational values”. CIPD 2010</a:t>
            </a:r>
          </a:p>
          <a:p>
            <a:pPr>
              <a:buNone/>
            </a:pPr>
            <a:endParaRPr lang="en-GB" dirty="0"/>
          </a:p>
        </p:txBody>
      </p:sp>
      <p:sp>
        <p:nvSpPr>
          <p:cNvPr id="3" name="Title 2"/>
          <p:cNvSpPr>
            <a:spLocks noGrp="1"/>
          </p:cNvSpPr>
          <p:nvPr>
            <p:ph type="title"/>
          </p:nvPr>
        </p:nvSpPr>
        <p:spPr/>
        <p:txBody>
          <a:bodyPr>
            <a:normAutofit fontScale="90000"/>
          </a:bodyPr>
          <a:lstStyle/>
          <a:p>
            <a:r>
              <a:rPr lang="en-GB" dirty="0" smtClean="0"/>
              <a:t>21</a:t>
            </a:r>
            <a:r>
              <a:rPr lang="en-GB" baseline="30000" dirty="0" smtClean="0"/>
              <a:t>st</a:t>
            </a:r>
            <a:r>
              <a:rPr lang="en-GB" dirty="0" smtClean="0"/>
              <a:t> century employment relations</a:t>
            </a: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Identify the differences between Pluralist and </a:t>
            </a:r>
            <a:r>
              <a:rPr lang="en-GB" dirty="0" err="1" smtClean="0"/>
              <a:t>Unitarist</a:t>
            </a:r>
            <a:r>
              <a:rPr lang="en-GB" dirty="0" smtClean="0"/>
              <a:t> approaches</a:t>
            </a:r>
          </a:p>
          <a:p>
            <a:r>
              <a:rPr lang="en-GB" dirty="0" smtClean="0"/>
              <a:t>Explore the role and scope of a Trade Union</a:t>
            </a:r>
          </a:p>
          <a:p>
            <a:r>
              <a:rPr lang="en-GB" dirty="0" smtClean="0"/>
              <a:t>Evaluate the changing nature of industrial relations</a:t>
            </a:r>
          </a:p>
          <a:p>
            <a:r>
              <a:rPr lang="en-GB" dirty="0" smtClean="0"/>
              <a:t>Identify the role of state bodies in supporting the employment relationship</a:t>
            </a:r>
          </a:p>
          <a:p>
            <a:endParaRPr lang="en-GB" dirty="0" smtClean="0"/>
          </a:p>
          <a:p>
            <a:endParaRPr lang="en-GB" dirty="0"/>
          </a:p>
        </p:txBody>
      </p:sp>
      <p:sp>
        <p:nvSpPr>
          <p:cNvPr id="2" name="Title 1"/>
          <p:cNvSpPr>
            <a:spLocks noGrp="1"/>
          </p:cNvSpPr>
          <p:nvPr>
            <p:ph type="title"/>
          </p:nvPr>
        </p:nvSpPr>
        <p:spPr/>
        <p:txBody>
          <a:bodyPr/>
          <a:lstStyle/>
          <a:p>
            <a:r>
              <a:rPr lang="en-GB" dirty="0" smtClean="0"/>
              <a:t>Objectives</a:t>
            </a:r>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Unilateral action</a:t>
            </a:r>
          </a:p>
          <a:p>
            <a:r>
              <a:rPr lang="en-GB" dirty="0" smtClean="0"/>
              <a:t>Employee involvement and participation</a:t>
            </a:r>
          </a:p>
          <a:p>
            <a:r>
              <a:rPr lang="en-GB" dirty="0" smtClean="0"/>
              <a:t>Employee engagement</a:t>
            </a:r>
          </a:p>
          <a:p>
            <a:r>
              <a:rPr lang="en-GB" dirty="0" smtClean="0"/>
              <a:t>Collective bargaining</a:t>
            </a:r>
          </a:p>
          <a:p>
            <a:r>
              <a:rPr lang="en-GB" dirty="0" smtClean="0"/>
              <a:t>Third party intervention</a:t>
            </a:r>
          </a:p>
          <a:p>
            <a:r>
              <a:rPr lang="en-GB" dirty="0" smtClean="0"/>
              <a:t>Industrial sanctions</a:t>
            </a:r>
            <a:endParaRPr lang="en-GB" dirty="0"/>
          </a:p>
        </p:txBody>
      </p:sp>
      <p:sp>
        <p:nvSpPr>
          <p:cNvPr id="2" name="Title 1"/>
          <p:cNvSpPr>
            <a:spLocks noGrp="1"/>
          </p:cNvSpPr>
          <p:nvPr>
            <p:ph type="title"/>
          </p:nvPr>
        </p:nvSpPr>
        <p:spPr/>
        <p:txBody>
          <a:bodyPr/>
          <a:lstStyle/>
          <a:p>
            <a:r>
              <a:rPr lang="en-GB" dirty="0" smtClean="0"/>
              <a:t>Employment relation process</a:t>
            </a:r>
            <a:endParaRPr lang="en-GB" dirty="0"/>
          </a:p>
        </p:txBody>
      </p:sp>
    </p:spTree>
  </p:cSld>
  <p:clrMapOvr>
    <a:masterClrMapping/>
  </p:clrMapOv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304</TotalTime>
  <Words>1134</Words>
  <Application>Microsoft Office PowerPoint</Application>
  <PresentationFormat>On-screen Show (4:3)</PresentationFormat>
  <Paragraphs>218</Paragraphs>
  <Slides>23</Slides>
  <Notes>15</Notes>
  <HiddenSlides>1</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Concourse</vt:lpstr>
      <vt:lpstr>Industrial  Relations</vt:lpstr>
      <vt:lpstr>Objectives</vt:lpstr>
      <vt:lpstr>Organisation Behaviour</vt:lpstr>
      <vt:lpstr>Characteristics </vt:lpstr>
      <vt:lpstr>Radicals</vt:lpstr>
      <vt:lpstr>Where are you most likely to find a Unitarist approach?</vt:lpstr>
      <vt:lpstr>What interests does each group have in terms of the employment relationship? </vt:lpstr>
      <vt:lpstr>The role of the Trade Union</vt:lpstr>
      <vt:lpstr>Union behaviour built on principles of ......</vt:lpstr>
      <vt:lpstr>Slide 10</vt:lpstr>
      <vt:lpstr>How do unions achieve their aims?</vt:lpstr>
      <vt:lpstr>Trade Union Congress</vt:lpstr>
      <vt:lpstr>State Agencies</vt:lpstr>
      <vt:lpstr>The Miners Strike</vt:lpstr>
      <vt:lpstr>Reflective Activity</vt:lpstr>
      <vt:lpstr>The changing face of Union</vt:lpstr>
      <vt:lpstr>Reasons for declining union membership</vt:lpstr>
      <vt:lpstr>Legal Rights</vt:lpstr>
      <vt:lpstr>Slide 19</vt:lpstr>
      <vt:lpstr>CIPD Podcast – Contemporary Employment Relations</vt:lpstr>
      <vt:lpstr>21st century employment relations</vt:lpstr>
      <vt:lpstr>Objectives</vt:lpstr>
      <vt:lpstr>Employment relation process</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Samantha Morgan</dc:creator>
  <cp:lastModifiedBy>bus-sm</cp:lastModifiedBy>
  <cp:revision>26</cp:revision>
  <dcterms:created xsi:type="dcterms:W3CDTF">2011-03-02T14:02:52Z</dcterms:created>
  <dcterms:modified xsi:type="dcterms:W3CDTF">2011-03-03T13:01:20Z</dcterms:modified>
</cp:coreProperties>
</file>