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304" r:id="rId17"/>
    <p:sldId id="271" r:id="rId18"/>
    <p:sldId id="272" r:id="rId19"/>
    <p:sldId id="273" r:id="rId20"/>
    <p:sldId id="274" r:id="rId21"/>
    <p:sldId id="302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303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</p:sldIdLst>
  <p:sldSz cx="12192000" cy="6858000"/>
  <p:notesSz cx="6858000" cy="9144000"/>
  <p:embeddedFontLst>
    <p:embeddedFont>
      <p:font typeface="Abril Fatface" panose="02000503000000020003" pitchFamily="2" charset="0"/>
      <p:regular r:id="rId51"/>
    </p:embeddedFont>
    <p:embeddedFont>
      <p:font typeface="Aileron Italics" panose="020B0604020202020204" charset="0"/>
      <p:regular r:id="rId52"/>
      <p:italic r:id="rId53"/>
    </p:embeddedFont>
    <p:embeddedFont>
      <p:font typeface="Arimo" panose="020B0604020202020204" charset="0"/>
      <p:regular r:id="rId54"/>
    </p:embeddedFont>
    <p:embeddedFont>
      <p:font typeface="Barlow Condensed" panose="00000506000000000000" pitchFamily="2" charset="0"/>
      <p:regular r:id="rId55"/>
      <p:bold r:id="rId56"/>
      <p:italic r:id="rId57"/>
      <p:boldItalic r:id="rId58"/>
    </p:embeddedFont>
    <p:embeddedFont>
      <p:font typeface="Barlow Condensed Bold" panose="00000806000000000000" charset="0"/>
      <p:regular r:id="rId59"/>
      <p:bold r:id="rId60"/>
    </p:embeddedFont>
    <p:embeddedFont>
      <p:font typeface="Big Shoulders Display" panose="020B0604020202020204" charset="0"/>
      <p:regular r:id="rId61"/>
    </p:embeddedFont>
    <p:embeddedFont>
      <p:font typeface="Big Shoulders Display Bold" panose="020B0604020202020204" charset="0"/>
      <p:regular r:id="rId62"/>
      <p:bold r:id="rId63"/>
    </p:embeddedFont>
    <p:embeddedFont>
      <p:font typeface="Kooperativ" panose="020B0604020202020204" charset="0"/>
      <p:regular r:id="rId6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AD8"/>
    <a:srgbClr val="CC38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 autoAdjust="0"/>
    <p:restoredTop sz="94918" autoAdjust="0"/>
  </p:normalViewPr>
  <p:slideViewPr>
    <p:cSldViewPr>
      <p:cViewPr varScale="1">
        <p:scale>
          <a:sx n="95" d="100"/>
          <a:sy n="95" d="100"/>
        </p:scale>
        <p:origin x="1578" y="3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font" Target="fonts/font5.fntdata"/><Relationship Id="rId63" Type="http://schemas.openxmlformats.org/officeDocument/2006/relationships/font" Target="fonts/font13.fntdata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3.fntdata"/><Relationship Id="rId58" Type="http://schemas.openxmlformats.org/officeDocument/2006/relationships/font" Target="fonts/font8.fntdata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font" Target="fonts/font11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6.fntdata"/><Relationship Id="rId64" Type="http://schemas.openxmlformats.org/officeDocument/2006/relationships/font" Target="fonts/font14.fntdata"/><Relationship Id="rId8" Type="http://schemas.openxmlformats.org/officeDocument/2006/relationships/slide" Target="slides/slide7.xml"/><Relationship Id="rId51" Type="http://schemas.openxmlformats.org/officeDocument/2006/relationships/font" Target="fonts/font1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9.fntdata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4.fntdata"/><Relationship Id="rId62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7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2.fntdata"/><Relationship Id="rId60" Type="http://schemas.openxmlformats.org/officeDocument/2006/relationships/font" Target="fonts/font10.fntdata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2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sv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7" Type="http://schemas.openxmlformats.org/officeDocument/2006/relationships/image" Target="../media/image64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7.jpe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71943" y="-2794219"/>
            <a:ext cx="6657861" cy="6674547"/>
          </a:xfrm>
          <a:custGeom>
            <a:avLst/>
            <a:gdLst/>
            <a:ahLst/>
            <a:cxnLst/>
            <a:rect l="l" t="t" r="r" b="b"/>
            <a:pathLst>
              <a:path w="6657861" h="6674547">
                <a:moveTo>
                  <a:pt x="0" y="0"/>
                </a:moveTo>
                <a:lnTo>
                  <a:pt x="6657861" y="0"/>
                </a:lnTo>
                <a:lnTo>
                  <a:pt x="6657861" y="6674547"/>
                </a:lnTo>
                <a:lnTo>
                  <a:pt x="0" y="667454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6113084">
            <a:off x="2428894" y="4817807"/>
            <a:ext cx="4252760" cy="3675980"/>
          </a:xfrm>
          <a:custGeom>
            <a:avLst/>
            <a:gdLst/>
            <a:ahLst/>
            <a:cxnLst/>
            <a:rect l="l" t="t" r="r" b="b"/>
            <a:pathLst>
              <a:path w="4252760" h="3675980">
                <a:moveTo>
                  <a:pt x="0" y="0"/>
                </a:moveTo>
                <a:lnTo>
                  <a:pt x="4252760" y="0"/>
                </a:lnTo>
                <a:lnTo>
                  <a:pt x="4252760" y="3675980"/>
                </a:lnTo>
                <a:lnTo>
                  <a:pt x="0" y="36759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6096000" y="269172"/>
            <a:ext cx="6657861" cy="6674547"/>
          </a:xfrm>
          <a:custGeom>
            <a:avLst/>
            <a:gdLst/>
            <a:ahLst/>
            <a:cxnLst/>
            <a:rect l="l" t="t" r="r" b="b"/>
            <a:pathLst>
              <a:path w="6657861" h="6674547">
                <a:moveTo>
                  <a:pt x="0" y="0"/>
                </a:moveTo>
                <a:lnTo>
                  <a:pt x="6657861" y="0"/>
                </a:lnTo>
                <a:lnTo>
                  <a:pt x="6657861" y="6674546"/>
                </a:lnTo>
                <a:lnTo>
                  <a:pt x="0" y="66745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2096057">
            <a:off x="-3904449" y="-2743200"/>
            <a:ext cx="5362956" cy="5486400"/>
          </a:xfrm>
          <a:custGeom>
            <a:avLst/>
            <a:gdLst/>
            <a:ahLst/>
            <a:cxnLst/>
            <a:rect l="l" t="t" r="r" b="b"/>
            <a:pathLst>
              <a:path w="5362956" h="5486400">
                <a:moveTo>
                  <a:pt x="0" y="0"/>
                </a:moveTo>
                <a:lnTo>
                  <a:pt x="5362956" y="0"/>
                </a:lnTo>
                <a:lnTo>
                  <a:pt x="5362956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8661984">
            <a:off x="5063151" y="-2047752"/>
            <a:ext cx="4252760" cy="3675980"/>
          </a:xfrm>
          <a:custGeom>
            <a:avLst/>
            <a:gdLst/>
            <a:ahLst/>
            <a:cxnLst/>
            <a:rect l="l" t="t" r="r" b="b"/>
            <a:pathLst>
              <a:path w="4252760" h="3675980">
                <a:moveTo>
                  <a:pt x="0" y="0"/>
                </a:moveTo>
                <a:lnTo>
                  <a:pt x="4252760" y="0"/>
                </a:lnTo>
                <a:lnTo>
                  <a:pt x="4252760" y="3675980"/>
                </a:lnTo>
                <a:lnTo>
                  <a:pt x="0" y="367598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8781397" y="552812"/>
            <a:ext cx="2724803" cy="2043602"/>
          </a:xfrm>
          <a:custGeom>
            <a:avLst/>
            <a:gdLst/>
            <a:ahLst/>
            <a:cxnLst/>
            <a:rect l="l" t="t" r="r" b="b"/>
            <a:pathLst>
              <a:path w="2724803" h="2043602">
                <a:moveTo>
                  <a:pt x="0" y="0"/>
                </a:moveTo>
                <a:lnTo>
                  <a:pt x="2724803" y="0"/>
                </a:lnTo>
                <a:lnTo>
                  <a:pt x="2724803" y="2043601"/>
                </a:lnTo>
                <a:lnTo>
                  <a:pt x="0" y="204360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6583845" y="1947036"/>
            <a:ext cx="4112151" cy="2741434"/>
          </a:xfrm>
          <a:custGeom>
            <a:avLst/>
            <a:gdLst/>
            <a:ahLst/>
            <a:cxnLst/>
            <a:rect l="l" t="t" r="r" b="b"/>
            <a:pathLst>
              <a:path w="4112151" h="2741434">
                <a:moveTo>
                  <a:pt x="0" y="0"/>
                </a:moveTo>
                <a:lnTo>
                  <a:pt x="4112151" y="0"/>
                </a:lnTo>
                <a:lnTo>
                  <a:pt x="4112151" y="2741434"/>
                </a:lnTo>
                <a:lnTo>
                  <a:pt x="0" y="274143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8102870" y="4302276"/>
            <a:ext cx="3498003" cy="2154736"/>
          </a:xfrm>
          <a:custGeom>
            <a:avLst/>
            <a:gdLst/>
            <a:ahLst/>
            <a:cxnLst/>
            <a:rect l="l" t="t" r="r" b="b"/>
            <a:pathLst>
              <a:path w="3498003" h="2154736">
                <a:moveTo>
                  <a:pt x="0" y="0"/>
                </a:moveTo>
                <a:lnTo>
                  <a:pt x="3498003" y="0"/>
                </a:lnTo>
                <a:lnTo>
                  <a:pt x="3498003" y="2154736"/>
                </a:lnTo>
                <a:lnTo>
                  <a:pt x="0" y="215473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7750" t="-801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685800" y="495662"/>
            <a:ext cx="5763407" cy="384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65"/>
              </a:lnSpc>
            </a:pPr>
            <a:r>
              <a:rPr lang="en-US" sz="3118" i="1" dirty="0">
                <a:solidFill>
                  <a:srgbClr val="ECD0F2"/>
                </a:solidFill>
                <a:latin typeface="Aileron Italics"/>
                <a:ea typeface="Aileron Italics"/>
                <a:cs typeface="Aileron Italics"/>
                <a:sym typeface="Aileron Italics"/>
              </a:rPr>
              <a:t>An exploration of the ways in which singing </a:t>
            </a:r>
            <a:r>
              <a:rPr lang="en-US" sz="3118" i="1" dirty="0" err="1">
                <a:solidFill>
                  <a:srgbClr val="ECD0F2"/>
                </a:solidFill>
                <a:latin typeface="Aileron Italics"/>
                <a:ea typeface="Aileron Italics"/>
                <a:cs typeface="Aileron Italics"/>
                <a:sym typeface="Aileron Italics"/>
              </a:rPr>
              <a:t>programmes</a:t>
            </a:r>
            <a:r>
              <a:rPr lang="en-US" sz="3118" i="1" dirty="0">
                <a:solidFill>
                  <a:srgbClr val="ECD0F2"/>
                </a:solidFill>
                <a:latin typeface="Aileron Italics"/>
                <a:ea typeface="Aileron Italics"/>
                <a:cs typeface="Aileron Italics"/>
                <a:sym typeface="Aileron Italics"/>
              </a:rPr>
              <a:t> can be implemented in state secondary schools to inspire confidence in adolescent students, helping them feel less self-conscious.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685800" y="5179174"/>
            <a:ext cx="4112270" cy="1095535"/>
            <a:chOff x="0" y="-47625"/>
            <a:chExt cx="5483027" cy="146071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398569"/>
              <a:ext cx="5483027" cy="10145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 dirty="0">
                  <a:solidFill>
                    <a:srgbClr val="FFFFFF"/>
                  </a:solidFill>
                  <a:latin typeface="Barlow Condensed"/>
                  <a:ea typeface="Barlow Condensed"/>
                  <a:cs typeface="Barlow Condensed"/>
                  <a:sym typeface="Barlow Condensed"/>
                </a:rPr>
                <a:t>STUDENT NUMBER: 2219684</a:t>
              </a:r>
            </a:p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 dirty="0">
                  <a:solidFill>
                    <a:srgbClr val="FFFFFF"/>
                  </a:solidFill>
                  <a:latin typeface="Barlow Condensed"/>
                  <a:ea typeface="Barlow Condensed"/>
                  <a:cs typeface="Barlow Condensed"/>
                  <a:sym typeface="Barlow Condensed"/>
                </a:rPr>
                <a:t>MODULE 6, ASSIGNMENT NUMBER: BMPF7010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3149600" cy="47277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 dirty="0">
                  <a:solidFill>
                    <a:srgbClr val="FFFFFF"/>
                  </a:solidFill>
                  <a:latin typeface="Barlow Condensed"/>
                  <a:ea typeface="Barlow Condensed"/>
                  <a:cs typeface="Barlow Condensed"/>
                  <a:sym typeface="Barlow Condensed"/>
                </a:rPr>
                <a:t>EMILY WOODWARD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E090F8F8-FF34-758D-D3FF-42FC3D12E6AB}"/>
              </a:ext>
            </a:extLst>
          </p:cNvPr>
          <p:cNvSpPr txBox="1"/>
          <p:nvPr/>
        </p:nvSpPr>
        <p:spPr>
          <a:xfrm>
            <a:off x="7717681" y="6419775"/>
            <a:ext cx="5247821" cy="338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Barlow Condensed"/>
                <a:cs typeface="Arial" panose="020B0604020202020204" pitchFamily="34" charset="0"/>
                <a:sym typeface="Barlow Condensed"/>
              </a:rPr>
              <a:t>(Images of adolescents at Triple Threat Stage School)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38400" y="455642"/>
            <a:ext cx="7315200" cy="5486400"/>
          </a:xfrm>
          <a:custGeom>
            <a:avLst/>
            <a:gdLst/>
            <a:ahLst/>
            <a:cxnLst/>
            <a:rect l="l" t="t" r="r" b="b"/>
            <a:pathLst>
              <a:path w="7315200" h="5486400">
                <a:moveTo>
                  <a:pt x="0" y="0"/>
                </a:moveTo>
                <a:lnTo>
                  <a:pt x="7315200" y="0"/>
                </a:lnTo>
                <a:lnTo>
                  <a:pt x="7315200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048303" y="373380"/>
            <a:ext cx="3180011" cy="478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chemeClr val="accent2">
                    <a:lumMod val="20000"/>
                    <a:lumOff val="80000"/>
                  </a:schemeClr>
                </a:solidFill>
                <a:latin typeface="Kooperativ"/>
                <a:ea typeface="Kooperativ"/>
                <a:cs typeface="Kooperativ"/>
                <a:sym typeface="Kooperativ"/>
              </a:rPr>
              <a:t>Low</a:t>
            </a:r>
            <a:r>
              <a:rPr lang="en-US" sz="3150" dirty="0">
                <a:solidFill>
                  <a:srgbClr val="CCA2D6"/>
                </a:solidFill>
                <a:latin typeface="Kooperativ"/>
                <a:ea typeface="Kooperativ"/>
                <a:cs typeface="Kooperativ"/>
                <a:sym typeface="Kooperativ"/>
              </a:rPr>
              <a:t> </a:t>
            </a:r>
            <a:r>
              <a:rPr lang="en-US" sz="3150" dirty="0">
                <a:solidFill>
                  <a:schemeClr val="accent2">
                    <a:lumMod val="20000"/>
                    <a:lumOff val="80000"/>
                  </a:schemeClr>
                </a:solidFill>
                <a:latin typeface="Kooperativ"/>
                <a:ea typeface="Kooperativ"/>
                <a:cs typeface="Kooperativ"/>
                <a:sym typeface="Kooperativ"/>
              </a:rPr>
              <a:t>confidence</a:t>
            </a:r>
            <a:r>
              <a:rPr lang="en-US" sz="3150" dirty="0">
                <a:solidFill>
                  <a:srgbClr val="CCA2D6"/>
                </a:solidFill>
                <a:latin typeface="Kooperativ"/>
                <a:ea typeface="Kooperativ"/>
                <a:cs typeface="Kooperativ"/>
                <a:sym typeface="Kooperativ"/>
              </a:rPr>
              <a:t>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3977" y="5224635"/>
            <a:ext cx="3866555" cy="54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self consciousness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840287" y="3701276"/>
            <a:ext cx="1658689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Anxiety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50647" y="5224635"/>
            <a:ext cx="3775323" cy="54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self esteem issues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233321" y="379442"/>
            <a:ext cx="986879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chemeClr val="accent2">
                    <a:lumMod val="20000"/>
                    <a:lumOff val="80000"/>
                  </a:schemeClr>
                </a:solidFill>
                <a:latin typeface="Kooperativ"/>
                <a:ea typeface="Kooperativ"/>
                <a:cs typeface="Kooperativ"/>
                <a:sym typeface="Kooperativ"/>
              </a:rPr>
              <a:t>shy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921055" y="2080673"/>
            <a:ext cx="2585145" cy="54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Embarrassed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84283" y="3465056"/>
            <a:ext cx="1658689" cy="54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ashamed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39794" y="2080673"/>
            <a:ext cx="1884406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Worried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5FFF05-1475-36B8-3B33-9A9570E9A332}"/>
              </a:ext>
            </a:extLst>
          </p:cNvPr>
          <p:cNvSpPr txBox="1"/>
          <p:nvPr/>
        </p:nvSpPr>
        <p:spPr>
          <a:xfrm>
            <a:off x="1750647" y="4254222"/>
            <a:ext cx="24384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(Sebastien et al., 2010)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ACE10D-D289-71A1-5FB6-9C7A23A06637}"/>
              </a:ext>
            </a:extLst>
          </p:cNvPr>
          <p:cNvSpPr txBox="1"/>
          <p:nvPr/>
        </p:nvSpPr>
        <p:spPr>
          <a:xfrm>
            <a:off x="9179086" y="3972303"/>
            <a:ext cx="24384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(Sebastien et al., 2010)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00D6DD-E581-C0A9-A4C7-33C3A27B5FDC}"/>
              </a:ext>
            </a:extLst>
          </p:cNvPr>
          <p:cNvSpPr txBox="1"/>
          <p:nvPr/>
        </p:nvSpPr>
        <p:spPr>
          <a:xfrm>
            <a:off x="9158566" y="6293892"/>
            <a:ext cx="18844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(Somerville, 2013)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8715B8-9D2A-71BA-208F-3CA76ED1A5A7}"/>
              </a:ext>
            </a:extLst>
          </p:cNvPr>
          <p:cNvSpPr txBox="1"/>
          <p:nvPr/>
        </p:nvSpPr>
        <p:spPr>
          <a:xfrm>
            <a:off x="9589863" y="2575107"/>
            <a:ext cx="18844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</a:rPr>
              <a:t>(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Somerville, 2013)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0698841-CC65-5721-2780-1C6847E1D216}"/>
              </a:ext>
            </a:extLst>
          </p:cNvPr>
          <p:cNvSpPr txBox="1"/>
          <p:nvPr/>
        </p:nvSpPr>
        <p:spPr>
          <a:xfrm>
            <a:off x="3498976" y="6293892"/>
            <a:ext cx="165868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(Griffin, 2017)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AF38CED-64E0-7E10-F6E1-46488061AEBE}"/>
              </a:ext>
            </a:extLst>
          </p:cNvPr>
          <p:cNvSpPr txBox="1"/>
          <p:nvPr/>
        </p:nvSpPr>
        <p:spPr>
          <a:xfrm>
            <a:off x="2491837" y="789131"/>
            <a:ext cx="26658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(Sweet 2019; Miller, 2022﻿)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E92D7F6-D622-8009-258D-537CF7417F0F}"/>
              </a:ext>
            </a:extLst>
          </p:cNvPr>
          <p:cNvSpPr txBox="1"/>
          <p:nvPr/>
        </p:nvSpPr>
        <p:spPr>
          <a:xfrm>
            <a:off x="8385804" y="761073"/>
            <a:ext cx="154552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(Sweet 2015)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96F1D63-CDFD-CF93-33F6-41C133155F5B}"/>
              </a:ext>
            </a:extLst>
          </p:cNvPr>
          <p:cNvSpPr txBox="1"/>
          <p:nvPr/>
        </p:nvSpPr>
        <p:spPr>
          <a:xfrm>
            <a:off x="1665638" y="2601071"/>
            <a:ext cx="154552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(Sweet 2015)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28146" y="-1395155"/>
            <a:ext cx="6532757" cy="8253155"/>
          </a:xfrm>
          <a:custGeom>
            <a:avLst/>
            <a:gdLst/>
            <a:ahLst/>
            <a:cxnLst/>
            <a:rect l="l" t="t" r="r" b="b"/>
            <a:pathLst>
              <a:path w="6532757" h="8253155">
                <a:moveTo>
                  <a:pt x="0" y="0"/>
                </a:moveTo>
                <a:lnTo>
                  <a:pt x="6532757" y="0"/>
                </a:lnTo>
                <a:lnTo>
                  <a:pt x="6532757" y="8253155"/>
                </a:lnTo>
                <a:lnTo>
                  <a:pt x="0" y="82531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769" b="-276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224327" y="359655"/>
            <a:ext cx="5281873" cy="576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6"/>
              </a:lnSpc>
            </a:pPr>
            <a:r>
              <a:rPr lang="en-US" sz="3333">
                <a:solidFill>
                  <a:srgbClr val="FFFFFF"/>
                </a:solidFill>
                <a:latin typeface="Kooperativ"/>
                <a:ea typeface="Kooperativ"/>
                <a:cs typeface="Kooperativ"/>
                <a:sym typeface="Kooperativ"/>
              </a:rPr>
              <a:t>Adolescent voice change </a:t>
            </a:r>
          </a:p>
        </p:txBody>
      </p:sp>
      <p:sp>
        <p:nvSpPr>
          <p:cNvPr id="4" name="Freeform 4"/>
          <p:cNvSpPr/>
          <p:nvPr/>
        </p:nvSpPr>
        <p:spPr>
          <a:xfrm rot="4764655">
            <a:off x="9428512" y="3279660"/>
            <a:ext cx="6657861" cy="6674547"/>
          </a:xfrm>
          <a:custGeom>
            <a:avLst/>
            <a:gdLst/>
            <a:ahLst/>
            <a:cxnLst/>
            <a:rect l="l" t="t" r="r" b="b"/>
            <a:pathLst>
              <a:path w="6657861" h="6674547">
                <a:moveTo>
                  <a:pt x="0" y="0"/>
                </a:moveTo>
                <a:lnTo>
                  <a:pt x="6657860" y="0"/>
                </a:lnTo>
                <a:lnTo>
                  <a:pt x="6657860" y="6674547"/>
                </a:lnTo>
                <a:lnTo>
                  <a:pt x="0" y="66745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6941957" y="1608772"/>
            <a:ext cx="3846612" cy="4563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97"/>
              </a:lnSpc>
            </a:pPr>
            <a:r>
              <a:rPr lang="en-US" sz="315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voice cracks</a:t>
            </a:r>
          </a:p>
          <a:p>
            <a:pPr algn="ctr">
              <a:lnSpc>
                <a:spcPts val="5197"/>
              </a:lnSpc>
            </a:pPr>
            <a:r>
              <a:rPr lang="en-US" sz="315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Hoarseness </a:t>
            </a:r>
          </a:p>
          <a:p>
            <a:pPr algn="ctr">
              <a:lnSpc>
                <a:spcPts val="5197"/>
              </a:lnSpc>
            </a:pPr>
            <a:r>
              <a:rPr lang="en-US" sz="315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Breathiness</a:t>
            </a:r>
          </a:p>
          <a:p>
            <a:pPr algn="ctr">
              <a:lnSpc>
                <a:spcPts val="5197"/>
              </a:lnSpc>
            </a:pPr>
            <a:r>
              <a:rPr lang="en-US" sz="315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Lower pitch </a:t>
            </a:r>
          </a:p>
          <a:p>
            <a:pPr algn="ctr">
              <a:lnSpc>
                <a:spcPts val="5197"/>
              </a:lnSpc>
            </a:pPr>
            <a:r>
              <a:rPr lang="en-US" sz="315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insecurity of pitch </a:t>
            </a:r>
          </a:p>
          <a:p>
            <a:pPr algn="ctr">
              <a:lnSpc>
                <a:spcPts val="5197"/>
              </a:lnSpc>
            </a:pPr>
            <a:r>
              <a:rPr lang="en-US" sz="315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register breaks </a:t>
            </a:r>
          </a:p>
          <a:p>
            <a:pPr algn="ctr">
              <a:lnSpc>
                <a:spcPts val="5197"/>
              </a:lnSpc>
            </a:pPr>
            <a:endParaRPr lang="en-US" sz="315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76803-215F-D657-A21A-C0616886FD8A}"/>
              </a:ext>
            </a:extLst>
          </p:cNvPr>
          <p:cNvSpPr txBox="1"/>
          <p:nvPr/>
        </p:nvSpPr>
        <p:spPr>
          <a:xfrm>
            <a:off x="5486400" y="6172200"/>
            <a:ext cx="745128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b="0" i="0" u="none" strike="noStrike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Gackle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1991; Sweet, 2015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McKinney, 2005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b="0" i="0" u="none" strike="noStrike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Vennard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1967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Sandberg, 1988)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411480"/>
            <a:ext cx="12192000" cy="7680960"/>
          </a:xfrm>
          <a:custGeom>
            <a:avLst/>
            <a:gdLst/>
            <a:ahLst/>
            <a:cxnLst/>
            <a:rect l="l" t="t" r="r" b="b"/>
            <a:pathLst>
              <a:path w="12192000" h="7680960">
                <a:moveTo>
                  <a:pt x="0" y="0"/>
                </a:moveTo>
                <a:lnTo>
                  <a:pt x="12192000" y="0"/>
                </a:lnTo>
                <a:lnTo>
                  <a:pt x="12192000" y="7680960"/>
                </a:lnTo>
                <a:lnTo>
                  <a:pt x="0" y="76809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4114285" y="3733800"/>
            <a:ext cx="3657600" cy="2743200"/>
          </a:xfrm>
          <a:custGeom>
            <a:avLst/>
            <a:gdLst/>
            <a:ahLst/>
            <a:cxnLst/>
            <a:rect l="l" t="t" r="r" b="b"/>
            <a:pathLst>
              <a:path w="3657600" h="2743200">
                <a:moveTo>
                  <a:pt x="0" y="0"/>
                </a:moveTo>
                <a:lnTo>
                  <a:pt x="3657600" y="0"/>
                </a:lnTo>
                <a:lnTo>
                  <a:pt x="3657600" y="2743200"/>
                </a:lnTo>
                <a:lnTo>
                  <a:pt x="0" y="27432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325212" y="5827961"/>
            <a:ext cx="3014514" cy="54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Primary singing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46444" y="5816238"/>
            <a:ext cx="2959756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 adult singing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86000" y="-1752600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685800" y="464539"/>
            <a:ext cx="5783789" cy="5928921"/>
          </a:xfrm>
          <a:custGeom>
            <a:avLst/>
            <a:gdLst/>
            <a:ahLst/>
            <a:cxnLst/>
            <a:rect l="l" t="t" r="r" b="b"/>
            <a:pathLst>
              <a:path w="5783789" h="5928921">
                <a:moveTo>
                  <a:pt x="0" y="0"/>
                </a:moveTo>
                <a:lnTo>
                  <a:pt x="5783789" y="0"/>
                </a:lnTo>
                <a:lnTo>
                  <a:pt x="5783789" y="5928922"/>
                </a:lnTo>
                <a:lnTo>
                  <a:pt x="0" y="59289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357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7022940" y="1744980"/>
            <a:ext cx="4483260" cy="330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  <a:spcBef>
                <a:spcPct val="0"/>
              </a:spcBef>
            </a:pPr>
            <a:r>
              <a:rPr lang="en-US" sz="3150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To what extent can structured group singing </a:t>
            </a:r>
            <a:r>
              <a:rPr lang="en-US" sz="3150" dirty="0" err="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programmes</a:t>
            </a:r>
            <a:r>
              <a:rPr lang="en-US" sz="3150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 in UK state secondary schools enhance confidence and reduce self-consciousness in 11–12 year olds?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989112">
            <a:off x="-4647819" y="-8153063"/>
            <a:ext cx="12224464" cy="12255102"/>
          </a:xfrm>
          <a:custGeom>
            <a:avLst/>
            <a:gdLst/>
            <a:ahLst/>
            <a:cxnLst/>
            <a:rect l="l" t="t" r="r" b="b"/>
            <a:pathLst>
              <a:path w="12224464" h="12255102">
                <a:moveTo>
                  <a:pt x="0" y="0"/>
                </a:moveTo>
                <a:lnTo>
                  <a:pt x="12224464" y="0"/>
                </a:lnTo>
                <a:lnTo>
                  <a:pt x="12224464" y="12255102"/>
                </a:lnTo>
                <a:lnTo>
                  <a:pt x="0" y="122551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685800" y="344636"/>
            <a:ext cx="3085232" cy="4673700"/>
            <a:chOff x="0" y="0"/>
            <a:chExt cx="1218857" cy="184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18857" cy="1846400"/>
            </a:xfrm>
            <a:custGeom>
              <a:avLst/>
              <a:gdLst/>
              <a:ahLst/>
              <a:cxnLst/>
              <a:rect l="l" t="t" r="r" b="b"/>
              <a:pathLst>
                <a:path w="1218857" h="1846400">
                  <a:moveTo>
                    <a:pt x="85318" y="0"/>
                  </a:moveTo>
                  <a:lnTo>
                    <a:pt x="1133539" y="0"/>
                  </a:lnTo>
                  <a:cubicBezTo>
                    <a:pt x="1180659" y="0"/>
                    <a:pt x="1218857" y="38198"/>
                    <a:pt x="1218857" y="85318"/>
                  </a:cubicBezTo>
                  <a:lnTo>
                    <a:pt x="1218857" y="1761082"/>
                  </a:lnTo>
                  <a:cubicBezTo>
                    <a:pt x="1218857" y="1808202"/>
                    <a:pt x="1180659" y="1846400"/>
                    <a:pt x="1133539" y="1846400"/>
                  </a:cubicBezTo>
                  <a:lnTo>
                    <a:pt x="85318" y="1846400"/>
                  </a:lnTo>
                  <a:cubicBezTo>
                    <a:pt x="38198" y="1846400"/>
                    <a:pt x="0" y="1808202"/>
                    <a:pt x="0" y="1761082"/>
                  </a:cubicBezTo>
                  <a:lnTo>
                    <a:pt x="0" y="85318"/>
                  </a:lnTo>
                  <a:cubicBezTo>
                    <a:pt x="0" y="38198"/>
                    <a:pt x="38198" y="0"/>
                    <a:pt x="85318" y="0"/>
                  </a:cubicBezTo>
                  <a:close/>
                </a:path>
              </a:pathLst>
            </a:custGeom>
            <a:solidFill>
              <a:srgbClr val="D56EA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218857" cy="189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2700000">
            <a:off x="8514505" y="-1953917"/>
            <a:ext cx="12224464" cy="12255102"/>
          </a:xfrm>
          <a:custGeom>
            <a:avLst/>
            <a:gdLst/>
            <a:ahLst/>
            <a:cxnLst/>
            <a:rect l="l" t="t" r="r" b="b"/>
            <a:pathLst>
              <a:path w="12224464" h="12255102">
                <a:moveTo>
                  <a:pt x="0" y="0"/>
                </a:moveTo>
                <a:lnTo>
                  <a:pt x="12224465" y="0"/>
                </a:lnTo>
                <a:lnTo>
                  <a:pt x="12224465" y="12255102"/>
                </a:lnTo>
                <a:lnTo>
                  <a:pt x="0" y="122551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4553384" y="344636"/>
            <a:ext cx="3085232" cy="4673700"/>
            <a:chOff x="0" y="0"/>
            <a:chExt cx="1218857" cy="184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18857" cy="1846400"/>
            </a:xfrm>
            <a:custGeom>
              <a:avLst/>
              <a:gdLst/>
              <a:ahLst/>
              <a:cxnLst/>
              <a:rect l="l" t="t" r="r" b="b"/>
              <a:pathLst>
                <a:path w="1218857" h="1846400">
                  <a:moveTo>
                    <a:pt x="85318" y="0"/>
                  </a:moveTo>
                  <a:lnTo>
                    <a:pt x="1133539" y="0"/>
                  </a:lnTo>
                  <a:cubicBezTo>
                    <a:pt x="1180659" y="0"/>
                    <a:pt x="1218857" y="38198"/>
                    <a:pt x="1218857" y="85318"/>
                  </a:cubicBezTo>
                  <a:lnTo>
                    <a:pt x="1218857" y="1761082"/>
                  </a:lnTo>
                  <a:cubicBezTo>
                    <a:pt x="1218857" y="1808202"/>
                    <a:pt x="1180659" y="1846400"/>
                    <a:pt x="1133539" y="1846400"/>
                  </a:cubicBezTo>
                  <a:lnTo>
                    <a:pt x="85318" y="1846400"/>
                  </a:lnTo>
                  <a:cubicBezTo>
                    <a:pt x="38198" y="1846400"/>
                    <a:pt x="0" y="1808202"/>
                    <a:pt x="0" y="1761082"/>
                  </a:cubicBezTo>
                  <a:lnTo>
                    <a:pt x="0" y="85318"/>
                  </a:lnTo>
                  <a:cubicBezTo>
                    <a:pt x="0" y="38198"/>
                    <a:pt x="38198" y="0"/>
                    <a:pt x="85318" y="0"/>
                  </a:cubicBezTo>
                  <a:close/>
                </a:path>
              </a:pathLst>
            </a:custGeom>
            <a:solidFill>
              <a:srgbClr val="CCA2D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218857" cy="189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420968" y="344636"/>
            <a:ext cx="3085232" cy="4673700"/>
            <a:chOff x="0" y="0"/>
            <a:chExt cx="1218857" cy="1846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18857" cy="1846400"/>
            </a:xfrm>
            <a:custGeom>
              <a:avLst/>
              <a:gdLst/>
              <a:ahLst/>
              <a:cxnLst/>
              <a:rect l="l" t="t" r="r" b="b"/>
              <a:pathLst>
                <a:path w="1218857" h="1846400">
                  <a:moveTo>
                    <a:pt x="85318" y="0"/>
                  </a:moveTo>
                  <a:lnTo>
                    <a:pt x="1133539" y="0"/>
                  </a:lnTo>
                  <a:cubicBezTo>
                    <a:pt x="1180659" y="0"/>
                    <a:pt x="1218857" y="38198"/>
                    <a:pt x="1218857" y="85318"/>
                  </a:cubicBezTo>
                  <a:lnTo>
                    <a:pt x="1218857" y="1761082"/>
                  </a:lnTo>
                  <a:cubicBezTo>
                    <a:pt x="1218857" y="1808202"/>
                    <a:pt x="1180659" y="1846400"/>
                    <a:pt x="1133539" y="1846400"/>
                  </a:cubicBezTo>
                  <a:lnTo>
                    <a:pt x="85318" y="1846400"/>
                  </a:lnTo>
                  <a:cubicBezTo>
                    <a:pt x="38198" y="1846400"/>
                    <a:pt x="0" y="1808202"/>
                    <a:pt x="0" y="1761082"/>
                  </a:cubicBezTo>
                  <a:lnTo>
                    <a:pt x="0" y="85318"/>
                  </a:lnTo>
                  <a:cubicBezTo>
                    <a:pt x="0" y="38198"/>
                    <a:pt x="38198" y="0"/>
                    <a:pt x="85318" y="0"/>
                  </a:cubicBezTo>
                  <a:close/>
                </a:path>
              </a:pathLst>
            </a:custGeom>
            <a:solidFill>
              <a:srgbClr val="ECD0F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218857" cy="189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884216" y="1333246"/>
            <a:ext cx="2688399" cy="2298581"/>
          </a:xfrm>
          <a:custGeom>
            <a:avLst/>
            <a:gdLst/>
            <a:ahLst/>
            <a:cxnLst/>
            <a:rect l="l" t="t" r="r" b="b"/>
            <a:pathLst>
              <a:path w="2688399" h="2298581">
                <a:moveTo>
                  <a:pt x="0" y="0"/>
                </a:moveTo>
                <a:lnTo>
                  <a:pt x="2688400" y="0"/>
                </a:lnTo>
                <a:lnTo>
                  <a:pt x="2688400" y="2298581"/>
                </a:lnTo>
                <a:lnTo>
                  <a:pt x="0" y="229858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4891625" y="1269338"/>
            <a:ext cx="2408750" cy="2426396"/>
          </a:xfrm>
          <a:custGeom>
            <a:avLst/>
            <a:gdLst/>
            <a:ahLst/>
            <a:cxnLst/>
            <a:rect l="l" t="t" r="r" b="b"/>
            <a:pathLst>
              <a:path w="2408750" h="2426396">
                <a:moveTo>
                  <a:pt x="0" y="0"/>
                </a:moveTo>
                <a:lnTo>
                  <a:pt x="2408750" y="0"/>
                </a:lnTo>
                <a:lnTo>
                  <a:pt x="2408750" y="2426396"/>
                </a:lnTo>
                <a:lnTo>
                  <a:pt x="0" y="242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8619691" y="1269338"/>
            <a:ext cx="2703018" cy="2213096"/>
          </a:xfrm>
          <a:custGeom>
            <a:avLst/>
            <a:gdLst/>
            <a:ahLst/>
            <a:cxnLst/>
            <a:rect l="l" t="t" r="r" b="b"/>
            <a:pathLst>
              <a:path w="2703018" h="2213096">
                <a:moveTo>
                  <a:pt x="0" y="0"/>
                </a:moveTo>
                <a:lnTo>
                  <a:pt x="2703018" y="0"/>
                </a:lnTo>
                <a:lnTo>
                  <a:pt x="2703018" y="2213096"/>
                </a:lnTo>
                <a:lnTo>
                  <a:pt x="0" y="22130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884216" y="5535364"/>
            <a:ext cx="2490995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understand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181600" y="5535364"/>
            <a:ext cx="1717774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explore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839200" y="5535364"/>
            <a:ext cx="2119326" cy="478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implement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989112">
            <a:off x="3617625" y="-3468746"/>
            <a:ext cx="12224464" cy="12255102"/>
          </a:xfrm>
          <a:custGeom>
            <a:avLst/>
            <a:gdLst/>
            <a:ahLst/>
            <a:cxnLst/>
            <a:rect l="l" t="t" r="r" b="b"/>
            <a:pathLst>
              <a:path w="12224464" h="12255102">
                <a:moveTo>
                  <a:pt x="0" y="0"/>
                </a:moveTo>
                <a:lnTo>
                  <a:pt x="12224464" y="0"/>
                </a:lnTo>
                <a:lnTo>
                  <a:pt x="12224464" y="12255102"/>
                </a:lnTo>
                <a:lnTo>
                  <a:pt x="0" y="122551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Sweet’s (2015) </a:t>
            </a:r>
          </a:p>
        </p:txBody>
      </p:sp>
      <p:sp>
        <p:nvSpPr>
          <p:cNvPr id="3" name="Freeform 3"/>
          <p:cNvSpPr/>
          <p:nvPr/>
        </p:nvSpPr>
        <p:spPr>
          <a:xfrm rot="-2989112">
            <a:off x="-4557249" y="-8339195"/>
            <a:ext cx="12224464" cy="12255102"/>
          </a:xfrm>
          <a:custGeom>
            <a:avLst/>
            <a:gdLst/>
            <a:ahLst/>
            <a:cxnLst/>
            <a:rect l="l" t="t" r="r" b="b"/>
            <a:pathLst>
              <a:path w="12224464" h="12255102">
                <a:moveTo>
                  <a:pt x="0" y="0"/>
                </a:moveTo>
                <a:lnTo>
                  <a:pt x="12224464" y="0"/>
                </a:lnTo>
                <a:lnTo>
                  <a:pt x="12224464" y="12255102"/>
                </a:lnTo>
                <a:lnTo>
                  <a:pt x="0" y="122551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2895600" y="1358435"/>
            <a:ext cx="6024505" cy="5347070"/>
          </a:xfrm>
          <a:custGeom>
            <a:avLst/>
            <a:gdLst/>
            <a:ahLst/>
            <a:cxnLst/>
            <a:rect l="l" t="t" r="r" b="b"/>
            <a:pathLst>
              <a:path w="6024505" h="5347070">
                <a:moveTo>
                  <a:pt x="0" y="0"/>
                </a:moveTo>
                <a:lnTo>
                  <a:pt x="6024504" y="0"/>
                </a:lnTo>
                <a:lnTo>
                  <a:pt x="6024504" y="5347070"/>
                </a:lnTo>
                <a:lnTo>
                  <a:pt x="0" y="53470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1266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3083748" y="152495"/>
            <a:ext cx="6024505" cy="87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imaginary audience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01270" y="1889205"/>
            <a:ext cx="3383181" cy="823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97"/>
              </a:lnSpc>
            </a:pPr>
            <a:r>
              <a:rPr lang="en-US" sz="4855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vulnerable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02074" y="4290880"/>
            <a:ext cx="1446066" cy="65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</a:pPr>
            <a:r>
              <a:rPr lang="en-US" sz="3803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shame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34689" y="4262526"/>
            <a:ext cx="3121820" cy="65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</a:pPr>
            <a:r>
              <a:rPr lang="en-US" sz="3803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embarrassed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980297" y="1950348"/>
            <a:ext cx="4894172" cy="701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83"/>
              </a:lnSpc>
            </a:pPr>
            <a:r>
              <a:rPr lang="en-US" sz="455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self </a:t>
            </a:r>
            <a:r>
              <a:rPr lang="en-US" sz="486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conscious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79748A-18EB-502C-AB73-7084FA6B6E8B}"/>
              </a:ext>
            </a:extLst>
          </p:cNvPr>
          <p:cNvSpPr txBox="1"/>
          <p:nvPr/>
        </p:nvSpPr>
        <p:spPr>
          <a:xfrm>
            <a:off x="8699956" y="901595"/>
            <a:ext cx="29603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(Sweet, 2015;  Miller, 2022) </a:t>
            </a:r>
          </a:p>
          <a:p>
            <a:endParaRPr 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989112">
            <a:off x="-4268876" y="-3447816"/>
            <a:ext cx="12224464" cy="12255102"/>
          </a:xfrm>
          <a:custGeom>
            <a:avLst/>
            <a:gdLst/>
            <a:ahLst/>
            <a:cxnLst/>
            <a:rect l="l" t="t" r="r" b="b"/>
            <a:pathLst>
              <a:path w="12224464" h="12255102">
                <a:moveTo>
                  <a:pt x="0" y="0"/>
                </a:moveTo>
                <a:lnTo>
                  <a:pt x="12224464" y="0"/>
                </a:lnTo>
                <a:lnTo>
                  <a:pt x="12224464" y="12255102"/>
                </a:lnTo>
                <a:lnTo>
                  <a:pt x="0" y="122551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2989112">
            <a:off x="6079768" y="-7029215"/>
            <a:ext cx="12224464" cy="12255102"/>
          </a:xfrm>
          <a:custGeom>
            <a:avLst/>
            <a:gdLst/>
            <a:ahLst/>
            <a:cxnLst/>
            <a:rect l="l" t="t" r="r" b="b"/>
            <a:pathLst>
              <a:path w="12224464" h="12255102">
                <a:moveTo>
                  <a:pt x="0" y="0"/>
                </a:moveTo>
                <a:lnTo>
                  <a:pt x="12224464" y="0"/>
                </a:lnTo>
                <a:lnTo>
                  <a:pt x="12224464" y="12255102"/>
                </a:lnTo>
                <a:lnTo>
                  <a:pt x="0" y="122551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2286000" y="1676400"/>
            <a:ext cx="7215358" cy="4509598"/>
          </a:xfrm>
          <a:custGeom>
            <a:avLst/>
            <a:gdLst/>
            <a:ahLst/>
            <a:cxnLst/>
            <a:rect l="l" t="t" r="r" b="b"/>
            <a:pathLst>
              <a:path w="7215358" h="4509598">
                <a:moveTo>
                  <a:pt x="0" y="0"/>
                </a:moveTo>
                <a:lnTo>
                  <a:pt x="7215358" y="0"/>
                </a:lnTo>
                <a:lnTo>
                  <a:pt x="7215358" y="4509598"/>
                </a:lnTo>
                <a:lnTo>
                  <a:pt x="0" y="450959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4778253" y="361469"/>
            <a:ext cx="2635494" cy="87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success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A7135F-B136-9640-EEBC-D58B38EAB077}"/>
              </a:ext>
            </a:extLst>
          </p:cNvPr>
          <p:cNvSpPr txBox="1"/>
          <p:nvPr/>
        </p:nvSpPr>
        <p:spPr>
          <a:xfrm>
            <a:off x="8989157" y="6258937"/>
            <a:ext cx="19836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(Orth et al., 2012) 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989112">
            <a:off x="-897960" y="-4578538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3" name="Group 3"/>
          <p:cNvGrpSpPr/>
          <p:nvPr/>
        </p:nvGrpSpPr>
        <p:grpSpPr>
          <a:xfrm>
            <a:off x="563348" y="685800"/>
            <a:ext cx="3532627" cy="3857842"/>
            <a:chOff x="0" y="0"/>
            <a:chExt cx="1395606" cy="152408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D56EA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85800" y="1243121"/>
            <a:ext cx="3330137" cy="2743200"/>
          </a:xfrm>
          <a:custGeom>
            <a:avLst/>
            <a:gdLst/>
            <a:ahLst/>
            <a:cxnLst/>
            <a:rect l="l" t="t" r="r" b="b"/>
            <a:pathLst>
              <a:path w="3330137" h="2743200">
                <a:moveTo>
                  <a:pt x="0" y="0"/>
                </a:moveTo>
                <a:lnTo>
                  <a:pt x="3330137" y="0"/>
                </a:lnTo>
                <a:lnTo>
                  <a:pt x="3330137" y="2743200"/>
                </a:lnTo>
                <a:lnTo>
                  <a:pt x="0" y="27432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4500038" y="685800"/>
            <a:ext cx="3532627" cy="3857842"/>
            <a:chOff x="0" y="0"/>
            <a:chExt cx="1395606" cy="15240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F5ABB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5525798" y="964461"/>
            <a:ext cx="1481109" cy="3300521"/>
          </a:xfrm>
          <a:custGeom>
            <a:avLst/>
            <a:gdLst/>
            <a:ahLst/>
            <a:cxnLst/>
            <a:rect l="l" t="t" r="r" b="b"/>
            <a:pathLst>
              <a:path w="1481109" h="3300521">
                <a:moveTo>
                  <a:pt x="0" y="0"/>
                </a:moveTo>
                <a:lnTo>
                  <a:pt x="1481108" y="0"/>
                </a:lnTo>
                <a:lnTo>
                  <a:pt x="1481108" y="3300521"/>
                </a:lnTo>
                <a:lnTo>
                  <a:pt x="0" y="330052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1" name="Group 11"/>
          <p:cNvGrpSpPr/>
          <p:nvPr/>
        </p:nvGrpSpPr>
        <p:grpSpPr>
          <a:xfrm>
            <a:off x="8436729" y="685800"/>
            <a:ext cx="3532627" cy="3857842"/>
            <a:chOff x="0" y="0"/>
            <a:chExt cx="1395606" cy="152408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CCA2D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8641801" y="1035716"/>
            <a:ext cx="3122483" cy="3158011"/>
          </a:xfrm>
          <a:custGeom>
            <a:avLst/>
            <a:gdLst/>
            <a:ahLst/>
            <a:cxnLst/>
            <a:rect l="l" t="t" r="r" b="b"/>
            <a:pathLst>
              <a:path w="3122483" h="3158011">
                <a:moveTo>
                  <a:pt x="0" y="0"/>
                </a:moveTo>
                <a:lnTo>
                  <a:pt x="3122483" y="0"/>
                </a:lnTo>
                <a:lnTo>
                  <a:pt x="3122483" y="3158010"/>
                </a:lnTo>
                <a:lnTo>
                  <a:pt x="0" y="315801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1109510" y="4763282"/>
            <a:ext cx="2440304" cy="65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</a:pPr>
            <a:r>
              <a:rPr lang="en-US" sz="3803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community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645043" y="4763282"/>
            <a:ext cx="1242617" cy="65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</a:pPr>
            <a:r>
              <a:rPr lang="en-US" sz="3803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pride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14326" y="4763282"/>
            <a:ext cx="2577434" cy="65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</a:pPr>
            <a:r>
              <a:rPr lang="en-US" sz="3803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accessible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5581A0-BFC2-9DA3-75D8-BEAF8AF6A8F8}"/>
              </a:ext>
            </a:extLst>
          </p:cNvPr>
          <p:cNvSpPr txBox="1"/>
          <p:nvPr/>
        </p:nvSpPr>
        <p:spPr>
          <a:xfrm>
            <a:off x="734835" y="5582511"/>
            <a:ext cx="32320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(Hinshaw et al., 2015; 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Juan-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Morera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et al., 2024; Alison et al., 2020).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</a:rPr>
              <a:t> </a:t>
            </a:r>
            <a:endParaRPr lang="en-GB" sz="14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Helvetica Neue" panose="02000503000000020004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4EEAAA6-76E6-D3B3-412F-5F7F20D3EC7F}"/>
              </a:ext>
            </a:extLst>
          </p:cNvPr>
          <p:cNvSpPr txBox="1"/>
          <p:nvPr/>
        </p:nvSpPr>
        <p:spPr>
          <a:xfrm>
            <a:off x="4550546" y="5582511"/>
            <a:ext cx="32320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Juan-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Morera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2024; Alison et al., 2020)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CB46A67-3027-C980-A6A6-5C096345CB75}"/>
              </a:ext>
            </a:extLst>
          </p:cNvPr>
          <p:cNvSpPr txBox="1"/>
          <p:nvPr/>
        </p:nvSpPr>
        <p:spPr>
          <a:xfrm>
            <a:off x="8641801" y="5582511"/>
            <a:ext cx="217859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(Williams et al., 2018)</a:t>
            </a:r>
            <a:endParaRPr lang="en-GB" sz="14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Helvetica Neue" panose="02000503000000020004" pitchFamily="2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165924">
            <a:off x="-3096148" y="-4122779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>
            <a:off x="6096000" y="685800"/>
            <a:ext cx="4936350" cy="4800600"/>
          </a:xfrm>
          <a:custGeom>
            <a:avLst/>
            <a:gdLst/>
            <a:ahLst/>
            <a:cxnLst/>
            <a:rect l="l" t="t" r="r" b="b"/>
            <a:pathLst>
              <a:path w="4936350" h="4800600">
                <a:moveTo>
                  <a:pt x="0" y="0"/>
                </a:moveTo>
                <a:lnTo>
                  <a:pt x="4936350" y="0"/>
                </a:lnTo>
                <a:lnTo>
                  <a:pt x="4936350" y="4800600"/>
                </a:lnTo>
                <a:lnTo>
                  <a:pt x="0" y="4800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902668" y="973838"/>
            <a:ext cx="4348503" cy="48245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18"/>
              </a:lnSpc>
              <a:spcBef>
                <a:spcPct val="0"/>
              </a:spcBef>
            </a:pPr>
            <a:r>
              <a:rPr lang="en-US" sz="394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Since 2010, participation in GCSE and A-level music has dropped sharply, and nearly half of schools don’t even offer GCSE music anymore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B9352F-7D1A-AB60-31C8-E3F8C9069108}"/>
              </a:ext>
            </a:extLst>
          </p:cNvPr>
          <p:cNvSpPr txBox="1"/>
          <p:nvPr/>
        </p:nvSpPr>
        <p:spPr>
          <a:xfrm>
            <a:off x="8001000" y="6172200"/>
            <a:ext cx="397943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(Cultural Learning Alliance, 2024 )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989112">
            <a:off x="-1278959" y="-4197537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>
            <a:off x="2576805" y="130215"/>
            <a:ext cx="6597570" cy="6597570"/>
          </a:xfrm>
          <a:custGeom>
            <a:avLst/>
            <a:gdLst/>
            <a:ahLst/>
            <a:cxnLst/>
            <a:rect l="l" t="t" r="r" b="b"/>
            <a:pathLst>
              <a:path w="6597570" h="6597570">
                <a:moveTo>
                  <a:pt x="0" y="0"/>
                </a:moveTo>
                <a:lnTo>
                  <a:pt x="6597570" y="0"/>
                </a:lnTo>
                <a:lnTo>
                  <a:pt x="6597570" y="6597570"/>
                </a:lnTo>
                <a:lnTo>
                  <a:pt x="0" y="65975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3715268" y="1295400"/>
            <a:ext cx="4320642" cy="3537526"/>
          </a:xfrm>
          <a:custGeom>
            <a:avLst/>
            <a:gdLst/>
            <a:ahLst/>
            <a:cxnLst/>
            <a:rect l="l" t="t" r="r" b="b"/>
            <a:pathLst>
              <a:path w="4320642" h="3537526">
                <a:moveTo>
                  <a:pt x="0" y="0"/>
                </a:moveTo>
                <a:lnTo>
                  <a:pt x="4320642" y="0"/>
                </a:lnTo>
                <a:lnTo>
                  <a:pt x="4320642" y="3537526"/>
                </a:lnTo>
                <a:lnTo>
                  <a:pt x="0" y="35375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DAB7F6-C208-B5D7-FD91-7C74CEC24299}"/>
              </a:ext>
            </a:extLst>
          </p:cNvPr>
          <p:cNvSpPr txBox="1"/>
          <p:nvPr/>
        </p:nvSpPr>
        <p:spPr>
          <a:xfrm>
            <a:off x="253942" y="2288177"/>
            <a:ext cx="28694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CD0F2"/>
                </a:solidFill>
                <a:latin typeface="Kooperativ"/>
                <a:sym typeface="Kooperativ"/>
              </a:rPr>
              <a:t>Benefit students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B9B0B4-E7F3-A87D-A1A3-3ED8F941B4CA}"/>
              </a:ext>
            </a:extLst>
          </p:cNvPr>
          <p:cNvSpPr txBox="1"/>
          <p:nvPr/>
        </p:nvSpPr>
        <p:spPr>
          <a:xfrm>
            <a:off x="9322551" y="2288177"/>
            <a:ext cx="28694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CD0F2"/>
                </a:solidFill>
                <a:latin typeface="Kooperativ"/>
                <a:sym typeface="Kooperativ"/>
              </a:rPr>
              <a:t>Benefit teachers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FA5C4C-68AF-490E-745A-967C19FE865B}"/>
              </a:ext>
            </a:extLst>
          </p:cNvPr>
          <p:cNvSpPr txBox="1"/>
          <p:nvPr/>
        </p:nvSpPr>
        <p:spPr>
          <a:xfrm>
            <a:off x="4720903" y="5410953"/>
            <a:ext cx="23093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ECD0F2"/>
                </a:solidFill>
                <a:latin typeface="Kooperativ"/>
                <a:sym typeface="Kooperativ"/>
              </a:rPr>
              <a:t>Benefit the school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46117">
            <a:off x="-2565093" y="-4948788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685800" y="258822"/>
            <a:ext cx="4526553" cy="6397954"/>
          </a:xfrm>
          <a:custGeom>
            <a:avLst/>
            <a:gdLst/>
            <a:ahLst/>
            <a:cxnLst/>
            <a:rect l="l" t="t" r="r" b="b"/>
            <a:pathLst>
              <a:path w="4526553" h="6397954">
                <a:moveTo>
                  <a:pt x="0" y="0"/>
                </a:moveTo>
                <a:lnTo>
                  <a:pt x="4526553" y="0"/>
                </a:lnTo>
                <a:lnTo>
                  <a:pt x="4526553" y="6397954"/>
                </a:lnTo>
                <a:lnTo>
                  <a:pt x="0" y="63979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5909682" y="1891948"/>
            <a:ext cx="5596518" cy="2644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Could specially curated singing programmes yield a positive outcome?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66257" y="557134"/>
            <a:ext cx="8796242" cy="5922803"/>
          </a:xfrm>
          <a:custGeom>
            <a:avLst/>
            <a:gdLst/>
            <a:ahLst/>
            <a:cxnLst/>
            <a:rect l="l" t="t" r="r" b="b"/>
            <a:pathLst>
              <a:path w="8796242" h="5922803">
                <a:moveTo>
                  <a:pt x="0" y="0"/>
                </a:moveTo>
                <a:lnTo>
                  <a:pt x="8796241" y="0"/>
                </a:lnTo>
                <a:lnTo>
                  <a:pt x="8796241" y="5922802"/>
                </a:lnTo>
                <a:lnTo>
                  <a:pt x="0" y="5922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466257" y="6352301"/>
            <a:ext cx="8796242" cy="217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</a:pPr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2301506" y="1640602"/>
            <a:ext cx="2194293" cy="5295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Qualitative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105650" y="1640602"/>
            <a:ext cx="2414551" cy="5295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dirty="0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Quantitative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64711" y="2476396"/>
            <a:ext cx="3003534" cy="1826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09"/>
              </a:lnSpc>
            </a:pPr>
            <a:r>
              <a:rPr lang="en-US" sz="5292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Mixed </a:t>
            </a:r>
          </a:p>
          <a:p>
            <a:pPr algn="ctr">
              <a:lnSpc>
                <a:spcPts val="7409"/>
              </a:lnSpc>
            </a:pPr>
            <a:r>
              <a:rPr lang="en-US" sz="5292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methods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532900" y="2625487"/>
            <a:ext cx="9525" cy="52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368245" y="2686231"/>
            <a:ext cx="2560715" cy="1616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1128" lvl="1" indent="-250564" algn="ctr">
              <a:lnSpc>
                <a:spcPts val="3249"/>
              </a:lnSpc>
              <a:buFont typeface="Arial"/>
              <a:buChar char="•"/>
            </a:pPr>
            <a:r>
              <a:rPr lang="en-US" sz="232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Closed questions</a:t>
            </a:r>
          </a:p>
          <a:p>
            <a:pPr marL="501128" lvl="1" indent="-250564" algn="ctr">
              <a:lnSpc>
                <a:spcPts val="3249"/>
              </a:lnSpc>
              <a:buFont typeface="Arial"/>
              <a:buChar char="•"/>
            </a:pPr>
            <a:r>
              <a:rPr lang="en-US" sz="232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Numerical data</a:t>
            </a:r>
          </a:p>
          <a:p>
            <a:pPr marL="501128" lvl="1" indent="-250564" algn="ctr">
              <a:lnSpc>
                <a:spcPts val="3249"/>
              </a:lnSpc>
              <a:spcBef>
                <a:spcPct val="0"/>
              </a:spcBef>
              <a:buFont typeface="Arial"/>
              <a:buChar char="•"/>
            </a:pPr>
            <a:r>
              <a:rPr lang="en-US" sz="232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Analysed through statistical analysis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89823" y="2635012"/>
            <a:ext cx="2717802" cy="2829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1128" lvl="1" indent="-250564" algn="ctr">
              <a:lnSpc>
                <a:spcPts val="3249"/>
              </a:lnSpc>
              <a:buFont typeface="Arial"/>
              <a:buChar char="•"/>
            </a:pPr>
            <a:r>
              <a:rPr lang="en-US" sz="2321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Open ended questions</a:t>
            </a:r>
          </a:p>
          <a:p>
            <a:pPr marL="501128" lvl="1" indent="-250564" algn="ctr">
              <a:lnSpc>
                <a:spcPts val="3249"/>
              </a:lnSpc>
              <a:buFont typeface="Arial"/>
              <a:buChar char="•"/>
            </a:pPr>
            <a:r>
              <a:rPr lang="en-US" sz="2321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Data expressed through language</a:t>
            </a:r>
          </a:p>
          <a:p>
            <a:pPr marL="501128" lvl="1" indent="-250564" algn="ctr">
              <a:lnSpc>
                <a:spcPts val="3249"/>
              </a:lnSpc>
              <a:spcBef>
                <a:spcPct val="0"/>
              </a:spcBef>
              <a:buFont typeface="Arial"/>
              <a:buChar char="•"/>
            </a:pPr>
            <a:r>
              <a:rPr lang="en-US" sz="2321" dirty="0" err="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Analysed</a:t>
            </a:r>
            <a:r>
              <a:rPr lang="en-US" sz="2321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 through interpreting, grouping and theming</a:t>
            </a:r>
          </a:p>
        </p:txBody>
      </p:sp>
      <p:sp>
        <p:nvSpPr>
          <p:cNvPr id="11" name="Freeform 11"/>
          <p:cNvSpPr/>
          <p:nvPr/>
        </p:nvSpPr>
        <p:spPr>
          <a:xfrm rot="-9781096">
            <a:off x="3765231" y="-2879111"/>
            <a:ext cx="11509938" cy="11538785"/>
          </a:xfrm>
          <a:custGeom>
            <a:avLst/>
            <a:gdLst/>
            <a:ahLst/>
            <a:cxnLst/>
            <a:rect l="l" t="t" r="r" b="b"/>
            <a:pathLst>
              <a:path w="11509938" h="11538785">
                <a:moveTo>
                  <a:pt x="0" y="0"/>
                </a:moveTo>
                <a:lnTo>
                  <a:pt x="11509937" y="0"/>
                </a:lnTo>
                <a:lnTo>
                  <a:pt x="11509937" y="11538785"/>
                </a:lnTo>
                <a:lnTo>
                  <a:pt x="0" y="115387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264AA3-2E8F-3DC3-013A-785B11EF6DAB}"/>
              </a:ext>
            </a:extLst>
          </p:cNvPr>
          <p:cNvSpPr txBox="1"/>
          <p:nvPr/>
        </p:nvSpPr>
        <p:spPr>
          <a:xfrm>
            <a:off x="8673141" y="6279071"/>
            <a:ext cx="4444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Costeley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2005; 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Creswell, 2014) </a:t>
            </a:r>
          </a:p>
          <a:p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16909" y="613713"/>
            <a:ext cx="7958181" cy="5558487"/>
            <a:chOff x="0" y="0"/>
            <a:chExt cx="10610908" cy="7411315"/>
          </a:xfrm>
        </p:grpSpPr>
        <p:sp>
          <p:nvSpPr>
            <p:cNvPr id="3" name="Freeform 3"/>
            <p:cNvSpPr/>
            <p:nvPr/>
          </p:nvSpPr>
          <p:spPr>
            <a:xfrm rot="-2699999">
              <a:off x="655043" y="2492526"/>
              <a:ext cx="4260143" cy="1208816"/>
            </a:xfrm>
            <a:custGeom>
              <a:avLst/>
              <a:gdLst/>
              <a:ahLst/>
              <a:cxnLst/>
              <a:rect l="l" t="t" r="r" b="b"/>
              <a:pathLst>
                <a:path w="4260143" h="1208816">
                  <a:moveTo>
                    <a:pt x="0" y="0"/>
                  </a:moveTo>
                  <a:lnTo>
                    <a:pt x="4260143" y="0"/>
                  </a:lnTo>
                  <a:lnTo>
                    <a:pt x="4260143" y="1208816"/>
                  </a:lnTo>
                  <a:lnTo>
                    <a:pt x="0" y="12088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 rot="-6894749">
              <a:off x="5781775" y="2506011"/>
              <a:ext cx="4487145" cy="1273227"/>
            </a:xfrm>
            <a:custGeom>
              <a:avLst/>
              <a:gdLst/>
              <a:ahLst/>
              <a:cxnLst/>
              <a:rect l="l" t="t" r="r" b="b"/>
              <a:pathLst>
                <a:path w="4487145" h="1273227">
                  <a:moveTo>
                    <a:pt x="0" y="0"/>
                  </a:moveTo>
                  <a:lnTo>
                    <a:pt x="4487145" y="0"/>
                  </a:lnTo>
                  <a:lnTo>
                    <a:pt x="4487145" y="1273227"/>
                  </a:lnTo>
                  <a:lnTo>
                    <a:pt x="0" y="12732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/>
            <p:cNvSpPr/>
            <p:nvPr/>
          </p:nvSpPr>
          <p:spPr>
            <a:xfrm rot="613766">
              <a:off x="3498646" y="5833827"/>
              <a:ext cx="4260143" cy="1208816"/>
            </a:xfrm>
            <a:custGeom>
              <a:avLst/>
              <a:gdLst/>
              <a:ahLst/>
              <a:cxnLst/>
              <a:rect l="l" t="t" r="r" b="b"/>
              <a:pathLst>
                <a:path w="4260143" h="1208816">
                  <a:moveTo>
                    <a:pt x="0" y="0"/>
                  </a:moveTo>
                  <a:lnTo>
                    <a:pt x="4260143" y="0"/>
                  </a:lnTo>
                  <a:lnTo>
                    <a:pt x="4260143" y="1208816"/>
                  </a:lnTo>
                  <a:lnTo>
                    <a:pt x="0" y="12088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897304" y="3641898"/>
              <a:ext cx="3462826" cy="10761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866"/>
                </a:lnSpc>
              </a:pPr>
              <a:r>
                <a:rPr lang="en-US" sz="4904">
                  <a:solidFill>
                    <a:srgbClr val="ECD0F2"/>
                  </a:solidFill>
                  <a:latin typeface="Big Shoulders Display"/>
                  <a:ea typeface="Big Shoulders Display"/>
                  <a:cs typeface="Big Shoulders Display"/>
                  <a:sym typeface="Big Shoulders Display"/>
                </a:rPr>
                <a:t>Triangulation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3685256" y="-66675"/>
              <a:ext cx="3462826" cy="8190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67"/>
                </a:lnSpc>
              </a:pPr>
              <a:r>
                <a:rPr lang="en-US" sz="3762">
                  <a:solidFill>
                    <a:srgbClr val="ECD0F2"/>
                  </a:solidFill>
                  <a:latin typeface="Big Shoulders Display"/>
                  <a:ea typeface="Big Shoulders Display"/>
                  <a:cs typeface="Big Shoulders Display"/>
                  <a:sym typeface="Big Shoulders Display"/>
                </a:rPr>
                <a:t>Questionnaires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148082" y="5159361"/>
              <a:ext cx="3462826" cy="8190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67"/>
                </a:lnSpc>
              </a:pPr>
              <a:r>
                <a:rPr lang="en-US" sz="3762">
                  <a:solidFill>
                    <a:srgbClr val="ECD0F2"/>
                  </a:solidFill>
                  <a:latin typeface="Big Shoulders Display"/>
                  <a:ea typeface="Big Shoulders Display"/>
                  <a:cs typeface="Big Shoulders Display"/>
                  <a:sym typeface="Big Shoulders Display"/>
                </a:rPr>
                <a:t>Interviews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5159361"/>
              <a:ext cx="4284205" cy="8190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67"/>
                </a:lnSpc>
              </a:pPr>
              <a:r>
                <a:rPr lang="en-US" sz="3762">
                  <a:solidFill>
                    <a:srgbClr val="ECD0F2"/>
                  </a:solidFill>
                  <a:latin typeface="Big Shoulders Display"/>
                  <a:ea typeface="Big Shoulders Display"/>
                  <a:cs typeface="Big Shoulders Display"/>
                  <a:sym typeface="Big Shoulders Display"/>
                </a:rPr>
                <a:t>Focus groups</a:t>
              </a:r>
            </a:p>
          </p:txBody>
        </p:sp>
      </p:grpSp>
      <p:sp>
        <p:nvSpPr>
          <p:cNvPr id="10" name="Freeform 10"/>
          <p:cNvSpPr/>
          <p:nvPr/>
        </p:nvSpPr>
        <p:spPr>
          <a:xfrm rot="-2799420">
            <a:off x="-1796412" y="-4201217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8100000">
            <a:off x="-2686967" y="-6212707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5F86DB-AE95-7482-236E-965E4396C24A}"/>
              </a:ext>
            </a:extLst>
          </p:cNvPr>
          <p:cNvSpPr txBox="1"/>
          <p:nvPr/>
        </p:nvSpPr>
        <p:spPr>
          <a:xfrm>
            <a:off x="6398658" y="4109974"/>
            <a:ext cx="211748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(Denzin, 2012)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94504" y="824514"/>
            <a:ext cx="8322674" cy="5513771"/>
          </a:xfrm>
          <a:custGeom>
            <a:avLst/>
            <a:gdLst/>
            <a:ahLst/>
            <a:cxnLst/>
            <a:rect l="l" t="t" r="r" b="b"/>
            <a:pathLst>
              <a:path w="8322674" h="5513771">
                <a:moveTo>
                  <a:pt x="0" y="0"/>
                </a:moveTo>
                <a:lnTo>
                  <a:pt x="8322674" y="0"/>
                </a:lnTo>
                <a:lnTo>
                  <a:pt x="8322674" y="5513772"/>
                </a:lnTo>
                <a:lnTo>
                  <a:pt x="0" y="55137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619088" y="2075356"/>
            <a:ext cx="8953823" cy="208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03"/>
              </a:lnSpc>
            </a:pPr>
            <a:r>
              <a:rPr lang="en-US" sz="6288" dirty="0">
                <a:solidFill>
                  <a:srgbClr val="FF8AD8"/>
                </a:solidFill>
                <a:latin typeface="Kooperativ"/>
                <a:ea typeface="Kooperativ"/>
                <a:cs typeface="Kooperativ"/>
                <a:sym typeface="Kooperativ"/>
              </a:rPr>
              <a:t>ethical considerations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89419" y="600075"/>
            <a:ext cx="3903527" cy="1331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1"/>
              </a:lnSpc>
            </a:pPr>
            <a:r>
              <a:rPr lang="en-US" sz="3829" dirty="0">
                <a:solidFill>
                  <a:srgbClr val="CCA2D6"/>
                </a:solidFill>
                <a:latin typeface="Kooperativ"/>
                <a:ea typeface="Kooperativ"/>
                <a:cs typeface="Kooperativ"/>
                <a:sym typeface="Kooperativ"/>
              </a:rPr>
              <a:t>participant consent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69489" y="4832118"/>
            <a:ext cx="3436711" cy="1379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26"/>
              </a:lnSpc>
            </a:pPr>
            <a:r>
              <a:rPr lang="en-US" sz="3947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parental consent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7359" y="600075"/>
            <a:ext cx="2792943" cy="1331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61"/>
              </a:lnSpc>
            </a:pPr>
            <a:r>
              <a:rPr lang="en-US" sz="3829" dirty="0">
                <a:solidFill>
                  <a:srgbClr val="CCA2D6"/>
                </a:solidFill>
                <a:latin typeface="Kooperativ"/>
                <a:ea typeface="Kooperativ"/>
                <a:cs typeface="Kooperativ"/>
                <a:sym typeface="Kooperativ"/>
              </a:rPr>
              <a:t>withdraw at any time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21046" y="4782644"/>
            <a:ext cx="3325569" cy="138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69"/>
              </a:lnSpc>
            </a:pPr>
            <a:r>
              <a:rPr lang="en-US" sz="3978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all data anonymised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275239" y="4402644"/>
            <a:ext cx="3361202" cy="1373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US" sz="392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safeguarding policy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914656" y="1342904"/>
            <a:ext cx="4082369" cy="67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6"/>
              </a:lnSpc>
            </a:pPr>
            <a:r>
              <a:rPr lang="en-US" sz="4004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supportive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A50FFE-C451-206F-8EEB-DE3082818337}"/>
              </a:ext>
            </a:extLst>
          </p:cNvPr>
          <p:cNvSpPr txBox="1"/>
          <p:nvPr/>
        </p:nvSpPr>
        <p:spPr>
          <a:xfrm>
            <a:off x="6688178" y="6393878"/>
            <a:ext cx="6858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(Gill et al., 2008;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 Bell and Walters, 2005;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Costely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 et al., 2010)</a:t>
            </a:r>
          </a:p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 </a:t>
            </a:r>
          </a:p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101A25-4EA4-8C31-6A1F-684E4A67C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7AF54C14-C068-6A4A-31CE-F46A98D374B7}"/>
              </a:ext>
            </a:extLst>
          </p:cNvPr>
          <p:cNvSpPr txBox="1"/>
          <p:nvPr/>
        </p:nvSpPr>
        <p:spPr>
          <a:xfrm>
            <a:off x="6324600" y="746246"/>
            <a:ext cx="5562600" cy="5365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For my research I worked with 48x year 7 pupils in a UK state secondary school and their class music teacher.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995A31CA-806C-451F-D7F4-DCEFEE5BA78E}"/>
              </a:ext>
            </a:extLst>
          </p:cNvPr>
          <p:cNvSpPr/>
          <p:nvPr/>
        </p:nvSpPr>
        <p:spPr>
          <a:xfrm>
            <a:off x="-3200400" y="-685800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148DB8A8-250F-D95A-1105-E023C75ECD0F}"/>
              </a:ext>
            </a:extLst>
          </p:cNvPr>
          <p:cNvSpPr/>
          <p:nvPr/>
        </p:nvSpPr>
        <p:spPr>
          <a:xfrm>
            <a:off x="1219200" y="1855007"/>
            <a:ext cx="4320642" cy="3537526"/>
          </a:xfrm>
          <a:custGeom>
            <a:avLst/>
            <a:gdLst/>
            <a:ahLst/>
            <a:cxnLst/>
            <a:rect l="l" t="t" r="r" b="b"/>
            <a:pathLst>
              <a:path w="4320642" h="3537526">
                <a:moveTo>
                  <a:pt x="0" y="0"/>
                </a:moveTo>
                <a:lnTo>
                  <a:pt x="4320642" y="0"/>
                </a:lnTo>
                <a:lnTo>
                  <a:pt x="4320642" y="3537526"/>
                </a:lnTo>
                <a:lnTo>
                  <a:pt x="0" y="35375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896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11">
            <a:extLst>
              <a:ext uri="{FF2B5EF4-FFF2-40B4-BE49-F238E27FC236}">
                <a16:creationId xmlns:a16="http://schemas.microsoft.com/office/drawing/2014/main" id="{703B1856-2ABB-E9CE-1152-EEE0E4D95410}"/>
              </a:ext>
            </a:extLst>
          </p:cNvPr>
          <p:cNvSpPr/>
          <p:nvPr/>
        </p:nvSpPr>
        <p:spPr>
          <a:xfrm rot="5400000">
            <a:off x="-4139237" y="-3399403"/>
            <a:ext cx="13960394" cy="13149520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-720148" y="5199699"/>
            <a:ext cx="559651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The Start</a:t>
            </a:r>
          </a:p>
        </p:txBody>
      </p:sp>
      <p:grpSp>
        <p:nvGrpSpPr>
          <p:cNvPr id="2" name="Group 2"/>
          <p:cNvGrpSpPr/>
          <p:nvPr/>
        </p:nvGrpSpPr>
        <p:grpSpPr>
          <a:xfrm>
            <a:off x="457516" y="1246436"/>
            <a:ext cx="11276968" cy="3857842"/>
            <a:chOff x="0" y="0"/>
            <a:chExt cx="15035958" cy="5143789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4710170" cy="5143789"/>
              <a:chOff x="0" y="0"/>
              <a:chExt cx="1395606" cy="152408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395606" cy="1524086"/>
              </a:xfrm>
              <a:custGeom>
                <a:avLst/>
                <a:gdLst/>
                <a:ahLst/>
                <a:cxnLst/>
                <a:rect l="l" t="t" r="r" b="b"/>
                <a:pathLst>
                  <a:path w="1395606" h="1524086">
                    <a:moveTo>
                      <a:pt x="74513" y="0"/>
                    </a:moveTo>
                    <a:lnTo>
                      <a:pt x="1321093" y="0"/>
                    </a:lnTo>
                    <a:cubicBezTo>
                      <a:pt x="1362245" y="0"/>
                      <a:pt x="1395606" y="33360"/>
                      <a:pt x="1395606" y="74513"/>
                    </a:cubicBezTo>
                    <a:lnTo>
                      <a:pt x="1395606" y="1449573"/>
                    </a:lnTo>
                    <a:cubicBezTo>
                      <a:pt x="1395606" y="1490725"/>
                      <a:pt x="1362245" y="1524086"/>
                      <a:pt x="1321093" y="1524086"/>
                    </a:cubicBezTo>
                    <a:lnTo>
                      <a:pt x="74513" y="1524086"/>
                    </a:lnTo>
                    <a:cubicBezTo>
                      <a:pt x="33360" y="1524086"/>
                      <a:pt x="0" y="1490725"/>
                      <a:pt x="0" y="1449573"/>
                    </a:cubicBezTo>
                    <a:lnTo>
                      <a:pt x="0" y="74513"/>
                    </a:lnTo>
                    <a:cubicBezTo>
                      <a:pt x="0" y="33360"/>
                      <a:pt x="33360" y="0"/>
                      <a:pt x="74513" y="0"/>
                    </a:cubicBezTo>
                    <a:close/>
                  </a:path>
                </a:pathLst>
              </a:custGeom>
              <a:solidFill>
                <a:srgbClr val="ECD0F2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1395606" cy="15717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81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325788" y="0"/>
              <a:ext cx="4710170" cy="5143789"/>
              <a:chOff x="0" y="0"/>
              <a:chExt cx="1395606" cy="152408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395606" cy="1524086"/>
              </a:xfrm>
              <a:custGeom>
                <a:avLst/>
                <a:gdLst/>
                <a:ahLst/>
                <a:cxnLst/>
                <a:rect l="l" t="t" r="r" b="b"/>
                <a:pathLst>
                  <a:path w="1395606" h="1524086">
                    <a:moveTo>
                      <a:pt x="74513" y="0"/>
                    </a:moveTo>
                    <a:lnTo>
                      <a:pt x="1321093" y="0"/>
                    </a:lnTo>
                    <a:cubicBezTo>
                      <a:pt x="1362245" y="0"/>
                      <a:pt x="1395606" y="33360"/>
                      <a:pt x="1395606" y="74513"/>
                    </a:cubicBezTo>
                    <a:lnTo>
                      <a:pt x="1395606" y="1449573"/>
                    </a:lnTo>
                    <a:cubicBezTo>
                      <a:pt x="1395606" y="1490725"/>
                      <a:pt x="1362245" y="1524086"/>
                      <a:pt x="1321093" y="1524086"/>
                    </a:cubicBezTo>
                    <a:lnTo>
                      <a:pt x="74513" y="1524086"/>
                    </a:lnTo>
                    <a:cubicBezTo>
                      <a:pt x="33360" y="1524086"/>
                      <a:pt x="0" y="1490725"/>
                      <a:pt x="0" y="1449573"/>
                    </a:cubicBezTo>
                    <a:lnTo>
                      <a:pt x="0" y="74513"/>
                    </a:lnTo>
                    <a:cubicBezTo>
                      <a:pt x="0" y="33360"/>
                      <a:pt x="33360" y="0"/>
                      <a:pt x="74513" y="0"/>
                    </a:cubicBezTo>
                    <a:close/>
                  </a:path>
                </a:pathLst>
              </a:custGeom>
              <a:solidFill>
                <a:srgbClr val="BB469A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1395606" cy="15717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81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5162894" y="0"/>
              <a:ext cx="4710170" cy="5143789"/>
              <a:chOff x="0" y="0"/>
              <a:chExt cx="1395606" cy="1524086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395606" cy="1524086"/>
              </a:xfrm>
              <a:custGeom>
                <a:avLst/>
                <a:gdLst/>
                <a:ahLst/>
                <a:cxnLst/>
                <a:rect l="l" t="t" r="r" b="b"/>
                <a:pathLst>
                  <a:path w="1395606" h="1524086">
                    <a:moveTo>
                      <a:pt x="74513" y="0"/>
                    </a:moveTo>
                    <a:lnTo>
                      <a:pt x="1321093" y="0"/>
                    </a:lnTo>
                    <a:cubicBezTo>
                      <a:pt x="1362245" y="0"/>
                      <a:pt x="1395606" y="33360"/>
                      <a:pt x="1395606" y="74513"/>
                    </a:cubicBezTo>
                    <a:lnTo>
                      <a:pt x="1395606" y="1449573"/>
                    </a:lnTo>
                    <a:cubicBezTo>
                      <a:pt x="1395606" y="1490725"/>
                      <a:pt x="1362245" y="1524086"/>
                      <a:pt x="1321093" y="1524086"/>
                    </a:cubicBezTo>
                    <a:lnTo>
                      <a:pt x="74513" y="1524086"/>
                    </a:lnTo>
                    <a:cubicBezTo>
                      <a:pt x="33360" y="1524086"/>
                      <a:pt x="0" y="1490725"/>
                      <a:pt x="0" y="1449573"/>
                    </a:cubicBezTo>
                    <a:lnTo>
                      <a:pt x="0" y="74513"/>
                    </a:lnTo>
                    <a:cubicBezTo>
                      <a:pt x="0" y="33360"/>
                      <a:pt x="33360" y="0"/>
                      <a:pt x="74513" y="0"/>
                    </a:cubicBezTo>
                    <a:close/>
                  </a:path>
                </a:pathLst>
              </a:custGeom>
              <a:solidFill>
                <a:srgbClr val="CCA2D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1395606" cy="15717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819"/>
                  </a:lnSpc>
                </a:pPr>
                <a:endParaRPr/>
              </a:p>
            </p:txBody>
          </p:sp>
        </p:grpSp>
        <p:sp>
          <p:nvSpPr>
            <p:cNvPr id="12" name="Freeform 12"/>
            <p:cNvSpPr/>
            <p:nvPr/>
          </p:nvSpPr>
          <p:spPr>
            <a:xfrm>
              <a:off x="1056517" y="743095"/>
              <a:ext cx="1926336" cy="3657600"/>
            </a:xfrm>
            <a:custGeom>
              <a:avLst/>
              <a:gdLst/>
              <a:ahLst/>
              <a:cxnLst/>
              <a:rect l="l" t="t" r="r" b="b"/>
              <a:pathLst>
                <a:path w="1926336" h="3657600">
                  <a:moveTo>
                    <a:pt x="0" y="0"/>
                  </a:moveTo>
                  <a:lnTo>
                    <a:pt x="1926336" y="0"/>
                  </a:lnTo>
                  <a:lnTo>
                    <a:pt x="1926336" y="3657600"/>
                  </a:lnTo>
                  <a:lnTo>
                    <a:pt x="0" y="3657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029654" y="551797"/>
              <a:ext cx="2694432" cy="3657600"/>
            </a:xfrm>
            <a:custGeom>
              <a:avLst/>
              <a:gdLst/>
              <a:ahLst/>
              <a:cxnLst/>
              <a:rect l="l" t="t" r="r" b="b"/>
              <a:pathLst>
                <a:path w="2694432" h="3657600">
                  <a:moveTo>
                    <a:pt x="0" y="0"/>
                  </a:moveTo>
                  <a:lnTo>
                    <a:pt x="2694432" y="0"/>
                  </a:lnTo>
                  <a:lnTo>
                    <a:pt x="2694432" y="3657600"/>
                  </a:lnTo>
                  <a:lnTo>
                    <a:pt x="0" y="3657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1348897" y="551797"/>
              <a:ext cx="2663952" cy="3657600"/>
            </a:xfrm>
            <a:custGeom>
              <a:avLst/>
              <a:gdLst/>
              <a:ahLst/>
              <a:cxnLst/>
              <a:rect l="l" t="t" r="r" b="b"/>
              <a:pathLst>
                <a:path w="2663952" h="3657600">
                  <a:moveTo>
                    <a:pt x="0" y="0"/>
                  </a:moveTo>
                  <a:lnTo>
                    <a:pt x="2663952" y="0"/>
                  </a:lnTo>
                  <a:lnTo>
                    <a:pt x="2663952" y="3657600"/>
                  </a:lnTo>
                  <a:lnTo>
                    <a:pt x="0" y="3657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3297741" y="5199699"/>
            <a:ext cx="559651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Week 3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275743" y="5199699"/>
            <a:ext cx="559651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Final Week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135160" y="80902"/>
            <a:ext cx="5921680" cy="1076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03"/>
              </a:lnSpc>
            </a:pPr>
            <a:r>
              <a:rPr lang="en-US" sz="6288">
                <a:solidFill>
                  <a:srgbClr val="D56EAC"/>
                </a:solidFill>
                <a:latin typeface="Kooperativ"/>
                <a:ea typeface="Kooperativ"/>
                <a:cs typeface="Kooperativ"/>
                <a:sym typeface="Kooperativ"/>
              </a:rPr>
              <a:t>questionnaires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1">
            <a:extLst>
              <a:ext uri="{FF2B5EF4-FFF2-40B4-BE49-F238E27FC236}">
                <a16:creationId xmlns:a16="http://schemas.microsoft.com/office/drawing/2014/main" id="{53FFA5F4-C160-E47B-C8F1-5759E823D952}"/>
              </a:ext>
            </a:extLst>
          </p:cNvPr>
          <p:cNvSpPr/>
          <p:nvPr/>
        </p:nvSpPr>
        <p:spPr>
          <a:xfrm rot="8100000">
            <a:off x="-2099071" y="-3674447"/>
            <a:ext cx="16390140" cy="16431218"/>
          </a:xfrm>
          <a:custGeom>
            <a:avLst/>
            <a:gdLst/>
            <a:ahLst/>
            <a:cxnLst/>
            <a:rect l="l" t="t" r="r" b="b"/>
            <a:pathLst>
              <a:path w="16390140" h="16431218">
                <a:moveTo>
                  <a:pt x="0" y="0"/>
                </a:moveTo>
                <a:lnTo>
                  <a:pt x="16390140" y="0"/>
                </a:lnTo>
                <a:lnTo>
                  <a:pt x="16390140" y="16431218"/>
                </a:lnTo>
                <a:lnTo>
                  <a:pt x="0" y="16431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948361" y="1087828"/>
            <a:ext cx="3404846" cy="2316603"/>
          </a:xfrm>
          <a:custGeom>
            <a:avLst/>
            <a:gdLst/>
            <a:ahLst/>
            <a:cxnLst/>
            <a:rect l="l" t="t" r="r" b="b"/>
            <a:pathLst>
              <a:path w="4341697" h="2892656">
                <a:moveTo>
                  <a:pt x="0" y="0"/>
                </a:moveTo>
                <a:lnTo>
                  <a:pt x="4341697" y="0"/>
                </a:lnTo>
                <a:lnTo>
                  <a:pt x="4341697" y="2892656"/>
                </a:lnTo>
                <a:lnTo>
                  <a:pt x="0" y="28926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7472131" y="1087828"/>
            <a:ext cx="3404846" cy="2316603"/>
          </a:xfrm>
          <a:custGeom>
            <a:avLst/>
            <a:gdLst/>
            <a:ahLst/>
            <a:cxnLst/>
            <a:rect l="l" t="t" r="r" b="b"/>
            <a:pathLst>
              <a:path w="4420332" h="2950571">
                <a:moveTo>
                  <a:pt x="0" y="0"/>
                </a:moveTo>
                <a:lnTo>
                  <a:pt x="4420332" y="0"/>
                </a:lnTo>
                <a:lnTo>
                  <a:pt x="4420332" y="2950571"/>
                </a:lnTo>
                <a:lnTo>
                  <a:pt x="0" y="29505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9">
            <a:extLst>
              <a:ext uri="{FF2B5EF4-FFF2-40B4-BE49-F238E27FC236}">
                <a16:creationId xmlns:a16="http://schemas.microsoft.com/office/drawing/2014/main" id="{96E39F23-5115-A5A5-DBFB-2623CF2A72C9}"/>
              </a:ext>
            </a:extLst>
          </p:cNvPr>
          <p:cNvSpPr txBox="1"/>
          <p:nvPr/>
        </p:nvSpPr>
        <p:spPr>
          <a:xfrm>
            <a:off x="609600" y="94916"/>
            <a:ext cx="4082369" cy="609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6"/>
              </a:lnSpc>
            </a:pPr>
            <a:r>
              <a:rPr lang="en-US" sz="4004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Focus group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B222BF70-3A95-FBFD-4F6E-0830551C523B}"/>
              </a:ext>
            </a:extLst>
          </p:cNvPr>
          <p:cNvSpPr txBox="1"/>
          <p:nvPr/>
        </p:nvSpPr>
        <p:spPr>
          <a:xfrm>
            <a:off x="7133369" y="94916"/>
            <a:ext cx="4082369" cy="609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6"/>
              </a:lnSpc>
            </a:pPr>
            <a:r>
              <a:rPr lang="en-US" sz="4004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1-2-1 interviews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E40B7D-B245-FDC6-9229-3AD1319E56E4}"/>
              </a:ext>
            </a:extLst>
          </p:cNvPr>
          <p:cNvSpPr txBox="1"/>
          <p:nvPr/>
        </p:nvSpPr>
        <p:spPr>
          <a:xfrm>
            <a:off x="152399" y="6448009"/>
            <a:ext cx="420080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(Research randomizer,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Urbaniak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Plous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sp>
        <p:nvSpPr>
          <p:cNvPr id="16" name="TextBox 7">
            <a:extLst>
              <a:ext uri="{FF2B5EF4-FFF2-40B4-BE49-F238E27FC236}">
                <a16:creationId xmlns:a16="http://schemas.microsoft.com/office/drawing/2014/main" id="{F1DC359F-AAEC-8704-3E2D-C51412B53682}"/>
              </a:ext>
            </a:extLst>
          </p:cNvPr>
          <p:cNvSpPr txBox="1"/>
          <p:nvPr/>
        </p:nvSpPr>
        <p:spPr>
          <a:xfrm>
            <a:off x="609600" y="3788137"/>
            <a:ext cx="4082369" cy="15060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5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- 10 students selected  by a random generator </a:t>
            </a:r>
          </a:p>
          <a:p>
            <a:pPr algn="ctr">
              <a:lnSpc>
                <a:spcPts val="7167"/>
              </a:lnSpc>
            </a:pPr>
            <a:r>
              <a:rPr lang="en-US" sz="25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- Semi-structured</a:t>
            </a:r>
          </a:p>
        </p:txBody>
      </p:sp>
      <p:sp>
        <p:nvSpPr>
          <p:cNvPr id="17" name="TextBox 7">
            <a:extLst>
              <a:ext uri="{FF2B5EF4-FFF2-40B4-BE49-F238E27FC236}">
                <a16:creationId xmlns:a16="http://schemas.microsoft.com/office/drawing/2014/main" id="{8BAE247F-674A-2B03-D86A-8119A901D9D3}"/>
              </a:ext>
            </a:extLst>
          </p:cNvPr>
          <p:cNvSpPr txBox="1"/>
          <p:nvPr/>
        </p:nvSpPr>
        <p:spPr>
          <a:xfrm>
            <a:off x="7031336" y="3770087"/>
            <a:ext cx="4082369" cy="27852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ctr">
              <a:buFontTx/>
              <a:buChar char="-"/>
            </a:pPr>
            <a:r>
              <a:rPr lang="en-US" sz="25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4 students selected by a random generator</a:t>
            </a:r>
          </a:p>
          <a:p>
            <a:pPr algn="ctr"/>
            <a:endParaRPr lang="en-US" sz="2500" dirty="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  <a:p>
            <a:pPr marL="342900" indent="-342900" algn="ctr">
              <a:buFontTx/>
              <a:buChar char="-"/>
            </a:pPr>
            <a:r>
              <a:rPr lang="en-US" sz="25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1 class music teacher interview </a:t>
            </a:r>
          </a:p>
          <a:p>
            <a:pPr algn="ctr"/>
            <a:endParaRPr lang="en-US" sz="2500" dirty="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US" sz="25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Semi-structured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43200" y="-2733183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39"/>
                </a:lnTo>
                <a:lnTo>
                  <a:pt x="0" y="1197193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4363878" y="1054554"/>
            <a:ext cx="6790322" cy="4555174"/>
          </a:xfrm>
          <a:custGeom>
            <a:avLst/>
            <a:gdLst/>
            <a:ahLst/>
            <a:cxnLst/>
            <a:rect l="l" t="t" r="r" b="b"/>
            <a:pathLst>
              <a:path w="6790322" h="4555174">
                <a:moveTo>
                  <a:pt x="0" y="0"/>
                </a:moveTo>
                <a:lnTo>
                  <a:pt x="6790322" y="0"/>
                </a:lnTo>
                <a:lnTo>
                  <a:pt x="6790322" y="4555174"/>
                </a:lnTo>
                <a:lnTo>
                  <a:pt x="0" y="455517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8489343" y="685800"/>
            <a:ext cx="3016857" cy="3699774"/>
          </a:xfrm>
          <a:custGeom>
            <a:avLst/>
            <a:gdLst/>
            <a:ahLst/>
            <a:cxnLst/>
            <a:rect l="l" t="t" r="r" b="b"/>
            <a:pathLst>
              <a:path w="3016857" h="3699774">
                <a:moveTo>
                  <a:pt x="0" y="0"/>
                </a:moveTo>
                <a:lnTo>
                  <a:pt x="3016857" y="0"/>
                </a:lnTo>
                <a:lnTo>
                  <a:pt x="3016857" y="3699774"/>
                </a:lnTo>
                <a:lnTo>
                  <a:pt x="0" y="369977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6705600" y="3252787"/>
            <a:ext cx="4800600" cy="3166988"/>
          </a:xfrm>
          <a:custGeom>
            <a:avLst/>
            <a:gdLst/>
            <a:ahLst/>
            <a:cxnLst/>
            <a:rect l="l" t="t" r="r" b="b"/>
            <a:pathLst>
              <a:path w="4874754" h="3249836">
                <a:moveTo>
                  <a:pt x="0" y="0"/>
                </a:moveTo>
                <a:lnTo>
                  <a:pt x="4874754" y="0"/>
                </a:lnTo>
                <a:lnTo>
                  <a:pt x="4874754" y="3249836"/>
                </a:lnTo>
                <a:lnTo>
                  <a:pt x="0" y="324983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358763" y="702129"/>
            <a:ext cx="6104226" cy="5101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0346"/>
              </a:lnSpc>
            </a:pPr>
            <a:r>
              <a:rPr lang="en-US" sz="5533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Active learning </a:t>
            </a:r>
          </a:p>
          <a:p>
            <a:pPr algn="just">
              <a:lnSpc>
                <a:spcPts val="10346"/>
              </a:lnSpc>
            </a:pPr>
            <a:r>
              <a:rPr lang="en-US" sz="5533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Engaged </a:t>
            </a:r>
          </a:p>
          <a:p>
            <a:pPr algn="just">
              <a:lnSpc>
                <a:spcPts val="10346"/>
              </a:lnSpc>
            </a:pPr>
            <a:r>
              <a:rPr lang="en-US" sz="5533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Focused </a:t>
            </a:r>
          </a:p>
          <a:p>
            <a:pPr algn="just">
              <a:lnSpc>
                <a:spcPts val="10346"/>
              </a:lnSpc>
            </a:pPr>
            <a:r>
              <a:rPr lang="en-US" sz="5533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Involved</a:t>
            </a:r>
          </a:p>
        </p:txBody>
      </p:sp>
      <p:sp>
        <p:nvSpPr>
          <p:cNvPr id="7" name="Freeform 7"/>
          <p:cNvSpPr/>
          <p:nvPr/>
        </p:nvSpPr>
        <p:spPr>
          <a:xfrm>
            <a:off x="-1143000" y="6019800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0E9D57-4485-139E-DE0A-089281B6A565}"/>
              </a:ext>
            </a:extLst>
          </p:cNvPr>
          <p:cNvSpPr txBox="1"/>
          <p:nvPr/>
        </p:nvSpPr>
        <p:spPr>
          <a:xfrm>
            <a:off x="7717681" y="6419775"/>
            <a:ext cx="5247821" cy="338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Barlow Condensed"/>
                <a:cs typeface="Arial" panose="020B0604020202020204" pitchFamily="34" charset="0"/>
                <a:sym typeface="Barlow Condensed"/>
              </a:rPr>
              <a:t>(Images of Triple Threat Stage School)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036960" y="-1769494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409179" y="858351"/>
            <a:ext cx="2745845" cy="2056733"/>
          </a:xfrm>
          <a:custGeom>
            <a:avLst/>
            <a:gdLst/>
            <a:ahLst/>
            <a:cxnLst/>
            <a:rect l="l" t="t" r="r" b="b"/>
            <a:pathLst>
              <a:path w="2745845" h="2056733">
                <a:moveTo>
                  <a:pt x="0" y="0"/>
                </a:moveTo>
                <a:lnTo>
                  <a:pt x="2745845" y="0"/>
                </a:lnTo>
                <a:lnTo>
                  <a:pt x="2745845" y="2056733"/>
                </a:lnTo>
                <a:lnTo>
                  <a:pt x="0" y="20567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2206590" y="1496892"/>
            <a:ext cx="4237972" cy="4237972"/>
          </a:xfrm>
          <a:custGeom>
            <a:avLst/>
            <a:gdLst/>
            <a:ahLst/>
            <a:cxnLst/>
            <a:rect l="l" t="t" r="r" b="b"/>
            <a:pathLst>
              <a:path w="4237972" h="4237972">
                <a:moveTo>
                  <a:pt x="0" y="0"/>
                </a:moveTo>
                <a:lnTo>
                  <a:pt x="4237972" y="0"/>
                </a:lnTo>
                <a:lnTo>
                  <a:pt x="4237972" y="4237973"/>
                </a:lnTo>
                <a:lnTo>
                  <a:pt x="0" y="42379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685800" y="4216476"/>
            <a:ext cx="2248245" cy="2248245"/>
          </a:xfrm>
          <a:custGeom>
            <a:avLst/>
            <a:gdLst/>
            <a:ahLst/>
            <a:cxnLst/>
            <a:rect l="l" t="t" r="r" b="b"/>
            <a:pathLst>
              <a:path w="2248245" h="2248245">
                <a:moveTo>
                  <a:pt x="0" y="0"/>
                </a:moveTo>
                <a:lnTo>
                  <a:pt x="2248245" y="0"/>
                </a:lnTo>
                <a:lnTo>
                  <a:pt x="2248245" y="2248245"/>
                </a:lnTo>
                <a:lnTo>
                  <a:pt x="0" y="224824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7053753" y="1164445"/>
            <a:ext cx="4241648" cy="4424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Relatable and familiar warm-ups and activities inspired by social media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AC014B-B30A-6892-30EE-52E62D23A21B}"/>
              </a:ext>
            </a:extLst>
          </p:cNvPr>
          <p:cNvSpPr txBox="1"/>
          <p:nvPr/>
        </p:nvSpPr>
        <p:spPr>
          <a:xfrm>
            <a:off x="7391400" y="6275808"/>
            <a:ext cx="45358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(Burnard, 2008;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Zheluk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2022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Qin et al., 2022)</a:t>
            </a: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latin typeface="Helvetica Neue" panose="02000503000000020004" pitchFamily="2" charset="0"/>
              </a:rPr>
              <a:t> </a:t>
            </a:r>
            <a:endParaRPr lang="en-GB" dirty="0">
              <a:effectLst/>
              <a:latin typeface="Helvetica Neue" panose="02000503000000020004" pitchFamily="2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D22574-F919-3651-FAEE-D8DDA929E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28C97C8-8F79-C348-C390-4DC988AEBC30}"/>
              </a:ext>
            </a:extLst>
          </p:cNvPr>
          <p:cNvSpPr/>
          <p:nvPr/>
        </p:nvSpPr>
        <p:spPr>
          <a:xfrm rot="1839563">
            <a:off x="-3428018" y="-6330058"/>
            <a:ext cx="24667410" cy="2137873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A2C5A3FD-78CF-FA3F-6203-9FFF44C19F66}"/>
              </a:ext>
            </a:extLst>
          </p:cNvPr>
          <p:cNvSpPr txBox="1"/>
          <p:nvPr/>
        </p:nvSpPr>
        <p:spPr>
          <a:xfrm>
            <a:off x="6477000" y="1656752"/>
            <a:ext cx="4857375" cy="35444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The originally planned 6-week singing </a:t>
            </a:r>
            <a:r>
              <a:rPr lang="en-US" sz="5072" dirty="0" err="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programme</a:t>
            </a:r>
            <a:r>
              <a:rPr lang="en-US" sz="5072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 ended up only being weeks!</a:t>
            </a:r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412A7E1D-9B46-6DDD-CA95-AAB1896E5ACF}"/>
              </a:ext>
            </a:extLst>
          </p:cNvPr>
          <p:cNvSpPr/>
          <p:nvPr/>
        </p:nvSpPr>
        <p:spPr>
          <a:xfrm>
            <a:off x="533400" y="846767"/>
            <a:ext cx="4857375" cy="4742013"/>
          </a:xfrm>
          <a:custGeom>
            <a:avLst/>
            <a:gdLst/>
            <a:ahLst/>
            <a:cxnLst/>
            <a:rect l="l" t="t" r="r" b="b"/>
            <a:pathLst>
              <a:path w="4857375" h="4742013">
                <a:moveTo>
                  <a:pt x="0" y="0"/>
                </a:moveTo>
                <a:lnTo>
                  <a:pt x="4857376" y="0"/>
                </a:lnTo>
                <a:lnTo>
                  <a:pt x="4857376" y="4742013"/>
                </a:lnTo>
                <a:lnTo>
                  <a:pt x="0" y="47420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7000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2006" y="-650125"/>
            <a:ext cx="6874406" cy="7442537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60713" y="2076685"/>
            <a:ext cx="4241648" cy="2644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How confident are you singing with your class?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635059" y="2966368"/>
            <a:ext cx="424164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6.03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84776" y="3727200"/>
            <a:ext cx="424164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4.62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63076" y="2205537"/>
            <a:ext cx="4241648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6.94</a:t>
            </a:r>
          </a:p>
          <a:p>
            <a:pPr algn="ctr">
              <a:lnSpc>
                <a:spcPts val="7101"/>
              </a:lnSpc>
              <a:spcBef>
                <a:spcPct val="0"/>
              </a:spcBef>
            </a:pPr>
            <a:endParaRPr lang="en-US" sz="5072">
              <a:solidFill>
                <a:srgbClr val="FFFFF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E3F10366-13BA-F175-FC02-60F22037B2FB}"/>
              </a:ext>
            </a:extLst>
          </p:cNvPr>
          <p:cNvSpPr/>
          <p:nvPr/>
        </p:nvSpPr>
        <p:spPr>
          <a:xfrm rot="2096057">
            <a:off x="-198855" y="888814"/>
            <a:ext cx="5362956" cy="5486400"/>
          </a:xfrm>
          <a:custGeom>
            <a:avLst/>
            <a:gdLst/>
            <a:ahLst/>
            <a:cxnLst/>
            <a:rect l="l" t="t" r="r" b="b"/>
            <a:pathLst>
              <a:path w="5362956" h="5486400">
                <a:moveTo>
                  <a:pt x="0" y="0"/>
                </a:moveTo>
                <a:lnTo>
                  <a:pt x="5362956" y="0"/>
                </a:lnTo>
                <a:lnTo>
                  <a:pt x="5362956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0542" y="-150338"/>
            <a:ext cx="6612215" cy="7158677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5800" y="2498968"/>
            <a:ext cx="4241648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How confident are you singing solo?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04529" y="3727200"/>
            <a:ext cx="4241648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2.28</a:t>
            </a:r>
          </a:p>
          <a:p>
            <a:pPr algn="ctr">
              <a:lnSpc>
                <a:spcPts val="7101"/>
              </a:lnSpc>
              <a:spcBef>
                <a:spcPct val="0"/>
              </a:spcBef>
            </a:pPr>
            <a:endParaRPr lang="en-US" sz="5072">
              <a:solidFill>
                <a:srgbClr val="FFFFF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732975" y="2901943"/>
            <a:ext cx="4241648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3.19</a:t>
            </a:r>
          </a:p>
          <a:p>
            <a:pPr algn="ctr">
              <a:lnSpc>
                <a:spcPts val="7101"/>
              </a:lnSpc>
              <a:spcBef>
                <a:spcPct val="0"/>
              </a:spcBef>
            </a:pPr>
            <a:endParaRPr lang="en-US" sz="5072">
              <a:solidFill>
                <a:srgbClr val="FFFFF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463076" y="2205537"/>
            <a:ext cx="4241648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3.75</a:t>
            </a:r>
          </a:p>
          <a:p>
            <a:pPr algn="ctr">
              <a:lnSpc>
                <a:spcPts val="7101"/>
              </a:lnSpc>
              <a:spcBef>
                <a:spcPct val="0"/>
              </a:spcBef>
            </a:pPr>
            <a:endParaRPr lang="en-US" sz="5072">
              <a:solidFill>
                <a:srgbClr val="FFFFF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6E82810D-9CFD-C1D6-6FF9-1912039682D7}"/>
              </a:ext>
            </a:extLst>
          </p:cNvPr>
          <p:cNvSpPr/>
          <p:nvPr/>
        </p:nvSpPr>
        <p:spPr>
          <a:xfrm rot="2096057">
            <a:off x="-89097" y="983999"/>
            <a:ext cx="5362956" cy="5486400"/>
          </a:xfrm>
          <a:custGeom>
            <a:avLst/>
            <a:gdLst/>
            <a:ahLst/>
            <a:cxnLst/>
            <a:rect l="l" t="t" r="r" b="b"/>
            <a:pathLst>
              <a:path w="5362956" h="5486400">
                <a:moveTo>
                  <a:pt x="0" y="0"/>
                </a:moveTo>
                <a:lnTo>
                  <a:pt x="5362956" y="0"/>
                </a:lnTo>
                <a:lnTo>
                  <a:pt x="5362956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24631" y="-685800"/>
            <a:ext cx="13041262" cy="8688741"/>
          </a:xfrm>
          <a:custGeom>
            <a:avLst/>
            <a:gdLst/>
            <a:ahLst/>
            <a:cxnLst/>
            <a:rect l="l" t="t" r="r" b="b"/>
            <a:pathLst>
              <a:path w="13041262" h="8688741">
                <a:moveTo>
                  <a:pt x="0" y="0"/>
                </a:moveTo>
                <a:lnTo>
                  <a:pt x="13041262" y="0"/>
                </a:lnTo>
                <a:lnTo>
                  <a:pt x="13041262" y="8688740"/>
                </a:lnTo>
                <a:lnTo>
                  <a:pt x="0" y="86887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TextBox 3"/>
          <p:cNvSpPr txBox="1"/>
          <p:nvPr/>
        </p:nvSpPr>
        <p:spPr>
          <a:xfrm>
            <a:off x="5183885" y="223926"/>
            <a:ext cx="7016030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“By the end I felt more confident singing in a group.”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2533488"/>
            <a:ext cx="5764659" cy="1441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35"/>
              </a:lnSpc>
              <a:spcBef>
                <a:spcPct val="0"/>
              </a:spcBef>
            </a:pPr>
            <a:r>
              <a:rPr lang="en-US" sz="4168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‘I </a:t>
            </a:r>
            <a:r>
              <a:rPr lang="en-US" sz="4168" dirty="0" err="1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realised</a:t>
            </a:r>
            <a:r>
              <a:rPr lang="en-US" sz="4168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 no one really cares what your voice sounds like.”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00601" y="4311180"/>
            <a:ext cx="6182599" cy="2845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80"/>
              </a:lnSpc>
            </a:pPr>
            <a:r>
              <a:rPr lang="en-US" sz="4057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“...I think I got more confident with singing, and it just brings everyone together.”</a:t>
            </a:r>
          </a:p>
          <a:p>
            <a:pPr algn="ctr">
              <a:lnSpc>
                <a:spcPts val="5680"/>
              </a:lnSpc>
              <a:spcBef>
                <a:spcPct val="0"/>
              </a:spcBef>
            </a:pPr>
            <a:endParaRPr lang="en-US" sz="4057" dirty="0">
              <a:solidFill>
                <a:srgbClr val="FFFFF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F1CA9D-F0F0-B6C3-90FB-913AE0158185}"/>
              </a:ext>
            </a:extLst>
          </p:cNvPr>
          <p:cNvSpPr txBox="1"/>
          <p:nvPr/>
        </p:nvSpPr>
        <p:spPr>
          <a:xfrm>
            <a:off x="3505200" y="3934099"/>
            <a:ext cx="19014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(Participant 20)</a:t>
            </a:r>
            <a:r>
              <a:rPr lang="en-GB" sz="1400" i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C8197B-C022-FB73-B121-3E8E49ED6DDE}"/>
              </a:ext>
            </a:extLst>
          </p:cNvPr>
          <p:cNvSpPr txBox="1"/>
          <p:nvPr/>
        </p:nvSpPr>
        <p:spPr>
          <a:xfrm>
            <a:off x="9881776" y="1979215"/>
            <a:ext cx="19014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(P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articipant 8)</a:t>
            </a:r>
            <a:r>
              <a:rPr lang="en-GB" sz="1400" i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F8E45A-2145-5BC3-63C1-AC051D0A3391}"/>
              </a:ext>
            </a:extLst>
          </p:cNvPr>
          <p:cNvSpPr txBox="1"/>
          <p:nvPr/>
        </p:nvSpPr>
        <p:spPr>
          <a:xfrm>
            <a:off x="9601200" y="6019800"/>
            <a:ext cx="19014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(Participant 14)</a:t>
            </a:r>
            <a:r>
              <a:rPr lang="en-GB" sz="1400" i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1400844"/>
            <a:ext cx="10893589" cy="39705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45"/>
              </a:lnSpc>
              <a:spcBef>
                <a:spcPct val="0"/>
              </a:spcBef>
            </a:pPr>
            <a:r>
              <a:rPr lang="en-US" sz="453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 </a:t>
            </a:r>
          </a:p>
          <a:p>
            <a:pPr algn="ctr">
              <a:lnSpc>
                <a:spcPts val="6345"/>
              </a:lnSpc>
              <a:spcBef>
                <a:spcPct val="0"/>
              </a:spcBef>
            </a:pPr>
            <a:r>
              <a:rPr lang="en-US" sz="453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“I worry that I don't approach it in a way that makes them confident, and I worry that I will do it and they'll be terrified, or I'll do the wrong thing, and it will really impact how they see themselves, like singing.”</a:t>
            </a:r>
          </a:p>
        </p:txBody>
      </p:sp>
      <p:sp>
        <p:nvSpPr>
          <p:cNvPr id="3" name="Freeform 3"/>
          <p:cNvSpPr/>
          <p:nvPr/>
        </p:nvSpPr>
        <p:spPr>
          <a:xfrm>
            <a:off x="1971258" y="1100700"/>
            <a:ext cx="8322674" cy="5513771"/>
          </a:xfrm>
          <a:custGeom>
            <a:avLst/>
            <a:gdLst/>
            <a:ahLst/>
            <a:cxnLst/>
            <a:rect l="l" t="t" r="r" b="b"/>
            <a:pathLst>
              <a:path w="8322674" h="5513771">
                <a:moveTo>
                  <a:pt x="0" y="0"/>
                </a:moveTo>
                <a:lnTo>
                  <a:pt x="8322673" y="0"/>
                </a:lnTo>
                <a:lnTo>
                  <a:pt x="8322673" y="5513771"/>
                </a:lnTo>
                <a:lnTo>
                  <a:pt x="0" y="55137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238485" y="654229"/>
            <a:ext cx="7715029" cy="7827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Teachers' perspective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>
            <a:extLst>
              <a:ext uri="{FF2B5EF4-FFF2-40B4-BE49-F238E27FC236}">
                <a16:creationId xmlns:a16="http://schemas.microsoft.com/office/drawing/2014/main" id="{88AE9DDC-F283-F68A-5DEC-2EDF13337B38}"/>
              </a:ext>
            </a:extLst>
          </p:cNvPr>
          <p:cNvSpPr/>
          <p:nvPr/>
        </p:nvSpPr>
        <p:spPr>
          <a:xfrm rot="2096057">
            <a:off x="4142456" y="1298962"/>
            <a:ext cx="5362956" cy="5486400"/>
          </a:xfrm>
          <a:custGeom>
            <a:avLst/>
            <a:gdLst/>
            <a:ahLst/>
            <a:cxnLst/>
            <a:rect l="l" t="t" r="r" b="b"/>
            <a:pathLst>
              <a:path w="5362956" h="5486400">
                <a:moveTo>
                  <a:pt x="0" y="0"/>
                </a:moveTo>
                <a:lnTo>
                  <a:pt x="5362956" y="0"/>
                </a:lnTo>
                <a:lnTo>
                  <a:pt x="5362956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685799" y="2057400"/>
            <a:ext cx="5410200" cy="3604546"/>
          </a:xfrm>
          <a:custGeom>
            <a:avLst/>
            <a:gdLst/>
            <a:ahLst/>
            <a:cxnLst/>
            <a:rect l="l" t="t" r="r" b="b"/>
            <a:pathLst>
              <a:path w="5410200" h="3604546">
                <a:moveTo>
                  <a:pt x="0" y="0"/>
                </a:moveTo>
                <a:lnTo>
                  <a:pt x="5410200" y="0"/>
                </a:lnTo>
                <a:lnTo>
                  <a:pt x="5410200" y="3604546"/>
                </a:lnTo>
                <a:lnTo>
                  <a:pt x="0" y="36045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528443" y="581025"/>
            <a:ext cx="11135113" cy="87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Training and support for teachers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33318" y="1524165"/>
            <a:ext cx="5591420" cy="4234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583"/>
              </a:lnSpc>
            </a:pPr>
            <a:r>
              <a:rPr lang="en-US" sz="4589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Feeling supported</a:t>
            </a:r>
          </a:p>
          <a:p>
            <a:pPr algn="just">
              <a:lnSpc>
                <a:spcPts val="8583"/>
              </a:lnSpc>
            </a:pPr>
            <a:r>
              <a:rPr lang="en-US" sz="4589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Expert training </a:t>
            </a:r>
          </a:p>
          <a:p>
            <a:pPr algn="just">
              <a:lnSpc>
                <a:spcPts val="8583"/>
              </a:lnSpc>
            </a:pPr>
            <a:r>
              <a:rPr lang="en-US" sz="4589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New ideas and methods</a:t>
            </a:r>
          </a:p>
          <a:p>
            <a:pPr algn="just">
              <a:lnSpc>
                <a:spcPts val="8583"/>
              </a:lnSpc>
            </a:pPr>
            <a:r>
              <a:rPr lang="en-US" sz="4589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Increasing confidence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4EB171-B4C6-4D9A-FD3F-75B68018901F}"/>
              </a:ext>
            </a:extLst>
          </p:cNvPr>
          <p:cNvSpPr txBox="1"/>
          <p:nvPr/>
        </p:nvSpPr>
        <p:spPr>
          <a:xfrm>
            <a:off x="8763000" y="6276975"/>
            <a:ext cx="366018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Clance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Imes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1978) 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798948" y="-1389451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1698" y="-290757"/>
            <a:ext cx="8642728" cy="718318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610104" y="2166231"/>
            <a:ext cx="3931821" cy="2430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71"/>
              </a:lnSpc>
            </a:pPr>
            <a:r>
              <a:rPr lang="en-US" sz="4589" spc="-353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Initial feelings towards participation in the singing programme.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129" y="-826534"/>
            <a:ext cx="9918404" cy="803134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5800" y="2166231"/>
            <a:ext cx="3931821" cy="2430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71"/>
              </a:lnSpc>
            </a:pPr>
            <a:r>
              <a:rPr lang="en-US" sz="4589" spc="-353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Week 3 feelings towards participation in the singing programme </a:t>
            </a:r>
          </a:p>
        </p:txBody>
      </p:sp>
      <p:sp>
        <p:nvSpPr>
          <p:cNvPr id="4" name="Freeform 4"/>
          <p:cNvSpPr/>
          <p:nvPr/>
        </p:nvSpPr>
        <p:spPr>
          <a:xfrm>
            <a:off x="-3581400" y="-826534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FC8682-E3EA-4033-1AE1-A037EEB6B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588951B5-780C-334A-439E-496AC0BA9343}"/>
              </a:ext>
            </a:extLst>
          </p:cNvPr>
          <p:cNvSpPr/>
          <p:nvPr/>
        </p:nvSpPr>
        <p:spPr>
          <a:xfrm>
            <a:off x="1971258" y="1100700"/>
            <a:ext cx="8322674" cy="5513771"/>
          </a:xfrm>
          <a:custGeom>
            <a:avLst/>
            <a:gdLst/>
            <a:ahLst/>
            <a:cxnLst/>
            <a:rect l="l" t="t" r="r" b="b"/>
            <a:pathLst>
              <a:path w="8322674" h="5513771">
                <a:moveTo>
                  <a:pt x="0" y="0"/>
                </a:moveTo>
                <a:lnTo>
                  <a:pt x="8322673" y="0"/>
                </a:lnTo>
                <a:lnTo>
                  <a:pt x="8322673" y="5513771"/>
                </a:lnTo>
                <a:lnTo>
                  <a:pt x="0" y="55137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E1864379-1892-E891-DBBD-2D356808E0B3}"/>
              </a:ext>
            </a:extLst>
          </p:cNvPr>
          <p:cNvSpPr txBox="1"/>
          <p:nvPr/>
        </p:nvSpPr>
        <p:spPr>
          <a:xfrm>
            <a:off x="1104408" y="2044005"/>
            <a:ext cx="9983184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7200" dirty="0">
                <a:solidFill>
                  <a:srgbClr val="FF8AD8"/>
                </a:solidFill>
                <a:latin typeface="Kooperativ"/>
                <a:ea typeface="Kooperativ"/>
                <a:cs typeface="Kooperativ"/>
                <a:sym typeface="Kooperativ"/>
              </a:rPr>
              <a:t>Confidence grows with gained knowledge and skill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7A2D5B-255D-3470-F925-6F69F18D0B05}"/>
              </a:ext>
            </a:extLst>
          </p:cNvPr>
          <p:cNvSpPr txBox="1"/>
          <p:nvPr/>
        </p:nvSpPr>
        <p:spPr>
          <a:xfrm>
            <a:off x="6332349" y="6270642"/>
            <a:ext cx="5867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(Williams, 2018; Welch, 2006; Bandura, 1997; Ryan &amp; Deci, 2000) </a:t>
            </a:r>
          </a:p>
          <a:p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39377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341598">
            <a:off x="-4428474" y="-2855171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444" y="-150338"/>
            <a:ext cx="6726540" cy="715867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161376" y="3727200"/>
            <a:ext cx="424164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2.03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18055" y="2966368"/>
            <a:ext cx="4241648" cy="865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  <a:spcBef>
                <a:spcPct val="0"/>
              </a:spcBef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2.81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64094" y="2205537"/>
            <a:ext cx="4241648" cy="175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1"/>
              </a:lnSpc>
            </a:pPr>
            <a:r>
              <a:rPr lang="en-US" sz="5072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3.06</a:t>
            </a:r>
          </a:p>
          <a:p>
            <a:pPr algn="ctr">
              <a:lnSpc>
                <a:spcPts val="7101"/>
              </a:lnSpc>
              <a:spcBef>
                <a:spcPct val="0"/>
              </a:spcBef>
            </a:pPr>
            <a:endParaRPr lang="en-US" sz="5072">
              <a:solidFill>
                <a:srgbClr val="FFFFFF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93448" y="600075"/>
            <a:ext cx="5802552" cy="5997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2"/>
              </a:lnSpc>
            </a:pPr>
            <a:r>
              <a:rPr lang="en-US" sz="4200" spc="-323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“How much do you know about adolescent voice change?”</a:t>
            </a:r>
          </a:p>
          <a:p>
            <a:pPr algn="ctr">
              <a:lnSpc>
                <a:spcPts val="1974"/>
              </a:lnSpc>
            </a:pPr>
            <a:endParaRPr lang="en-US" sz="4200" spc="-323" dirty="0">
              <a:solidFill>
                <a:srgbClr val="ECD0F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l">
              <a:lnSpc>
                <a:spcPts val="5922"/>
              </a:lnSpc>
            </a:pPr>
            <a:r>
              <a:rPr lang="en-US" sz="4200" spc="-323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1.     Nothing at all</a:t>
            </a:r>
          </a:p>
          <a:p>
            <a:pPr algn="l">
              <a:lnSpc>
                <a:spcPts val="5922"/>
              </a:lnSpc>
            </a:pPr>
            <a:r>
              <a:rPr lang="en-US" sz="4200" spc="-323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2.     A little bit</a:t>
            </a:r>
          </a:p>
          <a:p>
            <a:pPr algn="l">
              <a:lnSpc>
                <a:spcPts val="5922"/>
              </a:lnSpc>
            </a:pPr>
            <a:r>
              <a:rPr lang="en-US" sz="4200" spc="-323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3.     A fair amount</a:t>
            </a:r>
          </a:p>
          <a:p>
            <a:pPr algn="l">
              <a:lnSpc>
                <a:spcPts val="5922"/>
              </a:lnSpc>
            </a:pPr>
            <a:r>
              <a:rPr lang="en-US" sz="4200" spc="-323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4.     Quite a lot</a:t>
            </a:r>
          </a:p>
          <a:p>
            <a:pPr algn="l">
              <a:lnSpc>
                <a:spcPts val="5922"/>
              </a:lnSpc>
            </a:pPr>
            <a:r>
              <a:rPr lang="en-US" sz="4200" spc="-323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5.     Everything there is to know</a:t>
            </a:r>
          </a:p>
          <a:p>
            <a:pPr algn="l">
              <a:lnSpc>
                <a:spcPts val="4463"/>
              </a:lnSpc>
            </a:pPr>
            <a:endParaRPr lang="en-US" sz="4200" spc="-323" dirty="0">
              <a:solidFill>
                <a:srgbClr val="ECD0F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42981" y="542925"/>
            <a:ext cx="8671322" cy="1195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87"/>
              </a:lnSpc>
            </a:pPr>
            <a:r>
              <a:rPr lang="en-US" sz="6919">
                <a:solidFill>
                  <a:srgbClr val="CCA2D6"/>
                </a:solidFill>
                <a:latin typeface="Kooperativ"/>
                <a:ea typeface="Kooperativ"/>
                <a:cs typeface="Kooperativ"/>
                <a:sym typeface="Kooperativ"/>
              </a:rPr>
              <a:t>shift in perspective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41509" y="2717740"/>
            <a:ext cx="9508982" cy="2661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02"/>
              </a:lnSpc>
              <a:spcBef>
                <a:spcPct val="0"/>
              </a:spcBef>
            </a:pPr>
            <a:r>
              <a:rPr lang="en-US" sz="5072">
                <a:solidFill>
                  <a:srgbClr val="CCA2D6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‘...not as embarrassed, because we understand why it happens now and everyone gets it.’</a:t>
            </a:r>
          </a:p>
        </p:txBody>
      </p:sp>
      <p:sp>
        <p:nvSpPr>
          <p:cNvPr id="4" name="Freeform 4"/>
          <p:cNvSpPr/>
          <p:nvPr/>
        </p:nvSpPr>
        <p:spPr>
          <a:xfrm>
            <a:off x="2291630" y="1344229"/>
            <a:ext cx="8322674" cy="5513771"/>
          </a:xfrm>
          <a:custGeom>
            <a:avLst/>
            <a:gdLst/>
            <a:ahLst/>
            <a:cxnLst/>
            <a:rect l="l" t="t" r="r" b="b"/>
            <a:pathLst>
              <a:path w="8322674" h="5513771">
                <a:moveTo>
                  <a:pt x="0" y="0"/>
                </a:moveTo>
                <a:lnTo>
                  <a:pt x="8322673" y="0"/>
                </a:lnTo>
                <a:lnTo>
                  <a:pt x="8322673" y="5513771"/>
                </a:lnTo>
                <a:lnTo>
                  <a:pt x="0" y="55137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277564-DD87-7D0E-6463-8515BA058841}"/>
              </a:ext>
            </a:extLst>
          </p:cNvPr>
          <p:cNvSpPr txBox="1"/>
          <p:nvPr/>
        </p:nvSpPr>
        <p:spPr>
          <a:xfrm>
            <a:off x="9067800" y="6445448"/>
            <a:ext cx="42053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(Bandura, 1997; Ryan &amp; Deci, 2000)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497851">
            <a:off x="124994" y="-2759009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16271" y="1004439"/>
            <a:ext cx="1839636" cy="2424561"/>
          </a:xfrm>
          <a:custGeom>
            <a:avLst/>
            <a:gdLst/>
            <a:ahLst/>
            <a:cxnLst/>
            <a:rect l="l" t="t" r="r" b="b"/>
            <a:pathLst>
              <a:path w="1839636" h="2424561">
                <a:moveTo>
                  <a:pt x="0" y="0"/>
                </a:moveTo>
                <a:lnTo>
                  <a:pt x="1839635" y="0"/>
                </a:lnTo>
                <a:lnTo>
                  <a:pt x="1839635" y="2424561"/>
                </a:lnTo>
                <a:lnTo>
                  <a:pt x="0" y="24245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10800000">
            <a:off x="8679144" y="744100"/>
            <a:ext cx="1883871" cy="2482861"/>
          </a:xfrm>
          <a:custGeom>
            <a:avLst/>
            <a:gdLst/>
            <a:ahLst/>
            <a:cxnLst/>
            <a:rect l="l" t="t" r="r" b="b"/>
            <a:pathLst>
              <a:path w="1883871" h="2482861">
                <a:moveTo>
                  <a:pt x="0" y="0"/>
                </a:moveTo>
                <a:lnTo>
                  <a:pt x="1883871" y="0"/>
                </a:lnTo>
                <a:lnTo>
                  <a:pt x="1883871" y="2482861"/>
                </a:lnTo>
                <a:lnTo>
                  <a:pt x="0" y="24828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3824419" y="601225"/>
            <a:ext cx="4745682" cy="1195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87"/>
              </a:lnSpc>
            </a:pPr>
            <a:r>
              <a:rPr lang="en-US" sz="6919">
                <a:solidFill>
                  <a:srgbClr val="CCA2D6"/>
                </a:solidFill>
                <a:latin typeface="Kooperativ"/>
                <a:ea typeface="Kooperativ"/>
                <a:cs typeface="Kooperativ"/>
                <a:sym typeface="Kooperativ"/>
              </a:rPr>
              <a:t>knowledge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50158" y="3503678"/>
            <a:ext cx="5141842" cy="2668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decreases</a:t>
            </a:r>
          </a:p>
          <a:p>
            <a:pPr algn="ctr">
              <a:lnSpc>
                <a:spcPts val="7167"/>
              </a:lnSpc>
            </a:pPr>
            <a:r>
              <a:rPr lang="en-US" sz="5119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 self consciousness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41171" y="3739058"/>
            <a:ext cx="3538746" cy="17705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Increases </a:t>
            </a:r>
          </a:p>
          <a:p>
            <a:pPr algn="ctr">
              <a:lnSpc>
                <a:spcPts val="7167"/>
              </a:lnSpc>
            </a:pPr>
            <a:r>
              <a:rPr lang="en-US" sz="5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confidence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/>
          <p:cNvSpPr/>
          <p:nvPr/>
        </p:nvSpPr>
        <p:spPr>
          <a:xfrm>
            <a:off x="2002986" y="591151"/>
            <a:ext cx="8322674" cy="5513771"/>
          </a:xfrm>
          <a:custGeom>
            <a:avLst/>
            <a:gdLst/>
            <a:ahLst/>
            <a:cxnLst/>
            <a:rect l="l" t="t" r="r" b="b"/>
            <a:pathLst>
              <a:path w="8322674" h="5513771">
                <a:moveTo>
                  <a:pt x="0" y="0"/>
                </a:moveTo>
                <a:lnTo>
                  <a:pt x="8322674" y="0"/>
                </a:lnTo>
                <a:lnTo>
                  <a:pt x="8322674" y="5513771"/>
                </a:lnTo>
                <a:lnTo>
                  <a:pt x="0" y="55137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2" name="TextBox 2"/>
          <p:cNvSpPr txBox="1"/>
          <p:nvPr/>
        </p:nvSpPr>
        <p:spPr>
          <a:xfrm>
            <a:off x="3889677" y="2126232"/>
            <a:ext cx="4202311" cy="2443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87"/>
              </a:lnSpc>
            </a:pPr>
            <a:r>
              <a:rPr lang="en-US" sz="6919" b="1" dirty="0">
                <a:solidFill>
                  <a:srgbClr val="FF8AD8"/>
                </a:solidFill>
                <a:latin typeface="Arimo"/>
                <a:ea typeface="Arimo"/>
                <a:cs typeface="Arimo"/>
                <a:sym typeface="Arimo"/>
              </a:rPr>
              <a:t>Pedagogy </a:t>
            </a:r>
          </a:p>
          <a:p>
            <a:pPr algn="ctr">
              <a:lnSpc>
                <a:spcPts val="9687"/>
              </a:lnSpc>
            </a:pPr>
            <a:r>
              <a:rPr lang="en-US" sz="6919" b="1" dirty="0">
                <a:solidFill>
                  <a:srgbClr val="FF8AD8"/>
                </a:solidFill>
                <a:latin typeface="Arimo"/>
                <a:ea typeface="Arimo"/>
                <a:cs typeface="Arimo"/>
                <a:sym typeface="Arimo"/>
              </a:rPr>
              <a:t>matters</a:t>
            </a:r>
            <a:r>
              <a:rPr lang="en-US" sz="6919" dirty="0">
                <a:solidFill>
                  <a:srgbClr val="FF8AD8"/>
                </a:solidFill>
                <a:latin typeface="Arimo"/>
                <a:ea typeface="Arimo"/>
                <a:cs typeface="Arimo"/>
                <a:sym typeface="Arimo"/>
              </a:rPr>
              <a:t>!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708652" y="-433452"/>
            <a:ext cx="2435347" cy="2152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67"/>
              </a:lnSpc>
            </a:pPr>
            <a:r>
              <a:rPr lang="en-US" sz="4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 </a:t>
            </a:r>
          </a:p>
          <a:p>
            <a:pPr algn="ctr">
              <a:lnSpc>
                <a:spcPts val="5767"/>
              </a:lnSpc>
            </a:pPr>
            <a:r>
              <a:rPr lang="en-US" sz="4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active </a:t>
            </a:r>
          </a:p>
          <a:p>
            <a:pPr algn="ctr">
              <a:lnSpc>
                <a:spcPts val="5767"/>
              </a:lnSpc>
            </a:pPr>
            <a:r>
              <a:rPr lang="en-US" sz="41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learning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89677" y="197082"/>
            <a:ext cx="1113221" cy="872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7"/>
              </a:lnSpc>
            </a:pPr>
            <a:r>
              <a:rPr lang="en-US" sz="5119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fun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4400" y="1483492"/>
            <a:ext cx="1992302" cy="718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07"/>
              </a:lnSpc>
            </a:pPr>
            <a:r>
              <a:rPr lang="en-US" sz="47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videos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3442" y="3611607"/>
            <a:ext cx="1861840" cy="718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07"/>
              </a:lnSpc>
            </a:pPr>
            <a:r>
              <a:rPr lang="en-US" sz="4719" dirty="0">
                <a:solidFill>
                  <a:srgbClr val="F7E6FB"/>
                </a:solidFill>
                <a:latin typeface="Kooperativ"/>
                <a:ea typeface="Kooperativ"/>
                <a:cs typeface="Kooperativ"/>
                <a:sym typeface="Kooperativ"/>
              </a:rPr>
              <a:t>games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481898" y="4864005"/>
            <a:ext cx="2521000" cy="1402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7"/>
              </a:lnSpc>
            </a:pPr>
            <a:r>
              <a:rPr lang="en-US" sz="4019" dirty="0" err="1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colourful</a:t>
            </a:r>
            <a:endParaRPr lang="en-US" sz="4019" dirty="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  <a:p>
            <a:pPr algn="ctr">
              <a:lnSpc>
                <a:spcPts val="5627"/>
              </a:lnSpc>
            </a:pPr>
            <a:r>
              <a:rPr lang="en-US" sz="40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visuals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686801" y="1886464"/>
            <a:ext cx="3277718" cy="6742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87"/>
              </a:lnSpc>
            </a:pPr>
            <a:r>
              <a:rPr lang="en-US" sz="44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interactive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60097" y="5134548"/>
            <a:ext cx="3277718" cy="6742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87"/>
              </a:lnSpc>
            </a:pPr>
            <a:r>
              <a:rPr lang="en-US" sz="4419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challenges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98956" y="3769723"/>
            <a:ext cx="3065562" cy="664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47"/>
              </a:lnSpc>
            </a:pPr>
            <a:r>
              <a:rPr lang="en-US" sz="3819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competitions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C7592B-F2E1-0A2D-3A49-EDFB9DFC7E7A}"/>
              </a:ext>
            </a:extLst>
          </p:cNvPr>
          <p:cNvSpPr txBox="1"/>
          <p:nvPr/>
        </p:nvSpPr>
        <p:spPr>
          <a:xfrm>
            <a:off x="152400" y="6355014"/>
            <a:ext cx="12192000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Lackmann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2021;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Diepreye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2019;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Sheryasi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2017; Roberts, 2011; </a:t>
            </a:r>
            <a:r>
              <a:rPr lang="en-GB" sz="14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Dunlosky</a:t>
            </a:r>
            <a:r>
              <a:rPr lang="en-GB" sz="14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Helvetica Neue" panose="02000503000000020004" pitchFamily="2" charset="0"/>
              </a:rPr>
              <a:t> et al., 2013; Hallam, 2010; Santrock, 2019; Steinburg, 2014)</a:t>
            </a:r>
          </a:p>
          <a:p>
            <a:endParaRPr lang="en-GB" sz="14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0283619">
            <a:off x="3724135" y="-2374273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5747576" y="2296725"/>
            <a:ext cx="6252443" cy="2345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9"/>
              </a:lnSpc>
              <a:spcBef>
                <a:spcPct val="0"/>
              </a:spcBef>
            </a:pPr>
            <a:r>
              <a:rPr lang="en-US" sz="3335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“Unlike normal teaching, when you stop at slides, explain every single word. I swear I’ve had teachers explain why they chose the freaking background </a:t>
            </a:r>
            <a:r>
              <a:rPr lang="en-US" sz="3335" dirty="0" err="1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colour</a:t>
            </a:r>
            <a:r>
              <a:rPr lang="en-US" sz="3335" dirty="0">
                <a:solidFill>
                  <a:srgbClr val="ECD0F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.” </a:t>
            </a:r>
            <a:r>
              <a:rPr lang="en-US" sz="1400" dirty="0">
                <a:solidFill>
                  <a:srgbClr val="ECD0F2"/>
                </a:solidFill>
                <a:latin typeface="Arial" panose="020B0604020202020204" pitchFamily="34" charset="0"/>
                <a:ea typeface="Barlow Condensed"/>
                <a:cs typeface="Arial" panose="020B0604020202020204" pitchFamily="34" charset="0"/>
                <a:sym typeface="Barlow Condensed"/>
              </a:rPr>
              <a:t>(participant 20)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2400" y="288516"/>
            <a:ext cx="6252443" cy="1748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9"/>
              </a:lnSpc>
              <a:spcBef>
                <a:spcPct val="0"/>
              </a:spcBef>
            </a:pPr>
            <a:r>
              <a:rPr lang="en-US" sz="3335" dirty="0">
                <a:solidFill>
                  <a:srgbClr val="CCA2D6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“Because of the finish the lyric game, everyone was singing along and being a lot less self-conscious.” </a:t>
            </a:r>
            <a:r>
              <a:rPr lang="en-US" sz="1400" dirty="0">
                <a:solidFill>
                  <a:srgbClr val="CCA2D6"/>
                </a:solidFill>
                <a:latin typeface="Arial" panose="020B0604020202020204" pitchFamily="34" charset="0"/>
                <a:ea typeface="Barlow Condensed"/>
                <a:cs typeface="Arial" panose="020B0604020202020204" pitchFamily="34" charset="0"/>
                <a:sym typeface="Barlow Condensed"/>
              </a:rPr>
              <a:t>(participant 20)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5566663"/>
            <a:ext cx="12192000" cy="537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7"/>
              </a:lnSpc>
              <a:spcBef>
                <a:spcPct val="0"/>
              </a:spcBef>
            </a:pPr>
            <a:r>
              <a:rPr lang="en-US" sz="3319" b="1" dirty="0">
                <a:solidFill>
                  <a:srgbClr val="BB469A"/>
                </a:solidFill>
                <a:latin typeface="Barlow Condensed Bold"/>
                <a:ea typeface="Barlow Condensed Bold"/>
                <a:cs typeface="Barlow Condensed Bold"/>
                <a:sym typeface="Barlow Condensed Bold"/>
              </a:rPr>
              <a:t>“It’s good to see how you can approach it without being strict.” </a:t>
            </a:r>
            <a:r>
              <a:rPr lang="en-US" sz="1400" b="1" dirty="0">
                <a:solidFill>
                  <a:srgbClr val="BB469A"/>
                </a:solidFill>
                <a:latin typeface="Arial" panose="020B0604020202020204" pitchFamily="34" charset="0"/>
                <a:ea typeface="Barlow Condensed Bold"/>
                <a:cs typeface="Arial" panose="020B0604020202020204" pitchFamily="34" charset="0"/>
                <a:sym typeface="Barlow Condensed Bold"/>
              </a:rPr>
              <a:t>( Teacher interview)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10283619">
            <a:off x="1268114" y="-5257936"/>
            <a:ext cx="14982930" cy="15020481"/>
          </a:xfrm>
          <a:custGeom>
            <a:avLst/>
            <a:gdLst/>
            <a:ahLst/>
            <a:cxnLst/>
            <a:rect l="l" t="t" r="r" b="b"/>
            <a:pathLst>
              <a:path w="14982930" h="15020481">
                <a:moveTo>
                  <a:pt x="0" y="0"/>
                </a:moveTo>
                <a:lnTo>
                  <a:pt x="14982930" y="0"/>
                </a:lnTo>
                <a:lnTo>
                  <a:pt x="14982930" y="15020481"/>
                </a:lnTo>
                <a:lnTo>
                  <a:pt x="0" y="1502048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247973" y="3253295"/>
            <a:ext cx="4277323" cy="2452767"/>
          </a:xfrm>
          <a:custGeom>
            <a:avLst/>
            <a:gdLst/>
            <a:ahLst/>
            <a:cxnLst/>
            <a:rect l="l" t="t" r="r" b="b"/>
            <a:pathLst>
              <a:path w="4714917" h="2640353">
                <a:moveTo>
                  <a:pt x="0" y="0"/>
                </a:moveTo>
                <a:lnTo>
                  <a:pt x="4714917" y="0"/>
                </a:lnTo>
                <a:lnTo>
                  <a:pt x="4714917" y="2640354"/>
                </a:lnTo>
                <a:lnTo>
                  <a:pt x="0" y="26403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595092" y="619125"/>
            <a:ext cx="9001817" cy="1633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2"/>
              </a:lnSpc>
              <a:spcBef>
                <a:spcPct val="0"/>
              </a:spcBef>
            </a:pPr>
            <a:r>
              <a:rPr lang="en-US" sz="3115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teacher training and support directly influence student engagement and confidence.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76800" y="3360292"/>
            <a:ext cx="6496606" cy="23457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68"/>
              </a:lnSpc>
              <a:spcBef>
                <a:spcPct val="0"/>
              </a:spcBef>
            </a:pPr>
            <a:r>
              <a:rPr lang="en-US" sz="3334" dirty="0">
                <a:solidFill>
                  <a:srgbClr val="FFFFFF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 “I worry that I will do it and they'll be terrified, or I'll do the wrong thing, and it will really impact how they see themselves, like singing.” </a:t>
            </a: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Barlow Condensed"/>
                <a:cs typeface="Arial" panose="020B0604020202020204" pitchFamily="34" charset="0"/>
                <a:sym typeface="Barlow Condensed"/>
              </a:rPr>
              <a:t>(Teacher)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84146" y="-157108"/>
            <a:ext cx="4546798" cy="8158108"/>
            <a:chOff x="0" y="-47625"/>
            <a:chExt cx="1796266" cy="307868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6266" cy="2709333"/>
            </a:xfrm>
            <a:custGeom>
              <a:avLst/>
              <a:gdLst/>
              <a:ahLst/>
              <a:cxnLst/>
              <a:rect l="l" t="t" r="r" b="b"/>
              <a:pathLst>
                <a:path w="1796266" h="3031062">
                  <a:moveTo>
                    <a:pt x="0" y="0"/>
                  </a:moveTo>
                  <a:lnTo>
                    <a:pt x="1796266" y="0"/>
                  </a:lnTo>
                  <a:lnTo>
                    <a:pt x="1796266" y="3031062"/>
                  </a:lnTo>
                  <a:lnTo>
                    <a:pt x="0" y="3031062"/>
                  </a:lnTo>
                  <a:close/>
                </a:path>
              </a:pathLst>
            </a:custGeom>
            <a:solidFill>
              <a:srgbClr val="BB469A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796266" cy="3078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385760" y="-22274"/>
            <a:ext cx="7374149" cy="10352521"/>
            <a:chOff x="0" y="-188411"/>
            <a:chExt cx="2913244" cy="3219473"/>
          </a:xfrm>
        </p:grpSpPr>
        <p:sp>
          <p:nvSpPr>
            <p:cNvPr id="6" name="Freeform 6"/>
            <p:cNvSpPr/>
            <p:nvPr/>
          </p:nvSpPr>
          <p:spPr>
            <a:xfrm>
              <a:off x="944871" y="-188411"/>
              <a:ext cx="1968373" cy="2158796"/>
            </a:xfrm>
            <a:custGeom>
              <a:avLst/>
              <a:gdLst/>
              <a:ahLst/>
              <a:cxnLst/>
              <a:rect l="l" t="t" r="r" b="b"/>
              <a:pathLst>
                <a:path w="1796266" h="3031062">
                  <a:moveTo>
                    <a:pt x="0" y="0"/>
                  </a:moveTo>
                  <a:lnTo>
                    <a:pt x="1796266" y="0"/>
                  </a:lnTo>
                  <a:lnTo>
                    <a:pt x="1796266" y="3031062"/>
                  </a:lnTo>
                  <a:lnTo>
                    <a:pt x="0" y="3031062"/>
                  </a:lnTo>
                  <a:close/>
                </a:path>
              </a:pathLst>
            </a:custGeom>
            <a:solidFill>
              <a:srgbClr val="ECD0F2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796266" cy="3078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259881" y="219734"/>
            <a:ext cx="3818734" cy="3470157"/>
          </a:xfrm>
          <a:custGeom>
            <a:avLst/>
            <a:gdLst/>
            <a:ahLst/>
            <a:cxnLst/>
            <a:rect l="l" t="t" r="r" b="b"/>
            <a:pathLst>
              <a:path w="4857375" h="4742013">
                <a:moveTo>
                  <a:pt x="0" y="0"/>
                </a:moveTo>
                <a:lnTo>
                  <a:pt x="4857376" y="0"/>
                </a:lnTo>
                <a:lnTo>
                  <a:pt x="4857376" y="4742013"/>
                </a:lnTo>
                <a:lnTo>
                  <a:pt x="0" y="47420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4054498" y="-38185"/>
            <a:ext cx="4380838" cy="6957723"/>
            <a:chOff x="0" y="0"/>
            <a:chExt cx="1730702" cy="30310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30702" cy="3031062"/>
            </a:xfrm>
            <a:custGeom>
              <a:avLst/>
              <a:gdLst/>
              <a:ahLst/>
              <a:cxnLst/>
              <a:rect l="l" t="t" r="r" b="b"/>
              <a:pathLst>
                <a:path w="1730702" h="3031062">
                  <a:moveTo>
                    <a:pt x="0" y="0"/>
                  </a:moveTo>
                  <a:lnTo>
                    <a:pt x="1730702" y="0"/>
                  </a:lnTo>
                  <a:lnTo>
                    <a:pt x="1730702" y="3031062"/>
                  </a:lnTo>
                  <a:lnTo>
                    <a:pt x="0" y="3031062"/>
                  </a:lnTo>
                  <a:close/>
                </a:path>
              </a:pathLst>
            </a:custGeom>
            <a:solidFill>
              <a:srgbClr val="D56EAC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730702" cy="3078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383735" y="362267"/>
            <a:ext cx="3367205" cy="3046864"/>
          </a:xfrm>
          <a:custGeom>
            <a:avLst/>
            <a:gdLst/>
            <a:ahLst/>
            <a:cxnLst/>
            <a:rect l="l" t="t" r="r" b="b"/>
            <a:pathLst>
              <a:path w="3949253" h="4097798">
                <a:moveTo>
                  <a:pt x="0" y="0"/>
                </a:moveTo>
                <a:lnTo>
                  <a:pt x="3949253" y="0"/>
                </a:lnTo>
                <a:lnTo>
                  <a:pt x="3949253" y="4097798"/>
                </a:lnTo>
                <a:lnTo>
                  <a:pt x="0" y="40977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8627622" y="17584"/>
            <a:ext cx="3210541" cy="3581400"/>
          </a:xfrm>
          <a:custGeom>
            <a:avLst/>
            <a:gdLst/>
            <a:ahLst/>
            <a:cxnLst/>
            <a:rect l="l" t="t" r="r" b="b"/>
            <a:pathLst>
              <a:path w="3706653" h="4254408">
                <a:moveTo>
                  <a:pt x="0" y="0"/>
                </a:moveTo>
                <a:lnTo>
                  <a:pt x="3706653" y="0"/>
                </a:lnTo>
                <a:lnTo>
                  <a:pt x="3706653" y="4254409"/>
                </a:lnTo>
                <a:lnTo>
                  <a:pt x="0" y="42544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1897035" y="5818580"/>
            <a:ext cx="8335857" cy="1001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39"/>
              </a:lnSpc>
            </a:pPr>
            <a:r>
              <a:rPr lang="en-US" sz="6599" dirty="0">
                <a:solidFill>
                  <a:srgbClr val="7030A0"/>
                </a:solidFill>
                <a:latin typeface="Kooperativ"/>
                <a:ea typeface="Kooperativ"/>
                <a:cs typeface="Kooperativ"/>
                <a:sym typeface="Kooperativ"/>
              </a:rPr>
              <a:t>study limitations</a:t>
            </a:r>
          </a:p>
        </p:txBody>
      </p:sp>
      <p:grpSp>
        <p:nvGrpSpPr>
          <p:cNvPr id="15" name="Group 6">
            <a:extLst>
              <a:ext uri="{FF2B5EF4-FFF2-40B4-BE49-F238E27FC236}">
                <a16:creationId xmlns:a16="http://schemas.microsoft.com/office/drawing/2014/main" id="{AC6822B1-80FA-843E-2EC1-967BCEEDC9B8}"/>
              </a:ext>
            </a:extLst>
          </p:cNvPr>
          <p:cNvGrpSpPr/>
          <p:nvPr/>
        </p:nvGrpSpPr>
        <p:grpSpPr>
          <a:xfrm>
            <a:off x="4340012" y="3771123"/>
            <a:ext cx="3569698" cy="2185691"/>
            <a:chOff x="0" y="0"/>
            <a:chExt cx="1395606" cy="1524086"/>
          </a:xfrm>
        </p:grpSpPr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98BA678C-949C-4A55-B4D7-C311C883AB00}"/>
                </a:ext>
              </a:extLst>
            </p:cNvPr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BB469A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" name="TextBox 8">
              <a:extLst>
                <a:ext uri="{FF2B5EF4-FFF2-40B4-BE49-F238E27FC236}">
                  <a16:creationId xmlns:a16="http://schemas.microsoft.com/office/drawing/2014/main" id="{D51C488D-E296-E50D-4E25-C86DBC0372D1}"/>
                </a:ext>
              </a:extLst>
            </p:cNvPr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grpSp>
        <p:nvGrpSpPr>
          <p:cNvPr id="27" name="Group 3">
            <a:extLst>
              <a:ext uri="{FF2B5EF4-FFF2-40B4-BE49-F238E27FC236}">
                <a16:creationId xmlns:a16="http://schemas.microsoft.com/office/drawing/2014/main" id="{628E8BFE-B266-E19B-8C4F-0513BC16714E}"/>
              </a:ext>
            </a:extLst>
          </p:cNvPr>
          <p:cNvGrpSpPr/>
          <p:nvPr/>
        </p:nvGrpSpPr>
        <p:grpSpPr>
          <a:xfrm>
            <a:off x="259881" y="3848227"/>
            <a:ext cx="3535732" cy="2108587"/>
            <a:chOff x="0" y="0"/>
            <a:chExt cx="1395606" cy="1524086"/>
          </a:xfrm>
        </p:grpSpPr>
        <p:sp>
          <p:nvSpPr>
            <p:cNvPr id="28" name="Freeform 4">
              <a:extLst>
                <a:ext uri="{FF2B5EF4-FFF2-40B4-BE49-F238E27FC236}">
                  <a16:creationId xmlns:a16="http://schemas.microsoft.com/office/drawing/2014/main" id="{157E4F83-5C5E-2F7E-0500-37A3D7F35F34}"/>
                </a:ext>
              </a:extLst>
            </p:cNvPr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D56EA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5">
              <a:extLst>
                <a:ext uri="{FF2B5EF4-FFF2-40B4-BE49-F238E27FC236}">
                  <a16:creationId xmlns:a16="http://schemas.microsoft.com/office/drawing/2014/main" id="{4F36869B-7976-1278-DA25-348C869A3501}"/>
                </a:ext>
              </a:extLst>
            </p:cNvPr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grpSp>
        <p:nvGrpSpPr>
          <p:cNvPr id="30" name="Group 9">
            <a:extLst>
              <a:ext uri="{FF2B5EF4-FFF2-40B4-BE49-F238E27FC236}">
                <a16:creationId xmlns:a16="http://schemas.microsoft.com/office/drawing/2014/main" id="{C734B2FD-91D7-420A-29A7-E376306435EA}"/>
              </a:ext>
            </a:extLst>
          </p:cNvPr>
          <p:cNvGrpSpPr/>
          <p:nvPr/>
        </p:nvGrpSpPr>
        <p:grpSpPr>
          <a:xfrm>
            <a:off x="8266688" y="3761043"/>
            <a:ext cx="3726034" cy="2182557"/>
            <a:chOff x="0" y="-47625"/>
            <a:chExt cx="1497224" cy="1571711"/>
          </a:xfrm>
        </p:grpSpPr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DC9D89C7-B3A0-2E20-3595-48F837DA48D5}"/>
                </a:ext>
              </a:extLst>
            </p:cNvPr>
            <p:cNvSpPr/>
            <p:nvPr/>
          </p:nvSpPr>
          <p:spPr>
            <a:xfrm>
              <a:off x="101618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CCA2D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TextBox 11">
              <a:extLst>
                <a:ext uri="{FF2B5EF4-FFF2-40B4-BE49-F238E27FC236}">
                  <a16:creationId xmlns:a16="http://schemas.microsoft.com/office/drawing/2014/main" id="{825779DD-DFF4-D1F2-E633-95E21EB8B986}"/>
                </a:ext>
              </a:extLst>
            </p:cNvPr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33" name="TextBox 14">
            <a:extLst>
              <a:ext uri="{FF2B5EF4-FFF2-40B4-BE49-F238E27FC236}">
                <a16:creationId xmlns:a16="http://schemas.microsoft.com/office/drawing/2014/main" id="{1D05DE24-84B9-5ADA-7DDC-687E37C0515B}"/>
              </a:ext>
            </a:extLst>
          </p:cNvPr>
          <p:cNvSpPr txBox="1"/>
          <p:nvPr/>
        </p:nvSpPr>
        <p:spPr>
          <a:xfrm>
            <a:off x="285951" y="3686367"/>
            <a:ext cx="3330642" cy="2826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ctr">
              <a:lnSpc>
                <a:spcPts val="4952"/>
              </a:lnSpc>
              <a:buFontTx/>
              <a:buChar char="-"/>
            </a:pPr>
            <a:r>
              <a:rPr lang="en-US" sz="24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Timetabling issues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Various times of the day effecting responses. </a:t>
            </a:r>
          </a:p>
          <a:p>
            <a:pPr marL="342900" indent="-342900" algn="ctr">
              <a:lnSpc>
                <a:spcPts val="4952"/>
              </a:lnSpc>
              <a:buFontTx/>
              <a:buChar char="-"/>
            </a:pPr>
            <a:endParaRPr lang="en-US" sz="2400" dirty="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</p:txBody>
      </p:sp>
      <p:sp>
        <p:nvSpPr>
          <p:cNvPr id="34" name="TextBox 14">
            <a:extLst>
              <a:ext uri="{FF2B5EF4-FFF2-40B4-BE49-F238E27FC236}">
                <a16:creationId xmlns:a16="http://schemas.microsoft.com/office/drawing/2014/main" id="{2786ED05-2232-463F-0C23-3BCFD8ADD962}"/>
              </a:ext>
            </a:extLst>
          </p:cNvPr>
          <p:cNvSpPr txBox="1"/>
          <p:nvPr/>
        </p:nvSpPr>
        <p:spPr>
          <a:xfrm>
            <a:off x="4430679" y="3698520"/>
            <a:ext cx="3330642" cy="18056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ctr">
              <a:lnSpc>
                <a:spcPts val="4952"/>
              </a:lnSpc>
              <a:buFontTx/>
              <a:buChar char="-"/>
            </a:pPr>
            <a:r>
              <a:rPr lang="en-US" sz="24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Relatively small sample size</a:t>
            </a:r>
          </a:p>
          <a:p>
            <a:pPr marL="342900" indent="-342900" algn="ctr">
              <a:lnSpc>
                <a:spcPts val="4952"/>
              </a:lnSpc>
              <a:buFontTx/>
              <a:buChar char="-"/>
            </a:pPr>
            <a:r>
              <a:rPr lang="en-US" sz="24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In just one school</a:t>
            </a:r>
          </a:p>
        </p:txBody>
      </p:sp>
      <p:sp>
        <p:nvSpPr>
          <p:cNvPr id="35" name="TextBox 14">
            <a:extLst>
              <a:ext uri="{FF2B5EF4-FFF2-40B4-BE49-F238E27FC236}">
                <a16:creationId xmlns:a16="http://schemas.microsoft.com/office/drawing/2014/main" id="{8AD6D345-FB60-6929-EAB7-38DF5D3ACB94}"/>
              </a:ext>
            </a:extLst>
          </p:cNvPr>
          <p:cNvSpPr txBox="1"/>
          <p:nvPr/>
        </p:nvSpPr>
        <p:spPr>
          <a:xfrm>
            <a:off x="8601477" y="3702676"/>
            <a:ext cx="3330642" cy="18056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ctr">
              <a:lnSpc>
                <a:spcPts val="4952"/>
              </a:lnSpc>
              <a:buFontTx/>
              <a:buChar char="-"/>
            </a:pPr>
            <a:r>
              <a:rPr lang="en-US" sz="24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Researcher and facilitator</a:t>
            </a:r>
          </a:p>
          <a:p>
            <a:pPr marL="342900" indent="-342900" algn="ctr">
              <a:lnSpc>
                <a:spcPts val="4952"/>
              </a:lnSpc>
              <a:buFontTx/>
              <a:buChar char="-"/>
            </a:pPr>
            <a:r>
              <a:rPr lang="en-US" sz="24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Introduced bias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798948" y="-1389451"/>
            <a:ext cx="11942010" cy="11971940"/>
          </a:xfrm>
          <a:custGeom>
            <a:avLst/>
            <a:gdLst/>
            <a:ahLst/>
            <a:cxnLst/>
            <a:rect l="l" t="t" r="r" b="b"/>
            <a:pathLst>
              <a:path w="11942010" h="11971940">
                <a:moveTo>
                  <a:pt x="0" y="0"/>
                </a:moveTo>
                <a:lnTo>
                  <a:pt x="11942010" y="0"/>
                </a:lnTo>
                <a:lnTo>
                  <a:pt x="11942010" y="11971940"/>
                </a:lnTo>
                <a:lnTo>
                  <a:pt x="0" y="11971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4329686" y="1875179"/>
            <a:ext cx="3532627" cy="3857842"/>
            <a:chOff x="0" y="0"/>
            <a:chExt cx="1395606" cy="152408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D56EA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250172" y="1875179"/>
            <a:ext cx="3532627" cy="3857842"/>
            <a:chOff x="0" y="0"/>
            <a:chExt cx="1395606" cy="152408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BB469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04119" y="1875179"/>
            <a:ext cx="3532627" cy="3857842"/>
            <a:chOff x="0" y="0"/>
            <a:chExt cx="1395606" cy="152408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95606" cy="1524086"/>
            </a:xfrm>
            <a:custGeom>
              <a:avLst/>
              <a:gdLst/>
              <a:ahLst/>
              <a:cxnLst/>
              <a:rect l="l" t="t" r="r" b="b"/>
              <a:pathLst>
                <a:path w="1395606" h="1524086">
                  <a:moveTo>
                    <a:pt x="74513" y="0"/>
                  </a:moveTo>
                  <a:lnTo>
                    <a:pt x="1321093" y="0"/>
                  </a:lnTo>
                  <a:cubicBezTo>
                    <a:pt x="1362245" y="0"/>
                    <a:pt x="1395606" y="33360"/>
                    <a:pt x="1395606" y="74513"/>
                  </a:cubicBezTo>
                  <a:lnTo>
                    <a:pt x="1395606" y="1449573"/>
                  </a:lnTo>
                  <a:cubicBezTo>
                    <a:pt x="1395606" y="1490725"/>
                    <a:pt x="1362245" y="1524086"/>
                    <a:pt x="1321093" y="1524086"/>
                  </a:cubicBezTo>
                  <a:lnTo>
                    <a:pt x="74513" y="1524086"/>
                  </a:lnTo>
                  <a:cubicBezTo>
                    <a:pt x="33360" y="1524086"/>
                    <a:pt x="0" y="1490725"/>
                    <a:pt x="0" y="1449573"/>
                  </a:cubicBezTo>
                  <a:lnTo>
                    <a:pt x="0" y="74513"/>
                  </a:lnTo>
                  <a:cubicBezTo>
                    <a:pt x="0" y="33360"/>
                    <a:pt x="33360" y="0"/>
                    <a:pt x="74513" y="0"/>
                  </a:cubicBezTo>
                  <a:close/>
                </a:path>
              </a:pathLst>
            </a:custGeom>
            <a:solidFill>
              <a:srgbClr val="CCA2D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395606" cy="1571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1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355846" y="2532117"/>
            <a:ext cx="3413622" cy="246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2"/>
              </a:lnSpc>
            </a:pPr>
            <a:r>
              <a:rPr lang="en-US" sz="3537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provide proper training and support for teachers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44490" y="2532117"/>
            <a:ext cx="3939161" cy="1847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2"/>
              </a:lnSpc>
            </a:pPr>
            <a:r>
              <a:rPr lang="en-US" sz="3537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embed singing into the curriculum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5112" y="2532117"/>
            <a:ext cx="3330642" cy="246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2"/>
              </a:lnSpc>
            </a:pPr>
            <a:r>
              <a:rPr lang="en-US" sz="3537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introduce group singing in secondary school early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71284" y="145726"/>
            <a:ext cx="7645202" cy="1137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39"/>
              </a:lnSpc>
            </a:pPr>
            <a:r>
              <a:rPr lang="en-US" sz="6599">
                <a:solidFill>
                  <a:srgbClr val="D56EAC"/>
                </a:solidFill>
                <a:latin typeface="Kooperativ"/>
                <a:ea typeface="Kooperativ"/>
                <a:cs typeface="Kooperativ"/>
                <a:sym typeface="Kooperativ"/>
              </a:rPr>
              <a:t>recommendations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62879" y="2153443"/>
            <a:ext cx="9666241" cy="2248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41"/>
              </a:lnSpc>
            </a:pPr>
            <a:r>
              <a:rPr lang="en-US" sz="8641" b="1">
                <a:solidFill>
                  <a:srgbClr val="FF96D5"/>
                </a:solidFill>
                <a:latin typeface="Big Shoulders Display Bold"/>
                <a:ea typeface="Big Shoulders Display Bold"/>
                <a:cs typeface="Big Shoulders Display Bold"/>
                <a:sym typeface="Big Shoulders Display Bold"/>
              </a:rPr>
              <a:t>FURTHER </a:t>
            </a:r>
          </a:p>
          <a:p>
            <a:pPr algn="ctr">
              <a:lnSpc>
                <a:spcPts val="8641"/>
              </a:lnSpc>
            </a:pPr>
            <a:r>
              <a:rPr lang="en-US" sz="8641" b="1">
                <a:solidFill>
                  <a:srgbClr val="FF96D5"/>
                </a:solidFill>
                <a:latin typeface="Big Shoulders Display Bold"/>
                <a:ea typeface="Big Shoulders Display Bold"/>
                <a:cs typeface="Big Shoulders Display Bold"/>
                <a:sym typeface="Big Shoulders Display Bold"/>
              </a:rPr>
              <a:t>RESEARCH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5221" y="668814"/>
            <a:ext cx="3690938" cy="1322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Private versus </a:t>
            </a:r>
          </a:p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state school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4361" y="3776859"/>
            <a:ext cx="3124944" cy="655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Longer study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750598" y="600075"/>
            <a:ext cx="3068985" cy="1322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Diverse </a:t>
            </a:r>
          </a:p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backgrounds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532340" y="3310524"/>
            <a:ext cx="4659660" cy="1989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Impact of professional development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991051" y="5354956"/>
            <a:ext cx="3759547" cy="655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 dirty="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Range of areas </a:t>
            </a:r>
          </a:p>
        </p:txBody>
      </p:sp>
      <p:sp>
        <p:nvSpPr>
          <p:cNvPr id="8" name="Freeform 8"/>
          <p:cNvSpPr/>
          <p:nvPr/>
        </p:nvSpPr>
        <p:spPr>
          <a:xfrm rot="2096057">
            <a:off x="3107602" y="685800"/>
            <a:ext cx="5362956" cy="5486400"/>
          </a:xfrm>
          <a:custGeom>
            <a:avLst/>
            <a:gdLst/>
            <a:ahLst/>
            <a:cxnLst/>
            <a:rect l="l" t="t" r="r" b="b"/>
            <a:pathLst>
              <a:path w="5362956" h="5486400">
                <a:moveTo>
                  <a:pt x="0" y="0"/>
                </a:moveTo>
                <a:lnTo>
                  <a:pt x="5362956" y="0"/>
                </a:lnTo>
                <a:lnTo>
                  <a:pt x="5362956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43668" y="2858799"/>
            <a:ext cx="6275051" cy="4180753"/>
          </a:xfrm>
          <a:custGeom>
            <a:avLst/>
            <a:gdLst/>
            <a:ahLst/>
            <a:cxnLst/>
            <a:rect l="l" t="t" r="r" b="b"/>
            <a:pathLst>
              <a:path w="6275051" h="4180753">
                <a:moveTo>
                  <a:pt x="0" y="0"/>
                </a:moveTo>
                <a:lnTo>
                  <a:pt x="6275051" y="0"/>
                </a:lnTo>
                <a:lnTo>
                  <a:pt x="6275051" y="4180753"/>
                </a:lnTo>
                <a:lnTo>
                  <a:pt x="0" y="418075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8076194" y="2858799"/>
            <a:ext cx="4115806" cy="3999201"/>
          </a:xfrm>
          <a:custGeom>
            <a:avLst/>
            <a:gdLst/>
            <a:ahLst/>
            <a:cxnLst/>
            <a:rect l="l" t="t" r="r" b="b"/>
            <a:pathLst>
              <a:path w="4115806" h="3999201">
                <a:moveTo>
                  <a:pt x="0" y="0"/>
                </a:moveTo>
                <a:lnTo>
                  <a:pt x="4115806" y="0"/>
                </a:lnTo>
                <a:lnTo>
                  <a:pt x="4115806" y="3999201"/>
                </a:lnTo>
                <a:lnTo>
                  <a:pt x="0" y="39992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7349" r="-4695" b="-425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2096057">
            <a:off x="-1426920" y="-1092387"/>
            <a:ext cx="5362956" cy="5486400"/>
          </a:xfrm>
          <a:custGeom>
            <a:avLst/>
            <a:gdLst/>
            <a:ahLst/>
            <a:cxnLst/>
            <a:rect l="l" t="t" r="r" b="b"/>
            <a:pathLst>
              <a:path w="5362956" h="5486400">
                <a:moveTo>
                  <a:pt x="0" y="0"/>
                </a:moveTo>
                <a:lnTo>
                  <a:pt x="5362956" y="0"/>
                </a:lnTo>
                <a:lnTo>
                  <a:pt x="5362956" y="5486400"/>
                </a:lnTo>
                <a:lnTo>
                  <a:pt x="0" y="5486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-1" y="2867528"/>
            <a:ext cx="4087337" cy="3999201"/>
          </a:xfrm>
          <a:custGeom>
            <a:avLst/>
            <a:gdLst/>
            <a:ahLst/>
            <a:cxnLst/>
            <a:rect l="l" t="t" r="r" b="b"/>
            <a:pathLst>
              <a:path w="4087337" h="3999201">
                <a:moveTo>
                  <a:pt x="0" y="0"/>
                </a:moveTo>
                <a:lnTo>
                  <a:pt x="4087337" y="0"/>
                </a:lnTo>
                <a:lnTo>
                  <a:pt x="4087337" y="3999201"/>
                </a:lnTo>
                <a:lnTo>
                  <a:pt x="0" y="399920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4685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685800" y="245408"/>
            <a:ext cx="10846334" cy="3972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78"/>
              </a:lnSpc>
            </a:pPr>
            <a:r>
              <a:rPr lang="en-US" sz="427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STRUCTURED GROUP SINGING CAN BOOST CONFIDENCE AND REDUCE SELF-CONSCIOUSNESS IN ADOLESCENTS.</a:t>
            </a:r>
          </a:p>
          <a:p>
            <a:pPr algn="ctr">
              <a:lnSpc>
                <a:spcPts val="8219"/>
              </a:lnSpc>
            </a:pPr>
            <a:endParaRPr lang="en-US" sz="427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  <a:p>
            <a:pPr algn="ctr">
              <a:lnSpc>
                <a:spcPts val="5479"/>
              </a:lnSpc>
            </a:pPr>
            <a:endParaRPr lang="en-US" sz="4270">
              <a:solidFill>
                <a:srgbClr val="ECD0F2"/>
              </a:solidFill>
              <a:latin typeface="Kooperativ"/>
              <a:ea typeface="Kooperativ"/>
              <a:cs typeface="Kooperativ"/>
              <a:sym typeface="Kooperativ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7015B3-70E1-DC71-3C5E-EABAEB20A418}"/>
              </a:ext>
            </a:extLst>
          </p:cNvPr>
          <p:cNvSpPr txBox="1"/>
          <p:nvPr/>
        </p:nvSpPr>
        <p:spPr>
          <a:xfrm>
            <a:off x="7717681" y="6419775"/>
            <a:ext cx="5247821" cy="338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Barlow Condensed"/>
                <a:cs typeface="Arial" panose="020B0604020202020204" pitchFamily="34" charset="0"/>
                <a:sym typeface="Barlow Condensed"/>
              </a:rPr>
              <a:t>(Images of adolescents at Triple Threat Stage School)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628650"/>
            <a:ext cx="12192000" cy="5997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Abitbol, J., Abitbol, P. and Abitbol, B. (1999) ‘Sex hormones and the female voice’, Journal of Voice, 13(3), pp.424–446. doi:10.1016/s0892-1997(99)80048-4.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Abril, C.R. (2013) ‘Toward a more culturally responsive general music classroom’, General Music Today, 27(1), pp.6–11.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Allison, T.A., Nápoles, A.M., Johnson, J.K., Stewart, A.L., Rodriguez-Salazar, M., Peringer, J., Sherman, S., Ortez-Alfaro, J., Villero, O. and Portacolone, E. (2020) ‘Multi-cultural perspectives on group singing among diverse older adults’, Geriatric Nursing, 41(6), pp.1006–1012. doi:10.1016/j.gerinurse.2020.07.011.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Bandura, A. (1997) Self-Efficacy: The Exercise of Control. New York: W.H. Freeman.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Barlow, C.A. and Howard, D.M. (2002) ‘Voice source changes of child and adolescent subjects undergoing singing training–a preliminary study’, Logopedics Phoniatrics Vocology, 27(2), pp.66–73. doi:10.1080/140154302760409284.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Bell, J. (2005) Doing Your Research Project: a Guide for first-time Researchers in education, health and social science. 4th ed. Berkshire: Open University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704904" y="29845"/>
            <a:ext cx="2782193" cy="655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800">
                <a:solidFill>
                  <a:srgbClr val="ECD0F2"/>
                </a:solidFill>
                <a:latin typeface="Kooperativ"/>
                <a:ea typeface="Kooperativ"/>
                <a:cs typeface="Kooperativ"/>
                <a:sym typeface="Kooperativ"/>
              </a:rPr>
              <a:t>references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524510"/>
            <a:ext cx="12192000" cy="6333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Bell, J. and Waters, S. (2018) Doing Your Research Project: a Guide for first-time Researchers. 6th ed. Maidenhead: McGraw-Hill/Open University Press.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Boyes-Watson, C. and Pranis, K. (2015) Circle Forward: Building a Restorative School Community. St. Paul, MN: Living Justice Press.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Braun, V. and Clarke, V. (2006) ‘Using thematic analysis in psychology’, Qualitative Research in Psychology, 3(2), pp.77–101.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Bruner, J. (1961) ‘The act of discovery’, Harvard Educational Review, 31(1), pp.21–32.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Burnard, P. (2008) Musical Creativities in Practice. Oxford: Oxford University Press.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Busse, V., Hennies, C., Kreutz, G. and Roden, I. (2021) ‘Learning grammar through singing? An intervention with EFL primary school learners’, Learning and Instruction, 71, p.101372. doi:10.1016/j.learninstruc.2020.101372.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Clance, P.R. and Imes, S.A. (1978) ‘The imposter phenomenon in high achieving women: Dynamics and therapeutic intervention’, Psychotherapy: Theory, Research &amp; Practice, 15(3), pp.241–247.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Clift, S. and Hancox, G. (2010) ‘The significance of choral singing for sustaining psychological wellbeing: Findings from a survey of choristers in England, Australia and Germany’, Music Performance Research, 3(1), pp.79–96.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1899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31950"/>
            <a:ext cx="12192000" cy="635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Cohen, L., Manion, L. and Morrison, K. (2018) Research Methods in Education. 8th ed. London: Routledge.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Creswell, J.W. (2013) Qualitative Inquiry and Research Design: Choosing Among Five Approaches. 3rd ed. Thousand Oaks, CA: Sage.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Creswell, J.W. (2014) Research Design: Qualitative, Quantitative, and Mixed Methods Approaches. 4th ed. Thousand Oaks, CA: Sage.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Creswell, J.W. and Plano Clark, V.L. (2018) Designing and Conducting Mixed Methods Research. 3rd ed. London: Sage.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Davies, J., Bentham, S. and Duah, F. (2023) ‘The impact of group singing on children's subjective well-being: Mixed methods research’, Child &amp; Society. Available at: https://onlinelibrary.wiley.com/doi/10.1111/chso.12727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Davidson, J.W. and Faulkner, R. (2010) ‘Music and social wellbeing’, in Hallam, S. and Creech, A. (eds.) Music Education in the 21st Century in the United Kingdom. London: Institute of Education, pp.65–82.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Deci, E.L. and Ryan, R.M. (1985) Intrinsic Motivation and Self-Determination in Human Behavior. New York: Plenum.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Department for Education (2018) Data Protection: A Toolkit for Schools. Available at: https://www.gov.uk/government/publications/data-protection-toolkit-for-schools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42328"/>
            <a:ext cx="12192000" cy="5997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Department for Education (2023) Striking the right note: the music subject report. Ofsted subject deep dive.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Denzin, N.K. (2012) ‘Triangulation 2.0’, Journal of Mixed Methods Research, 6(2), pp.80–88.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Durrant, C. (2011) Choral Conducting: Philosophy and Practice. New York: Routledge.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Ecclestone, K. and Hayes, D. (2009) The Dangerous Rise of Therapeutic Education. London: Routledge.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Elkind, D. (1967) ‘Egocentrism in adolescence’, Child Development, 38(4), pp.1025–1034.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Freer, P.K. (2010) ‘Two decades of research on possible selves and the “missing males” problem in choral music’, International Journal of Music Education, 28(1), pp.17–30.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Gackle, L. (2014) ‘Adolescent girls’ singing development’, in The Oxford Handbook of Singing, pp.550–570. doi:10.1093/oxfordhb/9780199660773.013.22.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Gillibrand, Lam, V., &amp; O’Donnell, V.L. (2016) Developmental Psychology. 2nd ed. Pearson.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527050"/>
            <a:ext cx="12192000" cy="564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Green, L. (2002) How Popular Musicians Learn: A Way Ahead for Music Education. Aldershot: Ashgate.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Hallam, S. (2010) ‘The power of music: Its impact on the intellectual, social and personal development of children and young people’, International Journal of Music Education, 28(3), pp.269–289.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Hamre, B.K. and Pianta, R.C. (2006) ‘Student–teacher relationships’, in Alexander, P. and Winne, P. (eds.) Handbook of Educational Psychology. 2nd edn. Mahwah, NJ: Lawrence Erlbaum Associates, pp.305–327.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Harris, &amp; Westermann, G. (2015) A students’ guide to developmental psychology. Psychology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Hendry, N., Lynam, D.S. and Lafarge, C. (2022) ‘Singing for wellbeing: Formulating a model for community group singing interventions’, Qualitative Health Research, 32(8-9), pp.1399–1414. doi:10.1177/10497323221104718.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Juan-Morera, B., Nadal-García, I., López-Casanova, B. and Estella-Escobar, L. (2024) ‘Exploratory study on the impact on emotional health derived from participation in an inclusive choir’, Healthcare, 12(13), 1355. doi:10.3390/healthcare12131355.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57150"/>
            <a:ext cx="12192000" cy="7054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Kennedy, M.B. (2013) ‘Synaptic signaling in learning and memory’, Cold Spring Harb Perspect Biol, 8(2), a016824. doi:10.1101/cshperspect.a016824.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Kvale, S. and Brinkmann, S. (2009) InterViews: Learning the Craft of Qualitative Research Interviewing. 2nd edn. London: Sage.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Lamont, A. (2011) ‘The beat will make you be courageous: The effect of music on children's emotions’, in Juslin, P.N. and Sloboda, J.A. (eds.)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Handbook of Music and Emotion: Theory, Research, Applications. Oxford: Oxford University Press, pp.1049–1070.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Ladd, G.W. (1999) ‘Peer relationships and social competence during early and middle childhood’, Annual Review of Psychology, 50, pp.333–359.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Mayer, R.E. (2009) Multimedia Learning. 2nd edn. Cambridge: Cambridge University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McKinney, J.C. (2005) The Diagnosis &amp; Correction of Vocal Faults: A Manual for Teachers of Singing and for Choir Directors. Waveland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MEENA, S., Singh, A.R. and Gupta, D. (2018) ‘Self-body image: An association of social competence and self-consciousness in adolescents’,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Indian Journal of Health and Wellbeing, 9(3), pp.363–367.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Meyer, D.K. and Turner, J.C. (2002) ‘Discovering emotion in classroom motivation research’, Educational Psychologist, 37(2), pp.107–114.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59545"/>
            <a:ext cx="12192000" cy="5997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Muris, C. and Meesters, C. (2014) ‘Small or big in the eyes of the other: On the developmental psychopathology of self-conscious emotions as shame, guilt, and pride’, Clinical Child and Family Psychology Review, 17(1), pp.19–40. doi:10.1007/s10567-013-0137-z.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Novita, S. (2016) ‘Secondary symptoms of dyslexia: A comparison of self-esteem and anxiety profiles of children with and without dyslexia’, European Journal of Special Needs Education, 31(3), pp.347–360. Available at: https://www.researchgate.net/publication/290248348_Secondary_symptoms_of_dyslexia_a_comparison_of_self-esteem_and_anxiety_profiles_of_children_with_and_without_dyslexia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Odena, O. (2010) Musical Creativity: Insights from Music Education Research. Farnham: Ashgate.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Palmer, P.J. (2007) The Courage to Teach: Exploring the Inner Landscape of a Teacher’s Life. 10th anniversary edn. San Francisco: Jossey-Bass.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Patel, A.D. (2008) Music, Language, and the Brain. Oxford: Oxford University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Pears Foundation (2020) The Cost of the School Day in England: Pupils' Perspectives. Available at: https://pearsfoundation.org.uk/wp-content/uploads/The_Cost_of_the_School_Day_in_England_Pupils_Perspectives.pdf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94507"/>
            <a:ext cx="12192000" cy="5997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Pranis, K. (2014) The Little Book of Circle Processes: A New/Old Approach to Peacemaking. New York: Good Books.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Prince, M. (2004) ‘Does active learning work? A review of the research’, Journal of Engineering Education, 93(3), pp.223–231.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Rivas, M., Daubney, A. and Hallam, S. (2022) Music Education: State of the Nation. London: King’s College. Available at: https://kclpure.kcl.ac.uk/portal/files/246667809/Rivas_et_al_2022_AAM.pdf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Ryan, R.M. and Deci, E.L. (2000) ‘Intrinsic and extrinsic motivations: Classic definitions and new directions’, Contemporary Educational Psychology, 25(1), pp.54–67.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Santrock, J.W. (2019) Adolescence. 17th ed. New York: McGraw-Hill Education.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Sisk, C.L. and Romeo, R.D. (2019) Coming of Age: The Neurobiology and Psychobiology of Puberty and Adolescence. New York: Oxford Academic. Available at: https://doi.org/10.1093/oso/9780195314373.001.0001.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Somerville, L.H. (2013) ‘The teenage brain: Sensitivity to social evaluation’, Current Directions in Psychological Science, 22(2), pp.121–127. doi:10.1177/0963721413476512.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49213"/>
            <a:ext cx="12192000" cy="670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Stafford, E. (2016) ‘Secondary music teaching: A thankless task?’, Music Education Solutions.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Steinberg, L. (2014) Age of Opportunity: Lessons from the New Science of Adolescence. Boston: Houghton Mifflin Harcourt.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Steinberg, L.D. (2015) Age of Opportunity: Lessons from the New Science of Adolescence. Boston: Mariner Books.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Sweet, B. (2015) ‘The adolescent female changing voice’, Journal of Research in Music Education, 63(1), pp.70–88. doi:10.1177/0022429415570755.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Sweet, B. (2018) ‘Voice change and singing experiences of adolescent females’, Journal of Research in Music Education, 66(2), pp.133–149. doi:10.1177/0022429418763790.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Sweet, B. (2019) Thinking Outside the Voice Box. Oxford University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Tamplin, J., Baker, F.A., Jones, B., Way, A. and Lee, S. (2013) ‘“Stroke a Chord”: The effect of singing in a community choir on mood and social engagement for people living with aphasia following a stroke’, NeuroRehabilitation, 32(4), pp.929–941. doi:10.3233/NRE-130916.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Titze, I.R. (2006) ‘Voice training and therapy with a semi-occluded vocal tract: Rationale and scientific underpinnings’, Journal of Speech, Language, and Hearing Research, 49(2), pp.448–459.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4B0942">
                <a:alpha val="100000"/>
              </a:srgbClr>
            </a:gs>
            <a:gs pos="50000">
              <a:srgbClr val="32094B">
                <a:alpha val="100000"/>
              </a:srgbClr>
            </a:gs>
            <a:gs pos="100000">
              <a:srgbClr val="4B0942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4519" y="-319170"/>
            <a:ext cx="11922962" cy="7054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Urbaniak, G.C. and Plous, S. (2025) Research Randomizer. Available at: https://www.randomizer.org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Verywell Mind (2023) ‘Understanding body language and facial expressions’. Available at: https://www.verywellmind.com/understand-body-language-and-facial-expressions-4147228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Vygotsky, L.S. (1978) Mind in Society: The Development of Higher Psychological Processes. Cambridge, MA: Harvard University Press.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Welch, G.F. (2006) ‘Singing and vocal development’, in McPherson, G.E. (ed.) The Child as Musician: A Handbook of Musical Development. Oxford: Oxford University Press, pp.311–329.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Welch, G.F., Himonides, E., Saunders, J., Papageorgi, I. and Sarazin, M. (2014) ‘Singing and social inclusion’, Frontiers in Psychology, 5, Article 803. doi:10.3389/fpsyg.2014.00803.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Weale, S. (2025) ‘One in four pupils in England “disengage” when they move to secondary, report finds’, The Guardian. Available at: https://www.theguardian.com/education/2025/may/20/one-in-four-pupils-in-england-disengage-when-they-move-to-secondary-report-finds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Williams, E., Dingle, G.A. and Clift, S. (2018) ‘A systematic review of mental health and wellbeing outcomes of group singing for adults with a mental health condition’, European Journal of Public Health, 28(6), pp.1035–1042. doi:10.1093/eurpub/cky115.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F7E6FB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7E6FB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Zehr, H. (2002) The Little Book of Restorative Justice. Intercourse, PA: Good Books.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2708</TotalTime>
  <Words>3683</Words>
  <Application>Microsoft Office PowerPoint</Application>
  <PresentationFormat>Widescreen</PresentationFormat>
  <Paragraphs>333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61" baseType="lpstr">
      <vt:lpstr>Aileron Italics</vt:lpstr>
      <vt:lpstr>Arial</vt:lpstr>
      <vt:lpstr>Arimo</vt:lpstr>
      <vt:lpstr>Kooperativ</vt:lpstr>
      <vt:lpstr>Big Shoulders Display Bold</vt:lpstr>
      <vt:lpstr>Helvetica Neue</vt:lpstr>
      <vt:lpstr>Barlow Condensed</vt:lpstr>
      <vt:lpstr>Big Shoulders Display</vt:lpstr>
      <vt:lpstr>Abril Fatface</vt:lpstr>
      <vt:lpstr>Barlow Condensed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And Pink Modern Vocal Tips YouTube Thumbnail</dc:title>
  <dc:creator>Emily Woodward</dc:creator>
  <cp:lastModifiedBy>Emily Woodward</cp:lastModifiedBy>
  <cp:revision>6</cp:revision>
  <dcterms:created xsi:type="dcterms:W3CDTF">2006-08-16T00:00:00Z</dcterms:created>
  <dcterms:modified xsi:type="dcterms:W3CDTF">2025-09-04T17:43:15Z</dcterms:modified>
  <dc:identifier>DAGxwuEAp8Q</dc:identifier>
</cp:coreProperties>
</file>