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7EC243-64BD-6B1E-FBCB-C7132E24177A}" v="2529" dt="2026-06-14T11:10:45.7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AA5585-E7AA-4DC1-B0C2-9C3ED66D03F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7CEDF06-02DC-4066-9124-E23C5817B252}">
      <dgm:prSet/>
      <dgm:spPr/>
      <dgm:t>
        <a:bodyPr/>
        <a:lstStyle/>
        <a:p>
          <a:r>
            <a:rPr lang="en-GB"/>
            <a:t>Basil's bakery was facing problems caused by internal and external causes.</a:t>
          </a:r>
          <a:endParaRPr lang="en-US"/>
        </a:p>
      </dgm:t>
    </dgm:pt>
    <dgm:pt modelId="{32E689B5-F5E5-43E0-A8D1-A84105415564}" type="parTrans" cxnId="{7B1FD3E3-AF5C-472A-9B6B-A3A7B806E3C9}">
      <dgm:prSet/>
      <dgm:spPr/>
      <dgm:t>
        <a:bodyPr/>
        <a:lstStyle/>
        <a:p>
          <a:endParaRPr lang="en-US"/>
        </a:p>
      </dgm:t>
    </dgm:pt>
    <dgm:pt modelId="{639F30B3-DD2A-4186-A2BB-501612620AD2}" type="sibTrans" cxnId="{7B1FD3E3-AF5C-472A-9B6B-A3A7B806E3C9}">
      <dgm:prSet/>
      <dgm:spPr/>
      <dgm:t>
        <a:bodyPr/>
        <a:lstStyle/>
        <a:p>
          <a:endParaRPr lang="en-US"/>
        </a:p>
      </dgm:t>
    </dgm:pt>
    <dgm:pt modelId="{1BE5998D-FF3F-4284-9315-6FC434B50B98}">
      <dgm:prSet/>
      <dgm:spPr/>
      <dgm:t>
        <a:bodyPr/>
        <a:lstStyle/>
        <a:p>
          <a:r>
            <a:rPr lang="en-GB"/>
            <a:t>Understanding the main problems will create possible solutions to the issue.</a:t>
          </a:r>
          <a:endParaRPr lang="en-US"/>
        </a:p>
      </dgm:t>
    </dgm:pt>
    <dgm:pt modelId="{88CEF942-63CB-41E8-AB5E-0C496AD3AD75}" type="parTrans" cxnId="{88ECC213-5BC5-40D3-8C89-FFC96C36DB95}">
      <dgm:prSet/>
      <dgm:spPr/>
      <dgm:t>
        <a:bodyPr/>
        <a:lstStyle/>
        <a:p>
          <a:endParaRPr lang="en-US"/>
        </a:p>
      </dgm:t>
    </dgm:pt>
    <dgm:pt modelId="{42A354A9-2728-42D3-B793-EB9B8E3FC255}" type="sibTrans" cxnId="{88ECC213-5BC5-40D3-8C89-FFC96C36DB95}">
      <dgm:prSet/>
      <dgm:spPr/>
      <dgm:t>
        <a:bodyPr/>
        <a:lstStyle/>
        <a:p>
          <a:endParaRPr lang="en-US"/>
        </a:p>
      </dgm:t>
    </dgm:pt>
    <dgm:pt modelId="{B8F5C921-379A-479C-8EDA-30E0318FB0F9}">
      <dgm:prSet/>
      <dgm:spPr/>
      <dgm:t>
        <a:bodyPr/>
        <a:lstStyle/>
        <a:p>
          <a:r>
            <a:rPr lang="en-GB"/>
            <a:t>Fishbone diagram helps identifing possible causes of the issue.</a:t>
          </a:r>
          <a:endParaRPr lang="en-US"/>
        </a:p>
      </dgm:t>
    </dgm:pt>
    <dgm:pt modelId="{9305DF3C-0D92-4BA0-B980-9D5E1FA403BC}" type="parTrans" cxnId="{FF2B53EC-67B7-4D7F-A6C5-E88551DEBDC7}">
      <dgm:prSet/>
      <dgm:spPr/>
      <dgm:t>
        <a:bodyPr/>
        <a:lstStyle/>
        <a:p>
          <a:endParaRPr lang="en-US"/>
        </a:p>
      </dgm:t>
    </dgm:pt>
    <dgm:pt modelId="{DAC0E366-2D9A-4C83-AB8C-F06543598FE1}" type="sibTrans" cxnId="{FF2B53EC-67B7-4D7F-A6C5-E88551DEBDC7}">
      <dgm:prSet/>
      <dgm:spPr/>
      <dgm:t>
        <a:bodyPr/>
        <a:lstStyle/>
        <a:p>
          <a:endParaRPr lang="en-US"/>
        </a:p>
      </dgm:t>
    </dgm:pt>
    <dgm:pt modelId="{269232B2-6BC3-4D1C-A93C-B03FC797B101}">
      <dgm:prSet/>
      <dgm:spPr/>
      <dgm:t>
        <a:bodyPr/>
        <a:lstStyle/>
        <a:p>
          <a:r>
            <a:rPr lang="en-GB"/>
            <a:t>Pestel analysis shows the external and internal factors, affecting the company.</a:t>
          </a:r>
          <a:endParaRPr lang="en-US"/>
        </a:p>
      </dgm:t>
    </dgm:pt>
    <dgm:pt modelId="{198F4C96-D089-4D35-B950-DAB893B581FE}" type="parTrans" cxnId="{41B07407-780F-4F9E-9792-48EC7B359BDE}">
      <dgm:prSet/>
      <dgm:spPr/>
      <dgm:t>
        <a:bodyPr/>
        <a:lstStyle/>
        <a:p>
          <a:endParaRPr lang="en-US"/>
        </a:p>
      </dgm:t>
    </dgm:pt>
    <dgm:pt modelId="{75EDC837-A3B8-465D-B83B-60E2020ED558}" type="sibTrans" cxnId="{41B07407-780F-4F9E-9792-48EC7B359BDE}">
      <dgm:prSet/>
      <dgm:spPr/>
      <dgm:t>
        <a:bodyPr/>
        <a:lstStyle/>
        <a:p>
          <a:endParaRPr lang="en-US"/>
        </a:p>
      </dgm:t>
    </dgm:pt>
    <dgm:pt modelId="{4D87ED46-DD53-4453-91DB-24EF09D2B77F}" type="pres">
      <dgm:prSet presAssocID="{7BAA5585-E7AA-4DC1-B0C2-9C3ED66D03FF}" presName="root" presStyleCnt="0">
        <dgm:presLayoutVars>
          <dgm:dir/>
          <dgm:resizeHandles val="exact"/>
        </dgm:presLayoutVars>
      </dgm:prSet>
      <dgm:spPr/>
    </dgm:pt>
    <dgm:pt modelId="{350B1267-6312-4E0B-90EE-B64ABCAFF8FF}" type="pres">
      <dgm:prSet presAssocID="{D7CEDF06-02DC-4066-9124-E23C5817B252}" presName="compNode" presStyleCnt="0"/>
      <dgm:spPr/>
    </dgm:pt>
    <dgm:pt modelId="{A98C770E-4BC3-4F7C-8F65-006F5C14489F}" type="pres">
      <dgm:prSet presAssocID="{D7CEDF06-02DC-4066-9124-E23C5817B252}" presName="bgRect" presStyleLbl="bgShp" presStyleIdx="0" presStyleCnt="4"/>
      <dgm:spPr/>
    </dgm:pt>
    <dgm:pt modelId="{D9B1CAF0-1541-4243-96CD-DAA269388BAA}" type="pres">
      <dgm:prSet presAssocID="{D7CEDF06-02DC-4066-9124-E23C5817B25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nut"/>
        </a:ext>
      </dgm:extLst>
    </dgm:pt>
    <dgm:pt modelId="{B0840AFF-99A8-46D7-9609-E95FC1BCF071}" type="pres">
      <dgm:prSet presAssocID="{D7CEDF06-02DC-4066-9124-E23C5817B252}" presName="spaceRect" presStyleCnt="0"/>
      <dgm:spPr/>
    </dgm:pt>
    <dgm:pt modelId="{EF3114E0-469D-4D34-B766-CD8277D6B5C8}" type="pres">
      <dgm:prSet presAssocID="{D7CEDF06-02DC-4066-9124-E23C5817B252}" presName="parTx" presStyleLbl="revTx" presStyleIdx="0" presStyleCnt="4">
        <dgm:presLayoutVars>
          <dgm:chMax val="0"/>
          <dgm:chPref val="0"/>
        </dgm:presLayoutVars>
      </dgm:prSet>
      <dgm:spPr/>
    </dgm:pt>
    <dgm:pt modelId="{AF7313C9-618A-4640-A3E1-195DB777881C}" type="pres">
      <dgm:prSet presAssocID="{639F30B3-DD2A-4186-A2BB-501612620AD2}" presName="sibTrans" presStyleCnt="0"/>
      <dgm:spPr/>
    </dgm:pt>
    <dgm:pt modelId="{46B61F2E-DB75-4D75-933F-A3A512D40C27}" type="pres">
      <dgm:prSet presAssocID="{1BE5998D-FF3F-4284-9315-6FC434B50B98}" presName="compNode" presStyleCnt="0"/>
      <dgm:spPr/>
    </dgm:pt>
    <dgm:pt modelId="{562327D7-C36E-4B14-A5E5-8A9CE7FCC785}" type="pres">
      <dgm:prSet presAssocID="{1BE5998D-FF3F-4284-9315-6FC434B50B98}" presName="bgRect" presStyleLbl="bgShp" presStyleIdx="1" presStyleCnt="4"/>
      <dgm:spPr/>
    </dgm:pt>
    <dgm:pt modelId="{A7BA16F7-6C04-47CC-B723-E3A84785C87A}" type="pres">
      <dgm:prSet presAssocID="{1BE5998D-FF3F-4284-9315-6FC434B50B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D619E8C4-E926-4299-BAF4-6F9D30CBCB89}" type="pres">
      <dgm:prSet presAssocID="{1BE5998D-FF3F-4284-9315-6FC434B50B98}" presName="spaceRect" presStyleCnt="0"/>
      <dgm:spPr/>
    </dgm:pt>
    <dgm:pt modelId="{8F29BAD0-8EB4-43D3-8A9C-AE335794BDA1}" type="pres">
      <dgm:prSet presAssocID="{1BE5998D-FF3F-4284-9315-6FC434B50B98}" presName="parTx" presStyleLbl="revTx" presStyleIdx="1" presStyleCnt="4">
        <dgm:presLayoutVars>
          <dgm:chMax val="0"/>
          <dgm:chPref val="0"/>
        </dgm:presLayoutVars>
      </dgm:prSet>
      <dgm:spPr/>
    </dgm:pt>
    <dgm:pt modelId="{EB40A4E1-AC2F-434E-B4C8-47BC8069B533}" type="pres">
      <dgm:prSet presAssocID="{42A354A9-2728-42D3-B793-EB9B8E3FC255}" presName="sibTrans" presStyleCnt="0"/>
      <dgm:spPr/>
    </dgm:pt>
    <dgm:pt modelId="{76F36C82-85E1-4082-AF03-5EE9A9B18B9E}" type="pres">
      <dgm:prSet presAssocID="{B8F5C921-379A-479C-8EDA-30E0318FB0F9}" presName="compNode" presStyleCnt="0"/>
      <dgm:spPr/>
    </dgm:pt>
    <dgm:pt modelId="{D90BE87B-BA0F-43A9-8FBA-08602C8A793F}" type="pres">
      <dgm:prSet presAssocID="{B8F5C921-379A-479C-8EDA-30E0318FB0F9}" presName="bgRect" presStyleLbl="bgShp" presStyleIdx="2" presStyleCnt="4"/>
      <dgm:spPr/>
    </dgm:pt>
    <dgm:pt modelId="{5447C8F1-A3AE-4C3E-AB7D-CCB1BA64CFAE}" type="pres">
      <dgm:prSet presAssocID="{B8F5C921-379A-479C-8EDA-30E0318FB0F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DADD0CB-EDFE-4EE8-A0D3-01638EB3F42D}" type="pres">
      <dgm:prSet presAssocID="{B8F5C921-379A-479C-8EDA-30E0318FB0F9}" presName="spaceRect" presStyleCnt="0"/>
      <dgm:spPr/>
    </dgm:pt>
    <dgm:pt modelId="{392F84A1-839A-46BC-A346-299442189EB5}" type="pres">
      <dgm:prSet presAssocID="{B8F5C921-379A-479C-8EDA-30E0318FB0F9}" presName="parTx" presStyleLbl="revTx" presStyleIdx="2" presStyleCnt="4">
        <dgm:presLayoutVars>
          <dgm:chMax val="0"/>
          <dgm:chPref val="0"/>
        </dgm:presLayoutVars>
      </dgm:prSet>
      <dgm:spPr/>
    </dgm:pt>
    <dgm:pt modelId="{FB69EBB7-85CC-4B7F-A637-83535394A8A6}" type="pres">
      <dgm:prSet presAssocID="{DAC0E366-2D9A-4C83-AB8C-F06543598FE1}" presName="sibTrans" presStyleCnt="0"/>
      <dgm:spPr/>
    </dgm:pt>
    <dgm:pt modelId="{68798677-E341-423F-B2F3-78CEEF8A09FB}" type="pres">
      <dgm:prSet presAssocID="{269232B2-6BC3-4D1C-A93C-B03FC797B101}" presName="compNode" presStyleCnt="0"/>
      <dgm:spPr/>
    </dgm:pt>
    <dgm:pt modelId="{F94DBB29-9D8F-458C-8124-CA950CEDE11F}" type="pres">
      <dgm:prSet presAssocID="{269232B2-6BC3-4D1C-A93C-B03FC797B101}" presName="bgRect" presStyleLbl="bgShp" presStyleIdx="3" presStyleCnt="4"/>
      <dgm:spPr/>
    </dgm:pt>
    <dgm:pt modelId="{0BAB5C1E-D9EC-4E20-86E7-4E489AEE99A7}" type="pres">
      <dgm:prSet presAssocID="{269232B2-6BC3-4D1C-A93C-B03FC797B10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50ED2D-AEB2-4FFD-AD83-0336BF7C5DB4}" type="pres">
      <dgm:prSet presAssocID="{269232B2-6BC3-4D1C-A93C-B03FC797B101}" presName="spaceRect" presStyleCnt="0"/>
      <dgm:spPr/>
    </dgm:pt>
    <dgm:pt modelId="{75CBE67C-55E2-4E5B-A852-CD8B516D11ED}" type="pres">
      <dgm:prSet presAssocID="{269232B2-6BC3-4D1C-A93C-B03FC797B10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B07407-780F-4F9E-9792-48EC7B359BDE}" srcId="{7BAA5585-E7AA-4DC1-B0C2-9C3ED66D03FF}" destId="{269232B2-6BC3-4D1C-A93C-B03FC797B101}" srcOrd="3" destOrd="0" parTransId="{198F4C96-D089-4D35-B950-DAB893B581FE}" sibTransId="{75EDC837-A3B8-465D-B83B-60E2020ED558}"/>
    <dgm:cxn modelId="{88ECC213-5BC5-40D3-8C89-FFC96C36DB95}" srcId="{7BAA5585-E7AA-4DC1-B0C2-9C3ED66D03FF}" destId="{1BE5998D-FF3F-4284-9315-6FC434B50B98}" srcOrd="1" destOrd="0" parTransId="{88CEF942-63CB-41E8-AB5E-0C496AD3AD75}" sibTransId="{42A354A9-2728-42D3-B793-EB9B8E3FC255}"/>
    <dgm:cxn modelId="{8DC6B06F-E389-43E9-87E1-3F25407683D6}" type="presOf" srcId="{269232B2-6BC3-4D1C-A93C-B03FC797B101}" destId="{75CBE67C-55E2-4E5B-A852-CD8B516D11ED}" srcOrd="0" destOrd="0" presId="urn:microsoft.com/office/officeart/2018/2/layout/IconVerticalSolidList"/>
    <dgm:cxn modelId="{10967771-BA5F-41F4-899A-5496E3E0F817}" type="presOf" srcId="{B8F5C921-379A-479C-8EDA-30E0318FB0F9}" destId="{392F84A1-839A-46BC-A346-299442189EB5}" srcOrd="0" destOrd="0" presId="urn:microsoft.com/office/officeart/2018/2/layout/IconVerticalSolidList"/>
    <dgm:cxn modelId="{28FEDBCB-C540-46B8-AA2A-8B9FDF9BCA16}" type="presOf" srcId="{7BAA5585-E7AA-4DC1-B0C2-9C3ED66D03FF}" destId="{4D87ED46-DD53-4453-91DB-24EF09D2B77F}" srcOrd="0" destOrd="0" presId="urn:microsoft.com/office/officeart/2018/2/layout/IconVerticalSolidList"/>
    <dgm:cxn modelId="{64BBBBD8-043F-4D26-B6BE-F58D3C790783}" type="presOf" srcId="{1BE5998D-FF3F-4284-9315-6FC434B50B98}" destId="{8F29BAD0-8EB4-43D3-8A9C-AE335794BDA1}" srcOrd="0" destOrd="0" presId="urn:microsoft.com/office/officeart/2018/2/layout/IconVerticalSolidList"/>
    <dgm:cxn modelId="{7B1FD3E3-AF5C-472A-9B6B-A3A7B806E3C9}" srcId="{7BAA5585-E7AA-4DC1-B0C2-9C3ED66D03FF}" destId="{D7CEDF06-02DC-4066-9124-E23C5817B252}" srcOrd="0" destOrd="0" parTransId="{32E689B5-F5E5-43E0-A8D1-A84105415564}" sibTransId="{639F30B3-DD2A-4186-A2BB-501612620AD2}"/>
    <dgm:cxn modelId="{80C2C5E7-0381-48CD-BD3F-F2DB6EDB9094}" type="presOf" srcId="{D7CEDF06-02DC-4066-9124-E23C5817B252}" destId="{EF3114E0-469D-4D34-B766-CD8277D6B5C8}" srcOrd="0" destOrd="0" presId="urn:microsoft.com/office/officeart/2018/2/layout/IconVerticalSolidList"/>
    <dgm:cxn modelId="{FF2B53EC-67B7-4D7F-A6C5-E88551DEBDC7}" srcId="{7BAA5585-E7AA-4DC1-B0C2-9C3ED66D03FF}" destId="{B8F5C921-379A-479C-8EDA-30E0318FB0F9}" srcOrd="2" destOrd="0" parTransId="{9305DF3C-0D92-4BA0-B980-9D5E1FA403BC}" sibTransId="{DAC0E366-2D9A-4C83-AB8C-F06543598FE1}"/>
    <dgm:cxn modelId="{24D2BFBB-5872-46FB-9722-D38050FF64D6}" type="presParOf" srcId="{4D87ED46-DD53-4453-91DB-24EF09D2B77F}" destId="{350B1267-6312-4E0B-90EE-B64ABCAFF8FF}" srcOrd="0" destOrd="0" presId="urn:microsoft.com/office/officeart/2018/2/layout/IconVerticalSolidList"/>
    <dgm:cxn modelId="{E7AA7E8C-0886-4C35-8488-DC7958AB8109}" type="presParOf" srcId="{350B1267-6312-4E0B-90EE-B64ABCAFF8FF}" destId="{A98C770E-4BC3-4F7C-8F65-006F5C14489F}" srcOrd="0" destOrd="0" presId="urn:microsoft.com/office/officeart/2018/2/layout/IconVerticalSolidList"/>
    <dgm:cxn modelId="{67499393-0805-483E-8638-94649E81FED9}" type="presParOf" srcId="{350B1267-6312-4E0B-90EE-B64ABCAFF8FF}" destId="{D9B1CAF0-1541-4243-96CD-DAA269388BAA}" srcOrd="1" destOrd="0" presId="urn:microsoft.com/office/officeart/2018/2/layout/IconVerticalSolidList"/>
    <dgm:cxn modelId="{408E62F5-9C83-4C3E-88AC-0F84B2895E56}" type="presParOf" srcId="{350B1267-6312-4E0B-90EE-B64ABCAFF8FF}" destId="{B0840AFF-99A8-46D7-9609-E95FC1BCF071}" srcOrd="2" destOrd="0" presId="urn:microsoft.com/office/officeart/2018/2/layout/IconVerticalSolidList"/>
    <dgm:cxn modelId="{CE927A49-AD80-4516-AE53-EC7621B3F641}" type="presParOf" srcId="{350B1267-6312-4E0B-90EE-B64ABCAFF8FF}" destId="{EF3114E0-469D-4D34-B766-CD8277D6B5C8}" srcOrd="3" destOrd="0" presId="urn:microsoft.com/office/officeart/2018/2/layout/IconVerticalSolidList"/>
    <dgm:cxn modelId="{03FF9218-232F-4A02-B85A-8D6FA77FC6E9}" type="presParOf" srcId="{4D87ED46-DD53-4453-91DB-24EF09D2B77F}" destId="{AF7313C9-618A-4640-A3E1-195DB777881C}" srcOrd="1" destOrd="0" presId="urn:microsoft.com/office/officeart/2018/2/layout/IconVerticalSolidList"/>
    <dgm:cxn modelId="{F62A9DC8-3073-4A3C-8D01-0272C0745387}" type="presParOf" srcId="{4D87ED46-DD53-4453-91DB-24EF09D2B77F}" destId="{46B61F2E-DB75-4D75-933F-A3A512D40C27}" srcOrd="2" destOrd="0" presId="urn:microsoft.com/office/officeart/2018/2/layout/IconVerticalSolidList"/>
    <dgm:cxn modelId="{EDDBA190-D2C8-4416-884D-23823CA0FDCD}" type="presParOf" srcId="{46B61F2E-DB75-4D75-933F-A3A512D40C27}" destId="{562327D7-C36E-4B14-A5E5-8A9CE7FCC785}" srcOrd="0" destOrd="0" presId="urn:microsoft.com/office/officeart/2018/2/layout/IconVerticalSolidList"/>
    <dgm:cxn modelId="{E9B2D55A-7B14-4DFB-BB28-86F430A774F3}" type="presParOf" srcId="{46B61F2E-DB75-4D75-933F-A3A512D40C27}" destId="{A7BA16F7-6C04-47CC-B723-E3A84785C87A}" srcOrd="1" destOrd="0" presId="urn:microsoft.com/office/officeart/2018/2/layout/IconVerticalSolidList"/>
    <dgm:cxn modelId="{3BA84049-C70C-466B-B694-D6F6CE6D0709}" type="presParOf" srcId="{46B61F2E-DB75-4D75-933F-A3A512D40C27}" destId="{D619E8C4-E926-4299-BAF4-6F9D30CBCB89}" srcOrd="2" destOrd="0" presId="urn:microsoft.com/office/officeart/2018/2/layout/IconVerticalSolidList"/>
    <dgm:cxn modelId="{B2FE8CC4-4468-4EF0-9DC4-CEB3037AE9BC}" type="presParOf" srcId="{46B61F2E-DB75-4D75-933F-A3A512D40C27}" destId="{8F29BAD0-8EB4-43D3-8A9C-AE335794BDA1}" srcOrd="3" destOrd="0" presId="urn:microsoft.com/office/officeart/2018/2/layout/IconVerticalSolidList"/>
    <dgm:cxn modelId="{3020E110-787C-4E9B-93F0-D777CC50588D}" type="presParOf" srcId="{4D87ED46-DD53-4453-91DB-24EF09D2B77F}" destId="{EB40A4E1-AC2F-434E-B4C8-47BC8069B533}" srcOrd="3" destOrd="0" presId="urn:microsoft.com/office/officeart/2018/2/layout/IconVerticalSolidList"/>
    <dgm:cxn modelId="{E37F2E6B-7F0A-443E-BB6B-B614CCA3CA41}" type="presParOf" srcId="{4D87ED46-DD53-4453-91DB-24EF09D2B77F}" destId="{76F36C82-85E1-4082-AF03-5EE9A9B18B9E}" srcOrd="4" destOrd="0" presId="urn:microsoft.com/office/officeart/2018/2/layout/IconVerticalSolidList"/>
    <dgm:cxn modelId="{4AA6576F-FD39-4037-80E7-8D7F85C8094E}" type="presParOf" srcId="{76F36C82-85E1-4082-AF03-5EE9A9B18B9E}" destId="{D90BE87B-BA0F-43A9-8FBA-08602C8A793F}" srcOrd="0" destOrd="0" presId="urn:microsoft.com/office/officeart/2018/2/layout/IconVerticalSolidList"/>
    <dgm:cxn modelId="{0E4599BA-3FBE-4427-81C0-1256C1FD930E}" type="presParOf" srcId="{76F36C82-85E1-4082-AF03-5EE9A9B18B9E}" destId="{5447C8F1-A3AE-4C3E-AB7D-CCB1BA64CFAE}" srcOrd="1" destOrd="0" presId="urn:microsoft.com/office/officeart/2018/2/layout/IconVerticalSolidList"/>
    <dgm:cxn modelId="{39C2F6D1-6665-4B27-8BC1-91CBE77560A0}" type="presParOf" srcId="{76F36C82-85E1-4082-AF03-5EE9A9B18B9E}" destId="{FDADD0CB-EDFE-4EE8-A0D3-01638EB3F42D}" srcOrd="2" destOrd="0" presId="urn:microsoft.com/office/officeart/2018/2/layout/IconVerticalSolidList"/>
    <dgm:cxn modelId="{9C1BA0BB-A2B9-4852-A171-30C4E2E4A658}" type="presParOf" srcId="{76F36C82-85E1-4082-AF03-5EE9A9B18B9E}" destId="{392F84A1-839A-46BC-A346-299442189EB5}" srcOrd="3" destOrd="0" presId="urn:microsoft.com/office/officeart/2018/2/layout/IconVerticalSolidList"/>
    <dgm:cxn modelId="{E892D111-775B-47EE-86A4-807C44E943E2}" type="presParOf" srcId="{4D87ED46-DD53-4453-91DB-24EF09D2B77F}" destId="{FB69EBB7-85CC-4B7F-A637-83535394A8A6}" srcOrd="5" destOrd="0" presId="urn:microsoft.com/office/officeart/2018/2/layout/IconVerticalSolidList"/>
    <dgm:cxn modelId="{D51DE317-B412-4D7D-B35D-A8851F418FC5}" type="presParOf" srcId="{4D87ED46-DD53-4453-91DB-24EF09D2B77F}" destId="{68798677-E341-423F-B2F3-78CEEF8A09FB}" srcOrd="6" destOrd="0" presId="urn:microsoft.com/office/officeart/2018/2/layout/IconVerticalSolidList"/>
    <dgm:cxn modelId="{6DB6F2F6-40C0-40DC-88ED-DC6F3B12E425}" type="presParOf" srcId="{68798677-E341-423F-B2F3-78CEEF8A09FB}" destId="{F94DBB29-9D8F-458C-8124-CA950CEDE11F}" srcOrd="0" destOrd="0" presId="urn:microsoft.com/office/officeart/2018/2/layout/IconVerticalSolidList"/>
    <dgm:cxn modelId="{FC7E1796-41D8-4FA5-B13B-CF3CC7353CAB}" type="presParOf" srcId="{68798677-E341-423F-B2F3-78CEEF8A09FB}" destId="{0BAB5C1E-D9EC-4E20-86E7-4E489AEE99A7}" srcOrd="1" destOrd="0" presId="urn:microsoft.com/office/officeart/2018/2/layout/IconVerticalSolidList"/>
    <dgm:cxn modelId="{F128B153-4D49-4E25-B730-DE10871602DD}" type="presParOf" srcId="{68798677-E341-423F-B2F3-78CEEF8A09FB}" destId="{D550ED2D-AEB2-4FFD-AD83-0336BF7C5DB4}" srcOrd="2" destOrd="0" presId="urn:microsoft.com/office/officeart/2018/2/layout/IconVerticalSolidList"/>
    <dgm:cxn modelId="{0CC3D297-F9B6-4ED9-9B3D-E01D65F38C35}" type="presParOf" srcId="{68798677-E341-423F-B2F3-78CEEF8A09FB}" destId="{75CBE67C-55E2-4E5B-A852-CD8B516D11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89E1E8-F35F-46DC-823C-5DE8E5C973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3D46D0-8A3A-4544-8887-4E94DB6255AB}">
      <dgm:prSet/>
      <dgm:spPr/>
      <dgm:t>
        <a:bodyPr/>
        <a:lstStyle/>
        <a:p>
          <a:r>
            <a:rPr lang="en-US"/>
            <a:t>Kotler, P. and Keller, K.L., 2014. Philip Kotler. Astromax Entertainment.</a:t>
          </a:r>
        </a:p>
      </dgm:t>
    </dgm:pt>
    <dgm:pt modelId="{F651AA72-2B25-4F3A-A5BC-2F83367FD848}" type="parTrans" cxnId="{B81AC3B3-CEDE-4F28-AE1E-92CB86475C1F}">
      <dgm:prSet/>
      <dgm:spPr/>
      <dgm:t>
        <a:bodyPr/>
        <a:lstStyle/>
        <a:p>
          <a:endParaRPr lang="en-US"/>
        </a:p>
      </dgm:t>
    </dgm:pt>
    <dgm:pt modelId="{5A96E9B8-7A8B-4C1D-8600-091D6264EB90}" type="sibTrans" cxnId="{B81AC3B3-CEDE-4F28-AE1E-92CB86475C1F}">
      <dgm:prSet/>
      <dgm:spPr/>
      <dgm:t>
        <a:bodyPr/>
        <a:lstStyle/>
        <a:p>
          <a:endParaRPr lang="en-US"/>
        </a:p>
      </dgm:t>
    </dgm:pt>
    <dgm:pt modelId="{FEEC9B23-20A1-4220-977F-FA1DD569F70F}">
      <dgm:prSet/>
      <dgm:spPr/>
      <dgm:t>
        <a:bodyPr/>
        <a:lstStyle/>
        <a:p>
          <a:r>
            <a:rPr lang="en-US"/>
            <a:t>Ishikawa, K. and Loftus, J.H., 1990. </a:t>
          </a:r>
          <a:r>
            <a:rPr lang="en-US" i="1"/>
            <a:t>Introduction to quality control</a:t>
          </a:r>
          <a:r>
            <a:rPr lang="en-US"/>
            <a:t> (Vol. 98). Tokyo: 3A Corporation.</a:t>
          </a:r>
        </a:p>
      </dgm:t>
    </dgm:pt>
    <dgm:pt modelId="{8A1D2209-CA7E-404B-AC8E-748A7A40832B}" type="parTrans" cxnId="{3ED741A4-B239-41AD-B1A6-F54AC3749F67}">
      <dgm:prSet/>
      <dgm:spPr/>
      <dgm:t>
        <a:bodyPr/>
        <a:lstStyle/>
        <a:p>
          <a:endParaRPr lang="en-US"/>
        </a:p>
      </dgm:t>
    </dgm:pt>
    <dgm:pt modelId="{D238C95C-5BB9-43AF-8BE5-8C3F0D141FDF}" type="sibTrans" cxnId="{3ED741A4-B239-41AD-B1A6-F54AC3749F67}">
      <dgm:prSet/>
      <dgm:spPr/>
      <dgm:t>
        <a:bodyPr/>
        <a:lstStyle/>
        <a:p>
          <a:endParaRPr lang="en-US"/>
        </a:p>
      </dgm:t>
    </dgm:pt>
    <dgm:pt modelId="{066E4727-FB33-44ED-9210-7AC1ABF00413}">
      <dgm:prSet/>
      <dgm:spPr/>
      <dgm:t>
        <a:bodyPr/>
        <a:lstStyle/>
        <a:p>
          <a:r>
            <a:rPr lang="en-US"/>
            <a:t>Aguilar, F.J., 1967. Scanning the business environment. </a:t>
          </a:r>
          <a:r>
            <a:rPr lang="en-US" i="1"/>
            <a:t>(No Title)</a:t>
          </a:r>
          <a:r>
            <a:rPr lang="en-US"/>
            <a:t>.</a:t>
          </a:r>
        </a:p>
      </dgm:t>
    </dgm:pt>
    <dgm:pt modelId="{076E6063-B182-4BDA-B3E9-DB60F1AAE9E2}" type="parTrans" cxnId="{EF4C1BDF-03FB-48E4-8532-A53F7F7F6C43}">
      <dgm:prSet/>
      <dgm:spPr/>
      <dgm:t>
        <a:bodyPr/>
        <a:lstStyle/>
        <a:p>
          <a:endParaRPr lang="en-US"/>
        </a:p>
      </dgm:t>
    </dgm:pt>
    <dgm:pt modelId="{F736674A-323A-4F4D-9250-8B2911B402BF}" type="sibTrans" cxnId="{EF4C1BDF-03FB-48E4-8532-A53F7F7F6C43}">
      <dgm:prSet/>
      <dgm:spPr/>
      <dgm:t>
        <a:bodyPr/>
        <a:lstStyle/>
        <a:p>
          <a:endParaRPr lang="en-US"/>
        </a:p>
      </dgm:t>
    </dgm:pt>
    <dgm:pt modelId="{4A1D98C1-62F7-42EA-BDF9-E7F092E8877E}">
      <dgm:prSet/>
      <dgm:spPr/>
      <dgm:t>
        <a:bodyPr/>
        <a:lstStyle/>
        <a:p>
          <a:r>
            <a:rPr lang="en-US"/>
            <a:t>Issa, T., Chang, V.S. and Issa, T., 2010. Sustainable business strategies and PESTEL framework’.</a:t>
          </a:r>
        </a:p>
      </dgm:t>
    </dgm:pt>
    <dgm:pt modelId="{9A8B6D89-8633-402D-A244-A68019A211F1}" type="parTrans" cxnId="{60D03ECD-CE06-4621-AE73-B9BC0796C09E}">
      <dgm:prSet/>
      <dgm:spPr/>
      <dgm:t>
        <a:bodyPr/>
        <a:lstStyle/>
        <a:p>
          <a:endParaRPr lang="en-US"/>
        </a:p>
      </dgm:t>
    </dgm:pt>
    <dgm:pt modelId="{27D6D904-654D-4B69-BA7E-04C97AD84590}" type="sibTrans" cxnId="{60D03ECD-CE06-4621-AE73-B9BC0796C09E}">
      <dgm:prSet/>
      <dgm:spPr/>
      <dgm:t>
        <a:bodyPr/>
        <a:lstStyle/>
        <a:p>
          <a:endParaRPr lang="en-US"/>
        </a:p>
      </dgm:t>
    </dgm:pt>
    <dgm:pt modelId="{A3CAF4CE-E9AD-41C9-9557-FDEB67B29E5E}">
      <dgm:prSet/>
      <dgm:spPr/>
      <dgm:t>
        <a:bodyPr/>
        <a:lstStyle/>
        <a:p>
          <a:r>
            <a:rPr lang="en-US"/>
            <a:t>Soelton, M., Noermijati, N., Rohman, F. and Mugiono, M., 2023. To improve the quality management of children welfare institutions and provide better services. </a:t>
          </a:r>
          <a:r>
            <a:rPr lang="en-US" i="1"/>
            <a:t>Calitatea</a:t>
          </a:r>
          <a:r>
            <a:rPr lang="en-US"/>
            <a:t>, </a:t>
          </a:r>
          <a:r>
            <a:rPr lang="en-US" i="1"/>
            <a:t>24</a:t>
          </a:r>
          <a:r>
            <a:rPr lang="en-US"/>
            <a:t>(195), pp.295-302.</a:t>
          </a:r>
        </a:p>
      </dgm:t>
    </dgm:pt>
    <dgm:pt modelId="{FBBFBEBE-8CD1-4EEF-B5E9-96A52290447C}" type="parTrans" cxnId="{95DBF47B-05D3-4CD0-8704-CEFB322E14CC}">
      <dgm:prSet/>
      <dgm:spPr/>
      <dgm:t>
        <a:bodyPr/>
        <a:lstStyle/>
        <a:p>
          <a:endParaRPr lang="en-US"/>
        </a:p>
      </dgm:t>
    </dgm:pt>
    <dgm:pt modelId="{DB7425BB-06A9-43FB-AEA3-E49D5B5E667E}" type="sibTrans" cxnId="{95DBF47B-05D3-4CD0-8704-CEFB322E14CC}">
      <dgm:prSet/>
      <dgm:spPr/>
      <dgm:t>
        <a:bodyPr/>
        <a:lstStyle/>
        <a:p>
          <a:endParaRPr lang="en-US"/>
        </a:p>
      </dgm:t>
    </dgm:pt>
    <dgm:pt modelId="{42193DF4-8A08-4707-9947-B1AFA329751F}" type="pres">
      <dgm:prSet presAssocID="{DC89E1E8-F35F-46DC-823C-5DE8E5C973E5}" presName="linear" presStyleCnt="0">
        <dgm:presLayoutVars>
          <dgm:animLvl val="lvl"/>
          <dgm:resizeHandles val="exact"/>
        </dgm:presLayoutVars>
      </dgm:prSet>
      <dgm:spPr/>
    </dgm:pt>
    <dgm:pt modelId="{4761D5FA-6239-42FD-974C-3F8DBF220AC5}" type="pres">
      <dgm:prSet presAssocID="{6C3D46D0-8A3A-4544-8887-4E94DB6255A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C36899-7EA5-4F50-A3E9-FD2BB9588FB8}" type="pres">
      <dgm:prSet presAssocID="{5A96E9B8-7A8B-4C1D-8600-091D6264EB90}" presName="spacer" presStyleCnt="0"/>
      <dgm:spPr/>
    </dgm:pt>
    <dgm:pt modelId="{BADEA533-E5D5-4CCB-B573-8BBEA24C9AB9}" type="pres">
      <dgm:prSet presAssocID="{FEEC9B23-20A1-4220-977F-FA1DD569F70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12C7303-8B06-46FC-9C4F-8BE47E907E36}" type="pres">
      <dgm:prSet presAssocID="{D238C95C-5BB9-43AF-8BE5-8C3F0D141FDF}" presName="spacer" presStyleCnt="0"/>
      <dgm:spPr/>
    </dgm:pt>
    <dgm:pt modelId="{117AD8FC-BB12-4E2F-85D5-2E9277AA6414}" type="pres">
      <dgm:prSet presAssocID="{066E4727-FB33-44ED-9210-7AC1ABF0041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EF65C88-295E-472B-A75D-641FCE7F26E5}" type="pres">
      <dgm:prSet presAssocID="{F736674A-323A-4F4D-9250-8B2911B402BF}" presName="spacer" presStyleCnt="0"/>
      <dgm:spPr/>
    </dgm:pt>
    <dgm:pt modelId="{CAFC5895-D440-4F58-9888-DA6B712F99BC}" type="pres">
      <dgm:prSet presAssocID="{4A1D98C1-62F7-42EA-BDF9-E7F092E8877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4504D4-CF34-45FE-ADA3-C3C3176E2F6A}" type="pres">
      <dgm:prSet presAssocID="{27D6D904-654D-4B69-BA7E-04C97AD84590}" presName="spacer" presStyleCnt="0"/>
      <dgm:spPr/>
    </dgm:pt>
    <dgm:pt modelId="{06ADC401-AA71-4CA1-A1AF-A8FADC58E5B4}" type="pres">
      <dgm:prSet presAssocID="{A3CAF4CE-E9AD-41C9-9557-FDEB67B29E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C7D5517-E5CF-4D54-9208-54CA7C613368}" type="presOf" srcId="{4A1D98C1-62F7-42EA-BDF9-E7F092E8877E}" destId="{CAFC5895-D440-4F58-9888-DA6B712F99BC}" srcOrd="0" destOrd="0" presId="urn:microsoft.com/office/officeart/2005/8/layout/vList2"/>
    <dgm:cxn modelId="{0E6C6A1A-DBE6-4A97-9742-4C72EE2EFAD2}" type="presOf" srcId="{6C3D46D0-8A3A-4544-8887-4E94DB6255AB}" destId="{4761D5FA-6239-42FD-974C-3F8DBF220AC5}" srcOrd="0" destOrd="0" presId="urn:microsoft.com/office/officeart/2005/8/layout/vList2"/>
    <dgm:cxn modelId="{547EA567-9F43-47BD-8815-3A1682C323C6}" type="presOf" srcId="{FEEC9B23-20A1-4220-977F-FA1DD569F70F}" destId="{BADEA533-E5D5-4CCB-B573-8BBEA24C9AB9}" srcOrd="0" destOrd="0" presId="urn:microsoft.com/office/officeart/2005/8/layout/vList2"/>
    <dgm:cxn modelId="{95DBF47B-05D3-4CD0-8704-CEFB322E14CC}" srcId="{DC89E1E8-F35F-46DC-823C-5DE8E5C973E5}" destId="{A3CAF4CE-E9AD-41C9-9557-FDEB67B29E5E}" srcOrd="4" destOrd="0" parTransId="{FBBFBEBE-8CD1-4EEF-B5E9-96A52290447C}" sibTransId="{DB7425BB-06A9-43FB-AEA3-E49D5B5E667E}"/>
    <dgm:cxn modelId="{3ED741A4-B239-41AD-B1A6-F54AC3749F67}" srcId="{DC89E1E8-F35F-46DC-823C-5DE8E5C973E5}" destId="{FEEC9B23-20A1-4220-977F-FA1DD569F70F}" srcOrd="1" destOrd="0" parTransId="{8A1D2209-CA7E-404B-AC8E-748A7A40832B}" sibTransId="{D238C95C-5BB9-43AF-8BE5-8C3F0D141FDF}"/>
    <dgm:cxn modelId="{64E3B4B2-A968-4DF1-AE9E-26ECDDA653BA}" type="presOf" srcId="{A3CAF4CE-E9AD-41C9-9557-FDEB67B29E5E}" destId="{06ADC401-AA71-4CA1-A1AF-A8FADC58E5B4}" srcOrd="0" destOrd="0" presId="urn:microsoft.com/office/officeart/2005/8/layout/vList2"/>
    <dgm:cxn modelId="{B81AC3B3-CEDE-4F28-AE1E-92CB86475C1F}" srcId="{DC89E1E8-F35F-46DC-823C-5DE8E5C973E5}" destId="{6C3D46D0-8A3A-4544-8887-4E94DB6255AB}" srcOrd="0" destOrd="0" parTransId="{F651AA72-2B25-4F3A-A5BC-2F83367FD848}" sibTransId="{5A96E9B8-7A8B-4C1D-8600-091D6264EB90}"/>
    <dgm:cxn modelId="{C9383FCB-47B3-4BDA-A163-68C6ECF56C7E}" type="presOf" srcId="{066E4727-FB33-44ED-9210-7AC1ABF00413}" destId="{117AD8FC-BB12-4E2F-85D5-2E9277AA6414}" srcOrd="0" destOrd="0" presId="urn:microsoft.com/office/officeart/2005/8/layout/vList2"/>
    <dgm:cxn modelId="{60D03ECD-CE06-4621-AE73-B9BC0796C09E}" srcId="{DC89E1E8-F35F-46DC-823C-5DE8E5C973E5}" destId="{4A1D98C1-62F7-42EA-BDF9-E7F092E8877E}" srcOrd="3" destOrd="0" parTransId="{9A8B6D89-8633-402D-A244-A68019A211F1}" sibTransId="{27D6D904-654D-4B69-BA7E-04C97AD84590}"/>
    <dgm:cxn modelId="{EF4C1BDF-03FB-48E4-8532-A53F7F7F6C43}" srcId="{DC89E1E8-F35F-46DC-823C-5DE8E5C973E5}" destId="{066E4727-FB33-44ED-9210-7AC1ABF00413}" srcOrd="2" destOrd="0" parTransId="{076E6063-B182-4BDA-B3E9-DB60F1AAE9E2}" sibTransId="{F736674A-323A-4F4D-9250-8B2911B402BF}"/>
    <dgm:cxn modelId="{C2D542F1-D4B2-4308-B47D-9837FF8965C5}" type="presOf" srcId="{DC89E1E8-F35F-46DC-823C-5DE8E5C973E5}" destId="{42193DF4-8A08-4707-9947-B1AFA329751F}" srcOrd="0" destOrd="0" presId="urn:microsoft.com/office/officeart/2005/8/layout/vList2"/>
    <dgm:cxn modelId="{BB08DA67-A101-4127-8125-007A822D9347}" type="presParOf" srcId="{42193DF4-8A08-4707-9947-B1AFA329751F}" destId="{4761D5FA-6239-42FD-974C-3F8DBF220AC5}" srcOrd="0" destOrd="0" presId="urn:microsoft.com/office/officeart/2005/8/layout/vList2"/>
    <dgm:cxn modelId="{C8F7540F-6429-4AC1-A147-9506BD4E2CAA}" type="presParOf" srcId="{42193DF4-8A08-4707-9947-B1AFA329751F}" destId="{B7C36899-7EA5-4F50-A3E9-FD2BB9588FB8}" srcOrd="1" destOrd="0" presId="urn:microsoft.com/office/officeart/2005/8/layout/vList2"/>
    <dgm:cxn modelId="{88C1CE5A-F783-4E72-9A7D-FF3F877DA766}" type="presParOf" srcId="{42193DF4-8A08-4707-9947-B1AFA329751F}" destId="{BADEA533-E5D5-4CCB-B573-8BBEA24C9AB9}" srcOrd="2" destOrd="0" presId="urn:microsoft.com/office/officeart/2005/8/layout/vList2"/>
    <dgm:cxn modelId="{F1B5F4B2-DE84-404D-A740-013DF1FC7E37}" type="presParOf" srcId="{42193DF4-8A08-4707-9947-B1AFA329751F}" destId="{C12C7303-8B06-46FC-9C4F-8BE47E907E36}" srcOrd="3" destOrd="0" presId="urn:microsoft.com/office/officeart/2005/8/layout/vList2"/>
    <dgm:cxn modelId="{4ECDE354-D702-487F-90BF-100D3E901A72}" type="presParOf" srcId="{42193DF4-8A08-4707-9947-B1AFA329751F}" destId="{117AD8FC-BB12-4E2F-85D5-2E9277AA6414}" srcOrd="4" destOrd="0" presId="urn:microsoft.com/office/officeart/2005/8/layout/vList2"/>
    <dgm:cxn modelId="{FA65E236-F326-4A68-861F-194DBA3FAA77}" type="presParOf" srcId="{42193DF4-8A08-4707-9947-B1AFA329751F}" destId="{9EF65C88-295E-472B-A75D-641FCE7F26E5}" srcOrd="5" destOrd="0" presId="urn:microsoft.com/office/officeart/2005/8/layout/vList2"/>
    <dgm:cxn modelId="{C91F24C7-A72D-4210-8AA5-467E71E5B4DF}" type="presParOf" srcId="{42193DF4-8A08-4707-9947-B1AFA329751F}" destId="{CAFC5895-D440-4F58-9888-DA6B712F99BC}" srcOrd="6" destOrd="0" presId="urn:microsoft.com/office/officeart/2005/8/layout/vList2"/>
    <dgm:cxn modelId="{13BFB057-94A8-4B0A-9F04-09945794F0B0}" type="presParOf" srcId="{42193DF4-8A08-4707-9947-B1AFA329751F}" destId="{5D4504D4-CF34-45FE-ADA3-C3C3176E2F6A}" srcOrd="7" destOrd="0" presId="urn:microsoft.com/office/officeart/2005/8/layout/vList2"/>
    <dgm:cxn modelId="{4829C922-19E1-489E-A864-0599E261D117}" type="presParOf" srcId="{42193DF4-8A08-4707-9947-B1AFA329751F}" destId="{06ADC401-AA71-4CA1-A1AF-A8FADC58E5B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C770E-4BC3-4F7C-8F65-006F5C14489F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1CAF0-1541-4243-96CD-DAA269388BAA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114E0-469D-4D34-B766-CD8277D6B5C8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Basil's bakery was facing problems caused by internal and external causes.</a:t>
          </a:r>
          <a:endParaRPr lang="en-US" sz="2200" kern="1200"/>
        </a:p>
      </dsp:txBody>
      <dsp:txXfrm>
        <a:off x="1058686" y="1808"/>
        <a:ext cx="9456913" cy="916611"/>
      </dsp:txXfrm>
    </dsp:sp>
    <dsp:sp modelId="{562327D7-C36E-4B14-A5E5-8A9CE7FCC785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A16F7-6C04-47CC-B723-E3A84785C87A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BAD0-8EB4-43D3-8A9C-AE335794BDA1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Understanding the main problems will create possible solutions to the issue.</a:t>
          </a:r>
          <a:endParaRPr lang="en-US" sz="2200" kern="1200"/>
        </a:p>
      </dsp:txBody>
      <dsp:txXfrm>
        <a:off x="1058686" y="1147573"/>
        <a:ext cx="9456913" cy="916611"/>
      </dsp:txXfrm>
    </dsp:sp>
    <dsp:sp modelId="{D90BE87B-BA0F-43A9-8FBA-08602C8A793F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47C8F1-A3AE-4C3E-AB7D-CCB1BA64CFAE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F84A1-839A-46BC-A346-299442189EB5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Fishbone diagram helps identifing possible causes of the issue.</a:t>
          </a:r>
          <a:endParaRPr lang="en-US" sz="2200" kern="1200"/>
        </a:p>
      </dsp:txBody>
      <dsp:txXfrm>
        <a:off x="1058686" y="2293338"/>
        <a:ext cx="9456913" cy="916611"/>
      </dsp:txXfrm>
    </dsp:sp>
    <dsp:sp modelId="{F94DBB29-9D8F-458C-8124-CA950CEDE11F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AB5C1E-D9EC-4E20-86E7-4E489AEE99A7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BE67C-55E2-4E5B-A852-CD8B516D11ED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Pestel analysis shows the external and internal factors, affecting the company.</a:t>
          </a:r>
          <a:endParaRPr lang="en-US" sz="2200" kern="1200"/>
        </a:p>
      </dsp:txBody>
      <dsp:txXfrm>
        <a:off x="1058686" y="3439103"/>
        <a:ext cx="9456913" cy="916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61D5FA-6239-42FD-974C-3F8DBF220AC5}">
      <dsp:nvSpPr>
        <dsp:cNvPr id="0" name=""/>
        <dsp:cNvSpPr/>
      </dsp:nvSpPr>
      <dsp:spPr>
        <a:xfrm>
          <a:off x="0" y="179284"/>
          <a:ext cx="10515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Kotler, P. and Keller, K.L., 2014. Philip Kotler. Astromax Entertainment.</a:t>
          </a:r>
        </a:p>
      </dsp:txBody>
      <dsp:txXfrm>
        <a:off x="36845" y="216129"/>
        <a:ext cx="10441910" cy="681087"/>
      </dsp:txXfrm>
    </dsp:sp>
    <dsp:sp modelId="{BADEA533-E5D5-4CCB-B573-8BBEA24C9AB9}">
      <dsp:nvSpPr>
        <dsp:cNvPr id="0" name=""/>
        <dsp:cNvSpPr/>
      </dsp:nvSpPr>
      <dsp:spPr>
        <a:xfrm>
          <a:off x="0" y="988782"/>
          <a:ext cx="10515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Ishikawa, K. and Loftus, J.H., 1990. </a:t>
          </a:r>
          <a:r>
            <a:rPr lang="en-US" sz="1900" i="1" kern="1200"/>
            <a:t>Introduction to quality control</a:t>
          </a:r>
          <a:r>
            <a:rPr lang="en-US" sz="1900" kern="1200"/>
            <a:t> (Vol. 98). Tokyo: 3A Corporation.</a:t>
          </a:r>
        </a:p>
      </dsp:txBody>
      <dsp:txXfrm>
        <a:off x="36845" y="1025627"/>
        <a:ext cx="10441910" cy="681087"/>
      </dsp:txXfrm>
    </dsp:sp>
    <dsp:sp modelId="{117AD8FC-BB12-4E2F-85D5-2E9277AA6414}">
      <dsp:nvSpPr>
        <dsp:cNvPr id="0" name=""/>
        <dsp:cNvSpPr/>
      </dsp:nvSpPr>
      <dsp:spPr>
        <a:xfrm>
          <a:off x="0" y="1798280"/>
          <a:ext cx="10515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Aguilar, F.J., 1967. Scanning the business environment. </a:t>
          </a:r>
          <a:r>
            <a:rPr lang="en-US" sz="1900" i="1" kern="1200"/>
            <a:t>(No Title)</a:t>
          </a:r>
          <a:r>
            <a:rPr lang="en-US" sz="1900" kern="1200"/>
            <a:t>.</a:t>
          </a:r>
        </a:p>
      </dsp:txBody>
      <dsp:txXfrm>
        <a:off x="36845" y="1835125"/>
        <a:ext cx="10441910" cy="681087"/>
      </dsp:txXfrm>
    </dsp:sp>
    <dsp:sp modelId="{CAFC5895-D440-4F58-9888-DA6B712F99BC}">
      <dsp:nvSpPr>
        <dsp:cNvPr id="0" name=""/>
        <dsp:cNvSpPr/>
      </dsp:nvSpPr>
      <dsp:spPr>
        <a:xfrm>
          <a:off x="0" y="2607777"/>
          <a:ext cx="10515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Issa, T., Chang, V.S. and Issa, T., 2010. Sustainable business strategies and PESTEL framework’.</a:t>
          </a:r>
        </a:p>
      </dsp:txBody>
      <dsp:txXfrm>
        <a:off x="36845" y="2644622"/>
        <a:ext cx="10441910" cy="681087"/>
      </dsp:txXfrm>
    </dsp:sp>
    <dsp:sp modelId="{06ADC401-AA71-4CA1-A1AF-A8FADC58E5B4}">
      <dsp:nvSpPr>
        <dsp:cNvPr id="0" name=""/>
        <dsp:cNvSpPr/>
      </dsp:nvSpPr>
      <dsp:spPr>
        <a:xfrm>
          <a:off x="0" y="3417275"/>
          <a:ext cx="10515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Soelton, M., Noermijati, N., Rohman, F. and Mugiono, M., 2023. To improve the quality management of children welfare institutions and provide better services. </a:t>
          </a:r>
          <a:r>
            <a:rPr lang="en-US" sz="1900" i="1" kern="1200"/>
            <a:t>Calitatea</a:t>
          </a:r>
          <a:r>
            <a:rPr lang="en-US" sz="1900" kern="1200"/>
            <a:t>, </a:t>
          </a:r>
          <a:r>
            <a:rPr lang="en-US" sz="1900" i="1" kern="1200"/>
            <a:t>24</a:t>
          </a:r>
          <a:r>
            <a:rPr lang="en-US" sz="1900" kern="1200"/>
            <a:t>(195), pp.295-302.</a:t>
          </a:r>
        </a:p>
      </dsp:txBody>
      <dsp:txXfrm>
        <a:off x="36845" y="3454120"/>
        <a:ext cx="10441910" cy="681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7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014984" y="2377009"/>
            <a:ext cx="10158984" cy="36728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Student Name: Izabela-Valentina Maruntelu</a:t>
            </a:r>
            <a:endParaRPr lang="en-US" sz="20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Student ID: 2515782	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Lecturer’s Name: 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Module Code: </a:t>
            </a:r>
            <a:r>
              <a:rPr lang="en-US" sz="1400" dirty="0">
                <a:solidFill>
                  <a:schemeClr val="bg1"/>
                </a:solidFill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Module Name: </a:t>
            </a:r>
            <a:r>
              <a:rPr lang="en-US" sz="1400" dirty="0">
                <a:solidFill>
                  <a:schemeClr val="bg1"/>
                </a:solidFill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Component 1: </a:t>
            </a: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Overview of my presentation. </a:t>
            </a:r>
            <a:endParaRPr lang="en-GB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Donut">
            <a:extLst>
              <a:ext uri="{FF2B5EF4-FFF2-40B4-BE49-F238E27FC236}">
                <a16:creationId xmlns:a16="http://schemas.microsoft.com/office/drawing/2014/main" id="{0D9736B2-1F75-13D8-8B11-D22B044A4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morning. My name is, Izabela-Valentina Maruntelu.</a:t>
            </a: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/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2"/>
              </a:solidFill>
            </a:endParaRP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ASIL'S BAKERY, Bath - Restaurant Reviews, Photos &amp; Phone Number ...">
            <a:extLst>
              <a:ext uri="{FF2B5EF4-FFF2-40B4-BE49-F238E27FC236}">
                <a16:creationId xmlns:a16="http://schemas.microsoft.com/office/drawing/2014/main" id="{D946F1C3-D378-38E9-9928-256CA2102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89" r="3441" b="1"/>
          <a:stretch>
            <a:fillRect/>
          </a:stretch>
        </p:blipFill>
        <p:spPr bwMode="auto">
          <a:xfrm>
            <a:off x="20" y="10"/>
            <a:ext cx="845029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100" b="1" u="sng" dirty="0">
                <a:solidFill>
                  <a:srgbClr val="FFFFFF"/>
                </a:solidFill>
              </a:rPr>
              <a:t>Basil's bakery was a small independent bakery located in Coventry, Gallegher retail park.</a:t>
            </a:r>
            <a:br>
              <a:rPr lang="en-US" sz="2100" b="1" u="sng" dirty="0">
                <a:ea typeface="Calibri Light"/>
                <a:cs typeface="Calibri Light"/>
              </a:rPr>
            </a:br>
            <a:r>
              <a:rPr lang="en-US" sz="2100" b="1" u="sng" dirty="0">
                <a:solidFill>
                  <a:srgbClr val="FFFFFF"/>
                </a:solidFill>
                <a:ea typeface="Calibri Light"/>
                <a:cs typeface="Calibri Light"/>
              </a:rPr>
              <a:t>In 2020, the footfall and sales decreased, because of the lockdown.</a:t>
            </a:r>
            <a:br>
              <a:rPr lang="en-US" sz="2100" b="1" u="sng" dirty="0">
                <a:ea typeface="Calibri Light"/>
                <a:cs typeface="Calibri Light"/>
              </a:rPr>
            </a:br>
            <a:endParaRPr lang="en-US" sz="2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 descr="Portrait of Bath: Basil's Bakery - The Bath Magazine">
            <a:extLst>
              <a:ext uri="{FF2B5EF4-FFF2-40B4-BE49-F238E27FC236}">
                <a16:creationId xmlns:a16="http://schemas.microsoft.com/office/drawing/2014/main" id="{2BAE7B17-E735-070A-F9C2-46CAD8976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" r="6476"/>
          <a:stretch>
            <a:fillRect/>
          </a:stretch>
        </p:blipFill>
        <p:spPr bwMode="auto"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/>
                <a:cs typeface="Arial"/>
              </a:rPr>
              <a:t>Issues impacting the Basil's bakery</a:t>
            </a:r>
            <a:endParaRPr lang="en-GB" sz="29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1CB67B-8D99-F60C-C014-3DFFF3B4E9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1730699"/>
              </p:ext>
            </p:extLst>
          </p:nvPr>
        </p:nvGraphicFramePr>
        <p:xfrm>
          <a:off x="1453502" y="2991403"/>
          <a:ext cx="81280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25642464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9678210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Internal issues(more control)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issues( less contro</a:t>
                      </a:r>
                      <a:r>
                        <a:rPr lang="en-GB"/>
                        <a:t>l)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18977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Using only organic </a:t>
                      </a:r>
                      <a:r>
                        <a:rPr lang="en-GB"/>
                        <a:t>ingredients 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Restriction during lockdowns.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809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Staffing issues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Office people starting to work from home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684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Not able to handle pre-orders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location remaining vacant because of the shops closing.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58534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Struggling during busy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Dead crops, having effects on the organic </a:t>
                      </a:r>
                      <a:r>
                        <a:rPr lang="en-GB"/>
                        <a:t>ingredient</a:t>
                      </a:r>
                      <a:r>
                        <a:rPr lang="en-GB" dirty="0"/>
                        <a:t> prices.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7069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cs typeface="Arial"/>
              </a:rPr>
              <a:t>A PESTEL Framework is a strategic analysis tool used to understand the</a:t>
            </a:r>
            <a:r>
              <a:rPr lang="en-GB" sz="1100" b="1">
                <a:latin typeface="Arial"/>
                <a:cs typeface="Arial"/>
              </a:rPr>
              <a:t> external factors</a:t>
            </a:r>
            <a:r>
              <a:rPr lang="en-GB" sz="1100">
                <a:latin typeface="Arial"/>
                <a:cs typeface="Arial"/>
              </a:rPr>
              <a:t> that can affect an organization, industry project, or investment. It helps businesses identify opportunities, threats, and trends in the broader environment. (Kotler and Keller, 2014)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P</a:t>
            </a:r>
            <a:r>
              <a:rPr lang="en-GB" sz="1100">
                <a:latin typeface="Gabriola"/>
                <a:ea typeface="Calibri"/>
                <a:cs typeface="Calibri"/>
              </a:rPr>
              <a:t>olitical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E</a:t>
            </a:r>
            <a:r>
              <a:rPr lang="en-GB" sz="1100">
                <a:latin typeface="Gabriola"/>
                <a:ea typeface="Calibri"/>
                <a:cs typeface="Calibri"/>
              </a:rPr>
              <a:t>conomic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S</a:t>
            </a:r>
            <a:r>
              <a:rPr lang="en-GB" sz="1100">
                <a:latin typeface="Gabriola"/>
                <a:ea typeface="Calibri"/>
                <a:cs typeface="Calibri"/>
              </a:rPr>
              <a:t>ocial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T</a:t>
            </a:r>
            <a:r>
              <a:rPr lang="en-GB" sz="1100">
                <a:latin typeface="Gabriola"/>
                <a:ea typeface="Calibri"/>
                <a:cs typeface="Calibri"/>
              </a:rPr>
              <a:t>echnological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E</a:t>
            </a:r>
            <a:r>
              <a:rPr lang="en-GB" sz="1100">
                <a:latin typeface="Gabriola"/>
                <a:ea typeface="Calibri"/>
                <a:cs typeface="Calibri"/>
              </a:rPr>
              <a:t>nvironmental</a:t>
            </a:r>
          </a:p>
          <a:p>
            <a:pPr lvl="1"/>
            <a:r>
              <a:rPr lang="en-GB" sz="1100" b="1">
                <a:latin typeface="Gabriola"/>
                <a:ea typeface="Calibri"/>
                <a:cs typeface="Calibri"/>
              </a:rPr>
              <a:t>L</a:t>
            </a:r>
            <a:r>
              <a:rPr lang="en-GB" sz="1100">
                <a:latin typeface="Gabriola"/>
                <a:ea typeface="Calibri"/>
                <a:cs typeface="Calibri"/>
              </a:rPr>
              <a:t>egal</a:t>
            </a:r>
          </a:p>
          <a:p>
            <a:pPr lvl="1"/>
            <a:r>
              <a:rPr lang="en-GB" sz="1100" dirty="0">
                <a:latin typeface="Calibri"/>
                <a:ea typeface="Calibri"/>
                <a:cs typeface="Calibri"/>
              </a:rPr>
              <a:t>It is used because organizations don't operate in isolation. External changes such as new laws, economic downturns, technological breakthroughs. </a:t>
            </a:r>
          </a:p>
          <a:p>
            <a:pPr lvl="1"/>
            <a:r>
              <a:rPr lang="en-GB" sz="1100">
                <a:latin typeface="Arial"/>
                <a:cs typeface="Arial"/>
              </a:rPr>
              <a:t>It can be used in many setting where people need to understand how external factors might affect an organization, or projects.</a:t>
            </a:r>
          </a:p>
          <a:p>
            <a:pPr lvl="1"/>
            <a:r>
              <a:rPr lang="en-GB" sz="1100">
                <a:latin typeface="Arial"/>
                <a:cs typeface="Arial"/>
              </a:rPr>
              <a:t>The benefits of this framework provides a structured way to analyze the external environment rather than relying on assumpions.</a:t>
            </a:r>
          </a:p>
          <a:p>
            <a:pPr marL="457200" lvl="1" indent="0">
              <a:buNone/>
            </a:pPr>
            <a:endParaRPr lang="en-GB" sz="110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A 3D pattern of ring shapes connected by lines">
            <a:extLst>
              <a:ext uri="{FF2B5EF4-FFF2-40B4-BE49-F238E27FC236}">
                <a16:creationId xmlns:a16="http://schemas.microsoft.com/office/drawing/2014/main" id="{D06ED0C8-7762-EBB0-D22E-A383BCEB35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42" r="45579" b="7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084679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Lockdown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Business rates.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His bills and insurance are high in price.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People starting to work from home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Less people visi</a:t>
                      </a:r>
                      <a:r>
                        <a:rPr lang="en-GB" sz="1400" b="1"/>
                        <a:t>ting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Buyers are demandin</a:t>
                      </a:r>
                      <a:r>
                        <a:rPr lang="en-GB" sz="1400" b="1"/>
                        <a:t>g delivery services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Restrictions given by </a:t>
                      </a:r>
                      <a:r>
                        <a:rPr lang="en-GB" sz="1400" b="1"/>
                        <a:t>government during lockdown 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400" b="1"/>
                        <a:t>Organic ingredients 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 u="sng">
                <a:solidFill>
                  <a:schemeClr val="tx2"/>
                </a:solidFill>
                <a:latin typeface="Arial"/>
                <a:cs typeface="Arial"/>
              </a:rPr>
              <a:t> Critique of the Cause-and-Effect model</a:t>
            </a:r>
            <a:endParaRPr lang="en-GB" sz="330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18" name="Graphic 17" descr="Error">
            <a:extLst>
              <a:ext uri="{FF2B5EF4-FFF2-40B4-BE49-F238E27FC236}">
                <a16:creationId xmlns:a16="http://schemas.microsoft.com/office/drawing/2014/main" id="{7B116465-5879-F1D8-463B-90FF66925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/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Fishbone diagram is used to identify the causes of an identified problem (Ishikawa, 1990)</a:t>
            </a:r>
          </a:p>
          <a:p>
            <a:pPr lvl="1"/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Arial"/>
              </a:rPr>
              <a:t>Used to see the root cause of problem in business and operations.</a:t>
            </a:r>
          </a:p>
          <a:p>
            <a:pPr lvl="1"/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It can be used in business operations. A company investigates why customer complaints have increased.</a:t>
            </a:r>
          </a:p>
          <a:p>
            <a:pPr lvl="1"/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The criticisms of this model is that it does not prove cause and effect as the model identifies </a:t>
            </a: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possible causes</a:t>
            </a:r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, not actual causes.</a:t>
            </a:r>
          </a:p>
          <a:p>
            <a:pPr marL="457200" lvl="1" indent="0">
              <a:buNone/>
            </a:pPr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  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declines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Shopping centre is much quieter now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business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Losing loyal customers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workers working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Insurance is considerable high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waiting time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costs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Stock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is unpredictable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able to answer the phone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Delivery service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pre-order service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100" b="1" u="sng">
                <a:latin typeface="Arial"/>
                <a:cs typeface="Arial"/>
              </a:rPr>
              <a:t>My Key Findings </a:t>
            </a:r>
            <a:br>
              <a:rPr lang="en-GB" sz="31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D1D520-B99E-E316-4B0E-CA75B0378C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43138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graphicFrame>
        <p:nvGraphicFramePr>
          <p:cNvPr id="31" name="Content Placeholder 4">
            <a:extLst>
              <a:ext uri="{FF2B5EF4-FFF2-40B4-BE49-F238E27FC236}">
                <a16:creationId xmlns:a16="http://schemas.microsoft.com/office/drawing/2014/main" id="{CDC72CF5-35F2-B686-B69A-17EBF88C4D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21" name="Picture 20" descr="Close up image of hands applauding">
            <a:extLst>
              <a:ext uri="{FF2B5EF4-FFF2-40B4-BE49-F238E27FC236}">
                <a16:creationId xmlns:a16="http://schemas.microsoft.com/office/drawing/2014/main" id="{D73C0C97-4DF1-C4CC-14EF-D53F6C1B1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01" r="1340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89" r="1" b="1"/>
          <a:stretch>
            <a:fillRect/>
          </a:stretch>
        </p:blipFill>
        <p:spPr bwMode="auto">
          <a:xfrm>
            <a:off x="1155556" y="637762"/>
            <a:ext cx="9889765" cy="357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649" y="4750698"/>
            <a:ext cx="4310672" cy="1463834"/>
          </a:xfrm>
        </p:spPr>
        <p:txBody>
          <a:bodyPr>
            <a:normAutofit/>
          </a:bodyPr>
          <a:lstStyle/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21720A8-CF9C-415C-9808-1AE1FD6302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901b7179-a49d-4669-ab88-101a0e80079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2098</TotalTime>
  <Words>719</Words>
  <Application>Microsoft Office PowerPoint</Application>
  <PresentationFormat>Widescreen</PresentationFormat>
  <Paragraphs>120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Gabriola</vt:lpstr>
      <vt:lpstr>Wingdings</vt:lpstr>
      <vt:lpstr>Office Theme</vt:lpstr>
      <vt:lpstr>PowerPoint Presentation</vt:lpstr>
      <vt:lpstr> Overview of my presentation. </vt:lpstr>
      <vt:lpstr>Basil's bakery was a small independent bakery located in Coventry, Gallegher retail park. In 2020, the footfall and sales decreased, because of the lockdown. </vt:lpstr>
      <vt:lpstr>Issues impacting the Basil's bakery</vt:lpstr>
      <vt:lpstr>PowerPoint Presentation</vt:lpstr>
      <vt:lpstr>  Provide an application and discuss the information provided in your PESTEL Framework  (approx. 1 minute 30 seconds).  </vt:lpstr>
      <vt:lpstr> Critique of the Cause-and-Effect model</vt:lpstr>
      <vt:lpstr>PowerPoint Presentation</vt:lpstr>
      <vt:lpstr>My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Izabela-Valentina Maruntelu (2515782)</cp:lastModifiedBy>
  <cp:revision>484</cp:revision>
  <dcterms:created xsi:type="dcterms:W3CDTF">2024-01-29T11:42:05Z</dcterms:created>
  <dcterms:modified xsi:type="dcterms:W3CDTF">2026-06-14T11:12:59Z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