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Default Extension="gif&amp;ehk=2MB"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84" r:id="rId3"/>
    <p:sldId id="363" r:id="rId4"/>
    <p:sldId id="282" r:id="rId5"/>
    <p:sldId id="357" r:id="rId6"/>
    <p:sldId id="362" r:id="rId7"/>
    <p:sldId id="365" r:id="rId8"/>
    <p:sldId id="361" r:id="rId9"/>
    <p:sldId id="286" r:id="rId10"/>
    <p:sldId id="336" r:id="rId11"/>
    <p:sldId id="283" r:id="rId12"/>
    <p:sldId id="338" r:id="rId13"/>
    <p:sldId id="288" r:id="rId14"/>
    <p:sldId id="364" r:id="rId15"/>
    <p:sldId id="287" r:id="rId16"/>
    <p:sldId id="366" r:id="rId17"/>
    <p:sldId id="289" r:id="rId18"/>
    <p:sldId id="305"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M" lastIdx="2" clrIdx="0">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84552" autoAdjust="0"/>
  </p:normalViewPr>
  <p:slideViewPr>
    <p:cSldViewPr snapToGrid="0">
      <p:cViewPr varScale="1">
        <p:scale>
          <a:sx n="77" d="100"/>
          <a:sy n="77" d="100"/>
        </p:scale>
        <p:origin x="366"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9-12T10:00:17.566" idx="1">
    <p:pos x="10" y="10"/>
    <p:text/>
    <p:extLst>
      <p:ext uri="{C676402C-5697-4E1C-873F-D02D1690AC5C}">
        <p15:threadingInfo xmlns:p15="http://schemas.microsoft.com/office/powerpoint/2012/main" timeZoneBias="-60"/>
      </p:ext>
    </p:extLst>
  </p:cm>
  <p:cm authorId="1" dt="2018-09-12T10:01:48.227" idx="2">
    <p:pos x="146" y="146"/>
    <p:text>May need to add QTS standards. Double-check with Rachel so that there is consistency between different parts of the module.</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FC842B-9468-4866-B5BF-949E2B52BD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02D2BF66-C656-4B2B-B404-43BEB052EC9A}">
      <dgm:prSet phldrT="[Text]"/>
      <dgm:spPr/>
      <dgm:t>
        <a:bodyPr/>
        <a:lstStyle/>
        <a:p>
          <a:r>
            <a:rPr lang="en-GB" dirty="0"/>
            <a:t>Oracy</a:t>
          </a:r>
        </a:p>
      </dgm:t>
    </dgm:pt>
    <dgm:pt modelId="{D3E7C799-8AEF-4242-B039-7BE85BB04C25}" type="parTrans" cxnId="{9CCA4E7A-03E0-4989-922B-50331470A87D}">
      <dgm:prSet/>
      <dgm:spPr/>
      <dgm:t>
        <a:bodyPr/>
        <a:lstStyle/>
        <a:p>
          <a:endParaRPr lang="en-GB"/>
        </a:p>
      </dgm:t>
    </dgm:pt>
    <dgm:pt modelId="{66B8F683-0DFD-4992-9E76-667DBA108C45}" type="sibTrans" cxnId="{9CCA4E7A-03E0-4989-922B-50331470A87D}">
      <dgm:prSet/>
      <dgm:spPr/>
      <dgm:t>
        <a:bodyPr/>
        <a:lstStyle/>
        <a:p>
          <a:endParaRPr lang="en-GB" dirty="0"/>
        </a:p>
      </dgm:t>
    </dgm:pt>
    <dgm:pt modelId="{1B8B638B-4B38-4B33-AD71-610088A48DEF}">
      <dgm:prSet phldrT="[Text]"/>
      <dgm:spPr>
        <a:solidFill>
          <a:schemeClr val="accent1">
            <a:lumMod val="40000"/>
            <a:lumOff val="60000"/>
          </a:schemeClr>
        </a:solidFill>
      </dgm:spPr>
      <dgm:t>
        <a:bodyPr/>
        <a:lstStyle/>
        <a:p>
          <a:r>
            <a:rPr lang="en-GB" dirty="0"/>
            <a:t>Writing</a:t>
          </a:r>
        </a:p>
      </dgm:t>
    </dgm:pt>
    <dgm:pt modelId="{B494904E-7469-4F66-A209-343D81AA11D6}" type="parTrans" cxnId="{31389EDB-3875-4617-8636-FE7BB3E00ECD}">
      <dgm:prSet/>
      <dgm:spPr/>
      <dgm:t>
        <a:bodyPr/>
        <a:lstStyle/>
        <a:p>
          <a:endParaRPr lang="en-GB"/>
        </a:p>
      </dgm:t>
    </dgm:pt>
    <dgm:pt modelId="{FD926584-806E-42BA-B948-EFF97AF695AF}" type="sibTrans" cxnId="{31389EDB-3875-4617-8636-FE7BB3E00ECD}">
      <dgm:prSet/>
      <dgm:spPr/>
      <dgm:t>
        <a:bodyPr/>
        <a:lstStyle/>
        <a:p>
          <a:endParaRPr lang="en-GB" dirty="0"/>
        </a:p>
      </dgm:t>
    </dgm:pt>
    <dgm:pt modelId="{65035417-F45A-4FAE-B3CB-8D6F489AC5E0}">
      <dgm:prSet phldrT="[Text]"/>
      <dgm:spPr>
        <a:solidFill>
          <a:srgbClr val="00B0F0"/>
        </a:solidFill>
      </dgm:spPr>
      <dgm:t>
        <a:bodyPr/>
        <a:lstStyle/>
        <a:p>
          <a:r>
            <a:rPr lang="en-GB" dirty="0"/>
            <a:t>Reading</a:t>
          </a:r>
        </a:p>
      </dgm:t>
    </dgm:pt>
    <dgm:pt modelId="{C041C9CE-C910-4EEC-BF21-DC30B10E19E6}" type="parTrans" cxnId="{D4293C3D-F348-426A-B0D9-D755001C3C0F}">
      <dgm:prSet/>
      <dgm:spPr/>
      <dgm:t>
        <a:bodyPr/>
        <a:lstStyle/>
        <a:p>
          <a:endParaRPr lang="en-GB"/>
        </a:p>
      </dgm:t>
    </dgm:pt>
    <dgm:pt modelId="{B776E118-9061-4E41-AE5A-6412CCB2125B}" type="sibTrans" cxnId="{D4293C3D-F348-426A-B0D9-D755001C3C0F}">
      <dgm:prSet/>
      <dgm:spPr/>
      <dgm:t>
        <a:bodyPr/>
        <a:lstStyle/>
        <a:p>
          <a:endParaRPr lang="en-GB" dirty="0"/>
        </a:p>
      </dgm:t>
    </dgm:pt>
    <dgm:pt modelId="{BD86E0CA-2FE3-4D36-A014-D1A39284F18B}" type="pres">
      <dgm:prSet presAssocID="{8AFC842B-9468-4866-B5BF-949E2B52BD70}" presName="Name0" presStyleCnt="0">
        <dgm:presLayoutVars>
          <dgm:dir/>
          <dgm:resizeHandles val="exact"/>
        </dgm:presLayoutVars>
      </dgm:prSet>
      <dgm:spPr/>
      <dgm:t>
        <a:bodyPr/>
        <a:lstStyle/>
        <a:p>
          <a:endParaRPr lang="en-US"/>
        </a:p>
      </dgm:t>
    </dgm:pt>
    <dgm:pt modelId="{B579662D-6A7A-4E34-98EF-D735032D389B}" type="pres">
      <dgm:prSet presAssocID="{02D2BF66-C656-4B2B-B404-43BEB052EC9A}" presName="node" presStyleLbl="node1" presStyleIdx="0" presStyleCnt="3">
        <dgm:presLayoutVars>
          <dgm:bulletEnabled val="1"/>
        </dgm:presLayoutVars>
      </dgm:prSet>
      <dgm:spPr/>
      <dgm:t>
        <a:bodyPr/>
        <a:lstStyle/>
        <a:p>
          <a:endParaRPr lang="en-US"/>
        </a:p>
      </dgm:t>
    </dgm:pt>
    <dgm:pt modelId="{1DC82628-2B03-4216-819A-88B0D062C31D}" type="pres">
      <dgm:prSet presAssocID="{66B8F683-0DFD-4992-9E76-667DBA108C45}" presName="sibTrans" presStyleLbl="sibTrans2D1" presStyleIdx="0" presStyleCnt="3"/>
      <dgm:spPr/>
      <dgm:t>
        <a:bodyPr/>
        <a:lstStyle/>
        <a:p>
          <a:endParaRPr lang="en-US"/>
        </a:p>
      </dgm:t>
    </dgm:pt>
    <dgm:pt modelId="{D261A90E-7C37-4D35-A721-8DEEE1C07F23}" type="pres">
      <dgm:prSet presAssocID="{66B8F683-0DFD-4992-9E76-667DBA108C45}" presName="connectorText" presStyleLbl="sibTrans2D1" presStyleIdx="0" presStyleCnt="3"/>
      <dgm:spPr/>
      <dgm:t>
        <a:bodyPr/>
        <a:lstStyle/>
        <a:p>
          <a:endParaRPr lang="en-US"/>
        </a:p>
      </dgm:t>
    </dgm:pt>
    <dgm:pt modelId="{8AB9271D-1B1A-4C04-85AF-2A3EF0A1CBD6}" type="pres">
      <dgm:prSet presAssocID="{1B8B638B-4B38-4B33-AD71-610088A48DEF}" presName="node" presStyleLbl="node1" presStyleIdx="1" presStyleCnt="3">
        <dgm:presLayoutVars>
          <dgm:bulletEnabled val="1"/>
        </dgm:presLayoutVars>
      </dgm:prSet>
      <dgm:spPr/>
      <dgm:t>
        <a:bodyPr/>
        <a:lstStyle/>
        <a:p>
          <a:endParaRPr lang="en-US"/>
        </a:p>
      </dgm:t>
    </dgm:pt>
    <dgm:pt modelId="{E3C5E91D-B160-4535-A02C-94D4BBFCADC2}" type="pres">
      <dgm:prSet presAssocID="{FD926584-806E-42BA-B948-EFF97AF695AF}" presName="sibTrans" presStyleLbl="sibTrans2D1" presStyleIdx="1" presStyleCnt="3"/>
      <dgm:spPr/>
      <dgm:t>
        <a:bodyPr/>
        <a:lstStyle/>
        <a:p>
          <a:endParaRPr lang="en-US"/>
        </a:p>
      </dgm:t>
    </dgm:pt>
    <dgm:pt modelId="{9BE8A602-C99F-4D39-B5B8-AEBF47C6F0F2}" type="pres">
      <dgm:prSet presAssocID="{FD926584-806E-42BA-B948-EFF97AF695AF}" presName="connectorText" presStyleLbl="sibTrans2D1" presStyleIdx="1" presStyleCnt="3"/>
      <dgm:spPr/>
      <dgm:t>
        <a:bodyPr/>
        <a:lstStyle/>
        <a:p>
          <a:endParaRPr lang="en-US"/>
        </a:p>
      </dgm:t>
    </dgm:pt>
    <dgm:pt modelId="{B329296D-8D4B-4DBC-9F6A-56B71E465684}" type="pres">
      <dgm:prSet presAssocID="{65035417-F45A-4FAE-B3CB-8D6F489AC5E0}" presName="node" presStyleLbl="node1" presStyleIdx="2" presStyleCnt="3">
        <dgm:presLayoutVars>
          <dgm:bulletEnabled val="1"/>
        </dgm:presLayoutVars>
      </dgm:prSet>
      <dgm:spPr/>
      <dgm:t>
        <a:bodyPr/>
        <a:lstStyle/>
        <a:p>
          <a:endParaRPr lang="en-US"/>
        </a:p>
      </dgm:t>
    </dgm:pt>
    <dgm:pt modelId="{25803A61-5810-4A66-AD1F-CE4304BA3520}" type="pres">
      <dgm:prSet presAssocID="{B776E118-9061-4E41-AE5A-6412CCB2125B}" presName="sibTrans" presStyleLbl="sibTrans2D1" presStyleIdx="2" presStyleCnt="3"/>
      <dgm:spPr/>
      <dgm:t>
        <a:bodyPr/>
        <a:lstStyle/>
        <a:p>
          <a:endParaRPr lang="en-US"/>
        </a:p>
      </dgm:t>
    </dgm:pt>
    <dgm:pt modelId="{032EDDE2-76F2-407E-8C4D-2F41D7A731BF}" type="pres">
      <dgm:prSet presAssocID="{B776E118-9061-4E41-AE5A-6412CCB2125B}" presName="connectorText" presStyleLbl="sibTrans2D1" presStyleIdx="2" presStyleCnt="3"/>
      <dgm:spPr/>
      <dgm:t>
        <a:bodyPr/>
        <a:lstStyle/>
        <a:p>
          <a:endParaRPr lang="en-US"/>
        </a:p>
      </dgm:t>
    </dgm:pt>
  </dgm:ptLst>
  <dgm:cxnLst>
    <dgm:cxn modelId="{D4293C3D-F348-426A-B0D9-D755001C3C0F}" srcId="{8AFC842B-9468-4866-B5BF-949E2B52BD70}" destId="{65035417-F45A-4FAE-B3CB-8D6F489AC5E0}" srcOrd="2" destOrd="0" parTransId="{C041C9CE-C910-4EEC-BF21-DC30B10E19E6}" sibTransId="{B776E118-9061-4E41-AE5A-6412CCB2125B}"/>
    <dgm:cxn modelId="{2857AEC0-AEDE-40F1-B7AB-8265F9CCEB9E}" type="presOf" srcId="{8AFC842B-9468-4866-B5BF-949E2B52BD70}" destId="{BD86E0CA-2FE3-4D36-A014-D1A39284F18B}" srcOrd="0" destOrd="0" presId="urn:microsoft.com/office/officeart/2005/8/layout/cycle7"/>
    <dgm:cxn modelId="{2A7FE3C9-8491-4EA3-B7C9-88A8E0CF9EF9}" type="presOf" srcId="{66B8F683-0DFD-4992-9E76-667DBA108C45}" destId="{1DC82628-2B03-4216-819A-88B0D062C31D}" srcOrd="0" destOrd="0" presId="urn:microsoft.com/office/officeart/2005/8/layout/cycle7"/>
    <dgm:cxn modelId="{B581D95D-B44B-4EA4-8C2E-29CC585D6666}" type="presOf" srcId="{B776E118-9061-4E41-AE5A-6412CCB2125B}" destId="{032EDDE2-76F2-407E-8C4D-2F41D7A731BF}" srcOrd="1" destOrd="0" presId="urn:microsoft.com/office/officeart/2005/8/layout/cycle7"/>
    <dgm:cxn modelId="{3718925F-F06F-463A-84BA-04D1A6D060BA}" type="presOf" srcId="{65035417-F45A-4FAE-B3CB-8D6F489AC5E0}" destId="{B329296D-8D4B-4DBC-9F6A-56B71E465684}" srcOrd="0" destOrd="0" presId="urn:microsoft.com/office/officeart/2005/8/layout/cycle7"/>
    <dgm:cxn modelId="{9D10F21B-FC90-468E-B423-C75A1BDBEBA4}" type="presOf" srcId="{FD926584-806E-42BA-B948-EFF97AF695AF}" destId="{E3C5E91D-B160-4535-A02C-94D4BBFCADC2}" srcOrd="0" destOrd="0" presId="urn:microsoft.com/office/officeart/2005/8/layout/cycle7"/>
    <dgm:cxn modelId="{C5A907A9-CC74-4A9B-8299-9A8965EAD254}" type="presOf" srcId="{B776E118-9061-4E41-AE5A-6412CCB2125B}" destId="{25803A61-5810-4A66-AD1F-CE4304BA3520}" srcOrd="0" destOrd="0" presId="urn:microsoft.com/office/officeart/2005/8/layout/cycle7"/>
    <dgm:cxn modelId="{35A6C792-D554-41FA-9791-2CA130092CD9}" type="presOf" srcId="{FD926584-806E-42BA-B948-EFF97AF695AF}" destId="{9BE8A602-C99F-4D39-B5B8-AEBF47C6F0F2}" srcOrd="1" destOrd="0" presId="urn:microsoft.com/office/officeart/2005/8/layout/cycle7"/>
    <dgm:cxn modelId="{0FBC04E4-398D-43B2-A4AB-521B51D9119C}" type="presOf" srcId="{02D2BF66-C656-4B2B-B404-43BEB052EC9A}" destId="{B579662D-6A7A-4E34-98EF-D735032D389B}" srcOrd="0" destOrd="0" presId="urn:microsoft.com/office/officeart/2005/8/layout/cycle7"/>
    <dgm:cxn modelId="{31389EDB-3875-4617-8636-FE7BB3E00ECD}" srcId="{8AFC842B-9468-4866-B5BF-949E2B52BD70}" destId="{1B8B638B-4B38-4B33-AD71-610088A48DEF}" srcOrd="1" destOrd="0" parTransId="{B494904E-7469-4F66-A209-343D81AA11D6}" sibTransId="{FD926584-806E-42BA-B948-EFF97AF695AF}"/>
    <dgm:cxn modelId="{10FAC3C7-5E84-41BE-82E6-FB000E5BD0D1}" type="presOf" srcId="{66B8F683-0DFD-4992-9E76-667DBA108C45}" destId="{D261A90E-7C37-4D35-A721-8DEEE1C07F23}" srcOrd="1" destOrd="0" presId="urn:microsoft.com/office/officeart/2005/8/layout/cycle7"/>
    <dgm:cxn modelId="{CCDFD7B4-BACC-40CF-8795-0FC0B11AFAD2}" type="presOf" srcId="{1B8B638B-4B38-4B33-AD71-610088A48DEF}" destId="{8AB9271D-1B1A-4C04-85AF-2A3EF0A1CBD6}" srcOrd="0" destOrd="0" presId="urn:microsoft.com/office/officeart/2005/8/layout/cycle7"/>
    <dgm:cxn modelId="{9CCA4E7A-03E0-4989-922B-50331470A87D}" srcId="{8AFC842B-9468-4866-B5BF-949E2B52BD70}" destId="{02D2BF66-C656-4B2B-B404-43BEB052EC9A}" srcOrd="0" destOrd="0" parTransId="{D3E7C799-8AEF-4242-B039-7BE85BB04C25}" sibTransId="{66B8F683-0DFD-4992-9E76-667DBA108C45}"/>
    <dgm:cxn modelId="{CF04D2E7-C728-449B-B1E1-9658F0E72BF0}" type="presParOf" srcId="{BD86E0CA-2FE3-4D36-A014-D1A39284F18B}" destId="{B579662D-6A7A-4E34-98EF-D735032D389B}" srcOrd="0" destOrd="0" presId="urn:microsoft.com/office/officeart/2005/8/layout/cycle7"/>
    <dgm:cxn modelId="{B3834469-BBED-4C1B-97D9-5C6274F19CF5}" type="presParOf" srcId="{BD86E0CA-2FE3-4D36-A014-D1A39284F18B}" destId="{1DC82628-2B03-4216-819A-88B0D062C31D}" srcOrd="1" destOrd="0" presId="urn:microsoft.com/office/officeart/2005/8/layout/cycle7"/>
    <dgm:cxn modelId="{517C1317-DDCF-4505-AE90-B8742D9D7643}" type="presParOf" srcId="{1DC82628-2B03-4216-819A-88B0D062C31D}" destId="{D261A90E-7C37-4D35-A721-8DEEE1C07F23}" srcOrd="0" destOrd="0" presId="urn:microsoft.com/office/officeart/2005/8/layout/cycle7"/>
    <dgm:cxn modelId="{416FA8DA-CB1E-4460-9D55-5E1A23999D45}" type="presParOf" srcId="{BD86E0CA-2FE3-4D36-A014-D1A39284F18B}" destId="{8AB9271D-1B1A-4C04-85AF-2A3EF0A1CBD6}" srcOrd="2" destOrd="0" presId="urn:microsoft.com/office/officeart/2005/8/layout/cycle7"/>
    <dgm:cxn modelId="{7D874B80-1216-45F9-ABC5-4AC91B3E508E}" type="presParOf" srcId="{BD86E0CA-2FE3-4D36-A014-D1A39284F18B}" destId="{E3C5E91D-B160-4535-A02C-94D4BBFCADC2}" srcOrd="3" destOrd="0" presId="urn:microsoft.com/office/officeart/2005/8/layout/cycle7"/>
    <dgm:cxn modelId="{10774CF9-360F-4F7B-B103-2DCC77AD2C5E}" type="presParOf" srcId="{E3C5E91D-B160-4535-A02C-94D4BBFCADC2}" destId="{9BE8A602-C99F-4D39-B5B8-AEBF47C6F0F2}" srcOrd="0" destOrd="0" presId="urn:microsoft.com/office/officeart/2005/8/layout/cycle7"/>
    <dgm:cxn modelId="{3580AE7A-6266-4A1D-A4BF-7B1AE701613D}" type="presParOf" srcId="{BD86E0CA-2FE3-4D36-A014-D1A39284F18B}" destId="{B329296D-8D4B-4DBC-9F6A-56B71E465684}" srcOrd="4" destOrd="0" presId="urn:microsoft.com/office/officeart/2005/8/layout/cycle7"/>
    <dgm:cxn modelId="{96CE7BFF-460C-47B8-A12A-B9587B06D987}" type="presParOf" srcId="{BD86E0CA-2FE3-4D36-A014-D1A39284F18B}" destId="{25803A61-5810-4A66-AD1F-CE4304BA3520}" srcOrd="5" destOrd="0" presId="urn:microsoft.com/office/officeart/2005/8/layout/cycle7"/>
    <dgm:cxn modelId="{F3BDCD49-4EE7-415A-962B-FD0EFE490CD7}" type="presParOf" srcId="{25803A61-5810-4A66-AD1F-CE4304BA3520}" destId="{032EDDE2-76F2-407E-8C4D-2F41D7A731B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FF5848-9A6D-4F52-ACE8-EDD47680795D}" type="doc">
      <dgm:prSet loTypeId="urn:microsoft.com/office/officeart/2005/8/layout/pyramid2" loCatId="pyramid" qsTypeId="urn:microsoft.com/office/officeart/2005/8/quickstyle/simple1" qsCatId="simple" csTypeId="urn:microsoft.com/office/officeart/2005/8/colors/accent1_2" csCatId="accent1" phldr="1"/>
      <dgm:spPr/>
    </dgm:pt>
    <dgm:pt modelId="{85CFC15A-20FC-4FDD-A3D7-5752F017906D}">
      <dgm:prSet phldrT="[Text]"/>
      <dgm:spPr/>
      <dgm:t>
        <a:bodyPr/>
        <a:lstStyle/>
        <a:p>
          <a:r>
            <a:rPr lang="en-US" dirty="0">
              <a:latin typeface="+mj-lt"/>
            </a:rPr>
            <a:t>1 you would like me to change about this lecture</a:t>
          </a:r>
        </a:p>
      </dgm:t>
    </dgm:pt>
    <dgm:pt modelId="{29CF4038-CE7D-4BD9-AB5F-A3FBFF3B9E14}" type="parTrans" cxnId="{B1F0C4F3-4C87-41DA-88C6-B3835447D4FB}">
      <dgm:prSet/>
      <dgm:spPr/>
      <dgm:t>
        <a:bodyPr/>
        <a:lstStyle/>
        <a:p>
          <a:endParaRPr lang="en-US"/>
        </a:p>
      </dgm:t>
    </dgm:pt>
    <dgm:pt modelId="{89D52E20-1A50-4368-AEF4-9FE16F2A3ABE}" type="sibTrans" cxnId="{B1F0C4F3-4C87-41DA-88C6-B3835447D4FB}">
      <dgm:prSet/>
      <dgm:spPr/>
      <dgm:t>
        <a:bodyPr/>
        <a:lstStyle/>
        <a:p>
          <a:endParaRPr lang="en-US"/>
        </a:p>
      </dgm:t>
    </dgm:pt>
    <dgm:pt modelId="{246D14C4-1DD5-44C5-A9CA-8A8680DC47ED}">
      <dgm:prSet phldrT="[Text]"/>
      <dgm:spPr/>
      <dgm:t>
        <a:bodyPr/>
        <a:lstStyle/>
        <a:p>
          <a:r>
            <a:rPr lang="en-US" dirty="0">
              <a:latin typeface="+mj-lt"/>
            </a:rPr>
            <a:t>2 things you will do in the future</a:t>
          </a:r>
        </a:p>
      </dgm:t>
    </dgm:pt>
    <dgm:pt modelId="{424E2E92-93EB-4AE8-8D93-EEC10351E8AD}" type="parTrans" cxnId="{08464928-F487-44B4-B96B-764463357D00}">
      <dgm:prSet/>
      <dgm:spPr/>
      <dgm:t>
        <a:bodyPr/>
        <a:lstStyle/>
        <a:p>
          <a:endParaRPr lang="en-US"/>
        </a:p>
      </dgm:t>
    </dgm:pt>
    <dgm:pt modelId="{3AD550DD-4AD4-447B-AFC4-88370DA89910}" type="sibTrans" cxnId="{08464928-F487-44B4-B96B-764463357D00}">
      <dgm:prSet/>
      <dgm:spPr/>
      <dgm:t>
        <a:bodyPr/>
        <a:lstStyle/>
        <a:p>
          <a:endParaRPr lang="en-US"/>
        </a:p>
      </dgm:t>
    </dgm:pt>
    <dgm:pt modelId="{714AC9F5-A219-4F51-B10C-FDAE299E6D89}">
      <dgm:prSet phldrT="[Text]"/>
      <dgm:spPr/>
      <dgm:t>
        <a:bodyPr/>
        <a:lstStyle/>
        <a:p>
          <a:r>
            <a:rPr lang="en-US" dirty="0">
              <a:latin typeface="+mj-lt"/>
            </a:rPr>
            <a:t>3 things you have learnt</a:t>
          </a:r>
        </a:p>
      </dgm:t>
    </dgm:pt>
    <dgm:pt modelId="{9BE395CB-96E0-4CEB-9C01-E48734491121}" type="parTrans" cxnId="{617CA975-E56D-416B-8E40-F13EF72AC5DC}">
      <dgm:prSet/>
      <dgm:spPr/>
      <dgm:t>
        <a:bodyPr/>
        <a:lstStyle/>
        <a:p>
          <a:endParaRPr lang="en-US"/>
        </a:p>
      </dgm:t>
    </dgm:pt>
    <dgm:pt modelId="{33ABEECA-427D-4875-841F-FA1B6FD167B2}" type="sibTrans" cxnId="{617CA975-E56D-416B-8E40-F13EF72AC5DC}">
      <dgm:prSet/>
      <dgm:spPr/>
      <dgm:t>
        <a:bodyPr/>
        <a:lstStyle/>
        <a:p>
          <a:endParaRPr lang="en-US"/>
        </a:p>
      </dgm:t>
    </dgm:pt>
    <dgm:pt modelId="{AFC6AD0A-356F-42A3-85A0-AB2140444AB3}" type="pres">
      <dgm:prSet presAssocID="{CAFF5848-9A6D-4F52-ACE8-EDD47680795D}" presName="compositeShape" presStyleCnt="0">
        <dgm:presLayoutVars>
          <dgm:dir/>
          <dgm:resizeHandles/>
        </dgm:presLayoutVars>
      </dgm:prSet>
      <dgm:spPr/>
    </dgm:pt>
    <dgm:pt modelId="{AC90441E-083C-4D54-9470-FD0E05C3CA50}" type="pres">
      <dgm:prSet presAssocID="{CAFF5848-9A6D-4F52-ACE8-EDD47680795D}" presName="pyramid" presStyleLbl="node1" presStyleIdx="0" presStyleCnt="1"/>
      <dgm:spPr/>
    </dgm:pt>
    <dgm:pt modelId="{BED957EC-2FEC-42E4-894D-ED2BD4E2EA07}" type="pres">
      <dgm:prSet presAssocID="{CAFF5848-9A6D-4F52-ACE8-EDD47680795D}" presName="theList" presStyleCnt="0"/>
      <dgm:spPr/>
    </dgm:pt>
    <dgm:pt modelId="{2070A8C4-0ABB-473C-BEF9-3898C0B27C54}" type="pres">
      <dgm:prSet presAssocID="{85CFC15A-20FC-4FDD-A3D7-5752F017906D}" presName="aNode" presStyleLbl="fgAcc1" presStyleIdx="0" presStyleCnt="3">
        <dgm:presLayoutVars>
          <dgm:bulletEnabled val="1"/>
        </dgm:presLayoutVars>
      </dgm:prSet>
      <dgm:spPr/>
      <dgm:t>
        <a:bodyPr/>
        <a:lstStyle/>
        <a:p>
          <a:endParaRPr lang="en-US"/>
        </a:p>
      </dgm:t>
    </dgm:pt>
    <dgm:pt modelId="{3F55DDBC-245A-4738-B6F0-41D5760069B3}" type="pres">
      <dgm:prSet presAssocID="{85CFC15A-20FC-4FDD-A3D7-5752F017906D}" presName="aSpace" presStyleCnt="0"/>
      <dgm:spPr/>
    </dgm:pt>
    <dgm:pt modelId="{7DE126CA-6641-454F-8FC9-7B88936D607D}" type="pres">
      <dgm:prSet presAssocID="{246D14C4-1DD5-44C5-A9CA-8A8680DC47ED}" presName="aNode" presStyleLbl="fgAcc1" presStyleIdx="1" presStyleCnt="3">
        <dgm:presLayoutVars>
          <dgm:bulletEnabled val="1"/>
        </dgm:presLayoutVars>
      </dgm:prSet>
      <dgm:spPr/>
      <dgm:t>
        <a:bodyPr/>
        <a:lstStyle/>
        <a:p>
          <a:endParaRPr lang="en-US"/>
        </a:p>
      </dgm:t>
    </dgm:pt>
    <dgm:pt modelId="{291347A9-591B-4A9B-A46B-BC0E2EC87E17}" type="pres">
      <dgm:prSet presAssocID="{246D14C4-1DD5-44C5-A9CA-8A8680DC47ED}" presName="aSpace" presStyleCnt="0"/>
      <dgm:spPr/>
    </dgm:pt>
    <dgm:pt modelId="{D9BDD560-8910-4D70-BDA7-529FBF62A475}" type="pres">
      <dgm:prSet presAssocID="{714AC9F5-A219-4F51-B10C-FDAE299E6D89}" presName="aNode" presStyleLbl="fgAcc1" presStyleIdx="2" presStyleCnt="3">
        <dgm:presLayoutVars>
          <dgm:bulletEnabled val="1"/>
        </dgm:presLayoutVars>
      </dgm:prSet>
      <dgm:spPr/>
      <dgm:t>
        <a:bodyPr/>
        <a:lstStyle/>
        <a:p>
          <a:endParaRPr lang="en-US"/>
        </a:p>
      </dgm:t>
    </dgm:pt>
    <dgm:pt modelId="{35D28128-D0B9-4B83-9B57-F86D0D217329}" type="pres">
      <dgm:prSet presAssocID="{714AC9F5-A219-4F51-B10C-FDAE299E6D89}" presName="aSpace" presStyleCnt="0"/>
      <dgm:spPr/>
    </dgm:pt>
  </dgm:ptLst>
  <dgm:cxnLst>
    <dgm:cxn modelId="{F0FD7B11-E861-46DD-A84A-BF0BEF01FA6E}" type="presOf" srcId="{714AC9F5-A219-4F51-B10C-FDAE299E6D89}" destId="{D9BDD560-8910-4D70-BDA7-529FBF62A475}" srcOrd="0" destOrd="0" presId="urn:microsoft.com/office/officeart/2005/8/layout/pyramid2"/>
    <dgm:cxn modelId="{4A0EE3CC-423C-41F2-831F-2B9F2C6E1644}" type="presOf" srcId="{246D14C4-1DD5-44C5-A9CA-8A8680DC47ED}" destId="{7DE126CA-6641-454F-8FC9-7B88936D607D}" srcOrd="0" destOrd="0" presId="urn:microsoft.com/office/officeart/2005/8/layout/pyramid2"/>
    <dgm:cxn modelId="{B1F0C4F3-4C87-41DA-88C6-B3835447D4FB}" srcId="{CAFF5848-9A6D-4F52-ACE8-EDD47680795D}" destId="{85CFC15A-20FC-4FDD-A3D7-5752F017906D}" srcOrd="0" destOrd="0" parTransId="{29CF4038-CE7D-4BD9-AB5F-A3FBFF3B9E14}" sibTransId="{89D52E20-1A50-4368-AEF4-9FE16F2A3ABE}"/>
    <dgm:cxn modelId="{EEFD7397-0577-4F13-B38E-17B843B96113}" type="presOf" srcId="{85CFC15A-20FC-4FDD-A3D7-5752F017906D}" destId="{2070A8C4-0ABB-473C-BEF9-3898C0B27C54}" srcOrd="0" destOrd="0" presId="urn:microsoft.com/office/officeart/2005/8/layout/pyramid2"/>
    <dgm:cxn modelId="{08464928-F487-44B4-B96B-764463357D00}" srcId="{CAFF5848-9A6D-4F52-ACE8-EDD47680795D}" destId="{246D14C4-1DD5-44C5-A9CA-8A8680DC47ED}" srcOrd="1" destOrd="0" parTransId="{424E2E92-93EB-4AE8-8D93-EEC10351E8AD}" sibTransId="{3AD550DD-4AD4-447B-AFC4-88370DA89910}"/>
    <dgm:cxn modelId="{617CA975-E56D-416B-8E40-F13EF72AC5DC}" srcId="{CAFF5848-9A6D-4F52-ACE8-EDD47680795D}" destId="{714AC9F5-A219-4F51-B10C-FDAE299E6D89}" srcOrd="2" destOrd="0" parTransId="{9BE395CB-96E0-4CEB-9C01-E48734491121}" sibTransId="{33ABEECA-427D-4875-841F-FA1B6FD167B2}"/>
    <dgm:cxn modelId="{AB2F2980-1FE2-4E50-A713-16848FF415BF}" type="presOf" srcId="{CAFF5848-9A6D-4F52-ACE8-EDD47680795D}" destId="{AFC6AD0A-356F-42A3-85A0-AB2140444AB3}" srcOrd="0" destOrd="0" presId="urn:microsoft.com/office/officeart/2005/8/layout/pyramid2"/>
    <dgm:cxn modelId="{5A7A66A9-A83F-4D7B-B0EA-583931FC89F1}" type="presParOf" srcId="{AFC6AD0A-356F-42A3-85A0-AB2140444AB3}" destId="{AC90441E-083C-4D54-9470-FD0E05C3CA50}" srcOrd="0" destOrd="0" presId="urn:microsoft.com/office/officeart/2005/8/layout/pyramid2"/>
    <dgm:cxn modelId="{5AE44C61-BD8F-44A3-B9C7-BE7DDA1236C0}" type="presParOf" srcId="{AFC6AD0A-356F-42A3-85A0-AB2140444AB3}" destId="{BED957EC-2FEC-42E4-894D-ED2BD4E2EA07}" srcOrd="1" destOrd="0" presId="urn:microsoft.com/office/officeart/2005/8/layout/pyramid2"/>
    <dgm:cxn modelId="{75E2945E-E2F5-493D-A181-64D962643FB3}" type="presParOf" srcId="{BED957EC-2FEC-42E4-894D-ED2BD4E2EA07}" destId="{2070A8C4-0ABB-473C-BEF9-3898C0B27C54}" srcOrd="0" destOrd="0" presId="urn:microsoft.com/office/officeart/2005/8/layout/pyramid2"/>
    <dgm:cxn modelId="{524BF5F3-F229-4E61-9751-C880D179A12B}" type="presParOf" srcId="{BED957EC-2FEC-42E4-894D-ED2BD4E2EA07}" destId="{3F55DDBC-245A-4738-B6F0-41D5760069B3}" srcOrd="1" destOrd="0" presId="urn:microsoft.com/office/officeart/2005/8/layout/pyramid2"/>
    <dgm:cxn modelId="{EC461C28-D597-403F-98DD-5B6862423D9C}" type="presParOf" srcId="{BED957EC-2FEC-42E4-894D-ED2BD4E2EA07}" destId="{7DE126CA-6641-454F-8FC9-7B88936D607D}" srcOrd="2" destOrd="0" presId="urn:microsoft.com/office/officeart/2005/8/layout/pyramid2"/>
    <dgm:cxn modelId="{41B90000-2D24-455D-82CF-2E1520DE3B93}" type="presParOf" srcId="{BED957EC-2FEC-42E4-894D-ED2BD4E2EA07}" destId="{291347A9-591B-4A9B-A46B-BC0E2EC87E17}" srcOrd="3" destOrd="0" presId="urn:microsoft.com/office/officeart/2005/8/layout/pyramid2"/>
    <dgm:cxn modelId="{19D55B6D-926C-4B38-A8C5-4B153791A53B}" type="presParOf" srcId="{BED957EC-2FEC-42E4-894D-ED2BD4E2EA07}" destId="{D9BDD560-8910-4D70-BDA7-529FBF62A475}" srcOrd="4" destOrd="0" presId="urn:microsoft.com/office/officeart/2005/8/layout/pyramid2"/>
    <dgm:cxn modelId="{A109D18C-382A-4C01-ACE3-E2311990CECC}" type="presParOf" srcId="{BED957EC-2FEC-42E4-894D-ED2BD4E2EA07}" destId="{35D28128-D0B9-4B83-9B57-F86D0D217329}"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662D-6A7A-4E34-98EF-D735032D389B}">
      <dsp:nvSpPr>
        <dsp:cNvPr id="0" name=""/>
        <dsp:cNvSpPr/>
      </dsp:nvSpPr>
      <dsp:spPr>
        <a:xfrm>
          <a:off x="1735847" y="925732"/>
          <a:ext cx="2100429" cy="10502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Oracy</a:t>
          </a:r>
        </a:p>
      </dsp:txBody>
      <dsp:txXfrm>
        <a:off x="1766607" y="956492"/>
        <a:ext cx="2038909" cy="988694"/>
      </dsp:txXfrm>
    </dsp:sp>
    <dsp:sp modelId="{1DC82628-2B03-4216-819A-88B0D062C31D}">
      <dsp:nvSpPr>
        <dsp:cNvPr id="0" name=""/>
        <dsp:cNvSpPr/>
      </dsp:nvSpPr>
      <dsp:spPr>
        <a:xfrm rot="3600000">
          <a:off x="3105957" y="276896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3216230" y="2842477"/>
        <a:ext cx="873921" cy="220545"/>
      </dsp:txXfrm>
    </dsp:sp>
    <dsp:sp modelId="{8AB9271D-1B1A-4C04-85AF-2A3EF0A1CBD6}">
      <dsp:nvSpPr>
        <dsp:cNvPr id="0" name=""/>
        <dsp:cNvSpPr/>
      </dsp:nvSpPr>
      <dsp:spPr>
        <a:xfrm>
          <a:off x="3470104" y="3929552"/>
          <a:ext cx="2100429" cy="1050214"/>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Writing</a:t>
          </a:r>
        </a:p>
      </dsp:txBody>
      <dsp:txXfrm>
        <a:off x="3500864" y="3960312"/>
        <a:ext cx="2038909" cy="988694"/>
      </dsp:txXfrm>
    </dsp:sp>
    <dsp:sp modelId="{E3C5E91D-B160-4535-A02C-94D4BBFCADC2}">
      <dsp:nvSpPr>
        <dsp:cNvPr id="0" name=""/>
        <dsp:cNvSpPr/>
      </dsp:nvSpPr>
      <dsp:spPr>
        <a:xfrm rot="10800000">
          <a:off x="2238829" y="427087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rot="10800000">
        <a:off x="2349101" y="4344387"/>
        <a:ext cx="873921" cy="220545"/>
      </dsp:txXfrm>
    </dsp:sp>
    <dsp:sp modelId="{B329296D-8D4B-4DBC-9F6A-56B71E465684}">
      <dsp:nvSpPr>
        <dsp:cNvPr id="0" name=""/>
        <dsp:cNvSpPr/>
      </dsp:nvSpPr>
      <dsp:spPr>
        <a:xfrm>
          <a:off x="1590" y="3929552"/>
          <a:ext cx="2100429" cy="1050214"/>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Reading</a:t>
          </a:r>
        </a:p>
      </dsp:txBody>
      <dsp:txXfrm>
        <a:off x="32350" y="3960312"/>
        <a:ext cx="2038909" cy="988694"/>
      </dsp:txXfrm>
    </dsp:sp>
    <dsp:sp modelId="{25803A61-5810-4A66-AD1F-CE4304BA3520}">
      <dsp:nvSpPr>
        <dsp:cNvPr id="0" name=""/>
        <dsp:cNvSpPr/>
      </dsp:nvSpPr>
      <dsp:spPr>
        <a:xfrm rot="18000000">
          <a:off x="1371700" y="276896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1481973" y="2842477"/>
        <a:ext cx="873921" cy="220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0441E-083C-4D54-9470-FD0E05C3CA50}">
      <dsp:nvSpPr>
        <dsp:cNvPr id="0" name=""/>
        <dsp:cNvSpPr/>
      </dsp:nvSpPr>
      <dsp:spPr>
        <a:xfrm>
          <a:off x="1161097" y="0"/>
          <a:ext cx="4838700" cy="483870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0A8C4-0ABB-473C-BEF9-3898C0B27C54}">
      <dsp:nvSpPr>
        <dsp:cNvPr id="0" name=""/>
        <dsp:cNvSpPr/>
      </dsp:nvSpPr>
      <dsp:spPr>
        <a:xfrm>
          <a:off x="3580447" y="486468"/>
          <a:ext cx="3145155" cy="114541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latin typeface="+mj-lt"/>
            </a:rPr>
            <a:t>1 you would like me to change about this lecture</a:t>
          </a:r>
        </a:p>
      </dsp:txBody>
      <dsp:txXfrm>
        <a:off x="3636361" y="542382"/>
        <a:ext cx="3033327" cy="1033583"/>
      </dsp:txXfrm>
    </dsp:sp>
    <dsp:sp modelId="{7DE126CA-6641-454F-8FC9-7B88936D607D}">
      <dsp:nvSpPr>
        <dsp:cNvPr id="0" name=""/>
        <dsp:cNvSpPr/>
      </dsp:nvSpPr>
      <dsp:spPr>
        <a:xfrm>
          <a:off x="3580447" y="1775056"/>
          <a:ext cx="3145155" cy="114541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latin typeface="+mj-lt"/>
            </a:rPr>
            <a:t>2 things you will do in the future</a:t>
          </a:r>
        </a:p>
      </dsp:txBody>
      <dsp:txXfrm>
        <a:off x="3636361" y="1830970"/>
        <a:ext cx="3033327" cy="1033583"/>
      </dsp:txXfrm>
    </dsp:sp>
    <dsp:sp modelId="{D9BDD560-8910-4D70-BDA7-529FBF62A475}">
      <dsp:nvSpPr>
        <dsp:cNvPr id="0" name=""/>
        <dsp:cNvSpPr/>
      </dsp:nvSpPr>
      <dsp:spPr>
        <a:xfrm>
          <a:off x="3580447" y="3063643"/>
          <a:ext cx="3145155" cy="114541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latin typeface="+mj-lt"/>
            </a:rPr>
            <a:t>3 things you have learnt</a:t>
          </a:r>
        </a:p>
      </dsp:txBody>
      <dsp:txXfrm>
        <a:off x="3636361" y="3119557"/>
        <a:ext cx="3033327" cy="1033583"/>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692EECA-495C-4DF4-8DA4-EF6E1A079448}" type="datetimeFigureOut">
              <a:rPr lang="en-GB" smtClean="0"/>
              <a:t>28/09/2018</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 register</a:t>
            </a:r>
          </a:p>
          <a:p>
            <a:endParaRPr lang="en-GB" dirty="0"/>
          </a:p>
          <a:p>
            <a:r>
              <a:rPr lang="en-GB" sz="1200" kern="1200" dirty="0">
                <a:solidFill>
                  <a:schemeClr val="tx1"/>
                </a:solidFill>
                <a:effectLst/>
                <a:latin typeface="+mn-lt"/>
                <a:ea typeface="+mn-ea"/>
                <a:cs typeface="+mn-cs"/>
              </a:rPr>
              <a:t>Written Assignment (equivalent to 5000 words) A critical analysis of the relationship between teacher subject knowledge and effective learning and teaching in the primary school</a:t>
            </a: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a:t>
            </a:fld>
            <a:endParaRPr lang="en-GB" dirty="0"/>
          </a:p>
        </p:txBody>
      </p:sp>
    </p:spTree>
    <p:extLst>
      <p:ext uri="{BB962C8B-B14F-4D97-AF65-F5344CB8AC3E}">
        <p14:creationId xmlns:p14="http://schemas.microsoft.com/office/powerpoint/2010/main" val="3179302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Talk about the use of acronyms – Language, Literacy &amp; Communication Area of Learning – and definitions of those words</a:t>
            </a:r>
          </a:p>
          <a:p>
            <a:pPr marL="171450" indent="-171450">
              <a:buFont typeface="Arial" panose="020B0604020202020204" pitchFamily="34" charset="0"/>
              <a:buChar char="•"/>
            </a:pPr>
            <a:r>
              <a:rPr lang="en-GB" dirty="0"/>
              <a:t>Language  - “</a:t>
            </a:r>
            <a:r>
              <a:rPr lang="en-GB" sz="1200" b="0" i="0" u="none" strike="noStrike" kern="1200" dirty="0">
                <a:solidFill>
                  <a:schemeClr val="tx1"/>
                </a:solidFill>
                <a:effectLst/>
                <a:latin typeface="+mn-lt"/>
                <a:ea typeface="+mn-ea"/>
                <a:cs typeface="+mn-cs"/>
              </a:rPr>
              <a:t>the method of human communication, either spoken or written, consisting of the use of words in a structured and conventional way</a:t>
            </a:r>
            <a:r>
              <a:rPr lang="en-GB" sz="1200" b="0" i="0" u="none" strike="noStrike" kern="1200" dirty="0" smtClean="0">
                <a:solidFill>
                  <a:schemeClr val="tx1"/>
                </a:solidFill>
                <a:effectLst/>
                <a:latin typeface="+mn-lt"/>
                <a:ea typeface="+mn-ea"/>
                <a:cs typeface="+mn-cs"/>
              </a:rPr>
              <a:t>.” However,</a:t>
            </a:r>
            <a:r>
              <a:rPr lang="en-GB" sz="1200" b="0" i="0" u="none" strike="noStrike" kern="1200" baseline="0" dirty="0" smtClean="0">
                <a:solidFill>
                  <a:schemeClr val="tx1"/>
                </a:solidFill>
                <a:effectLst/>
                <a:latin typeface="+mn-lt"/>
                <a:ea typeface="+mn-ea"/>
                <a:cs typeface="+mn-cs"/>
              </a:rPr>
              <a:t> mention non-verbal language.</a:t>
            </a:r>
            <a:endParaRPr lang="en-GB" dirty="0"/>
          </a:p>
          <a:p>
            <a:pPr marL="171450" indent="-171450">
              <a:buFont typeface="Arial" panose="020B0604020202020204" pitchFamily="34" charset="0"/>
              <a:buChar char="•"/>
            </a:pPr>
            <a:r>
              <a:rPr lang="en-GB" dirty="0"/>
              <a:t>Literacy – </a:t>
            </a:r>
            <a:r>
              <a:rPr lang="en-GB" i="1" dirty="0"/>
              <a:t>“</a:t>
            </a:r>
            <a:r>
              <a:rPr lang="en-GB" sz="1200" b="0" i="1" u="none" strike="noStrike" kern="1200" dirty="0">
                <a:solidFill>
                  <a:schemeClr val="tx1"/>
                </a:solidFill>
                <a:effectLst/>
                <a:latin typeface="+mn-lt"/>
                <a:ea typeface="+mn-ea"/>
                <a:cs typeface="+mn-cs"/>
              </a:rPr>
              <a:t>We believe </a:t>
            </a:r>
            <a:r>
              <a:rPr lang="en-GB" sz="1200" b="1" i="1" u="none" strike="noStrike" kern="1200" dirty="0">
                <a:solidFill>
                  <a:schemeClr val="tx1"/>
                </a:solidFill>
                <a:effectLst/>
                <a:latin typeface="+mn-lt"/>
                <a:ea typeface="+mn-ea"/>
                <a:cs typeface="+mn-cs"/>
              </a:rPr>
              <a:t>literacy</a:t>
            </a:r>
            <a:r>
              <a:rPr lang="en-GB" sz="1200" b="0" i="1" u="none" strike="noStrike" kern="1200" dirty="0">
                <a:solidFill>
                  <a:schemeClr val="tx1"/>
                </a:solidFill>
                <a:effectLst/>
                <a:latin typeface="+mn-lt"/>
                <a:ea typeface="+mn-ea"/>
                <a:cs typeface="+mn-cs"/>
              </a:rPr>
              <a:t> is the ability to read, write, speak and listen well. ... It refers to the ability to read and write to an appropriate level of fluency.” – Ref: Cambridge Assessment</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Communication</a:t>
            </a:r>
            <a:r>
              <a:rPr lang="en-GB" sz="1200" b="0" i="1" u="none" strike="noStrike" kern="1200" dirty="0">
                <a:solidFill>
                  <a:schemeClr val="tx1"/>
                </a:solidFill>
                <a:effectLst/>
                <a:latin typeface="+mn-lt"/>
                <a:ea typeface="+mn-ea"/>
                <a:cs typeface="+mn-cs"/>
              </a:rPr>
              <a:t> - </a:t>
            </a:r>
            <a:r>
              <a:rPr lang="en-GB" sz="1200" b="0" i="0" u="none" strike="noStrike" kern="1200" dirty="0">
                <a:solidFill>
                  <a:schemeClr val="tx1"/>
                </a:solidFill>
                <a:effectLst/>
                <a:latin typeface="+mn-lt"/>
                <a:ea typeface="+mn-ea"/>
                <a:cs typeface="+mn-cs"/>
              </a:rPr>
              <a:t>the imparting or exchanging of information by speaking, writing, or using some other medium.</a:t>
            </a:r>
          </a:p>
          <a:p>
            <a:pPr marL="171450" indent="-171450">
              <a:buFont typeface="Arial" panose="020B0604020202020204" pitchFamily="34" charset="0"/>
              <a:buChar char="•"/>
            </a:pPr>
            <a:endParaRPr lang="en-GB" i="1" dirty="0"/>
          </a:p>
          <a:p>
            <a:pPr marL="0" indent="0">
              <a:buFont typeface="Arial" panose="020B0604020202020204" pitchFamily="34" charset="0"/>
              <a:buNone/>
            </a:pPr>
            <a:r>
              <a:rPr lang="en-GB" dirty="0"/>
              <a:t>This may be a good time to mention their personal literacy development and the audits?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Introduce ourselves, our backgrounds and give our contact details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Our expectations:</a:t>
            </a:r>
          </a:p>
          <a:p>
            <a:pPr marL="228600" indent="-228600">
              <a:buFont typeface="+mj-lt"/>
              <a:buAutoNum type="arabicPeriod"/>
            </a:pPr>
            <a:r>
              <a:rPr lang="en-GB" dirty="0"/>
              <a:t>Attendance</a:t>
            </a:r>
          </a:p>
          <a:p>
            <a:pPr marL="228600" indent="-228600">
              <a:buFont typeface="+mj-lt"/>
              <a:buAutoNum type="arabicPeriod"/>
            </a:pPr>
            <a:r>
              <a:rPr lang="en-GB" dirty="0"/>
              <a:t>Directed study</a:t>
            </a:r>
          </a:p>
          <a:p>
            <a:pPr marL="228600" indent="-228600">
              <a:buFont typeface="+mj-lt"/>
              <a:buAutoNum type="arabicPeriod"/>
            </a:pPr>
            <a:r>
              <a:rPr lang="en-GB" dirty="0"/>
              <a:t>Bring an electronic device, APART from a phone- iPads would be ideal</a:t>
            </a:r>
            <a:r>
              <a:rPr lang="en-GB" dirty="0" smtClean="0"/>
              <a:t>.</a:t>
            </a:r>
          </a:p>
          <a:p>
            <a:pPr marL="228600" indent="-228600">
              <a:buFont typeface="+mj-lt"/>
              <a:buAutoNum type="arabicPeriod"/>
            </a:pPr>
            <a:endParaRPr lang="en-GB" dirty="0" smtClean="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a:t>
            </a:fld>
            <a:endParaRPr lang="en-GB" dirty="0"/>
          </a:p>
        </p:txBody>
      </p:sp>
    </p:spTree>
    <p:extLst>
      <p:ext uri="{BB962C8B-B14F-4D97-AF65-F5344CB8AC3E}">
        <p14:creationId xmlns:p14="http://schemas.microsoft.com/office/powerpoint/2010/main" val="3524240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smtClean="0"/>
              <a:t>In groups: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Ask </a:t>
            </a:r>
            <a:r>
              <a:rPr lang="en-GB" dirty="0"/>
              <a:t>the students to </a:t>
            </a:r>
            <a:r>
              <a:rPr lang="en-GB" dirty="0" smtClean="0"/>
              <a:t>write their first and last name on a piece of paper.</a:t>
            </a:r>
            <a:r>
              <a:rPr lang="en-GB" baseline="0" dirty="0" smtClean="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Then they line up in alphabetical order – using first names.</a:t>
            </a:r>
          </a:p>
          <a:p>
            <a:r>
              <a:rPr lang="en-GB" dirty="0" smtClean="0"/>
              <a:t>The </a:t>
            </a:r>
            <a:r>
              <a:rPr lang="en-GB" dirty="0"/>
              <a:t>first person takes a photograph of the 2</a:t>
            </a:r>
            <a:r>
              <a:rPr lang="en-GB" baseline="30000" dirty="0"/>
              <a:t>nd</a:t>
            </a:r>
            <a:r>
              <a:rPr lang="en-GB" dirty="0"/>
              <a:t> person, then the 2</a:t>
            </a:r>
            <a:r>
              <a:rPr lang="en-GB" baseline="30000" dirty="0"/>
              <a:t>nd</a:t>
            </a:r>
            <a:r>
              <a:rPr lang="en-GB" dirty="0"/>
              <a:t> person takes a photo of the 3</a:t>
            </a:r>
            <a:r>
              <a:rPr lang="en-GB" baseline="30000" dirty="0"/>
              <a:t>rd</a:t>
            </a:r>
            <a:r>
              <a:rPr lang="en-GB" dirty="0"/>
              <a:t> person, until everyone has been photographed. (Each person should hold the piece of paper in front of them when they are photographed.)</a:t>
            </a:r>
          </a:p>
          <a:p>
            <a:r>
              <a:rPr lang="en-GB" dirty="0"/>
              <a:t>While they are waiting for everyone to finish, groups can make a list of skills they used while they completed the task.</a:t>
            </a:r>
          </a:p>
          <a:p>
            <a:r>
              <a:rPr lang="en-GB" dirty="0"/>
              <a:t>Discuss the skills they used</a:t>
            </a:r>
            <a:r>
              <a:rPr lang="en-GB" dirty="0" smtClean="0"/>
              <a:t>.</a:t>
            </a:r>
          </a:p>
          <a:p>
            <a:endParaRPr lang="en-GB" dirty="0" smtClean="0"/>
          </a:p>
          <a:p>
            <a:r>
              <a:rPr lang="en-GB" b="1" dirty="0" smtClean="0"/>
              <a:t>Please email photos to me.</a:t>
            </a:r>
            <a:endParaRPr lang="en-GB" b="1" dirty="0"/>
          </a:p>
        </p:txBody>
      </p:sp>
      <p:sp>
        <p:nvSpPr>
          <p:cNvPr id="4" name="Slide Number Placeholder 3"/>
          <p:cNvSpPr>
            <a:spLocks noGrp="1"/>
          </p:cNvSpPr>
          <p:nvPr>
            <p:ph type="sldNum" sz="quarter" idx="10"/>
          </p:nvPr>
        </p:nvSpPr>
        <p:spPr/>
        <p:txBody>
          <a:bodyPr/>
          <a:lstStyle/>
          <a:p>
            <a:fld id="{A980931F-DD2E-4749-8625-BBDB359BF6BD}" type="slidenum">
              <a:rPr lang="en-GB" smtClean="0"/>
              <a:t>3</a:t>
            </a:fld>
            <a:endParaRPr lang="en-GB" dirty="0"/>
          </a:p>
        </p:txBody>
      </p:sp>
    </p:spTree>
    <p:extLst>
      <p:ext uri="{BB962C8B-B14F-4D97-AF65-F5344CB8AC3E}">
        <p14:creationId xmlns:p14="http://schemas.microsoft.com/office/powerpoint/2010/main" val="65746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list the aims of each lecture so they have an overview of what is to </a:t>
            </a:r>
            <a:r>
              <a:rPr lang="en-GB" dirty="0" smtClean="0"/>
              <a:t>come.</a:t>
            </a:r>
          </a:p>
          <a:p>
            <a:endParaRPr lang="en-GB"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Check they know about the assignment and tell them that we will be reflecting on how the content of these lectures may feed in to the assignment</a:t>
            </a:r>
            <a:r>
              <a:rPr lang="en-GB" dirty="0" smtClean="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Assignment:</a:t>
            </a:r>
            <a:r>
              <a:rPr lang="en-GB" baseline="0" dirty="0" smtClean="0"/>
              <a:t> refer to Rachel’s lecture, the Knowledge Quartet and the assignment (</a:t>
            </a:r>
            <a:r>
              <a:rPr lang="en-GB" sz="1200" kern="1200" dirty="0" smtClean="0">
                <a:solidFill>
                  <a:schemeClr val="tx1"/>
                </a:solidFill>
                <a:effectLst/>
                <a:latin typeface="+mn-lt"/>
                <a:ea typeface="+mn-ea"/>
                <a:cs typeface="+mn-cs"/>
              </a:rPr>
              <a:t>A critical analysis of the relationship between teacher subject knowledge and effective learning and teaching in the primary school). Tell them that we will touch</a:t>
            </a:r>
            <a:r>
              <a:rPr lang="en-GB" sz="1200" kern="1200" baseline="0" dirty="0" smtClean="0">
                <a:solidFill>
                  <a:schemeClr val="tx1"/>
                </a:solidFill>
                <a:effectLst/>
                <a:latin typeface="+mn-lt"/>
                <a:ea typeface="+mn-ea"/>
                <a:cs typeface="+mn-cs"/>
              </a:rPr>
              <a:t> on this from time to time during our sessions.</a:t>
            </a:r>
            <a:endParaRPr lang="en-GB" dirty="0" smtClean="0"/>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4</a:t>
            </a:fld>
            <a:endParaRPr lang="en-GB" dirty="0"/>
          </a:p>
        </p:txBody>
      </p:sp>
    </p:spTree>
    <p:extLst>
      <p:ext uri="{BB962C8B-B14F-4D97-AF65-F5344CB8AC3E}">
        <p14:creationId xmlns:p14="http://schemas.microsoft.com/office/powerpoint/2010/main" val="3179482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0102">
              <a:buFont typeface="Arial" panose="020B0604020202020204" pitchFamily="34" charset="0"/>
              <a:buNone/>
              <a:defRPr/>
            </a:pPr>
            <a:r>
              <a:rPr lang="en-GB" b="0" baseline="0" dirty="0"/>
              <a:t>There are 2 curriculum documents they need to look at. We will give copies but they are available on </a:t>
            </a:r>
            <a:r>
              <a:rPr lang="en-GB" b="0" baseline="0" dirty="0" smtClean="0"/>
              <a:t>Moodle, WordPress </a:t>
            </a:r>
            <a:r>
              <a:rPr lang="en-GB" b="0" baseline="0" dirty="0"/>
              <a:t>and the Learning Wales website.</a:t>
            </a:r>
          </a:p>
          <a:p>
            <a:pPr marL="0" indent="0" defTabSz="910102">
              <a:buFont typeface="Arial" panose="020B0604020202020204" pitchFamily="34" charset="0"/>
              <a:buNone/>
              <a:defRPr/>
            </a:pPr>
            <a:endParaRPr lang="en-GB" b="0" baseline="0" dirty="0"/>
          </a:p>
          <a:p>
            <a:pPr marL="0" indent="0" defTabSz="910102">
              <a:buFont typeface="Arial" panose="020B0604020202020204" pitchFamily="34" charset="0"/>
              <a:buNone/>
              <a:defRPr/>
            </a:pPr>
            <a:r>
              <a:rPr lang="en-GB" b="1" baseline="0" dirty="0"/>
              <a:t>Point out that, despite the impending changes to the curriculum in Wales, the progression of skills for literacy is unlikely to change, so being very familiar with these documents will prepare them well.</a:t>
            </a:r>
          </a:p>
          <a:p>
            <a:pPr marL="0" indent="0" defTabSz="910102">
              <a:buFont typeface="Arial" panose="020B0604020202020204" pitchFamily="34" charset="0"/>
              <a:buNone/>
              <a:defRPr/>
            </a:pPr>
            <a:endParaRPr lang="en-GB" b="1" baseline="0" dirty="0"/>
          </a:p>
          <a:p>
            <a:pPr marL="0" indent="0" defTabSz="910102">
              <a:buFont typeface="Arial" panose="020B0604020202020204" pitchFamily="34" charset="0"/>
              <a:buNone/>
              <a:defRPr/>
            </a:pPr>
            <a:r>
              <a:rPr lang="en-GB" b="0" baseline="0" dirty="0"/>
              <a:t>The other documents and website are for the LNFramework and the Digital Competency Framework. Point out that the green screen is particularly useful because it gives examples of work- lots of students missed this until the end of the year last year</a:t>
            </a:r>
            <a:r>
              <a:rPr lang="en-GB" b="0" baseline="0" dirty="0" smtClean="0"/>
              <a:t>.</a:t>
            </a:r>
          </a:p>
          <a:p>
            <a:pPr marL="0" indent="0" defTabSz="910102">
              <a:buFont typeface="Arial" panose="020B0604020202020204" pitchFamily="34" charset="0"/>
              <a:buNone/>
              <a:defRPr/>
            </a:pPr>
            <a:endParaRPr lang="en-GB" b="0" baseline="0" dirty="0" smtClean="0"/>
          </a:p>
          <a:p>
            <a:pPr marL="0" indent="0" defTabSz="910102">
              <a:buFont typeface="Arial" panose="020B0604020202020204" pitchFamily="34" charset="0"/>
              <a:buNone/>
              <a:defRPr/>
            </a:pPr>
            <a:r>
              <a:rPr lang="en-GB" b="0" baseline="0" dirty="0" smtClean="0"/>
              <a:t>Point out to students that </a:t>
            </a:r>
            <a:r>
              <a:rPr lang="en-GB" b="1" baseline="0" dirty="0" smtClean="0"/>
              <a:t>in Wales we do not have Early Years/KS1, we have Foundation Phase</a:t>
            </a:r>
          </a:p>
          <a:p>
            <a:pPr marL="0" indent="0" defTabSz="910102">
              <a:buFont typeface="Arial" panose="020B0604020202020204" pitchFamily="34" charset="0"/>
              <a:buNone/>
              <a:defRPr/>
            </a:pPr>
            <a:r>
              <a:rPr lang="en-GB" b="1" baseline="0" dirty="0" smtClean="0"/>
              <a:t>ALSO the curriculum for KS2 in now different in Wales from that in England</a:t>
            </a:r>
            <a:r>
              <a:rPr lang="en-GB" b="0" baseline="0" dirty="0" smtClean="0"/>
              <a:t>, so they need to be careful when they are choosing resources. The KS2 tests in England are VERY different from those in Wales.</a:t>
            </a:r>
            <a:endParaRPr lang="en-GB" b="0" baseline="0" dirty="0"/>
          </a:p>
          <a:p>
            <a:pPr marL="170644" indent="-170644" defTabSz="910102">
              <a:buFont typeface="Arial" panose="020B0604020202020204" pitchFamily="34" charset="0"/>
              <a:buChar char="•"/>
              <a:defRPr/>
            </a:pPr>
            <a:endParaRPr lang="en-GB" b="1" baseline="0" dirty="0"/>
          </a:p>
        </p:txBody>
      </p:sp>
      <p:sp>
        <p:nvSpPr>
          <p:cNvPr id="4" name="Slide Number Placeholder 3"/>
          <p:cNvSpPr>
            <a:spLocks noGrp="1"/>
          </p:cNvSpPr>
          <p:nvPr>
            <p:ph type="sldNum" sz="quarter" idx="10"/>
          </p:nvPr>
        </p:nvSpPr>
        <p:spPr/>
        <p:txBody>
          <a:bodyPr/>
          <a:lstStyle/>
          <a:p>
            <a:fld id="{885D7509-218B-49E0-9E61-34F130A3D980}" type="slidenum">
              <a:rPr lang="en-GB" smtClean="0"/>
              <a:t>5</a:t>
            </a:fld>
            <a:endParaRPr lang="en-GB" dirty="0"/>
          </a:p>
        </p:txBody>
      </p:sp>
    </p:spTree>
    <p:extLst>
      <p:ext uri="{BB962C8B-B14F-4D97-AF65-F5344CB8AC3E}">
        <p14:creationId xmlns:p14="http://schemas.microsoft.com/office/powerpoint/2010/main" val="2063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baseline="0" dirty="0"/>
              <a:t>Talk about the “trinity”, i.e., oracy, reading and writing, and how we seldom develop one in isolation.</a:t>
            </a:r>
          </a:p>
          <a:p>
            <a:endParaRPr lang="en-GB" i="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baseline="0" dirty="0" smtClean="0"/>
              <a:t>Ask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smtClean="0"/>
              <a:t>What </a:t>
            </a:r>
            <a:r>
              <a:rPr lang="en-GB" i="0" baseline="0" dirty="0"/>
              <a:t>do we mean by a “language-rich environment</a:t>
            </a:r>
            <a:r>
              <a:rPr lang="en-GB" i="0" baseline="0"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smtClean="0"/>
              <a:t>Talk about reading being a stimulus for oracy and / or writing, etc. which will lead onto the next slide.</a:t>
            </a:r>
            <a:endParaRPr lang="en-GB" i="0" baseline="0" dirty="0"/>
          </a:p>
          <a:p>
            <a:endParaRPr lang="en-GB" i="0" baseline="0" dirty="0"/>
          </a:p>
          <a:p>
            <a:endParaRPr lang="en-GB" i="1" baseline="0"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6</a:t>
            </a:fld>
            <a:endParaRPr lang="en-GB" dirty="0"/>
          </a:p>
        </p:txBody>
      </p:sp>
    </p:spTree>
    <p:extLst>
      <p:ext uri="{BB962C8B-B14F-4D97-AF65-F5344CB8AC3E}">
        <p14:creationId xmlns:p14="http://schemas.microsoft.com/office/powerpoint/2010/main" val="196274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baseline="0" dirty="0"/>
              <a:t>It is important to teach English skills in contexts</a:t>
            </a:r>
          </a:p>
          <a:p>
            <a:r>
              <a:rPr lang="en-GB" baseline="0" dirty="0"/>
              <a:t>Talk about the two main approaches to embedding language learning:</a:t>
            </a:r>
          </a:p>
          <a:p>
            <a:pPr marL="170644" indent="-170644">
              <a:buFont typeface="Arial" panose="020B0604020202020204" pitchFamily="34" charset="0"/>
              <a:buChar char="•"/>
            </a:pPr>
            <a:r>
              <a:rPr lang="en-GB" baseline="0" dirty="0"/>
              <a:t>Thematic planning</a:t>
            </a:r>
          </a:p>
          <a:p>
            <a:pPr marL="170644" indent="-170644">
              <a:buFont typeface="Arial" panose="020B0604020202020204" pitchFamily="34" charset="0"/>
              <a:buChar char="•"/>
            </a:pPr>
            <a:r>
              <a:rPr lang="en-GB" baseline="0" dirty="0"/>
              <a:t>Literature-based planning</a:t>
            </a:r>
          </a:p>
          <a:p>
            <a:pPr marL="170644" indent="-170644">
              <a:buFont typeface="Arial" panose="020B0604020202020204" pitchFamily="34" charset="0"/>
              <a:buChar char="•"/>
            </a:pPr>
            <a:endParaRPr lang="en-GB" baseline="0" dirty="0"/>
          </a:p>
          <a:p>
            <a:pPr marL="0" indent="0">
              <a:buFont typeface="Arial" panose="020B0604020202020204" pitchFamily="34" charset="0"/>
              <a:buNone/>
            </a:pPr>
            <a:r>
              <a:rPr lang="en-GB" baseline="0" dirty="0"/>
              <a:t>And explain that we will look at these in more detail in future lectures.</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Explain how giving the children a context, whether it be a story/ book / cross-curricular theme, gives them material to use. Liken NOT giving them “material” to talk/ read / write about to learning to knit without any wool.</a:t>
            </a:r>
          </a:p>
          <a:p>
            <a:r>
              <a:rPr lang="en-GB" baseline="0" dirty="0"/>
              <a:t>Explain my analogy wit the jugs of water starting: </a:t>
            </a:r>
            <a:r>
              <a:rPr lang="en-GB" i="1" baseline="0" dirty="0"/>
              <a:t>“When I started teaching I soon began to think of each pupil as a jug of water ……”  - </a:t>
            </a:r>
            <a:r>
              <a:rPr lang="en-GB" i="0" baseline="0" dirty="0"/>
              <a:t>Reveal jugs one at a time</a:t>
            </a:r>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7</a:t>
            </a:fld>
            <a:endParaRPr lang="en-GB" dirty="0"/>
          </a:p>
        </p:txBody>
      </p:sp>
    </p:spTree>
    <p:extLst>
      <p:ext uri="{BB962C8B-B14F-4D97-AF65-F5344CB8AC3E}">
        <p14:creationId xmlns:p14="http://schemas.microsoft.com/office/powerpoint/2010/main" val="2118394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Pose the question first </a:t>
            </a:r>
            <a:r>
              <a:rPr lang="en-GB" baseline="0" dirty="0"/>
              <a:t> and illicit their responses.</a:t>
            </a:r>
          </a:p>
          <a:p>
            <a:endParaRPr lang="en-GB" baseline="0" dirty="0"/>
          </a:p>
          <a:p>
            <a:r>
              <a:rPr lang="en-GB" i="1" baseline="0" dirty="0"/>
              <a:t>Conventional definition: “</a:t>
            </a:r>
            <a:r>
              <a:rPr lang="en-GB" sz="1200" b="0" i="1" u="none" strike="noStrike" kern="1200" dirty="0">
                <a:solidFill>
                  <a:schemeClr val="tx1"/>
                </a:solidFill>
                <a:effectLst/>
                <a:latin typeface="+mn-lt"/>
                <a:ea typeface="+mn-ea"/>
                <a:cs typeface="+mn-cs"/>
              </a:rPr>
              <a:t>the ability to express oneself fluently and grammatically in speech.”</a:t>
            </a:r>
            <a:endParaRPr lang="en-GB" i="1" baseline="0" dirty="0"/>
          </a:p>
          <a:p>
            <a:endParaRPr lang="en-GB" i="1" baseline="0" dirty="0"/>
          </a:p>
          <a:p>
            <a:r>
              <a:rPr lang="en-GB" dirty="0"/>
              <a:t>Explain that this quotation is from a paper written by Robin Alexander ( “Improving oracy and classroom talk: achievements and challenges”) </a:t>
            </a:r>
            <a:r>
              <a:rPr lang="en-GB" b="1" dirty="0"/>
              <a:t>and that it is worth</a:t>
            </a:r>
            <a:r>
              <a:rPr lang="en-GB" b="1" baseline="0" dirty="0"/>
              <a:t> them reading this.</a:t>
            </a:r>
          </a:p>
          <a:p>
            <a:endParaRPr lang="en-GB" baseline="0" dirty="0"/>
          </a:p>
          <a:p>
            <a:r>
              <a:rPr lang="en-GB" dirty="0"/>
              <a:t>Highlight</a:t>
            </a:r>
            <a:r>
              <a:rPr lang="en-GB" baseline="0" dirty="0"/>
              <a:t> the significance of the word </a:t>
            </a:r>
            <a:r>
              <a:rPr lang="en-GB" b="1" baseline="0" dirty="0"/>
              <a:t>thoughts</a:t>
            </a:r>
          </a:p>
          <a:p>
            <a:endParaRPr lang="en-GB" b="1" baseline="0" dirty="0"/>
          </a:p>
          <a:p>
            <a:r>
              <a:rPr lang="en-GB" b="1" baseline="0" dirty="0"/>
              <a:t>“Oracy is far more than speaking and listening, talk makes an unique and powerful contribution to children’s development, thinking and learning.” Alexander</a:t>
            </a:r>
          </a:p>
          <a:p>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a:t>
            </a:r>
            <a:r>
              <a:rPr lang="en-GB" baseline="0" dirty="0"/>
              <a:t>speaking and listening did not appear in the first drafts of the National Curriculum,  educationalists have come to realise that oracy is important.</a:t>
            </a:r>
          </a:p>
          <a:p>
            <a:pPr defTabSz="910102">
              <a:defRPr/>
            </a:pPr>
            <a:r>
              <a:rPr lang="en-GB" baseline="0" dirty="0"/>
              <a:t>Evidence from studies from across the world show a correlation between children’s overall achievement and their standard of oracy: “the quality of talk has a measurable impact on the standards of attainment in English Maths and Science” Alexander (2013).</a:t>
            </a:r>
          </a:p>
          <a:p>
            <a:pPr defTabSz="910102">
              <a:defRPr/>
            </a:pPr>
            <a:endParaRPr lang="en-GB" baseline="0" dirty="0"/>
          </a:p>
          <a:p>
            <a:pPr defTabSz="910102">
              <a:defRPr/>
            </a:pPr>
            <a:r>
              <a:rPr lang="en-GB" u="sng" baseline="0" dirty="0"/>
              <a:t>Useful information</a:t>
            </a:r>
            <a:endParaRPr lang="en-GB" sz="1200" b="0" i="0" u="sng" strike="noStrike" kern="1200" dirty="0">
              <a:solidFill>
                <a:schemeClr val="tx1"/>
              </a:solidFill>
              <a:effectLst/>
              <a:latin typeface="+mn-lt"/>
              <a:ea typeface="+mn-ea"/>
              <a:cs typeface="+mn-cs"/>
            </a:endParaRPr>
          </a:p>
          <a:p>
            <a:pPr marL="228600" indent="-228600" defTabSz="910102">
              <a:buFont typeface="+mj-lt"/>
              <a:buAutoNum type="arabicPeriod"/>
              <a:defRPr/>
            </a:pPr>
            <a:r>
              <a:rPr lang="en-GB" sz="1200" b="1" i="1" u="none" strike="noStrike" kern="1200" dirty="0">
                <a:solidFill>
                  <a:schemeClr val="tx1"/>
                </a:solidFill>
                <a:effectLst/>
                <a:latin typeface="+mn-lt"/>
                <a:ea typeface="+mn-ea"/>
                <a:cs typeface="+mn-cs"/>
              </a:rPr>
              <a:t>speak</a:t>
            </a:r>
            <a:r>
              <a:rPr lang="en-GB" sz="1200" b="0" i="1" u="none" strike="noStrike" kern="1200" dirty="0">
                <a:solidFill>
                  <a:schemeClr val="tx1"/>
                </a:solidFill>
                <a:effectLst/>
                <a:latin typeface="+mn-lt"/>
                <a:ea typeface="+mn-ea"/>
                <a:cs typeface="+mn-cs"/>
              </a:rPr>
              <a:t> tends to be used for one-sided communications (e.g. she spoke to her employees), whereas </a:t>
            </a:r>
            <a:r>
              <a:rPr lang="en-GB" sz="1200" b="1" i="1" u="none" strike="noStrike" kern="1200" dirty="0">
                <a:solidFill>
                  <a:schemeClr val="tx1"/>
                </a:solidFill>
                <a:effectLst/>
                <a:latin typeface="+mn-lt"/>
                <a:ea typeface="+mn-ea"/>
                <a:cs typeface="+mn-cs"/>
              </a:rPr>
              <a:t>talk</a:t>
            </a:r>
            <a:r>
              <a:rPr lang="en-GB" sz="1200" b="0" i="1" u="none" strike="noStrike" kern="1200" dirty="0">
                <a:solidFill>
                  <a:schemeClr val="tx1"/>
                </a:solidFill>
                <a:effectLst/>
                <a:latin typeface="+mn-lt"/>
                <a:ea typeface="+mn-ea"/>
                <a:cs typeface="+mn-cs"/>
              </a:rPr>
              <a:t> implies a conversation or discussion </a:t>
            </a:r>
            <a:r>
              <a:rPr lang="en-GB" sz="1200" b="1" i="1" u="none" strike="noStrike" kern="1200" dirty="0">
                <a:solidFill>
                  <a:schemeClr val="tx1"/>
                </a:solidFill>
                <a:effectLst/>
                <a:latin typeface="+mn-lt"/>
                <a:ea typeface="+mn-ea"/>
                <a:cs typeface="+mn-cs"/>
              </a:rPr>
              <a:t>between</a:t>
            </a:r>
            <a:r>
              <a:rPr lang="en-GB" sz="1200" b="0" i="1" u="none" strike="noStrike" kern="1200" dirty="0">
                <a:solidFill>
                  <a:schemeClr val="tx1"/>
                </a:solidFill>
                <a:effectLst/>
                <a:latin typeface="+mn-lt"/>
                <a:ea typeface="+mn-ea"/>
                <a:cs typeface="+mn-cs"/>
              </a:rPr>
              <a:t> two or more people (e.g. everyone was </a:t>
            </a:r>
            <a:r>
              <a:rPr lang="en-GB" sz="1200" b="1" i="1" u="none" strike="noStrike" kern="1200" dirty="0">
                <a:solidFill>
                  <a:schemeClr val="tx1"/>
                </a:solidFill>
                <a:effectLst/>
                <a:latin typeface="+mn-lt"/>
                <a:ea typeface="+mn-ea"/>
                <a:cs typeface="+mn-cs"/>
              </a:rPr>
              <a:t>talking</a:t>
            </a:r>
            <a:r>
              <a:rPr lang="en-GB" sz="1200" b="0" i="1" u="none" strike="noStrike" kern="1200" dirty="0">
                <a:solidFill>
                  <a:schemeClr val="tx1"/>
                </a:solidFill>
                <a:effectLst/>
                <a:latin typeface="+mn-lt"/>
                <a:ea typeface="+mn-ea"/>
                <a:cs typeface="+mn-cs"/>
              </a:rPr>
              <a:t> when he walked into the room). </a:t>
            </a:r>
            <a:r>
              <a:rPr lang="en-GB" sz="1200" b="1" i="1" u="none" strike="noStrike" kern="1200" dirty="0">
                <a:solidFill>
                  <a:schemeClr val="tx1"/>
                </a:solidFill>
                <a:effectLst/>
                <a:latin typeface="+mn-lt"/>
                <a:ea typeface="+mn-ea"/>
                <a:cs typeface="+mn-cs"/>
              </a:rPr>
              <a:t>Speak</a:t>
            </a:r>
            <a:r>
              <a:rPr lang="en-GB" sz="1200" b="0" i="1" u="none" strike="noStrike" kern="1200" dirty="0">
                <a:solidFill>
                  <a:schemeClr val="tx1"/>
                </a:solidFill>
                <a:effectLst/>
                <a:latin typeface="+mn-lt"/>
                <a:ea typeface="+mn-ea"/>
                <a:cs typeface="+mn-cs"/>
              </a:rPr>
              <a:t> is a little more formal than </a:t>
            </a:r>
            <a:r>
              <a:rPr lang="en-GB" sz="1200" b="1" i="1" u="none" strike="noStrike" kern="1200" dirty="0">
                <a:solidFill>
                  <a:schemeClr val="tx1"/>
                </a:solidFill>
                <a:effectLst/>
                <a:latin typeface="+mn-lt"/>
                <a:ea typeface="+mn-ea"/>
                <a:cs typeface="+mn-cs"/>
              </a:rPr>
              <a:t>talk</a:t>
            </a:r>
            <a:r>
              <a:rPr lang="en-GB" sz="1200" b="0" i="1" u="none" strike="noStrike" kern="1200" dirty="0">
                <a:solidFill>
                  <a:schemeClr val="tx1"/>
                </a:solidFill>
                <a:effectLst/>
                <a:latin typeface="+mn-lt"/>
                <a:ea typeface="+mn-ea"/>
                <a:cs typeface="+mn-cs"/>
              </a:rPr>
              <a:t>, and is often used in polite requests</a:t>
            </a:r>
            <a:r>
              <a:rPr lang="en-GB" sz="1200" b="0" i="0" u="none" strike="noStrike" kern="1200" dirty="0">
                <a:solidFill>
                  <a:schemeClr val="tx1"/>
                </a:solidFill>
                <a:effectLst/>
                <a:latin typeface="+mn-lt"/>
                <a:ea typeface="+mn-ea"/>
                <a:cs typeface="+mn-cs"/>
              </a:rPr>
              <a:t>.</a:t>
            </a:r>
          </a:p>
          <a:p>
            <a:pPr marL="228600" indent="-228600" defTabSz="910102">
              <a:buFont typeface="+mj-lt"/>
              <a:buAutoNum type="arabicPeriod"/>
              <a:defRPr/>
            </a:pPr>
            <a:r>
              <a:rPr lang="en-GB" sz="1200" b="0" i="0" u="none" strike="noStrike" kern="1200" dirty="0">
                <a:solidFill>
                  <a:schemeClr val="tx1"/>
                </a:solidFill>
                <a:effectLst/>
                <a:latin typeface="+mn-lt"/>
                <a:ea typeface="+mn-ea"/>
                <a:cs typeface="+mn-cs"/>
              </a:rPr>
              <a:t>'Hearing' is the physical activity of sound falling on the ears and the biological processes involved in its perception. '</a:t>
            </a:r>
            <a:r>
              <a:rPr lang="en-GB" sz="1200" b="1" i="0" u="none" strike="noStrike" kern="1200" dirty="0">
                <a:solidFill>
                  <a:schemeClr val="tx1"/>
                </a:solidFill>
                <a:effectLst/>
                <a:latin typeface="+mn-lt"/>
                <a:ea typeface="+mn-ea"/>
                <a:cs typeface="+mn-cs"/>
              </a:rPr>
              <a:t>Listening</a:t>
            </a:r>
            <a:r>
              <a:rPr lang="en-GB" sz="1200" b="0" i="0" u="none" strike="noStrike" kern="1200" dirty="0">
                <a:solidFill>
                  <a:schemeClr val="tx1"/>
                </a:solidFill>
                <a:effectLst/>
                <a:latin typeface="+mn-lt"/>
                <a:ea typeface="+mn-ea"/>
                <a:cs typeface="+mn-cs"/>
              </a:rPr>
              <a:t>' is the ability to pay attention to what the sounds means and understand it. We </a:t>
            </a:r>
            <a:r>
              <a:rPr lang="en-GB" sz="1200" b="1" i="0" u="none" strike="noStrike" kern="1200" dirty="0">
                <a:solidFill>
                  <a:schemeClr val="tx1"/>
                </a:solidFill>
                <a:effectLst/>
                <a:latin typeface="+mn-lt"/>
                <a:ea typeface="+mn-ea"/>
                <a:cs typeface="+mn-cs"/>
              </a:rPr>
              <a:t>hear</a:t>
            </a:r>
            <a:r>
              <a:rPr lang="en-GB" sz="1200" b="0" i="0" u="none" strike="noStrike" kern="1200" dirty="0">
                <a:solidFill>
                  <a:schemeClr val="tx1"/>
                </a:solidFill>
                <a:effectLst/>
                <a:latin typeface="+mn-lt"/>
                <a:ea typeface="+mn-ea"/>
                <a:cs typeface="+mn-cs"/>
              </a:rPr>
              <a:t> noise, but we </a:t>
            </a:r>
            <a:r>
              <a:rPr lang="en-GB" sz="1200" b="1" i="0" u="none" strike="noStrike" kern="1200" dirty="0">
                <a:solidFill>
                  <a:schemeClr val="tx1"/>
                </a:solidFill>
                <a:effectLst/>
                <a:latin typeface="+mn-lt"/>
                <a:ea typeface="+mn-ea"/>
                <a:cs typeface="+mn-cs"/>
              </a:rPr>
              <a:t>listen</a:t>
            </a:r>
            <a:r>
              <a:rPr lang="en-GB" sz="1200" b="0" i="0" u="none" strike="noStrike" kern="1200" dirty="0">
                <a:solidFill>
                  <a:schemeClr val="tx1"/>
                </a:solidFill>
                <a:effectLst/>
                <a:latin typeface="+mn-lt"/>
                <a:ea typeface="+mn-ea"/>
                <a:cs typeface="+mn-cs"/>
              </a:rPr>
              <a:t> to music. That is because noise falls on our ears without any effort at our end.</a:t>
            </a:r>
            <a:endParaRPr lang="en-GB" baseline="0" dirty="0"/>
          </a:p>
          <a:p>
            <a:pPr defTabSz="910102">
              <a:defRPr/>
            </a:pPr>
            <a:endParaRPr lang="en-GB" baseline="0" dirty="0"/>
          </a:p>
          <a:p>
            <a:endParaRPr lang="en-GB" b="1" dirty="0"/>
          </a:p>
        </p:txBody>
      </p:sp>
      <p:sp>
        <p:nvSpPr>
          <p:cNvPr id="4" name="Slide Number Placeholder 3"/>
          <p:cNvSpPr>
            <a:spLocks noGrp="1"/>
          </p:cNvSpPr>
          <p:nvPr>
            <p:ph type="sldNum" sz="quarter" idx="10"/>
          </p:nvPr>
        </p:nvSpPr>
        <p:spPr/>
        <p:txBody>
          <a:bodyPr/>
          <a:lstStyle/>
          <a:p>
            <a:fld id="{7C5B0F83-95FE-4690-BED0-5E8A9AD7FE61}" type="slidenum">
              <a:rPr lang="en-GB" smtClean="0"/>
              <a:t>8</a:t>
            </a:fld>
            <a:endParaRPr lang="en-GB" dirty="0"/>
          </a:p>
        </p:txBody>
      </p:sp>
    </p:spTree>
    <p:extLst>
      <p:ext uri="{BB962C8B-B14F-4D97-AF65-F5344CB8AC3E}">
        <p14:creationId xmlns:p14="http://schemas.microsoft.com/office/powerpoint/2010/main" val="545799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Pose the question and illicit responses.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BIT IS A SLIGHT DIVERSION FROM THE MAIN THRUST OF THE </a:t>
            </a:r>
            <a:r>
              <a:rPr lang="en-GB" sz="1200" b="0" i="0" u="none" strike="noStrike" kern="1200" dirty="0" smtClean="0">
                <a:solidFill>
                  <a:schemeClr val="tx1"/>
                </a:solidFill>
                <a:effectLst/>
                <a:latin typeface="+mn-lt"/>
                <a:ea typeface="+mn-ea"/>
                <a:cs typeface="+mn-cs"/>
              </a:rPr>
              <a:t>LECTURE,</a:t>
            </a:r>
            <a:r>
              <a:rPr lang="en-GB" sz="1200" b="0" i="0" u="none" strike="noStrike" kern="1200" baseline="0" dirty="0" smtClean="0">
                <a:solidFill>
                  <a:schemeClr val="tx1"/>
                </a:solidFill>
                <a:effectLst/>
                <a:latin typeface="+mn-lt"/>
                <a:ea typeface="+mn-ea"/>
                <a:cs typeface="+mn-cs"/>
              </a:rPr>
              <a:t> BUT AN IMPORTANT ONE,</a:t>
            </a:r>
            <a:r>
              <a:rPr lang="en-GB" sz="1200" b="0" i="0" u="none" strike="noStrike" kern="1200" dirty="0" smtClean="0">
                <a:solidFill>
                  <a:schemeClr val="tx1"/>
                </a:solidFill>
                <a:effectLst/>
                <a:latin typeface="+mn-lt"/>
                <a:ea typeface="+mn-ea"/>
                <a:cs typeface="+mn-cs"/>
              </a:rPr>
              <a:t> </a:t>
            </a:r>
            <a:r>
              <a:rPr lang="en-GB" sz="1200" b="0" i="0" u="none" strike="noStrike" kern="1200" baseline="0" dirty="0">
                <a:solidFill>
                  <a:schemeClr val="tx1"/>
                </a:solidFill>
                <a:effectLst/>
                <a:latin typeface="+mn-lt"/>
                <a:ea typeface="+mn-ea"/>
                <a:cs typeface="+mn-cs"/>
              </a:rPr>
              <a:t>s</a:t>
            </a:r>
            <a:r>
              <a:rPr lang="en-GB" baseline="0" dirty="0" smtClean="0"/>
              <a:t>o</a:t>
            </a:r>
            <a:r>
              <a:rPr lang="en-GB" baseline="0" dirty="0"/>
              <a:t>, although we are going to look at oracy during this lecture, they need to read about dialogic pedagogy which is about using oracy in the classroom to facilitate effective learning</a:t>
            </a:r>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Dialogic</a:t>
            </a:r>
            <a:r>
              <a:rPr lang="en-GB" sz="1200" b="0" i="0" u="none" strike="noStrike" kern="1200" dirty="0">
                <a:solidFill>
                  <a:schemeClr val="tx1"/>
                </a:solidFill>
                <a:effectLst/>
                <a:latin typeface="+mn-lt"/>
                <a:ea typeface="+mn-ea"/>
                <a:cs typeface="+mn-cs"/>
              </a:rPr>
              <a:t> means relates to or is characterized by dialogue and its use. A dialogic is communication presented in the form of dialogue. Dialogic processes refer to implied meaning in words uttered by a speaker and interpreted by a listener. Dialogic works carry on a continual dialogue that includes interaction with previous information presented. </a:t>
            </a:r>
          </a:p>
          <a:p>
            <a:r>
              <a:rPr lang="en-GB" sz="1200" b="1" i="0" u="none" strike="noStrike" kern="1200" dirty="0">
                <a:solidFill>
                  <a:schemeClr val="tx1"/>
                </a:solidFill>
                <a:effectLst/>
                <a:latin typeface="+mn-lt"/>
                <a:ea typeface="+mn-ea"/>
                <a:cs typeface="+mn-cs"/>
              </a:rPr>
              <a:t>Dialogic pedagogy</a:t>
            </a:r>
            <a:r>
              <a:rPr lang="en-GB" sz="1200" b="0" i="0" u="none" strike="noStrike" kern="1200" dirty="0">
                <a:solidFill>
                  <a:schemeClr val="tx1"/>
                </a:solidFill>
                <a:effectLst/>
                <a:latin typeface="+mn-lt"/>
                <a:ea typeface="+mn-ea"/>
                <a:cs typeface="+mn-cs"/>
              </a:rPr>
              <a:t> is a term used by a growing number of scholars, practitioners and policy-makers to describe learning processes in which teacher and pupils critically interrogate the topic of study, express and listen to multiple voices and points of view, and create respectful and equitable classroom relations.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We are not going to have time to go into this in any great detail today, so reading about dialogic pedagogy is going to be a directed task. Emphasize importance of doing the reading.</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9</a:t>
            </a:fld>
            <a:endParaRPr lang="en-GB" dirty="0"/>
          </a:p>
        </p:txBody>
      </p:sp>
    </p:spTree>
    <p:extLst>
      <p:ext uri="{BB962C8B-B14F-4D97-AF65-F5344CB8AC3E}">
        <p14:creationId xmlns:p14="http://schemas.microsoft.com/office/powerpoint/2010/main" val="3557515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Reveal phrases one at a time and ask student to put their hands up if they have ever used the phrase</a:t>
            </a:r>
          </a:p>
          <a:p>
            <a:r>
              <a:rPr lang="en-GB" b="0" dirty="0"/>
              <a:t>Think – pair – share with a partner mistakes you know you make when you speak and /or ways you could improve your spoken language</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Standard English</a:t>
            </a:r>
            <a:r>
              <a:rPr lang="en-GB" dirty="0"/>
              <a:t> (SE) refers to whatever form of the </a:t>
            </a:r>
            <a:r>
              <a:rPr lang="en-GB" i="1" dirty="0"/>
              <a:t>English</a:t>
            </a:r>
            <a:r>
              <a:rPr lang="en-GB" dirty="0"/>
              <a:t> language is accepted as a national norm in any </a:t>
            </a:r>
            <a:r>
              <a:rPr lang="en-GB" i="1" dirty="0"/>
              <a:t>English</a:t>
            </a:r>
            <a:r>
              <a:rPr lang="en-GB" dirty="0"/>
              <a:t>-speaking country. It encompasses grammar, vocabulary and spelling.</a:t>
            </a:r>
          </a:p>
          <a:p>
            <a:endParaRPr lang="en-GB" b="0" dirty="0"/>
          </a:p>
          <a:p>
            <a:r>
              <a:rPr lang="en-GB" b="0" dirty="0"/>
              <a:t>Make the point that they must:</a:t>
            </a:r>
          </a:p>
          <a:p>
            <a:pPr marL="228600" indent="-228600">
              <a:buFont typeface="+mj-lt"/>
              <a:buAutoNum type="arabicPeriod"/>
            </a:pPr>
            <a:r>
              <a:rPr lang="en-GB" b="0" dirty="0"/>
              <a:t>Model good use of language;</a:t>
            </a:r>
          </a:p>
          <a:p>
            <a:pPr marL="228600" indent="-228600">
              <a:buFont typeface="+mj-lt"/>
              <a:buAutoNum type="arabicPeriod"/>
            </a:pPr>
            <a:r>
              <a:rPr lang="en-GB" b="0" dirty="0"/>
              <a:t>Speak clearly;</a:t>
            </a:r>
          </a:p>
          <a:p>
            <a:pPr marL="228600" indent="-228600">
              <a:buFont typeface="+mj-lt"/>
              <a:buAutoNum type="arabicPeriod"/>
            </a:pPr>
            <a:r>
              <a:rPr lang="en-GB" b="0" dirty="0"/>
              <a:t>Speak in an audible voice;</a:t>
            </a:r>
          </a:p>
          <a:p>
            <a:pPr marL="228600" indent="-228600">
              <a:buFont typeface="+mj-lt"/>
              <a:buAutoNum type="arabicPeriod"/>
            </a:pPr>
            <a:r>
              <a:rPr lang="en-GB" b="0" dirty="0"/>
              <a:t>Use intonation and body language to convey </a:t>
            </a:r>
            <a:r>
              <a:rPr lang="en-GB" b="0" dirty="0" smtClean="0"/>
              <a:t>meaning in order to help learners.</a:t>
            </a:r>
            <a:endParaRPr lang="en-GB" b="0" dirty="0"/>
          </a:p>
          <a:p>
            <a:endParaRPr lang="en-GB" b="0" dirty="0"/>
          </a:p>
          <a:p>
            <a:pPr marL="0" indent="0">
              <a:buNone/>
            </a:pPr>
            <a:r>
              <a:rPr lang="en-GB" dirty="0"/>
              <a:t>Common errors in speech:</a:t>
            </a:r>
          </a:p>
          <a:p>
            <a:r>
              <a:rPr lang="en-GB" dirty="0"/>
              <a:t>‘gonna’ instead of ‘going to’</a:t>
            </a:r>
          </a:p>
          <a:p>
            <a:r>
              <a:rPr lang="en-GB" dirty="0"/>
              <a:t>‘K’ instead of ‘ing’ = somethink</a:t>
            </a:r>
          </a:p>
          <a:p>
            <a:r>
              <a:rPr lang="en-GB" dirty="0"/>
              <a:t>‘them books’</a:t>
            </a:r>
          </a:p>
          <a:p>
            <a:r>
              <a:rPr lang="en-GB" dirty="0"/>
              <a:t>‘Like, really, basically’ used as fillers</a:t>
            </a:r>
          </a:p>
          <a:p>
            <a:r>
              <a:rPr lang="en-GB" dirty="0"/>
              <a:t>Dialect words – ‘sit by here’</a:t>
            </a:r>
          </a:p>
          <a:p>
            <a:endParaRPr lang="en-GB" dirty="0"/>
          </a:p>
          <a:p>
            <a:pPr marL="0" indent="0">
              <a:buFont typeface="Wingdings" pitchFamily="2" charset="2"/>
              <a:buNone/>
              <a:defRPr/>
            </a:pPr>
            <a:r>
              <a:rPr lang="en-GB" sz="1200" dirty="0">
                <a:solidFill>
                  <a:schemeClr val="accent6"/>
                </a:solidFill>
                <a:latin typeface="Comic Sans MS" panose="030F0702030302020204" pitchFamily="66" charset="0"/>
              </a:rPr>
              <a:t>Accent </a:t>
            </a:r>
          </a:p>
          <a:p>
            <a:pPr marL="0" indent="0">
              <a:buFont typeface="Wingdings" pitchFamily="2" charset="2"/>
              <a:buNone/>
              <a:defRPr/>
            </a:pPr>
            <a:r>
              <a:rPr lang="en-GB" sz="1200" dirty="0"/>
              <a:t>Differences in pronunciation characteristic of different regions and social classes. Standard English can be spoken effectively in any accent.</a:t>
            </a:r>
          </a:p>
          <a:p>
            <a:pPr marL="0" indent="0">
              <a:buFont typeface="Wingdings" pitchFamily="2" charset="2"/>
              <a:buNone/>
              <a:defRPr/>
            </a:pPr>
            <a:endParaRPr lang="en-GB" sz="1200" dirty="0"/>
          </a:p>
          <a:p>
            <a:pPr marL="0" indent="0">
              <a:buFont typeface="Wingdings" pitchFamily="2" charset="2"/>
              <a:buNone/>
              <a:defRPr/>
            </a:pPr>
            <a:r>
              <a:rPr lang="en-GB" sz="1200" dirty="0">
                <a:solidFill>
                  <a:schemeClr val="accent6"/>
                </a:solidFill>
                <a:latin typeface="Comic Sans MS" panose="030F0702030302020204" pitchFamily="66" charset="0"/>
              </a:rPr>
              <a:t>Dialect </a:t>
            </a:r>
          </a:p>
          <a:p>
            <a:pPr marL="0" indent="0">
              <a:buFont typeface="Wingdings" pitchFamily="2" charset="2"/>
              <a:buNone/>
              <a:defRPr/>
            </a:pPr>
            <a:r>
              <a:rPr lang="en-GB" sz="1200" dirty="0"/>
              <a:t>Dialects use different vocabulary and some different grammatical constructions from standard English. They are often associated with regional variation.</a:t>
            </a:r>
          </a:p>
          <a:p>
            <a:endParaRPr lang="en-US" dirty="0"/>
          </a:p>
          <a:p>
            <a:endParaRPr lang="en-GB" b="0" dirty="0"/>
          </a:p>
        </p:txBody>
      </p:sp>
      <p:sp>
        <p:nvSpPr>
          <p:cNvPr id="4" name="Slide Number Placeholder 3"/>
          <p:cNvSpPr>
            <a:spLocks noGrp="1"/>
          </p:cNvSpPr>
          <p:nvPr>
            <p:ph type="sldNum" sz="quarter" idx="10"/>
          </p:nvPr>
        </p:nvSpPr>
        <p:spPr/>
        <p:txBody>
          <a:bodyPr/>
          <a:lstStyle/>
          <a:p>
            <a:fld id="{7C5B0F83-95FE-4690-BED0-5E8A9AD7FE61}" type="slidenum">
              <a:rPr lang="en-GB" smtClean="0"/>
              <a:t>10</a:t>
            </a:fld>
            <a:endParaRPr lang="en-GB" dirty="0"/>
          </a:p>
        </p:txBody>
      </p:sp>
    </p:spTree>
    <p:extLst>
      <p:ext uri="{BB962C8B-B14F-4D97-AF65-F5344CB8AC3E}">
        <p14:creationId xmlns:p14="http://schemas.microsoft.com/office/powerpoint/2010/main" val="2309421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time to time, we will think about “Key Ideas” because it is important that teachers, and trainee teachers, think and reflect and do not just accept everything they are told.</a:t>
            </a:r>
          </a:p>
          <a:p>
            <a:endParaRPr lang="en-GB" dirty="0"/>
          </a:p>
          <a:p>
            <a:r>
              <a:rPr lang="en-GB" dirty="0"/>
              <a:t>Students to discuss in groups. If Padlet is available, thoughts could be shared.</a:t>
            </a:r>
          </a:p>
          <a:p>
            <a:endParaRPr lang="en-GB" dirty="0"/>
          </a:p>
          <a:p>
            <a:r>
              <a:rPr lang="en-GB" dirty="0"/>
              <a:t>Questions:</a:t>
            </a:r>
          </a:p>
          <a:p>
            <a:pPr marL="171450" indent="-171450">
              <a:buFont typeface="Arial" panose="020B0604020202020204" pitchFamily="34" charset="0"/>
              <a:buChar char="•"/>
            </a:pPr>
            <a:r>
              <a:rPr lang="en-GB" dirty="0"/>
              <a:t>As a teacher, does the way you speak matter?</a:t>
            </a:r>
          </a:p>
          <a:p>
            <a:pPr marL="171450" indent="-171450">
              <a:buFont typeface="Arial" panose="020B0604020202020204" pitchFamily="34" charset="0"/>
              <a:buChar char="•"/>
            </a:pPr>
            <a:r>
              <a:rPr lang="en-GB" dirty="0"/>
              <a:t>Does it matter if you make grammatical mistakes as you speak?</a:t>
            </a:r>
          </a:p>
          <a:p>
            <a:pPr marL="171450" indent="-171450">
              <a:buFont typeface="Arial" panose="020B0604020202020204" pitchFamily="34" charset="0"/>
              <a:buChar char="•"/>
            </a:pPr>
            <a:r>
              <a:rPr lang="en-GB" dirty="0"/>
              <a:t>Does it matter if you have an accent?</a:t>
            </a:r>
          </a:p>
          <a:p>
            <a:pPr marL="171450" indent="-171450">
              <a:buFont typeface="Arial" panose="020B0604020202020204" pitchFamily="34" charset="0"/>
              <a:buChar char="•"/>
            </a:pPr>
            <a:r>
              <a:rPr lang="en-GB" dirty="0"/>
              <a:t>Does the way you speak affect the way you think?</a:t>
            </a:r>
          </a:p>
          <a:p>
            <a:pPr marL="171450" indent="-171450">
              <a:buFont typeface="Arial" panose="020B0604020202020204" pitchFamily="34" charset="0"/>
              <a:buChar char="•"/>
            </a:pPr>
            <a:r>
              <a:rPr lang="en-GB" dirty="0"/>
              <a:t>Is it important that you can express yourself clearly?</a:t>
            </a:r>
          </a:p>
          <a:p>
            <a:endParaRPr lang="en-GB" dirty="0"/>
          </a:p>
          <a:p>
            <a:endParaRPr lang="en-GB" dirty="0"/>
          </a:p>
          <a:p>
            <a:r>
              <a:rPr lang="en-GB" dirty="0"/>
              <a:t>Refer to the work of Basil Bernstein who talked about “elaborated” and “restricted” codes and the work of Shirley </a:t>
            </a:r>
            <a:r>
              <a:rPr lang="en-GB" dirty="0" smtClean="0"/>
              <a:t>Brice-Heath who</a:t>
            </a:r>
            <a:r>
              <a:rPr lang="en-GB" baseline="0" dirty="0" smtClean="0"/>
              <a:t> carried out studies in the USA</a:t>
            </a:r>
            <a:r>
              <a:rPr lang="en-GB" dirty="0" smtClean="0"/>
              <a:t> </a:t>
            </a:r>
            <a:r>
              <a:rPr lang="en-GB" dirty="0"/>
              <a:t>(</a:t>
            </a:r>
            <a:r>
              <a:rPr lang="en-GB" i="1" dirty="0"/>
              <a:t>A Way with Words</a:t>
            </a:r>
            <a:r>
              <a:rPr lang="en-GB" dirty="0" smtClean="0"/>
              <a:t>). Brice-Heath’s work can be compared to our</a:t>
            </a:r>
            <a:r>
              <a:rPr lang="en-GB" baseline="0" dirty="0" smtClean="0"/>
              <a:t> </a:t>
            </a:r>
            <a:r>
              <a:rPr lang="en-GB" dirty="0" smtClean="0"/>
              <a:t>local context.</a:t>
            </a:r>
          </a:p>
          <a:p>
            <a:endParaRPr lang="en-GB" dirty="0" smtClean="0"/>
          </a:p>
          <a:p>
            <a:r>
              <a:rPr lang="en-GB" sz="1200" kern="1200" dirty="0" smtClean="0">
                <a:solidFill>
                  <a:schemeClr val="tx1"/>
                </a:solidFill>
                <a:effectLst/>
                <a:latin typeface="+mn-lt"/>
                <a:ea typeface="+mn-ea"/>
                <a:cs typeface="+mn-cs"/>
              </a:rPr>
              <a:t>Register – quotation from Department of Education WA (2013) </a:t>
            </a:r>
            <a:r>
              <a:rPr lang="en-GB" sz="1200" i="1" kern="1200" dirty="0" smtClean="0">
                <a:solidFill>
                  <a:schemeClr val="tx1"/>
                </a:solidFill>
                <a:effectLst/>
                <a:latin typeface="+mn-lt"/>
                <a:ea typeface="+mn-ea"/>
                <a:cs typeface="+mn-cs"/>
              </a:rPr>
              <a:t>First Steps : Speaking &amp; Listening Resource Book</a:t>
            </a:r>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Students need to develop the linguistic resources to engage with</a:t>
            </a:r>
          </a:p>
          <a:p>
            <a:r>
              <a:rPr lang="en-GB" sz="1200" kern="1200" dirty="0" smtClean="0">
                <a:solidFill>
                  <a:schemeClr val="tx1"/>
                </a:solidFill>
                <a:effectLst/>
                <a:latin typeface="+mn-lt"/>
                <a:ea typeface="+mn-ea"/>
                <a:cs typeface="+mn-cs"/>
              </a:rPr>
              <a:t>a variety of situations, or registers. Register refers to the different</a:t>
            </a:r>
          </a:p>
          <a:p>
            <a:r>
              <a:rPr lang="en-GB" sz="1200" kern="1200" dirty="0" smtClean="0">
                <a:solidFill>
                  <a:schemeClr val="tx1"/>
                </a:solidFill>
                <a:effectLst/>
                <a:latin typeface="+mn-lt"/>
                <a:ea typeface="+mn-ea"/>
                <a:cs typeface="+mn-cs"/>
              </a:rPr>
              <a:t>formal, informal, social and educational situations that students</a:t>
            </a:r>
          </a:p>
          <a:p>
            <a:r>
              <a:rPr lang="en-GB" sz="1200" kern="1200" dirty="0" smtClean="0">
                <a:solidFill>
                  <a:schemeClr val="tx1"/>
                </a:solidFill>
                <a:effectLst/>
                <a:latin typeface="+mn-lt"/>
                <a:ea typeface="+mn-ea"/>
                <a:cs typeface="+mn-cs"/>
              </a:rPr>
              <a:t>will encounter. In any situation the purpose of the interaction has</a:t>
            </a:r>
          </a:p>
          <a:p>
            <a:r>
              <a:rPr lang="en-GB" sz="1200" kern="1200" dirty="0" smtClean="0">
                <a:solidFill>
                  <a:schemeClr val="tx1"/>
                </a:solidFill>
                <a:effectLst/>
                <a:latin typeface="+mn-lt"/>
                <a:ea typeface="+mn-ea"/>
                <a:cs typeface="+mn-cs"/>
              </a:rPr>
              <a:t>a major influence on the language used. Competent speakers and</a:t>
            </a:r>
          </a:p>
          <a:p>
            <a:r>
              <a:rPr lang="en-GB" sz="1200" kern="1200" dirty="0" smtClean="0">
                <a:solidFill>
                  <a:schemeClr val="tx1"/>
                </a:solidFill>
                <a:effectLst/>
                <a:latin typeface="+mn-lt"/>
                <a:ea typeface="+mn-ea"/>
                <a:cs typeface="+mn-cs"/>
              </a:rPr>
              <a:t>listeners vary their choice of language according to:</a:t>
            </a:r>
          </a:p>
          <a:p>
            <a:r>
              <a:rPr lang="en-GB" sz="1200" kern="1200" dirty="0" smtClean="0">
                <a:solidFill>
                  <a:schemeClr val="tx1"/>
                </a:solidFill>
                <a:effectLst/>
                <a:latin typeface="+mn-lt"/>
                <a:ea typeface="+mn-ea"/>
                <a:cs typeface="+mn-cs"/>
              </a:rPr>
              <a:t>the</a:t>
            </a:r>
          </a:p>
          <a:p>
            <a:r>
              <a:rPr lang="en-GB" sz="1200" kern="1200" dirty="0" smtClean="0">
                <a:solidFill>
                  <a:schemeClr val="tx1"/>
                </a:solidFill>
                <a:effectLst/>
                <a:latin typeface="+mn-lt"/>
                <a:ea typeface="+mn-ea"/>
                <a:cs typeface="+mn-cs"/>
              </a:rPr>
              <a:t> the role that spoken language is playing in the interaction, e.g.</a:t>
            </a:r>
          </a:p>
          <a:p>
            <a:r>
              <a:rPr lang="en-GB" sz="1200" kern="1200" dirty="0" smtClean="0">
                <a:solidFill>
                  <a:schemeClr val="tx1"/>
                </a:solidFill>
                <a:effectLst/>
                <a:latin typeface="+mn-lt"/>
                <a:ea typeface="+mn-ea"/>
                <a:cs typeface="+mn-cs"/>
              </a:rPr>
              <a:t>language used to explain and play a board game is different from the</a:t>
            </a:r>
          </a:p>
          <a:p>
            <a:r>
              <a:rPr lang="en-GB" sz="1200" kern="1200" dirty="0" smtClean="0">
                <a:solidFill>
                  <a:schemeClr val="tx1"/>
                </a:solidFill>
                <a:effectLst/>
                <a:latin typeface="+mn-lt"/>
                <a:ea typeface="+mn-ea"/>
                <a:cs typeface="+mn-cs"/>
              </a:rPr>
              <a:t>language used to tell a funny story</a:t>
            </a:r>
          </a:p>
          <a:p>
            <a:r>
              <a:rPr lang="en-GB" sz="1200" kern="1200" dirty="0" smtClean="0">
                <a:solidFill>
                  <a:schemeClr val="tx1"/>
                </a:solidFill>
                <a:effectLst/>
                <a:latin typeface="+mn-lt"/>
                <a:ea typeface="+mn-ea"/>
                <a:cs typeface="+mn-cs"/>
              </a:rPr>
              <a:t> the topic or activity being talked about</a:t>
            </a:r>
          </a:p>
          <a:p>
            <a:r>
              <a:rPr lang="en-GB" sz="1200" kern="1200" dirty="0" smtClean="0">
                <a:solidFill>
                  <a:schemeClr val="tx1"/>
                </a:solidFill>
                <a:effectLst/>
                <a:latin typeface="+mn-lt"/>
                <a:ea typeface="+mn-ea"/>
                <a:cs typeface="+mn-cs"/>
              </a:rPr>
              <a:t> the roles and relationships between the speakers</a:t>
            </a:r>
          </a:p>
          <a:p>
            <a:r>
              <a:rPr lang="en-GB" sz="1200" kern="1200" dirty="0" smtClean="0">
                <a:solidFill>
                  <a:schemeClr val="tx1"/>
                </a:solidFill>
                <a:effectLst/>
                <a:latin typeface="+mn-lt"/>
                <a:ea typeface="+mn-ea"/>
                <a:cs typeface="+mn-cs"/>
              </a:rPr>
              <a:t> the relationship between the speaker and the audience.</a:t>
            </a:r>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11</a:t>
            </a:fld>
            <a:endParaRPr lang="en-GB" dirty="0"/>
          </a:p>
        </p:txBody>
      </p:sp>
    </p:spTree>
    <p:extLst>
      <p:ext uri="{BB962C8B-B14F-4D97-AF65-F5344CB8AC3E}">
        <p14:creationId xmlns:p14="http://schemas.microsoft.com/office/powerpoint/2010/main" val="1011621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Play video and then explain</a:t>
            </a:r>
            <a:r>
              <a:rPr lang="en-GB" baseline="0" dirty="0"/>
              <a:t> to students that it is not just the verbal language that is important but the non-verbal language and one’s whole demeanour.</a:t>
            </a:r>
          </a:p>
          <a:p>
            <a:endParaRPr lang="en-GB" baseline="0" dirty="0"/>
          </a:p>
          <a:p>
            <a:r>
              <a:rPr lang="en-GB" baseline="0" dirty="0"/>
              <a:t>This is really a time for them to think and reflect on their own behaviour. </a:t>
            </a:r>
          </a:p>
          <a:p>
            <a:endParaRPr lang="en-GB" baseline="0" dirty="0"/>
          </a:p>
          <a:p>
            <a:r>
              <a:rPr lang="en-GB" baseline="0" dirty="0"/>
              <a:t>Ask them to work in groups to make a list of 5 messages the video gives to teachers.</a:t>
            </a:r>
          </a:p>
          <a:p>
            <a:endParaRPr lang="en-GB" dirty="0"/>
          </a:p>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12</a:t>
            </a:fld>
            <a:endParaRPr lang="en-GB" dirty="0"/>
          </a:p>
        </p:txBody>
      </p:sp>
    </p:spTree>
    <p:extLst>
      <p:ext uri="{BB962C8B-B14F-4D97-AF65-F5344CB8AC3E}">
        <p14:creationId xmlns:p14="http://schemas.microsoft.com/office/powerpoint/2010/main" val="15997227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 He saw the experience of talking with adults about familiar everyday experiences as crucial, not only for building up knowledge of language but also for an awareness of particular ways of thinking and interpreting their own experiences. The very naming of particular attributes, he thought, helped concepts to form. This contrasts with Piaget’s view that the use of relevant language follows the development of a concept.</a:t>
            </a:r>
          </a:p>
          <a:p>
            <a:r>
              <a:rPr lang="en-GB" dirty="0"/>
              <a:t>Vygotsky believed that talking is necessary to clarify important points but also that talking with others helps us to learn more about communication. Children solve practical tasks wit the help of speech, as well as their eyes and hands. The idea that children observe conversation and that it is the unity of perception, speech and action which leads them to make sense of situations was important in Vygotsky’s thinking.</a:t>
            </a:r>
          </a:p>
          <a:p>
            <a:endParaRPr lang="en-GB" dirty="0"/>
          </a:p>
          <a:p>
            <a:r>
              <a:rPr lang="en-GB" i="1" dirty="0"/>
              <a:t>But now we are going to turn to simply developing the children’s speaking and listening skills ………….</a:t>
            </a:r>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13</a:t>
            </a:fld>
            <a:endParaRPr lang="en-GB" dirty="0"/>
          </a:p>
        </p:txBody>
      </p:sp>
    </p:spTree>
    <p:extLst>
      <p:ext uri="{BB962C8B-B14F-4D97-AF65-F5344CB8AC3E}">
        <p14:creationId xmlns:p14="http://schemas.microsoft.com/office/powerpoint/2010/main" val="3435993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a:defRPr sz="2400">
                <a:solidFill>
                  <a:schemeClr val="tx1"/>
                </a:solidFill>
                <a:latin typeface="Arial" charset="0"/>
              </a:defRPr>
            </a:lvl1pPr>
            <a:lvl2pPr marL="763159" indent="-292308">
              <a:defRPr sz="2400">
                <a:solidFill>
                  <a:schemeClr val="tx1"/>
                </a:solidFill>
                <a:latin typeface="Arial" charset="0"/>
              </a:defRPr>
            </a:lvl2pPr>
            <a:lvl3pPr marL="1173969" indent="-233846">
              <a:defRPr sz="2400">
                <a:solidFill>
                  <a:schemeClr val="tx1"/>
                </a:solidFill>
                <a:latin typeface="Arial" charset="0"/>
              </a:defRPr>
            </a:lvl3pPr>
            <a:lvl4pPr marL="1644821" indent="-233846">
              <a:defRPr sz="2400">
                <a:solidFill>
                  <a:schemeClr val="tx1"/>
                </a:solidFill>
                <a:latin typeface="Arial" charset="0"/>
              </a:defRPr>
            </a:lvl4pPr>
            <a:lvl5pPr marL="2115672" indent="-233846">
              <a:defRPr sz="2400">
                <a:solidFill>
                  <a:schemeClr val="tx1"/>
                </a:solidFill>
                <a:latin typeface="Arial" charset="0"/>
              </a:defRPr>
            </a:lvl5pPr>
            <a:lvl6pPr marL="2570724" indent="-233846" eaLnBrk="0" fontAlgn="base" hangingPunct="0">
              <a:spcBef>
                <a:spcPct val="0"/>
              </a:spcBef>
              <a:spcAft>
                <a:spcPct val="0"/>
              </a:spcAft>
              <a:defRPr sz="2400">
                <a:solidFill>
                  <a:schemeClr val="tx1"/>
                </a:solidFill>
                <a:latin typeface="Arial" charset="0"/>
              </a:defRPr>
            </a:lvl6pPr>
            <a:lvl7pPr marL="3025775" indent="-233846" eaLnBrk="0" fontAlgn="base" hangingPunct="0">
              <a:spcBef>
                <a:spcPct val="0"/>
              </a:spcBef>
              <a:spcAft>
                <a:spcPct val="0"/>
              </a:spcAft>
              <a:defRPr sz="2400">
                <a:solidFill>
                  <a:schemeClr val="tx1"/>
                </a:solidFill>
                <a:latin typeface="Arial" charset="0"/>
              </a:defRPr>
            </a:lvl7pPr>
            <a:lvl8pPr marL="3480826" indent="-233846" eaLnBrk="0" fontAlgn="base" hangingPunct="0">
              <a:spcBef>
                <a:spcPct val="0"/>
              </a:spcBef>
              <a:spcAft>
                <a:spcPct val="0"/>
              </a:spcAft>
              <a:defRPr sz="2400">
                <a:solidFill>
                  <a:schemeClr val="tx1"/>
                </a:solidFill>
                <a:latin typeface="Arial" charset="0"/>
              </a:defRPr>
            </a:lvl8pPr>
            <a:lvl9pPr marL="3935877" indent="-233846" eaLnBrk="0" fontAlgn="base" hangingPunct="0">
              <a:spcBef>
                <a:spcPct val="0"/>
              </a:spcBef>
              <a:spcAft>
                <a:spcPct val="0"/>
              </a:spcAft>
              <a:defRPr sz="2400">
                <a:solidFill>
                  <a:schemeClr val="tx1"/>
                </a:solidFill>
                <a:latin typeface="Arial" charset="0"/>
              </a:defRPr>
            </a:lvl9pPr>
          </a:lstStyle>
          <a:p>
            <a:fld id="{D1D1A9C4-9F0D-4AF2-942C-4224A40654AB}" type="slidenum">
              <a:rPr lang="en-GB" altLang="en-US" sz="1200"/>
              <a:pPr/>
              <a:t>14</a:t>
            </a:fld>
            <a:endParaRPr lang="en-GB" altLang="en-US" sz="1200" dirty="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p:spPr>
        <p:txBody>
          <a:bodyPr/>
          <a:lstStyle/>
          <a:p>
            <a:pPr defTabSz="910102" fontAlgn="base">
              <a:defRPr/>
            </a:pPr>
            <a:r>
              <a:rPr lang="en-GB" b="1" dirty="0"/>
              <a:t>Child: </a:t>
            </a:r>
            <a:r>
              <a:rPr lang="en-GB" dirty="0"/>
              <a:t>car  </a:t>
            </a:r>
            <a:r>
              <a:rPr lang="en-GB" b="1" dirty="0"/>
              <a:t>You: </a:t>
            </a:r>
            <a:r>
              <a:rPr lang="en-US" dirty="0"/>
              <a:t>Yes, it’s a car.</a:t>
            </a:r>
            <a:endParaRPr lang="en-GB" dirty="0"/>
          </a:p>
          <a:p>
            <a:pPr defTabSz="910102" fontAlgn="base">
              <a:defRPr/>
            </a:pPr>
            <a:endParaRPr lang="en-GB" dirty="0"/>
          </a:p>
          <a:p>
            <a:pPr defTabSz="910102" fontAlgn="base">
              <a:defRPr/>
            </a:pPr>
            <a:r>
              <a:rPr lang="en-GB" b="1" dirty="0"/>
              <a:t>Child: </a:t>
            </a:r>
            <a:r>
              <a:rPr lang="en-GB" dirty="0"/>
              <a:t>I maked a road.     </a:t>
            </a:r>
            <a:r>
              <a:rPr lang="en-GB" b="1" dirty="0"/>
              <a:t>You: </a:t>
            </a:r>
            <a:r>
              <a:rPr lang="en-GB" dirty="0"/>
              <a:t>Yes. You have made a road.</a:t>
            </a:r>
          </a:p>
          <a:p>
            <a:pPr defTabSz="910102" fontAlgn="base">
              <a:defRPr/>
            </a:pPr>
            <a:endParaRPr lang="en-GB" dirty="0"/>
          </a:p>
          <a:p>
            <a:pPr rtl="0" eaLnBrk="1" fontAlgn="base" latinLnBrk="0" hangingPunct="1"/>
            <a:r>
              <a:rPr lang="en-GB" b="1" dirty="0"/>
              <a:t>Child: </a:t>
            </a:r>
            <a:r>
              <a:rPr lang="en-GB" dirty="0"/>
              <a:t>I maked a road.    </a:t>
            </a:r>
            <a:r>
              <a:rPr lang="en-GB" b="1" dirty="0"/>
              <a:t>You: </a:t>
            </a:r>
            <a:r>
              <a:rPr lang="en-GB" dirty="0"/>
              <a:t>Yes. You have made a long, straight road. The road needs to go round. Let’s think. What shape of track might you need to make a bend?</a:t>
            </a:r>
          </a:p>
          <a:p>
            <a:pPr eaLnBrk="1" hangingPunct="1"/>
            <a:endParaRPr lang="en-GB" altLang="en-US" dirty="0"/>
          </a:p>
          <a:p>
            <a:pPr defTabSz="910102" fontAlgn="base">
              <a:defRPr/>
            </a:pPr>
            <a:endParaRPr lang="en-GB" dirty="0"/>
          </a:p>
          <a:p>
            <a:pPr marL="341288" indent="-341288">
              <a:buFont typeface="Arial" panose="020B0604020202020204" pitchFamily="34" charset="0"/>
              <a:buChar char="•"/>
              <a:defRPr/>
            </a:pPr>
            <a:r>
              <a:rPr lang="en-GB" b="1" dirty="0">
                <a:latin typeface="Arial" panose="020B0604020202020204" pitchFamily="34" charset="0"/>
              </a:rPr>
              <a:t>Recast</a:t>
            </a:r>
            <a:r>
              <a:rPr lang="en-GB" dirty="0">
                <a:latin typeface="Arial" panose="020B0604020202020204" pitchFamily="34" charset="0"/>
              </a:rPr>
              <a:t> an answer by putting a single word response into  a full sentence.</a:t>
            </a:r>
          </a:p>
          <a:p>
            <a:pPr marL="341288" indent="-341288">
              <a:buFont typeface="Arial" panose="020B0604020202020204" pitchFamily="34" charset="0"/>
              <a:buChar char="•"/>
              <a:defRPr/>
            </a:pPr>
            <a:endParaRPr lang="en-GB" dirty="0">
              <a:latin typeface="Arial" panose="020B0604020202020204" pitchFamily="34" charset="0"/>
            </a:endParaRPr>
          </a:p>
          <a:p>
            <a:pPr marL="341288" indent="-341288">
              <a:buFont typeface="Arial" panose="020B0604020202020204" pitchFamily="34" charset="0"/>
              <a:buChar char="•"/>
              <a:defRPr/>
            </a:pPr>
            <a:r>
              <a:rPr lang="en-GB" b="1" dirty="0">
                <a:latin typeface="Arial" panose="020B0604020202020204" pitchFamily="34" charset="0"/>
              </a:rPr>
              <a:t>Recast</a:t>
            </a:r>
            <a:r>
              <a:rPr lang="en-GB" dirty="0">
                <a:latin typeface="Arial" panose="020B0604020202020204" pitchFamily="34" charset="0"/>
              </a:rPr>
              <a:t> a response by using more advanced vocabulary. For example:</a:t>
            </a:r>
          </a:p>
          <a:p>
            <a:pPr>
              <a:defRPr/>
            </a:pPr>
            <a:r>
              <a:rPr lang="en-GB" dirty="0">
                <a:latin typeface="Arial" panose="020B0604020202020204" pitchFamily="34" charset="0"/>
              </a:rPr>
              <a:t>    </a:t>
            </a:r>
            <a:r>
              <a:rPr lang="en-GB" i="1" dirty="0">
                <a:latin typeface="Arial" panose="020B0604020202020204" pitchFamily="34" charset="0"/>
              </a:rPr>
              <a:t>Child: It says in the book that Danny was the champion.</a:t>
            </a:r>
          </a:p>
          <a:p>
            <a:pPr>
              <a:defRPr/>
            </a:pPr>
            <a:r>
              <a:rPr lang="en-GB" dirty="0">
                <a:latin typeface="Arial" panose="020B0604020202020204" pitchFamily="34" charset="0"/>
              </a:rPr>
              <a:t>    </a:t>
            </a:r>
            <a:r>
              <a:rPr lang="en-GB" i="1" dirty="0">
                <a:latin typeface="Arial" panose="020B0604020202020204" pitchFamily="34" charset="0"/>
              </a:rPr>
              <a:t>You: Yes, the author tells us about Danny’s achievement  – he was the champion.</a:t>
            </a:r>
          </a:p>
          <a:p>
            <a:pPr>
              <a:defRPr/>
            </a:pPr>
            <a:endParaRPr lang="en-GB" i="1" dirty="0">
              <a:latin typeface="Arial" panose="020B0604020202020204" pitchFamily="34" charset="0"/>
            </a:endParaRPr>
          </a:p>
          <a:p>
            <a:pPr marL="341288" indent="-341288">
              <a:buFont typeface="Arial" panose="020B0604020202020204" pitchFamily="34" charset="0"/>
              <a:buChar char="•"/>
              <a:defRPr/>
            </a:pPr>
            <a:r>
              <a:rPr lang="en-GB" b="1" dirty="0">
                <a:latin typeface="Arial" panose="020B0604020202020204" pitchFamily="34" charset="0"/>
              </a:rPr>
              <a:t>Recast</a:t>
            </a:r>
            <a:r>
              <a:rPr lang="en-GB" dirty="0">
                <a:latin typeface="Arial" panose="020B0604020202020204" pitchFamily="34" charset="0"/>
              </a:rPr>
              <a:t> by using standard English or Welsh                     ( gonna/going)</a:t>
            </a:r>
            <a:r>
              <a:rPr lang="en-GB" i="1" dirty="0">
                <a:latin typeface="Arial" panose="020B0604020202020204" pitchFamily="34" charset="0"/>
              </a:rPr>
              <a:t> </a:t>
            </a:r>
          </a:p>
          <a:p>
            <a:pPr marL="341288" indent="-341288">
              <a:buFont typeface="Arial" panose="020B0604020202020204" pitchFamily="34" charset="0"/>
              <a:buChar char="•"/>
              <a:defRPr/>
            </a:pPr>
            <a:endParaRPr lang="en-GB" i="1" dirty="0">
              <a:latin typeface="Arial" panose="020B0604020202020204" pitchFamily="34" charset="0"/>
            </a:endParaRPr>
          </a:p>
          <a:p>
            <a:pPr marL="341288" indent="-341288">
              <a:buFont typeface="Arial" panose="020B0604020202020204" pitchFamily="34" charset="0"/>
              <a:buChar char="•"/>
              <a:defRPr/>
            </a:pPr>
            <a:r>
              <a:rPr lang="en-GB" dirty="0">
                <a:latin typeface="Arial" panose="020B0604020202020204" pitchFamily="34" charset="0"/>
              </a:rPr>
              <a:t>Serve and Return</a:t>
            </a:r>
          </a:p>
          <a:p>
            <a:pPr marL="341288" indent="-341288">
              <a:buFont typeface="Arial" panose="020B0604020202020204" pitchFamily="34" charset="0"/>
              <a:buChar char="•"/>
              <a:defRPr/>
            </a:pPr>
            <a:endParaRPr lang="en-GB" dirty="0" smtClean="0">
              <a:latin typeface="Arial" panose="020B0604020202020204" pitchFamily="34" charset="0"/>
            </a:endParaRPr>
          </a:p>
          <a:p>
            <a:pPr marL="0" indent="0">
              <a:buFont typeface="Arial" panose="020B0604020202020204" pitchFamily="34" charset="0"/>
              <a:buNone/>
              <a:defRPr/>
            </a:pPr>
            <a:r>
              <a:rPr lang="en-GB" dirty="0" smtClean="0">
                <a:latin typeface="Arial" panose="020B0604020202020204" pitchFamily="34" charset="0"/>
              </a:rPr>
              <a:t>Many</a:t>
            </a:r>
            <a:r>
              <a:rPr lang="en-GB" baseline="0" dirty="0" smtClean="0">
                <a:latin typeface="Arial" panose="020B0604020202020204" pitchFamily="34" charset="0"/>
              </a:rPr>
              <a:t> of us seem to do this quite naturally. (????)</a:t>
            </a:r>
            <a:endParaRPr lang="en-GB" dirty="0">
              <a:latin typeface="Arial" panose="020B0604020202020204" pitchFamily="34" charset="0"/>
            </a:endParaRPr>
          </a:p>
          <a:p>
            <a:pPr>
              <a:defRPr/>
            </a:pPr>
            <a:endParaRPr lang="en-GB" i="1" dirty="0">
              <a:latin typeface="Arial" panose="020B0604020202020204" pitchFamily="34" charset="0"/>
            </a:endParaRPr>
          </a:p>
          <a:p>
            <a:pPr eaLnBrk="1" hangingPunct="1"/>
            <a:endParaRPr lang="en-GB" altLang="en-US" dirty="0"/>
          </a:p>
        </p:txBody>
      </p:sp>
    </p:spTree>
    <p:extLst>
      <p:ext uri="{BB962C8B-B14F-4D97-AF65-F5344CB8AC3E}">
        <p14:creationId xmlns:p14="http://schemas.microsoft.com/office/powerpoint/2010/main" val="670821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Activity </a:t>
            </a:r>
            <a:endParaRPr lang="en-GB" b="1" dirty="0"/>
          </a:p>
          <a:p>
            <a:r>
              <a:rPr lang="en-GB" dirty="0"/>
              <a:t>Groups to try out the 6 activities</a:t>
            </a:r>
            <a:r>
              <a:rPr lang="en-GB" dirty="0" smtClean="0"/>
              <a:t>.</a:t>
            </a:r>
          </a:p>
          <a:p>
            <a:endParaRPr lang="en-GB" dirty="0" smtClean="0"/>
          </a:p>
          <a:p>
            <a:r>
              <a:rPr lang="en-GB" dirty="0" smtClean="0"/>
              <a:t>Point out that the two books shown on the right-hand side contain</a:t>
            </a:r>
            <a:r>
              <a:rPr lang="en-GB" baseline="0" dirty="0" smtClean="0"/>
              <a:t> very good ideas.</a:t>
            </a:r>
          </a:p>
          <a:p>
            <a:endParaRPr lang="en-GB" baseline="0" dirty="0" smtClean="0"/>
          </a:p>
          <a:p>
            <a:r>
              <a:rPr lang="en-GB" b="1" baseline="0" dirty="0" smtClean="0"/>
              <a:t>Don’t forget to mention role play, especially for FP.</a:t>
            </a:r>
            <a:endParaRPr lang="en-GB" b="1" dirty="0"/>
          </a:p>
        </p:txBody>
      </p:sp>
      <p:sp>
        <p:nvSpPr>
          <p:cNvPr id="4" name="Slide Number Placeholder 3"/>
          <p:cNvSpPr>
            <a:spLocks noGrp="1"/>
          </p:cNvSpPr>
          <p:nvPr>
            <p:ph type="sldNum" sz="quarter" idx="10"/>
          </p:nvPr>
        </p:nvSpPr>
        <p:spPr/>
        <p:txBody>
          <a:bodyPr/>
          <a:lstStyle/>
          <a:p>
            <a:fld id="{A980931F-DD2E-4749-8625-BBDB359BF6BD}" type="slidenum">
              <a:rPr lang="en-GB" smtClean="0"/>
              <a:t>15</a:t>
            </a:fld>
            <a:endParaRPr lang="en-GB" dirty="0"/>
          </a:p>
        </p:txBody>
      </p:sp>
    </p:spTree>
    <p:extLst>
      <p:ext uri="{BB962C8B-B14F-4D97-AF65-F5344CB8AC3E}">
        <p14:creationId xmlns:p14="http://schemas.microsoft.com/office/powerpoint/2010/main" val="42384738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smtClean="0">
                <a:solidFill>
                  <a:schemeClr val="tx1"/>
                </a:solidFill>
                <a:effectLst/>
                <a:latin typeface="+mn-lt"/>
                <a:ea typeface="+mn-ea"/>
                <a:cs typeface="+mn-cs"/>
              </a:rPr>
              <a:t>Directed study: </a:t>
            </a:r>
            <a:r>
              <a:rPr lang="en-GB" dirty="0" smtClean="0"/>
              <a:t>read the material in the folder on Moodle named “Dialogic Learning”.</a:t>
            </a:r>
            <a:endParaRPr lang="en-GB" sz="1200" b="1"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Notes</a:t>
            </a:r>
          </a:p>
          <a:p>
            <a:r>
              <a:rPr lang="en-GB" sz="1200" b="1" i="0" u="none" strike="noStrike" kern="1200" dirty="0">
                <a:solidFill>
                  <a:schemeClr val="tx1"/>
                </a:solidFill>
                <a:effectLst/>
                <a:latin typeface="+mn-lt"/>
                <a:ea typeface="+mn-ea"/>
                <a:cs typeface="+mn-cs"/>
              </a:rPr>
              <a:t>Dialogic</a:t>
            </a:r>
            <a:r>
              <a:rPr lang="en-GB" sz="1200" b="0" i="0" u="none" strike="noStrike" kern="1200" dirty="0">
                <a:solidFill>
                  <a:schemeClr val="tx1"/>
                </a:solidFill>
                <a:effectLst/>
                <a:latin typeface="+mn-lt"/>
                <a:ea typeface="+mn-ea"/>
                <a:cs typeface="+mn-cs"/>
              </a:rPr>
              <a:t> means relates to or is characterized by dialogue and its use. A dialogic is communication presented in the form of dialogue. Dialogic processes refer to implied meaning in words uttered by a speaker and interpreted by a listener. Dialogic works carry on a continual dialogue that includes interaction with previous information presented. </a:t>
            </a:r>
          </a:p>
          <a:p>
            <a:r>
              <a:rPr lang="en-GB" sz="1200" b="1" i="0" u="none" strike="noStrike" kern="1200" dirty="0">
                <a:solidFill>
                  <a:schemeClr val="tx1"/>
                </a:solidFill>
                <a:effectLst/>
                <a:latin typeface="+mn-lt"/>
                <a:ea typeface="+mn-ea"/>
                <a:cs typeface="+mn-cs"/>
              </a:rPr>
              <a:t>Dialogic pedagogy</a:t>
            </a:r>
            <a:r>
              <a:rPr lang="en-GB" sz="1200" b="0" i="0" u="none" strike="noStrike" kern="1200" dirty="0">
                <a:solidFill>
                  <a:schemeClr val="tx1"/>
                </a:solidFill>
                <a:effectLst/>
                <a:latin typeface="+mn-lt"/>
                <a:ea typeface="+mn-ea"/>
                <a:cs typeface="+mn-cs"/>
              </a:rPr>
              <a:t> is a term used by a growing number of scholars, practitioners and policy-makers to describe learning processes in which teacher and pupils critically interrogate the topic of study, express and listen to multiple voices and points of view, and create respectful and equitable classroom relations.</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16</a:t>
            </a:fld>
            <a:endParaRPr lang="en-GB" dirty="0"/>
          </a:p>
        </p:txBody>
      </p:sp>
    </p:spTree>
    <p:extLst>
      <p:ext uri="{BB962C8B-B14F-4D97-AF65-F5344CB8AC3E}">
        <p14:creationId xmlns:p14="http://schemas.microsoft.com/office/powerpoint/2010/main" val="28837256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Get students to complete </a:t>
            </a:r>
            <a:r>
              <a:rPr lang="en-GB" dirty="0" smtClean="0"/>
              <a:t>on</a:t>
            </a:r>
            <a:r>
              <a:rPr lang="en-GB" baseline="0" dirty="0" smtClean="0"/>
              <a:t> screen</a:t>
            </a:r>
            <a:r>
              <a:rPr lang="en-GB" dirty="0" smtClean="0"/>
              <a:t> </a:t>
            </a:r>
            <a:r>
              <a:rPr lang="en-GB" dirty="0"/>
              <a:t>or feed-back verbally?</a:t>
            </a:r>
          </a:p>
        </p:txBody>
      </p:sp>
      <p:sp>
        <p:nvSpPr>
          <p:cNvPr id="4" name="Slide Number Placeholder 3"/>
          <p:cNvSpPr>
            <a:spLocks noGrp="1"/>
          </p:cNvSpPr>
          <p:nvPr>
            <p:ph type="sldNum" sz="quarter" idx="10"/>
          </p:nvPr>
        </p:nvSpPr>
        <p:spPr/>
        <p:txBody>
          <a:bodyPr/>
          <a:lstStyle/>
          <a:p>
            <a:fld id="{A980931F-DD2E-4749-8625-BBDB359BF6BD}" type="slidenum">
              <a:rPr lang="en-GB" smtClean="0"/>
              <a:t>17</a:t>
            </a:fld>
            <a:endParaRPr lang="en-GB" dirty="0"/>
          </a:p>
        </p:txBody>
      </p:sp>
    </p:spTree>
    <p:extLst>
      <p:ext uri="{BB962C8B-B14F-4D97-AF65-F5344CB8AC3E}">
        <p14:creationId xmlns:p14="http://schemas.microsoft.com/office/powerpoint/2010/main" val="840673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50000"/>
              </a:lnSpc>
              <a:defRPr/>
            </a:pPr>
            <a:r>
              <a:rPr lang="en-GB" altLang="en-US" sz="1400" b="1" u="sng" dirty="0" smtClean="0">
                <a:solidFill>
                  <a:schemeClr val="accent6"/>
                </a:solidFill>
                <a:latin typeface="Comic Sans MS" panose="030F0702030302020204" pitchFamily="66" charset="0"/>
              </a:rPr>
              <a:t>Dialogic teaching involves:</a:t>
            </a:r>
          </a:p>
          <a:p>
            <a:pPr eaLnBrk="1" hangingPunct="1">
              <a:lnSpc>
                <a:spcPct val="150000"/>
              </a:lnSpc>
              <a:defRPr/>
            </a:pPr>
            <a:endParaRPr lang="en-GB" altLang="en-US" sz="800" b="1" u="sng" dirty="0" smtClean="0"/>
          </a:p>
          <a:p>
            <a:pPr eaLnBrk="1" hangingPunct="1">
              <a:lnSpc>
                <a:spcPct val="150000"/>
              </a:lnSpc>
              <a:defRPr/>
            </a:pPr>
            <a:r>
              <a:rPr lang="en-GB" altLang="en-US" sz="1200" b="1" dirty="0" smtClean="0">
                <a:solidFill>
                  <a:schemeClr val="accent6"/>
                </a:solidFill>
              </a:rPr>
              <a:t>interactions</a:t>
            </a:r>
            <a:r>
              <a:rPr lang="en-GB" altLang="en-US" sz="1200" dirty="0" smtClean="0">
                <a:solidFill>
                  <a:schemeClr val="accent6"/>
                </a:solidFill>
              </a:rPr>
              <a:t> </a:t>
            </a:r>
            <a:r>
              <a:rPr lang="en-GB" altLang="en-US" sz="1200" dirty="0" smtClean="0"/>
              <a:t>which encourage children to think</a:t>
            </a:r>
          </a:p>
          <a:p>
            <a:pPr eaLnBrk="1" hangingPunct="1">
              <a:lnSpc>
                <a:spcPct val="150000"/>
              </a:lnSpc>
              <a:defRPr/>
            </a:pPr>
            <a:r>
              <a:rPr lang="en-GB" altLang="en-US" sz="1200" b="1" dirty="0" smtClean="0">
                <a:solidFill>
                  <a:schemeClr val="accent6"/>
                </a:solidFill>
              </a:rPr>
              <a:t>questions</a:t>
            </a:r>
            <a:r>
              <a:rPr lang="en-GB" altLang="en-US" sz="1200" dirty="0" smtClean="0">
                <a:solidFill>
                  <a:schemeClr val="accent6"/>
                </a:solidFill>
              </a:rPr>
              <a:t> </a:t>
            </a:r>
            <a:r>
              <a:rPr lang="en-GB" altLang="en-US" sz="1200" dirty="0" smtClean="0"/>
              <a:t>which encourage thinking</a:t>
            </a:r>
          </a:p>
          <a:p>
            <a:pPr eaLnBrk="1" hangingPunct="1">
              <a:lnSpc>
                <a:spcPct val="150000"/>
              </a:lnSpc>
              <a:defRPr/>
            </a:pPr>
            <a:r>
              <a:rPr lang="en-GB" altLang="en-US" sz="1200" b="1" dirty="0" smtClean="0">
                <a:solidFill>
                  <a:schemeClr val="accent6"/>
                </a:solidFill>
              </a:rPr>
              <a:t>answers</a:t>
            </a:r>
            <a:r>
              <a:rPr lang="en-GB" altLang="en-US" sz="1200" dirty="0" smtClean="0">
                <a:solidFill>
                  <a:schemeClr val="accent6"/>
                </a:solidFill>
              </a:rPr>
              <a:t> </a:t>
            </a:r>
            <a:r>
              <a:rPr lang="en-GB" altLang="en-US" sz="1200" dirty="0" smtClean="0"/>
              <a:t>which are discussed, extended rather than just received</a:t>
            </a:r>
          </a:p>
          <a:p>
            <a:pPr eaLnBrk="1" hangingPunct="1">
              <a:lnSpc>
                <a:spcPct val="150000"/>
              </a:lnSpc>
              <a:defRPr/>
            </a:pPr>
            <a:r>
              <a:rPr lang="en-GB" altLang="en-US" sz="1200" b="1" dirty="0" smtClean="0">
                <a:solidFill>
                  <a:schemeClr val="accent6"/>
                </a:solidFill>
              </a:rPr>
              <a:t>feedback</a:t>
            </a:r>
            <a:r>
              <a:rPr lang="en-GB" altLang="en-US" sz="1200" dirty="0" smtClean="0">
                <a:solidFill>
                  <a:schemeClr val="accent6"/>
                </a:solidFill>
              </a:rPr>
              <a:t> </a:t>
            </a:r>
            <a:r>
              <a:rPr lang="en-GB" altLang="en-US" sz="1200" dirty="0" smtClean="0"/>
              <a:t>which encourages and moves forward</a:t>
            </a:r>
          </a:p>
          <a:p>
            <a:pPr eaLnBrk="1" hangingPunct="1">
              <a:lnSpc>
                <a:spcPct val="150000"/>
              </a:lnSpc>
              <a:defRPr/>
            </a:pPr>
            <a:r>
              <a:rPr lang="en-GB" altLang="en-US" sz="1200" b="1" dirty="0" smtClean="0">
                <a:solidFill>
                  <a:schemeClr val="accent6"/>
                </a:solidFill>
              </a:rPr>
              <a:t>contributions</a:t>
            </a:r>
            <a:r>
              <a:rPr lang="en-GB" altLang="en-US" sz="1200" dirty="0" smtClean="0">
                <a:solidFill>
                  <a:schemeClr val="accent6"/>
                </a:solidFill>
              </a:rPr>
              <a:t> </a:t>
            </a:r>
            <a:r>
              <a:rPr lang="en-GB" altLang="en-US" sz="1200" dirty="0" smtClean="0"/>
              <a:t>which are extended rather than fragmented</a:t>
            </a:r>
          </a:p>
          <a:p>
            <a:pPr eaLnBrk="1" hangingPunct="1">
              <a:lnSpc>
                <a:spcPct val="150000"/>
              </a:lnSpc>
              <a:defRPr/>
            </a:pPr>
            <a:r>
              <a:rPr lang="en-GB" altLang="en-US" sz="1200" b="1" dirty="0" smtClean="0">
                <a:solidFill>
                  <a:schemeClr val="accent6"/>
                </a:solidFill>
              </a:rPr>
              <a:t>exchanges</a:t>
            </a:r>
            <a:r>
              <a:rPr lang="en-GB" altLang="en-US" sz="1200" dirty="0" smtClean="0">
                <a:solidFill>
                  <a:schemeClr val="accent6"/>
                </a:solidFill>
              </a:rPr>
              <a:t> </a:t>
            </a:r>
            <a:r>
              <a:rPr lang="en-GB" altLang="en-US" sz="1200" dirty="0" smtClean="0"/>
              <a:t>which pursue an idea and develop a theme</a:t>
            </a:r>
          </a:p>
          <a:p>
            <a:pPr eaLnBrk="1" hangingPunct="1">
              <a:lnSpc>
                <a:spcPct val="150000"/>
              </a:lnSpc>
              <a:defRPr/>
            </a:pPr>
            <a:r>
              <a:rPr lang="en-GB" altLang="en-US" sz="1200" b="1" dirty="0" smtClean="0">
                <a:solidFill>
                  <a:schemeClr val="accent6"/>
                </a:solidFill>
              </a:rPr>
              <a:t>discussion and argumentation</a:t>
            </a:r>
            <a:r>
              <a:rPr lang="en-GB" altLang="en-US" sz="1200" dirty="0" smtClean="0">
                <a:solidFill>
                  <a:schemeClr val="accent6"/>
                </a:solidFill>
              </a:rPr>
              <a:t> </a:t>
            </a:r>
            <a:r>
              <a:rPr lang="en-GB" altLang="en-US" sz="1200" dirty="0" smtClean="0"/>
              <a:t>which probe and challenge rather than unquestioningly accept</a:t>
            </a:r>
          </a:p>
          <a:p>
            <a:pPr eaLnBrk="1" hangingPunct="1">
              <a:lnSpc>
                <a:spcPct val="150000"/>
              </a:lnSpc>
              <a:defRPr/>
            </a:pPr>
            <a:r>
              <a:rPr lang="en-GB" altLang="en-US" sz="1200" b="1" dirty="0" smtClean="0">
                <a:solidFill>
                  <a:schemeClr val="accent6"/>
                </a:solidFill>
              </a:rPr>
              <a:t>classroom organisation, climate and relationships</a:t>
            </a:r>
            <a:r>
              <a:rPr lang="en-GB" altLang="en-US" sz="1200" dirty="0" smtClean="0">
                <a:solidFill>
                  <a:schemeClr val="accent6"/>
                </a:solidFill>
              </a:rPr>
              <a:t> </a:t>
            </a:r>
            <a:r>
              <a:rPr lang="en-GB" altLang="en-US" sz="1200" dirty="0" smtClean="0"/>
              <a:t>which make all this possible.</a:t>
            </a:r>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18</a:t>
            </a:fld>
            <a:endParaRPr lang="en-GB" dirty="0"/>
          </a:p>
        </p:txBody>
      </p:sp>
    </p:spTree>
    <p:extLst>
      <p:ext uri="{BB962C8B-B14F-4D97-AF65-F5344CB8AC3E}">
        <p14:creationId xmlns:p14="http://schemas.microsoft.com/office/powerpoint/2010/main" val="3606304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28/09/2018</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174625"/>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546226"/>
            <a:ext cx="5080000" cy="4511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546226"/>
            <a:ext cx="5080000" cy="4511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dirty="0"/>
          </a:p>
        </p:txBody>
      </p:sp>
      <p:sp>
        <p:nvSpPr>
          <p:cNvPr id="6" name="Footer Placeholder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ltLang="en-US" dirty="0"/>
          </a:p>
        </p:txBody>
      </p:sp>
      <p:sp>
        <p:nvSpPr>
          <p:cNvPr id="7" name="Rectangle 6"/>
          <p:cNvSpPr>
            <a:spLocks noGrp="1" noChangeArrowheads="1"/>
          </p:cNvSpPr>
          <p:nvPr>
            <p:ph type="sldNum" sz="quarter" idx="12"/>
          </p:nvPr>
        </p:nvSpPr>
        <p:spPr>
          <a:ln/>
        </p:spPr>
        <p:txBody>
          <a:bodyPr/>
          <a:lstStyle>
            <a:lvl1pPr>
              <a:defRPr/>
            </a:lvl1pPr>
          </a:lstStyle>
          <a:p>
            <a:pPr>
              <a:defRPr/>
            </a:pPr>
            <a:fld id="{04779704-6C12-4904-9EC8-CD8993BD7C77}" type="slidenum">
              <a:rPr lang="en-US" altLang="en-US"/>
              <a:pPr>
                <a:defRPr/>
              </a:pPr>
              <a:t>‹#›</a:t>
            </a:fld>
            <a:endParaRPr lang="en-US" altLang="en-US" dirty="0"/>
          </a:p>
        </p:txBody>
      </p:sp>
    </p:spTree>
    <p:extLst>
      <p:ext uri="{BB962C8B-B14F-4D97-AF65-F5344CB8AC3E}">
        <p14:creationId xmlns:p14="http://schemas.microsoft.com/office/powerpoint/2010/main" val="1733803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dkUpDiag">
          <a:fgClr>
            <a:srgbClr val="BCEDEE"/>
          </a:fgClr>
          <a:bgClr>
            <a:schemeClr val="accent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28/09/2018</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basewebpages.wikispaces.com/Multicultural" TargetMode="External"/><Relationship Id="rId4" Type="http://schemas.openxmlformats.org/officeDocument/2006/relationships/image" Target="../media/image2.gif&amp;ehk=2MB"/></Relationships>
</file>

<file path=ppt/slides/_rels/slide2.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hyperlink" Target="mailto:c.bleasdale@uwtsd.ac.uk" TargetMode="External"/><Relationship Id="rId3" Type="http://schemas.openxmlformats.org/officeDocument/2006/relationships/image" Target="../media/image1.jpg"/><Relationship Id="rId7" Type="http://schemas.openxmlformats.org/officeDocument/2006/relationships/hyperlink" Target="http://geekykool.com/twitter-considering-increasing-character-count-to-10000" TargetMode="External"/><Relationship Id="rId12" Type="http://schemas.openxmlformats.org/officeDocument/2006/relationships/image" Target="../media/image8.jpg"/><Relationship Id="rId2" Type="http://schemas.openxmlformats.org/officeDocument/2006/relationships/notesSlide" Target="../notesSlides/notesSlide2.xml"/><Relationship Id="rId16" Type="http://schemas.openxmlformats.org/officeDocument/2006/relationships/hyperlink" Target="mailto:Ishmael.lewis@uwtsd.ac.uk" TargetMode="External"/><Relationship Id="rId1" Type="http://schemas.openxmlformats.org/officeDocument/2006/relationships/slideLayout" Target="../slideLayouts/slideLayout2.xml"/><Relationship Id="rId11" Type="http://schemas.openxmlformats.org/officeDocument/2006/relationships/image" Target="../media/image7.jpg"/><Relationship Id="rId5" Type="http://schemas.openxmlformats.org/officeDocument/2006/relationships/image" Target="../media/image3.png"/><Relationship Id="rId15" Type="http://schemas.openxmlformats.org/officeDocument/2006/relationships/hyperlink" Target="mailto:d.b.thomas@uwtsd.ac.uk" TargetMode="External"/><Relationship Id="rId10" Type="http://schemas.openxmlformats.org/officeDocument/2006/relationships/image" Target="../media/image6.jpg"/><Relationship Id="rId4" Type="http://schemas.openxmlformats.org/officeDocument/2006/relationships/hyperlink" Target="mailto:jayne.morgan@uwtsd.ac.uk" TargetMode="External"/><Relationship Id="rId9" Type="http://schemas.openxmlformats.org/officeDocument/2006/relationships/image" Target="../media/image5.jpg"/><Relationship Id="rId14" Type="http://schemas.openxmlformats.org/officeDocument/2006/relationships/hyperlink" Target="mailto:elaine.sharpling@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www.pennyauctionwatch.com/2010/04/attn-penny-auction-owners/" TargetMode="Externa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learning.gov.wales/resources/browse-all/digital-competence-framework/?lang=en" TargetMode="External"/><Relationship Id="rId5" Type="http://schemas.openxmlformats.org/officeDocument/2006/relationships/image" Target="../media/image1.jpg"/><Relationship Id="rId10" Type="http://schemas.openxmlformats.org/officeDocument/2006/relationships/image" Target="../media/image14.png"/><Relationship Id="rId4" Type="http://schemas.openxmlformats.org/officeDocument/2006/relationships/image" Target="../media/image11.png"/><Relationship Id="rId9" Type="http://schemas.openxmlformats.org/officeDocument/2006/relationships/hyperlink" Target="http://learning.gov.wales/resources/collections/lnf?lang=en"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17.jpeg"/><Relationship Id="rId13" Type="http://schemas.openxmlformats.org/officeDocument/2006/relationships/hyperlink" Target="http://en.wikipedia.org/wiki/File:War-Horse_Poster.jpg" TargetMode="External"/><Relationship Id="rId3" Type="http://schemas.openxmlformats.org/officeDocument/2006/relationships/image" Target="../media/image1.jpg"/><Relationship Id="rId7" Type="http://schemas.openxmlformats.org/officeDocument/2006/relationships/hyperlink" Target="http://www.geograph.org.uk/photo/1676076" TargetMode="External"/><Relationship Id="rId12" Type="http://schemas.openxmlformats.org/officeDocument/2006/relationships/image" Target="../media/image19.jpg"/><Relationship Id="rId2" Type="http://schemas.openxmlformats.org/officeDocument/2006/relationships/notesSlide" Target="../notesSlides/notesSlide7.xml"/><Relationship Id="rId16"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16.jpg"/><Relationship Id="rId11" Type="http://schemas.openxmlformats.org/officeDocument/2006/relationships/hyperlink" Target="http://alifeboundbybooks.blogspot.com/2011/08/feature-just-picked-fairly-fairy-tales.html" TargetMode="External"/><Relationship Id="rId5" Type="http://schemas.openxmlformats.org/officeDocument/2006/relationships/hyperlink" Target="http://en.wikipedia.org/wiki/File:Caernarfon_castle_interior.jpg" TargetMode="External"/><Relationship Id="rId15" Type="http://schemas.openxmlformats.org/officeDocument/2006/relationships/image" Target="../media/image21.jpeg"/><Relationship Id="rId10" Type="http://schemas.openxmlformats.org/officeDocument/2006/relationships/image" Target="../media/image18.jpg"/><Relationship Id="rId4" Type="http://schemas.openxmlformats.org/officeDocument/2006/relationships/image" Target="../media/image15.jpeg"/><Relationship Id="rId9" Type="http://schemas.openxmlformats.org/officeDocument/2006/relationships/hyperlink" Target="https://www.flickr.com/photos/lesliesciencenaturecenter/6183021002" TargetMode="External"/><Relationship Id="rId14"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ipkitten.blogspot.com/2011/08/monday-miscellany.html" TargetMode="External"/><Relationship Id="rId4" Type="http://schemas.openxmlformats.org/officeDocument/2006/relationships/image" Target="../media/image24.jp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26.jpe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1.jpg"/><Relationship Id="rId4" Type="http://schemas.openxmlformats.org/officeDocument/2006/relationships/hyperlink" Target="http://en.wikipedia.org/wiki/File:Ancient_warded_lock_key_transparent.png"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huffingtonpost.com/entry/eye-opening-video-will-make-adults-reconsider-the-way-they-talk-to-children_us_57b36f62e4b0edfa80d9ddcc"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1.jpg"/></Relationships>
</file>

<file path=ppt/slides/_rels/slide15.xml.rels><?xml version="1.0" encoding="UTF-8" standalone="yes"?>
<Relationships xmlns="http://schemas.openxmlformats.org/package/2006/relationships"><Relationship Id="rId8" Type="http://schemas.openxmlformats.org/officeDocument/2006/relationships/image" Target="../media/image36.jpeg"/><Relationship Id="rId13" Type="http://schemas.openxmlformats.org/officeDocument/2006/relationships/hyperlink" Target="Very%20Simple%20Oracy%20Activities.docx" TargetMode="External"/><Relationship Id="rId3" Type="http://schemas.openxmlformats.org/officeDocument/2006/relationships/image" Target="../media/image1.jpg"/><Relationship Id="rId7" Type="http://schemas.openxmlformats.org/officeDocument/2006/relationships/image" Target="../media/image35.png"/><Relationship Id="rId12" Type="http://schemas.openxmlformats.org/officeDocument/2006/relationships/hyperlink" Target="Problem%20Solving%20InformationSheet.pub"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4.png"/><Relationship Id="rId11" Type="http://schemas.openxmlformats.org/officeDocument/2006/relationships/hyperlink" Target="Problem%20Solving.doc" TargetMode="External"/><Relationship Id="rId5" Type="http://schemas.openxmlformats.org/officeDocument/2006/relationships/image" Target="../media/image33.wmf"/><Relationship Id="rId10" Type="http://schemas.openxmlformats.org/officeDocument/2006/relationships/hyperlink" Target="Ordering.doc" TargetMode="External"/><Relationship Id="rId4" Type="http://schemas.openxmlformats.org/officeDocument/2006/relationships/image" Target="../media/image32.wmf"/><Relationship Id="rId9" Type="http://schemas.openxmlformats.org/officeDocument/2006/relationships/hyperlink" Target="Word%20Thieves%20Clothing.docx"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1.jpg"/><Relationship Id="rId7"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hyperlink" Target="http://ipkitten.blogspot.com/2011/08/monday-miscellany.html" TargetMode="External"/><Relationship Id="rId4" Type="http://schemas.openxmlformats.org/officeDocument/2006/relationships/image" Target="../media/image24.jpg"/></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3652551" y="2298629"/>
            <a:ext cx="5095875" cy="2387600"/>
          </a:xfrm>
        </p:spPr>
        <p:txBody>
          <a:bodyPr>
            <a:normAutofit/>
          </a:bodyPr>
          <a:lstStyle/>
          <a:p>
            <a:r>
              <a:rPr lang="en-GB" sz="16600" b="1" dirty="0"/>
              <a:t>Oracy</a:t>
            </a:r>
          </a:p>
        </p:txBody>
      </p:sp>
      <p:sp>
        <p:nvSpPr>
          <p:cNvPr id="3" name="Subtitle 2">
            <a:extLst>
              <a:ext uri="{FF2B5EF4-FFF2-40B4-BE49-F238E27FC236}">
                <a16:creationId xmlns:a16="http://schemas.microsoft.com/office/drawing/2014/main" id="{AC29C3FB-2ACA-4990-BE55-815547A4B3D2}"/>
              </a:ext>
            </a:extLst>
          </p:cNvPr>
          <p:cNvSpPr>
            <a:spLocks noGrp="1"/>
          </p:cNvSpPr>
          <p:nvPr>
            <p:ph type="subTitle" idx="1"/>
          </p:nvPr>
        </p:nvSpPr>
        <p:spPr>
          <a:xfrm>
            <a:off x="7716102" y="4957823"/>
            <a:ext cx="4162425" cy="1655762"/>
          </a:xfrm>
          <a:solidFill>
            <a:srgbClr val="BCEDEE"/>
          </a:solidFill>
          <a:ln w="38100">
            <a:solidFill>
              <a:srgbClr val="0070C0"/>
            </a:solidFill>
          </a:ln>
        </p:spPr>
        <p:txBody>
          <a:bodyPr>
            <a:normAutofit fontScale="70000" lnSpcReduction="20000"/>
          </a:bodyPr>
          <a:lstStyle/>
          <a:p>
            <a:endParaRPr lang="en-GB" dirty="0">
              <a:solidFill>
                <a:srgbClr val="00B0F0"/>
              </a:solidFill>
            </a:endParaRPr>
          </a:p>
          <a:p>
            <a:r>
              <a:rPr lang="en-GB" dirty="0">
                <a:solidFill>
                  <a:srgbClr val="00B0F0"/>
                </a:solidFill>
              </a:rPr>
              <a:t>Learning and Teaching in the Primary School</a:t>
            </a:r>
          </a:p>
          <a:p>
            <a:r>
              <a:rPr lang="en-GB" dirty="0">
                <a:solidFill>
                  <a:srgbClr val="00B0F0"/>
                </a:solidFill>
              </a:rPr>
              <a:t>Language, Literacy &amp; Communication</a:t>
            </a:r>
          </a:p>
          <a:p>
            <a:r>
              <a:rPr lang="en-GB" dirty="0">
                <a:solidFill>
                  <a:srgbClr val="00B0F0"/>
                </a:solidFill>
              </a:rPr>
              <a:t> Session 1</a:t>
            </a:r>
          </a:p>
          <a:p>
            <a:r>
              <a:rPr lang="en-GB" dirty="0">
                <a:solidFill>
                  <a:srgbClr val="00B0F0"/>
                </a:solidFill>
              </a:rPr>
              <a:t>2018-2019</a:t>
            </a:r>
          </a:p>
        </p:txBody>
      </p:sp>
      <p:pic>
        <p:nvPicPr>
          <p:cNvPr id="5" name="Picture 4">
            <a:extLst>
              <a:ext uri="{FF2B5EF4-FFF2-40B4-BE49-F238E27FC236}">
                <a16:creationId xmlns:a16="http://schemas.microsoft.com/office/drawing/2014/main" id="{6F6AAAE5-37CF-455B-BE94-CDF739E41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a:ln w="38100">
            <a:noFill/>
          </a:ln>
        </p:spPr>
      </p:pic>
      <p:pic>
        <p:nvPicPr>
          <p:cNvPr id="6" name="Picture 5">
            <a:extLst>
              <a:ext uri="{FF2B5EF4-FFF2-40B4-BE49-F238E27FC236}">
                <a16:creationId xmlns:a16="http://schemas.microsoft.com/office/drawing/2014/main" id="{8DB5CD72-167D-46BE-AD9B-3B4A8B48933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398760" y="561975"/>
            <a:ext cx="5095875" cy="1276350"/>
          </a:xfrm>
          <a:prstGeom prst="rect">
            <a:avLst/>
          </a:prstGeom>
          <a:ln w="57150">
            <a:solidFill>
              <a:srgbClr val="0070C0"/>
            </a:solidFill>
          </a:ln>
        </p:spPr>
      </p:pic>
    </p:spTree>
    <p:extLst>
      <p:ext uri="{BB962C8B-B14F-4D97-AF65-F5344CB8AC3E}">
        <p14:creationId xmlns:p14="http://schemas.microsoft.com/office/powerpoint/2010/main" val="9679748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257550" y="367506"/>
            <a:ext cx="5219700" cy="1325563"/>
          </a:xfrm>
        </p:spPr>
        <p:txBody>
          <a:bodyPr/>
          <a:lstStyle/>
          <a:p>
            <a:pPr algn="ctr"/>
            <a:r>
              <a:rPr lang="en-GB" dirty="0"/>
              <a:t>Hello, and welcome to  the LLC AoL!</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7" name="TextBox 6">
            <a:extLst>
              <a:ext uri="{FF2B5EF4-FFF2-40B4-BE49-F238E27FC236}">
                <a16:creationId xmlns:a16="http://schemas.microsoft.com/office/drawing/2014/main" id="{8A97A0BF-8E73-4EDC-A3BD-0F3A20535BE1}"/>
              </a:ext>
            </a:extLst>
          </p:cNvPr>
          <p:cNvSpPr txBox="1"/>
          <p:nvPr/>
        </p:nvSpPr>
        <p:spPr>
          <a:xfrm>
            <a:off x="4793456" y="5271710"/>
            <a:ext cx="2143125" cy="1107996"/>
          </a:xfrm>
          <a:prstGeom prst="rect">
            <a:avLst/>
          </a:prstGeom>
          <a:noFill/>
        </p:spPr>
        <p:txBody>
          <a:bodyPr wrap="square" rtlCol="0">
            <a:spAutoFit/>
          </a:bodyPr>
          <a:lstStyle/>
          <a:p>
            <a:pPr algn="ctr"/>
            <a:r>
              <a:rPr lang="en-GB" dirty="0"/>
              <a:t>Jayne Morgan</a:t>
            </a:r>
          </a:p>
          <a:p>
            <a:pPr algn="ctr"/>
            <a:r>
              <a:rPr lang="en-GB" sz="1200" dirty="0">
                <a:hlinkClick r:id="rId4"/>
              </a:rPr>
              <a:t>jayne.morgan@uwtsd.ac.uk</a:t>
            </a:r>
            <a:endParaRPr lang="en-GB" sz="1200" dirty="0"/>
          </a:p>
          <a:p>
            <a:pPr algn="ctr"/>
            <a:r>
              <a:rPr lang="en-GB" dirty="0"/>
              <a:t>jayneystrad</a:t>
            </a:r>
          </a:p>
          <a:p>
            <a:pPr algn="ctr"/>
            <a:endParaRPr lang="en-GB" dirty="0"/>
          </a:p>
        </p:txBody>
      </p:sp>
      <p:pic>
        <p:nvPicPr>
          <p:cNvPr id="9" name="Picture 8">
            <a:extLst>
              <a:ext uri="{FF2B5EF4-FFF2-40B4-BE49-F238E27FC236}">
                <a16:creationId xmlns:a16="http://schemas.microsoft.com/office/drawing/2014/main" id="{7EF10DE3-A301-468D-A47A-01EF5E3634B3}"/>
              </a:ext>
            </a:extLst>
          </p:cNvPr>
          <p:cNvPicPr>
            <a:picLocks noChangeAspect="1"/>
          </p:cNvPicPr>
          <p:nvPr/>
        </p:nvPicPr>
        <p:blipFill>
          <a:blip r:embed="rId5" cstate="hqprint">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a:off x="4892740" y="5825708"/>
            <a:ext cx="400050" cy="325041"/>
          </a:xfrm>
          <a:prstGeom prst="rect">
            <a:avLst/>
          </a:prstGeom>
        </p:spPr>
      </p:pic>
      <p:pic>
        <p:nvPicPr>
          <p:cNvPr id="5" name="Content Placeholder 4"/>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5092765" y="2305885"/>
            <a:ext cx="1725478" cy="2515083"/>
          </a:xfrm>
          <a:ln w="38100">
            <a:solidFill>
              <a:schemeClr val="accent1"/>
            </a:solidFill>
          </a:ln>
        </p:spPr>
      </p:pic>
      <p:pic>
        <p:nvPicPr>
          <p:cNvPr id="10" name="Picture 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15200" y="2356815"/>
            <a:ext cx="1905000" cy="2363823"/>
          </a:xfrm>
          <a:prstGeom prst="rect">
            <a:avLst/>
          </a:prstGeom>
          <a:ln w="57150">
            <a:solidFill>
              <a:schemeClr val="accent1"/>
            </a:solidFill>
          </a:ln>
        </p:spPr>
      </p:pic>
      <p:pic>
        <p:nvPicPr>
          <p:cNvPr id="11" name="Picture 10"/>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04952" y="2244139"/>
            <a:ext cx="1905000" cy="2476500"/>
          </a:xfrm>
          <a:prstGeom prst="rect">
            <a:avLst/>
          </a:prstGeom>
          <a:ln w="57150">
            <a:solidFill>
              <a:schemeClr val="accent1"/>
            </a:solidFill>
          </a:ln>
        </p:spPr>
      </p:pic>
      <p:pic>
        <p:nvPicPr>
          <p:cNvPr id="12" name="Picture 1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764524" y="2356816"/>
            <a:ext cx="1905000" cy="2476500"/>
          </a:xfrm>
          <a:prstGeom prst="rect">
            <a:avLst/>
          </a:prstGeom>
          <a:ln w="57150">
            <a:solidFill>
              <a:schemeClr val="accent1"/>
            </a:solidFill>
          </a:ln>
        </p:spPr>
      </p:pic>
      <p:pic>
        <p:nvPicPr>
          <p:cNvPr id="13" name="Picture 1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04929" y="2356816"/>
            <a:ext cx="1905000" cy="2476500"/>
          </a:xfrm>
          <a:prstGeom prst="rect">
            <a:avLst/>
          </a:prstGeom>
          <a:ln w="57150">
            <a:solidFill>
              <a:schemeClr val="accent1"/>
            </a:solidFill>
          </a:ln>
        </p:spPr>
      </p:pic>
      <p:sp>
        <p:nvSpPr>
          <p:cNvPr id="14" name="TextBox 13">
            <a:extLst>
              <a:ext uri="{FF2B5EF4-FFF2-40B4-BE49-F238E27FC236}">
                <a16:creationId xmlns:a16="http://schemas.microsoft.com/office/drawing/2014/main" id="{8A97A0BF-8E73-4EDC-A3BD-0F3A20535BE1}"/>
              </a:ext>
            </a:extLst>
          </p:cNvPr>
          <p:cNvSpPr txBox="1"/>
          <p:nvPr/>
        </p:nvSpPr>
        <p:spPr>
          <a:xfrm>
            <a:off x="538162" y="5271710"/>
            <a:ext cx="2143125" cy="1107996"/>
          </a:xfrm>
          <a:prstGeom prst="rect">
            <a:avLst/>
          </a:prstGeom>
          <a:noFill/>
        </p:spPr>
        <p:txBody>
          <a:bodyPr wrap="square" rtlCol="0">
            <a:spAutoFit/>
          </a:bodyPr>
          <a:lstStyle/>
          <a:p>
            <a:pPr algn="ctr"/>
            <a:r>
              <a:rPr lang="en-GB" dirty="0" smtClean="0"/>
              <a:t>Catherine Bleasdale</a:t>
            </a:r>
            <a:endParaRPr lang="en-GB" dirty="0"/>
          </a:p>
          <a:p>
            <a:pPr algn="ctr"/>
            <a:r>
              <a:rPr lang="en-GB" sz="1200" dirty="0" smtClean="0">
                <a:hlinkClick r:id="rId13"/>
              </a:rPr>
              <a:t>c.bleasdale@uwtsd.ac.uk</a:t>
            </a:r>
            <a:endParaRPr lang="en-GB" sz="1200" dirty="0"/>
          </a:p>
          <a:p>
            <a:pPr algn="ctr"/>
            <a:endParaRPr lang="en-GB" dirty="0"/>
          </a:p>
          <a:p>
            <a:pPr algn="ctr"/>
            <a:endParaRPr lang="en-GB" dirty="0"/>
          </a:p>
        </p:txBody>
      </p:sp>
      <p:sp>
        <p:nvSpPr>
          <p:cNvPr id="15" name="TextBox 14">
            <a:extLst>
              <a:ext uri="{FF2B5EF4-FFF2-40B4-BE49-F238E27FC236}">
                <a16:creationId xmlns:a16="http://schemas.microsoft.com/office/drawing/2014/main" id="{8A97A0BF-8E73-4EDC-A3BD-0F3A20535BE1}"/>
              </a:ext>
            </a:extLst>
          </p:cNvPr>
          <p:cNvSpPr txBox="1"/>
          <p:nvPr/>
        </p:nvSpPr>
        <p:spPr>
          <a:xfrm>
            <a:off x="7077075" y="5276244"/>
            <a:ext cx="2143125" cy="1107996"/>
          </a:xfrm>
          <a:prstGeom prst="rect">
            <a:avLst/>
          </a:prstGeom>
          <a:noFill/>
        </p:spPr>
        <p:txBody>
          <a:bodyPr wrap="square" rtlCol="0">
            <a:spAutoFit/>
          </a:bodyPr>
          <a:lstStyle/>
          <a:p>
            <a:pPr algn="ctr"/>
            <a:r>
              <a:rPr lang="en-GB" dirty="0" smtClean="0"/>
              <a:t>Elaine Sharpling</a:t>
            </a:r>
            <a:endParaRPr lang="en-GB" dirty="0"/>
          </a:p>
          <a:p>
            <a:pPr algn="ctr"/>
            <a:r>
              <a:rPr lang="en-GB" sz="1200" dirty="0">
                <a:hlinkClick r:id="rId14"/>
              </a:rPr>
              <a:t>e</a:t>
            </a:r>
            <a:r>
              <a:rPr lang="en-GB" sz="1200" dirty="0" smtClean="0">
                <a:hlinkClick r:id="rId14"/>
              </a:rPr>
              <a:t>laine.sharpling@uwtsd.ac.uk</a:t>
            </a:r>
            <a:endParaRPr lang="en-GB" sz="1200" dirty="0"/>
          </a:p>
          <a:p>
            <a:pPr algn="ctr"/>
            <a:endParaRPr lang="en-GB" dirty="0"/>
          </a:p>
          <a:p>
            <a:pPr algn="ctr"/>
            <a:endParaRPr lang="en-GB" dirty="0"/>
          </a:p>
        </p:txBody>
      </p:sp>
      <p:sp>
        <p:nvSpPr>
          <p:cNvPr id="16" name="TextBox 15">
            <a:extLst>
              <a:ext uri="{FF2B5EF4-FFF2-40B4-BE49-F238E27FC236}">
                <a16:creationId xmlns:a16="http://schemas.microsoft.com/office/drawing/2014/main" id="{8A97A0BF-8E73-4EDC-A3BD-0F3A20535BE1}"/>
              </a:ext>
            </a:extLst>
          </p:cNvPr>
          <p:cNvSpPr txBox="1"/>
          <p:nvPr/>
        </p:nvSpPr>
        <p:spPr>
          <a:xfrm>
            <a:off x="9622632" y="5150037"/>
            <a:ext cx="2143125" cy="1107996"/>
          </a:xfrm>
          <a:prstGeom prst="rect">
            <a:avLst/>
          </a:prstGeom>
          <a:noFill/>
        </p:spPr>
        <p:txBody>
          <a:bodyPr wrap="square" rtlCol="0">
            <a:spAutoFit/>
          </a:bodyPr>
          <a:lstStyle/>
          <a:p>
            <a:pPr algn="ctr"/>
            <a:r>
              <a:rPr lang="en-GB" dirty="0" smtClean="0"/>
              <a:t>Diane Thomas</a:t>
            </a:r>
            <a:endParaRPr lang="en-GB" dirty="0"/>
          </a:p>
          <a:p>
            <a:pPr algn="ctr"/>
            <a:r>
              <a:rPr lang="en-GB" sz="1200" dirty="0" smtClean="0">
                <a:hlinkClick r:id="rId15"/>
              </a:rPr>
              <a:t>d.b.thomas@uwtsd.ac.uk</a:t>
            </a:r>
            <a:endParaRPr lang="en-GB" sz="1200" dirty="0"/>
          </a:p>
          <a:p>
            <a:pPr algn="ctr"/>
            <a:endParaRPr lang="en-GB" dirty="0"/>
          </a:p>
          <a:p>
            <a:pPr algn="ctr"/>
            <a:endParaRPr lang="en-GB" dirty="0"/>
          </a:p>
        </p:txBody>
      </p:sp>
      <p:sp>
        <p:nvSpPr>
          <p:cNvPr id="17" name="TextBox 16">
            <a:extLst>
              <a:ext uri="{FF2B5EF4-FFF2-40B4-BE49-F238E27FC236}">
                <a16:creationId xmlns:a16="http://schemas.microsoft.com/office/drawing/2014/main" id="{8A97A0BF-8E73-4EDC-A3BD-0F3A20535BE1}"/>
              </a:ext>
            </a:extLst>
          </p:cNvPr>
          <p:cNvSpPr txBox="1"/>
          <p:nvPr/>
        </p:nvSpPr>
        <p:spPr>
          <a:xfrm>
            <a:off x="2650331" y="5271710"/>
            <a:ext cx="2143125" cy="830997"/>
          </a:xfrm>
          <a:prstGeom prst="rect">
            <a:avLst/>
          </a:prstGeom>
          <a:noFill/>
        </p:spPr>
        <p:txBody>
          <a:bodyPr wrap="square" rtlCol="0">
            <a:spAutoFit/>
          </a:bodyPr>
          <a:lstStyle/>
          <a:p>
            <a:pPr algn="ctr"/>
            <a:r>
              <a:rPr lang="en-GB" dirty="0" smtClean="0"/>
              <a:t>Ishmael Lewis</a:t>
            </a:r>
            <a:endParaRPr lang="en-GB" dirty="0"/>
          </a:p>
          <a:p>
            <a:pPr algn="ctr"/>
            <a:r>
              <a:rPr lang="en-GB" sz="1200" dirty="0" smtClean="0">
                <a:hlinkClick r:id="rId16"/>
              </a:rPr>
              <a:t>Ishmael.lewis@uwtsd.ac.uk</a:t>
            </a:r>
            <a:endParaRPr lang="en-GB" dirty="0"/>
          </a:p>
          <a:p>
            <a:pPr algn="ctr"/>
            <a:endParaRPr lang="en-GB" dirty="0"/>
          </a:p>
        </p:txBody>
      </p:sp>
    </p:spTree>
    <p:extLst>
      <p:ext uri="{BB962C8B-B14F-4D97-AF65-F5344CB8AC3E}">
        <p14:creationId xmlns:p14="http://schemas.microsoft.com/office/powerpoint/2010/main" val="36719018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4926496" cy="1325563"/>
          </a:xfrm>
        </p:spPr>
        <p:txBody>
          <a:bodyPr/>
          <a:lstStyle/>
          <a:p>
            <a:r>
              <a:rPr lang="en-GB" dirty="0"/>
              <a:t>What about you?</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Content Placeholder 4">
            <a:extLst>
              <a:ext uri="{FF2B5EF4-FFF2-40B4-BE49-F238E27FC236}">
                <a16:creationId xmlns:a16="http://schemas.microsoft.com/office/drawing/2014/main" id="{1F57484B-5FE0-4701-9F94-9CEE95B6B3AF}"/>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3684104" y="2173357"/>
            <a:ext cx="4823791" cy="3617843"/>
          </a:xfrm>
          <a:ln w="38100">
            <a:solidFill>
              <a:srgbClr val="0070C0"/>
            </a:solidFill>
          </a:ln>
        </p:spPr>
      </p:pic>
    </p:spTree>
    <p:extLst>
      <p:ext uri="{BB962C8B-B14F-4D97-AF65-F5344CB8AC3E}">
        <p14:creationId xmlns:p14="http://schemas.microsoft.com/office/powerpoint/2010/main" val="32234681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01570" y="500062"/>
            <a:ext cx="4988859" cy="1325563"/>
          </a:xfrm>
        </p:spPr>
        <p:txBody>
          <a:bodyPr/>
          <a:lstStyle/>
          <a:p>
            <a:r>
              <a:rPr lang="en-GB" dirty="0"/>
              <a:t>Aims of this lecture</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12" name="Table 11">
            <a:extLst>
              <a:ext uri="{FF2B5EF4-FFF2-40B4-BE49-F238E27FC236}">
                <a16:creationId xmlns:a16="http://schemas.microsoft.com/office/drawing/2014/main" id="{BF53571A-D73A-4AA4-A0F2-C09A611F7E90}"/>
              </a:ext>
            </a:extLst>
          </p:cNvPr>
          <p:cNvGraphicFramePr>
            <a:graphicFrameLocks noGrp="1"/>
          </p:cNvGraphicFramePr>
          <p:nvPr>
            <p:extLst>
              <p:ext uri="{D42A27DB-BD31-4B8C-83A1-F6EECF244321}">
                <p14:modId xmlns:p14="http://schemas.microsoft.com/office/powerpoint/2010/main" val="2268964110"/>
              </p:ext>
            </p:extLst>
          </p:nvPr>
        </p:nvGraphicFramePr>
        <p:xfrm>
          <a:off x="1181932" y="2202809"/>
          <a:ext cx="9477375" cy="3941191"/>
        </p:xfrm>
        <a:graphic>
          <a:graphicData uri="http://schemas.openxmlformats.org/drawingml/2006/table">
            <a:tbl>
              <a:tblPr firstRow="1" bandRow="1">
                <a:tableStyleId>{5C22544A-7EE6-4342-B048-85BDC9FD1C3A}</a:tableStyleId>
              </a:tblPr>
              <a:tblGrid>
                <a:gridCol w="1895475">
                  <a:extLst>
                    <a:ext uri="{9D8B030D-6E8A-4147-A177-3AD203B41FA5}">
                      <a16:colId xmlns:a16="http://schemas.microsoft.com/office/drawing/2014/main" val="3204257821"/>
                    </a:ext>
                  </a:extLst>
                </a:gridCol>
                <a:gridCol w="1895475">
                  <a:extLst>
                    <a:ext uri="{9D8B030D-6E8A-4147-A177-3AD203B41FA5}">
                      <a16:colId xmlns:a16="http://schemas.microsoft.com/office/drawing/2014/main" val="587471818"/>
                    </a:ext>
                  </a:extLst>
                </a:gridCol>
                <a:gridCol w="1895475">
                  <a:extLst>
                    <a:ext uri="{9D8B030D-6E8A-4147-A177-3AD203B41FA5}">
                      <a16:colId xmlns:a16="http://schemas.microsoft.com/office/drawing/2014/main" val="2005819564"/>
                    </a:ext>
                  </a:extLst>
                </a:gridCol>
                <a:gridCol w="1895475">
                  <a:extLst>
                    <a:ext uri="{9D8B030D-6E8A-4147-A177-3AD203B41FA5}">
                      <a16:colId xmlns:a16="http://schemas.microsoft.com/office/drawing/2014/main" val="4049717560"/>
                    </a:ext>
                  </a:extLst>
                </a:gridCol>
                <a:gridCol w="1895475">
                  <a:extLst>
                    <a:ext uri="{9D8B030D-6E8A-4147-A177-3AD203B41FA5}">
                      <a16:colId xmlns:a16="http://schemas.microsoft.com/office/drawing/2014/main" val="2191331387"/>
                    </a:ext>
                  </a:extLst>
                </a:gridCol>
              </a:tblGrid>
              <a:tr h="395861">
                <a:tc>
                  <a:txBody>
                    <a:bodyPr/>
                    <a:lstStyle/>
                    <a:p>
                      <a:pPr algn="ctr"/>
                      <a:r>
                        <a:rPr lang="en-GB" sz="2800" dirty="0"/>
                        <a:t>1</a:t>
                      </a:r>
                    </a:p>
                  </a:txBody>
                  <a:tcPr anchor="ctr"/>
                </a:tc>
                <a:tc>
                  <a:txBody>
                    <a:bodyPr/>
                    <a:lstStyle/>
                    <a:p>
                      <a:pPr algn="ctr"/>
                      <a:r>
                        <a:rPr lang="en-GB" sz="2800" dirty="0"/>
                        <a:t>2</a:t>
                      </a:r>
                    </a:p>
                  </a:txBody>
                  <a:tcPr anchor="ctr"/>
                </a:tc>
                <a:tc>
                  <a:txBody>
                    <a:bodyPr/>
                    <a:lstStyle/>
                    <a:p>
                      <a:pPr algn="ctr"/>
                      <a:r>
                        <a:rPr lang="en-GB" sz="2800" dirty="0"/>
                        <a:t>3</a:t>
                      </a:r>
                    </a:p>
                  </a:txBody>
                  <a:tcPr anchor="ctr"/>
                </a:tc>
                <a:tc>
                  <a:txBody>
                    <a:bodyPr/>
                    <a:lstStyle/>
                    <a:p>
                      <a:pPr algn="ctr"/>
                      <a:r>
                        <a:rPr lang="en-GB" sz="2800" dirty="0"/>
                        <a:t>4</a:t>
                      </a:r>
                    </a:p>
                  </a:txBody>
                  <a:tcPr anchor="ctr"/>
                </a:tc>
                <a:tc>
                  <a:txBody>
                    <a:bodyPr/>
                    <a:lstStyle/>
                    <a:p>
                      <a:pPr algn="ctr"/>
                      <a:r>
                        <a:rPr lang="en-GB" sz="2800" dirty="0"/>
                        <a:t>5</a:t>
                      </a:r>
                    </a:p>
                  </a:txBody>
                  <a:tcPr anchor="ctr"/>
                </a:tc>
                <a:extLst>
                  <a:ext uri="{0D108BD9-81ED-4DB2-BD59-A6C34878D82A}">
                    <a16:rowId xmlns:a16="http://schemas.microsoft.com/office/drawing/2014/main" val="3976596134"/>
                  </a:ext>
                </a:extLst>
              </a:tr>
              <a:tr h="342303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Show you where you can find the key  curriculum documents</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Consider two very important points about oracy and literacy</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Enable you to find out about some important ideas linked to oracy</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Make you think about your own oracy skills and how they can impact on children</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Give you some ideas about how you can develop oracy skills in the classroom</a:t>
                      </a:r>
                    </a:p>
                    <a:p>
                      <a:pPr algn="ctr"/>
                      <a:endParaRPr lang="en-GB" sz="2400" dirty="0"/>
                    </a:p>
                  </a:txBody>
                  <a:tcPr/>
                </a:tc>
                <a:extLst>
                  <a:ext uri="{0D108BD9-81ED-4DB2-BD59-A6C34878D82A}">
                    <a16:rowId xmlns:a16="http://schemas.microsoft.com/office/drawing/2014/main" val="2214605868"/>
                  </a:ext>
                </a:extLst>
              </a:tr>
            </a:tbl>
          </a:graphicData>
        </a:graphic>
      </p:graphicFrame>
    </p:spTree>
    <p:extLst>
      <p:ext uri="{BB962C8B-B14F-4D97-AF65-F5344CB8AC3E}">
        <p14:creationId xmlns:p14="http://schemas.microsoft.com/office/powerpoint/2010/main" val="29729319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curriculum</a:t>
            </a:r>
          </a:p>
        </p:txBody>
      </p:sp>
      <p:sp>
        <p:nvSpPr>
          <p:cNvPr id="9" name="Rectangle 8"/>
          <p:cNvSpPr/>
          <p:nvPr/>
        </p:nvSpPr>
        <p:spPr>
          <a:xfrm>
            <a:off x="5466184" y="1598328"/>
            <a:ext cx="4572000" cy="461665"/>
          </a:xfrm>
          <a:prstGeom prst="rect">
            <a:avLst/>
          </a:prstGeom>
        </p:spPr>
        <p:txBody>
          <a:bodyPr>
            <a:spAutoFit/>
          </a:bodyPr>
          <a:lstStyle/>
          <a:p>
            <a:r>
              <a:rPr lang="en-GB" sz="2400" b="1" dirty="0"/>
              <a:t> </a:t>
            </a:r>
            <a:r>
              <a:rPr lang="en-GB" dirty="0"/>
              <a:t>	</a:t>
            </a:r>
          </a:p>
        </p:txBody>
      </p:sp>
      <p:sp>
        <p:nvSpPr>
          <p:cNvPr id="11" name="Rectangle 10"/>
          <p:cNvSpPr/>
          <p:nvPr/>
        </p:nvSpPr>
        <p:spPr>
          <a:xfrm>
            <a:off x="947149" y="4196809"/>
            <a:ext cx="2896828" cy="1569660"/>
          </a:xfrm>
          <a:prstGeom prst="rect">
            <a:avLst/>
          </a:prstGeom>
        </p:spPr>
        <p:txBody>
          <a:bodyPr wrap="square">
            <a:spAutoFit/>
          </a:bodyPr>
          <a:lstStyle/>
          <a:p>
            <a:pPr algn="ctr"/>
            <a:r>
              <a:rPr lang="en-GB" sz="2400" b="1" i="1" dirty="0"/>
              <a:t>Language, Literacy and Communication Skills Area of Learning </a:t>
            </a:r>
            <a:r>
              <a:rPr lang="en-GB" sz="2400" i="1" dirty="0"/>
              <a:t>	</a:t>
            </a:r>
          </a:p>
        </p:txBody>
      </p:sp>
      <p:sp>
        <p:nvSpPr>
          <p:cNvPr id="13" name="Rectangle 12"/>
          <p:cNvSpPr/>
          <p:nvPr/>
        </p:nvSpPr>
        <p:spPr>
          <a:xfrm>
            <a:off x="4883374" y="4196809"/>
            <a:ext cx="2317676" cy="1569660"/>
          </a:xfrm>
          <a:prstGeom prst="rect">
            <a:avLst/>
          </a:prstGeom>
        </p:spPr>
        <p:txBody>
          <a:bodyPr wrap="square">
            <a:spAutoFit/>
          </a:bodyPr>
          <a:lstStyle/>
          <a:p>
            <a:pPr algn="ctr"/>
            <a:r>
              <a:rPr lang="en-GB" sz="2400" b="1" i="1" dirty="0"/>
              <a:t>Key Stage 2 English Programme of Study</a:t>
            </a:r>
            <a:r>
              <a:rPr lang="en-GB" sz="2400" i="1" dirty="0"/>
              <a:t>	</a:t>
            </a:r>
          </a:p>
        </p:txBody>
      </p:sp>
      <p:pic>
        <p:nvPicPr>
          <p:cNvPr id="16" name="Picture 15"/>
          <p:cNvPicPr/>
          <p:nvPr/>
        </p:nvPicPr>
        <p:blipFill rotWithShape="1">
          <a:blip r:embed="rId3"/>
          <a:srcRect l="4571" t="18335" r="20566" b="14753"/>
          <a:stretch/>
        </p:blipFill>
        <p:spPr bwMode="auto">
          <a:xfrm>
            <a:off x="4432241" y="1891714"/>
            <a:ext cx="3128226" cy="2088232"/>
          </a:xfrm>
          <a:prstGeom prst="rect">
            <a:avLst/>
          </a:prstGeom>
          <a:ln>
            <a:no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1829160"/>
            <a:ext cx="3114726" cy="2213341"/>
          </a:xfrm>
          <a:prstGeom prst="rect">
            <a:avLst/>
          </a:prstGeom>
        </p:spPr>
      </p:pic>
      <p:pic>
        <p:nvPicPr>
          <p:cNvPr id="10" name="Picture 9">
            <a:extLst>
              <a:ext uri="{FF2B5EF4-FFF2-40B4-BE49-F238E27FC236}">
                <a16:creationId xmlns:a16="http://schemas.microsoft.com/office/drawing/2014/main" id="{40EBF43D-EFD3-4D02-BB49-76CC39DBACB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4" name="TextBox 3">
            <a:extLst>
              <a:ext uri="{FF2B5EF4-FFF2-40B4-BE49-F238E27FC236}">
                <a16:creationId xmlns:a16="http://schemas.microsoft.com/office/drawing/2014/main" id="{77349694-9DE6-4AC5-BF45-8182B63FE16E}"/>
              </a:ext>
            </a:extLst>
          </p:cNvPr>
          <p:cNvSpPr txBox="1"/>
          <p:nvPr/>
        </p:nvSpPr>
        <p:spPr>
          <a:xfrm>
            <a:off x="8487643" y="6292820"/>
            <a:ext cx="3686175" cy="553998"/>
          </a:xfrm>
          <a:prstGeom prst="rect">
            <a:avLst/>
          </a:prstGeom>
          <a:noFill/>
        </p:spPr>
        <p:txBody>
          <a:bodyPr wrap="square" rtlCol="0">
            <a:spAutoFit/>
          </a:bodyPr>
          <a:lstStyle/>
          <a:p>
            <a:r>
              <a:rPr lang="en-GB" sz="1000" dirty="0">
                <a:hlinkClick r:id="rId6"/>
              </a:rPr>
              <a:t>http://learning.gov.wales/resources/browse-all/digital-competence-framework/?</a:t>
            </a:r>
            <a:r>
              <a:rPr lang="en-GB" sz="1000" dirty="0" smtClean="0">
                <a:hlinkClick r:id="rId6"/>
              </a:rPr>
              <a:t>lang=en</a:t>
            </a:r>
            <a:endParaRPr lang="en-GB" sz="1000" dirty="0" smtClean="0"/>
          </a:p>
          <a:p>
            <a:endParaRPr lang="en-GB" sz="1000" dirty="0"/>
          </a:p>
        </p:txBody>
      </p:sp>
      <p:pic>
        <p:nvPicPr>
          <p:cNvPr id="7" name="Picture 6">
            <a:extLst>
              <a:ext uri="{FF2B5EF4-FFF2-40B4-BE49-F238E27FC236}">
                <a16:creationId xmlns:a16="http://schemas.microsoft.com/office/drawing/2014/main" id="{7E3A7A39-0494-470C-85D2-6781CD9C4292}"/>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9225525" y="4018944"/>
            <a:ext cx="1348598" cy="2088232"/>
          </a:xfrm>
          <a:prstGeom prst="rect">
            <a:avLst/>
          </a:prstGeom>
        </p:spPr>
      </p:pic>
      <p:pic>
        <p:nvPicPr>
          <p:cNvPr id="12" name="Picture 11">
            <a:extLst>
              <a:ext uri="{FF2B5EF4-FFF2-40B4-BE49-F238E27FC236}">
                <a16:creationId xmlns:a16="http://schemas.microsoft.com/office/drawing/2014/main" id="{76B067A7-3CBC-41FE-931B-55FAFB825217}"/>
              </a:ext>
            </a:extLst>
          </p:cNvPr>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a:off x="8650666" y="1821053"/>
            <a:ext cx="1458929" cy="2068595"/>
          </a:xfrm>
          <a:prstGeom prst="rect">
            <a:avLst/>
          </a:prstGeom>
        </p:spPr>
      </p:pic>
      <p:sp>
        <p:nvSpPr>
          <p:cNvPr id="14" name="TextBox 13">
            <a:extLst>
              <a:ext uri="{FF2B5EF4-FFF2-40B4-BE49-F238E27FC236}">
                <a16:creationId xmlns:a16="http://schemas.microsoft.com/office/drawing/2014/main" id="{A2DD45D8-7F2E-4096-928B-E52E7EEB5C63}"/>
              </a:ext>
            </a:extLst>
          </p:cNvPr>
          <p:cNvSpPr txBox="1"/>
          <p:nvPr/>
        </p:nvSpPr>
        <p:spPr>
          <a:xfrm>
            <a:off x="8315325" y="1362075"/>
            <a:ext cx="2543175" cy="400110"/>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9023EA36-71E8-4874-B862-5FE4C927FD18}"/>
              </a:ext>
            </a:extLst>
          </p:cNvPr>
          <p:cNvSpPr txBox="1"/>
          <p:nvPr/>
        </p:nvSpPr>
        <p:spPr>
          <a:xfrm>
            <a:off x="8487643" y="1275176"/>
            <a:ext cx="1960699" cy="553998"/>
          </a:xfrm>
          <a:prstGeom prst="rect">
            <a:avLst/>
          </a:prstGeom>
          <a:noFill/>
        </p:spPr>
        <p:txBody>
          <a:bodyPr wrap="square" rtlCol="0">
            <a:spAutoFit/>
          </a:bodyPr>
          <a:lstStyle/>
          <a:p>
            <a:r>
              <a:rPr lang="en-GB" sz="1000" dirty="0">
                <a:hlinkClick r:id="rId9"/>
              </a:rPr>
              <a:t>http://</a:t>
            </a:r>
            <a:r>
              <a:rPr lang="en-GB" sz="1000" dirty="0" smtClean="0">
                <a:hlinkClick r:id="rId9"/>
              </a:rPr>
              <a:t>learning.gov.wales/resources/collections/lnf?lang=en</a:t>
            </a:r>
            <a:endParaRPr lang="en-GB" sz="1000" dirty="0" smtClean="0"/>
          </a:p>
          <a:p>
            <a:endParaRPr lang="en-GB" sz="1000" dirty="0"/>
          </a:p>
        </p:txBody>
      </p:sp>
      <p:pic>
        <p:nvPicPr>
          <p:cNvPr id="18" name="Picture 17">
            <a:extLst>
              <a:ext uri="{FF2B5EF4-FFF2-40B4-BE49-F238E27FC236}">
                <a16:creationId xmlns:a16="http://schemas.microsoft.com/office/drawing/2014/main" id="{B7C9E160-29DD-46D9-A386-4BC511313101}"/>
              </a:ext>
            </a:extLst>
          </p:cNvPr>
          <p:cNvPicPr>
            <a:picLocks noChangeAspect="1"/>
          </p:cNvPicPr>
          <p:nvPr/>
        </p:nvPicPr>
        <p:blipFill>
          <a:blip r:embed="rId10" cstate="hqprint">
            <a:extLst>
              <a:ext uri="{28A0092B-C50C-407E-A947-70E740481C1C}">
                <a14:useLocalDpi xmlns:a14="http://schemas.microsoft.com/office/drawing/2010/main" val="0"/>
              </a:ext>
            </a:extLst>
          </a:blip>
          <a:stretch>
            <a:fillRect/>
          </a:stretch>
        </p:blipFill>
        <p:spPr>
          <a:xfrm>
            <a:off x="10448342" y="2228678"/>
            <a:ext cx="1280598" cy="1108699"/>
          </a:xfrm>
          <a:prstGeom prst="rect">
            <a:avLst/>
          </a:prstGeom>
        </p:spPr>
      </p:pic>
    </p:spTree>
    <p:extLst>
      <p:ext uri="{BB962C8B-B14F-4D97-AF65-F5344CB8AC3E}">
        <p14:creationId xmlns:p14="http://schemas.microsoft.com/office/powerpoint/2010/main" val="20224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7343" y="712135"/>
            <a:ext cx="4707607" cy="4926665"/>
          </a:xfrm>
        </p:spPr>
        <p:txBody>
          <a:bodyPr>
            <a:noAutofit/>
          </a:bodyPr>
          <a:lstStyle/>
          <a:p>
            <a:pPr marL="0" indent="0" algn="ctr">
              <a:buNone/>
            </a:pPr>
            <a:r>
              <a:rPr lang="en-GB" sz="4000" i="1" dirty="0"/>
              <a:t>“Learners should experience a language-rich environment across the key </a:t>
            </a:r>
            <a:r>
              <a:rPr lang="en-GB" sz="4000" i="1" dirty="0" smtClean="0"/>
              <a:t>stage </a:t>
            </a:r>
            <a:r>
              <a:rPr lang="en-GB" sz="4000" i="1" dirty="0"/>
              <a:t>where oracy, reading and writing experiences are connected.”</a:t>
            </a:r>
            <a:endParaRPr lang="en-GB" sz="3200" dirty="0"/>
          </a:p>
          <a:p>
            <a:pPr marL="0" indent="0" algn="ctr">
              <a:buNone/>
            </a:pPr>
            <a:r>
              <a:rPr lang="en-GB" sz="2000" dirty="0"/>
              <a:t>Welsh Government (2015) </a:t>
            </a:r>
            <a:r>
              <a:rPr lang="en-GB" sz="2000" i="1" dirty="0"/>
              <a:t>English Programme of Study</a:t>
            </a:r>
          </a:p>
        </p:txBody>
      </p:sp>
      <p:graphicFrame>
        <p:nvGraphicFramePr>
          <p:cNvPr id="22" name="Diagram 21">
            <a:extLst>
              <a:ext uri="{FF2B5EF4-FFF2-40B4-BE49-F238E27FC236}">
                <a16:creationId xmlns:a16="http://schemas.microsoft.com/office/drawing/2014/main" id="{AD4A01B5-FC2F-4E63-8E80-2E2536839C46}"/>
              </a:ext>
            </a:extLst>
          </p:cNvPr>
          <p:cNvGraphicFramePr/>
          <p:nvPr>
            <p:extLst>
              <p:ext uri="{D42A27DB-BD31-4B8C-83A1-F6EECF244321}">
                <p14:modId xmlns:p14="http://schemas.microsoft.com/office/powerpoint/2010/main" val="2753783598"/>
              </p:ext>
            </p:extLst>
          </p:nvPr>
        </p:nvGraphicFramePr>
        <p:xfrm>
          <a:off x="6210299" y="526384"/>
          <a:ext cx="5572125" cy="5905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9C6BE524-58E1-43E9-9480-617C8141E0A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8299901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C6D28B0-BBE4-45FC-A7FE-DA618CB5AA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4">
            <a:extLst>
              <a:ext uri="{FF2B5EF4-FFF2-40B4-BE49-F238E27FC236}">
                <a16:creationId xmlns:a16="http://schemas.microsoft.com/office/drawing/2014/main" id="{F8CA4EC2-FBB0-4F6A-9C82-C1C6D5FC366E}"/>
              </a:ext>
            </a:extLst>
          </p:cNvPr>
          <p:cNvPicPr>
            <a:picLocks noChangeAspect="1"/>
          </p:cNvPicPr>
          <p:nvPr/>
        </p:nvPicPr>
        <p:blipFill>
          <a:blip r:embed="rId4" cstate="hqprint">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368838" y="229229"/>
            <a:ext cx="2570115" cy="1897813"/>
          </a:xfrm>
          <a:prstGeom prst="rect">
            <a:avLst/>
          </a:prstGeom>
        </p:spPr>
      </p:pic>
      <p:pic>
        <p:nvPicPr>
          <p:cNvPr id="6" name="Picture 5">
            <a:extLst>
              <a:ext uri="{FF2B5EF4-FFF2-40B4-BE49-F238E27FC236}">
                <a16:creationId xmlns:a16="http://schemas.microsoft.com/office/drawing/2014/main" id="{77136040-1952-4B4F-AD7B-579DD7768E3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a:off x="358089" y="2361650"/>
            <a:ext cx="2570114" cy="1927586"/>
          </a:xfrm>
          <a:prstGeom prst="rect">
            <a:avLst/>
          </a:prstGeom>
        </p:spPr>
      </p:pic>
      <p:pic>
        <p:nvPicPr>
          <p:cNvPr id="7" name="Picture 6">
            <a:extLst>
              <a:ext uri="{FF2B5EF4-FFF2-40B4-BE49-F238E27FC236}">
                <a16:creationId xmlns:a16="http://schemas.microsoft.com/office/drawing/2014/main" id="{BA022F83-50F5-44BF-876F-5C931AB7E2F6}"/>
              </a:ext>
            </a:extLst>
          </p:cNvPr>
          <p:cNvPicPr>
            <a:picLocks noChangeAspect="1"/>
          </p:cNvPicPr>
          <p:nvPr/>
        </p:nvPicPr>
        <p:blipFill>
          <a:blip r:embed="rId8" cstate="hqprint">
            <a:extLst>
              <a:ext uri="{28A0092B-C50C-407E-A947-70E740481C1C}">
                <a14:useLocalDpi xmlns:a14="http://schemas.microsoft.com/office/drawing/2010/main" val="0"/>
              </a:ext>
              <a:ext uri="{837473B0-CC2E-450A-ABE3-18F120FF3D39}">
                <a1611:picAttrSrcUrl xmlns:a1611="http://schemas.microsoft.com/office/drawing/2016/11/main" xmlns="" r:id="rId9"/>
              </a:ext>
            </a:extLst>
          </a:blip>
          <a:stretch>
            <a:fillRect/>
          </a:stretch>
        </p:blipFill>
        <p:spPr>
          <a:xfrm>
            <a:off x="361701" y="4545780"/>
            <a:ext cx="2570115" cy="1927587"/>
          </a:xfrm>
          <a:prstGeom prst="rect">
            <a:avLst/>
          </a:prstGeom>
        </p:spPr>
      </p:pic>
      <p:sp>
        <p:nvSpPr>
          <p:cNvPr id="8" name="Title 1">
            <a:extLst>
              <a:ext uri="{FF2B5EF4-FFF2-40B4-BE49-F238E27FC236}">
                <a16:creationId xmlns:a16="http://schemas.microsoft.com/office/drawing/2014/main" id="{BDDB54DF-A849-4855-B39F-184A1EC1A78E}"/>
              </a:ext>
            </a:extLst>
          </p:cNvPr>
          <p:cNvSpPr txBox="1">
            <a:spLocks/>
          </p:cNvSpPr>
          <p:nvPr/>
        </p:nvSpPr>
        <p:spPr>
          <a:xfrm>
            <a:off x="3295650" y="1532145"/>
            <a:ext cx="3942008" cy="3977429"/>
          </a:xfrm>
          <a:prstGeom prst="rect">
            <a:avLst/>
          </a:prstGeom>
          <a:ln w="38100">
            <a:solidFill>
              <a:schemeClr val="accent1">
                <a:lumMod val="75000"/>
              </a:schemeClr>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t>English is best taught embedded </a:t>
            </a:r>
            <a:br>
              <a:rPr lang="en-GB" sz="4800" dirty="0"/>
            </a:br>
            <a:r>
              <a:rPr lang="en-GB" sz="4800" dirty="0"/>
              <a:t>in a context</a:t>
            </a:r>
          </a:p>
        </p:txBody>
      </p:sp>
      <p:pic>
        <p:nvPicPr>
          <p:cNvPr id="9" name="Picture 8">
            <a:extLst>
              <a:ext uri="{FF2B5EF4-FFF2-40B4-BE49-F238E27FC236}">
                <a16:creationId xmlns:a16="http://schemas.microsoft.com/office/drawing/2014/main" id="{BC035E0F-084E-49AA-ADF1-B6A838FA50D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xmlns="" r:id="rId11"/>
              </a:ext>
            </a:extLst>
          </a:blip>
          <a:stretch>
            <a:fillRect/>
          </a:stretch>
        </p:blipFill>
        <p:spPr>
          <a:xfrm>
            <a:off x="7570507" y="229229"/>
            <a:ext cx="1970684" cy="2552700"/>
          </a:xfrm>
          <a:prstGeom prst="rect">
            <a:avLst/>
          </a:prstGeom>
        </p:spPr>
      </p:pic>
      <p:pic>
        <p:nvPicPr>
          <p:cNvPr id="10" name="Picture 9">
            <a:extLst>
              <a:ext uri="{FF2B5EF4-FFF2-40B4-BE49-F238E27FC236}">
                <a16:creationId xmlns:a16="http://schemas.microsoft.com/office/drawing/2014/main" id="{E040DBAD-7C5E-4CE6-AEF4-B9E78C46A33B}"/>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xmlns="" r:id="rId13"/>
              </a:ext>
            </a:extLst>
          </a:blip>
          <a:stretch>
            <a:fillRect/>
          </a:stretch>
        </p:blipFill>
        <p:spPr>
          <a:xfrm>
            <a:off x="7601492" y="3210084"/>
            <a:ext cx="1970683" cy="2798370"/>
          </a:xfrm>
          <a:prstGeom prst="rect">
            <a:avLst/>
          </a:prstGeom>
        </p:spPr>
      </p:pic>
      <p:pic>
        <p:nvPicPr>
          <p:cNvPr id="11" name="Picture 3" descr="C:\Users\Jayne Morgan\Desktop\imagesHC32RS7Q.jpg">
            <a:extLst>
              <a:ext uri="{FF2B5EF4-FFF2-40B4-BE49-F238E27FC236}">
                <a16:creationId xmlns:a16="http://schemas.microsoft.com/office/drawing/2014/main" id="{343CC7C0-00FB-4889-BD6D-B8780F7A83A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276085" y="1227715"/>
            <a:ext cx="1554214" cy="155421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C:\Users\Jayne Morgan\Desktop\images.jpg">
            <a:extLst>
              <a:ext uri="{FF2B5EF4-FFF2-40B4-BE49-F238E27FC236}">
                <a16:creationId xmlns:a16="http://schemas.microsoft.com/office/drawing/2014/main" id="{478637E9-A901-4A47-BD72-AD6979E6B8B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137692" y="3068454"/>
            <a:ext cx="1843916" cy="171926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5" descr="C:\Users\Jayne Morgan\Desktop\imagesB1QPG2YG.jpg">
            <a:extLst>
              <a:ext uri="{FF2B5EF4-FFF2-40B4-BE49-F238E27FC236}">
                <a16:creationId xmlns:a16="http://schemas.microsoft.com/office/drawing/2014/main" id="{D9CD518F-46B9-49F4-8383-7BF78973039C}"/>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0276085" y="5070345"/>
            <a:ext cx="1567130" cy="1552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2749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lstStyle/>
          <a:p>
            <a:r>
              <a:rPr lang="en-GB" dirty="0"/>
              <a:t>What is Oracy?</a:t>
            </a:r>
          </a:p>
        </p:txBody>
      </p:sp>
      <p:sp>
        <p:nvSpPr>
          <p:cNvPr id="6" name="Content Placeholder 2"/>
          <p:cNvSpPr txBox="1">
            <a:spLocks/>
          </p:cNvSpPr>
          <p:nvPr/>
        </p:nvSpPr>
        <p:spPr>
          <a:xfrm>
            <a:off x="1991544" y="1484784"/>
            <a:ext cx="8229600" cy="10081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400" dirty="0">
              <a:latin typeface="Comic Sans MS" panose="030F0702030302020204" pitchFamily="66" charset="0"/>
            </a:endParaRPr>
          </a:p>
        </p:txBody>
      </p:sp>
      <p:sp>
        <p:nvSpPr>
          <p:cNvPr id="7" name="TextBox 6"/>
          <p:cNvSpPr txBox="1"/>
          <p:nvPr/>
        </p:nvSpPr>
        <p:spPr>
          <a:xfrm>
            <a:off x="7543800" y="1634741"/>
            <a:ext cx="4000500" cy="4524315"/>
          </a:xfrm>
          <a:prstGeom prst="rect">
            <a:avLst/>
          </a:prstGeom>
          <a:noFill/>
        </p:spPr>
        <p:txBody>
          <a:bodyPr wrap="square" rtlCol="0">
            <a:spAutoFit/>
          </a:bodyPr>
          <a:lstStyle/>
          <a:p>
            <a:pPr algn="ctr"/>
            <a:r>
              <a:rPr lang="en-GB" sz="3200" i="1" dirty="0">
                <a:latin typeface="Calibri" panose="020F0502020204030204" pitchFamily="34" charset="0"/>
                <a:cs typeface="Calibri" panose="020F0502020204030204" pitchFamily="34" charset="0"/>
              </a:rPr>
              <a:t>“It is what the school does to support the development of children’s capacity to use speech to express their thoughts and communicate with others,  in education and in life.”</a:t>
            </a:r>
          </a:p>
        </p:txBody>
      </p:sp>
      <p:sp>
        <p:nvSpPr>
          <p:cNvPr id="3" name="TextBox 2"/>
          <p:cNvSpPr txBox="1"/>
          <p:nvPr/>
        </p:nvSpPr>
        <p:spPr>
          <a:xfrm>
            <a:off x="2305359" y="5257800"/>
            <a:ext cx="5616624" cy="369332"/>
          </a:xfrm>
          <a:prstGeom prst="rect">
            <a:avLst/>
          </a:prstGeom>
          <a:noFill/>
        </p:spPr>
        <p:txBody>
          <a:bodyPr wrap="square" rtlCol="0">
            <a:spAutoFit/>
          </a:bodyPr>
          <a:lstStyle/>
          <a:p>
            <a:r>
              <a:rPr lang="en-GB" dirty="0"/>
              <a:t>Alexander (2013)</a:t>
            </a:r>
          </a:p>
        </p:txBody>
      </p:sp>
      <p:pic>
        <p:nvPicPr>
          <p:cNvPr id="9" name="Content Placeholder 4">
            <a:extLst>
              <a:ext uri="{FF2B5EF4-FFF2-40B4-BE49-F238E27FC236}">
                <a16:creationId xmlns:a16="http://schemas.microsoft.com/office/drawing/2014/main" id="{9A752B98-0EB2-46C9-BE9A-CC59D8D7E3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657" y="1778135"/>
            <a:ext cx="6283095" cy="4686142"/>
          </a:xfrm>
          <a:prstGeom prst="rect">
            <a:avLst/>
          </a:prstGeom>
        </p:spPr>
      </p:pic>
      <p:pic>
        <p:nvPicPr>
          <p:cNvPr id="8" name="Picture 7">
            <a:extLst>
              <a:ext uri="{FF2B5EF4-FFF2-40B4-BE49-F238E27FC236}">
                <a16:creationId xmlns:a16="http://schemas.microsoft.com/office/drawing/2014/main" id="{74BC47E4-49A4-4989-AE41-06D900F4C8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902464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3" name="Rectangle 2">
            <a:extLst>
              <a:ext uri="{FF2B5EF4-FFF2-40B4-BE49-F238E27FC236}">
                <a16:creationId xmlns:a16="http://schemas.microsoft.com/office/drawing/2014/main" id="{9A63ADDE-7F98-4B73-AA73-1F22EA58854F}"/>
              </a:ext>
            </a:extLst>
          </p:cNvPr>
          <p:cNvSpPr/>
          <p:nvPr/>
        </p:nvSpPr>
        <p:spPr>
          <a:xfrm>
            <a:off x="714925" y="1166842"/>
            <a:ext cx="6163547" cy="4524315"/>
          </a:xfrm>
          <a:prstGeom prst="rect">
            <a:avLst/>
          </a:prstGeom>
          <a:noFill/>
          <a:ln w="38100">
            <a:solidFill>
              <a:srgbClr val="0070C0"/>
            </a:solidFill>
          </a:ln>
        </p:spPr>
        <p:txBody>
          <a:bodyPr wrap="square" lIns="91440" tIns="45720" rIns="91440" bIns="45720">
            <a:spAutoFit/>
          </a:bodyPr>
          <a:lstStyle/>
          <a:p>
            <a:pPr algn="ctr"/>
            <a:r>
              <a:rPr lang="en-US" sz="96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Dialogic – what does it mean?</a:t>
            </a:r>
            <a:endParaRPr lang="en-US" sz="32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7" name="Picture 6">
            <a:extLst>
              <a:ext uri="{FF2B5EF4-FFF2-40B4-BE49-F238E27FC236}">
                <a16:creationId xmlns:a16="http://schemas.microsoft.com/office/drawing/2014/main" id="{F7BB6E7F-AC2A-42C0-A8B6-2054E93BF59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8383226" y="2005533"/>
            <a:ext cx="2444744" cy="2481097"/>
          </a:xfrm>
          <a:prstGeom prst="rect">
            <a:avLst/>
          </a:prstGeom>
          <a:ln w="38100">
            <a:solidFill>
              <a:schemeClr val="accent1">
                <a:lumMod val="75000"/>
              </a:schemeClr>
            </a:solidFill>
          </a:ln>
        </p:spPr>
      </p:pic>
      <p:sp>
        <p:nvSpPr>
          <p:cNvPr id="10" name="TextBox 9">
            <a:extLst>
              <a:ext uri="{FF2B5EF4-FFF2-40B4-BE49-F238E27FC236}">
                <a16:creationId xmlns:a16="http://schemas.microsoft.com/office/drawing/2014/main" id="{D9AF802F-F429-4513-8A3D-FDEA2238064E}"/>
              </a:ext>
            </a:extLst>
          </p:cNvPr>
          <p:cNvSpPr txBox="1"/>
          <p:nvPr/>
        </p:nvSpPr>
        <p:spPr>
          <a:xfrm>
            <a:off x="8015337" y="5090992"/>
            <a:ext cx="3180521" cy="1200329"/>
          </a:xfrm>
          <a:prstGeom prst="rect">
            <a:avLst/>
          </a:prstGeom>
          <a:noFill/>
        </p:spPr>
        <p:txBody>
          <a:bodyPr wrap="square" rtlCol="0">
            <a:spAutoFit/>
          </a:bodyPr>
          <a:lstStyle/>
          <a:p>
            <a:pPr algn="ctr"/>
            <a:r>
              <a:rPr lang="en-GB" b="1" dirty="0"/>
              <a:t>Directed Study: read the material in the folder on Moodle named “Dialogic Learning”.</a:t>
            </a:r>
          </a:p>
        </p:txBody>
      </p:sp>
    </p:spTree>
    <p:extLst>
      <p:ext uri="{BB962C8B-B14F-4D97-AF65-F5344CB8AC3E}">
        <p14:creationId xmlns:p14="http://schemas.microsoft.com/office/powerpoint/2010/main" val="424040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4392"/>
            <a:ext cx="10515600" cy="1325563"/>
          </a:xfrm>
          <a:noFill/>
        </p:spPr>
        <p:txBody>
          <a:bodyPr/>
          <a:lstStyle/>
          <a:p>
            <a:r>
              <a:rPr lang="en-GB" dirty="0"/>
              <a:t>Your own use of English</a:t>
            </a:r>
          </a:p>
        </p:txBody>
      </p:sp>
      <p:sp>
        <p:nvSpPr>
          <p:cNvPr id="6" name="TextBox 5"/>
          <p:cNvSpPr txBox="1"/>
          <p:nvPr/>
        </p:nvSpPr>
        <p:spPr>
          <a:xfrm>
            <a:off x="521145" y="4634170"/>
            <a:ext cx="10515599" cy="2092881"/>
          </a:xfrm>
          <a:prstGeom prst="rect">
            <a:avLst/>
          </a:prstGeom>
          <a:noFill/>
        </p:spPr>
        <p:txBody>
          <a:bodyPr wrap="square" rtlCol="0">
            <a:spAutoFit/>
          </a:bodyPr>
          <a:lstStyle/>
          <a:p>
            <a:pPr algn="just"/>
            <a:r>
              <a:rPr lang="en-GB" sz="2800" i="1" dirty="0"/>
              <a:t>“The ability to communicate clearly and directly in Standard English underpins all effective teaching, so it is vital that beginning teachers learn to develop a clear speaking voice.”</a:t>
            </a:r>
          </a:p>
          <a:p>
            <a:pPr algn="just"/>
            <a:endParaRPr lang="en-GB" sz="2800" i="1" dirty="0"/>
          </a:p>
          <a:p>
            <a:pPr algn="just"/>
            <a:r>
              <a:rPr lang="en-GB" dirty="0"/>
              <a:t>Medwell &amp; Wray (2012)</a:t>
            </a:r>
          </a:p>
        </p:txBody>
      </p:sp>
      <p:pic>
        <p:nvPicPr>
          <p:cNvPr id="4" name="Picture 4" descr="C:\Users\Jayne Morgan\Desktop\Wenglish 1.png">
            <a:extLst>
              <a:ext uri="{FF2B5EF4-FFF2-40B4-BE49-F238E27FC236}">
                <a16:creationId xmlns:a16="http://schemas.microsoft.com/office/drawing/2014/main" id="{9539F4D3-E18A-4156-8696-E037C65F1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498" y="1544824"/>
            <a:ext cx="3450079" cy="274382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Users\Jayne Morgan\Desktop\Wenglish 2.jpg">
            <a:extLst>
              <a:ext uri="{FF2B5EF4-FFF2-40B4-BE49-F238E27FC236}">
                <a16:creationId xmlns:a16="http://schemas.microsoft.com/office/drawing/2014/main" id="{F3744B63-D49A-477D-A20A-57B31519FC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30305" y="1544824"/>
            <a:ext cx="3066197" cy="278745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EA254B0-E59F-4E44-832C-5C399222922B}"/>
              </a:ext>
            </a:extLst>
          </p:cNvPr>
          <p:cNvSpPr txBox="1"/>
          <p:nvPr/>
        </p:nvSpPr>
        <p:spPr>
          <a:xfrm>
            <a:off x="4601787" y="1469955"/>
            <a:ext cx="3233651" cy="2862322"/>
          </a:xfrm>
          <a:prstGeom prst="rect">
            <a:avLst/>
          </a:prstGeom>
          <a:noFill/>
        </p:spPr>
        <p:txBody>
          <a:bodyPr wrap="square" rtlCol="0">
            <a:spAutoFit/>
          </a:bodyPr>
          <a:lstStyle/>
          <a:p>
            <a:pPr algn="ctr"/>
            <a:r>
              <a:rPr lang="en-GB" sz="6000" dirty="0">
                <a:latin typeface="Berlin Sans FB Demi" panose="020E0802020502020306" pitchFamily="34" charset="0"/>
              </a:rPr>
              <a:t>OVER BY THERE</a:t>
            </a:r>
          </a:p>
        </p:txBody>
      </p:sp>
      <p:pic>
        <p:nvPicPr>
          <p:cNvPr id="7" name="Picture 6">
            <a:extLst>
              <a:ext uri="{FF2B5EF4-FFF2-40B4-BE49-F238E27FC236}">
                <a16:creationId xmlns:a16="http://schemas.microsoft.com/office/drawing/2014/main" id="{E82F788E-AD17-4E7F-B437-CFCA1077E76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947221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199" y="365125"/>
            <a:ext cx="8384381" cy="1325563"/>
          </a:xfrm>
        </p:spPr>
        <p:txBody>
          <a:bodyPr/>
          <a:lstStyle/>
          <a:p>
            <a:r>
              <a:rPr lang="en-GB" dirty="0"/>
              <a:t>Something to think about – key idea </a:t>
            </a:r>
          </a:p>
        </p:txBody>
      </p:sp>
      <p:pic>
        <p:nvPicPr>
          <p:cNvPr id="6" name="Content Placeholder 5">
            <a:extLst>
              <a:ext uri="{FF2B5EF4-FFF2-40B4-BE49-F238E27FC236}">
                <a16:creationId xmlns:a16="http://schemas.microsoft.com/office/drawing/2014/main" id="{69BB8CA3-F562-4248-ADCC-971C0B2F0FAE}"/>
              </a:ext>
            </a:extLst>
          </p:cNvPr>
          <p:cNvPicPr>
            <a:picLocks noGrp="1" noChangeAspect="1"/>
          </p:cNvPicPr>
          <p:nvPr>
            <p:ph idx="1"/>
          </p:nvPr>
        </p:nvPicPr>
        <p:blipFill>
          <a:blip r:embed="rId3" cstate="hq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rot="20685784">
            <a:off x="8003613" y="1102949"/>
            <a:ext cx="1612953" cy="471221"/>
          </a:xfrm>
        </p:spPr>
      </p:pic>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2" descr="C:\Users\Jayne Morgan\Desktop\News presenter.jpg">
            <a:extLst>
              <a:ext uri="{FF2B5EF4-FFF2-40B4-BE49-F238E27FC236}">
                <a16:creationId xmlns:a16="http://schemas.microsoft.com/office/drawing/2014/main" id="{9BEF3C26-E697-4AAE-9CE6-2A64487F779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48750" y="4329549"/>
            <a:ext cx="2832322" cy="1973596"/>
          </a:xfrm>
          <a:prstGeom prst="rect">
            <a:avLst/>
          </a:prstGeom>
          <a:noFill/>
          <a:ln w="38100">
            <a:solidFill>
              <a:schemeClr val="accent1">
                <a:lumMod val="75000"/>
              </a:schemeClr>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759C71F-CF92-4DC4-825F-909435C80863}"/>
              </a:ext>
            </a:extLst>
          </p:cNvPr>
          <p:cNvSpPr txBox="1"/>
          <p:nvPr/>
        </p:nvSpPr>
        <p:spPr>
          <a:xfrm>
            <a:off x="3079981" y="1864990"/>
            <a:ext cx="5396753" cy="2862322"/>
          </a:xfrm>
          <a:prstGeom prst="rect">
            <a:avLst/>
          </a:prstGeom>
          <a:noFill/>
        </p:spPr>
        <p:txBody>
          <a:bodyPr wrap="square" rtlCol="0">
            <a:spAutoFit/>
          </a:bodyPr>
          <a:lstStyle/>
          <a:p>
            <a:pPr algn="ctr"/>
            <a:r>
              <a:rPr lang="en-GB" sz="6000" dirty="0"/>
              <a:t>Does the way a person  speaks matter?</a:t>
            </a:r>
          </a:p>
        </p:txBody>
      </p:sp>
      <p:pic>
        <p:nvPicPr>
          <p:cNvPr id="7" name="Content Placeholder 4">
            <a:extLst>
              <a:ext uri="{FF2B5EF4-FFF2-40B4-BE49-F238E27FC236}">
                <a16:creationId xmlns:a16="http://schemas.microsoft.com/office/drawing/2014/main" id="{5D414ABE-ED18-40F1-9406-632FA4BAA94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8706" y="4519279"/>
            <a:ext cx="3235094" cy="1876967"/>
          </a:xfrm>
          <a:prstGeom prst="rect">
            <a:avLst/>
          </a:prstGeom>
          <a:ln w="38100">
            <a:solidFill>
              <a:schemeClr val="accent1">
                <a:lumMod val="75000"/>
              </a:schemeClr>
            </a:solidFill>
          </a:ln>
        </p:spPr>
      </p:pic>
    </p:spTree>
    <p:extLst>
      <p:ext uri="{BB962C8B-B14F-4D97-AF65-F5344CB8AC3E}">
        <p14:creationId xmlns:p14="http://schemas.microsoft.com/office/powerpoint/2010/main" val="6212119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453" y="424111"/>
            <a:ext cx="7953375" cy="1325563"/>
          </a:xfrm>
          <a:noFill/>
        </p:spPr>
        <p:txBody>
          <a:bodyPr>
            <a:noAutofit/>
          </a:bodyPr>
          <a:lstStyle/>
          <a:p>
            <a:pPr algn="ctr"/>
            <a:r>
              <a:rPr lang="en-GB" sz="3200" dirty="0"/>
              <a:t>……. but the way YOU speak AND listen can have an even greater impact</a:t>
            </a:r>
          </a:p>
        </p:txBody>
      </p:sp>
      <p:sp>
        <p:nvSpPr>
          <p:cNvPr id="4" name="TextBox 3"/>
          <p:cNvSpPr txBox="1"/>
          <p:nvPr/>
        </p:nvSpPr>
        <p:spPr>
          <a:xfrm>
            <a:off x="1847528" y="5949281"/>
            <a:ext cx="8208912" cy="800219"/>
          </a:xfrm>
          <a:prstGeom prst="rect">
            <a:avLst/>
          </a:prstGeom>
          <a:noFill/>
        </p:spPr>
        <p:txBody>
          <a:bodyPr wrap="square" rtlCol="0">
            <a:spAutoFit/>
          </a:bodyPr>
          <a:lstStyle/>
          <a:p>
            <a:r>
              <a:rPr lang="en-GB" sz="1000" dirty="0">
                <a:hlinkClick r:id="rId3"/>
              </a:rPr>
              <a:t>http://www.huffingtonpost.com/entry/eye-opening-video-will-make-adults-reconsider-the-way-they-talk-to-children_us_57b36f62e4b0edfa80d9ddcc</a:t>
            </a:r>
            <a:endParaRPr lang="en-GB" sz="1000" dirty="0"/>
          </a:p>
          <a:p>
            <a:endParaRPr lang="en-GB" dirty="0"/>
          </a:p>
          <a:p>
            <a:endParaRPr lang="en-GB"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2917" y="2009032"/>
            <a:ext cx="6843066" cy="3421533"/>
          </a:xfrm>
          <a:prstGeom prst="rect">
            <a:avLst/>
          </a:prstGeom>
          <a:ln w="57150">
            <a:solidFill>
              <a:srgbClr val="0070C0"/>
            </a:solidFill>
          </a:ln>
        </p:spPr>
      </p:pic>
      <p:pic>
        <p:nvPicPr>
          <p:cNvPr id="5" name="Picture 4">
            <a:extLst>
              <a:ext uri="{FF2B5EF4-FFF2-40B4-BE49-F238E27FC236}">
                <a16:creationId xmlns:a16="http://schemas.microsoft.com/office/drawing/2014/main" id="{62116CDE-8C6A-44B9-A4B9-1F2C3B8A02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2133187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Content Placeholder 4">
            <a:extLst>
              <a:ext uri="{FF2B5EF4-FFF2-40B4-BE49-F238E27FC236}">
                <a16:creationId xmlns:a16="http://schemas.microsoft.com/office/drawing/2014/main" id="{188082ED-C082-45B5-BB70-375081EF8D24}"/>
              </a:ext>
            </a:extLst>
          </p:cNvPr>
          <p:cNvSpPr txBox="1">
            <a:spLocks noGrp="1"/>
          </p:cNvSpPr>
          <p:nvPr>
            <p:ph idx="1"/>
          </p:nvPr>
        </p:nvSpPr>
        <p:spPr>
          <a:xfrm>
            <a:off x="750040" y="1463675"/>
            <a:ext cx="4905375" cy="4247317"/>
          </a:xfrm>
          <a:prstGeom prst="rect">
            <a:avLst/>
          </a:prstGeom>
          <a:noFill/>
          <a:ln w="38100">
            <a:solidFill>
              <a:schemeClr val="accent1">
                <a:lumMod val="75000"/>
              </a:schemeClr>
            </a:solidFill>
          </a:ln>
        </p:spPr>
        <p:txBody>
          <a:bodyPr wrap="square" rtlCol="0">
            <a:spAutoFit/>
          </a:bodyPr>
          <a:lstStyle/>
          <a:p>
            <a:pPr marL="0" indent="0" algn="ctr">
              <a:buNone/>
            </a:pPr>
            <a:r>
              <a:rPr lang="en-GB" sz="6000" dirty="0"/>
              <a:t>Is it important that children get the opportunity to speak?</a:t>
            </a:r>
          </a:p>
        </p:txBody>
      </p:sp>
      <p:pic>
        <p:nvPicPr>
          <p:cNvPr id="7" name="Picture 6">
            <a:extLst>
              <a:ext uri="{FF2B5EF4-FFF2-40B4-BE49-F238E27FC236}">
                <a16:creationId xmlns:a16="http://schemas.microsoft.com/office/drawing/2014/main" id="{744F45BA-EA3E-40AB-8595-097387E87A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89036" y="1264394"/>
            <a:ext cx="3996991" cy="5358846"/>
          </a:xfrm>
          <a:prstGeom prst="rect">
            <a:avLst/>
          </a:prstGeom>
          <a:ln w="38100">
            <a:solidFill>
              <a:schemeClr val="accent1">
                <a:lumMod val="75000"/>
              </a:schemeClr>
            </a:solidFill>
          </a:ln>
        </p:spPr>
      </p:pic>
    </p:spTree>
    <p:extLst>
      <p:ext uri="{BB962C8B-B14F-4D97-AF65-F5344CB8AC3E}">
        <p14:creationId xmlns:p14="http://schemas.microsoft.com/office/powerpoint/2010/main" val="15500207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099344" y="718788"/>
            <a:ext cx="7772400" cy="1143000"/>
          </a:xfrm>
        </p:spPr>
        <p:txBody>
          <a:bodyPr>
            <a:normAutofit fontScale="90000"/>
          </a:bodyPr>
          <a:lstStyle/>
          <a:p>
            <a:pPr eaLnBrk="1" hangingPunct="1"/>
            <a:r>
              <a:rPr lang="en-US" altLang="en-US" dirty="0"/>
              <a:t>The way you listen and speak makes a big difference</a:t>
            </a:r>
          </a:p>
        </p:txBody>
      </p:sp>
      <p:sp>
        <p:nvSpPr>
          <p:cNvPr id="14339" name="TextBox 2"/>
          <p:cNvSpPr txBox="1">
            <a:spLocks noChangeArrowheads="1"/>
          </p:cNvSpPr>
          <p:nvPr/>
        </p:nvSpPr>
        <p:spPr bwMode="auto">
          <a:xfrm>
            <a:off x="1720513" y="2342034"/>
            <a:ext cx="7885112" cy="4154984"/>
          </a:xfrm>
          <a:prstGeom prst="rect">
            <a:avLst/>
          </a:prstGeom>
          <a:noFill/>
          <a:ln w="38100">
            <a:solidFill>
              <a:schemeClr val="accent1">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2400" b="1" dirty="0">
                <a:solidFill>
                  <a:srgbClr val="FF0000"/>
                </a:solidFill>
              </a:rPr>
              <a:t>Tune-in</a:t>
            </a:r>
            <a:r>
              <a:rPr lang="en-GB" altLang="en-US" sz="2400" dirty="0">
                <a:solidFill>
                  <a:srgbClr val="FF0000"/>
                </a:solidFill>
              </a:rPr>
              <a:t>:</a:t>
            </a:r>
            <a:r>
              <a:rPr lang="en-GB" altLang="en-US" sz="2400" dirty="0"/>
              <a:t> YOU MUST LISTEN. If you take the lead from the child by picking up the child’s focus of attention, then vocabulary development is more rapid than if you try to move the child’s attention to something different.</a:t>
            </a:r>
          </a:p>
          <a:p>
            <a:pPr>
              <a:spcBef>
                <a:spcPct val="0"/>
              </a:spcBef>
              <a:buFontTx/>
              <a:buNone/>
            </a:pPr>
            <a:endParaRPr lang="en-GB" altLang="en-US" sz="2400" dirty="0"/>
          </a:p>
          <a:p>
            <a:pPr>
              <a:spcBef>
                <a:spcPct val="0"/>
              </a:spcBef>
              <a:buFontTx/>
              <a:buNone/>
            </a:pPr>
            <a:r>
              <a:rPr lang="en-GB" altLang="en-US" sz="2400" b="1" dirty="0">
                <a:solidFill>
                  <a:srgbClr val="FF0000"/>
                </a:solidFill>
              </a:rPr>
              <a:t>Recast</a:t>
            </a:r>
            <a:r>
              <a:rPr lang="en-GB" altLang="en-US" sz="2400" dirty="0"/>
              <a:t>: repeat back in the right form but do not correct the child’s speech.</a:t>
            </a:r>
          </a:p>
          <a:p>
            <a:pPr>
              <a:spcBef>
                <a:spcPct val="0"/>
              </a:spcBef>
              <a:buFontTx/>
              <a:buNone/>
            </a:pPr>
            <a:endParaRPr lang="en-GB" altLang="en-US" sz="2400" dirty="0"/>
          </a:p>
          <a:p>
            <a:pPr>
              <a:spcBef>
                <a:spcPct val="0"/>
              </a:spcBef>
              <a:buFontTx/>
              <a:buNone/>
            </a:pPr>
            <a:r>
              <a:rPr lang="en-GB" altLang="en-US" sz="2400" b="1" dirty="0">
                <a:solidFill>
                  <a:srgbClr val="FF0000"/>
                </a:solidFill>
              </a:rPr>
              <a:t>Expand</a:t>
            </a:r>
            <a:r>
              <a:rPr lang="en-GB" altLang="en-US" sz="2400" b="1" dirty="0"/>
              <a:t>:</a:t>
            </a:r>
            <a:r>
              <a:rPr lang="en-GB" altLang="en-US" sz="2400" dirty="0"/>
              <a:t> comment on what the child is doing/saying with an expanded response.</a:t>
            </a:r>
          </a:p>
          <a:p>
            <a:pPr>
              <a:spcBef>
                <a:spcPct val="0"/>
              </a:spcBef>
              <a:buFontTx/>
              <a:buNone/>
            </a:pPr>
            <a:endParaRPr lang="en-GB" altLang="en-US"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90944" y="4695825"/>
            <a:ext cx="1624753" cy="1646709"/>
          </a:xfrm>
          <a:prstGeom prst="rect">
            <a:avLst/>
          </a:prstGeom>
          <a:ln w="38100">
            <a:solidFill>
              <a:schemeClr val="accent1">
                <a:lumMod val="75000"/>
              </a:schemeClr>
            </a:solidFill>
          </a:ln>
        </p:spPr>
      </p:pic>
      <p:pic>
        <p:nvPicPr>
          <p:cNvPr id="5" name="Picture 4">
            <a:extLst>
              <a:ext uri="{FF2B5EF4-FFF2-40B4-BE49-F238E27FC236}">
                <a16:creationId xmlns:a16="http://schemas.microsoft.com/office/drawing/2014/main" id="{FEFDA68C-A4CB-4838-AEC8-419C1E8FC0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847027099"/>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43950" cy="1325563"/>
          </a:xfrm>
        </p:spPr>
        <p:txBody>
          <a:bodyPr/>
          <a:lstStyle/>
          <a:p>
            <a:r>
              <a:rPr lang="en-GB" dirty="0"/>
              <a:t>Developing oracy skills though activity</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14268" y="232378"/>
            <a:ext cx="2081784" cy="795528"/>
          </a:xfrm>
          <a:prstGeom prst="rect">
            <a:avLst/>
          </a:prstGeom>
        </p:spPr>
      </p:pic>
      <p:graphicFrame>
        <p:nvGraphicFramePr>
          <p:cNvPr id="7" name="Table 6">
            <a:extLst>
              <a:ext uri="{FF2B5EF4-FFF2-40B4-BE49-F238E27FC236}">
                <a16:creationId xmlns:a16="http://schemas.microsoft.com/office/drawing/2014/main" id="{FD1B42AB-2C4E-48E1-A58C-D886EB469E9F}"/>
              </a:ext>
            </a:extLst>
          </p:cNvPr>
          <p:cNvGraphicFramePr>
            <a:graphicFrameLocks noGrp="1"/>
          </p:cNvGraphicFramePr>
          <p:nvPr>
            <p:extLst>
              <p:ext uri="{D42A27DB-BD31-4B8C-83A1-F6EECF244321}">
                <p14:modId xmlns:p14="http://schemas.microsoft.com/office/powerpoint/2010/main" val="2055849074"/>
              </p:ext>
            </p:extLst>
          </p:nvPr>
        </p:nvGraphicFramePr>
        <p:xfrm>
          <a:off x="1146175" y="1750852"/>
          <a:ext cx="8127999" cy="313944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847977861"/>
                    </a:ext>
                  </a:extLst>
                </a:gridCol>
                <a:gridCol w="2709333">
                  <a:extLst>
                    <a:ext uri="{9D8B030D-6E8A-4147-A177-3AD203B41FA5}">
                      <a16:colId xmlns:a16="http://schemas.microsoft.com/office/drawing/2014/main" val="837060182"/>
                    </a:ext>
                  </a:extLst>
                </a:gridCol>
                <a:gridCol w="2709333">
                  <a:extLst>
                    <a:ext uri="{9D8B030D-6E8A-4147-A177-3AD203B41FA5}">
                      <a16:colId xmlns:a16="http://schemas.microsoft.com/office/drawing/2014/main" val="3207812289"/>
                    </a:ext>
                  </a:extLst>
                </a:gridCol>
              </a:tblGrid>
              <a:tr h="370840">
                <a:tc>
                  <a:txBody>
                    <a:bodyPr/>
                    <a:lstStyle/>
                    <a:p>
                      <a:pPr marL="742950" indent="-742950" algn="ctr">
                        <a:buAutoNum type="arabicPeriod"/>
                      </a:pPr>
                      <a:r>
                        <a:rPr lang="en-GB" sz="4000" b="1" dirty="0" smtClean="0">
                          <a:solidFill>
                            <a:srgbClr val="0070C0"/>
                          </a:solidFill>
                        </a:rPr>
                        <a:t>Word Thieves</a:t>
                      </a:r>
                    </a:p>
                    <a:p>
                      <a:pPr marL="742950" indent="-742950" algn="ctr">
                        <a:buAutoNum type="arabicPeriod"/>
                      </a:pPr>
                      <a:endParaRPr lang="en-GB" sz="4000" b="1" dirty="0" smtClean="0">
                        <a:solidFill>
                          <a:srgbClr val="0070C0"/>
                        </a:solidFill>
                      </a:endParaRPr>
                    </a:p>
                    <a:p>
                      <a:pPr marL="742950" indent="-742950" algn="ctr">
                        <a:buAutoNum type="arabicPeriod"/>
                      </a:pPr>
                      <a:endParaRPr lang="en-GB" sz="4000" b="1" dirty="0">
                        <a:solidFill>
                          <a:srgbClr val="0070C0"/>
                        </a:solidFill>
                      </a:endParaRPr>
                    </a:p>
                    <a:p>
                      <a:pPr marL="742950" indent="-742950" algn="ctr">
                        <a:buAutoNum type="arabicPeriod"/>
                      </a:pPr>
                      <a:endParaRPr lang="en-GB" sz="4000" b="1" dirty="0" smtClean="0">
                        <a:solidFill>
                          <a:srgbClr val="0070C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lumMod val="60000"/>
                        <a:lumOff val="4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0070C0"/>
                          </a:solidFill>
                        </a:rPr>
                        <a:t>2. Ordering</a:t>
                      </a:r>
                    </a:p>
                    <a:p>
                      <a:pPr algn="ctr"/>
                      <a:endParaRPr lang="en-GB" sz="4000" b="1" dirty="0">
                        <a:solidFill>
                          <a:srgbClr val="0070C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4000" b="1" dirty="0" smtClean="0">
                          <a:solidFill>
                            <a:srgbClr val="0070C0"/>
                          </a:solidFill>
                        </a:rPr>
                        <a:t>3. Problem </a:t>
                      </a:r>
                      <a:r>
                        <a:rPr lang="en-GB" sz="4000" b="1" dirty="0">
                          <a:solidFill>
                            <a:srgbClr val="0070C0"/>
                          </a:solidFill>
                        </a:rPr>
                        <a:t>Solving</a:t>
                      </a:r>
                    </a:p>
                    <a:p>
                      <a:pPr algn="ctr"/>
                      <a:endParaRPr lang="en-GB" sz="4000" b="1" dirty="0">
                        <a:solidFill>
                          <a:srgbClr val="0070C0"/>
                        </a:solidFill>
                      </a:endParaRPr>
                    </a:p>
                    <a:p>
                      <a:pPr algn="ctr"/>
                      <a:endParaRPr lang="en-GB" sz="4000" b="1" dirty="0">
                        <a:solidFill>
                          <a:srgbClr val="0070C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lumMod val="60000"/>
                        <a:lumOff val="40000"/>
                      </a:schemeClr>
                    </a:solidFill>
                  </a:tcPr>
                </a:tc>
                <a:extLst>
                  <a:ext uri="{0D108BD9-81ED-4DB2-BD59-A6C34878D82A}">
                    <a16:rowId xmlns:a16="http://schemas.microsoft.com/office/drawing/2014/main" val="1747285567"/>
                  </a:ext>
                </a:extLst>
              </a:tr>
            </a:tbl>
          </a:graphicData>
        </a:graphic>
      </p:graphicFrame>
      <p:pic>
        <p:nvPicPr>
          <p:cNvPr id="9" name="Picture 5" descr="j0300219">
            <a:extLst>
              <a:ext uri="{FF2B5EF4-FFF2-40B4-BE49-F238E27FC236}">
                <a16:creationId xmlns:a16="http://schemas.microsoft.com/office/drawing/2014/main" id="{38605C61-9B1B-4561-846F-6BD0F1B436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2795" y="2666532"/>
            <a:ext cx="1776412"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descr="MP00158_">
            <a:extLst>
              <a:ext uri="{FF2B5EF4-FFF2-40B4-BE49-F238E27FC236}">
                <a16:creationId xmlns:a16="http://schemas.microsoft.com/office/drawing/2014/main" id="{5B4D7D14-75D7-498E-BD64-5FE0E82C0E8E}"/>
              </a:ext>
            </a:extLst>
          </p:cNvPr>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7128227" y="3168034"/>
            <a:ext cx="1576248" cy="897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9711024" y="1258460"/>
            <a:ext cx="1888273" cy="2532045"/>
          </a:xfrm>
          <a:prstGeom prst="rect">
            <a:avLst/>
          </a:prstGeom>
        </p:spPr>
      </p:pic>
      <p:pic>
        <p:nvPicPr>
          <p:cNvPr id="6" name="Picture 5"/>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9711024" y="3952320"/>
            <a:ext cx="1923165" cy="2579393"/>
          </a:xfrm>
          <a:prstGeom prst="rect">
            <a:avLst/>
          </a:prstGeom>
        </p:spPr>
      </p:pic>
      <p:pic>
        <p:nvPicPr>
          <p:cNvPr id="3" name="Picture 2"/>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a:off x="2082834" y="3147182"/>
            <a:ext cx="950123" cy="815057"/>
          </a:xfrm>
          <a:prstGeom prst="rect">
            <a:avLst/>
          </a:prstGeom>
        </p:spPr>
      </p:pic>
      <p:sp>
        <p:nvSpPr>
          <p:cNvPr id="11" name="TextBox 10"/>
          <p:cNvSpPr txBox="1"/>
          <p:nvPr/>
        </p:nvSpPr>
        <p:spPr>
          <a:xfrm>
            <a:off x="1306637" y="5106179"/>
            <a:ext cx="7967537" cy="1569660"/>
          </a:xfrm>
          <a:prstGeom prst="rect">
            <a:avLst/>
          </a:prstGeom>
          <a:noFill/>
        </p:spPr>
        <p:txBody>
          <a:bodyPr wrap="square" rtlCol="0">
            <a:spAutoFit/>
          </a:bodyPr>
          <a:lstStyle/>
          <a:p>
            <a:pPr algn="ctr"/>
            <a:r>
              <a:rPr lang="en-GB" sz="2400" dirty="0" smtClean="0"/>
              <a:t>What did you think?</a:t>
            </a:r>
          </a:p>
          <a:p>
            <a:r>
              <a:rPr lang="en-GB" sz="2400" dirty="0" smtClean="0"/>
              <a:t>Which was the easiest ? Which was the hardest?</a:t>
            </a:r>
          </a:p>
          <a:p>
            <a:r>
              <a:rPr lang="en-GB" sz="2400" dirty="0" smtClean="0"/>
              <a:t>Which would develop the children’s skills the most?</a:t>
            </a:r>
          </a:p>
          <a:p>
            <a:r>
              <a:rPr lang="en-GB" sz="2400" dirty="0" smtClean="0"/>
              <a:t>Which lends itself to lots of different situations the most?</a:t>
            </a:r>
          </a:p>
        </p:txBody>
      </p:sp>
      <p:sp>
        <p:nvSpPr>
          <p:cNvPr id="12" name="TextBox 11"/>
          <p:cNvSpPr txBox="1"/>
          <p:nvPr/>
        </p:nvSpPr>
        <p:spPr>
          <a:xfrm>
            <a:off x="1690133" y="4216490"/>
            <a:ext cx="1731092" cy="246221"/>
          </a:xfrm>
          <a:prstGeom prst="rect">
            <a:avLst/>
          </a:prstGeom>
          <a:noFill/>
        </p:spPr>
        <p:txBody>
          <a:bodyPr wrap="square" rtlCol="0">
            <a:spAutoFit/>
          </a:bodyPr>
          <a:lstStyle/>
          <a:p>
            <a:r>
              <a:rPr lang="en-GB" sz="1000" dirty="0" smtClean="0">
                <a:hlinkClick r:id="rId9" action="ppaction://hlinkfile"/>
              </a:rPr>
              <a:t>Word Thieves Clothing.docx</a:t>
            </a:r>
            <a:endParaRPr lang="en-GB" sz="1000" dirty="0"/>
          </a:p>
        </p:txBody>
      </p:sp>
      <p:sp>
        <p:nvSpPr>
          <p:cNvPr id="13" name="TextBox 12"/>
          <p:cNvSpPr txBox="1"/>
          <p:nvPr/>
        </p:nvSpPr>
        <p:spPr>
          <a:xfrm>
            <a:off x="4789004" y="4497663"/>
            <a:ext cx="1716832" cy="246221"/>
          </a:xfrm>
          <a:prstGeom prst="rect">
            <a:avLst/>
          </a:prstGeom>
          <a:noFill/>
        </p:spPr>
        <p:txBody>
          <a:bodyPr wrap="square" rtlCol="0">
            <a:spAutoFit/>
          </a:bodyPr>
          <a:lstStyle/>
          <a:p>
            <a:r>
              <a:rPr lang="en-GB" sz="1000" dirty="0" smtClean="0">
                <a:hlinkClick r:id="rId10" action="ppaction://hlinkfile"/>
              </a:rPr>
              <a:t>Ordering.doc</a:t>
            </a:r>
            <a:endParaRPr lang="en-GB" sz="1000" dirty="0"/>
          </a:p>
        </p:txBody>
      </p:sp>
      <p:sp>
        <p:nvSpPr>
          <p:cNvPr id="14" name="TextBox 13"/>
          <p:cNvSpPr txBox="1"/>
          <p:nvPr/>
        </p:nvSpPr>
        <p:spPr>
          <a:xfrm>
            <a:off x="6845780" y="4189869"/>
            <a:ext cx="2190047" cy="400110"/>
          </a:xfrm>
          <a:prstGeom prst="rect">
            <a:avLst/>
          </a:prstGeom>
          <a:noFill/>
        </p:spPr>
        <p:txBody>
          <a:bodyPr wrap="square" rtlCol="0">
            <a:spAutoFit/>
          </a:bodyPr>
          <a:lstStyle/>
          <a:p>
            <a:pPr algn="ctr"/>
            <a:r>
              <a:rPr lang="en-GB" sz="1000" dirty="0" smtClean="0">
                <a:hlinkClick r:id="rId11" action="ppaction://hlinkfile"/>
              </a:rPr>
              <a:t>Problem Solving.doc</a:t>
            </a:r>
            <a:endParaRPr lang="en-GB" sz="1000" dirty="0" smtClean="0"/>
          </a:p>
          <a:p>
            <a:r>
              <a:rPr lang="en-GB" sz="1000" dirty="0" smtClean="0">
                <a:hlinkClick r:id="rId12" action="ppaction://hlinkfile"/>
              </a:rPr>
              <a:t>Problem Solving InformationSheet.pub</a:t>
            </a:r>
            <a:endParaRPr lang="en-GB" sz="1000" dirty="0" smtClean="0"/>
          </a:p>
        </p:txBody>
      </p:sp>
      <p:sp>
        <p:nvSpPr>
          <p:cNvPr id="8" name="TextBox 7"/>
          <p:cNvSpPr txBox="1"/>
          <p:nvPr/>
        </p:nvSpPr>
        <p:spPr>
          <a:xfrm>
            <a:off x="4173661" y="1373375"/>
            <a:ext cx="2233487" cy="246221"/>
          </a:xfrm>
          <a:prstGeom prst="rect">
            <a:avLst/>
          </a:prstGeom>
          <a:noFill/>
        </p:spPr>
        <p:txBody>
          <a:bodyPr wrap="square" rtlCol="0">
            <a:spAutoFit/>
          </a:bodyPr>
          <a:lstStyle/>
          <a:p>
            <a:r>
              <a:rPr lang="en-GB" sz="1000" dirty="0" smtClean="0">
                <a:hlinkClick r:id="rId13" action="ppaction://hlinkfile"/>
              </a:rPr>
              <a:t>Very Simple Oracy Activities.docx</a:t>
            </a:r>
            <a:endParaRPr lang="en-GB" sz="1000" dirty="0"/>
          </a:p>
        </p:txBody>
      </p:sp>
    </p:spTree>
    <p:extLst>
      <p:ext uri="{BB962C8B-B14F-4D97-AF65-F5344CB8AC3E}">
        <p14:creationId xmlns:p14="http://schemas.microsoft.com/office/powerpoint/2010/main" val="35736376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7" name="Picture 6">
            <a:extLst>
              <a:ext uri="{FF2B5EF4-FFF2-40B4-BE49-F238E27FC236}">
                <a16:creationId xmlns:a16="http://schemas.microsoft.com/office/drawing/2014/main" id="{F7BB6E7F-AC2A-42C0-A8B6-2054E93BF59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8383226" y="2005533"/>
            <a:ext cx="2444744" cy="2481097"/>
          </a:xfrm>
          <a:prstGeom prst="rect">
            <a:avLst/>
          </a:prstGeom>
          <a:ln w="38100">
            <a:solidFill>
              <a:schemeClr val="accent1">
                <a:lumMod val="75000"/>
              </a:schemeClr>
            </a:solidFill>
          </a:ln>
        </p:spPr>
      </p:pic>
      <p:sp>
        <p:nvSpPr>
          <p:cNvPr id="10" name="TextBox 9">
            <a:extLst>
              <a:ext uri="{FF2B5EF4-FFF2-40B4-BE49-F238E27FC236}">
                <a16:creationId xmlns:a16="http://schemas.microsoft.com/office/drawing/2014/main" id="{D9AF802F-F429-4513-8A3D-FDEA2238064E}"/>
              </a:ext>
            </a:extLst>
          </p:cNvPr>
          <p:cNvSpPr txBox="1"/>
          <p:nvPr/>
        </p:nvSpPr>
        <p:spPr>
          <a:xfrm>
            <a:off x="8015337" y="5090992"/>
            <a:ext cx="3180521" cy="1200329"/>
          </a:xfrm>
          <a:prstGeom prst="rect">
            <a:avLst/>
          </a:prstGeom>
          <a:noFill/>
        </p:spPr>
        <p:txBody>
          <a:bodyPr wrap="square" rtlCol="0">
            <a:spAutoFit/>
          </a:bodyPr>
          <a:lstStyle/>
          <a:p>
            <a:pPr algn="ctr"/>
            <a:r>
              <a:rPr lang="en-GB" dirty="0"/>
              <a:t>Directed Study: read the material in the folder on Moodle named “Dialogic Learning”.</a:t>
            </a:r>
          </a:p>
        </p:txBody>
      </p:sp>
      <p:pic>
        <p:nvPicPr>
          <p:cNvPr id="6" name="Picture 5">
            <a:extLst>
              <a:ext uri="{FF2B5EF4-FFF2-40B4-BE49-F238E27FC236}">
                <a16:creationId xmlns:a16="http://schemas.microsoft.com/office/drawing/2014/main" id="{7BFBAA33-4BAC-4E77-9EA6-A0DEE9648C3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9940" y="519209"/>
            <a:ext cx="6357670" cy="4825789"/>
          </a:xfrm>
          <a:prstGeom prst="rect">
            <a:avLst/>
          </a:prstGeom>
          <a:ln w="38100">
            <a:solidFill>
              <a:schemeClr val="accent1">
                <a:lumMod val="75000"/>
              </a:schemeClr>
            </a:solidFill>
          </a:ln>
        </p:spPr>
      </p:pic>
      <p:pic>
        <p:nvPicPr>
          <p:cNvPr id="9" name="Picture 8">
            <a:extLst>
              <a:ext uri="{FF2B5EF4-FFF2-40B4-BE49-F238E27FC236}">
                <a16:creationId xmlns:a16="http://schemas.microsoft.com/office/drawing/2014/main" id="{8BF31BC0-9AF1-4913-A48F-952D0B7BDA83}"/>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rot="21173791">
            <a:off x="2385415" y="5756564"/>
            <a:ext cx="1105293" cy="764243"/>
          </a:xfrm>
          <a:prstGeom prst="rect">
            <a:avLst/>
          </a:prstGeom>
          <a:ln>
            <a:solidFill>
              <a:schemeClr val="accent1">
                <a:lumMod val="75000"/>
              </a:schemeClr>
            </a:solidFill>
          </a:ln>
        </p:spPr>
      </p:pic>
      <p:pic>
        <p:nvPicPr>
          <p:cNvPr id="12" name="Picture 11">
            <a:extLst>
              <a:ext uri="{FF2B5EF4-FFF2-40B4-BE49-F238E27FC236}">
                <a16:creationId xmlns:a16="http://schemas.microsoft.com/office/drawing/2014/main" id="{0DF7E3C8-F12E-4AEF-AED0-163F3B96BF95}"/>
              </a:ext>
            </a:extLst>
          </p:cNvPr>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rot="578993">
            <a:off x="4316083" y="5777875"/>
            <a:ext cx="1130827" cy="753693"/>
          </a:xfrm>
          <a:prstGeom prst="rect">
            <a:avLst/>
          </a:prstGeom>
          <a:ln>
            <a:solidFill>
              <a:schemeClr val="accent1">
                <a:lumMod val="75000"/>
              </a:schemeClr>
            </a:solidFill>
          </a:ln>
        </p:spPr>
      </p:pic>
    </p:spTree>
    <p:extLst>
      <p:ext uri="{BB962C8B-B14F-4D97-AF65-F5344CB8AC3E}">
        <p14:creationId xmlns:p14="http://schemas.microsoft.com/office/powerpoint/2010/main" val="201917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6981825" cy="1325563"/>
          </a:xfrm>
        </p:spPr>
        <p:txBody>
          <a:bodyPr/>
          <a:lstStyle/>
          <a:p>
            <a:r>
              <a:rPr lang="en-GB" dirty="0"/>
              <a:t>Review your own learning</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5" name="Content Placeholder 6">
            <a:extLst>
              <a:ext uri="{FF2B5EF4-FFF2-40B4-BE49-F238E27FC236}">
                <a16:creationId xmlns:a16="http://schemas.microsoft.com/office/drawing/2014/main" id="{2EAF5545-E844-4002-9192-10D444DE0749}"/>
              </a:ext>
            </a:extLst>
          </p:cNvPr>
          <p:cNvGraphicFramePr>
            <a:graphicFrameLocks noGrp="1"/>
          </p:cNvGraphicFramePr>
          <p:nvPr>
            <p:ph idx="1"/>
            <p:extLst>
              <p:ext uri="{D42A27DB-BD31-4B8C-83A1-F6EECF244321}">
                <p14:modId xmlns:p14="http://schemas.microsoft.com/office/powerpoint/2010/main" val="3278407522"/>
              </p:ext>
            </p:extLst>
          </p:nvPr>
        </p:nvGraphicFramePr>
        <p:xfrm>
          <a:off x="2152650" y="1654175"/>
          <a:ext cx="7886700" cy="4838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384701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57599" y="367507"/>
            <a:ext cx="4477871" cy="908844"/>
          </a:xfrm>
        </p:spPr>
        <p:txBody>
          <a:bodyPr/>
          <a:lstStyle/>
          <a:p>
            <a:pPr algn="ctr"/>
            <a:r>
              <a:rPr lang="en-GB" dirty="0"/>
              <a:t>References</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Content Placeholder 4">
            <a:extLst>
              <a:ext uri="{FF2B5EF4-FFF2-40B4-BE49-F238E27FC236}">
                <a16:creationId xmlns:a16="http://schemas.microsoft.com/office/drawing/2014/main" id="{6A8A9E0A-7596-4053-9F7C-B333CA1EF104}"/>
              </a:ext>
            </a:extLst>
          </p:cNvPr>
          <p:cNvSpPr txBox="1">
            <a:spLocks noGrp="1"/>
          </p:cNvSpPr>
          <p:nvPr>
            <p:ph idx="1"/>
          </p:nvPr>
        </p:nvSpPr>
        <p:spPr>
          <a:xfrm>
            <a:off x="790575" y="1400175"/>
            <a:ext cx="10153650" cy="4978799"/>
          </a:xfrm>
          <a:prstGeom prst="rect">
            <a:avLst/>
          </a:prstGeom>
          <a:noFill/>
        </p:spPr>
        <p:txBody>
          <a:bodyPr wrap="square" rtlCol="0">
            <a:spAutoFit/>
          </a:bodyPr>
          <a:lstStyle/>
          <a:p>
            <a:pPr marL="0" indent="0">
              <a:buNone/>
            </a:pPr>
            <a:r>
              <a:rPr lang="en-GB" sz="1800" dirty="0">
                <a:latin typeface="+mj-lt"/>
                <a:cs typeface="Calibri Light" panose="020F0302020204030204" pitchFamily="34" charset="0"/>
              </a:rPr>
              <a:t>Alexander, R.J. (2013)  </a:t>
            </a:r>
            <a:r>
              <a:rPr lang="en-GB" sz="1800" i="1" dirty="0">
                <a:latin typeface="+mj-lt"/>
                <a:cs typeface="Calibri Light" panose="020F0302020204030204" pitchFamily="34" charset="0"/>
              </a:rPr>
              <a:t>Improving oracy and classroom talk: achievements and challenges </a:t>
            </a:r>
            <a:r>
              <a:rPr lang="en-GB" sz="1800" dirty="0">
                <a:latin typeface="+mj-lt"/>
                <a:cs typeface="Calibri Light" panose="020F0302020204030204" pitchFamily="34" charset="0"/>
              </a:rPr>
              <a:t>Primary First</a:t>
            </a:r>
          </a:p>
          <a:p>
            <a:pPr marL="0" indent="0">
              <a:buNone/>
            </a:pPr>
            <a:r>
              <a:rPr lang="en-GB" sz="1800" dirty="0">
                <a:latin typeface="+mj-lt"/>
              </a:rPr>
              <a:t>Bernstein, B. </a:t>
            </a:r>
            <a:r>
              <a:rPr lang="en-GB" sz="1800" dirty="0" smtClean="0">
                <a:latin typeface="+mj-lt"/>
              </a:rPr>
              <a:t> Available at http</a:t>
            </a:r>
            <a:r>
              <a:rPr lang="en-GB" sz="1800" dirty="0">
                <a:latin typeface="+mj-lt"/>
              </a:rPr>
              <a:t>://</a:t>
            </a:r>
            <a:r>
              <a:rPr lang="en-GB" sz="1800" dirty="0" smtClean="0">
                <a:latin typeface="+mj-lt"/>
              </a:rPr>
              <a:t>newlearningonline.com/new-learning/chapter-5/basil-bernstein-on-restricted-and-elaborated-codes</a:t>
            </a:r>
            <a:endParaRPr lang="en-GB" sz="1800" dirty="0" smtClean="0">
              <a:highlight>
                <a:srgbClr val="FFFF00"/>
              </a:highlight>
              <a:latin typeface="+mj-lt"/>
            </a:endParaRPr>
          </a:p>
          <a:p>
            <a:pPr marL="0" indent="0">
              <a:buNone/>
            </a:pPr>
            <a:r>
              <a:rPr lang="en-GB" sz="1800" dirty="0" smtClean="0">
                <a:latin typeface="+mj-lt"/>
              </a:rPr>
              <a:t>Heath, </a:t>
            </a:r>
            <a:r>
              <a:rPr lang="en-GB" sz="1800" dirty="0">
                <a:latin typeface="+mj-lt"/>
              </a:rPr>
              <a:t>S.B., </a:t>
            </a:r>
            <a:r>
              <a:rPr lang="en-GB" sz="1800" dirty="0" smtClean="0">
                <a:latin typeface="+mj-lt"/>
              </a:rPr>
              <a:t>(1983). </a:t>
            </a:r>
            <a:r>
              <a:rPr lang="en-GB" sz="1800" i="1" dirty="0">
                <a:latin typeface="+mj-lt"/>
              </a:rPr>
              <a:t>Ways with words : language, life and work in communities. </a:t>
            </a:r>
            <a:r>
              <a:rPr lang="en-GB" sz="1800" dirty="0">
                <a:latin typeface="+mj-lt"/>
              </a:rPr>
              <a:t>Cambridge: Cambridge </a:t>
            </a:r>
            <a:r>
              <a:rPr lang="en-GB" sz="1800" dirty="0" err="1">
                <a:latin typeface="+mj-lt"/>
              </a:rPr>
              <a:t>Cambridge</a:t>
            </a:r>
            <a:r>
              <a:rPr lang="en-GB" sz="1800" dirty="0">
                <a:latin typeface="+mj-lt"/>
              </a:rPr>
              <a:t> University Press</a:t>
            </a:r>
            <a:r>
              <a:rPr lang="en-GB" sz="1800" dirty="0" smtClean="0">
                <a:latin typeface="+mj-lt"/>
              </a:rPr>
              <a:t>.</a:t>
            </a:r>
            <a:endParaRPr lang="en-GB" sz="1800" dirty="0">
              <a:highlight>
                <a:srgbClr val="FFFF00"/>
              </a:highlight>
              <a:latin typeface="+mj-lt"/>
            </a:endParaRPr>
          </a:p>
          <a:p>
            <a:pPr marL="0" indent="0">
              <a:buNone/>
            </a:pPr>
            <a:r>
              <a:rPr lang="en-GB" sz="1800" dirty="0">
                <a:latin typeface="+mj-lt"/>
                <a:cs typeface="Calibri Light" panose="020F0302020204030204" pitchFamily="34" charset="0"/>
              </a:rPr>
              <a:t>Medwell, J.A., Wray, D. and Minns, H. (2014) </a:t>
            </a:r>
            <a:r>
              <a:rPr lang="en-GB" sz="1800" i="1" dirty="0">
                <a:latin typeface="+mj-lt"/>
                <a:cs typeface="Calibri Light" panose="020F0302020204030204" pitchFamily="34" charset="0"/>
              </a:rPr>
              <a:t>Primary English: Teaching theory and practice</a:t>
            </a:r>
            <a:r>
              <a:rPr lang="en-GB" sz="1800" dirty="0">
                <a:latin typeface="+mj-lt"/>
                <a:cs typeface="Calibri Light" panose="020F0302020204030204" pitchFamily="34" charset="0"/>
              </a:rPr>
              <a:t>. United Kingdom: SAGE Publications.</a:t>
            </a:r>
          </a:p>
          <a:p>
            <a:pPr marL="0" indent="0">
              <a:buNone/>
            </a:pPr>
            <a:r>
              <a:rPr lang="en-GB" sz="1800" dirty="0" smtClean="0">
                <a:latin typeface="+mj-lt"/>
              </a:rPr>
              <a:t>Vygotsky̆</a:t>
            </a:r>
            <a:r>
              <a:rPr lang="en-GB" sz="1800" dirty="0">
                <a:latin typeface="+mj-lt"/>
              </a:rPr>
              <a:t>, L. </a:t>
            </a:r>
            <a:r>
              <a:rPr lang="en-GB" sz="1800" dirty="0" smtClean="0">
                <a:latin typeface="+mj-lt"/>
              </a:rPr>
              <a:t>S</a:t>
            </a:r>
            <a:r>
              <a:rPr lang="en-GB" sz="1800" dirty="0">
                <a:latin typeface="+mj-lt"/>
              </a:rPr>
              <a:t>.</a:t>
            </a:r>
            <a:r>
              <a:rPr lang="en-GB" sz="1800" dirty="0" smtClean="0">
                <a:latin typeface="+mj-lt"/>
              </a:rPr>
              <a:t>, </a:t>
            </a:r>
            <a:r>
              <a:rPr lang="en-GB" sz="1800" dirty="0">
                <a:latin typeface="+mj-lt"/>
              </a:rPr>
              <a:t>1986. </a:t>
            </a:r>
            <a:r>
              <a:rPr lang="en-GB" sz="1800" i="1" dirty="0">
                <a:latin typeface="+mj-lt"/>
              </a:rPr>
              <a:t>Thought and language. </a:t>
            </a:r>
            <a:r>
              <a:rPr lang="en-GB" sz="1800" dirty="0">
                <a:latin typeface="+mj-lt"/>
              </a:rPr>
              <a:t>Rev. ed. </a:t>
            </a:r>
            <a:r>
              <a:rPr lang="en-GB" sz="1800" dirty="0" err="1">
                <a:latin typeface="+mj-lt"/>
              </a:rPr>
              <a:t>edn</a:t>
            </a:r>
            <a:r>
              <a:rPr lang="en-GB" sz="1800" dirty="0">
                <a:latin typeface="+mj-lt"/>
              </a:rPr>
              <a:t>. London: London : Massachusetts Institute of Technology </a:t>
            </a:r>
            <a:r>
              <a:rPr lang="en-GB" sz="1800" dirty="0" err="1">
                <a:latin typeface="+mj-lt"/>
              </a:rPr>
              <a:t>Press</a:t>
            </a:r>
            <a:r>
              <a:rPr lang="en-GB" sz="1800" dirty="0" err="1" smtClean="0">
                <a:latin typeface="+mj-lt"/>
                <a:cs typeface="Calibri Light" panose="020F0302020204030204" pitchFamily="34" charset="0"/>
              </a:rPr>
              <a:t>Welsh</a:t>
            </a:r>
            <a:r>
              <a:rPr lang="en-GB" sz="1800" dirty="0" smtClean="0">
                <a:latin typeface="+mj-lt"/>
                <a:cs typeface="Calibri Light" panose="020F0302020204030204" pitchFamily="34" charset="0"/>
              </a:rPr>
              <a:t> </a:t>
            </a:r>
            <a:r>
              <a:rPr lang="en-GB" sz="1800" dirty="0">
                <a:latin typeface="+mj-lt"/>
                <a:cs typeface="Calibri Light" panose="020F0302020204030204" pitchFamily="34" charset="0"/>
              </a:rPr>
              <a:t>Assembly Government (2008) English Guidance for Key Stages 2 and 3 Cardiff: Welsh Assembly Government</a:t>
            </a:r>
          </a:p>
          <a:p>
            <a:pPr marL="0" indent="0">
              <a:buNone/>
            </a:pPr>
            <a:r>
              <a:rPr lang="en-US" sz="1800" dirty="0">
                <a:latin typeface="+mj-lt"/>
                <a:cs typeface="Calibri Light" panose="020F0302020204030204" pitchFamily="34" charset="0"/>
              </a:rPr>
              <a:t>Welsh Government, (2015). </a:t>
            </a:r>
            <a:r>
              <a:rPr lang="en-US" sz="1800" i="1" dirty="0">
                <a:latin typeface="+mj-lt"/>
                <a:cs typeface="Calibri Light" panose="020F0302020204030204" pitchFamily="34" charset="0"/>
              </a:rPr>
              <a:t>Curriculum for Wales Programme of Study for English Key Stages</a:t>
            </a:r>
            <a:r>
              <a:rPr lang="en-US" sz="1800" dirty="0">
                <a:latin typeface="+mj-lt"/>
                <a:cs typeface="Calibri Light" panose="020F0302020204030204" pitchFamily="34" charset="0"/>
              </a:rPr>
              <a:t>. Cardiff: Welsh Government.</a:t>
            </a:r>
          </a:p>
          <a:p>
            <a:pPr marL="0" indent="0">
              <a:buNone/>
            </a:pPr>
            <a:r>
              <a:rPr lang="en-GB" sz="1800" dirty="0" smtClean="0">
                <a:latin typeface="+mj-lt"/>
              </a:rPr>
              <a:t>Welsh Assembly Government Department for </a:t>
            </a:r>
            <a:r>
              <a:rPr lang="en-GB" sz="1800" dirty="0" err="1" smtClean="0">
                <a:latin typeface="+mj-lt"/>
              </a:rPr>
              <a:t>Childern</a:t>
            </a:r>
            <a:r>
              <a:rPr lang="en-GB" sz="1800" dirty="0" smtClean="0">
                <a:latin typeface="+mj-lt"/>
              </a:rPr>
              <a:t>, Education, Lifelong Learning, and Skills, (2008). </a:t>
            </a:r>
            <a:r>
              <a:rPr lang="en-GB" sz="1800" i="1" dirty="0">
                <a:latin typeface="+mj-lt"/>
              </a:rPr>
              <a:t>Framework for children's learning for 3 to 7-year-olds in Wales </a:t>
            </a:r>
            <a:r>
              <a:rPr lang="en-GB" sz="1800" dirty="0" smtClean="0">
                <a:latin typeface="+mj-lt"/>
              </a:rPr>
              <a:t>Cardiff</a:t>
            </a:r>
            <a:r>
              <a:rPr lang="en-GB" sz="1800" dirty="0">
                <a:latin typeface="+mj-lt"/>
              </a:rPr>
              <a:t>: Cardiff : Welsh Assembly Government.</a:t>
            </a:r>
          </a:p>
          <a:p>
            <a:pPr marL="0" indent="0">
              <a:buNone/>
            </a:pPr>
            <a:endParaRPr lang="en-GB" sz="1600" dirty="0">
              <a:latin typeface="+mj-lt"/>
              <a:cs typeface="Calibri Light" panose="020F0302020204030204" pitchFamily="34" charset="0"/>
            </a:endParaRPr>
          </a:p>
        </p:txBody>
      </p:sp>
    </p:spTree>
    <p:extLst>
      <p:ext uri="{BB962C8B-B14F-4D97-AF65-F5344CB8AC3E}">
        <p14:creationId xmlns:p14="http://schemas.microsoft.com/office/powerpoint/2010/main" val="20872844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679</TotalTime>
  <Words>2963</Words>
  <Application>Microsoft Office PowerPoint</Application>
  <PresentationFormat>Widescreen</PresentationFormat>
  <Paragraphs>294</Paragraphs>
  <Slides>18</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Berlin Sans FB Demi</vt:lpstr>
      <vt:lpstr>Calibri</vt:lpstr>
      <vt:lpstr>Calibri Light</vt:lpstr>
      <vt:lpstr>Comic Sans MS</vt:lpstr>
      <vt:lpstr>Wingdings</vt:lpstr>
      <vt:lpstr>Office Theme</vt:lpstr>
      <vt:lpstr>Oracy</vt:lpstr>
      <vt:lpstr>Hello, and welcome to  the LLC AoL!</vt:lpstr>
      <vt:lpstr>What about you?</vt:lpstr>
      <vt:lpstr>Aims of this lecture</vt:lpstr>
      <vt:lpstr>The curriculum</vt:lpstr>
      <vt:lpstr>PowerPoint Presentation</vt:lpstr>
      <vt:lpstr>PowerPoint Presentation</vt:lpstr>
      <vt:lpstr>What is Oracy?</vt:lpstr>
      <vt:lpstr>PowerPoint Presentation</vt:lpstr>
      <vt:lpstr>Your own use of English</vt:lpstr>
      <vt:lpstr>Something to think about – key idea </vt:lpstr>
      <vt:lpstr>……. but the way YOU speak AND listen can have an even greater impact</vt:lpstr>
      <vt:lpstr>PowerPoint Presentation</vt:lpstr>
      <vt:lpstr>The way you listen and speak makes a big difference</vt:lpstr>
      <vt:lpstr>Developing oracy skills though activity</vt:lpstr>
      <vt:lpstr>PowerPoint Presentation</vt:lpstr>
      <vt:lpstr>Review your own learning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216</cp:revision>
  <cp:lastPrinted>2018-09-10T13:53:57Z</cp:lastPrinted>
  <dcterms:created xsi:type="dcterms:W3CDTF">2018-06-19T15:42:58Z</dcterms:created>
  <dcterms:modified xsi:type="dcterms:W3CDTF">2018-09-28T08:42:51Z</dcterms:modified>
</cp:coreProperties>
</file>