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88928B-B39A-4CC0-BBD6-9F6380E27E5D}"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2902675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88928B-B39A-4CC0-BBD6-9F6380E27E5D}"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164732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88928B-B39A-4CC0-BBD6-9F6380E27E5D}"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2401632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88928B-B39A-4CC0-BBD6-9F6380E27E5D}" type="datetimeFigureOut">
              <a:rPr lang="en-GB" smtClean="0"/>
              <a:t>03/01/2024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684364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88928B-B39A-4CC0-BBD6-9F6380E27E5D}" type="datetimeFigureOut">
              <a:rPr lang="en-GB" smtClean="0"/>
              <a:t>03/01/2024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3589132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88928B-B39A-4CC0-BBD6-9F6380E27E5D}" type="datetimeFigureOut">
              <a:rPr lang="en-GB" smtClean="0"/>
              <a:t>03/01/2024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1012967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0188928B-B39A-4CC0-BBD6-9F6380E27E5D}" type="datetimeFigureOut">
              <a:rPr lang="en-GB" smtClean="0"/>
              <a:t>03/01/2024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2803074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88928B-B39A-4CC0-BBD6-9F6380E27E5D}" type="datetimeFigureOut">
              <a:rPr lang="en-GB" smtClean="0"/>
              <a:t>03/01/2024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2692673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88928B-B39A-4CC0-BBD6-9F6380E27E5D}" type="datetimeFigureOut">
              <a:rPr lang="en-GB" smtClean="0"/>
              <a:t>03/01/2024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3812112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88928B-B39A-4CC0-BBD6-9F6380E27E5D}" type="datetimeFigureOut">
              <a:rPr lang="en-GB" smtClean="0"/>
              <a:t>03/01/2024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50560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88928B-B39A-4CC0-BBD6-9F6380E27E5D}" type="datetimeFigureOut">
              <a:rPr lang="en-GB" smtClean="0"/>
              <a:t>03/01/2024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20663327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88928B-B39A-4CC0-BBD6-9F6380E27E5D}" type="datetimeFigureOut">
              <a:rPr lang="en-GB" smtClean="0"/>
              <a:t>03/01/2024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C0911D-4789-43F3-9F07-8C4390316D49}"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07451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88928B-B39A-4CC0-BBD6-9F6380E27E5D}" type="datetimeFigureOut">
              <a:rPr lang="en-GB" smtClean="0"/>
              <a:t>03/01/2024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416894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188928B-B39A-4CC0-BBD6-9F6380E27E5D}" type="datetimeFigureOut">
              <a:rPr lang="en-GB" smtClean="0"/>
              <a:t>03/01/2024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32220477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188928B-B39A-4CC0-BBD6-9F6380E27E5D}" type="datetimeFigureOut">
              <a:rPr lang="en-GB" smtClean="0"/>
              <a:t>03/01/2024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16199114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88928B-B39A-4CC0-BBD6-9F6380E27E5D}"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27032818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88928B-B39A-4CC0-BBD6-9F6380E27E5D}" type="datetimeFigureOut">
              <a:rPr lang="en-GB" smtClean="0"/>
              <a:t>03/01/2024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8544227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26087-F465-499F-A384-82985652AF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FE3865-40F6-4B32-9D40-C20E2E23C8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ADE59-584E-48F7-AECA-468469721866}"/>
              </a:ext>
            </a:extLst>
          </p:cNvPr>
          <p:cNvSpPr>
            <a:spLocks noGrp="1"/>
          </p:cNvSpPr>
          <p:nvPr>
            <p:ph type="dt" sz="half" idx="10"/>
          </p:nvPr>
        </p:nvSpPr>
        <p:spPr/>
        <p:txBody>
          <a:bodyPr/>
          <a:lstStyle/>
          <a:p>
            <a:fld id="{0188928B-B39A-4CC0-BBD6-9F6380E27E5D}" type="datetimeFigureOut">
              <a:rPr lang="en-GB" smtClean="0"/>
              <a:t>03/01/2024</a:t>
            </a:fld>
            <a:endParaRPr lang="en-GB"/>
          </a:p>
        </p:txBody>
      </p:sp>
      <p:sp>
        <p:nvSpPr>
          <p:cNvPr id="5" name="Footer Placeholder 4">
            <a:extLst>
              <a:ext uri="{FF2B5EF4-FFF2-40B4-BE49-F238E27FC236}">
                <a16:creationId xmlns:a16="http://schemas.microsoft.com/office/drawing/2014/main" id="{94653DFD-F416-45E1-BD4D-D79AC74525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255D9D-7FCE-4229-B97A-7E069EFFA571}"/>
              </a:ext>
            </a:extLst>
          </p:cNvPr>
          <p:cNvSpPr>
            <a:spLocks noGrp="1"/>
          </p:cNvSpPr>
          <p:nvPr>
            <p:ph type="sldNum" sz="quarter" idx="12"/>
          </p:nvPr>
        </p:nvSpPr>
        <p:spPr/>
        <p:txBody>
          <a:bodyPr/>
          <a:lstStyle/>
          <a:p>
            <a:fld id="{B1C0911D-4789-43F3-9F07-8C4390316D49}" type="slidenum">
              <a:rPr lang="en-GB" smtClean="0"/>
              <a:t>‹#›</a:t>
            </a:fld>
            <a:endParaRPr lang="en-GB"/>
          </a:p>
        </p:txBody>
      </p:sp>
    </p:spTree>
    <p:extLst>
      <p:ext uri="{BB962C8B-B14F-4D97-AF65-F5344CB8AC3E}">
        <p14:creationId xmlns:p14="http://schemas.microsoft.com/office/powerpoint/2010/main" val="3637884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0188928B-B39A-4CC0-BBD6-9F6380E27E5D}" type="datetimeFigureOut">
              <a:rPr lang="en-GB" smtClean="0"/>
              <a:t>03/01/2024</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B1C0911D-4789-43F3-9F07-8C4390316D49}" type="slidenum">
              <a:rPr lang="en-GB" smtClean="0"/>
              <a:t>‹#›</a:t>
            </a:fld>
            <a:endParaRPr lang="en-GB"/>
          </a:p>
        </p:txBody>
      </p:sp>
    </p:spTree>
    <p:extLst>
      <p:ext uri="{BB962C8B-B14F-4D97-AF65-F5344CB8AC3E}">
        <p14:creationId xmlns:p14="http://schemas.microsoft.com/office/powerpoint/2010/main" val="42242935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9A6D1-6405-4F84-AFED-94C38487C1E8}"/>
              </a:ext>
            </a:extLst>
          </p:cNvPr>
          <p:cNvSpPr>
            <a:spLocks noGrp="1"/>
          </p:cNvSpPr>
          <p:nvPr>
            <p:ph type="ctrTitle"/>
          </p:nvPr>
        </p:nvSpPr>
        <p:spPr/>
        <p:txBody>
          <a:bodyPr>
            <a:normAutofit/>
          </a:bodyPr>
          <a:lstStyle/>
          <a:p>
            <a:r>
              <a:rPr lang="en-GB" sz="4000" b="1" dirty="0"/>
              <a:t>Creation of a </a:t>
            </a:r>
            <a:br>
              <a:rPr lang="en-GB" sz="4000" b="1" dirty="0"/>
            </a:br>
            <a:r>
              <a:rPr lang="en-GB" sz="4000" b="1" dirty="0"/>
              <a:t>Shopify E-Commerce Store </a:t>
            </a:r>
            <a:br>
              <a:rPr lang="en-GB" sz="4000" b="1" dirty="0"/>
            </a:br>
            <a:r>
              <a:rPr lang="en-GB" sz="4000" b="1" dirty="0"/>
              <a:t>for Afro Hair, Hair Care </a:t>
            </a:r>
            <a:br>
              <a:rPr lang="en-GB" sz="4000" b="1" dirty="0"/>
            </a:br>
            <a:r>
              <a:rPr lang="en-GB" sz="4000" b="1" dirty="0"/>
              <a:t>and Cosmetics Products.</a:t>
            </a:r>
            <a:endParaRPr lang="en-GB" sz="4000" dirty="0"/>
          </a:p>
        </p:txBody>
      </p:sp>
      <p:sp>
        <p:nvSpPr>
          <p:cNvPr id="3" name="Subtitle 2">
            <a:extLst>
              <a:ext uri="{FF2B5EF4-FFF2-40B4-BE49-F238E27FC236}">
                <a16:creationId xmlns:a16="http://schemas.microsoft.com/office/drawing/2014/main" id="{5A326E0E-3639-461D-888F-26525B639ADA}"/>
              </a:ext>
            </a:extLst>
          </p:cNvPr>
          <p:cNvSpPr>
            <a:spLocks noGrp="1"/>
          </p:cNvSpPr>
          <p:nvPr>
            <p:ph type="subTitle" idx="1"/>
          </p:nvPr>
        </p:nvSpPr>
        <p:spPr/>
        <p:txBody>
          <a:bodyPr>
            <a:normAutofit fontScale="62500" lnSpcReduction="20000"/>
          </a:bodyPr>
          <a:lstStyle/>
          <a:p>
            <a:r>
              <a:rPr lang="en-GB" sz="3800" b="1" dirty="0">
                <a:solidFill>
                  <a:schemeClr val="tx1">
                    <a:lumMod val="85000"/>
                    <a:lumOff val="15000"/>
                  </a:schemeClr>
                </a:solidFill>
              </a:rPr>
              <a:t>Audio Presentation </a:t>
            </a:r>
          </a:p>
          <a:p>
            <a:r>
              <a:rPr lang="en-GB" sz="1800" b="1" dirty="0">
                <a:solidFill>
                  <a:schemeClr val="tx1">
                    <a:lumMod val="65000"/>
                    <a:lumOff val="35000"/>
                  </a:schemeClr>
                </a:solidFill>
              </a:rPr>
              <a:t>Created By Syed Saqib Hussain</a:t>
            </a:r>
          </a:p>
          <a:p>
            <a:r>
              <a:rPr lang="en-GB" sz="1800" b="1" dirty="0">
                <a:solidFill>
                  <a:schemeClr val="tx1">
                    <a:lumMod val="65000"/>
                    <a:lumOff val="35000"/>
                  </a:schemeClr>
                </a:solidFill>
              </a:rPr>
              <a:t>Student ID: 2232660</a:t>
            </a:r>
          </a:p>
          <a:p>
            <a:r>
              <a:rPr lang="en-GB" sz="1800" b="1" dirty="0">
                <a:solidFill>
                  <a:schemeClr val="tx1">
                    <a:lumMod val="65000"/>
                    <a:lumOff val="35000"/>
                  </a:schemeClr>
                </a:solidFill>
              </a:rPr>
              <a:t>Supervisors: I.Neaga, N.Morgan</a:t>
            </a:r>
          </a:p>
        </p:txBody>
      </p:sp>
      <p:pic>
        <p:nvPicPr>
          <p:cNvPr id="8" name="AUDIO PRESENTATION">
            <a:hlinkClick r:id="" action="ppaction://media"/>
            <a:extLst>
              <a:ext uri="{FF2B5EF4-FFF2-40B4-BE49-F238E27FC236}">
                <a16:creationId xmlns:a16="http://schemas.microsoft.com/office/drawing/2014/main" id="{4E165E38-D3D1-4202-977F-CEEA8011AD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335714" y="3796402"/>
            <a:ext cx="1939235" cy="1939235"/>
          </a:xfrm>
          <a:prstGeom prst="rect">
            <a:avLst/>
          </a:prstGeom>
        </p:spPr>
      </p:pic>
    </p:spTree>
    <p:extLst>
      <p:ext uri="{BB962C8B-B14F-4D97-AF65-F5344CB8AC3E}">
        <p14:creationId xmlns:p14="http://schemas.microsoft.com/office/powerpoint/2010/main" val="2330878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04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5C15-4F8D-45FA-B9BF-B07698D94230}"/>
              </a:ext>
            </a:extLst>
          </p:cNvPr>
          <p:cNvSpPr>
            <a:spLocks noGrp="1"/>
          </p:cNvSpPr>
          <p:nvPr>
            <p:ph type="title"/>
          </p:nvPr>
        </p:nvSpPr>
        <p:spPr/>
        <p:txBody>
          <a:bodyPr>
            <a:normAutofit/>
          </a:bodyPr>
          <a:lstStyle/>
          <a:p>
            <a:r>
              <a:rPr lang="en-GB" sz="3200" b="1" dirty="0"/>
              <a:t>Creation of a Shopify E-Commerce Store for Afro Hair, Hair Care and Cosmetics Products.</a:t>
            </a:r>
          </a:p>
        </p:txBody>
      </p:sp>
      <p:sp>
        <p:nvSpPr>
          <p:cNvPr id="3" name="Content Placeholder 2">
            <a:extLst>
              <a:ext uri="{FF2B5EF4-FFF2-40B4-BE49-F238E27FC236}">
                <a16:creationId xmlns:a16="http://schemas.microsoft.com/office/drawing/2014/main" id="{86B9754C-D4A5-4E9F-968E-48EEFD737CC2}"/>
              </a:ext>
            </a:extLst>
          </p:cNvPr>
          <p:cNvSpPr>
            <a:spLocks noGrp="1"/>
          </p:cNvSpPr>
          <p:nvPr>
            <p:ph idx="1"/>
          </p:nvPr>
        </p:nvSpPr>
        <p:spPr/>
        <p:txBody>
          <a:bodyPr>
            <a:normAutofit fontScale="85000" lnSpcReduction="10000"/>
          </a:bodyPr>
          <a:lstStyle/>
          <a:p>
            <a:pPr marL="0" indent="0">
              <a:buNone/>
            </a:pPr>
            <a:r>
              <a:rPr lang="en-GB" dirty="0"/>
              <a:t>Hello, and welcome to this audio presentation on the successful project titled "Creation of a Shopify E-Commerce Store for Afro Hair, Hair Care, and Cosmetics Products." In the next 10 minutes, we will explore the journey of creating an extensive, user-friendly, and culturally aware e-commerce platform to meet the specific needs of the Afro hair and cosmetics community.</a:t>
            </a:r>
          </a:p>
          <a:p>
            <a:pPr marL="0" indent="0">
              <a:buNone/>
            </a:pPr>
            <a:r>
              <a:rPr lang="en-GB" dirty="0"/>
              <a:t>In this presentation we will explore the creation of an online shop for a company specializing in Afro hair care. The project covers various aspects, including studying the market, understanding customers, integrating payment methods, making a user-friendly website, improving website performance, ensuring data security, conducting thorough testing, and finally, successfully launching a powerful online selling platform. The concrete results of the project can be seen in a significantly stronger online presence, a notable increase in sales, and notably, happier customers.</a:t>
            </a:r>
          </a:p>
          <a:p>
            <a:pPr marL="0" indent="0">
              <a:buNone/>
            </a:pPr>
            <a:endParaRPr lang="en-GB" dirty="0"/>
          </a:p>
        </p:txBody>
      </p:sp>
    </p:spTree>
    <p:extLst>
      <p:ext uri="{BB962C8B-B14F-4D97-AF65-F5344CB8AC3E}">
        <p14:creationId xmlns:p14="http://schemas.microsoft.com/office/powerpoint/2010/main" val="329520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AD83A-D6EA-45CD-ACFE-135B376CF851}"/>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068B50A6-5A21-4C2B-9968-49BA09131AC4}"/>
              </a:ext>
            </a:extLst>
          </p:cNvPr>
          <p:cNvSpPr>
            <a:spLocks noGrp="1"/>
          </p:cNvSpPr>
          <p:nvPr>
            <p:ph idx="1"/>
          </p:nvPr>
        </p:nvSpPr>
        <p:spPr/>
        <p:txBody>
          <a:bodyPr/>
          <a:lstStyle/>
          <a:p>
            <a:pPr marL="0" indent="0">
              <a:buNone/>
            </a:pPr>
            <a:r>
              <a:rPr lang="en-GB" dirty="0"/>
              <a:t>The main focus of this effort is on the dynamic and extensive market for Afro hair and cosmetics. It's strategically designed to meet the specific hair care needs of people with afro-textured hair. Using the strong Shopify platform, the primary goal was to create an online store that specifically caters to the unique needs of the Afro hair and cosmetics community. The project's success is evident in the creation of a comprehensive, user-friendly, and culturally aware online selling platform, carefully tailored to address the diverse needs of customers in the Afro hair and cosmetics niche.</a:t>
            </a:r>
          </a:p>
          <a:p>
            <a:pPr marL="0" indent="0">
              <a:buNone/>
            </a:pPr>
            <a:endParaRPr lang="en-GB" dirty="0"/>
          </a:p>
        </p:txBody>
      </p:sp>
    </p:spTree>
    <p:extLst>
      <p:ext uri="{BB962C8B-B14F-4D97-AF65-F5344CB8AC3E}">
        <p14:creationId xmlns:p14="http://schemas.microsoft.com/office/powerpoint/2010/main" val="2547386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5F28D-F409-4D30-B8F1-038BC56C1EAC}"/>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38A862ED-8039-4F9C-8E32-06CC4DD1D63F}"/>
              </a:ext>
            </a:extLst>
          </p:cNvPr>
          <p:cNvSpPr>
            <a:spLocks noGrp="1"/>
          </p:cNvSpPr>
          <p:nvPr>
            <p:ph idx="1"/>
          </p:nvPr>
        </p:nvSpPr>
        <p:spPr/>
        <p:txBody>
          <a:bodyPr/>
          <a:lstStyle/>
          <a:p>
            <a:pPr marL="0" indent="0">
              <a:buNone/>
            </a:pPr>
            <a:r>
              <a:rPr lang="en-GB" dirty="0"/>
              <a:t>It's essential to recognize the expected significant growth in the market for afro hair care, projected to reach a substantial USD 13.3 billion by the year 2030. This growth is driven by factors such as increasing incomes, urbanization, and a growing awareness of the unique needs for afro hair care. However, the existing online stores catering to customers of afro hair and cosmetics are notably limited. This project emerged as a timely solution to fill this gap, aiming to provide a smooth, culturally aware online shopping experience.</a:t>
            </a:r>
          </a:p>
          <a:p>
            <a:endParaRPr lang="en-GB" dirty="0"/>
          </a:p>
        </p:txBody>
      </p:sp>
    </p:spTree>
    <p:extLst>
      <p:ext uri="{BB962C8B-B14F-4D97-AF65-F5344CB8AC3E}">
        <p14:creationId xmlns:p14="http://schemas.microsoft.com/office/powerpoint/2010/main" val="3222112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BFC0D-3CD5-44DF-9C94-7FF7216ABF83}"/>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B9357A30-16A8-4683-9BFC-556F9995FF04}"/>
              </a:ext>
            </a:extLst>
          </p:cNvPr>
          <p:cNvSpPr>
            <a:spLocks noGrp="1"/>
          </p:cNvSpPr>
          <p:nvPr>
            <p:ph idx="1"/>
          </p:nvPr>
        </p:nvSpPr>
        <p:spPr/>
        <p:txBody>
          <a:bodyPr/>
          <a:lstStyle/>
          <a:p>
            <a:pPr marL="0" indent="0">
              <a:buNone/>
            </a:pPr>
            <a:r>
              <a:rPr lang="en-GB" dirty="0"/>
              <a:t>The problem statement at the core of the project revolves around the absence of an extensive and easily navigable online store exclusively offering products for afro hair and cosmetics. Our current platforms don't really capture the Afro hair community well, don't consider cultural differences, and offer only a small selection of items with not enough information about them. Seeing this problem, our project aimed to fix these issues.</a:t>
            </a:r>
          </a:p>
          <a:p>
            <a:pPr marL="0" indent="0">
              <a:buNone/>
            </a:pPr>
            <a:endParaRPr lang="en-GB" dirty="0"/>
          </a:p>
        </p:txBody>
      </p:sp>
    </p:spTree>
    <p:extLst>
      <p:ext uri="{BB962C8B-B14F-4D97-AF65-F5344CB8AC3E}">
        <p14:creationId xmlns:p14="http://schemas.microsoft.com/office/powerpoint/2010/main" val="918862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D7ED-1B90-4FAB-84AD-AF268F634299}"/>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D9AF8DD5-D3F8-4DEB-A9BE-E32116A052DA}"/>
              </a:ext>
            </a:extLst>
          </p:cNvPr>
          <p:cNvSpPr>
            <a:spLocks noGrp="1"/>
          </p:cNvSpPr>
          <p:nvPr>
            <p:ph idx="1"/>
          </p:nvPr>
        </p:nvSpPr>
        <p:spPr/>
        <p:txBody>
          <a:bodyPr/>
          <a:lstStyle/>
          <a:p>
            <a:pPr marL="0" indent="0">
              <a:buNone/>
            </a:pPr>
            <a:r>
              <a:rPr lang="en-GB" dirty="0"/>
              <a:t>Our project had several goals. One was to create a website that's easy for people to use. Another goal was to offer a variety of afro hair and cosmetics products to meet different needs. The project also wanted to give customers a lot of information about the products, like what's in them, how to use them, and if they work with different hair types. Importantly, our project wanted to make sure the website felt inclusive and represented different cultures.</a:t>
            </a:r>
          </a:p>
          <a:p>
            <a:pPr marL="0" indent="0">
              <a:buNone/>
            </a:pPr>
            <a:endParaRPr lang="en-GB" dirty="0"/>
          </a:p>
        </p:txBody>
      </p:sp>
    </p:spTree>
    <p:extLst>
      <p:ext uri="{BB962C8B-B14F-4D97-AF65-F5344CB8AC3E}">
        <p14:creationId xmlns:p14="http://schemas.microsoft.com/office/powerpoint/2010/main" val="2491551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25394-B15C-459B-A23B-8731B8B598AF}"/>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58372C78-1AFD-4B73-82DE-9390E84C5F66}"/>
              </a:ext>
            </a:extLst>
          </p:cNvPr>
          <p:cNvSpPr>
            <a:spLocks noGrp="1"/>
          </p:cNvSpPr>
          <p:nvPr>
            <p:ph idx="1"/>
          </p:nvPr>
        </p:nvSpPr>
        <p:spPr/>
        <p:txBody>
          <a:bodyPr/>
          <a:lstStyle/>
          <a:p>
            <a:pPr marL="0" indent="0">
              <a:buNone/>
            </a:pPr>
            <a:r>
              <a:rPr lang="en-GB" dirty="0"/>
              <a:t>To get things done, our project followed a step-by-step plan. First, we did a lot of research to understand the market, like who we're selling to, how big the market is, and where it's going. We also looked at other online stores that sell afro hair and cosmetics to see what works and what doesn't.</a:t>
            </a:r>
          </a:p>
          <a:p>
            <a:pPr marL="0" indent="0">
              <a:buNone/>
            </a:pPr>
            <a:r>
              <a:rPr lang="en-GB" dirty="0"/>
              <a:t>This methodical approach helped us understand the market and our competition. We wanted to make sure we knew what advantages and disadvantages other platforms had. This way, we could make our own platform better and more user-friendly.</a:t>
            </a:r>
          </a:p>
          <a:p>
            <a:pPr marL="0" indent="0">
              <a:buNone/>
            </a:pPr>
            <a:endParaRPr lang="en-GB" dirty="0"/>
          </a:p>
        </p:txBody>
      </p:sp>
    </p:spTree>
    <p:extLst>
      <p:ext uri="{BB962C8B-B14F-4D97-AF65-F5344CB8AC3E}">
        <p14:creationId xmlns:p14="http://schemas.microsoft.com/office/powerpoint/2010/main" val="3872814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E7A04-54BA-4480-92B0-22997894F7FB}"/>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3C5D2A1D-8C22-43E2-8C25-3D6E0F01C6C2}"/>
              </a:ext>
            </a:extLst>
          </p:cNvPr>
          <p:cNvSpPr>
            <a:spLocks noGrp="1"/>
          </p:cNvSpPr>
          <p:nvPr>
            <p:ph idx="1"/>
          </p:nvPr>
        </p:nvSpPr>
        <p:spPr/>
        <p:txBody>
          <a:bodyPr>
            <a:normAutofit fontScale="85000" lnSpcReduction="20000"/>
          </a:bodyPr>
          <a:lstStyle/>
          <a:p>
            <a:pPr marL="0" indent="0">
              <a:buNone/>
            </a:pPr>
            <a:endParaRPr lang="en-GB" dirty="0"/>
          </a:p>
          <a:p>
            <a:pPr marL="0" indent="0">
              <a:buNone/>
            </a:pPr>
            <a:r>
              <a:rPr lang="en-GB" dirty="0"/>
              <a:t>Our project learned a lot about what people want through user research, like talking to people in focus groups and doing surveys. We also got advice from experts like hair stylists and marketing specialists. This research helped us find out how big the market is and how fast it's growing, thanks to things like people having more money, moving to cities, and caring more about their hair. We found out the market's expected to grow by about 5.3% each year from 2022 to 2028.</a:t>
            </a:r>
          </a:p>
          <a:p>
            <a:pPr marL="0" indent="0">
              <a:buNone/>
            </a:pPr>
            <a:r>
              <a:rPr lang="en-GB" dirty="0"/>
              <a:t>We figured out who we're selling to—the main customers are people with Afro-textured hair in the USA and Europe. This group includes Black consumers, who are a big part of the afro hair care customers, African consumers living in Africa or elsewhere, and mixed-race consumers looking for specific hair care solutions.</a:t>
            </a:r>
          </a:p>
          <a:p>
            <a:pPr marL="0" indent="0">
              <a:buNone/>
            </a:pPr>
            <a:endParaRPr lang="en-GB" dirty="0"/>
          </a:p>
        </p:txBody>
      </p:sp>
    </p:spTree>
    <p:extLst>
      <p:ext uri="{BB962C8B-B14F-4D97-AF65-F5344CB8AC3E}">
        <p14:creationId xmlns:p14="http://schemas.microsoft.com/office/powerpoint/2010/main" val="3351276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23437-0C1F-4834-8BB2-FFE5B1C8BFE4}"/>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CC6936A6-BB11-492D-B8DA-6E133DA43FD8}"/>
              </a:ext>
            </a:extLst>
          </p:cNvPr>
          <p:cNvSpPr>
            <a:spLocks noGrp="1"/>
          </p:cNvSpPr>
          <p:nvPr>
            <p:ph idx="1"/>
          </p:nvPr>
        </p:nvSpPr>
        <p:spPr/>
        <p:txBody>
          <a:bodyPr>
            <a:normAutofit fontScale="92500" lnSpcReduction="20000"/>
          </a:bodyPr>
          <a:lstStyle/>
          <a:p>
            <a:pPr marL="0" indent="0">
              <a:buNone/>
            </a:pPr>
            <a:r>
              <a:rPr lang="en-GB" dirty="0"/>
              <a:t>We really wanted to understand exactly what people with Afro hair and cosmetics needed. Our research showed they care a lot about product quality, wanting products that are safe, gentle, and work well. They also want products that solve their unique hair issues and make their hair healthier. Knowing what works for different hair types, giving lots of product details, and being culturally sensitive in how we show things were also really important for customers making choices.</a:t>
            </a:r>
          </a:p>
          <a:p>
            <a:pPr marL="0" indent="0">
              <a:buNone/>
            </a:pPr>
            <a:r>
              <a:rPr lang="en-GB" dirty="0" err="1"/>
              <a:t>Analyzing</a:t>
            </a:r>
            <a:r>
              <a:rPr lang="en-GB" dirty="0"/>
              <a:t> the competition showed us the problems with current online stores for afro hair and cosmetics. These problems include not having many products, not giving enough information about the products, and not being sensitive to the cultural needs of the afro hair community. This made it clear that we needed a special online store to fix these issues.</a:t>
            </a:r>
          </a:p>
          <a:p>
            <a:pPr marL="0" indent="0">
              <a:buNone/>
            </a:pPr>
            <a:endParaRPr lang="en-GB" dirty="0"/>
          </a:p>
        </p:txBody>
      </p:sp>
    </p:spTree>
    <p:extLst>
      <p:ext uri="{BB962C8B-B14F-4D97-AF65-F5344CB8AC3E}">
        <p14:creationId xmlns:p14="http://schemas.microsoft.com/office/powerpoint/2010/main" val="83144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7352B-30FF-405D-82DB-57D62F423D45}"/>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92D85E24-18AF-425B-A4D1-3E8D695EB6F0}"/>
              </a:ext>
            </a:extLst>
          </p:cNvPr>
          <p:cNvSpPr>
            <a:spLocks noGrp="1"/>
          </p:cNvSpPr>
          <p:nvPr>
            <p:ph idx="1"/>
          </p:nvPr>
        </p:nvSpPr>
        <p:spPr/>
        <p:txBody>
          <a:bodyPr>
            <a:normAutofit fontScale="92500" lnSpcReduction="20000"/>
          </a:bodyPr>
          <a:lstStyle/>
          <a:p>
            <a:pPr marL="0" indent="0">
              <a:buNone/>
            </a:pPr>
            <a:r>
              <a:rPr lang="en-GB" dirty="0"/>
              <a:t>As we moved into the planning phase, we clearly defined what we wanted to do. We decided what the online store should have, like a full </a:t>
            </a:r>
            <a:r>
              <a:rPr lang="en-GB" dirty="0" err="1"/>
              <a:t>catalog</a:t>
            </a:r>
            <a:r>
              <a:rPr lang="en-GB" dirty="0"/>
              <a:t> with clear pictures and detailed information about each product. We also wanted it to be easy to search and filter, with a safe and reliable way to pay, a simple cart system, personalized recommendations based on the user's hair type, an informative blog, and easy-to-use customer service.</a:t>
            </a:r>
          </a:p>
          <a:p>
            <a:pPr marL="0" indent="0">
              <a:buNone/>
            </a:pPr>
            <a:r>
              <a:rPr lang="en-GB" dirty="0"/>
              <a:t>In-depth planning meant we understood the needs of our target market well. We knew that people with afro-textured hair want high-quality products made just for their hair type to keep it healthy. We also identified the limits and restrictions of the project, like not having enough resources or time and needing technical skills for creating and managing the website.</a:t>
            </a:r>
          </a:p>
          <a:p>
            <a:pPr marL="0" indent="0">
              <a:buNone/>
            </a:pPr>
            <a:endParaRPr lang="en-GB" dirty="0"/>
          </a:p>
        </p:txBody>
      </p:sp>
    </p:spTree>
    <p:extLst>
      <p:ext uri="{BB962C8B-B14F-4D97-AF65-F5344CB8AC3E}">
        <p14:creationId xmlns:p14="http://schemas.microsoft.com/office/powerpoint/2010/main" val="2499670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07C5A-8AC9-4C3B-A41F-653A5C3BB2D2}"/>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4B9C5791-8B37-4E72-BDD5-4DAE5131E4E0}"/>
              </a:ext>
            </a:extLst>
          </p:cNvPr>
          <p:cNvSpPr>
            <a:spLocks noGrp="1"/>
          </p:cNvSpPr>
          <p:nvPr>
            <p:ph idx="1"/>
          </p:nvPr>
        </p:nvSpPr>
        <p:spPr/>
        <p:txBody>
          <a:bodyPr/>
          <a:lstStyle/>
          <a:p>
            <a:pPr marL="0" indent="0">
              <a:buNone/>
            </a:pPr>
            <a:endParaRPr lang="en-GB" dirty="0"/>
          </a:p>
          <a:p>
            <a:pPr marL="0" indent="0">
              <a:buNone/>
            </a:pPr>
            <a:r>
              <a:rPr lang="en-GB" dirty="0"/>
              <a:t>Our project timeline was carefully made, showing when each part of the project should happen. It had four stages: Research and Planning (2 weeks), Design and Prototyping (4 weeks), Development and Testing (12 weeks), and Deployment and Launch (2 weeks). We figured out the order of tasks, making sure everything flowed smoothly from understanding the project goals to launching the website to the public.</a:t>
            </a:r>
          </a:p>
          <a:p>
            <a:pPr marL="0" indent="0">
              <a:buNone/>
            </a:pPr>
            <a:endParaRPr lang="en-GB" dirty="0"/>
          </a:p>
        </p:txBody>
      </p:sp>
    </p:spTree>
    <p:extLst>
      <p:ext uri="{BB962C8B-B14F-4D97-AF65-F5344CB8AC3E}">
        <p14:creationId xmlns:p14="http://schemas.microsoft.com/office/powerpoint/2010/main" val="4180900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96FB1-6AE8-4985-A65A-D0C48783EC9C}"/>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5494BE19-F8F2-481A-908A-38B463424F9F}"/>
              </a:ext>
            </a:extLst>
          </p:cNvPr>
          <p:cNvSpPr>
            <a:spLocks noGrp="1"/>
          </p:cNvSpPr>
          <p:nvPr>
            <p:ph idx="1"/>
          </p:nvPr>
        </p:nvSpPr>
        <p:spPr/>
        <p:txBody>
          <a:bodyPr>
            <a:normAutofit fontScale="92500" lnSpcReduction="20000"/>
          </a:bodyPr>
          <a:lstStyle/>
          <a:p>
            <a:pPr marL="0" indent="0">
              <a:buNone/>
            </a:pPr>
            <a:r>
              <a:rPr lang="en-GB" dirty="0"/>
              <a:t>In the planning part, we made sure we had everything we needed for the project. This meant figuring out what people, equipment, and money we required. We checked if our team was available and had the right skills to work safely and ethically. We focused on getting the right tools and software, like development tools and licenses. Choosing good hosting providers with enough internet capacity was also important. Budgeting was crucial, and we set aside money for making the website, promoting it, and keeping it running. To handle any problems that might come up, we had a plan. We figured out potential problems through talking, asking experts, and doing research. We assigned jobs and dates for fixing these problems. We regularly checked for new problems and changed our plan to keep the project on track. If we found new problems, we took steps to deal with them and keep the project stable.</a:t>
            </a:r>
          </a:p>
          <a:p>
            <a:pPr marL="0" indent="0">
              <a:buNone/>
            </a:pPr>
            <a:endParaRPr lang="en-GB" dirty="0"/>
          </a:p>
        </p:txBody>
      </p:sp>
    </p:spTree>
    <p:extLst>
      <p:ext uri="{BB962C8B-B14F-4D97-AF65-F5344CB8AC3E}">
        <p14:creationId xmlns:p14="http://schemas.microsoft.com/office/powerpoint/2010/main" val="1088175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A56B-48EC-4B0F-9AE9-207621A53887}"/>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190D7445-9A87-44DA-BF62-8A34549E32CE}"/>
              </a:ext>
            </a:extLst>
          </p:cNvPr>
          <p:cNvSpPr>
            <a:spLocks noGrp="1"/>
          </p:cNvSpPr>
          <p:nvPr>
            <p:ph idx="1"/>
          </p:nvPr>
        </p:nvSpPr>
        <p:spPr/>
        <p:txBody>
          <a:bodyPr/>
          <a:lstStyle/>
          <a:p>
            <a:pPr marL="0" indent="0">
              <a:buNone/>
            </a:pPr>
            <a:r>
              <a:rPr lang="en-GB" dirty="0"/>
              <a:t>In the design part, we focused on making sure the website was easy for people to use. We asked potential users for their opinions and tested how easy it was to use the website. We organized the website in a way that made sense, with a clear map and easy-to-use buttons. This made it simple for users to find what they needed. We also thought about how the website looked, making sure it showed the different afro hair styles. We used pictures, graphics, and writing that suited the culture, making a design that would connect with our audience. The website was designed to work well on different devices, making sure everyone had an easy and fun experience.</a:t>
            </a:r>
          </a:p>
          <a:p>
            <a:pPr marL="0" indent="0">
              <a:buNone/>
            </a:pPr>
            <a:endParaRPr lang="en-GB" dirty="0"/>
          </a:p>
        </p:txBody>
      </p:sp>
    </p:spTree>
    <p:extLst>
      <p:ext uri="{BB962C8B-B14F-4D97-AF65-F5344CB8AC3E}">
        <p14:creationId xmlns:p14="http://schemas.microsoft.com/office/powerpoint/2010/main" val="1518435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8C6D-20F0-4181-BE42-043DEA802FC1}"/>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6B21FDFB-9CAB-4E95-B998-736D4C3733B0}"/>
              </a:ext>
            </a:extLst>
          </p:cNvPr>
          <p:cNvSpPr>
            <a:spLocks noGrp="1"/>
          </p:cNvSpPr>
          <p:nvPr>
            <p:ph idx="1"/>
          </p:nvPr>
        </p:nvSpPr>
        <p:spPr/>
        <p:txBody>
          <a:bodyPr>
            <a:normAutofit fontScale="92500" lnSpcReduction="10000"/>
          </a:bodyPr>
          <a:lstStyle/>
          <a:p>
            <a:pPr marL="0" indent="0">
              <a:buNone/>
            </a:pPr>
            <a:r>
              <a:rPr lang="en-GB" dirty="0"/>
              <a:t>Visual design was paramount, focusing on creating a visually striking and culturally appropriate design that resonated with the intended audience. The website was designed to reflect the vibrancy and diversity of the afro hair community, employing culturally appropriate graphics, imagery, and fonts. Responsive design ensured a seamless user experience across diverse devices.</a:t>
            </a:r>
          </a:p>
          <a:p>
            <a:pPr marL="0" indent="0">
              <a:buNone/>
            </a:pPr>
            <a:r>
              <a:rPr lang="en-GB" dirty="0"/>
              <a:t>Transitioning to the development phase, technology selection was a critical decision, considering aspects like security, scalability, and ease of use. The Shopify platform was selected for its user-friendly interface and flexibility, meeting the project's requirements. Integration of third-party services for shipping and payments was seamlessly executed.</a:t>
            </a:r>
          </a:p>
          <a:p>
            <a:pPr marL="0" indent="0">
              <a:buNone/>
            </a:pPr>
            <a:endParaRPr lang="en-GB" dirty="0"/>
          </a:p>
        </p:txBody>
      </p:sp>
    </p:spTree>
    <p:extLst>
      <p:ext uri="{BB962C8B-B14F-4D97-AF65-F5344CB8AC3E}">
        <p14:creationId xmlns:p14="http://schemas.microsoft.com/office/powerpoint/2010/main" val="653675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51B4-87B0-4B3F-A541-CFD6CAF87F7A}"/>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A4D8C359-9208-463B-8B44-11214F0A7771}"/>
              </a:ext>
            </a:extLst>
          </p:cNvPr>
          <p:cNvSpPr>
            <a:spLocks noGrp="1"/>
          </p:cNvSpPr>
          <p:nvPr>
            <p:ph idx="1"/>
          </p:nvPr>
        </p:nvSpPr>
        <p:spPr/>
        <p:txBody>
          <a:bodyPr>
            <a:normAutofit fontScale="92500" lnSpcReduction="10000"/>
          </a:bodyPr>
          <a:lstStyle/>
          <a:p>
            <a:pPr marL="0" indent="0">
              <a:buNone/>
            </a:pPr>
            <a:r>
              <a:rPr lang="en-GB" dirty="0"/>
              <a:t>Security measures were prioritized in the development phase, with the implementation of a dependable and safe checkout procedure to safeguard user information and guarantee secure transactions. A content management system (CMS) was put in place to ease the management of website content, providing user-friendly tools and integrating with marketing automation tools for optimized email campaigns.</a:t>
            </a:r>
          </a:p>
          <a:p>
            <a:pPr marL="0" indent="0">
              <a:buNone/>
            </a:pPr>
            <a:r>
              <a:rPr lang="en-GB" dirty="0"/>
              <a:t>Extensive testing was conducted at every stage of the development process to ensure a flawless and error-free website. Rigorous testing covered website functionality, usability, and security. Potential issues were identified and addressed, culminating in the public launch of the website hosted on a reliable and secure server, with DNS settings configured for easy accessibility.</a:t>
            </a:r>
          </a:p>
        </p:txBody>
      </p:sp>
    </p:spTree>
    <p:extLst>
      <p:ext uri="{BB962C8B-B14F-4D97-AF65-F5344CB8AC3E}">
        <p14:creationId xmlns:p14="http://schemas.microsoft.com/office/powerpoint/2010/main" val="3909972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51B4-87B0-4B3F-A541-CFD6CAF87F7A}"/>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A4D8C359-9208-463B-8B44-11214F0A7771}"/>
              </a:ext>
            </a:extLst>
          </p:cNvPr>
          <p:cNvSpPr>
            <a:spLocks noGrp="1"/>
          </p:cNvSpPr>
          <p:nvPr>
            <p:ph idx="1"/>
          </p:nvPr>
        </p:nvSpPr>
        <p:spPr/>
        <p:txBody>
          <a:bodyPr>
            <a:normAutofit lnSpcReduction="10000"/>
          </a:bodyPr>
          <a:lstStyle/>
          <a:p>
            <a:pPr marL="0" indent="0">
              <a:buNone/>
            </a:pPr>
            <a:r>
              <a:rPr lang="en-GB" dirty="0"/>
              <a:t>The testing phase covered functional testing, ensuring that users could find and examine the extensive product selection, testing the cart management system for smooth product addition, removal, and quantity adjustments, and thoroughly testing the checkout procedure for easy and safe payment transactions.</a:t>
            </a:r>
          </a:p>
          <a:p>
            <a:pPr marL="0" indent="0">
              <a:buNone/>
            </a:pPr>
            <a:r>
              <a:rPr lang="en-GB" dirty="0"/>
              <a:t>Usability testing involved inviting representative users from the intended market to participate in testing sessions. User interactions were observed to identify usability problems or potential areas for improvement. Feedback was actively collected from users through surveys, interviews, and notes, addressing user concerns and enhancing the overall user experience.</a:t>
            </a:r>
          </a:p>
        </p:txBody>
      </p:sp>
    </p:spTree>
    <p:extLst>
      <p:ext uri="{BB962C8B-B14F-4D97-AF65-F5344CB8AC3E}">
        <p14:creationId xmlns:p14="http://schemas.microsoft.com/office/powerpoint/2010/main" val="2652293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51B4-87B0-4B3F-A541-CFD6CAF87F7A}"/>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A4D8C359-9208-463B-8B44-11214F0A7771}"/>
              </a:ext>
            </a:extLst>
          </p:cNvPr>
          <p:cNvSpPr>
            <a:spLocks noGrp="1"/>
          </p:cNvSpPr>
          <p:nvPr>
            <p:ph idx="1"/>
          </p:nvPr>
        </p:nvSpPr>
        <p:spPr/>
        <p:txBody>
          <a:bodyPr>
            <a:normAutofit lnSpcReduction="10000"/>
          </a:bodyPr>
          <a:lstStyle/>
          <a:p>
            <a:pPr marL="0" indent="0">
              <a:buNone/>
            </a:pPr>
            <a:r>
              <a:rPr lang="en-GB" dirty="0"/>
              <a:t>Security testing involved vulnerability assessment, penetration testing to mimic actual attacks and ensure the website's defence against online dangers, and frequent security audits to maintain a high level of security and safeguard user data.</a:t>
            </a:r>
          </a:p>
          <a:p>
            <a:pPr marL="0" indent="0">
              <a:buNone/>
            </a:pPr>
            <a:r>
              <a:rPr lang="en-GB" dirty="0"/>
              <a:t>The launch phase was a strategic progression, commencing with a soft launch to progressively expose the website to the target market and gather feedback before a full-scale launch. A limited marketing campaign was initiated, focusing on a small portion of the target market to gather user feedback and identify potential issues.</a:t>
            </a:r>
          </a:p>
        </p:txBody>
      </p:sp>
    </p:spTree>
    <p:extLst>
      <p:ext uri="{BB962C8B-B14F-4D97-AF65-F5344CB8AC3E}">
        <p14:creationId xmlns:p14="http://schemas.microsoft.com/office/powerpoint/2010/main" val="2695279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51B4-87B0-4B3F-A541-CFD6CAF87F7A}"/>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A4D8C359-9208-463B-8B44-11214F0A7771}"/>
              </a:ext>
            </a:extLst>
          </p:cNvPr>
          <p:cNvSpPr>
            <a:spLocks noGrp="1"/>
          </p:cNvSpPr>
          <p:nvPr>
            <p:ph idx="1"/>
          </p:nvPr>
        </p:nvSpPr>
        <p:spPr/>
        <p:txBody>
          <a:bodyPr>
            <a:normAutofit fontScale="92500"/>
          </a:bodyPr>
          <a:lstStyle/>
          <a:p>
            <a:pPr marL="0" indent="0">
              <a:buNone/>
            </a:pPr>
            <a:r>
              <a:rPr lang="en-GB" dirty="0"/>
              <a:t>User input from the test launch was actively integrated to improve the website's look, feel, and content. This iterative process ensured that user concerns and preferences were addressed, resulting in a refined and user-friendly final product. The full-scale launch was executed after thorough testing and integration of user feedback, supported by a comprehensive marketing plan to reach a larger target demographic.</a:t>
            </a:r>
          </a:p>
          <a:p>
            <a:pPr marL="0" indent="0">
              <a:buNone/>
            </a:pPr>
            <a:r>
              <a:rPr lang="en-GB" dirty="0"/>
              <a:t>Looking at everything in the end, the project did really well. We successfully made a big, easy-to-use website for afro hair and cosmetics. The detailed research part was super important in finding the best chances in the market and understanding what our clients needed.</a:t>
            </a:r>
          </a:p>
        </p:txBody>
      </p:sp>
    </p:spTree>
    <p:extLst>
      <p:ext uri="{BB962C8B-B14F-4D97-AF65-F5344CB8AC3E}">
        <p14:creationId xmlns:p14="http://schemas.microsoft.com/office/powerpoint/2010/main" val="273280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51B4-87B0-4B3F-A541-CFD6CAF87F7A}"/>
              </a:ext>
            </a:extLst>
          </p:cNvPr>
          <p:cNvSpPr>
            <a:spLocks noGrp="1"/>
          </p:cNvSpPr>
          <p:nvPr>
            <p:ph type="title"/>
          </p:nvPr>
        </p:nvSpPr>
        <p:spPr/>
        <p:txBody>
          <a:bodyPr/>
          <a:lstStyle/>
          <a:p>
            <a:r>
              <a:rPr lang="en-GB" sz="3200" b="1" dirty="0">
                <a:solidFill>
                  <a:prstClr val="black"/>
                </a:solidFill>
              </a:rPr>
              <a:t>Creation of a Shopify E-Commerce Store for Afro Hair, Hair Care and Cosmetics Products.</a:t>
            </a:r>
            <a:endParaRPr lang="en-GB" dirty="0"/>
          </a:p>
        </p:txBody>
      </p:sp>
      <p:sp>
        <p:nvSpPr>
          <p:cNvPr id="3" name="Content Placeholder 2">
            <a:extLst>
              <a:ext uri="{FF2B5EF4-FFF2-40B4-BE49-F238E27FC236}">
                <a16:creationId xmlns:a16="http://schemas.microsoft.com/office/drawing/2014/main" id="{A4D8C359-9208-463B-8B44-11214F0A7771}"/>
              </a:ext>
            </a:extLst>
          </p:cNvPr>
          <p:cNvSpPr>
            <a:spLocks noGrp="1"/>
          </p:cNvSpPr>
          <p:nvPr>
            <p:ph idx="1"/>
          </p:nvPr>
        </p:nvSpPr>
        <p:spPr/>
        <p:txBody>
          <a:bodyPr>
            <a:normAutofit fontScale="92500"/>
          </a:bodyPr>
          <a:lstStyle/>
          <a:p>
            <a:pPr marL="0" indent="0">
              <a:buNone/>
            </a:pPr>
            <a:r>
              <a:rPr lang="en-GB" dirty="0"/>
              <a:t>Our way of designing, where we put the users first, worked great. Testing was also a big part to make sure the website was safe, easy to use, and worked well. When the website went live, it had a huge range of products, lots of details about each product, and made shopping easy.</a:t>
            </a:r>
          </a:p>
          <a:p>
            <a:pPr marL="0" indent="0">
              <a:buNone/>
            </a:pPr>
            <a:r>
              <a:rPr lang="en-GB" dirty="0"/>
              <a:t>To wrap it up, this project is proof that planning smart, doing things carefully, and putting the client first works. It didn't just help afro hair care grow but also showed how to make websites that include and understand different cultures. This project made a positive impact, reaching out to a diverse community and making online shopping a good experience for afro hair and cosmetics customers.</a:t>
            </a:r>
          </a:p>
        </p:txBody>
      </p:sp>
    </p:spTree>
    <p:extLst>
      <p:ext uri="{BB962C8B-B14F-4D97-AF65-F5344CB8AC3E}">
        <p14:creationId xmlns:p14="http://schemas.microsoft.com/office/powerpoint/2010/main" val="30874947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126</TotalTime>
  <Words>2450</Words>
  <Application>Microsoft Office PowerPoint</Application>
  <PresentationFormat>Widescreen</PresentationFormat>
  <Paragraphs>54</Paragraphs>
  <Slides>19</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Tw Cen MT</vt:lpstr>
      <vt:lpstr>Droplet</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lpstr>Creation of a Shopify E-Commerce Store for Afro Hair, Hair Care and Cosmetics Products.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user21</dc:creator>
  <cp:lastModifiedBy>user21</cp:lastModifiedBy>
  <cp:revision>6</cp:revision>
  <dcterms:created xsi:type="dcterms:W3CDTF">2024-01-03T20:36:15Z</dcterms:created>
  <dcterms:modified xsi:type="dcterms:W3CDTF">2024-01-03T22:42:44Z</dcterms:modified>
</cp:coreProperties>
</file>