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p:scale>
          <a:sx n="67" d="100"/>
          <a:sy n="67" d="100"/>
        </p:scale>
        <p:origin x="5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5000"/>
              </a:lnSpc>
              <a:defRPr sz="72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223F17-284A-470A-A01E-CDFE1F9E57F4}"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592733" y="4289334"/>
            <a:ext cx="1193868" cy="640080"/>
          </a:xfrm>
        </p:spPr>
        <p:txBody>
          <a:bodyPr/>
          <a:lstStyle>
            <a:lvl1pPr>
              <a:defRPr sz="2800" b="1"/>
            </a:lvl1pPr>
          </a:lstStyle>
          <a:p>
            <a:fld id="{74455FCB-D2D0-424C-BCE0-C26A1BD6ECC7}" type="slidenum">
              <a:rPr lang="en-GB" smtClean="0"/>
              <a:t>‹#›</a:t>
            </a:fld>
            <a:endParaRPr lang="en-GB"/>
          </a:p>
        </p:txBody>
      </p:sp>
    </p:spTree>
    <p:extLst>
      <p:ext uri="{BB962C8B-B14F-4D97-AF65-F5344CB8AC3E}">
        <p14:creationId xmlns:p14="http://schemas.microsoft.com/office/powerpoint/2010/main" val="4039655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223F17-284A-470A-A01E-CDFE1F9E57F4}"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3464559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3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5000"/>
              </a:lnSpc>
              <a:defRPr sz="7200" b="1"/>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14223F17-284A-470A-A01E-CDFE1F9E57F4}" type="datetimeFigureOut">
              <a:rPr lang="en-GB" smtClean="0"/>
              <a:t>03/01/2021</a:t>
            </a:fld>
            <a:endParaRPr lang="en-GB"/>
          </a:p>
        </p:txBody>
      </p:sp>
      <p:sp>
        <p:nvSpPr>
          <p:cNvPr id="5" name="Footer Placeholder 4"/>
          <p:cNvSpPr>
            <a:spLocks noGrp="1"/>
          </p:cNvSpPr>
          <p:nvPr>
            <p:ph type="ftr" sz="quarter" idx="11"/>
          </p:nvPr>
        </p:nvSpPr>
        <p:spPr>
          <a:xfrm>
            <a:off x="2182708" y="6272784"/>
            <a:ext cx="6327648" cy="365125"/>
          </a:xfrm>
        </p:spPr>
        <p:txBody>
          <a:bodyPr/>
          <a:lstStyle/>
          <a:p>
            <a:endParaRPr lang="en-GB"/>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74455FCB-D2D0-424C-BCE0-C26A1BD6ECC7}" type="slidenum">
              <a:rPr lang="en-GB" smtClean="0"/>
              <a:t>‹#›</a:t>
            </a:fld>
            <a:endParaRPr lang="en-GB"/>
          </a:p>
        </p:txBody>
      </p:sp>
    </p:spTree>
    <p:extLst>
      <p:ext uri="{BB962C8B-B14F-4D97-AF65-F5344CB8AC3E}">
        <p14:creationId xmlns:p14="http://schemas.microsoft.com/office/powerpoint/2010/main" val="1905614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223F17-284A-470A-A01E-CDFE1F9E57F4}"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1961363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223F17-284A-470A-A01E-CDFE1F9E57F4}" type="datetimeFigureOut">
              <a:rPr lang="en-GB" smtClean="0"/>
              <a:t>03/01/2021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2429094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223F17-284A-470A-A01E-CDFE1F9E57F4}" type="datetimeFigureOut">
              <a:rPr lang="en-GB" smtClean="0"/>
              <a:t>03/01/2021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2630789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223F17-284A-470A-A01E-CDFE1F9E57F4}" type="datetimeFigureOut">
              <a:rPr lang="en-GB" smtClean="0"/>
              <a:t>03/01/2021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1339474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223F17-284A-470A-A01E-CDFE1F9E57F4}"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4052579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223F17-284A-470A-A01E-CDFE1F9E57F4}" type="datetimeFigureOut">
              <a:rPr lang="en-GB" smtClean="0"/>
              <a:t>03/01/2021</a:t>
            </a:fld>
            <a:endParaRPr lang="en-GB"/>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2680820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223F17-284A-470A-A01E-CDFE1F9E57F4}"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1015032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223F17-284A-470A-A01E-CDFE1F9E57F4}"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455FCB-D2D0-424C-BCE0-C26A1BD6ECC7}" type="slidenum">
              <a:rPr lang="en-GB" smtClean="0"/>
              <a:t>‹#›</a:t>
            </a:fld>
            <a:endParaRPr lang="en-GB"/>
          </a:p>
        </p:txBody>
      </p:sp>
    </p:spTree>
    <p:extLst>
      <p:ext uri="{BB962C8B-B14F-4D97-AF65-F5344CB8AC3E}">
        <p14:creationId xmlns:p14="http://schemas.microsoft.com/office/powerpoint/2010/main" val="2069447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14223F17-284A-470A-A01E-CDFE1F9E57F4}" type="datetimeFigureOut">
              <a:rPr lang="en-GB" smtClean="0"/>
              <a:t>03/01/2021</a:t>
            </a:fld>
            <a:endParaRPr lang="en-GB"/>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GB"/>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n-lt"/>
              </a:defRPr>
            </a:lvl1pPr>
          </a:lstStyle>
          <a:p>
            <a:fld id="{74455FCB-D2D0-424C-BCE0-C26A1BD6ECC7}" type="slidenum">
              <a:rPr lang="en-GB" smtClean="0"/>
              <a:t>‹#›</a:t>
            </a:fld>
            <a:endParaRPr lang="en-GB"/>
          </a:p>
        </p:txBody>
      </p:sp>
    </p:spTree>
    <p:extLst>
      <p:ext uri="{BB962C8B-B14F-4D97-AF65-F5344CB8AC3E}">
        <p14:creationId xmlns:p14="http://schemas.microsoft.com/office/powerpoint/2010/main" val="294794953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8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youtube.com/watch?v=G3y1cM7Hzas" TargetMode="External"/><Relationship Id="rId3" Type="http://schemas.openxmlformats.org/officeDocument/2006/relationships/hyperlink" Target="https://lifecharity.org.uk/wp-content/uploads/2019/10/SOLER.pdf" TargetMode="External"/><Relationship Id="rId7" Type="http://schemas.openxmlformats.org/officeDocument/2006/relationships/hyperlink" Target="https://www.youtube.com/watch?v=gcGAjdfUjsE" TargetMode="External"/><Relationship Id="rId2" Type="http://schemas.openxmlformats.org/officeDocument/2006/relationships/hyperlink" Target="https://www.gp-training.net/mentoring/egans-skilled-helper-model/" TargetMode="External"/><Relationship Id="rId1" Type="http://schemas.openxmlformats.org/officeDocument/2006/relationships/slideLayout" Target="../slideLayouts/slideLayout2.xml"/><Relationship Id="rId6" Type="http://schemas.openxmlformats.org/officeDocument/2006/relationships/hyperlink" Target="file:///C:\Users\user\Downloads\Assessment1.pdf" TargetMode="External"/><Relationship Id="rId5" Type="http://schemas.openxmlformats.org/officeDocument/2006/relationships/hyperlink" Target="https://www.gla.ac.uk/media/Media_414500_smxx.pdf" TargetMode="External"/><Relationship Id="rId4" Type="http://schemas.openxmlformats.org/officeDocument/2006/relationships/hyperlink" Target="https://www.myrtwellbeing.org.uk/communication/active-listening-skills-using-the-soler-method/401.article" TargetMode="External"/><Relationship Id="rId9" Type="http://schemas.openxmlformats.org/officeDocument/2006/relationships/hyperlink" Target="http://people.wku.edu/rick.grieve/Clinical%20Interviewing/pp/ChapterThre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2CCC3-72C7-4F31-8877-938C181AD643}"/>
              </a:ext>
            </a:extLst>
          </p:cNvPr>
          <p:cNvSpPr>
            <a:spLocks noGrp="1"/>
          </p:cNvSpPr>
          <p:nvPr>
            <p:ph type="ctrTitle"/>
          </p:nvPr>
        </p:nvSpPr>
        <p:spPr>
          <a:xfrm>
            <a:off x="962025" y="5468938"/>
            <a:ext cx="3276600" cy="696913"/>
          </a:xfrm>
        </p:spPr>
        <p:txBody>
          <a:bodyPr>
            <a:normAutofit/>
          </a:bodyPr>
          <a:lstStyle/>
          <a:p>
            <a:r>
              <a:rPr lang="en-GB" sz="2000" dirty="0">
                <a:latin typeface="-apple-system"/>
              </a:rPr>
              <a:t>Supporting the Learner SJIE4002</a:t>
            </a:r>
            <a:endParaRPr lang="en-GB" sz="3200" dirty="0"/>
          </a:p>
        </p:txBody>
      </p:sp>
      <p:sp>
        <p:nvSpPr>
          <p:cNvPr id="3" name="Subtitle 2">
            <a:extLst>
              <a:ext uri="{FF2B5EF4-FFF2-40B4-BE49-F238E27FC236}">
                <a16:creationId xmlns:a16="http://schemas.microsoft.com/office/drawing/2014/main" id="{8D3A5459-FE12-4768-A2B1-38276E836DD7}"/>
              </a:ext>
            </a:extLst>
          </p:cNvPr>
          <p:cNvSpPr>
            <a:spLocks noGrp="1"/>
          </p:cNvSpPr>
          <p:nvPr>
            <p:ph type="subTitle" idx="1"/>
          </p:nvPr>
        </p:nvSpPr>
        <p:spPr>
          <a:xfrm>
            <a:off x="5010152" y="5480051"/>
            <a:ext cx="2943225" cy="558800"/>
          </a:xfrm>
        </p:spPr>
        <p:txBody>
          <a:bodyPr/>
          <a:lstStyle/>
          <a:p>
            <a:r>
              <a:rPr lang="en-GB" dirty="0"/>
              <a:t>Charlotte Bright</a:t>
            </a:r>
          </a:p>
        </p:txBody>
      </p:sp>
      <p:sp>
        <p:nvSpPr>
          <p:cNvPr id="4" name="Rectangle 3">
            <a:extLst>
              <a:ext uri="{FF2B5EF4-FFF2-40B4-BE49-F238E27FC236}">
                <a16:creationId xmlns:a16="http://schemas.microsoft.com/office/drawing/2014/main" id="{12F3FB75-CC64-405C-9B8B-02B3244EFB8F}"/>
              </a:ext>
            </a:extLst>
          </p:cNvPr>
          <p:cNvSpPr/>
          <p:nvPr/>
        </p:nvSpPr>
        <p:spPr>
          <a:xfrm>
            <a:off x="3292605" y="2145010"/>
            <a:ext cx="5606792" cy="1107996"/>
          </a:xfrm>
          <a:prstGeom prst="rect">
            <a:avLst/>
          </a:prstGeom>
          <a:noFill/>
        </p:spPr>
        <p:txBody>
          <a:bodyPr wrap="none" lIns="91440" tIns="45720" rIns="91440" bIns="45720">
            <a:spAutoFit/>
          </a:bodyPr>
          <a:lstStyle/>
          <a:p>
            <a:pPr algn="ctr"/>
            <a:r>
              <a:rPr lang="en-US" sz="6600" b="1" cap="none" spc="0" dirty="0">
                <a:ln w="0"/>
                <a:solidFill>
                  <a:schemeClr val="tx1"/>
                </a:solidFill>
                <a:effectLst>
                  <a:outerShdw blurRad="38100" dist="19050" dir="2700000" algn="tl" rotWithShape="0">
                    <a:schemeClr val="dk1">
                      <a:alpha val="40000"/>
                    </a:schemeClr>
                  </a:outerShdw>
                </a:effectLst>
              </a:rPr>
              <a:t>Gerra</a:t>
            </a:r>
            <a:r>
              <a:rPr lang="en-US" sz="6600" b="1" dirty="0">
                <a:ln w="0"/>
                <a:effectLst>
                  <a:outerShdw blurRad="38100" dist="19050" dir="2700000" algn="tl" rotWithShape="0">
                    <a:schemeClr val="dk1">
                      <a:alpha val="40000"/>
                    </a:schemeClr>
                  </a:outerShdw>
                </a:effectLst>
              </a:rPr>
              <a:t>rd Egan </a:t>
            </a:r>
            <a:endParaRPr lang="en-US" sz="6600" b="1" cap="none" spc="0" dirty="0">
              <a:ln w="0"/>
              <a:solidFill>
                <a:schemeClr val="tx1"/>
              </a:solidFill>
              <a:effectLst>
                <a:outerShdw blurRad="38100" dist="19050" dir="2700000" algn="tl" rotWithShape="0">
                  <a:schemeClr val="dk1">
                    <a:alpha val="40000"/>
                  </a:schemeClr>
                </a:outerShdw>
              </a:effectLst>
            </a:endParaRPr>
          </a:p>
        </p:txBody>
      </p:sp>
      <p:pic>
        <p:nvPicPr>
          <p:cNvPr id="1026" name="Picture 2" descr="32 Egan's Skilled Helper model - The Little Book of Big Management  Theories, 2nd Edition [Book]">
            <a:extLst>
              <a:ext uri="{FF2B5EF4-FFF2-40B4-BE49-F238E27FC236}">
                <a16:creationId xmlns:a16="http://schemas.microsoft.com/office/drawing/2014/main" id="{8E55D75E-9283-41DC-A145-5813C399B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263" y="304800"/>
            <a:ext cx="2581097" cy="1662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072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6C79C-6A32-4A97-849C-0594E3A141DA}"/>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64DC11C8-FAF1-4A69-BA30-EDC4E249CD0B}"/>
              </a:ext>
            </a:extLst>
          </p:cNvPr>
          <p:cNvSpPr>
            <a:spLocks noGrp="1"/>
          </p:cNvSpPr>
          <p:nvPr>
            <p:ph idx="1"/>
          </p:nvPr>
        </p:nvSpPr>
        <p:spPr>
          <a:xfrm>
            <a:off x="1069848" y="2121409"/>
            <a:ext cx="10058400" cy="2945892"/>
          </a:xfrm>
        </p:spPr>
        <p:txBody>
          <a:bodyPr>
            <a:normAutofit/>
          </a:bodyPr>
          <a:lstStyle/>
          <a:p>
            <a:r>
              <a:rPr lang="en-GB" sz="1800" dirty="0">
                <a:latin typeface="Arial" panose="020B0604020202020204" pitchFamily="34" charset="0"/>
                <a:cs typeface="Arial" panose="020B0604020202020204" pitchFamily="34" charset="0"/>
              </a:rPr>
              <a:t>Gerard Egan is an American professor who has a PHD in clinical psychology.</a:t>
            </a:r>
          </a:p>
          <a:p>
            <a:r>
              <a:rPr lang="en-GB" sz="1800" dirty="0">
                <a:latin typeface="Arial" panose="020B0604020202020204" pitchFamily="34" charset="0"/>
                <a:cs typeface="Arial" panose="020B0604020202020204" pitchFamily="34" charset="0"/>
              </a:rPr>
              <a:t>Gerard Egan created a model that helps people to solve problems and develop opportunities.</a:t>
            </a:r>
          </a:p>
          <a:p>
            <a:r>
              <a:rPr lang="en-GB" sz="1800" dirty="0">
                <a:latin typeface="Arial" panose="020B0604020202020204" pitchFamily="34" charset="0"/>
                <a:cs typeface="Arial" panose="020B0604020202020204" pitchFamily="34" charset="0"/>
              </a:rPr>
              <a:t>Gerard Egan’s model has helped people to help themselves in their every day lives.</a:t>
            </a:r>
          </a:p>
          <a:p>
            <a:pPr marL="0" indent="0">
              <a:buNone/>
            </a:pPr>
            <a:r>
              <a:rPr lang="en-GB" sz="1800" dirty="0">
                <a:latin typeface="Arial" panose="020B0604020202020204" pitchFamily="34" charset="0"/>
                <a:cs typeface="Arial" panose="020B0604020202020204" pitchFamily="34" charset="0"/>
              </a:rPr>
              <a:t>“</a:t>
            </a:r>
            <a:r>
              <a:rPr lang="en-GB" sz="1800" b="0" i="0" dirty="0">
                <a:effectLst/>
                <a:latin typeface="Arial" panose="020B0604020202020204" pitchFamily="34" charset="0"/>
                <a:cs typeface="Arial" panose="020B0604020202020204" pitchFamily="34" charset="0"/>
              </a:rPr>
              <a:t>This model is not based on a particular theory of personality development, nor on a theory of the ways difficulties develop. It is a framework for conceptualising the helping process, and is best used in working on issues in the recent past and the present.” (www.GPMentoring.co.uk)</a:t>
            </a:r>
          </a:p>
          <a:p>
            <a:r>
              <a:rPr lang="en-GB" sz="1800" dirty="0">
                <a:latin typeface="Arial" panose="020B0604020202020204" pitchFamily="34" charset="0"/>
                <a:cs typeface="Arial" panose="020B0604020202020204" pitchFamily="34" charset="0"/>
              </a:rPr>
              <a:t>Gerard Egan believes that his methods is not a cure but that it is a prevention. </a:t>
            </a:r>
          </a:p>
          <a:p>
            <a:r>
              <a:rPr lang="en-GB" sz="1800" dirty="0">
                <a:latin typeface="Arial" panose="020B0604020202020204" pitchFamily="34" charset="0"/>
                <a:cs typeface="Arial" panose="020B0604020202020204" pitchFamily="34" charset="0"/>
              </a:rPr>
              <a:t>Gerard Egan’s model is often used in businesses, industry’s and in some education settings </a:t>
            </a:r>
          </a:p>
          <a:p>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7019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FF649-F7AA-41BF-8BEB-BDEE52CF89ED}"/>
              </a:ext>
            </a:extLst>
          </p:cNvPr>
          <p:cNvSpPr>
            <a:spLocks noGrp="1"/>
          </p:cNvSpPr>
          <p:nvPr>
            <p:ph type="title"/>
          </p:nvPr>
        </p:nvSpPr>
        <p:spPr/>
        <p:txBody>
          <a:bodyPr/>
          <a:lstStyle/>
          <a:p>
            <a:pPr algn="ctr"/>
            <a:r>
              <a:rPr lang="en-GB" dirty="0"/>
              <a:t>The SOLER Model</a:t>
            </a:r>
          </a:p>
        </p:txBody>
      </p:sp>
      <p:sp>
        <p:nvSpPr>
          <p:cNvPr id="3" name="Content Placeholder 2">
            <a:extLst>
              <a:ext uri="{FF2B5EF4-FFF2-40B4-BE49-F238E27FC236}">
                <a16:creationId xmlns:a16="http://schemas.microsoft.com/office/drawing/2014/main" id="{35988D9F-604C-4AEE-B876-F98C3546D778}"/>
              </a:ext>
            </a:extLst>
          </p:cNvPr>
          <p:cNvSpPr>
            <a:spLocks noGrp="1"/>
          </p:cNvSpPr>
          <p:nvPr>
            <p:ph idx="1"/>
          </p:nvPr>
        </p:nvSpPr>
        <p:spPr>
          <a:xfrm>
            <a:off x="1066800" y="1654682"/>
            <a:ext cx="10058400" cy="4860417"/>
          </a:xfrm>
        </p:spPr>
        <p:txBody>
          <a:bodyPr/>
          <a:lstStyle/>
          <a:p>
            <a:r>
              <a:rPr lang="en-GB" dirty="0"/>
              <a:t>“Gerard Egan defined the acronym SOLER as part of his “Skilled Helper” staged approach to counselling. It is a non-verbal listening process used in communication, and a key skill taught to counsellors as part of their training”</a:t>
            </a:r>
          </a:p>
          <a:p>
            <a:r>
              <a:rPr lang="en-GB" dirty="0"/>
              <a:t>What does SOLER stand for? </a:t>
            </a:r>
          </a:p>
          <a:p>
            <a:r>
              <a:rPr lang="en-GB" u="sng" dirty="0"/>
              <a:t>S</a:t>
            </a:r>
            <a:r>
              <a:rPr lang="en-GB" dirty="0"/>
              <a:t>it squarely </a:t>
            </a:r>
          </a:p>
          <a:p>
            <a:r>
              <a:rPr lang="en-GB" u="sng" dirty="0"/>
              <a:t>O</a:t>
            </a:r>
            <a:r>
              <a:rPr lang="en-GB" dirty="0"/>
              <a:t>pen posture </a:t>
            </a:r>
            <a:endParaRPr lang="en-GB" u="sng" dirty="0"/>
          </a:p>
          <a:p>
            <a:r>
              <a:rPr lang="en-GB" u="sng" dirty="0"/>
              <a:t>L</a:t>
            </a:r>
            <a:r>
              <a:rPr lang="en-GB" dirty="0"/>
              <a:t>ean slightly towards</a:t>
            </a:r>
            <a:endParaRPr lang="en-GB" u="sng" dirty="0"/>
          </a:p>
          <a:p>
            <a:r>
              <a:rPr lang="en-GB" u="sng" dirty="0"/>
              <a:t>E</a:t>
            </a:r>
            <a:r>
              <a:rPr lang="en-GB" dirty="0"/>
              <a:t>ye contact</a:t>
            </a:r>
            <a:endParaRPr lang="en-GB" u="sng" dirty="0"/>
          </a:p>
          <a:p>
            <a:r>
              <a:rPr lang="en-GB" u="sng" dirty="0"/>
              <a:t>R</a:t>
            </a:r>
            <a:r>
              <a:rPr lang="en-GB" dirty="0"/>
              <a:t>elax</a:t>
            </a:r>
          </a:p>
          <a:p>
            <a:r>
              <a:rPr lang="en-GB" dirty="0"/>
              <a:t>The SOLER method is believe to help a person become an active listener. Researching this I have realised I often use these five steps when speaking to a pupil. By using these steps I become effective and attentive.</a:t>
            </a:r>
          </a:p>
          <a:p>
            <a:endParaRPr lang="en-GB" u="sng" dirty="0"/>
          </a:p>
          <a:p>
            <a:endParaRPr lang="en-GB" u="sng" dirty="0"/>
          </a:p>
        </p:txBody>
      </p:sp>
    </p:spTree>
    <p:extLst>
      <p:ext uri="{BB962C8B-B14F-4D97-AF65-F5344CB8AC3E}">
        <p14:creationId xmlns:p14="http://schemas.microsoft.com/office/powerpoint/2010/main" val="911041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1709D-3E17-439F-A2E8-DEA939C7960E}"/>
              </a:ext>
            </a:extLst>
          </p:cNvPr>
          <p:cNvSpPr>
            <a:spLocks noGrp="1"/>
          </p:cNvSpPr>
          <p:nvPr>
            <p:ph type="title"/>
          </p:nvPr>
        </p:nvSpPr>
        <p:spPr/>
        <p:txBody>
          <a:bodyPr/>
          <a:lstStyle/>
          <a:p>
            <a:r>
              <a:rPr lang="en-GB" dirty="0"/>
              <a:t>Skilled Helper Model</a:t>
            </a:r>
          </a:p>
        </p:txBody>
      </p:sp>
      <p:sp>
        <p:nvSpPr>
          <p:cNvPr id="3" name="Content Placeholder 2">
            <a:extLst>
              <a:ext uri="{FF2B5EF4-FFF2-40B4-BE49-F238E27FC236}">
                <a16:creationId xmlns:a16="http://schemas.microsoft.com/office/drawing/2014/main" id="{7E1CDFCF-8A7E-4594-92C8-701F5CB27982}"/>
              </a:ext>
            </a:extLst>
          </p:cNvPr>
          <p:cNvSpPr>
            <a:spLocks noGrp="1"/>
          </p:cNvSpPr>
          <p:nvPr>
            <p:ph idx="1"/>
          </p:nvPr>
        </p:nvSpPr>
        <p:spPr/>
        <p:txBody>
          <a:bodyPr/>
          <a:lstStyle/>
          <a:p>
            <a:r>
              <a:rPr lang="en-GB" dirty="0"/>
              <a:t>This model is used in counselling or when coaching. Egan created a map which helps those talking to a person develop an action plan on where they currently are and where they would like to be moving forward. </a:t>
            </a:r>
          </a:p>
          <a:p>
            <a:r>
              <a:rPr lang="en-GB" dirty="0"/>
              <a:t>The model has three stages to follow:</a:t>
            </a:r>
          </a:p>
          <a:p>
            <a:pPr marL="457200" indent="-457200">
              <a:buFont typeface="+mj-lt"/>
              <a:buAutoNum type="arabicPeriod"/>
            </a:pPr>
            <a:r>
              <a:rPr lang="en-GB" dirty="0"/>
              <a:t>Exploration, what is going on? </a:t>
            </a:r>
          </a:p>
          <a:p>
            <a:pPr marL="457200" indent="-457200">
              <a:buFont typeface="+mj-lt"/>
              <a:buAutoNum type="arabicPeriod"/>
            </a:pPr>
            <a:r>
              <a:rPr lang="en-GB" dirty="0"/>
              <a:t>Challenging the situation.</a:t>
            </a:r>
          </a:p>
          <a:p>
            <a:pPr marL="457200" indent="-457200">
              <a:buFont typeface="+mj-lt"/>
              <a:buAutoNum type="arabicPeriod"/>
            </a:pPr>
            <a:r>
              <a:rPr lang="en-GB" dirty="0"/>
              <a:t>Action plan, What does the person want the outcome to be?</a:t>
            </a:r>
          </a:p>
          <a:p>
            <a:pPr marL="0" indent="0">
              <a:buNone/>
            </a:pPr>
            <a:endParaRPr lang="en-GB" dirty="0"/>
          </a:p>
          <a:p>
            <a:endParaRPr lang="en-GB" dirty="0"/>
          </a:p>
        </p:txBody>
      </p:sp>
    </p:spTree>
    <p:extLst>
      <p:ext uri="{BB962C8B-B14F-4D97-AF65-F5344CB8AC3E}">
        <p14:creationId xmlns:p14="http://schemas.microsoft.com/office/powerpoint/2010/main" val="1996569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D9E71-6ACF-451C-9957-EFB0807B2175}"/>
              </a:ext>
            </a:extLst>
          </p:cNvPr>
          <p:cNvSpPr>
            <a:spLocks noGrp="1"/>
          </p:cNvSpPr>
          <p:nvPr>
            <p:ph type="title"/>
          </p:nvPr>
        </p:nvSpPr>
        <p:spPr/>
        <p:txBody>
          <a:bodyPr/>
          <a:lstStyle/>
          <a:p>
            <a:pPr algn="ctr"/>
            <a:r>
              <a:rPr lang="en-GB" dirty="0"/>
              <a:t>Stage One </a:t>
            </a:r>
          </a:p>
        </p:txBody>
      </p:sp>
      <p:sp>
        <p:nvSpPr>
          <p:cNvPr id="3" name="Content Placeholder 2">
            <a:extLst>
              <a:ext uri="{FF2B5EF4-FFF2-40B4-BE49-F238E27FC236}">
                <a16:creationId xmlns:a16="http://schemas.microsoft.com/office/drawing/2014/main" id="{72645ABF-9820-4AE1-98A5-092CDB27052D}"/>
              </a:ext>
            </a:extLst>
          </p:cNvPr>
          <p:cNvSpPr>
            <a:spLocks noGrp="1"/>
          </p:cNvSpPr>
          <p:nvPr>
            <p:ph idx="1"/>
          </p:nvPr>
        </p:nvSpPr>
        <p:spPr>
          <a:xfrm>
            <a:off x="1066800" y="2063877"/>
            <a:ext cx="10058400" cy="4050792"/>
          </a:xfrm>
        </p:spPr>
        <p:txBody>
          <a:bodyPr>
            <a:normAutofit/>
          </a:bodyPr>
          <a:lstStyle/>
          <a:p>
            <a:r>
              <a:rPr lang="en-GB" sz="2400" dirty="0">
                <a:latin typeface="Arial" panose="020B0604020202020204" pitchFamily="34" charset="0"/>
                <a:cs typeface="Arial" panose="020B0604020202020204" pitchFamily="34" charset="0"/>
              </a:rPr>
              <a:t>What is going on? </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first stage allows the person to tell their story, in a safe space. They tell their story in their own way, where they do not feel judged or looked down on. </a:t>
            </a:r>
            <a:r>
              <a:rPr lang="en-GB" b="0" i="0" dirty="0">
                <a:solidFill>
                  <a:srgbClr val="000C30"/>
                </a:solidFill>
                <a:effectLst/>
                <a:latin typeface="Arial" panose="020B0604020202020204" pitchFamily="34" charset="0"/>
                <a:cs typeface="Arial" panose="020B0604020202020204" pitchFamily="34" charset="0"/>
              </a:rPr>
              <a:t>The helper encourages the speaker by using good active listening skills and demonstrating the core conditions in Egan’s model. It can sometimes be hard for the person to see things from a different poin</a:t>
            </a:r>
            <a:r>
              <a:rPr lang="en-GB" dirty="0">
                <a:solidFill>
                  <a:srgbClr val="000C30"/>
                </a:solidFill>
                <a:latin typeface="Arial" panose="020B0604020202020204" pitchFamily="34" charset="0"/>
                <a:cs typeface="Arial" panose="020B0604020202020204" pitchFamily="34" charset="0"/>
              </a:rPr>
              <a:t>t of view, but if the helper asks questions it can open the persons thinking. For example by asking ‘how did others see it or feel’ the person may think from another’s perspective. </a:t>
            </a:r>
          </a:p>
          <a:p>
            <a:r>
              <a:rPr lang="en-GB" dirty="0">
                <a:solidFill>
                  <a:srgbClr val="000C30"/>
                </a:solidFill>
                <a:latin typeface="Arial" panose="020B0604020202020204" pitchFamily="34" charset="0"/>
                <a:cs typeface="Arial" panose="020B0604020202020204" pitchFamily="34" charset="0"/>
              </a:rPr>
              <a:t>“</a:t>
            </a:r>
            <a:r>
              <a:rPr lang="en-GB" b="0" i="0" dirty="0">
                <a:solidFill>
                  <a:srgbClr val="000C30"/>
                </a:solidFill>
                <a:effectLst/>
                <a:latin typeface="Arial" panose="020B0604020202020204" pitchFamily="34" charset="0"/>
                <a:cs typeface="Arial" panose="020B0604020202020204" pitchFamily="34" charset="0"/>
              </a:rPr>
              <a:t>Stage 1 can be 5 minutes or 5 years; it may be all someone needs.” (gp-training.net)</a:t>
            </a:r>
          </a:p>
        </p:txBody>
      </p:sp>
    </p:spTree>
    <p:extLst>
      <p:ext uri="{BB962C8B-B14F-4D97-AF65-F5344CB8AC3E}">
        <p14:creationId xmlns:p14="http://schemas.microsoft.com/office/powerpoint/2010/main" val="2802105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D6E01-3D57-402E-87F4-0A32C5760022}"/>
              </a:ext>
            </a:extLst>
          </p:cNvPr>
          <p:cNvSpPr>
            <a:spLocks noGrp="1"/>
          </p:cNvSpPr>
          <p:nvPr>
            <p:ph type="title"/>
          </p:nvPr>
        </p:nvSpPr>
        <p:spPr/>
        <p:txBody>
          <a:bodyPr/>
          <a:lstStyle/>
          <a:p>
            <a:pPr algn="ctr"/>
            <a:r>
              <a:rPr lang="en-GB" dirty="0"/>
              <a:t>Stage Two</a:t>
            </a:r>
          </a:p>
        </p:txBody>
      </p:sp>
      <p:sp>
        <p:nvSpPr>
          <p:cNvPr id="3" name="Content Placeholder 2">
            <a:extLst>
              <a:ext uri="{FF2B5EF4-FFF2-40B4-BE49-F238E27FC236}">
                <a16:creationId xmlns:a16="http://schemas.microsoft.com/office/drawing/2014/main" id="{7680967F-FBDF-4570-B47F-E8E81288B489}"/>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What do I want?</a:t>
            </a:r>
          </a:p>
          <a:p>
            <a:r>
              <a:rPr lang="en-GB" dirty="0">
                <a:latin typeface="Arial" panose="020B0604020202020204" pitchFamily="34" charset="0"/>
                <a:cs typeface="Arial" panose="020B0604020202020204" pitchFamily="34" charset="0"/>
              </a:rPr>
              <a:t>The helper should now help the person brain storm. What can they now see moving forward? Egan believes that the person should be imaginative in this process. Once the person has been creative with their imagining they can then with the help of the helper create </a:t>
            </a:r>
            <a:r>
              <a:rPr lang="en-GB" b="0" i="0" dirty="0">
                <a:solidFill>
                  <a:srgbClr val="000C30"/>
                </a:solidFill>
                <a:effectLst/>
                <a:latin typeface="Arial" panose="020B0604020202020204" pitchFamily="34" charset="0"/>
                <a:cs typeface="Arial" panose="020B0604020202020204" pitchFamily="34" charset="0"/>
              </a:rPr>
              <a:t>goals which are specific, measurable and achievable. The helper must help the person create goals that are realistic before moving on.</a:t>
            </a:r>
          </a:p>
          <a:p>
            <a:r>
              <a:rPr lang="en-GB" dirty="0">
                <a:latin typeface="Arial" panose="020B0604020202020204" pitchFamily="34" charset="0"/>
                <a:cs typeface="Arial" panose="020B0604020202020204" pitchFamily="34" charset="0"/>
              </a:rPr>
              <a:t>“Reflecting and clarifying makes the way forward obvious. However, when upset or confronted, it is often difficult to see things clearly and find one’s own way out”</a:t>
            </a:r>
            <a:r>
              <a:rPr lang="en-GB" dirty="0"/>
              <a:t>(7th edition, Pacific Grove, CA: Brooks Cole, 2002)</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74714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48C75-3B79-4ED8-A474-DD4D01C0E967}"/>
              </a:ext>
            </a:extLst>
          </p:cNvPr>
          <p:cNvSpPr>
            <a:spLocks noGrp="1"/>
          </p:cNvSpPr>
          <p:nvPr>
            <p:ph type="title"/>
          </p:nvPr>
        </p:nvSpPr>
        <p:spPr/>
        <p:txBody>
          <a:bodyPr/>
          <a:lstStyle/>
          <a:p>
            <a:pPr algn="ctr"/>
            <a:r>
              <a:rPr lang="en-GB" dirty="0"/>
              <a:t>Stage Three</a:t>
            </a:r>
          </a:p>
        </p:txBody>
      </p:sp>
      <p:sp>
        <p:nvSpPr>
          <p:cNvPr id="3" name="Content Placeholder 2">
            <a:extLst>
              <a:ext uri="{FF2B5EF4-FFF2-40B4-BE49-F238E27FC236}">
                <a16:creationId xmlns:a16="http://schemas.microsoft.com/office/drawing/2014/main" id="{2479A35C-C887-4693-A917-51ACAA9CC5E3}"/>
              </a:ext>
            </a:extLst>
          </p:cNvPr>
          <p:cNvSpPr>
            <a:spLocks noGrp="1"/>
          </p:cNvSpPr>
          <p:nvPr>
            <p:ph idx="1"/>
          </p:nvPr>
        </p:nvSpPr>
        <p:spPr/>
        <p:txBody>
          <a:bodyPr>
            <a:normAutofit fontScale="92500"/>
          </a:bodyPr>
          <a:lstStyle/>
          <a:p>
            <a:r>
              <a:rPr lang="en-GB" sz="2400" dirty="0">
                <a:latin typeface="Arial" panose="020B0604020202020204" pitchFamily="34" charset="0"/>
                <a:cs typeface="Arial" panose="020B0604020202020204" pitchFamily="34" charset="0"/>
              </a:rPr>
              <a:t>How will I get there?</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This final stage, the ‘How’ stage looks at how the person will move forward. Looking back at stage two, can the speaker help and encourage the person to reach out to other people, organisations or charities ?</a:t>
            </a:r>
          </a:p>
          <a:p>
            <a:r>
              <a:rPr lang="en-GB" sz="2000" dirty="0"/>
              <a:t>“Your goal is to turn good intentions into actual results, so it is important to help your mentee to set realistic, practical and achievable targets. Make sure the targets are specific and measurable so the student can know they have been achieved. Agree a time period. Always follow up at next meeting - did the mentee do what they said they were going to? Do not judge if they haven’t achieved the goal, but remind them why they committed themselves to it when you spoke before.</a:t>
            </a:r>
            <a:r>
              <a:rPr lang="en-GB" sz="2400" dirty="0">
                <a:latin typeface="Arial" panose="020B0604020202020204" pitchFamily="34" charset="0"/>
                <a:cs typeface="Arial" panose="020B0604020202020204" pitchFamily="34" charset="0"/>
              </a:rPr>
              <a:t>”</a:t>
            </a:r>
            <a:r>
              <a:rPr lang="en-GB" sz="2000" dirty="0"/>
              <a:t>(7th edition, Pacific Grove, CA: Brooks Cole, 2002)</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5201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06527-EEC2-4B9A-802B-B211311ECC51}"/>
              </a:ext>
            </a:extLst>
          </p:cNvPr>
          <p:cNvSpPr>
            <a:spLocks noGrp="1"/>
          </p:cNvSpPr>
          <p:nvPr>
            <p:ph type="title"/>
          </p:nvPr>
        </p:nvSpPr>
        <p:spPr/>
        <p:txBody>
          <a:bodyPr/>
          <a:lstStyle/>
          <a:p>
            <a:pPr algn="ctr"/>
            <a:r>
              <a:rPr lang="en-GB" dirty="0"/>
              <a:t>Counselling Skills</a:t>
            </a:r>
          </a:p>
        </p:txBody>
      </p:sp>
      <p:sp>
        <p:nvSpPr>
          <p:cNvPr id="3" name="Content Placeholder 2">
            <a:extLst>
              <a:ext uri="{FF2B5EF4-FFF2-40B4-BE49-F238E27FC236}">
                <a16:creationId xmlns:a16="http://schemas.microsoft.com/office/drawing/2014/main" id="{F82FC08A-2A19-4A2B-A87D-EF55B47AEE35}"/>
              </a:ext>
            </a:extLst>
          </p:cNvPr>
          <p:cNvSpPr>
            <a:spLocks noGrp="1"/>
          </p:cNvSpPr>
          <p:nvPr>
            <p:ph idx="1"/>
          </p:nvPr>
        </p:nvSpPr>
        <p:spPr/>
        <p:txBody>
          <a:bodyPr/>
          <a:lstStyle/>
          <a:p>
            <a:r>
              <a:rPr lang="en-GB" dirty="0"/>
              <a:t>Gerard Egan wrote what he thought some key counselling skills were.</a:t>
            </a:r>
          </a:p>
          <a:p>
            <a:r>
              <a:rPr lang="en-GB" dirty="0"/>
              <a:t>Empathy</a:t>
            </a:r>
          </a:p>
          <a:p>
            <a:r>
              <a:rPr lang="en-GB" dirty="0"/>
              <a:t>Trying to see another persons world without giving sympathy or pity but by asking how something makes them feel or by helping them to organise the information they’ve shared allows you to help understand the person.</a:t>
            </a:r>
          </a:p>
          <a:p>
            <a:r>
              <a:rPr lang="en-GB" dirty="0"/>
              <a:t>Helping to organise information </a:t>
            </a:r>
          </a:p>
          <a:p>
            <a:r>
              <a:rPr lang="en-GB" dirty="0"/>
              <a:t>Understanding the person in their own terms </a:t>
            </a:r>
          </a:p>
          <a:p>
            <a:r>
              <a:rPr lang="en-GB" dirty="0"/>
              <a:t>Checking you have the meaning right</a:t>
            </a:r>
          </a:p>
          <a:p>
            <a:r>
              <a:rPr lang="en-GB" dirty="0"/>
              <a:t>Understanding their feelings without mixing them with your own </a:t>
            </a:r>
          </a:p>
          <a:p>
            <a:r>
              <a:rPr lang="en-GB" dirty="0"/>
              <a:t>Empathise, using openings like “I sense you feel” or “Am I hearing”</a:t>
            </a:r>
          </a:p>
          <a:p>
            <a:endParaRPr lang="en-GB" dirty="0"/>
          </a:p>
          <a:p>
            <a:endParaRPr lang="en-GB" dirty="0"/>
          </a:p>
        </p:txBody>
      </p:sp>
    </p:spTree>
    <p:extLst>
      <p:ext uri="{BB962C8B-B14F-4D97-AF65-F5344CB8AC3E}">
        <p14:creationId xmlns:p14="http://schemas.microsoft.com/office/powerpoint/2010/main" val="937341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4611A-3427-44D9-9945-1A3936BF92DC}"/>
              </a:ext>
            </a:extLst>
          </p:cNvPr>
          <p:cNvSpPr>
            <a:spLocks noGrp="1"/>
          </p:cNvSpPr>
          <p:nvPr>
            <p:ph type="title"/>
          </p:nvPr>
        </p:nvSpPr>
        <p:spPr/>
        <p:txBody>
          <a:bodyPr/>
          <a:lstStyle/>
          <a:p>
            <a:r>
              <a:rPr lang="en-GB" dirty="0" err="1"/>
              <a:t>Maslows</a:t>
            </a:r>
            <a:r>
              <a:rPr lang="en-GB" dirty="0"/>
              <a:t> </a:t>
            </a:r>
            <a:r>
              <a:rPr lang="en-GB" dirty="0" err="1"/>
              <a:t>Heigherachy</a:t>
            </a:r>
            <a:r>
              <a:rPr lang="en-GB" dirty="0"/>
              <a:t> of needs</a:t>
            </a:r>
          </a:p>
        </p:txBody>
      </p:sp>
      <p:sp>
        <p:nvSpPr>
          <p:cNvPr id="3" name="Content Placeholder 2">
            <a:extLst>
              <a:ext uri="{FF2B5EF4-FFF2-40B4-BE49-F238E27FC236}">
                <a16:creationId xmlns:a16="http://schemas.microsoft.com/office/drawing/2014/main" id="{239E4191-B6C2-4129-945D-EC1014FDEE05}"/>
              </a:ext>
            </a:extLst>
          </p:cNvPr>
          <p:cNvSpPr>
            <a:spLocks noGrp="1"/>
          </p:cNvSpPr>
          <p:nvPr>
            <p:ph idx="1"/>
          </p:nvPr>
        </p:nvSpPr>
        <p:spPr/>
        <p:txBody>
          <a:bodyPr/>
          <a:lstStyle/>
          <a:p>
            <a:r>
              <a:rPr lang="en-GB" i="0" dirty="0">
                <a:solidFill>
                  <a:srgbClr val="202124"/>
                </a:solidFill>
                <a:effectLst/>
                <a:latin typeface="arial" panose="020B0604020202020204" pitchFamily="34" charset="0"/>
              </a:rPr>
              <a:t>Maslow's Hierarchy of Needs is a theory in psychology. The theory is represented by a five-tier model of human needs, within a pyramid. The needs are: physiological, safety, love and belonging, esteem, and self-actualization. Egan was a great believer in </a:t>
            </a:r>
            <a:r>
              <a:rPr lang="en-GB" dirty="0" err="1">
                <a:solidFill>
                  <a:srgbClr val="202124"/>
                </a:solidFill>
                <a:latin typeface="arial" panose="020B0604020202020204" pitchFamily="34" charset="0"/>
              </a:rPr>
              <a:t>M</a:t>
            </a:r>
            <a:r>
              <a:rPr lang="en-GB" i="0" dirty="0" err="1">
                <a:solidFill>
                  <a:srgbClr val="202124"/>
                </a:solidFill>
                <a:effectLst/>
                <a:latin typeface="arial" panose="020B0604020202020204" pitchFamily="34" charset="0"/>
              </a:rPr>
              <a:t>aslows</a:t>
            </a:r>
            <a:r>
              <a:rPr lang="en-GB" i="0" dirty="0">
                <a:solidFill>
                  <a:srgbClr val="202124"/>
                </a:solidFill>
                <a:effectLst/>
                <a:latin typeface="arial" panose="020B0604020202020204" pitchFamily="34" charset="0"/>
              </a:rPr>
              <a:t> work and also in Carl Rogers work too. He used parts of Rogers research and then went on to creating a model of helping. </a:t>
            </a:r>
          </a:p>
          <a:p>
            <a:endParaRPr lang="en-GB" dirty="0">
              <a:solidFill>
                <a:srgbClr val="202124"/>
              </a:solidFill>
              <a:latin typeface="arial" panose="020B0604020202020204" pitchFamily="34" charset="0"/>
            </a:endParaRPr>
          </a:p>
          <a:p>
            <a:r>
              <a:rPr lang="en-GB" dirty="0"/>
              <a:t>In conclusion I believe that Gerard </a:t>
            </a:r>
            <a:r>
              <a:rPr lang="en-GB" dirty="0" err="1"/>
              <a:t>Egans</a:t>
            </a:r>
            <a:r>
              <a:rPr lang="en-GB" dirty="0"/>
              <a:t> SOLER model is one that I implement when working with some of my pupils, the three stage process is something I have enjoyed researching and will be implementing more of when working with pupils. </a:t>
            </a:r>
          </a:p>
        </p:txBody>
      </p:sp>
    </p:spTree>
    <p:extLst>
      <p:ext uri="{BB962C8B-B14F-4D97-AF65-F5344CB8AC3E}">
        <p14:creationId xmlns:p14="http://schemas.microsoft.com/office/powerpoint/2010/main" val="2827410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59CB0-9EE7-4CA3-9CAE-C175D4146996}"/>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517D9651-8971-468A-AB35-3793E06367FE}"/>
              </a:ext>
            </a:extLst>
          </p:cNvPr>
          <p:cNvSpPr>
            <a:spLocks noGrp="1"/>
          </p:cNvSpPr>
          <p:nvPr>
            <p:ph idx="1"/>
          </p:nvPr>
        </p:nvSpPr>
        <p:spPr>
          <a:xfrm>
            <a:off x="1063752" y="1626107"/>
            <a:ext cx="10058400" cy="5127117"/>
          </a:xfrm>
        </p:spPr>
        <p:txBody>
          <a:bodyPr>
            <a:normAutofit/>
          </a:bodyPr>
          <a:lstStyle/>
          <a:p>
            <a:r>
              <a:rPr lang="en-GB" sz="1600" dirty="0">
                <a:hlinkClick r:id="rId2">
                  <a:extLst>
                    <a:ext uri="{A12FA001-AC4F-418D-AE19-62706E023703}">
                      <ahyp:hlinkClr xmlns:ahyp="http://schemas.microsoft.com/office/drawing/2018/hyperlinkcolor" val="tx"/>
                    </a:ext>
                  </a:extLst>
                </a:hlinkClick>
              </a:rPr>
              <a:t>https://www.gp-training.net/mentoring/egans-skilled-helper-model/</a:t>
            </a:r>
            <a:endParaRPr lang="en-GB" sz="1600" dirty="0"/>
          </a:p>
          <a:p>
            <a:r>
              <a:rPr lang="en-GB" sz="1600" dirty="0">
                <a:hlinkClick r:id="rId3">
                  <a:extLst>
                    <a:ext uri="{A12FA001-AC4F-418D-AE19-62706E023703}">
                      <ahyp:hlinkClr xmlns:ahyp="http://schemas.microsoft.com/office/drawing/2018/hyperlinkcolor" val="tx"/>
                    </a:ext>
                  </a:extLst>
                </a:hlinkClick>
              </a:rPr>
              <a:t>https://lifecharity.org.uk/wp-content/uploads/2019/10/SOLER.pdf</a:t>
            </a:r>
            <a:endParaRPr lang="en-GB" sz="1600" dirty="0"/>
          </a:p>
          <a:p>
            <a:r>
              <a:rPr lang="en-GB" sz="1600" dirty="0">
                <a:hlinkClick r:id="rId4">
                  <a:extLst>
                    <a:ext uri="{A12FA001-AC4F-418D-AE19-62706E023703}">
                      <ahyp:hlinkClr xmlns:ahyp="http://schemas.microsoft.com/office/drawing/2018/hyperlinkcolor" val="tx"/>
                    </a:ext>
                  </a:extLst>
                </a:hlinkClick>
              </a:rPr>
              <a:t>https://www.myrtwellbeing.org.uk/communication/active-listening-skills-using-the-soler-method/401.article</a:t>
            </a:r>
            <a:endParaRPr lang="en-GB" sz="1600" dirty="0"/>
          </a:p>
          <a:p>
            <a:r>
              <a:rPr lang="en-GB" sz="1600" dirty="0">
                <a:hlinkClick r:id="rId5">
                  <a:extLst>
                    <a:ext uri="{A12FA001-AC4F-418D-AE19-62706E023703}">
                      <ahyp:hlinkClr xmlns:ahyp="http://schemas.microsoft.com/office/drawing/2018/hyperlinkcolor" val="tx"/>
                    </a:ext>
                  </a:extLst>
                </a:hlinkClick>
              </a:rPr>
              <a:t>https://www.gla.ac.uk/media/Media_414500_smxx.pdf</a:t>
            </a:r>
            <a:endParaRPr lang="en-GB" sz="1600" dirty="0"/>
          </a:p>
          <a:p>
            <a:r>
              <a:rPr lang="en-GB" sz="1600" dirty="0">
                <a:hlinkClick r:id="rId6" action="ppaction://hlinkfile">
                  <a:extLst>
                    <a:ext uri="{A12FA001-AC4F-418D-AE19-62706E023703}">
                      <ahyp:hlinkClr xmlns:ahyp="http://schemas.microsoft.com/office/drawing/2018/hyperlinkcolor" val="tx"/>
                    </a:ext>
                  </a:extLst>
                </a:hlinkClick>
              </a:rPr>
              <a:t>file:///C:/Users/user/Downloads/Assessment1.pdf</a:t>
            </a:r>
            <a:endParaRPr lang="en-GB" sz="1600" dirty="0"/>
          </a:p>
          <a:p>
            <a:r>
              <a:rPr lang="en-GB" sz="1600" dirty="0">
                <a:hlinkClick r:id="rId7">
                  <a:extLst>
                    <a:ext uri="{A12FA001-AC4F-418D-AE19-62706E023703}">
                      <ahyp:hlinkClr xmlns:ahyp="http://schemas.microsoft.com/office/drawing/2018/hyperlinkcolor" val="tx"/>
                    </a:ext>
                  </a:extLst>
                </a:hlinkClick>
              </a:rPr>
              <a:t>https://www.youtube.com/watch?v=gcGAjdfUjsE</a:t>
            </a:r>
            <a:endParaRPr lang="en-GB" sz="1600" dirty="0"/>
          </a:p>
          <a:p>
            <a:r>
              <a:rPr lang="en-GB" sz="1600" dirty="0">
                <a:hlinkClick r:id="rId7">
                  <a:extLst>
                    <a:ext uri="{A12FA001-AC4F-418D-AE19-62706E023703}">
                      <ahyp:hlinkClr xmlns:ahyp="http://schemas.microsoft.com/office/drawing/2018/hyperlinkcolor" val="tx"/>
                    </a:ext>
                  </a:extLst>
                </a:hlinkClick>
              </a:rPr>
              <a:t>https://www.youtube.com/watch?v=gcGAjdfUjsE</a:t>
            </a:r>
            <a:endParaRPr lang="en-GB" sz="1600" dirty="0"/>
          </a:p>
          <a:p>
            <a:r>
              <a:rPr lang="en-GB" sz="1600" dirty="0">
                <a:hlinkClick r:id="rId8">
                  <a:extLst>
                    <a:ext uri="{A12FA001-AC4F-418D-AE19-62706E023703}">
                      <ahyp:hlinkClr xmlns:ahyp="http://schemas.microsoft.com/office/drawing/2018/hyperlinkcolor" val="tx"/>
                    </a:ext>
                  </a:extLst>
                </a:hlinkClick>
              </a:rPr>
              <a:t>https://www.youtube.com/watch?v=G3y1cM7Hzas</a:t>
            </a:r>
            <a:endParaRPr lang="en-GB" sz="1600" dirty="0"/>
          </a:p>
          <a:p>
            <a:r>
              <a:rPr lang="en-GB" sz="1600" dirty="0"/>
              <a:t>Grieve, R. (2015). Basic attending and listening skills. Taken from people.wku.edu on 10 July 2019. </a:t>
            </a:r>
            <a:r>
              <a:rPr lang="en-GB" sz="1600" dirty="0">
                <a:hlinkClick r:id="rId9">
                  <a:extLst>
                    <a:ext uri="{A12FA001-AC4F-418D-AE19-62706E023703}">
                      <ahyp:hlinkClr xmlns:ahyp="http://schemas.microsoft.com/office/drawing/2018/hyperlinkcolor" val="tx"/>
                    </a:ext>
                  </a:extLst>
                </a:hlinkClick>
              </a:rPr>
              <a:t>http://people.wku.edu/rick.grieve/Clinical%20Interviewing/pp/ChapterThree.pdf</a:t>
            </a:r>
            <a:endParaRPr lang="en-GB" sz="1600" dirty="0"/>
          </a:p>
          <a:p>
            <a:r>
              <a:rPr lang="en-GB" sz="1600" dirty="0" err="1"/>
              <a:t>Riggall</a:t>
            </a:r>
            <a:r>
              <a:rPr lang="en-GB" sz="1600" dirty="0"/>
              <a:t>, S. (2016). The sustainability of Egan’s Skilled Helper Model in students’ social work practice. Journal of Social Work Practice, 31 (1). pp. 81-93.</a:t>
            </a:r>
          </a:p>
          <a:p>
            <a:r>
              <a:rPr lang="en-GB" sz="1600" dirty="0"/>
              <a:t>https://www.counsellingconnection.com/wp-content/uploads/2009/10/report-1-verbal-and-non-verbal-communication-skills.pdf</a:t>
            </a:r>
            <a:endParaRPr lang="en-GB" dirty="0"/>
          </a:p>
          <a:p>
            <a:endParaRPr lang="en-GB" dirty="0"/>
          </a:p>
          <a:p>
            <a:endParaRPr lang="en-GB" dirty="0"/>
          </a:p>
        </p:txBody>
      </p:sp>
    </p:spTree>
    <p:extLst>
      <p:ext uri="{BB962C8B-B14F-4D97-AF65-F5344CB8AC3E}">
        <p14:creationId xmlns:p14="http://schemas.microsoft.com/office/powerpoint/2010/main" val="23326703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Wood Type">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rebuchet MS" panose="020B0603020202020204"/>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C6AE0645-98FF-411B-B0E9-59ABD78A0CCE}"/>
    </a:ext>
  </a:extLst>
</a:theme>
</file>

<file path=docProps/app.xml><?xml version="1.0" encoding="utf-8"?>
<Properties xmlns="http://schemas.openxmlformats.org/officeDocument/2006/extended-properties" xmlns:vt="http://schemas.openxmlformats.org/officeDocument/2006/docPropsVTypes">
  <Template>TM03090434[[fn=Wood Type]]</Template>
  <TotalTime>94</TotalTime>
  <Words>1178</Words>
  <Application>Microsoft Office PowerPoint</Application>
  <PresentationFormat>Widescreen</PresentationFormat>
  <Paragraphs>63</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-apple-system</vt:lpstr>
      <vt:lpstr>Arial</vt:lpstr>
      <vt:lpstr>Arial</vt:lpstr>
      <vt:lpstr>Georgia</vt:lpstr>
      <vt:lpstr>Trebuchet MS</vt:lpstr>
      <vt:lpstr>Wingdings</vt:lpstr>
      <vt:lpstr>Wood Type</vt:lpstr>
      <vt:lpstr>Supporting the Learner SJIE4002</vt:lpstr>
      <vt:lpstr>Introduction</vt:lpstr>
      <vt:lpstr>The SOLER Model</vt:lpstr>
      <vt:lpstr>Skilled Helper Model</vt:lpstr>
      <vt:lpstr>Stage One </vt:lpstr>
      <vt:lpstr>Stage Two</vt:lpstr>
      <vt:lpstr>Stage Three</vt:lpstr>
      <vt:lpstr>Counselling Skills</vt:lpstr>
      <vt:lpstr>Maslows Heigherachy of needs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the Learner SJIE4002</dc:title>
  <dc:creator>Rachelle Bright</dc:creator>
  <cp:lastModifiedBy>Rachelle Bright</cp:lastModifiedBy>
  <cp:revision>11</cp:revision>
  <dcterms:created xsi:type="dcterms:W3CDTF">2021-01-03T11:47:48Z</dcterms:created>
  <dcterms:modified xsi:type="dcterms:W3CDTF">2021-01-03T13:22:15Z</dcterms:modified>
</cp:coreProperties>
</file>