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66" r:id="rId5"/>
    <p:sldId id="267" r:id="rId6"/>
    <p:sldId id="268" r:id="rId7"/>
    <p:sldId id="269" r:id="rId8"/>
    <p:sldId id="270" r:id="rId9"/>
    <p:sldId id="259" r:id="rId10"/>
    <p:sldId id="271" r:id="rId11"/>
  </p:sldIdLst>
  <p:sldSz cx="18288000" cy="10287000"/>
  <p:notesSz cx="6858000" cy="9144000"/>
  <p:embeddedFontLst>
    <p:embeddedFont>
      <p:font typeface="Anantason Bold" panose="020B0604020202020204" charset="-34"/>
      <p:regular r:id="rId12"/>
    </p:embeddedFont>
    <p:embeddedFont>
      <p:font typeface="Calibri" panose="020F0502020204030204" pitchFamily="34" charset="0"/>
      <p:regular r:id="rId13"/>
      <p:bold r:id="rId14"/>
      <p:italic r:id="rId15"/>
      <p:boldItalic r:id="rId16"/>
    </p:embeddedFont>
    <p:embeddedFont>
      <p:font typeface="Cloud" panose="020B0604020202020204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3" d="100"/>
          <a:sy n="53" d="100"/>
        </p:scale>
        <p:origin x="672" y="7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4.svg"/><Relationship Id="rId10" Type="http://schemas.microsoft.com/office/2007/relationships/hdphoto" Target="../media/hdphoto1.wdp"/><Relationship Id="rId4" Type="http://schemas.openxmlformats.org/officeDocument/2006/relationships/image" Target="../media/image2.png"/><Relationship Id="rId9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4.sv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4.sv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4.sv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4.sv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4.sv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4.sv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4.sv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4.sv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4.sv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F2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24614" y="6515100"/>
            <a:ext cx="7059478" cy="4114800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0" y="0"/>
                </a:moveTo>
                <a:lnTo>
                  <a:pt x="7059478" y="0"/>
                </a:lnTo>
                <a:lnTo>
                  <a:pt x="70594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H="1" flipV="1">
            <a:off x="11924574" y="-357188"/>
            <a:ext cx="7059478" cy="4114800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7059477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7059477" y="0"/>
                </a:lnTo>
                <a:lnTo>
                  <a:pt x="7059477" y="41148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5002168">
            <a:off x="-1222246" y="-3356253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0" y="0"/>
                </a:moveTo>
                <a:lnTo>
                  <a:pt x="5987225" y="0"/>
                </a:lnTo>
                <a:lnTo>
                  <a:pt x="5987225" y="5998131"/>
                </a:lnTo>
                <a:lnTo>
                  <a:pt x="0" y="599813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5002168" flipH="1" flipV="1">
            <a:off x="14265687" y="7630834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5987226" y="5998132"/>
                </a:moveTo>
                <a:lnTo>
                  <a:pt x="0" y="5998132"/>
                </a:lnTo>
                <a:lnTo>
                  <a:pt x="0" y="0"/>
                </a:lnTo>
                <a:lnTo>
                  <a:pt x="5987226" y="0"/>
                </a:lnTo>
                <a:lnTo>
                  <a:pt x="5987226" y="5998132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7488824">
            <a:off x="-221065" y="7727724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7488824">
            <a:off x="17178162" y="-1873476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2362200" y="1104900"/>
            <a:ext cx="13018493" cy="22442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489"/>
              </a:lnSpc>
            </a:pPr>
            <a:r>
              <a:rPr lang="en-US" sz="12492" b="1" dirty="0">
                <a:solidFill>
                  <a:srgbClr val="0C3571"/>
                </a:solidFill>
                <a:latin typeface="Anantason Bold"/>
                <a:ea typeface="Anantason Bold"/>
                <a:cs typeface="Anantason Bold"/>
                <a:sym typeface="Anantason Bold"/>
              </a:rPr>
              <a:t>Tesco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876800" y="3238500"/>
            <a:ext cx="8522150" cy="73609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222"/>
              </a:lnSpc>
            </a:pPr>
            <a:r>
              <a:rPr lang="en-US" sz="20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Master of Business </a:t>
            </a:r>
            <a:r>
              <a:rPr lang="en-US" sz="2000" dirty="0" smtClean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Administration</a:t>
            </a:r>
          </a:p>
          <a:p>
            <a:pPr algn="ctr">
              <a:lnSpc>
                <a:spcPts val="8222"/>
              </a:lnSpc>
            </a:pPr>
            <a:r>
              <a:rPr lang="en-US" sz="2000" dirty="0" smtClean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Module </a:t>
            </a:r>
            <a:r>
              <a:rPr lang="en-US" sz="20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Code: </a:t>
            </a:r>
            <a:r>
              <a:rPr lang="en-US" sz="2000" dirty="0" smtClean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LCMB7023</a:t>
            </a:r>
          </a:p>
          <a:p>
            <a:pPr algn="ctr">
              <a:lnSpc>
                <a:spcPts val="8222"/>
              </a:lnSpc>
            </a:pPr>
            <a:r>
              <a:rPr lang="en-US" sz="20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Presented by: Muhammad </a:t>
            </a:r>
            <a:r>
              <a:rPr lang="en-US" sz="2000" dirty="0" smtClean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Hamza (2433004)</a:t>
            </a:r>
            <a:r>
              <a:rPr lang="en-US" sz="20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/>
            </a:r>
            <a:br>
              <a:rPr lang="en-US" sz="20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</a:br>
            <a:endParaRPr lang="en-US" sz="2000" dirty="0">
              <a:solidFill>
                <a:srgbClr val="0C3571"/>
              </a:solidFill>
              <a:latin typeface="Cloud"/>
              <a:ea typeface="Cloud"/>
              <a:cs typeface="Cloud"/>
              <a:sym typeface="Cloud"/>
            </a:endParaRPr>
          </a:p>
          <a:p>
            <a:pPr algn="ctr">
              <a:lnSpc>
                <a:spcPts val="8222"/>
              </a:lnSpc>
            </a:pPr>
            <a:endParaRPr lang="en-US" sz="2000" dirty="0" smtClean="0">
              <a:solidFill>
                <a:srgbClr val="0C3571"/>
              </a:solidFill>
              <a:latin typeface="Cloud"/>
              <a:ea typeface="Cloud"/>
              <a:cs typeface="Cloud"/>
              <a:sym typeface="Cloud"/>
            </a:endParaRPr>
          </a:p>
          <a:p>
            <a:pPr algn="ctr">
              <a:lnSpc>
                <a:spcPts val="8222"/>
              </a:lnSpc>
            </a:pPr>
            <a:endParaRPr lang="en-US" sz="2000" dirty="0">
              <a:solidFill>
                <a:srgbClr val="0C3571"/>
              </a:solidFill>
              <a:latin typeface="Cloud"/>
              <a:ea typeface="Cloud"/>
              <a:cs typeface="Cloud"/>
              <a:sym typeface="Cloud"/>
            </a:endParaRPr>
          </a:p>
          <a:p>
            <a:pPr algn="ctr">
              <a:lnSpc>
                <a:spcPts val="8222"/>
              </a:lnSpc>
            </a:pPr>
            <a:endParaRPr lang="en-US" sz="2000" dirty="0">
              <a:solidFill>
                <a:srgbClr val="0C3571"/>
              </a:solidFill>
              <a:latin typeface="Cloud"/>
              <a:ea typeface="Cloud"/>
              <a:cs typeface="Cloud"/>
              <a:sym typeface="Cloud"/>
            </a:endParaRPr>
          </a:p>
        </p:txBody>
      </p:sp>
      <p:pic>
        <p:nvPicPr>
          <p:cNvPr id="4098" name="Picture 2" descr="UK grocers lowering profit outlooks ...">
            <a:extLst>
              <a:ext uri="{FF2B5EF4-FFF2-40B4-BE49-F238E27FC236}">
                <a16:creationId xmlns:a16="http://schemas.microsoft.com/office/drawing/2014/main" id="{D6449F68-949C-C87F-A5E8-773F0D2EF4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8415" y="6515100"/>
            <a:ext cx="4724400" cy="2981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1E52AAE-765E-8887-230C-442BCB4BAF5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270" y="-62496"/>
            <a:ext cx="5172270" cy="171799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F2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24614" y="6515100"/>
            <a:ext cx="7059478" cy="4114800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0" y="0"/>
                </a:moveTo>
                <a:lnTo>
                  <a:pt x="7059478" y="0"/>
                </a:lnTo>
                <a:lnTo>
                  <a:pt x="70594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H="1" flipV="1">
            <a:off x="12128574" y="-357188"/>
            <a:ext cx="6855477" cy="3748088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7059477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7059477" y="0"/>
                </a:lnTo>
                <a:lnTo>
                  <a:pt x="7059477" y="41148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5002168">
            <a:off x="-1222246" y="-3356253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0" y="0"/>
                </a:moveTo>
                <a:lnTo>
                  <a:pt x="5987225" y="0"/>
                </a:lnTo>
                <a:lnTo>
                  <a:pt x="5987225" y="5998131"/>
                </a:lnTo>
                <a:lnTo>
                  <a:pt x="0" y="599813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585885" y="1203060"/>
            <a:ext cx="10009291" cy="17184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446"/>
              </a:lnSpc>
            </a:pPr>
            <a:r>
              <a:rPr lang="en-US" sz="9604" b="1" dirty="0">
                <a:solidFill>
                  <a:srgbClr val="0C3571"/>
                </a:solidFill>
                <a:latin typeface="Anantason Bold"/>
                <a:ea typeface="Anantason Bold"/>
                <a:cs typeface="Anantason Bold"/>
                <a:sym typeface="Anantason Bold"/>
              </a:rPr>
              <a:t>Agenda </a:t>
            </a:r>
          </a:p>
        </p:txBody>
      </p:sp>
      <p:sp>
        <p:nvSpPr>
          <p:cNvPr id="6" name="Freeform 6"/>
          <p:cNvSpPr/>
          <p:nvPr/>
        </p:nvSpPr>
        <p:spPr>
          <a:xfrm rot="-5002168" flipH="1" flipV="1">
            <a:off x="14265687" y="7630834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5987226" y="5998132"/>
                </a:moveTo>
                <a:lnTo>
                  <a:pt x="0" y="5998132"/>
                </a:lnTo>
                <a:lnTo>
                  <a:pt x="0" y="0"/>
                </a:lnTo>
                <a:lnTo>
                  <a:pt x="5987226" y="0"/>
                </a:lnTo>
                <a:lnTo>
                  <a:pt x="5987226" y="5998132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752600" y="3009900"/>
            <a:ext cx="8431328" cy="54938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just">
              <a:lnSpc>
                <a:spcPts val="4759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Aims to examine Tesco’s Training and Development practices from a strategic HRM perspective.</a:t>
            </a:r>
          </a:p>
          <a:p>
            <a:pPr marL="457200" indent="-457200" algn="just">
              <a:lnSpc>
                <a:spcPts val="4759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Tesco relies heavily on employee capability to deliver service, efficiency, and customer satisfaction (Tesco, 2024; Tesco, 2025)</a:t>
            </a:r>
          </a:p>
          <a:p>
            <a:pPr marL="457200" indent="-457200" algn="just">
              <a:lnSpc>
                <a:spcPts val="4759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To explore current T&amp;D practices, line manager roles, strategic alignment, challenges, and evidence-based recommendations. </a:t>
            </a:r>
          </a:p>
        </p:txBody>
      </p:sp>
      <p:sp>
        <p:nvSpPr>
          <p:cNvPr id="8" name="Freeform 8"/>
          <p:cNvSpPr/>
          <p:nvPr/>
        </p:nvSpPr>
        <p:spPr>
          <a:xfrm rot="7488824">
            <a:off x="-221065" y="7727724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7488824">
            <a:off x="17178162" y="-1873476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11" name="Picture 10" descr="A sign with clouds in the sky&#10;&#10;AI-generated content may be incorrect.">
            <a:extLst>
              <a:ext uri="{FF2B5EF4-FFF2-40B4-BE49-F238E27FC236}">
                <a16:creationId xmlns:a16="http://schemas.microsoft.com/office/drawing/2014/main" id="{7404517B-7D8A-BE5A-E682-EDE8254363D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125200" y="3146491"/>
            <a:ext cx="6649336" cy="5326328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F2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24614" y="6515100"/>
            <a:ext cx="7059478" cy="4114800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0" y="0"/>
                </a:moveTo>
                <a:lnTo>
                  <a:pt x="7059478" y="0"/>
                </a:lnTo>
                <a:lnTo>
                  <a:pt x="70594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H="1" flipV="1">
            <a:off x="11924574" y="-357188"/>
            <a:ext cx="7059478" cy="4114800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7059477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7059477" y="0"/>
                </a:lnTo>
                <a:lnTo>
                  <a:pt x="7059477" y="41148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5002168">
            <a:off x="-1222246" y="-3356253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0" y="0"/>
                </a:moveTo>
                <a:lnTo>
                  <a:pt x="5987225" y="0"/>
                </a:lnTo>
                <a:lnTo>
                  <a:pt x="5987225" y="5998131"/>
                </a:lnTo>
                <a:lnTo>
                  <a:pt x="0" y="599813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5002168" flipH="1" flipV="1">
            <a:off x="14265687" y="7630834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5987226" y="5998132"/>
                </a:moveTo>
                <a:lnTo>
                  <a:pt x="0" y="5998132"/>
                </a:lnTo>
                <a:lnTo>
                  <a:pt x="0" y="0"/>
                </a:lnTo>
                <a:lnTo>
                  <a:pt x="5987226" y="0"/>
                </a:lnTo>
                <a:lnTo>
                  <a:pt x="5987226" y="5998132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7488824">
            <a:off x="-221065" y="7727724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7488824">
            <a:off x="17178162" y="-1873476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3698823" y="1700212"/>
            <a:ext cx="10890353" cy="2031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6600" b="1" dirty="0">
                <a:solidFill>
                  <a:srgbClr val="0C3571"/>
                </a:solidFill>
                <a:latin typeface="Anantason Bold"/>
                <a:ea typeface="Anantason Bold"/>
                <a:cs typeface="Anantason Bold"/>
                <a:sym typeface="Anantason Bold"/>
              </a:rPr>
              <a:t>Importance of Training &amp; Development at Tesco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955813" y="3940875"/>
            <a:ext cx="12376375" cy="4924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8" lvl="1" indent="-367029" algn="just">
              <a:lnSpc>
                <a:spcPts val="4759"/>
              </a:lnSpc>
              <a:buFont typeface="Arial"/>
              <a:buChar char="•"/>
            </a:pPr>
            <a:r>
              <a:rPr lang="en-US" sz="3399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Enhances employee skills for operational excellence (Beydoun &amp; Saleh, 2023).</a:t>
            </a:r>
          </a:p>
          <a:p>
            <a:pPr marL="734058" lvl="1" indent="-367029" algn="just">
              <a:lnSpc>
                <a:spcPts val="4759"/>
              </a:lnSpc>
              <a:buFont typeface="Arial"/>
              <a:buChar char="•"/>
            </a:pPr>
            <a:r>
              <a:rPr lang="en-US" sz="3399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Supports Tesco’s customer-centric and service-quality strategy (</a:t>
            </a:r>
            <a:r>
              <a:rPr lang="en-US" sz="3399" dirty="0" err="1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Rosnizam</a:t>
            </a:r>
            <a:r>
              <a:rPr lang="en-US" sz="3399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 et al., 2020).</a:t>
            </a:r>
          </a:p>
          <a:p>
            <a:pPr marL="734058" lvl="1" indent="-367029" algn="just">
              <a:lnSpc>
                <a:spcPts val="4759"/>
              </a:lnSpc>
              <a:buFont typeface="Arial"/>
              <a:buChar char="•"/>
            </a:pPr>
            <a:r>
              <a:rPr lang="en-US" sz="3399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Develops internal talent pipelines for managerial roles (Tesco, 2025).</a:t>
            </a:r>
          </a:p>
          <a:p>
            <a:pPr marL="734058" lvl="1" indent="-367029" algn="just">
              <a:lnSpc>
                <a:spcPts val="4759"/>
              </a:lnSpc>
              <a:buFont typeface="Arial"/>
              <a:buChar char="•"/>
            </a:pPr>
            <a:r>
              <a:rPr lang="en-US" sz="3399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Enables adaptation to digital transformation and automation (Gutterman, 2023).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F2F7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034C43-AD3F-C02D-C6D8-B4F2DE662F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8689C0BD-F5A2-6BB8-D4FB-0716D33FC9DD}"/>
              </a:ext>
            </a:extLst>
          </p:cNvPr>
          <p:cNvSpPr/>
          <p:nvPr/>
        </p:nvSpPr>
        <p:spPr>
          <a:xfrm>
            <a:off x="-624614" y="6515100"/>
            <a:ext cx="7059478" cy="4114800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0" y="0"/>
                </a:moveTo>
                <a:lnTo>
                  <a:pt x="7059478" y="0"/>
                </a:lnTo>
                <a:lnTo>
                  <a:pt x="70594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D1632D2C-3C51-89AD-2D48-E13DCE568CA1}"/>
              </a:ext>
            </a:extLst>
          </p:cNvPr>
          <p:cNvSpPr/>
          <p:nvPr/>
        </p:nvSpPr>
        <p:spPr>
          <a:xfrm flipH="1" flipV="1">
            <a:off x="11924574" y="-357188"/>
            <a:ext cx="7059478" cy="4114800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7059477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7059477" y="0"/>
                </a:lnTo>
                <a:lnTo>
                  <a:pt x="7059477" y="41148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7825935F-3BAD-50CA-6324-335C4CEB0D55}"/>
              </a:ext>
            </a:extLst>
          </p:cNvPr>
          <p:cNvSpPr/>
          <p:nvPr/>
        </p:nvSpPr>
        <p:spPr>
          <a:xfrm rot="-5002168">
            <a:off x="-1222246" y="-3356253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0" y="0"/>
                </a:moveTo>
                <a:lnTo>
                  <a:pt x="5987225" y="0"/>
                </a:lnTo>
                <a:lnTo>
                  <a:pt x="5987225" y="5998131"/>
                </a:lnTo>
                <a:lnTo>
                  <a:pt x="0" y="599813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474864D1-0AEA-728C-10D7-B548DF5C6AF5}"/>
              </a:ext>
            </a:extLst>
          </p:cNvPr>
          <p:cNvSpPr/>
          <p:nvPr/>
        </p:nvSpPr>
        <p:spPr>
          <a:xfrm rot="-5002168" flipH="1" flipV="1">
            <a:off x="14265687" y="7630834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5987226" y="5998132"/>
                </a:moveTo>
                <a:lnTo>
                  <a:pt x="0" y="5998132"/>
                </a:lnTo>
                <a:lnTo>
                  <a:pt x="0" y="0"/>
                </a:lnTo>
                <a:lnTo>
                  <a:pt x="5987226" y="0"/>
                </a:lnTo>
                <a:lnTo>
                  <a:pt x="5987226" y="5998132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D152F2DD-934A-9CDB-A5E9-BE1DE24A2CAD}"/>
              </a:ext>
            </a:extLst>
          </p:cNvPr>
          <p:cNvSpPr/>
          <p:nvPr/>
        </p:nvSpPr>
        <p:spPr>
          <a:xfrm rot="7488824">
            <a:off x="-221065" y="7727724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9EB8D454-7DAC-9C23-F419-9F40F2D0A544}"/>
              </a:ext>
            </a:extLst>
          </p:cNvPr>
          <p:cNvSpPr/>
          <p:nvPr/>
        </p:nvSpPr>
        <p:spPr>
          <a:xfrm rot="7488824">
            <a:off x="17178162" y="-1873476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ABC719A0-BC5B-671F-7816-63794E2E7102}"/>
              </a:ext>
            </a:extLst>
          </p:cNvPr>
          <p:cNvSpPr txBox="1"/>
          <p:nvPr/>
        </p:nvSpPr>
        <p:spPr>
          <a:xfrm>
            <a:off x="3044279" y="1378246"/>
            <a:ext cx="10890353" cy="2031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6600" b="1" dirty="0">
                <a:solidFill>
                  <a:srgbClr val="0C3571"/>
                </a:solidFill>
                <a:latin typeface="Anantason Bold"/>
                <a:ea typeface="Anantason Bold"/>
                <a:cs typeface="Anantason Bold"/>
                <a:sym typeface="Anantason Bold"/>
              </a:rPr>
              <a:t>Current T&amp;D Practices at Tesco</a:t>
            </a: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51171417-E641-190C-80B5-271BE097B734}"/>
              </a:ext>
            </a:extLst>
          </p:cNvPr>
          <p:cNvSpPr txBox="1"/>
          <p:nvPr/>
        </p:nvSpPr>
        <p:spPr>
          <a:xfrm>
            <a:off x="1879046" y="3694241"/>
            <a:ext cx="8968761" cy="48782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734058" lvl="1" indent="-367029" algn="just">
              <a:lnSpc>
                <a:spcPts val="4759"/>
              </a:lnSpc>
              <a:buFont typeface="Arial"/>
              <a:buChar char="•"/>
            </a:pPr>
            <a:r>
              <a:rPr lang="en-US" sz="28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On-the-job methods: shadowing, coaching, mentoring, job rotation (Tesco, 2022).</a:t>
            </a:r>
          </a:p>
          <a:p>
            <a:pPr marL="734058" lvl="1" indent="-367029" algn="just">
              <a:lnSpc>
                <a:spcPts val="4759"/>
              </a:lnSpc>
              <a:buFont typeface="Arial"/>
              <a:buChar char="•"/>
            </a:pPr>
            <a:r>
              <a:rPr lang="en-US" sz="28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Off-the-job programmes: external workshops and accredited training (Tesco, 2024).</a:t>
            </a:r>
          </a:p>
          <a:p>
            <a:pPr marL="734058" lvl="1" indent="-367029" algn="just">
              <a:lnSpc>
                <a:spcPts val="4759"/>
              </a:lnSpc>
              <a:buFont typeface="Arial"/>
              <a:buChar char="•"/>
            </a:pPr>
            <a:r>
              <a:rPr lang="en-US" sz="28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“Options </a:t>
            </a:r>
            <a:r>
              <a:rPr lang="en-US" sz="2800" dirty="0" err="1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Programme</a:t>
            </a:r>
            <a:r>
              <a:rPr lang="en-US" sz="28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” for developing new managers (Tesco, 2022).</a:t>
            </a:r>
          </a:p>
          <a:p>
            <a:pPr marL="734058" lvl="1" indent="-367029" algn="just">
              <a:lnSpc>
                <a:spcPts val="4759"/>
              </a:lnSpc>
              <a:buFont typeface="Arial"/>
              <a:buChar char="•"/>
            </a:pPr>
            <a:r>
              <a:rPr lang="en-US" sz="28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Digital learning platforms supporting flexible skill development (Tesco, 2025).</a:t>
            </a:r>
          </a:p>
        </p:txBody>
      </p:sp>
      <p:pic>
        <p:nvPicPr>
          <p:cNvPr id="2050" name="Picture 2" descr="Training and Development at TESCO | PPTX">
            <a:extLst>
              <a:ext uri="{FF2B5EF4-FFF2-40B4-BE49-F238E27FC236}">
                <a16:creationId xmlns:a16="http://schemas.microsoft.com/office/drawing/2014/main" id="{330F6F6D-9AEC-7BC7-5C44-9EB83DA9978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05" b="14797"/>
          <a:stretch>
            <a:fillRect/>
          </a:stretch>
        </p:blipFill>
        <p:spPr bwMode="auto">
          <a:xfrm>
            <a:off x="11607424" y="4076700"/>
            <a:ext cx="6649336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2287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F2F7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3FD5B76-9826-4D93-3087-CA832A5357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EE265A28-D266-B90F-FCA9-79FC70425F95}"/>
              </a:ext>
            </a:extLst>
          </p:cNvPr>
          <p:cNvSpPr/>
          <p:nvPr/>
        </p:nvSpPr>
        <p:spPr>
          <a:xfrm>
            <a:off x="-624614" y="6515100"/>
            <a:ext cx="7059478" cy="4114800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0" y="0"/>
                </a:moveTo>
                <a:lnTo>
                  <a:pt x="7059478" y="0"/>
                </a:lnTo>
                <a:lnTo>
                  <a:pt x="70594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1A9698CF-4417-83EB-CF5F-E758DD3607BC}"/>
              </a:ext>
            </a:extLst>
          </p:cNvPr>
          <p:cNvSpPr/>
          <p:nvPr/>
        </p:nvSpPr>
        <p:spPr>
          <a:xfrm flipH="1" flipV="1">
            <a:off x="11924574" y="-357188"/>
            <a:ext cx="7059478" cy="4114800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7059477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7059477" y="0"/>
                </a:lnTo>
                <a:lnTo>
                  <a:pt x="7059477" y="41148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190F1A0F-F5F5-24A4-0E5A-B65383DFE902}"/>
              </a:ext>
            </a:extLst>
          </p:cNvPr>
          <p:cNvSpPr/>
          <p:nvPr/>
        </p:nvSpPr>
        <p:spPr>
          <a:xfrm rot="-5002168">
            <a:off x="-1222246" y="-3356253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0" y="0"/>
                </a:moveTo>
                <a:lnTo>
                  <a:pt x="5987225" y="0"/>
                </a:lnTo>
                <a:lnTo>
                  <a:pt x="5987225" y="5998131"/>
                </a:lnTo>
                <a:lnTo>
                  <a:pt x="0" y="599813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8B4F5F35-2339-2400-22A2-8557E6F17836}"/>
              </a:ext>
            </a:extLst>
          </p:cNvPr>
          <p:cNvSpPr/>
          <p:nvPr/>
        </p:nvSpPr>
        <p:spPr>
          <a:xfrm rot="-5002168" flipH="1" flipV="1">
            <a:off x="14265687" y="7630834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5987226" y="5998132"/>
                </a:moveTo>
                <a:lnTo>
                  <a:pt x="0" y="5998132"/>
                </a:lnTo>
                <a:lnTo>
                  <a:pt x="0" y="0"/>
                </a:lnTo>
                <a:lnTo>
                  <a:pt x="5987226" y="0"/>
                </a:lnTo>
                <a:lnTo>
                  <a:pt x="5987226" y="5998132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84C45B4D-8B13-E55A-CD61-025CA0F14DE4}"/>
              </a:ext>
            </a:extLst>
          </p:cNvPr>
          <p:cNvSpPr/>
          <p:nvPr/>
        </p:nvSpPr>
        <p:spPr>
          <a:xfrm rot="7488824">
            <a:off x="-221065" y="7727724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458D5F95-0944-1C43-D72F-AF52FB6BAA4A}"/>
              </a:ext>
            </a:extLst>
          </p:cNvPr>
          <p:cNvSpPr/>
          <p:nvPr/>
        </p:nvSpPr>
        <p:spPr>
          <a:xfrm rot="7488824">
            <a:off x="17178162" y="-1873476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4B6FFB57-669D-C801-CF27-E1CA23F5A43B}"/>
              </a:ext>
            </a:extLst>
          </p:cNvPr>
          <p:cNvSpPr txBox="1"/>
          <p:nvPr/>
        </p:nvSpPr>
        <p:spPr>
          <a:xfrm>
            <a:off x="3698823" y="1700212"/>
            <a:ext cx="10890353" cy="2031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6600" b="1" dirty="0">
                <a:solidFill>
                  <a:srgbClr val="0C3571"/>
                </a:solidFill>
                <a:latin typeface="Anantason Bold"/>
                <a:ea typeface="Anantason Bold"/>
                <a:cs typeface="Anantason Bold"/>
                <a:sym typeface="Anantason Bold"/>
              </a:rPr>
              <a:t>Role of Line Managers in T&amp;D</a:t>
            </a: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BAB74AC3-CC73-34A0-58FB-DB985A929636}"/>
              </a:ext>
            </a:extLst>
          </p:cNvPr>
          <p:cNvSpPr txBox="1"/>
          <p:nvPr/>
        </p:nvSpPr>
        <p:spPr>
          <a:xfrm>
            <a:off x="2088233" y="3559439"/>
            <a:ext cx="8550387" cy="55092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734058" lvl="1" indent="-367029" algn="just">
              <a:lnSpc>
                <a:spcPts val="4759"/>
              </a:lnSpc>
              <a:buFont typeface="Arial"/>
              <a:buChar char="•"/>
            </a:pPr>
            <a:r>
              <a:rPr lang="en-US" sz="28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Identify development needs through 360 feedback and appraisal (Tesco, 2022).</a:t>
            </a:r>
          </a:p>
          <a:p>
            <a:pPr marL="734058" lvl="1" indent="-367029" algn="just">
              <a:lnSpc>
                <a:spcPts val="4759"/>
              </a:lnSpc>
              <a:buFont typeface="Arial"/>
              <a:buChar char="•"/>
            </a:pPr>
            <a:r>
              <a:rPr lang="en-US" sz="28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Provide coaching, mentoring, and performance guidance (Sal &amp; Raja, 2016).</a:t>
            </a:r>
          </a:p>
          <a:p>
            <a:pPr marL="734058" lvl="1" indent="-367029" algn="just">
              <a:lnSpc>
                <a:spcPts val="4759"/>
              </a:lnSpc>
              <a:buFont typeface="Arial"/>
              <a:buChar char="•"/>
            </a:pPr>
            <a:r>
              <a:rPr lang="en-US" sz="28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Monitor progress through weekly and monthly reviews (Tesco, 2022).</a:t>
            </a:r>
          </a:p>
          <a:p>
            <a:pPr marL="734058" lvl="1" indent="-367029" algn="just">
              <a:lnSpc>
                <a:spcPts val="4759"/>
              </a:lnSpc>
              <a:buFont typeface="Arial"/>
              <a:buChar char="•"/>
            </a:pPr>
            <a:r>
              <a:rPr lang="en-US" sz="28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Ensure alignment between training, store targets, and team skills (</a:t>
            </a:r>
            <a:r>
              <a:rPr lang="en-US" sz="2800" dirty="0" err="1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Awadari</a:t>
            </a:r>
            <a:r>
              <a:rPr lang="en-US" sz="28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 &amp; Kanwal, 2019).</a:t>
            </a:r>
          </a:p>
        </p:txBody>
      </p:sp>
      <p:pic>
        <p:nvPicPr>
          <p:cNvPr id="1026" name="Picture 2" descr="What is 360-Degree Feedback ...">
            <a:extLst>
              <a:ext uri="{FF2B5EF4-FFF2-40B4-BE49-F238E27FC236}">
                <a16:creationId xmlns:a16="http://schemas.microsoft.com/office/drawing/2014/main" id="{D0524268-BA1E-B930-CB2C-04ACB58F09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67411" y="3433355"/>
            <a:ext cx="5453789" cy="5453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33654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F2F7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66EFE6F-124D-13DD-D96F-0D086F3B60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8358076B-9460-C6CD-9B3F-F1D8DF635304}"/>
              </a:ext>
            </a:extLst>
          </p:cNvPr>
          <p:cNvSpPr/>
          <p:nvPr/>
        </p:nvSpPr>
        <p:spPr>
          <a:xfrm>
            <a:off x="-624614" y="6515100"/>
            <a:ext cx="7059478" cy="4114800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0" y="0"/>
                </a:moveTo>
                <a:lnTo>
                  <a:pt x="7059478" y="0"/>
                </a:lnTo>
                <a:lnTo>
                  <a:pt x="70594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5814592E-E44C-3F3F-5F75-5DECB497C963}"/>
              </a:ext>
            </a:extLst>
          </p:cNvPr>
          <p:cNvSpPr/>
          <p:nvPr/>
        </p:nvSpPr>
        <p:spPr>
          <a:xfrm flipH="1" flipV="1">
            <a:off x="11924574" y="-357188"/>
            <a:ext cx="7059478" cy="4114800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7059477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7059477" y="0"/>
                </a:lnTo>
                <a:lnTo>
                  <a:pt x="7059477" y="41148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3457B7A8-C7B3-AC3B-7EE1-56B0165B79E6}"/>
              </a:ext>
            </a:extLst>
          </p:cNvPr>
          <p:cNvSpPr/>
          <p:nvPr/>
        </p:nvSpPr>
        <p:spPr>
          <a:xfrm rot="-5002168">
            <a:off x="-1222246" y="-3356253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0" y="0"/>
                </a:moveTo>
                <a:lnTo>
                  <a:pt x="5987225" y="0"/>
                </a:lnTo>
                <a:lnTo>
                  <a:pt x="5987225" y="5998131"/>
                </a:lnTo>
                <a:lnTo>
                  <a:pt x="0" y="599813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60D61377-6472-F9BC-B824-4A12C18D4B96}"/>
              </a:ext>
            </a:extLst>
          </p:cNvPr>
          <p:cNvSpPr/>
          <p:nvPr/>
        </p:nvSpPr>
        <p:spPr>
          <a:xfrm rot="-5002168" flipH="1" flipV="1">
            <a:off x="14265687" y="7630834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5987226" y="5998132"/>
                </a:moveTo>
                <a:lnTo>
                  <a:pt x="0" y="5998132"/>
                </a:lnTo>
                <a:lnTo>
                  <a:pt x="0" y="0"/>
                </a:lnTo>
                <a:lnTo>
                  <a:pt x="5987226" y="0"/>
                </a:lnTo>
                <a:lnTo>
                  <a:pt x="5987226" y="5998132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A93968E9-0334-8D49-D9DA-5002DC8943C2}"/>
              </a:ext>
            </a:extLst>
          </p:cNvPr>
          <p:cNvSpPr/>
          <p:nvPr/>
        </p:nvSpPr>
        <p:spPr>
          <a:xfrm rot="7488824">
            <a:off x="-221065" y="7727724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8929EDFF-2435-360B-76EF-76225E158A4E}"/>
              </a:ext>
            </a:extLst>
          </p:cNvPr>
          <p:cNvSpPr/>
          <p:nvPr/>
        </p:nvSpPr>
        <p:spPr>
          <a:xfrm rot="7488824">
            <a:off x="17178162" y="-1873476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8299A681-7724-BF29-52F9-96E5EBC895D8}"/>
              </a:ext>
            </a:extLst>
          </p:cNvPr>
          <p:cNvSpPr txBox="1"/>
          <p:nvPr/>
        </p:nvSpPr>
        <p:spPr>
          <a:xfrm>
            <a:off x="3698823" y="1700212"/>
            <a:ext cx="10890353" cy="2031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6600" b="1" dirty="0">
                <a:solidFill>
                  <a:srgbClr val="0C3571"/>
                </a:solidFill>
                <a:latin typeface="Anantason Bold"/>
                <a:ea typeface="Anantason Bold"/>
                <a:cs typeface="Anantason Bold"/>
                <a:sym typeface="Anantason Bold"/>
              </a:rPr>
              <a:t>Strategic Alignment with Tesco’s Business Goals</a:t>
            </a: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024638B6-049A-94EE-05EC-549235FAEC0C}"/>
              </a:ext>
            </a:extLst>
          </p:cNvPr>
          <p:cNvSpPr txBox="1"/>
          <p:nvPr/>
        </p:nvSpPr>
        <p:spPr>
          <a:xfrm>
            <a:off x="2955813" y="3940875"/>
            <a:ext cx="12376375" cy="4924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8" lvl="1" indent="-367029" algn="just">
              <a:lnSpc>
                <a:spcPts val="4759"/>
              </a:lnSpc>
              <a:buFont typeface="Arial"/>
              <a:buChar char="•"/>
            </a:pPr>
            <a:r>
              <a:rPr lang="en-US" sz="3399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T&amp;D supports customer service excellence and brand reputation (</a:t>
            </a:r>
            <a:r>
              <a:rPr lang="en-US" sz="3399" dirty="0" err="1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Rosnizam</a:t>
            </a:r>
            <a:r>
              <a:rPr lang="en-US" sz="3399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 et al., 2020).</a:t>
            </a:r>
          </a:p>
          <a:p>
            <a:pPr marL="734058" lvl="1" indent="-367029" algn="just">
              <a:lnSpc>
                <a:spcPts val="4759"/>
              </a:lnSpc>
              <a:buFont typeface="Arial"/>
              <a:buChar char="•"/>
            </a:pPr>
            <a:r>
              <a:rPr lang="en-US" sz="3399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Develops managers internally to reduce recruitment costs (Tesco, 2025).</a:t>
            </a:r>
          </a:p>
          <a:p>
            <a:pPr marL="734058" lvl="1" indent="-367029" algn="just">
              <a:lnSpc>
                <a:spcPts val="4759"/>
              </a:lnSpc>
              <a:buFont typeface="Arial"/>
              <a:buChar char="•"/>
            </a:pPr>
            <a:r>
              <a:rPr lang="en-US" sz="3399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Strengthens workforce competence for </a:t>
            </a:r>
            <a:r>
              <a:rPr lang="en-US" sz="3399" dirty="0" err="1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digitalisation</a:t>
            </a:r>
            <a:r>
              <a:rPr lang="en-US" sz="3399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 and innovation (Gutterman, 2023).</a:t>
            </a:r>
          </a:p>
          <a:p>
            <a:pPr marL="734058" lvl="1" indent="-367029" algn="just">
              <a:lnSpc>
                <a:spcPts val="4759"/>
              </a:lnSpc>
              <a:buFont typeface="Arial"/>
              <a:buChar char="•"/>
            </a:pPr>
            <a:r>
              <a:rPr lang="en-US" sz="3399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Enhances employee engagement and reduces turnover (Alam &amp; Raut-Roy, 2019).</a:t>
            </a:r>
          </a:p>
        </p:txBody>
      </p:sp>
    </p:spTree>
    <p:extLst>
      <p:ext uri="{BB962C8B-B14F-4D97-AF65-F5344CB8AC3E}">
        <p14:creationId xmlns:p14="http://schemas.microsoft.com/office/powerpoint/2010/main" val="42224595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F2F7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A45C4ED-8A4A-F174-C104-F871EC47C1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A45C044F-1882-C574-C4EF-FAE5E4857194}"/>
              </a:ext>
            </a:extLst>
          </p:cNvPr>
          <p:cNvSpPr/>
          <p:nvPr/>
        </p:nvSpPr>
        <p:spPr>
          <a:xfrm>
            <a:off x="-624614" y="6515100"/>
            <a:ext cx="7059478" cy="4114800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0" y="0"/>
                </a:moveTo>
                <a:lnTo>
                  <a:pt x="7059478" y="0"/>
                </a:lnTo>
                <a:lnTo>
                  <a:pt x="70594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7FF4F947-115C-EC79-2432-E842F271A66A}"/>
              </a:ext>
            </a:extLst>
          </p:cNvPr>
          <p:cNvSpPr/>
          <p:nvPr/>
        </p:nvSpPr>
        <p:spPr>
          <a:xfrm flipH="1" flipV="1">
            <a:off x="11924574" y="-357188"/>
            <a:ext cx="7059478" cy="4114800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7059477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7059477" y="0"/>
                </a:lnTo>
                <a:lnTo>
                  <a:pt x="7059477" y="41148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6394D100-5692-FFC5-E839-2625E0C73523}"/>
              </a:ext>
            </a:extLst>
          </p:cNvPr>
          <p:cNvSpPr/>
          <p:nvPr/>
        </p:nvSpPr>
        <p:spPr>
          <a:xfrm rot="-5002168">
            <a:off x="-1222246" y="-3356253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0" y="0"/>
                </a:moveTo>
                <a:lnTo>
                  <a:pt x="5987225" y="0"/>
                </a:lnTo>
                <a:lnTo>
                  <a:pt x="5987225" y="5998131"/>
                </a:lnTo>
                <a:lnTo>
                  <a:pt x="0" y="599813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4850E33E-721D-14A7-092C-EC1D401044FA}"/>
              </a:ext>
            </a:extLst>
          </p:cNvPr>
          <p:cNvSpPr/>
          <p:nvPr/>
        </p:nvSpPr>
        <p:spPr>
          <a:xfrm rot="-5002168" flipH="1" flipV="1">
            <a:off x="14265687" y="7630834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5987226" y="5998132"/>
                </a:moveTo>
                <a:lnTo>
                  <a:pt x="0" y="5998132"/>
                </a:lnTo>
                <a:lnTo>
                  <a:pt x="0" y="0"/>
                </a:lnTo>
                <a:lnTo>
                  <a:pt x="5987226" y="0"/>
                </a:lnTo>
                <a:lnTo>
                  <a:pt x="5987226" y="5998132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29F6E6AC-D624-D1EB-5CE4-1E1212DA6443}"/>
              </a:ext>
            </a:extLst>
          </p:cNvPr>
          <p:cNvSpPr/>
          <p:nvPr/>
        </p:nvSpPr>
        <p:spPr>
          <a:xfrm rot="7488824">
            <a:off x="-221065" y="7727724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C433F971-C583-478E-61BA-0FF25549F7D5}"/>
              </a:ext>
            </a:extLst>
          </p:cNvPr>
          <p:cNvSpPr/>
          <p:nvPr/>
        </p:nvSpPr>
        <p:spPr>
          <a:xfrm rot="7488824">
            <a:off x="17178162" y="-1873476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0832C69B-CF2F-C6AE-5B8D-7621CE75DD87}"/>
              </a:ext>
            </a:extLst>
          </p:cNvPr>
          <p:cNvSpPr txBox="1"/>
          <p:nvPr/>
        </p:nvSpPr>
        <p:spPr>
          <a:xfrm>
            <a:off x="3698823" y="1700212"/>
            <a:ext cx="10890353" cy="2031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6600" b="1" dirty="0">
                <a:solidFill>
                  <a:srgbClr val="0C3571"/>
                </a:solidFill>
                <a:latin typeface="Anantason Bold"/>
                <a:ea typeface="Anantason Bold"/>
                <a:cs typeface="Anantason Bold"/>
                <a:sym typeface="Anantason Bold"/>
              </a:rPr>
              <a:t>Key HRM Challenges in Tesco’s T&amp;D</a:t>
            </a: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7732E5A3-E204-260B-33CA-06FDBBEB452F}"/>
              </a:ext>
            </a:extLst>
          </p:cNvPr>
          <p:cNvSpPr txBox="1"/>
          <p:nvPr/>
        </p:nvSpPr>
        <p:spPr>
          <a:xfrm>
            <a:off x="2955813" y="3940875"/>
            <a:ext cx="12376375" cy="43088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8" lvl="1" indent="-367029" algn="just">
              <a:lnSpc>
                <a:spcPts val="4759"/>
              </a:lnSpc>
              <a:buFont typeface="Arial"/>
              <a:buChar char="•"/>
            </a:pPr>
            <a:r>
              <a:rPr lang="en-US" sz="3399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High turnover reduces ROI in training (Sal &amp; Raja, 2016).</a:t>
            </a:r>
          </a:p>
          <a:p>
            <a:pPr marL="734058" lvl="1" indent="-367029" algn="just">
              <a:lnSpc>
                <a:spcPts val="4759"/>
              </a:lnSpc>
              <a:buFont typeface="Arial"/>
              <a:buChar char="•"/>
            </a:pPr>
            <a:r>
              <a:rPr lang="en-US" sz="3399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Skills gaps in digital and data-driven retailing (Gutterman, 2023).</a:t>
            </a:r>
          </a:p>
          <a:p>
            <a:pPr marL="734058" lvl="1" indent="-367029" algn="just">
              <a:lnSpc>
                <a:spcPts val="4759"/>
              </a:lnSpc>
              <a:buFont typeface="Arial"/>
              <a:buChar char="•"/>
            </a:pPr>
            <a:r>
              <a:rPr lang="en-US" sz="3399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Inconsistent quality of line-manager coaching across stores (Tesco, 2022).</a:t>
            </a:r>
          </a:p>
          <a:p>
            <a:pPr marL="734058" lvl="1" indent="-367029" algn="just">
              <a:lnSpc>
                <a:spcPts val="4759"/>
              </a:lnSpc>
              <a:buFont typeface="Arial"/>
              <a:buChar char="•"/>
            </a:pPr>
            <a:r>
              <a:rPr lang="en-US" sz="3399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Cross-cultural differences in learning engagement in global markets (Larsen, 2017).</a:t>
            </a:r>
          </a:p>
        </p:txBody>
      </p:sp>
    </p:spTree>
    <p:extLst>
      <p:ext uri="{BB962C8B-B14F-4D97-AF65-F5344CB8AC3E}">
        <p14:creationId xmlns:p14="http://schemas.microsoft.com/office/powerpoint/2010/main" val="42577358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F2F7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A00CC74-488B-308F-7BA9-36206A8A7A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AFFB5520-ADE1-AE23-5A93-13EB9AED500C}"/>
              </a:ext>
            </a:extLst>
          </p:cNvPr>
          <p:cNvSpPr/>
          <p:nvPr/>
        </p:nvSpPr>
        <p:spPr>
          <a:xfrm>
            <a:off x="-624614" y="6515100"/>
            <a:ext cx="7059478" cy="4114800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0" y="0"/>
                </a:moveTo>
                <a:lnTo>
                  <a:pt x="7059478" y="0"/>
                </a:lnTo>
                <a:lnTo>
                  <a:pt x="70594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6933D250-DA18-CE27-AA27-24214821544F}"/>
              </a:ext>
            </a:extLst>
          </p:cNvPr>
          <p:cNvSpPr/>
          <p:nvPr/>
        </p:nvSpPr>
        <p:spPr>
          <a:xfrm flipH="1" flipV="1">
            <a:off x="11924574" y="-357188"/>
            <a:ext cx="7059478" cy="4114800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7059477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7059477" y="0"/>
                </a:lnTo>
                <a:lnTo>
                  <a:pt x="7059477" y="41148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94DAB5FC-6B18-40F5-323D-7F1D3B12CE49}"/>
              </a:ext>
            </a:extLst>
          </p:cNvPr>
          <p:cNvSpPr/>
          <p:nvPr/>
        </p:nvSpPr>
        <p:spPr>
          <a:xfrm rot="-5002168">
            <a:off x="-1222246" y="-3356253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0" y="0"/>
                </a:moveTo>
                <a:lnTo>
                  <a:pt x="5987225" y="0"/>
                </a:lnTo>
                <a:lnTo>
                  <a:pt x="5987225" y="5998131"/>
                </a:lnTo>
                <a:lnTo>
                  <a:pt x="0" y="599813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F82B5441-BEC5-EEFE-65AB-2436C95000C9}"/>
              </a:ext>
            </a:extLst>
          </p:cNvPr>
          <p:cNvSpPr/>
          <p:nvPr/>
        </p:nvSpPr>
        <p:spPr>
          <a:xfrm rot="-5002168" flipH="1" flipV="1">
            <a:off x="14265687" y="7630834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5987226" y="5998132"/>
                </a:moveTo>
                <a:lnTo>
                  <a:pt x="0" y="5998132"/>
                </a:lnTo>
                <a:lnTo>
                  <a:pt x="0" y="0"/>
                </a:lnTo>
                <a:lnTo>
                  <a:pt x="5987226" y="0"/>
                </a:lnTo>
                <a:lnTo>
                  <a:pt x="5987226" y="5998132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D5932F93-BAB1-8B8E-1A23-86BBA25799F6}"/>
              </a:ext>
            </a:extLst>
          </p:cNvPr>
          <p:cNvSpPr/>
          <p:nvPr/>
        </p:nvSpPr>
        <p:spPr>
          <a:xfrm rot="7488824">
            <a:off x="-221065" y="7727724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8B5D6B38-9E88-D61F-BA3C-7D2CEEBCB734}"/>
              </a:ext>
            </a:extLst>
          </p:cNvPr>
          <p:cNvSpPr/>
          <p:nvPr/>
        </p:nvSpPr>
        <p:spPr>
          <a:xfrm rot="7488824">
            <a:off x="17178162" y="-1873476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735FAEBF-DB0A-6FB0-5717-C8F260CEFFE4}"/>
              </a:ext>
            </a:extLst>
          </p:cNvPr>
          <p:cNvSpPr txBox="1"/>
          <p:nvPr/>
        </p:nvSpPr>
        <p:spPr>
          <a:xfrm>
            <a:off x="3698823" y="1700212"/>
            <a:ext cx="10890353" cy="10156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6600" b="1" dirty="0">
                <a:solidFill>
                  <a:srgbClr val="0C3571"/>
                </a:solidFill>
                <a:latin typeface="Anantason Bold"/>
                <a:ea typeface="Anantason Bold"/>
                <a:cs typeface="Anantason Bold"/>
                <a:sym typeface="Anantason Bold"/>
              </a:rPr>
              <a:t>Recommendations </a:t>
            </a: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A5301F6A-D83E-4237-2A1B-095159A87A8E}"/>
              </a:ext>
            </a:extLst>
          </p:cNvPr>
          <p:cNvSpPr txBox="1"/>
          <p:nvPr/>
        </p:nvSpPr>
        <p:spPr>
          <a:xfrm>
            <a:off x="2955811" y="3352799"/>
            <a:ext cx="12376375" cy="4924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8" lvl="1" indent="-367029" algn="just">
              <a:lnSpc>
                <a:spcPts val="4759"/>
              </a:lnSpc>
              <a:buFont typeface="Arial"/>
              <a:buChar char="•"/>
            </a:pPr>
            <a:r>
              <a:rPr lang="en-US" sz="3399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Introduce AI-enabled </a:t>
            </a:r>
            <a:r>
              <a:rPr lang="en-US" sz="3399" dirty="0" err="1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personalised</a:t>
            </a:r>
            <a:r>
              <a:rPr lang="en-US" sz="3399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 learning pathways (Beydoun &amp; Saleh, 2023).</a:t>
            </a:r>
          </a:p>
          <a:p>
            <a:pPr marL="734058" lvl="1" indent="-367029" algn="just">
              <a:lnSpc>
                <a:spcPts val="4759"/>
              </a:lnSpc>
              <a:buFont typeface="Arial"/>
              <a:buChar char="•"/>
            </a:pPr>
            <a:r>
              <a:rPr lang="en-US" sz="3399" dirty="0" err="1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Standardise</a:t>
            </a:r>
            <a:r>
              <a:rPr lang="en-US" sz="3399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 store-level coaching through mandatory manager training (Sal &amp; Raja, 2016).</a:t>
            </a:r>
          </a:p>
          <a:p>
            <a:pPr marL="734058" lvl="1" indent="-367029" algn="just">
              <a:lnSpc>
                <a:spcPts val="4759"/>
              </a:lnSpc>
              <a:buFont typeface="Arial"/>
              <a:buChar char="•"/>
            </a:pPr>
            <a:r>
              <a:rPr lang="en-US" sz="3399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Strengthen digital skills training and certification (Gutterman, 2023).</a:t>
            </a:r>
          </a:p>
          <a:p>
            <a:pPr marL="734058" lvl="1" indent="-367029" algn="just">
              <a:lnSpc>
                <a:spcPts val="4759"/>
              </a:lnSpc>
              <a:buFont typeface="Arial"/>
              <a:buChar char="•"/>
            </a:pPr>
            <a:r>
              <a:rPr lang="en-US" sz="3399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Enhance retention by linking T&amp;D to clear career progression (Tesco, 2025).</a:t>
            </a:r>
          </a:p>
        </p:txBody>
      </p:sp>
    </p:spTree>
    <p:extLst>
      <p:ext uri="{BB962C8B-B14F-4D97-AF65-F5344CB8AC3E}">
        <p14:creationId xmlns:p14="http://schemas.microsoft.com/office/powerpoint/2010/main" val="15100947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F2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24614" y="6515100"/>
            <a:ext cx="7059478" cy="4114800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0" y="0"/>
                </a:moveTo>
                <a:lnTo>
                  <a:pt x="7059478" y="0"/>
                </a:lnTo>
                <a:lnTo>
                  <a:pt x="70594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H="1" flipV="1">
            <a:off x="11924574" y="-357188"/>
            <a:ext cx="7059478" cy="4114800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7059477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7059477" y="0"/>
                </a:lnTo>
                <a:lnTo>
                  <a:pt x="7059477" y="41148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5002168">
            <a:off x="-1222246" y="-3356253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0" y="0"/>
                </a:moveTo>
                <a:lnTo>
                  <a:pt x="5987225" y="0"/>
                </a:lnTo>
                <a:lnTo>
                  <a:pt x="5987225" y="5998131"/>
                </a:lnTo>
                <a:lnTo>
                  <a:pt x="0" y="599813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5002168" flipH="1" flipV="1">
            <a:off x="14265687" y="7630834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5987226" y="5998132"/>
                </a:moveTo>
                <a:lnTo>
                  <a:pt x="0" y="5998132"/>
                </a:lnTo>
                <a:lnTo>
                  <a:pt x="0" y="0"/>
                </a:lnTo>
                <a:lnTo>
                  <a:pt x="5987226" y="0"/>
                </a:lnTo>
                <a:lnTo>
                  <a:pt x="5987226" y="5998132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7488824">
            <a:off x="-221065" y="7727724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7488824">
            <a:off x="17178162" y="-1873476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3953415" y="1526538"/>
            <a:ext cx="10009291" cy="17184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446"/>
              </a:lnSpc>
            </a:pPr>
            <a:r>
              <a:rPr lang="en-US" sz="8000" b="1" dirty="0">
                <a:solidFill>
                  <a:srgbClr val="0C3571"/>
                </a:solidFill>
                <a:latin typeface="Anantason Bold"/>
                <a:ea typeface="Anantason Bold"/>
                <a:cs typeface="Anantason Bold"/>
                <a:sym typeface="Anantason Bold"/>
              </a:rPr>
              <a:t>Conclusion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866594" y="3424189"/>
            <a:ext cx="8670344" cy="49244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4759"/>
              </a:lnSpc>
            </a:pPr>
            <a:r>
              <a:rPr lang="en-US" sz="32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T&amp;D is central to Tesco’s operational and strategic success.</a:t>
            </a:r>
          </a:p>
          <a:p>
            <a:pPr algn="just">
              <a:lnSpc>
                <a:spcPts val="4759"/>
              </a:lnSpc>
            </a:pPr>
            <a:r>
              <a:rPr lang="en-US" sz="32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Strong programmes exist but require greater consistency (Tesco, 2022).</a:t>
            </a:r>
          </a:p>
          <a:p>
            <a:pPr algn="just">
              <a:lnSpc>
                <a:spcPts val="4759"/>
              </a:lnSpc>
            </a:pPr>
            <a:r>
              <a:rPr lang="en-US" sz="3200" dirty="0" err="1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Digitalisation</a:t>
            </a:r>
            <a:r>
              <a:rPr lang="en-US" sz="32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 demands new training priorities (Gutterman, 2023).</a:t>
            </a:r>
          </a:p>
          <a:p>
            <a:pPr algn="just">
              <a:lnSpc>
                <a:spcPts val="4759"/>
              </a:lnSpc>
            </a:pPr>
            <a:r>
              <a:rPr lang="en-US" sz="32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Recommendations aim to improve capability, engagement, and retention.</a:t>
            </a:r>
          </a:p>
        </p:txBody>
      </p:sp>
      <p:pic>
        <p:nvPicPr>
          <p:cNvPr id="3074" name="Picture 2" descr="Conclusion - Free icons">
            <a:extLst>
              <a:ext uri="{FF2B5EF4-FFF2-40B4-BE49-F238E27FC236}">
                <a16:creationId xmlns:a16="http://schemas.microsoft.com/office/drawing/2014/main" id="{4F0D3A1D-E2C4-156B-495C-D540A50E5D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03976" y="3424189"/>
            <a:ext cx="4809067" cy="4809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  <a:alpha val="37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EC02374-36FC-1C75-18B4-A74CA2CA01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F8B86EEF-B9BB-43DD-E779-675BBE2A397F}"/>
              </a:ext>
            </a:extLst>
          </p:cNvPr>
          <p:cNvSpPr/>
          <p:nvPr/>
        </p:nvSpPr>
        <p:spPr>
          <a:xfrm>
            <a:off x="-624614" y="6515100"/>
            <a:ext cx="7059478" cy="4114800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0" y="0"/>
                </a:moveTo>
                <a:lnTo>
                  <a:pt x="7059478" y="0"/>
                </a:lnTo>
                <a:lnTo>
                  <a:pt x="70594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FD169A1D-2D93-CB45-44D6-1E0232530C1F}"/>
              </a:ext>
            </a:extLst>
          </p:cNvPr>
          <p:cNvSpPr/>
          <p:nvPr/>
        </p:nvSpPr>
        <p:spPr>
          <a:xfrm flipH="1" flipV="1">
            <a:off x="11924574" y="-357188"/>
            <a:ext cx="7059478" cy="4114800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7059477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7059477" y="0"/>
                </a:lnTo>
                <a:lnTo>
                  <a:pt x="7059477" y="41148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EE6C3F39-4C2B-DBE3-1991-EEA2343BCB05}"/>
              </a:ext>
            </a:extLst>
          </p:cNvPr>
          <p:cNvSpPr/>
          <p:nvPr/>
        </p:nvSpPr>
        <p:spPr>
          <a:xfrm rot="-5002168">
            <a:off x="-1222246" y="-3356253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0" y="0"/>
                </a:moveTo>
                <a:lnTo>
                  <a:pt x="5987225" y="0"/>
                </a:lnTo>
                <a:lnTo>
                  <a:pt x="5987225" y="5998131"/>
                </a:lnTo>
                <a:lnTo>
                  <a:pt x="0" y="599813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7F30E7D5-F495-34A6-1A80-90074597B1AF}"/>
              </a:ext>
            </a:extLst>
          </p:cNvPr>
          <p:cNvSpPr/>
          <p:nvPr/>
        </p:nvSpPr>
        <p:spPr>
          <a:xfrm rot="-5002168" flipH="1" flipV="1">
            <a:off x="14265687" y="7630834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5987226" y="5998132"/>
                </a:moveTo>
                <a:lnTo>
                  <a:pt x="0" y="5998132"/>
                </a:lnTo>
                <a:lnTo>
                  <a:pt x="0" y="0"/>
                </a:lnTo>
                <a:lnTo>
                  <a:pt x="5987226" y="0"/>
                </a:lnTo>
                <a:lnTo>
                  <a:pt x="5987226" y="5998132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A01C7BA1-E972-B864-20F3-C8BCA3A73785}"/>
              </a:ext>
            </a:extLst>
          </p:cNvPr>
          <p:cNvSpPr/>
          <p:nvPr/>
        </p:nvSpPr>
        <p:spPr>
          <a:xfrm rot="7488824">
            <a:off x="-221065" y="7727724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B4EBEC9C-539D-1986-C720-76AF8F007863}"/>
              </a:ext>
            </a:extLst>
          </p:cNvPr>
          <p:cNvSpPr/>
          <p:nvPr/>
        </p:nvSpPr>
        <p:spPr>
          <a:xfrm rot="7488824">
            <a:off x="17178162" y="-1873476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C36E6BE6-921D-11CB-113F-F051EB046AD6}"/>
              </a:ext>
            </a:extLst>
          </p:cNvPr>
          <p:cNvSpPr txBox="1"/>
          <p:nvPr/>
        </p:nvSpPr>
        <p:spPr>
          <a:xfrm>
            <a:off x="4038600" y="1181100"/>
            <a:ext cx="10009291" cy="17184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446"/>
              </a:lnSpc>
            </a:pPr>
            <a:r>
              <a:rPr lang="en-US" sz="8000" b="1" dirty="0">
                <a:solidFill>
                  <a:srgbClr val="0C3571"/>
                </a:solidFill>
                <a:latin typeface="Anantason Bold"/>
                <a:ea typeface="Anantason Bold"/>
                <a:cs typeface="Anantason Bold"/>
                <a:sym typeface="Anantason Bold"/>
              </a:rPr>
              <a:t>References </a:t>
            </a: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9EE7977C-C326-67E3-D00D-227D3D180CC0}"/>
              </a:ext>
            </a:extLst>
          </p:cNvPr>
          <p:cNvSpPr txBox="1"/>
          <p:nvPr/>
        </p:nvSpPr>
        <p:spPr>
          <a:xfrm>
            <a:off x="1981200" y="2857500"/>
            <a:ext cx="15011400" cy="55399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6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Abdelazim, Z. (2022). Organisation Behavior-TESCO Case. Available at SSRN 4453477.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Alam, S. and Raut-Roy, U., (2019). Evaluating the Effectiveness of Reward Strategy at Tesco. Indian Journal of Industrial Relations, 55(1), pp.105-120.</a:t>
            </a:r>
          </a:p>
          <a:p>
            <a:pPr algn="just">
              <a:lnSpc>
                <a:spcPct val="150000"/>
              </a:lnSpc>
            </a:pPr>
            <a:r>
              <a:rPr lang="en-US" sz="1600" dirty="0" err="1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Awadari</a:t>
            </a:r>
            <a:r>
              <a:rPr lang="en-US" sz="16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, A.C. and Kanwal, S., (2019). Employee participation in organizational change: A case of Tesco PLC. International Journal of Financial, Accounting, and Management, 1(2), pp.91-99.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Beydoun, A.R. and Saleh, R.F., (2023). Literature review on training and development in work setting. BAU Journal-Society, Culture and Human </a:t>
            </a:r>
            <a:r>
              <a:rPr lang="en-US" sz="1600" dirty="0" err="1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Behaviour</a:t>
            </a:r>
            <a:r>
              <a:rPr lang="en-US" sz="16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, 4(2), p.13.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Gutterman, A.S. (2023). Training and development. Available at SSRN 4555407.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Larsen, H.H. (2017). Key issues in training and development. In Policy and practice in European human resource management (pp. 107-121). Routledge.</a:t>
            </a:r>
          </a:p>
          <a:p>
            <a:pPr algn="just">
              <a:lnSpc>
                <a:spcPct val="150000"/>
              </a:lnSpc>
            </a:pPr>
            <a:r>
              <a:rPr lang="en-US" sz="1600" dirty="0" err="1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Rosnizam</a:t>
            </a:r>
            <a:r>
              <a:rPr lang="en-US" sz="16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, M.R.A.B., Kee, D.M.H., Akhir, M.E.H.B.M., </a:t>
            </a:r>
            <a:r>
              <a:rPr lang="en-US" sz="1600" dirty="0" err="1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Shahqira</a:t>
            </a:r>
            <a:r>
              <a:rPr lang="en-US" sz="16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, M., Yusoff, M.A.H.B.M., Budiman, R.S. and Alajmi, A.M., (2020). Market opportunities and challenges: A case study of Tesco. Journal of the community development in Asia, 3(2), pp.18-27.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Sal, A. and Raja, M., (2016). The impact of training and development on employees performance and productivity. International Journal of Management Sciences and Business Research, 5(7).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Tesco. (2022) Tesco 14 full [PDF]. Available at: https://colbournecollege.weebly.com/uploads/2/3/7/9/23793496/tesco_14_full.pdf (Accessed: 8 Dec. 2025).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Tesco. (2024). Training and development. [online] Available at: https://kariera.itesco.cz/en/training-and-development/ [Accessed 8 Dec. 2025]. 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solidFill>
                  <a:srgbClr val="0C3571"/>
                </a:solidFill>
                <a:latin typeface="Cloud"/>
                <a:ea typeface="Cloud"/>
                <a:cs typeface="Cloud"/>
                <a:sym typeface="Cloud"/>
              </a:rPr>
              <a:t>Tesco. (2025). Career development and opportunities. [online] Available at: https://www.tesco.com/careers/en-GB/our-culture/why-work-here/career-development-opportunities?srsltid=AfmBOopd0HKMXZkWq6BqKzkHmkf0FqCB1jXLBB29CpegFYy-mKySOUEG [Accessed 8 Dec. 2025].</a:t>
            </a:r>
          </a:p>
        </p:txBody>
      </p:sp>
    </p:spTree>
    <p:extLst>
      <p:ext uri="{BB962C8B-B14F-4D97-AF65-F5344CB8AC3E}">
        <p14:creationId xmlns:p14="http://schemas.microsoft.com/office/powerpoint/2010/main" val="1462827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798</Words>
  <Application>Microsoft Office PowerPoint</Application>
  <PresentationFormat>Custom</PresentationFormat>
  <Paragraphs>56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Anantason Bold</vt:lpstr>
      <vt:lpstr>Calibri</vt:lpstr>
      <vt:lpstr>Cloud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Modern Futuristic Presentation</dc:title>
  <cp:revision>1</cp:revision>
  <dcterms:created xsi:type="dcterms:W3CDTF">2006-08-16T00:00:00Z</dcterms:created>
  <dcterms:modified xsi:type="dcterms:W3CDTF">2025-12-08T15:46:06Z</dcterms:modified>
  <dc:identifier>DAG2mN6gwMc</dc:identifier>
</cp:coreProperties>
</file>