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D07E12-2E2B-30D3-D090-58F34C7BB84C}" v="12" dt="2022-03-08T19:54:22.448"/>
    <p1510:client id="{D508BA01-D5A7-647C-3582-F059402B7D41}" v="852" dt="2022-03-09T14:45:34.140"/>
    <p1510:client id="{EA3C4982-6BA0-4A7C-B4EB-97FDD7C57AA9}" v="2125" dt="2022-03-08T19:53:28.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B25556-6B20-40CE-A9A7-08E989773AFC}" type="doc">
      <dgm:prSet loTypeId="urn:microsoft.com/office/officeart/2016/7/layout/AccentHomeChevronProcess" loCatId="process" qsTypeId="urn:microsoft.com/office/officeart/2005/8/quickstyle/simple4" qsCatId="simple" csTypeId="urn:microsoft.com/office/officeart/2005/8/colors/colorful1" csCatId="colorful"/>
      <dgm:spPr/>
      <dgm:t>
        <a:bodyPr/>
        <a:lstStyle/>
        <a:p>
          <a:endParaRPr lang="en-US"/>
        </a:p>
      </dgm:t>
    </dgm:pt>
    <dgm:pt modelId="{7EBBBA98-05C1-4B9C-8F63-9C62914894BC}">
      <dgm:prSet/>
      <dgm:spPr/>
      <dgm:t>
        <a:bodyPr/>
        <a:lstStyle/>
        <a:p>
          <a:r>
            <a:rPr lang="en-US"/>
            <a:t>2014</a:t>
          </a:r>
        </a:p>
      </dgm:t>
    </dgm:pt>
    <dgm:pt modelId="{5EEF1602-86F8-4B45-9140-A371FF6D6A6D}" type="parTrans" cxnId="{7EE1112A-79FF-4EE6-8BA3-53109C291E1F}">
      <dgm:prSet/>
      <dgm:spPr/>
      <dgm:t>
        <a:bodyPr/>
        <a:lstStyle/>
        <a:p>
          <a:endParaRPr lang="en-US"/>
        </a:p>
      </dgm:t>
    </dgm:pt>
    <dgm:pt modelId="{4ABF4BDE-C724-475E-AAF4-4C0575BC6B53}" type="sibTrans" cxnId="{7EE1112A-79FF-4EE6-8BA3-53109C291E1F}">
      <dgm:prSet/>
      <dgm:spPr/>
      <dgm:t>
        <a:bodyPr/>
        <a:lstStyle/>
        <a:p>
          <a:endParaRPr lang="en-US"/>
        </a:p>
      </dgm:t>
    </dgm:pt>
    <dgm:pt modelId="{B9BF5667-EF35-4245-8A2A-32EF80512160}">
      <dgm:prSet/>
      <dgm:spPr/>
      <dgm:t>
        <a:bodyPr/>
        <a:lstStyle/>
        <a:p>
          <a:r>
            <a:rPr lang="en-US"/>
            <a:t>International Journal of Education and Development using Information and Communication Technology (IJEDICT), 2014, Vol. 10, Issue 4, pp. 21-30</a:t>
          </a:r>
        </a:p>
      </dgm:t>
    </dgm:pt>
    <dgm:pt modelId="{7D650507-E8BC-4FC7-96FE-7445FAC9B3D1}" type="parTrans" cxnId="{D5FDE655-342C-4C77-85D5-9C496C4F7AB3}">
      <dgm:prSet/>
      <dgm:spPr/>
      <dgm:t>
        <a:bodyPr/>
        <a:lstStyle/>
        <a:p>
          <a:endParaRPr lang="en-US"/>
        </a:p>
      </dgm:t>
    </dgm:pt>
    <dgm:pt modelId="{89053B93-0755-44F8-B715-EC54B409229E}" type="sibTrans" cxnId="{D5FDE655-342C-4C77-85D5-9C496C4F7AB3}">
      <dgm:prSet/>
      <dgm:spPr/>
      <dgm:t>
        <a:bodyPr/>
        <a:lstStyle/>
        <a:p>
          <a:endParaRPr lang="en-US"/>
        </a:p>
      </dgm:t>
    </dgm:pt>
    <dgm:pt modelId="{E6818DB9-2450-4CCA-9D51-85460A0D4CD4}">
      <dgm:prSet/>
      <dgm:spPr/>
      <dgm:t>
        <a:bodyPr/>
        <a:lstStyle/>
        <a:p>
          <a:r>
            <a:rPr lang="en-US"/>
            <a:t>2015</a:t>
          </a:r>
        </a:p>
      </dgm:t>
    </dgm:pt>
    <dgm:pt modelId="{C2917757-49EC-48EC-9E92-9094D317CD3A}" type="parTrans" cxnId="{2F0E9DC7-328F-4DC3-BEFF-46CBF54EE5FB}">
      <dgm:prSet/>
      <dgm:spPr/>
      <dgm:t>
        <a:bodyPr/>
        <a:lstStyle/>
        <a:p>
          <a:endParaRPr lang="en-US"/>
        </a:p>
      </dgm:t>
    </dgm:pt>
    <dgm:pt modelId="{FA8B1E3D-D7F5-4C6A-AFDF-BD6F76637941}" type="sibTrans" cxnId="{2F0E9DC7-328F-4DC3-BEFF-46CBF54EE5FB}">
      <dgm:prSet/>
      <dgm:spPr/>
      <dgm:t>
        <a:bodyPr/>
        <a:lstStyle/>
        <a:p>
          <a:endParaRPr lang="en-US"/>
        </a:p>
      </dgm:t>
    </dgm:pt>
    <dgm:pt modelId="{A2462DB1-058D-4355-B9D3-96CDFF278201}">
      <dgm:prSet/>
      <dgm:spPr/>
      <dgm:t>
        <a:bodyPr/>
        <a:lstStyle/>
        <a:p>
          <a:r>
            <a:rPr lang="en-US"/>
            <a:t>Research in Learning Technology Vol. 23</a:t>
          </a:r>
        </a:p>
      </dgm:t>
    </dgm:pt>
    <dgm:pt modelId="{BE9F8B23-9F8B-4F63-A2D6-E7508670FF59}" type="parTrans" cxnId="{95B928CF-24DC-42C5-BBC1-9E5D8401EC44}">
      <dgm:prSet/>
      <dgm:spPr/>
      <dgm:t>
        <a:bodyPr/>
        <a:lstStyle/>
        <a:p>
          <a:endParaRPr lang="en-US"/>
        </a:p>
      </dgm:t>
    </dgm:pt>
    <dgm:pt modelId="{B8AE970A-6DB8-4E46-9A36-8CD8641544C7}" type="sibTrans" cxnId="{95B928CF-24DC-42C5-BBC1-9E5D8401EC44}">
      <dgm:prSet/>
      <dgm:spPr/>
      <dgm:t>
        <a:bodyPr/>
        <a:lstStyle/>
        <a:p>
          <a:endParaRPr lang="en-US"/>
        </a:p>
      </dgm:t>
    </dgm:pt>
    <dgm:pt modelId="{C8699457-0715-4A16-96A9-B5D3A4F137B2}">
      <dgm:prSet/>
      <dgm:spPr/>
      <dgm:t>
        <a:bodyPr/>
        <a:lstStyle/>
        <a:p>
          <a:r>
            <a:rPr lang="en-US"/>
            <a:t>1 Jan. 2020</a:t>
          </a:r>
        </a:p>
      </dgm:t>
    </dgm:pt>
    <dgm:pt modelId="{9834BDD5-8FFB-4A42-94BE-1D92517DE801}" type="parTrans" cxnId="{A2DB8107-CB07-42EB-A0A7-9D755320743D}">
      <dgm:prSet/>
      <dgm:spPr/>
      <dgm:t>
        <a:bodyPr/>
        <a:lstStyle/>
        <a:p>
          <a:endParaRPr lang="en-US"/>
        </a:p>
      </dgm:t>
    </dgm:pt>
    <dgm:pt modelId="{13F01D06-E17C-4DD2-8424-1E31A6E4F76B}" type="sibTrans" cxnId="{A2DB8107-CB07-42EB-A0A7-9D755320743D}">
      <dgm:prSet/>
      <dgm:spPr/>
      <dgm:t>
        <a:bodyPr/>
        <a:lstStyle/>
        <a:p>
          <a:endParaRPr lang="en-US"/>
        </a:p>
      </dgm:t>
    </dgm:pt>
    <dgm:pt modelId="{BE14C6BE-4540-4945-B22B-9F76002AA5A8}">
      <dgm:prSet/>
      <dgm:spPr/>
      <dgm:t>
        <a:bodyPr/>
        <a:lstStyle/>
        <a:p>
          <a:r>
            <a:rPr lang="en-US"/>
            <a:t>The Delta Kappa Gamma bulletin, 2020-01-01, Vol.86 (4), p.28-34</a:t>
          </a:r>
        </a:p>
      </dgm:t>
    </dgm:pt>
    <dgm:pt modelId="{6C95B2D8-6102-4B67-9F25-D3789B698991}" type="parTrans" cxnId="{B7A04839-0344-48C5-92D1-4C180688D117}">
      <dgm:prSet/>
      <dgm:spPr/>
      <dgm:t>
        <a:bodyPr/>
        <a:lstStyle/>
        <a:p>
          <a:endParaRPr lang="en-US"/>
        </a:p>
      </dgm:t>
    </dgm:pt>
    <dgm:pt modelId="{826E3929-2475-4E48-8500-BF3AA724324E}" type="sibTrans" cxnId="{B7A04839-0344-48C5-92D1-4C180688D117}">
      <dgm:prSet/>
      <dgm:spPr/>
      <dgm:t>
        <a:bodyPr/>
        <a:lstStyle/>
        <a:p>
          <a:endParaRPr lang="en-US"/>
        </a:p>
      </dgm:t>
    </dgm:pt>
    <dgm:pt modelId="{4C1E1497-9AC1-42CD-A356-2C0CA708901D}" type="pres">
      <dgm:prSet presAssocID="{D9B25556-6B20-40CE-A9A7-08E989773AFC}" presName="Name0" presStyleCnt="0">
        <dgm:presLayoutVars>
          <dgm:animLvl val="lvl"/>
          <dgm:resizeHandles val="exact"/>
        </dgm:presLayoutVars>
      </dgm:prSet>
      <dgm:spPr/>
    </dgm:pt>
    <dgm:pt modelId="{0CD466AC-A85B-429E-97A7-9B59C1E697BE}" type="pres">
      <dgm:prSet presAssocID="{7EBBBA98-05C1-4B9C-8F63-9C62914894BC}" presName="composite" presStyleCnt="0"/>
      <dgm:spPr/>
    </dgm:pt>
    <dgm:pt modelId="{5EC9249E-D464-4FDF-805B-3623DA075D0D}" type="pres">
      <dgm:prSet presAssocID="{7EBBBA98-05C1-4B9C-8F63-9C62914894BC}" presName="L" presStyleLbl="solidFgAcc1" presStyleIdx="0" presStyleCnt="3">
        <dgm:presLayoutVars>
          <dgm:chMax val="0"/>
          <dgm:chPref val="0"/>
        </dgm:presLayoutVars>
      </dgm:prSet>
      <dgm:spPr/>
    </dgm:pt>
    <dgm:pt modelId="{C17BF2F6-C072-4B14-99D6-239C5EA67B54}" type="pres">
      <dgm:prSet presAssocID="{7EBBBA98-05C1-4B9C-8F63-9C62914894BC}" presName="parTx" presStyleLbl="alignNode1" presStyleIdx="0" presStyleCnt="3">
        <dgm:presLayoutVars>
          <dgm:chMax val="0"/>
          <dgm:chPref val="0"/>
          <dgm:bulletEnabled val="1"/>
        </dgm:presLayoutVars>
      </dgm:prSet>
      <dgm:spPr/>
    </dgm:pt>
    <dgm:pt modelId="{B63127DE-51EA-4F87-A583-ACBAE08C448A}" type="pres">
      <dgm:prSet presAssocID="{7EBBBA98-05C1-4B9C-8F63-9C62914894BC}" presName="desTx" presStyleLbl="revTx" presStyleIdx="0" presStyleCnt="3">
        <dgm:presLayoutVars>
          <dgm:chMax val="0"/>
          <dgm:chPref val="0"/>
          <dgm:bulletEnabled val="1"/>
        </dgm:presLayoutVars>
      </dgm:prSet>
      <dgm:spPr/>
    </dgm:pt>
    <dgm:pt modelId="{03C9A32E-9BA3-4E54-8262-C4BDAAB37549}" type="pres">
      <dgm:prSet presAssocID="{7EBBBA98-05C1-4B9C-8F63-9C62914894BC}" presName="EmptyPlaceHolder" presStyleCnt="0"/>
      <dgm:spPr/>
    </dgm:pt>
    <dgm:pt modelId="{68DA8FD4-39A9-4C2E-8E68-D0F52D44FD3C}" type="pres">
      <dgm:prSet presAssocID="{4ABF4BDE-C724-475E-AAF4-4C0575BC6B53}" presName="space" presStyleCnt="0"/>
      <dgm:spPr/>
    </dgm:pt>
    <dgm:pt modelId="{A2619751-048D-480F-B047-B4B5D3180D28}" type="pres">
      <dgm:prSet presAssocID="{E6818DB9-2450-4CCA-9D51-85460A0D4CD4}" presName="composite" presStyleCnt="0"/>
      <dgm:spPr/>
    </dgm:pt>
    <dgm:pt modelId="{FCFCFF8F-BF23-410F-9319-F7A700C4EF2E}" type="pres">
      <dgm:prSet presAssocID="{E6818DB9-2450-4CCA-9D51-85460A0D4CD4}" presName="L" presStyleLbl="solidFgAcc1" presStyleIdx="1" presStyleCnt="3">
        <dgm:presLayoutVars>
          <dgm:chMax val="0"/>
          <dgm:chPref val="0"/>
        </dgm:presLayoutVars>
      </dgm:prSet>
      <dgm:spPr/>
    </dgm:pt>
    <dgm:pt modelId="{71892B2F-8A66-46BC-AD61-982E44CA674F}" type="pres">
      <dgm:prSet presAssocID="{E6818DB9-2450-4CCA-9D51-85460A0D4CD4}" presName="parTx" presStyleLbl="alignNode1" presStyleIdx="1" presStyleCnt="3">
        <dgm:presLayoutVars>
          <dgm:chMax val="0"/>
          <dgm:chPref val="0"/>
          <dgm:bulletEnabled val="1"/>
        </dgm:presLayoutVars>
      </dgm:prSet>
      <dgm:spPr/>
    </dgm:pt>
    <dgm:pt modelId="{DEEFD35E-2CB3-4124-92CD-4FF1AA8990C4}" type="pres">
      <dgm:prSet presAssocID="{E6818DB9-2450-4CCA-9D51-85460A0D4CD4}" presName="desTx" presStyleLbl="revTx" presStyleIdx="1" presStyleCnt="3">
        <dgm:presLayoutVars>
          <dgm:chMax val="0"/>
          <dgm:chPref val="0"/>
          <dgm:bulletEnabled val="1"/>
        </dgm:presLayoutVars>
      </dgm:prSet>
      <dgm:spPr/>
    </dgm:pt>
    <dgm:pt modelId="{A5F6C947-5AAF-4E40-B7C5-4161E4253093}" type="pres">
      <dgm:prSet presAssocID="{E6818DB9-2450-4CCA-9D51-85460A0D4CD4}" presName="EmptyPlaceHolder" presStyleCnt="0"/>
      <dgm:spPr/>
    </dgm:pt>
    <dgm:pt modelId="{F7690B18-9F5C-45FE-AFA8-DDE1FF7AA7F6}" type="pres">
      <dgm:prSet presAssocID="{FA8B1E3D-D7F5-4C6A-AFDF-BD6F76637941}" presName="space" presStyleCnt="0"/>
      <dgm:spPr/>
    </dgm:pt>
    <dgm:pt modelId="{D7D30562-343C-4659-BCD3-178CE62D8E55}" type="pres">
      <dgm:prSet presAssocID="{C8699457-0715-4A16-96A9-B5D3A4F137B2}" presName="composite" presStyleCnt="0"/>
      <dgm:spPr/>
    </dgm:pt>
    <dgm:pt modelId="{9AC7F0AC-BF0E-42A2-8C9E-4F3DC15F24FE}" type="pres">
      <dgm:prSet presAssocID="{C8699457-0715-4A16-96A9-B5D3A4F137B2}" presName="L" presStyleLbl="solidFgAcc1" presStyleIdx="2" presStyleCnt="3">
        <dgm:presLayoutVars>
          <dgm:chMax val="0"/>
          <dgm:chPref val="0"/>
        </dgm:presLayoutVars>
      </dgm:prSet>
      <dgm:spPr/>
    </dgm:pt>
    <dgm:pt modelId="{48600DF6-F370-450F-B7F7-830E1C4D292C}" type="pres">
      <dgm:prSet presAssocID="{C8699457-0715-4A16-96A9-B5D3A4F137B2}" presName="parTx" presStyleLbl="alignNode1" presStyleIdx="2" presStyleCnt="3">
        <dgm:presLayoutVars>
          <dgm:chMax val="0"/>
          <dgm:chPref val="0"/>
          <dgm:bulletEnabled val="1"/>
        </dgm:presLayoutVars>
      </dgm:prSet>
      <dgm:spPr/>
    </dgm:pt>
    <dgm:pt modelId="{C5B3E564-494E-42E2-A76C-07E8CE940062}" type="pres">
      <dgm:prSet presAssocID="{C8699457-0715-4A16-96A9-B5D3A4F137B2}" presName="desTx" presStyleLbl="revTx" presStyleIdx="2" presStyleCnt="3">
        <dgm:presLayoutVars>
          <dgm:chMax val="0"/>
          <dgm:chPref val="0"/>
          <dgm:bulletEnabled val="1"/>
        </dgm:presLayoutVars>
      </dgm:prSet>
      <dgm:spPr/>
    </dgm:pt>
    <dgm:pt modelId="{F4DF31E5-A0E2-482B-8700-BEBFCC1FB12D}" type="pres">
      <dgm:prSet presAssocID="{C8699457-0715-4A16-96A9-B5D3A4F137B2}" presName="EmptyPlaceHolder" presStyleCnt="0"/>
      <dgm:spPr/>
    </dgm:pt>
  </dgm:ptLst>
  <dgm:cxnLst>
    <dgm:cxn modelId="{A2DB8107-CB07-42EB-A0A7-9D755320743D}" srcId="{D9B25556-6B20-40CE-A9A7-08E989773AFC}" destId="{C8699457-0715-4A16-96A9-B5D3A4F137B2}" srcOrd="2" destOrd="0" parTransId="{9834BDD5-8FFB-4A42-94BE-1D92517DE801}" sibTransId="{13F01D06-E17C-4DD2-8424-1E31A6E4F76B}"/>
    <dgm:cxn modelId="{7EE1112A-79FF-4EE6-8BA3-53109C291E1F}" srcId="{D9B25556-6B20-40CE-A9A7-08E989773AFC}" destId="{7EBBBA98-05C1-4B9C-8F63-9C62914894BC}" srcOrd="0" destOrd="0" parTransId="{5EEF1602-86F8-4B45-9140-A371FF6D6A6D}" sibTransId="{4ABF4BDE-C724-475E-AAF4-4C0575BC6B53}"/>
    <dgm:cxn modelId="{B7A04839-0344-48C5-92D1-4C180688D117}" srcId="{C8699457-0715-4A16-96A9-B5D3A4F137B2}" destId="{BE14C6BE-4540-4945-B22B-9F76002AA5A8}" srcOrd="0" destOrd="0" parTransId="{6C95B2D8-6102-4B67-9F25-D3789B698991}" sibTransId="{826E3929-2475-4E48-8500-BF3AA724324E}"/>
    <dgm:cxn modelId="{455EA260-59AB-4954-9D44-2F13F9890954}" type="presOf" srcId="{BE14C6BE-4540-4945-B22B-9F76002AA5A8}" destId="{C5B3E564-494E-42E2-A76C-07E8CE940062}" srcOrd="0" destOrd="0" presId="urn:microsoft.com/office/officeart/2016/7/layout/AccentHomeChevronProcess"/>
    <dgm:cxn modelId="{C5C2626E-9AAA-4CBC-8166-9FFCD1A6D4C4}" type="presOf" srcId="{C8699457-0715-4A16-96A9-B5D3A4F137B2}" destId="{48600DF6-F370-450F-B7F7-830E1C4D292C}" srcOrd="0" destOrd="0" presId="urn:microsoft.com/office/officeart/2016/7/layout/AccentHomeChevronProcess"/>
    <dgm:cxn modelId="{D5FDE655-342C-4C77-85D5-9C496C4F7AB3}" srcId="{7EBBBA98-05C1-4B9C-8F63-9C62914894BC}" destId="{B9BF5667-EF35-4245-8A2A-32EF80512160}" srcOrd="0" destOrd="0" parTransId="{7D650507-E8BC-4FC7-96FE-7445FAC9B3D1}" sibTransId="{89053B93-0755-44F8-B715-EC54B409229E}"/>
    <dgm:cxn modelId="{376EF982-3A2D-4146-BA95-29321CACDE14}" type="presOf" srcId="{D9B25556-6B20-40CE-A9A7-08E989773AFC}" destId="{4C1E1497-9AC1-42CD-A356-2C0CA708901D}" srcOrd="0" destOrd="0" presId="urn:microsoft.com/office/officeart/2016/7/layout/AccentHomeChevronProcess"/>
    <dgm:cxn modelId="{FB7985C5-DC16-43F5-8E02-C8ED5FCC80AC}" type="presOf" srcId="{E6818DB9-2450-4CCA-9D51-85460A0D4CD4}" destId="{71892B2F-8A66-46BC-AD61-982E44CA674F}" srcOrd="0" destOrd="0" presId="urn:microsoft.com/office/officeart/2016/7/layout/AccentHomeChevronProcess"/>
    <dgm:cxn modelId="{2F0E9DC7-328F-4DC3-BEFF-46CBF54EE5FB}" srcId="{D9B25556-6B20-40CE-A9A7-08E989773AFC}" destId="{E6818DB9-2450-4CCA-9D51-85460A0D4CD4}" srcOrd="1" destOrd="0" parTransId="{C2917757-49EC-48EC-9E92-9094D317CD3A}" sibTransId="{FA8B1E3D-D7F5-4C6A-AFDF-BD6F76637941}"/>
    <dgm:cxn modelId="{95B928CF-24DC-42C5-BBC1-9E5D8401EC44}" srcId="{E6818DB9-2450-4CCA-9D51-85460A0D4CD4}" destId="{A2462DB1-058D-4355-B9D3-96CDFF278201}" srcOrd="0" destOrd="0" parTransId="{BE9F8B23-9F8B-4F63-A2D6-E7508670FF59}" sibTransId="{B8AE970A-6DB8-4E46-9A36-8CD8641544C7}"/>
    <dgm:cxn modelId="{C645CBDF-BCD6-44C2-9F90-626685B3C4AC}" type="presOf" srcId="{B9BF5667-EF35-4245-8A2A-32EF80512160}" destId="{B63127DE-51EA-4F87-A583-ACBAE08C448A}" srcOrd="0" destOrd="0" presId="urn:microsoft.com/office/officeart/2016/7/layout/AccentHomeChevronProcess"/>
    <dgm:cxn modelId="{6AA802E9-7217-4312-BCFA-DC28F0827AE7}" type="presOf" srcId="{7EBBBA98-05C1-4B9C-8F63-9C62914894BC}" destId="{C17BF2F6-C072-4B14-99D6-239C5EA67B54}" srcOrd="0" destOrd="0" presId="urn:microsoft.com/office/officeart/2016/7/layout/AccentHomeChevronProcess"/>
    <dgm:cxn modelId="{E36339F2-DD85-46E6-9A87-33F99DC6BD16}" type="presOf" srcId="{A2462DB1-058D-4355-B9D3-96CDFF278201}" destId="{DEEFD35E-2CB3-4124-92CD-4FF1AA8990C4}" srcOrd="0" destOrd="0" presId="urn:microsoft.com/office/officeart/2016/7/layout/AccentHomeChevronProcess"/>
    <dgm:cxn modelId="{F7E9A4A2-76E6-4DB4-948B-4957F9C27356}" type="presParOf" srcId="{4C1E1497-9AC1-42CD-A356-2C0CA708901D}" destId="{0CD466AC-A85B-429E-97A7-9B59C1E697BE}" srcOrd="0" destOrd="0" presId="urn:microsoft.com/office/officeart/2016/7/layout/AccentHomeChevronProcess"/>
    <dgm:cxn modelId="{5B2539CD-F218-42C5-A906-234F6319A15D}" type="presParOf" srcId="{0CD466AC-A85B-429E-97A7-9B59C1E697BE}" destId="{5EC9249E-D464-4FDF-805B-3623DA075D0D}" srcOrd="0" destOrd="0" presId="urn:microsoft.com/office/officeart/2016/7/layout/AccentHomeChevronProcess"/>
    <dgm:cxn modelId="{3A4D1F3F-79BD-4E7B-B7DD-D579CC7692B3}" type="presParOf" srcId="{0CD466AC-A85B-429E-97A7-9B59C1E697BE}" destId="{C17BF2F6-C072-4B14-99D6-239C5EA67B54}" srcOrd="1" destOrd="0" presId="urn:microsoft.com/office/officeart/2016/7/layout/AccentHomeChevronProcess"/>
    <dgm:cxn modelId="{5AFA66E0-DB34-48E9-89A5-B9CD3143458F}" type="presParOf" srcId="{0CD466AC-A85B-429E-97A7-9B59C1E697BE}" destId="{B63127DE-51EA-4F87-A583-ACBAE08C448A}" srcOrd="2" destOrd="0" presId="urn:microsoft.com/office/officeart/2016/7/layout/AccentHomeChevronProcess"/>
    <dgm:cxn modelId="{470A66E2-7BD1-457A-AF8C-BF07787C080C}" type="presParOf" srcId="{0CD466AC-A85B-429E-97A7-9B59C1E697BE}" destId="{03C9A32E-9BA3-4E54-8262-C4BDAAB37549}" srcOrd="3" destOrd="0" presId="urn:microsoft.com/office/officeart/2016/7/layout/AccentHomeChevronProcess"/>
    <dgm:cxn modelId="{6E01BD6F-F8C0-4B84-A9AF-23C1BDDD2D46}" type="presParOf" srcId="{4C1E1497-9AC1-42CD-A356-2C0CA708901D}" destId="{68DA8FD4-39A9-4C2E-8E68-D0F52D44FD3C}" srcOrd="1" destOrd="0" presId="urn:microsoft.com/office/officeart/2016/7/layout/AccentHomeChevronProcess"/>
    <dgm:cxn modelId="{28A36A08-86F5-44E6-8644-80E873EC90B3}" type="presParOf" srcId="{4C1E1497-9AC1-42CD-A356-2C0CA708901D}" destId="{A2619751-048D-480F-B047-B4B5D3180D28}" srcOrd="2" destOrd="0" presId="urn:microsoft.com/office/officeart/2016/7/layout/AccentHomeChevronProcess"/>
    <dgm:cxn modelId="{26FE1115-3AA9-4285-BE46-AB697DA08C35}" type="presParOf" srcId="{A2619751-048D-480F-B047-B4B5D3180D28}" destId="{FCFCFF8F-BF23-410F-9319-F7A700C4EF2E}" srcOrd="0" destOrd="0" presId="urn:microsoft.com/office/officeart/2016/7/layout/AccentHomeChevronProcess"/>
    <dgm:cxn modelId="{83583C7D-15FA-4C29-9944-D7DC6690E05C}" type="presParOf" srcId="{A2619751-048D-480F-B047-B4B5D3180D28}" destId="{71892B2F-8A66-46BC-AD61-982E44CA674F}" srcOrd="1" destOrd="0" presId="urn:microsoft.com/office/officeart/2016/7/layout/AccentHomeChevronProcess"/>
    <dgm:cxn modelId="{CB2A19FA-293D-4C9B-A5FD-6E425692F83C}" type="presParOf" srcId="{A2619751-048D-480F-B047-B4B5D3180D28}" destId="{DEEFD35E-2CB3-4124-92CD-4FF1AA8990C4}" srcOrd="2" destOrd="0" presId="urn:microsoft.com/office/officeart/2016/7/layout/AccentHomeChevronProcess"/>
    <dgm:cxn modelId="{9A1E6B71-B753-4FB0-B6DB-FE2111FF62DE}" type="presParOf" srcId="{A2619751-048D-480F-B047-B4B5D3180D28}" destId="{A5F6C947-5AAF-4E40-B7C5-4161E4253093}" srcOrd="3" destOrd="0" presId="urn:microsoft.com/office/officeart/2016/7/layout/AccentHomeChevronProcess"/>
    <dgm:cxn modelId="{6A3F4498-6BE8-43E9-921B-54FB2104BDDA}" type="presParOf" srcId="{4C1E1497-9AC1-42CD-A356-2C0CA708901D}" destId="{F7690B18-9F5C-45FE-AFA8-DDE1FF7AA7F6}" srcOrd="3" destOrd="0" presId="urn:microsoft.com/office/officeart/2016/7/layout/AccentHomeChevronProcess"/>
    <dgm:cxn modelId="{2AFCF71B-3065-457B-AFC2-C7D172EAEFF9}" type="presParOf" srcId="{4C1E1497-9AC1-42CD-A356-2C0CA708901D}" destId="{D7D30562-343C-4659-BCD3-178CE62D8E55}" srcOrd="4" destOrd="0" presId="urn:microsoft.com/office/officeart/2016/7/layout/AccentHomeChevronProcess"/>
    <dgm:cxn modelId="{741448F5-D9A3-4003-BEEC-F7A040186917}" type="presParOf" srcId="{D7D30562-343C-4659-BCD3-178CE62D8E55}" destId="{9AC7F0AC-BF0E-42A2-8C9E-4F3DC15F24FE}" srcOrd="0" destOrd="0" presId="urn:microsoft.com/office/officeart/2016/7/layout/AccentHomeChevronProcess"/>
    <dgm:cxn modelId="{E0BD660A-6FA1-411B-BDCE-8873ECCE7AA3}" type="presParOf" srcId="{D7D30562-343C-4659-BCD3-178CE62D8E55}" destId="{48600DF6-F370-450F-B7F7-830E1C4D292C}" srcOrd="1" destOrd="0" presId="urn:microsoft.com/office/officeart/2016/7/layout/AccentHomeChevronProcess"/>
    <dgm:cxn modelId="{3698486B-37D6-4FC4-B9F0-5391CA7C65E0}" type="presParOf" srcId="{D7D30562-343C-4659-BCD3-178CE62D8E55}" destId="{C5B3E564-494E-42E2-A76C-07E8CE940062}" srcOrd="2" destOrd="0" presId="urn:microsoft.com/office/officeart/2016/7/layout/AccentHomeChevronProcess"/>
    <dgm:cxn modelId="{7EF08F6F-F25C-499D-942E-A213F09F12EF}" type="presParOf" srcId="{D7D30562-343C-4659-BCD3-178CE62D8E55}" destId="{F4DF31E5-A0E2-482B-8700-BEBFCC1FB12D}" srcOrd="3" destOrd="0" presId="urn:microsoft.com/office/officeart/2016/7/layout/AccentHomeChevro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9249E-D464-4FDF-805B-3623DA075D0D}">
      <dsp:nvSpPr>
        <dsp:cNvPr id="0" name=""/>
        <dsp:cNvSpPr/>
      </dsp:nvSpPr>
      <dsp:spPr>
        <a:xfrm rot="5400000">
          <a:off x="-743572" y="1527395"/>
          <a:ext cx="1754391" cy="259058"/>
        </a:xfrm>
        <a:prstGeom prst="corner">
          <a:avLst>
            <a:gd name="adj1" fmla="val 1000"/>
            <a:gd name="adj2" fmla="val 1000"/>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17BF2F6-C072-4B14-99D6-239C5EA67B54}">
      <dsp:nvSpPr>
        <dsp:cNvPr id="0" name=""/>
        <dsp:cNvSpPr/>
      </dsp:nvSpPr>
      <dsp:spPr>
        <a:xfrm>
          <a:off x="4094" y="2534120"/>
          <a:ext cx="3238229" cy="584797"/>
        </a:xfrm>
        <a:prstGeom prst="homePlate">
          <a:avLst>
            <a:gd name="adj" fmla="val 2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8900" tIns="177800" rIns="88900" bIns="177800" numCol="1" spcCol="1270" anchor="ctr" anchorCtr="0">
          <a:noAutofit/>
        </a:bodyPr>
        <a:lstStyle/>
        <a:p>
          <a:pPr marL="0" lvl="0" indent="0" algn="ctr" defTabSz="622300">
            <a:lnSpc>
              <a:spcPct val="90000"/>
            </a:lnSpc>
            <a:spcBef>
              <a:spcPct val="0"/>
            </a:spcBef>
            <a:spcAft>
              <a:spcPct val="35000"/>
            </a:spcAft>
            <a:buNone/>
          </a:pPr>
          <a:r>
            <a:rPr lang="en-US" sz="1400" kern="1200"/>
            <a:t>2014</a:t>
          </a:r>
        </a:p>
      </dsp:txBody>
      <dsp:txXfrm>
        <a:off x="4094" y="2534120"/>
        <a:ext cx="3165129" cy="584797"/>
      </dsp:txXfrm>
    </dsp:sp>
    <dsp:sp modelId="{B63127DE-51EA-4F87-A583-ACBAE08C448A}">
      <dsp:nvSpPr>
        <dsp:cNvPr id="0" name=""/>
        <dsp:cNvSpPr/>
      </dsp:nvSpPr>
      <dsp:spPr>
        <a:xfrm>
          <a:off x="263152" y="935164"/>
          <a:ext cx="2629442" cy="1141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International Journal of Education and Development using Information and Communication Technology (IJEDICT), 2014, Vol. 10, Issue 4, pp. 21-30</a:t>
          </a:r>
        </a:p>
      </dsp:txBody>
      <dsp:txXfrm>
        <a:off x="263152" y="935164"/>
        <a:ext cx="2629442" cy="1141584"/>
      </dsp:txXfrm>
    </dsp:sp>
    <dsp:sp modelId="{FCFCFF8F-BF23-410F-9319-F7A700C4EF2E}">
      <dsp:nvSpPr>
        <dsp:cNvPr id="0" name=""/>
        <dsp:cNvSpPr/>
      </dsp:nvSpPr>
      <dsp:spPr>
        <a:xfrm rot="5400000">
          <a:off x="2397510" y="1527395"/>
          <a:ext cx="1754391" cy="259058"/>
        </a:xfrm>
        <a:prstGeom prst="corner">
          <a:avLst>
            <a:gd name="adj1" fmla="val 1000"/>
            <a:gd name="adj2" fmla="val 1000"/>
          </a:avLst>
        </a:prstGeom>
        <a:solidFill>
          <a:schemeClr val="lt1">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1892B2F-8A66-46BC-AD61-982E44CA674F}">
      <dsp:nvSpPr>
        <dsp:cNvPr id="0" name=""/>
        <dsp:cNvSpPr/>
      </dsp:nvSpPr>
      <dsp:spPr>
        <a:xfrm>
          <a:off x="3145177" y="2534120"/>
          <a:ext cx="3238229" cy="584797"/>
        </a:xfrm>
        <a:prstGeom prst="chevron">
          <a:avLst>
            <a:gd name="adj" fmla="val 2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8900" tIns="177800" rIns="88900" bIns="177800" numCol="1" spcCol="1270" anchor="ctr" anchorCtr="0">
          <a:noAutofit/>
        </a:bodyPr>
        <a:lstStyle/>
        <a:p>
          <a:pPr marL="0" lvl="0" indent="0" algn="ctr" defTabSz="622300">
            <a:lnSpc>
              <a:spcPct val="90000"/>
            </a:lnSpc>
            <a:spcBef>
              <a:spcPct val="0"/>
            </a:spcBef>
            <a:spcAft>
              <a:spcPct val="35000"/>
            </a:spcAft>
            <a:buNone/>
          </a:pPr>
          <a:r>
            <a:rPr lang="en-US" sz="1400" kern="1200"/>
            <a:t>2015</a:t>
          </a:r>
        </a:p>
      </dsp:txBody>
      <dsp:txXfrm>
        <a:off x="3291376" y="2534120"/>
        <a:ext cx="2945831" cy="584797"/>
      </dsp:txXfrm>
    </dsp:sp>
    <dsp:sp modelId="{DEEFD35E-2CB3-4124-92CD-4FF1AA8990C4}">
      <dsp:nvSpPr>
        <dsp:cNvPr id="0" name=""/>
        <dsp:cNvSpPr/>
      </dsp:nvSpPr>
      <dsp:spPr>
        <a:xfrm>
          <a:off x="3404235" y="935164"/>
          <a:ext cx="2629442" cy="1141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Research in Learning Technology Vol. 23</a:t>
          </a:r>
        </a:p>
      </dsp:txBody>
      <dsp:txXfrm>
        <a:off x="3404235" y="935164"/>
        <a:ext cx="2629442" cy="1141584"/>
      </dsp:txXfrm>
    </dsp:sp>
    <dsp:sp modelId="{9AC7F0AC-BF0E-42A2-8C9E-4F3DC15F24FE}">
      <dsp:nvSpPr>
        <dsp:cNvPr id="0" name=""/>
        <dsp:cNvSpPr/>
      </dsp:nvSpPr>
      <dsp:spPr>
        <a:xfrm rot="5400000">
          <a:off x="5538593" y="1527395"/>
          <a:ext cx="1754391" cy="259058"/>
        </a:xfrm>
        <a:prstGeom prst="corner">
          <a:avLst>
            <a:gd name="adj1" fmla="val 1000"/>
            <a:gd name="adj2" fmla="val 1000"/>
          </a:avLst>
        </a:prstGeom>
        <a:solidFill>
          <a:schemeClr val="lt1">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48600DF6-F370-450F-B7F7-830E1C4D292C}">
      <dsp:nvSpPr>
        <dsp:cNvPr id="0" name=""/>
        <dsp:cNvSpPr/>
      </dsp:nvSpPr>
      <dsp:spPr>
        <a:xfrm>
          <a:off x="6286259" y="2534120"/>
          <a:ext cx="3238229" cy="584797"/>
        </a:xfrm>
        <a:prstGeom prst="chevron">
          <a:avLst>
            <a:gd name="adj" fmla="val 25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8900" tIns="177800" rIns="88900" bIns="177800" numCol="1" spcCol="1270" anchor="ctr" anchorCtr="0">
          <a:noAutofit/>
        </a:bodyPr>
        <a:lstStyle/>
        <a:p>
          <a:pPr marL="0" lvl="0" indent="0" algn="ctr" defTabSz="622300">
            <a:lnSpc>
              <a:spcPct val="90000"/>
            </a:lnSpc>
            <a:spcBef>
              <a:spcPct val="0"/>
            </a:spcBef>
            <a:spcAft>
              <a:spcPct val="35000"/>
            </a:spcAft>
            <a:buNone/>
          </a:pPr>
          <a:r>
            <a:rPr lang="en-US" sz="1400" kern="1200"/>
            <a:t>1 Jan. 2020</a:t>
          </a:r>
        </a:p>
      </dsp:txBody>
      <dsp:txXfrm>
        <a:off x="6432458" y="2534120"/>
        <a:ext cx="2945831" cy="584797"/>
      </dsp:txXfrm>
    </dsp:sp>
    <dsp:sp modelId="{C5B3E564-494E-42E2-A76C-07E8CE940062}">
      <dsp:nvSpPr>
        <dsp:cNvPr id="0" name=""/>
        <dsp:cNvSpPr/>
      </dsp:nvSpPr>
      <dsp:spPr>
        <a:xfrm>
          <a:off x="6545318" y="935164"/>
          <a:ext cx="2629442" cy="1141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The Delta Kappa Gamma bulletin, 2020-01-01, Vol.86 (4), p.28-34</a:t>
          </a:r>
        </a:p>
      </dsp:txBody>
      <dsp:txXfrm>
        <a:off x="6545318" y="935164"/>
        <a:ext cx="2629442" cy="1141584"/>
      </dsp:txXfrm>
    </dsp:sp>
  </dsp:spTree>
</dsp:drawing>
</file>

<file path=ppt/diagrams/layout1.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3/9/2022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683125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3/9/2022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9539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3/9/2022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408755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3/9/2022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9795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3/9/2022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7790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3/9/2022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3344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3/9/2022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57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3/9/2022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7602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3/9/2022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7379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3/9/2022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1065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3/9/2022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4509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3/9/2022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1790783504"/>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prophotostock.deviantart.com/art/Binary-Technology-and-Business-424998526"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s://open.lib.umn.edu/principlesmanagement/chapter/9-5-ethical-considerations-with-social-network-analysis/"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dnbpediatrics.com/2017/09/research-hypothesis-formulation.html"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1">
            <a:extLst>
              <a:ext uri="{FF2B5EF4-FFF2-40B4-BE49-F238E27FC236}">
                <a16:creationId xmlns:a16="http://schemas.microsoft.com/office/drawing/2014/main" id="{AE562CA3-B65E-4030-8DB0-42BB4F50397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10"/>
            <a:ext cx="12191980" cy="6857990"/>
          </a:xfrm>
          <a:prstGeom prst="rect">
            <a:avLst/>
          </a:prstGeom>
        </p:spPr>
      </p:pic>
      <p:sp>
        <p:nvSpPr>
          <p:cNvPr id="10" name="Rectangle">
            <a:extLst>
              <a:ext uri="{FF2B5EF4-FFF2-40B4-BE49-F238E27FC236}">
                <a16:creationId xmlns:a16="http://schemas.microsoft.com/office/drawing/2014/main" id="{44037D61-FFBD-0342-90C5-D1AD7C899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02095"/>
            <a:ext cx="12188949" cy="219075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dirty="0">
              <a:solidFill>
                <a:srgbClr val="FFFFFF"/>
              </a:solidFill>
              <a:sym typeface="Avenir Next"/>
            </a:endParaRPr>
          </a:p>
        </p:txBody>
      </p:sp>
      <p:sp>
        <p:nvSpPr>
          <p:cNvPr id="12" name="Rectangle 11">
            <a:extLst>
              <a:ext uri="{FF2B5EF4-FFF2-40B4-BE49-F238E27FC236}">
                <a16:creationId xmlns:a16="http://schemas.microsoft.com/office/drawing/2014/main" id="{D5B0F748-7FA7-4DDF-89A3-7F1D8EE1F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1"/>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903E872-C07A-4030-B584-D321D40CA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566928" y="4223938"/>
            <a:ext cx="9626949" cy="1845647"/>
          </a:xfrm>
        </p:spPr>
        <p:txBody>
          <a:bodyPr vert="horz" lIns="91440" tIns="45720" rIns="91440" bIns="45720" rtlCol="0" anchor="b">
            <a:noAutofit/>
          </a:bodyPr>
          <a:lstStyle/>
          <a:p>
            <a:pPr>
              <a:lnSpc>
                <a:spcPct val="100000"/>
              </a:lnSpc>
            </a:pPr>
            <a:r>
              <a:rPr lang="en-GB" sz="2000" dirty="0">
                <a:latin typeface="Calibri Light"/>
                <a:ea typeface="+mn-lt"/>
                <a:cs typeface="+mn-lt"/>
              </a:rPr>
              <a:t>Milan Pratt, Md  Mahbub</a:t>
            </a:r>
          </a:p>
          <a:p>
            <a:pPr>
              <a:lnSpc>
                <a:spcPct val="100000"/>
              </a:lnSpc>
            </a:pPr>
            <a:r>
              <a:rPr lang="en-GB" sz="2000" dirty="0">
                <a:latin typeface="Calibri Light"/>
                <a:cs typeface="Calibri"/>
              </a:rPr>
              <a:t>2116217, 2121734</a:t>
            </a:r>
            <a:endParaRPr lang="en-GB" sz="2000" dirty="0">
              <a:latin typeface="Calibri Light"/>
              <a:ea typeface="+mn-lt"/>
              <a:cs typeface="+mn-lt"/>
            </a:endParaRPr>
          </a:p>
          <a:p>
            <a:pPr>
              <a:lnSpc>
                <a:spcPct val="100000"/>
              </a:lnSpc>
            </a:pPr>
            <a:r>
              <a:rPr lang="en-GB" sz="2000" dirty="0">
                <a:latin typeface="Calibri Light"/>
                <a:cs typeface="Calibri"/>
              </a:rPr>
              <a:t>Module code: BMSW4003</a:t>
            </a:r>
          </a:p>
          <a:p>
            <a:pPr>
              <a:lnSpc>
                <a:spcPct val="100000"/>
              </a:lnSpc>
            </a:pPr>
            <a:r>
              <a:rPr lang="en-GB" sz="2000" dirty="0">
                <a:latin typeface="Calibri Light"/>
                <a:cs typeface="Calibri"/>
              </a:rPr>
              <a:t>Module: Digital Skills and Research methods.</a:t>
            </a:r>
          </a:p>
          <a:p>
            <a:pPr>
              <a:lnSpc>
                <a:spcPct val="100000"/>
              </a:lnSpc>
            </a:pPr>
            <a:endParaRPr lang="en-GB" sz="60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C4677-41EC-41BA-A10F-E70E779FAE27}"/>
              </a:ext>
            </a:extLst>
          </p:cNvPr>
          <p:cNvSpPr>
            <a:spLocks noGrp="1"/>
          </p:cNvSpPr>
          <p:nvPr>
            <p:ph type="title"/>
          </p:nvPr>
        </p:nvSpPr>
        <p:spPr/>
        <p:txBody>
          <a:bodyPr/>
          <a:lstStyle/>
          <a:p>
            <a:pPr algn="ctr"/>
            <a:r>
              <a:rPr lang="en-GB" dirty="0"/>
              <a:t>Introduction </a:t>
            </a:r>
            <a:endParaRPr lang="en-US" dirty="0"/>
          </a:p>
        </p:txBody>
      </p:sp>
      <p:sp>
        <p:nvSpPr>
          <p:cNvPr id="3" name="Content Placeholder 2">
            <a:extLst>
              <a:ext uri="{FF2B5EF4-FFF2-40B4-BE49-F238E27FC236}">
                <a16:creationId xmlns:a16="http://schemas.microsoft.com/office/drawing/2014/main" id="{3DA23D37-FFB3-4242-B1D6-A155890C452F}"/>
              </a:ext>
            </a:extLst>
          </p:cNvPr>
          <p:cNvSpPr>
            <a:spLocks noGrp="1"/>
          </p:cNvSpPr>
          <p:nvPr>
            <p:ph idx="1"/>
          </p:nvPr>
        </p:nvSpPr>
        <p:spPr>
          <a:xfrm>
            <a:off x="1681655" y="1189249"/>
            <a:ext cx="9486690" cy="3926152"/>
          </a:xfrm>
        </p:spPr>
        <p:txBody>
          <a:bodyPr vert="horz" lIns="91440" tIns="45720" rIns="91440" bIns="45720" rtlCol="0" anchor="t">
            <a:normAutofit/>
          </a:bodyPr>
          <a:lstStyle/>
          <a:p>
            <a:pPr marL="0" indent="0" algn="ctr">
              <a:buNone/>
            </a:pPr>
            <a:r>
              <a:rPr lang="en-GB" dirty="0"/>
              <a:t>Digital technology nowadays is an important factor in my section. Even in the educational sector using technology can be useful. It can make the collaboration process between teacher staff members and students to keep up with the modern world in an education institute actual usage of digital with confidence is necessary. The topic "are staff and students confident in using technology to collaborate" has been analysed in the presentation.</a:t>
            </a:r>
            <a:endParaRPr lang="en-US" dirty="0"/>
          </a:p>
        </p:txBody>
      </p:sp>
      <p:pic>
        <p:nvPicPr>
          <p:cNvPr id="4" name="Picture 4">
            <a:extLst>
              <a:ext uri="{FF2B5EF4-FFF2-40B4-BE49-F238E27FC236}">
                <a16:creationId xmlns:a16="http://schemas.microsoft.com/office/drawing/2014/main" id="{62C570D9-C0E7-4CA1-918C-BC7C523305D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64720" y="4829828"/>
            <a:ext cx="3922733" cy="2027734"/>
          </a:xfrm>
          <a:prstGeom prst="rect">
            <a:avLst/>
          </a:prstGeom>
        </p:spPr>
      </p:pic>
    </p:spTree>
    <p:extLst>
      <p:ext uri="{BB962C8B-B14F-4D97-AF65-F5344CB8AC3E}">
        <p14:creationId xmlns:p14="http://schemas.microsoft.com/office/powerpoint/2010/main" val="3326145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A8DDA3-B4FC-D445-AA06-C92ABAE24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3" y="5476671"/>
            <a:ext cx="2770698" cy="138132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Rectangle 13">
            <a:extLst>
              <a:ext uri="{FF2B5EF4-FFF2-40B4-BE49-F238E27FC236}">
                <a16:creationId xmlns:a16="http://schemas.microsoft.com/office/drawing/2014/main" id="{9FD0692D-A304-5E4A-BCD9-C00690321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2" y="4101177"/>
            <a:ext cx="1373567" cy="2756824"/>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D69E6E2-9C24-470E-A3C5-03EDD8399A78}"/>
              </a:ext>
            </a:extLst>
          </p:cNvPr>
          <p:cNvSpPr>
            <a:spLocks noGrp="1"/>
          </p:cNvSpPr>
          <p:nvPr>
            <p:ph type="title"/>
          </p:nvPr>
        </p:nvSpPr>
        <p:spPr>
          <a:xfrm>
            <a:off x="5224244" y="455362"/>
            <a:ext cx="6402596" cy="1550419"/>
          </a:xfrm>
        </p:spPr>
        <p:txBody>
          <a:bodyPr>
            <a:normAutofit/>
          </a:bodyPr>
          <a:lstStyle/>
          <a:p>
            <a:r>
              <a:rPr lang="en-GB" dirty="0"/>
              <a:t>Relevant existing Research </a:t>
            </a:r>
            <a:endParaRPr lang="en-US"/>
          </a:p>
        </p:txBody>
      </p:sp>
      <p:sp>
        <p:nvSpPr>
          <p:cNvPr id="3" name="Content Placeholder 2">
            <a:extLst>
              <a:ext uri="{FF2B5EF4-FFF2-40B4-BE49-F238E27FC236}">
                <a16:creationId xmlns:a16="http://schemas.microsoft.com/office/drawing/2014/main" id="{7B5A786B-48D9-43D9-A848-947ECDEAEDA7}"/>
              </a:ext>
            </a:extLst>
          </p:cNvPr>
          <p:cNvSpPr>
            <a:spLocks noGrp="1"/>
          </p:cNvSpPr>
          <p:nvPr>
            <p:ph idx="1"/>
          </p:nvPr>
        </p:nvSpPr>
        <p:spPr>
          <a:xfrm>
            <a:off x="5224244" y="2160016"/>
            <a:ext cx="6402596" cy="3926152"/>
          </a:xfrm>
        </p:spPr>
        <p:txBody>
          <a:bodyPr vert="horz" lIns="91440" tIns="45720" rIns="91440" bIns="45720" rtlCol="0">
            <a:normAutofit/>
          </a:bodyPr>
          <a:lstStyle/>
          <a:p>
            <a:pPr marL="0" indent="0">
              <a:buNone/>
            </a:pPr>
            <a:r>
              <a:rPr lang="en-GB" sz="2000"/>
              <a:t>Classroom learning possibilities, digital technology settings provided additional experimental learning in which learners can engage with one another collaborate with others and take independent learning . Considering the studies and how individuals perceive things when they are online is the first step towards enhancing collaborative internet usage. In order to give effective online training, instructor in interactive learning setting must concentrate and didactic and philosophical best practices, among other things.</a:t>
            </a:r>
            <a:endParaRPr lang="en-US" sz="2000"/>
          </a:p>
        </p:txBody>
      </p:sp>
      <p:pic>
        <p:nvPicPr>
          <p:cNvPr id="7" name="Graphic 6" descr="Classroom">
            <a:extLst>
              <a:ext uri="{FF2B5EF4-FFF2-40B4-BE49-F238E27FC236}">
                <a16:creationId xmlns:a16="http://schemas.microsoft.com/office/drawing/2014/main" id="{FBB3BC8F-C307-45E5-B6E8-19D6D4BBBA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88542" y="895990"/>
            <a:ext cx="2780018" cy="2780018"/>
          </a:xfrm>
          <a:prstGeom prst="rect">
            <a:avLst/>
          </a:prstGeom>
        </p:spPr>
      </p:pic>
    </p:spTree>
    <p:extLst>
      <p:ext uri="{BB962C8B-B14F-4D97-AF65-F5344CB8AC3E}">
        <p14:creationId xmlns:p14="http://schemas.microsoft.com/office/powerpoint/2010/main" val="818961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10DED-492C-49BE-8055-663EFA207903}"/>
              </a:ext>
            </a:extLst>
          </p:cNvPr>
          <p:cNvSpPr>
            <a:spLocks noGrp="1"/>
          </p:cNvSpPr>
          <p:nvPr>
            <p:ph type="title"/>
          </p:nvPr>
        </p:nvSpPr>
        <p:spPr>
          <a:xfrm>
            <a:off x="1626292" y="2020"/>
            <a:ext cx="9486690" cy="701609"/>
          </a:xfrm>
        </p:spPr>
        <p:txBody>
          <a:bodyPr>
            <a:normAutofit fontScale="90000"/>
          </a:bodyPr>
          <a:lstStyle/>
          <a:p>
            <a:pPr algn="ctr"/>
            <a:r>
              <a:rPr lang="en-GB" dirty="0"/>
              <a:t>Methods </a:t>
            </a:r>
          </a:p>
        </p:txBody>
      </p:sp>
      <p:sp>
        <p:nvSpPr>
          <p:cNvPr id="3" name="Content Placeholder 2">
            <a:extLst>
              <a:ext uri="{FF2B5EF4-FFF2-40B4-BE49-F238E27FC236}">
                <a16:creationId xmlns:a16="http://schemas.microsoft.com/office/drawing/2014/main" id="{D8B3301C-97DD-49F2-B6AF-01C0A58DE5FD}"/>
              </a:ext>
            </a:extLst>
          </p:cNvPr>
          <p:cNvSpPr>
            <a:spLocks noGrp="1"/>
          </p:cNvSpPr>
          <p:nvPr>
            <p:ph idx="1"/>
          </p:nvPr>
        </p:nvSpPr>
        <p:spPr>
          <a:xfrm>
            <a:off x="1626292" y="626370"/>
            <a:ext cx="9486690" cy="5932431"/>
          </a:xfrm>
        </p:spPr>
        <p:txBody>
          <a:bodyPr vert="horz" lIns="91440" tIns="45720" rIns="91440" bIns="45720" rtlCol="0" anchor="t">
            <a:normAutofit/>
          </a:bodyPr>
          <a:lstStyle/>
          <a:p>
            <a:pPr marL="0" indent="0">
              <a:buNone/>
            </a:pPr>
            <a:br>
              <a:rPr lang="en-US" dirty="0"/>
            </a:br>
            <a:r>
              <a:rPr lang="en-GB" sz="1400" dirty="0">
                <a:ea typeface="+mn-lt"/>
                <a:cs typeface="+mn-lt"/>
              </a:rPr>
              <a:t>The aim of the research in accordance with the academic and ethical norms, is focused on the following three sources of information:</a:t>
            </a:r>
            <a:endParaRPr lang="en-GB" sz="1400" dirty="0"/>
          </a:p>
          <a:p>
            <a:pPr marL="0" indent="0">
              <a:buNone/>
            </a:pPr>
            <a:r>
              <a:rPr lang="en-GB" sz="1400" dirty="0">
                <a:ea typeface="+mn-lt"/>
                <a:cs typeface="+mn-lt"/>
              </a:rPr>
              <a:t>1. Questionnaire with closed questions aimed at the students.</a:t>
            </a:r>
            <a:endParaRPr lang="en-GB" sz="1400" dirty="0"/>
          </a:p>
          <a:p>
            <a:pPr marL="0" indent="0">
              <a:buNone/>
            </a:pPr>
            <a:endParaRPr lang="en-GB" sz="1400" dirty="0"/>
          </a:p>
          <a:p>
            <a:pPr>
              <a:buNone/>
            </a:pPr>
            <a:endParaRPr lang="en-GB" sz="1400" dirty="0">
              <a:ea typeface="+mn-lt"/>
              <a:cs typeface="+mn-lt"/>
            </a:endParaRPr>
          </a:p>
          <a:p>
            <a:pPr>
              <a:buNone/>
            </a:pPr>
            <a:endParaRPr lang="en-GB" sz="1400" dirty="0">
              <a:ea typeface="+mn-lt"/>
              <a:cs typeface="+mn-lt"/>
            </a:endParaRPr>
          </a:p>
          <a:p>
            <a:pPr>
              <a:buNone/>
            </a:pPr>
            <a:endParaRPr lang="en-GB" sz="1400" dirty="0">
              <a:ea typeface="+mn-lt"/>
              <a:cs typeface="+mn-lt"/>
            </a:endParaRPr>
          </a:p>
          <a:p>
            <a:pPr>
              <a:buNone/>
            </a:pPr>
            <a:endParaRPr lang="en-GB" sz="1400" dirty="0">
              <a:ea typeface="+mn-lt"/>
              <a:cs typeface="+mn-lt"/>
            </a:endParaRPr>
          </a:p>
          <a:p>
            <a:pPr>
              <a:buNone/>
            </a:pPr>
            <a:endParaRPr lang="en-GB" sz="1400" dirty="0">
              <a:ea typeface="+mn-lt"/>
              <a:cs typeface="+mn-lt"/>
            </a:endParaRPr>
          </a:p>
          <a:p>
            <a:pPr>
              <a:buNone/>
            </a:pPr>
            <a:r>
              <a:rPr lang="en-GB" sz="1400" dirty="0">
                <a:ea typeface="+mn-lt"/>
                <a:cs typeface="+mn-lt"/>
              </a:rPr>
              <a:t>2. Questionnaire aimed at the university staff.</a:t>
            </a:r>
            <a:endParaRPr lang="en-GB" dirty="0">
              <a:ea typeface="+mn-lt"/>
              <a:cs typeface="+mn-lt"/>
            </a:endParaRPr>
          </a:p>
          <a:p>
            <a:pPr>
              <a:buNone/>
            </a:pPr>
            <a:endParaRPr lang="en-GB" sz="1400" dirty="0"/>
          </a:p>
          <a:p>
            <a:pPr>
              <a:buNone/>
            </a:pPr>
            <a:endParaRPr lang="en-GB" sz="1400" dirty="0"/>
          </a:p>
          <a:p>
            <a:pPr marL="0" indent="0">
              <a:buNone/>
            </a:pPr>
            <a:br>
              <a:rPr lang="en-US" dirty="0"/>
            </a:br>
            <a:endParaRPr lang="en-US" dirty="0"/>
          </a:p>
          <a:p>
            <a:endParaRPr lang="en-GB" dirty="0"/>
          </a:p>
        </p:txBody>
      </p:sp>
      <p:pic>
        <p:nvPicPr>
          <p:cNvPr id="4" name="Picture 4" descr="Graphical user interface, application&#10;&#10;Description automatically generated">
            <a:extLst>
              <a:ext uri="{FF2B5EF4-FFF2-40B4-BE49-F238E27FC236}">
                <a16:creationId xmlns:a16="http://schemas.microsoft.com/office/drawing/2014/main" id="{A16D23C5-99ED-417D-BDF1-B80B3DF17FF4}"/>
              </a:ext>
            </a:extLst>
          </p:cNvPr>
          <p:cNvPicPr>
            <a:picLocks noChangeAspect="1"/>
          </p:cNvPicPr>
          <p:nvPr/>
        </p:nvPicPr>
        <p:blipFill>
          <a:blip r:embed="rId2"/>
          <a:stretch>
            <a:fillRect/>
          </a:stretch>
        </p:blipFill>
        <p:spPr>
          <a:xfrm>
            <a:off x="1941272" y="1974415"/>
            <a:ext cx="1649783" cy="2157609"/>
          </a:xfrm>
          <a:prstGeom prst="rect">
            <a:avLst/>
          </a:prstGeom>
        </p:spPr>
      </p:pic>
      <p:pic>
        <p:nvPicPr>
          <p:cNvPr id="5" name="Picture 5" descr="Graphical user interface, application, Teams&#10;&#10;Description automatically generated">
            <a:extLst>
              <a:ext uri="{FF2B5EF4-FFF2-40B4-BE49-F238E27FC236}">
                <a16:creationId xmlns:a16="http://schemas.microsoft.com/office/drawing/2014/main" id="{8BC0EAC1-A5F8-4C94-9AED-D7553EE2DFA5}"/>
              </a:ext>
            </a:extLst>
          </p:cNvPr>
          <p:cNvPicPr>
            <a:picLocks noChangeAspect="1"/>
          </p:cNvPicPr>
          <p:nvPr/>
        </p:nvPicPr>
        <p:blipFill>
          <a:blip r:embed="rId3"/>
          <a:stretch>
            <a:fillRect/>
          </a:stretch>
        </p:blipFill>
        <p:spPr>
          <a:xfrm>
            <a:off x="3748806" y="1972979"/>
            <a:ext cx="1771650" cy="2160481"/>
          </a:xfrm>
          <a:prstGeom prst="rect">
            <a:avLst/>
          </a:prstGeom>
        </p:spPr>
      </p:pic>
      <p:pic>
        <p:nvPicPr>
          <p:cNvPr id="6" name="Picture 6" descr="Graphical user interface, application&#10;&#10;Description automatically generated">
            <a:extLst>
              <a:ext uri="{FF2B5EF4-FFF2-40B4-BE49-F238E27FC236}">
                <a16:creationId xmlns:a16="http://schemas.microsoft.com/office/drawing/2014/main" id="{D127467C-80C6-433A-9A4A-0208D90C9260}"/>
              </a:ext>
            </a:extLst>
          </p:cNvPr>
          <p:cNvPicPr>
            <a:picLocks noChangeAspect="1"/>
          </p:cNvPicPr>
          <p:nvPr/>
        </p:nvPicPr>
        <p:blipFill>
          <a:blip r:embed="rId4"/>
          <a:stretch>
            <a:fillRect/>
          </a:stretch>
        </p:blipFill>
        <p:spPr>
          <a:xfrm>
            <a:off x="5692362" y="1977938"/>
            <a:ext cx="1704975" cy="2150564"/>
          </a:xfrm>
          <a:prstGeom prst="rect">
            <a:avLst/>
          </a:prstGeom>
        </p:spPr>
      </p:pic>
      <p:pic>
        <p:nvPicPr>
          <p:cNvPr id="7" name="Picture 7">
            <a:extLst>
              <a:ext uri="{FF2B5EF4-FFF2-40B4-BE49-F238E27FC236}">
                <a16:creationId xmlns:a16="http://schemas.microsoft.com/office/drawing/2014/main" id="{35CB6256-BBB6-4BD4-94CF-A23011CC8939}"/>
              </a:ext>
            </a:extLst>
          </p:cNvPr>
          <p:cNvPicPr>
            <a:picLocks noChangeAspect="1"/>
          </p:cNvPicPr>
          <p:nvPr/>
        </p:nvPicPr>
        <p:blipFill>
          <a:blip r:embed="rId5"/>
          <a:stretch>
            <a:fillRect/>
          </a:stretch>
        </p:blipFill>
        <p:spPr>
          <a:xfrm>
            <a:off x="1897562" y="4576763"/>
            <a:ext cx="1695450" cy="2276475"/>
          </a:xfrm>
          <a:prstGeom prst="rect">
            <a:avLst/>
          </a:prstGeom>
        </p:spPr>
      </p:pic>
    </p:spTree>
    <p:extLst>
      <p:ext uri="{BB962C8B-B14F-4D97-AF65-F5344CB8AC3E}">
        <p14:creationId xmlns:p14="http://schemas.microsoft.com/office/powerpoint/2010/main" val="2835182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2">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26129-040F-460E-87AA-1F88AB4A9199}"/>
              </a:ext>
            </a:extLst>
          </p:cNvPr>
          <p:cNvSpPr>
            <a:spLocks noGrp="1"/>
          </p:cNvSpPr>
          <p:nvPr>
            <p:ph type="title"/>
          </p:nvPr>
        </p:nvSpPr>
        <p:spPr>
          <a:xfrm>
            <a:off x="1128038" y="455362"/>
            <a:ext cx="9476252" cy="736228"/>
          </a:xfrm>
        </p:spPr>
        <p:txBody>
          <a:bodyPr>
            <a:normAutofit fontScale="90000"/>
          </a:bodyPr>
          <a:lstStyle/>
          <a:p>
            <a:pPr algn="ctr"/>
            <a:r>
              <a:rPr lang="en-GB" dirty="0"/>
              <a:t>Methods </a:t>
            </a:r>
            <a:endParaRPr lang="en-US"/>
          </a:p>
        </p:txBody>
      </p:sp>
      <p:graphicFrame>
        <p:nvGraphicFramePr>
          <p:cNvPr id="18" name="Content Placeholder 2">
            <a:extLst>
              <a:ext uri="{FF2B5EF4-FFF2-40B4-BE49-F238E27FC236}">
                <a16:creationId xmlns:a16="http://schemas.microsoft.com/office/drawing/2014/main" id="{22FAECE3-EC9C-4BAF-9C40-2C2190CBB3EB}"/>
              </a:ext>
            </a:extLst>
          </p:cNvPr>
          <p:cNvGraphicFramePr>
            <a:graphicFrameLocks noGrp="1"/>
          </p:cNvGraphicFramePr>
          <p:nvPr>
            <p:ph idx="1"/>
            <p:extLst>
              <p:ext uri="{D42A27DB-BD31-4B8C-83A1-F6EECF244321}">
                <p14:modId xmlns:p14="http://schemas.microsoft.com/office/powerpoint/2010/main" val="4191752285"/>
              </p:ext>
            </p:extLst>
          </p:nvPr>
        </p:nvGraphicFramePr>
        <p:xfrm>
          <a:off x="1124456" y="2194178"/>
          <a:ext cx="9528584" cy="3898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a:extLst>
              <a:ext uri="{FF2B5EF4-FFF2-40B4-BE49-F238E27FC236}">
                <a16:creationId xmlns:a16="http://schemas.microsoft.com/office/drawing/2014/main" id="{077A40DE-9FF5-4AFF-86A4-3F423A60565C}"/>
              </a:ext>
            </a:extLst>
          </p:cNvPr>
          <p:cNvSpPr txBox="1"/>
          <p:nvPr/>
        </p:nvSpPr>
        <p:spPr>
          <a:xfrm>
            <a:off x="1050019" y="2458731"/>
            <a:ext cx="49874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3. List of the literature used</a:t>
            </a:r>
          </a:p>
          <a:p>
            <a:pPr algn="l"/>
            <a:endParaRPr lang="en-GB" dirty="0"/>
          </a:p>
        </p:txBody>
      </p:sp>
    </p:spTree>
    <p:extLst>
      <p:ext uri="{BB962C8B-B14F-4D97-AF65-F5344CB8AC3E}">
        <p14:creationId xmlns:p14="http://schemas.microsoft.com/office/powerpoint/2010/main" val="3140920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741186-0607-4CA3-A730-9985D40A8CA6}"/>
              </a:ext>
            </a:extLst>
          </p:cNvPr>
          <p:cNvSpPr>
            <a:spLocks noGrp="1"/>
          </p:cNvSpPr>
          <p:nvPr>
            <p:ph type="title"/>
          </p:nvPr>
        </p:nvSpPr>
        <p:spPr>
          <a:xfrm>
            <a:off x="1587710" y="455362"/>
            <a:ext cx="4067909" cy="1550419"/>
          </a:xfrm>
        </p:spPr>
        <p:txBody>
          <a:bodyPr>
            <a:normAutofit/>
          </a:bodyPr>
          <a:lstStyle/>
          <a:p>
            <a:r>
              <a:rPr lang="en-GB" dirty="0"/>
              <a:t>Ethical consideration</a:t>
            </a:r>
            <a:endParaRPr lang="en-US"/>
          </a:p>
        </p:txBody>
      </p:sp>
      <p:sp>
        <p:nvSpPr>
          <p:cNvPr id="3" name="Content Placeholder 2">
            <a:extLst>
              <a:ext uri="{FF2B5EF4-FFF2-40B4-BE49-F238E27FC236}">
                <a16:creationId xmlns:a16="http://schemas.microsoft.com/office/drawing/2014/main" id="{462345AB-70B9-4C25-AAB0-44B1FF7E2F02}"/>
              </a:ext>
            </a:extLst>
          </p:cNvPr>
          <p:cNvSpPr>
            <a:spLocks noGrp="1"/>
          </p:cNvSpPr>
          <p:nvPr>
            <p:ph idx="1"/>
          </p:nvPr>
        </p:nvSpPr>
        <p:spPr>
          <a:xfrm>
            <a:off x="1587710" y="2160016"/>
            <a:ext cx="4067909" cy="3926152"/>
          </a:xfrm>
        </p:spPr>
        <p:txBody>
          <a:bodyPr vert="horz" lIns="91440" tIns="45720" rIns="91440" bIns="45720" rtlCol="0">
            <a:normAutofit/>
          </a:bodyPr>
          <a:lstStyle/>
          <a:p>
            <a:pPr marL="0" indent="0">
              <a:lnSpc>
                <a:spcPct val="100000"/>
              </a:lnSpc>
              <a:buNone/>
            </a:pPr>
            <a:r>
              <a:rPr lang="en-GB" sz="1700"/>
              <a:t>Some ethical consideration this must be taken into account when preparing such a project Firstly all participants will be treated with respect and courtesy. They will be informed of the nature of all of the research and confidentiality and anonymity will be guaranteed. The research will be conducted with their with their consent and the purpose will be clear to all participants. Finally a report containing the results of the research will be prepared and submitted to UWTSD.</a:t>
            </a:r>
            <a:endParaRPr lang="en-US" sz="1700"/>
          </a:p>
        </p:txBody>
      </p:sp>
      <p:pic>
        <p:nvPicPr>
          <p:cNvPr id="4" name="Picture 4" descr="A picture containing text&#10;&#10;Description automatically generated">
            <a:extLst>
              <a:ext uri="{FF2B5EF4-FFF2-40B4-BE49-F238E27FC236}">
                <a16:creationId xmlns:a16="http://schemas.microsoft.com/office/drawing/2014/main" id="{B431B2FF-17B4-46B7-96FB-52C50C899C0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24325" y="2076263"/>
            <a:ext cx="5199575" cy="2547791"/>
          </a:xfrm>
          <a:prstGeom prst="rect">
            <a:avLst/>
          </a:prstGeom>
        </p:spPr>
      </p:pic>
      <p:sp>
        <p:nvSpPr>
          <p:cNvPr id="5" name="TextBox 4">
            <a:extLst>
              <a:ext uri="{FF2B5EF4-FFF2-40B4-BE49-F238E27FC236}">
                <a16:creationId xmlns:a16="http://schemas.microsoft.com/office/drawing/2014/main" id="{8DFCB75A-82C0-48B2-89CF-A1C89859A109}"/>
              </a:ext>
            </a:extLst>
          </p:cNvPr>
          <p:cNvSpPr txBox="1"/>
          <p:nvPr/>
        </p:nvSpPr>
        <p:spPr>
          <a:xfrm>
            <a:off x="8591073" y="4423999"/>
            <a:ext cx="283282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717431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3C1EE-FC47-4065-842E-B316C33549BB}"/>
              </a:ext>
            </a:extLst>
          </p:cNvPr>
          <p:cNvSpPr>
            <a:spLocks noGrp="1"/>
          </p:cNvSpPr>
          <p:nvPr>
            <p:ph type="title"/>
          </p:nvPr>
        </p:nvSpPr>
        <p:spPr>
          <a:xfrm>
            <a:off x="1587710" y="368552"/>
            <a:ext cx="9486690" cy="720901"/>
          </a:xfrm>
        </p:spPr>
        <p:txBody>
          <a:bodyPr>
            <a:normAutofit fontScale="90000"/>
          </a:bodyPr>
          <a:lstStyle/>
          <a:p>
            <a:pPr algn="ctr"/>
            <a:r>
              <a:rPr lang="en-GB" dirty="0"/>
              <a:t>Research timeline </a:t>
            </a:r>
            <a:endParaRPr lang="en-US" dirty="0"/>
          </a:p>
        </p:txBody>
      </p:sp>
      <p:sp>
        <p:nvSpPr>
          <p:cNvPr id="3" name="Content Placeholder 2">
            <a:extLst>
              <a:ext uri="{FF2B5EF4-FFF2-40B4-BE49-F238E27FC236}">
                <a16:creationId xmlns:a16="http://schemas.microsoft.com/office/drawing/2014/main" id="{5F4BA801-F67D-4B60-996A-CA8B0B9485D1}"/>
              </a:ext>
            </a:extLst>
          </p:cNvPr>
          <p:cNvSpPr>
            <a:spLocks noGrp="1"/>
          </p:cNvSpPr>
          <p:nvPr>
            <p:ph idx="1"/>
          </p:nvPr>
        </p:nvSpPr>
        <p:spPr>
          <a:xfrm>
            <a:off x="1592395" y="1280891"/>
            <a:ext cx="9486690" cy="4307152"/>
          </a:xfrm>
        </p:spPr>
        <p:txBody>
          <a:bodyPr vert="horz" lIns="91440" tIns="45720" rIns="91440" bIns="45720" rtlCol="0" anchor="t">
            <a:noAutofit/>
          </a:bodyPr>
          <a:lstStyle/>
          <a:p>
            <a:pPr marL="0" indent="0">
              <a:buNone/>
            </a:pPr>
            <a:r>
              <a:rPr lang="en-GB" sz="1400" dirty="0"/>
              <a:t>WEEK 1 – we over-looked our Moodle to see our topic on digital skills to see how &amp; what we will be doing more in in the weeks ahead.</a:t>
            </a:r>
          </a:p>
          <a:p>
            <a:pPr marL="0" indent="0">
              <a:buNone/>
            </a:pPr>
            <a:endParaRPr lang="en-GB" sz="1400" dirty="0"/>
          </a:p>
          <a:p>
            <a:pPr marL="0" indent="0">
              <a:buNone/>
            </a:pPr>
            <a:r>
              <a:rPr lang="en-GB" sz="1400" dirty="0"/>
              <a:t>WEEK 2- learned how to use Microsoft and different use of different digital practise people have been using for years.</a:t>
            </a:r>
          </a:p>
          <a:p>
            <a:pPr marL="0" indent="0">
              <a:buNone/>
            </a:pPr>
            <a:endParaRPr lang="en-GB" sz="1400" dirty="0"/>
          </a:p>
          <a:p>
            <a:pPr marL="0" indent="0">
              <a:buNone/>
            </a:pPr>
            <a:r>
              <a:rPr lang="en-GB" sz="1400" dirty="0"/>
              <a:t>WEEK 3- Focused on PowerPoint how to improve and attract others while using PowerPoint or presenting for example Animation's for text and photos this attracts the eye and improves the PowerPoint more </a:t>
            </a:r>
          </a:p>
          <a:p>
            <a:pPr marL="0" indent="0">
              <a:buNone/>
            </a:pPr>
            <a:endParaRPr lang="en-GB" sz="1400" dirty="0"/>
          </a:p>
          <a:p>
            <a:pPr marL="0" indent="0">
              <a:buNone/>
            </a:pPr>
            <a:r>
              <a:rPr lang="en-GB" sz="1400" dirty="0"/>
              <a:t>WEEK 4- made a group and in this group we put together information on technology and how we planned on finding out if staff and students are confident enough to use technology to collaborate with UWTSD. We then collect suitable info for our sides and worked as a group to prep for presenting.</a:t>
            </a:r>
          </a:p>
          <a:p>
            <a:pPr marL="0" indent="0">
              <a:buNone/>
            </a:pPr>
            <a:endParaRPr lang="en-GB" sz="1400" dirty="0"/>
          </a:p>
          <a:p>
            <a:pPr marL="0" indent="0">
              <a:buNone/>
            </a:pPr>
            <a:r>
              <a:rPr lang="en-GB" sz="1400" dirty="0"/>
              <a:t>WEEK 5- we also learned how to make a question air using forms to gather all information need so we can gather answers to find out how staff and students really feel about using technology</a:t>
            </a:r>
            <a:endParaRPr lang="en-GB"/>
          </a:p>
          <a:p>
            <a:pPr marL="0" indent="0">
              <a:buNone/>
            </a:pPr>
            <a:endParaRPr lang="en-GB" sz="1400" dirty="0"/>
          </a:p>
          <a:p>
            <a:pPr marL="0" indent="0">
              <a:buNone/>
            </a:pPr>
            <a:r>
              <a:rPr lang="en-GB" sz="1400" dirty="0"/>
              <a:t>WEEK 6-  Submit and practised read to present preparing for our report for information and statistics required.</a:t>
            </a:r>
          </a:p>
          <a:p>
            <a:pPr marL="0" indent="0">
              <a:buNone/>
            </a:pPr>
            <a:endParaRPr lang="en-GB" dirty="0"/>
          </a:p>
        </p:txBody>
      </p:sp>
    </p:spTree>
    <p:extLst>
      <p:ext uri="{BB962C8B-B14F-4D97-AF65-F5344CB8AC3E}">
        <p14:creationId xmlns:p14="http://schemas.microsoft.com/office/powerpoint/2010/main" val="3143556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2770699"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2201993"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9DB8A-5EDC-4DE6-9505-0562BFD81915}"/>
              </a:ext>
            </a:extLst>
          </p:cNvPr>
          <p:cNvSpPr>
            <a:spLocks noGrp="1"/>
          </p:cNvSpPr>
          <p:nvPr>
            <p:ph type="title"/>
          </p:nvPr>
        </p:nvSpPr>
        <p:spPr>
          <a:xfrm>
            <a:off x="3227898" y="455362"/>
            <a:ext cx="7846501" cy="1550419"/>
          </a:xfrm>
        </p:spPr>
        <p:txBody>
          <a:bodyPr>
            <a:normAutofit/>
          </a:bodyPr>
          <a:lstStyle/>
          <a:p>
            <a:r>
              <a:rPr lang="en-GB" dirty="0"/>
              <a:t>hypothesis</a:t>
            </a:r>
            <a:endParaRPr lang="en-US"/>
          </a:p>
        </p:txBody>
      </p:sp>
      <p:sp>
        <p:nvSpPr>
          <p:cNvPr id="3" name="Content Placeholder 2">
            <a:extLst>
              <a:ext uri="{FF2B5EF4-FFF2-40B4-BE49-F238E27FC236}">
                <a16:creationId xmlns:a16="http://schemas.microsoft.com/office/drawing/2014/main" id="{ACDB0E0F-ACD1-42BB-A7FC-358444E83B88}"/>
              </a:ext>
            </a:extLst>
          </p:cNvPr>
          <p:cNvSpPr>
            <a:spLocks noGrp="1"/>
          </p:cNvSpPr>
          <p:nvPr>
            <p:ph idx="1"/>
          </p:nvPr>
        </p:nvSpPr>
        <p:spPr>
          <a:xfrm>
            <a:off x="3227898" y="1231002"/>
            <a:ext cx="7846501" cy="3926152"/>
          </a:xfrm>
        </p:spPr>
        <p:txBody>
          <a:bodyPr vert="horz" lIns="91440" tIns="45720" rIns="91440" bIns="45720" rtlCol="0" anchor="t">
            <a:normAutofit/>
          </a:bodyPr>
          <a:lstStyle/>
          <a:p>
            <a:pPr marL="0" indent="0">
              <a:lnSpc>
                <a:spcPct val="100000"/>
              </a:lnSpc>
              <a:buNone/>
            </a:pPr>
            <a:r>
              <a:rPr lang="en-GB" sz="1500" dirty="0"/>
              <a:t>Staff and students are confident to collaborate using technology. Staff as-well as students general technology self efficacy has a positive association with their technology regarding self efficacy for instructional purpose.</a:t>
            </a:r>
          </a:p>
          <a:p>
            <a:pPr marL="0" indent="0">
              <a:lnSpc>
                <a:spcPct val="100000"/>
              </a:lnSpc>
              <a:buNone/>
            </a:pPr>
            <a:r>
              <a:rPr lang="en-GB" sz="1500" dirty="0"/>
              <a:t>Staff and students use of technology for instruction purpose has a positive association with teachers' use of technology in teaching practice.</a:t>
            </a:r>
          </a:p>
          <a:p>
            <a:pPr marL="0" indent="0">
              <a:lnSpc>
                <a:spcPct val="100000"/>
              </a:lnSpc>
              <a:buNone/>
            </a:pPr>
            <a:r>
              <a:rPr lang="en-GB" sz="1500" dirty="0"/>
              <a:t>Lack of facilitation with technology within schools, collages &amp; university in the teaching practises management in the education facilities have a negative association  with teaching bodies such as staff like teachers and lectures use of technology regarding education in teaching practices, many technical difficulties and challenges but have the ability to use and operate effectively when using technology.</a:t>
            </a:r>
          </a:p>
          <a:p>
            <a:pPr marL="0" indent="0">
              <a:lnSpc>
                <a:spcPct val="100000"/>
              </a:lnSpc>
              <a:buNone/>
            </a:pPr>
            <a:r>
              <a:rPr lang="en-GB" sz="1500" dirty="0"/>
              <a:t>The plan is to use the question air to gather the correct information to investigate further on if staff and students are confident using technology with an opinion of our own but based on statistics and their point of views in which will help us get an better understanding.</a:t>
            </a:r>
          </a:p>
        </p:txBody>
      </p:sp>
      <p:pic>
        <p:nvPicPr>
          <p:cNvPr id="4" name="Picture 4">
            <a:extLst>
              <a:ext uri="{FF2B5EF4-FFF2-40B4-BE49-F238E27FC236}">
                <a16:creationId xmlns:a16="http://schemas.microsoft.com/office/drawing/2014/main" id="{B56B24D9-E4DE-4F20-9778-4CCB8A65CB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20017" y="5590197"/>
            <a:ext cx="6250487" cy="1283004"/>
          </a:xfrm>
          <a:prstGeom prst="rect">
            <a:avLst/>
          </a:prstGeom>
        </p:spPr>
      </p:pic>
    </p:spTree>
    <p:extLst>
      <p:ext uri="{BB962C8B-B14F-4D97-AF65-F5344CB8AC3E}">
        <p14:creationId xmlns:p14="http://schemas.microsoft.com/office/powerpoint/2010/main" val="199280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InterweaveVTI">
  <a:themeElements>
    <a:clrScheme name="AnalogousFromRegularSeedRightStep">
      <a:dk1>
        <a:srgbClr val="000000"/>
      </a:dk1>
      <a:lt1>
        <a:srgbClr val="FFFFFF"/>
      </a:lt1>
      <a:dk2>
        <a:srgbClr val="412426"/>
      </a:dk2>
      <a:lt2>
        <a:srgbClr val="E2E8E8"/>
      </a:lt2>
      <a:accent1>
        <a:srgbClr val="C34D53"/>
      </a:accent1>
      <a:accent2>
        <a:srgbClr val="B1663B"/>
      </a:accent2>
      <a:accent3>
        <a:srgbClr val="BAA149"/>
      </a:accent3>
      <a:accent4>
        <a:srgbClr val="97AD39"/>
      </a:accent4>
      <a:accent5>
        <a:srgbClr val="71B447"/>
      </a:accent5>
      <a:accent6>
        <a:srgbClr val="3BB13E"/>
      </a:accent6>
      <a:hlink>
        <a:srgbClr val="30928C"/>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InterweaveVTI</vt:lpstr>
      <vt:lpstr>PowerPoint Presentation</vt:lpstr>
      <vt:lpstr>Introduction </vt:lpstr>
      <vt:lpstr>Relevant existing Research </vt:lpstr>
      <vt:lpstr>Methods </vt:lpstr>
      <vt:lpstr>Methods </vt:lpstr>
      <vt:lpstr>Ethical consideration</vt:lpstr>
      <vt:lpstr>Research timeline </vt:lpstr>
      <vt:lpstr>hypothesis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703</cp:revision>
  <dcterms:created xsi:type="dcterms:W3CDTF">2022-03-08T18:18:55Z</dcterms:created>
  <dcterms:modified xsi:type="dcterms:W3CDTF">2022-03-09T16:03:17Z</dcterms:modified>
</cp:coreProperties>
</file>