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  <p:sldId id="265" r:id="rId3"/>
    <p:sldId id="258" r:id="rId4"/>
    <p:sldId id="259" r:id="rId5"/>
    <p:sldId id="262" r:id="rId6"/>
    <p:sldId id="263" r:id="rId7"/>
    <p:sldId id="264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21F393-3EB8-FC2B-E675-DA2D20ED23DB}" v="2482" dt="2026-02-22T08:44:43.511"/>
    <p1510:client id="{A92F322F-158E-8598-34AF-8463C31A19F8}" v="81" dt="2026-02-20T23:36:43.1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6DE241-311C-4121-BBF3-9EB1BF9923B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0A17BF6-0B72-4A65-AFA7-834299DC06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Bierstadt"/>
            </a:rPr>
            <a:t>Introduction</a:t>
          </a:r>
          <a:r>
            <a:rPr lang="en-GB" dirty="0"/>
            <a:t> to chosen skills and what it is</a:t>
          </a:r>
          <a:endParaRPr lang="en-US" dirty="0"/>
        </a:p>
      </dgm:t>
    </dgm:pt>
    <dgm:pt modelId="{5193E067-A5DB-4E8C-913F-A879FF07CDC4}" type="parTrans" cxnId="{A75A5487-8D4F-4BE4-891A-F2FFA922CF5B}">
      <dgm:prSet/>
      <dgm:spPr/>
      <dgm:t>
        <a:bodyPr/>
        <a:lstStyle/>
        <a:p>
          <a:endParaRPr lang="en-US"/>
        </a:p>
      </dgm:t>
    </dgm:pt>
    <dgm:pt modelId="{FF687725-C5E6-46E8-B6F7-A5D8198F669C}" type="sibTrans" cxnId="{A75A5487-8D4F-4BE4-891A-F2FFA922CF5B}">
      <dgm:prSet/>
      <dgm:spPr/>
      <dgm:t>
        <a:bodyPr/>
        <a:lstStyle/>
        <a:p>
          <a:endParaRPr lang="en-US"/>
        </a:p>
      </dgm:t>
    </dgm:pt>
    <dgm:pt modelId="{0BFC75ED-1E55-4DA8-83A8-CD4368BEBA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Bierstadt"/>
            </a:rPr>
            <a:t>Why</a:t>
          </a:r>
          <a:r>
            <a:rPr lang="en-GB"/>
            <a:t> chosen skill is important in HSC settings</a:t>
          </a:r>
          <a:endParaRPr lang="en-US"/>
        </a:p>
      </dgm:t>
    </dgm:pt>
    <dgm:pt modelId="{1AEDF09C-6849-4C31-BA55-B4E967BF6975}" type="parTrans" cxnId="{92A0C5CF-674B-4848-BE74-6B5A4EBD37C0}">
      <dgm:prSet/>
      <dgm:spPr/>
      <dgm:t>
        <a:bodyPr/>
        <a:lstStyle/>
        <a:p>
          <a:endParaRPr lang="en-US"/>
        </a:p>
      </dgm:t>
    </dgm:pt>
    <dgm:pt modelId="{8B80AA6D-2357-464B-93B2-7E9ACB1973F1}" type="sibTrans" cxnId="{92A0C5CF-674B-4848-BE74-6B5A4EBD37C0}">
      <dgm:prSet/>
      <dgm:spPr/>
      <dgm:t>
        <a:bodyPr/>
        <a:lstStyle/>
        <a:p>
          <a:endParaRPr lang="en-US"/>
        </a:p>
      </dgm:t>
    </dgm:pt>
    <dgm:pt modelId="{09FBFD78-22FE-44CB-9A16-1E2F4B5E85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Bierstadt"/>
            </a:rPr>
            <a:t>Real</a:t>
          </a:r>
          <a:r>
            <a:rPr lang="en-GB" dirty="0"/>
            <a:t> life example</a:t>
          </a:r>
          <a:endParaRPr lang="en-US" dirty="0"/>
        </a:p>
      </dgm:t>
    </dgm:pt>
    <dgm:pt modelId="{5F66AECB-F80B-461C-B91B-DF1738C9EC20}" type="parTrans" cxnId="{DE9FA7D0-B7D9-4460-802E-9E3CCA75C305}">
      <dgm:prSet/>
      <dgm:spPr/>
      <dgm:t>
        <a:bodyPr/>
        <a:lstStyle/>
        <a:p>
          <a:endParaRPr lang="en-US"/>
        </a:p>
      </dgm:t>
    </dgm:pt>
    <dgm:pt modelId="{A39EB4A3-85AF-43FE-B7DB-1F2E1DEEB41E}" type="sibTrans" cxnId="{DE9FA7D0-B7D9-4460-802E-9E3CCA75C305}">
      <dgm:prSet/>
      <dgm:spPr/>
      <dgm:t>
        <a:bodyPr/>
        <a:lstStyle/>
        <a:p>
          <a:endParaRPr lang="en-US"/>
        </a:p>
      </dgm:t>
    </dgm:pt>
    <dgm:pt modelId="{1DBC27A9-9841-4CB9-A95B-825442BFDA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Bierstadt"/>
            </a:rPr>
            <a:t>Conclusion</a:t>
          </a:r>
          <a:endParaRPr lang="en-US"/>
        </a:p>
      </dgm:t>
    </dgm:pt>
    <dgm:pt modelId="{8BEC2609-889B-4FAC-B401-04FF88C225FB}" type="parTrans" cxnId="{76130023-CE62-44EA-AFB9-F0E71BBA1CDD}">
      <dgm:prSet/>
      <dgm:spPr/>
      <dgm:t>
        <a:bodyPr/>
        <a:lstStyle/>
        <a:p>
          <a:endParaRPr lang="en-US"/>
        </a:p>
      </dgm:t>
    </dgm:pt>
    <dgm:pt modelId="{04EC79D2-F444-4CB5-A5A4-5378E17598E3}" type="sibTrans" cxnId="{76130023-CE62-44EA-AFB9-F0E71BBA1CDD}">
      <dgm:prSet/>
      <dgm:spPr/>
      <dgm:t>
        <a:bodyPr/>
        <a:lstStyle/>
        <a:p>
          <a:endParaRPr lang="en-US"/>
        </a:p>
      </dgm:t>
    </dgm:pt>
    <dgm:pt modelId="{F0AB3D5A-C0A6-45D5-A6C9-06629D5B6D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Bierstadt"/>
            </a:rPr>
            <a:t>References</a:t>
          </a:r>
          <a:endParaRPr lang="en-US"/>
        </a:p>
      </dgm:t>
    </dgm:pt>
    <dgm:pt modelId="{DEAFB4E4-A390-4612-8CDB-F09AC9B5CCF5}" type="parTrans" cxnId="{BDE03C87-775C-4D63-83A1-91C9E647D5A5}">
      <dgm:prSet/>
      <dgm:spPr/>
      <dgm:t>
        <a:bodyPr/>
        <a:lstStyle/>
        <a:p>
          <a:endParaRPr lang="en-US"/>
        </a:p>
      </dgm:t>
    </dgm:pt>
    <dgm:pt modelId="{26E35CBE-AB77-4970-AFE1-8A08524727F9}" type="sibTrans" cxnId="{BDE03C87-775C-4D63-83A1-91C9E647D5A5}">
      <dgm:prSet/>
      <dgm:spPr/>
      <dgm:t>
        <a:bodyPr/>
        <a:lstStyle/>
        <a:p>
          <a:endParaRPr lang="en-US"/>
        </a:p>
      </dgm:t>
    </dgm:pt>
    <dgm:pt modelId="{FE474F32-DDFA-4ED3-9FD4-410BA63BDD36}" type="pres">
      <dgm:prSet presAssocID="{8D6DE241-311C-4121-BBF3-9EB1BF9923BC}" presName="root" presStyleCnt="0">
        <dgm:presLayoutVars>
          <dgm:dir/>
          <dgm:resizeHandles val="exact"/>
        </dgm:presLayoutVars>
      </dgm:prSet>
      <dgm:spPr/>
    </dgm:pt>
    <dgm:pt modelId="{6F4771E1-DDC7-4C7B-943C-D86D891A7528}" type="pres">
      <dgm:prSet presAssocID="{90A17BF6-0B72-4A65-AFA7-834299DC062A}" presName="compNode" presStyleCnt="0"/>
      <dgm:spPr/>
    </dgm:pt>
    <dgm:pt modelId="{04F6B04D-722A-4AC7-8D2D-C1FA6882B6DD}" type="pres">
      <dgm:prSet presAssocID="{90A17BF6-0B72-4A65-AFA7-834299DC062A}" presName="bgRect" presStyleLbl="bgShp" presStyleIdx="0" presStyleCnt="5"/>
      <dgm:spPr/>
    </dgm:pt>
    <dgm:pt modelId="{E705E821-1333-4F62-AEC5-F8198F00F9ED}" type="pres">
      <dgm:prSet presAssocID="{90A17BF6-0B72-4A65-AFA7-834299DC062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C232FA4-6FF7-4A83-B9AA-3F385D57C8C2}" type="pres">
      <dgm:prSet presAssocID="{90A17BF6-0B72-4A65-AFA7-834299DC062A}" presName="spaceRect" presStyleCnt="0"/>
      <dgm:spPr/>
    </dgm:pt>
    <dgm:pt modelId="{AFDF0836-5174-461B-A146-F43092A5699C}" type="pres">
      <dgm:prSet presAssocID="{90A17BF6-0B72-4A65-AFA7-834299DC062A}" presName="parTx" presStyleLbl="revTx" presStyleIdx="0" presStyleCnt="5">
        <dgm:presLayoutVars>
          <dgm:chMax val="0"/>
          <dgm:chPref val="0"/>
        </dgm:presLayoutVars>
      </dgm:prSet>
      <dgm:spPr/>
    </dgm:pt>
    <dgm:pt modelId="{44B203E9-910C-4E27-9889-E0936997DB51}" type="pres">
      <dgm:prSet presAssocID="{FF687725-C5E6-46E8-B6F7-A5D8198F669C}" presName="sibTrans" presStyleCnt="0"/>
      <dgm:spPr/>
    </dgm:pt>
    <dgm:pt modelId="{32D05141-1F1D-4804-9718-B0A563308684}" type="pres">
      <dgm:prSet presAssocID="{0BFC75ED-1E55-4DA8-83A8-CD4368BEBA56}" presName="compNode" presStyleCnt="0"/>
      <dgm:spPr/>
    </dgm:pt>
    <dgm:pt modelId="{CFC3CAF5-26E4-42F4-B086-3BDF54FB9D6E}" type="pres">
      <dgm:prSet presAssocID="{0BFC75ED-1E55-4DA8-83A8-CD4368BEBA56}" presName="bgRect" presStyleLbl="bgShp" presStyleIdx="1" presStyleCnt="5"/>
      <dgm:spPr/>
    </dgm:pt>
    <dgm:pt modelId="{F00418CB-C365-44BD-94CC-FE97FDF3BAF4}" type="pres">
      <dgm:prSet presAssocID="{0BFC75ED-1E55-4DA8-83A8-CD4368BEBA5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E1274E7-D159-41A7-8247-E7B38D82B456}" type="pres">
      <dgm:prSet presAssocID="{0BFC75ED-1E55-4DA8-83A8-CD4368BEBA56}" presName="spaceRect" presStyleCnt="0"/>
      <dgm:spPr/>
    </dgm:pt>
    <dgm:pt modelId="{A2BE7D55-C7C8-4304-8895-4A8F742BDAD9}" type="pres">
      <dgm:prSet presAssocID="{0BFC75ED-1E55-4DA8-83A8-CD4368BEBA56}" presName="parTx" presStyleLbl="revTx" presStyleIdx="1" presStyleCnt="5">
        <dgm:presLayoutVars>
          <dgm:chMax val="0"/>
          <dgm:chPref val="0"/>
        </dgm:presLayoutVars>
      </dgm:prSet>
      <dgm:spPr/>
    </dgm:pt>
    <dgm:pt modelId="{B5473F34-5B51-4215-AD3D-27A8B7332E36}" type="pres">
      <dgm:prSet presAssocID="{8B80AA6D-2357-464B-93B2-7E9ACB1973F1}" presName="sibTrans" presStyleCnt="0"/>
      <dgm:spPr/>
    </dgm:pt>
    <dgm:pt modelId="{CD8622BC-A4CC-421A-A740-5FB077FC9CC1}" type="pres">
      <dgm:prSet presAssocID="{09FBFD78-22FE-44CB-9A16-1E2F4B5E8508}" presName="compNode" presStyleCnt="0"/>
      <dgm:spPr/>
    </dgm:pt>
    <dgm:pt modelId="{87AEF6F6-1EAF-4DC1-B6EC-6FA8E305E1BD}" type="pres">
      <dgm:prSet presAssocID="{09FBFD78-22FE-44CB-9A16-1E2F4B5E8508}" presName="bgRect" presStyleLbl="bgShp" presStyleIdx="2" presStyleCnt="5"/>
      <dgm:spPr/>
    </dgm:pt>
    <dgm:pt modelId="{0E95E3A8-8B53-474B-9456-45AC94CDA258}" type="pres">
      <dgm:prSet presAssocID="{09FBFD78-22FE-44CB-9A16-1E2F4B5E850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E16B5AE8-E62C-445A-B585-0A2EB3DD2FF5}" type="pres">
      <dgm:prSet presAssocID="{09FBFD78-22FE-44CB-9A16-1E2F4B5E8508}" presName="spaceRect" presStyleCnt="0"/>
      <dgm:spPr/>
    </dgm:pt>
    <dgm:pt modelId="{D701789B-67DF-42DA-9CDC-849BC96E12B8}" type="pres">
      <dgm:prSet presAssocID="{09FBFD78-22FE-44CB-9A16-1E2F4B5E8508}" presName="parTx" presStyleLbl="revTx" presStyleIdx="2" presStyleCnt="5">
        <dgm:presLayoutVars>
          <dgm:chMax val="0"/>
          <dgm:chPref val="0"/>
        </dgm:presLayoutVars>
      </dgm:prSet>
      <dgm:spPr/>
    </dgm:pt>
    <dgm:pt modelId="{39CBC607-CB99-47C5-B4E2-6BA51B6B687B}" type="pres">
      <dgm:prSet presAssocID="{A39EB4A3-85AF-43FE-B7DB-1F2E1DEEB41E}" presName="sibTrans" presStyleCnt="0"/>
      <dgm:spPr/>
    </dgm:pt>
    <dgm:pt modelId="{18D2F9FA-7D87-4C04-B243-E6E400611A28}" type="pres">
      <dgm:prSet presAssocID="{1DBC27A9-9841-4CB9-A95B-825442BFDAE6}" presName="compNode" presStyleCnt="0"/>
      <dgm:spPr/>
    </dgm:pt>
    <dgm:pt modelId="{D62A1A85-1ED6-4EFD-B442-E58B1738F68F}" type="pres">
      <dgm:prSet presAssocID="{1DBC27A9-9841-4CB9-A95B-825442BFDAE6}" presName="bgRect" presStyleLbl="bgShp" presStyleIdx="3" presStyleCnt="5"/>
      <dgm:spPr/>
    </dgm:pt>
    <dgm:pt modelId="{5E1E88DD-12AC-4E3A-88EC-5C4E516EB0A0}" type="pres">
      <dgm:prSet presAssocID="{1DBC27A9-9841-4CB9-A95B-825442BFDAE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DF920BB2-614E-4314-9D46-DD0D938ABB4A}" type="pres">
      <dgm:prSet presAssocID="{1DBC27A9-9841-4CB9-A95B-825442BFDAE6}" presName="spaceRect" presStyleCnt="0"/>
      <dgm:spPr/>
    </dgm:pt>
    <dgm:pt modelId="{13F0A1F8-9C3F-4AC7-9303-AD2241F47956}" type="pres">
      <dgm:prSet presAssocID="{1DBC27A9-9841-4CB9-A95B-825442BFDAE6}" presName="parTx" presStyleLbl="revTx" presStyleIdx="3" presStyleCnt="5">
        <dgm:presLayoutVars>
          <dgm:chMax val="0"/>
          <dgm:chPref val="0"/>
        </dgm:presLayoutVars>
      </dgm:prSet>
      <dgm:spPr/>
    </dgm:pt>
    <dgm:pt modelId="{6F55BE3E-7647-445A-9B62-D5B4B94E4C8E}" type="pres">
      <dgm:prSet presAssocID="{04EC79D2-F444-4CB5-A5A4-5378E17598E3}" presName="sibTrans" presStyleCnt="0"/>
      <dgm:spPr/>
    </dgm:pt>
    <dgm:pt modelId="{D763D6C8-F6A7-45C8-A912-A078F712C75B}" type="pres">
      <dgm:prSet presAssocID="{F0AB3D5A-C0A6-45D5-A6C9-06629D5B6DA5}" presName="compNode" presStyleCnt="0"/>
      <dgm:spPr/>
    </dgm:pt>
    <dgm:pt modelId="{3298F125-C328-4EB6-BC30-0C0DD63F77E5}" type="pres">
      <dgm:prSet presAssocID="{F0AB3D5A-C0A6-45D5-A6C9-06629D5B6DA5}" presName="bgRect" presStyleLbl="bgShp" presStyleIdx="4" presStyleCnt="5"/>
      <dgm:spPr/>
    </dgm:pt>
    <dgm:pt modelId="{59FF75DC-8586-449D-A498-754028EFD7E2}" type="pres">
      <dgm:prSet presAssocID="{F0AB3D5A-C0A6-45D5-A6C9-06629D5B6DA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7B020C1-009D-48A7-BC08-B6EF557251C3}" type="pres">
      <dgm:prSet presAssocID="{F0AB3D5A-C0A6-45D5-A6C9-06629D5B6DA5}" presName="spaceRect" presStyleCnt="0"/>
      <dgm:spPr/>
    </dgm:pt>
    <dgm:pt modelId="{4BE6121D-B282-4A8B-B753-3FE59E2F80CC}" type="pres">
      <dgm:prSet presAssocID="{F0AB3D5A-C0A6-45D5-A6C9-06629D5B6DA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6130023-CE62-44EA-AFB9-F0E71BBA1CDD}" srcId="{8D6DE241-311C-4121-BBF3-9EB1BF9923BC}" destId="{1DBC27A9-9841-4CB9-A95B-825442BFDAE6}" srcOrd="3" destOrd="0" parTransId="{8BEC2609-889B-4FAC-B401-04FF88C225FB}" sibTransId="{04EC79D2-F444-4CB5-A5A4-5378E17598E3}"/>
    <dgm:cxn modelId="{9014232E-405C-476F-B561-5049B4FB35D4}" type="presOf" srcId="{1DBC27A9-9841-4CB9-A95B-825442BFDAE6}" destId="{13F0A1F8-9C3F-4AC7-9303-AD2241F47956}" srcOrd="0" destOrd="0" presId="urn:microsoft.com/office/officeart/2018/2/layout/IconVerticalSolidList"/>
    <dgm:cxn modelId="{48856C62-E89A-4C45-A131-7CF25210470B}" type="presOf" srcId="{0BFC75ED-1E55-4DA8-83A8-CD4368BEBA56}" destId="{A2BE7D55-C7C8-4304-8895-4A8F742BDAD9}" srcOrd="0" destOrd="0" presId="urn:microsoft.com/office/officeart/2018/2/layout/IconVerticalSolidList"/>
    <dgm:cxn modelId="{27EF3B7B-EA97-4378-A043-6DBB84A0F335}" type="presOf" srcId="{F0AB3D5A-C0A6-45D5-A6C9-06629D5B6DA5}" destId="{4BE6121D-B282-4A8B-B753-3FE59E2F80CC}" srcOrd="0" destOrd="0" presId="urn:microsoft.com/office/officeart/2018/2/layout/IconVerticalSolidList"/>
    <dgm:cxn modelId="{BDE03C87-775C-4D63-83A1-91C9E647D5A5}" srcId="{8D6DE241-311C-4121-BBF3-9EB1BF9923BC}" destId="{F0AB3D5A-C0A6-45D5-A6C9-06629D5B6DA5}" srcOrd="4" destOrd="0" parTransId="{DEAFB4E4-A390-4612-8CDB-F09AC9B5CCF5}" sibTransId="{26E35CBE-AB77-4970-AFE1-8A08524727F9}"/>
    <dgm:cxn modelId="{A75A5487-8D4F-4BE4-891A-F2FFA922CF5B}" srcId="{8D6DE241-311C-4121-BBF3-9EB1BF9923BC}" destId="{90A17BF6-0B72-4A65-AFA7-834299DC062A}" srcOrd="0" destOrd="0" parTransId="{5193E067-A5DB-4E8C-913F-A879FF07CDC4}" sibTransId="{FF687725-C5E6-46E8-B6F7-A5D8198F669C}"/>
    <dgm:cxn modelId="{37B3288A-81FD-4366-BC27-680BD9B6E92F}" type="presOf" srcId="{8D6DE241-311C-4121-BBF3-9EB1BF9923BC}" destId="{FE474F32-DDFA-4ED3-9FD4-410BA63BDD36}" srcOrd="0" destOrd="0" presId="urn:microsoft.com/office/officeart/2018/2/layout/IconVerticalSolidList"/>
    <dgm:cxn modelId="{9DCCA9A4-4C33-4EB3-BA50-C2B6D335FD98}" type="presOf" srcId="{09FBFD78-22FE-44CB-9A16-1E2F4B5E8508}" destId="{D701789B-67DF-42DA-9CDC-849BC96E12B8}" srcOrd="0" destOrd="0" presId="urn:microsoft.com/office/officeart/2018/2/layout/IconVerticalSolidList"/>
    <dgm:cxn modelId="{144E02B1-36A1-410B-960C-19C125211371}" type="presOf" srcId="{90A17BF6-0B72-4A65-AFA7-834299DC062A}" destId="{AFDF0836-5174-461B-A146-F43092A5699C}" srcOrd="0" destOrd="0" presId="urn:microsoft.com/office/officeart/2018/2/layout/IconVerticalSolidList"/>
    <dgm:cxn modelId="{92A0C5CF-674B-4848-BE74-6B5A4EBD37C0}" srcId="{8D6DE241-311C-4121-BBF3-9EB1BF9923BC}" destId="{0BFC75ED-1E55-4DA8-83A8-CD4368BEBA56}" srcOrd="1" destOrd="0" parTransId="{1AEDF09C-6849-4C31-BA55-B4E967BF6975}" sibTransId="{8B80AA6D-2357-464B-93B2-7E9ACB1973F1}"/>
    <dgm:cxn modelId="{DE9FA7D0-B7D9-4460-802E-9E3CCA75C305}" srcId="{8D6DE241-311C-4121-BBF3-9EB1BF9923BC}" destId="{09FBFD78-22FE-44CB-9A16-1E2F4B5E8508}" srcOrd="2" destOrd="0" parTransId="{5F66AECB-F80B-461C-B91B-DF1738C9EC20}" sibTransId="{A39EB4A3-85AF-43FE-B7DB-1F2E1DEEB41E}"/>
    <dgm:cxn modelId="{96D25293-95E7-480D-B055-503381A9E629}" type="presParOf" srcId="{FE474F32-DDFA-4ED3-9FD4-410BA63BDD36}" destId="{6F4771E1-DDC7-4C7B-943C-D86D891A7528}" srcOrd="0" destOrd="0" presId="urn:microsoft.com/office/officeart/2018/2/layout/IconVerticalSolidList"/>
    <dgm:cxn modelId="{5376FEBA-8744-413A-814C-BCC5947BA3D8}" type="presParOf" srcId="{6F4771E1-DDC7-4C7B-943C-D86D891A7528}" destId="{04F6B04D-722A-4AC7-8D2D-C1FA6882B6DD}" srcOrd="0" destOrd="0" presId="urn:microsoft.com/office/officeart/2018/2/layout/IconVerticalSolidList"/>
    <dgm:cxn modelId="{E90EDAEA-A5CB-47B2-B18D-21487D18EFB5}" type="presParOf" srcId="{6F4771E1-DDC7-4C7B-943C-D86D891A7528}" destId="{E705E821-1333-4F62-AEC5-F8198F00F9ED}" srcOrd="1" destOrd="0" presId="urn:microsoft.com/office/officeart/2018/2/layout/IconVerticalSolidList"/>
    <dgm:cxn modelId="{50CE412B-A3B3-4A79-8B73-BFD77AC9B7C8}" type="presParOf" srcId="{6F4771E1-DDC7-4C7B-943C-D86D891A7528}" destId="{4C232FA4-6FF7-4A83-B9AA-3F385D57C8C2}" srcOrd="2" destOrd="0" presId="urn:microsoft.com/office/officeart/2018/2/layout/IconVerticalSolidList"/>
    <dgm:cxn modelId="{A2A25B77-BFC8-42F9-9F94-3E7FDC0CB7CC}" type="presParOf" srcId="{6F4771E1-DDC7-4C7B-943C-D86D891A7528}" destId="{AFDF0836-5174-461B-A146-F43092A5699C}" srcOrd="3" destOrd="0" presId="urn:microsoft.com/office/officeart/2018/2/layout/IconVerticalSolidList"/>
    <dgm:cxn modelId="{C404DEA4-25B5-4BB9-A354-D3D456B0520A}" type="presParOf" srcId="{FE474F32-DDFA-4ED3-9FD4-410BA63BDD36}" destId="{44B203E9-910C-4E27-9889-E0936997DB51}" srcOrd="1" destOrd="0" presId="urn:microsoft.com/office/officeart/2018/2/layout/IconVerticalSolidList"/>
    <dgm:cxn modelId="{D700EFCB-5EFF-414F-8F61-F0F45440FBEC}" type="presParOf" srcId="{FE474F32-DDFA-4ED3-9FD4-410BA63BDD36}" destId="{32D05141-1F1D-4804-9718-B0A563308684}" srcOrd="2" destOrd="0" presId="urn:microsoft.com/office/officeart/2018/2/layout/IconVerticalSolidList"/>
    <dgm:cxn modelId="{7D523D9A-0105-4DAA-9299-891DB5C384C8}" type="presParOf" srcId="{32D05141-1F1D-4804-9718-B0A563308684}" destId="{CFC3CAF5-26E4-42F4-B086-3BDF54FB9D6E}" srcOrd="0" destOrd="0" presId="urn:microsoft.com/office/officeart/2018/2/layout/IconVerticalSolidList"/>
    <dgm:cxn modelId="{778C8760-3AE9-4246-A1B8-501ED4537CD4}" type="presParOf" srcId="{32D05141-1F1D-4804-9718-B0A563308684}" destId="{F00418CB-C365-44BD-94CC-FE97FDF3BAF4}" srcOrd="1" destOrd="0" presId="urn:microsoft.com/office/officeart/2018/2/layout/IconVerticalSolidList"/>
    <dgm:cxn modelId="{8A95015D-8673-400D-8AB4-FAC4919172DE}" type="presParOf" srcId="{32D05141-1F1D-4804-9718-B0A563308684}" destId="{8E1274E7-D159-41A7-8247-E7B38D82B456}" srcOrd="2" destOrd="0" presId="urn:microsoft.com/office/officeart/2018/2/layout/IconVerticalSolidList"/>
    <dgm:cxn modelId="{F1B0E906-9F3A-42B1-83E6-08638F082E0F}" type="presParOf" srcId="{32D05141-1F1D-4804-9718-B0A563308684}" destId="{A2BE7D55-C7C8-4304-8895-4A8F742BDAD9}" srcOrd="3" destOrd="0" presId="urn:microsoft.com/office/officeart/2018/2/layout/IconVerticalSolidList"/>
    <dgm:cxn modelId="{67F8BE40-E30F-4BE7-8ECB-FF10C6D6403B}" type="presParOf" srcId="{FE474F32-DDFA-4ED3-9FD4-410BA63BDD36}" destId="{B5473F34-5B51-4215-AD3D-27A8B7332E36}" srcOrd="3" destOrd="0" presId="urn:microsoft.com/office/officeart/2018/2/layout/IconVerticalSolidList"/>
    <dgm:cxn modelId="{1AAFFAA1-929C-41F6-A8C0-47B7D1EA75AC}" type="presParOf" srcId="{FE474F32-DDFA-4ED3-9FD4-410BA63BDD36}" destId="{CD8622BC-A4CC-421A-A740-5FB077FC9CC1}" srcOrd="4" destOrd="0" presId="urn:microsoft.com/office/officeart/2018/2/layout/IconVerticalSolidList"/>
    <dgm:cxn modelId="{694E0734-642E-49D8-93F8-476153CD9985}" type="presParOf" srcId="{CD8622BC-A4CC-421A-A740-5FB077FC9CC1}" destId="{87AEF6F6-1EAF-4DC1-B6EC-6FA8E305E1BD}" srcOrd="0" destOrd="0" presId="urn:microsoft.com/office/officeart/2018/2/layout/IconVerticalSolidList"/>
    <dgm:cxn modelId="{0123AAEC-3601-4726-9D08-0347235561D2}" type="presParOf" srcId="{CD8622BC-A4CC-421A-A740-5FB077FC9CC1}" destId="{0E95E3A8-8B53-474B-9456-45AC94CDA258}" srcOrd="1" destOrd="0" presId="urn:microsoft.com/office/officeart/2018/2/layout/IconVerticalSolidList"/>
    <dgm:cxn modelId="{98DC4F99-9F8C-442B-9BA4-58D0C3B7E6DB}" type="presParOf" srcId="{CD8622BC-A4CC-421A-A740-5FB077FC9CC1}" destId="{E16B5AE8-E62C-445A-B585-0A2EB3DD2FF5}" srcOrd="2" destOrd="0" presId="urn:microsoft.com/office/officeart/2018/2/layout/IconVerticalSolidList"/>
    <dgm:cxn modelId="{FDAC2A42-367B-493D-A531-75B07EB72CCD}" type="presParOf" srcId="{CD8622BC-A4CC-421A-A740-5FB077FC9CC1}" destId="{D701789B-67DF-42DA-9CDC-849BC96E12B8}" srcOrd="3" destOrd="0" presId="urn:microsoft.com/office/officeart/2018/2/layout/IconVerticalSolidList"/>
    <dgm:cxn modelId="{DEE74483-6472-4F69-AA0D-A6EE1114D90C}" type="presParOf" srcId="{FE474F32-DDFA-4ED3-9FD4-410BA63BDD36}" destId="{39CBC607-CB99-47C5-B4E2-6BA51B6B687B}" srcOrd="5" destOrd="0" presId="urn:microsoft.com/office/officeart/2018/2/layout/IconVerticalSolidList"/>
    <dgm:cxn modelId="{66403B84-7E3C-41A2-BA49-33464E5F9126}" type="presParOf" srcId="{FE474F32-DDFA-4ED3-9FD4-410BA63BDD36}" destId="{18D2F9FA-7D87-4C04-B243-E6E400611A28}" srcOrd="6" destOrd="0" presId="urn:microsoft.com/office/officeart/2018/2/layout/IconVerticalSolidList"/>
    <dgm:cxn modelId="{C956692B-9CED-4865-969F-2311B5577CFA}" type="presParOf" srcId="{18D2F9FA-7D87-4C04-B243-E6E400611A28}" destId="{D62A1A85-1ED6-4EFD-B442-E58B1738F68F}" srcOrd="0" destOrd="0" presId="urn:microsoft.com/office/officeart/2018/2/layout/IconVerticalSolidList"/>
    <dgm:cxn modelId="{B15CAB60-7C4F-4AE4-A264-3DCF6D515869}" type="presParOf" srcId="{18D2F9FA-7D87-4C04-B243-E6E400611A28}" destId="{5E1E88DD-12AC-4E3A-88EC-5C4E516EB0A0}" srcOrd="1" destOrd="0" presId="urn:microsoft.com/office/officeart/2018/2/layout/IconVerticalSolidList"/>
    <dgm:cxn modelId="{96867DD8-0CDB-48CA-8327-3235B5A568E3}" type="presParOf" srcId="{18D2F9FA-7D87-4C04-B243-E6E400611A28}" destId="{DF920BB2-614E-4314-9D46-DD0D938ABB4A}" srcOrd="2" destOrd="0" presId="urn:microsoft.com/office/officeart/2018/2/layout/IconVerticalSolidList"/>
    <dgm:cxn modelId="{2ECFBD8A-BA2F-41EA-86C8-18BA88F93120}" type="presParOf" srcId="{18D2F9FA-7D87-4C04-B243-E6E400611A28}" destId="{13F0A1F8-9C3F-4AC7-9303-AD2241F47956}" srcOrd="3" destOrd="0" presId="urn:microsoft.com/office/officeart/2018/2/layout/IconVerticalSolidList"/>
    <dgm:cxn modelId="{A5499A2A-29F9-496D-873E-79D0259F0A92}" type="presParOf" srcId="{FE474F32-DDFA-4ED3-9FD4-410BA63BDD36}" destId="{6F55BE3E-7647-445A-9B62-D5B4B94E4C8E}" srcOrd="7" destOrd="0" presId="urn:microsoft.com/office/officeart/2018/2/layout/IconVerticalSolidList"/>
    <dgm:cxn modelId="{347753B9-80F7-4FAC-B1E6-368C1E2784BA}" type="presParOf" srcId="{FE474F32-DDFA-4ED3-9FD4-410BA63BDD36}" destId="{D763D6C8-F6A7-45C8-A912-A078F712C75B}" srcOrd="8" destOrd="0" presId="urn:microsoft.com/office/officeart/2018/2/layout/IconVerticalSolidList"/>
    <dgm:cxn modelId="{693605DB-1A63-4C77-AF5B-38B4E19E1695}" type="presParOf" srcId="{D763D6C8-F6A7-45C8-A912-A078F712C75B}" destId="{3298F125-C328-4EB6-BC30-0C0DD63F77E5}" srcOrd="0" destOrd="0" presId="urn:microsoft.com/office/officeart/2018/2/layout/IconVerticalSolidList"/>
    <dgm:cxn modelId="{CD5012F9-8D2E-4DBB-87D4-E01668D6A128}" type="presParOf" srcId="{D763D6C8-F6A7-45C8-A912-A078F712C75B}" destId="{59FF75DC-8586-449D-A498-754028EFD7E2}" srcOrd="1" destOrd="0" presId="urn:microsoft.com/office/officeart/2018/2/layout/IconVerticalSolidList"/>
    <dgm:cxn modelId="{52AA3DC3-3707-428D-98F7-5E1FEDECE2B1}" type="presParOf" srcId="{D763D6C8-F6A7-45C8-A912-A078F712C75B}" destId="{77B020C1-009D-48A7-BC08-B6EF557251C3}" srcOrd="2" destOrd="0" presId="urn:microsoft.com/office/officeart/2018/2/layout/IconVerticalSolidList"/>
    <dgm:cxn modelId="{4090DE53-C1FB-464C-A8AC-FFE3FB1AEC82}" type="presParOf" srcId="{D763D6C8-F6A7-45C8-A912-A078F712C75B}" destId="{4BE6121D-B282-4A8B-B753-3FE59E2F80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6B04D-722A-4AC7-8D2D-C1FA6882B6DD}">
      <dsp:nvSpPr>
        <dsp:cNvPr id="0" name=""/>
        <dsp:cNvSpPr/>
      </dsp:nvSpPr>
      <dsp:spPr>
        <a:xfrm>
          <a:off x="0" y="4628"/>
          <a:ext cx="3914304" cy="9858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05E821-1333-4F62-AEC5-F8198F00F9ED}">
      <dsp:nvSpPr>
        <dsp:cNvPr id="0" name=""/>
        <dsp:cNvSpPr/>
      </dsp:nvSpPr>
      <dsp:spPr>
        <a:xfrm>
          <a:off x="298223" y="226447"/>
          <a:ext cx="542223" cy="5422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F0836-5174-461B-A146-F43092A5699C}">
      <dsp:nvSpPr>
        <dsp:cNvPr id="0" name=""/>
        <dsp:cNvSpPr/>
      </dsp:nvSpPr>
      <dsp:spPr>
        <a:xfrm>
          <a:off x="1138669" y="4628"/>
          <a:ext cx="2775634" cy="985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7" tIns="104337" rIns="104337" bIns="10433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Bierstadt"/>
            </a:rPr>
            <a:t>Introduction</a:t>
          </a:r>
          <a:r>
            <a:rPr lang="en-GB" sz="1800" kern="1200" dirty="0"/>
            <a:t> to chosen skills and what it is</a:t>
          </a:r>
          <a:endParaRPr lang="en-US" sz="1800" kern="1200" dirty="0"/>
        </a:p>
      </dsp:txBody>
      <dsp:txXfrm>
        <a:off x="1138669" y="4628"/>
        <a:ext cx="2775634" cy="985861"/>
      </dsp:txXfrm>
    </dsp:sp>
    <dsp:sp modelId="{CFC3CAF5-26E4-42F4-B086-3BDF54FB9D6E}">
      <dsp:nvSpPr>
        <dsp:cNvPr id="0" name=""/>
        <dsp:cNvSpPr/>
      </dsp:nvSpPr>
      <dsp:spPr>
        <a:xfrm>
          <a:off x="0" y="1236955"/>
          <a:ext cx="3914304" cy="9858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0418CB-C365-44BD-94CC-FE97FDF3BAF4}">
      <dsp:nvSpPr>
        <dsp:cNvPr id="0" name=""/>
        <dsp:cNvSpPr/>
      </dsp:nvSpPr>
      <dsp:spPr>
        <a:xfrm>
          <a:off x="298223" y="1458773"/>
          <a:ext cx="542223" cy="5422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BE7D55-C7C8-4304-8895-4A8F742BDAD9}">
      <dsp:nvSpPr>
        <dsp:cNvPr id="0" name=""/>
        <dsp:cNvSpPr/>
      </dsp:nvSpPr>
      <dsp:spPr>
        <a:xfrm>
          <a:off x="1138669" y="1236955"/>
          <a:ext cx="2775634" cy="985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7" tIns="104337" rIns="104337" bIns="10433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Bierstadt"/>
            </a:rPr>
            <a:t>Why</a:t>
          </a:r>
          <a:r>
            <a:rPr lang="en-GB" sz="1800" kern="1200"/>
            <a:t> chosen skill is important in HSC settings</a:t>
          </a:r>
          <a:endParaRPr lang="en-US" sz="1800" kern="1200"/>
        </a:p>
      </dsp:txBody>
      <dsp:txXfrm>
        <a:off x="1138669" y="1236955"/>
        <a:ext cx="2775634" cy="985861"/>
      </dsp:txXfrm>
    </dsp:sp>
    <dsp:sp modelId="{87AEF6F6-1EAF-4DC1-B6EC-6FA8E305E1BD}">
      <dsp:nvSpPr>
        <dsp:cNvPr id="0" name=""/>
        <dsp:cNvSpPr/>
      </dsp:nvSpPr>
      <dsp:spPr>
        <a:xfrm>
          <a:off x="0" y="2469281"/>
          <a:ext cx="3914304" cy="9858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95E3A8-8B53-474B-9456-45AC94CDA258}">
      <dsp:nvSpPr>
        <dsp:cNvPr id="0" name=""/>
        <dsp:cNvSpPr/>
      </dsp:nvSpPr>
      <dsp:spPr>
        <a:xfrm>
          <a:off x="298223" y="2691100"/>
          <a:ext cx="542223" cy="5422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1789B-67DF-42DA-9CDC-849BC96E12B8}">
      <dsp:nvSpPr>
        <dsp:cNvPr id="0" name=""/>
        <dsp:cNvSpPr/>
      </dsp:nvSpPr>
      <dsp:spPr>
        <a:xfrm>
          <a:off x="1138669" y="2469281"/>
          <a:ext cx="2775634" cy="985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7" tIns="104337" rIns="104337" bIns="10433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Bierstadt"/>
            </a:rPr>
            <a:t>Real</a:t>
          </a:r>
          <a:r>
            <a:rPr lang="en-GB" sz="1800" kern="1200" dirty="0"/>
            <a:t> life example</a:t>
          </a:r>
          <a:endParaRPr lang="en-US" sz="1800" kern="1200" dirty="0"/>
        </a:p>
      </dsp:txBody>
      <dsp:txXfrm>
        <a:off x="1138669" y="2469281"/>
        <a:ext cx="2775634" cy="985861"/>
      </dsp:txXfrm>
    </dsp:sp>
    <dsp:sp modelId="{D62A1A85-1ED6-4EFD-B442-E58B1738F68F}">
      <dsp:nvSpPr>
        <dsp:cNvPr id="0" name=""/>
        <dsp:cNvSpPr/>
      </dsp:nvSpPr>
      <dsp:spPr>
        <a:xfrm>
          <a:off x="0" y="3701608"/>
          <a:ext cx="3914304" cy="9858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E88DD-12AC-4E3A-88EC-5C4E516EB0A0}">
      <dsp:nvSpPr>
        <dsp:cNvPr id="0" name=""/>
        <dsp:cNvSpPr/>
      </dsp:nvSpPr>
      <dsp:spPr>
        <a:xfrm>
          <a:off x="298223" y="3923427"/>
          <a:ext cx="542223" cy="5422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0A1F8-9C3F-4AC7-9303-AD2241F47956}">
      <dsp:nvSpPr>
        <dsp:cNvPr id="0" name=""/>
        <dsp:cNvSpPr/>
      </dsp:nvSpPr>
      <dsp:spPr>
        <a:xfrm>
          <a:off x="1138669" y="3701608"/>
          <a:ext cx="2775634" cy="985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7" tIns="104337" rIns="104337" bIns="10433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Bierstadt"/>
            </a:rPr>
            <a:t>Conclusion</a:t>
          </a:r>
          <a:endParaRPr lang="en-US" sz="1800" kern="1200"/>
        </a:p>
      </dsp:txBody>
      <dsp:txXfrm>
        <a:off x="1138669" y="3701608"/>
        <a:ext cx="2775634" cy="985861"/>
      </dsp:txXfrm>
    </dsp:sp>
    <dsp:sp modelId="{3298F125-C328-4EB6-BC30-0C0DD63F77E5}">
      <dsp:nvSpPr>
        <dsp:cNvPr id="0" name=""/>
        <dsp:cNvSpPr/>
      </dsp:nvSpPr>
      <dsp:spPr>
        <a:xfrm>
          <a:off x="0" y="4933935"/>
          <a:ext cx="3914304" cy="9858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FF75DC-8586-449D-A498-754028EFD7E2}">
      <dsp:nvSpPr>
        <dsp:cNvPr id="0" name=""/>
        <dsp:cNvSpPr/>
      </dsp:nvSpPr>
      <dsp:spPr>
        <a:xfrm>
          <a:off x="298223" y="5155753"/>
          <a:ext cx="542223" cy="5422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6121D-B282-4A8B-B753-3FE59E2F80CC}">
      <dsp:nvSpPr>
        <dsp:cNvPr id="0" name=""/>
        <dsp:cNvSpPr/>
      </dsp:nvSpPr>
      <dsp:spPr>
        <a:xfrm>
          <a:off x="1138669" y="4933935"/>
          <a:ext cx="2775634" cy="985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7" tIns="104337" rIns="104337" bIns="10433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Bierstadt"/>
            </a:rPr>
            <a:t>References</a:t>
          </a:r>
          <a:endParaRPr lang="en-US" sz="1800" kern="1200"/>
        </a:p>
      </dsp:txBody>
      <dsp:txXfrm>
        <a:off x="1138669" y="4933935"/>
        <a:ext cx="2775634" cy="9858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851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786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3725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316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2/21/2026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555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2/21/2026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73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2/21/2026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8977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9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8552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180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854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455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nclusiveteach.com/2024/05/20/implementing-schramms-model-of-communication-in-schools/" TargetMode="External"/><Relationship Id="rId2" Type="http://schemas.openxmlformats.org/officeDocument/2006/relationships/hyperlink" Target="https://carelearning.org.uk/blog/communication-blog/effective-communication-in-health-and-social-care/#why-effective-communication-matter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kpdacademy.co.uk/effective-communication-in-health-and-social-care/" TargetMode="External"/><Relationship Id="rId5" Type="http://schemas.openxmlformats.org/officeDocument/2006/relationships/hyperlink" Target="https://iomh.co.uk/the-role-of-communication-in-health-and-social-care-why-it-matters/" TargetMode="External"/><Relationship Id="rId4" Type="http://schemas.openxmlformats.org/officeDocument/2006/relationships/hyperlink" Target="https://ca.indeed.com/career-advice/career-development/interactive-model-of-communication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p.org.uk/resources/news/the-importance-of-communication.html" TargetMode="External"/><Relationship Id="rId2" Type="http://schemas.openxmlformats.org/officeDocument/2006/relationships/hyperlink" Target="https://cpdonline.co.uk/knowledge-base/care/effective-communication/#what-are-the-different-types-of-effective-communication-needed-in-health-and-social-car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houghtco.com/what-is-communication-168987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5CC50F2E-EF04-4D7A-A09C-5AEF6E5EA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5995" cy="3429000"/>
          </a:xfrm>
          <a:prstGeom prst="rect">
            <a:avLst/>
          </a:prstGeom>
          <a:ln>
            <a:noFill/>
          </a:ln>
          <a:effectLst>
            <a:outerShdw blurRad="342900" dist="2286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0162" y="1823381"/>
            <a:ext cx="5421720" cy="1058169"/>
          </a:xfrm>
        </p:spPr>
        <p:txBody>
          <a:bodyPr anchor="ctr">
            <a:normAutofit fontScale="90000"/>
          </a:bodyPr>
          <a:lstStyle/>
          <a:p>
            <a:r>
              <a:rPr lang="en-US" sz="3600"/>
              <a:t>LCHS4009</a:t>
            </a:r>
            <a:br>
              <a:rPr lang="en-US" sz="3600"/>
            </a:br>
            <a:r>
              <a:rPr lang="en-US" sz="3600"/>
              <a:t>Component 1</a:t>
            </a:r>
            <a:br>
              <a:rPr lang="en-US" sz="3600"/>
            </a:br>
            <a:r>
              <a:rPr lang="en-US" sz="3600"/>
              <a:t>Professional Development within Health and Social Care</a:t>
            </a:r>
            <a:br>
              <a:rPr lang="en-US" sz="4900"/>
            </a:br>
            <a:br>
              <a:rPr lang="en-US"/>
            </a:b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75305" y="3880965"/>
            <a:ext cx="4569006" cy="235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/>
              <a:t>Tanisha </a:t>
            </a:r>
            <a:r>
              <a:rPr lang="en-US" sz="2800" dirty="0" err="1"/>
              <a:t>Lochab</a:t>
            </a:r>
            <a:r>
              <a:rPr lang="en-US" sz="2800" dirty="0"/>
              <a:t> 2436309</a:t>
            </a:r>
          </a:p>
          <a:p>
            <a:r>
              <a:rPr lang="en-US" dirty="0"/>
              <a:t>Anika </a:t>
            </a:r>
            <a:r>
              <a:rPr lang="en-US"/>
              <a:t>Tahsin-Ahmed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E12192-EB90-48D3-46E4-D7D2E499EB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121" b="11"/>
          <a:stretch>
            <a:fillRect/>
          </a:stretch>
        </p:blipFill>
        <p:spPr>
          <a:xfrm>
            <a:off x="20" y="10"/>
            <a:ext cx="6095978" cy="6857989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D7AD51E-A168-490B-B8A6-8AFE86E0F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38E7D36-B1C9-463C-983F-AEA5810A6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7B9A221-B33F-47C2-85FF-2C8F363D7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CD0E0EF1-7626-4514-9337-271DD661B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5F0B1492-9A00-4F80-8771-0BB2C2C43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7FAC7B62-8ACC-41ED-80AB-8D1CDF38B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945FF525-9A83-4625-99D9-B267BDE07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9" name="Slide Background">
            <a:extLst>
              <a:ext uri="{FF2B5EF4-FFF2-40B4-BE49-F238E27FC236}">
                <a16:creationId xmlns:a16="http://schemas.microsoft.com/office/drawing/2014/main" id="{9A4D1B31-70FD-4DB9-B587-9209E6C98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D4DC61-D947-681F-5A82-3A5536EFC9C5}"/>
              </a:ext>
            </a:extLst>
          </p:cNvPr>
          <p:cNvSpPr txBox="1"/>
          <p:nvPr/>
        </p:nvSpPr>
        <p:spPr>
          <a:xfrm>
            <a:off x="974162" y="983900"/>
            <a:ext cx="5420515" cy="515293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Berlin Sans FB"/>
                <a:ea typeface="+mj-ea"/>
                <a:cs typeface="+mj-cs"/>
              </a:rPr>
              <a:t>Contents</a:t>
            </a:r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603" y="0"/>
            <a:ext cx="5334397" cy="6858000"/>
          </a:xfrm>
          <a:prstGeom prst="rect">
            <a:avLst/>
          </a:prstGeom>
          <a:ln>
            <a:noFill/>
          </a:ln>
          <a:effectLst>
            <a:outerShdw blurRad="660400" dist="2794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2" name="TextBox 2">
            <a:extLst>
              <a:ext uri="{FF2B5EF4-FFF2-40B4-BE49-F238E27FC236}">
                <a16:creationId xmlns:a16="http://schemas.microsoft.com/office/drawing/2014/main" id="{230ACA39-9B54-D674-5F20-252C56FADC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4023704"/>
              </p:ext>
            </p:extLst>
          </p:nvPr>
        </p:nvGraphicFramePr>
        <p:xfrm>
          <a:off x="7230006" y="601324"/>
          <a:ext cx="3914304" cy="5924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2414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2" grpId="0">
        <p:bldAsOne/>
      </p:bldGraphic>
      <p:bldGraphic spid="82" grpId="1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255D99-5941-B8E1-9FE6-E1389405B4F3}"/>
              </a:ext>
            </a:extLst>
          </p:cNvPr>
          <p:cNvSpPr txBox="1"/>
          <p:nvPr/>
        </p:nvSpPr>
        <p:spPr>
          <a:xfrm>
            <a:off x="696685" y="566057"/>
            <a:ext cx="83058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/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5B4037-646A-08C3-1CB5-FE254E25837E}"/>
              </a:ext>
            </a:extLst>
          </p:cNvPr>
          <p:cNvSpPr txBox="1"/>
          <p:nvPr/>
        </p:nvSpPr>
        <p:spPr>
          <a:xfrm>
            <a:off x="700435" y="1597730"/>
            <a:ext cx="670169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Chosen skill: 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B1807F-2F49-CDB8-AD31-1BF6E551B77F}"/>
              </a:ext>
            </a:extLst>
          </p:cNvPr>
          <p:cNvSpPr txBox="1"/>
          <p:nvPr/>
        </p:nvSpPr>
        <p:spPr>
          <a:xfrm>
            <a:off x="702121" y="2580129"/>
            <a:ext cx="7181674" cy="45550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/>
              <a:t>What is communication</a:t>
            </a:r>
          </a:p>
          <a:p>
            <a:pPr marL="285750" indent="-285750">
              <a:buFont typeface="Arial"/>
              <a:buChar char="•"/>
            </a:pPr>
            <a:r>
              <a:rPr lang="en-US" sz="2800"/>
              <a:t>Types of communications</a:t>
            </a:r>
          </a:p>
          <a:p>
            <a:pPr marL="285750" indent="-285750">
              <a:buFont typeface="Arial"/>
              <a:buChar char="•"/>
            </a:pPr>
            <a:r>
              <a:rPr lang="en-US" sz="2800"/>
              <a:t>Why is communication important in HSC</a:t>
            </a:r>
          </a:p>
          <a:p>
            <a:pPr marL="285750" indent="-285750">
              <a:buFont typeface="Arial"/>
              <a:buChar char="•"/>
            </a:pPr>
            <a:r>
              <a:rPr lang="en-US" sz="2800"/>
              <a:t>Effective communication skills</a:t>
            </a:r>
          </a:p>
          <a:p>
            <a:pPr marL="285750" indent="-285750">
              <a:buFont typeface="Arial"/>
              <a:buChar char="•"/>
            </a:pPr>
            <a:r>
              <a:rPr lang="en-US" sz="2800"/>
              <a:t>Real life example of the importance of communication is HSC setting</a:t>
            </a:r>
          </a:p>
          <a:p>
            <a:pPr marL="285750" indent="-285750">
              <a:buFont typeface="Arial"/>
              <a:buChar char="•"/>
            </a:pPr>
            <a:r>
              <a:rPr lang="en-US" sz="2800"/>
              <a:t>Overall impact communication has in HSC settings</a:t>
            </a:r>
          </a:p>
          <a:p>
            <a:endParaRPr lang="en-US" sz="2800"/>
          </a:p>
          <a:p>
            <a:pPr marL="285750" indent="-285750">
              <a:buFont typeface="Arial"/>
              <a:buChar char="•"/>
            </a:pPr>
            <a:endParaRPr lang="en-US" sz="2000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pic>
        <p:nvPicPr>
          <p:cNvPr id="3" name="Picture 2" descr="Vector illustration of a communication concept. The word communication ...">
            <a:extLst>
              <a:ext uri="{FF2B5EF4-FFF2-40B4-BE49-F238E27FC236}">
                <a16:creationId xmlns:a16="http://schemas.microsoft.com/office/drawing/2014/main" id="{F39820CB-D775-DF5B-C95C-91F385BC25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" t="136" r="-208" b="1810"/>
          <a:stretch>
            <a:fillRect/>
          </a:stretch>
        </p:blipFill>
        <p:spPr>
          <a:xfrm>
            <a:off x="8501963" y="0"/>
            <a:ext cx="3690042" cy="3655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0426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E92F31-DAD4-599D-F1D4-47B0E423AE35}"/>
              </a:ext>
            </a:extLst>
          </p:cNvPr>
          <p:cNvSpPr txBox="1"/>
          <p:nvPr/>
        </p:nvSpPr>
        <p:spPr>
          <a:xfrm>
            <a:off x="518555" y="419595"/>
            <a:ext cx="999308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/>
              <a:t>Chosen skill: Communication</a:t>
            </a:r>
            <a:r>
              <a:rPr lang="en-US" sz="3600" b="1"/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25BD34-D437-CD0E-FA0B-A0C5AB6287A1}"/>
              </a:ext>
            </a:extLst>
          </p:cNvPr>
          <p:cNvSpPr txBox="1"/>
          <p:nvPr/>
        </p:nvSpPr>
        <p:spPr>
          <a:xfrm>
            <a:off x="879276" y="1224642"/>
            <a:ext cx="6580348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What is Communication?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A way info is given and received in verbal or nonverbal way (Nordquist, 2024)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One of the most important parts in HSC to be able to provide safe, respectful and high-quality support (Institution of Mental Health, 2025)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Builds trust between service user and Healthcare staff</a:t>
            </a:r>
          </a:p>
          <a:p>
            <a:pPr marL="285750" indent="-285750">
              <a:buFont typeface="Arial"/>
              <a:buChar char="•"/>
            </a:pPr>
            <a:r>
              <a:rPr lang="en-US" sz="2000" dirty="0"/>
              <a:t>It maintains and allows professionalism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C7D3D6-BCB8-2260-AEA3-692A927538EA}"/>
              </a:ext>
            </a:extLst>
          </p:cNvPr>
          <p:cNvSpPr txBox="1"/>
          <p:nvPr/>
        </p:nvSpPr>
        <p:spPr>
          <a:xfrm>
            <a:off x="3962921" y="4638657"/>
            <a:ext cx="7539225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Types of communications: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Verbal – speech from sender to receiver, clear words, improvise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Non-verbal – body language, sign language</a:t>
            </a:r>
          </a:p>
          <a:p>
            <a:pPr marL="285750" indent="-285750">
              <a:buFont typeface="Arial"/>
              <a:buChar char="•"/>
            </a:pPr>
            <a:r>
              <a:rPr lang="en-US" sz="2000"/>
              <a:t>Written/technological - emails, letters, messages, texts</a:t>
            </a:r>
          </a:p>
          <a:p>
            <a:r>
              <a:rPr lang="en-US" sz="2000"/>
              <a:t>(Lee, 2021)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/>
              <a:t>Listening – communication being given and understood from one person to </a:t>
            </a:r>
            <a:r>
              <a:rPr lang="en-US" sz="2000"/>
              <a:t>the other</a:t>
            </a:r>
            <a:endParaRPr lang="en-US" sz="2000" dirty="0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pic>
        <p:nvPicPr>
          <p:cNvPr id="5" name="Picture 4" descr="Communication Care">
            <a:extLst>
              <a:ext uri="{FF2B5EF4-FFF2-40B4-BE49-F238E27FC236}">
                <a16:creationId xmlns:a16="http://schemas.microsoft.com/office/drawing/2014/main" id="{18382276-5ED7-B21E-0C78-5F85E4FC99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532" r="-173"/>
          <a:stretch>
            <a:fillRect/>
          </a:stretch>
        </p:blipFill>
        <p:spPr>
          <a:xfrm>
            <a:off x="7876310" y="-865"/>
            <a:ext cx="4315693" cy="2148883"/>
          </a:xfrm>
          <a:prstGeom prst="rect">
            <a:avLst/>
          </a:prstGeom>
        </p:spPr>
      </p:pic>
      <p:pic>
        <p:nvPicPr>
          <p:cNvPr id="6" name="Picture 5" descr="Email Communication | 10 Habits to Make Your Inbox More Manageable">
            <a:extLst>
              <a:ext uri="{FF2B5EF4-FFF2-40B4-BE49-F238E27FC236}">
                <a16:creationId xmlns:a16="http://schemas.microsoft.com/office/drawing/2014/main" id="{D47C9532-E3F6-D1C7-CFE5-B0A1DAFE2E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" y="4327380"/>
            <a:ext cx="3718215" cy="2525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097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4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038E7D36-B1C9-463C-983F-AEA5810A6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37B9A221-B33F-47C2-85FF-2C8F363D7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CD0E0EF1-7626-4514-9337-271DD661B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5F0B1492-9A00-4F80-8771-0BB2C2C43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7FAC7B62-8ACC-41ED-80AB-8D1CDF38B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945FF525-9A83-4625-99D9-B267BDE07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9B193D-DDA3-0090-2E9D-C6DB3A085F14}"/>
              </a:ext>
            </a:extLst>
          </p:cNvPr>
          <p:cNvSpPr txBox="1"/>
          <p:nvPr/>
        </p:nvSpPr>
        <p:spPr>
          <a:xfrm>
            <a:off x="6376354" y="259376"/>
            <a:ext cx="4980615" cy="20213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>
                <a:latin typeface="+mj-lt"/>
                <a:ea typeface="+mj-ea"/>
                <a:cs typeface="+mj-cs"/>
              </a:rPr>
              <a:t>Why is Communication important in HSC setting?</a:t>
            </a:r>
          </a:p>
        </p:txBody>
      </p:sp>
      <p:pic>
        <p:nvPicPr>
          <p:cNvPr id="6" name="Picture 5" descr="The Importance of Team-Based Care">
            <a:extLst>
              <a:ext uri="{FF2B5EF4-FFF2-40B4-BE49-F238E27FC236}">
                <a16:creationId xmlns:a16="http://schemas.microsoft.com/office/drawing/2014/main" id="{BCFDCFAE-6EB3-A2C0-D108-63D74D6DC9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96" r="9270" b="5"/>
          <a:stretch>
            <a:fillRect/>
          </a:stretch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BFB699-2C3A-D902-418A-EC13EE9D7B3F}"/>
              </a:ext>
            </a:extLst>
          </p:cNvPr>
          <p:cNvSpPr txBox="1"/>
          <p:nvPr/>
        </p:nvSpPr>
        <p:spPr>
          <a:xfrm>
            <a:off x="6376353" y="3282696"/>
            <a:ext cx="4755766" cy="29573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285750">
              <a:spcAft>
                <a:spcPts val="600"/>
              </a:spcAft>
            </a:pPr>
            <a:r>
              <a:rPr lang="en-US" sz="1600"/>
              <a:t>Vital to provide safe, effective care for patients (less errors with clear planning/communication, better outcomes) (Institute of Mental Health, 2025)</a:t>
            </a:r>
          </a:p>
          <a:p>
            <a:pPr marL="285750">
              <a:spcAft>
                <a:spcPts val="600"/>
              </a:spcAft>
            </a:pPr>
            <a:r>
              <a:rPr lang="en-US" sz="1600" dirty="0"/>
              <a:t>Reduces misconceptions/conflicts (e.g. missed doses)</a:t>
            </a:r>
          </a:p>
          <a:p>
            <a:pPr marL="285750">
              <a:spcAft>
                <a:spcPts val="600"/>
              </a:spcAft>
            </a:pPr>
            <a:r>
              <a:rPr lang="en-US" sz="1600"/>
              <a:t>Has positive impact on the patient (reduce anxiety with clear planning,)</a:t>
            </a:r>
          </a:p>
          <a:p>
            <a:pPr marL="285750">
              <a:spcAft>
                <a:spcPts val="600"/>
              </a:spcAft>
            </a:pPr>
            <a:r>
              <a:rPr lang="en-US" sz="1600" dirty="0"/>
              <a:t>Supports safe, accurate and person-centered care (Khan, 2026)</a:t>
            </a:r>
          </a:p>
          <a:p>
            <a:pPr marL="285750">
              <a:spcAft>
                <a:spcPts val="600"/>
              </a:spcAft>
            </a:pPr>
            <a:r>
              <a:rPr lang="en-US" sz="1600"/>
              <a:t>Build trusts</a:t>
            </a:r>
          </a:p>
          <a:p>
            <a:pPr marL="285750">
              <a:spcAft>
                <a:spcPts val="600"/>
              </a:spcAft>
            </a:pPr>
            <a:r>
              <a:rPr lang="en-US" sz="1600"/>
              <a:t>Promotes excellent collaboration and multidisciplinary working and strengthens their teamwork and care (Care Learning, 2025)</a:t>
            </a:r>
          </a:p>
          <a:p>
            <a:pPr marL="285750">
              <a:spcAft>
                <a:spcPts val="600"/>
              </a:spcAft>
            </a:pPr>
            <a:r>
              <a:rPr lang="en-US" sz="1600" dirty="0"/>
              <a:t>To </a:t>
            </a:r>
            <a:r>
              <a:rPr lang="en-US" sz="1600" dirty="0" err="1"/>
              <a:t>summarise</a:t>
            </a:r>
            <a:r>
              <a:rPr lang="en-US" sz="1600" dirty="0"/>
              <a:t>, high quality and efficient care is not possible unless there is high level of clear communication (Moss, 2017)</a:t>
            </a:r>
          </a:p>
          <a:p>
            <a:pPr>
              <a:spcAft>
                <a:spcPts val="600"/>
              </a:spcAft>
            </a:pPr>
            <a:endParaRPr lang="en-US" sz="1000"/>
          </a:p>
          <a:p>
            <a:pPr>
              <a:spcAft>
                <a:spcPts val="600"/>
              </a:spcAft>
            </a:pPr>
            <a:endParaRPr lang="en-US" sz="1000"/>
          </a:p>
          <a:p>
            <a:pPr>
              <a:spcAft>
                <a:spcPts val="600"/>
              </a:spcAft>
            </a:pPr>
            <a:endParaRPr lang="en-US" sz="1000"/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7263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038E7D36-B1C9-463C-983F-AEA5810A6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37B9A221-B33F-47C2-85FF-2C8F363D7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CD0E0EF1-7626-4514-9337-271DD661B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5F0B1492-9A00-4F80-8771-0BB2C2C43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7FAC7B62-8ACC-41ED-80AB-8D1CDF38B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945FF525-9A83-4625-99D9-B267BDE07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4" name="Slide Background">
            <a:extLst>
              <a:ext uri="{FF2B5EF4-FFF2-40B4-BE49-F238E27FC236}">
                <a16:creationId xmlns:a16="http://schemas.microsoft.com/office/drawing/2014/main" id="{7DE220E6-BA55-4F04-B3C4-F4985F3E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tint">
            <a:extLst>
              <a:ext uri="{FF2B5EF4-FFF2-40B4-BE49-F238E27FC236}">
                <a16:creationId xmlns:a16="http://schemas.microsoft.com/office/drawing/2014/main" id="{5AE190BC-D2FD-433E-AB89-0DF68EFD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5644" y="0"/>
            <a:ext cx="1046356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6864" y="0"/>
            <a:ext cx="5815134" cy="6858000"/>
          </a:xfrm>
          <a:prstGeom prst="rect">
            <a:avLst/>
          </a:prstGeom>
          <a:ln>
            <a:noFill/>
          </a:ln>
          <a:effectLst>
            <a:outerShdw blurRad="508000" dist="1905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E58576-5D41-FF3E-326A-CA2DA981FD57}"/>
              </a:ext>
            </a:extLst>
          </p:cNvPr>
          <p:cNvSpPr txBox="1"/>
          <p:nvPr/>
        </p:nvSpPr>
        <p:spPr>
          <a:xfrm>
            <a:off x="6388844" y="-315247"/>
            <a:ext cx="5817572" cy="20213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>
                <a:latin typeface="+mj-lt"/>
                <a:ea typeface="+mj-ea"/>
                <a:cs typeface="+mj-cs"/>
              </a:rPr>
              <a:t>Real life example of Communication Skills in HSC Setting</a:t>
            </a:r>
          </a:p>
        </p:txBody>
      </p:sp>
      <p:pic>
        <p:nvPicPr>
          <p:cNvPr id="3" name="Picture 2" descr="Communication Strategies || NurseCE.com">
            <a:extLst>
              <a:ext uri="{FF2B5EF4-FFF2-40B4-BE49-F238E27FC236}">
                <a16:creationId xmlns:a16="http://schemas.microsoft.com/office/drawing/2014/main" id="{FB0556AE-4217-449D-B8AE-CC599B8655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9" r="2862" b="3"/>
          <a:stretch>
            <a:fillRect/>
          </a:stretch>
        </p:blipFill>
        <p:spPr>
          <a:xfrm>
            <a:off x="761367" y="1913406"/>
            <a:ext cx="4950255" cy="30311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218A16-99F4-8D60-FD52-58E26DB3DC15}"/>
              </a:ext>
            </a:extLst>
          </p:cNvPr>
          <p:cNvSpPr txBox="1"/>
          <p:nvPr/>
        </p:nvSpPr>
        <p:spPr>
          <a:xfrm>
            <a:off x="6388843" y="1446400"/>
            <a:ext cx="5667669" cy="525587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</a:pPr>
            <a:r>
              <a:rPr lang="en-US" sz="1600" b="1"/>
              <a:t>Setting: Counselling</a:t>
            </a:r>
          </a:p>
          <a:p>
            <a:pPr>
              <a:spcAft>
                <a:spcPts val="600"/>
              </a:spcAft>
            </a:pPr>
            <a:r>
              <a:rPr lang="en-US" sz="1600" b="1"/>
              <a:t>Model: Interactive Model of Communication</a:t>
            </a:r>
          </a:p>
          <a:p>
            <a:pPr>
              <a:spcAft>
                <a:spcPts val="600"/>
              </a:spcAft>
            </a:pPr>
            <a:r>
              <a:rPr lang="en-US" sz="1600"/>
              <a:t>This model which was developed by Schramm in 1954 is a two-way flow of communication. It involves the exchange of communication between the sender and receiver. This model motivates all communicators to  alternate from being a sender to a receiver (Indeed, 2025) as it results to better understanding of communication from both the sender and receiver. It also voices any barriers to this model also known as the noise. </a:t>
            </a:r>
          </a:p>
          <a:p>
            <a:pPr>
              <a:spcAft>
                <a:spcPts val="600"/>
              </a:spcAft>
            </a:pPr>
            <a:r>
              <a:rPr lang="en-US" sz="1600"/>
              <a:t>Effective communication: clear verbal speaking, adapting/improvising dependent on client) understanding how communication will be most effective</a:t>
            </a:r>
          </a:p>
          <a:p>
            <a:pPr>
              <a:spcAft>
                <a:spcPts val="600"/>
              </a:spcAft>
            </a:pPr>
            <a:r>
              <a:rPr lang="en-US" sz="1600" b="1"/>
              <a:t>Barriers: </a:t>
            </a:r>
            <a:r>
              <a:rPr lang="en-US" sz="1600"/>
              <a:t>language barriers, psychological barriers</a:t>
            </a:r>
          </a:p>
          <a:p>
            <a:pPr>
              <a:spcAft>
                <a:spcPts val="600"/>
              </a:spcAft>
            </a:pPr>
            <a:r>
              <a:rPr lang="en-US" sz="1600" b="1"/>
              <a:t>Solutions:</a:t>
            </a:r>
            <a:r>
              <a:rPr lang="en-US" sz="1600"/>
              <a:t> a patient can be assigned a counsellor who fully understands and speaks their clients' main language, creating a safe and supportive space where patients are able to express their thoughts and feelings (inclusiveteach.com, 2024) and feel like they are being listened to and understood</a:t>
            </a:r>
          </a:p>
          <a:p>
            <a:pPr>
              <a:spcAft>
                <a:spcPts val="600"/>
              </a:spcAft>
            </a:pPr>
            <a:r>
              <a:rPr lang="en-US" sz="1600"/>
              <a:t>Communication is essential through every step to allow confidence and reassurance between a counsellor and client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1606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B9A221-B33F-47C2-85FF-2C8F363D7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D0E0EF1-7626-4514-9337-271DD661B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F0B1492-9A00-4F80-8771-0BB2C2C43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FAC7B62-8ACC-41ED-80AB-8D1CDF38B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45FF525-9A83-4625-99D9-B267BDE07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37CFBADB-6B9A-4FC9-992B-80E06E885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55C4355-A815-4111-AD5F-EA3D520B6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1144310" cy="2544415"/>
          </a:xfrm>
          <a:prstGeom prst="rect">
            <a:avLst/>
          </a:prstGeom>
          <a:ln>
            <a:noFill/>
          </a:ln>
          <a:effectLst>
            <a:outerShdw blurRad="139700" dist="88900" dir="546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4607D6-7535-D47B-8C2C-4F331D39C4A4}"/>
              </a:ext>
            </a:extLst>
          </p:cNvPr>
          <p:cNvSpPr txBox="1"/>
          <p:nvPr/>
        </p:nvSpPr>
        <p:spPr>
          <a:xfrm>
            <a:off x="761801" y="858982"/>
            <a:ext cx="9589765" cy="143227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DE495E-C824-1261-A167-2214CBD24FA4}"/>
              </a:ext>
            </a:extLst>
          </p:cNvPr>
          <p:cNvSpPr txBox="1"/>
          <p:nvPr/>
        </p:nvSpPr>
        <p:spPr>
          <a:xfrm>
            <a:off x="761800" y="2980525"/>
            <a:ext cx="9590349" cy="30313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marL="285750">
              <a:lnSpc>
                <a:spcPct val="110000"/>
              </a:lnSpc>
              <a:spcAft>
                <a:spcPts val="600"/>
              </a:spcAft>
            </a:pPr>
            <a:r>
              <a:rPr lang="en-US" sz="2000"/>
              <a:t>Communication is an essential skill needed everywhere</a:t>
            </a:r>
            <a:endParaRPr lang="en-US" sz="2000" dirty="0"/>
          </a:p>
          <a:p>
            <a:pPr marL="285750">
              <a:lnSpc>
                <a:spcPct val="110000"/>
              </a:lnSpc>
              <a:spcAft>
                <a:spcPts val="600"/>
              </a:spcAft>
            </a:pPr>
            <a:r>
              <a:rPr lang="en-US" sz="2000" dirty="0"/>
              <a:t>Interactive Model of Communication signifies a two-way flow of </a:t>
            </a:r>
            <a:r>
              <a:rPr lang="en-US" sz="2000"/>
              <a:t>communication</a:t>
            </a:r>
            <a:endParaRPr lang="en-US" sz="2000" dirty="0"/>
          </a:p>
          <a:p>
            <a:pPr marL="285750">
              <a:lnSpc>
                <a:spcPct val="110000"/>
              </a:lnSpc>
              <a:spcAft>
                <a:spcPts val="600"/>
              </a:spcAft>
            </a:pPr>
            <a:r>
              <a:rPr lang="en-US" sz="2000"/>
              <a:t>It is a major skill that helps keep HSC settings safe and secure</a:t>
            </a:r>
            <a:endParaRPr lang="en-US" sz="2000" dirty="0"/>
          </a:p>
          <a:p>
            <a:pPr marL="285750">
              <a:lnSpc>
                <a:spcPct val="110000"/>
              </a:lnSpc>
              <a:spcAft>
                <a:spcPts val="600"/>
              </a:spcAft>
            </a:pPr>
            <a:r>
              <a:rPr lang="en-US" sz="2000" dirty="0"/>
              <a:t>Various types of communication (dependent on each person)</a:t>
            </a:r>
          </a:p>
          <a:p>
            <a:pPr marL="285750">
              <a:lnSpc>
                <a:spcPct val="110000"/>
              </a:lnSpc>
              <a:spcAft>
                <a:spcPts val="600"/>
              </a:spcAft>
            </a:pPr>
            <a:r>
              <a:rPr lang="en-US" sz="2000"/>
              <a:t>Helps to provide secure, effective care</a:t>
            </a:r>
            <a:endParaRPr lang="en-US" sz="2000" dirty="0"/>
          </a:p>
          <a:p>
            <a:pPr marL="285750">
              <a:lnSpc>
                <a:spcPct val="110000"/>
              </a:lnSpc>
              <a:spcAft>
                <a:spcPts val="600"/>
              </a:spcAft>
            </a:pPr>
            <a:r>
              <a:rPr lang="en-US" sz="2000"/>
              <a:t>Better outcomes</a:t>
            </a:r>
            <a:endParaRPr lang="en-US" sz="2000" dirty="0"/>
          </a:p>
          <a:p>
            <a:pPr marL="285750">
              <a:lnSpc>
                <a:spcPct val="110000"/>
              </a:lnSpc>
              <a:spcAft>
                <a:spcPts val="600"/>
              </a:spcAft>
            </a:pPr>
            <a:r>
              <a:rPr lang="en-US" sz="2000"/>
              <a:t>Helps builds relationships and express needs (The Chartered Institute of Payroll Professionals, 2022)</a:t>
            </a:r>
          </a:p>
          <a:p>
            <a:pPr marL="285750">
              <a:lnSpc>
                <a:spcPct val="110000"/>
              </a:lnSpc>
              <a:spcAft>
                <a:spcPts val="600"/>
              </a:spcAft>
            </a:pPr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28088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9C3A95-4EE0-659C-A529-461AFEC68774}"/>
              </a:ext>
            </a:extLst>
          </p:cNvPr>
          <p:cNvSpPr txBox="1"/>
          <p:nvPr/>
        </p:nvSpPr>
        <p:spPr>
          <a:xfrm>
            <a:off x="769422" y="386170"/>
            <a:ext cx="520535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00FA57-CE9F-2BF2-96F5-C8ACA06E8AB5}"/>
              </a:ext>
            </a:extLst>
          </p:cNvPr>
          <p:cNvSpPr txBox="1"/>
          <p:nvPr/>
        </p:nvSpPr>
        <p:spPr>
          <a:xfrm>
            <a:off x="765700" y="1065401"/>
            <a:ext cx="11112543" cy="60939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Care Learning (2024) </a:t>
            </a:r>
            <a:r>
              <a:rPr lang="en-GB" i="1"/>
              <a:t>Effective Communication in Health and Social Care. </a:t>
            </a:r>
            <a:r>
              <a:rPr lang="en-GB"/>
              <a:t>Available at:</a:t>
            </a:r>
            <a:r>
              <a:rPr lang="en-GB" i="1" dirty="0"/>
              <a:t> </a:t>
            </a:r>
            <a:r>
              <a:rPr lang="en-GB" dirty="0">
                <a:hlinkClick r:id="rId2"/>
              </a:rPr>
              <a:t>https://carelearning.org.uk/blog/communication-blog/effective-communication-in-health-and-social-care/#why-effective-communication-matters</a:t>
            </a:r>
            <a:r>
              <a:rPr lang="en-GB"/>
              <a:t> (Accessed: 10 February 2026).</a:t>
            </a:r>
            <a:endParaRPr lang="en-US"/>
          </a:p>
          <a:p>
            <a:endParaRPr lang="en-GB" dirty="0"/>
          </a:p>
          <a:p>
            <a:r>
              <a:rPr lang="en-GB" dirty="0"/>
              <a:t>Inclusiveteach.com (2024)</a:t>
            </a:r>
            <a:r>
              <a:rPr lang="en-GB" i="1" dirty="0"/>
              <a:t> Implementing </a:t>
            </a:r>
            <a:r>
              <a:rPr lang="en-GB" i="1" dirty="0" err="1"/>
              <a:t>Schraam's</a:t>
            </a:r>
            <a:r>
              <a:rPr lang="en-GB" i="1" dirty="0"/>
              <a:t> Model of Communication in Schools.</a:t>
            </a:r>
            <a:r>
              <a:rPr lang="en-GB" dirty="0"/>
              <a:t>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https://inclusiveteach.com/2024/05/20/implementing-schramms-model-of-communication-in-schools/</a:t>
            </a:r>
            <a:r>
              <a:rPr lang="en-GB" dirty="0">
                <a:ea typeface="+mn-lt"/>
                <a:cs typeface="+mn-lt"/>
              </a:rPr>
              <a:t> (Accessed: 22 February 2026).</a:t>
            </a:r>
          </a:p>
          <a:p>
            <a:endParaRPr lang="en-GB" dirty="0"/>
          </a:p>
          <a:p>
            <a:r>
              <a:rPr lang="en-GB" dirty="0">
                <a:highlight>
                  <a:srgbClr val="FBFBFB"/>
                </a:highlight>
              </a:rPr>
              <a:t>Indeed (2025) </a:t>
            </a:r>
            <a:r>
              <a:rPr lang="en-GB" i="1" dirty="0">
                <a:highlight>
                  <a:srgbClr val="FBFBFB"/>
                </a:highlight>
              </a:rPr>
              <a:t>What Is the Interactive Model Of Communication? (With List)</a:t>
            </a:r>
            <a:r>
              <a:rPr lang="en-GB" dirty="0">
                <a:highlight>
                  <a:srgbClr val="FBFBFB"/>
                </a:highlight>
              </a:rPr>
              <a:t> Available at:</a:t>
            </a:r>
            <a:r>
              <a:rPr lang="en-GB" i="1" dirty="0">
                <a:highlight>
                  <a:srgbClr val="FBFBFB"/>
                </a:highlight>
              </a:rPr>
              <a:t> </a:t>
            </a:r>
            <a:r>
              <a:rPr lang="en-GB" dirty="0">
                <a:highlight>
                  <a:srgbClr val="FBFBFB"/>
                </a:highlight>
                <a:hlinkClick r:id="rId4"/>
              </a:rPr>
              <a:t>https://ca.indeed.com/career-advice/career-development/interactive-model-of-communication</a:t>
            </a:r>
            <a:r>
              <a:rPr lang="en-GB" dirty="0">
                <a:highlight>
                  <a:srgbClr val="FBFBFB"/>
                </a:highlight>
              </a:rPr>
              <a:t> (Accessed: 22 </a:t>
            </a:r>
            <a:r>
              <a:rPr lang="en-GB">
                <a:highlight>
                  <a:srgbClr val="FBFBFB"/>
                </a:highlight>
              </a:rPr>
              <a:t>February</a:t>
            </a:r>
            <a:r>
              <a:rPr lang="en-GB" dirty="0">
                <a:highlight>
                  <a:srgbClr val="FBFBFB"/>
                </a:highlight>
              </a:rPr>
              <a:t> 2026).</a:t>
            </a:r>
            <a:endParaRPr lang="en-GB" dirty="0"/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Institution of Mental Health (2025) </a:t>
            </a:r>
            <a:r>
              <a:rPr lang="en-GB" i="1">
                <a:latin typeface="Calibri"/>
                <a:ea typeface="Calibri"/>
                <a:cs typeface="Calibri"/>
              </a:rPr>
              <a:t>The role of communication in Health and Social Care: Why it matters. </a:t>
            </a:r>
            <a:r>
              <a:rPr lang="en-GB">
                <a:latin typeface="Calibri"/>
                <a:ea typeface="Calibri"/>
                <a:cs typeface="Calibri"/>
              </a:rPr>
              <a:t>Available at:</a:t>
            </a:r>
            <a:r>
              <a:rPr lang="en-GB" i="1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hlinkClick r:id="rId5"/>
              </a:rPr>
              <a:t>https://iomh.co.uk/the-role-of-communication-in-health-and-social-care-why-it-matters/</a:t>
            </a:r>
            <a:r>
              <a:rPr lang="en-GB" dirty="0"/>
              <a:t> </a:t>
            </a:r>
            <a:r>
              <a:rPr lang="en-GB"/>
              <a:t>(Accessed: 10 February 2026).</a:t>
            </a:r>
            <a:endParaRPr lang="en-GB" dirty="0"/>
          </a:p>
          <a:p>
            <a:endParaRPr lang="en-GB" dirty="0"/>
          </a:p>
          <a:p>
            <a:r>
              <a:rPr lang="en-GB"/>
              <a:t>Khan, E. (2026) </a:t>
            </a:r>
            <a:r>
              <a:rPr lang="en-GB" i="1"/>
              <a:t>Why is Effective Communication in Health and Social Care So Important. </a:t>
            </a:r>
            <a:r>
              <a:rPr lang="en-GB"/>
              <a:t>Available at:</a:t>
            </a:r>
            <a:r>
              <a:rPr lang="en-GB" i="1" dirty="0"/>
              <a:t> </a:t>
            </a:r>
            <a:r>
              <a:rPr lang="en-GB" dirty="0">
                <a:hlinkClick r:id="rId6"/>
              </a:rPr>
              <a:t>https://ukpdacademy.co.uk/effective-communication-in-health-and-social-care/</a:t>
            </a:r>
            <a:r>
              <a:rPr lang="en-GB"/>
              <a:t> (Accessed: 10 February 2026).</a:t>
            </a:r>
          </a:p>
          <a:p>
            <a:endParaRPr lang="en-GB" sz="1600" dirty="0"/>
          </a:p>
          <a:p>
            <a:endParaRPr lang="en-GB" sz="1600" dirty="0">
              <a:latin typeface="Bierstadt"/>
              <a:ea typeface="Calibri"/>
              <a:cs typeface="Calibri"/>
            </a:endParaRPr>
          </a:p>
          <a:p>
            <a:endParaRPr lang="en-GB" sz="16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7734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C412F1-F6C5-74F1-3D5D-58D5C6CCAD86}"/>
              </a:ext>
            </a:extLst>
          </p:cNvPr>
          <p:cNvSpPr txBox="1"/>
          <p:nvPr/>
        </p:nvSpPr>
        <p:spPr>
          <a:xfrm>
            <a:off x="562419" y="449935"/>
            <a:ext cx="382444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References</a:t>
            </a:r>
            <a:endParaRPr lang="en-GB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F66D66-DB03-3E35-5C7C-C1565C9D49F5}"/>
              </a:ext>
            </a:extLst>
          </p:cNvPr>
          <p:cNvSpPr txBox="1"/>
          <p:nvPr/>
        </p:nvSpPr>
        <p:spPr>
          <a:xfrm>
            <a:off x="562131" y="1217951"/>
            <a:ext cx="11267606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600">
                <a:solidFill>
                  <a:srgbClr val="262626"/>
                </a:solidFill>
                <a:latin typeface="Bierstadt"/>
                <a:ea typeface="Segoe UI"/>
                <a:cs typeface="Segoe UI"/>
              </a:rPr>
              <a:t>​</a:t>
            </a:r>
          </a:p>
          <a:p>
            <a:pPr rtl="0"/>
            <a:r>
              <a:rPr lang="en-GB" baseline="0">
                <a:solidFill>
                  <a:srgbClr val="262626"/>
                </a:solidFill>
                <a:latin typeface="Bierstadt"/>
                <a:ea typeface="Segoe UI"/>
                <a:cs typeface="Segoe UI"/>
              </a:rPr>
              <a:t>Lee, E. (2021) </a:t>
            </a:r>
            <a:r>
              <a:rPr lang="en-GB" i="1" baseline="0">
                <a:solidFill>
                  <a:srgbClr val="262626"/>
                </a:solidFill>
                <a:latin typeface="Bierstadt"/>
                <a:ea typeface="Segoe UI"/>
                <a:cs typeface="Segoe UI"/>
              </a:rPr>
              <a:t>Effective Communication in Health and Social Care. </a:t>
            </a:r>
            <a:r>
              <a:rPr lang="en-GB" baseline="0">
                <a:solidFill>
                  <a:srgbClr val="262626"/>
                </a:solidFill>
                <a:latin typeface="Bierstadt"/>
                <a:ea typeface="Segoe UI"/>
                <a:cs typeface="Segoe UI"/>
              </a:rPr>
              <a:t>Available at:</a:t>
            </a:r>
            <a:r>
              <a:rPr lang="en-GB" i="1" baseline="0" dirty="0">
                <a:solidFill>
                  <a:srgbClr val="262626"/>
                </a:solidFill>
                <a:latin typeface="Bierstadt"/>
                <a:ea typeface="Segoe UI"/>
                <a:cs typeface="Segoe UI"/>
              </a:rPr>
              <a:t> </a:t>
            </a:r>
            <a:r>
              <a:rPr lang="en-GB" u="sng" strike="noStrike" baseline="0" dirty="0">
                <a:solidFill>
                  <a:srgbClr val="3E8FF1"/>
                </a:solidFill>
                <a:latin typeface="Bierstadt"/>
                <a:ea typeface="Segoe UI"/>
                <a:cs typeface="Segoe UI"/>
                <a:hlinkClick r:id="rId2"/>
              </a:rPr>
              <a:t>https://cpdonline.co.uk/knowledge-base/care/effective-communication/#what-are-the-different-types-of-effective-communication-needed-in-health-and-social-care</a:t>
            </a:r>
            <a:r>
              <a:rPr lang="en-GB" baseline="0">
                <a:solidFill>
                  <a:srgbClr val="262626"/>
                </a:solidFill>
                <a:latin typeface="Bierstadt"/>
                <a:ea typeface="Segoe UI"/>
                <a:cs typeface="Segoe UI"/>
              </a:rPr>
              <a:t> (Accessed: 10 February 2026).</a:t>
            </a:r>
          </a:p>
          <a:p>
            <a:endParaRPr lang="en-GB" dirty="0">
              <a:cs typeface="Segoe UI"/>
            </a:endParaRPr>
          </a:p>
          <a:p>
            <a:r>
              <a:rPr lang="en-GB" dirty="0">
                <a:highlight>
                  <a:srgbClr val="FBFBFB"/>
                </a:highlight>
                <a:cs typeface="Segoe UI"/>
              </a:rPr>
              <a:t>Moss, B. (2017) </a:t>
            </a:r>
            <a:r>
              <a:rPr lang="en-GB" i="1" dirty="0">
                <a:highlight>
                  <a:srgbClr val="FBFBFB"/>
                </a:highlight>
                <a:cs typeface="Segoe UI"/>
              </a:rPr>
              <a:t>Communication Skills in Health and Social Care</a:t>
            </a:r>
            <a:r>
              <a:rPr lang="en-GB" dirty="0">
                <a:highlight>
                  <a:srgbClr val="FBFBFB"/>
                </a:highlight>
                <a:cs typeface="Segoe UI"/>
              </a:rPr>
              <a:t>. 4th </a:t>
            </a:r>
            <a:r>
              <a:rPr lang="en-GB" dirty="0" err="1">
                <a:highlight>
                  <a:srgbClr val="FBFBFB"/>
                </a:highlight>
                <a:cs typeface="Segoe UI"/>
              </a:rPr>
              <a:t>edn</a:t>
            </a:r>
            <a:r>
              <a:rPr lang="en-GB" dirty="0">
                <a:highlight>
                  <a:srgbClr val="FBFBFB"/>
                </a:highlight>
                <a:cs typeface="Segoe UI"/>
              </a:rPr>
              <a:t>. SAGE.</a:t>
            </a:r>
          </a:p>
          <a:p>
            <a:endParaRPr lang="en-GB" dirty="0">
              <a:highlight>
                <a:srgbClr val="FBFBFB"/>
              </a:highlight>
              <a:cs typeface="Segoe UI"/>
            </a:endParaRPr>
          </a:p>
          <a:p>
            <a:r>
              <a:rPr lang="en-GB">
                <a:highlight>
                  <a:srgbClr val="FBFBFB"/>
                </a:highlight>
                <a:cs typeface="Segoe UI"/>
              </a:rPr>
              <a:t>The Chartered Institute of Payroll Professionals (2022) </a:t>
            </a:r>
            <a:r>
              <a:rPr lang="en-GB" i="1">
                <a:highlight>
                  <a:srgbClr val="FBFBFB"/>
                </a:highlight>
                <a:cs typeface="Segoe UI"/>
              </a:rPr>
              <a:t>The Importance of Communication. </a:t>
            </a:r>
            <a:r>
              <a:rPr lang="en-GB">
                <a:highlight>
                  <a:srgbClr val="FBFBFB"/>
                </a:highlight>
                <a:cs typeface="Segoe UI"/>
              </a:rPr>
              <a:t>Available at:</a:t>
            </a:r>
            <a:r>
              <a:rPr lang="en-GB" i="1" dirty="0">
                <a:highlight>
                  <a:srgbClr val="FBFBFB"/>
                </a:highlight>
                <a:cs typeface="Segoe UI"/>
              </a:rPr>
              <a:t> </a:t>
            </a:r>
            <a:r>
              <a:rPr lang="en-GB" dirty="0">
                <a:highlight>
                  <a:srgbClr val="FBFBFB"/>
                </a:highlight>
                <a:cs typeface="Segoe UI"/>
                <a:hlinkClick r:id="rId3"/>
              </a:rPr>
              <a:t>https://www.cipp.org.uk/resources/news/the-importance-of-communication.html</a:t>
            </a:r>
            <a:r>
              <a:rPr lang="en-GB">
                <a:highlight>
                  <a:srgbClr val="FBFBFB"/>
                </a:highlight>
                <a:cs typeface="Segoe UI"/>
              </a:rPr>
              <a:t> (Accessed: 10 February 2026).</a:t>
            </a:r>
            <a:endParaRPr lang="en-GB" dirty="0">
              <a:highlight>
                <a:srgbClr val="FBFBFB"/>
              </a:highlight>
              <a:cs typeface="Segoe UI"/>
            </a:endParaRPr>
          </a:p>
          <a:p>
            <a:endParaRPr lang="en-GB" dirty="0">
              <a:highlight>
                <a:srgbClr val="FBFBFB"/>
              </a:highlight>
              <a:cs typeface="Segoe UI"/>
            </a:endParaRPr>
          </a:p>
          <a:p>
            <a:r>
              <a:rPr lang="en-GB">
                <a:highlight>
                  <a:srgbClr val="FBFBFB"/>
                </a:highlight>
                <a:cs typeface="Segoe UI"/>
              </a:rPr>
              <a:t>ThoughtCo. (2024) </a:t>
            </a:r>
            <a:r>
              <a:rPr lang="en-GB" i="1">
                <a:highlight>
                  <a:srgbClr val="FBFBFB"/>
                </a:highlight>
                <a:cs typeface="Segoe UI"/>
              </a:rPr>
              <a:t>What is Communication. </a:t>
            </a:r>
            <a:r>
              <a:rPr lang="en-GB">
                <a:highlight>
                  <a:srgbClr val="FBFBFB"/>
                </a:highlight>
                <a:latin typeface="Bierstadt"/>
                <a:ea typeface="Calibri"/>
                <a:cs typeface="Calibri"/>
              </a:rPr>
              <a:t>Available at:</a:t>
            </a:r>
            <a:r>
              <a:rPr lang="en-GB" i="1" dirty="0">
                <a:highlight>
                  <a:srgbClr val="FBFBFB"/>
                </a:highlight>
                <a:latin typeface="Bierstadt"/>
                <a:ea typeface="Calibri"/>
                <a:cs typeface="Calibri"/>
              </a:rPr>
              <a:t> </a:t>
            </a:r>
            <a:r>
              <a:rPr lang="en-GB" dirty="0">
                <a:highlight>
                  <a:srgbClr val="FBFBFB"/>
                </a:highlight>
                <a:cs typeface="Segoe UI"/>
                <a:hlinkClick r:id="rId4"/>
              </a:rPr>
              <a:t>https://www.thoughtco.com/what-is-communication-1689877</a:t>
            </a:r>
            <a:r>
              <a:rPr lang="en-GB" i="1" dirty="0">
                <a:highlight>
                  <a:srgbClr val="FBFBFB"/>
                </a:highlight>
                <a:latin typeface="Bierstadt"/>
                <a:ea typeface="Calibri"/>
                <a:cs typeface="Calibri"/>
              </a:rPr>
              <a:t> </a:t>
            </a:r>
            <a:r>
              <a:rPr lang="en-GB">
                <a:highlight>
                  <a:srgbClr val="FBFBFB"/>
                </a:highlight>
                <a:latin typeface="Bierstadt"/>
                <a:ea typeface="Calibri"/>
                <a:cs typeface="Calibri"/>
              </a:rPr>
              <a:t>(Accessed: 10 February 2026)</a:t>
            </a:r>
            <a:r>
              <a:rPr lang="en-GB">
                <a:highlight>
                  <a:srgbClr val="FBFBFB"/>
                </a:highlight>
                <a:latin typeface="Calibri"/>
                <a:ea typeface="Calibri"/>
                <a:cs typeface="Calibri"/>
              </a:rPr>
              <a:t>.</a:t>
            </a:r>
            <a:endParaRPr lang="en-GB"/>
          </a:p>
          <a:p>
            <a:endParaRPr lang="en-GB" sz="1600" dirty="0">
              <a:highlight>
                <a:srgbClr val="FBFBFB"/>
              </a:highlight>
              <a:cs typeface="Segoe UI"/>
            </a:endParaRPr>
          </a:p>
          <a:p>
            <a:endParaRPr lang="en-GB" sz="1600" dirty="0">
              <a:cs typeface="Segoe U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123487"/>
      </p:ext>
    </p:extLst>
  </p:cSld>
  <p:clrMapOvr>
    <a:masterClrMapping/>
  </p:clrMapOvr>
</p:sld>
</file>

<file path=ppt/theme/theme1.xml><?xml version="1.0" encoding="utf-8"?>
<a:theme xmlns:a="http://schemas.openxmlformats.org/drawingml/2006/main" name="BevelVTI">
  <a:themeElements>
    <a:clrScheme name="Custom 148">
      <a:dk1>
        <a:srgbClr val="262626"/>
      </a:dk1>
      <a:lt1>
        <a:sysClr val="window" lastClr="FFFFFF"/>
      </a:lt1>
      <a:dk2>
        <a:srgbClr val="2F333D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BevelVTI</vt:lpstr>
      <vt:lpstr>LCHS4009 Component 1 Professional Development within Health and Social Care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702</cp:revision>
  <dcterms:created xsi:type="dcterms:W3CDTF">2026-02-03T13:00:16Z</dcterms:created>
  <dcterms:modified xsi:type="dcterms:W3CDTF">2026-02-22T08:45:00Z</dcterms:modified>
</cp:coreProperties>
</file>