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talie MacDonald" initials="NM" lastIdx="1" clrIdx="0">
    <p:extLst>
      <p:ext uri="{19B8F6BF-5375-455C-9EA6-DF929625EA0E}">
        <p15:presenceInfo xmlns:p15="http://schemas.microsoft.com/office/powerpoint/2012/main" userId="S::natalie.macdonald@uwtsd.ac.uk::b149e53e-c5ba-4f14-9dc8-64d738eb5ef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118" d="100"/>
          <a:sy n="118" d="100"/>
        </p:scale>
        <p:origin x="1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commentAuthors" Target="commentAuthors.xml"/><Relationship Id="rId4" Type="http://schemas.openxmlformats.org/officeDocument/2006/relationships/notesMaster" Target="notesMasters/notesMaster1.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DE9251-087D-43A0-B742-B60E0D53C0E3}" type="datetimeFigureOut">
              <a:rPr lang="en-GB" smtClean="0"/>
              <a:t>30/07/2021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734AB9-B1E0-4FD1-895A-12158886E6D3}" type="slidenum">
              <a:rPr lang="en-GB" smtClean="0"/>
              <a:t>‹#›</a:t>
            </a:fld>
            <a:endParaRPr lang="en-GB"/>
          </a:p>
        </p:txBody>
      </p:sp>
    </p:spTree>
    <p:extLst>
      <p:ext uri="{BB962C8B-B14F-4D97-AF65-F5344CB8AC3E}">
        <p14:creationId xmlns:p14="http://schemas.microsoft.com/office/powerpoint/2010/main" val="35086336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Aligning to draft enabling pathways guidance</a:t>
            </a:r>
          </a:p>
        </p:txBody>
      </p:sp>
      <p:sp>
        <p:nvSpPr>
          <p:cNvPr id="4" name="Slide Number Placeholder 3"/>
          <p:cNvSpPr>
            <a:spLocks noGrp="1"/>
          </p:cNvSpPr>
          <p:nvPr>
            <p:ph type="sldNum" sz="quarter" idx="5"/>
          </p:nvPr>
        </p:nvSpPr>
        <p:spPr/>
        <p:txBody>
          <a:bodyPr/>
          <a:lstStyle/>
          <a:p>
            <a:fld id="{F5734AB9-B1E0-4FD1-895A-12158886E6D3}" type="slidenum">
              <a:rPr lang="en-GB" smtClean="0"/>
              <a:t>1</a:t>
            </a:fld>
            <a:endParaRPr lang="en-GB"/>
          </a:p>
        </p:txBody>
      </p:sp>
    </p:spTree>
    <p:extLst>
      <p:ext uri="{BB962C8B-B14F-4D97-AF65-F5344CB8AC3E}">
        <p14:creationId xmlns:p14="http://schemas.microsoft.com/office/powerpoint/2010/main" val="29036329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draft curriculum for non-maintained nursery settings</a:t>
            </a:r>
          </a:p>
        </p:txBody>
      </p:sp>
      <p:sp>
        <p:nvSpPr>
          <p:cNvPr id="4" name="Slide Number Placeholder 3"/>
          <p:cNvSpPr>
            <a:spLocks noGrp="1"/>
          </p:cNvSpPr>
          <p:nvPr>
            <p:ph type="sldNum" sz="quarter" idx="5"/>
          </p:nvPr>
        </p:nvSpPr>
        <p:spPr/>
        <p:txBody>
          <a:bodyPr/>
          <a:lstStyle/>
          <a:p>
            <a:fld id="{F5734AB9-B1E0-4FD1-895A-12158886E6D3}" type="slidenum">
              <a:rPr lang="en-GB" smtClean="0"/>
              <a:t>2</a:t>
            </a:fld>
            <a:endParaRPr lang="en-GB"/>
          </a:p>
        </p:txBody>
      </p:sp>
    </p:spTree>
    <p:extLst>
      <p:ext uri="{BB962C8B-B14F-4D97-AF65-F5344CB8AC3E}">
        <p14:creationId xmlns:p14="http://schemas.microsoft.com/office/powerpoint/2010/main" val="22589371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6E140-766A-497D-A9A7-6FC829A0318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5FB76B5-7003-4F48-8385-BC47010083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7C12EF2-5FB0-4642-9C25-B63E90EF3B33}"/>
              </a:ext>
            </a:extLst>
          </p:cNvPr>
          <p:cNvSpPr>
            <a:spLocks noGrp="1"/>
          </p:cNvSpPr>
          <p:nvPr>
            <p:ph type="dt" sz="half" idx="10"/>
          </p:nvPr>
        </p:nvSpPr>
        <p:spPr/>
        <p:txBody>
          <a:bodyPr/>
          <a:lstStyle/>
          <a:p>
            <a:fld id="{0BF04571-7075-47FA-ADA3-56D48F75F29C}" type="datetimeFigureOut">
              <a:rPr lang="en-GB" smtClean="0"/>
              <a:t>30/07/2021</a:t>
            </a:fld>
            <a:endParaRPr lang="en-GB"/>
          </a:p>
        </p:txBody>
      </p:sp>
      <p:sp>
        <p:nvSpPr>
          <p:cNvPr id="5" name="Footer Placeholder 4">
            <a:extLst>
              <a:ext uri="{FF2B5EF4-FFF2-40B4-BE49-F238E27FC236}">
                <a16:creationId xmlns:a16="http://schemas.microsoft.com/office/drawing/2014/main" id="{03E0FB95-AF97-487D-A3ED-5A5BC206CF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D072B4-81A0-4417-97FD-C27280FEC790}"/>
              </a:ext>
            </a:extLst>
          </p:cNvPr>
          <p:cNvSpPr>
            <a:spLocks noGrp="1"/>
          </p:cNvSpPr>
          <p:nvPr>
            <p:ph type="sldNum" sz="quarter" idx="12"/>
          </p:nvPr>
        </p:nvSpPr>
        <p:spPr/>
        <p:txBody>
          <a:bodyPr/>
          <a:lstStyle/>
          <a:p>
            <a:fld id="{9885EDDA-4F26-4E0E-B5FC-4EF7E8B170A8}" type="slidenum">
              <a:rPr lang="en-GB" smtClean="0"/>
              <a:t>‹#›</a:t>
            </a:fld>
            <a:endParaRPr lang="en-GB"/>
          </a:p>
        </p:txBody>
      </p:sp>
    </p:spTree>
    <p:extLst>
      <p:ext uri="{BB962C8B-B14F-4D97-AF65-F5344CB8AC3E}">
        <p14:creationId xmlns:p14="http://schemas.microsoft.com/office/powerpoint/2010/main" val="29552359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66358-5921-414F-9DD1-DFC62ECE19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94DD48-AAEE-477F-8875-BCCE206B28B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5F4EE9-6BF9-4BE2-835A-3B3666EA972C}"/>
              </a:ext>
            </a:extLst>
          </p:cNvPr>
          <p:cNvSpPr>
            <a:spLocks noGrp="1"/>
          </p:cNvSpPr>
          <p:nvPr>
            <p:ph type="dt" sz="half" idx="10"/>
          </p:nvPr>
        </p:nvSpPr>
        <p:spPr/>
        <p:txBody>
          <a:bodyPr/>
          <a:lstStyle/>
          <a:p>
            <a:fld id="{0BF04571-7075-47FA-ADA3-56D48F75F29C}" type="datetimeFigureOut">
              <a:rPr lang="en-GB" smtClean="0"/>
              <a:t>30/07/2021</a:t>
            </a:fld>
            <a:endParaRPr lang="en-GB"/>
          </a:p>
        </p:txBody>
      </p:sp>
      <p:sp>
        <p:nvSpPr>
          <p:cNvPr id="5" name="Footer Placeholder 4">
            <a:extLst>
              <a:ext uri="{FF2B5EF4-FFF2-40B4-BE49-F238E27FC236}">
                <a16:creationId xmlns:a16="http://schemas.microsoft.com/office/drawing/2014/main" id="{FB59958B-75C5-47F4-B893-61E69A3C20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6B5372-2F6D-496D-92F0-BC945754AD2D}"/>
              </a:ext>
            </a:extLst>
          </p:cNvPr>
          <p:cNvSpPr>
            <a:spLocks noGrp="1"/>
          </p:cNvSpPr>
          <p:nvPr>
            <p:ph type="sldNum" sz="quarter" idx="12"/>
          </p:nvPr>
        </p:nvSpPr>
        <p:spPr/>
        <p:txBody>
          <a:bodyPr/>
          <a:lstStyle/>
          <a:p>
            <a:fld id="{9885EDDA-4F26-4E0E-B5FC-4EF7E8B170A8}" type="slidenum">
              <a:rPr lang="en-GB" smtClean="0"/>
              <a:t>‹#›</a:t>
            </a:fld>
            <a:endParaRPr lang="en-GB"/>
          </a:p>
        </p:txBody>
      </p:sp>
    </p:spTree>
    <p:extLst>
      <p:ext uri="{BB962C8B-B14F-4D97-AF65-F5344CB8AC3E}">
        <p14:creationId xmlns:p14="http://schemas.microsoft.com/office/powerpoint/2010/main" val="3410379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66031-01AB-476E-8F97-43CD2B7F5EC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1DEBA8-E065-4225-834E-EAB801DD3F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B0C2E0-55C0-4564-91CA-16BAFCA4B31F}"/>
              </a:ext>
            </a:extLst>
          </p:cNvPr>
          <p:cNvSpPr>
            <a:spLocks noGrp="1"/>
          </p:cNvSpPr>
          <p:nvPr>
            <p:ph type="dt" sz="half" idx="10"/>
          </p:nvPr>
        </p:nvSpPr>
        <p:spPr/>
        <p:txBody>
          <a:bodyPr/>
          <a:lstStyle/>
          <a:p>
            <a:fld id="{0BF04571-7075-47FA-ADA3-56D48F75F29C}" type="datetimeFigureOut">
              <a:rPr lang="en-GB" smtClean="0"/>
              <a:t>30/07/2021</a:t>
            </a:fld>
            <a:endParaRPr lang="en-GB"/>
          </a:p>
        </p:txBody>
      </p:sp>
      <p:sp>
        <p:nvSpPr>
          <p:cNvPr id="5" name="Footer Placeholder 4">
            <a:extLst>
              <a:ext uri="{FF2B5EF4-FFF2-40B4-BE49-F238E27FC236}">
                <a16:creationId xmlns:a16="http://schemas.microsoft.com/office/drawing/2014/main" id="{8E2FAE7C-2261-4820-AB1E-E19A2849EA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26C7D8-0334-4DB3-96A5-D8EEF6C2714C}"/>
              </a:ext>
            </a:extLst>
          </p:cNvPr>
          <p:cNvSpPr>
            <a:spLocks noGrp="1"/>
          </p:cNvSpPr>
          <p:nvPr>
            <p:ph type="sldNum" sz="quarter" idx="12"/>
          </p:nvPr>
        </p:nvSpPr>
        <p:spPr/>
        <p:txBody>
          <a:bodyPr/>
          <a:lstStyle/>
          <a:p>
            <a:fld id="{9885EDDA-4F26-4E0E-B5FC-4EF7E8B170A8}" type="slidenum">
              <a:rPr lang="en-GB" smtClean="0"/>
              <a:t>‹#›</a:t>
            </a:fld>
            <a:endParaRPr lang="en-GB"/>
          </a:p>
        </p:txBody>
      </p:sp>
    </p:spTree>
    <p:extLst>
      <p:ext uri="{BB962C8B-B14F-4D97-AF65-F5344CB8AC3E}">
        <p14:creationId xmlns:p14="http://schemas.microsoft.com/office/powerpoint/2010/main" val="1745768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EA060-BE48-41B2-AC1B-38D08183A0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FB2B17-B7FE-44D4-A39C-41296FD4F18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0B0955-967B-4B10-9E95-0F31246AB48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948187-106E-49BB-8F64-253D8B492546}"/>
              </a:ext>
            </a:extLst>
          </p:cNvPr>
          <p:cNvSpPr>
            <a:spLocks noGrp="1"/>
          </p:cNvSpPr>
          <p:nvPr>
            <p:ph type="dt" sz="half" idx="10"/>
          </p:nvPr>
        </p:nvSpPr>
        <p:spPr/>
        <p:txBody>
          <a:bodyPr/>
          <a:lstStyle/>
          <a:p>
            <a:fld id="{0BF04571-7075-47FA-ADA3-56D48F75F29C}" type="datetimeFigureOut">
              <a:rPr lang="en-GB" smtClean="0"/>
              <a:t>30/07/2021</a:t>
            </a:fld>
            <a:endParaRPr lang="en-GB"/>
          </a:p>
        </p:txBody>
      </p:sp>
      <p:sp>
        <p:nvSpPr>
          <p:cNvPr id="6" name="Footer Placeholder 5">
            <a:extLst>
              <a:ext uri="{FF2B5EF4-FFF2-40B4-BE49-F238E27FC236}">
                <a16:creationId xmlns:a16="http://schemas.microsoft.com/office/drawing/2014/main" id="{67A14FD4-81C2-40BE-A177-D4A8E7CB01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D04900-FEC4-433F-A978-032124344681}"/>
              </a:ext>
            </a:extLst>
          </p:cNvPr>
          <p:cNvSpPr>
            <a:spLocks noGrp="1"/>
          </p:cNvSpPr>
          <p:nvPr>
            <p:ph type="sldNum" sz="quarter" idx="12"/>
          </p:nvPr>
        </p:nvSpPr>
        <p:spPr/>
        <p:txBody>
          <a:bodyPr/>
          <a:lstStyle/>
          <a:p>
            <a:fld id="{9885EDDA-4F26-4E0E-B5FC-4EF7E8B170A8}" type="slidenum">
              <a:rPr lang="en-GB" smtClean="0"/>
              <a:t>‹#›</a:t>
            </a:fld>
            <a:endParaRPr lang="en-GB"/>
          </a:p>
        </p:txBody>
      </p:sp>
    </p:spTree>
    <p:extLst>
      <p:ext uri="{BB962C8B-B14F-4D97-AF65-F5344CB8AC3E}">
        <p14:creationId xmlns:p14="http://schemas.microsoft.com/office/powerpoint/2010/main" val="3156804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9BCF1-C8A1-40C3-B3CD-44A6302F5A7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CB553D-7793-477E-B5C1-2AA2031AD84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CFDCEB2-B3AF-411E-BF9D-5F4A02171FE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DAB073-25A6-4A96-BF87-4AE635B296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75EEB0-A05C-4F6E-B726-7D1E38DFD29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75ECB5-BBD9-44D5-8956-0801C883B565}"/>
              </a:ext>
            </a:extLst>
          </p:cNvPr>
          <p:cNvSpPr>
            <a:spLocks noGrp="1"/>
          </p:cNvSpPr>
          <p:nvPr>
            <p:ph type="dt" sz="half" idx="10"/>
          </p:nvPr>
        </p:nvSpPr>
        <p:spPr/>
        <p:txBody>
          <a:bodyPr/>
          <a:lstStyle/>
          <a:p>
            <a:fld id="{0BF04571-7075-47FA-ADA3-56D48F75F29C}" type="datetimeFigureOut">
              <a:rPr lang="en-GB" smtClean="0"/>
              <a:t>30/07/2021</a:t>
            </a:fld>
            <a:endParaRPr lang="en-GB"/>
          </a:p>
        </p:txBody>
      </p:sp>
      <p:sp>
        <p:nvSpPr>
          <p:cNvPr id="8" name="Footer Placeholder 7">
            <a:extLst>
              <a:ext uri="{FF2B5EF4-FFF2-40B4-BE49-F238E27FC236}">
                <a16:creationId xmlns:a16="http://schemas.microsoft.com/office/drawing/2014/main" id="{2E667443-D89C-417E-BEE0-FF37A03F055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1EDED4C-09BF-4704-BBFA-986B40335A20}"/>
              </a:ext>
            </a:extLst>
          </p:cNvPr>
          <p:cNvSpPr>
            <a:spLocks noGrp="1"/>
          </p:cNvSpPr>
          <p:nvPr>
            <p:ph type="sldNum" sz="quarter" idx="12"/>
          </p:nvPr>
        </p:nvSpPr>
        <p:spPr/>
        <p:txBody>
          <a:bodyPr/>
          <a:lstStyle/>
          <a:p>
            <a:fld id="{9885EDDA-4F26-4E0E-B5FC-4EF7E8B170A8}" type="slidenum">
              <a:rPr lang="en-GB" smtClean="0"/>
              <a:t>‹#›</a:t>
            </a:fld>
            <a:endParaRPr lang="en-GB"/>
          </a:p>
        </p:txBody>
      </p:sp>
    </p:spTree>
    <p:extLst>
      <p:ext uri="{BB962C8B-B14F-4D97-AF65-F5344CB8AC3E}">
        <p14:creationId xmlns:p14="http://schemas.microsoft.com/office/powerpoint/2010/main" val="7430047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302EF-C7D9-4B66-B8A7-0544473013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6900C2F-3F46-4E2F-944B-D34EC18F2E5D}"/>
              </a:ext>
            </a:extLst>
          </p:cNvPr>
          <p:cNvSpPr>
            <a:spLocks noGrp="1"/>
          </p:cNvSpPr>
          <p:nvPr>
            <p:ph type="dt" sz="half" idx="10"/>
          </p:nvPr>
        </p:nvSpPr>
        <p:spPr/>
        <p:txBody>
          <a:bodyPr/>
          <a:lstStyle/>
          <a:p>
            <a:fld id="{0BF04571-7075-47FA-ADA3-56D48F75F29C}" type="datetimeFigureOut">
              <a:rPr lang="en-GB" smtClean="0"/>
              <a:t>30/07/2021</a:t>
            </a:fld>
            <a:endParaRPr lang="en-GB"/>
          </a:p>
        </p:txBody>
      </p:sp>
      <p:sp>
        <p:nvSpPr>
          <p:cNvPr id="4" name="Footer Placeholder 3">
            <a:extLst>
              <a:ext uri="{FF2B5EF4-FFF2-40B4-BE49-F238E27FC236}">
                <a16:creationId xmlns:a16="http://schemas.microsoft.com/office/drawing/2014/main" id="{DB3F2AF1-943D-41F8-AF06-10F554EE687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964308-B686-429D-9363-05B6797E40CE}"/>
              </a:ext>
            </a:extLst>
          </p:cNvPr>
          <p:cNvSpPr>
            <a:spLocks noGrp="1"/>
          </p:cNvSpPr>
          <p:nvPr>
            <p:ph type="sldNum" sz="quarter" idx="12"/>
          </p:nvPr>
        </p:nvSpPr>
        <p:spPr/>
        <p:txBody>
          <a:bodyPr/>
          <a:lstStyle/>
          <a:p>
            <a:fld id="{9885EDDA-4F26-4E0E-B5FC-4EF7E8B170A8}" type="slidenum">
              <a:rPr lang="en-GB" smtClean="0"/>
              <a:t>‹#›</a:t>
            </a:fld>
            <a:endParaRPr lang="en-GB"/>
          </a:p>
        </p:txBody>
      </p:sp>
    </p:spTree>
    <p:extLst>
      <p:ext uri="{BB962C8B-B14F-4D97-AF65-F5344CB8AC3E}">
        <p14:creationId xmlns:p14="http://schemas.microsoft.com/office/powerpoint/2010/main" val="3623243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1EF3A7-DB70-40E6-9728-93F1304EB944}"/>
              </a:ext>
            </a:extLst>
          </p:cNvPr>
          <p:cNvSpPr>
            <a:spLocks noGrp="1"/>
          </p:cNvSpPr>
          <p:nvPr>
            <p:ph type="dt" sz="half" idx="10"/>
          </p:nvPr>
        </p:nvSpPr>
        <p:spPr/>
        <p:txBody>
          <a:bodyPr/>
          <a:lstStyle/>
          <a:p>
            <a:fld id="{0BF04571-7075-47FA-ADA3-56D48F75F29C}" type="datetimeFigureOut">
              <a:rPr lang="en-GB" smtClean="0"/>
              <a:t>30/07/2021</a:t>
            </a:fld>
            <a:endParaRPr lang="en-GB"/>
          </a:p>
        </p:txBody>
      </p:sp>
      <p:sp>
        <p:nvSpPr>
          <p:cNvPr id="3" name="Footer Placeholder 2">
            <a:extLst>
              <a:ext uri="{FF2B5EF4-FFF2-40B4-BE49-F238E27FC236}">
                <a16:creationId xmlns:a16="http://schemas.microsoft.com/office/drawing/2014/main" id="{C08144C6-FD4A-4245-B968-32B9C6AAC36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B1E9032-9B7A-470F-8A4B-BAAADF6348CA}"/>
              </a:ext>
            </a:extLst>
          </p:cNvPr>
          <p:cNvSpPr>
            <a:spLocks noGrp="1"/>
          </p:cNvSpPr>
          <p:nvPr>
            <p:ph type="sldNum" sz="quarter" idx="12"/>
          </p:nvPr>
        </p:nvSpPr>
        <p:spPr/>
        <p:txBody>
          <a:bodyPr/>
          <a:lstStyle/>
          <a:p>
            <a:fld id="{9885EDDA-4F26-4E0E-B5FC-4EF7E8B170A8}" type="slidenum">
              <a:rPr lang="en-GB" smtClean="0"/>
              <a:t>‹#›</a:t>
            </a:fld>
            <a:endParaRPr lang="en-GB"/>
          </a:p>
        </p:txBody>
      </p:sp>
    </p:spTree>
    <p:extLst>
      <p:ext uri="{BB962C8B-B14F-4D97-AF65-F5344CB8AC3E}">
        <p14:creationId xmlns:p14="http://schemas.microsoft.com/office/powerpoint/2010/main" val="20009917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ED936-8A20-4433-A4F7-D9BDED7BD3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19DA44-56D3-4864-ABD1-B037116055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4D38A3-03DF-4711-B72B-19C4EC6E0A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702073-676A-4BB9-8F7C-69F2A0A428C9}"/>
              </a:ext>
            </a:extLst>
          </p:cNvPr>
          <p:cNvSpPr>
            <a:spLocks noGrp="1"/>
          </p:cNvSpPr>
          <p:nvPr>
            <p:ph type="dt" sz="half" idx="10"/>
          </p:nvPr>
        </p:nvSpPr>
        <p:spPr/>
        <p:txBody>
          <a:bodyPr/>
          <a:lstStyle/>
          <a:p>
            <a:fld id="{0BF04571-7075-47FA-ADA3-56D48F75F29C}" type="datetimeFigureOut">
              <a:rPr lang="en-GB" smtClean="0"/>
              <a:t>30/07/2021</a:t>
            </a:fld>
            <a:endParaRPr lang="en-GB"/>
          </a:p>
        </p:txBody>
      </p:sp>
      <p:sp>
        <p:nvSpPr>
          <p:cNvPr id="6" name="Footer Placeholder 5">
            <a:extLst>
              <a:ext uri="{FF2B5EF4-FFF2-40B4-BE49-F238E27FC236}">
                <a16:creationId xmlns:a16="http://schemas.microsoft.com/office/drawing/2014/main" id="{5240AC0C-F201-4302-B7ED-2779FADBEA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F89E63-3747-423F-A767-0201C7FE82C1}"/>
              </a:ext>
            </a:extLst>
          </p:cNvPr>
          <p:cNvSpPr>
            <a:spLocks noGrp="1"/>
          </p:cNvSpPr>
          <p:nvPr>
            <p:ph type="sldNum" sz="quarter" idx="12"/>
          </p:nvPr>
        </p:nvSpPr>
        <p:spPr/>
        <p:txBody>
          <a:bodyPr/>
          <a:lstStyle/>
          <a:p>
            <a:fld id="{9885EDDA-4F26-4E0E-B5FC-4EF7E8B170A8}" type="slidenum">
              <a:rPr lang="en-GB" smtClean="0"/>
              <a:t>‹#›</a:t>
            </a:fld>
            <a:endParaRPr lang="en-GB"/>
          </a:p>
        </p:txBody>
      </p:sp>
    </p:spTree>
    <p:extLst>
      <p:ext uri="{BB962C8B-B14F-4D97-AF65-F5344CB8AC3E}">
        <p14:creationId xmlns:p14="http://schemas.microsoft.com/office/powerpoint/2010/main" val="1075686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0E8CA-6FFB-4314-A75C-3161C557A0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81C1F5F-AA52-4E7D-BCDB-D7F18AD7F2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9A9EF57-0152-4637-945E-D15FA7F985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8BD665-928E-4CE7-8A87-32B5B0DE95E7}"/>
              </a:ext>
            </a:extLst>
          </p:cNvPr>
          <p:cNvSpPr>
            <a:spLocks noGrp="1"/>
          </p:cNvSpPr>
          <p:nvPr>
            <p:ph type="dt" sz="half" idx="10"/>
          </p:nvPr>
        </p:nvSpPr>
        <p:spPr/>
        <p:txBody>
          <a:bodyPr/>
          <a:lstStyle/>
          <a:p>
            <a:fld id="{0BF04571-7075-47FA-ADA3-56D48F75F29C}" type="datetimeFigureOut">
              <a:rPr lang="en-GB" smtClean="0"/>
              <a:t>30/07/2021</a:t>
            </a:fld>
            <a:endParaRPr lang="en-GB"/>
          </a:p>
        </p:txBody>
      </p:sp>
      <p:sp>
        <p:nvSpPr>
          <p:cNvPr id="6" name="Footer Placeholder 5">
            <a:extLst>
              <a:ext uri="{FF2B5EF4-FFF2-40B4-BE49-F238E27FC236}">
                <a16:creationId xmlns:a16="http://schemas.microsoft.com/office/drawing/2014/main" id="{38AD83BA-E732-4FC2-A849-048F444809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3E6D42-6CCA-48E8-9440-25825F48786A}"/>
              </a:ext>
            </a:extLst>
          </p:cNvPr>
          <p:cNvSpPr>
            <a:spLocks noGrp="1"/>
          </p:cNvSpPr>
          <p:nvPr>
            <p:ph type="sldNum" sz="quarter" idx="12"/>
          </p:nvPr>
        </p:nvSpPr>
        <p:spPr/>
        <p:txBody>
          <a:bodyPr/>
          <a:lstStyle/>
          <a:p>
            <a:fld id="{9885EDDA-4F26-4E0E-B5FC-4EF7E8B170A8}" type="slidenum">
              <a:rPr lang="en-GB" smtClean="0"/>
              <a:t>‹#›</a:t>
            </a:fld>
            <a:endParaRPr lang="en-GB"/>
          </a:p>
        </p:txBody>
      </p:sp>
    </p:spTree>
    <p:extLst>
      <p:ext uri="{BB962C8B-B14F-4D97-AF65-F5344CB8AC3E}">
        <p14:creationId xmlns:p14="http://schemas.microsoft.com/office/powerpoint/2010/main" val="3403697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ECD86-9C6F-46BD-8EB5-5317089C9B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8CA9A9-B8A9-4772-8FB4-D18E9C83805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A840EB-5247-4B12-9948-14A69A1E2506}"/>
              </a:ext>
            </a:extLst>
          </p:cNvPr>
          <p:cNvSpPr>
            <a:spLocks noGrp="1"/>
          </p:cNvSpPr>
          <p:nvPr>
            <p:ph type="dt" sz="half" idx="10"/>
          </p:nvPr>
        </p:nvSpPr>
        <p:spPr/>
        <p:txBody>
          <a:bodyPr/>
          <a:lstStyle/>
          <a:p>
            <a:fld id="{0BF04571-7075-47FA-ADA3-56D48F75F29C}" type="datetimeFigureOut">
              <a:rPr lang="en-GB" smtClean="0"/>
              <a:t>30/07/2021</a:t>
            </a:fld>
            <a:endParaRPr lang="en-GB"/>
          </a:p>
        </p:txBody>
      </p:sp>
      <p:sp>
        <p:nvSpPr>
          <p:cNvPr id="5" name="Footer Placeholder 4">
            <a:extLst>
              <a:ext uri="{FF2B5EF4-FFF2-40B4-BE49-F238E27FC236}">
                <a16:creationId xmlns:a16="http://schemas.microsoft.com/office/drawing/2014/main" id="{6BC1FC9D-0CD9-416D-B7B9-76AE672176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478F3B-A3AE-4474-8141-620B7A7D8161}"/>
              </a:ext>
            </a:extLst>
          </p:cNvPr>
          <p:cNvSpPr>
            <a:spLocks noGrp="1"/>
          </p:cNvSpPr>
          <p:nvPr>
            <p:ph type="sldNum" sz="quarter" idx="12"/>
          </p:nvPr>
        </p:nvSpPr>
        <p:spPr/>
        <p:txBody>
          <a:bodyPr/>
          <a:lstStyle/>
          <a:p>
            <a:fld id="{9885EDDA-4F26-4E0E-B5FC-4EF7E8B170A8}" type="slidenum">
              <a:rPr lang="en-GB" smtClean="0"/>
              <a:t>‹#›</a:t>
            </a:fld>
            <a:endParaRPr lang="en-GB"/>
          </a:p>
        </p:txBody>
      </p:sp>
    </p:spTree>
    <p:extLst>
      <p:ext uri="{BB962C8B-B14F-4D97-AF65-F5344CB8AC3E}">
        <p14:creationId xmlns:p14="http://schemas.microsoft.com/office/powerpoint/2010/main" val="2240470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1E93F0-3F6C-4352-93EE-AF865B3F33C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8DA27B-2F47-4914-905D-298973C8A85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878F2D-7F36-4F8A-B1A5-7B36E7073512}"/>
              </a:ext>
            </a:extLst>
          </p:cNvPr>
          <p:cNvSpPr>
            <a:spLocks noGrp="1"/>
          </p:cNvSpPr>
          <p:nvPr>
            <p:ph type="dt" sz="half" idx="10"/>
          </p:nvPr>
        </p:nvSpPr>
        <p:spPr/>
        <p:txBody>
          <a:bodyPr/>
          <a:lstStyle/>
          <a:p>
            <a:fld id="{0BF04571-7075-47FA-ADA3-56D48F75F29C}" type="datetimeFigureOut">
              <a:rPr lang="en-GB" smtClean="0"/>
              <a:t>30/07/2021</a:t>
            </a:fld>
            <a:endParaRPr lang="en-GB"/>
          </a:p>
        </p:txBody>
      </p:sp>
      <p:sp>
        <p:nvSpPr>
          <p:cNvPr id="5" name="Footer Placeholder 4">
            <a:extLst>
              <a:ext uri="{FF2B5EF4-FFF2-40B4-BE49-F238E27FC236}">
                <a16:creationId xmlns:a16="http://schemas.microsoft.com/office/drawing/2014/main" id="{B544C6AA-E56C-401C-87D7-986ACA156B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269E3-8283-41FF-A6D9-D78C206C03C9}"/>
              </a:ext>
            </a:extLst>
          </p:cNvPr>
          <p:cNvSpPr>
            <a:spLocks noGrp="1"/>
          </p:cNvSpPr>
          <p:nvPr>
            <p:ph type="sldNum" sz="quarter" idx="12"/>
          </p:nvPr>
        </p:nvSpPr>
        <p:spPr/>
        <p:txBody>
          <a:bodyPr/>
          <a:lstStyle/>
          <a:p>
            <a:fld id="{9885EDDA-4F26-4E0E-B5FC-4EF7E8B170A8}" type="slidenum">
              <a:rPr lang="en-GB" smtClean="0"/>
              <a:t>‹#›</a:t>
            </a:fld>
            <a:endParaRPr lang="en-GB"/>
          </a:p>
        </p:txBody>
      </p:sp>
    </p:spTree>
    <p:extLst>
      <p:ext uri="{BB962C8B-B14F-4D97-AF65-F5344CB8AC3E}">
        <p14:creationId xmlns:p14="http://schemas.microsoft.com/office/powerpoint/2010/main" val="1000604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7F2BA6-23F6-43DB-815A-D4EC6344A1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F044E0-2A47-4B4D-85B9-7B40B9ABCC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0B7964-88A9-44F3-B973-6FB1F6CFF2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F04571-7075-47FA-ADA3-56D48F75F29C}" type="datetimeFigureOut">
              <a:rPr lang="en-GB" smtClean="0"/>
              <a:t>30/07/2021</a:t>
            </a:fld>
            <a:endParaRPr lang="en-GB"/>
          </a:p>
        </p:txBody>
      </p:sp>
      <p:sp>
        <p:nvSpPr>
          <p:cNvPr id="5" name="Footer Placeholder 4">
            <a:extLst>
              <a:ext uri="{FF2B5EF4-FFF2-40B4-BE49-F238E27FC236}">
                <a16:creationId xmlns:a16="http://schemas.microsoft.com/office/drawing/2014/main" id="{2DB03AE5-B25C-4660-9A9A-15E78DC4D1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3247FF5-3E34-47F9-81C2-40AD60576F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85EDDA-4F26-4E0E-B5FC-4EF7E8B170A8}" type="slidenum">
              <a:rPr lang="en-GB" smtClean="0"/>
              <a:t>‹#›</a:t>
            </a:fld>
            <a:endParaRPr lang="en-GB"/>
          </a:p>
        </p:txBody>
      </p:sp>
    </p:spTree>
    <p:extLst>
      <p:ext uri="{BB962C8B-B14F-4D97-AF65-F5344CB8AC3E}">
        <p14:creationId xmlns:p14="http://schemas.microsoft.com/office/powerpoint/2010/main" val="5805544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61854C-2370-4FE2-B362-6B1073DB7C58}"/>
              </a:ext>
            </a:extLst>
          </p:cNvPr>
          <p:cNvSpPr>
            <a:spLocks noGrp="1"/>
          </p:cNvSpPr>
          <p:nvPr>
            <p:ph type="title"/>
          </p:nvPr>
        </p:nvSpPr>
        <p:spPr>
          <a:xfrm>
            <a:off x="0" y="0"/>
            <a:ext cx="5183188" cy="1232382"/>
          </a:xfrm>
          <a:ln w="38100">
            <a:solidFill>
              <a:schemeClr val="accent1">
                <a:lumMod val="60000"/>
                <a:lumOff val="40000"/>
              </a:schemeClr>
            </a:solidFill>
          </a:ln>
        </p:spPr>
        <p:txBody>
          <a:bodyPr>
            <a:normAutofit/>
          </a:bodyPr>
          <a:lstStyle/>
          <a:p>
            <a:r>
              <a:rPr lang="en-GB" sz="2800" b="1" dirty="0"/>
              <a:t>Meg’s Observation</a:t>
            </a:r>
            <a:br>
              <a:rPr lang="en-GB" sz="2800" b="1" dirty="0"/>
            </a:br>
            <a:endParaRPr lang="en-GB" sz="2800" b="1" dirty="0"/>
          </a:p>
        </p:txBody>
      </p:sp>
      <p:sp>
        <p:nvSpPr>
          <p:cNvPr id="5" name="Content Placeholder 4">
            <a:extLst>
              <a:ext uri="{FF2B5EF4-FFF2-40B4-BE49-F238E27FC236}">
                <a16:creationId xmlns:a16="http://schemas.microsoft.com/office/drawing/2014/main" id="{6B53CB7B-B3FC-4C12-B052-C5463EF20111}"/>
              </a:ext>
            </a:extLst>
          </p:cNvPr>
          <p:cNvSpPr>
            <a:spLocks noGrp="1"/>
          </p:cNvSpPr>
          <p:nvPr>
            <p:ph idx="1"/>
          </p:nvPr>
        </p:nvSpPr>
        <p:spPr>
          <a:xfrm>
            <a:off x="5183188" y="1"/>
            <a:ext cx="7008812" cy="1844702"/>
          </a:xfrm>
          <a:ln w="28575">
            <a:solidFill>
              <a:schemeClr val="accent1">
                <a:lumMod val="75000"/>
              </a:schemeClr>
            </a:solidFill>
          </a:ln>
        </p:spPr>
        <p:txBody>
          <a:bodyPr>
            <a:normAutofit fontScale="77500" lnSpcReduction="20000"/>
          </a:bodyPr>
          <a:lstStyle/>
          <a:p>
            <a:r>
              <a:rPr lang="en-GB" b="1" u="sng" dirty="0"/>
              <a:t>Enabling Environment- </a:t>
            </a:r>
            <a:r>
              <a:rPr lang="en-GB" dirty="0"/>
              <a:t>inspiration to play set up in outside area with loose parts including drainpipes, tubes, boxes and balls. Choices and direction of activity is child-led with time allowed to engage in child choice of activity for as long as possible. Planning is flexible to allow for this.</a:t>
            </a:r>
          </a:p>
        </p:txBody>
      </p:sp>
      <p:pic>
        <p:nvPicPr>
          <p:cNvPr id="8" name="Picture 7">
            <a:extLst>
              <a:ext uri="{FF2B5EF4-FFF2-40B4-BE49-F238E27FC236}">
                <a16:creationId xmlns:a16="http://schemas.microsoft.com/office/drawing/2014/main" id="{13C59C25-4C59-4784-A07A-CA20DE5864E8}"/>
              </a:ext>
            </a:extLst>
          </p:cNvPr>
          <p:cNvPicPr>
            <a:picLocks noChangeAspect="1"/>
          </p:cNvPicPr>
          <p:nvPr/>
        </p:nvPicPr>
        <p:blipFill>
          <a:blip r:embed="rId3"/>
          <a:stretch>
            <a:fillRect/>
          </a:stretch>
        </p:blipFill>
        <p:spPr>
          <a:xfrm>
            <a:off x="0" y="1224501"/>
            <a:ext cx="5183188" cy="5469505"/>
          </a:xfrm>
          <a:prstGeom prst="rect">
            <a:avLst/>
          </a:prstGeom>
        </p:spPr>
      </p:pic>
      <p:sp>
        <p:nvSpPr>
          <p:cNvPr id="9" name="Content Placeholder 4">
            <a:extLst>
              <a:ext uri="{FF2B5EF4-FFF2-40B4-BE49-F238E27FC236}">
                <a16:creationId xmlns:a16="http://schemas.microsoft.com/office/drawing/2014/main" id="{7539DC9A-153C-4191-90AB-6C78208DF3D8}"/>
              </a:ext>
            </a:extLst>
          </p:cNvPr>
          <p:cNvSpPr txBox="1">
            <a:spLocks/>
          </p:cNvSpPr>
          <p:nvPr/>
        </p:nvSpPr>
        <p:spPr>
          <a:xfrm>
            <a:off x="5183188" y="1878744"/>
            <a:ext cx="7008812" cy="1595728"/>
          </a:xfrm>
          <a:prstGeom prst="rect">
            <a:avLst/>
          </a:prstGeom>
          <a:ln w="28575">
            <a:solidFill>
              <a:schemeClr val="accent1">
                <a:lumMod val="75000"/>
              </a:schemeClr>
            </a:solidFill>
          </a:ln>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r>
              <a:rPr lang="en-GB" b="1" u="sng" dirty="0"/>
              <a:t>Enabling Experiences- </a:t>
            </a:r>
            <a:r>
              <a:rPr lang="en-GB" dirty="0"/>
              <a:t>Meg picks up some of the balls and rolls them down the tubes letting out excited squeals as the balls go shooting down the tubes. The other children and staff notice this and excitedly join in with Meg. The children spend the rest of the time outside exploring these ideas with Meg taking the lead in the activity.</a:t>
            </a:r>
          </a:p>
        </p:txBody>
      </p:sp>
      <p:sp>
        <p:nvSpPr>
          <p:cNvPr id="10" name="Content Placeholder 4">
            <a:extLst>
              <a:ext uri="{FF2B5EF4-FFF2-40B4-BE49-F238E27FC236}">
                <a16:creationId xmlns:a16="http://schemas.microsoft.com/office/drawing/2014/main" id="{D8BF556A-AA96-436E-872F-1E6D06270282}"/>
              </a:ext>
            </a:extLst>
          </p:cNvPr>
          <p:cNvSpPr txBox="1">
            <a:spLocks/>
          </p:cNvSpPr>
          <p:nvPr/>
        </p:nvSpPr>
        <p:spPr>
          <a:xfrm>
            <a:off x="5183188" y="3508514"/>
            <a:ext cx="7008812" cy="3185492"/>
          </a:xfrm>
          <a:prstGeom prst="rect">
            <a:avLst/>
          </a:prstGeom>
          <a:ln w="28575">
            <a:solidFill>
              <a:schemeClr val="accent1">
                <a:lumMod val="75000"/>
              </a:scheme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r>
              <a:rPr lang="en-GB" sz="1800" b="1" u="sng" dirty="0"/>
              <a:t>Enabling Adults- </a:t>
            </a:r>
            <a:r>
              <a:rPr lang="en-GB" sz="1800" dirty="0"/>
              <a:t>The adults prompt children’s thinking and action using open-ended questions. The staff point out that some balls seem to travel faster down some tubes than others and invite the children to test it out, noticing which tubes are slower or faster and comment using phrases such as ‘I wonder why this one is slower’ and asking, ‘what do you think?’ to Meg and the other children. Meg responds to this by lifting one end of the tube making the ball travel faster. The staff and children respond to Meg with excitement providing a narrative for Meg’s actions such as ‘Oh look Meg, you made the ball roll faster’, ‘I wonder if all the balls will go faster if we lift up the tubes’, ‘we have heavy and light balls, do they all do the same?’ This prompts Meg to go and collect some of the heavier balls to test out the theory.</a:t>
            </a:r>
          </a:p>
        </p:txBody>
      </p:sp>
      <p:sp>
        <p:nvSpPr>
          <p:cNvPr id="11" name="TextBox 10">
            <a:extLst>
              <a:ext uri="{FF2B5EF4-FFF2-40B4-BE49-F238E27FC236}">
                <a16:creationId xmlns:a16="http://schemas.microsoft.com/office/drawing/2014/main" id="{8FC1B1C7-16FC-48DA-B573-833609BDE6DF}"/>
              </a:ext>
            </a:extLst>
          </p:cNvPr>
          <p:cNvSpPr txBox="1"/>
          <p:nvPr/>
        </p:nvSpPr>
        <p:spPr>
          <a:xfrm>
            <a:off x="5281254" y="6574735"/>
            <a:ext cx="6910746" cy="338554"/>
          </a:xfrm>
          <a:prstGeom prst="rect">
            <a:avLst/>
          </a:prstGeom>
          <a:noFill/>
        </p:spPr>
        <p:txBody>
          <a:bodyPr wrap="square" rtlCol="0">
            <a:spAutoFit/>
          </a:bodyPr>
          <a:lstStyle/>
          <a:p>
            <a:pPr algn="r"/>
            <a:r>
              <a:rPr lang="en-GB" sz="1600" dirty="0"/>
              <a:t>Copyright - Waters-Davies and MacDonald (Forthcoming)</a:t>
            </a:r>
          </a:p>
        </p:txBody>
      </p:sp>
    </p:spTree>
    <p:extLst>
      <p:ext uri="{BB962C8B-B14F-4D97-AF65-F5344CB8AC3E}">
        <p14:creationId xmlns:p14="http://schemas.microsoft.com/office/powerpoint/2010/main" val="15042435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F49E6-1ADA-40CA-9437-472EE8E90C6D}"/>
              </a:ext>
            </a:extLst>
          </p:cNvPr>
          <p:cNvSpPr>
            <a:spLocks noGrp="1"/>
          </p:cNvSpPr>
          <p:nvPr>
            <p:ph type="title"/>
          </p:nvPr>
        </p:nvSpPr>
        <p:spPr>
          <a:xfrm>
            <a:off x="0" y="95417"/>
            <a:ext cx="5695026" cy="595247"/>
          </a:xfrm>
          <a:ln w="38100">
            <a:solidFill>
              <a:schemeClr val="tx2">
                <a:lumMod val="60000"/>
                <a:lumOff val="40000"/>
              </a:schemeClr>
            </a:solidFill>
          </a:ln>
        </p:spPr>
        <p:txBody>
          <a:bodyPr>
            <a:normAutofit/>
          </a:bodyPr>
          <a:lstStyle/>
          <a:p>
            <a:r>
              <a:rPr lang="en-GB" dirty="0"/>
              <a:t>Meg’s Assessment</a:t>
            </a:r>
          </a:p>
        </p:txBody>
      </p:sp>
      <p:sp>
        <p:nvSpPr>
          <p:cNvPr id="3" name="Content Placeholder 2">
            <a:extLst>
              <a:ext uri="{FF2B5EF4-FFF2-40B4-BE49-F238E27FC236}">
                <a16:creationId xmlns:a16="http://schemas.microsoft.com/office/drawing/2014/main" id="{AFDD956F-B66A-4663-93FA-73F5E3944649}"/>
              </a:ext>
            </a:extLst>
          </p:cNvPr>
          <p:cNvSpPr>
            <a:spLocks noGrp="1"/>
          </p:cNvSpPr>
          <p:nvPr>
            <p:ph idx="1"/>
          </p:nvPr>
        </p:nvSpPr>
        <p:spPr>
          <a:xfrm>
            <a:off x="5768502" y="31737"/>
            <a:ext cx="6423498" cy="1717480"/>
          </a:xfrm>
          <a:ln w="19050">
            <a:solidFill>
              <a:schemeClr val="accent1">
                <a:lumMod val="75000"/>
              </a:schemeClr>
            </a:solidFill>
          </a:ln>
        </p:spPr>
        <p:txBody>
          <a:bodyPr>
            <a:normAutofit fontScale="55000" lnSpcReduction="20000"/>
          </a:bodyPr>
          <a:lstStyle/>
          <a:p>
            <a:pPr marL="0" indent="0">
              <a:buNone/>
            </a:pPr>
            <a:r>
              <a:rPr lang="en-GB" b="1" dirty="0"/>
              <a:t>Exploration</a:t>
            </a:r>
          </a:p>
          <a:p>
            <a:r>
              <a:rPr lang="en-GB" dirty="0"/>
              <a:t>explore and investigate and discover</a:t>
            </a:r>
          </a:p>
          <a:p>
            <a:r>
              <a:rPr lang="en-GB" dirty="0"/>
              <a:t>share my curiosity with others</a:t>
            </a:r>
          </a:p>
          <a:p>
            <a:r>
              <a:rPr lang="en-GB" dirty="0"/>
              <a:t>make connections focus my attention on things that interest me</a:t>
            </a:r>
          </a:p>
          <a:p>
            <a:r>
              <a:rPr lang="en-GB" dirty="0"/>
              <a:t>develop my understanding of how things work </a:t>
            </a:r>
          </a:p>
        </p:txBody>
      </p:sp>
      <p:sp>
        <p:nvSpPr>
          <p:cNvPr id="5" name="Text Placeholder 5">
            <a:extLst>
              <a:ext uri="{FF2B5EF4-FFF2-40B4-BE49-F238E27FC236}">
                <a16:creationId xmlns:a16="http://schemas.microsoft.com/office/drawing/2014/main" id="{72162B9F-39F9-46C8-95FA-F1D32DFC1987}"/>
              </a:ext>
            </a:extLst>
          </p:cNvPr>
          <p:cNvSpPr>
            <a:spLocks noGrp="1"/>
          </p:cNvSpPr>
          <p:nvPr>
            <p:ph type="body" sz="half" idx="2"/>
          </p:nvPr>
        </p:nvSpPr>
        <p:spPr>
          <a:xfrm>
            <a:off x="0" y="713843"/>
            <a:ext cx="5695026" cy="1585609"/>
          </a:xfrm>
          <a:ln w="19050">
            <a:solidFill>
              <a:schemeClr val="accent1">
                <a:lumMod val="75000"/>
              </a:schemeClr>
            </a:solidFill>
          </a:ln>
        </p:spPr>
        <p:txBody>
          <a:bodyPr/>
          <a:lstStyle/>
          <a:p>
            <a:r>
              <a:rPr lang="en-GB" b="1" dirty="0"/>
              <a:t>Assessment</a:t>
            </a:r>
            <a:r>
              <a:rPr lang="en-GB" dirty="0"/>
              <a:t> - </a:t>
            </a:r>
            <a:r>
              <a:rPr lang="en-GB" sz="1800" dirty="0">
                <a:solidFill>
                  <a:srgbClr val="000000"/>
                </a:solidFill>
                <a:effectLst/>
                <a:latin typeface="Times New Roman" panose="02020603050405020304" pitchFamily="18" charset="0"/>
                <a:ea typeface="Times New Roman" panose="02020603050405020304" pitchFamily="18" charset="0"/>
              </a:rPr>
              <a:t>During that week’s staff planning meeting, the staff note that during the activity Meg demonstrated understanding of the concepts of fast/slow, heavy/light and was able to respond to problem solving queries and open-ended questioning through her actions. Meg explored the resources independently and through interaction with peers.</a:t>
            </a:r>
            <a:endParaRPr lang="en-GB" sz="1800" dirty="0">
              <a:effectLst/>
              <a:latin typeface="Times New Roman" panose="02020603050405020304" pitchFamily="18" charset="0"/>
              <a:ea typeface="Times New Roman" panose="02020603050405020304" pitchFamily="18" charset="0"/>
            </a:endParaRPr>
          </a:p>
        </p:txBody>
      </p:sp>
      <p:sp>
        <p:nvSpPr>
          <p:cNvPr id="6" name="Content Placeholder 2">
            <a:extLst>
              <a:ext uri="{FF2B5EF4-FFF2-40B4-BE49-F238E27FC236}">
                <a16:creationId xmlns:a16="http://schemas.microsoft.com/office/drawing/2014/main" id="{4F5149CD-1BE0-4A69-9FCC-BA4B4FF92FFE}"/>
              </a:ext>
            </a:extLst>
          </p:cNvPr>
          <p:cNvSpPr txBox="1">
            <a:spLocks/>
          </p:cNvSpPr>
          <p:nvPr/>
        </p:nvSpPr>
        <p:spPr>
          <a:xfrm>
            <a:off x="5768501" y="1777456"/>
            <a:ext cx="6417563" cy="1585609"/>
          </a:xfrm>
          <a:prstGeom prst="rect">
            <a:avLst/>
          </a:prstGeom>
          <a:ln w="19050">
            <a:solidFill>
              <a:schemeClr val="accent1">
                <a:lumMod val="75000"/>
              </a:schemeClr>
            </a:solidFill>
          </a:ln>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b="1" dirty="0"/>
              <a:t>Physical Development</a:t>
            </a:r>
          </a:p>
          <a:p>
            <a:r>
              <a:rPr lang="en-GB" dirty="0"/>
              <a:t>develop my fine motor skills in real life experiences </a:t>
            </a:r>
          </a:p>
          <a:p>
            <a:r>
              <a:rPr lang="en-GB" dirty="0"/>
              <a:t>be curious about how I can interact physically with the world around me</a:t>
            </a:r>
          </a:p>
          <a:p>
            <a:r>
              <a:rPr lang="en-GB" dirty="0"/>
              <a:t>manipulate and explore properties of smaller objects </a:t>
            </a:r>
          </a:p>
        </p:txBody>
      </p:sp>
      <p:sp>
        <p:nvSpPr>
          <p:cNvPr id="7" name="Content Placeholder 2">
            <a:extLst>
              <a:ext uri="{FF2B5EF4-FFF2-40B4-BE49-F238E27FC236}">
                <a16:creationId xmlns:a16="http://schemas.microsoft.com/office/drawing/2014/main" id="{3DABAD2F-9EED-42BF-A271-1DC2806A007C}"/>
              </a:ext>
            </a:extLst>
          </p:cNvPr>
          <p:cNvSpPr txBox="1">
            <a:spLocks/>
          </p:cNvSpPr>
          <p:nvPr/>
        </p:nvSpPr>
        <p:spPr>
          <a:xfrm>
            <a:off x="5768501" y="3363065"/>
            <a:ext cx="6417562" cy="1717481"/>
          </a:xfrm>
          <a:prstGeom prst="rect">
            <a:avLst/>
          </a:prstGeom>
          <a:ln w="19050">
            <a:solidFill>
              <a:schemeClr val="accent1">
                <a:lumMod val="75000"/>
              </a:schemeClr>
            </a:solidFill>
          </a:ln>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b="1" dirty="0"/>
              <a:t>Belonging</a:t>
            </a:r>
          </a:p>
          <a:p>
            <a:r>
              <a:rPr lang="en-GB" dirty="0"/>
              <a:t>feel valued as a member of the setting community</a:t>
            </a:r>
          </a:p>
          <a:p>
            <a:r>
              <a:rPr lang="en-GB" dirty="0"/>
              <a:t>play (on my own, alongside or with  others)</a:t>
            </a:r>
          </a:p>
          <a:p>
            <a:r>
              <a:rPr lang="en-GB" dirty="0"/>
              <a:t>make connections with people, places and things</a:t>
            </a:r>
          </a:p>
          <a:p>
            <a:r>
              <a:rPr lang="en-GB" dirty="0"/>
              <a:t>be heard and understood</a:t>
            </a:r>
          </a:p>
        </p:txBody>
      </p:sp>
      <p:sp>
        <p:nvSpPr>
          <p:cNvPr id="8" name="Content Placeholder 2">
            <a:extLst>
              <a:ext uri="{FF2B5EF4-FFF2-40B4-BE49-F238E27FC236}">
                <a16:creationId xmlns:a16="http://schemas.microsoft.com/office/drawing/2014/main" id="{59D7D358-D5F1-4E3F-AEA0-A084F790F8F3}"/>
              </a:ext>
            </a:extLst>
          </p:cNvPr>
          <p:cNvSpPr txBox="1">
            <a:spLocks/>
          </p:cNvSpPr>
          <p:nvPr/>
        </p:nvSpPr>
        <p:spPr>
          <a:xfrm>
            <a:off x="-1" y="4484451"/>
            <a:ext cx="5700409" cy="2013034"/>
          </a:xfrm>
          <a:prstGeom prst="rect">
            <a:avLst/>
          </a:prstGeom>
          <a:ln w="19050">
            <a:solidFill>
              <a:schemeClr val="accent1">
                <a:lumMod val="75000"/>
              </a:schemeClr>
            </a:solidFill>
          </a:ln>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b="1" dirty="0"/>
              <a:t>Communication</a:t>
            </a:r>
          </a:p>
          <a:p>
            <a:r>
              <a:rPr lang="en-GB" dirty="0"/>
              <a:t>express my needs, thoughts, feelings, ideas and opinions</a:t>
            </a:r>
          </a:p>
          <a:p>
            <a:r>
              <a:rPr lang="en-GB" dirty="0"/>
              <a:t>to take notice of others </a:t>
            </a:r>
          </a:p>
          <a:p>
            <a:r>
              <a:rPr lang="en-GB" dirty="0"/>
              <a:t>develop social relationships </a:t>
            </a:r>
          </a:p>
          <a:p>
            <a:r>
              <a:rPr lang="en-GB" dirty="0"/>
              <a:t>be listened to and understood </a:t>
            </a:r>
          </a:p>
        </p:txBody>
      </p:sp>
      <p:sp>
        <p:nvSpPr>
          <p:cNvPr id="9" name="Content Placeholder 2">
            <a:extLst>
              <a:ext uri="{FF2B5EF4-FFF2-40B4-BE49-F238E27FC236}">
                <a16:creationId xmlns:a16="http://schemas.microsoft.com/office/drawing/2014/main" id="{1138DDF7-B296-440E-8422-0B561F119B2C}"/>
              </a:ext>
            </a:extLst>
          </p:cNvPr>
          <p:cNvSpPr txBox="1">
            <a:spLocks/>
          </p:cNvSpPr>
          <p:nvPr/>
        </p:nvSpPr>
        <p:spPr>
          <a:xfrm>
            <a:off x="5768500" y="5102781"/>
            <a:ext cx="6417562" cy="1717481"/>
          </a:xfrm>
          <a:prstGeom prst="rect">
            <a:avLst/>
          </a:prstGeom>
          <a:ln w="19050">
            <a:solidFill>
              <a:schemeClr val="accent1">
                <a:lumMod val="75000"/>
              </a:schemeClr>
            </a:solidFill>
          </a:ln>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b="1" dirty="0"/>
              <a:t>Well-being</a:t>
            </a:r>
          </a:p>
          <a:p>
            <a:r>
              <a:rPr lang="en-GB" dirty="0"/>
              <a:t>make choices</a:t>
            </a:r>
          </a:p>
          <a:p>
            <a:r>
              <a:rPr lang="en-GB" dirty="0"/>
              <a:t>follow my own interests</a:t>
            </a:r>
          </a:p>
          <a:p>
            <a:r>
              <a:rPr lang="en-GB" dirty="0"/>
              <a:t>feel connected to others</a:t>
            </a:r>
          </a:p>
          <a:p>
            <a:r>
              <a:rPr lang="en-GB" dirty="0"/>
              <a:t>feel valued </a:t>
            </a:r>
          </a:p>
        </p:txBody>
      </p:sp>
      <p:sp>
        <p:nvSpPr>
          <p:cNvPr id="10" name="Content Placeholder 2">
            <a:extLst>
              <a:ext uri="{FF2B5EF4-FFF2-40B4-BE49-F238E27FC236}">
                <a16:creationId xmlns:a16="http://schemas.microsoft.com/office/drawing/2014/main" id="{196F7708-B312-4C99-93CA-10723DD2C58E}"/>
              </a:ext>
            </a:extLst>
          </p:cNvPr>
          <p:cNvSpPr txBox="1">
            <a:spLocks/>
          </p:cNvSpPr>
          <p:nvPr/>
        </p:nvSpPr>
        <p:spPr>
          <a:xfrm>
            <a:off x="0" y="2299452"/>
            <a:ext cx="5695026" cy="2184999"/>
          </a:xfrm>
          <a:prstGeom prst="rect">
            <a:avLst/>
          </a:prstGeom>
          <a:ln w="19050">
            <a:solidFill>
              <a:schemeClr val="accent1">
                <a:lumMod val="75000"/>
              </a:schemeClr>
            </a:solidFill>
          </a:ln>
        </p:spPr>
        <p:txBody>
          <a:bodyPr vert="horz" lIns="91440" tIns="45720" rIns="91440" bIns="45720" rtlCol="0">
            <a:normAutofit fontScale="4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b="1" dirty="0"/>
              <a:t>Cross-curricula</a:t>
            </a:r>
          </a:p>
          <a:p>
            <a:r>
              <a:rPr lang="en-GB" dirty="0"/>
              <a:t>I can respond to what I hear and see.</a:t>
            </a:r>
          </a:p>
          <a:p>
            <a:r>
              <a:rPr lang="en-GB" dirty="0"/>
              <a:t>I can express interest and enjoyment.</a:t>
            </a:r>
          </a:p>
          <a:p>
            <a:r>
              <a:rPr lang="en-GB" dirty="0"/>
              <a:t>I am beginning to show curiosity, explore and investigate.</a:t>
            </a:r>
          </a:p>
          <a:p>
            <a:r>
              <a:rPr lang="en-GB" dirty="0"/>
              <a:t>I am beginning to explore a range of open-ended resources to help me.</a:t>
            </a:r>
          </a:p>
          <a:p>
            <a:r>
              <a:rPr lang="en-GB" dirty="0"/>
              <a:t>I am beginning to explore movements and directions</a:t>
            </a:r>
          </a:p>
        </p:txBody>
      </p:sp>
    </p:spTree>
    <p:extLst>
      <p:ext uri="{BB962C8B-B14F-4D97-AF65-F5344CB8AC3E}">
        <p14:creationId xmlns:p14="http://schemas.microsoft.com/office/powerpoint/2010/main" val="18853200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4264</TotalTime>
  <Words>554</Words>
  <Application>Microsoft Office PowerPoint</Application>
  <PresentationFormat>Widescreen</PresentationFormat>
  <Paragraphs>41</Paragraphs>
  <Slides>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Meg’s Observation </vt:lpstr>
      <vt:lpstr>Meg’s Assessment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Meg’s Observation </dc:title>
  <dc:creator>Natalie MacDonald</dc:creator>
  <cp:lastModifiedBy>Natalie MacDonald</cp:lastModifiedBy>
  <cp:revision>1</cp:revision>
  <dcterms:created xsi:type="dcterms:W3CDTF">2021-07-30T09:57:03Z</dcterms:created>
  <dcterms:modified xsi:type="dcterms:W3CDTF">2021-08-02T09:01:51Z</dcterms:modified>
</cp:coreProperties>
</file>