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68"/>
  </p:notesMasterIdLst>
  <p:sldIdLst>
    <p:sldId id="256" r:id="rId5"/>
    <p:sldId id="360" r:id="rId6"/>
    <p:sldId id="398" r:id="rId7"/>
    <p:sldId id="396" r:id="rId8"/>
    <p:sldId id="284" r:id="rId9"/>
    <p:sldId id="397" r:id="rId10"/>
    <p:sldId id="281" r:id="rId11"/>
    <p:sldId id="282" r:id="rId12"/>
    <p:sldId id="285" r:id="rId13"/>
    <p:sldId id="286" r:id="rId14"/>
    <p:sldId id="288" r:id="rId15"/>
    <p:sldId id="290" r:id="rId16"/>
    <p:sldId id="291" r:id="rId17"/>
    <p:sldId id="298" r:id="rId18"/>
    <p:sldId id="299" r:id="rId19"/>
    <p:sldId id="300" r:id="rId20"/>
    <p:sldId id="301" r:id="rId21"/>
    <p:sldId id="304" r:id="rId22"/>
    <p:sldId id="305" r:id="rId23"/>
    <p:sldId id="306" r:id="rId24"/>
    <p:sldId id="307" r:id="rId25"/>
    <p:sldId id="400" r:id="rId26"/>
    <p:sldId id="308" r:id="rId27"/>
    <p:sldId id="309" r:id="rId28"/>
    <p:sldId id="310" r:id="rId29"/>
    <p:sldId id="311" r:id="rId30"/>
    <p:sldId id="313" r:id="rId31"/>
    <p:sldId id="314" r:id="rId32"/>
    <p:sldId id="316" r:id="rId33"/>
    <p:sldId id="317" r:id="rId34"/>
    <p:sldId id="318" r:id="rId35"/>
    <p:sldId id="319" r:id="rId36"/>
    <p:sldId id="399" r:id="rId37"/>
    <p:sldId id="320" r:id="rId38"/>
    <p:sldId id="401" r:id="rId39"/>
    <p:sldId id="402" r:id="rId40"/>
    <p:sldId id="321" r:id="rId41"/>
    <p:sldId id="322" r:id="rId42"/>
    <p:sldId id="325" r:id="rId43"/>
    <p:sldId id="326" r:id="rId44"/>
    <p:sldId id="327" r:id="rId45"/>
    <p:sldId id="329" r:id="rId46"/>
    <p:sldId id="328" r:id="rId47"/>
    <p:sldId id="403" r:id="rId48"/>
    <p:sldId id="330" r:id="rId49"/>
    <p:sldId id="331" r:id="rId50"/>
    <p:sldId id="332" r:id="rId51"/>
    <p:sldId id="333" r:id="rId52"/>
    <p:sldId id="334" r:id="rId53"/>
    <p:sldId id="404" r:id="rId54"/>
    <p:sldId id="406" r:id="rId55"/>
    <p:sldId id="407" r:id="rId56"/>
    <p:sldId id="408" r:id="rId57"/>
    <p:sldId id="413" r:id="rId58"/>
    <p:sldId id="409" r:id="rId59"/>
    <p:sldId id="410" r:id="rId60"/>
    <p:sldId id="411" r:id="rId61"/>
    <p:sldId id="412" r:id="rId62"/>
    <p:sldId id="335" r:id="rId63"/>
    <p:sldId id="415" r:id="rId64"/>
    <p:sldId id="417" r:id="rId65"/>
    <p:sldId id="419" r:id="rId66"/>
    <p:sldId id="414"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2" autoAdjust="0"/>
    <p:restoredTop sz="94660"/>
  </p:normalViewPr>
  <p:slideViewPr>
    <p:cSldViewPr snapToGrid="0">
      <p:cViewPr varScale="1">
        <p:scale>
          <a:sx n="82" d="100"/>
          <a:sy n="82" d="100"/>
        </p:scale>
        <p:origin x="51" y="111"/>
      </p:cViewPr>
      <p:guideLst/>
    </p:cSldViewPr>
  </p:slideViewPr>
  <p:notesTextViewPr>
    <p:cViewPr>
      <p:scale>
        <a:sx n="1" d="1"/>
        <a:sy n="1" d="1"/>
      </p:scale>
      <p:origin x="0" y="0"/>
    </p:cViewPr>
  </p:notesTextViewPr>
  <p:notesViewPr>
    <p:cSldViewPr snapToGrid="0">
      <p:cViewPr varScale="1">
        <p:scale>
          <a:sx n="67" d="100"/>
          <a:sy n="67" d="100"/>
        </p:scale>
        <p:origin x="2571" y="-14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FF6404C-9FDC-487B-92F0-D8650489A37A}"/>
    <pc:docChg chg="custSel delSld modSld">
      <pc:chgData name="Cerys Davies" userId="61e71dc1-9594-4277-b52b-4420989f68ee" providerId="ADAL" clId="{3FF6404C-9FDC-487B-92F0-D8650489A37A}" dt="2025-10-02T16:07:59.557" v="203" actId="20577"/>
      <pc:docMkLst>
        <pc:docMk/>
      </pc:docMkLst>
      <pc:sldChg chg="modNotesTx">
        <pc:chgData name="Cerys Davies" userId="61e71dc1-9594-4277-b52b-4420989f68ee" providerId="ADAL" clId="{3FF6404C-9FDC-487B-92F0-D8650489A37A}" dt="2025-10-02T16:06:27.127" v="134" actId="6549"/>
        <pc:sldMkLst>
          <pc:docMk/>
          <pc:sldMk cId="3139771606" sldId="288"/>
        </pc:sldMkLst>
      </pc:sldChg>
      <pc:sldChg chg="modNotesTx">
        <pc:chgData name="Cerys Davies" userId="61e71dc1-9594-4277-b52b-4420989f68ee" providerId="ADAL" clId="{3FF6404C-9FDC-487B-92F0-D8650489A37A}" dt="2025-10-02T16:06:14.085" v="133" actId="6549"/>
        <pc:sldMkLst>
          <pc:docMk/>
          <pc:sldMk cId="2632113525" sldId="291"/>
        </pc:sldMkLst>
      </pc:sldChg>
      <pc:sldChg chg="modSp mod">
        <pc:chgData name="Cerys Davies" userId="61e71dc1-9594-4277-b52b-4420989f68ee" providerId="ADAL" clId="{3FF6404C-9FDC-487B-92F0-D8650489A37A}" dt="2025-10-02T16:05:02.336" v="131" actId="14100"/>
        <pc:sldMkLst>
          <pc:docMk/>
          <pc:sldMk cId="2976493823" sldId="308"/>
        </pc:sldMkLst>
        <pc:spChg chg="mod">
          <ac:chgData name="Cerys Davies" userId="61e71dc1-9594-4277-b52b-4420989f68ee" providerId="ADAL" clId="{3FF6404C-9FDC-487B-92F0-D8650489A37A}" dt="2025-10-02T16:04:49.272" v="127" actId="14100"/>
          <ac:spMkLst>
            <pc:docMk/>
            <pc:sldMk cId="2976493823" sldId="308"/>
            <ac:spMk id="2" creationId="{C300415E-A566-464C-AAC5-F16E9BBCAF4B}"/>
          </ac:spMkLst>
        </pc:spChg>
        <pc:spChg chg="mod">
          <ac:chgData name="Cerys Davies" userId="61e71dc1-9594-4277-b52b-4420989f68ee" providerId="ADAL" clId="{3FF6404C-9FDC-487B-92F0-D8650489A37A}" dt="2025-10-02T16:05:02.336" v="131" actId="14100"/>
          <ac:spMkLst>
            <pc:docMk/>
            <pc:sldMk cId="2976493823" sldId="308"/>
            <ac:spMk id="3" creationId="{77ED3900-EA58-4D01-8E50-E574B7B41D54}"/>
          </ac:spMkLst>
        </pc:spChg>
      </pc:sldChg>
      <pc:sldChg chg="modSp mod">
        <pc:chgData name="Cerys Davies" userId="61e71dc1-9594-4277-b52b-4420989f68ee" providerId="ADAL" clId="{3FF6404C-9FDC-487B-92F0-D8650489A37A}" dt="2025-10-02T16:04:32.646" v="125" actId="20577"/>
        <pc:sldMkLst>
          <pc:docMk/>
          <pc:sldMk cId="4214204905" sldId="310"/>
        </pc:sldMkLst>
        <pc:spChg chg="mod">
          <ac:chgData name="Cerys Davies" userId="61e71dc1-9594-4277-b52b-4420989f68ee" providerId="ADAL" clId="{3FF6404C-9FDC-487B-92F0-D8650489A37A}" dt="2025-10-02T16:04:32.646" v="125" actId="20577"/>
          <ac:spMkLst>
            <pc:docMk/>
            <pc:sldMk cId="4214204905" sldId="310"/>
            <ac:spMk id="3" creationId="{1CB2F288-F55B-4E0A-9CB1-1DF38BE2ACBB}"/>
          </ac:spMkLst>
        </pc:spChg>
      </pc:sldChg>
      <pc:sldChg chg="modNotesTx">
        <pc:chgData name="Cerys Davies" userId="61e71dc1-9594-4277-b52b-4420989f68ee" providerId="ADAL" clId="{3FF6404C-9FDC-487B-92F0-D8650489A37A}" dt="2025-10-02T16:03:27.460" v="53" actId="6549"/>
        <pc:sldMkLst>
          <pc:docMk/>
          <pc:sldMk cId="1262517678" sldId="311"/>
        </pc:sldMkLst>
      </pc:sldChg>
      <pc:sldChg chg="modNotesTx">
        <pc:chgData name="Cerys Davies" userId="61e71dc1-9594-4277-b52b-4420989f68ee" providerId="ADAL" clId="{3FF6404C-9FDC-487B-92F0-D8650489A37A}" dt="2025-10-02T16:03:16.749" v="52" actId="6549"/>
        <pc:sldMkLst>
          <pc:docMk/>
          <pc:sldMk cId="513399856" sldId="316"/>
        </pc:sldMkLst>
      </pc:sldChg>
      <pc:sldChg chg="modSp mod">
        <pc:chgData name="Cerys Davies" userId="61e71dc1-9594-4277-b52b-4420989f68ee" providerId="ADAL" clId="{3FF6404C-9FDC-487B-92F0-D8650489A37A}" dt="2025-10-02T16:02:10.366" v="45" actId="255"/>
        <pc:sldMkLst>
          <pc:docMk/>
          <pc:sldMk cId="2699807344" sldId="328"/>
        </pc:sldMkLst>
        <pc:spChg chg="mod">
          <ac:chgData name="Cerys Davies" userId="61e71dc1-9594-4277-b52b-4420989f68ee" providerId="ADAL" clId="{3FF6404C-9FDC-487B-92F0-D8650489A37A}" dt="2025-10-02T16:02:10.366" v="45" actId="255"/>
          <ac:spMkLst>
            <pc:docMk/>
            <pc:sldMk cId="2699807344" sldId="328"/>
            <ac:spMk id="3" creationId="{4B4190E9-08DA-4DAB-B64F-92F1F7EB6162}"/>
          </ac:spMkLst>
        </pc:spChg>
      </pc:sldChg>
      <pc:sldChg chg="modSp mod">
        <pc:chgData name="Cerys Davies" userId="61e71dc1-9594-4277-b52b-4420989f68ee" providerId="ADAL" clId="{3FF6404C-9FDC-487B-92F0-D8650489A37A}" dt="2025-10-02T16:02:50.542" v="51" actId="113"/>
        <pc:sldMkLst>
          <pc:docMk/>
          <pc:sldMk cId="1123737862" sldId="329"/>
        </pc:sldMkLst>
        <pc:spChg chg="mod">
          <ac:chgData name="Cerys Davies" userId="61e71dc1-9594-4277-b52b-4420989f68ee" providerId="ADAL" clId="{3FF6404C-9FDC-487B-92F0-D8650489A37A}" dt="2025-10-02T16:02:50.542" v="51" actId="113"/>
          <ac:spMkLst>
            <pc:docMk/>
            <pc:sldMk cId="1123737862" sldId="329"/>
            <ac:spMk id="3" creationId="{DD02B578-98C9-4878-B227-BC3189CE14B6}"/>
          </ac:spMkLst>
        </pc:spChg>
      </pc:sldChg>
      <pc:sldChg chg="modSp mod">
        <pc:chgData name="Cerys Davies" userId="61e71dc1-9594-4277-b52b-4420989f68ee" providerId="ADAL" clId="{3FF6404C-9FDC-487B-92F0-D8650489A37A}" dt="2025-10-02T16:01:54.237" v="43" actId="1076"/>
        <pc:sldMkLst>
          <pc:docMk/>
          <pc:sldMk cId="4278393328" sldId="330"/>
        </pc:sldMkLst>
        <pc:spChg chg="mod">
          <ac:chgData name="Cerys Davies" userId="61e71dc1-9594-4277-b52b-4420989f68ee" providerId="ADAL" clId="{3FF6404C-9FDC-487B-92F0-D8650489A37A}" dt="2025-10-02T16:01:54.237" v="43" actId="1076"/>
          <ac:spMkLst>
            <pc:docMk/>
            <pc:sldMk cId="4278393328" sldId="330"/>
            <ac:spMk id="2" creationId="{DD4E1A6F-5339-4B4A-B74B-DB99317FF0B7}"/>
          </ac:spMkLst>
        </pc:spChg>
      </pc:sldChg>
      <pc:sldChg chg="modSp mod">
        <pc:chgData name="Cerys Davies" userId="61e71dc1-9594-4277-b52b-4420989f68ee" providerId="ADAL" clId="{3FF6404C-9FDC-487B-92F0-D8650489A37A}" dt="2025-10-02T16:01:42.939" v="41" actId="255"/>
        <pc:sldMkLst>
          <pc:docMk/>
          <pc:sldMk cId="2582751721" sldId="332"/>
        </pc:sldMkLst>
        <pc:spChg chg="mod">
          <ac:chgData name="Cerys Davies" userId="61e71dc1-9594-4277-b52b-4420989f68ee" providerId="ADAL" clId="{3FF6404C-9FDC-487B-92F0-D8650489A37A}" dt="2025-10-02T16:01:32.875" v="39" actId="14100"/>
          <ac:spMkLst>
            <pc:docMk/>
            <pc:sldMk cId="2582751721" sldId="332"/>
            <ac:spMk id="2" creationId="{2B111063-291A-4D72-A483-A5676178FB52}"/>
          </ac:spMkLst>
        </pc:spChg>
        <pc:spChg chg="mod">
          <ac:chgData name="Cerys Davies" userId="61e71dc1-9594-4277-b52b-4420989f68ee" providerId="ADAL" clId="{3FF6404C-9FDC-487B-92F0-D8650489A37A}" dt="2025-10-02T16:01:42.939" v="41" actId="255"/>
          <ac:spMkLst>
            <pc:docMk/>
            <pc:sldMk cId="2582751721" sldId="332"/>
            <ac:spMk id="3" creationId="{366B9D0C-60C9-4318-A3B1-5E51F7F634C4}"/>
          </ac:spMkLst>
        </pc:spChg>
      </pc:sldChg>
      <pc:sldChg chg="modSp mod">
        <pc:chgData name="Cerys Davies" userId="61e71dc1-9594-4277-b52b-4420989f68ee" providerId="ADAL" clId="{3FF6404C-9FDC-487B-92F0-D8650489A37A}" dt="2025-10-02T16:01:12.508" v="35" actId="1076"/>
        <pc:sldMkLst>
          <pc:docMk/>
          <pc:sldMk cId="2386148526" sldId="333"/>
        </pc:sldMkLst>
        <pc:spChg chg="mod">
          <ac:chgData name="Cerys Davies" userId="61e71dc1-9594-4277-b52b-4420989f68ee" providerId="ADAL" clId="{3FF6404C-9FDC-487B-92F0-D8650489A37A}" dt="2025-10-02T16:01:12.508" v="35" actId="1076"/>
          <ac:spMkLst>
            <pc:docMk/>
            <pc:sldMk cId="2386148526" sldId="333"/>
            <ac:spMk id="2" creationId="{DBFAA4DC-BE76-4471-A0E1-F5BCCBA499FA}"/>
          </ac:spMkLst>
        </pc:spChg>
        <pc:spChg chg="mod">
          <ac:chgData name="Cerys Davies" userId="61e71dc1-9594-4277-b52b-4420989f68ee" providerId="ADAL" clId="{3FF6404C-9FDC-487B-92F0-D8650489A37A}" dt="2025-10-02T16:01:08.825" v="34" actId="14100"/>
          <ac:spMkLst>
            <pc:docMk/>
            <pc:sldMk cId="2386148526" sldId="333"/>
            <ac:spMk id="3" creationId="{524D286C-C9E8-4682-81FB-C94940DEDF6C}"/>
          </ac:spMkLst>
        </pc:spChg>
      </pc:sldChg>
      <pc:sldChg chg="modSp mod">
        <pc:chgData name="Cerys Davies" userId="61e71dc1-9594-4277-b52b-4420989f68ee" providerId="ADAL" clId="{3FF6404C-9FDC-487B-92F0-D8650489A37A}" dt="2025-10-02T16:00:22.424" v="23" actId="14100"/>
        <pc:sldMkLst>
          <pc:docMk/>
          <pc:sldMk cId="1686068190" sldId="334"/>
        </pc:sldMkLst>
        <pc:spChg chg="mod">
          <ac:chgData name="Cerys Davies" userId="61e71dc1-9594-4277-b52b-4420989f68ee" providerId="ADAL" clId="{3FF6404C-9FDC-487B-92F0-D8650489A37A}" dt="2025-10-02T16:00:14.275" v="20" actId="14100"/>
          <ac:spMkLst>
            <pc:docMk/>
            <pc:sldMk cId="1686068190" sldId="334"/>
            <ac:spMk id="2" creationId="{72677B14-E253-48C3-8703-E881469DC533}"/>
          </ac:spMkLst>
        </pc:spChg>
        <pc:spChg chg="mod">
          <ac:chgData name="Cerys Davies" userId="61e71dc1-9594-4277-b52b-4420989f68ee" providerId="ADAL" clId="{3FF6404C-9FDC-487B-92F0-D8650489A37A}" dt="2025-10-02T16:00:22.424" v="23" actId="14100"/>
          <ac:spMkLst>
            <pc:docMk/>
            <pc:sldMk cId="1686068190" sldId="334"/>
            <ac:spMk id="3" creationId="{F7E65009-ACF9-4CAE-8904-ADF17E27628F}"/>
          </ac:spMkLst>
        </pc:spChg>
      </pc:sldChg>
      <pc:sldChg chg="modSp mod modNotesTx">
        <pc:chgData name="Cerys Davies" userId="61e71dc1-9594-4277-b52b-4420989f68ee" providerId="ADAL" clId="{3FF6404C-9FDC-487B-92F0-D8650489A37A}" dt="2025-10-02T16:07:59.557" v="203" actId="20577"/>
        <pc:sldMkLst>
          <pc:docMk/>
          <pc:sldMk cId="632419618" sldId="396"/>
        </pc:sldMkLst>
        <pc:spChg chg="mod">
          <ac:chgData name="Cerys Davies" userId="61e71dc1-9594-4277-b52b-4420989f68ee" providerId="ADAL" clId="{3FF6404C-9FDC-487B-92F0-D8650489A37A}" dt="2025-10-02T16:07:59.557" v="203" actId="20577"/>
          <ac:spMkLst>
            <pc:docMk/>
            <pc:sldMk cId="632419618" sldId="396"/>
            <ac:spMk id="3" creationId="{5FF2419A-3433-6693-05C5-474D4013DE11}"/>
          </ac:spMkLst>
        </pc:spChg>
      </pc:sldChg>
      <pc:sldChg chg="modSp mod">
        <pc:chgData name="Cerys Davies" userId="61e71dc1-9594-4277-b52b-4420989f68ee" providerId="ADAL" clId="{3FF6404C-9FDC-487B-92F0-D8650489A37A}" dt="2025-10-02T16:05:15.757" v="132" actId="14100"/>
        <pc:sldMkLst>
          <pc:docMk/>
          <pc:sldMk cId="1598761905" sldId="400"/>
        </pc:sldMkLst>
        <pc:spChg chg="mod">
          <ac:chgData name="Cerys Davies" userId="61e71dc1-9594-4277-b52b-4420989f68ee" providerId="ADAL" clId="{3FF6404C-9FDC-487B-92F0-D8650489A37A}" dt="2025-10-02T16:05:15.757" v="132" actId="14100"/>
          <ac:spMkLst>
            <pc:docMk/>
            <pc:sldMk cId="1598761905" sldId="400"/>
            <ac:spMk id="2" creationId="{FEF4BC66-548B-E916-DD0A-47D134152AE9}"/>
          </ac:spMkLst>
        </pc:spChg>
        <pc:spChg chg="mod">
          <ac:chgData name="Cerys Davies" userId="61e71dc1-9594-4277-b52b-4420989f68ee" providerId="ADAL" clId="{3FF6404C-9FDC-487B-92F0-D8650489A37A}" dt="2025-10-02T16:03:42.111" v="54" actId="1076"/>
          <ac:spMkLst>
            <pc:docMk/>
            <pc:sldMk cId="1598761905" sldId="400"/>
            <ac:spMk id="3" creationId="{7D446139-84AF-CB61-EB69-F0F75871FF5D}"/>
          </ac:spMkLst>
        </pc:spChg>
      </pc:sldChg>
      <pc:sldChg chg="modSp mod">
        <pc:chgData name="Cerys Davies" userId="61e71dc1-9594-4277-b52b-4420989f68ee" providerId="ADAL" clId="{3FF6404C-9FDC-487B-92F0-D8650489A37A}" dt="2025-10-02T16:02:01.795" v="44" actId="113"/>
        <pc:sldMkLst>
          <pc:docMk/>
          <pc:sldMk cId="3129038967" sldId="403"/>
        </pc:sldMkLst>
        <pc:spChg chg="mod">
          <ac:chgData name="Cerys Davies" userId="61e71dc1-9594-4277-b52b-4420989f68ee" providerId="ADAL" clId="{3FF6404C-9FDC-487B-92F0-D8650489A37A}" dt="2025-10-02T16:02:01.795" v="44" actId="113"/>
          <ac:spMkLst>
            <pc:docMk/>
            <pc:sldMk cId="3129038967" sldId="403"/>
            <ac:spMk id="2" creationId="{791EB613-7852-44AC-0602-E5AF48425AFD}"/>
          </ac:spMkLst>
        </pc:spChg>
      </pc:sldChg>
      <pc:sldChg chg="modSp mod">
        <pc:chgData name="Cerys Davies" userId="61e71dc1-9594-4277-b52b-4420989f68ee" providerId="ADAL" clId="{3FF6404C-9FDC-487B-92F0-D8650489A37A}" dt="2025-10-02T15:59:50.637" v="14" actId="113"/>
        <pc:sldMkLst>
          <pc:docMk/>
          <pc:sldMk cId="3595290195" sldId="404"/>
        </pc:sldMkLst>
        <pc:spChg chg="mod">
          <ac:chgData name="Cerys Davies" userId="61e71dc1-9594-4277-b52b-4420989f68ee" providerId="ADAL" clId="{3FF6404C-9FDC-487B-92F0-D8650489A37A}" dt="2025-10-02T15:59:33.073" v="9" actId="113"/>
          <ac:spMkLst>
            <pc:docMk/>
            <pc:sldMk cId="3595290195" sldId="404"/>
            <ac:spMk id="2" creationId="{76AFACD4-BE2B-2A16-106A-AB1CD4481173}"/>
          </ac:spMkLst>
        </pc:spChg>
        <pc:spChg chg="mod">
          <ac:chgData name="Cerys Davies" userId="61e71dc1-9594-4277-b52b-4420989f68ee" providerId="ADAL" clId="{3FF6404C-9FDC-487B-92F0-D8650489A37A}" dt="2025-10-02T15:59:50.637" v="14" actId="113"/>
          <ac:spMkLst>
            <pc:docMk/>
            <pc:sldMk cId="3595290195" sldId="404"/>
            <ac:spMk id="3" creationId="{C92DFA15-2326-3E7C-B0DF-D81BBDD737AD}"/>
          </ac:spMkLst>
        </pc:spChg>
      </pc:sldChg>
      <pc:sldChg chg="modSp mod">
        <pc:chgData name="Cerys Davies" userId="61e71dc1-9594-4277-b52b-4420989f68ee" providerId="ADAL" clId="{3FF6404C-9FDC-487B-92F0-D8650489A37A}" dt="2025-10-02T15:59:25.815" v="8" actId="1076"/>
        <pc:sldMkLst>
          <pc:docMk/>
          <pc:sldMk cId="3777124315" sldId="406"/>
        </pc:sldMkLst>
        <pc:spChg chg="mod">
          <ac:chgData name="Cerys Davies" userId="61e71dc1-9594-4277-b52b-4420989f68ee" providerId="ADAL" clId="{3FF6404C-9FDC-487B-92F0-D8650489A37A}" dt="2025-10-02T15:59:21.449" v="7" actId="113"/>
          <ac:spMkLst>
            <pc:docMk/>
            <pc:sldMk cId="3777124315" sldId="406"/>
            <ac:spMk id="2" creationId="{6901F604-B96E-D5AA-30DE-924541300348}"/>
          </ac:spMkLst>
        </pc:spChg>
        <pc:spChg chg="mod">
          <ac:chgData name="Cerys Davies" userId="61e71dc1-9594-4277-b52b-4420989f68ee" providerId="ADAL" clId="{3FF6404C-9FDC-487B-92F0-D8650489A37A}" dt="2025-10-02T15:59:25.815" v="8" actId="1076"/>
          <ac:spMkLst>
            <pc:docMk/>
            <pc:sldMk cId="3777124315" sldId="406"/>
            <ac:spMk id="3" creationId="{FC575DFC-1DE4-36DB-B536-CD7EB10E95F7}"/>
          </ac:spMkLst>
        </pc:spChg>
      </pc:sldChg>
      <pc:sldChg chg="modNotesTx">
        <pc:chgData name="Cerys Davies" userId="61e71dc1-9594-4277-b52b-4420989f68ee" providerId="ADAL" clId="{3FF6404C-9FDC-487B-92F0-D8650489A37A}" dt="2025-10-02T15:58:55.570" v="3" actId="6549"/>
        <pc:sldMkLst>
          <pc:docMk/>
          <pc:sldMk cId="1866436595" sldId="408"/>
        </pc:sldMkLst>
      </pc:sldChg>
      <pc:sldChg chg="del">
        <pc:chgData name="Cerys Davies" userId="61e71dc1-9594-4277-b52b-4420989f68ee" providerId="ADAL" clId="{3FF6404C-9FDC-487B-92F0-D8650489A37A}" dt="2025-10-02T15:58:35.217" v="2" actId="47"/>
        <pc:sldMkLst>
          <pc:docMk/>
          <pc:sldMk cId="496441447" sldId="416"/>
        </pc:sldMkLst>
      </pc:sldChg>
      <pc:sldChg chg="del">
        <pc:chgData name="Cerys Davies" userId="61e71dc1-9594-4277-b52b-4420989f68ee" providerId="ADAL" clId="{3FF6404C-9FDC-487B-92F0-D8650489A37A}" dt="2025-10-02T15:58:33.589" v="1" actId="47"/>
        <pc:sldMkLst>
          <pc:docMk/>
          <pc:sldMk cId="3296613036" sldId="418"/>
        </pc:sldMkLst>
      </pc:sldChg>
      <pc:sldChg chg="del">
        <pc:chgData name="Cerys Davies" userId="61e71dc1-9594-4277-b52b-4420989f68ee" providerId="ADAL" clId="{3FF6404C-9FDC-487B-92F0-D8650489A37A}" dt="2025-10-02T15:58:31.804" v="0" actId="47"/>
        <pc:sldMkLst>
          <pc:docMk/>
          <pc:sldMk cId="3827206053" sldId="42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46200" y="328613"/>
            <a:ext cx="4165600" cy="2343150"/>
          </a:xfrm>
        </p:spPr>
      </p:sp>
      <p:sp>
        <p:nvSpPr>
          <p:cNvPr id="3" name="Notes Placeholder 2"/>
          <p:cNvSpPr>
            <a:spLocks noGrp="1"/>
          </p:cNvSpPr>
          <p:nvPr>
            <p:ph type="body" idx="1"/>
          </p:nvPr>
        </p:nvSpPr>
        <p:spPr>
          <a:xfrm>
            <a:off x="685800" y="2807494"/>
            <a:ext cx="5486400" cy="5193506"/>
          </a:xfrm>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1533229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79269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2924054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2480401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703129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 For example, D owns both </a:t>
            </a:r>
            <a:r>
              <a:rPr lang="en-GB" dirty="0" err="1"/>
              <a:t>Blackacre</a:t>
            </a:r>
            <a:r>
              <a:rPr lang="en-GB" dirty="0"/>
              <a:t> and </a:t>
            </a:r>
            <a:r>
              <a:rPr lang="en-GB" dirty="0" err="1"/>
              <a:t>Whiteacre</a:t>
            </a:r>
            <a:r>
              <a:rPr lang="en-GB" dirty="0"/>
              <a:t>. D sells </a:t>
            </a:r>
            <a:r>
              <a:rPr lang="en-GB" dirty="0" err="1"/>
              <a:t>Whiteacre</a:t>
            </a:r>
            <a:r>
              <a:rPr lang="en-GB" dirty="0"/>
              <a:t> to C but reserves an easement of a right of way over </a:t>
            </a:r>
            <a:r>
              <a:rPr lang="en-GB" dirty="0" err="1"/>
              <a:t>Whiteacre</a:t>
            </a:r>
            <a:r>
              <a:rPr lang="en-GB" dirty="0"/>
              <a:t> for the benefit of </a:t>
            </a:r>
            <a:r>
              <a:rPr lang="en-GB" dirty="0" err="1"/>
              <a:t>Blackacre</a:t>
            </a:r>
            <a:r>
              <a:rPr lang="en-GB" dirty="0"/>
              <a:t>. This is a reservation as shown in the diagram below. </a:t>
            </a:r>
          </a:p>
        </p:txBody>
      </p:sp>
      <p:sp>
        <p:nvSpPr>
          <p:cNvPr id="4" name="Slide Number Placeholder 3"/>
          <p:cNvSpPr>
            <a:spLocks noGrp="1"/>
          </p:cNvSpPr>
          <p:nvPr>
            <p:ph type="sldNum" sz="quarter" idx="5"/>
          </p:nvPr>
        </p:nvSpPr>
        <p:spPr/>
        <p:txBody>
          <a:bodyPr/>
          <a:lstStyle/>
          <a:p>
            <a:fld id="{52559652-8C12-4FE2-AB1D-324B33413F2C}" type="slidenum">
              <a:rPr lang="en-GB" smtClean="0"/>
              <a:t>52</a:t>
            </a:fld>
            <a:endParaRPr lang="en-GB"/>
          </a:p>
        </p:txBody>
      </p:sp>
    </p:spTree>
    <p:extLst>
      <p:ext uri="{BB962C8B-B14F-4D97-AF65-F5344CB8AC3E}">
        <p14:creationId xmlns:p14="http://schemas.microsoft.com/office/powerpoint/2010/main" val="825212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53</a:t>
            </a:fld>
            <a:endParaRPr lang="en-GB"/>
          </a:p>
        </p:txBody>
      </p:sp>
    </p:spTree>
    <p:extLst>
      <p:ext uri="{BB962C8B-B14F-4D97-AF65-F5344CB8AC3E}">
        <p14:creationId xmlns:p14="http://schemas.microsoft.com/office/powerpoint/2010/main" val="1766598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google.com/search?cs=0&amp;sca_esv=ad0273e9029daca4&amp;q=rectification&amp;sa=X&amp;ved=2ahUKEwiDpdSb5IWQAxVNQEEAHU5sG3cQxccNegQIAhAC&amp;mstk=AUtExfAejYShuHa-pjanF5GSGKSBCsPeH6oNDa7CVaLKHUCA5mTDafJec4AXy4IPJMvKo6VypVO5ljRGDHQlqUs5RKVl-q89qtkKiRTVmat9A8PJkY8GunyyPMiObFIOX2AhoHI&amp;csui=3" TargetMode="External"/><Relationship Id="rId2" Type="http://schemas.openxmlformats.org/officeDocument/2006/relationships/hyperlink" Target="https://www.google.com/search?cs=0&amp;sca_esv=ad0273e9029daca4&amp;q=Deed+of+Variation&amp;sa=X&amp;ved=2ahUKEwiDpdSb5IWQAxVNQEEAHU5sG3cQxccNegQIAhAB&amp;mstk=AUtExfAejYShuHa-pjanF5GSGKSBCsPeH6oNDa7CVaLKHUCA5mTDafJec4AXy4IPJMvKo6VypVO5ljRGDHQlqUs5RKVl-q89qtkKiRTVmat9A8PJkY8GunyyPMiObFIOX2AhoHI&amp;csui=3" TargetMode="External"/><Relationship Id="rId1" Type="http://schemas.openxmlformats.org/officeDocument/2006/relationships/slideLayout" Target="../slideLayouts/slideLayout2.xml"/><Relationship Id="rId6" Type="http://schemas.openxmlformats.org/officeDocument/2006/relationships/hyperlink" Target="https://www.google.com/search?cs=0&amp;sca_esv=ad0273e9029daca4&amp;q=Upper+Tribunal+%28Lands+Chamber%29&amp;sa=X&amp;ved=2ahUKEwiDpdSb5IWQAxVNQEEAHU5sG3cQxccNegQIBBAD&amp;mstk=AUtExfAejYShuHa-pjanF5GSGKSBCsPeH6oNDa7CVaLKHUCA5mTDafJec4AXy4IPJMvKo6VypVO5ljRGDHQlqUs5RKVl-q89qtkKiRTVmat9A8PJkY8GunyyPMiObFIOX2AhoHI&amp;csui=3" TargetMode="External"/><Relationship Id="rId5" Type="http://schemas.openxmlformats.org/officeDocument/2006/relationships/hyperlink" Target="https://www.google.com/search?cs=0&amp;sca_esv=ad0273e9029daca4&amp;q=statutory+law&amp;sa=X&amp;ved=2ahUKEwiDpdSb5IWQAxVNQEEAHU5sG3cQxccNegQIBBAC&amp;mstk=AUtExfAejYShuHa-pjanF5GSGKSBCsPeH6oNDa7CVaLKHUCA5mTDafJec4AXy4IPJMvKo6VypVO5ljRGDHQlqUs5RKVl-q89qtkKiRTVmat9A8PJkY8GunyyPMiObFIOX2AhoHI&amp;csui=3" TargetMode="External"/><Relationship Id="rId4" Type="http://schemas.openxmlformats.org/officeDocument/2006/relationships/hyperlink" Target="https://www.google.com/search?cs=0&amp;sca_esv=ad0273e9029daca4&amp;q=Statutory+provisions&amp;sa=X&amp;ved=2ahUKEwiDpdSb5IWQAxVNQEEAHU5sG3cQxccNegQIBBAB&amp;mstk=AUtExfAejYShuHa-pjanF5GSGKSBCsPeH6oNDa7CVaLKHUCA5mTDafJec4AXy4IPJMvKo6VypVO5ljRGDHQlqUs5RKVl-q89qtkKiRTVmat9A8PJkY8GunyyPMiObFIOX2AhoHI&amp;csui=3"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Property and Conveyancing:</a:t>
            </a:r>
            <a:br>
              <a:rPr lang="en-GB" dirty="0"/>
            </a:br>
            <a:r>
              <a:rPr lang="en-GB" dirty="0"/>
              <a:t>Third party rights in land -easements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Week 5 – Chapter 5</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8510" y="720306"/>
            <a:ext cx="8596668" cy="5571225"/>
          </a:xfrm>
        </p:spPr>
        <p:txBody>
          <a:bodyPr>
            <a:normAutofit/>
          </a:bodyPr>
          <a:lstStyle/>
          <a:p>
            <a:r>
              <a:rPr lang="en-GB" sz="2800" dirty="0"/>
              <a:t>To understand:</a:t>
            </a:r>
          </a:p>
          <a:p>
            <a:r>
              <a:rPr lang="en-US" sz="2800" dirty="0"/>
              <a:t>What is an easement</a:t>
            </a:r>
          </a:p>
          <a:p>
            <a:r>
              <a:rPr lang="en-US" sz="2800" dirty="0"/>
              <a:t>Essentials of an easement</a:t>
            </a:r>
          </a:p>
          <a:p>
            <a:r>
              <a:rPr lang="en-US" sz="2800" dirty="0"/>
              <a:t>Acquiring an easement</a:t>
            </a:r>
          </a:p>
          <a:p>
            <a:r>
              <a:rPr lang="en-US" sz="2800" dirty="0" err="1"/>
              <a:t>Variaton</a:t>
            </a:r>
            <a:r>
              <a:rPr lang="en-US" sz="2800" dirty="0"/>
              <a:t> of easements/enlargement</a:t>
            </a:r>
          </a:p>
          <a:p>
            <a:r>
              <a:rPr lang="en-US" sz="2800" dirty="0"/>
              <a:t>Extinguishing of easements</a:t>
            </a:r>
          </a:p>
          <a:p>
            <a:r>
              <a:rPr lang="en-US" sz="2800" dirty="0"/>
              <a:t>Access to </a:t>
            </a:r>
            <a:r>
              <a:rPr lang="en-US" sz="2800" dirty="0" err="1"/>
              <a:t>Neighbouring</a:t>
            </a:r>
            <a:r>
              <a:rPr lang="en-US" sz="2800" dirty="0"/>
              <a:t> Land Act 1992</a:t>
            </a:r>
          </a:p>
          <a:p>
            <a:r>
              <a:rPr lang="en-US" sz="2800" dirty="0"/>
              <a:t>Remedies for interference with an easement</a:t>
            </a:r>
          </a:p>
          <a:p>
            <a:r>
              <a:rPr lang="en-US" sz="2800" dirty="0"/>
              <a:t>Profits a prendre</a:t>
            </a:r>
            <a:endParaRPr lang="en-GB" sz="2800" dirty="0"/>
          </a:p>
        </p:txBody>
      </p:sp>
      <p:pic>
        <p:nvPicPr>
          <p:cNvPr id="6" name="Picture 5">
            <a:extLst>
              <a:ext uri="{FF2B5EF4-FFF2-40B4-BE49-F238E27FC236}">
                <a16:creationId xmlns:a16="http://schemas.microsoft.com/office/drawing/2014/main" id="{F9145D62-269B-3EE0-C138-2E2B6AA87A37}"/>
              </a:ext>
            </a:extLst>
          </p:cNvPr>
          <p:cNvPicPr>
            <a:picLocks noChangeAspect="1"/>
          </p:cNvPicPr>
          <p:nvPr/>
        </p:nvPicPr>
        <p:blipFill>
          <a:blip r:embed="rId3"/>
          <a:stretch>
            <a:fillRect/>
          </a:stretch>
        </p:blipFill>
        <p:spPr>
          <a:xfrm>
            <a:off x="9057735" y="339817"/>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473487" y="149488"/>
            <a:ext cx="8596668" cy="759088"/>
          </a:xfrm>
        </p:spPr>
        <p:txBody>
          <a:bodyPr/>
          <a:lstStyle/>
          <a:p>
            <a:r>
              <a:rPr lang="en-US" b="1" dirty="0"/>
              <a:t>Introduction to Easements</a:t>
            </a:r>
          </a:p>
        </p:txBody>
      </p:sp>
      <p:sp>
        <p:nvSpPr>
          <p:cNvPr id="14" name="Content Placeholder 2"/>
          <p:cNvSpPr>
            <a:spLocks noGrp="1"/>
          </p:cNvSpPr>
          <p:nvPr>
            <p:ph idx="1"/>
          </p:nvPr>
        </p:nvSpPr>
        <p:spPr>
          <a:xfrm>
            <a:off x="287112" y="908576"/>
            <a:ext cx="9598760" cy="5699258"/>
          </a:xfrm>
        </p:spPr>
        <p:txBody>
          <a:bodyPr>
            <a:normAutofit/>
          </a:bodyPr>
          <a:lstStyle/>
          <a:p>
            <a:pPr marL="0" indent="0">
              <a:buNone/>
            </a:pPr>
            <a:r>
              <a:rPr lang="en-GB" dirty="0"/>
              <a:t>An easement is a right for one landowner to make use of another parcel of land for the benefit of their own land </a:t>
            </a:r>
            <a:r>
              <a:rPr lang="en-GB" dirty="0" err="1"/>
              <a:t>e.g</a:t>
            </a:r>
            <a:r>
              <a:rPr lang="en-GB" dirty="0"/>
              <a:t>  a right of way. </a:t>
            </a:r>
          </a:p>
          <a:p>
            <a:r>
              <a:rPr lang="en-GB" dirty="0"/>
              <a:t>Can be positive or negative ( positive = requiring something to be done or negative =preventing something from being done ( the latter are rarely recognised)</a:t>
            </a:r>
          </a:p>
          <a:p>
            <a:r>
              <a:rPr lang="en-GB" dirty="0"/>
              <a:t>Requires a dominant and servient tenement</a:t>
            </a:r>
          </a:p>
          <a:p>
            <a:r>
              <a:rPr lang="en-GB" dirty="0"/>
              <a:t>Should not involve the servient owner in any expenditure ( but easement to fence and maintain fence is an exception as is obligation to maintain common parts of a building)</a:t>
            </a:r>
          </a:p>
          <a:p>
            <a:r>
              <a:rPr lang="en-GB" dirty="0"/>
              <a:t>A profit (or profit a prendre) is a right to go on to somebody else’s land and remove from the land something which exists naturally. </a:t>
            </a:r>
          </a:p>
          <a:p>
            <a:r>
              <a:rPr lang="en-GB" dirty="0"/>
              <a:t>For example, a right to: </a:t>
            </a:r>
          </a:p>
          <a:p>
            <a:r>
              <a:rPr lang="en-GB" dirty="0"/>
              <a:t>catch and take fish, graze animals, extract minerals such as gravel or chalk, hunt or shoot </a:t>
            </a:r>
          </a:p>
          <a:p>
            <a:r>
              <a:rPr lang="en-GB" dirty="0"/>
              <a:t>In your course book the terms ‘easement’ and ‘profit’ are used interchangeably.</a:t>
            </a:r>
          </a:p>
          <a:p>
            <a:r>
              <a:rPr lang="en-GB" dirty="0"/>
              <a:t>The key differences between easements and profits are highlighted where necessary</a:t>
            </a:r>
            <a:endParaRPr lang="en-US" dirty="0"/>
          </a:p>
        </p:txBody>
      </p:sp>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F451-884B-268C-327F-B00DD54813C3}"/>
              </a:ext>
            </a:extLst>
          </p:cNvPr>
          <p:cNvSpPr>
            <a:spLocks noGrp="1"/>
          </p:cNvSpPr>
          <p:nvPr>
            <p:ph type="title"/>
          </p:nvPr>
        </p:nvSpPr>
        <p:spPr>
          <a:xfrm>
            <a:off x="520080" y="167813"/>
            <a:ext cx="8596668" cy="746587"/>
          </a:xfrm>
        </p:spPr>
        <p:txBody>
          <a:bodyPr/>
          <a:lstStyle/>
          <a:p>
            <a:r>
              <a:rPr lang="en-GB" b="1" dirty="0"/>
              <a:t>Similar rights</a:t>
            </a:r>
          </a:p>
        </p:txBody>
      </p:sp>
      <p:sp>
        <p:nvSpPr>
          <p:cNvPr id="3" name="Content Placeholder 2">
            <a:extLst>
              <a:ext uri="{FF2B5EF4-FFF2-40B4-BE49-F238E27FC236}">
                <a16:creationId xmlns:a16="http://schemas.microsoft.com/office/drawing/2014/main" id="{5FF2419A-3433-6693-05C5-474D4013DE11}"/>
              </a:ext>
            </a:extLst>
          </p:cNvPr>
          <p:cNvSpPr>
            <a:spLocks noGrp="1"/>
          </p:cNvSpPr>
          <p:nvPr>
            <p:ph idx="1"/>
          </p:nvPr>
        </p:nvSpPr>
        <p:spPr>
          <a:xfrm>
            <a:off x="351177" y="914400"/>
            <a:ext cx="9619859" cy="5707720"/>
          </a:xfrm>
        </p:spPr>
        <p:txBody>
          <a:bodyPr>
            <a:normAutofit fontScale="92500" lnSpcReduction="20000"/>
          </a:bodyPr>
          <a:lstStyle/>
          <a:p>
            <a:r>
              <a:rPr lang="en-GB" dirty="0"/>
              <a:t>Restrictive Covenants – are also burdens on land but </a:t>
            </a:r>
            <a:r>
              <a:rPr lang="en-GB" dirty="0" err="1"/>
              <a:t>Rcovs</a:t>
            </a:r>
            <a:r>
              <a:rPr lang="en-GB" dirty="0"/>
              <a:t> are negative rather than positive in that they do prevent the use of land in some way.  Also </a:t>
            </a:r>
            <a:r>
              <a:rPr lang="en-GB" dirty="0" err="1"/>
              <a:t>Rcovs</a:t>
            </a:r>
            <a:r>
              <a:rPr lang="en-GB" dirty="0"/>
              <a:t> relate to use OF the land, whereas </a:t>
            </a:r>
            <a:r>
              <a:rPr lang="en-GB" dirty="0" err="1"/>
              <a:t>Easesments</a:t>
            </a:r>
            <a:r>
              <a:rPr lang="en-GB" dirty="0"/>
              <a:t> relate to use OVER land.</a:t>
            </a:r>
          </a:p>
          <a:p>
            <a:r>
              <a:rPr lang="en-GB" dirty="0"/>
              <a:t>Profts a Prendre: A profit (or profit a prendre) is a right to go on to somebody else’s land and remove from the land something which exists naturally. E.g.  a right to catch and take fish or graze animals or extract minerals such as gravel or chalk or hunt or shoot</a:t>
            </a:r>
          </a:p>
          <a:p>
            <a:r>
              <a:rPr lang="en-GB" dirty="0"/>
              <a:t>Licences: </a:t>
            </a:r>
            <a:r>
              <a:rPr lang="en-GB" dirty="0">
                <a:solidFill>
                  <a:schemeClr val="tx1"/>
                </a:solidFill>
              </a:rPr>
              <a:t>a permission to be on land, which prevents there being a trespass. The most important distinction between an easement and a licence is that an easement is a proprietary right. It has the capacity to bind third parties. A licence, at least in traditional opinion, cannot. It may be contractual, and thus bind the original parties, but will not usually bind anyone else</a:t>
            </a:r>
            <a:endParaRPr lang="en-GB" dirty="0"/>
          </a:p>
          <a:p>
            <a:r>
              <a:rPr lang="en-GB" dirty="0"/>
              <a:t>Local Customary Rights: Right over land by custom</a:t>
            </a:r>
          </a:p>
          <a:p>
            <a:pPr fontAlgn="auto"/>
            <a:r>
              <a:rPr lang="en-GB" dirty="0"/>
              <a:t>Natural Rights: </a:t>
            </a:r>
            <a:r>
              <a:rPr lang="en-GB" dirty="0">
                <a:solidFill>
                  <a:schemeClr val="tx1"/>
                </a:solidFill>
              </a:rPr>
              <a:t>: Every landowner has a natural right to support, that is, if support is withdrawn and the land would have fallen even had it not been built upon, an action lies in respect of any damage to the buildings. The right to have buildings supported by land or by other buildings can be acquired as an easement. Also, right to  natural drainage of percolating (draining) water from higher ground to lower </a:t>
            </a:r>
            <a:r>
              <a:rPr lang="en-GB" dirty="0" err="1">
                <a:solidFill>
                  <a:schemeClr val="tx1"/>
                </a:solidFill>
              </a:rPr>
              <a:t>ground.Existence</a:t>
            </a:r>
            <a:r>
              <a:rPr lang="en-GB" dirty="0">
                <a:solidFill>
                  <a:schemeClr val="tx1"/>
                </a:solidFill>
              </a:rPr>
              <a:t> of natural rights does not depend on some form of grant, nor can they be extinguished by unity of seisin (the ownership of both tenements – the dominant and the servient – by the same person).</a:t>
            </a:r>
          </a:p>
          <a:p>
            <a:endParaRPr lang="en-GB" dirty="0"/>
          </a:p>
          <a:p>
            <a:r>
              <a:rPr lang="en-GB" dirty="0"/>
              <a:t>Public Rights: exercisable by the public in general e.g. right to use a public highway, to fish in the sea or to boat along the foreshore. These exist by virtue of the general law</a:t>
            </a:r>
          </a:p>
          <a:p>
            <a:endParaRPr lang="en-GB" dirty="0"/>
          </a:p>
        </p:txBody>
      </p:sp>
    </p:spTree>
    <p:extLst>
      <p:ext uri="{BB962C8B-B14F-4D97-AF65-F5344CB8AC3E}">
        <p14:creationId xmlns:p14="http://schemas.microsoft.com/office/powerpoint/2010/main" val="632419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4985A-35F1-4E74-95EC-311A3BE89478}"/>
              </a:ext>
            </a:extLst>
          </p:cNvPr>
          <p:cNvSpPr>
            <a:spLocks noGrp="1"/>
          </p:cNvSpPr>
          <p:nvPr>
            <p:ph type="title"/>
          </p:nvPr>
        </p:nvSpPr>
        <p:spPr>
          <a:xfrm>
            <a:off x="456014" y="241691"/>
            <a:ext cx="8596668" cy="1320800"/>
          </a:xfrm>
        </p:spPr>
        <p:txBody>
          <a:bodyPr/>
          <a:lstStyle/>
          <a:p>
            <a:r>
              <a:rPr lang="en-GB" b="1" dirty="0"/>
              <a:t>Is it an easement?</a:t>
            </a:r>
          </a:p>
        </p:txBody>
      </p:sp>
      <p:sp>
        <p:nvSpPr>
          <p:cNvPr id="3" name="Content Placeholder 2">
            <a:extLst>
              <a:ext uri="{FF2B5EF4-FFF2-40B4-BE49-F238E27FC236}">
                <a16:creationId xmlns:a16="http://schemas.microsoft.com/office/drawing/2014/main" id="{CBD4F6B4-A680-4396-8139-DB12E1F22A21}"/>
              </a:ext>
            </a:extLst>
          </p:cNvPr>
          <p:cNvSpPr>
            <a:spLocks noGrp="1"/>
          </p:cNvSpPr>
          <p:nvPr>
            <p:ph idx="1"/>
          </p:nvPr>
        </p:nvSpPr>
        <p:spPr>
          <a:xfrm>
            <a:off x="456014" y="991719"/>
            <a:ext cx="8851064" cy="5356663"/>
          </a:xfrm>
        </p:spPr>
        <p:txBody>
          <a:bodyPr>
            <a:normAutofit/>
          </a:bodyPr>
          <a:lstStyle/>
          <a:p>
            <a:r>
              <a:rPr lang="en-GB" sz="2400" dirty="0"/>
              <a:t>There is no legal definition of an easement. </a:t>
            </a:r>
          </a:p>
          <a:p>
            <a:r>
              <a:rPr lang="en-GB" sz="2400" dirty="0"/>
              <a:t>There is also no exhaustive list of types of easements. </a:t>
            </a:r>
          </a:p>
          <a:p>
            <a:r>
              <a:rPr lang="en-GB" sz="2400" dirty="0"/>
              <a:t>New types of easements can be recognised: ‘The categories of servitude and easements must alter and expand with the changes that take place in the circumstances of mankind.’ Dyce v Lady James Hay (1852)1 Macq 305 </a:t>
            </a:r>
          </a:p>
          <a:p>
            <a:r>
              <a:rPr lang="en-GB" sz="2400" dirty="0"/>
              <a:t>New types of easement are generally recognised as being analogous to existing easements. </a:t>
            </a:r>
          </a:p>
          <a:p>
            <a:r>
              <a:rPr lang="en-GB" sz="2400" dirty="0"/>
              <a:t>For example: the right to erect a satellite dish as being analogous to a right to erect a sign; and the right to park as being analogous to an easement for storage.</a:t>
            </a:r>
          </a:p>
        </p:txBody>
      </p:sp>
    </p:spTree>
    <p:extLst>
      <p:ext uri="{BB962C8B-B14F-4D97-AF65-F5344CB8AC3E}">
        <p14:creationId xmlns:p14="http://schemas.microsoft.com/office/powerpoint/2010/main" val="3646235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10CA-DD9F-8B9D-9BEA-9F82E619C308}"/>
              </a:ext>
            </a:extLst>
          </p:cNvPr>
          <p:cNvSpPr>
            <a:spLocks noGrp="1"/>
          </p:cNvSpPr>
          <p:nvPr>
            <p:ph type="title"/>
          </p:nvPr>
        </p:nvSpPr>
        <p:spPr>
          <a:xfrm>
            <a:off x="537553" y="277620"/>
            <a:ext cx="8596668" cy="794034"/>
          </a:xfrm>
        </p:spPr>
        <p:txBody>
          <a:bodyPr/>
          <a:lstStyle/>
          <a:p>
            <a:r>
              <a:rPr lang="en-GB" b="1" dirty="0"/>
              <a:t>Essentials of an easement</a:t>
            </a:r>
          </a:p>
        </p:txBody>
      </p:sp>
      <p:sp>
        <p:nvSpPr>
          <p:cNvPr id="3" name="Content Placeholder 2">
            <a:extLst>
              <a:ext uri="{FF2B5EF4-FFF2-40B4-BE49-F238E27FC236}">
                <a16:creationId xmlns:a16="http://schemas.microsoft.com/office/drawing/2014/main" id="{6C8BA435-270B-CE5F-2351-53FC6E37AE4F}"/>
              </a:ext>
            </a:extLst>
          </p:cNvPr>
          <p:cNvSpPr>
            <a:spLocks noGrp="1"/>
          </p:cNvSpPr>
          <p:nvPr>
            <p:ph idx="1"/>
          </p:nvPr>
        </p:nvSpPr>
        <p:spPr>
          <a:xfrm>
            <a:off x="456014" y="1071654"/>
            <a:ext cx="9095680" cy="5393212"/>
          </a:xfrm>
        </p:spPr>
        <p:txBody>
          <a:bodyPr/>
          <a:lstStyle/>
          <a:p>
            <a:pPr marL="0" indent="0" fontAlgn="auto">
              <a:buNone/>
            </a:pPr>
            <a:r>
              <a:rPr lang="en-GB" sz="2000" dirty="0" err="1"/>
              <a:t>Danckwerts</a:t>
            </a:r>
            <a:r>
              <a:rPr lang="en-GB" sz="2000" dirty="0"/>
              <a:t> J laid down the following </a:t>
            </a:r>
            <a:r>
              <a:rPr lang="en-GB" sz="2000" b="1" dirty="0"/>
              <a:t>four essential characteristics </a:t>
            </a:r>
            <a:r>
              <a:rPr lang="en-GB" sz="2000" dirty="0"/>
              <a:t>of an easement in the leading case, </a:t>
            </a:r>
            <a:r>
              <a:rPr lang="en-GB" sz="2000" b="1" i="1" dirty="0"/>
              <a:t>Re Ellenborough Park [1956]</a:t>
            </a:r>
            <a:r>
              <a:rPr lang="en-GB" sz="2000" dirty="0"/>
              <a:t>. (The “park” in question was not a public park, but a private one serving a row of houses.)</a:t>
            </a:r>
          </a:p>
          <a:p>
            <a:pPr fontAlgn="auto">
              <a:buFont typeface="+mj-lt"/>
              <a:buAutoNum type="arabicPeriod"/>
            </a:pPr>
            <a:r>
              <a:rPr lang="en-GB" sz="2000" dirty="0"/>
              <a:t>There must be a dominant and servient tenement.</a:t>
            </a:r>
          </a:p>
          <a:p>
            <a:pPr fontAlgn="auto">
              <a:buFont typeface="+mj-lt"/>
              <a:buAutoNum type="arabicPeriod"/>
            </a:pPr>
            <a:r>
              <a:rPr lang="en-GB" sz="2000" dirty="0"/>
              <a:t>The easement must accommodate the dominant tenement.</a:t>
            </a:r>
          </a:p>
          <a:p>
            <a:pPr fontAlgn="auto">
              <a:buFont typeface="+mj-lt"/>
              <a:buAutoNum type="arabicPeriod"/>
            </a:pPr>
            <a:r>
              <a:rPr lang="en-GB" sz="2000" dirty="0"/>
              <a:t>The dominant and servient tenements must be owned or occupied by different persons.</a:t>
            </a:r>
          </a:p>
          <a:p>
            <a:pPr fontAlgn="auto">
              <a:buFont typeface="+mj-lt"/>
              <a:buAutoNum type="arabicPeriod"/>
            </a:pPr>
            <a:r>
              <a:rPr lang="en-GB" sz="2000" dirty="0"/>
              <a:t>The right claimed must be capable of forming the subject matter of a grant.</a:t>
            </a:r>
          </a:p>
          <a:p>
            <a:pPr marL="0" indent="0" fontAlgn="auto">
              <a:buNone/>
            </a:pPr>
            <a:endParaRPr lang="en-GB" sz="2000" dirty="0"/>
          </a:p>
          <a:p>
            <a:pPr marL="0" indent="0" fontAlgn="auto">
              <a:buNone/>
            </a:pPr>
            <a:r>
              <a:rPr lang="en-GB" sz="2000" dirty="0"/>
              <a:t>You should take each characteristic in turn and apply the law to the facts. Remember that all four characteristics must be present if you are to claim that the right is capable of being an easement.</a:t>
            </a:r>
          </a:p>
          <a:p>
            <a:endParaRPr lang="en-GB" dirty="0"/>
          </a:p>
        </p:txBody>
      </p:sp>
    </p:spTree>
    <p:extLst>
      <p:ext uri="{BB962C8B-B14F-4D97-AF65-F5344CB8AC3E}">
        <p14:creationId xmlns:p14="http://schemas.microsoft.com/office/powerpoint/2010/main" val="3821402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BD88-1009-442A-B386-169534651A59}"/>
              </a:ext>
            </a:extLst>
          </p:cNvPr>
          <p:cNvSpPr>
            <a:spLocks noGrp="1"/>
          </p:cNvSpPr>
          <p:nvPr>
            <p:ph type="title"/>
          </p:nvPr>
        </p:nvSpPr>
        <p:spPr>
          <a:xfrm>
            <a:off x="589385" y="230038"/>
            <a:ext cx="8596668" cy="1320800"/>
          </a:xfrm>
        </p:spPr>
        <p:txBody>
          <a:bodyPr/>
          <a:lstStyle/>
          <a:p>
            <a:r>
              <a:rPr lang="en-GB" b="1" dirty="0"/>
              <a:t>Is an easement legal?</a:t>
            </a:r>
          </a:p>
        </p:txBody>
      </p:sp>
      <p:sp>
        <p:nvSpPr>
          <p:cNvPr id="3" name="Content Placeholder 2">
            <a:extLst>
              <a:ext uri="{FF2B5EF4-FFF2-40B4-BE49-F238E27FC236}">
                <a16:creationId xmlns:a16="http://schemas.microsoft.com/office/drawing/2014/main" id="{03EA17F7-4D71-4470-A34B-2716312F2D59}"/>
              </a:ext>
            </a:extLst>
          </p:cNvPr>
          <p:cNvSpPr>
            <a:spLocks noGrp="1"/>
          </p:cNvSpPr>
          <p:nvPr>
            <p:ph idx="1"/>
          </p:nvPr>
        </p:nvSpPr>
        <p:spPr>
          <a:xfrm>
            <a:off x="508872" y="931059"/>
            <a:ext cx="8596668" cy="5383477"/>
          </a:xfrm>
        </p:spPr>
        <p:txBody>
          <a:bodyPr>
            <a:noAutofit/>
          </a:bodyPr>
          <a:lstStyle/>
          <a:p>
            <a:r>
              <a:rPr lang="en-GB" sz="2400" dirty="0"/>
              <a:t>Easements are capable of being legal, but only if they meet the requirements of s 1(2)(a) LPA. </a:t>
            </a:r>
          </a:p>
          <a:p>
            <a:r>
              <a:rPr lang="en-GB" sz="2400" dirty="0"/>
              <a:t>In order to be capable of being legal, the right must be granted for the equivalent of either: </a:t>
            </a:r>
          </a:p>
          <a:p>
            <a:r>
              <a:rPr lang="en-GB" sz="2400" dirty="0"/>
              <a:t>an estate in fee simple absolute in possession (freehold), </a:t>
            </a:r>
            <a:r>
              <a:rPr lang="en-GB" sz="2400" dirty="0" err="1"/>
              <a:t>ie</a:t>
            </a:r>
            <a:r>
              <a:rPr lang="en-GB" sz="2400" dirty="0"/>
              <a:t> forever; or</a:t>
            </a:r>
          </a:p>
          <a:p>
            <a:r>
              <a:rPr lang="en-GB" sz="2400" dirty="0"/>
              <a:t> a term of years absolute (leasehold), </a:t>
            </a:r>
            <a:r>
              <a:rPr lang="en-GB" sz="2400" dirty="0" err="1"/>
              <a:t>ie</a:t>
            </a:r>
            <a:r>
              <a:rPr lang="en-GB" sz="2400" dirty="0"/>
              <a:t> for a fixed ascertainable duration. </a:t>
            </a:r>
          </a:p>
          <a:p>
            <a:r>
              <a:rPr lang="en-GB" sz="2400" dirty="0"/>
              <a:t>An easement created for an uncertain duration is, therefore, not capable of being legal and will exist in equity only – s 1(3) LPA 1925</a:t>
            </a:r>
          </a:p>
        </p:txBody>
      </p:sp>
    </p:spTree>
    <p:extLst>
      <p:ext uri="{BB962C8B-B14F-4D97-AF65-F5344CB8AC3E}">
        <p14:creationId xmlns:p14="http://schemas.microsoft.com/office/powerpoint/2010/main" val="3208996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C8D9-283D-496D-82A7-D3C4CEACB9A5}"/>
              </a:ext>
            </a:extLst>
          </p:cNvPr>
          <p:cNvSpPr>
            <a:spLocks noGrp="1"/>
          </p:cNvSpPr>
          <p:nvPr>
            <p:ph type="title"/>
          </p:nvPr>
        </p:nvSpPr>
        <p:spPr/>
        <p:txBody>
          <a:bodyPr/>
          <a:lstStyle/>
          <a:p>
            <a:r>
              <a:rPr lang="en-GB" b="1" dirty="0"/>
              <a:t>Formalities </a:t>
            </a:r>
          </a:p>
        </p:txBody>
      </p:sp>
      <p:sp>
        <p:nvSpPr>
          <p:cNvPr id="3" name="Content Placeholder 2">
            <a:extLst>
              <a:ext uri="{FF2B5EF4-FFF2-40B4-BE49-F238E27FC236}">
                <a16:creationId xmlns:a16="http://schemas.microsoft.com/office/drawing/2014/main" id="{1BCD60E0-E74C-415E-95E2-0DE8EBDAB974}"/>
              </a:ext>
            </a:extLst>
          </p:cNvPr>
          <p:cNvSpPr>
            <a:spLocks noGrp="1"/>
          </p:cNvSpPr>
          <p:nvPr>
            <p:ph idx="1"/>
          </p:nvPr>
        </p:nvSpPr>
        <p:spPr>
          <a:xfrm>
            <a:off x="619824" y="1488613"/>
            <a:ext cx="8596668" cy="3880773"/>
          </a:xfrm>
        </p:spPr>
        <p:txBody>
          <a:bodyPr>
            <a:noAutofit/>
          </a:bodyPr>
          <a:lstStyle/>
          <a:p>
            <a:r>
              <a:rPr lang="en-GB" sz="2400" dirty="0"/>
              <a:t>A deed is required to create a legal easement – s 52(1) LPA 1925. </a:t>
            </a:r>
          </a:p>
          <a:p>
            <a:r>
              <a:rPr lang="en-GB" sz="2400" dirty="0"/>
              <a:t>The deed must meet the requirements set out in s 1 LPMPA 1989. </a:t>
            </a:r>
          </a:p>
          <a:p>
            <a:r>
              <a:rPr lang="en-GB" sz="2400" dirty="0"/>
              <a:t>However, legal easements can be created without the formality of a deed. </a:t>
            </a:r>
          </a:p>
          <a:p>
            <a:r>
              <a:rPr lang="en-GB" sz="2400" dirty="0"/>
              <a:t>If an agreement for an easement is entered into which complies with s 2 LPMPA 1989, this creates a contract for an easement, enforceable in equity, following the doctrine in Walsh v Lonsdale.</a:t>
            </a:r>
          </a:p>
        </p:txBody>
      </p:sp>
    </p:spTree>
    <p:extLst>
      <p:ext uri="{BB962C8B-B14F-4D97-AF65-F5344CB8AC3E}">
        <p14:creationId xmlns:p14="http://schemas.microsoft.com/office/powerpoint/2010/main" val="3682167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CF186-B5B7-46D3-B045-021C163F3A36}"/>
              </a:ext>
            </a:extLst>
          </p:cNvPr>
          <p:cNvSpPr>
            <a:spLocks noGrp="1"/>
          </p:cNvSpPr>
          <p:nvPr>
            <p:ph type="title"/>
          </p:nvPr>
        </p:nvSpPr>
        <p:spPr>
          <a:xfrm>
            <a:off x="525905" y="248500"/>
            <a:ext cx="8596668" cy="838428"/>
          </a:xfrm>
        </p:spPr>
        <p:txBody>
          <a:bodyPr/>
          <a:lstStyle/>
          <a:p>
            <a:r>
              <a:rPr lang="en-GB" dirty="0"/>
              <a:t>Re Ellenborough Park </a:t>
            </a:r>
          </a:p>
        </p:txBody>
      </p:sp>
      <p:sp>
        <p:nvSpPr>
          <p:cNvPr id="3" name="Content Placeholder 2">
            <a:extLst>
              <a:ext uri="{FF2B5EF4-FFF2-40B4-BE49-F238E27FC236}">
                <a16:creationId xmlns:a16="http://schemas.microsoft.com/office/drawing/2014/main" id="{9FE43B1C-39D6-4C7D-A4FB-1B1E225D2036}"/>
              </a:ext>
            </a:extLst>
          </p:cNvPr>
          <p:cNvSpPr>
            <a:spLocks noGrp="1"/>
          </p:cNvSpPr>
          <p:nvPr>
            <p:ph idx="1"/>
          </p:nvPr>
        </p:nvSpPr>
        <p:spPr>
          <a:xfrm>
            <a:off x="316234" y="1270000"/>
            <a:ext cx="8891026" cy="5171569"/>
          </a:xfrm>
        </p:spPr>
        <p:txBody>
          <a:bodyPr>
            <a:normAutofit/>
          </a:bodyPr>
          <a:lstStyle/>
          <a:p>
            <a:pPr marL="0" indent="0">
              <a:buNone/>
            </a:pPr>
            <a:r>
              <a:rPr lang="en-GB" sz="2400" dirty="0"/>
              <a:t>Evershed MR in </a:t>
            </a:r>
            <a:r>
              <a:rPr lang="en-GB" sz="2400" b="1" dirty="0"/>
              <a:t>Re Ellenborough Park [1956] Ch 131 </a:t>
            </a:r>
            <a:r>
              <a:rPr lang="en-GB" sz="2400" dirty="0"/>
              <a:t>confirmed that four essential characteristics must be present in order for a right to exist as an easement: </a:t>
            </a:r>
          </a:p>
          <a:p>
            <a:pPr marL="0" indent="0">
              <a:buNone/>
            </a:pPr>
            <a:r>
              <a:rPr lang="en-GB" sz="2400" dirty="0"/>
              <a:t>1. </a:t>
            </a:r>
            <a:r>
              <a:rPr lang="en-GB" sz="2400" dirty="0">
                <a:solidFill>
                  <a:srgbClr val="7030A0"/>
                </a:solidFill>
              </a:rPr>
              <a:t>There must be a dominant and a servient tenement. </a:t>
            </a:r>
          </a:p>
          <a:p>
            <a:pPr marL="0" indent="0">
              <a:buNone/>
            </a:pPr>
            <a:r>
              <a:rPr lang="en-GB" sz="2400" dirty="0">
                <a:solidFill>
                  <a:srgbClr val="7030A0"/>
                </a:solidFill>
              </a:rPr>
              <a:t>2. The easement must accommodate the dominant tenement.</a:t>
            </a:r>
          </a:p>
          <a:p>
            <a:pPr marL="0" indent="0">
              <a:buNone/>
            </a:pPr>
            <a:r>
              <a:rPr lang="en-GB" sz="2400" dirty="0">
                <a:solidFill>
                  <a:srgbClr val="7030A0"/>
                </a:solidFill>
              </a:rPr>
              <a:t>3. The dominant and servient tenements must not be both owned and occupied by the same person. </a:t>
            </a:r>
          </a:p>
          <a:p>
            <a:pPr marL="0" indent="0">
              <a:buNone/>
            </a:pPr>
            <a:r>
              <a:rPr lang="en-GB" sz="2400" dirty="0">
                <a:solidFill>
                  <a:srgbClr val="7030A0"/>
                </a:solidFill>
              </a:rPr>
              <a:t>4. The easement must be capable of forming the subject matter of the grant</a:t>
            </a:r>
          </a:p>
        </p:txBody>
      </p:sp>
    </p:spTree>
    <p:extLst>
      <p:ext uri="{BB962C8B-B14F-4D97-AF65-F5344CB8AC3E}">
        <p14:creationId xmlns:p14="http://schemas.microsoft.com/office/powerpoint/2010/main" val="4068187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75D1-A8C7-463D-9969-07F989B88A90}"/>
              </a:ext>
            </a:extLst>
          </p:cNvPr>
          <p:cNvSpPr>
            <a:spLocks noGrp="1"/>
          </p:cNvSpPr>
          <p:nvPr>
            <p:ph type="title"/>
          </p:nvPr>
        </p:nvSpPr>
        <p:spPr>
          <a:xfrm>
            <a:off x="496783" y="156238"/>
            <a:ext cx="9462605" cy="1320800"/>
          </a:xfrm>
        </p:spPr>
        <p:txBody>
          <a:bodyPr/>
          <a:lstStyle/>
          <a:p>
            <a:r>
              <a:rPr lang="en-GB" b="1" dirty="0"/>
              <a:t>(1) There must be a dominant and servient tenement</a:t>
            </a:r>
          </a:p>
        </p:txBody>
      </p:sp>
      <p:sp>
        <p:nvSpPr>
          <p:cNvPr id="3" name="Content Placeholder 2">
            <a:extLst>
              <a:ext uri="{FF2B5EF4-FFF2-40B4-BE49-F238E27FC236}">
                <a16:creationId xmlns:a16="http://schemas.microsoft.com/office/drawing/2014/main" id="{00AADB6E-C99A-4B2C-ADEB-FF97F1FE54F7}"/>
              </a:ext>
            </a:extLst>
          </p:cNvPr>
          <p:cNvSpPr>
            <a:spLocks noGrp="1"/>
          </p:cNvSpPr>
          <p:nvPr>
            <p:ph idx="1"/>
          </p:nvPr>
        </p:nvSpPr>
        <p:spPr>
          <a:xfrm>
            <a:off x="403596" y="1488613"/>
            <a:ext cx="8596668" cy="3880773"/>
          </a:xfrm>
        </p:spPr>
        <p:txBody>
          <a:bodyPr>
            <a:normAutofit/>
          </a:bodyPr>
          <a:lstStyle/>
          <a:p>
            <a:r>
              <a:rPr lang="en-GB" sz="2000" dirty="0"/>
              <a:t>An easement can only exist if it is attached to the dominant land. </a:t>
            </a:r>
          </a:p>
          <a:p>
            <a:r>
              <a:rPr lang="en-GB" sz="2000" dirty="0"/>
              <a:t>It is, therefore, essential that there is an identifiable dominant and servient tenement in existence at the time of the grant. </a:t>
            </a:r>
          </a:p>
          <a:p>
            <a:r>
              <a:rPr lang="en-GB" sz="2000" dirty="0"/>
              <a:t>An easement cannot exist ‘in gross’. This is where only a servient tenement is identified, without any dominant land. </a:t>
            </a:r>
          </a:p>
          <a:p>
            <a:r>
              <a:rPr lang="en-GB" sz="2000" dirty="0"/>
              <a:t>Remember that an easement is included in the definition of land in s 205 LPA. </a:t>
            </a:r>
          </a:p>
          <a:p>
            <a:r>
              <a:rPr lang="en-GB" sz="2000" dirty="0"/>
              <a:t>Any future owner of the dominant tenement enjoys the benefit of the easement. </a:t>
            </a:r>
          </a:p>
        </p:txBody>
      </p:sp>
    </p:spTree>
    <p:extLst>
      <p:ext uri="{BB962C8B-B14F-4D97-AF65-F5344CB8AC3E}">
        <p14:creationId xmlns:p14="http://schemas.microsoft.com/office/powerpoint/2010/main" val="2915004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6847A-643E-47C3-9F15-D1C69D300A88}"/>
              </a:ext>
            </a:extLst>
          </p:cNvPr>
          <p:cNvSpPr>
            <a:spLocks noGrp="1"/>
          </p:cNvSpPr>
          <p:nvPr>
            <p:ph type="title"/>
          </p:nvPr>
        </p:nvSpPr>
        <p:spPr>
          <a:xfrm>
            <a:off x="537554" y="277620"/>
            <a:ext cx="8596668" cy="1320800"/>
          </a:xfrm>
        </p:spPr>
        <p:txBody>
          <a:bodyPr/>
          <a:lstStyle/>
          <a:p>
            <a:r>
              <a:rPr lang="en-GB" b="1" dirty="0"/>
              <a:t>(2) Easement must accommodate the dominant tenement</a:t>
            </a:r>
          </a:p>
        </p:txBody>
      </p:sp>
      <p:sp>
        <p:nvSpPr>
          <p:cNvPr id="3" name="Content Placeholder 2">
            <a:extLst>
              <a:ext uri="{FF2B5EF4-FFF2-40B4-BE49-F238E27FC236}">
                <a16:creationId xmlns:a16="http://schemas.microsoft.com/office/drawing/2014/main" id="{3801E403-C5B1-459E-8981-36C048ED7DA3}"/>
              </a:ext>
            </a:extLst>
          </p:cNvPr>
          <p:cNvSpPr>
            <a:spLocks noGrp="1"/>
          </p:cNvSpPr>
          <p:nvPr>
            <p:ph idx="1"/>
          </p:nvPr>
        </p:nvSpPr>
        <p:spPr>
          <a:xfrm>
            <a:off x="537554" y="1598420"/>
            <a:ext cx="8596668" cy="4848974"/>
          </a:xfrm>
        </p:spPr>
        <p:txBody>
          <a:bodyPr>
            <a:normAutofit/>
          </a:bodyPr>
          <a:lstStyle/>
          <a:p>
            <a:pPr marL="0" indent="0">
              <a:buNone/>
            </a:pPr>
            <a:r>
              <a:rPr lang="en-GB" sz="2000" dirty="0"/>
              <a:t>The right must be </a:t>
            </a:r>
            <a:r>
              <a:rPr lang="en-GB" sz="2000" b="1" dirty="0"/>
              <a:t>connected </a:t>
            </a:r>
            <a:r>
              <a:rPr lang="en-GB" sz="2000" dirty="0"/>
              <a:t>with the normal enjoyment of the dominant tenement </a:t>
            </a:r>
          </a:p>
          <a:p>
            <a:r>
              <a:rPr lang="en-GB" sz="2000" dirty="0"/>
              <a:t>Whether there is such a connection is a question of fact</a:t>
            </a:r>
          </a:p>
          <a:p>
            <a:r>
              <a:rPr lang="en-GB" sz="2000" dirty="0"/>
              <a:t>Per </a:t>
            </a:r>
            <a:r>
              <a:rPr lang="en-GB" sz="2000" dirty="0" err="1"/>
              <a:t>Megarry</a:t>
            </a:r>
            <a:r>
              <a:rPr lang="en-GB" sz="2000" dirty="0"/>
              <a:t> and Thompson  “the test is whether the right makes the dominant tenement a better and more convenient tenement” ( does the right enhance the value of the property as opposed to being a personal advantage to someone </a:t>
            </a:r>
            <a:r>
              <a:rPr lang="en-GB" sz="2000" dirty="0" err="1"/>
              <a:t>e.g</a:t>
            </a:r>
            <a:r>
              <a:rPr lang="en-GB" sz="2000" dirty="0"/>
              <a:t> to use a stretch of canal for pleasure trips)</a:t>
            </a:r>
          </a:p>
          <a:p>
            <a:r>
              <a:rPr lang="en-GB" sz="2000" dirty="0"/>
              <a:t>Dominant and servient tenements do not need to join each other, but they should be close enough to establish a connection between the two (right of way over land in Northumberland cannot accommodate land in Kent. Bailey v Stephens (1862) 12 CB (NS) 91) </a:t>
            </a:r>
          </a:p>
          <a:p>
            <a:pPr marL="0" indent="0">
              <a:buNone/>
            </a:pPr>
            <a:endParaRPr lang="en-GB" dirty="0"/>
          </a:p>
        </p:txBody>
      </p:sp>
    </p:spTree>
    <p:extLst>
      <p:ext uri="{BB962C8B-B14F-4D97-AF65-F5344CB8AC3E}">
        <p14:creationId xmlns:p14="http://schemas.microsoft.com/office/powerpoint/2010/main" val="3139771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3D56F-31DC-44E1-A0FC-8CD0C199B6EF}"/>
              </a:ext>
            </a:extLst>
          </p:cNvPr>
          <p:cNvSpPr>
            <a:spLocks noGrp="1"/>
          </p:cNvSpPr>
          <p:nvPr>
            <p:ph type="title"/>
          </p:nvPr>
        </p:nvSpPr>
        <p:spPr>
          <a:xfrm>
            <a:off x="164802" y="201906"/>
            <a:ext cx="9468430" cy="1108540"/>
          </a:xfrm>
        </p:spPr>
        <p:txBody>
          <a:bodyPr>
            <a:noAutofit/>
          </a:bodyPr>
          <a:lstStyle/>
          <a:p>
            <a:r>
              <a:rPr lang="en-GB" b="1" dirty="0"/>
              <a:t>(3) Diversity of ownership and occupation</a:t>
            </a:r>
          </a:p>
        </p:txBody>
      </p:sp>
      <p:sp>
        <p:nvSpPr>
          <p:cNvPr id="3" name="Content Placeholder 2">
            <a:extLst>
              <a:ext uri="{FF2B5EF4-FFF2-40B4-BE49-F238E27FC236}">
                <a16:creationId xmlns:a16="http://schemas.microsoft.com/office/drawing/2014/main" id="{097D2079-4417-4D07-98BD-6D8E97A9E452}"/>
              </a:ext>
            </a:extLst>
          </p:cNvPr>
          <p:cNvSpPr>
            <a:spLocks noGrp="1"/>
          </p:cNvSpPr>
          <p:nvPr>
            <p:ph idx="1"/>
          </p:nvPr>
        </p:nvSpPr>
        <p:spPr>
          <a:xfrm>
            <a:off x="460886" y="1106590"/>
            <a:ext cx="9252457" cy="5282707"/>
          </a:xfrm>
        </p:spPr>
        <p:txBody>
          <a:bodyPr>
            <a:normAutofit/>
          </a:bodyPr>
          <a:lstStyle/>
          <a:p>
            <a:pPr marL="0" indent="0">
              <a:buNone/>
            </a:pPr>
            <a:r>
              <a:rPr lang="en-GB" sz="2000" dirty="0"/>
              <a:t>As an easement is a right exercised over one piece of land for the benefit of another, </a:t>
            </a:r>
            <a:r>
              <a:rPr lang="en-GB" sz="2000" dirty="0">
                <a:solidFill>
                  <a:srgbClr val="7030A0"/>
                </a:solidFill>
              </a:rPr>
              <a:t>you cannot have an easement over your own land. </a:t>
            </a:r>
          </a:p>
          <a:p>
            <a:r>
              <a:rPr lang="en-GB" sz="2000" dirty="0"/>
              <a:t>The dominant and servient owners must be different people. </a:t>
            </a:r>
          </a:p>
          <a:p>
            <a:r>
              <a:rPr lang="en-GB" sz="2000" dirty="0"/>
              <a:t>This ‘principle of diversity’ is satisfied in relation to a landlord and tenant situation.</a:t>
            </a:r>
          </a:p>
          <a:p>
            <a:r>
              <a:rPr lang="en-GB" sz="2000" dirty="0"/>
              <a:t>A landlord will own the freehold interest and grant a lease over part of the property. Here, the land is occupied by different people and, therefore, the landlord can create an easement in favour of the tenant to be exercised over the landlord’s retained land (not forming part of the lease). </a:t>
            </a:r>
          </a:p>
          <a:p>
            <a:r>
              <a:rPr lang="en-GB" sz="2000" dirty="0"/>
              <a:t>Rights exercised by the sole owner of two separate properties over one of them are called ‘quasi-easements’. These are rights that have all the other characteristics of an easement, save for diversity of ownership/occupation. Quasi-easements can be converted to easements on a sale of part of the land. </a:t>
            </a:r>
          </a:p>
        </p:txBody>
      </p:sp>
    </p:spTree>
    <p:extLst>
      <p:ext uri="{BB962C8B-B14F-4D97-AF65-F5344CB8AC3E}">
        <p14:creationId xmlns:p14="http://schemas.microsoft.com/office/powerpoint/2010/main" val="2281032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7862-47DE-4D40-8B10-495BFEDB7317}"/>
              </a:ext>
            </a:extLst>
          </p:cNvPr>
          <p:cNvSpPr>
            <a:spLocks noGrp="1"/>
          </p:cNvSpPr>
          <p:nvPr>
            <p:ph type="title"/>
          </p:nvPr>
        </p:nvSpPr>
        <p:spPr>
          <a:xfrm>
            <a:off x="467663" y="156238"/>
            <a:ext cx="8596668" cy="1320800"/>
          </a:xfrm>
        </p:spPr>
        <p:txBody>
          <a:bodyPr/>
          <a:lstStyle/>
          <a:p>
            <a:r>
              <a:rPr lang="en-GB" b="1" dirty="0"/>
              <a:t>(4) Must be capable of forming the subject matter of a grant</a:t>
            </a:r>
          </a:p>
        </p:txBody>
      </p:sp>
      <p:sp>
        <p:nvSpPr>
          <p:cNvPr id="3" name="Content Placeholder 2">
            <a:extLst>
              <a:ext uri="{FF2B5EF4-FFF2-40B4-BE49-F238E27FC236}">
                <a16:creationId xmlns:a16="http://schemas.microsoft.com/office/drawing/2014/main" id="{C9E2CA7B-6B43-4986-8261-4E6FEC1F4BB8}"/>
              </a:ext>
            </a:extLst>
          </p:cNvPr>
          <p:cNvSpPr>
            <a:spLocks noGrp="1"/>
          </p:cNvSpPr>
          <p:nvPr>
            <p:ph idx="1"/>
          </p:nvPr>
        </p:nvSpPr>
        <p:spPr>
          <a:xfrm>
            <a:off x="514255" y="1477038"/>
            <a:ext cx="9171395" cy="5115961"/>
          </a:xfrm>
        </p:spPr>
        <p:txBody>
          <a:bodyPr>
            <a:normAutofit/>
          </a:bodyPr>
          <a:lstStyle/>
          <a:p>
            <a:r>
              <a:rPr lang="en-GB" dirty="0"/>
              <a:t>As a legal interest under s 1(2)(a) LPA, an easement must be capable of being granted by deed and, therefore, must be capable of precise definition. </a:t>
            </a:r>
          </a:p>
          <a:p>
            <a:r>
              <a:rPr lang="en-GB" dirty="0"/>
              <a:t>There must be a capable grantor and grantee. This means the person who grants the right must have the power to do so and in terms of grantee it would not be possible to grant rights to the inhabitants of the village, since they are a vague and fluctuating body.</a:t>
            </a:r>
          </a:p>
          <a:p>
            <a:r>
              <a:rPr lang="en-GB" dirty="0"/>
              <a:t>An easement must be capable of reasonably exact definition </a:t>
            </a:r>
            <a:r>
              <a:rPr lang="en-GB" dirty="0" err="1"/>
              <a:t>eg</a:t>
            </a:r>
            <a:r>
              <a:rPr lang="en-GB" dirty="0"/>
              <a:t> right to privacy is too indefinite, as is right to a general flow of air over land to a windmill</a:t>
            </a:r>
          </a:p>
          <a:p>
            <a:r>
              <a:rPr lang="en-GB" dirty="0"/>
              <a:t> An easement must not involve any expenditure by the servient owner. </a:t>
            </a:r>
          </a:p>
          <a:p>
            <a:r>
              <a:rPr lang="en-GB" dirty="0"/>
              <a:t>Right must be within the general nature of rights capable of existing as easements and there is an unwillingness to recognise new types of easement.</a:t>
            </a:r>
          </a:p>
          <a:p>
            <a:r>
              <a:rPr lang="en-GB" dirty="0"/>
              <a:t>An easement must not be so extensive as to amount to a claim to joint possession of the servient tenement. Car parking cases are interesting as they show the difficulties if a right is seen to amount to joint user or exclusive possession in practical terms. </a:t>
            </a:r>
          </a:p>
          <a:p>
            <a:endParaRPr lang="en-GB" dirty="0"/>
          </a:p>
        </p:txBody>
      </p:sp>
    </p:spTree>
    <p:extLst>
      <p:ext uri="{BB962C8B-B14F-4D97-AF65-F5344CB8AC3E}">
        <p14:creationId xmlns:p14="http://schemas.microsoft.com/office/powerpoint/2010/main" val="2632113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4DDD-19FF-4D84-83BB-06A77AEF7068}"/>
              </a:ext>
            </a:extLst>
          </p:cNvPr>
          <p:cNvSpPr>
            <a:spLocks noGrp="1"/>
          </p:cNvSpPr>
          <p:nvPr>
            <p:ph type="title"/>
          </p:nvPr>
        </p:nvSpPr>
        <p:spPr>
          <a:xfrm>
            <a:off x="543378" y="196082"/>
            <a:ext cx="8596668" cy="1320800"/>
          </a:xfrm>
        </p:spPr>
        <p:txBody>
          <a:bodyPr/>
          <a:lstStyle/>
          <a:p>
            <a:r>
              <a:rPr lang="en-GB" b="1" dirty="0"/>
              <a:t>Example</a:t>
            </a:r>
          </a:p>
        </p:txBody>
      </p:sp>
      <p:sp>
        <p:nvSpPr>
          <p:cNvPr id="3" name="Content Placeholder 2">
            <a:extLst>
              <a:ext uri="{FF2B5EF4-FFF2-40B4-BE49-F238E27FC236}">
                <a16:creationId xmlns:a16="http://schemas.microsoft.com/office/drawing/2014/main" id="{301E8A08-4145-45E0-947D-FF0A6E4E7A66}"/>
              </a:ext>
            </a:extLst>
          </p:cNvPr>
          <p:cNvSpPr>
            <a:spLocks noGrp="1"/>
          </p:cNvSpPr>
          <p:nvPr>
            <p:ph idx="1"/>
          </p:nvPr>
        </p:nvSpPr>
        <p:spPr>
          <a:xfrm>
            <a:off x="543378" y="1374321"/>
            <a:ext cx="8596668" cy="5020655"/>
          </a:xfrm>
        </p:spPr>
        <p:txBody>
          <a:bodyPr>
            <a:normAutofit/>
          </a:bodyPr>
          <a:lstStyle/>
          <a:p>
            <a:r>
              <a:rPr lang="en-GB" sz="2400" dirty="0"/>
              <a:t>Mr Copeland is the owner of an orchard and adjoining house. </a:t>
            </a:r>
          </a:p>
          <a:p>
            <a:r>
              <a:rPr lang="en-GB" sz="2400" dirty="0"/>
              <a:t>Access to the orchard from the road is via a long narrow strip of land (‘the Land’). </a:t>
            </a:r>
          </a:p>
          <a:p>
            <a:r>
              <a:rPr lang="en-GB" sz="2400" dirty="0"/>
              <a:t>Mr </a:t>
            </a:r>
            <a:r>
              <a:rPr lang="en-GB" sz="2400" dirty="0" err="1"/>
              <a:t>Greenhalf</a:t>
            </a:r>
            <a:r>
              <a:rPr lang="en-GB" sz="2400" dirty="0"/>
              <a:t> is a wheelwright (someone making and repairing wheels) who owns land adjoining Mr Copeland’s land. </a:t>
            </a:r>
          </a:p>
          <a:p>
            <a:r>
              <a:rPr lang="en-GB" sz="2400" dirty="0"/>
              <a:t>Mr </a:t>
            </a:r>
            <a:r>
              <a:rPr lang="en-GB" sz="2400" dirty="0" err="1"/>
              <a:t>Greenhalf</a:t>
            </a:r>
            <a:r>
              <a:rPr lang="en-GB" sz="2400" dirty="0"/>
              <a:t> claims an easement to store and repair vehicles in connection with his business on the Land. </a:t>
            </a:r>
          </a:p>
          <a:p>
            <a:r>
              <a:rPr lang="en-GB" sz="2400" dirty="0"/>
              <a:t>Is this an easement?</a:t>
            </a:r>
          </a:p>
        </p:txBody>
      </p:sp>
    </p:spTree>
    <p:extLst>
      <p:ext uri="{BB962C8B-B14F-4D97-AF65-F5344CB8AC3E}">
        <p14:creationId xmlns:p14="http://schemas.microsoft.com/office/powerpoint/2010/main" val="4069129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4D692-CFE6-42BE-A447-312F050D6CCA}"/>
              </a:ext>
            </a:extLst>
          </p:cNvPr>
          <p:cNvSpPr>
            <a:spLocks noGrp="1"/>
          </p:cNvSpPr>
          <p:nvPr>
            <p:ph type="title"/>
          </p:nvPr>
        </p:nvSpPr>
        <p:spPr/>
        <p:txBody>
          <a:bodyPr/>
          <a:lstStyle/>
          <a:p>
            <a:r>
              <a:rPr lang="en-GB" b="1" dirty="0"/>
              <a:t>Answer </a:t>
            </a:r>
          </a:p>
        </p:txBody>
      </p:sp>
      <p:sp>
        <p:nvSpPr>
          <p:cNvPr id="3" name="Content Placeholder 2">
            <a:extLst>
              <a:ext uri="{FF2B5EF4-FFF2-40B4-BE49-F238E27FC236}">
                <a16:creationId xmlns:a16="http://schemas.microsoft.com/office/drawing/2014/main" id="{2490EAFC-2BCE-4302-9C82-91C4D056A65E}"/>
              </a:ext>
            </a:extLst>
          </p:cNvPr>
          <p:cNvSpPr>
            <a:spLocks noGrp="1"/>
          </p:cNvSpPr>
          <p:nvPr>
            <p:ph idx="1"/>
          </p:nvPr>
        </p:nvSpPr>
        <p:spPr>
          <a:xfrm>
            <a:off x="496782" y="1653883"/>
            <a:ext cx="8990845" cy="3880773"/>
          </a:xfrm>
        </p:spPr>
        <p:txBody>
          <a:bodyPr>
            <a:normAutofit/>
          </a:bodyPr>
          <a:lstStyle/>
          <a:p>
            <a:r>
              <a:rPr lang="en-GB" sz="2400" dirty="0"/>
              <a:t>These are the key facts in Copeland v </a:t>
            </a:r>
            <a:r>
              <a:rPr lang="en-GB" sz="2400" dirty="0" err="1"/>
              <a:t>Greenhalf</a:t>
            </a:r>
            <a:r>
              <a:rPr lang="en-GB" sz="2400" dirty="0"/>
              <a:t> [1952] Ch 488 where the court found that the claim was too extensive to constitute an easement. </a:t>
            </a:r>
          </a:p>
          <a:p>
            <a:r>
              <a:rPr lang="en-GB" sz="2400" dirty="0"/>
              <a:t>This was because there was no limit placed on the number of vehicles that could be stored on the Land, nor on the length of time for which they could be stored. </a:t>
            </a:r>
          </a:p>
          <a:p>
            <a:r>
              <a:rPr lang="en-GB" sz="2400" dirty="0"/>
              <a:t>It, therefore, amounted to a claim to joint beneficial use over the Land and not an easement</a:t>
            </a:r>
          </a:p>
        </p:txBody>
      </p:sp>
    </p:spTree>
    <p:extLst>
      <p:ext uri="{BB962C8B-B14F-4D97-AF65-F5344CB8AC3E}">
        <p14:creationId xmlns:p14="http://schemas.microsoft.com/office/powerpoint/2010/main" val="252409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7E2FD-EE8E-4C0E-B30C-C07D372D69C0}"/>
              </a:ext>
            </a:extLst>
          </p:cNvPr>
          <p:cNvSpPr>
            <a:spLocks noGrp="1"/>
          </p:cNvSpPr>
          <p:nvPr>
            <p:ph type="title"/>
          </p:nvPr>
        </p:nvSpPr>
        <p:spPr>
          <a:xfrm>
            <a:off x="525905" y="245720"/>
            <a:ext cx="8596668" cy="1320800"/>
          </a:xfrm>
        </p:spPr>
        <p:txBody>
          <a:bodyPr/>
          <a:lstStyle/>
          <a:p>
            <a:r>
              <a:rPr lang="en-GB" b="1" dirty="0"/>
              <a:t>Parking</a:t>
            </a:r>
          </a:p>
        </p:txBody>
      </p:sp>
      <p:sp>
        <p:nvSpPr>
          <p:cNvPr id="3" name="Content Placeholder 2">
            <a:extLst>
              <a:ext uri="{FF2B5EF4-FFF2-40B4-BE49-F238E27FC236}">
                <a16:creationId xmlns:a16="http://schemas.microsoft.com/office/drawing/2014/main" id="{3A73876F-7A8F-4F1C-A616-1E46C1CD1002}"/>
              </a:ext>
            </a:extLst>
          </p:cNvPr>
          <p:cNvSpPr>
            <a:spLocks noGrp="1"/>
          </p:cNvSpPr>
          <p:nvPr>
            <p:ph idx="1"/>
          </p:nvPr>
        </p:nvSpPr>
        <p:spPr>
          <a:xfrm>
            <a:off x="428139" y="906120"/>
            <a:ext cx="8968902" cy="5300107"/>
          </a:xfrm>
        </p:spPr>
        <p:txBody>
          <a:bodyPr>
            <a:normAutofit/>
          </a:bodyPr>
          <a:lstStyle/>
          <a:p>
            <a:pPr marL="0" indent="0">
              <a:buNone/>
            </a:pPr>
            <a:r>
              <a:rPr lang="en-GB" sz="2400" b="1" dirty="0"/>
              <a:t>London and Blenheim Estates v Ladbroke Retail Parks [1992] 1 WLR 1278 </a:t>
            </a:r>
          </a:p>
          <a:p>
            <a:pPr marL="0" indent="0">
              <a:buNone/>
            </a:pPr>
            <a:r>
              <a:rPr lang="en-GB" sz="2400" dirty="0"/>
              <a:t>The claimant owned part of a shopping centre and claimed that the right of customers to park on a central car park was an easement. </a:t>
            </a:r>
          </a:p>
          <a:p>
            <a:pPr marL="0" indent="0">
              <a:buNone/>
            </a:pPr>
            <a:r>
              <a:rPr lang="en-GB" sz="2400" dirty="0"/>
              <a:t>The judge (obiter dicta) accepted that there could be an easement to park vehicles on a piece of servient land provided that the servient land was sufficiently large.</a:t>
            </a:r>
          </a:p>
          <a:p>
            <a:r>
              <a:rPr lang="en-GB" sz="2400" dirty="0"/>
              <a:t>The issue was, therefore, a question of degree. </a:t>
            </a:r>
          </a:p>
          <a:p>
            <a:r>
              <a:rPr lang="en-GB" sz="2400" dirty="0"/>
              <a:t>The right would not be an easement if the effect of it was to leave the servient owner without any reasonable use of their land</a:t>
            </a:r>
          </a:p>
        </p:txBody>
      </p:sp>
    </p:spTree>
    <p:extLst>
      <p:ext uri="{BB962C8B-B14F-4D97-AF65-F5344CB8AC3E}">
        <p14:creationId xmlns:p14="http://schemas.microsoft.com/office/powerpoint/2010/main" val="409611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174F-C214-44A4-A53B-F09FB9A7930C}"/>
              </a:ext>
            </a:extLst>
          </p:cNvPr>
          <p:cNvSpPr>
            <a:spLocks noGrp="1"/>
          </p:cNvSpPr>
          <p:nvPr>
            <p:ph type="title"/>
          </p:nvPr>
        </p:nvSpPr>
        <p:spPr/>
        <p:txBody>
          <a:bodyPr/>
          <a:lstStyle/>
          <a:p>
            <a:r>
              <a:rPr lang="en-GB" b="1" dirty="0"/>
              <a:t>Batchelor v Marlow [2003] 1 WLR 764</a:t>
            </a:r>
          </a:p>
        </p:txBody>
      </p:sp>
      <p:sp>
        <p:nvSpPr>
          <p:cNvPr id="3" name="Content Placeholder 2">
            <a:extLst>
              <a:ext uri="{FF2B5EF4-FFF2-40B4-BE49-F238E27FC236}">
                <a16:creationId xmlns:a16="http://schemas.microsoft.com/office/drawing/2014/main" id="{03EA2388-8E15-4DA9-AA91-E2118DC056E5}"/>
              </a:ext>
            </a:extLst>
          </p:cNvPr>
          <p:cNvSpPr>
            <a:spLocks noGrp="1"/>
          </p:cNvSpPr>
          <p:nvPr>
            <p:ph idx="1"/>
          </p:nvPr>
        </p:nvSpPr>
        <p:spPr>
          <a:xfrm>
            <a:off x="537553" y="1333552"/>
            <a:ext cx="8596668" cy="5090545"/>
          </a:xfrm>
        </p:spPr>
        <p:txBody>
          <a:bodyPr>
            <a:normAutofit/>
          </a:bodyPr>
          <a:lstStyle/>
          <a:p>
            <a:r>
              <a:rPr lang="en-GB" sz="2400" dirty="0"/>
              <a:t>The respondents (owners of a garage business) claimed the right to park up to six cars on land belonging to the appellant between 8.30am and 6pm, Monday to Friday. </a:t>
            </a:r>
          </a:p>
          <a:p>
            <a:r>
              <a:rPr lang="en-GB" sz="2400" dirty="0"/>
              <a:t>Six cars would cover the whole of the servient land. </a:t>
            </a:r>
          </a:p>
          <a:p>
            <a:r>
              <a:rPr lang="en-GB" sz="2400" dirty="0"/>
              <a:t>The Court of Appeal concluded that this left the appellant with ‘no reasonable use of the land’. </a:t>
            </a:r>
          </a:p>
          <a:p>
            <a:r>
              <a:rPr lang="en-GB" sz="2400" dirty="0"/>
              <a:t>This rendered the appellant’s ownership of the land illusory contrary to the underlying principles regarding easements. </a:t>
            </a:r>
          </a:p>
          <a:p>
            <a:r>
              <a:rPr lang="en-GB" sz="2400" dirty="0"/>
              <a:t>In these circumstances the right claimed was not capable of being an easement.</a:t>
            </a:r>
          </a:p>
        </p:txBody>
      </p:sp>
    </p:spTree>
    <p:extLst>
      <p:ext uri="{BB962C8B-B14F-4D97-AF65-F5344CB8AC3E}">
        <p14:creationId xmlns:p14="http://schemas.microsoft.com/office/powerpoint/2010/main" val="185427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2073-C9FE-4F8A-9604-0CEE9E5169FC}"/>
              </a:ext>
            </a:extLst>
          </p:cNvPr>
          <p:cNvSpPr>
            <a:spLocks noGrp="1"/>
          </p:cNvSpPr>
          <p:nvPr>
            <p:ph type="title"/>
          </p:nvPr>
        </p:nvSpPr>
        <p:spPr>
          <a:xfrm>
            <a:off x="596821" y="388192"/>
            <a:ext cx="8596668" cy="856891"/>
          </a:xfrm>
        </p:spPr>
        <p:txBody>
          <a:bodyPr>
            <a:normAutofit/>
          </a:bodyPr>
          <a:lstStyle/>
          <a:p>
            <a:r>
              <a:rPr lang="en-GB" b="1" dirty="0"/>
              <a:t>Positive and Negative Easements</a:t>
            </a:r>
          </a:p>
        </p:txBody>
      </p:sp>
      <p:sp>
        <p:nvSpPr>
          <p:cNvPr id="3" name="Content Placeholder 2">
            <a:extLst>
              <a:ext uri="{FF2B5EF4-FFF2-40B4-BE49-F238E27FC236}">
                <a16:creationId xmlns:a16="http://schemas.microsoft.com/office/drawing/2014/main" id="{5B6CE742-841D-4EB1-AA37-36461DEDB072}"/>
              </a:ext>
            </a:extLst>
          </p:cNvPr>
          <p:cNvSpPr>
            <a:spLocks noGrp="1"/>
          </p:cNvSpPr>
          <p:nvPr>
            <p:ph idx="1"/>
          </p:nvPr>
        </p:nvSpPr>
        <p:spPr>
          <a:xfrm>
            <a:off x="441545" y="1165676"/>
            <a:ext cx="8596668" cy="5177615"/>
          </a:xfrm>
        </p:spPr>
        <p:txBody>
          <a:bodyPr>
            <a:noAutofit/>
          </a:bodyPr>
          <a:lstStyle/>
          <a:p>
            <a:r>
              <a:rPr lang="en-GB" sz="2400" dirty="0"/>
              <a:t>A positive easement is one where the benefit of the easement is enjoyed by occupants of the dominant land performing some activity. </a:t>
            </a:r>
          </a:p>
          <a:p>
            <a:r>
              <a:rPr lang="en-GB" sz="2400" dirty="0"/>
              <a:t>For example, a right: </a:t>
            </a:r>
          </a:p>
          <a:p>
            <a:pPr lvl="1"/>
            <a:r>
              <a:rPr lang="en-GB" sz="2000" dirty="0"/>
              <a:t>of way </a:t>
            </a:r>
          </a:p>
          <a:p>
            <a:pPr lvl="1"/>
            <a:r>
              <a:rPr lang="en-GB" sz="2000" dirty="0"/>
              <a:t>of drainage </a:t>
            </a:r>
          </a:p>
          <a:p>
            <a:pPr lvl="1"/>
            <a:r>
              <a:rPr lang="en-GB" sz="2000" dirty="0"/>
              <a:t>to erect a sign </a:t>
            </a:r>
          </a:p>
          <a:p>
            <a:r>
              <a:rPr lang="en-GB" sz="2400" dirty="0"/>
              <a:t>A negative easement is where the right exercised by the dominant owner prevents the servient owner from doing something on their land. </a:t>
            </a:r>
          </a:p>
          <a:p>
            <a:r>
              <a:rPr lang="en-GB" sz="2400" dirty="0"/>
              <a:t>The only negative easements recognised at law are those of light, air and support.</a:t>
            </a:r>
          </a:p>
        </p:txBody>
      </p:sp>
    </p:spTree>
    <p:extLst>
      <p:ext uri="{BB962C8B-B14F-4D97-AF65-F5344CB8AC3E}">
        <p14:creationId xmlns:p14="http://schemas.microsoft.com/office/powerpoint/2010/main" val="378533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CDFA-0C3B-47DD-8542-BF00EDFCEAB5}"/>
              </a:ext>
            </a:extLst>
          </p:cNvPr>
          <p:cNvSpPr>
            <a:spLocks noGrp="1"/>
          </p:cNvSpPr>
          <p:nvPr>
            <p:ph type="title"/>
          </p:nvPr>
        </p:nvSpPr>
        <p:spPr>
          <a:xfrm>
            <a:off x="516308" y="247291"/>
            <a:ext cx="8596668" cy="868392"/>
          </a:xfrm>
        </p:spPr>
        <p:txBody>
          <a:bodyPr/>
          <a:lstStyle/>
          <a:p>
            <a:r>
              <a:rPr lang="en-GB" b="1" dirty="0"/>
              <a:t>Negative Easements</a:t>
            </a:r>
          </a:p>
        </p:txBody>
      </p:sp>
      <p:sp>
        <p:nvSpPr>
          <p:cNvPr id="3" name="Content Placeholder 2">
            <a:extLst>
              <a:ext uri="{FF2B5EF4-FFF2-40B4-BE49-F238E27FC236}">
                <a16:creationId xmlns:a16="http://schemas.microsoft.com/office/drawing/2014/main" id="{053C8BE9-EFA3-47F8-B5E2-ECE2AE3E5012}"/>
              </a:ext>
            </a:extLst>
          </p:cNvPr>
          <p:cNvSpPr>
            <a:spLocks noGrp="1"/>
          </p:cNvSpPr>
          <p:nvPr>
            <p:ph idx="1"/>
          </p:nvPr>
        </p:nvSpPr>
        <p:spPr>
          <a:xfrm>
            <a:off x="395538" y="1056408"/>
            <a:ext cx="9248794" cy="5396150"/>
          </a:xfrm>
        </p:spPr>
        <p:txBody>
          <a:bodyPr>
            <a:normAutofit/>
          </a:bodyPr>
          <a:lstStyle/>
          <a:p>
            <a:pPr marL="0" indent="0">
              <a:buNone/>
            </a:pPr>
            <a:r>
              <a:rPr lang="en-GB" sz="2000" dirty="0"/>
              <a:t>The House of Lords in Hunter v Canary Wharf Ltd [1997] 2 All ER 426 considered that the claimants were not entitled to an easement of television reception. </a:t>
            </a:r>
          </a:p>
          <a:p>
            <a:pPr marL="0" indent="0">
              <a:buNone/>
            </a:pPr>
            <a:r>
              <a:rPr lang="en-GB" sz="2000" dirty="0"/>
              <a:t>This was on the basis that it would impose an immense burden on a person wishing to build on the servient land. The decision appeared to affirm the principle that the court would not recognise any new negative easements. </a:t>
            </a:r>
          </a:p>
          <a:p>
            <a:r>
              <a:rPr lang="en-GB" sz="2000" dirty="0"/>
              <a:t>Negative easements are viewed with caution as they could prevent the owner of the servient land from enjoying their land to the full and would mean they would not be free to carry out legitimate development. </a:t>
            </a:r>
          </a:p>
          <a:p>
            <a:r>
              <a:rPr lang="en-GB" sz="2000" dirty="0"/>
              <a:t>In English law, there is </a:t>
            </a:r>
            <a:r>
              <a:rPr lang="en-GB" sz="2000" b="1" dirty="0"/>
              <a:t>no automatic right to light</a:t>
            </a:r>
            <a:r>
              <a:rPr lang="en-GB" sz="2000" dirty="0"/>
              <a:t>. </a:t>
            </a:r>
          </a:p>
          <a:p>
            <a:r>
              <a:rPr lang="en-GB" sz="2000" dirty="0"/>
              <a:t>The law does not recognise any right to a general flow of light to a building, but a legal right to light can exist in relation to a defined aperture, as an easement.</a:t>
            </a:r>
          </a:p>
        </p:txBody>
      </p:sp>
    </p:spTree>
    <p:extLst>
      <p:ext uri="{BB962C8B-B14F-4D97-AF65-F5344CB8AC3E}">
        <p14:creationId xmlns:p14="http://schemas.microsoft.com/office/powerpoint/2010/main" val="1494565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5EC6-7588-48B1-962D-AB649B03B13E}"/>
              </a:ext>
            </a:extLst>
          </p:cNvPr>
          <p:cNvSpPr>
            <a:spLocks noGrp="1"/>
          </p:cNvSpPr>
          <p:nvPr>
            <p:ph type="title"/>
          </p:nvPr>
        </p:nvSpPr>
        <p:spPr>
          <a:xfrm>
            <a:off x="562315" y="189782"/>
            <a:ext cx="8596668" cy="1320800"/>
          </a:xfrm>
        </p:spPr>
        <p:txBody>
          <a:bodyPr/>
          <a:lstStyle/>
          <a:p>
            <a:r>
              <a:rPr lang="en-GB" dirty="0"/>
              <a:t>Example </a:t>
            </a:r>
          </a:p>
        </p:txBody>
      </p:sp>
      <p:sp>
        <p:nvSpPr>
          <p:cNvPr id="3" name="Content Placeholder 2">
            <a:extLst>
              <a:ext uri="{FF2B5EF4-FFF2-40B4-BE49-F238E27FC236}">
                <a16:creationId xmlns:a16="http://schemas.microsoft.com/office/drawing/2014/main" id="{C6687D9E-7B1B-470E-BC44-9F7BD43F14B7}"/>
              </a:ext>
            </a:extLst>
          </p:cNvPr>
          <p:cNvSpPr>
            <a:spLocks noGrp="1"/>
          </p:cNvSpPr>
          <p:nvPr>
            <p:ph idx="1"/>
          </p:nvPr>
        </p:nvSpPr>
        <p:spPr>
          <a:xfrm>
            <a:off x="407039" y="952891"/>
            <a:ext cx="9289051" cy="3880773"/>
          </a:xfrm>
        </p:spPr>
        <p:txBody>
          <a:bodyPr>
            <a:noAutofit/>
          </a:bodyPr>
          <a:lstStyle/>
          <a:p>
            <a:r>
              <a:rPr lang="en-GB" sz="2800" dirty="0"/>
              <a:t>Harrison is the freehold owner of Stoney Farm. </a:t>
            </a:r>
          </a:p>
          <a:p>
            <a:r>
              <a:rPr lang="en-GB" sz="2800" dirty="0"/>
              <a:t>This consists of a large farmhouse, outbuildings and farm land. </a:t>
            </a:r>
          </a:p>
          <a:p>
            <a:r>
              <a:rPr lang="en-GB" sz="2800" dirty="0"/>
              <a:t>Harrison grants (by deed) the right for Mary to park her large pizza van on a small area of land next to the entrance gate to Stoney Farm. </a:t>
            </a:r>
          </a:p>
          <a:p>
            <a:r>
              <a:rPr lang="en-GB" sz="2800" dirty="0"/>
              <a:t>Mary is the freehold owner of the land adjoining Stoney Farm, called Hazy Meadow.</a:t>
            </a:r>
          </a:p>
          <a:p>
            <a:r>
              <a:rPr lang="en-GB" sz="2800" dirty="0"/>
              <a:t>Mary uses the van to cook and deliver pizza as part of her business. </a:t>
            </a:r>
          </a:p>
          <a:p>
            <a:r>
              <a:rPr lang="en-GB" sz="2800" dirty="0"/>
              <a:t>Is this an easement?</a:t>
            </a:r>
          </a:p>
        </p:txBody>
      </p:sp>
    </p:spTree>
    <p:extLst>
      <p:ext uri="{BB962C8B-B14F-4D97-AF65-F5344CB8AC3E}">
        <p14:creationId xmlns:p14="http://schemas.microsoft.com/office/powerpoint/2010/main" val="3929805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53F5B-DB17-4BE3-BD43-8F972D07E6C6}"/>
              </a:ext>
            </a:extLst>
          </p:cNvPr>
          <p:cNvSpPr>
            <a:spLocks noGrp="1"/>
          </p:cNvSpPr>
          <p:nvPr>
            <p:ph type="title"/>
          </p:nvPr>
        </p:nvSpPr>
        <p:spPr>
          <a:xfrm>
            <a:off x="533561" y="207034"/>
            <a:ext cx="8596668" cy="885645"/>
          </a:xfrm>
        </p:spPr>
        <p:txBody>
          <a:bodyPr/>
          <a:lstStyle/>
          <a:p>
            <a:r>
              <a:rPr lang="en-GB" b="1" dirty="0"/>
              <a:t>Answer  - apply the law to the facts </a:t>
            </a:r>
          </a:p>
        </p:txBody>
      </p:sp>
      <p:sp>
        <p:nvSpPr>
          <p:cNvPr id="3" name="Content Placeholder 2">
            <a:extLst>
              <a:ext uri="{FF2B5EF4-FFF2-40B4-BE49-F238E27FC236}">
                <a16:creationId xmlns:a16="http://schemas.microsoft.com/office/drawing/2014/main" id="{21C3D4FA-5958-45FE-9D15-9027C164DCD1}"/>
              </a:ext>
            </a:extLst>
          </p:cNvPr>
          <p:cNvSpPr>
            <a:spLocks noGrp="1"/>
          </p:cNvSpPr>
          <p:nvPr>
            <p:ph idx="1"/>
          </p:nvPr>
        </p:nvSpPr>
        <p:spPr>
          <a:xfrm>
            <a:off x="533561" y="1039155"/>
            <a:ext cx="8943994" cy="5217872"/>
          </a:xfrm>
        </p:spPr>
        <p:txBody>
          <a:bodyPr>
            <a:noAutofit/>
          </a:bodyPr>
          <a:lstStyle/>
          <a:p>
            <a:r>
              <a:rPr lang="en-GB" sz="2000" dirty="0"/>
              <a:t>Using the Re Ellenborough Park criteria: </a:t>
            </a:r>
          </a:p>
          <a:p>
            <a:r>
              <a:rPr lang="en-GB" sz="2000" dirty="0"/>
              <a:t>There is a dominant tenement (Hazy Meadow) and a servient tenement (Stoney Farm).</a:t>
            </a:r>
          </a:p>
          <a:p>
            <a:r>
              <a:rPr lang="en-GB" sz="2000" dirty="0"/>
              <a:t>It is questionable whether the right accommodates the dominant tenement. It appears to benefit Mary’s pizza delivery business and is not attached (or appurtenant) to the land.</a:t>
            </a:r>
          </a:p>
          <a:p>
            <a:r>
              <a:rPr lang="en-GB" sz="2000" dirty="0"/>
              <a:t>The dominant and servient tenements are owned/occupied by different people, with Harrison owning Stoney Farm and Mary owning Hazy Meadow. </a:t>
            </a:r>
          </a:p>
          <a:p>
            <a:r>
              <a:rPr lang="en-GB" sz="2000" dirty="0"/>
              <a:t>The right may be too extensive to be an easement. Mary parks a large van on a small area. This would leave Harrison with no reasonable enjoyment of his land. </a:t>
            </a:r>
          </a:p>
          <a:p>
            <a:r>
              <a:rPr lang="en-GB" sz="2000" dirty="0"/>
              <a:t>On the basis that the right does not accommodate the dominant tenement and it is too extensive an easement has not been created, Mary simply has a licence.</a:t>
            </a:r>
          </a:p>
        </p:txBody>
      </p:sp>
    </p:spTree>
    <p:extLst>
      <p:ext uri="{BB962C8B-B14F-4D97-AF65-F5344CB8AC3E}">
        <p14:creationId xmlns:p14="http://schemas.microsoft.com/office/powerpoint/2010/main" val="188215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BC66-548B-E916-DD0A-47D134152AE9}"/>
              </a:ext>
            </a:extLst>
          </p:cNvPr>
          <p:cNvSpPr>
            <a:spLocks noGrp="1"/>
          </p:cNvSpPr>
          <p:nvPr>
            <p:ph type="title"/>
          </p:nvPr>
        </p:nvSpPr>
        <p:spPr>
          <a:xfrm>
            <a:off x="533559" y="299049"/>
            <a:ext cx="9455829" cy="1320800"/>
          </a:xfrm>
        </p:spPr>
        <p:txBody>
          <a:bodyPr>
            <a:normAutofit fontScale="90000"/>
          </a:bodyPr>
          <a:lstStyle/>
          <a:p>
            <a:r>
              <a:rPr lang="en-GB" b="1" dirty="0"/>
              <a:t>Recreational Easements:</a:t>
            </a:r>
            <a:br>
              <a:rPr lang="en-GB" b="1" dirty="0"/>
            </a:br>
            <a:r>
              <a:rPr lang="en-GB" b="1" dirty="0"/>
              <a:t>Regency Villas Ltd v Diamond Resorts [2018]</a:t>
            </a:r>
          </a:p>
        </p:txBody>
      </p:sp>
      <p:sp>
        <p:nvSpPr>
          <p:cNvPr id="3" name="Content Placeholder 2">
            <a:extLst>
              <a:ext uri="{FF2B5EF4-FFF2-40B4-BE49-F238E27FC236}">
                <a16:creationId xmlns:a16="http://schemas.microsoft.com/office/drawing/2014/main" id="{7D446139-84AF-CB61-EB69-F0F75871FF5D}"/>
              </a:ext>
            </a:extLst>
          </p:cNvPr>
          <p:cNvSpPr>
            <a:spLocks noGrp="1"/>
          </p:cNvSpPr>
          <p:nvPr>
            <p:ph idx="1"/>
          </p:nvPr>
        </p:nvSpPr>
        <p:spPr>
          <a:xfrm>
            <a:off x="418542" y="1953404"/>
            <a:ext cx="8596668" cy="4982234"/>
          </a:xfrm>
        </p:spPr>
        <p:txBody>
          <a:bodyPr>
            <a:normAutofit/>
          </a:bodyPr>
          <a:lstStyle/>
          <a:p>
            <a:r>
              <a:rPr lang="en-GB" sz="2000" dirty="0"/>
              <a:t>The appellants owned a mansion and estate. The respondents, who were the owners of timeshare apartments on land within the estate, were claiming the free use of all the sporting and recreational facilities in the mansion and in the surrounding grounds of the estate by means of an easement. The facilities included a restaurant, TV, billiards and gymnasium facilities, and the sporting and recreational facilities included a golf course, an indoor heated swimming pool, tennis and squash courts, a putting green, a croquet lawn, and formal gardens. The question was whether such recreational rights could be claimed as easements.</a:t>
            </a:r>
          </a:p>
          <a:p>
            <a:r>
              <a:rPr lang="en-GB" sz="2000" dirty="0"/>
              <a:t>Held: Supreme Court confirmed that provided the four conditions were satisfied, the grant of a recreational or sporting right could be the subject matter of an easement.</a:t>
            </a:r>
          </a:p>
        </p:txBody>
      </p:sp>
    </p:spTree>
    <p:extLst>
      <p:ext uri="{BB962C8B-B14F-4D97-AF65-F5344CB8AC3E}">
        <p14:creationId xmlns:p14="http://schemas.microsoft.com/office/powerpoint/2010/main" val="1598761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415E-A566-464C-AAC5-F16E9BBCAF4B}"/>
              </a:ext>
            </a:extLst>
          </p:cNvPr>
          <p:cNvSpPr>
            <a:spLocks noGrp="1"/>
          </p:cNvSpPr>
          <p:nvPr>
            <p:ph type="title"/>
          </p:nvPr>
        </p:nvSpPr>
        <p:spPr>
          <a:xfrm>
            <a:off x="516308" y="195532"/>
            <a:ext cx="8596668" cy="724619"/>
          </a:xfrm>
        </p:spPr>
        <p:txBody>
          <a:bodyPr/>
          <a:lstStyle/>
          <a:p>
            <a:r>
              <a:rPr lang="en-GB" b="1" dirty="0"/>
              <a:t>Acquiring or Creating easements </a:t>
            </a:r>
          </a:p>
        </p:txBody>
      </p:sp>
      <p:sp>
        <p:nvSpPr>
          <p:cNvPr id="3" name="Content Placeholder 2">
            <a:extLst>
              <a:ext uri="{FF2B5EF4-FFF2-40B4-BE49-F238E27FC236}">
                <a16:creationId xmlns:a16="http://schemas.microsoft.com/office/drawing/2014/main" id="{77ED3900-EA58-4D01-8E50-E574B7B41D54}"/>
              </a:ext>
            </a:extLst>
          </p:cNvPr>
          <p:cNvSpPr>
            <a:spLocks noGrp="1"/>
          </p:cNvSpPr>
          <p:nvPr>
            <p:ph idx="1"/>
          </p:nvPr>
        </p:nvSpPr>
        <p:spPr>
          <a:xfrm>
            <a:off x="516307" y="1006701"/>
            <a:ext cx="9254545" cy="5532122"/>
          </a:xfrm>
        </p:spPr>
        <p:txBody>
          <a:bodyPr>
            <a:noAutofit/>
          </a:bodyPr>
          <a:lstStyle/>
          <a:p>
            <a:pPr marL="0" indent="0">
              <a:buNone/>
            </a:pPr>
            <a:r>
              <a:rPr lang="en-GB" sz="2400" dirty="0"/>
              <a:t>There are a number of methods by which an easement can be created:  </a:t>
            </a:r>
          </a:p>
          <a:p>
            <a:r>
              <a:rPr lang="en-GB" sz="2400" dirty="0"/>
              <a:t>Express grant/reservation </a:t>
            </a:r>
          </a:p>
          <a:p>
            <a:r>
              <a:rPr lang="en-GB" sz="2400" dirty="0"/>
              <a:t>Implied by necessity</a:t>
            </a:r>
          </a:p>
          <a:p>
            <a:r>
              <a:rPr lang="en-GB" sz="2400" dirty="0"/>
              <a:t>Implied by common intention</a:t>
            </a:r>
          </a:p>
          <a:p>
            <a:r>
              <a:rPr lang="en-GB" sz="2400" dirty="0"/>
              <a:t>The rule in Wheeldon v Burrows</a:t>
            </a:r>
          </a:p>
          <a:p>
            <a:r>
              <a:rPr lang="en-GB" sz="2400" dirty="0"/>
              <a:t>Statute: Section 62 LPA 1925</a:t>
            </a:r>
          </a:p>
          <a:p>
            <a:r>
              <a:rPr lang="en-GB" sz="2400" dirty="0"/>
              <a:t>Prescription. </a:t>
            </a:r>
          </a:p>
          <a:p>
            <a:r>
              <a:rPr lang="en-GB" sz="2400" dirty="0"/>
              <a:t>Increasingly courts tend to treat easements implied by necessity and those implied by common intention as one category.</a:t>
            </a:r>
          </a:p>
        </p:txBody>
      </p:sp>
    </p:spTree>
    <p:extLst>
      <p:ext uri="{BB962C8B-B14F-4D97-AF65-F5344CB8AC3E}">
        <p14:creationId xmlns:p14="http://schemas.microsoft.com/office/powerpoint/2010/main" val="2976493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EF16-2331-4E8A-9477-51CA5F8842A8}"/>
              </a:ext>
            </a:extLst>
          </p:cNvPr>
          <p:cNvSpPr>
            <a:spLocks noGrp="1"/>
          </p:cNvSpPr>
          <p:nvPr>
            <p:ph type="title"/>
          </p:nvPr>
        </p:nvSpPr>
        <p:spPr>
          <a:xfrm>
            <a:off x="595795" y="260148"/>
            <a:ext cx="8596668" cy="741615"/>
          </a:xfrm>
        </p:spPr>
        <p:txBody>
          <a:bodyPr/>
          <a:lstStyle/>
          <a:p>
            <a:r>
              <a:rPr lang="en-GB" b="1" dirty="0"/>
              <a:t>Express grant/reservation</a:t>
            </a:r>
          </a:p>
        </p:txBody>
      </p:sp>
      <p:sp>
        <p:nvSpPr>
          <p:cNvPr id="3" name="Content Placeholder 2">
            <a:extLst>
              <a:ext uri="{FF2B5EF4-FFF2-40B4-BE49-F238E27FC236}">
                <a16:creationId xmlns:a16="http://schemas.microsoft.com/office/drawing/2014/main" id="{A1453D2E-78EF-41AC-AFE6-0A9D250D1C5B}"/>
              </a:ext>
            </a:extLst>
          </p:cNvPr>
          <p:cNvSpPr>
            <a:spLocks noGrp="1"/>
          </p:cNvSpPr>
          <p:nvPr>
            <p:ph idx="1"/>
          </p:nvPr>
        </p:nvSpPr>
        <p:spPr>
          <a:xfrm>
            <a:off x="456014" y="1019500"/>
            <a:ext cx="9305352" cy="5578352"/>
          </a:xfrm>
        </p:spPr>
        <p:txBody>
          <a:bodyPr>
            <a:normAutofit/>
          </a:bodyPr>
          <a:lstStyle/>
          <a:p>
            <a:r>
              <a:rPr lang="en-GB" sz="2400" dirty="0"/>
              <a:t>An express grant of an easement is where the servient owner executes a deed granting the dominant owner an easement over land owned by the servient owner. </a:t>
            </a:r>
          </a:p>
          <a:p>
            <a:r>
              <a:rPr lang="en-GB" sz="2400" dirty="0"/>
              <a:t>It is an agreement made knowingly and deliberately. </a:t>
            </a:r>
          </a:p>
          <a:p>
            <a:r>
              <a:rPr lang="en-GB" sz="2400" dirty="0"/>
              <a:t>An express reservation is where the seller reserves/retains rights over the land they are selling. </a:t>
            </a:r>
          </a:p>
          <a:p>
            <a:r>
              <a:rPr lang="en-GB" sz="2400" dirty="0"/>
              <a:t>The land retained becomes the dominant land, and the land sold the servient land</a:t>
            </a:r>
          </a:p>
          <a:p>
            <a:r>
              <a:rPr lang="en-GB" sz="2400" dirty="0"/>
              <a:t>If created by deed and equivalent to a term of years absolute or fee simple absolute in possession the E will be legal</a:t>
            </a:r>
          </a:p>
          <a:p>
            <a:r>
              <a:rPr lang="en-GB" sz="2400" dirty="0"/>
              <a:t>If created in writing  and meets requirements of s 2 LP(MP)Act 1989 then the E will be equitable.</a:t>
            </a:r>
          </a:p>
        </p:txBody>
      </p:sp>
    </p:spTree>
    <p:extLst>
      <p:ext uri="{BB962C8B-B14F-4D97-AF65-F5344CB8AC3E}">
        <p14:creationId xmlns:p14="http://schemas.microsoft.com/office/powerpoint/2010/main" val="439810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ECE73-BFC2-42A8-BF9A-4E18BD667864}"/>
              </a:ext>
            </a:extLst>
          </p:cNvPr>
          <p:cNvSpPr>
            <a:spLocks noGrp="1"/>
          </p:cNvSpPr>
          <p:nvPr>
            <p:ph type="title"/>
          </p:nvPr>
        </p:nvSpPr>
        <p:spPr>
          <a:xfrm>
            <a:off x="537553" y="155312"/>
            <a:ext cx="8596668" cy="840627"/>
          </a:xfrm>
        </p:spPr>
        <p:txBody>
          <a:bodyPr/>
          <a:lstStyle/>
          <a:p>
            <a:r>
              <a:rPr lang="en-GB" b="1" dirty="0"/>
              <a:t>Implied by necessity</a:t>
            </a:r>
          </a:p>
        </p:txBody>
      </p:sp>
      <p:sp>
        <p:nvSpPr>
          <p:cNvPr id="3" name="Content Placeholder 2">
            <a:extLst>
              <a:ext uri="{FF2B5EF4-FFF2-40B4-BE49-F238E27FC236}">
                <a16:creationId xmlns:a16="http://schemas.microsoft.com/office/drawing/2014/main" id="{1CB2F288-F55B-4E0A-9CB1-1DF38BE2ACBB}"/>
              </a:ext>
            </a:extLst>
          </p:cNvPr>
          <p:cNvSpPr>
            <a:spLocks noGrp="1"/>
          </p:cNvSpPr>
          <p:nvPr>
            <p:ph idx="1"/>
          </p:nvPr>
        </p:nvSpPr>
        <p:spPr>
          <a:xfrm>
            <a:off x="298760" y="914209"/>
            <a:ext cx="9903414" cy="5788479"/>
          </a:xfrm>
        </p:spPr>
        <p:txBody>
          <a:bodyPr>
            <a:noAutofit/>
          </a:bodyPr>
          <a:lstStyle/>
          <a:p>
            <a:r>
              <a:rPr lang="en-GB" sz="2000" dirty="0"/>
              <a:t>Applies to grants and reservations and would arise, for example, on the sale of a land-locked parcel of land where the land has no means of access to it from the public highway. </a:t>
            </a:r>
          </a:p>
          <a:p>
            <a:r>
              <a:rPr lang="en-GB" sz="2000" dirty="0"/>
              <a:t>The circumstances in which the law is willing to imply the grant of an easement of necessity are extremely limited: </a:t>
            </a:r>
          </a:p>
          <a:p>
            <a:pPr marL="0" indent="0">
              <a:buNone/>
            </a:pPr>
            <a:r>
              <a:rPr lang="en-GB" sz="2000" dirty="0"/>
              <a:t>“In my opinion, an easement of necessity means an easement without which the property retained cannot be used at all, and not merely necessary to the reasonable enjoyment of the property </a:t>
            </a:r>
            <a:r>
              <a:rPr lang="en-GB" sz="2000" i="1" dirty="0"/>
              <a:t>Union Lighterage v London Graving Dock Company [1902] 2 Ch 557</a:t>
            </a:r>
          </a:p>
          <a:p>
            <a:r>
              <a:rPr lang="en-GB" sz="2000" dirty="0" err="1"/>
              <a:t>i.e</a:t>
            </a:r>
            <a:r>
              <a:rPr lang="en-GB" sz="2000" dirty="0"/>
              <a:t>  the easement is essential A claim for an easement of necessity would, therefore, be defeated if there was an alternative means of access, even if that alternative access was dangerous. </a:t>
            </a:r>
          </a:p>
          <a:p>
            <a:r>
              <a:rPr lang="en-GB" sz="2000" dirty="0"/>
              <a:t>An easement of necessity can only be used for those purposes for which the dominant land was being used at the time the necessity arose, </a:t>
            </a:r>
            <a:r>
              <a:rPr lang="en-GB" sz="2000" dirty="0" err="1"/>
              <a:t>ie</a:t>
            </a:r>
            <a:r>
              <a:rPr lang="en-GB" sz="2000" dirty="0"/>
              <a:t> at the date of the grant/transfer (London Corporation v Riggs [1880] 13 Ch D 798). </a:t>
            </a:r>
          </a:p>
          <a:p>
            <a:r>
              <a:rPr lang="en-GB" sz="2000" b="1" dirty="0"/>
              <a:t>What to look for in a set of facts -  The land has no means of access other than the right claimed</a:t>
            </a:r>
          </a:p>
        </p:txBody>
      </p:sp>
    </p:spTree>
    <p:extLst>
      <p:ext uri="{BB962C8B-B14F-4D97-AF65-F5344CB8AC3E}">
        <p14:creationId xmlns:p14="http://schemas.microsoft.com/office/powerpoint/2010/main" val="421420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C68EC-1659-4366-8675-8357106D4015}"/>
              </a:ext>
            </a:extLst>
          </p:cNvPr>
          <p:cNvSpPr>
            <a:spLocks noGrp="1"/>
          </p:cNvSpPr>
          <p:nvPr>
            <p:ph type="title"/>
          </p:nvPr>
        </p:nvSpPr>
        <p:spPr>
          <a:xfrm>
            <a:off x="456015" y="184434"/>
            <a:ext cx="8596668" cy="1320800"/>
          </a:xfrm>
        </p:spPr>
        <p:txBody>
          <a:bodyPr/>
          <a:lstStyle/>
          <a:p>
            <a:r>
              <a:rPr lang="en-GB" b="1" dirty="0"/>
              <a:t>Implied by common intention</a:t>
            </a:r>
          </a:p>
        </p:txBody>
      </p:sp>
      <p:sp>
        <p:nvSpPr>
          <p:cNvPr id="3" name="Content Placeholder 2">
            <a:extLst>
              <a:ext uri="{FF2B5EF4-FFF2-40B4-BE49-F238E27FC236}">
                <a16:creationId xmlns:a16="http://schemas.microsoft.com/office/drawing/2014/main" id="{D46C58F3-77E9-4408-B687-4213EBFB203C}"/>
              </a:ext>
            </a:extLst>
          </p:cNvPr>
          <p:cNvSpPr>
            <a:spLocks noGrp="1"/>
          </p:cNvSpPr>
          <p:nvPr>
            <p:ph idx="1"/>
          </p:nvPr>
        </p:nvSpPr>
        <p:spPr>
          <a:xfrm>
            <a:off x="339529" y="1083112"/>
            <a:ext cx="9573265" cy="5544832"/>
          </a:xfrm>
        </p:spPr>
        <p:txBody>
          <a:bodyPr>
            <a:normAutofit/>
          </a:bodyPr>
          <a:lstStyle/>
          <a:p>
            <a:pPr marL="0" indent="0">
              <a:buNone/>
            </a:pPr>
            <a:r>
              <a:rPr lang="en-GB" sz="2400" dirty="0"/>
              <a:t>This applies to grants and reservations. </a:t>
            </a:r>
          </a:p>
          <a:p>
            <a:r>
              <a:rPr lang="en-GB" sz="2400" dirty="0"/>
              <a:t>Where land is conveyed for a purpose known to the grantor, any easement over land retained by the grantor which is </a:t>
            </a:r>
            <a:r>
              <a:rPr lang="en-GB" sz="2400" b="1" dirty="0"/>
              <a:t>essential</a:t>
            </a:r>
            <a:r>
              <a:rPr lang="en-GB" sz="2400" dirty="0"/>
              <a:t> in order for that purpose to be carried out is implied into the grant in favour of the grantee. </a:t>
            </a:r>
          </a:p>
          <a:p>
            <a:r>
              <a:rPr lang="en-GB" sz="2400" b="1" dirty="0"/>
              <a:t>Wong v Beaumont Property Trust Ltd [1965] 1 QB 173 </a:t>
            </a:r>
            <a:r>
              <a:rPr lang="en-GB" sz="2400" dirty="0"/>
              <a:t>:Wong became the tenant of a lease of the ground floor of a property. The lease required the let property to be used as a restaurant and included an obligation on the tenant that no noxious smells would be emitted by the restaurant. The only way to comply with this obligation was to build a ventilation duct through the remaining part of the building owned by Beaumont Property Trust.</a:t>
            </a:r>
          </a:p>
        </p:txBody>
      </p:sp>
    </p:spTree>
    <p:extLst>
      <p:ext uri="{BB962C8B-B14F-4D97-AF65-F5344CB8AC3E}">
        <p14:creationId xmlns:p14="http://schemas.microsoft.com/office/powerpoint/2010/main" val="1262517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74D1-CCB5-498A-B47F-F5BD546CB964}"/>
              </a:ext>
            </a:extLst>
          </p:cNvPr>
          <p:cNvSpPr>
            <a:spLocks noGrp="1"/>
          </p:cNvSpPr>
          <p:nvPr>
            <p:ph type="title"/>
          </p:nvPr>
        </p:nvSpPr>
        <p:spPr>
          <a:xfrm>
            <a:off x="368651" y="265972"/>
            <a:ext cx="8596668" cy="881396"/>
          </a:xfrm>
        </p:spPr>
        <p:txBody>
          <a:bodyPr/>
          <a:lstStyle/>
          <a:p>
            <a:r>
              <a:rPr lang="en-GB" b="1" dirty="0"/>
              <a:t>The Rule in Wheeldon v Burrows </a:t>
            </a:r>
          </a:p>
        </p:txBody>
      </p:sp>
      <p:sp>
        <p:nvSpPr>
          <p:cNvPr id="3" name="Content Placeholder 2">
            <a:extLst>
              <a:ext uri="{FF2B5EF4-FFF2-40B4-BE49-F238E27FC236}">
                <a16:creationId xmlns:a16="http://schemas.microsoft.com/office/drawing/2014/main" id="{D34FE8F7-C32C-4AE5-8E77-D3AE36C82B78}"/>
              </a:ext>
            </a:extLst>
          </p:cNvPr>
          <p:cNvSpPr>
            <a:spLocks noGrp="1"/>
          </p:cNvSpPr>
          <p:nvPr>
            <p:ph idx="1"/>
          </p:nvPr>
        </p:nvSpPr>
        <p:spPr>
          <a:xfrm>
            <a:off x="368651" y="1059814"/>
            <a:ext cx="9217988" cy="5457470"/>
          </a:xfrm>
        </p:spPr>
        <p:txBody>
          <a:bodyPr>
            <a:normAutofit/>
          </a:bodyPr>
          <a:lstStyle/>
          <a:p>
            <a:r>
              <a:rPr lang="en-GB" sz="2000" dirty="0"/>
              <a:t>This applies </a:t>
            </a:r>
            <a:r>
              <a:rPr lang="en-GB" sz="2000" b="1" dirty="0"/>
              <a:t>only to the grant </a:t>
            </a:r>
            <a:r>
              <a:rPr lang="en-GB" sz="2000" dirty="0"/>
              <a:t>of an easement and not a reservation. </a:t>
            </a:r>
          </a:p>
          <a:p>
            <a:r>
              <a:rPr lang="en-GB" sz="2000" dirty="0"/>
              <a:t>It is thought that the rule has no application to profits. </a:t>
            </a:r>
          </a:p>
          <a:p>
            <a:r>
              <a:rPr lang="en-GB" sz="2000" dirty="0"/>
              <a:t>The effect of Wheeldon v Burrows (1869) LR 12 Ch D 1281 is to convert ‘quasi-easements’ into easements, which occurs when a land owner sells part of their land. </a:t>
            </a:r>
          </a:p>
          <a:p>
            <a:pPr marL="0" indent="0">
              <a:buNone/>
            </a:pPr>
            <a:r>
              <a:rPr lang="en-GB" sz="2000" dirty="0"/>
              <a:t>Any quasi-easements exercised by the landowner will pass to the buyer subject to certain conditions being satisfied: </a:t>
            </a:r>
          </a:p>
          <a:p>
            <a:pPr marL="0" indent="0">
              <a:buNone/>
            </a:pPr>
            <a:r>
              <a:rPr lang="en-GB" sz="2000" dirty="0"/>
              <a:t>(a) the existence of a quasi-easement prior to the sale; </a:t>
            </a:r>
          </a:p>
          <a:p>
            <a:pPr marL="0" indent="0">
              <a:buNone/>
            </a:pPr>
            <a:r>
              <a:rPr lang="en-GB" sz="2000" dirty="0"/>
              <a:t>(b) the right must be continuous and apparent; </a:t>
            </a:r>
          </a:p>
          <a:p>
            <a:pPr marL="0" indent="0">
              <a:buNone/>
            </a:pPr>
            <a:r>
              <a:rPr lang="en-GB" sz="2000" dirty="0"/>
              <a:t>(c) the right must be necessary to the reasonable enjoyment of the land sold; and </a:t>
            </a:r>
          </a:p>
          <a:p>
            <a:pPr marL="0" indent="0">
              <a:buNone/>
            </a:pPr>
            <a:r>
              <a:rPr lang="en-GB" sz="2000" dirty="0"/>
              <a:t>(d) the right must be in use at the time of the sale.</a:t>
            </a:r>
          </a:p>
        </p:txBody>
      </p:sp>
    </p:spTree>
    <p:extLst>
      <p:ext uri="{BB962C8B-B14F-4D97-AF65-F5344CB8AC3E}">
        <p14:creationId xmlns:p14="http://schemas.microsoft.com/office/powerpoint/2010/main" val="2253218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0C05-1A81-4B19-9B10-B502CD0E9CA3}"/>
              </a:ext>
            </a:extLst>
          </p:cNvPr>
          <p:cNvSpPr>
            <a:spLocks noGrp="1"/>
          </p:cNvSpPr>
          <p:nvPr>
            <p:ph type="title"/>
          </p:nvPr>
        </p:nvSpPr>
        <p:spPr>
          <a:xfrm>
            <a:off x="327882" y="335862"/>
            <a:ext cx="8596668" cy="1320800"/>
          </a:xfrm>
        </p:spPr>
        <p:txBody>
          <a:bodyPr/>
          <a:lstStyle/>
          <a:p>
            <a:r>
              <a:rPr lang="en-GB" b="1" dirty="0"/>
              <a:t>The existence of a quasi-easement prior to the sale</a:t>
            </a:r>
          </a:p>
        </p:txBody>
      </p:sp>
      <p:sp>
        <p:nvSpPr>
          <p:cNvPr id="3" name="Content Placeholder 2">
            <a:extLst>
              <a:ext uri="{FF2B5EF4-FFF2-40B4-BE49-F238E27FC236}">
                <a16:creationId xmlns:a16="http://schemas.microsoft.com/office/drawing/2014/main" id="{9ED95031-3644-4D27-9018-D3415FE6CC06}"/>
              </a:ext>
            </a:extLst>
          </p:cNvPr>
          <p:cNvSpPr>
            <a:spLocks noGrp="1"/>
          </p:cNvSpPr>
          <p:nvPr>
            <p:ph idx="1"/>
          </p:nvPr>
        </p:nvSpPr>
        <p:spPr>
          <a:xfrm>
            <a:off x="327882" y="1776192"/>
            <a:ext cx="9095680" cy="4612960"/>
          </a:xfrm>
        </p:spPr>
        <p:txBody>
          <a:bodyPr>
            <a:normAutofit/>
          </a:bodyPr>
          <a:lstStyle/>
          <a:p>
            <a:r>
              <a:rPr lang="en-GB" dirty="0"/>
              <a:t>Rights exercised by a landowner over their own land cannot be an easement.</a:t>
            </a:r>
          </a:p>
          <a:p>
            <a:r>
              <a:rPr lang="en-GB" dirty="0"/>
              <a:t>However, such rights can be described as a quasi-easement. </a:t>
            </a:r>
          </a:p>
          <a:p>
            <a:r>
              <a:rPr lang="en-GB" dirty="0"/>
              <a:t>They have the characteristics of an easement save for the fact that there is no diversity of ownership prior to the sale</a:t>
            </a:r>
          </a:p>
          <a:p>
            <a:r>
              <a:rPr lang="en-GB" dirty="0"/>
              <a:t>The quasi-easement must be </a:t>
            </a:r>
            <a:r>
              <a:rPr lang="en-GB" dirty="0">
                <a:solidFill>
                  <a:srgbClr val="FF0000"/>
                </a:solidFill>
              </a:rPr>
              <a:t>CONTINUOUS and APPARENT </a:t>
            </a:r>
            <a:r>
              <a:rPr lang="en-GB" dirty="0" err="1"/>
              <a:t>i.e</a:t>
            </a:r>
            <a:r>
              <a:rPr lang="en-GB" dirty="0"/>
              <a:t> usage which is enjoyed over substantial periods of time and a right that is constantly usable.</a:t>
            </a:r>
          </a:p>
          <a:p>
            <a:r>
              <a:rPr lang="en-GB" dirty="0"/>
              <a:t>It is apparent if it is in some way obvious from an inspection of the land.</a:t>
            </a:r>
          </a:p>
          <a:p>
            <a:r>
              <a:rPr lang="en-GB" dirty="0"/>
              <a:t>In Ward v Kirkland [1967] Ch 194 Ungoed-Thomas J stated: [these words] seem to be directed to there being on the servient tenement a feature which would be seen on inspection and which is neither transitory nor intermittent, for example, drains, paths.</a:t>
            </a:r>
          </a:p>
          <a:p>
            <a:endParaRPr lang="en-GB" dirty="0"/>
          </a:p>
        </p:txBody>
      </p:sp>
    </p:spTree>
    <p:extLst>
      <p:ext uri="{BB962C8B-B14F-4D97-AF65-F5344CB8AC3E}">
        <p14:creationId xmlns:p14="http://schemas.microsoft.com/office/powerpoint/2010/main" val="42062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2397-48BB-4004-B3CC-492F8C8B9FA7}"/>
              </a:ext>
            </a:extLst>
          </p:cNvPr>
          <p:cNvSpPr>
            <a:spLocks noGrp="1"/>
          </p:cNvSpPr>
          <p:nvPr>
            <p:ph type="title"/>
          </p:nvPr>
        </p:nvSpPr>
        <p:spPr>
          <a:xfrm>
            <a:off x="432717" y="236851"/>
            <a:ext cx="8596668" cy="1320800"/>
          </a:xfrm>
        </p:spPr>
        <p:txBody>
          <a:bodyPr/>
          <a:lstStyle/>
          <a:p>
            <a:r>
              <a:rPr lang="en-GB" b="1" dirty="0"/>
              <a:t>The right must be necessary to the reasonable enjoyment of the land sold</a:t>
            </a:r>
          </a:p>
        </p:txBody>
      </p:sp>
      <p:sp>
        <p:nvSpPr>
          <p:cNvPr id="3" name="Content Placeholder 2">
            <a:extLst>
              <a:ext uri="{FF2B5EF4-FFF2-40B4-BE49-F238E27FC236}">
                <a16:creationId xmlns:a16="http://schemas.microsoft.com/office/drawing/2014/main" id="{707FDD37-6987-4DD3-8687-661997375B56}"/>
              </a:ext>
            </a:extLst>
          </p:cNvPr>
          <p:cNvSpPr>
            <a:spLocks noGrp="1"/>
          </p:cNvSpPr>
          <p:nvPr>
            <p:ph idx="1"/>
          </p:nvPr>
        </p:nvSpPr>
        <p:spPr>
          <a:xfrm>
            <a:off x="502607" y="1557651"/>
            <a:ext cx="9520847" cy="4959633"/>
          </a:xfrm>
        </p:spPr>
        <p:txBody>
          <a:bodyPr>
            <a:normAutofit/>
          </a:bodyPr>
          <a:lstStyle/>
          <a:p>
            <a:r>
              <a:rPr lang="en-GB" sz="2000" dirty="0"/>
              <a:t>The standard of necessity in Wheeldon v Burrows is less stringent than for an easement of necessity. </a:t>
            </a:r>
          </a:p>
          <a:p>
            <a:r>
              <a:rPr lang="en-GB" sz="2000" dirty="0"/>
              <a:t>The presence of an alternative right may not, necessarily, defeat a claim: </a:t>
            </a:r>
          </a:p>
          <a:p>
            <a:r>
              <a:rPr lang="en-GB" sz="2000" dirty="0"/>
              <a:t>Wheeler v Saunders [1996] Ch 20: A right of way was claimed, although there was in existence an alternative means of access. The claim failed as the alternative access was just as convenient as the right claimed. Therefore, the right claimed could not be said to be necessary to the reasonable enjoyment of land. </a:t>
            </a:r>
          </a:p>
          <a:p>
            <a:r>
              <a:rPr lang="en-GB" sz="2000" dirty="0"/>
              <a:t>Millman v Ellis (1996) 71 P &amp; CR 158 :A right of way was claimed, although (as in the above case) there was in existence an alternative means of access. The alternative route was dangerous and, therefore, the claim succeeded as the right of way claimed was necessary for the reasonable enjoyment of the land in order to avoid the dangerous route.</a:t>
            </a:r>
          </a:p>
        </p:txBody>
      </p:sp>
    </p:spTree>
    <p:extLst>
      <p:ext uri="{BB962C8B-B14F-4D97-AF65-F5344CB8AC3E}">
        <p14:creationId xmlns:p14="http://schemas.microsoft.com/office/powerpoint/2010/main" val="513399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0CEE-3220-462F-A4C2-A8C3F73E3D8B}"/>
              </a:ext>
            </a:extLst>
          </p:cNvPr>
          <p:cNvSpPr>
            <a:spLocks noGrp="1"/>
          </p:cNvSpPr>
          <p:nvPr>
            <p:ph type="title"/>
          </p:nvPr>
        </p:nvSpPr>
        <p:spPr>
          <a:xfrm>
            <a:off x="461839" y="156238"/>
            <a:ext cx="8596668" cy="1320800"/>
          </a:xfrm>
        </p:spPr>
        <p:txBody>
          <a:bodyPr>
            <a:normAutofit fontScale="90000"/>
          </a:bodyPr>
          <a:lstStyle/>
          <a:p>
            <a:r>
              <a:rPr lang="en-GB" b="1" dirty="0"/>
              <a:t>The right must be in use at the time of the sale and there must be unity of seisin</a:t>
            </a:r>
          </a:p>
        </p:txBody>
      </p:sp>
      <p:sp>
        <p:nvSpPr>
          <p:cNvPr id="3" name="Content Placeholder 2">
            <a:extLst>
              <a:ext uri="{FF2B5EF4-FFF2-40B4-BE49-F238E27FC236}">
                <a16:creationId xmlns:a16="http://schemas.microsoft.com/office/drawing/2014/main" id="{780A13B9-1361-4592-8E59-2F212362EC9C}"/>
              </a:ext>
            </a:extLst>
          </p:cNvPr>
          <p:cNvSpPr>
            <a:spLocks noGrp="1"/>
          </p:cNvSpPr>
          <p:nvPr>
            <p:ph idx="1"/>
          </p:nvPr>
        </p:nvSpPr>
        <p:spPr>
          <a:xfrm>
            <a:off x="461838" y="1397619"/>
            <a:ext cx="9194691" cy="5154610"/>
          </a:xfrm>
        </p:spPr>
        <p:txBody>
          <a:bodyPr>
            <a:normAutofit/>
          </a:bodyPr>
          <a:lstStyle/>
          <a:p>
            <a:r>
              <a:rPr lang="en-GB" dirty="0"/>
              <a:t>The rule in Wheeldon v Burrows will only be effective if the quasi easement was in use at the time of the sale of the land. </a:t>
            </a:r>
          </a:p>
          <a:p>
            <a:r>
              <a:rPr lang="en-GB" dirty="0"/>
              <a:t>Also the quasi dominant and servient tenements must have been owned and occupied by the same person.</a:t>
            </a:r>
          </a:p>
          <a:p>
            <a:r>
              <a:rPr lang="en-GB" dirty="0"/>
              <a:t>Provided all of the above conditions are met, the rule in Wheeldon v Burrows has the effect of converting a quasi-easement into a full, legal easement. </a:t>
            </a:r>
          </a:p>
          <a:p>
            <a:r>
              <a:rPr lang="en-GB" dirty="0"/>
              <a:t>The rule only applies in relation to the grant of easements in favour of a buyer. </a:t>
            </a:r>
          </a:p>
          <a:p>
            <a:r>
              <a:rPr lang="en-GB" dirty="0"/>
              <a:t>The rule does not assist the seller on the basis that the seller has power and control over the terms of the sale contract. </a:t>
            </a:r>
          </a:p>
          <a:p>
            <a:r>
              <a:rPr lang="en-GB" dirty="0"/>
              <a:t>The seller may, therefore, reserve whatever rights they wish. </a:t>
            </a:r>
          </a:p>
          <a:p>
            <a:r>
              <a:rPr lang="en-GB" b="1" dirty="0"/>
              <a:t>What to look for in a set of facts  - The land was in common ownership and the owner exercised quasi-easements over their own land. The land owner then sold part of the land. There is no requirement for a conveyance in Wheeldon v Burrows. A contract, recognised in equity, will suffice.</a:t>
            </a:r>
          </a:p>
        </p:txBody>
      </p:sp>
    </p:spTree>
    <p:extLst>
      <p:ext uri="{BB962C8B-B14F-4D97-AF65-F5344CB8AC3E}">
        <p14:creationId xmlns:p14="http://schemas.microsoft.com/office/powerpoint/2010/main" val="347175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4625-2067-4D5E-938F-6C3ED57EE6CB}"/>
              </a:ext>
            </a:extLst>
          </p:cNvPr>
          <p:cNvSpPr>
            <a:spLocks noGrp="1"/>
          </p:cNvSpPr>
          <p:nvPr>
            <p:ph type="title"/>
          </p:nvPr>
        </p:nvSpPr>
        <p:spPr>
          <a:xfrm>
            <a:off x="578323" y="213554"/>
            <a:ext cx="8596668" cy="805682"/>
          </a:xfrm>
        </p:spPr>
        <p:txBody>
          <a:bodyPr/>
          <a:lstStyle/>
          <a:p>
            <a:r>
              <a:rPr lang="en-GB" b="1" dirty="0"/>
              <a:t>Example </a:t>
            </a:r>
          </a:p>
        </p:txBody>
      </p:sp>
      <p:sp>
        <p:nvSpPr>
          <p:cNvPr id="3" name="Content Placeholder 2">
            <a:extLst>
              <a:ext uri="{FF2B5EF4-FFF2-40B4-BE49-F238E27FC236}">
                <a16:creationId xmlns:a16="http://schemas.microsoft.com/office/drawing/2014/main" id="{E69A142F-A3B4-4E31-B720-8C6F9D5EF809}"/>
              </a:ext>
            </a:extLst>
          </p:cNvPr>
          <p:cNvSpPr>
            <a:spLocks noGrp="1"/>
          </p:cNvSpPr>
          <p:nvPr>
            <p:ph idx="1"/>
          </p:nvPr>
        </p:nvSpPr>
        <p:spPr>
          <a:xfrm>
            <a:off x="520079" y="1094760"/>
            <a:ext cx="9404363" cy="4927467"/>
          </a:xfrm>
        </p:spPr>
        <p:txBody>
          <a:bodyPr>
            <a:noAutofit/>
          </a:bodyPr>
          <a:lstStyle/>
          <a:p>
            <a:pPr marL="0" indent="0">
              <a:buNone/>
            </a:pPr>
            <a:r>
              <a:rPr lang="en-GB" sz="2400" dirty="0"/>
              <a:t>Andrew owns a large house with extensive grounds (‘the Property’). </a:t>
            </a:r>
          </a:p>
          <a:p>
            <a:pPr marL="0" indent="0">
              <a:buNone/>
            </a:pPr>
            <a:r>
              <a:rPr lang="en-GB" sz="2400" dirty="0"/>
              <a:t>Several years ago he built a cottage in the grounds (‘the Cottage’) which he has used to accommodate his guests. </a:t>
            </a:r>
          </a:p>
          <a:p>
            <a:pPr marL="0" indent="0">
              <a:buNone/>
            </a:pPr>
            <a:r>
              <a:rPr lang="en-GB" sz="2400" dirty="0"/>
              <a:t>He and his guests have regularly used a track that runs across the Property in order to access the Cottage. This avoids use of a busy main road. </a:t>
            </a:r>
          </a:p>
          <a:p>
            <a:pPr marL="0" indent="0">
              <a:buNone/>
            </a:pPr>
            <a:r>
              <a:rPr lang="en-GB" sz="2400" dirty="0"/>
              <a:t>Andrew sells the Cottage to Helen together with a right of way over the main drive.</a:t>
            </a:r>
          </a:p>
          <a:p>
            <a:pPr marL="0" indent="0">
              <a:buNone/>
            </a:pPr>
            <a:r>
              <a:rPr lang="en-GB" sz="2400" dirty="0"/>
              <a:t>The transfer made no mention of the use of the track in the transfer document. </a:t>
            </a:r>
          </a:p>
          <a:p>
            <a:pPr marL="0" indent="0">
              <a:buNone/>
            </a:pPr>
            <a:r>
              <a:rPr lang="en-GB" sz="2400" dirty="0"/>
              <a:t>Would Wheeldon v Burrows apply?</a:t>
            </a:r>
          </a:p>
        </p:txBody>
      </p:sp>
    </p:spTree>
    <p:extLst>
      <p:ext uri="{BB962C8B-B14F-4D97-AF65-F5344CB8AC3E}">
        <p14:creationId xmlns:p14="http://schemas.microsoft.com/office/powerpoint/2010/main" val="1456482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8ECFE-9138-41EF-B2A9-7580C4BC0C37}"/>
              </a:ext>
            </a:extLst>
          </p:cNvPr>
          <p:cNvSpPr>
            <a:spLocks noGrp="1"/>
          </p:cNvSpPr>
          <p:nvPr>
            <p:ph type="title"/>
          </p:nvPr>
        </p:nvSpPr>
        <p:spPr>
          <a:xfrm>
            <a:off x="456014" y="156238"/>
            <a:ext cx="8596668" cy="717393"/>
          </a:xfrm>
        </p:spPr>
        <p:txBody>
          <a:bodyPr/>
          <a:lstStyle/>
          <a:p>
            <a:r>
              <a:rPr lang="en-GB" b="1" dirty="0"/>
              <a:t>Answer – apply the law to the facts  </a:t>
            </a:r>
          </a:p>
        </p:txBody>
      </p:sp>
      <p:sp>
        <p:nvSpPr>
          <p:cNvPr id="3" name="Content Placeholder 2">
            <a:extLst>
              <a:ext uri="{FF2B5EF4-FFF2-40B4-BE49-F238E27FC236}">
                <a16:creationId xmlns:a16="http://schemas.microsoft.com/office/drawing/2014/main" id="{AF8D9002-9C71-4223-AE47-49CB9E198CDC}"/>
              </a:ext>
            </a:extLst>
          </p:cNvPr>
          <p:cNvSpPr>
            <a:spLocks noGrp="1"/>
          </p:cNvSpPr>
          <p:nvPr>
            <p:ph idx="1"/>
          </p:nvPr>
        </p:nvSpPr>
        <p:spPr>
          <a:xfrm>
            <a:off x="397772" y="937595"/>
            <a:ext cx="9089856" cy="5492326"/>
          </a:xfrm>
        </p:spPr>
        <p:txBody>
          <a:bodyPr>
            <a:normAutofit/>
          </a:bodyPr>
          <a:lstStyle/>
          <a:p>
            <a:pPr marL="0" indent="0">
              <a:buNone/>
            </a:pPr>
            <a:r>
              <a:rPr lang="en-GB" sz="2000" dirty="0"/>
              <a:t>Andrew and his guests’ use of the track amounts to a quasi-easement. </a:t>
            </a:r>
          </a:p>
          <a:p>
            <a:pPr marL="0" indent="0">
              <a:buNone/>
            </a:pPr>
            <a:r>
              <a:rPr lang="en-GB" sz="2000" dirty="0"/>
              <a:t>(a) It has all the characteristics of an easement except a dominant and servient tenement owned or occupied by separate people. </a:t>
            </a:r>
          </a:p>
          <a:p>
            <a:pPr marL="0" indent="0">
              <a:buNone/>
            </a:pPr>
            <a:r>
              <a:rPr lang="en-GB" sz="2000" dirty="0"/>
              <a:t>(b) The use of the track has been continuous and apparent in that it has been used regularly and presumably the track would be visible on an inspection of the land. </a:t>
            </a:r>
          </a:p>
          <a:p>
            <a:pPr marL="0" indent="0">
              <a:buNone/>
            </a:pPr>
            <a:r>
              <a:rPr lang="en-GB" sz="2000" dirty="0"/>
              <a:t>(c) The right is necessary for the reasonable enjoyment of the land as it avoids a busy main road. </a:t>
            </a:r>
          </a:p>
          <a:p>
            <a:pPr marL="0" indent="0">
              <a:buNone/>
            </a:pPr>
            <a:r>
              <a:rPr lang="en-GB" sz="2000" dirty="0"/>
              <a:t>(d) The facts suggest that the right of way over the track may have been in use at the time of the sale to Helen. </a:t>
            </a:r>
          </a:p>
          <a:p>
            <a:pPr marL="0" indent="0">
              <a:buNone/>
            </a:pPr>
            <a:r>
              <a:rPr lang="en-GB" sz="2000" dirty="0"/>
              <a:t>On this basis the rule in Wheeldon v Burrows would apply and the Cottage would have the benefit of a legal easement over the track running over the Property</a:t>
            </a:r>
            <a:r>
              <a:rPr lang="en-GB" dirty="0"/>
              <a:t>.</a:t>
            </a:r>
          </a:p>
        </p:txBody>
      </p:sp>
    </p:spTree>
    <p:extLst>
      <p:ext uri="{BB962C8B-B14F-4D97-AF65-F5344CB8AC3E}">
        <p14:creationId xmlns:p14="http://schemas.microsoft.com/office/powerpoint/2010/main" val="7645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A2FC-0798-5A14-DCB9-2D3B260767E7}"/>
              </a:ext>
            </a:extLst>
          </p:cNvPr>
          <p:cNvSpPr>
            <a:spLocks noGrp="1"/>
          </p:cNvSpPr>
          <p:nvPr>
            <p:ph type="title"/>
          </p:nvPr>
        </p:nvSpPr>
        <p:spPr>
          <a:xfrm>
            <a:off x="677334" y="609600"/>
            <a:ext cx="8596668" cy="828978"/>
          </a:xfrm>
        </p:spPr>
        <p:txBody>
          <a:bodyPr/>
          <a:lstStyle/>
          <a:p>
            <a:r>
              <a:rPr lang="en-GB" b="1" dirty="0"/>
              <a:t>Statute</a:t>
            </a:r>
          </a:p>
        </p:txBody>
      </p:sp>
      <p:sp>
        <p:nvSpPr>
          <p:cNvPr id="3" name="Content Placeholder 2">
            <a:extLst>
              <a:ext uri="{FF2B5EF4-FFF2-40B4-BE49-F238E27FC236}">
                <a16:creationId xmlns:a16="http://schemas.microsoft.com/office/drawing/2014/main" id="{C0602D14-F9C8-542F-04CB-823F321F6CE5}"/>
              </a:ext>
            </a:extLst>
          </p:cNvPr>
          <p:cNvSpPr>
            <a:spLocks noGrp="1"/>
          </p:cNvSpPr>
          <p:nvPr>
            <p:ph idx="1"/>
          </p:nvPr>
        </p:nvSpPr>
        <p:spPr>
          <a:xfrm>
            <a:off x="584146" y="1488613"/>
            <a:ext cx="8596668" cy="3880773"/>
          </a:xfrm>
        </p:spPr>
        <p:txBody>
          <a:bodyPr>
            <a:noAutofit/>
          </a:bodyPr>
          <a:lstStyle/>
          <a:p>
            <a:pPr marL="0" indent="0">
              <a:buNone/>
            </a:pPr>
            <a:r>
              <a:rPr lang="en-GB" sz="2800" dirty="0"/>
              <a:t>Such easements are most often found in two situations:</a:t>
            </a:r>
          </a:p>
          <a:p>
            <a:r>
              <a:rPr lang="en-GB" sz="2800" dirty="0"/>
              <a:t>In local Acts of Parliament. This was historically an important method of creating easements. For instance, the right to support for a canal constructed under a local Act would be granted by means of an easement; or</a:t>
            </a:r>
          </a:p>
          <a:p>
            <a:r>
              <a:rPr lang="en-GB" sz="2800" dirty="0"/>
              <a:t>statutory easements in favour of public utilities, for example, water, gas, electricity and sewers, for the provision and maintenance of the services.</a:t>
            </a:r>
          </a:p>
          <a:p>
            <a:pPr marL="0" indent="0">
              <a:buNone/>
            </a:pPr>
            <a:br>
              <a:rPr lang="en-GB" sz="2800" b="1" dirty="0"/>
            </a:br>
            <a:endParaRPr lang="en-GB" sz="2800" dirty="0"/>
          </a:p>
        </p:txBody>
      </p:sp>
    </p:spTree>
    <p:extLst>
      <p:ext uri="{BB962C8B-B14F-4D97-AF65-F5344CB8AC3E}">
        <p14:creationId xmlns:p14="http://schemas.microsoft.com/office/powerpoint/2010/main" val="3734411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28082-096E-4F3A-A656-70AC7001A44B}"/>
              </a:ext>
            </a:extLst>
          </p:cNvPr>
          <p:cNvSpPr>
            <a:spLocks noGrp="1"/>
          </p:cNvSpPr>
          <p:nvPr>
            <p:ph type="title"/>
          </p:nvPr>
        </p:nvSpPr>
        <p:spPr>
          <a:xfrm>
            <a:off x="430044" y="189781"/>
            <a:ext cx="8596668" cy="724143"/>
          </a:xfrm>
        </p:spPr>
        <p:txBody>
          <a:bodyPr/>
          <a:lstStyle/>
          <a:p>
            <a:r>
              <a:rPr lang="en-GB" b="1" dirty="0"/>
              <a:t>S 62 LPA 1925 – effect of….</a:t>
            </a:r>
          </a:p>
        </p:txBody>
      </p:sp>
      <p:sp>
        <p:nvSpPr>
          <p:cNvPr id="3" name="Content Placeholder 2">
            <a:extLst>
              <a:ext uri="{FF2B5EF4-FFF2-40B4-BE49-F238E27FC236}">
                <a16:creationId xmlns:a16="http://schemas.microsoft.com/office/drawing/2014/main" id="{DB0D6603-F43D-4BEB-A96A-F076122A4F23}"/>
              </a:ext>
            </a:extLst>
          </p:cNvPr>
          <p:cNvSpPr>
            <a:spLocks noGrp="1"/>
          </p:cNvSpPr>
          <p:nvPr>
            <p:ph idx="1"/>
          </p:nvPr>
        </p:nvSpPr>
        <p:spPr>
          <a:xfrm>
            <a:off x="430044" y="949609"/>
            <a:ext cx="9191284" cy="5370678"/>
          </a:xfrm>
        </p:spPr>
        <p:txBody>
          <a:bodyPr>
            <a:normAutofit/>
          </a:bodyPr>
          <a:lstStyle/>
          <a:p>
            <a:r>
              <a:rPr lang="en-GB" sz="2000" dirty="0"/>
              <a:t>Section 62 of LPA 1925 is a word-saving provision, created at a time when conveyances were handwritten. </a:t>
            </a:r>
          </a:p>
          <a:p>
            <a:r>
              <a:rPr lang="en-GB" sz="2000" dirty="0"/>
              <a:t>It has the effect that on a conveyance of land, if nothing to the contrary is stated in the deed, the conveyance is deemed to pass to the buyer not just the buildings and fixtures but all liberties privileges easements rights and advantages whatsoever appertaining or reputed to appertain to the land or any part thereof or at the time of the conveyance enjoyed with the land. </a:t>
            </a:r>
          </a:p>
          <a:p>
            <a:r>
              <a:rPr lang="en-GB" sz="2000" dirty="0"/>
              <a:t>The section operates to pass automatically to a buyer all existing rights, without the necessity of formal words in the conveyance. </a:t>
            </a:r>
          </a:p>
          <a:p>
            <a:r>
              <a:rPr lang="en-GB" sz="2000" dirty="0"/>
              <a:t>Case law has had the effect of extending the scope and s 62 can be used to create a new easement in 2 different situations</a:t>
            </a:r>
            <a:br>
              <a:rPr lang="en-GB" sz="2000" dirty="0"/>
            </a:br>
            <a:br>
              <a:rPr lang="en-GB" sz="2000" dirty="0"/>
            </a:br>
            <a:r>
              <a:rPr lang="en-GB" sz="2000" dirty="0"/>
              <a:t>(1) where there is no diversity of ownership and occupation</a:t>
            </a:r>
            <a:br>
              <a:rPr lang="en-GB" sz="2000" dirty="0"/>
            </a:br>
            <a:r>
              <a:rPr lang="en-GB" sz="2000" dirty="0"/>
              <a:t>(2) where there is diversity of ownership and occupation</a:t>
            </a:r>
          </a:p>
        </p:txBody>
      </p:sp>
    </p:spTree>
    <p:extLst>
      <p:ext uri="{BB962C8B-B14F-4D97-AF65-F5344CB8AC3E}">
        <p14:creationId xmlns:p14="http://schemas.microsoft.com/office/powerpoint/2010/main" val="45339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CEFA-4E3B-657B-F38B-4354D36A95E8}"/>
              </a:ext>
            </a:extLst>
          </p:cNvPr>
          <p:cNvSpPr>
            <a:spLocks noGrp="1"/>
          </p:cNvSpPr>
          <p:nvPr>
            <p:ph type="title"/>
          </p:nvPr>
        </p:nvSpPr>
        <p:spPr>
          <a:xfrm>
            <a:off x="421069" y="231027"/>
            <a:ext cx="9043262" cy="1320800"/>
          </a:xfrm>
        </p:spPr>
        <p:txBody>
          <a:bodyPr/>
          <a:lstStyle/>
          <a:p>
            <a:r>
              <a:rPr lang="en-GB" b="1" dirty="0"/>
              <a:t>S 62 where there is no diversity of ownership and occupation</a:t>
            </a:r>
          </a:p>
        </p:txBody>
      </p:sp>
      <p:sp>
        <p:nvSpPr>
          <p:cNvPr id="3" name="Content Placeholder 2">
            <a:extLst>
              <a:ext uri="{FF2B5EF4-FFF2-40B4-BE49-F238E27FC236}">
                <a16:creationId xmlns:a16="http://schemas.microsoft.com/office/drawing/2014/main" id="{844E67ED-DDAA-F3F9-5DF0-96371CAE52F1}"/>
              </a:ext>
            </a:extLst>
          </p:cNvPr>
          <p:cNvSpPr>
            <a:spLocks noGrp="1"/>
          </p:cNvSpPr>
          <p:nvPr>
            <p:ph idx="1"/>
          </p:nvPr>
        </p:nvSpPr>
        <p:spPr>
          <a:xfrm>
            <a:off x="421069" y="1446991"/>
            <a:ext cx="9188867" cy="5122711"/>
          </a:xfrm>
        </p:spPr>
        <p:txBody>
          <a:bodyPr/>
          <a:lstStyle/>
          <a:p>
            <a:r>
              <a:rPr lang="en-GB" sz="2000" dirty="0"/>
              <a:t>Payne v Inwood (1997) indicated that diversity of ownership and occupation would be required, but..</a:t>
            </a:r>
          </a:p>
          <a:p>
            <a:r>
              <a:rPr lang="en-GB" sz="2000" dirty="0"/>
              <a:t>P &amp; S Platt v Crouch (2003): s62 could operation without diversity of occupation</a:t>
            </a:r>
          </a:p>
          <a:p>
            <a:r>
              <a:rPr lang="en-GB" sz="2000" dirty="0"/>
              <a:t>Wood v Waddington (2015): land previously owned by one person but then sold and ended up with Woods owning part and Waddington owning part. Woods wanted to use existing bridleways over Waddington’s part.  Claim would have failed under the rule in Wheeldon v Burrows as use of those rights of way were not reasonably necessary to the enjoyment of the land owned by Woods. BUT… Woods were successful in their claim  under s 62.</a:t>
            </a:r>
          </a:p>
          <a:p>
            <a:pPr marL="0" indent="0" fontAlgn="auto">
              <a:buNone/>
            </a:pPr>
            <a:r>
              <a:rPr lang="en-GB" sz="2000" dirty="0"/>
              <a:t>So, to create an easement where there is no diversity of ownership and occupation under </a:t>
            </a:r>
            <a:r>
              <a:rPr lang="en-GB" sz="2000" b="1" dirty="0"/>
              <a:t>s62</a:t>
            </a:r>
            <a:r>
              <a:rPr lang="en-GB" sz="2000" dirty="0"/>
              <a:t> the following conditions must be met:</a:t>
            </a:r>
          </a:p>
          <a:p>
            <a:pPr marL="0" indent="0" fontAlgn="auto">
              <a:buNone/>
            </a:pPr>
            <a:r>
              <a:rPr lang="en-GB" sz="2000" dirty="0"/>
              <a:t>(a) the right must be continuous and apparent; and</a:t>
            </a:r>
          </a:p>
          <a:p>
            <a:pPr marL="0" indent="0" fontAlgn="auto">
              <a:buNone/>
            </a:pPr>
            <a:r>
              <a:rPr lang="en-GB" sz="2000" dirty="0"/>
              <a:t>(b) the use must have been for the benefit of the land conveyed.</a:t>
            </a:r>
          </a:p>
          <a:p>
            <a:endParaRPr lang="en-GB" dirty="0"/>
          </a:p>
        </p:txBody>
      </p:sp>
    </p:spTree>
    <p:extLst>
      <p:ext uri="{BB962C8B-B14F-4D97-AF65-F5344CB8AC3E}">
        <p14:creationId xmlns:p14="http://schemas.microsoft.com/office/powerpoint/2010/main" val="3397393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88E1F-5F7F-22DE-AA14-4D88DCE4B3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5A5AEB-0BCD-2341-4E55-7D1C8A91DC53}"/>
              </a:ext>
            </a:extLst>
          </p:cNvPr>
          <p:cNvSpPr>
            <a:spLocks noGrp="1"/>
          </p:cNvSpPr>
          <p:nvPr>
            <p:ph type="title"/>
          </p:nvPr>
        </p:nvSpPr>
        <p:spPr>
          <a:xfrm>
            <a:off x="421069" y="231027"/>
            <a:ext cx="9459052" cy="1166452"/>
          </a:xfrm>
        </p:spPr>
        <p:txBody>
          <a:bodyPr>
            <a:normAutofit fontScale="90000"/>
          </a:bodyPr>
          <a:lstStyle/>
          <a:p>
            <a:r>
              <a:rPr lang="en-GB" b="1" dirty="0"/>
              <a:t>S 62 where there </a:t>
            </a:r>
            <a:r>
              <a:rPr lang="en-GB" b="1" u="sng" dirty="0"/>
              <a:t>is</a:t>
            </a:r>
            <a:r>
              <a:rPr lang="en-GB" b="1" dirty="0"/>
              <a:t> diversity of ownership and occupation</a:t>
            </a:r>
          </a:p>
        </p:txBody>
      </p:sp>
      <p:sp>
        <p:nvSpPr>
          <p:cNvPr id="3" name="Content Placeholder 2">
            <a:extLst>
              <a:ext uri="{FF2B5EF4-FFF2-40B4-BE49-F238E27FC236}">
                <a16:creationId xmlns:a16="http://schemas.microsoft.com/office/drawing/2014/main" id="{4630DF8C-9AF0-E1D8-571E-A3C0A35D70F6}"/>
              </a:ext>
            </a:extLst>
          </p:cNvPr>
          <p:cNvSpPr>
            <a:spLocks noGrp="1"/>
          </p:cNvSpPr>
          <p:nvPr>
            <p:ph idx="1"/>
          </p:nvPr>
        </p:nvSpPr>
        <p:spPr>
          <a:xfrm>
            <a:off x="288798" y="1397479"/>
            <a:ext cx="9367036" cy="5229494"/>
          </a:xfrm>
        </p:spPr>
        <p:txBody>
          <a:bodyPr/>
          <a:lstStyle/>
          <a:p>
            <a:r>
              <a:rPr lang="en-GB" sz="2000" dirty="0"/>
              <a:t>On a conveyance, these precarious rights (i.e. licences, liberties, </a:t>
            </a:r>
            <a:r>
              <a:rPr lang="en-GB" sz="2000" dirty="0" err="1"/>
              <a:t>privileges,advantages</a:t>
            </a:r>
            <a:r>
              <a:rPr lang="en-GB" sz="2000" dirty="0"/>
              <a:t>) may be converted into easements, that is, property rights which may bind third parties and which cannot be revoked by the grantor. This will occur provided that there was originally diversity of ownership and occupation. This is in contrast to the rule in </a:t>
            </a:r>
            <a:r>
              <a:rPr lang="en-GB" sz="2000" b="1" i="1" dirty="0"/>
              <a:t>Wheeldon v Burrows</a:t>
            </a:r>
            <a:r>
              <a:rPr lang="en-GB" sz="2000" dirty="0"/>
              <a:t>, because </a:t>
            </a:r>
            <a:r>
              <a:rPr lang="en-GB" sz="2000" b="1" dirty="0"/>
              <a:t>s62 LPA 1925</a:t>
            </a:r>
            <a:r>
              <a:rPr lang="en-GB" sz="2000" dirty="0"/>
              <a:t> will apply in this context only where there has been some diversity of ownership and occupation of the quasi-dominant and servient tenements prior to the conveyance.</a:t>
            </a:r>
          </a:p>
          <a:p>
            <a:pPr fontAlgn="auto"/>
            <a:r>
              <a:rPr lang="en-GB" sz="2000" dirty="0"/>
              <a:t>The section will typically apply therefore where:</a:t>
            </a:r>
          </a:p>
          <a:p>
            <a:pPr fontAlgn="auto"/>
            <a:r>
              <a:rPr lang="en-GB" sz="2000" dirty="0"/>
              <a:t>(a) a tenant is allowed to go into occupation before a lease is granted and is then given a licence over the landlord’s land; or</a:t>
            </a:r>
          </a:p>
          <a:p>
            <a:pPr fontAlgn="auto"/>
            <a:r>
              <a:rPr lang="en-GB" sz="2000" dirty="0"/>
              <a:t>(b) a lease is renewed after a tenant is granted a licence; or</a:t>
            </a:r>
          </a:p>
          <a:p>
            <a:pPr fontAlgn="auto"/>
            <a:r>
              <a:rPr lang="en-GB" sz="2000" dirty="0"/>
              <a:t>(c) a tenant with a licence over their landlord’s land purchases the freehold of the landlord’s land.</a:t>
            </a:r>
          </a:p>
          <a:p>
            <a:endParaRPr lang="en-GB" dirty="0"/>
          </a:p>
        </p:txBody>
      </p:sp>
    </p:spTree>
    <p:extLst>
      <p:ext uri="{BB962C8B-B14F-4D97-AF65-F5344CB8AC3E}">
        <p14:creationId xmlns:p14="http://schemas.microsoft.com/office/powerpoint/2010/main" val="29920262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05967-D064-45D7-A8ED-1858CA072392}"/>
              </a:ext>
            </a:extLst>
          </p:cNvPr>
          <p:cNvSpPr>
            <a:spLocks noGrp="1"/>
          </p:cNvSpPr>
          <p:nvPr>
            <p:ph type="title"/>
          </p:nvPr>
        </p:nvSpPr>
        <p:spPr>
          <a:xfrm>
            <a:off x="607444" y="225203"/>
            <a:ext cx="8596668" cy="805682"/>
          </a:xfrm>
        </p:spPr>
        <p:txBody>
          <a:bodyPr/>
          <a:lstStyle/>
          <a:p>
            <a:r>
              <a:rPr lang="en-GB" b="1" dirty="0"/>
              <a:t>Wright v </a:t>
            </a:r>
            <a:r>
              <a:rPr lang="en-GB" b="1" dirty="0" err="1"/>
              <a:t>MacAdam</a:t>
            </a:r>
            <a:r>
              <a:rPr lang="en-GB" b="1" dirty="0"/>
              <a:t> [1949] 2 KB 744</a:t>
            </a:r>
          </a:p>
        </p:txBody>
      </p:sp>
      <p:sp>
        <p:nvSpPr>
          <p:cNvPr id="3" name="Content Placeholder 2">
            <a:extLst>
              <a:ext uri="{FF2B5EF4-FFF2-40B4-BE49-F238E27FC236}">
                <a16:creationId xmlns:a16="http://schemas.microsoft.com/office/drawing/2014/main" id="{E19CFBCB-2DB1-45E1-9571-4ACA1A9EE093}"/>
              </a:ext>
            </a:extLst>
          </p:cNvPr>
          <p:cNvSpPr>
            <a:spLocks noGrp="1"/>
          </p:cNvSpPr>
          <p:nvPr>
            <p:ph idx="1"/>
          </p:nvPr>
        </p:nvSpPr>
        <p:spPr>
          <a:xfrm>
            <a:off x="607444" y="1415282"/>
            <a:ext cx="8596668" cy="4973870"/>
          </a:xfrm>
        </p:spPr>
        <p:txBody>
          <a:bodyPr>
            <a:normAutofit/>
          </a:bodyPr>
          <a:lstStyle/>
          <a:p>
            <a:r>
              <a:rPr lang="en-GB" dirty="0"/>
              <a:t>Mr </a:t>
            </a:r>
            <a:r>
              <a:rPr lang="en-GB" dirty="0" err="1"/>
              <a:t>MacAdam</a:t>
            </a:r>
            <a:r>
              <a:rPr lang="en-GB" dirty="0"/>
              <a:t> (‘M’) let a flat to Mrs Wright (‘W’) for one week. </a:t>
            </a:r>
          </a:p>
          <a:p>
            <a:r>
              <a:rPr lang="en-GB" dirty="0"/>
              <a:t>She continued in occupation and subsequently M gave her permission to store her coal in his coal shed. </a:t>
            </a:r>
          </a:p>
          <a:p>
            <a:r>
              <a:rPr lang="en-GB" dirty="0"/>
              <a:t>M then granted a new tenancy to W. No reference was made to the coal shed. </a:t>
            </a:r>
          </a:p>
          <a:p>
            <a:r>
              <a:rPr lang="en-GB" dirty="0"/>
              <a:t>M then demanded W should pay a weekly amount for the use of the coal shed. W refused. </a:t>
            </a:r>
          </a:p>
          <a:p>
            <a:r>
              <a:rPr lang="en-GB" dirty="0"/>
              <a:t>The court found that when the lease was renewed, there was implied into the renewed lease an easement to store coal in the coal shed. </a:t>
            </a:r>
          </a:p>
          <a:p>
            <a:r>
              <a:rPr lang="en-GB" dirty="0"/>
              <a:t>All that was required was the existence of the right at the time the lease was renewed; s 62 automatically implied an easement of storage. </a:t>
            </a:r>
          </a:p>
          <a:p>
            <a:r>
              <a:rPr lang="en-GB" dirty="0"/>
              <a:t>The effect was to convert or uplift the permission/licence given by M into a full legal easement.</a:t>
            </a:r>
          </a:p>
        </p:txBody>
      </p:sp>
    </p:spTree>
    <p:extLst>
      <p:ext uri="{BB962C8B-B14F-4D97-AF65-F5344CB8AC3E}">
        <p14:creationId xmlns:p14="http://schemas.microsoft.com/office/powerpoint/2010/main" val="3962280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46D7-FAF4-4AD9-8311-7E9FB014AACE}"/>
              </a:ext>
            </a:extLst>
          </p:cNvPr>
          <p:cNvSpPr>
            <a:spLocks noGrp="1"/>
          </p:cNvSpPr>
          <p:nvPr>
            <p:ph type="title"/>
          </p:nvPr>
        </p:nvSpPr>
        <p:spPr>
          <a:xfrm>
            <a:off x="345354" y="72434"/>
            <a:ext cx="8596668" cy="795372"/>
          </a:xfrm>
        </p:spPr>
        <p:txBody>
          <a:bodyPr/>
          <a:lstStyle/>
          <a:p>
            <a:r>
              <a:rPr lang="en-GB" b="1" dirty="0"/>
              <a:t>Conditions for the operation of s 62:</a:t>
            </a:r>
          </a:p>
        </p:txBody>
      </p:sp>
      <p:sp>
        <p:nvSpPr>
          <p:cNvPr id="3" name="Content Placeholder 2">
            <a:extLst>
              <a:ext uri="{FF2B5EF4-FFF2-40B4-BE49-F238E27FC236}">
                <a16:creationId xmlns:a16="http://schemas.microsoft.com/office/drawing/2014/main" id="{BED11614-E1F7-4D71-BF81-A862B4FAEFFE}"/>
              </a:ext>
            </a:extLst>
          </p:cNvPr>
          <p:cNvSpPr>
            <a:spLocks noGrp="1"/>
          </p:cNvSpPr>
          <p:nvPr>
            <p:ph idx="1"/>
          </p:nvPr>
        </p:nvSpPr>
        <p:spPr>
          <a:xfrm>
            <a:off x="456015" y="786077"/>
            <a:ext cx="9171394" cy="5911757"/>
          </a:xfrm>
        </p:spPr>
        <p:txBody>
          <a:bodyPr>
            <a:normAutofit fontScale="85000" lnSpcReduction="10000"/>
          </a:bodyPr>
          <a:lstStyle/>
          <a:p>
            <a:pPr marL="0" indent="0">
              <a:buNone/>
            </a:pPr>
            <a:r>
              <a:rPr lang="en-GB" dirty="0"/>
              <a:t>(1) There must be a conveyance as defined in s 205(1)(ii) LPA 1925. </a:t>
            </a:r>
          </a:p>
          <a:p>
            <a:r>
              <a:rPr lang="en-GB" dirty="0"/>
              <a:t>This requires an ‘instrument’, </a:t>
            </a:r>
            <a:r>
              <a:rPr lang="en-GB" dirty="0" err="1"/>
              <a:t>ie</a:t>
            </a:r>
            <a:r>
              <a:rPr lang="en-GB" dirty="0"/>
              <a:t> a written document that has the effect of creating or transferring a legal estate. </a:t>
            </a:r>
          </a:p>
          <a:p>
            <a:r>
              <a:rPr lang="en-GB" dirty="0"/>
              <a:t>For example, a mortgage or lease (including a written short-term lease not in the form of a deed). The definition excludes contracts for sale. </a:t>
            </a:r>
          </a:p>
          <a:p>
            <a:pPr marL="0" indent="0">
              <a:buNone/>
            </a:pPr>
            <a:r>
              <a:rPr lang="en-GB" dirty="0"/>
              <a:t>(2) There must be some diversity of occupation of the two parts of the land at the time of the grant. </a:t>
            </a:r>
          </a:p>
          <a:p>
            <a:r>
              <a:rPr lang="en-GB" dirty="0"/>
              <a:t>However, this rule does not apply: </a:t>
            </a:r>
          </a:p>
          <a:p>
            <a:pPr lvl="1"/>
            <a:r>
              <a:rPr lang="en-GB" dirty="0"/>
              <a:t>to easements of light; or </a:t>
            </a:r>
          </a:p>
          <a:p>
            <a:pPr lvl="1"/>
            <a:r>
              <a:rPr lang="en-GB" dirty="0"/>
              <a:t>where the rights were continuous and apparent (with the same meaning of the phrase from Wheeldon v Burrows) – see P&amp;S Platt Ltd v Crouch [2004] 1 P &amp; CR 242 and Wood v Waddington [2105] EWCA </a:t>
            </a:r>
            <a:r>
              <a:rPr lang="en-GB" dirty="0" err="1"/>
              <a:t>Civ</a:t>
            </a:r>
            <a:r>
              <a:rPr lang="en-GB" dirty="0"/>
              <a:t> 538. </a:t>
            </a:r>
          </a:p>
          <a:p>
            <a:pPr lvl="1"/>
            <a:r>
              <a:rPr lang="en-GB" dirty="0"/>
              <a:t>Therefore, where there is diversity of occupation, there is no requirement for the rights to be continuous and apparent. </a:t>
            </a:r>
          </a:p>
          <a:p>
            <a:pPr marL="0" indent="0">
              <a:buNone/>
            </a:pPr>
            <a:r>
              <a:rPr lang="en-GB" dirty="0"/>
              <a:t>(3) There must be an existing privilege at the date of the conveyance: S 62 is not concerned with future rights. </a:t>
            </a:r>
          </a:p>
          <a:p>
            <a:pPr marL="0" indent="0">
              <a:buNone/>
            </a:pPr>
            <a:r>
              <a:rPr lang="en-GB" dirty="0"/>
              <a:t>(4) The right must be capable of being an easement or profit. If the right lacks the four essential characteristics of an easement in Re Ellenborough Park, s 62 will not cure the defect. </a:t>
            </a:r>
          </a:p>
          <a:p>
            <a:r>
              <a:rPr lang="en-GB" dirty="0"/>
              <a:t>However, the claimant does not need to demonstrate that the right is necessary for the reasonable use of the land. </a:t>
            </a:r>
          </a:p>
          <a:p>
            <a:r>
              <a:rPr lang="en-GB" b="1" dirty="0"/>
              <a:t>What to look for in a set of facts -  An existing licence/permission and a subsequent conveyance. There must be diversity of occupation (but not if the right is continuous and apparent)</a:t>
            </a:r>
          </a:p>
          <a:p>
            <a:endParaRPr lang="en-GB" dirty="0"/>
          </a:p>
        </p:txBody>
      </p:sp>
    </p:spTree>
    <p:extLst>
      <p:ext uri="{BB962C8B-B14F-4D97-AF65-F5344CB8AC3E}">
        <p14:creationId xmlns:p14="http://schemas.microsoft.com/office/powerpoint/2010/main" val="3662934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CBBC-D166-4C0D-B249-EA0506361A87}"/>
              </a:ext>
            </a:extLst>
          </p:cNvPr>
          <p:cNvSpPr>
            <a:spLocks noGrp="1"/>
          </p:cNvSpPr>
          <p:nvPr>
            <p:ph type="title"/>
          </p:nvPr>
        </p:nvSpPr>
        <p:spPr/>
        <p:txBody>
          <a:bodyPr/>
          <a:lstStyle/>
          <a:p>
            <a:r>
              <a:rPr lang="en-GB" b="1" dirty="0"/>
              <a:t>Example </a:t>
            </a:r>
          </a:p>
        </p:txBody>
      </p:sp>
      <p:sp>
        <p:nvSpPr>
          <p:cNvPr id="3" name="Content Placeholder 2">
            <a:extLst>
              <a:ext uri="{FF2B5EF4-FFF2-40B4-BE49-F238E27FC236}">
                <a16:creationId xmlns:a16="http://schemas.microsoft.com/office/drawing/2014/main" id="{817D385E-9885-4A4A-B218-617B2DCD4BDA}"/>
              </a:ext>
            </a:extLst>
          </p:cNvPr>
          <p:cNvSpPr>
            <a:spLocks noGrp="1"/>
          </p:cNvSpPr>
          <p:nvPr>
            <p:ph idx="1"/>
          </p:nvPr>
        </p:nvSpPr>
        <p:spPr>
          <a:xfrm>
            <a:off x="531729" y="1403442"/>
            <a:ext cx="8596668" cy="4950764"/>
          </a:xfrm>
        </p:spPr>
        <p:txBody>
          <a:bodyPr>
            <a:noAutofit/>
          </a:bodyPr>
          <a:lstStyle/>
          <a:p>
            <a:pPr marL="0" indent="0">
              <a:buNone/>
            </a:pPr>
            <a:r>
              <a:rPr lang="en-GB" sz="2400" dirty="0"/>
              <a:t>Harriet owned a building and annex. She leased the annex to Mohammed with an express easement allowing access using an open yard near the main buildings. </a:t>
            </a:r>
          </a:p>
          <a:p>
            <a:pPr marL="0" indent="0">
              <a:buNone/>
            </a:pPr>
            <a:r>
              <a:rPr lang="en-GB" sz="2400" dirty="0"/>
              <a:t>During the course of the lease, Harriet gave Mohammed permission for visitors to pass through the hallway of the main building to get to the annex. </a:t>
            </a:r>
          </a:p>
          <a:p>
            <a:pPr marL="0" indent="0">
              <a:buNone/>
            </a:pPr>
            <a:r>
              <a:rPr lang="en-GB" sz="2400" dirty="0"/>
              <a:t>A new written lease of the annex was subsequently entered into with no mention of the use of the hallway. </a:t>
            </a:r>
          </a:p>
          <a:p>
            <a:pPr marL="0" indent="0">
              <a:buNone/>
            </a:pPr>
            <a:r>
              <a:rPr lang="en-GB" sz="2400" dirty="0"/>
              <a:t>Mohammed claimed he had an easement to use the hallway. </a:t>
            </a:r>
          </a:p>
          <a:p>
            <a:pPr marL="0" indent="0">
              <a:buNone/>
            </a:pPr>
            <a:r>
              <a:rPr lang="en-GB" sz="2400" dirty="0"/>
              <a:t>Would s 62 apply?</a:t>
            </a:r>
          </a:p>
        </p:txBody>
      </p:sp>
    </p:spTree>
    <p:extLst>
      <p:ext uri="{BB962C8B-B14F-4D97-AF65-F5344CB8AC3E}">
        <p14:creationId xmlns:p14="http://schemas.microsoft.com/office/powerpoint/2010/main" val="198716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7388-1730-4BC6-B6F2-1006600D521D}"/>
              </a:ext>
            </a:extLst>
          </p:cNvPr>
          <p:cNvSpPr>
            <a:spLocks noGrp="1"/>
          </p:cNvSpPr>
          <p:nvPr>
            <p:ph type="title"/>
          </p:nvPr>
        </p:nvSpPr>
        <p:spPr>
          <a:xfrm>
            <a:off x="652096" y="201905"/>
            <a:ext cx="8596668" cy="1320800"/>
          </a:xfrm>
        </p:spPr>
        <p:txBody>
          <a:bodyPr/>
          <a:lstStyle/>
          <a:p>
            <a:r>
              <a:rPr lang="en-GB" b="1" dirty="0"/>
              <a:t>Answer – apply the law to the facts </a:t>
            </a:r>
          </a:p>
        </p:txBody>
      </p:sp>
      <p:sp>
        <p:nvSpPr>
          <p:cNvPr id="3" name="Content Placeholder 2">
            <a:extLst>
              <a:ext uri="{FF2B5EF4-FFF2-40B4-BE49-F238E27FC236}">
                <a16:creationId xmlns:a16="http://schemas.microsoft.com/office/drawing/2014/main" id="{CC27A150-56E9-48F9-A5CA-89DCAFD1E1E5}"/>
              </a:ext>
            </a:extLst>
          </p:cNvPr>
          <p:cNvSpPr>
            <a:spLocks noGrp="1"/>
          </p:cNvSpPr>
          <p:nvPr>
            <p:ph idx="1"/>
          </p:nvPr>
        </p:nvSpPr>
        <p:spPr>
          <a:xfrm>
            <a:off x="677334" y="1089127"/>
            <a:ext cx="8596668" cy="4952236"/>
          </a:xfrm>
        </p:spPr>
        <p:txBody>
          <a:bodyPr>
            <a:normAutofit/>
          </a:bodyPr>
          <a:lstStyle/>
          <a:p>
            <a:pPr marL="0" indent="0">
              <a:buNone/>
            </a:pPr>
            <a:r>
              <a:rPr lang="en-GB" dirty="0"/>
              <a:t>(1) The conveyance is the second written lease. </a:t>
            </a:r>
          </a:p>
          <a:p>
            <a:pPr marL="0" indent="0">
              <a:buNone/>
            </a:pPr>
            <a:r>
              <a:rPr lang="en-GB" dirty="0"/>
              <a:t>(2) There was diversity of occupation as the building was occupied by Harriet and the annex was occupied by Mohammed. </a:t>
            </a:r>
          </a:p>
          <a:p>
            <a:pPr marL="0" indent="0">
              <a:buNone/>
            </a:pPr>
            <a:r>
              <a:rPr lang="en-GB" dirty="0"/>
              <a:t>(3) The existing privilege was the permission Harriet gave for Mohammed’s visitors to pass through the hallway of the main building to access the annex. </a:t>
            </a:r>
          </a:p>
          <a:p>
            <a:pPr marL="0" indent="0">
              <a:buNone/>
            </a:pPr>
            <a:r>
              <a:rPr lang="en-GB" dirty="0"/>
              <a:t>(4) The right claimed is a well-established easement meeting the criteria in Re Ellenborough Park. </a:t>
            </a:r>
          </a:p>
          <a:p>
            <a:pPr marL="0" indent="0">
              <a:buNone/>
            </a:pPr>
            <a:r>
              <a:rPr lang="en-GB" dirty="0"/>
              <a:t>On this basis, the permission given by Harriet is uplifted to a full legal easement as a consequence of s 62. </a:t>
            </a:r>
          </a:p>
          <a:p>
            <a:pPr marL="0" indent="0">
              <a:buNone/>
            </a:pPr>
            <a:r>
              <a:rPr lang="en-GB" dirty="0"/>
              <a:t>These were the key facts from Goldberg v Edwards [1950] Ch 247 where the court followed Wright v </a:t>
            </a:r>
            <a:r>
              <a:rPr lang="en-GB" dirty="0" err="1"/>
              <a:t>MacAdam</a:t>
            </a:r>
            <a:r>
              <a:rPr lang="en-GB" dirty="0"/>
              <a:t> and held that an easement had been created.</a:t>
            </a:r>
          </a:p>
        </p:txBody>
      </p:sp>
    </p:spTree>
    <p:extLst>
      <p:ext uri="{BB962C8B-B14F-4D97-AF65-F5344CB8AC3E}">
        <p14:creationId xmlns:p14="http://schemas.microsoft.com/office/powerpoint/2010/main" val="264971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570F-4993-4688-A190-10CD6C927349}"/>
              </a:ext>
            </a:extLst>
          </p:cNvPr>
          <p:cNvSpPr>
            <a:spLocks noGrp="1"/>
          </p:cNvSpPr>
          <p:nvPr>
            <p:ph type="title"/>
          </p:nvPr>
        </p:nvSpPr>
        <p:spPr>
          <a:xfrm>
            <a:off x="613267" y="225203"/>
            <a:ext cx="8596668" cy="729967"/>
          </a:xfrm>
        </p:spPr>
        <p:txBody>
          <a:bodyPr/>
          <a:lstStyle/>
          <a:p>
            <a:r>
              <a:rPr lang="en-GB" b="1" dirty="0"/>
              <a:t>Prescription </a:t>
            </a:r>
          </a:p>
        </p:txBody>
      </p:sp>
      <p:sp>
        <p:nvSpPr>
          <p:cNvPr id="3" name="Content Placeholder 2">
            <a:extLst>
              <a:ext uri="{FF2B5EF4-FFF2-40B4-BE49-F238E27FC236}">
                <a16:creationId xmlns:a16="http://schemas.microsoft.com/office/drawing/2014/main" id="{9D7B335D-FC34-4FE6-864D-2332C654737A}"/>
              </a:ext>
            </a:extLst>
          </p:cNvPr>
          <p:cNvSpPr>
            <a:spLocks noGrp="1"/>
          </p:cNvSpPr>
          <p:nvPr>
            <p:ph idx="1"/>
          </p:nvPr>
        </p:nvSpPr>
        <p:spPr>
          <a:xfrm>
            <a:off x="339530" y="879456"/>
            <a:ext cx="9212164" cy="5753341"/>
          </a:xfrm>
        </p:spPr>
        <p:txBody>
          <a:bodyPr>
            <a:noAutofit/>
          </a:bodyPr>
          <a:lstStyle/>
          <a:p>
            <a:r>
              <a:rPr lang="en-GB" sz="2400" dirty="0"/>
              <a:t>Where the dominant owner can show use of the right for 20 years, the court will uphold the legal right by presuming that it had a lawful origin. A legal easement is created. </a:t>
            </a:r>
          </a:p>
          <a:p>
            <a:r>
              <a:rPr lang="en-GB" sz="2400" dirty="0"/>
              <a:t>There are three types of prescription:</a:t>
            </a:r>
          </a:p>
          <a:p>
            <a:r>
              <a:rPr lang="en-GB" sz="2400" dirty="0"/>
              <a:t>(a) at common law </a:t>
            </a:r>
          </a:p>
          <a:p>
            <a:r>
              <a:rPr lang="en-GB" sz="2400" dirty="0"/>
              <a:t>(b) the doctrine of lost modern grant </a:t>
            </a:r>
          </a:p>
          <a:p>
            <a:r>
              <a:rPr lang="en-GB" sz="2400" dirty="0"/>
              <a:t>(c) the Prescription Act 1832. </a:t>
            </a:r>
          </a:p>
          <a:p>
            <a:r>
              <a:rPr lang="en-GB" sz="2400" dirty="0"/>
              <a:t>Whichever method is relied on it will be necessary to show that the right has been exercised by or on behalf of a fee simple owner against a fee simple owner: </a:t>
            </a:r>
          </a:p>
          <a:p>
            <a:pPr marL="914400" lvl="1" indent="-457200">
              <a:buFont typeface="+mj-lt"/>
              <a:buAutoNum type="arabicPeriod"/>
            </a:pPr>
            <a:r>
              <a:rPr lang="en-GB" sz="2400" dirty="0"/>
              <a:t>As of right; and </a:t>
            </a:r>
          </a:p>
          <a:p>
            <a:pPr marL="914400" lvl="1" indent="-457200">
              <a:buFont typeface="+mj-lt"/>
              <a:buAutoNum type="arabicPeriod"/>
            </a:pPr>
            <a:r>
              <a:rPr lang="en-GB" sz="2400" dirty="0"/>
              <a:t>continuously.</a:t>
            </a:r>
          </a:p>
        </p:txBody>
      </p:sp>
    </p:spTree>
    <p:extLst>
      <p:ext uri="{BB962C8B-B14F-4D97-AF65-F5344CB8AC3E}">
        <p14:creationId xmlns:p14="http://schemas.microsoft.com/office/powerpoint/2010/main" val="97640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6766-38E4-4B0E-94D2-62247356C3AC}"/>
              </a:ext>
            </a:extLst>
          </p:cNvPr>
          <p:cNvSpPr>
            <a:spLocks noGrp="1"/>
          </p:cNvSpPr>
          <p:nvPr>
            <p:ph type="title"/>
          </p:nvPr>
        </p:nvSpPr>
        <p:spPr>
          <a:xfrm>
            <a:off x="566674" y="260148"/>
            <a:ext cx="3463675" cy="1320800"/>
          </a:xfrm>
        </p:spPr>
        <p:txBody>
          <a:bodyPr>
            <a:normAutofit/>
          </a:bodyPr>
          <a:lstStyle/>
          <a:p>
            <a:r>
              <a:rPr lang="en-GB" sz="4000" b="1" dirty="0"/>
              <a:t>As of right</a:t>
            </a:r>
          </a:p>
        </p:txBody>
      </p:sp>
      <p:sp>
        <p:nvSpPr>
          <p:cNvPr id="3" name="Content Placeholder 2">
            <a:extLst>
              <a:ext uri="{FF2B5EF4-FFF2-40B4-BE49-F238E27FC236}">
                <a16:creationId xmlns:a16="http://schemas.microsoft.com/office/drawing/2014/main" id="{DD02B578-98C9-4878-B227-BC3189CE14B6}"/>
              </a:ext>
            </a:extLst>
          </p:cNvPr>
          <p:cNvSpPr>
            <a:spLocks noGrp="1"/>
          </p:cNvSpPr>
          <p:nvPr>
            <p:ph idx="1"/>
          </p:nvPr>
        </p:nvSpPr>
        <p:spPr>
          <a:xfrm>
            <a:off x="362827" y="1053990"/>
            <a:ext cx="8926778" cy="5614723"/>
          </a:xfrm>
        </p:spPr>
        <p:txBody>
          <a:bodyPr>
            <a:normAutofit/>
          </a:bodyPr>
          <a:lstStyle/>
          <a:p>
            <a:r>
              <a:rPr lang="en-GB" dirty="0"/>
              <a:t>The rights must be exercised without force, secrecy or permission: </a:t>
            </a:r>
          </a:p>
          <a:p>
            <a:r>
              <a:rPr lang="en-GB" dirty="0"/>
              <a:t>Without force (</a:t>
            </a:r>
            <a:r>
              <a:rPr lang="en-GB" b="1" dirty="0" err="1">
                <a:solidFill>
                  <a:srgbClr val="7030A0"/>
                </a:solidFill>
              </a:rPr>
              <a:t>nec</a:t>
            </a:r>
            <a:r>
              <a:rPr lang="en-GB" b="1" dirty="0">
                <a:solidFill>
                  <a:srgbClr val="7030A0"/>
                </a:solidFill>
              </a:rPr>
              <a:t> vi</a:t>
            </a:r>
            <a:r>
              <a:rPr lang="en-GB" dirty="0">
                <a:solidFill>
                  <a:srgbClr val="7030A0"/>
                </a:solidFill>
              </a:rPr>
              <a:t>)</a:t>
            </a:r>
            <a:r>
              <a:rPr lang="en-GB" dirty="0"/>
              <a:t> Force would include removal of obstructions or ignoring the protests of the servient owner (whether verbal, in writing or signage). </a:t>
            </a:r>
          </a:p>
          <a:p>
            <a:r>
              <a:rPr lang="en-GB" dirty="0"/>
              <a:t>Without secrecy (</a:t>
            </a:r>
            <a:r>
              <a:rPr lang="en-GB" b="1" dirty="0" err="1">
                <a:solidFill>
                  <a:srgbClr val="7030A0"/>
                </a:solidFill>
              </a:rPr>
              <a:t>nec</a:t>
            </a:r>
            <a:r>
              <a:rPr lang="en-GB" b="1" dirty="0">
                <a:solidFill>
                  <a:srgbClr val="7030A0"/>
                </a:solidFill>
              </a:rPr>
              <a:t> clam</a:t>
            </a:r>
            <a:r>
              <a:rPr lang="en-GB" dirty="0">
                <a:solidFill>
                  <a:srgbClr val="7030A0"/>
                </a:solidFill>
              </a:rPr>
              <a:t>) </a:t>
            </a:r>
            <a:r>
              <a:rPr lang="en-GB" dirty="0"/>
              <a:t>The user must be open and not hidden, such that a ‘reasonable person in the position of the alleged servient owner, diligent in the protection of his interests, would have a reasonable opportunity of discovering the right asserted’. </a:t>
            </a:r>
          </a:p>
          <a:p>
            <a:r>
              <a:rPr lang="en-GB" dirty="0"/>
              <a:t>In Liverpool Corporation v Coghill [1918] 1 Ch 307 Coghill poured borax effluent into the Corporation’s sewers in the dead of night. In law this was held to be secret even though there was no deliberate attempt at concealment. Without permission (</a:t>
            </a:r>
            <a:r>
              <a:rPr lang="en-GB" b="1" dirty="0" err="1">
                <a:solidFill>
                  <a:srgbClr val="7030A0"/>
                </a:solidFill>
              </a:rPr>
              <a:t>nec</a:t>
            </a:r>
            <a:r>
              <a:rPr lang="en-GB" b="1" dirty="0">
                <a:solidFill>
                  <a:srgbClr val="7030A0"/>
                </a:solidFill>
              </a:rPr>
              <a:t> </a:t>
            </a:r>
            <a:r>
              <a:rPr lang="en-GB" b="1" dirty="0" err="1">
                <a:solidFill>
                  <a:srgbClr val="7030A0"/>
                </a:solidFill>
              </a:rPr>
              <a:t>precario</a:t>
            </a:r>
            <a:r>
              <a:rPr lang="en-GB" dirty="0"/>
              <a:t>) Permission can be in writing or oral. Any evidence of payment to the servient landowner indicates that the user is with permission. However, mere toleration without objection will not prevent the acquisition of a prescriptive easement.</a:t>
            </a:r>
          </a:p>
        </p:txBody>
      </p:sp>
    </p:spTree>
    <p:extLst>
      <p:ext uri="{BB962C8B-B14F-4D97-AF65-F5344CB8AC3E}">
        <p14:creationId xmlns:p14="http://schemas.microsoft.com/office/powerpoint/2010/main" val="1123737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08598-4E59-43FA-BEA0-D7752FFA8978}"/>
              </a:ext>
            </a:extLst>
          </p:cNvPr>
          <p:cNvSpPr>
            <a:spLocks noGrp="1"/>
          </p:cNvSpPr>
          <p:nvPr>
            <p:ph type="title"/>
          </p:nvPr>
        </p:nvSpPr>
        <p:spPr>
          <a:xfrm>
            <a:off x="636565" y="370808"/>
            <a:ext cx="8596668" cy="759088"/>
          </a:xfrm>
        </p:spPr>
        <p:txBody>
          <a:bodyPr/>
          <a:lstStyle/>
          <a:p>
            <a:r>
              <a:rPr lang="en-GB" b="1" dirty="0"/>
              <a:t>Exercised continuously</a:t>
            </a:r>
          </a:p>
        </p:txBody>
      </p:sp>
      <p:sp>
        <p:nvSpPr>
          <p:cNvPr id="3" name="Content Placeholder 2">
            <a:extLst>
              <a:ext uri="{FF2B5EF4-FFF2-40B4-BE49-F238E27FC236}">
                <a16:creationId xmlns:a16="http://schemas.microsoft.com/office/drawing/2014/main" id="{4B4190E9-08DA-4DAB-B64F-92F1F7EB6162}"/>
              </a:ext>
            </a:extLst>
          </p:cNvPr>
          <p:cNvSpPr>
            <a:spLocks noGrp="1"/>
          </p:cNvSpPr>
          <p:nvPr>
            <p:ph idx="1"/>
          </p:nvPr>
        </p:nvSpPr>
        <p:spPr>
          <a:xfrm>
            <a:off x="467663" y="1444212"/>
            <a:ext cx="8596668" cy="3880773"/>
          </a:xfrm>
        </p:spPr>
        <p:txBody>
          <a:bodyPr>
            <a:normAutofit/>
          </a:bodyPr>
          <a:lstStyle/>
          <a:p>
            <a:r>
              <a:rPr lang="en-GB" sz="2800" dirty="0"/>
              <a:t>The user can be by a number of freehold owners in succession and may be intermittent in nature.</a:t>
            </a:r>
          </a:p>
          <a:p>
            <a:r>
              <a:rPr lang="en-GB" sz="2800" dirty="0"/>
              <a:t>In Diment v N H Foot [1974] 2 AER 785 use for six to ten occasions over a 35-year period qualified as continuous use. </a:t>
            </a:r>
          </a:p>
          <a:p>
            <a:r>
              <a:rPr lang="en-GB" sz="2800" dirty="0"/>
              <a:t>But Hollins v Verney [1884] use of a right of way on 3 occasions at 12 yearly intervals to cut timber was not sufficiently ‘continuous’</a:t>
            </a:r>
          </a:p>
        </p:txBody>
      </p:sp>
    </p:spTree>
    <p:extLst>
      <p:ext uri="{BB962C8B-B14F-4D97-AF65-F5344CB8AC3E}">
        <p14:creationId xmlns:p14="http://schemas.microsoft.com/office/powerpoint/2010/main" val="2699807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B613-7852-44AC-0602-E5AF48425AFD}"/>
              </a:ext>
            </a:extLst>
          </p:cNvPr>
          <p:cNvSpPr>
            <a:spLocks noGrp="1"/>
          </p:cNvSpPr>
          <p:nvPr>
            <p:ph type="title"/>
          </p:nvPr>
        </p:nvSpPr>
        <p:spPr>
          <a:xfrm>
            <a:off x="589971" y="161136"/>
            <a:ext cx="3562686" cy="776561"/>
          </a:xfrm>
        </p:spPr>
        <p:txBody>
          <a:bodyPr/>
          <a:lstStyle/>
          <a:p>
            <a:r>
              <a:rPr lang="en-GB" b="1" dirty="0"/>
              <a:t>User….</a:t>
            </a:r>
          </a:p>
        </p:txBody>
      </p:sp>
      <p:sp>
        <p:nvSpPr>
          <p:cNvPr id="3" name="Content Placeholder 2">
            <a:extLst>
              <a:ext uri="{FF2B5EF4-FFF2-40B4-BE49-F238E27FC236}">
                <a16:creationId xmlns:a16="http://schemas.microsoft.com/office/drawing/2014/main" id="{87F933FF-48EF-22FA-B432-CAE61315BBFE}"/>
              </a:ext>
            </a:extLst>
          </p:cNvPr>
          <p:cNvSpPr>
            <a:spLocks noGrp="1"/>
          </p:cNvSpPr>
          <p:nvPr>
            <p:ph idx="1"/>
          </p:nvPr>
        </p:nvSpPr>
        <p:spPr>
          <a:xfrm>
            <a:off x="322058" y="874991"/>
            <a:ext cx="9520846" cy="5723832"/>
          </a:xfrm>
        </p:spPr>
        <p:txBody>
          <a:bodyPr>
            <a:normAutofit/>
          </a:bodyPr>
          <a:lstStyle/>
          <a:p>
            <a:r>
              <a:rPr lang="en-GB" sz="2000" dirty="0"/>
              <a:t>Must be user by or on behalf of a fee simple owner of the dominant tenement – because an easement by prescription is perpetual and the only person entitled to accept a perpetual easement is someone with a perpetual interest</a:t>
            </a:r>
          </a:p>
          <a:p>
            <a:r>
              <a:rPr lang="en-GB" sz="2000" dirty="0"/>
              <a:t>User against the fee simple: easement by prescription can be created only against a fee simple owner of the servient tenements. Again, only someone with a perpetual interest can bind themselves by a perpetual easement</a:t>
            </a:r>
          </a:p>
          <a:p>
            <a:pPr marL="0" indent="0">
              <a:buNone/>
            </a:pPr>
            <a:r>
              <a:rPr lang="en-GB" sz="2000" dirty="0" err="1"/>
              <a:t>So.</a:t>
            </a:r>
            <a:r>
              <a:rPr lang="en-GB" sz="2000" dirty="0"/>
              <a:t>.</a:t>
            </a:r>
          </a:p>
          <a:p>
            <a:r>
              <a:rPr lang="en-GB" sz="2000" dirty="0"/>
              <a:t>A tenant cannot acquire a prescriptive easement against their landlord</a:t>
            </a:r>
          </a:p>
          <a:p>
            <a:r>
              <a:rPr lang="en-GB" sz="2000" dirty="0"/>
              <a:t>A landlord cannot acquire a prescriptive easement against their tenant; and</a:t>
            </a:r>
          </a:p>
          <a:p>
            <a:r>
              <a:rPr lang="en-GB" sz="2000" dirty="0"/>
              <a:t>A tenant cannot acquire a prescriptive easement against another tenant of the same landlord</a:t>
            </a:r>
          </a:p>
          <a:p>
            <a:pPr marL="0" indent="0">
              <a:buNone/>
            </a:pPr>
            <a:r>
              <a:rPr lang="en-GB" sz="2000" dirty="0"/>
              <a:t>Because the landlord would have an easement against themselves, which is impossible</a:t>
            </a:r>
            <a:r>
              <a:rPr lang="en-GB" dirty="0"/>
              <a:t>.</a:t>
            </a:r>
          </a:p>
        </p:txBody>
      </p:sp>
    </p:spTree>
    <p:extLst>
      <p:ext uri="{BB962C8B-B14F-4D97-AF65-F5344CB8AC3E}">
        <p14:creationId xmlns:p14="http://schemas.microsoft.com/office/powerpoint/2010/main" val="31290389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1A6F-5339-4B4A-B74B-DB99317FF0B7}"/>
              </a:ext>
            </a:extLst>
          </p:cNvPr>
          <p:cNvSpPr>
            <a:spLocks noGrp="1"/>
          </p:cNvSpPr>
          <p:nvPr>
            <p:ph type="title"/>
          </p:nvPr>
        </p:nvSpPr>
        <p:spPr>
          <a:xfrm>
            <a:off x="516307" y="241540"/>
            <a:ext cx="8596668" cy="1320800"/>
          </a:xfrm>
        </p:spPr>
        <p:txBody>
          <a:bodyPr/>
          <a:lstStyle/>
          <a:p>
            <a:r>
              <a:rPr lang="en-GB" b="1" dirty="0"/>
              <a:t>Prescription at common law</a:t>
            </a:r>
          </a:p>
        </p:txBody>
      </p:sp>
      <p:sp>
        <p:nvSpPr>
          <p:cNvPr id="3" name="Content Placeholder 2">
            <a:extLst>
              <a:ext uri="{FF2B5EF4-FFF2-40B4-BE49-F238E27FC236}">
                <a16:creationId xmlns:a16="http://schemas.microsoft.com/office/drawing/2014/main" id="{F994414E-EA3F-4A4B-B5BF-1723793D0436}"/>
              </a:ext>
            </a:extLst>
          </p:cNvPr>
          <p:cNvSpPr>
            <a:spLocks noGrp="1"/>
          </p:cNvSpPr>
          <p:nvPr>
            <p:ph idx="1"/>
          </p:nvPr>
        </p:nvSpPr>
        <p:spPr>
          <a:xfrm>
            <a:off x="630740" y="1327728"/>
            <a:ext cx="8810294" cy="4962412"/>
          </a:xfrm>
        </p:spPr>
        <p:txBody>
          <a:bodyPr>
            <a:normAutofit/>
          </a:bodyPr>
          <a:lstStyle/>
          <a:p>
            <a:r>
              <a:rPr lang="en-GB" sz="2400" dirty="0"/>
              <a:t>The grant of an easement is presumed if it has been enjoyed continuously as of right since time immemorial, since 1189. </a:t>
            </a:r>
          </a:p>
          <a:p>
            <a:r>
              <a:rPr lang="en-GB" sz="2400" dirty="0"/>
              <a:t>It is presumed that a user for 20 years or more is proof of use since 1189 but this presumption can be rebutted by showing that at some time since 1189:</a:t>
            </a:r>
          </a:p>
          <a:p>
            <a:r>
              <a:rPr lang="en-GB" sz="2400" dirty="0"/>
              <a:t>the right was not exercised </a:t>
            </a:r>
          </a:p>
          <a:p>
            <a:r>
              <a:rPr lang="en-GB" sz="2400" dirty="0"/>
              <a:t>the right could not have been exercised</a:t>
            </a:r>
          </a:p>
          <a:p>
            <a:r>
              <a:rPr lang="en-GB" sz="2400" dirty="0"/>
              <a:t>the dominant and servient tenement were vested in the same owner (unity of seisin).</a:t>
            </a:r>
          </a:p>
          <a:p>
            <a:r>
              <a:rPr lang="en-GB" sz="2400" dirty="0"/>
              <a:t>The presumption is, therefore, fairly simple to rebut.</a:t>
            </a:r>
          </a:p>
        </p:txBody>
      </p:sp>
    </p:spTree>
    <p:extLst>
      <p:ext uri="{BB962C8B-B14F-4D97-AF65-F5344CB8AC3E}">
        <p14:creationId xmlns:p14="http://schemas.microsoft.com/office/powerpoint/2010/main" val="4278393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75325-53DB-446D-8D29-50BC5BD64035}"/>
              </a:ext>
            </a:extLst>
          </p:cNvPr>
          <p:cNvSpPr>
            <a:spLocks noGrp="1"/>
          </p:cNvSpPr>
          <p:nvPr>
            <p:ph type="title"/>
          </p:nvPr>
        </p:nvSpPr>
        <p:spPr>
          <a:xfrm>
            <a:off x="456014" y="242675"/>
            <a:ext cx="8596668" cy="1320800"/>
          </a:xfrm>
        </p:spPr>
        <p:txBody>
          <a:bodyPr/>
          <a:lstStyle/>
          <a:p>
            <a:r>
              <a:rPr lang="en-GB" dirty="0"/>
              <a:t>Prescription under the Doctrine of Lost Modern Grant </a:t>
            </a:r>
          </a:p>
        </p:txBody>
      </p:sp>
      <p:sp>
        <p:nvSpPr>
          <p:cNvPr id="3" name="Content Placeholder 2">
            <a:extLst>
              <a:ext uri="{FF2B5EF4-FFF2-40B4-BE49-F238E27FC236}">
                <a16:creationId xmlns:a16="http://schemas.microsoft.com/office/drawing/2014/main" id="{D38042F4-8C6D-41B7-80DD-EA3730EA56E1}"/>
              </a:ext>
            </a:extLst>
          </p:cNvPr>
          <p:cNvSpPr>
            <a:spLocks noGrp="1"/>
          </p:cNvSpPr>
          <p:nvPr>
            <p:ph idx="1"/>
          </p:nvPr>
        </p:nvSpPr>
        <p:spPr>
          <a:xfrm>
            <a:off x="456014" y="1563475"/>
            <a:ext cx="8596668" cy="3880773"/>
          </a:xfrm>
        </p:spPr>
        <p:txBody>
          <a:bodyPr>
            <a:noAutofit/>
          </a:bodyPr>
          <a:lstStyle/>
          <a:p>
            <a:r>
              <a:rPr lang="en-GB" sz="2400" dirty="0"/>
              <a:t>The grant of an easement is presumed if it has been enjoyed continuously as of right for 20 years or more on the basis that there is a presumption that there was a grant of the right since 1189 but that the grant has been lost. </a:t>
            </a:r>
          </a:p>
          <a:p>
            <a:r>
              <a:rPr lang="en-GB" sz="2400" dirty="0"/>
              <a:t>The doctrine is a total fiction and is a last resort where it is not possible to rely on prescription at common law or under the Prescription Act 1832. </a:t>
            </a:r>
          </a:p>
          <a:p>
            <a:r>
              <a:rPr lang="en-GB" sz="2400" dirty="0"/>
              <a:t>This would be the situation where the dominant and servient tenements have been in common ownership since 1189 or where the user is not next before the action brought (</a:t>
            </a:r>
            <a:r>
              <a:rPr lang="en-GB" sz="2400" dirty="0" err="1"/>
              <a:t>ie</a:t>
            </a:r>
            <a:r>
              <a:rPr lang="en-GB" sz="2400" dirty="0"/>
              <a:t> there is a gap in use exceeding one year)</a:t>
            </a:r>
          </a:p>
        </p:txBody>
      </p:sp>
    </p:spTree>
    <p:extLst>
      <p:ext uri="{BB962C8B-B14F-4D97-AF65-F5344CB8AC3E}">
        <p14:creationId xmlns:p14="http://schemas.microsoft.com/office/powerpoint/2010/main" val="2077756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11063-291A-4D72-A483-A5676178FB52}"/>
              </a:ext>
            </a:extLst>
          </p:cNvPr>
          <p:cNvSpPr>
            <a:spLocks noGrp="1"/>
          </p:cNvSpPr>
          <p:nvPr>
            <p:ph type="title"/>
          </p:nvPr>
        </p:nvSpPr>
        <p:spPr>
          <a:xfrm>
            <a:off x="161544" y="138986"/>
            <a:ext cx="10126894" cy="792667"/>
          </a:xfrm>
        </p:spPr>
        <p:txBody>
          <a:bodyPr/>
          <a:lstStyle/>
          <a:p>
            <a:r>
              <a:rPr lang="en-GB" b="1" dirty="0"/>
              <a:t>Prescription under the Prescription Act 1832</a:t>
            </a:r>
          </a:p>
        </p:txBody>
      </p:sp>
      <p:sp>
        <p:nvSpPr>
          <p:cNvPr id="3" name="Content Placeholder 2">
            <a:extLst>
              <a:ext uri="{FF2B5EF4-FFF2-40B4-BE49-F238E27FC236}">
                <a16:creationId xmlns:a16="http://schemas.microsoft.com/office/drawing/2014/main" id="{366B9D0C-60C9-4318-A3B1-5E51F7F634C4}"/>
              </a:ext>
            </a:extLst>
          </p:cNvPr>
          <p:cNvSpPr>
            <a:spLocks noGrp="1"/>
          </p:cNvSpPr>
          <p:nvPr>
            <p:ph idx="1"/>
          </p:nvPr>
        </p:nvSpPr>
        <p:spPr>
          <a:xfrm>
            <a:off x="317406" y="931653"/>
            <a:ext cx="9392714" cy="4944939"/>
          </a:xfrm>
        </p:spPr>
        <p:txBody>
          <a:bodyPr>
            <a:normAutofit/>
          </a:bodyPr>
          <a:lstStyle/>
          <a:p>
            <a:r>
              <a:rPr lang="en-GB" sz="2000" dirty="0"/>
              <a:t>If the dominant owner can show user as of right for 20 years then they will obtain a prescriptive easement even though the user clearly commenced sometime after 1189 (s 2 Prescription Act 1832). </a:t>
            </a:r>
          </a:p>
          <a:p>
            <a:r>
              <a:rPr lang="en-GB" sz="2000" dirty="0"/>
              <a:t>The claimant must prove uninterrupted enjoyment for a period of at least 20 years which immediately precedes and which terminates in an action (s 4 Prescription Act 1832). </a:t>
            </a:r>
          </a:p>
          <a:p>
            <a:r>
              <a:rPr lang="en-GB" sz="2000" dirty="0"/>
              <a:t>The period of 20 years is counted backwards from the date of the action. Short interruptions to the user are permitted. Any interruption in use lasting a year or more stops time running. The claimant would then have to restart the 20-year period. (If there is an interruption for more than one year, the doctrine of lost modern grant may assist.)</a:t>
            </a:r>
          </a:p>
          <a:p>
            <a:r>
              <a:rPr lang="en-GB" sz="2000" b="1" dirty="0"/>
              <a:t>40 years’ user: </a:t>
            </a:r>
            <a:r>
              <a:rPr lang="en-GB" sz="2000" dirty="0"/>
              <a:t>If a claimant relies upon 40 years user their right is deemed to be absolute and indefeasible unless the right was enjoyed by some </a:t>
            </a:r>
            <a:r>
              <a:rPr lang="en-GB" sz="2000" dirty="0" err="1"/>
              <a:t>consdent</a:t>
            </a:r>
            <a:r>
              <a:rPr lang="en-GB" sz="2000" dirty="0"/>
              <a:t> or agreement expressly given by deed or in writing</a:t>
            </a:r>
            <a:r>
              <a:rPr lang="en-GB" sz="2000" b="1" dirty="0"/>
              <a:t> </a:t>
            </a:r>
          </a:p>
        </p:txBody>
      </p:sp>
    </p:spTree>
    <p:extLst>
      <p:ext uri="{BB962C8B-B14F-4D97-AF65-F5344CB8AC3E}">
        <p14:creationId xmlns:p14="http://schemas.microsoft.com/office/powerpoint/2010/main" val="2582751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A4DC-BE76-4471-A0E1-F5BCCBA499FA}"/>
              </a:ext>
            </a:extLst>
          </p:cNvPr>
          <p:cNvSpPr>
            <a:spLocks noGrp="1"/>
          </p:cNvSpPr>
          <p:nvPr>
            <p:ph type="title"/>
          </p:nvPr>
        </p:nvSpPr>
        <p:spPr>
          <a:xfrm>
            <a:off x="660081" y="201283"/>
            <a:ext cx="8596668" cy="701615"/>
          </a:xfrm>
        </p:spPr>
        <p:txBody>
          <a:bodyPr/>
          <a:lstStyle/>
          <a:p>
            <a:r>
              <a:rPr lang="en-GB" b="1" dirty="0"/>
              <a:t>Example: </a:t>
            </a:r>
          </a:p>
        </p:txBody>
      </p:sp>
      <p:sp>
        <p:nvSpPr>
          <p:cNvPr id="3" name="Content Placeholder 2">
            <a:extLst>
              <a:ext uri="{FF2B5EF4-FFF2-40B4-BE49-F238E27FC236}">
                <a16:creationId xmlns:a16="http://schemas.microsoft.com/office/drawing/2014/main" id="{524D286C-C9E8-4682-81FB-C94940DEDF6C}"/>
              </a:ext>
            </a:extLst>
          </p:cNvPr>
          <p:cNvSpPr>
            <a:spLocks noGrp="1"/>
          </p:cNvSpPr>
          <p:nvPr>
            <p:ph idx="1"/>
          </p:nvPr>
        </p:nvSpPr>
        <p:spPr>
          <a:xfrm>
            <a:off x="464549" y="1458974"/>
            <a:ext cx="9208538" cy="5091351"/>
          </a:xfrm>
        </p:spPr>
        <p:txBody>
          <a:bodyPr>
            <a:noAutofit/>
          </a:bodyPr>
          <a:lstStyle/>
          <a:p>
            <a:pPr marL="0" indent="0">
              <a:buNone/>
            </a:pPr>
            <a:r>
              <a:rPr lang="en-GB" sz="2400" dirty="0"/>
              <a:t>In 1990, Jenny purchased 3 Lavender Lane (‘the Property’). </a:t>
            </a:r>
          </a:p>
          <a:p>
            <a:pPr marL="0" indent="0">
              <a:buNone/>
            </a:pPr>
            <a:r>
              <a:rPr lang="en-GB" sz="2400" dirty="0"/>
              <a:t>The Property was a newly built house forming part of a residential development from land acquired from a local farmer. </a:t>
            </a:r>
          </a:p>
          <a:p>
            <a:pPr marL="0" indent="0">
              <a:buNone/>
            </a:pPr>
            <a:r>
              <a:rPr lang="en-GB" sz="2400" dirty="0"/>
              <a:t>Jenny immediately built a large conservatory on the back of the Property. </a:t>
            </a:r>
          </a:p>
          <a:p>
            <a:pPr marL="0" indent="0">
              <a:buNone/>
            </a:pPr>
            <a:r>
              <a:rPr lang="en-GB" sz="2400" dirty="0"/>
              <a:t>Jenny has discovered that her neighbour, Peter, who owns 5 Lavender Lane is planning to build a large two-storey extension to the rear of his house which would significantly block the light to Jenny’s conservatory. </a:t>
            </a:r>
          </a:p>
          <a:p>
            <a:pPr marL="0" indent="0">
              <a:buNone/>
            </a:pPr>
            <a:r>
              <a:rPr lang="en-GB" sz="2400" dirty="0"/>
              <a:t>Does Jenny have a prescriptive right to light?</a:t>
            </a:r>
          </a:p>
        </p:txBody>
      </p:sp>
    </p:spTree>
    <p:extLst>
      <p:ext uri="{BB962C8B-B14F-4D97-AF65-F5344CB8AC3E}">
        <p14:creationId xmlns:p14="http://schemas.microsoft.com/office/powerpoint/2010/main" val="2386148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7B14-E253-48C3-8703-E881469DC533}"/>
              </a:ext>
            </a:extLst>
          </p:cNvPr>
          <p:cNvSpPr>
            <a:spLocks noGrp="1"/>
          </p:cNvSpPr>
          <p:nvPr>
            <p:ph type="title"/>
          </p:nvPr>
        </p:nvSpPr>
        <p:spPr>
          <a:xfrm>
            <a:off x="435794" y="167813"/>
            <a:ext cx="8596668" cy="855855"/>
          </a:xfrm>
        </p:spPr>
        <p:txBody>
          <a:bodyPr/>
          <a:lstStyle/>
          <a:p>
            <a:r>
              <a:rPr lang="en-GB" b="1" dirty="0"/>
              <a:t>Answer – apply the law to the facts </a:t>
            </a:r>
          </a:p>
        </p:txBody>
      </p:sp>
      <p:sp>
        <p:nvSpPr>
          <p:cNvPr id="3" name="Content Placeholder 2">
            <a:extLst>
              <a:ext uri="{FF2B5EF4-FFF2-40B4-BE49-F238E27FC236}">
                <a16:creationId xmlns:a16="http://schemas.microsoft.com/office/drawing/2014/main" id="{F7E65009-ACF9-4CAE-8904-ADF17E27628F}"/>
              </a:ext>
            </a:extLst>
          </p:cNvPr>
          <p:cNvSpPr>
            <a:spLocks noGrp="1"/>
          </p:cNvSpPr>
          <p:nvPr>
            <p:ph idx="1"/>
          </p:nvPr>
        </p:nvSpPr>
        <p:spPr>
          <a:xfrm>
            <a:off x="315023" y="890515"/>
            <a:ext cx="9530591" cy="5562043"/>
          </a:xfrm>
        </p:spPr>
        <p:txBody>
          <a:bodyPr>
            <a:noAutofit/>
          </a:bodyPr>
          <a:lstStyle/>
          <a:p>
            <a:r>
              <a:rPr lang="en-GB" sz="2000" dirty="0"/>
              <a:t>There is no general right to light, but the right claimed here is via a defined aperture, the conservatory. </a:t>
            </a:r>
          </a:p>
          <a:p>
            <a:r>
              <a:rPr lang="en-GB" sz="2000" dirty="0"/>
              <a:t>Conservatories require a great deal of natural light for their use and, therefore, Jenny should have no difficulty in demonstrating that Peter’s proposed extension would infringe her right to light. </a:t>
            </a:r>
          </a:p>
          <a:p>
            <a:r>
              <a:rPr lang="en-GB" sz="2000" dirty="0"/>
              <a:t>Jenny constructed the conservatory in 1990 which would mean the right has been exercised for more than 20 years. </a:t>
            </a:r>
          </a:p>
          <a:p>
            <a:r>
              <a:rPr lang="en-GB" sz="2000" dirty="0"/>
              <a:t>There is nothing in the facts to suggest that there has been any break in the continuity of the right or that the right has been exercised with force, secrecy or permission. </a:t>
            </a:r>
          </a:p>
          <a:p>
            <a:r>
              <a:rPr lang="en-GB" sz="2000" dirty="0"/>
              <a:t>A claim for prescription via common law will fail on the basis that until 1990 the land was in one common ownership and, therefore, cannot have been exercised as an easement since time immemorial. </a:t>
            </a:r>
          </a:p>
          <a:p>
            <a:r>
              <a:rPr lang="en-GB" sz="2000" dirty="0"/>
              <a:t>Jenny can base her claim either using the Prescription Act or the doctrine of lost modern grant on the basis of over 20 years use.</a:t>
            </a:r>
          </a:p>
        </p:txBody>
      </p:sp>
    </p:spTree>
    <p:extLst>
      <p:ext uri="{BB962C8B-B14F-4D97-AF65-F5344CB8AC3E}">
        <p14:creationId xmlns:p14="http://schemas.microsoft.com/office/powerpoint/2010/main" val="1686068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FACD4-BE2B-2A16-106A-AB1CD4481173}"/>
              </a:ext>
            </a:extLst>
          </p:cNvPr>
          <p:cNvSpPr>
            <a:spLocks noGrp="1"/>
          </p:cNvSpPr>
          <p:nvPr>
            <p:ph type="title"/>
          </p:nvPr>
        </p:nvSpPr>
        <p:spPr>
          <a:xfrm>
            <a:off x="619092" y="271796"/>
            <a:ext cx="8596668" cy="712494"/>
          </a:xfrm>
        </p:spPr>
        <p:txBody>
          <a:bodyPr/>
          <a:lstStyle/>
          <a:p>
            <a:r>
              <a:rPr lang="en-GB" b="1" dirty="0"/>
              <a:t>Easements of Light</a:t>
            </a:r>
          </a:p>
        </p:txBody>
      </p:sp>
      <p:sp>
        <p:nvSpPr>
          <p:cNvPr id="3" name="Content Placeholder 2">
            <a:extLst>
              <a:ext uri="{FF2B5EF4-FFF2-40B4-BE49-F238E27FC236}">
                <a16:creationId xmlns:a16="http://schemas.microsoft.com/office/drawing/2014/main" id="{C92DFA15-2326-3E7C-B0DF-D81BBDD737AD}"/>
              </a:ext>
            </a:extLst>
          </p:cNvPr>
          <p:cNvSpPr>
            <a:spLocks noGrp="1"/>
          </p:cNvSpPr>
          <p:nvPr>
            <p:ph idx="1"/>
          </p:nvPr>
        </p:nvSpPr>
        <p:spPr>
          <a:xfrm>
            <a:off x="399237" y="984290"/>
            <a:ext cx="9314105" cy="5160435"/>
          </a:xfrm>
        </p:spPr>
        <p:txBody>
          <a:bodyPr>
            <a:normAutofit fontScale="92500"/>
          </a:bodyPr>
          <a:lstStyle/>
          <a:p>
            <a:pPr fontAlgn="auto"/>
            <a:r>
              <a:rPr lang="en-GB" sz="2400" b="1" dirty="0"/>
              <a:t>s3</a:t>
            </a:r>
            <a:r>
              <a:rPr lang="en-GB" sz="2400" dirty="0"/>
              <a:t> provides that, if the use of light to a building is enjoyed for </a:t>
            </a:r>
            <a:r>
              <a:rPr lang="en-GB" sz="2400" b="1" dirty="0"/>
              <a:t>20 years without interruption</a:t>
            </a:r>
            <a:r>
              <a:rPr lang="en-GB" sz="2400" dirty="0"/>
              <a:t>, the right to light is deemed absolute and indefeasible unless it was enjoyed by some consent given for that use by deed or in writing.</a:t>
            </a:r>
          </a:p>
          <a:p>
            <a:pPr fontAlgn="auto"/>
            <a:r>
              <a:rPr lang="en-GB" sz="2400" dirty="0"/>
              <a:t>For easements of light the following common law requirements do not need to be complied with:</a:t>
            </a:r>
          </a:p>
          <a:p>
            <a:pPr fontAlgn="auto"/>
            <a:r>
              <a:rPr lang="en-GB" sz="2400" dirty="0"/>
              <a:t>the user need not be against a fee simple owner;</a:t>
            </a:r>
          </a:p>
          <a:p>
            <a:pPr fontAlgn="auto"/>
            <a:r>
              <a:rPr lang="en-GB" sz="2400" dirty="0"/>
              <a:t>the user need not be by or on behalf of a fee simple owner; and</a:t>
            </a:r>
          </a:p>
          <a:p>
            <a:pPr fontAlgn="auto"/>
            <a:r>
              <a:rPr lang="en-GB" sz="2400" dirty="0"/>
              <a:t>the user need not be as of right, although a written permission would defeat the claim.</a:t>
            </a:r>
          </a:p>
          <a:p>
            <a:pPr fontAlgn="auto"/>
            <a:r>
              <a:rPr lang="en-GB" sz="2400" dirty="0"/>
              <a:t>A period of unity of possession during the period of use will </a:t>
            </a:r>
            <a:r>
              <a:rPr lang="en-GB" sz="2400" b="1" dirty="0"/>
              <a:t>not </a:t>
            </a:r>
            <a:r>
              <a:rPr lang="en-GB" sz="2400" dirty="0"/>
              <a:t>defeat a claim, but merely cause a suspension in the running of the period. </a:t>
            </a:r>
          </a:p>
          <a:p>
            <a:endParaRPr lang="en-GB" dirty="0"/>
          </a:p>
        </p:txBody>
      </p:sp>
    </p:spTree>
    <p:extLst>
      <p:ext uri="{BB962C8B-B14F-4D97-AF65-F5344CB8AC3E}">
        <p14:creationId xmlns:p14="http://schemas.microsoft.com/office/powerpoint/2010/main" val="35952901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F604-B96E-D5AA-30DE-924541300348}"/>
              </a:ext>
            </a:extLst>
          </p:cNvPr>
          <p:cNvSpPr>
            <a:spLocks noGrp="1"/>
          </p:cNvSpPr>
          <p:nvPr>
            <p:ph type="title"/>
          </p:nvPr>
        </p:nvSpPr>
        <p:spPr>
          <a:xfrm>
            <a:off x="320776" y="218536"/>
            <a:ext cx="8596668" cy="863924"/>
          </a:xfrm>
        </p:spPr>
        <p:txBody>
          <a:bodyPr/>
          <a:lstStyle/>
          <a:p>
            <a:r>
              <a:rPr lang="en-GB" b="1" dirty="0"/>
              <a:t>Rights of Light Act 1959</a:t>
            </a:r>
          </a:p>
        </p:txBody>
      </p:sp>
      <p:sp>
        <p:nvSpPr>
          <p:cNvPr id="3" name="Content Placeholder 2">
            <a:extLst>
              <a:ext uri="{FF2B5EF4-FFF2-40B4-BE49-F238E27FC236}">
                <a16:creationId xmlns:a16="http://schemas.microsoft.com/office/drawing/2014/main" id="{FC575DFC-1DE4-36DB-B536-CD7EB10E95F7}"/>
              </a:ext>
            </a:extLst>
          </p:cNvPr>
          <p:cNvSpPr>
            <a:spLocks noGrp="1"/>
          </p:cNvSpPr>
          <p:nvPr>
            <p:ph idx="1"/>
          </p:nvPr>
        </p:nvSpPr>
        <p:spPr>
          <a:xfrm>
            <a:off x="411399" y="1134218"/>
            <a:ext cx="9296194" cy="3880773"/>
          </a:xfrm>
        </p:spPr>
        <p:txBody>
          <a:bodyPr>
            <a:noAutofit/>
          </a:bodyPr>
          <a:lstStyle/>
          <a:p>
            <a:r>
              <a:rPr lang="en-GB" sz="2400" dirty="0"/>
              <a:t>In order to prevent a neighbour acquiring a prescriptive right to light over their land, a landowner could erect a hoarding such as a board or fence or other barrier to interrupt the prescription period. </a:t>
            </a:r>
          </a:p>
          <a:p>
            <a:r>
              <a:rPr lang="en-GB" sz="2400" dirty="0"/>
              <a:t>This is difficult and inconvenient, so the </a:t>
            </a:r>
            <a:r>
              <a:rPr lang="en-GB" sz="2400" b="1" dirty="0"/>
              <a:t>Rights of Light Act 1959</a:t>
            </a:r>
            <a:r>
              <a:rPr lang="en-GB" sz="2400" dirty="0"/>
              <a:t> provides that a servient owner may provide a notional obstruction instead. </a:t>
            </a:r>
          </a:p>
          <a:p>
            <a:r>
              <a:rPr lang="en-GB" sz="2400" dirty="0"/>
              <a:t>The servient owner can register as a local land charge a notice identifying the dominant and servient tenements, and specifying the size and position of the notional obstruction. </a:t>
            </a:r>
          </a:p>
          <a:p>
            <a:r>
              <a:rPr lang="en-GB" sz="2400" dirty="0"/>
              <a:t>This notice takes effect as an obstruction known to all concerned.</a:t>
            </a:r>
          </a:p>
        </p:txBody>
      </p:sp>
    </p:spTree>
    <p:extLst>
      <p:ext uri="{BB962C8B-B14F-4D97-AF65-F5344CB8AC3E}">
        <p14:creationId xmlns:p14="http://schemas.microsoft.com/office/powerpoint/2010/main" val="37771243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0AD8-D047-1942-7E34-C86A183239B6}"/>
              </a:ext>
            </a:extLst>
          </p:cNvPr>
          <p:cNvSpPr>
            <a:spLocks noGrp="1"/>
          </p:cNvSpPr>
          <p:nvPr>
            <p:ph type="title"/>
          </p:nvPr>
        </p:nvSpPr>
        <p:spPr>
          <a:xfrm>
            <a:off x="485135" y="242675"/>
            <a:ext cx="8596668" cy="712494"/>
          </a:xfrm>
        </p:spPr>
        <p:txBody>
          <a:bodyPr/>
          <a:lstStyle/>
          <a:p>
            <a:r>
              <a:rPr lang="en-GB" b="1" dirty="0"/>
              <a:t>Reservation of an Easement</a:t>
            </a:r>
          </a:p>
        </p:txBody>
      </p:sp>
      <p:sp>
        <p:nvSpPr>
          <p:cNvPr id="3" name="Content Placeholder 2">
            <a:extLst>
              <a:ext uri="{FF2B5EF4-FFF2-40B4-BE49-F238E27FC236}">
                <a16:creationId xmlns:a16="http://schemas.microsoft.com/office/drawing/2014/main" id="{40D86EB6-177B-8C01-DBD1-46B10765347F}"/>
              </a:ext>
            </a:extLst>
          </p:cNvPr>
          <p:cNvSpPr>
            <a:spLocks noGrp="1"/>
          </p:cNvSpPr>
          <p:nvPr>
            <p:ph idx="1"/>
          </p:nvPr>
        </p:nvSpPr>
        <p:spPr>
          <a:xfrm>
            <a:off x="391948" y="955169"/>
            <a:ext cx="9608210" cy="5572152"/>
          </a:xfrm>
        </p:spPr>
        <p:txBody>
          <a:bodyPr>
            <a:normAutofit/>
          </a:bodyPr>
          <a:lstStyle/>
          <a:p>
            <a:r>
              <a:rPr lang="en-GB" sz="2400" dirty="0"/>
              <a:t>Express: An express reservation typically arises where a person sells a part of their land and reserves rights over the part they have sold. An express reservation must be clear – any ambiguity will be construed in favour of the buyer and against the person wishing to reserve the rights.</a:t>
            </a:r>
          </a:p>
          <a:p>
            <a:r>
              <a:rPr lang="en-GB" sz="2400" dirty="0"/>
              <a:t>Implied by necessity: “Necessity” is very strict, so any right claimed under it must be essential. If there was another access to Little </a:t>
            </a:r>
            <a:r>
              <a:rPr lang="en-GB" sz="2400" dirty="0" err="1"/>
              <a:t>Blackacre</a:t>
            </a:r>
            <a:r>
              <a:rPr lang="en-GB" sz="2400" dirty="0"/>
              <a:t>, no matter how inconvenient or distant, there would be no implied easement. The land must be completely landlocked. Burden of proof is on the ‘</a:t>
            </a:r>
            <a:r>
              <a:rPr lang="en-GB" sz="2400" dirty="0" err="1"/>
              <a:t>reserver</a:t>
            </a:r>
            <a:r>
              <a:rPr lang="en-GB" sz="2400" dirty="0"/>
              <a:t>’ </a:t>
            </a:r>
          </a:p>
          <a:p>
            <a:r>
              <a:rPr lang="en-GB" sz="2400" dirty="0"/>
              <a:t>Implied by common intention: In rare cases, the reservation of an easement will be implied to give effect to the common intention of the parties. Burden of proof on the ‘</a:t>
            </a:r>
            <a:r>
              <a:rPr lang="en-GB" sz="2400" dirty="0" err="1"/>
              <a:t>reserver</a:t>
            </a:r>
            <a:r>
              <a:rPr lang="en-GB" sz="2400" dirty="0"/>
              <a:t>’.</a:t>
            </a:r>
          </a:p>
          <a:p>
            <a:endParaRPr lang="en-GB" dirty="0"/>
          </a:p>
        </p:txBody>
      </p:sp>
    </p:spTree>
    <p:extLst>
      <p:ext uri="{BB962C8B-B14F-4D97-AF65-F5344CB8AC3E}">
        <p14:creationId xmlns:p14="http://schemas.microsoft.com/office/powerpoint/2010/main" val="17335178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8E74-9486-E267-F8C0-D7CE65821013}"/>
              </a:ext>
            </a:extLst>
          </p:cNvPr>
          <p:cNvSpPr>
            <a:spLocks noGrp="1"/>
          </p:cNvSpPr>
          <p:nvPr>
            <p:ph type="title"/>
          </p:nvPr>
        </p:nvSpPr>
        <p:spPr>
          <a:xfrm>
            <a:off x="531729" y="312566"/>
            <a:ext cx="8596668" cy="858099"/>
          </a:xfrm>
        </p:spPr>
        <p:txBody>
          <a:bodyPr/>
          <a:lstStyle/>
          <a:p>
            <a:r>
              <a:rPr lang="en-GB" b="1" dirty="0"/>
              <a:t>Legal and Equitable Easements</a:t>
            </a:r>
          </a:p>
        </p:txBody>
      </p:sp>
      <p:sp>
        <p:nvSpPr>
          <p:cNvPr id="3" name="Content Placeholder 2">
            <a:extLst>
              <a:ext uri="{FF2B5EF4-FFF2-40B4-BE49-F238E27FC236}">
                <a16:creationId xmlns:a16="http://schemas.microsoft.com/office/drawing/2014/main" id="{183379A2-C375-24A4-508B-DB5C0B7A0822}"/>
              </a:ext>
            </a:extLst>
          </p:cNvPr>
          <p:cNvSpPr>
            <a:spLocks noGrp="1"/>
          </p:cNvSpPr>
          <p:nvPr>
            <p:ph idx="1"/>
          </p:nvPr>
        </p:nvSpPr>
        <p:spPr>
          <a:xfrm>
            <a:off x="444365" y="1048166"/>
            <a:ext cx="9520847" cy="5620547"/>
          </a:xfrm>
        </p:spPr>
        <p:txBody>
          <a:bodyPr>
            <a:normAutofit fontScale="92500" lnSpcReduction="20000"/>
          </a:bodyPr>
          <a:lstStyle/>
          <a:p>
            <a:r>
              <a:rPr lang="en-GB" dirty="0"/>
              <a:t>Easements and profits </a:t>
            </a:r>
            <a:r>
              <a:rPr lang="en-GB" i="1" dirty="0"/>
              <a:t>à prendre</a:t>
            </a:r>
            <a:r>
              <a:rPr lang="en-GB" dirty="0"/>
              <a:t> are capable of being legal interests (</a:t>
            </a:r>
            <a:r>
              <a:rPr lang="en-GB" b="1" dirty="0"/>
              <a:t>s1(2)</a:t>
            </a:r>
            <a:r>
              <a:rPr lang="en-GB" dirty="0"/>
              <a:t>(a) LPA 1925) but, equally, they can exist in equity. </a:t>
            </a:r>
          </a:p>
          <a:p>
            <a:r>
              <a:rPr lang="en-GB" dirty="0"/>
              <a:t>To be legal must be equivalent to a fee simple absolute in possession or a term of years absolute and created by deed.</a:t>
            </a:r>
          </a:p>
          <a:p>
            <a:r>
              <a:rPr lang="en-GB" dirty="0"/>
              <a:t>An easement or profit </a:t>
            </a:r>
            <a:r>
              <a:rPr lang="en-GB" b="1" dirty="0"/>
              <a:t>for life = equitable</a:t>
            </a:r>
          </a:p>
          <a:p>
            <a:r>
              <a:rPr lang="en-GB" dirty="0"/>
              <a:t>An easement or profit not created by deed = </a:t>
            </a:r>
            <a:r>
              <a:rPr lang="en-GB" b="1" dirty="0"/>
              <a:t>equitable (s 52 LPA 1925</a:t>
            </a:r>
            <a:r>
              <a:rPr lang="en-GB" dirty="0"/>
              <a:t>).</a:t>
            </a:r>
          </a:p>
          <a:p>
            <a:r>
              <a:rPr lang="en-GB" dirty="0"/>
              <a:t>In unregistered land, legal easements, bind the world. </a:t>
            </a:r>
          </a:p>
          <a:p>
            <a:r>
              <a:rPr lang="en-GB" dirty="0"/>
              <a:t>In registered land, the express grant or reservation of a legal easement </a:t>
            </a:r>
            <a:r>
              <a:rPr lang="en-GB" b="1" dirty="0"/>
              <a:t>must be registered </a:t>
            </a:r>
            <a:r>
              <a:rPr lang="en-GB" dirty="0"/>
              <a:t>in order to be legal (</a:t>
            </a:r>
            <a:r>
              <a:rPr lang="en-GB" b="1" dirty="0"/>
              <a:t>s27 Land Registration Act 2002 (LRA 2002)</a:t>
            </a:r>
            <a:r>
              <a:rPr lang="en-GB" dirty="0"/>
              <a:t>). Legal easements in registered land that are not granted or reserved expressly (i.e. easements created under </a:t>
            </a:r>
            <a:r>
              <a:rPr lang="en-GB" b="1" i="1" dirty="0"/>
              <a:t>Wheeldon v Burrows [1879]</a:t>
            </a:r>
            <a:r>
              <a:rPr lang="en-GB" dirty="0"/>
              <a:t>, by common intention or necessity, under</a:t>
            </a:r>
            <a:r>
              <a:rPr lang="en-GB" b="1" dirty="0"/>
              <a:t> s62 LPA 1925</a:t>
            </a:r>
            <a:r>
              <a:rPr lang="en-GB" dirty="0"/>
              <a:t>, by prescription or implied reservation through necessity or intention) are interests that override under </a:t>
            </a:r>
            <a:r>
              <a:rPr lang="en-GB" b="1" dirty="0"/>
              <a:t>para 3 Sch 3 LRA 2002</a:t>
            </a:r>
            <a:r>
              <a:rPr lang="en-GB" dirty="0"/>
              <a:t>, provided </a:t>
            </a:r>
            <a:r>
              <a:rPr lang="en-GB" b="1" dirty="0"/>
              <a:t>either</a:t>
            </a:r>
            <a:r>
              <a:rPr lang="en-GB" dirty="0"/>
              <a:t>:</a:t>
            </a:r>
          </a:p>
          <a:p>
            <a:pPr fontAlgn="auto"/>
            <a:r>
              <a:rPr lang="en-GB" dirty="0"/>
              <a:t>that the transferee of the land knew about the easement; </a:t>
            </a:r>
            <a:r>
              <a:rPr lang="en-GB" b="1" dirty="0"/>
              <a:t>or</a:t>
            </a:r>
            <a:endParaRPr lang="en-GB" dirty="0"/>
          </a:p>
          <a:p>
            <a:pPr fontAlgn="auto"/>
            <a:r>
              <a:rPr lang="en-GB" dirty="0"/>
              <a:t>the easement would have been obvious to the transferee on a reasonably careful inspection of the land; </a:t>
            </a:r>
            <a:r>
              <a:rPr lang="en-GB" b="1" dirty="0"/>
              <a:t>or</a:t>
            </a:r>
            <a:endParaRPr lang="en-GB" dirty="0"/>
          </a:p>
          <a:p>
            <a:pPr fontAlgn="auto"/>
            <a:r>
              <a:rPr lang="en-GB" dirty="0"/>
              <a:t>the easement had been used in the year before the disposition; </a:t>
            </a:r>
            <a:r>
              <a:rPr lang="en-GB" b="1" dirty="0"/>
              <a:t>or</a:t>
            </a:r>
            <a:endParaRPr lang="en-GB" dirty="0"/>
          </a:p>
          <a:p>
            <a:pPr fontAlgn="auto"/>
            <a:r>
              <a:rPr lang="en-GB" dirty="0"/>
              <a:t>the easement is registered under the </a:t>
            </a:r>
            <a:r>
              <a:rPr lang="en-GB" b="1" dirty="0"/>
              <a:t>Commons Registration Act 1965</a:t>
            </a:r>
            <a:r>
              <a:rPr lang="en-GB" dirty="0"/>
              <a:t>.</a:t>
            </a:r>
          </a:p>
          <a:p>
            <a:pPr fontAlgn="auto"/>
            <a:r>
              <a:rPr lang="en-GB" dirty="0"/>
              <a:t>This means that an implied legal easement in registered land is an interest that overrides only if one of the conditions under </a:t>
            </a:r>
            <a:r>
              <a:rPr lang="en-GB" b="1" dirty="0"/>
              <a:t>para 3 Sch 3 LRA 2002</a:t>
            </a:r>
            <a:r>
              <a:rPr lang="en-GB" dirty="0"/>
              <a:t> is met.</a:t>
            </a:r>
          </a:p>
          <a:p>
            <a:endParaRPr lang="en-GB" dirty="0"/>
          </a:p>
        </p:txBody>
      </p:sp>
    </p:spTree>
    <p:extLst>
      <p:ext uri="{BB962C8B-B14F-4D97-AF65-F5344CB8AC3E}">
        <p14:creationId xmlns:p14="http://schemas.microsoft.com/office/powerpoint/2010/main" val="18664365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84BB1-5BD1-14E9-E642-AD9E8DDD717D}"/>
              </a:ext>
            </a:extLst>
          </p:cNvPr>
          <p:cNvSpPr>
            <a:spLocks noGrp="1"/>
          </p:cNvSpPr>
          <p:nvPr>
            <p:ph type="title"/>
          </p:nvPr>
        </p:nvSpPr>
        <p:spPr>
          <a:xfrm>
            <a:off x="579567" y="253041"/>
            <a:ext cx="8596668" cy="908650"/>
          </a:xfrm>
        </p:spPr>
        <p:txBody>
          <a:bodyPr>
            <a:normAutofit/>
          </a:bodyPr>
          <a:lstStyle/>
          <a:p>
            <a:r>
              <a:rPr lang="en-GB" sz="4000" b="1" dirty="0"/>
              <a:t>Protecting Easements</a:t>
            </a:r>
          </a:p>
        </p:txBody>
      </p:sp>
      <p:sp>
        <p:nvSpPr>
          <p:cNvPr id="3" name="Content Placeholder 2">
            <a:extLst>
              <a:ext uri="{FF2B5EF4-FFF2-40B4-BE49-F238E27FC236}">
                <a16:creationId xmlns:a16="http://schemas.microsoft.com/office/drawing/2014/main" id="{3EAA881E-0344-7A96-7DB9-192B103F7F69}"/>
              </a:ext>
            </a:extLst>
          </p:cNvPr>
          <p:cNvSpPr>
            <a:spLocks noGrp="1"/>
          </p:cNvSpPr>
          <p:nvPr>
            <p:ph idx="1"/>
          </p:nvPr>
        </p:nvSpPr>
        <p:spPr>
          <a:xfrm>
            <a:off x="579567" y="1488613"/>
            <a:ext cx="8596668" cy="4561379"/>
          </a:xfrm>
        </p:spPr>
        <p:txBody>
          <a:bodyPr>
            <a:normAutofit/>
          </a:bodyPr>
          <a:lstStyle/>
          <a:p>
            <a:r>
              <a:rPr lang="en-GB" sz="2400" dirty="0"/>
              <a:t>By analogy with the doctrine in </a:t>
            </a:r>
            <a:r>
              <a:rPr lang="en-GB" sz="2400" b="1" i="1" dirty="0"/>
              <a:t>Walsh v Lonsdale [1882]</a:t>
            </a:r>
            <a:r>
              <a:rPr lang="en-GB" sz="2400" dirty="0"/>
              <a:t>, a specifically enforceable agreement to create an easement will give rise to an equitable easement. </a:t>
            </a:r>
          </a:p>
          <a:p>
            <a:r>
              <a:rPr lang="en-GB" sz="2400" dirty="0"/>
              <a:t>Equitable interests require protection. In unregistered land, an equitable easement created after 1925 must be registered at the Land Charges Registry as a Class D(iii) land charge. An equitable easement created before 1926 is subject to the doctrine of notice. In registered land, equitable easements must be protected by entry on the register of a notice, either agreed or unilateral under </a:t>
            </a:r>
            <a:r>
              <a:rPr lang="en-GB" sz="2400" b="1" dirty="0"/>
              <a:t>s34 LRA 2002</a:t>
            </a:r>
            <a:r>
              <a:rPr lang="en-GB" sz="2400" dirty="0"/>
              <a:t>.</a:t>
            </a:r>
          </a:p>
        </p:txBody>
      </p:sp>
    </p:spTree>
    <p:extLst>
      <p:ext uri="{BB962C8B-B14F-4D97-AF65-F5344CB8AC3E}">
        <p14:creationId xmlns:p14="http://schemas.microsoft.com/office/powerpoint/2010/main" val="8544008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F1BB-963D-3E59-4567-26EF52F85FB5}"/>
              </a:ext>
            </a:extLst>
          </p:cNvPr>
          <p:cNvSpPr>
            <a:spLocks noGrp="1"/>
          </p:cNvSpPr>
          <p:nvPr>
            <p:ph type="title"/>
          </p:nvPr>
        </p:nvSpPr>
        <p:spPr>
          <a:xfrm>
            <a:off x="560849" y="271797"/>
            <a:ext cx="8596668" cy="735790"/>
          </a:xfrm>
        </p:spPr>
        <p:txBody>
          <a:bodyPr/>
          <a:lstStyle/>
          <a:p>
            <a:r>
              <a:rPr lang="en-GB" b="1" dirty="0"/>
              <a:t>Variation of easements</a:t>
            </a:r>
          </a:p>
        </p:txBody>
      </p:sp>
      <p:sp>
        <p:nvSpPr>
          <p:cNvPr id="3" name="Content Placeholder 2">
            <a:extLst>
              <a:ext uri="{FF2B5EF4-FFF2-40B4-BE49-F238E27FC236}">
                <a16:creationId xmlns:a16="http://schemas.microsoft.com/office/drawing/2014/main" id="{5BD27AFB-56E0-93AE-53FA-2EEDD878E7C5}"/>
              </a:ext>
            </a:extLst>
          </p:cNvPr>
          <p:cNvSpPr>
            <a:spLocks noGrp="1"/>
          </p:cNvSpPr>
          <p:nvPr>
            <p:ph idx="1"/>
          </p:nvPr>
        </p:nvSpPr>
        <p:spPr>
          <a:xfrm>
            <a:off x="560849" y="1270000"/>
            <a:ext cx="9112238" cy="5257321"/>
          </a:xfrm>
        </p:spPr>
        <p:txBody>
          <a:bodyPr>
            <a:normAutofit/>
          </a:bodyPr>
          <a:lstStyle/>
          <a:p>
            <a:r>
              <a:rPr lang="en-GB" sz="2000" dirty="0"/>
              <a:t>What if either the dominant or servient wishes to vary the extent of the easement.</a:t>
            </a:r>
          </a:p>
          <a:p>
            <a:r>
              <a:rPr lang="en-GB" sz="2000" dirty="0"/>
              <a:t>Easements can be varied through various methods,</a:t>
            </a:r>
          </a:p>
          <a:p>
            <a:pPr lvl="1"/>
            <a:r>
              <a:rPr lang="en-GB" sz="2000" dirty="0"/>
              <a:t>a formal </a:t>
            </a:r>
            <a:r>
              <a:rPr lang="en-GB" sz="2000" dirty="0">
                <a:hlinkClick r:id="rId2"/>
              </a:rPr>
              <a:t>Deed of Variation</a:t>
            </a:r>
            <a:r>
              <a:rPr lang="en-GB" sz="2000" dirty="0"/>
              <a:t> agreed upon by both the dominant and servient landowners, </a:t>
            </a:r>
          </a:p>
          <a:p>
            <a:pPr lvl="1"/>
            <a:r>
              <a:rPr lang="en-GB" sz="2000" dirty="0">
                <a:hlinkClick r:id="rId3"/>
              </a:rPr>
              <a:t>rectification</a:t>
            </a:r>
            <a:r>
              <a:rPr lang="en-GB" sz="2000" dirty="0"/>
              <a:t> where the original document contained a mistake, or even by a court if there is no agreement. </a:t>
            </a:r>
          </a:p>
          <a:p>
            <a:pPr lvl="1"/>
            <a:r>
              <a:rPr lang="en-GB" sz="2000" dirty="0">
                <a:hlinkClick r:id="rId4"/>
              </a:rPr>
              <a:t>Statutory provisions</a:t>
            </a:r>
            <a:r>
              <a:rPr lang="en-GB" sz="2000" dirty="0"/>
              <a:t> may also allow for variation under specific circumstances, such as </a:t>
            </a:r>
            <a:r>
              <a:rPr lang="en-GB" sz="2000" dirty="0">
                <a:hlinkClick r:id="rId5"/>
              </a:rPr>
              <a:t>statutory law</a:t>
            </a:r>
            <a:r>
              <a:rPr lang="en-GB" sz="2000" dirty="0"/>
              <a:t> or orders from the </a:t>
            </a:r>
            <a:r>
              <a:rPr lang="en-GB" sz="2000" dirty="0">
                <a:hlinkClick r:id="rId6"/>
              </a:rPr>
              <a:t>Upper Tribunal (Lands Chamber)</a:t>
            </a:r>
            <a:r>
              <a:rPr lang="en-GB" sz="2000" dirty="0"/>
              <a:t> </a:t>
            </a:r>
          </a:p>
          <a:p>
            <a:r>
              <a:rPr lang="en-GB" sz="2000" dirty="0"/>
              <a:t>As to whether an existing easement can be interpreted as allowing a purpose wider than the original, this will be dependent on the facts ( see example cases) </a:t>
            </a:r>
          </a:p>
        </p:txBody>
      </p:sp>
    </p:spTree>
    <p:extLst>
      <p:ext uri="{BB962C8B-B14F-4D97-AF65-F5344CB8AC3E}">
        <p14:creationId xmlns:p14="http://schemas.microsoft.com/office/powerpoint/2010/main" val="29718355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829B-436C-4E17-9AAD-C40B5F4A3BC7}"/>
              </a:ext>
            </a:extLst>
          </p:cNvPr>
          <p:cNvSpPr>
            <a:spLocks noGrp="1"/>
          </p:cNvSpPr>
          <p:nvPr>
            <p:ph type="title"/>
          </p:nvPr>
        </p:nvSpPr>
        <p:spPr>
          <a:xfrm>
            <a:off x="418542" y="295219"/>
            <a:ext cx="8596668" cy="1320800"/>
          </a:xfrm>
        </p:spPr>
        <p:txBody>
          <a:bodyPr/>
          <a:lstStyle/>
          <a:p>
            <a:r>
              <a:rPr lang="en-GB" b="1" dirty="0"/>
              <a:t>Extinguishment (ending ) of easements</a:t>
            </a:r>
          </a:p>
        </p:txBody>
      </p:sp>
      <p:sp>
        <p:nvSpPr>
          <p:cNvPr id="3" name="Content Placeholder 2">
            <a:extLst>
              <a:ext uri="{FF2B5EF4-FFF2-40B4-BE49-F238E27FC236}">
                <a16:creationId xmlns:a16="http://schemas.microsoft.com/office/drawing/2014/main" id="{8F1F9200-9144-429A-2509-65505D14A9D0}"/>
              </a:ext>
            </a:extLst>
          </p:cNvPr>
          <p:cNvSpPr>
            <a:spLocks noGrp="1"/>
          </p:cNvSpPr>
          <p:nvPr>
            <p:ph idx="1"/>
          </p:nvPr>
        </p:nvSpPr>
        <p:spPr>
          <a:xfrm>
            <a:off x="332277" y="1395713"/>
            <a:ext cx="9381066" cy="5327140"/>
          </a:xfrm>
        </p:spPr>
        <p:txBody>
          <a:bodyPr>
            <a:noAutofit/>
          </a:bodyPr>
          <a:lstStyle/>
          <a:p>
            <a:r>
              <a:rPr lang="en-GB" sz="2400" dirty="0"/>
              <a:t>By STATUTE</a:t>
            </a:r>
          </a:p>
          <a:p>
            <a:r>
              <a:rPr lang="en-GB" sz="2400" dirty="0"/>
              <a:t>By RELEASE</a:t>
            </a:r>
          </a:p>
          <a:p>
            <a:pPr lvl="1"/>
            <a:r>
              <a:rPr lang="en-GB" sz="2200" dirty="0"/>
              <a:t>Express: owner of dominant tenement has to execute a deed (if not by deed but in writing supported by consideration would be effective in equity)</a:t>
            </a:r>
          </a:p>
          <a:p>
            <a:pPr lvl="1"/>
            <a:r>
              <a:rPr lang="en-GB" sz="2200" dirty="0"/>
              <a:t>Implied: if servient owner can show that the dominant owner by their conduct, intended to abandon their right to an easement (intention to abandon is a question of fact)</a:t>
            </a:r>
          </a:p>
          <a:p>
            <a:r>
              <a:rPr lang="en-GB" sz="2400" dirty="0"/>
              <a:t>Unity of ownership and possession: If the dominant and servient tenements come into the ownership and possession of the same person, any easement is extinguished</a:t>
            </a:r>
          </a:p>
        </p:txBody>
      </p:sp>
    </p:spTree>
    <p:extLst>
      <p:ext uri="{BB962C8B-B14F-4D97-AF65-F5344CB8AC3E}">
        <p14:creationId xmlns:p14="http://schemas.microsoft.com/office/powerpoint/2010/main" val="35216155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A818-DCC8-56D2-F820-3AC2C1658D7F}"/>
              </a:ext>
            </a:extLst>
          </p:cNvPr>
          <p:cNvSpPr>
            <a:spLocks noGrp="1"/>
          </p:cNvSpPr>
          <p:nvPr>
            <p:ph type="title"/>
          </p:nvPr>
        </p:nvSpPr>
        <p:spPr>
          <a:xfrm>
            <a:off x="637077" y="345056"/>
            <a:ext cx="8596668" cy="874144"/>
          </a:xfrm>
        </p:spPr>
        <p:txBody>
          <a:bodyPr/>
          <a:lstStyle/>
          <a:p>
            <a:r>
              <a:rPr lang="en-GB" b="1" dirty="0"/>
              <a:t>Access to Neighbouring Land Act 1992</a:t>
            </a:r>
          </a:p>
        </p:txBody>
      </p:sp>
      <p:sp>
        <p:nvSpPr>
          <p:cNvPr id="3" name="Content Placeholder 2">
            <a:extLst>
              <a:ext uri="{FF2B5EF4-FFF2-40B4-BE49-F238E27FC236}">
                <a16:creationId xmlns:a16="http://schemas.microsoft.com/office/drawing/2014/main" id="{5F6806CE-2E4C-06C8-AE45-9C47D10C6E54}"/>
              </a:ext>
            </a:extLst>
          </p:cNvPr>
          <p:cNvSpPr>
            <a:spLocks noGrp="1"/>
          </p:cNvSpPr>
          <p:nvPr>
            <p:ph idx="1"/>
          </p:nvPr>
        </p:nvSpPr>
        <p:spPr>
          <a:xfrm>
            <a:off x="458798" y="1311215"/>
            <a:ext cx="9248794" cy="5250611"/>
          </a:xfrm>
        </p:spPr>
        <p:txBody>
          <a:bodyPr>
            <a:noAutofit/>
          </a:bodyPr>
          <a:lstStyle/>
          <a:p>
            <a:r>
              <a:rPr lang="en-GB" sz="2000" dirty="0"/>
              <a:t>= a statutory solution for a person who needs to gain access to neighbouring land in order to carry out work on their own land, for example, to enter a neighbour’s land in order to erect a new fence, or to repair an existing one</a:t>
            </a:r>
          </a:p>
          <a:p>
            <a:r>
              <a:rPr lang="en-GB" sz="2000" b="1" dirty="0"/>
              <a:t>ANLA 1992</a:t>
            </a:r>
            <a:r>
              <a:rPr lang="en-GB" sz="2000" dirty="0"/>
              <a:t> allows access for carrying out works which are </a:t>
            </a:r>
            <a:r>
              <a:rPr lang="en-GB" sz="2000" i="1" dirty="0"/>
              <a:t>reasonably necessary for the preservation of the whole or any part of the dominant land.</a:t>
            </a:r>
          </a:p>
          <a:p>
            <a:r>
              <a:rPr lang="en-GB" sz="2000" dirty="0"/>
              <a:t>If access needs to be gained for such a purpose and neighbour refuses to give consent, a court order, access order, (</a:t>
            </a:r>
            <a:r>
              <a:rPr lang="en-GB" sz="2000" b="1" dirty="0"/>
              <a:t>s1</a:t>
            </a:r>
            <a:r>
              <a:rPr lang="en-GB" sz="2000" dirty="0"/>
              <a:t>), can be applied for. </a:t>
            </a:r>
          </a:p>
          <a:p>
            <a:r>
              <a:rPr lang="en-GB" sz="2000" dirty="0"/>
              <a:t>Order would enable entry to a neighbour’s land in order to do anything necessary to carry out the work specified within the order. </a:t>
            </a:r>
          </a:p>
          <a:p>
            <a:r>
              <a:rPr lang="en-GB" sz="2000" dirty="0"/>
              <a:t>Note </a:t>
            </a:r>
            <a:r>
              <a:rPr lang="en-GB" sz="2000" b="1" dirty="0"/>
              <a:t>“land” includes any buildings or other structures</a:t>
            </a:r>
            <a:r>
              <a:rPr lang="en-GB" sz="2000" dirty="0"/>
              <a:t> on it, so an access order can give access to a neighbouring building, for example, access to one flat in order to carry out work on another.</a:t>
            </a:r>
          </a:p>
        </p:txBody>
      </p:sp>
    </p:spTree>
    <p:extLst>
      <p:ext uri="{BB962C8B-B14F-4D97-AF65-F5344CB8AC3E}">
        <p14:creationId xmlns:p14="http://schemas.microsoft.com/office/powerpoint/2010/main" val="27844849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3F836-0375-E688-AF67-17F579204AF6}"/>
              </a:ext>
            </a:extLst>
          </p:cNvPr>
          <p:cNvSpPr>
            <a:spLocks noGrp="1"/>
          </p:cNvSpPr>
          <p:nvPr>
            <p:ph type="title"/>
          </p:nvPr>
        </p:nvSpPr>
        <p:spPr>
          <a:xfrm>
            <a:off x="677334" y="218536"/>
            <a:ext cx="3555360" cy="787879"/>
          </a:xfrm>
        </p:spPr>
        <p:txBody>
          <a:bodyPr/>
          <a:lstStyle/>
          <a:p>
            <a:r>
              <a:rPr lang="en-GB" b="1" dirty="0"/>
              <a:t>Remedies</a:t>
            </a:r>
          </a:p>
        </p:txBody>
      </p:sp>
      <p:sp>
        <p:nvSpPr>
          <p:cNvPr id="3" name="Content Placeholder 2">
            <a:extLst>
              <a:ext uri="{FF2B5EF4-FFF2-40B4-BE49-F238E27FC236}">
                <a16:creationId xmlns:a16="http://schemas.microsoft.com/office/drawing/2014/main" id="{BCCA3FF0-4FDF-E4DE-00DD-50AD3C4E9B5E}"/>
              </a:ext>
            </a:extLst>
          </p:cNvPr>
          <p:cNvSpPr>
            <a:spLocks noGrp="1"/>
          </p:cNvSpPr>
          <p:nvPr>
            <p:ph idx="1"/>
          </p:nvPr>
        </p:nvSpPr>
        <p:spPr>
          <a:xfrm>
            <a:off x="562316" y="1096664"/>
            <a:ext cx="9047510" cy="5350144"/>
          </a:xfrm>
        </p:spPr>
        <p:txBody>
          <a:bodyPr>
            <a:normAutofit/>
          </a:bodyPr>
          <a:lstStyle/>
          <a:p>
            <a:r>
              <a:rPr lang="en-GB" sz="2400" dirty="0"/>
              <a:t>Injunction or damages?</a:t>
            </a:r>
          </a:p>
          <a:p>
            <a:r>
              <a:rPr lang="en-GB" sz="2400" dirty="0"/>
              <a:t>Usually subject to 4 tests in Shelfer [1895]. The 4 tests:</a:t>
            </a:r>
          </a:p>
          <a:p>
            <a:r>
              <a:rPr lang="en-GB" sz="2400" dirty="0"/>
              <a:t>If injury to claimant’s legal rights is small</a:t>
            </a:r>
          </a:p>
          <a:p>
            <a:r>
              <a:rPr lang="en-GB" sz="2400" dirty="0"/>
              <a:t>If injury is one capable of being estimated in money</a:t>
            </a:r>
          </a:p>
          <a:p>
            <a:r>
              <a:rPr lang="en-GB" sz="2400" dirty="0"/>
              <a:t>If injury is one which can be adequately compensated by a small money payment</a:t>
            </a:r>
          </a:p>
          <a:p>
            <a:r>
              <a:rPr lang="en-GB" sz="2400" dirty="0"/>
              <a:t>If the case is one in which it would be oppressive to the defendant to grant an injunction</a:t>
            </a:r>
          </a:p>
          <a:p>
            <a:r>
              <a:rPr lang="en-GB" sz="2400" dirty="0"/>
              <a:t>If ALL four tests ARE MET= Damages would be awarded</a:t>
            </a:r>
          </a:p>
          <a:p>
            <a:r>
              <a:rPr lang="en-GB" sz="2400" dirty="0"/>
              <a:t>If all four tests are NOT MET = Injunction would be awarded</a:t>
            </a:r>
          </a:p>
        </p:txBody>
      </p:sp>
    </p:spTree>
    <p:extLst>
      <p:ext uri="{BB962C8B-B14F-4D97-AF65-F5344CB8AC3E}">
        <p14:creationId xmlns:p14="http://schemas.microsoft.com/office/powerpoint/2010/main" val="36018642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76E23-D77B-419C-8171-D187EC2E174A}"/>
              </a:ext>
            </a:extLst>
          </p:cNvPr>
          <p:cNvSpPr>
            <a:spLocks noGrp="1"/>
          </p:cNvSpPr>
          <p:nvPr>
            <p:ph type="title"/>
          </p:nvPr>
        </p:nvSpPr>
        <p:spPr>
          <a:xfrm>
            <a:off x="504805" y="161027"/>
            <a:ext cx="4044191" cy="810883"/>
          </a:xfrm>
        </p:spPr>
        <p:txBody>
          <a:bodyPr/>
          <a:lstStyle/>
          <a:p>
            <a:r>
              <a:rPr lang="en-GB" b="1" dirty="0"/>
              <a:t>Summary </a:t>
            </a:r>
          </a:p>
        </p:txBody>
      </p:sp>
      <p:sp>
        <p:nvSpPr>
          <p:cNvPr id="3" name="Content Placeholder 2">
            <a:extLst>
              <a:ext uri="{FF2B5EF4-FFF2-40B4-BE49-F238E27FC236}">
                <a16:creationId xmlns:a16="http://schemas.microsoft.com/office/drawing/2014/main" id="{82ED7775-404A-43E6-B9D6-0F9568A7C1B9}"/>
              </a:ext>
            </a:extLst>
          </p:cNvPr>
          <p:cNvSpPr>
            <a:spLocks noGrp="1"/>
          </p:cNvSpPr>
          <p:nvPr>
            <p:ph idx="1"/>
          </p:nvPr>
        </p:nvSpPr>
        <p:spPr>
          <a:xfrm>
            <a:off x="423190" y="1155940"/>
            <a:ext cx="9681217" cy="5446143"/>
          </a:xfrm>
        </p:spPr>
        <p:txBody>
          <a:bodyPr>
            <a:noAutofit/>
          </a:bodyPr>
          <a:lstStyle/>
          <a:p>
            <a:r>
              <a:rPr lang="en-GB" sz="2400" dirty="0"/>
              <a:t>Easements and profits are capable of being legal interests. </a:t>
            </a:r>
          </a:p>
          <a:p>
            <a:r>
              <a:rPr lang="en-GB" sz="2400" dirty="0"/>
              <a:t>A deed is required to create an easement/profit but they can be created informally.</a:t>
            </a:r>
          </a:p>
          <a:p>
            <a:r>
              <a:rPr lang="en-GB" sz="2400" dirty="0"/>
              <a:t> There is no legal definition of an easement but Re Ellenborough Park sets out four essential characteristics for an easement.</a:t>
            </a:r>
          </a:p>
          <a:p>
            <a:r>
              <a:rPr lang="en-GB" sz="2400" dirty="0"/>
              <a:t>Unlike easements, profits can exist in gross so that only the servient land need be identified.</a:t>
            </a:r>
          </a:p>
          <a:p>
            <a:r>
              <a:rPr lang="en-GB" sz="2400" dirty="0"/>
              <a:t>Easements can be implied by necessity, common intention, the rule in Wheeldon v Burrows and s 62 LPA to create legal easements.</a:t>
            </a:r>
          </a:p>
          <a:p>
            <a:r>
              <a:rPr lang="en-GB" sz="2400" dirty="0"/>
              <a:t>Uninterrupted user for 20 years can create legal easements by prescription (30 years for profits).</a:t>
            </a:r>
          </a:p>
        </p:txBody>
      </p:sp>
    </p:spTree>
    <p:extLst>
      <p:ext uri="{BB962C8B-B14F-4D97-AF65-F5344CB8AC3E}">
        <p14:creationId xmlns:p14="http://schemas.microsoft.com/office/powerpoint/2010/main" val="431483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2F2A81-59FB-DB0D-0447-E70BC5AB63BB}"/>
              </a:ext>
            </a:extLst>
          </p:cNvPr>
          <p:cNvPicPr>
            <a:picLocks noChangeAspect="1"/>
          </p:cNvPicPr>
          <p:nvPr/>
        </p:nvPicPr>
        <p:blipFill>
          <a:blip r:embed="rId2"/>
          <a:stretch>
            <a:fillRect/>
          </a:stretch>
        </p:blipFill>
        <p:spPr>
          <a:xfrm>
            <a:off x="1596559" y="1131994"/>
            <a:ext cx="9000758" cy="4590386"/>
          </a:xfrm>
          <a:prstGeom prst="rect">
            <a:avLst/>
          </a:prstGeom>
        </p:spPr>
      </p:pic>
    </p:spTree>
    <p:extLst>
      <p:ext uri="{BB962C8B-B14F-4D97-AF65-F5344CB8AC3E}">
        <p14:creationId xmlns:p14="http://schemas.microsoft.com/office/powerpoint/2010/main" val="31098876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EA45121-9B81-AFBC-BA08-87DB897AB94E}"/>
              </a:ext>
            </a:extLst>
          </p:cNvPr>
          <p:cNvPicPr>
            <a:picLocks noChangeAspect="1"/>
          </p:cNvPicPr>
          <p:nvPr/>
        </p:nvPicPr>
        <p:blipFill>
          <a:blip r:embed="rId2"/>
          <a:stretch>
            <a:fillRect/>
          </a:stretch>
        </p:blipFill>
        <p:spPr>
          <a:xfrm>
            <a:off x="1846581" y="1131994"/>
            <a:ext cx="8500715" cy="4590386"/>
          </a:xfrm>
          <a:prstGeom prst="rect">
            <a:avLst/>
          </a:prstGeom>
        </p:spPr>
      </p:pic>
    </p:spTree>
    <p:extLst>
      <p:ext uri="{BB962C8B-B14F-4D97-AF65-F5344CB8AC3E}">
        <p14:creationId xmlns:p14="http://schemas.microsoft.com/office/powerpoint/2010/main" val="15255282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DDD0CDD-470B-6DBA-C4E3-7CBF510704AF}"/>
              </a:ext>
            </a:extLst>
          </p:cNvPr>
          <p:cNvPicPr>
            <a:picLocks noChangeAspect="1"/>
          </p:cNvPicPr>
          <p:nvPr/>
        </p:nvPicPr>
        <p:blipFill>
          <a:blip r:embed="rId2"/>
          <a:stretch>
            <a:fillRect/>
          </a:stretch>
        </p:blipFill>
        <p:spPr>
          <a:xfrm>
            <a:off x="1744022" y="652202"/>
            <a:ext cx="7953220" cy="5070178"/>
          </a:xfrm>
          <a:prstGeom prst="rect">
            <a:avLst/>
          </a:prstGeom>
        </p:spPr>
      </p:pic>
    </p:spTree>
    <p:extLst>
      <p:ext uri="{BB962C8B-B14F-4D97-AF65-F5344CB8AC3E}">
        <p14:creationId xmlns:p14="http://schemas.microsoft.com/office/powerpoint/2010/main" val="28215456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Yellow question mark">
            <a:extLst>
              <a:ext uri="{FF2B5EF4-FFF2-40B4-BE49-F238E27FC236}">
                <a16:creationId xmlns:a16="http://schemas.microsoft.com/office/drawing/2014/main" id="{632AAC0C-1F9D-1EC6-042D-21AA7FB6CB2C}"/>
              </a:ext>
            </a:extLst>
          </p:cNvPr>
          <p:cNvPicPr>
            <a:picLocks noChangeAspect="1"/>
          </p:cNvPicPr>
          <p:nvPr/>
        </p:nvPicPr>
        <p:blipFill>
          <a:blip r:embed="rId2"/>
          <a:srcRect l="45230" r="757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9FBC6C43-3236-6B72-F920-03DDD5419117}"/>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dirty="0"/>
              <a:t>Questions?</a:t>
            </a:r>
          </a:p>
        </p:txBody>
      </p:sp>
    </p:spTree>
    <p:extLst>
      <p:ext uri="{BB962C8B-B14F-4D97-AF65-F5344CB8AC3E}">
        <p14:creationId xmlns:p14="http://schemas.microsoft.com/office/powerpoint/2010/main" val="334547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701</TotalTime>
  <Words>8146</Words>
  <Application>Microsoft Office PowerPoint</Application>
  <PresentationFormat>Widescreen</PresentationFormat>
  <Paragraphs>395</Paragraphs>
  <Slides>63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63</vt:i4>
      </vt:variant>
    </vt:vector>
  </HeadingPairs>
  <TitlesOfParts>
    <vt:vector size="68" baseType="lpstr">
      <vt:lpstr>Aptos</vt:lpstr>
      <vt:lpstr>Arial</vt:lpstr>
      <vt:lpstr>Trebuchet MS</vt:lpstr>
      <vt:lpstr>Wingdings 3</vt:lpstr>
      <vt:lpstr>Facet</vt:lpstr>
      <vt:lpstr>Property and Conveyancing: Third party rights in land -easements</vt:lpstr>
      <vt:lpstr>PowerPoint Presentation</vt:lpstr>
      <vt:lpstr>Introduction to Easements</vt:lpstr>
      <vt:lpstr>Similar rights</vt:lpstr>
      <vt:lpstr>Is it an easement?</vt:lpstr>
      <vt:lpstr>Essentials of an easement</vt:lpstr>
      <vt:lpstr>Is an easement legal?</vt:lpstr>
      <vt:lpstr>Formalities </vt:lpstr>
      <vt:lpstr>Re Ellenborough Park </vt:lpstr>
      <vt:lpstr>(1) There must be a dominant and servient tenement</vt:lpstr>
      <vt:lpstr>(2) Easement must accommodate the dominant tenement</vt:lpstr>
      <vt:lpstr>(3) Diversity of ownership and occupation</vt:lpstr>
      <vt:lpstr>(4) Must be capable of forming the subject matter of a grant</vt:lpstr>
      <vt:lpstr>Example</vt:lpstr>
      <vt:lpstr>Answer </vt:lpstr>
      <vt:lpstr>Parking</vt:lpstr>
      <vt:lpstr>Batchelor v Marlow [2003] 1 WLR 764</vt:lpstr>
      <vt:lpstr>Positive and Negative Easements</vt:lpstr>
      <vt:lpstr>Negative Easements</vt:lpstr>
      <vt:lpstr>Example </vt:lpstr>
      <vt:lpstr>Answer  - apply the law to the facts </vt:lpstr>
      <vt:lpstr>Recreational Easements: Regency Villas Ltd v Diamond Resorts [2018]</vt:lpstr>
      <vt:lpstr>Acquiring or Creating easements </vt:lpstr>
      <vt:lpstr>Express grant/reservation</vt:lpstr>
      <vt:lpstr>Implied by necessity</vt:lpstr>
      <vt:lpstr>Implied by common intention</vt:lpstr>
      <vt:lpstr>The Rule in Wheeldon v Burrows </vt:lpstr>
      <vt:lpstr>The existence of a quasi-easement prior to the sale</vt:lpstr>
      <vt:lpstr>The right must be necessary to the reasonable enjoyment of the land sold</vt:lpstr>
      <vt:lpstr>The right must be in use at the time of the sale and there must be unity of seisin</vt:lpstr>
      <vt:lpstr>Example </vt:lpstr>
      <vt:lpstr>Answer – apply the law to the facts  </vt:lpstr>
      <vt:lpstr>Statute</vt:lpstr>
      <vt:lpstr>S 62 LPA 1925 – effect of….</vt:lpstr>
      <vt:lpstr>S 62 where there is no diversity of ownership and occupation</vt:lpstr>
      <vt:lpstr>S 62 where there is diversity of ownership and occupation</vt:lpstr>
      <vt:lpstr>Wright v MacAdam [1949] 2 KB 744</vt:lpstr>
      <vt:lpstr>Conditions for the operation of s 62:</vt:lpstr>
      <vt:lpstr>Example </vt:lpstr>
      <vt:lpstr>Answer – apply the law to the facts </vt:lpstr>
      <vt:lpstr>Prescription </vt:lpstr>
      <vt:lpstr>As of right</vt:lpstr>
      <vt:lpstr>Exercised continuously</vt:lpstr>
      <vt:lpstr>User….</vt:lpstr>
      <vt:lpstr>Prescription at common law</vt:lpstr>
      <vt:lpstr>Prescription under the Doctrine of Lost Modern Grant </vt:lpstr>
      <vt:lpstr>Prescription under the Prescription Act 1832</vt:lpstr>
      <vt:lpstr>Example: </vt:lpstr>
      <vt:lpstr>Answer – apply the law to the facts </vt:lpstr>
      <vt:lpstr>Easements of Light</vt:lpstr>
      <vt:lpstr>Rights of Light Act 1959</vt:lpstr>
      <vt:lpstr>Reservation of an Easement</vt:lpstr>
      <vt:lpstr>Legal and Equitable Easements</vt:lpstr>
      <vt:lpstr>Protecting Easements</vt:lpstr>
      <vt:lpstr>Variation of easements</vt:lpstr>
      <vt:lpstr>Extinguishment (ending ) of easements</vt:lpstr>
      <vt:lpstr>Access to Neighbouring Land Act 1992</vt:lpstr>
      <vt:lpstr>Remedies</vt:lpstr>
      <vt:lpstr>Summary </vt:lpstr>
      <vt:lpstr>PowerPoint Presentation</vt:lpstr>
      <vt:lpstr>PowerPoint Presentation</vt:lpstr>
      <vt:lpstr>PowerPoint Presentation</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2025-10-02T16:08:06Z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