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0"/>
  </p:notesMasterIdLst>
  <p:sldIdLst>
    <p:sldId id="267" r:id="rId2"/>
    <p:sldId id="285" r:id="rId3"/>
    <p:sldId id="286" r:id="rId4"/>
    <p:sldId id="287" r:id="rId5"/>
    <p:sldId id="288" r:id="rId6"/>
    <p:sldId id="289" r:id="rId7"/>
    <p:sldId id="291" r:id="rId8"/>
    <p:sldId id="290" r:id="rId9"/>
    <p:sldId id="293" r:id="rId10"/>
    <p:sldId id="262" r:id="rId11"/>
    <p:sldId id="294" r:id="rId12"/>
    <p:sldId id="261" r:id="rId13"/>
    <p:sldId id="257" r:id="rId14"/>
    <p:sldId id="258" r:id="rId15"/>
    <p:sldId id="259" r:id="rId16"/>
    <p:sldId id="260" r:id="rId17"/>
    <p:sldId id="264" r:id="rId18"/>
    <p:sldId id="265" r:id="rId19"/>
    <p:sldId id="266" r:id="rId20"/>
    <p:sldId id="334" r:id="rId21"/>
    <p:sldId id="270" r:id="rId22"/>
    <p:sldId id="296" r:id="rId23"/>
    <p:sldId id="297" r:id="rId24"/>
    <p:sldId id="268" r:id="rId25"/>
    <p:sldId id="328" r:id="rId26"/>
    <p:sldId id="271" r:id="rId27"/>
    <p:sldId id="272" r:id="rId28"/>
    <p:sldId id="298" r:id="rId29"/>
    <p:sldId id="273" r:id="rId30"/>
    <p:sldId id="277" r:id="rId31"/>
    <p:sldId id="263" r:id="rId32"/>
    <p:sldId id="320" r:id="rId33"/>
    <p:sldId id="319" r:id="rId34"/>
    <p:sldId id="321" r:id="rId35"/>
    <p:sldId id="278" r:id="rId36"/>
    <p:sldId id="279" r:id="rId37"/>
    <p:sldId id="280" r:id="rId38"/>
    <p:sldId id="281" r:id="rId39"/>
    <p:sldId id="282" r:id="rId40"/>
    <p:sldId id="283" r:id="rId41"/>
    <p:sldId id="308" r:id="rId42"/>
    <p:sldId id="309" r:id="rId43"/>
    <p:sldId id="310" r:id="rId44"/>
    <p:sldId id="324" r:id="rId45"/>
    <p:sldId id="325" r:id="rId46"/>
    <p:sldId id="300" r:id="rId47"/>
    <p:sldId id="305" r:id="rId48"/>
    <p:sldId id="302" r:id="rId49"/>
    <p:sldId id="304" r:id="rId50"/>
    <p:sldId id="323" r:id="rId51"/>
    <p:sldId id="307" r:id="rId52"/>
    <p:sldId id="322" r:id="rId53"/>
    <p:sldId id="301" r:id="rId54"/>
    <p:sldId id="274" r:id="rId55"/>
    <p:sldId id="329" r:id="rId56"/>
    <p:sldId id="330" r:id="rId57"/>
    <p:sldId id="333" r:id="rId58"/>
    <p:sldId id="331" r:id="rId59"/>
    <p:sldId id="326" r:id="rId60"/>
    <p:sldId id="275" r:id="rId61"/>
    <p:sldId id="311" r:id="rId62"/>
    <p:sldId id="312" r:id="rId63"/>
    <p:sldId id="313" r:id="rId64"/>
    <p:sldId id="327" r:id="rId65"/>
    <p:sldId id="314" r:id="rId66"/>
    <p:sldId id="315" r:id="rId67"/>
    <p:sldId id="316" r:id="rId68"/>
    <p:sldId id="318" r:id="rId6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8D94F4-1F1E-46DA-B80B-E88007BFCAC7}" type="datetimeFigureOut">
              <a:rPr lang="en-GB" smtClean="0"/>
              <a:t>13/01/2016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79963D-8A7C-4D95-9EA9-17F6919C155E}" type="slidenum">
              <a:rPr lang="en-GB" smtClean="0"/>
              <a:t>‹#›</a:t>
            </a:fld>
            <a:endParaRPr lang="en-GB"/>
          </a:p>
        </p:txBody>
      </p:sp>
    </p:spTree>
    <p:extLst>
      <p:ext uri="{BB962C8B-B14F-4D97-AF65-F5344CB8AC3E}">
        <p14:creationId xmlns:p14="http://schemas.microsoft.com/office/powerpoint/2010/main" val="1723227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B76C41F7-0C03-4D91-BC97-D9A05AAEE12E}" type="slidenum">
              <a:rPr lang="en-US" altLang="en-US" sz="1200" smtClean="0"/>
              <a:pPr/>
              <a:t>25</a:t>
            </a:fld>
            <a:endParaRPr lang="en-US" altLang="en-US" sz="1200" smtClean="0"/>
          </a:p>
        </p:txBody>
      </p:sp>
      <p:sp>
        <p:nvSpPr>
          <p:cNvPr id="4099" name="Rectangle 2"/>
          <p:cNvSpPr>
            <a:spLocks noGrp="1" noRot="1" noChangeAspect="1" noChangeArrowheads="1" noTextEdit="1"/>
          </p:cNvSpPr>
          <p:nvPr>
            <p:ph type="sldImg"/>
          </p:nvPr>
        </p:nvSpPr>
        <p:spPr>
          <a:ln/>
        </p:spPr>
      </p:sp>
      <p:sp>
        <p:nvSpPr>
          <p:cNvPr id="410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456499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B5BA36DF-921E-47E8-8C24-E3A37371C74C}" type="slidenum">
              <a:rPr lang="en-US" altLang="en-US" sz="1200" smtClean="0"/>
              <a:pPr/>
              <a:t>55</a:t>
            </a:fld>
            <a:endParaRPr lang="en-US" altLang="en-US" sz="1200" smtClean="0"/>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693116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764A351E-5DEF-4AC8-A707-45D51A56BC47}" type="slidenum">
              <a:rPr lang="en-US" altLang="en-US" sz="1200" smtClean="0"/>
              <a:pPr/>
              <a:t>56</a:t>
            </a:fld>
            <a:endParaRPr lang="en-US" altLang="en-US" sz="1200" smtClean="0"/>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350131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5EB8269D-9F33-4DD4-8E77-54295B437624}" type="slidenum">
              <a:rPr lang="en-US" altLang="en-US" sz="1200" smtClean="0"/>
              <a:pPr/>
              <a:t>57</a:t>
            </a:fld>
            <a:endParaRPr lang="en-US" altLang="en-US" sz="1200" smtClean="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103503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F142D3F8-E783-4BD3-A534-6D2836997C46}" type="slidenum">
              <a:rPr lang="en-US" altLang="en-US" sz="1200" smtClean="0"/>
              <a:pPr/>
              <a:t>58</a:t>
            </a:fld>
            <a:endParaRPr lang="en-US" altLang="en-US" sz="1200"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1846297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1/13/2016</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1/13/2016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1/13/2016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1/13/2016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1/13/2016</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D8BD707-D9CF-40AE-B4C6-C98DA3205C09}" type="datetimeFigureOut">
              <a:rPr lang="en-US" smtClean="0"/>
              <a:pPr/>
              <a:t>1/13/2016</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D8BD707-D9CF-40AE-B4C6-C98DA3205C09}" type="datetimeFigureOut">
              <a:rPr lang="en-US" smtClean="0"/>
              <a:pPr/>
              <a:t>1/13/2016</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D8BD707-D9CF-40AE-B4C6-C98DA3205C09}" type="datetimeFigureOut">
              <a:rPr lang="en-US" smtClean="0"/>
              <a:pPr/>
              <a:t>1/13/2016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1/13/2016</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1/13/2016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1/13/2016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1/13/2016</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 Id="rId4" Type="http://schemas.openxmlformats.org/officeDocument/2006/relationships/image" Target="../media/image52.jpe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 Id="rId4" Type="http://schemas.openxmlformats.org/officeDocument/2006/relationships/image" Target="../media/image57.jpeg"/></Relationships>
</file>

<file path=ppt/slides/_rels/slide6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Basic equipment</a:t>
            </a:r>
          </a:p>
          <a:p>
            <a:r>
              <a:rPr lang="en-GB" dirty="0" smtClean="0"/>
              <a:t>Linear measurements</a:t>
            </a:r>
          </a:p>
          <a:p>
            <a:r>
              <a:rPr lang="en-GB" dirty="0" smtClean="0"/>
              <a:t>Basic equipment for larger sites/buildings</a:t>
            </a:r>
          </a:p>
          <a:p>
            <a:r>
              <a:rPr lang="en-GB" dirty="0" smtClean="0"/>
              <a:t>Elementary land surveying</a:t>
            </a:r>
          </a:p>
          <a:p>
            <a:r>
              <a:rPr lang="en-GB" dirty="0" smtClean="0"/>
              <a:t>Building surveys</a:t>
            </a:r>
          </a:p>
          <a:p>
            <a:pPr lvl="1"/>
            <a:r>
              <a:rPr lang="en-GB" dirty="0" smtClean="0"/>
              <a:t>Levels of detail for building elements</a:t>
            </a:r>
          </a:p>
          <a:p>
            <a:pPr lvl="1"/>
            <a:r>
              <a:rPr lang="en-GB" dirty="0"/>
              <a:t>Working </a:t>
            </a:r>
            <a:r>
              <a:rPr lang="en-GB" dirty="0" smtClean="0"/>
              <a:t>arrangements</a:t>
            </a:r>
          </a:p>
          <a:p>
            <a:pPr lvl="1"/>
            <a:r>
              <a:rPr lang="en-GB" dirty="0" smtClean="0"/>
              <a:t>Procedures</a:t>
            </a:r>
            <a:endParaRPr lang="en-GB" dirty="0"/>
          </a:p>
          <a:p>
            <a:pPr lvl="1"/>
            <a:r>
              <a:rPr lang="en-GB" dirty="0" smtClean="0"/>
              <a:t>Sketches</a:t>
            </a:r>
          </a:p>
          <a:p>
            <a:r>
              <a:rPr lang="en-GB" dirty="0" smtClean="0"/>
              <a:t>Plotting and plan presentation </a:t>
            </a:r>
          </a:p>
          <a:p>
            <a:endParaRPr lang="en-GB" dirty="0" smtClean="0"/>
          </a:p>
          <a:p>
            <a:endParaRPr lang="en-GB" dirty="0" smtClean="0"/>
          </a:p>
          <a:p>
            <a:endParaRPr lang="en-GB" dirty="0" smtClean="0"/>
          </a:p>
          <a:p>
            <a:endParaRPr lang="en-GB" dirty="0" smtClean="0"/>
          </a:p>
        </p:txBody>
      </p:sp>
      <p:sp>
        <p:nvSpPr>
          <p:cNvPr id="2" name="Title 1"/>
          <p:cNvSpPr>
            <a:spLocks noGrp="1"/>
          </p:cNvSpPr>
          <p:nvPr>
            <p:ph type="title"/>
          </p:nvPr>
        </p:nvSpPr>
        <p:spPr/>
        <p:txBody>
          <a:bodyPr>
            <a:normAutofit fontScale="90000"/>
          </a:bodyPr>
          <a:lstStyle/>
          <a:p>
            <a:r>
              <a:rPr lang="en-GB" dirty="0" smtClean="0"/>
              <a:t>Surveying and measuring existing buildings</a:t>
            </a:r>
            <a:endParaRPr lang="en-GB" dirty="0"/>
          </a:p>
        </p:txBody>
      </p:sp>
    </p:spTree>
    <p:extLst>
      <p:ext uri="{BB962C8B-B14F-4D97-AF65-F5344CB8AC3E}">
        <p14:creationId xmlns:p14="http://schemas.microsoft.com/office/powerpoint/2010/main" val="6134154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Times New Roman" pitchFamily="18" charset="0"/>
                <a:cs typeface="Times New Roman" pitchFamily="18" charset="0"/>
              </a:rPr>
              <a:t>Basic equipment for building surveys</a:t>
            </a:r>
            <a:br>
              <a:rPr lang="en-GB" dirty="0" smtClean="0">
                <a:latin typeface="Times New Roman" pitchFamily="18" charset="0"/>
                <a:cs typeface="Times New Roman" pitchFamily="18" charset="0"/>
              </a:rPr>
            </a:br>
            <a:endParaRPr lang="en-GB" dirty="0"/>
          </a:p>
        </p:txBody>
      </p:sp>
      <p:sp>
        <p:nvSpPr>
          <p:cNvPr id="4" name="Rectangle 3"/>
          <p:cNvSpPr/>
          <p:nvPr/>
        </p:nvSpPr>
        <p:spPr>
          <a:xfrm>
            <a:off x="609600" y="1582340"/>
            <a:ext cx="6477000" cy="3785652"/>
          </a:xfrm>
          <a:prstGeom prst="rect">
            <a:avLst/>
          </a:prstGeom>
        </p:spPr>
        <p:txBody>
          <a:bodyPr wrap="square">
            <a:spAutoFit/>
          </a:bodyPr>
          <a:lstStyle/>
          <a:p>
            <a:pPr>
              <a:buFont typeface="Arial" pitchFamily="34" charset="0"/>
              <a:buChar char="•"/>
            </a:pPr>
            <a:r>
              <a:rPr lang="en-GB" sz="2000" dirty="0" smtClean="0">
                <a:latin typeface="Times New Roman" pitchFamily="18" charset="0"/>
                <a:cs typeface="Times New Roman" pitchFamily="18" charset="0"/>
              </a:rPr>
              <a:t>Available drawings estate agent's particulars, OS Maps, Cadastral maps  if available.</a:t>
            </a:r>
          </a:p>
          <a:p>
            <a:pPr>
              <a:buFont typeface="Arial" pitchFamily="34" charset="0"/>
              <a:buChar char="•"/>
            </a:pPr>
            <a:r>
              <a:rPr lang="en-GB" sz="2000" dirty="0" smtClean="0">
                <a:latin typeface="Times New Roman" pitchFamily="18" charset="0"/>
                <a:cs typeface="Times New Roman" pitchFamily="18" charset="0"/>
              </a:rPr>
              <a:t> Notebook and pencil/pen</a:t>
            </a:r>
          </a:p>
          <a:p>
            <a:pPr>
              <a:buFont typeface="Arial" pitchFamily="34" charset="0"/>
              <a:buChar char="•"/>
            </a:pPr>
            <a:r>
              <a:rPr lang="en-GB" sz="2000" dirty="0" smtClean="0">
                <a:latin typeface="Times New Roman" pitchFamily="18" charset="0"/>
                <a:cs typeface="Times New Roman" pitchFamily="18" charset="0"/>
              </a:rPr>
              <a:t>Binoculars and a camera with flash facility</a:t>
            </a:r>
          </a:p>
          <a:p>
            <a:pPr>
              <a:buFont typeface="Arial" pitchFamily="34" charset="0"/>
              <a:buChar char="•"/>
            </a:pPr>
            <a:r>
              <a:rPr lang="en-GB" sz="2000" dirty="0" smtClean="0">
                <a:latin typeface="Times New Roman" pitchFamily="18" charset="0"/>
                <a:cs typeface="Times New Roman" pitchFamily="18" charset="0"/>
              </a:rPr>
              <a:t>Tape measure, spirit level and plumb line</a:t>
            </a:r>
          </a:p>
          <a:p>
            <a:pPr>
              <a:buFont typeface="Arial" pitchFamily="34" charset="0"/>
              <a:buChar char="•"/>
            </a:pPr>
            <a:r>
              <a:rPr lang="en-GB" sz="2000" dirty="0" smtClean="0">
                <a:latin typeface="Times New Roman" pitchFamily="18" charset="0"/>
                <a:cs typeface="Times New Roman" pitchFamily="18" charset="0"/>
              </a:rPr>
              <a:t> Hammer, torch, screwdriver and manhole lifting irons</a:t>
            </a:r>
          </a:p>
          <a:p>
            <a:pPr>
              <a:buFont typeface="Arial" pitchFamily="34" charset="0"/>
              <a:buChar char="•"/>
            </a:pPr>
            <a:r>
              <a:rPr lang="en-GB" sz="2000" dirty="0" smtClean="0">
                <a:latin typeface="Times New Roman" pitchFamily="18" charset="0"/>
                <a:cs typeface="Times New Roman" pitchFamily="18" charset="0"/>
              </a:rPr>
              <a:t>Moisture meter</a:t>
            </a:r>
          </a:p>
          <a:p>
            <a:pPr>
              <a:buFont typeface="Arial" pitchFamily="34" charset="0"/>
              <a:buChar char="•"/>
            </a:pPr>
            <a:r>
              <a:rPr lang="en-GB" sz="2000" dirty="0" smtClean="0">
                <a:latin typeface="Times New Roman" pitchFamily="18" charset="0"/>
                <a:cs typeface="Times New Roman" pitchFamily="18" charset="0"/>
              </a:rPr>
              <a:t>Ladders  eaves access and loft access</a:t>
            </a:r>
          </a:p>
          <a:p>
            <a:pPr>
              <a:buFont typeface="Arial" pitchFamily="34" charset="0"/>
              <a:buChar char="•"/>
            </a:pPr>
            <a:r>
              <a:rPr lang="en-GB" sz="2000" dirty="0" smtClean="0">
                <a:latin typeface="Times New Roman" pitchFamily="18" charset="0"/>
                <a:cs typeface="Times New Roman" pitchFamily="18" charset="0"/>
              </a:rPr>
              <a:t>Sealable bags for taking samples, e.g. wood rot, asbestos, etc</a:t>
            </a:r>
          </a:p>
          <a:p>
            <a:endParaRPr lang="en-GB" sz="2000" dirty="0" smtClean="0">
              <a:latin typeface="Times New Roman" pitchFamily="18" charset="0"/>
              <a:cs typeface="Times New Roman" pitchFamily="18" charset="0"/>
            </a:endParaRPr>
          </a:p>
          <a:p>
            <a:endParaRPr lang="en-GB" sz="2000" dirty="0" smtClean="0">
              <a:latin typeface="Times New Roman" pitchFamily="18" charset="0"/>
              <a:cs typeface="Times New Roman" pitchFamily="18" charset="0"/>
            </a:endParaRPr>
          </a:p>
          <a:p>
            <a:endParaRPr lang="en-GB" sz="2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8305800" cy="1295400"/>
          </a:xfrm>
        </p:spPr>
        <p:txBody>
          <a:bodyPr>
            <a:normAutofit/>
          </a:bodyPr>
          <a:lstStyle/>
          <a:p>
            <a:r>
              <a:rPr lang="en-GB" sz="2000" dirty="0" smtClean="0">
                <a:latin typeface="Times New Roman" pitchFamily="18" charset="0"/>
                <a:cs typeface="Times New Roman" pitchFamily="18" charset="0"/>
              </a:rPr>
              <a:t>Surveying tapes are available in lengths up to 100m, but a 30m tape is the most common length in use. Two types of tapes are commonly used:</a:t>
            </a:r>
          </a:p>
        </p:txBody>
      </p:sp>
      <p:sp>
        <p:nvSpPr>
          <p:cNvPr id="2" name="Title 1"/>
          <p:cNvSpPr>
            <a:spLocks noGrp="1"/>
          </p:cNvSpPr>
          <p:nvPr>
            <p:ph type="title"/>
          </p:nvPr>
        </p:nvSpPr>
        <p:spPr/>
        <p:txBody>
          <a:bodyPr>
            <a:normAutofit fontScale="90000"/>
          </a:bodyPr>
          <a:lstStyle/>
          <a:p>
            <a:r>
              <a:rPr lang="en-GB" dirty="0" smtClean="0">
                <a:latin typeface="Times New Roman" pitchFamily="18" charset="0"/>
                <a:cs typeface="Times New Roman" pitchFamily="18" charset="0"/>
              </a:rPr>
              <a:t>Tapes used in Surveying:</a:t>
            </a:r>
            <a:br>
              <a:rPr lang="en-GB" dirty="0" smtClean="0">
                <a:latin typeface="Times New Roman" pitchFamily="18" charset="0"/>
                <a:cs typeface="Times New Roman" pitchFamily="18" charset="0"/>
              </a:rPr>
            </a:br>
            <a:endParaRPr lang="en-GB" dirty="0">
              <a:latin typeface="Times New Roman" pitchFamily="18" charset="0"/>
              <a:cs typeface="Times New Roman" pitchFamily="18" charset="0"/>
            </a:endParaRPr>
          </a:p>
        </p:txBody>
      </p:sp>
      <p:pic>
        <p:nvPicPr>
          <p:cNvPr id="2051" name="Picture 3" descr="F:\Surveying 19-09-2015\surveying existing building presentation notes\steel tape.JPG"/>
          <p:cNvPicPr>
            <a:picLocks noChangeAspect="1" noChangeArrowheads="1"/>
          </p:cNvPicPr>
          <p:nvPr/>
        </p:nvPicPr>
        <p:blipFill>
          <a:blip r:embed="rId2" cstate="print"/>
          <a:srcRect/>
          <a:stretch>
            <a:fillRect/>
          </a:stretch>
        </p:blipFill>
        <p:spPr bwMode="auto">
          <a:xfrm>
            <a:off x="4800600" y="2514600"/>
            <a:ext cx="4343400" cy="3814162"/>
          </a:xfrm>
          <a:prstGeom prst="rect">
            <a:avLst/>
          </a:prstGeom>
          <a:noFill/>
        </p:spPr>
      </p:pic>
      <p:sp>
        <p:nvSpPr>
          <p:cNvPr id="6" name="Rectangle 5"/>
          <p:cNvSpPr/>
          <p:nvPr/>
        </p:nvSpPr>
        <p:spPr>
          <a:xfrm>
            <a:off x="457200" y="2743200"/>
            <a:ext cx="4800600" cy="2862322"/>
          </a:xfrm>
          <a:prstGeom prst="rect">
            <a:avLst/>
          </a:prstGeom>
        </p:spPr>
        <p:txBody>
          <a:bodyPr wrap="square">
            <a:spAutoFit/>
          </a:bodyPr>
          <a:lstStyle/>
          <a:p>
            <a:r>
              <a:rPr lang="en-GB" sz="2000" u="sng" dirty="0" smtClean="0">
                <a:latin typeface="Times New Roman" pitchFamily="18" charset="0"/>
                <a:cs typeface="Times New Roman" pitchFamily="18" charset="0"/>
              </a:rPr>
              <a:t>Steel Tapes</a:t>
            </a:r>
          </a:p>
          <a:p>
            <a:pPr>
              <a:buFont typeface="Arial" pitchFamily="34" charset="0"/>
              <a:buChar char="•"/>
            </a:pPr>
            <a:r>
              <a:rPr lang="en-GB" sz="2000" dirty="0" smtClean="0">
                <a:latin typeface="Times New Roman" pitchFamily="18" charset="0"/>
                <a:cs typeface="Times New Roman" pitchFamily="18" charset="0"/>
              </a:rPr>
              <a:t>All steel tapes are manufactured so that they measure their normal length at a specific temperature and under a certain pull, which is generally 20°C and 50N. </a:t>
            </a:r>
          </a:p>
          <a:p>
            <a:pPr>
              <a:buFont typeface="Arial" pitchFamily="34" charset="0"/>
              <a:buChar char="•"/>
            </a:pPr>
            <a:r>
              <a:rPr lang="en-GB" sz="2000" dirty="0" smtClean="0">
                <a:latin typeface="Times New Roman" pitchFamily="18" charset="0"/>
                <a:cs typeface="Times New Roman" pitchFamily="18" charset="0"/>
              </a:rPr>
              <a:t>With care it is possible to take measurements using a steel tape with an accuracy of 1 in 10,000 (or 3mm for a 30m distance)</a:t>
            </a:r>
            <a:endParaRPr lang="en-GB" sz="2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Surveying 19-09-2015\surveying existing building presentation notes\fibron tape.JPG"/>
          <p:cNvPicPr>
            <a:picLocks noChangeAspect="1" noChangeArrowheads="1"/>
          </p:cNvPicPr>
          <p:nvPr/>
        </p:nvPicPr>
        <p:blipFill>
          <a:blip r:embed="rId2" cstate="print"/>
          <a:srcRect/>
          <a:stretch>
            <a:fillRect/>
          </a:stretch>
        </p:blipFill>
        <p:spPr bwMode="auto">
          <a:xfrm>
            <a:off x="4724400" y="1905000"/>
            <a:ext cx="4419600" cy="3810000"/>
          </a:xfrm>
          <a:prstGeom prst="rect">
            <a:avLst/>
          </a:prstGeom>
          <a:noFill/>
        </p:spPr>
      </p:pic>
      <p:sp>
        <p:nvSpPr>
          <p:cNvPr id="3" name="Content Placeholder 2"/>
          <p:cNvSpPr>
            <a:spLocks noGrp="1"/>
          </p:cNvSpPr>
          <p:nvPr>
            <p:ph idx="1"/>
          </p:nvPr>
        </p:nvSpPr>
        <p:spPr>
          <a:xfrm>
            <a:off x="304800" y="1600200"/>
            <a:ext cx="4876800" cy="4525963"/>
          </a:xfrm>
        </p:spPr>
        <p:txBody>
          <a:bodyPr>
            <a:normAutofit/>
          </a:bodyPr>
          <a:lstStyle/>
          <a:p>
            <a:r>
              <a:rPr lang="en-GB" sz="2000" u="sng" dirty="0" smtClean="0">
                <a:latin typeface="Times New Roman" pitchFamily="18" charset="0"/>
                <a:cs typeface="Times New Roman" pitchFamily="18" charset="0"/>
              </a:rPr>
              <a:t>Fibreglass Tapes</a:t>
            </a:r>
          </a:p>
          <a:p>
            <a:r>
              <a:rPr lang="en-GB" sz="2000" dirty="0" smtClean="0">
                <a:latin typeface="Times New Roman" pitchFamily="18" charset="0"/>
                <a:cs typeface="Times New Roman" pitchFamily="18" charset="0"/>
              </a:rPr>
              <a:t>Fibreglass tapes are manufactured from fibreglass strands embedded in PVC.</a:t>
            </a:r>
          </a:p>
          <a:p>
            <a:r>
              <a:rPr lang="en-GB" sz="2000" dirty="0" smtClean="0">
                <a:latin typeface="Times New Roman" pitchFamily="18" charset="0"/>
                <a:cs typeface="Times New Roman" pitchFamily="18" charset="0"/>
              </a:rPr>
              <a:t>Compared to steel tapes they are lighter, more flexible and less likely to break.  </a:t>
            </a:r>
          </a:p>
          <a:p>
            <a:r>
              <a:rPr lang="en-GB" sz="2000" dirty="0" smtClean="0">
                <a:latin typeface="Times New Roman" pitchFamily="18" charset="0"/>
                <a:cs typeface="Times New Roman" pitchFamily="18" charset="0"/>
              </a:rPr>
              <a:t>They are also rust free.</a:t>
            </a:r>
          </a:p>
          <a:p>
            <a:r>
              <a:rPr lang="en-GB" sz="2000" dirty="0" smtClean="0">
                <a:latin typeface="Times New Roman" pitchFamily="18" charset="0"/>
                <a:cs typeface="Times New Roman" pitchFamily="18" charset="0"/>
              </a:rPr>
              <a:t>They stretch more when pulled</a:t>
            </a:r>
          </a:p>
          <a:p>
            <a:r>
              <a:rPr lang="en-GB" sz="2000" dirty="0" smtClean="0">
                <a:latin typeface="Times New Roman" pitchFamily="18" charset="0"/>
                <a:cs typeface="Times New Roman" pitchFamily="18" charset="0"/>
              </a:rPr>
              <a:t>The accuracy of a fibreglass tape is lower at 1 in 1000 (i.e. a precision of 30mm in a 30m length).</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Tapes used in Surveying:</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295400"/>
            <a:ext cx="8229600" cy="4525963"/>
          </a:xfrm>
        </p:spPr>
        <p:txBody>
          <a:bodyPr>
            <a:normAutofit/>
          </a:bodyPr>
          <a:lstStyle/>
          <a:p>
            <a:r>
              <a:rPr lang="en-GB" sz="2000" u="sng" dirty="0" smtClean="0">
                <a:latin typeface="Times New Roman" pitchFamily="18" charset="0"/>
                <a:cs typeface="Times New Roman" pitchFamily="18" charset="0"/>
              </a:rPr>
              <a:t>Advantages: </a:t>
            </a:r>
          </a:p>
          <a:p>
            <a:r>
              <a:rPr lang="en-GB" sz="2000" dirty="0" smtClean="0">
                <a:latin typeface="Times New Roman" pitchFamily="18" charset="0"/>
                <a:cs typeface="Times New Roman" pitchFamily="18" charset="0"/>
              </a:rPr>
              <a:t>Accuracy = ±3mm; Range = 200m; Single Operator; useful when</a:t>
            </a:r>
          </a:p>
          <a:p>
            <a:r>
              <a:rPr lang="en-GB" sz="2000" dirty="0" smtClean="0">
                <a:latin typeface="Times New Roman" pitchFamily="18" charset="0"/>
                <a:cs typeface="Times New Roman" pitchFamily="18" charset="0"/>
              </a:rPr>
              <a:t>not possible to use tapes i.e. across large gaps, to inaccessible heights/points etc</a:t>
            </a:r>
          </a:p>
          <a:p>
            <a:r>
              <a:rPr lang="en-GB" sz="2000" dirty="0" smtClean="0">
                <a:latin typeface="Times New Roman" pitchFamily="18" charset="0"/>
                <a:cs typeface="Times New Roman" pitchFamily="18" charset="0"/>
              </a:rPr>
              <a:t>Errors: requires baseline calibration; errors due to weather</a:t>
            </a:r>
          </a:p>
          <a:p>
            <a:r>
              <a:rPr lang="en-GB" sz="2000" dirty="0" smtClean="0">
                <a:latin typeface="Times New Roman" pitchFamily="18" charset="0"/>
                <a:cs typeface="Times New Roman" pitchFamily="18" charset="0"/>
              </a:rPr>
              <a:t>Safety: Lasers must NOT be pointed in the eye !</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r>
              <a:rPr lang="en-GB" dirty="0" smtClean="0">
                <a:latin typeface="Times New Roman" pitchFamily="18" charset="0"/>
                <a:cs typeface="Times New Roman" pitchFamily="18" charset="0"/>
              </a:rPr>
              <a:t>Linear Measurement Using Lasers</a:t>
            </a:r>
            <a:br>
              <a:rPr lang="en-GB" dirty="0" smtClean="0">
                <a:latin typeface="Times New Roman" pitchFamily="18" charset="0"/>
                <a:cs typeface="Times New Roman" pitchFamily="18" charset="0"/>
              </a:rPr>
            </a:br>
            <a:endParaRPr lang="en-GB" dirty="0">
              <a:latin typeface="Times New Roman" pitchFamily="18" charset="0"/>
              <a:cs typeface="Times New Roman" pitchFamily="18" charset="0"/>
            </a:endParaRPr>
          </a:p>
        </p:txBody>
      </p:sp>
      <p:pic>
        <p:nvPicPr>
          <p:cNvPr id="4098" name="Picture 2" descr="F:\Surveying 19-09-2015\surveying existing building presentation notes\lasers.JPG"/>
          <p:cNvPicPr>
            <a:picLocks noChangeAspect="1" noChangeArrowheads="1"/>
          </p:cNvPicPr>
          <p:nvPr/>
        </p:nvPicPr>
        <p:blipFill>
          <a:blip r:embed="rId2" cstate="print"/>
          <a:srcRect/>
          <a:stretch>
            <a:fillRect/>
          </a:stretch>
        </p:blipFill>
        <p:spPr bwMode="auto">
          <a:xfrm>
            <a:off x="-1" y="3657601"/>
            <a:ext cx="6648041" cy="3200400"/>
          </a:xfrm>
          <a:prstGeom prst="rect">
            <a:avLst/>
          </a:prstGeom>
          <a:noFill/>
        </p:spPr>
      </p:pic>
      <p:pic>
        <p:nvPicPr>
          <p:cNvPr id="4099" name="Picture 3" descr="F:\Surveying 19-09-2015\surveying existing building presentation notes\disto mat.JPG"/>
          <p:cNvPicPr>
            <a:picLocks noChangeAspect="1" noChangeArrowheads="1"/>
          </p:cNvPicPr>
          <p:nvPr/>
        </p:nvPicPr>
        <p:blipFill>
          <a:blip r:embed="rId3" cstate="print"/>
          <a:srcRect/>
          <a:stretch>
            <a:fillRect/>
          </a:stretch>
        </p:blipFill>
        <p:spPr bwMode="auto">
          <a:xfrm>
            <a:off x="6934200" y="2238375"/>
            <a:ext cx="2209800" cy="4619625"/>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Surveying 19-09-2015\surveying existing building presentation notes\tape lengths.JPG"/>
          <p:cNvPicPr>
            <a:picLocks noChangeAspect="1" noChangeArrowheads="1"/>
          </p:cNvPicPr>
          <p:nvPr/>
        </p:nvPicPr>
        <p:blipFill>
          <a:blip r:embed="rId2" cstate="print"/>
          <a:srcRect/>
          <a:stretch>
            <a:fillRect/>
          </a:stretch>
        </p:blipFill>
        <p:spPr bwMode="auto">
          <a:xfrm>
            <a:off x="4267200" y="4343400"/>
            <a:ext cx="4543425" cy="2291967"/>
          </a:xfrm>
          <a:prstGeom prst="rect">
            <a:avLst/>
          </a:prstGeom>
          <a:noFill/>
        </p:spPr>
      </p:pic>
      <p:sp>
        <p:nvSpPr>
          <p:cNvPr id="3" name="Content Placeholder 2"/>
          <p:cNvSpPr>
            <a:spLocks noGrp="1"/>
          </p:cNvSpPr>
          <p:nvPr>
            <p:ph idx="1"/>
          </p:nvPr>
        </p:nvSpPr>
        <p:spPr>
          <a:xfrm>
            <a:off x="228600" y="1066800"/>
            <a:ext cx="8534400" cy="4525963"/>
          </a:xfrm>
        </p:spPr>
        <p:txBody>
          <a:bodyPr>
            <a:normAutofit/>
          </a:bodyPr>
          <a:lstStyle/>
          <a:p>
            <a:pPr>
              <a:buNone/>
            </a:pPr>
            <a:endParaRPr lang="en-GB" sz="2000" b="1" dirty="0" smtClean="0">
              <a:latin typeface="Times New Roman" pitchFamily="18" charset="0"/>
              <a:cs typeface="Times New Roman" pitchFamily="18" charset="0"/>
            </a:endParaRPr>
          </a:p>
          <a:p>
            <a:r>
              <a:rPr lang="en-GB" sz="2000" dirty="0" smtClean="0">
                <a:latin typeface="Times New Roman" pitchFamily="18" charset="0"/>
                <a:cs typeface="Times New Roman" pitchFamily="18" charset="0"/>
              </a:rPr>
              <a:t>The most frequent error is misreading the tape</a:t>
            </a:r>
          </a:p>
          <a:p>
            <a:r>
              <a:rPr lang="en-GB" sz="2000" dirty="0" smtClean="0">
                <a:latin typeface="Times New Roman" pitchFamily="18" charset="0"/>
                <a:cs typeface="Times New Roman" pitchFamily="18" charset="0"/>
              </a:rPr>
              <a:t>To help detect errors, long distances should be measured in both directions</a:t>
            </a:r>
          </a:p>
          <a:p>
            <a:r>
              <a:rPr lang="en-GB" sz="2000" dirty="0" smtClean="0">
                <a:latin typeface="Times New Roman" pitchFamily="18" charset="0"/>
                <a:cs typeface="Times New Roman" pitchFamily="18" charset="0"/>
              </a:rPr>
              <a:t>A good way of checking short distances is to take a second measurement but to use different parts of the tape</a:t>
            </a:r>
          </a:p>
          <a:p>
            <a:r>
              <a:rPr lang="en-GB" sz="2000" dirty="0" smtClean="0">
                <a:latin typeface="Times New Roman" pitchFamily="18" charset="0"/>
                <a:cs typeface="Times New Roman" pitchFamily="18" charset="0"/>
              </a:rPr>
              <a:t>Because it is difficult to use the end loop a false zero of 100 mm or 1 m is</a:t>
            </a:r>
          </a:p>
          <a:p>
            <a:pPr>
              <a:buNone/>
            </a:pPr>
            <a:r>
              <a:rPr lang="en-GB" sz="2000" dirty="0" smtClean="0">
                <a:latin typeface="Times New Roman" pitchFamily="18" charset="0"/>
                <a:cs typeface="Times New Roman" pitchFamily="18" charset="0"/>
              </a:rPr>
              <a:t>    often used when taping</a:t>
            </a:r>
          </a:p>
          <a:p>
            <a:r>
              <a:rPr lang="en-GB" sz="2000" dirty="0" smtClean="0">
                <a:latin typeface="Times New Roman" pitchFamily="18" charset="0"/>
                <a:cs typeface="Times New Roman" pitchFamily="18" charset="0"/>
              </a:rPr>
              <a:t>Great care is needed when doing this to avoid mistakes occurring</a:t>
            </a:r>
          </a:p>
          <a:p>
            <a:r>
              <a:rPr lang="en-GB" sz="2000" dirty="0" smtClean="0">
                <a:latin typeface="Times New Roman" pitchFamily="18" charset="0"/>
                <a:cs typeface="Times New Roman" pitchFamily="18" charset="0"/>
              </a:rPr>
              <a:t>Take approximate readings using the end loop as zero and then take a more precise measurement with a false zero</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Common Errors in Taping</a:t>
            </a:r>
            <a:endParaRPr lang="en-GB"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latin typeface="Times New Roman" pitchFamily="18" charset="0"/>
                <a:cs typeface="Times New Roman" pitchFamily="18" charset="0"/>
              </a:rPr>
              <a:t>Systematic errors must be accounted for when taping to improve the precision of a measured distance:</a:t>
            </a:r>
          </a:p>
          <a:p>
            <a:r>
              <a:rPr lang="en-GB" sz="2000" dirty="0" smtClean="0">
                <a:latin typeface="Times New Roman" pitchFamily="18" charset="0"/>
                <a:cs typeface="Times New Roman" pitchFamily="18" charset="0"/>
              </a:rPr>
              <a:t>Slope measurements and slope corrections</a:t>
            </a:r>
          </a:p>
          <a:p>
            <a:r>
              <a:rPr lang="en-GB" sz="2000" dirty="0" smtClean="0">
                <a:latin typeface="Times New Roman" pitchFamily="18" charset="0"/>
                <a:cs typeface="Times New Roman" pitchFamily="18" charset="0"/>
              </a:rPr>
              <a:t>Standardisation or calibration</a:t>
            </a:r>
          </a:p>
          <a:p>
            <a:r>
              <a:rPr lang="en-GB" sz="2000" dirty="0" smtClean="0">
                <a:latin typeface="Times New Roman" pitchFamily="18" charset="0"/>
                <a:cs typeface="Times New Roman" pitchFamily="18" charset="0"/>
              </a:rPr>
              <a:t>Tension</a:t>
            </a:r>
          </a:p>
          <a:p>
            <a:r>
              <a:rPr lang="en-GB" sz="2000" dirty="0" smtClean="0">
                <a:latin typeface="Times New Roman" pitchFamily="18" charset="0"/>
                <a:cs typeface="Times New Roman" pitchFamily="18" charset="0"/>
              </a:rPr>
              <a:t>Temperature variations</a:t>
            </a:r>
          </a:p>
          <a:p>
            <a:r>
              <a:rPr lang="en-GB" sz="2000" dirty="0" smtClean="0">
                <a:latin typeface="Times New Roman" pitchFamily="18" charset="0"/>
                <a:cs typeface="Times New Roman" pitchFamily="18" charset="0"/>
              </a:rPr>
              <a:t>Sag (</a:t>
            </a:r>
            <a:r>
              <a:rPr lang="en-GB" sz="2000" dirty="0" err="1" smtClean="0">
                <a:latin typeface="Times New Roman" pitchFamily="18" charset="0"/>
                <a:cs typeface="Times New Roman" pitchFamily="18" charset="0"/>
              </a:rPr>
              <a:t>catenary</a:t>
            </a:r>
            <a:r>
              <a:rPr lang="en-GB" sz="2000" dirty="0" smtClean="0">
                <a:latin typeface="Times New Roman" pitchFamily="18" charset="0"/>
                <a:cs typeface="Times New Roman" pitchFamily="18" charset="0"/>
              </a:rPr>
              <a:t>)</a:t>
            </a:r>
          </a:p>
        </p:txBody>
      </p:sp>
      <p:sp>
        <p:nvSpPr>
          <p:cNvPr id="2" name="Title 1"/>
          <p:cNvSpPr>
            <a:spLocks noGrp="1"/>
          </p:cNvSpPr>
          <p:nvPr>
            <p:ph type="title"/>
          </p:nvPr>
        </p:nvSpPr>
        <p:spPr/>
        <p:txBody>
          <a:bodyPr>
            <a:normAutofit fontScale="90000"/>
          </a:bodyPr>
          <a:lstStyle/>
          <a:p>
            <a:r>
              <a:rPr lang="en-GB" dirty="0" smtClean="0">
                <a:latin typeface="Times New Roman" pitchFamily="18" charset="0"/>
                <a:cs typeface="Times New Roman" pitchFamily="18" charset="0"/>
              </a:rPr>
              <a:t>Systematic Errors in Taping</a:t>
            </a:r>
            <a:br>
              <a:rPr lang="en-GB" dirty="0" smtClean="0">
                <a:latin typeface="Times New Roman" pitchFamily="18" charset="0"/>
                <a:cs typeface="Times New Roman" pitchFamily="18" charset="0"/>
              </a:rPr>
            </a:br>
            <a:endParaRPr lang="en-GB" dirty="0">
              <a:latin typeface="Times New Roman" pitchFamily="18" charset="0"/>
              <a:cs typeface="Times New Roman" pitchFamily="18" charset="0"/>
            </a:endParaRPr>
          </a:p>
        </p:txBody>
      </p:sp>
      <p:pic>
        <p:nvPicPr>
          <p:cNvPr id="2051" name="Picture 3"/>
          <p:cNvPicPr>
            <a:picLocks noChangeAspect="1" noChangeArrowheads="1"/>
          </p:cNvPicPr>
          <p:nvPr/>
        </p:nvPicPr>
        <p:blipFill>
          <a:blip r:embed="rId2" cstate="print"/>
          <a:srcRect/>
          <a:stretch>
            <a:fillRect/>
          </a:stretch>
        </p:blipFill>
        <p:spPr bwMode="auto">
          <a:xfrm>
            <a:off x="3962400" y="2667000"/>
            <a:ext cx="5181600" cy="2162175"/>
          </a:xfrm>
          <a:prstGeom prst="rect">
            <a:avLst/>
          </a:prstGeom>
          <a:noFill/>
          <a:ln w="9525">
            <a:noFill/>
            <a:miter lim="800000"/>
            <a:headEnd/>
            <a:tailEnd/>
          </a:ln>
        </p:spPr>
      </p:pic>
      <p:pic>
        <p:nvPicPr>
          <p:cNvPr id="2052" name="Picture 4"/>
          <p:cNvPicPr>
            <a:picLocks noChangeAspect="1" noChangeArrowheads="1"/>
          </p:cNvPicPr>
          <p:nvPr/>
        </p:nvPicPr>
        <p:blipFill>
          <a:blip r:embed="rId3" cstate="print"/>
          <a:srcRect/>
          <a:stretch>
            <a:fillRect/>
          </a:stretch>
        </p:blipFill>
        <p:spPr bwMode="auto">
          <a:xfrm>
            <a:off x="4191000" y="4724400"/>
            <a:ext cx="4267200" cy="171924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i.stack.imgur.com/TDiYR.png"/>
          <p:cNvPicPr>
            <a:picLocks noChangeAspect="1" noChangeArrowheads="1"/>
          </p:cNvPicPr>
          <p:nvPr/>
        </p:nvPicPr>
        <p:blipFill>
          <a:blip r:embed="rId2" cstate="print"/>
          <a:srcRect/>
          <a:stretch>
            <a:fillRect/>
          </a:stretch>
        </p:blipFill>
        <p:spPr bwMode="auto">
          <a:xfrm>
            <a:off x="3133725" y="3581400"/>
            <a:ext cx="6010275" cy="2933701"/>
          </a:xfrm>
          <a:prstGeom prst="rect">
            <a:avLst/>
          </a:prstGeom>
          <a:noFill/>
        </p:spPr>
      </p:pic>
      <p:sp>
        <p:nvSpPr>
          <p:cNvPr id="2" name="Title 1"/>
          <p:cNvSpPr>
            <a:spLocks noGrp="1"/>
          </p:cNvSpPr>
          <p:nvPr>
            <p:ph type="title"/>
          </p:nvPr>
        </p:nvSpPr>
        <p:spPr>
          <a:xfrm>
            <a:off x="457200" y="381000"/>
            <a:ext cx="8229600" cy="1143000"/>
          </a:xfrm>
        </p:spPr>
        <p:txBody>
          <a:bodyPr>
            <a:normAutofit fontScale="90000"/>
          </a:bodyPr>
          <a:lstStyle/>
          <a:p>
            <a:r>
              <a:rPr lang="en-GB" dirty="0" smtClean="0">
                <a:latin typeface="Times New Roman" pitchFamily="18" charset="0"/>
                <a:cs typeface="Times New Roman" pitchFamily="18" charset="0"/>
              </a:rPr>
              <a:t>Basic equipment for larger  and external surveys</a:t>
            </a:r>
            <a:br>
              <a:rPr lang="en-GB" dirty="0" smtClean="0">
                <a:latin typeface="Times New Roman" pitchFamily="18" charset="0"/>
                <a:cs typeface="Times New Roman" pitchFamily="18" charset="0"/>
              </a:rPr>
            </a:br>
            <a:endParaRPr lang="en-GB" dirty="0"/>
          </a:p>
        </p:txBody>
      </p:sp>
      <p:sp>
        <p:nvSpPr>
          <p:cNvPr id="4" name="Rectangle 3"/>
          <p:cNvSpPr/>
          <p:nvPr/>
        </p:nvSpPr>
        <p:spPr>
          <a:xfrm>
            <a:off x="381000" y="1371600"/>
            <a:ext cx="8153400" cy="4093428"/>
          </a:xfrm>
          <a:prstGeom prst="rect">
            <a:avLst/>
          </a:prstGeom>
        </p:spPr>
        <p:txBody>
          <a:bodyPr wrap="square">
            <a:spAutoFit/>
          </a:bodyPr>
          <a:lstStyle/>
          <a:p>
            <a:pPr>
              <a:buFont typeface="Arial" pitchFamily="34" charset="0"/>
              <a:buChar char="•"/>
            </a:pPr>
            <a:r>
              <a:rPr lang="en-GB" sz="2000" dirty="0" smtClean="0">
                <a:latin typeface="Times New Roman" pitchFamily="18" charset="0"/>
                <a:cs typeface="Times New Roman" pitchFamily="18" charset="0"/>
              </a:rPr>
              <a:t>Available drawings estate agent's particulars, OS Maps, Cadastral maps </a:t>
            </a:r>
          </a:p>
          <a:p>
            <a:pPr>
              <a:buFont typeface="Arial" pitchFamily="34" charset="0"/>
              <a:buChar char="•"/>
            </a:pPr>
            <a:r>
              <a:rPr lang="en-GB" sz="2000" dirty="0" smtClean="0">
                <a:latin typeface="Times New Roman" pitchFamily="18" charset="0"/>
                <a:cs typeface="Times New Roman" pitchFamily="18" charset="0"/>
              </a:rPr>
              <a:t> Notebook and pencil/pen</a:t>
            </a:r>
          </a:p>
          <a:p>
            <a:pPr>
              <a:buFont typeface="Arial" pitchFamily="34" charset="0"/>
              <a:buChar char="•"/>
            </a:pPr>
            <a:r>
              <a:rPr lang="en-GB" sz="2000" dirty="0" smtClean="0">
                <a:latin typeface="Times New Roman" pitchFamily="18" charset="0"/>
                <a:cs typeface="Times New Roman" pitchFamily="18" charset="0"/>
              </a:rPr>
              <a:t>Binoculars and a camera with flash facility</a:t>
            </a:r>
          </a:p>
          <a:p>
            <a:pPr>
              <a:buFont typeface="Arial" pitchFamily="34" charset="0"/>
              <a:buChar char="•"/>
            </a:pPr>
            <a:r>
              <a:rPr lang="en-GB" sz="2000" dirty="0" smtClean="0">
                <a:latin typeface="Times New Roman" pitchFamily="18" charset="0"/>
                <a:cs typeface="Times New Roman" pitchFamily="18" charset="0"/>
              </a:rPr>
              <a:t>Tape measure, spirit level and plumb line</a:t>
            </a:r>
          </a:p>
          <a:p>
            <a:pPr>
              <a:buFont typeface="Arial" pitchFamily="34" charset="0"/>
              <a:buChar char="•"/>
            </a:pPr>
            <a:r>
              <a:rPr lang="en-GB" sz="2000" dirty="0" smtClean="0">
                <a:latin typeface="Times New Roman" pitchFamily="18" charset="0"/>
                <a:cs typeface="Times New Roman" pitchFamily="18" charset="0"/>
              </a:rPr>
              <a:t> Hammer, and peg, and survey pins, screwdriver and manhole lifting irons</a:t>
            </a:r>
          </a:p>
          <a:p>
            <a:pPr>
              <a:buFont typeface="Arial" pitchFamily="34" charset="0"/>
              <a:buChar char="•"/>
            </a:pPr>
            <a:r>
              <a:rPr lang="en-GB" sz="2000" dirty="0" smtClean="0">
                <a:latin typeface="Times New Roman" pitchFamily="18" charset="0"/>
                <a:cs typeface="Times New Roman" pitchFamily="18" charset="0"/>
              </a:rPr>
              <a:t>Ladders  eaves access and loft access</a:t>
            </a:r>
          </a:p>
          <a:p>
            <a:pPr>
              <a:buFont typeface="Arial" pitchFamily="34" charset="0"/>
              <a:buChar char="•"/>
            </a:pPr>
            <a:r>
              <a:rPr lang="en-GB" sz="2000" dirty="0" smtClean="0">
                <a:latin typeface="Times New Roman" pitchFamily="18" charset="0"/>
                <a:cs typeface="Times New Roman" pitchFamily="18" charset="0"/>
              </a:rPr>
              <a:t>Sealable bags for taking samples, e.g. Soil samples </a:t>
            </a:r>
          </a:p>
          <a:p>
            <a:pPr>
              <a:buFont typeface="Arial" pitchFamily="34" charset="0"/>
              <a:buChar char="•"/>
            </a:pPr>
            <a:r>
              <a:rPr lang="en-GB" sz="2000" dirty="0" smtClean="0">
                <a:latin typeface="Times New Roman" pitchFamily="18" charset="0"/>
                <a:cs typeface="Times New Roman" pitchFamily="18" charset="0"/>
              </a:rPr>
              <a:t>Quick set level, tripod, and staff.</a:t>
            </a:r>
          </a:p>
          <a:p>
            <a:pPr>
              <a:buFont typeface="Arial" pitchFamily="34" charset="0"/>
              <a:buChar char="•"/>
            </a:pPr>
            <a:r>
              <a:rPr lang="en-GB" sz="2000" dirty="0" smtClean="0">
                <a:latin typeface="Times New Roman" pitchFamily="18" charset="0"/>
                <a:cs typeface="Times New Roman" pitchFamily="18" charset="0"/>
              </a:rPr>
              <a:t>Total Station , Clinometers, Terrestrial laser scanners</a:t>
            </a:r>
          </a:p>
          <a:p>
            <a:endParaRPr lang="en-GB" sz="2000" dirty="0" smtClean="0">
              <a:latin typeface="Times New Roman" pitchFamily="18" charset="0"/>
              <a:cs typeface="Times New Roman" pitchFamily="18" charset="0"/>
            </a:endParaRPr>
          </a:p>
          <a:p>
            <a:endParaRPr lang="en-GB" sz="2000" dirty="0" smtClean="0">
              <a:latin typeface="Times New Roman" pitchFamily="18" charset="0"/>
              <a:cs typeface="Times New Roman" pitchFamily="18" charset="0"/>
            </a:endParaRPr>
          </a:p>
          <a:p>
            <a:endParaRPr lang="en-GB" sz="2000" dirty="0" smtClean="0">
              <a:latin typeface="Times New Roman" pitchFamily="18" charset="0"/>
              <a:cs typeface="Times New Roman" pitchFamily="18" charset="0"/>
            </a:endParaRPr>
          </a:p>
          <a:p>
            <a:endParaRPr lang="en-GB" sz="2000" dirty="0">
              <a:latin typeface="Times New Roman" pitchFamily="18" charset="0"/>
              <a:cs typeface="Times New Roman" pitchFamily="18" charset="0"/>
            </a:endParaRPr>
          </a:p>
        </p:txBody>
      </p:sp>
      <p:pic>
        <p:nvPicPr>
          <p:cNvPr id="6148" name="Picture 4" descr="http://www.lineas.cchs.csic.es/biospec/sites/lineas.cchs.csic.es.biospec/files/IMG_2000.jpg"/>
          <p:cNvPicPr>
            <a:picLocks noChangeAspect="1" noChangeArrowheads="1"/>
          </p:cNvPicPr>
          <p:nvPr/>
        </p:nvPicPr>
        <p:blipFill>
          <a:blip r:embed="rId3" cstate="print"/>
          <a:srcRect l="20290" t="21739" b="8696"/>
          <a:stretch>
            <a:fillRect/>
          </a:stretch>
        </p:blipFill>
        <p:spPr bwMode="auto">
          <a:xfrm>
            <a:off x="1676400" y="4343400"/>
            <a:ext cx="1524000" cy="1773382"/>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ramework.bmp"/>
          <p:cNvPicPr>
            <a:picLocks noChangeAspect="1"/>
          </p:cNvPicPr>
          <p:nvPr/>
        </p:nvPicPr>
        <p:blipFill>
          <a:blip r:embed="rId2" cstate="print"/>
          <a:srcRect l="5786" b="34339"/>
          <a:stretch>
            <a:fillRect/>
          </a:stretch>
        </p:blipFill>
        <p:spPr>
          <a:xfrm>
            <a:off x="2667000" y="2057401"/>
            <a:ext cx="5974268" cy="4205526"/>
          </a:xfrm>
          <a:prstGeom prst="rect">
            <a:avLst/>
          </a:prstGeom>
        </p:spPr>
      </p:pic>
      <p:sp>
        <p:nvSpPr>
          <p:cNvPr id="3" name="Content Placeholder 2"/>
          <p:cNvSpPr>
            <a:spLocks noGrp="1"/>
          </p:cNvSpPr>
          <p:nvPr>
            <p:ph idx="1"/>
          </p:nvPr>
        </p:nvSpPr>
        <p:spPr/>
        <p:txBody>
          <a:bodyPr>
            <a:normAutofit/>
          </a:bodyPr>
          <a:lstStyle/>
          <a:p>
            <a:r>
              <a:rPr lang="en-GB" sz="2000" dirty="0" smtClean="0">
                <a:latin typeface="Times New Roman" pitchFamily="18" charset="0"/>
                <a:cs typeface="Times New Roman" pitchFamily="18" charset="0"/>
              </a:rPr>
              <a:t>Procedure;</a:t>
            </a:r>
          </a:p>
          <a:p>
            <a:pPr marL="514350" indent="-514350">
              <a:buFont typeface="+mj-lt"/>
              <a:buAutoNum type="arabicPeriod"/>
            </a:pPr>
            <a:r>
              <a:rPr lang="en-GB" sz="2000" dirty="0" smtClean="0">
                <a:latin typeface="Times New Roman" pitchFamily="18" charset="0"/>
                <a:cs typeface="Times New Roman" pitchFamily="18" charset="0"/>
              </a:rPr>
              <a:t>Establish a control frames work</a:t>
            </a:r>
          </a:p>
          <a:p>
            <a:pPr marL="514350" indent="-514350">
              <a:buFont typeface="+mj-lt"/>
              <a:buAutoNum type="arabicPeriod"/>
            </a:pPr>
            <a:r>
              <a:rPr lang="en-GB" sz="2000" dirty="0" smtClean="0">
                <a:latin typeface="Times New Roman" pitchFamily="18" charset="0"/>
                <a:cs typeface="Times New Roman" pitchFamily="18" charset="0"/>
              </a:rPr>
              <a:t>Record on a rough sketch</a:t>
            </a:r>
          </a:p>
          <a:p>
            <a:pPr marL="514350" indent="-514350">
              <a:buFont typeface="+mj-lt"/>
              <a:buAutoNum type="arabicPeriod"/>
            </a:pPr>
            <a:r>
              <a:rPr lang="en-GB" sz="2000" dirty="0" smtClean="0">
                <a:latin typeface="Times New Roman" pitchFamily="18" charset="0"/>
                <a:cs typeface="Times New Roman" pitchFamily="18" charset="0"/>
              </a:rPr>
              <a:t>Reference all control points</a:t>
            </a:r>
          </a:p>
          <a:p>
            <a:pPr marL="514350" indent="-514350">
              <a:buFont typeface="+mj-lt"/>
              <a:buAutoNum type="arabicPeriod"/>
            </a:pPr>
            <a:r>
              <a:rPr lang="en-GB" sz="2000" dirty="0" smtClean="0">
                <a:latin typeface="Times New Roman" pitchFamily="18" charset="0"/>
                <a:cs typeface="Times New Roman" pitchFamily="18" charset="0"/>
              </a:rPr>
              <a:t>Record measured length of</a:t>
            </a:r>
          </a:p>
          <a:p>
            <a:pPr marL="514350" indent="-514350">
              <a:buNone/>
            </a:pPr>
            <a:r>
              <a:rPr lang="en-GB" sz="2000" dirty="0" smtClean="0">
                <a:latin typeface="Times New Roman" pitchFamily="18" charset="0"/>
                <a:cs typeface="Times New Roman" pitchFamily="18" charset="0"/>
              </a:rPr>
              <a:t>         each control line</a:t>
            </a:r>
          </a:p>
          <a:p>
            <a:pPr marL="914400" lvl="1" indent="-514350">
              <a:buFont typeface="+mj-lt"/>
              <a:buAutoNum type="arabicPeriod"/>
            </a:pPr>
            <a:endParaRPr lang="en-GB" sz="16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Elementary Land Surveys</a:t>
            </a:r>
            <a:endParaRPr lang="en-GB"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Grp="1" noChangeAspect="1" noChangeArrowheads="1"/>
          </p:cNvPicPr>
          <p:nvPr>
            <p:ph idx="1"/>
          </p:nvPr>
        </p:nvPicPr>
        <p:blipFill rotWithShape="1">
          <a:blip r:embed="rId2" cstate="print"/>
          <a:srcRect t="3424" b="5815"/>
          <a:stretch/>
        </p:blipFill>
        <p:spPr bwMode="auto">
          <a:xfrm>
            <a:off x="1143000" y="1828800"/>
            <a:ext cx="7203968" cy="4038600"/>
          </a:xfrm>
          <a:prstGeom prst="rect">
            <a:avLst/>
          </a:prstGeom>
          <a:noFill/>
          <a:ln w="9525">
            <a:noFill/>
            <a:miter lim="800000"/>
            <a:headEnd/>
            <a:tailEnd/>
          </a:ln>
        </p:spPr>
      </p:pic>
      <p:sp>
        <p:nvSpPr>
          <p:cNvPr id="2" name="Title 1"/>
          <p:cNvSpPr>
            <a:spLocks noGrp="1"/>
          </p:cNvSpPr>
          <p:nvPr>
            <p:ph type="title"/>
          </p:nvPr>
        </p:nvSpPr>
        <p:spPr/>
        <p:txBody>
          <a:bodyPr/>
          <a:lstStyle/>
          <a:p>
            <a:r>
              <a:rPr lang="en-GB" dirty="0" smtClean="0"/>
              <a:t>Control Framework</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latin typeface="Times New Roman" pitchFamily="18" charset="0"/>
                <a:cs typeface="Times New Roman" pitchFamily="18" charset="0"/>
              </a:rPr>
              <a:t>Measure in detail all features either side of the control lines (chain line)</a:t>
            </a:r>
          </a:p>
          <a:p>
            <a:r>
              <a:rPr lang="en-GB" sz="2000" dirty="0" smtClean="0">
                <a:latin typeface="Times New Roman" pitchFamily="18" charset="0"/>
                <a:cs typeface="Times New Roman" pitchFamily="18" charset="0"/>
              </a:rPr>
              <a:t>Note the running dimension along the line and the distance from the known feature to the position on the line.</a:t>
            </a:r>
          </a:p>
          <a:p>
            <a:r>
              <a:rPr lang="en-GB" sz="2000" dirty="0" smtClean="0">
                <a:latin typeface="Times New Roman" pitchFamily="18" charset="0"/>
                <a:cs typeface="Times New Roman" pitchFamily="18" charset="0"/>
              </a:rPr>
              <a:t>Book Dimensions in chain survey book</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r>
              <a:rPr lang="en-GB" dirty="0" smtClean="0"/>
              <a:t>Measurement from control lines</a:t>
            </a:r>
            <a:endParaRPr lang="en-GB" dirty="0"/>
          </a:p>
        </p:txBody>
      </p:sp>
      <p:pic>
        <p:nvPicPr>
          <p:cNvPr id="53251" name="Picture 3" descr="F:\Surveying 19-09-2015\surveying existing building presentation notes\chain survey book.JPG"/>
          <p:cNvPicPr>
            <a:picLocks noChangeAspect="1" noChangeArrowheads="1"/>
          </p:cNvPicPr>
          <p:nvPr/>
        </p:nvPicPr>
        <p:blipFill>
          <a:blip r:embed="rId2" cstate="print"/>
          <a:srcRect/>
          <a:stretch>
            <a:fillRect/>
          </a:stretch>
        </p:blipFill>
        <p:spPr bwMode="auto">
          <a:xfrm rot="5400000">
            <a:off x="4261555" y="2444045"/>
            <a:ext cx="3668889" cy="4572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ramework.bmp"/>
          <p:cNvPicPr>
            <a:picLocks noGrp="1" noChangeAspect="1"/>
          </p:cNvPicPr>
          <p:nvPr>
            <p:ph idx="1"/>
          </p:nvPr>
        </p:nvPicPr>
        <p:blipFill>
          <a:blip r:embed="rId2" cstate="print"/>
          <a:stretch>
            <a:fillRect/>
          </a:stretch>
        </p:blipFill>
        <p:spPr>
          <a:xfrm>
            <a:off x="3581400" y="1981200"/>
            <a:ext cx="4478467" cy="4525962"/>
          </a:xfrm>
        </p:spPr>
      </p:pic>
      <p:sp>
        <p:nvSpPr>
          <p:cNvPr id="2" name="Title 1"/>
          <p:cNvSpPr>
            <a:spLocks noGrp="1"/>
          </p:cNvSpPr>
          <p:nvPr>
            <p:ph type="title"/>
          </p:nvPr>
        </p:nvSpPr>
        <p:spPr/>
        <p:txBody>
          <a:bodyPr>
            <a:normAutofit fontScale="90000"/>
          </a:bodyPr>
          <a:lstStyle/>
          <a:p>
            <a:r>
              <a:rPr lang="en-GB" dirty="0" smtClean="0"/>
              <a:t>Control</a:t>
            </a:r>
            <a:br>
              <a:rPr lang="en-GB" dirty="0" smtClean="0"/>
            </a:br>
            <a:r>
              <a:rPr lang="en-GB" dirty="0" smtClean="0"/>
              <a:t>Framework</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ramework.bmp"/>
          <p:cNvPicPr>
            <a:picLocks noChangeAspect="1"/>
          </p:cNvPicPr>
          <p:nvPr/>
        </p:nvPicPr>
        <p:blipFill>
          <a:blip r:embed="rId2" cstate="print"/>
          <a:srcRect l="9216" r="11894" b="34339"/>
          <a:stretch>
            <a:fillRect/>
          </a:stretch>
        </p:blipFill>
        <p:spPr>
          <a:xfrm>
            <a:off x="3733800" y="1371600"/>
            <a:ext cx="5257800" cy="4420087"/>
          </a:xfrm>
          <a:prstGeom prst="rect">
            <a:avLst/>
          </a:prstGeom>
        </p:spPr>
      </p:pic>
      <p:pic>
        <p:nvPicPr>
          <p:cNvPr id="6" name="Content Placeholder 5" descr="offsetting.bmp"/>
          <p:cNvPicPr>
            <a:picLocks noGrp="1" noChangeAspect="1"/>
          </p:cNvPicPr>
          <p:nvPr>
            <p:ph idx="1"/>
          </p:nvPr>
        </p:nvPicPr>
        <p:blipFill>
          <a:blip r:embed="rId3" cstate="print"/>
          <a:srcRect l="33263" t="4064" r="21331" b="8186"/>
          <a:stretch>
            <a:fillRect/>
          </a:stretch>
        </p:blipFill>
        <p:spPr>
          <a:xfrm>
            <a:off x="0" y="1219200"/>
            <a:ext cx="3810000" cy="3962400"/>
          </a:xfrm>
        </p:spPr>
      </p:pic>
      <p:sp>
        <p:nvSpPr>
          <p:cNvPr id="2" name="Title 1"/>
          <p:cNvSpPr>
            <a:spLocks noGrp="1"/>
          </p:cNvSpPr>
          <p:nvPr>
            <p:ph type="title"/>
          </p:nvPr>
        </p:nvSpPr>
        <p:spPr/>
        <p:txBody>
          <a:bodyPr/>
          <a:lstStyle/>
          <a:p>
            <a:r>
              <a:rPr lang="en-GB" dirty="0" smtClean="0"/>
              <a:t>offsetting</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Radiation or Polar Co-ordinates</a:t>
            </a:r>
            <a:endParaRPr lang="en-GB" dirty="0"/>
          </a:p>
        </p:txBody>
      </p:sp>
      <p:pic>
        <p:nvPicPr>
          <p:cNvPr id="5" name="Picture 4" descr="Radiation.bmp"/>
          <p:cNvPicPr>
            <a:picLocks noChangeAspect="1"/>
          </p:cNvPicPr>
          <p:nvPr/>
        </p:nvPicPr>
        <p:blipFill>
          <a:blip r:embed="rId2" cstate="print"/>
          <a:srcRect l="27214" r="25616" b="42222"/>
          <a:stretch>
            <a:fillRect/>
          </a:stretch>
        </p:blipFill>
        <p:spPr>
          <a:xfrm>
            <a:off x="381000" y="1524000"/>
            <a:ext cx="4191000" cy="4191000"/>
          </a:xfrm>
          <a:prstGeom prst="rect">
            <a:avLst/>
          </a:prstGeom>
        </p:spPr>
      </p:pic>
      <p:sp>
        <p:nvSpPr>
          <p:cNvPr id="7" name="TextBox 6"/>
          <p:cNvSpPr txBox="1"/>
          <p:nvPr/>
        </p:nvSpPr>
        <p:spPr>
          <a:xfrm>
            <a:off x="381000" y="1143000"/>
            <a:ext cx="2141355" cy="369332"/>
          </a:xfrm>
          <a:prstGeom prst="rect">
            <a:avLst/>
          </a:prstGeom>
          <a:noFill/>
        </p:spPr>
        <p:txBody>
          <a:bodyPr wrap="none" rtlCol="0">
            <a:spAutoFit/>
          </a:bodyPr>
          <a:lstStyle/>
          <a:p>
            <a:r>
              <a:rPr lang="en-GB" dirty="0" smtClean="0"/>
              <a:t>Bearing and distance</a:t>
            </a:r>
            <a:endParaRPr lang="en-GB" dirty="0"/>
          </a:p>
        </p:txBody>
      </p:sp>
      <p:pic>
        <p:nvPicPr>
          <p:cNvPr id="6" name="Content Placeholder 3" descr="Framework.bmp"/>
          <p:cNvPicPr>
            <a:picLocks noChangeAspect="1"/>
          </p:cNvPicPr>
          <p:nvPr/>
        </p:nvPicPr>
        <p:blipFill>
          <a:blip r:embed="rId3" cstate="print"/>
          <a:srcRect l="9216" r="11894" b="34339"/>
          <a:stretch>
            <a:fillRect/>
          </a:stretch>
        </p:blipFill>
        <p:spPr>
          <a:xfrm>
            <a:off x="3733800" y="1371600"/>
            <a:ext cx="5257800" cy="4420087"/>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Framework.bmp"/>
          <p:cNvPicPr>
            <a:picLocks noChangeAspect="1"/>
          </p:cNvPicPr>
          <p:nvPr/>
        </p:nvPicPr>
        <p:blipFill>
          <a:blip r:embed="rId2" cstate="print"/>
          <a:srcRect l="9216" r="11894" b="34339"/>
          <a:stretch>
            <a:fillRect/>
          </a:stretch>
        </p:blipFill>
        <p:spPr>
          <a:xfrm>
            <a:off x="3733800" y="1371600"/>
            <a:ext cx="5257800" cy="4420087"/>
          </a:xfrm>
          <a:prstGeom prst="rect">
            <a:avLst/>
          </a:prstGeom>
        </p:spPr>
      </p:pic>
      <p:pic>
        <p:nvPicPr>
          <p:cNvPr id="8" name="Picture 7" descr="Triangulation.bmp"/>
          <p:cNvPicPr>
            <a:picLocks noChangeAspect="1"/>
          </p:cNvPicPr>
          <p:nvPr/>
        </p:nvPicPr>
        <p:blipFill>
          <a:blip r:embed="rId3" cstate="print"/>
          <a:srcRect l="27952" t="3333" r="27952" b="47778"/>
          <a:stretch>
            <a:fillRect/>
          </a:stretch>
        </p:blipFill>
        <p:spPr>
          <a:xfrm>
            <a:off x="0" y="2209800"/>
            <a:ext cx="3983182" cy="3505200"/>
          </a:xfrm>
          <a:prstGeom prst="rect">
            <a:avLst/>
          </a:prstGeom>
        </p:spPr>
      </p:pic>
      <p:sp>
        <p:nvSpPr>
          <p:cNvPr id="2" name="Title 1"/>
          <p:cNvSpPr>
            <a:spLocks noGrp="1"/>
          </p:cNvSpPr>
          <p:nvPr>
            <p:ph type="title"/>
          </p:nvPr>
        </p:nvSpPr>
        <p:spPr/>
        <p:txBody>
          <a:bodyPr/>
          <a:lstStyle/>
          <a:p>
            <a:r>
              <a:rPr lang="en-GB" dirty="0" smtClean="0"/>
              <a:t>Triangulation</a:t>
            </a:r>
            <a:endParaRPr lang="en-GB" dirty="0"/>
          </a:p>
        </p:txBody>
      </p:sp>
      <p:sp>
        <p:nvSpPr>
          <p:cNvPr id="7" name="TextBox 6"/>
          <p:cNvSpPr txBox="1"/>
          <p:nvPr/>
        </p:nvSpPr>
        <p:spPr>
          <a:xfrm>
            <a:off x="498712" y="1213555"/>
            <a:ext cx="3490507" cy="1200329"/>
          </a:xfrm>
          <a:prstGeom prst="rect">
            <a:avLst/>
          </a:prstGeom>
          <a:noFill/>
        </p:spPr>
        <p:txBody>
          <a:bodyPr wrap="none" rtlCol="0">
            <a:spAutoFit/>
          </a:bodyPr>
          <a:lstStyle/>
          <a:p>
            <a:r>
              <a:rPr lang="en-GB" dirty="0" smtClean="0"/>
              <a:t>Bearings (angles) are taken  on the</a:t>
            </a:r>
          </a:p>
          <a:p>
            <a:r>
              <a:rPr lang="en-GB" dirty="0" smtClean="0"/>
              <a:t>detail to be measured from two</a:t>
            </a:r>
          </a:p>
          <a:p>
            <a:r>
              <a:rPr lang="en-GB" dirty="0" smtClean="0"/>
              <a:t> different locations A and B and the</a:t>
            </a:r>
          </a:p>
          <a:p>
            <a:r>
              <a:rPr lang="en-GB" dirty="0" smtClean="0"/>
              <a:t> distance measured</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rilateration.bmp"/>
          <p:cNvPicPr>
            <a:picLocks noChangeAspect="1"/>
          </p:cNvPicPr>
          <p:nvPr/>
        </p:nvPicPr>
        <p:blipFill>
          <a:blip r:embed="rId2" cstate="print"/>
          <a:srcRect l="27070" t="3333" r="25306" b="46667"/>
          <a:stretch>
            <a:fillRect/>
          </a:stretch>
        </p:blipFill>
        <p:spPr>
          <a:xfrm>
            <a:off x="0" y="2209800"/>
            <a:ext cx="3962400" cy="3302000"/>
          </a:xfrm>
          <a:prstGeom prst="rect">
            <a:avLst/>
          </a:prstGeom>
        </p:spPr>
      </p:pic>
      <p:pic>
        <p:nvPicPr>
          <p:cNvPr id="7" name="Content Placeholder 3" descr="Framework.bmp"/>
          <p:cNvPicPr>
            <a:picLocks noChangeAspect="1"/>
          </p:cNvPicPr>
          <p:nvPr/>
        </p:nvPicPr>
        <p:blipFill>
          <a:blip r:embed="rId3" cstate="print"/>
          <a:srcRect l="9216" r="11894" b="34339"/>
          <a:stretch>
            <a:fillRect/>
          </a:stretch>
        </p:blipFill>
        <p:spPr>
          <a:xfrm>
            <a:off x="3733800" y="1524000"/>
            <a:ext cx="5257800" cy="4420087"/>
          </a:xfrm>
          <a:prstGeom prst="rect">
            <a:avLst/>
          </a:prstGeom>
        </p:spPr>
      </p:pic>
      <p:sp>
        <p:nvSpPr>
          <p:cNvPr id="2" name="Title 1"/>
          <p:cNvSpPr>
            <a:spLocks noGrp="1"/>
          </p:cNvSpPr>
          <p:nvPr>
            <p:ph type="title"/>
          </p:nvPr>
        </p:nvSpPr>
        <p:spPr/>
        <p:txBody>
          <a:bodyPr/>
          <a:lstStyle/>
          <a:p>
            <a:r>
              <a:rPr lang="en-GB" dirty="0" err="1" smtClean="0"/>
              <a:t>Trilateration</a:t>
            </a:r>
            <a:endParaRPr lang="en-GB" dirty="0"/>
          </a:p>
        </p:txBody>
      </p:sp>
      <p:sp>
        <p:nvSpPr>
          <p:cNvPr id="5" name="TextBox 4"/>
          <p:cNvSpPr txBox="1"/>
          <p:nvPr/>
        </p:nvSpPr>
        <p:spPr>
          <a:xfrm>
            <a:off x="228600" y="1143000"/>
            <a:ext cx="3314177" cy="923330"/>
          </a:xfrm>
          <a:prstGeom prst="rect">
            <a:avLst/>
          </a:prstGeom>
          <a:noFill/>
        </p:spPr>
        <p:txBody>
          <a:bodyPr wrap="none" rtlCol="0">
            <a:spAutoFit/>
          </a:bodyPr>
          <a:lstStyle/>
          <a:p>
            <a:r>
              <a:rPr lang="en-GB" dirty="0" smtClean="0"/>
              <a:t>Using the control line as a base,</a:t>
            </a:r>
          </a:p>
          <a:p>
            <a:r>
              <a:rPr lang="en-GB" dirty="0" smtClean="0"/>
              <a:t>Measurements are taken along </a:t>
            </a:r>
          </a:p>
          <a:p>
            <a:r>
              <a:rPr lang="en-GB" dirty="0" smtClean="0"/>
              <a:t>baseline (A-B) and  to C from A- B</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vertical height theodolite.bmp"/>
          <p:cNvPicPr>
            <a:picLocks noGrp="1" noChangeAspect="1"/>
          </p:cNvPicPr>
          <p:nvPr>
            <p:ph idx="1"/>
          </p:nvPr>
        </p:nvPicPr>
        <p:blipFill>
          <a:blip r:embed="rId2" cstate="print"/>
          <a:srcRect l="40741" t="8065"/>
          <a:stretch>
            <a:fillRect/>
          </a:stretch>
        </p:blipFill>
        <p:spPr>
          <a:xfrm>
            <a:off x="1" y="1371600"/>
            <a:ext cx="6629400" cy="4343400"/>
          </a:xfrm>
        </p:spPr>
      </p:pic>
      <p:sp>
        <p:nvSpPr>
          <p:cNvPr id="2" name="Title 1"/>
          <p:cNvSpPr>
            <a:spLocks noGrp="1"/>
          </p:cNvSpPr>
          <p:nvPr>
            <p:ph type="title"/>
          </p:nvPr>
        </p:nvSpPr>
        <p:spPr>
          <a:xfrm>
            <a:off x="0" y="0"/>
            <a:ext cx="8229600" cy="1143000"/>
          </a:xfrm>
        </p:spPr>
        <p:txBody>
          <a:bodyPr/>
          <a:lstStyle/>
          <a:p>
            <a:r>
              <a:rPr lang="en-GB" dirty="0" smtClean="0"/>
              <a:t>Height Measurement</a:t>
            </a:r>
            <a:endParaRPr lang="en-GB" dirty="0"/>
          </a:p>
        </p:txBody>
      </p:sp>
      <p:sp>
        <p:nvSpPr>
          <p:cNvPr id="5" name="TextBox 4"/>
          <p:cNvSpPr txBox="1"/>
          <p:nvPr/>
        </p:nvSpPr>
        <p:spPr>
          <a:xfrm>
            <a:off x="3429000" y="990600"/>
            <a:ext cx="5043881" cy="2585323"/>
          </a:xfrm>
          <a:prstGeom prst="rect">
            <a:avLst/>
          </a:prstGeom>
          <a:noFill/>
        </p:spPr>
        <p:txBody>
          <a:bodyPr wrap="none" rtlCol="0">
            <a:spAutoFit/>
          </a:bodyPr>
          <a:lstStyle/>
          <a:p>
            <a:r>
              <a:rPr lang="en-GB" dirty="0" smtClean="0"/>
              <a:t>Trigonometric </a:t>
            </a:r>
            <a:r>
              <a:rPr lang="en-GB" dirty="0" err="1" smtClean="0"/>
              <a:t>Heighting</a:t>
            </a:r>
            <a:r>
              <a:rPr lang="en-GB" dirty="0" smtClean="0"/>
              <a:t> using </a:t>
            </a:r>
            <a:r>
              <a:rPr lang="en-GB" dirty="0" err="1" smtClean="0"/>
              <a:t>theodolite</a:t>
            </a:r>
            <a:endParaRPr lang="en-GB" dirty="0" smtClean="0"/>
          </a:p>
          <a:p>
            <a:r>
              <a:rPr lang="en-GB" dirty="0" smtClean="0"/>
              <a:t>Procedure:-</a:t>
            </a:r>
          </a:p>
          <a:p>
            <a:pPr marL="342900" indent="-342900"/>
            <a:r>
              <a:rPr lang="en-GB" dirty="0" smtClean="0"/>
              <a:t>1) Set up instrument </a:t>
            </a:r>
          </a:p>
          <a:p>
            <a:pPr marL="342900" indent="-342900"/>
            <a:r>
              <a:rPr lang="en-GB" dirty="0" smtClean="0"/>
              <a:t>2) Measure vertical angle between horizontal and </a:t>
            </a:r>
          </a:p>
          <a:p>
            <a:pPr marL="342900" indent="-342900"/>
            <a:r>
              <a:rPr lang="en-GB" dirty="0" smtClean="0"/>
              <a:t>object to be measured</a:t>
            </a:r>
          </a:p>
          <a:p>
            <a:pPr marL="342900" indent="-342900"/>
            <a:r>
              <a:rPr lang="en-GB" dirty="0" smtClean="0"/>
              <a:t>  3) Measure horizontal distance using tape</a:t>
            </a:r>
          </a:p>
          <a:p>
            <a:pPr marL="342900" indent="-342900"/>
            <a:r>
              <a:rPr lang="en-GB" dirty="0" smtClean="0"/>
              <a:t>       or stadia method </a:t>
            </a:r>
          </a:p>
          <a:p>
            <a:pPr marL="342900" indent="-342900"/>
            <a:r>
              <a:rPr lang="en-GB" dirty="0" smtClean="0"/>
              <a:t>               4) measure height between ground level </a:t>
            </a:r>
          </a:p>
          <a:p>
            <a:pPr marL="342900" indent="-342900"/>
            <a:r>
              <a:rPr lang="en-GB" dirty="0" smtClean="0"/>
              <a:t>                       and horizontal plane or datum </a:t>
            </a:r>
            <a:endParaRPr lang="en-GB" dirty="0"/>
          </a:p>
        </p:txBody>
      </p:sp>
      <p:sp>
        <p:nvSpPr>
          <p:cNvPr id="6" name="TextBox 5"/>
          <p:cNvSpPr txBox="1"/>
          <p:nvPr/>
        </p:nvSpPr>
        <p:spPr>
          <a:xfrm>
            <a:off x="2667000" y="5943600"/>
            <a:ext cx="4475649" cy="461665"/>
          </a:xfrm>
          <a:prstGeom prst="rect">
            <a:avLst/>
          </a:prstGeom>
          <a:noFill/>
        </p:spPr>
        <p:txBody>
          <a:bodyPr wrap="none" rtlCol="0">
            <a:spAutoFit/>
          </a:bodyPr>
          <a:lstStyle/>
          <a:p>
            <a:r>
              <a:rPr lang="en-GB" sz="2400" dirty="0" smtClean="0"/>
              <a:t>Height (H1 +H 2) = (tan </a:t>
            </a:r>
            <a:r>
              <a:rPr lang="en-GB" sz="2400" dirty="0" smtClean="0">
                <a:cs typeface="Sakkal Majalla"/>
              </a:rPr>
              <a:t>Ø X L) + H2</a:t>
            </a:r>
            <a:endParaRPr lang="en-GB" sz="2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vertical measurement example.bmp"/>
          <p:cNvPicPr>
            <a:picLocks noGrp="1" noChangeAspect="1"/>
          </p:cNvPicPr>
          <p:nvPr>
            <p:ph idx="1"/>
          </p:nvPr>
        </p:nvPicPr>
        <p:blipFill>
          <a:blip r:embed="rId2" cstate="print"/>
          <a:srcRect l="41667"/>
          <a:stretch>
            <a:fillRect/>
          </a:stretch>
        </p:blipFill>
        <p:spPr>
          <a:xfrm>
            <a:off x="4343400" y="3429000"/>
            <a:ext cx="4800600" cy="3137251"/>
          </a:xfrm>
        </p:spPr>
      </p:pic>
      <p:sp>
        <p:nvSpPr>
          <p:cNvPr id="2" name="Title 1"/>
          <p:cNvSpPr>
            <a:spLocks noGrp="1"/>
          </p:cNvSpPr>
          <p:nvPr>
            <p:ph type="title"/>
          </p:nvPr>
        </p:nvSpPr>
        <p:spPr>
          <a:xfrm>
            <a:off x="457200" y="914400"/>
            <a:ext cx="8229600" cy="944562"/>
          </a:xfrm>
        </p:spPr>
        <p:txBody>
          <a:bodyPr>
            <a:noAutofit/>
          </a:bodyPr>
          <a:lstStyle/>
          <a:p>
            <a:r>
              <a:rPr lang="en-GB" sz="3200" dirty="0" smtClean="0"/>
              <a:t>Example :- given a staff reading of 1.5m, L = 15m and angle of 71.5</a:t>
            </a:r>
            <a:r>
              <a:rPr lang="en-GB" sz="3200" baseline="30000" dirty="0" smtClean="0">
                <a:latin typeface="Sakkal Majalla"/>
                <a:cs typeface="Sakkal Majalla"/>
              </a:rPr>
              <a:t>º </a:t>
            </a:r>
            <a:r>
              <a:rPr lang="en-GB" sz="3200" dirty="0" smtClean="0">
                <a:latin typeface="+mn-lt"/>
                <a:cs typeface="Sakkal Majalla"/>
              </a:rPr>
              <a:t>calculate the height between the ground and top of the steeple</a:t>
            </a:r>
            <a:r>
              <a:rPr lang="en-GB" sz="3200" baseline="30000" dirty="0" smtClean="0">
                <a:latin typeface="+mn-lt"/>
                <a:cs typeface="Sakkal Majalla"/>
              </a:rPr>
              <a:t> </a:t>
            </a:r>
            <a:endParaRPr lang="en-GB" sz="3200" baseline="30000" dirty="0">
              <a:latin typeface="+mn-lt"/>
            </a:endParaRPr>
          </a:p>
        </p:txBody>
      </p:sp>
      <p:sp>
        <p:nvSpPr>
          <p:cNvPr id="10" name="TextBox 9"/>
          <p:cNvSpPr txBox="1"/>
          <p:nvPr/>
        </p:nvSpPr>
        <p:spPr>
          <a:xfrm>
            <a:off x="304800" y="2590800"/>
            <a:ext cx="4411785" cy="1323439"/>
          </a:xfrm>
          <a:prstGeom prst="rect">
            <a:avLst/>
          </a:prstGeom>
          <a:noFill/>
        </p:spPr>
        <p:txBody>
          <a:bodyPr wrap="none" rtlCol="0">
            <a:spAutoFit/>
          </a:bodyPr>
          <a:lstStyle/>
          <a:p>
            <a:r>
              <a:rPr lang="en-GB" sz="2000" dirty="0" smtClean="0">
                <a:latin typeface="Times New Roman" pitchFamily="18" charset="0"/>
                <a:cs typeface="Times New Roman" pitchFamily="18" charset="0"/>
              </a:rPr>
              <a:t>Height (H1 +H 2) = (tan Ø X L) + H2</a:t>
            </a:r>
          </a:p>
          <a:p>
            <a:r>
              <a:rPr lang="en-GB" sz="2000" dirty="0" smtClean="0">
                <a:latin typeface="Times New Roman" pitchFamily="18" charset="0"/>
                <a:cs typeface="Times New Roman" pitchFamily="18" charset="0"/>
              </a:rPr>
              <a:t>                              = (tan 71.5 X15) + 1.5</a:t>
            </a:r>
          </a:p>
          <a:p>
            <a:r>
              <a:rPr lang="en-GB" sz="2000" dirty="0" smtClean="0">
                <a:latin typeface="Times New Roman" pitchFamily="18" charset="0"/>
                <a:cs typeface="Times New Roman" pitchFamily="18" charset="0"/>
              </a:rPr>
              <a:t>                              =  44.830 + 1.5</a:t>
            </a:r>
          </a:p>
          <a:p>
            <a:r>
              <a:rPr lang="en-GB" sz="2000" dirty="0" smtClean="0">
                <a:latin typeface="Times New Roman" pitchFamily="18" charset="0"/>
                <a:cs typeface="Times New Roman" pitchFamily="18" charset="0"/>
              </a:rPr>
              <a:t>                              = 46.330 m</a:t>
            </a:r>
            <a:endParaRPr lang="en-GB" sz="2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Example 2.bmp"/>
          <p:cNvPicPr>
            <a:picLocks noGrp="1" noChangeAspect="1"/>
          </p:cNvPicPr>
          <p:nvPr>
            <p:ph idx="1"/>
          </p:nvPr>
        </p:nvPicPr>
        <p:blipFill>
          <a:blip r:embed="rId2" cstate="print"/>
          <a:srcRect l="24074"/>
          <a:stretch>
            <a:fillRect/>
          </a:stretch>
        </p:blipFill>
        <p:spPr>
          <a:xfrm>
            <a:off x="1524000" y="2590800"/>
            <a:ext cx="6172200" cy="3515641"/>
          </a:xfrm>
        </p:spPr>
      </p:pic>
      <p:sp>
        <p:nvSpPr>
          <p:cNvPr id="2" name="Title 1"/>
          <p:cNvSpPr>
            <a:spLocks noGrp="1"/>
          </p:cNvSpPr>
          <p:nvPr>
            <p:ph type="title"/>
          </p:nvPr>
        </p:nvSpPr>
        <p:spPr>
          <a:xfrm>
            <a:off x="457200" y="762000"/>
            <a:ext cx="8229600" cy="944562"/>
          </a:xfrm>
        </p:spPr>
        <p:txBody>
          <a:bodyPr>
            <a:noAutofit/>
          </a:bodyPr>
          <a:lstStyle/>
          <a:p>
            <a:r>
              <a:rPr lang="en-GB" sz="3200" dirty="0" smtClean="0"/>
              <a:t>Example 1 :- given a staff reading of 1.2m, L = 25m and angle of 45</a:t>
            </a:r>
            <a:r>
              <a:rPr lang="en-GB" sz="3200" baseline="30000" dirty="0" smtClean="0">
                <a:latin typeface="Sakkal Majalla"/>
                <a:cs typeface="Sakkal Majalla"/>
              </a:rPr>
              <a:t>º </a:t>
            </a:r>
            <a:r>
              <a:rPr lang="en-GB" sz="3200" dirty="0" smtClean="0">
                <a:latin typeface="+mn-lt"/>
                <a:cs typeface="Sakkal Majalla"/>
              </a:rPr>
              <a:t>calculate the height between the ground and top of the steeple</a:t>
            </a:r>
            <a:r>
              <a:rPr lang="en-GB" sz="3200" baseline="30000" dirty="0" smtClean="0">
                <a:latin typeface="+mn-lt"/>
                <a:cs typeface="Sakkal Majalla"/>
              </a:rPr>
              <a:t> </a:t>
            </a:r>
            <a:endParaRPr lang="en-GB" sz="3200" baseline="30000" dirty="0">
              <a:latin typeface="+mn-lt"/>
            </a:endParaRPr>
          </a:p>
        </p:txBody>
      </p:sp>
      <p:sp>
        <p:nvSpPr>
          <p:cNvPr id="10" name="TextBox 9"/>
          <p:cNvSpPr txBox="1"/>
          <p:nvPr/>
        </p:nvSpPr>
        <p:spPr>
          <a:xfrm>
            <a:off x="4343400" y="2895600"/>
            <a:ext cx="3594638" cy="1200329"/>
          </a:xfrm>
          <a:prstGeom prst="rect">
            <a:avLst/>
          </a:prstGeom>
          <a:noFill/>
        </p:spPr>
        <p:txBody>
          <a:bodyPr wrap="none" rtlCol="0">
            <a:spAutoFit/>
          </a:bodyPr>
          <a:lstStyle/>
          <a:p>
            <a:r>
              <a:rPr lang="en-GB" dirty="0" smtClean="0"/>
              <a:t>Height (H1 +H 2) = (tan </a:t>
            </a:r>
            <a:r>
              <a:rPr lang="en-GB" dirty="0" smtClean="0">
                <a:cs typeface="Sakkal Majalla"/>
              </a:rPr>
              <a:t>Ø X L) + H2</a:t>
            </a:r>
          </a:p>
          <a:p>
            <a:r>
              <a:rPr lang="en-GB" dirty="0" smtClean="0">
                <a:cs typeface="Sakkal Majalla"/>
              </a:rPr>
              <a:t>                              = (tan 45 X25) + 1.2</a:t>
            </a:r>
          </a:p>
          <a:p>
            <a:r>
              <a:rPr lang="en-GB" dirty="0" smtClean="0">
                <a:cs typeface="Sakkal Majalla"/>
              </a:rPr>
              <a:t>                              =  25 + 1.2</a:t>
            </a:r>
          </a:p>
          <a:p>
            <a:r>
              <a:rPr lang="en-GB" dirty="0" smtClean="0">
                <a:cs typeface="Sakkal Majalla"/>
              </a:rPr>
              <a:t>                              = 26.2 m</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Example 2; Calculate dormer height above datum </a:t>
            </a:r>
            <a:endParaRPr lang="en-GB" dirty="0"/>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0600" y="1981200"/>
            <a:ext cx="5223895" cy="3733800"/>
          </a:xfrm>
        </p:spPr>
      </p:pic>
    </p:spTree>
    <p:extLst>
      <p:ext uri="{BB962C8B-B14F-4D97-AF65-F5344CB8AC3E}">
        <p14:creationId xmlns:p14="http://schemas.microsoft.com/office/powerpoint/2010/main" val="14042986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Surveying 19-09-2015\surveying existing building presentation notes\part plan sketch of yard and interceptor.JPG"/>
          <p:cNvPicPr>
            <a:picLocks noChangeAspect="1" noChangeArrowheads="1"/>
          </p:cNvPicPr>
          <p:nvPr/>
        </p:nvPicPr>
        <p:blipFill>
          <a:blip r:embed="rId2" cstate="print"/>
          <a:srcRect/>
          <a:stretch>
            <a:fillRect/>
          </a:stretch>
        </p:blipFill>
        <p:spPr bwMode="auto">
          <a:xfrm>
            <a:off x="3505200" y="2895600"/>
            <a:ext cx="5414847" cy="3581399"/>
          </a:xfrm>
          <a:prstGeom prst="rect">
            <a:avLst/>
          </a:prstGeom>
          <a:noFill/>
        </p:spPr>
      </p:pic>
      <p:sp>
        <p:nvSpPr>
          <p:cNvPr id="2" name="Title 1"/>
          <p:cNvSpPr>
            <a:spLocks noGrp="1"/>
          </p:cNvSpPr>
          <p:nvPr>
            <p:ph type="title"/>
          </p:nvPr>
        </p:nvSpPr>
        <p:spPr/>
        <p:txBody>
          <a:bodyPr>
            <a:normAutofit fontScale="90000"/>
          </a:bodyPr>
          <a:lstStyle/>
          <a:p>
            <a:r>
              <a:rPr lang="en-GB" dirty="0" smtClean="0">
                <a:latin typeface="Times New Roman" pitchFamily="18" charset="0"/>
                <a:cs typeface="Times New Roman" pitchFamily="18" charset="0"/>
              </a:rPr>
              <a:t>Level of Detail for External Surveys</a:t>
            </a:r>
            <a:br>
              <a:rPr lang="en-GB" dirty="0" smtClean="0">
                <a:latin typeface="Times New Roman" pitchFamily="18" charset="0"/>
                <a:cs typeface="Times New Roman" pitchFamily="18" charset="0"/>
              </a:rPr>
            </a:br>
            <a:endParaRPr lang="en-GB" dirty="0"/>
          </a:p>
        </p:txBody>
      </p:sp>
      <p:sp>
        <p:nvSpPr>
          <p:cNvPr id="4" name="Rectangle 3"/>
          <p:cNvSpPr/>
          <p:nvPr/>
        </p:nvSpPr>
        <p:spPr>
          <a:xfrm>
            <a:off x="228600" y="914400"/>
            <a:ext cx="6019800" cy="3170099"/>
          </a:xfrm>
          <a:prstGeom prst="rect">
            <a:avLst/>
          </a:prstGeom>
        </p:spPr>
        <p:txBody>
          <a:bodyPr wrap="square">
            <a:spAutoFit/>
          </a:bodyPr>
          <a:lstStyle/>
          <a:p>
            <a:pPr>
              <a:buFont typeface="Arial" pitchFamily="34" charset="0"/>
              <a:buChar char="•"/>
            </a:pPr>
            <a:r>
              <a:rPr lang="en-GB" sz="2000" dirty="0" smtClean="0">
                <a:latin typeface="Times New Roman" pitchFamily="18" charset="0"/>
                <a:cs typeface="Times New Roman" pitchFamily="18" charset="0"/>
              </a:rPr>
              <a:t>Location and establishment of boundaries</a:t>
            </a:r>
          </a:p>
          <a:p>
            <a:pPr>
              <a:buFont typeface="Arial" pitchFamily="34" charset="0"/>
              <a:buChar char="•"/>
            </a:pPr>
            <a:r>
              <a:rPr lang="en-GB" sz="2000" dirty="0" smtClean="0">
                <a:latin typeface="Times New Roman" pitchFamily="18" charset="0"/>
                <a:cs typeface="Times New Roman" pitchFamily="18" charset="0"/>
              </a:rPr>
              <a:t> Fences, gates and hedges  material, condition and suitability</a:t>
            </a:r>
          </a:p>
          <a:p>
            <a:pPr>
              <a:buFont typeface="Arial" pitchFamily="34" charset="0"/>
              <a:buChar char="•"/>
            </a:pPr>
            <a:r>
              <a:rPr lang="en-GB" sz="2000" dirty="0" smtClean="0">
                <a:latin typeface="Times New Roman" pitchFamily="18" charset="0"/>
                <a:cs typeface="Times New Roman" pitchFamily="18" charset="0"/>
              </a:rPr>
              <a:t>Trees  type and height, proximity to building</a:t>
            </a:r>
          </a:p>
          <a:p>
            <a:pPr>
              <a:buFont typeface="Arial" pitchFamily="34" charset="0"/>
              <a:buChar char="•"/>
            </a:pPr>
            <a:r>
              <a:rPr lang="en-GB" sz="2000" dirty="0" smtClean="0">
                <a:latin typeface="Times New Roman" pitchFamily="18" charset="0"/>
                <a:cs typeface="Times New Roman" pitchFamily="18" charset="0"/>
              </a:rPr>
              <a:t>Pathways and drives  material and condition</a:t>
            </a:r>
          </a:p>
          <a:p>
            <a:pPr>
              <a:buFont typeface="Arial" pitchFamily="34" charset="0"/>
              <a:buChar char="•"/>
            </a:pPr>
            <a:r>
              <a:rPr lang="en-GB" sz="2000" dirty="0" smtClean="0">
                <a:latin typeface="Times New Roman" pitchFamily="18" charset="0"/>
                <a:cs typeface="Times New Roman" pitchFamily="18" charset="0"/>
              </a:rPr>
              <a:t> Outbuildings  garages, sheds, greenhouses, barns, etc.</a:t>
            </a:r>
          </a:p>
          <a:p>
            <a:pPr>
              <a:buFont typeface="Arial" pitchFamily="34" charset="0"/>
              <a:buChar char="•"/>
            </a:pPr>
            <a:r>
              <a:rPr lang="en-GB" sz="2000" dirty="0" smtClean="0">
                <a:latin typeface="Times New Roman" pitchFamily="18" charset="0"/>
                <a:cs typeface="Times New Roman" pitchFamily="18" charset="0"/>
              </a:rPr>
              <a:t>Proximity of water courses</a:t>
            </a:r>
          </a:p>
          <a:p>
            <a:pPr>
              <a:buFont typeface="Arial" pitchFamily="34" charset="0"/>
              <a:buChar char="•"/>
            </a:pPr>
            <a:r>
              <a:rPr lang="en-GB" sz="2000" dirty="0" smtClean="0">
                <a:latin typeface="Times New Roman" pitchFamily="18" charset="0"/>
                <a:cs typeface="Times New Roman" pitchFamily="18" charset="0"/>
              </a:rPr>
              <a:t>Underground and overhead </a:t>
            </a:r>
          </a:p>
          <a:p>
            <a:r>
              <a:rPr lang="en-GB" sz="2000" dirty="0" smtClean="0">
                <a:latin typeface="Times New Roman" pitchFamily="18" charset="0"/>
                <a:cs typeface="Times New Roman" pitchFamily="18" charset="0"/>
              </a:rPr>
              <a:t>  services Public utilities, foul and</a:t>
            </a:r>
          </a:p>
          <a:p>
            <a:r>
              <a:rPr lang="en-GB" sz="2000" dirty="0" smtClean="0">
                <a:latin typeface="Times New Roman" pitchFamily="18" charset="0"/>
                <a:cs typeface="Times New Roman" pitchFamily="18" charset="0"/>
              </a:rPr>
              <a:t>  surface water drains</a:t>
            </a:r>
            <a:endParaRPr lang="en-GB" sz="2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Symbols</a:t>
            </a:r>
            <a:endParaRPr lang="en-GB" dirty="0"/>
          </a:p>
        </p:txBody>
      </p:sp>
      <p:pic>
        <p:nvPicPr>
          <p:cNvPr id="5" name="Content Placeholder 4" descr="symbols 3.bmp"/>
          <p:cNvPicPr>
            <a:picLocks noGrp="1" noChangeAspect="1"/>
          </p:cNvPicPr>
          <p:nvPr>
            <p:ph idx="1"/>
          </p:nvPr>
        </p:nvPicPr>
        <p:blipFill>
          <a:blip r:embed="rId2" cstate="print"/>
          <a:srcRect b="45177"/>
          <a:stretch>
            <a:fillRect/>
          </a:stretch>
        </p:blipFill>
        <p:spPr>
          <a:xfrm>
            <a:off x="1066800" y="1600200"/>
            <a:ext cx="7413540" cy="4267200"/>
          </a:xfr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Symbols</a:t>
            </a:r>
            <a:endParaRPr lang="en-GB" dirty="0"/>
          </a:p>
        </p:txBody>
      </p:sp>
      <p:pic>
        <p:nvPicPr>
          <p:cNvPr id="6" name="Content Placeholder 4" descr="symbols 3.bmp"/>
          <p:cNvPicPr>
            <a:picLocks noGrp="1" noChangeAspect="1"/>
          </p:cNvPicPr>
          <p:nvPr>
            <p:ph idx="1"/>
          </p:nvPr>
        </p:nvPicPr>
        <p:blipFill>
          <a:blip r:embed="rId2" cstate="print"/>
          <a:srcRect t="54823"/>
          <a:stretch>
            <a:fillRect/>
          </a:stretch>
        </p:blipFill>
        <p:spPr>
          <a:xfrm>
            <a:off x="228600" y="1143000"/>
            <a:ext cx="8915400" cy="4495800"/>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latin typeface="Times New Roman" pitchFamily="18" charset="0"/>
                <a:cs typeface="Times New Roman" pitchFamily="18" charset="0"/>
              </a:rPr>
              <a:t>Title and address of property</a:t>
            </a:r>
          </a:p>
          <a:p>
            <a:r>
              <a:rPr lang="en-GB" dirty="0" smtClean="0">
                <a:latin typeface="Times New Roman" pitchFamily="18" charset="0"/>
                <a:cs typeface="Times New Roman" pitchFamily="18" charset="0"/>
              </a:rPr>
              <a:t>Client's name, address and contacts</a:t>
            </a:r>
          </a:p>
          <a:p>
            <a:r>
              <a:rPr lang="en-GB" dirty="0" smtClean="0">
                <a:latin typeface="Times New Roman" pitchFamily="18" charset="0"/>
                <a:cs typeface="Times New Roman" pitchFamily="18" charset="0"/>
              </a:rPr>
              <a:t> Survey date and time</a:t>
            </a:r>
          </a:p>
          <a:p>
            <a:r>
              <a:rPr lang="en-GB" dirty="0" smtClean="0">
                <a:latin typeface="Times New Roman" pitchFamily="18" charset="0"/>
                <a:cs typeface="Times New Roman" pitchFamily="18" charset="0"/>
              </a:rPr>
              <a:t> Property status  freehold, leasehold or common hold</a:t>
            </a:r>
          </a:p>
          <a:p>
            <a:r>
              <a:rPr lang="en-GB" dirty="0" smtClean="0">
                <a:latin typeface="Times New Roman" pitchFamily="18" charset="0"/>
                <a:cs typeface="Times New Roman" pitchFamily="18" charset="0"/>
              </a:rPr>
              <a:t>Occupancy  occupied or vacant. If vacant, source of keys</a:t>
            </a:r>
          </a:p>
          <a:p>
            <a:r>
              <a:rPr lang="en-GB" dirty="0" smtClean="0">
                <a:latin typeface="Times New Roman" pitchFamily="18" charset="0"/>
                <a:cs typeface="Times New Roman" pitchFamily="18" charset="0"/>
              </a:rPr>
              <a:t>Extent of survey, e.g. full structural services reports</a:t>
            </a:r>
          </a:p>
          <a:p>
            <a:r>
              <a:rPr lang="en-GB" dirty="0" smtClean="0">
                <a:latin typeface="Times New Roman" pitchFamily="18" charset="0"/>
                <a:cs typeface="Times New Roman" pitchFamily="18" charset="0"/>
              </a:rPr>
              <a:t> Specialists in attendance, e.g. electrician, heating engineer, etc.</a:t>
            </a:r>
          </a:p>
          <a:p>
            <a:r>
              <a:rPr lang="en-GB" dirty="0" smtClean="0">
                <a:latin typeface="Times New Roman" pitchFamily="18" charset="0"/>
                <a:cs typeface="Times New Roman" pitchFamily="18" charset="0"/>
              </a:rPr>
              <a:t>Age of property (approx. if very dated or no records)</a:t>
            </a:r>
          </a:p>
          <a:p>
            <a:r>
              <a:rPr lang="en-GB" dirty="0" smtClean="0">
                <a:latin typeface="Times New Roman" pitchFamily="18" charset="0"/>
                <a:cs typeface="Times New Roman" pitchFamily="18" charset="0"/>
              </a:rPr>
              <a:t> Disposition of rooms, i.e. number of bedrooms, etc.</a:t>
            </a:r>
          </a:p>
          <a:p>
            <a:r>
              <a:rPr lang="en-GB" dirty="0" smtClean="0">
                <a:latin typeface="Times New Roman" pitchFamily="18" charset="0"/>
                <a:cs typeface="Times New Roman" pitchFamily="18" charset="0"/>
              </a:rPr>
              <a:t>Floor plans and elevations if available</a:t>
            </a:r>
          </a:p>
          <a:p>
            <a:r>
              <a:rPr lang="en-GB" dirty="0" smtClean="0">
                <a:latin typeface="Times New Roman" pitchFamily="18" charset="0"/>
                <a:cs typeface="Times New Roman" pitchFamily="18" charset="0"/>
              </a:rPr>
              <a:t>Elevation (flooding potential) and orientation (solar effect)</a:t>
            </a:r>
          </a:p>
          <a:p>
            <a:r>
              <a:rPr lang="en-GB" dirty="0" smtClean="0">
                <a:latin typeface="Times New Roman" pitchFamily="18" charset="0"/>
                <a:cs typeface="Times New Roman" pitchFamily="18" charset="0"/>
              </a:rPr>
              <a:t>Estate/garden area and disposition if appropriate</a:t>
            </a:r>
          </a:p>
          <a:p>
            <a:r>
              <a:rPr lang="en-GB" dirty="0" smtClean="0">
                <a:latin typeface="Times New Roman" pitchFamily="18" charset="0"/>
                <a:cs typeface="Times New Roman" pitchFamily="18" charset="0"/>
              </a:rPr>
              <a:t>Means of access  roads, pedestrian only, rights of way</a:t>
            </a:r>
            <a:endParaRPr lang="en-GB"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r>
              <a:rPr lang="en-GB" dirty="0" smtClean="0">
                <a:latin typeface="Times New Roman" pitchFamily="18" charset="0"/>
                <a:cs typeface="Times New Roman" pitchFamily="18" charset="0"/>
              </a:rPr>
              <a:t>Building surveys;</a:t>
            </a:r>
            <a:br>
              <a:rPr lang="en-GB" dirty="0" smtClean="0">
                <a:latin typeface="Times New Roman" pitchFamily="18" charset="0"/>
                <a:cs typeface="Times New Roman" pitchFamily="18" charset="0"/>
              </a:rPr>
            </a:br>
            <a:r>
              <a:rPr lang="en-GB" dirty="0" smtClean="0">
                <a:latin typeface="Times New Roman" pitchFamily="18" charset="0"/>
                <a:cs typeface="Times New Roman" pitchFamily="18" charset="0"/>
              </a:rPr>
              <a:t>Survey document preliminaries</a:t>
            </a:r>
            <a:br>
              <a:rPr lang="en-GB" dirty="0" smtClean="0">
                <a:latin typeface="Times New Roman" pitchFamily="18" charset="0"/>
                <a:cs typeface="Times New Roman" pitchFamily="18" charset="0"/>
              </a:rPr>
            </a:b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107950" y="44450"/>
            <a:ext cx="896461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cs typeface="Arial" panose="020B0604020202020204" pitchFamily="34" charset="0"/>
              </a:defRPr>
            </a:lvl1pPr>
            <a:lvl2pPr marL="742950" indent="-285750">
              <a:spcBef>
                <a:spcPct val="20000"/>
              </a:spcBef>
              <a:buChar char="–"/>
              <a:defRPr sz="2800">
                <a:solidFill>
                  <a:schemeClr val="tx1"/>
                </a:solidFill>
                <a:latin typeface="Times New Roman" panose="02020603050405020304" pitchFamily="18" charset="0"/>
                <a:cs typeface="Arial" panose="020B0604020202020204" pitchFamily="34" charset="0"/>
              </a:defRPr>
            </a:lvl2pPr>
            <a:lvl3pPr marL="1143000" indent="-228600">
              <a:spcBef>
                <a:spcPct val="20000"/>
              </a:spcBef>
              <a:buChar char="•"/>
              <a:defRPr sz="2400">
                <a:solidFill>
                  <a:schemeClr val="tx1"/>
                </a:solidFill>
                <a:latin typeface="Times New Roman" panose="02020603050405020304" pitchFamily="18" charset="0"/>
                <a:cs typeface="Arial" panose="020B0604020202020204" pitchFamily="34" charset="0"/>
              </a:defRPr>
            </a:lvl3pPr>
            <a:lvl4pPr marL="1600200" indent="-228600">
              <a:spcBef>
                <a:spcPct val="20000"/>
              </a:spcBef>
              <a:buChar char="–"/>
              <a:defRPr sz="2000">
                <a:solidFill>
                  <a:schemeClr val="tx1"/>
                </a:solidFill>
                <a:latin typeface="Times New Roman" panose="02020603050405020304" pitchFamily="18" charset="0"/>
                <a:cs typeface="Arial" panose="020B0604020202020204" pitchFamily="34" charset="0"/>
              </a:defRPr>
            </a:lvl4pPr>
            <a:lvl5pPr marL="2057400" indent="-228600">
              <a:spcBef>
                <a:spcPct val="20000"/>
              </a:spcBef>
              <a:buChar char="»"/>
              <a:defRPr sz="20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9pPr>
          </a:lstStyle>
          <a:p>
            <a:pPr algn="ctr" eaLnBrk="1" hangingPunct="1">
              <a:spcBef>
                <a:spcPct val="0"/>
              </a:spcBef>
              <a:buFontTx/>
              <a:buNone/>
            </a:pPr>
            <a:r>
              <a:rPr lang="en-GB" altLang="en-US" b="1" dirty="0">
                <a:effectLst>
                  <a:outerShdw blurRad="38100" dist="38100" dir="2700000" algn="tl">
                    <a:srgbClr val="000000">
                      <a:alpha val="43137"/>
                    </a:srgbClr>
                  </a:outerShdw>
                </a:effectLst>
              </a:rPr>
              <a:t>Sketches and Working Drawings</a:t>
            </a:r>
            <a:endParaRPr lang="en-GB" altLang="en-US" sz="2000" dirty="0">
              <a:effectLst>
                <a:outerShdw blurRad="38100" dist="38100" dir="2700000" algn="tl">
                  <a:srgbClr val="000000">
                    <a:alpha val="43137"/>
                  </a:srgbClr>
                </a:outerShdw>
              </a:effectLst>
            </a:endParaRPr>
          </a:p>
        </p:txBody>
      </p:sp>
      <p:sp>
        <p:nvSpPr>
          <p:cNvPr id="3075" name="Rectangle 3"/>
          <p:cNvSpPr>
            <a:spLocks noGrp="1" noChangeArrowheads="1"/>
          </p:cNvSpPr>
          <p:nvPr>
            <p:ph type="body" idx="1"/>
          </p:nvPr>
        </p:nvSpPr>
        <p:spPr>
          <a:xfrm>
            <a:off x="250825" y="908050"/>
            <a:ext cx="8642350" cy="5949950"/>
          </a:xfrm>
        </p:spPr>
        <p:txBody>
          <a:bodyPr>
            <a:noAutofit/>
          </a:bodyPr>
          <a:lstStyle/>
          <a:p>
            <a:pPr eaLnBrk="1" hangingPunct="1">
              <a:lnSpc>
                <a:spcPct val="80000"/>
              </a:lnSpc>
            </a:pPr>
            <a:r>
              <a:rPr lang="en-GB" altLang="en-US" sz="2000" dirty="0" smtClean="0">
                <a:latin typeface="Times New Roman" panose="02020603050405020304" pitchFamily="18" charset="0"/>
                <a:cs typeface="Times New Roman" panose="02020603050405020304" pitchFamily="18" charset="0"/>
              </a:rPr>
              <a:t>Sketches are freehand drawings of an object for a project done in order to get the idea down on paper.</a:t>
            </a:r>
          </a:p>
          <a:p>
            <a:pPr lvl="1" eaLnBrk="1" hangingPunct="1">
              <a:lnSpc>
                <a:spcPct val="80000"/>
              </a:lnSpc>
            </a:pPr>
            <a:r>
              <a:rPr lang="en-GB" altLang="en-US" sz="2000" dirty="0" smtClean="0">
                <a:latin typeface="Times New Roman" panose="02020603050405020304" pitchFamily="18" charset="0"/>
                <a:cs typeface="Times New Roman" panose="02020603050405020304" pitchFamily="18" charset="0"/>
              </a:rPr>
              <a:t>Sketches are not usually drawn to scale.</a:t>
            </a:r>
          </a:p>
          <a:p>
            <a:pPr lvl="1" eaLnBrk="1" hangingPunct="1">
              <a:lnSpc>
                <a:spcPct val="80000"/>
              </a:lnSpc>
            </a:pPr>
            <a:r>
              <a:rPr lang="en-GB" altLang="en-US" sz="2000" dirty="0" smtClean="0">
                <a:latin typeface="Times New Roman" panose="02020603050405020304" pitchFamily="18" charset="0"/>
                <a:cs typeface="Times New Roman" panose="02020603050405020304" pitchFamily="18" charset="0"/>
              </a:rPr>
              <a:t>Neatly drawn sketches with fairly accurate dimensions are usually sufficient for simple projects.</a:t>
            </a:r>
          </a:p>
          <a:p>
            <a:pPr lvl="1" eaLnBrk="1" hangingPunct="1">
              <a:lnSpc>
                <a:spcPct val="80000"/>
              </a:lnSpc>
            </a:pPr>
            <a:r>
              <a:rPr lang="en-GB" altLang="en-US" sz="2000" dirty="0" smtClean="0">
                <a:latin typeface="Times New Roman" panose="02020603050405020304" pitchFamily="18" charset="0"/>
                <a:cs typeface="Times New Roman" panose="02020603050405020304" pitchFamily="18" charset="0"/>
              </a:rPr>
              <a:t>Sketches of larger and more complicated projects can serve as the basis for accurate working drawings.</a:t>
            </a:r>
          </a:p>
          <a:p>
            <a:pPr eaLnBrk="1" hangingPunct="1">
              <a:lnSpc>
                <a:spcPct val="80000"/>
              </a:lnSpc>
              <a:buFontTx/>
              <a:buNone/>
            </a:pPr>
            <a:endParaRPr lang="en-GB" altLang="en-US" sz="2000" dirty="0" smtClean="0">
              <a:latin typeface="Times New Roman" panose="02020603050405020304" pitchFamily="18" charset="0"/>
              <a:cs typeface="Times New Roman" panose="02020603050405020304" pitchFamily="18" charset="0"/>
            </a:endParaRPr>
          </a:p>
          <a:p>
            <a:pPr eaLnBrk="1" hangingPunct="1">
              <a:lnSpc>
                <a:spcPct val="80000"/>
              </a:lnSpc>
            </a:pPr>
            <a:r>
              <a:rPr lang="en-GB" altLang="en-US" sz="2000" dirty="0" smtClean="0">
                <a:latin typeface="Times New Roman" panose="02020603050405020304" pitchFamily="18" charset="0"/>
                <a:cs typeface="Times New Roman" panose="02020603050405020304" pitchFamily="18" charset="0"/>
              </a:rPr>
              <a:t>Working drawings are complete drawings done in universal graphic language so that the object depicted can be constructed from the drawing alone without additional information.</a:t>
            </a:r>
          </a:p>
          <a:p>
            <a:pPr lvl="1" eaLnBrk="1" hangingPunct="1">
              <a:lnSpc>
                <a:spcPct val="80000"/>
              </a:lnSpc>
            </a:pPr>
            <a:r>
              <a:rPr lang="en-GB" altLang="en-US" sz="2000" dirty="0" smtClean="0">
                <a:latin typeface="Times New Roman" panose="02020603050405020304" pitchFamily="18" charset="0"/>
                <a:cs typeface="Times New Roman" panose="02020603050405020304" pitchFamily="18" charset="0"/>
              </a:rPr>
              <a:t>Dimensions - Working drawings use lines scaled to the dimensions of the actual objects.</a:t>
            </a:r>
          </a:p>
          <a:p>
            <a:pPr lvl="1" eaLnBrk="1" hangingPunct="1">
              <a:lnSpc>
                <a:spcPct val="80000"/>
              </a:lnSpc>
            </a:pPr>
            <a:r>
              <a:rPr lang="en-GB" altLang="en-US" sz="2000" dirty="0" smtClean="0">
                <a:latin typeface="Times New Roman" panose="02020603050405020304" pitchFamily="18" charset="0"/>
                <a:cs typeface="Times New Roman" panose="02020603050405020304" pitchFamily="18" charset="0"/>
              </a:rPr>
              <a:t>Views - Working drawings show specific views of an object with enough detail to enable project construction.`</a:t>
            </a:r>
          </a:p>
          <a:p>
            <a:pPr eaLnBrk="1" hangingPunct="1">
              <a:lnSpc>
                <a:spcPct val="80000"/>
              </a:lnSpc>
            </a:pPr>
            <a:r>
              <a:rPr lang="en-GB" altLang="en-US" sz="2000" dirty="0" smtClean="0">
                <a:latin typeface="Times New Roman" panose="02020603050405020304" pitchFamily="18" charset="0"/>
                <a:cs typeface="Times New Roman" panose="02020603050405020304" pitchFamily="18" charset="0"/>
              </a:rPr>
              <a:t>Most working drawings show three separate sides of an object from three flat, head-on views.</a:t>
            </a:r>
          </a:p>
          <a:p>
            <a:pPr eaLnBrk="1" hangingPunct="1">
              <a:lnSpc>
                <a:spcPct val="80000"/>
              </a:lnSpc>
            </a:pPr>
            <a:r>
              <a:rPr lang="en-GB" altLang="en-US" sz="2000" dirty="0" smtClean="0">
                <a:latin typeface="Times New Roman" panose="02020603050405020304" pitchFamily="18" charset="0"/>
                <a:cs typeface="Times New Roman" panose="02020603050405020304" pitchFamily="18" charset="0"/>
              </a:rPr>
              <a:t>Pictorial drawings show three sides of an object together in one view.</a:t>
            </a:r>
          </a:p>
        </p:txBody>
      </p:sp>
    </p:spTree>
    <p:extLst>
      <p:ext uri="{BB962C8B-B14F-4D97-AF65-F5344CB8AC3E}">
        <p14:creationId xmlns:p14="http://schemas.microsoft.com/office/powerpoint/2010/main" val="411094636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of detail for roofs</a:t>
            </a:r>
            <a:endParaRPr lang="en-GB" dirty="0"/>
          </a:p>
        </p:txBody>
      </p:sp>
      <p:sp>
        <p:nvSpPr>
          <p:cNvPr id="4" name="Rectangle 3"/>
          <p:cNvSpPr/>
          <p:nvPr/>
        </p:nvSpPr>
        <p:spPr>
          <a:xfrm>
            <a:off x="381000" y="1143000"/>
            <a:ext cx="4800600" cy="4401205"/>
          </a:xfrm>
          <a:prstGeom prst="rect">
            <a:avLst/>
          </a:prstGeom>
        </p:spPr>
        <p:txBody>
          <a:bodyPr wrap="square">
            <a:spAutoFit/>
          </a:bodyPr>
          <a:lstStyle/>
          <a:p>
            <a:endParaRPr lang="en-GB" sz="2000" dirty="0" smtClean="0">
              <a:latin typeface="Times New Roman" pitchFamily="18" charset="0"/>
              <a:cs typeface="Times New Roman" pitchFamily="18" charset="0"/>
            </a:endParaRPr>
          </a:p>
          <a:p>
            <a:pPr>
              <a:buFont typeface="Arial" pitchFamily="34" charset="0"/>
              <a:buChar char="•"/>
            </a:pPr>
            <a:r>
              <a:rPr lang="en-GB" sz="2000" dirty="0" smtClean="0">
                <a:latin typeface="Times New Roman" pitchFamily="18" charset="0"/>
                <a:cs typeface="Times New Roman" pitchFamily="18" charset="0"/>
              </a:rPr>
              <a:t> Tile type, treatment at ridge, hips, verge and valleys</a:t>
            </a:r>
          </a:p>
          <a:p>
            <a:pPr>
              <a:buFont typeface="Arial" pitchFamily="34" charset="0"/>
              <a:buChar char="•"/>
            </a:pPr>
            <a:r>
              <a:rPr lang="en-GB" sz="2000" dirty="0" smtClean="0">
                <a:latin typeface="Times New Roman" pitchFamily="18" charset="0"/>
                <a:cs typeface="Times New Roman" pitchFamily="18" charset="0"/>
              </a:rPr>
              <a:t>Age of covering, repairs, replacements, renewals, general condition, defects and growths</a:t>
            </a:r>
          </a:p>
          <a:p>
            <a:pPr>
              <a:buFont typeface="Arial" pitchFamily="34" charset="0"/>
              <a:buChar char="•"/>
            </a:pPr>
            <a:r>
              <a:rPr lang="en-GB" sz="2000" dirty="0" smtClean="0">
                <a:latin typeface="Times New Roman" pitchFamily="18" charset="0"/>
                <a:cs typeface="Times New Roman" pitchFamily="18" charset="0"/>
              </a:rPr>
              <a:t>Eaves finish, type and condition</a:t>
            </a:r>
          </a:p>
          <a:p>
            <a:pPr>
              <a:buFont typeface="Arial" pitchFamily="34" charset="0"/>
              <a:buChar char="•"/>
            </a:pPr>
            <a:r>
              <a:rPr lang="en-GB" sz="2000" dirty="0" smtClean="0">
                <a:latin typeface="Times New Roman" pitchFamily="18" charset="0"/>
                <a:cs typeface="Times New Roman" pitchFamily="18" charset="0"/>
              </a:rPr>
              <a:t> Gutters  material, size, condition,  evidence of leakage</a:t>
            </a:r>
          </a:p>
          <a:p>
            <a:pPr>
              <a:buFont typeface="Arial" pitchFamily="34" charset="0"/>
              <a:buChar char="•"/>
            </a:pPr>
            <a:r>
              <a:rPr lang="en-GB" sz="2000" dirty="0" smtClean="0">
                <a:latin typeface="Times New Roman" pitchFamily="18" charset="0"/>
                <a:cs typeface="Times New Roman" pitchFamily="18" charset="0"/>
              </a:rPr>
              <a:t>Rainwater downpipes as above</a:t>
            </a:r>
          </a:p>
          <a:p>
            <a:pPr>
              <a:buFont typeface="Arial" pitchFamily="34" charset="0"/>
              <a:buChar char="•"/>
            </a:pPr>
            <a:r>
              <a:rPr lang="en-GB" sz="2000" dirty="0" smtClean="0">
                <a:latin typeface="Times New Roman" pitchFamily="18" charset="0"/>
                <a:cs typeface="Times New Roman" pitchFamily="18" charset="0"/>
              </a:rPr>
              <a:t>Chimney  </a:t>
            </a:r>
            <a:r>
              <a:rPr lang="en-GB" sz="2000" dirty="0" err="1" smtClean="0">
                <a:latin typeface="Times New Roman" pitchFamily="18" charset="0"/>
                <a:cs typeface="Times New Roman" pitchFamily="18" charset="0"/>
              </a:rPr>
              <a:t>dpcs</a:t>
            </a:r>
            <a:r>
              <a:rPr lang="en-GB" sz="2000" dirty="0" smtClean="0">
                <a:latin typeface="Times New Roman" pitchFamily="18" charset="0"/>
                <a:cs typeface="Times New Roman" pitchFamily="18" charset="0"/>
              </a:rPr>
              <a:t>, flashings, </a:t>
            </a:r>
            <a:r>
              <a:rPr lang="en-GB" sz="2000" dirty="0" err="1" smtClean="0">
                <a:latin typeface="Times New Roman" pitchFamily="18" charset="0"/>
                <a:cs typeface="Times New Roman" pitchFamily="18" charset="0"/>
              </a:rPr>
              <a:t>flaunching</a:t>
            </a:r>
            <a:r>
              <a:rPr lang="en-GB" sz="2000" dirty="0" smtClean="0">
                <a:latin typeface="Times New Roman" pitchFamily="18" charset="0"/>
                <a:cs typeface="Times New Roman" pitchFamily="18" charset="0"/>
              </a:rPr>
              <a:t>, pointing, signs of movement</a:t>
            </a:r>
          </a:p>
          <a:p>
            <a:pPr>
              <a:buFont typeface="Arial" pitchFamily="34" charset="0"/>
              <a:buChar char="•"/>
            </a:pPr>
            <a:r>
              <a:rPr lang="en-GB" sz="2000" dirty="0" smtClean="0">
                <a:latin typeface="Times New Roman" pitchFamily="18" charset="0"/>
                <a:cs typeface="Times New Roman" pitchFamily="18" charset="0"/>
              </a:rPr>
              <a:t>Flat roofs  materials, repairs, abutments, flashings and drainage</a:t>
            </a:r>
            <a:endParaRPr lang="en-GB" sz="2000" dirty="0">
              <a:latin typeface="Times New Roman" pitchFamily="18" charset="0"/>
              <a:cs typeface="Times New Roman" pitchFamily="18" charset="0"/>
            </a:endParaRPr>
          </a:p>
        </p:txBody>
      </p:sp>
      <p:pic>
        <p:nvPicPr>
          <p:cNvPr id="5" name="Picture 4" descr="roof intersection.JPG"/>
          <p:cNvPicPr>
            <a:picLocks noChangeAspect="1"/>
          </p:cNvPicPr>
          <p:nvPr/>
        </p:nvPicPr>
        <p:blipFill>
          <a:blip r:embed="rId2" cstate="print"/>
          <a:stretch>
            <a:fillRect/>
          </a:stretch>
        </p:blipFill>
        <p:spPr>
          <a:xfrm>
            <a:off x="5181600" y="3048000"/>
            <a:ext cx="3581400" cy="3525441"/>
          </a:xfrm>
          <a:prstGeom prst="rect">
            <a:avLst/>
          </a:prstGeo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447800"/>
            <a:ext cx="5181600" cy="4525963"/>
          </a:xfrm>
        </p:spPr>
        <p:txBody>
          <a:bodyPr>
            <a:normAutofit/>
          </a:bodyPr>
          <a:lstStyle/>
          <a:p>
            <a:r>
              <a:rPr lang="en-GB" sz="2000" dirty="0" smtClean="0">
                <a:latin typeface="Times New Roman" pitchFamily="18" charset="0"/>
                <a:cs typeface="Times New Roman" pitchFamily="18" charset="0"/>
              </a:rPr>
              <a:t>Materials type of brick, rendering, cladding, etc., condition and evidence of repairs</a:t>
            </a:r>
          </a:p>
          <a:p>
            <a:r>
              <a:rPr lang="en-GB" sz="2000" dirty="0" smtClean="0">
                <a:latin typeface="Times New Roman" pitchFamily="18" charset="0"/>
                <a:cs typeface="Times New Roman" pitchFamily="18" charset="0"/>
              </a:rPr>
              <a:t>Solid or cavity construction, if cavity extent of insulation and type pointing of masonry, painting of rendering and cladding</a:t>
            </a:r>
          </a:p>
          <a:p>
            <a:r>
              <a:rPr lang="en-GB" sz="2000" dirty="0" smtClean="0">
                <a:latin typeface="Times New Roman" pitchFamily="18" charset="0"/>
                <a:cs typeface="Times New Roman" pitchFamily="18" charset="0"/>
              </a:rPr>
              <a:t>Air brick location, function and suitability</a:t>
            </a:r>
          </a:p>
          <a:p>
            <a:r>
              <a:rPr lang="en-GB" sz="2000" dirty="0" smtClean="0">
                <a:latin typeface="Times New Roman" pitchFamily="18" charset="0"/>
                <a:cs typeface="Times New Roman" pitchFamily="18" charset="0"/>
              </a:rPr>
              <a:t> </a:t>
            </a:r>
            <a:r>
              <a:rPr lang="en-GB" sz="2000" dirty="0" err="1" smtClean="0">
                <a:latin typeface="Times New Roman" pitchFamily="18" charset="0"/>
                <a:cs typeface="Times New Roman" pitchFamily="18" charset="0"/>
              </a:rPr>
              <a:t>Dpc</a:t>
            </a:r>
            <a:r>
              <a:rPr lang="en-GB" sz="2000" dirty="0" smtClean="0">
                <a:latin typeface="Times New Roman" pitchFamily="18" charset="0"/>
                <a:cs typeface="Times New Roman" pitchFamily="18" charset="0"/>
              </a:rPr>
              <a:t>, material and condition, position relative to ground level</a:t>
            </a:r>
          </a:p>
          <a:p>
            <a:r>
              <a:rPr lang="en-GB" sz="2000" dirty="0" smtClean="0">
                <a:latin typeface="Times New Roman" pitchFamily="18" charset="0"/>
                <a:cs typeface="Times New Roman" pitchFamily="18" charset="0"/>
              </a:rPr>
              <a:t> Windows and doors, material, signs of rot or damage, original or replacement, frame seal</a:t>
            </a:r>
          </a:p>
          <a:p>
            <a:r>
              <a:rPr lang="en-GB" sz="2000" dirty="0" smtClean="0">
                <a:latin typeface="Times New Roman" pitchFamily="18" charset="0"/>
                <a:cs typeface="Times New Roman" pitchFamily="18" charset="0"/>
              </a:rPr>
              <a:t>Settlement  signs of cracking, distortion of window and door frames  specialist report</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r>
              <a:rPr lang="en-GB" dirty="0" smtClean="0"/>
              <a:t>Level of details for</a:t>
            </a:r>
            <a:br>
              <a:rPr lang="en-GB" dirty="0" smtClean="0"/>
            </a:br>
            <a:r>
              <a:rPr lang="en-GB" dirty="0" smtClean="0"/>
              <a:t> walls</a:t>
            </a:r>
            <a:endParaRPr lang="en-GB" dirty="0"/>
          </a:p>
        </p:txBody>
      </p:sp>
      <p:pic>
        <p:nvPicPr>
          <p:cNvPr id="4" name="Picture 3" descr="wall dpc detail.JPG"/>
          <p:cNvPicPr>
            <a:picLocks noChangeAspect="1"/>
          </p:cNvPicPr>
          <p:nvPr/>
        </p:nvPicPr>
        <p:blipFill>
          <a:blip r:embed="rId2" cstate="print"/>
          <a:stretch>
            <a:fillRect/>
          </a:stretch>
        </p:blipFill>
        <p:spPr>
          <a:xfrm>
            <a:off x="5305425" y="0"/>
            <a:ext cx="3838575" cy="4038600"/>
          </a:xfrm>
          <a:prstGeom prst="rect">
            <a:avLst/>
          </a:prstGeom>
        </p:spPr>
      </p:pic>
      <p:pic>
        <p:nvPicPr>
          <p:cNvPr id="7" name="Picture 6" descr="timber frame.JPG"/>
          <p:cNvPicPr>
            <a:picLocks noChangeAspect="1"/>
          </p:cNvPicPr>
          <p:nvPr/>
        </p:nvPicPr>
        <p:blipFill>
          <a:blip r:embed="rId3" cstate="print"/>
          <a:stretch>
            <a:fillRect/>
          </a:stretch>
        </p:blipFill>
        <p:spPr>
          <a:xfrm>
            <a:off x="5610225" y="4076700"/>
            <a:ext cx="3533775" cy="2781300"/>
          </a:xfrm>
          <a:prstGeom prst="rect">
            <a:avLst/>
          </a:prstGeo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19200"/>
            <a:ext cx="4572000" cy="4724399"/>
          </a:xfrm>
        </p:spPr>
        <p:txBody>
          <a:bodyPr>
            <a:normAutofit/>
          </a:bodyPr>
          <a:lstStyle/>
          <a:p>
            <a:r>
              <a:rPr lang="en-GB" sz="2000" dirty="0" smtClean="0">
                <a:latin typeface="Times New Roman" pitchFamily="18" charset="0"/>
                <a:cs typeface="Times New Roman" pitchFamily="18" charset="0"/>
              </a:rPr>
              <a:t>Materials type of timber, in-situ concrete, precast concrete, condition and evidence of repairs</a:t>
            </a:r>
          </a:p>
          <a:p>
            <a:r>
              <a:rPr lang="en-GB" sz="2000" dirty="0" smtClean="0">
                <a:latin typeface="Times New Roman" pitchFamily="18" charset="0"/>
                <a:cs typeface="Times New Roman" pitchFamily="18" charset="0"/>
              </a:rPr>
              <a:t>Wall fixing, hung, built in, suspended etc.</a:t>
            </a:r>
          </a:p>
          <a:p>
            <a:r>
              <a:rPr lang="en-GB" sz="2000" dirty="0" smtClean="0">
                <a:latin typeface="Times New Roman" pitchFamily="18" charset="0"/>
                <a:cs typeface="Times New Roman" pitchFamily="18" charset="0"/>
              </a:rPr>
              <a:t>Air brick location, function and suitability in suspended ground floors</a:t>
            </a:r>
          </a:p>
          <a:p>
            <a:r>
              <a:rPr lang="en-GB" sz="2000" dirty="0" smtClean="0">
                <a:latin typeface="Times New Roman" pitchFamily="18" charset="0"/>
                <a:cs typeface="Times New Roman" pitchFamily="18" charset="0"/>
              </a:rPr>
              <a:t> DPC under suspended ground floors, material and condition, position relative to external ground level</a:t>
            </a:r>
          </a:p>
        </p:txBody>
      </p:sp>
      <p:sp>
        <p:nvSpPr>
          <p:cNvPr id="2" name="Title 1"/>
          <p:cNvSpPr>
            <a:spLocks noGrp="1"/>
          </p:cNvSpPr>
          <p:nvPr>
            <p:ph type="title"/>
          </p:nvPr>
        </p:nvSpPr>
        <p:spPr/>
        <p:txBody>
          <a:bodyPr>
            <a:normAutofit fontScale="90000"/>
          </a:bodyPr>
          <a:lstStyle/>
          <a:p>
            <a:r>
              <a:rPr lang="en-GB" dirty="0" smtClean="0"/>
              <a:t>Level of detail</a:t>
            </a:r>
            <a:br>
              <a:rPr lang="en-GB" dirty="0" smtClean="0"/>
            </a:br>
            <a:r>
              <a:rPr lang="en-GB" dirty="0" smtClean="0"/>
              <a:t>for floors</a:t>
            </a:r>
            <a:endParaRPr lang="en-GB" dirty="0"/>
          </a:p>
        </p:txBody>
      </p:sp>
      <p:pic>
        <p:nvPicPr>
          <p:cNvPr id="54274" name="Picture 2" descr="http://fet.uwe.ac.uk/conweb/house_ages/timber_raised1.jpg"/>
          <p:cNvPicPr>
            <a:picLocks noChangeAspect="1" noChangeArrowheads="1"/>
          </p:cNvPicPr>
          <p:nvPr/>
        </p:nvPicPr>
        <p:blipFill>
          <a:blip r:embed="rId2" cstate="print"/>
          <a:srcRect/>
          <a:stretch>
            <a:fillRect/>
          </a:stretch>
        </p:blipFill>
        <p:spPr bwMode="auto">
          <a:xfrm>
            <a:off x="4572000" y="3762375"/>
            <a:ext cx="4381500" cy="2847975"/>
          </a:xfrm>
          <a:prstGeom prst="rect">
            <a:avLst/>
          </a:prstGeom>
          <a:noFill/>
        </p:spPr>
      </p:pic>
      <p:pic>
        <p:nvPicPr>
          <p:cNvPr id="54276" name="Picture 4" descr="http://www.phonewell.co.uk/images/Models/flank%20solid%20timber%20floor%20brick%20wall%202d.gif"/>
          <p:cNvPicPr>
            <a:picLocks noChangeAspect="1" noChangeArrowheads="1"/>
          </p:cNvPicPr>
          <p:nvPr/>
        </p:nvPicPr>
        <p:blipFill>
          <a:blip r:embed="rId3" cstate="print"/>
          <a:srcRect/>
          <a:stretch>
            <a:fillRect/>
          </a:stretch>
        </p:blipFill>
        <p:spPr bwMode="auto">
          <a:xfrm>
            <a:off x="4953000" y="381000"/>
            <a:ext cx="3733800" cy="3261708"/>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latin typeface="Times New Roman" pitchFamily="18" charset="0"/>
                <a:cs typeface="Times New Roman" pitchFamily="18" charset="0"/>
              </a:rPr>
              <a:t>A building surveyor may provide a general report on the condition of the drainage and sanitation installation. However, a full test for leakage and determination of self-cleansing and flow conditions to include fibre-optic scope examination is undertaken as a specialist survey.</a:t>
            </a:r>
          </a:p>
          <a:p>
            <a:r>
              <a:rPr lang="en-GB" sz="2000" dirty="0" smtClean="0">
                <a:latin typeface="Times New Roman" pitchFamily="18" charset="0"/>
                <a:cs typeface="Times New Roman" pitchFamily="18" charset="0"/>
              </a:rPr>
              <a:t>Details should include</a:t>
            </a:r>
          </a:p>
          <a:p>
            <a:pPr lvl="1"/>
            <a:r>
              <a:rPr lang="en-GB" sz="1600" dirty="0" smtClean="0">
                <a:latin typeface="Times New Roman" pitchFamily="18" charset="0"/>
                <a:cs typeface="Times New Roman" pitchFamily="18" charset="0"/>
              </a:rPr>
              <a:t>Drain diameter</a:t>
            </a:r>
          </a:p>
          <a:p>
            <a:pPr lvl="1"/>
            <a:r>
              <a:rPr lang="en-GB" sz="1600" dirty="0" smtClean="0">
                <a:latin typeface="Times New Roman" pitchFamily="18" charset="0"/>
                <a:cs typeface="Times New Roman" pitchFamily="18" charset="0"/>
              </a:rPr>
              <a:t>Materials i.e. Clay, plastic.</a:t>
            </a:r>
          </a:p>
          <a:p>
            <a:pPr lvl="1"/>
            <a:r>
              <a:rPr lang="en-GB" sz="1600" dirty="0" smtClean="0">
                <a:latin typeface="Times New Roman" pitchFamily="18" charset="0"/>
                <a:cs typeface="Times New Roman" pitchFamily="18" charset="0"/>
              </a:rPr>
              <a:t>Manhole/</a:t>
            </a:r>
            <a:r>
              <a:rPr lang="en-GB" sz="1600" dirty="0" err="1" smtClean="0">
                <a:latin typeface="Times New Roman" pitchFamily="18" charset="0"/>
                <a:cs typeface="Times New Roman" pitchFamily="18" charset="0"/>
              </a:rPr>
              <a:t>catchpit</a:t>
            </a:r>
            <a:r>
              <a:rPr lang="en-GB" sz="1600" dirty="0" smtClean="0">
                <a:latin typeface="Times New Roman" pitchFamily="18" charset="0"/>
                <a:cs typeface="Times New Roman" pitchFamily="18" charset="0"/>
              </a:rPr>
              <a:t> details</a:t>
            </a:r>
          </a:p>
          <a:p>
            <a:pPr lvl="1"/>
            <a:r>
              <a:rPr lang="en-GB" sz="1600" dirty="0" smtClean="0">
                <a:latin typeface="Times New Roman" pitchFamily="18" charset="0"/>
                <a:cs typeface="Times New Roman" pitchFamily="18" charset="0"/>
              </a:rPr>
              <a:t>Falls between manholes and </a:t>
            </a:r>
          </a:p>
          <a:p>
            <a:pPr lvl="1">
              <a:buNone/>
            </a:pPr>
            <a:r>
              <a:rPr lang="en-GB" sz="1600" dirty="0" smtClean="0">
                <a:latin typeface="Times New Roman" pitchFamily="18" charset="0"/>
                <a:cs typeface="Times New Roman" pitchFamily="18" charset="0"/>
              </a:rPr>
              <a:t>     </a:t>
            </a:r>
            <a:r>
              <a:rPr lang="en-GB" sz="1600" dirty="0" err="1" smtClean="0">
                <a:latin typeface="Times New Roman" pitchFamily="18" charset="0"/>
                <a:cs typeface="Times New Roman" pitchFamily="18" charset="0"/>
              </a:rPr>
              <a:t>catchpits</a:t>
            </a:r>
            <a:r>
              <a:rPr lang="en-GB" sz="1600" dirty="0" smtClean="0">
                <a:latin typeface="Times New Roman" pitchFamily="18" charset="0"/>
                <a:cs typeface="Times New Roman" pitchFamily="18" charset="0"/>
              </a:rPr>
              <a:t>.</a:t>
            </a:r>
          </a:p>
          <a:p>
            <a:pPr>
              <a:buNone/>
            </a:pPr>
            <a:r>
              <a:rPr lang="en-GB" sz="2000" dirty="0" smtClean="0">
                <a:latin typeface="Times New Roman" pitchFamily="18" charset="0"/>
                <a:cs typeface="Times New Roman" pitchFamily="18" charset="0"/>
              </a:rPr>
              <a:t>Differentiate between foul</a:t>
            </a:r>
          </a:p>
          <a:p>
            <a:pPr>
              <a:buNone/>
            </a:pPr>
            <a:r>
              <a:rPr lang="en-GB" sz="2000" dirty="0" smtClean="0">
                <a:latin typeface="Times New Roman" pitchFamily="18" charset="0"/>
                <a:cs typeface="Times New Roman" pitchFamily="18" charset="0"/>
              </a:rPr>
              <a:t>And surface water drainage</a:t>
            </a:r>
          </a:p>
          <a:p>
            <a:pPr>
              <a:buNone/>
            </a:pPr>
            <a:r>
              <a:rPr lang="en-GB" sz="2000" dirty="0" smtClean="0">
                <a:latin typeface="Times New Roman" pitchFamily="18" charset="0"/>
                <a:cs typeface="Times New Roman" pitchFamily="18" charset="0"/>
              </a:rPr>
              <a:t>systems</a:t>
            </a:r>
          </a:p>
          <a:p>
            <a:pPr>
              <a:buNone/>
            </a:pPr>
            <a:endParaRPr lang="en-GB" sz="2000" dirty="0" smtClean="0">
              <a:latin typeface="Times New Roman" pitchFamily="18" charset="0"/>
              <a:cs typeface="Times New Roman" pitchFamily="18" charset="0"/>
            </a:endParaRPr>
          </a:p>
          <a:p>
            <a:pPr lvl="1"/>
            <a:endParaRPr lang="en-GB" sz="16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a:bodyPr>
          <a:lstStyle/>
          <a:p>
            <a:r>
              <a:rPr lang="en-GB" dirty="0" smtClean="0"/>
              <a:t>Level of detail for Drain surveys</a:t>
            </a:r>
            <a:endParaRPr lang="en-GB" dirty="0"/>
          </a:p>
        </p:txBody>
      </p:sp>
      <p:pic>
        <p:nvPicPr>
          <p:cNvPr id="22529" name="Picture 1" descr="F:\Surveying 19-09-2015\surveying existing building presentation notes\sketch of drainage detail.JPG"/>
          <p:cNvPicPr>
            <a:picLocks noChangeAspect="1" noChangeArrowheads="1"/>
          </p:cNvPicPr>
          <p:nvPr/>
        </p:nvPicPr>
        <p:blipFill>
          <a:blip r:embed="rId2" cstate="print"/>
          <a:srcRect/>
          <a:stretch>
            <a:fillRect/>
          </a:stretch>
        </p:blipFill>
        <p:spPr bwMode="auto">
          <a:xfrm>
            <a:off x="3886200" y="2971800"/>
            <a:ext cx="5019675" cy="3638550"/>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GB" sz="2000" dirty="0" smtClean="0">
                <a:latin typeface="Times New Roman" pitchFamily="18" charset="0"/>
                <a:cs typeface="Times New Roman" pitchFamily="18" charset="0"/>
              </a:rPr>
              <a:t>You should be able to survey a single room in your own home by yourself. But for other surveys work in pairs. </a:t>
            </a:r>
          </a:p>
          <a:p>
            <a:r>
              <a:rPr lang="en-GB" sz="2000" dirty="0" smtClean="0">
                <a:latin typeface="Times New Roman" pitchFamily="18" charset="0"/>
                <a:cs typeface="Times New Roman" pitchFamily="18" charset="0"/>
              </a:rPr>
              <a:t>One person holds the end of the tape and records the measurements while the other reads them off the tape and calls them out to heir partner.</a:t>
            </a:r>
          </a:p>
          <a:p>
            <a:r>
              <a:rPr lang="en-GB" sz="2000" dirty="0" smtClean="0">
                <a:latin typeface="Times New Roman" pitchFamily="18" charset="0"/>
                <a:cs typeface="Times New Roman" pitchFamily="18" charset="0"/>
              </a:rPr>
              <a:t>If you are surveying a large or complex building, divide up the work by assigning different floors or parts of the building to different pairs. Some measurements running the whole length of the building will help to tie together the work of different pairs when combining the drawings. </a:t>
            </a:r>
          </a:p>
          <a:p>
            <a:r>
              <a:rPr lang="en-GB" sz="2000" dirty="0" smtClean="0">
                <a:latin typeface="Times New Roman" pitchFamily="18" charset="0"/>
                <a:cs typeface="Times New Roman" pitchFamily="18" charset="0"/>
              </a:rPr>
              <a:t>Sometimes, you will need to work in teams. A team consists of as many pairs as are needed to complete the survey in the time available. First, each team makes its own survey and then each team makes a complete set of drawings</a:t>
            </a:r>
          </a:p>
          <a:p>
            <a:endParaRPr lang="en-GB" sz="2000" dirty="0" smtClean="0">
              <a:latin typeface="Times New Roman" pitchFamily="18" charset="0"/>
              <a:cs typeface="Times New Roman" pitchFamily="18" charset="0"/>
            </a:endParaRPr>
          </a:p>
        </p:txBody>
      </p:sp>
      <p:sp>
        <p:nvSpPr>
          <p:cNvPr id="2" name="Title 1"/>
          <p:cNvSpPr>
            <a:spLocks noGrp="1"/>
          </p:cNvSpPr>
          <p:nvPr>
            <p:ph type="title"/>
          </p:nvPr>
        </p:nvSpPr>
        <p:spPr/>
        <p:txBody>
          <a:bodyPr>
            <a:normAutofit/>
          </a:bodyPr>
          <a:lstStyle/>
          <a:p>
            <a:r>
              <a:rPr lang="en-GB" dirty="0" smtClean="0"/>
              <a:t>Working arrangements</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cstate="print"/>
          <a:srcRect/>
          <a:stretch>
            <a:fillRect/>
          </a:stretch>
        </p:blipFill>
        <p:spPr bwMode="auto">
          <a:xfrm>
            <a:off x="4343400" y="3773646"/>
            <a:ext cx="4800600" cy="2849771"/>
          </a:xfrm>
          <a:prstGeom prst="rect">
            <a:avLst/>
          </a:prstGeom>
          <a:noFill/>
          <a:ln w="9525">
            <a:noFill/>
            <a:miter lim="800000"/>
            <a:headEnd/>
            <a:tailEnd/>
          </a:ln>
        </p:spPr>
      </p:pic>
      <p:sp>
        <p:nvSpPr>
          <p:cNvPr id="4" name="Content Placeholder 3"/>
          <p:cNvSpPr>
            <a:spLocks noGrp="1"/>
          </p:cNvSpPr>
          <p:nvPr>
            <p:ph idx="1"/>
          </p:nvPr>
        </p:nvSpPr>
        <p:spPr>
          <a:xfrm>
            <a:off x="228600" y="1447800"/>
            <a:ext cx="8229600" cy="4525963"/>
          </a:xfrm>
        </p:spPr>
        <p:txBody>
          <a:bodyPr>
            <a:normAutofit/>
          </a:bodyPr>
          <a:lstStyle/>
          <a:p>
            <a:r>
              <a:rPr lang="en-GB" sz="2000" dirty="0" smtClean="0">
                <a:latin typeface="Times New Roman" pitchFamily="18" charset="0"/>
                <a:cs typeface="Times New Roman" pitchFamily="18" charset="0"/>
              </a:rPr>
              <a:t>Before any measurement can take place prepare sketch plans, section and elevations</a:t>
            </a:r>
          </a:p>
          <a:p>
            <a:r>
              <a:rPr lang="en-GB" sz="2000" dirty="0" smtClean="0">
                <a:latin typeface="Times New Roman" pitchFamily="18" charset="0"/>
                <a:cs typeface="Times New Roman" pitchFamily="18" charset="0"/>
              </a:rPr>
              <a:t>Show as much information as possible include</a:t>
            </a:r>
          </a:p>
          <a:p>
            <a:pPr lvl="1"/>
            <a:r>
              <a:rPr lang="en-GB" sz="2000" dirty="0" smtClean="0">
                <a:latin typeface="Times New Roman" pitchFamily="18" charset="0"/>
                <a:cs typeface="Times New Roman" pitchFamily="18" charset="0"/>
              </a:rPr>
              <a:t>A north point (use compass or OS sheet)</a:t>
            </a:r>
          </a:p>
          <a:p>
            <a:pPr lvl="1"/>
            <a:r>
              <a:rPr lang="en-GB" sz="2000" dirty="0" smtClean="0">
                <a:latin typeface="Times New Roman" pitchFamily="18" charset="0"/>
                <a:cs typeface="Times New Roman" pitchFamily="18" charset="0"/>
              </a:rPr>
              <a:t>Arrangement of roof slopes, stacks and dormer windows</a:t>
            </a:r>
          </a:p>
          <a:p>
            <a:pPr lvl="1"/>
            <a:r>
              <a:rPr lang="en-GB" sz="2000" dirty="0" smtClean="0">
                <a:latin typeface="Times New Roman" pitchFamily="18" charset="0"/>
                <a:cs typeface="Times New Roman" pitchFamily="18" charset="0"/>
              </a:rPr>
              <a:t>A reference letter for each corner</a:t>
            </a:r>
          </a:p>
          <a:p>
            <a:pPr lvl="1"/>
            <a:r>
              <a:rPr lang="en-GB" sz="2000" dirty="0" smtClean="0">
                <a:latin typeface="Times New Roman" pitchFamily="18" charset="0"/>
                <a:cs typeface="Times New Roman" pitchFamily="18" charset="0"/>
              </a:rPr>
              <a:t>Note indicate number of storeys, age, and composed material</a:t>
            </a:r>
          </a:p>
          <a:p>
            <a:pPr lvl="1"/>
            <a:r>
              <a:rPr lang="en-GB" sz="2000" dirty="0" smtClean="0">
                <a:latin typeface="Times New Roman" pitchFamily="18" charset="0"/>
                <a:cs typeface="Times New Roman" pitchFamily="18" charset="0"/>
              </a:rPr>
              <a:t>Surveyor name</a:t>
            </a:r>
          </a:p>
          <a:p>
            <a:pPr lvl="1"/>
            <a:r>
              <a:rPr lang="en-GB" sz="2000" dirty="0" smtClean="0">
                <a:latin typeface="Times New Roman" pitchFamily="18" charset="0"/>
                <a:cs typeface="Times New Roman" pitchFamily="18" charset="0"/>
              </a:rPr>
              <a:t>Sheet number</a:t>
            </a:r>
          </a:p>
          <a:p>
            <a:pPr lvl="1"/>
            <a:endParaRPr lang="en-GB" sz="16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t>Surveying procedure</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143000" y="1371600"/>
            <a:ext cx="7086600" cy="4572000"/>
          </a:xfrm>
          <a:prstGeom prst="rect">
            <a:avLst/>
          </a:prstGeom>
          <a:noFill/>
          <a:ln w="9525">
            <a:noFill/>
            <a:miter lim="800000"/>
            <a:headEnd/>
            <a:tailEnd/>
          </a:ln>
        </p:spPr>
      </p:pic>
      <p:sp>
        <p:nvSpPr>
          <p:cNvPr id="5" name="Title 4"/>
          <p:cNvSpPr>
            <a:spLocks noGrp="1"/>
          </p:cNvSpPr>
          <p:nvPr>
            <p:ph type="title"/>
          </p:nvPr>
        </p:nvSpPr>
        <p:spPr/>
        <p:txBody>
          <a:bodyPr>
            <a:normAutofit fontScale="90000"/>
          </a:bodyPr>
          <a:lstStyle/>
          <a:p>
            <a:r>
              <a:rPr lang="en-GB" dirty="0" smtClean="0"/>
              <a:t>Surveying procedure; Example of ground floor sketch on two sheets</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000" dirty="0" smtClean="0">
                <a:latin typeface="Times New Roman" pitchFamily="18" charset="0"/>
                <a:cs typeface="Times New Roman" pitchFamily="18" charset="0"/>
              </a:rPr>
              <a:t>Starting with ground floor, draw floor plans for each level</a:t>
            </a:r>
          </a:p>
          <a:p>
            <a:pPr lvl="1"/>
            <a:r>
              <a:rPr lang="en-GB" sz="2000" dirty="0" smtClean="0">
                <a:latin typeface="Times New Roman" pitchFamily="18" charset="0"/>
                <a:cs typeface="Times New Roman" pitchFamily="18" charset="0"/>
              </a:rPr>
              <a:t>Drawn at a plane at chest height</a:t>
            </a:r>
          </a:p>
          <a:p>
            <a:pPr lvl="1"/>
            <a:r>
              <a:rPr lang="en-GB" sz="2000" dirty="0" smtClean="0">
                <a:latin typeface="Times New Roman" pitchFamily="18" charset="0"/>
                <a:cs typeface="Times New Roman" pitchFamily="18" charset="0"/>
              </a:rPr>
              <a:t>In order to keep ground floor plan roughly in proportion, start from outside by drawing the perimeter.</a:t>
            </a:r>
          </a:p>
          <a:p>
            <a:pPr lvl="1"/>
            <a:r>
              <a:rPr lang="en-GB" sz="2000" dirty="0" smtClean="0">
                <a:latin typeface="Times New Roman" pitchFamily="18" charset="0"/>
                <a:cs typeface="Times New Roman" pitchFamily="18" charset="0"/>
              </a:rPr>
              <a:t>Take each wall in turn record all details (projections, openings, steps, rails etc.).</a:t>
            </a:r>
          </a:p>
          <a:p>
            <a:pPr lvl="1"/>
            <a:r>
              <a:rPr lang="en-GB" sz="2000" dirty="0" smtClean="0">
                <a:latin typeface="Times New Roman" pitchFamily="18" charset="0"/>
                <a:cs typeface="Times New Roman" pitchFamily="18" charset="0"/>
              </a:rPr>
              <a:t>Prepare internal arrangement on completion of perimeter (work methodically on a room by room basis).</a:t>
            </a:r>
          </a:p>
          <a:p>
            <a:pPr lvl="1"/>
            <a:r>
              <a:rPr lang="en-GB" sz="2000" dirty="0" smtClean="0">
                <a:latin typeface="Times New Roman" pitchFamily="18" charset="0"/>
                <a:cs typeface="Times New Roman" pitchFamily="18" charset="0"/>
              </a:rPr>
              <a:t>Distinguish between load and non-load bearing walls</a:t>
            </a:r>
          </a:p>
          <a:p>
            <a:pPr lvl="1"/>
            <a:r>
              <a:rPr lang="en-GB" sz="2000" dirty="0" smtClean="0">
                <a:latin typeface="Times New Roman" pitchFamily="18" charset="0"/>
                <a:cs typeface="Times New Roman" pitchFamily="18" charset="0"/>
              </a:rPr>
              <a:t>Best to establish overall plan before adding detail, e.g. Reveals, door swings, plant, fittings, etc.</a:t>
            </a:r>
          </a:p>
          <a:p>
            <a:pPr lvl="1"/>
            <a:r>
              <a:rPr lang="en-GB" sz="2000" dirty="0" smtClean="0">
                <a:latin typeface="Times New Roman" pitchFamily="18" charset="0"/>
                <a:cs typeface="Times New Roman" pitchFamily="18" charset="0"/>
              </a:rPr>
              <a:t>Stairs and stair well, showing landings, risers numbers of risers, arrows up or down. Note any intricate detail.</a:t>
            </a:r>
          </a:p>
          <a:p>
            <a:pPr lvl="1"/>
            <a:r>
              <a:rPr lang="en-GB" sz="2000" dirty="0" smtClean="0">
                <a:latin typeface="Times New Roman" pitchFamily="18" charset="0"/>
                <a:cs typeface="Times New Roman" pitchFamily="18" charset="0"/>
              </a:rPr>
              <a:t>Note direction of floorboards and floor, wall, ceiling finishes</a:t>
            </a:r>
          </a:p>
          <a:p>
            <a:pPr lvl="1"/>
            <a:endParaRPr lang="en-GB" sz="2000" dirty="0" smtClean="0">
              <a:latin typeface="Times New Roman" pitchFamily="18" charset="0"/>
              <a:cs typeface="Times New Roman" pitchFamily="18" charset="0"/>
            </a:endParaRPr>
          </a:p>
          <a:p>
            <a:pPr lvl="1"/>
            <a:endParaRPr lang="en-GB" sz="2000" dirty="0" smtClean="0">
              <a:latin typeface="Times New Roman" pitchFamily="18" charset="0"/>
              <a:cs typeface="Times New Roman" pitchFamily="18" charset="0"/>
            </a:endParaRPr>
          </a:p>
          <a:p>
            <a:pPr lvl="1"/>
            <a:endParaRPr lang="en-GB" dirty="0"/>
          </a:p>
        </p:txBody>
      </p:sp>
      <p:sp>
        <p:nvSpPr>
          <p:cNvPr id="3" name="Title 2"/>
          <p:cNvSpPr>
            <a:spLocks noGrp="1"/>
          </p:cNvSpPr>
          <p:nvPr>
            <p:ph type="title"/>
          </p:nvPr>
        </p:nvSpPr>
        <p:spPr/>
        <p:txBody>
          <a:bodyPr/>
          <a:lstStyle/>
          <a:p>
            <a:r>
              <a:rPr lang="en-GB" dirty="0" smtClean="0"/>
              <a:t>Surveying procedure</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000" dirty="0" smtClean="0">
                <a:latin typeface="Times New Roman" pitchFamily="18" charset="0"/>
                <a:cs typeface="Times New Roman" pitchFamily="18" charset="0"/>
              </a:rPr>
              <a:t>If accessible, draw a roof plan showing the following features</a:t>
            </a:r>
          </a:p>
          <a:p>
            <a:pPr lvl="1"/>
            <a:r>
              <a:rPr lang="en-GB" sz="2000" dirty="0" smtClean="0">
                <a:latin typeface="Times New Roman" pitchFamily="18" charset="0"/>
                <a:cs typeface="Times New Roman" pitchFamily="18" charset="0"/>
              </a:rPr>
              <a:t>Roof pitches and direction of slope.</a:t>
            </a:r>
          </a:p>
          <a:p>
            <a:pPr lvl="1"/>
            <a:r>
              <a:rPr lang="en-GB" sz="2000" dirty="0" smtClean="0">
                <a:latin typeface="Times New Roman" pitchFamily="18" charset="0"/>
                <a:cs typeface="Times New Roman" pitchFamily="18" charset="0"/>
              </a:rPr>
              <a:t>All hips, valleys and ridges, parapets, gutters, roof lights, dormer windows, chimneys etc.</a:t>
            </a:r>
          </a:p>
          <a:p>
            <a:r>
              <a:rPr lang="en-GB" sz="2000" dirty="0" smtClean="0">
                <a:latin typeface="Times New Roman" pitchFamily="18" charset="0"/>
                <a:cs typeface="Times New Roman" pitchFamily="18" charset="0"/>
              </a:rPr>
              <a:t>Draw sections conveying maximum the amount of information</a:t>
            </a:r>
          </a:p>
          <a:p>
            <a:pPr lvl="1"/>
            <a:r>
              <a:rPr lang="en-GB" sz="2000" dirty="0" smtClean="0">
                <a:latin typeface="Times New Roman" pitchFamily="18" charset="0"/>
                <a:cs typeface="Times New Roman" pitchFamily="18" charset="0"/>
              </a:rPr>
              <a:t>Shape and arrangement of timber roof</a:t>
            </a:r>
          </a:p>
          <a:p>
            <a:pPr lvl="1"/>
            <a:r>
              <a:rPr lang="en-GB" sz="2000" dirty="0" smtClean="0">
                <a:latin typeface="Times New Roman" pitchFamily="18" charset="0"/>
                <a:cs typeface="Times New Roman" pitchFamily="18" charset="0"/>
              </a:rPr>
              <a:t>Levels of floors and thickness</a:t>
            </a:r>
          </a:p>
          <a:p>
            <a:pPr lvl="1"/>
            <a:r>
              <a:rPr lang="en-GB" sz="2000" dirty="0" smtClean="0">
                <a:latin typeface="Times New Roman" pitchFamily="18" charset="0"/>
                <a:cs typeface="Times New Roman" pitchFamily="18" charset="0"/>
              </a:rPr>
              <a:t>Relationship between ground and basement/ground floor levels</a:t>
            </a:r>
          </a:p>
          <a:p>
            <a:pPr lvl="1"/>
            <a:r>
              <a:rPr lang="en-GB" sz="2000" dirty="0" smtClean="0">
                <a:latin typeface="Times New Roman" pitchFamily="18" charset="0"/>
                <a:cs typeface="Times New Roman" pitchFamily="18" charset="0"/>
              </a:rPr>
              <a:t>Staircases (including headroom)</a:t>
            </a:r>
          </a:p>
          <a:p>
            <a:pPr lvl="1"/>
            <a:r>
              <a:rPr lang="en-GB" sz="2000" dirty="0" smtClean="0">
                <a:latin typeface="Times New Roman" pitchFamily="18" charset="0"/>
                <a:cs typeface="Times New Roman" pitchFamily="18" charset="0"/>
              </a:rPr>
              <a:t>Heights of ceilings, doors windows and sills</a:t>
            </a:r>
          </a:p>
          <a:p>
            <a:r>
              <a:rPr lang="en-GB" sz="2000" dirty="0" smtClean="0">
                <a:latin typeface="Times New Roman" pitchFamily="18" charset="0"/>
                <a:cs typeface="Times New Roman" pitchFamily="18" charset="0"/>
              </a:rPr>
              <a:t>Draw elevations for each face of building</a:t>
            </a:r>
          </a:p>
          <a:p>
            <a:pPr lvl="1"/>
            <a:r>
              <a:rPr lang="en-GB" sz="2000" dirty="0" smtClean="0">
                <a:latin typeface="Times New Roman" pitchFamily="18" charset="0"/>
                <a:cs typeface="Times New Roman" pitchFamily="18" charset="0"/>
              </a:rPr>
              <a:t>Windows and doors</a:t>
            </a:r>
          </a:p>
          <a:p>
            <a:pPr lvl="1"/>
            <a:r>
              <a:rPr lang="en-GB" sz="2000" dirty="0" smtClean="0">
                <a:latin typeface="Times New Roman" pitchFamily="18" charset="0"/>
                <a:cs typeface="Times New Roman" pitchFamily="18" charset="0"/>
              </a:rPr>
              <a:t>Plinths and string courses</a:t>
            </a:r>
          </a:p>
          <a:p>
            <a:pPr lvl="1"/>
            <a:r>
              <a:rPr lang="en-GB" sz="2000" dirty="0" smtClean="0">
                <a:latin typeface="Times New Roman" pitchFamily="18" charset="0"/>
                <a:cs typeface="Times New Roman" pitchFamily="18" charset="0"/>
              </a:rPr>
              <a:t>Rainwater goods and </a:t>
            </a:r>
            <a:r>
              <a:rPr lang="en-GB" sz="2000" dirty="0" err="1" smtClean="0">
                <a:latin typeface="Times New Roman" pitchFamily="18" charset="0"/>
                <a:cs typeface="Times New Roman" pitchFamily="18" charset="0"/>
              </a:rPr>
              <a:t>pipework</a:t>
            </a:r>
            <a:endParaRPr lang="en-GB" sz="2000" dirty="0" smtClean="0">
              <a:latin typeface="Times New Roman" pitchFamily="18" charset="0"/>
              <a:cs typeface="Times New Roman" pitchFamily="18" charset="0"/>
            </a:endParaRPr>
          </a:p>
          <a:p>
            <a:pPr lvl="1"/>
            <a:r>
              <a:rPr lang="en-GB" sz="2000" dirty="0" smtClean="0">
                <a:latin typeface="Times New Roman" pitchFamily="18" charset="0"/>
                <a:cs typeface="Times New Roman" pitchFamily="18" charset="0"/>
              </a:rPr>
              <a:t>Roof, chimney stacks etc.</a:t>
            </a:r>
          </a:p>
          <a:p>
            <a:endParaRPr lang="en-GB" sz="2000" dirty="0" smtClean="0">
              <a:latin typeface="Times New Roman" pitchFamily="18" charset="0"/>
              <a:cs typeface="Times New Roman" pitchFamily="18" charset="0"/>
            </a:endParaRPr>
          </a:p>
          <a:p>
            <a:pPr lvl="1"/>
            <a:endParaRPr lang="en-GB" sz="1600" dirty="0" smtClean="0">
              <a:latin typeface="Times New Roman" pitchFamily="18" charset="0"/>
              <a:cs typeface="Times New Roman" pitchFamily="18" charset="0"/>
            </a:endParaRPr>
          </a:p>
          <a:p>
            <a:endParaRPr lang="en-GB" dirty="0"/>
          </a:p>
        </p:txBody>
      </p:sp>
      <p:sp>
        <p:nvSpPr>
          <p:cNvPr id="3" name="Title 2"/>
          <p:cNvSpPr>
            <a:spLocks noGrp="1"/>
          </p:cNvSpPr>
          <p:nvPr>
            <p:ph type="title"/>
          </p:nvPr>
        </p:nvSpPr>
        <p:spPr/>
        <p:txBody>
          <a:bodyPr/>
          <a:lstStyle/>
          <a:p>
            <a:r>
              <a:rPr lang="en-GB" dirty="0" smtClean="0"/>
              <a:t>Surveying procedure</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latin typeface="Times New Roman" pitchFamily="18" charset="0"/>
                <a:cs typeface="Times New Roman" pitchFamily="18" charset="0"/>
              </a:rPr>
              <a:t>First, have a good look around. Then draw a rough plan of the room. </a:t>
            </a:r>
          </a:p>
          <a:p>
            <a:r>
              <a:rPr lang="en-GB" sz="2000" dirty="0" smtClean="0">
                <a:latin typeface="Times New Roman" pitchFamily="18" charset="0"/>
                <a:cs typeface="Times New Roman" pitchFamily="18" charset="0"/>
              </a:rPr>
              <a:t>Do this as carefully as you can, noting the shape of the room and the approximate position and width of doors, windows, recesses and any other major features. </a:t>
            </a:r>
          </a:p>
          <a:p>
            <a:r>
              <a:rPr lang="en-GB" sz="2000" dirty="0" smtClean="0">
                <a:latin typeface="Times New Roman" pitchFamily="18" charset="0"/>
                <a:cs typeface="Times New Roman" pitchFamily="18" charset="0"/>
              </a:rPr>
              <a:t>You will be recording your measurements on this drawing later. </a:t>
            </a:r>
          </a:p>
          <a:p>
            <a:r>
              <a:rPr lang="en-GB" sz="2000" dirty="0" smtClean="0">
                <a:latin typeface="Times New Roman" pitchFamily="18" charset="0"/>
                <a:cs typeface="Times New Roman" pitchFamily="18" charset="0"/>
              </a:rPr>
              <a:t>Make it as big as you can so that you will have plenty of room to write.</a:t>
            </a:r>
          </a:p>
          <a:p>
            <a:r>
              <a:rPr lang="en-GB" sz="2000" dirty="0" smtClean="0">
                <a:latin typeface="Times New Roman" pitchFamily="18" charset="0"/>
                <a:cs typeface="Times New Roman" pitchFamily="18" charset="0"/>
              </a:rPr>
              <a:t>Start by measuring the length and width of the room. Draw dimension lines on your plan to show where the measurements were taken. </a:t>
            </a:r>
          </a:p>
          <a:p>
            <a:r>
              <a:rPr lang="en-GB" sz="2000" dirty="0" smtClean="0">
                <a:latin typeface="Times New Roman" pitchFamily="18" charset="0"/>
                <a:cs typeface="Times New Roman" pitchFamily="18" charset="0"/>
              </a:rPr>
              <a:t>Write each measurement beside its dimension line.</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t>Measuring internal detail</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cstate="print"/>
          <a:srcRect l="2454" t="67170" r="19627" b="8137"/>
          <a:stretch>
            <a:fillRect/>
          </a:stretch>
        </p:blipFill>
        <p:spPr bwMode="auto">
          <a:xfrm>
            <a:off x="685800" y="1752600"/>
            <a:ext cx="7477297" cy="3886200"/>
          </a:xfrm>
          <a:prstGeom prst="rect">
            <a:avLst/>
          </a:prstGeom>
          <a:noFill/>
          <a:ln w="9525">
            <a:noFill/>
            <a:miter lim="800000"/>
            <a:headEnd/>
            <a:tailEnd/>
          </a:ln>
        </p:spPr>
      </p:pic>
      <p:sp>
        <p:nvSpPr>
          <p:cNvPr id="2" name="Title 1"/>
          <p:cNvSpPr>
            <a:spLocks noGrp="1"/>
          </p:cNvSpPr>
          <p:nvPr>
            <p:ph type="title"/>
          </p:nvPr>
        </p:nvSpPr>
        <p:spPr/>
        <p:txBody>
          <a:bodyPr/>
          <a:lstStyle/>
          <a:p>
            <a:r>
              <a:rPr lang="en-GB" dirty="0" smtClean="0"/>
              <a:t>Sketch Drawings </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800600" cy="4525963"/>
          </a:xfrm>
        </p:spPr>
        <p:txBody>
          <a:bodyPr>
            <a:normAutofit/>
          </a:bodyPr>
          <a:lstStyle/>
          <a:p>
            <a:r>
              <a:rPr lang="en-GB" sz="2000" dirty="0" smtClean="0">
                <a:latin typeface="Times New Roman" pitchFamily="18" charset="0"/>
                <a:cs typeface="Times New Roman" pitchFamily="18" charset="0"/>
              </a:rPr>
              <a:t>Sometimes, the corners of rooms are not proper right angles, causing problems when you try to draw the plan .</a:t>
            </a:r>
          </a:p>
          <a:p>
            <a:r>
              <a:rPr lang="en-GB" sz="2000" dirty="0" smtClean="0">
                <a:latin typeface="Times New Roman" pitchFamily="18" charset="0"/>
                <a:cs typeface="Times New Roman" pitchFamily="18" charset="0"/>
              </a:rPr>
              <a:t>To avoid this, take diagonal measurements from corner to corner of the room. If the two diagonal measurements are the same, there is generally  no problem. If the measurements are different, record them</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t>Diagonal checks</a:t>
            </a:r>
            <a:endParaRPr lang="en-GB" dirty="0"/>
          </a:p>
        </p:txBody>
      </p:sp>
      <p:pic>
        <p:nvPicPr>
          <p:cNvPr id="2051" name="Picture 3"/>
          <p:cNvPicPr>
            <a:picLocks noChangeAspect="1" noChangeArrowheads="1"/>
          </p:cNvPicPr>
          <p:nvPr/>
        </p:nvPicPr>
        <p:blipFill>
          <a:blip r:embed="rId2" cstate="print"/>
          <a:srcRect l="11612" t="8896" r="64124" b="66239"/>
          <a:stretch>
            <a:fillRect/>
          </a:stretch>
        </p:blipFill>
        <p:spPr bwMode="auto">
          <a:xfrm>
            <a:off x="5257800" y="1447800"/>
            <a:ext cx="3542522" cy="5181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cstate="print"/>
          <a:srcRect l="47597" t="8418" r="23566" b="66087"/>
          <a:stretch>
            <a:fillRect/>
          </a:stretch>
        </p:blipFill>
        <p:spPr bwMode="auto">
          <a:xfrm>
            <a:off x="5334000" y="1676400"/>
            <a:ext cx="3200400" cy="4038600"/>
          </a:xfrm>
          <a:prstGeom prst="rect">
            <a:avLst/>
          </a:prstGeom>
          <a:noFill/>
          <a:ln w="9525">
            <a:noFill/>
            <a:miter lim="800000"/>
            <a:headEnd/>
            <a:tailEnd/>
          </a:ln>
        </p:spPr>
      </p:pic>
      <p:sp>
        <p:nvSpPr>
          <p:cNvPr id="2" name="Title 1"/>
          <p:cNvSpPr>
            <a:spLocks noGrp="1"/>
          </p:cNvSpPr>
          <p:nvPr>
            <p:ph type="title"/>
          </p:nvPr>
        </p:nvSpPr>
        <p:spPr/>
        <p:txBody>
          <a:bodyPr/>
          <a:lstStyle/>
          <a:p>
            <a:r>
              <a:rPr lang="en-GB" dirty="0" smtClean="0"/>
              <a:t>Detailed measurements</a:t>
            </a:r>
            <a:endParaRPr lang="en-GB" dirty="0"/>
          </a:p>
        </p:txBody>
      </p:sp>
      <p:sp>
        <p:nvSpPr>
          <p:cNvPr id="5" name="Rectangle 4"/>
          <p:cNvSpPr/>
          <p:nvPr/>
        </p:nvSpPr>
        <p:spPr>
          <a:xfrm>
            <a:off x="381000" y="2133600"/>
            <a:ext cx="4572000" cy="3170099"/>
          </a:xfrm>
          <a:prstGeom prst="rect">
            <a:avLst/>
          </a:prstGeom>
        </p:spPr>
        <p:txBody>
          <a:bodyPr>
            <a:spAutoFit/>
          </a:bodyPr>
          <a:lstStyle/>
          <a:p>
            <a:r>
              <a:rPr lang="en-GB" sz="2000" dirty="0" smtClean="0">
                <a:latin typeface="Times New Roman" pitchFamily="18" charset="0"/>
                <a:cs typeface="Times New Roman" pitchFamily="18" charset="0"/>
              </a:rPr>
              <a:t>Next, starting in one corner, take running measurements along one wall. </a:t>
            </a:r>
          </a:p>
          <a:p>
            <a:r>
              <a:rPr lang="en-GB" sz="2000" dirty="0" smtClean="0">
                <a:latin typeface="Times New Roman" pitchFamily="18" charset="0"/>
                <a:cs typeface="Times New Roman" pitchFamily="18" charset="0"/>
              </a:rPr>
              <a:t>Note on your  plan where each window, door, recess and so forth starts and finishes. </a:t>
            </a:r>
          </a:p>
          <a:p>
            <a:r>
              <a:rPr lang="en-GB" sz="2000" dirty="0" smtClean="0">
                <a:latin typeface="Times New Roman" pitchFamily="18" charset="0"/>
                <a:cs typeface="Times New Roman" pitchFamily="18" charset="0"/>
              </a:rPr>
              <a:t>When you get to the next corner, start at zero again and measure the second wall. Continue around the room, measuring from zero at each corner, until you get back to where you started.</a:t>
            </a:r>
            <a:endParaRPr lang="en-GB" sz="2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idx="1"/>
          </p:nvPr>
        </p:nvPicPr>
        <p:blipFill>
          <a:blip r:embed="rId2" cstate="print"/>
          <a:srcRect l="9147" t="42764" r="28372" b="37790"/>
          <a:stretch>
            <a:fillRect/>
          </a:stretch>
        </p:blipFill>
        <p:spPr bwMode="auto">
          <a:xfrm>
            <a:off x="76200" y="2895600"/>
            <a:ext cx="8919686" cy="3962400"/>
          </a:xfrm>
          <a:prstGeom prst="rect">
            <a:avLst/>
          </a:prstGeom>
          <a:noFill/>
          <a:ln w="9525">
            <a:noFill/>
            <a:miter lim="800000"/>
            <a:headEnd/>
            <a:tailEnd/>
          </a:ln>
        </p:spPr>
      </p:pic>
      <p:sp>
        <p:nvSpPr>
          <p:cNvPr id="2" name="Title 1"/>
          <p:cNvSpPr>
            <a:spLocks noGrp="1"/>
          </p:cNvSpPr>
          <p:nvPr>
            <p:ph type="title"/>
          </p:nvPr>
        </p:nvSpPr>
        <p:spPr/>
        <p:txBody>
          <a:bodyPr/>
          <a:lstStyle/>
          <a:p>
            <a:r>
              <a:rPr lang="en-GB" dirty="0" smtClean="0"/>
              <a:t>Internal Elevations</a:t>
            </a:r>
            <a:endParaRPr lang="en-GB" dirty="0"/>
          </a:p>
        </p:txBody>
      </p:sp>
      <p:sp>
        <p:nvSpPr>
          <p:cNvPr id="5" name="Rectangle 4"/>
          <p:cNvSpPr/>
          <p:nvPr/>
        </p:nvSpPr>
        <p:spPr>
          <a:xfrm>
            <a:off x="609600" y="1676400"/>
            <a:ext cx="8077200" cy="1015663"/>
          </a:xfrm>
          <a:prstGeom prst="rect">
            <a:avLst/>
          </a:prstGeom>
        </p:spPr>
        <p:txBody>
          <a:bodyPr wrap="square">
            <a:spAutoFit/>
          </a:bodyPr>
          <a:lstStyle/>
          <a:p>
            <a:r>
              <a:rPr lang="en-GB" sz="2000" dirty="0" smtClean="0">
                <a:latin typeface="Times New Roman" pitchFamily="18" charset="0"/>
                <a:cs typeface="Times New Roman" pitchFamily="18" charset="0"/>
              </a:rPr>
              <a:t>Draw a rough elevation of each wall of the room. Then measure the heights of ceilings, doors, windows, cupboards etc. Note the measurements on your elevations, using dimension lines just as you did on your plan.</a:t>
            </a:r>
            <a:endParaRPr lang="en-GB" sz="2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Grp="1" noChangeAspect="1" noChangeArrowheads="1"/>
          </p:cNvPicPr>
          <p:nvPr>
            <p:ph idx="1"/>
          </p:nvPr>
        </p:nvPicPr>
        <p:blipFill>
          <a:blip r:embed="rId2" cstate="print"/>
          <a:srcRect l="26596" t="68292" r="42819" b="17627"/>
          <a:stretch>
            <a:fillRect/>
          </a:stretch>
        </p:blipFill>
        <p:spPr bwMode="auto">
          <a:xfrm>
            <a:off x="2514600" y="3200400"/>
            <a:ext cx="4648200" cy="3054531"/>
          </a:xfrm>
          <a:prstGeom prst="rect">
            <a:avLst/>
          </a:prstGeom>
          <a:noFill/>
          <a:ln w="9525">
            <a:noFill/>
            <a:miter lim="800000"/>
            <a:headEnd/>
            <a:tailEnd/>
          </a:ln>
        </p:spPr>
      </p:pic>
      <p:sp>
        <p:nvSpPr>
          <p:cNvPr id="2" name="Title 1"/>
          <p:cNvSpPr>
            <a:spLocks noGrp="1"/>
          </p:cNvSpPr>
          <p:nvPr>
            <p:ph type="title"/>
          </p:nvPr>
        </p:nvSpPr>
        <p:spPr/>
        <p:txBody>
          <a:bodyPr/>
          <a:lstStyle/>
          <a:p>
            <a:r>
              <a:rPr lang="en-GB" dirty="0" smtClean="0"/>
              <a:t>Additional Detail</a:t>
            </a:r>
            <a:endParaRPr lang="en-GB" dirty="0"/>
          </a:p>
        </p:txBody>
      </p:sp>
      <p:sp>
        <p:nvSpPr>
          <p:cNvPr id="5" name="Rectangle 4"/>
          <p:cNvSpPr/>
          <p:nvPr/>
        </p:nvSpPr>
        <p:spPr>
          <a:xfrm>
            <a:off x="304800" y="1524000"/>
            <a:ext cx="8534400" cy="1323439"/>
          </a:xfrm>
          <a:prstGeom prst="rect">
            <a:avLst/>
          </a:prstGeom>
        </p:spPr>
        <p:txBody>
          <a:bodyPr wrap="square">
            <a:spAutoFit/>
          </a:bodyPr>
          <a:lstStyle/>
          <a:p>
            <a:r>
              <a:rPr lang="en-GB" sz="2000" dirty="0" smtClean="0">
                <a:latin typeface="Times New Roman" pitchFamily="18" charset="0"/>
                <a:cs typeface="Times New Roman" pitchFamily="18" charset="0"/>
              </a:rPr>
              <a:t>If you come across something you want to measure in detail - an interesting fireplace or window, for example - make a separate sketch of it at a larger scale. </a:t>
            </a:r>
          </a:p>
          <a:p>
            <a:r>
              <a:rPr lang="en-GB" sz="2000" dirty="0" smtClean="0">
                <a:latin typeface="Times New Roman" pitchFamily="18" charset="0"/>
                <a:cs typeface="Times New Roman" pitchFamily="18" charset="0"/>
              </a:rPr>
              <a:t>Use another sheet of paper, if necessary. This will mean that your main drawing does not get too crowded.</a:t>
            </a:r>
            <a:endParaRPr lang="en-GB" sz="2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Measuring bay and meandering walls</a:t>
            </a:r>
            <a:endParaRPr lang="en-GB" dirty="0"/>
          </a:p>
        </p:txBody>
      </p:sp>
      <p:sp>
        <p:nvSpPr>
          <p:cNvPr id="7" name="Content Placeholder 6"/>
          <p:cNvSpPr>
            <a:spLocks noGrp="1"/>
          </p:cNvSpPr>
          <p:nvPr>
            <p:ph idx="1"/>
          </p:nvPr>
        </p:nvSpPr>
        <p:spPr/>
        <p:txBody>
          <a:bodyPr>
            <a:normAutofit/>
          </a:bodyPr>
          <a:lstStyle/>
          <a:p>
            <a:r>
              <a:rPr lang="en-GB" sz="2000" dirty="0" smtClean="0">
                <a:latin typeface="Times New Roman" pitchFamily="18" charset="0"/>
                <a:cs typeface="Times New Roman" pitchFamily="18" charset="0"/>
              </a:rPr>
              <a:t>Measure all internal distance within the bay</a:t>
            </a:r>
          </a:p>
          <a:p>
            <a:pPr>
              <a:buNone/>
            </a:pPr>
            <a:r>
              <a:rPr lang="en-GB" sz="2000" dirty="0" smtClean="0">
                <a:latin typeface="Times New Roman" pitchFamily="18" charset="0"/>
                <a:cs typeface="Times New Roman" pitchFamily="18" charset="0"/>
              </a:rPr>
              <a:t>Then tie all measurements in from the reveal on either side of the window </a:t>
            </a:r>
            <a:endParaRPr lang="en-GB" sz="2000" dirty="0">
              <a:latin typeface="Times New Roman" pitchFamily="18" charset="0"/>
              <a:cs typeface="Times New Roman" pitchFamily="18" charset="0"/>
            </a:endParaRPr>
          </a:p>
        </p:txBody>
      </p:sp>
      <p:pic>
        <p:nvPicPr>
          <p:cNvPr id="8" name="Content Placeholder 5" descr="curves.bmp"/>
          <p:cNvPicPr>
            <a:picLocks noChangeAspect="1"/>
          </p:cNvPicPr>
          <p:nvPr/>
        </p:nvPicPr>
        <p:blipFill>
          <a:blip r:embed="rId2" cstate="print"/>
          <a:stretch>
            <a:fillRect/>
          </a:stretch>
        </p:blipFill>
        <p:spPr>
          <a:xfrm>
            <a:off x="1276350" y="2438400"/>
            <a:ext cx="6038850" cy="3600450"/>
          </a:xfrm>
          <a:prstGeom prst="rect">
            <a:avLst/>
          </a:prstGeom>
        </p:spPr>
      </p:pic>
      <p:cxnSp>
        <p:nvCxnSpPr>
          <p:cNvPr id="6" name="Straight Connector 5"/>
          <p:cNvCxnSpPr/>
          <p:nvPr/>
        </p:nvCxnSpPr>
        <p:spPr>
          <a:xfrm flipV="1">
            <a:off x="2133600" y="2819400"/>
            <a:ext cx="1676400" cy="685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2057400" y="3200400"/>
            <a:ext cx="21336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V="1">
            <a:off x="2133600" y="2819400"/>
            <a:ext cx="381000" cy="685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flipV="1">
            <a:off x="2133600" y="3124200"/>
            <a:ext cx="2057400" cy="457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flipV="1">
            <a:off x="2514600" y="2819400"/>
            <a:ext cx="167640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flipV="1">
            <a:off x="3810000" y="2819400"/>
            <a:ext cx="38100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 name="Straight Connector 3"/>
          <p:cNvCxnSpPr/>
          <p:nvPr/>
        </p:nvCxnSpPr>
        <p:spPr>
          <a:xfrm flipH="1" flipV="1">
            <a:off x="2133600" y="3505200"/>
            <a:ext cx="2057400" cy="7620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Surveying 19-09-2015\surveying existing building presentation notes\arches.bmp"/>
          <p:cNvPicPr>
            <a:picLocks noChangeAspect="1" noChangeArrowheads="1"/>
          </p:cNvPicPr>
          <p:nvPr/>
        </p:nvPicPr>
        <p:blipFill>
          <a:blip r:embed="rId2" cstate="print"/>
          <a:srcRect l="9670" t="3956" r="5450" b="52411"/>
          <a:stretch>
            <a:fillRect/>
          </a:stretch>
        </p:blipFill>
        <p:spPr bwMode="auto">
          <a:xfrm rot="21392872">
            <a:off x="3557576" y="1990922"/>
            <a:ext cx="5488166" cy="3429000"/>
          </a:xfrm>
          <a:prstGeom prst="rect">
            <a:avLst/>
          </a:prstGeom>
          <a:noFill/>
        </p:spPr>
      </p:pic>
      <p:sp>
        <p:nvSpPr>
          <p:cNvPr id="2" name="Content Placeholder 1"/>
          <p:cNvSpPr>
            <a:spLocks noGrp="1"/>
          </p:cNvSpPr>
          <p:nvPr>
            <p:ph idx="1"/>
          </p:nvPr>
        </p:nvSpPr>
        <p:spPr/>
        <p:txBody>
          <a:bodyPr>
            <a:normAutofit/>
          </a:bodyPr>
          <a:lstStyle/>
          <a:p>
            <a:r>
              <a:rPr lang="en-GB" sz="2000" dirty="0" smtClean="0">
                <a:latin typeface="Times New Roman" pitchFamily="18" charset="0"/>
                <a:cs typeface="Times New Roman" pitchFamily="18" charset="0"/>
              </a:rPr>
              <a:t>Measure from datum to the underside and top of sill, top of window, and </a:t>
            </a:r>
          </a:p>
          <a:p>
            <a:pPr>
              <a:buNone/>
            </a:pPr>
            <a:r>
              <a:rPr lang="en-GB" sz="2000" dirty="0" smtClean="0">
                <a:latin typeface="Times New Roman" pitchFamily="18" charset="0"/>
                <a:cs typeface="Times New Roman" pitchFamily="18" charset="0"/>
              </a:rPr>
              <a:t>  rise to the underside of arch centre</a:t>
            </a:r>
          </a:p>
          <a:p>
            <a:r>
              <a:rPr lang="en-GB" sz="2000" dirty="0" smtClean="0">
                <a:latin typeface="Times New Roman" pitchFamily="18" charset="0"/>
                <a:cs typeface="Times New Roman" pitchFamily="18" charset="0"/>
              </a:rPr>
              <a:t>Measure arch span and</a:t>
            </a:r>
          </a:p>
          <a:p>
            <a:pPr>
              <a:buNone/>
            </a:pPr>
            <a:r>
              <a:rPr lang="en-GB" sz="2000" dirty="0" smtClean="0">
                <a:latin typeface="Times New Roman" pitchFamily="18" charset="0"/>
                <a:cs typeface="Times New Roman" pitchFamily="18" charset="0"/>
              </a:rPr>
              <a:t>    estimate point at which the</a:t>
            </a:r>
          </a:p>
          <a:p>
            <a:pPr>
              <a:buNone/>
            </a:pPr>
            <a:r>
              <a:rPr lang="en-GB" sz="2000" dirty="0" smtClean="0">
                <a:latin typeface="Times New Roman" pitchFamily="18" charset="0"/>
                <a:cs typeface="Times New Roman" pitchFamily="18" charset="0"/>
              </a:rPr>
              <a:t>   arch was struck.</a:t>
            </a:r>
          </a:p>
          <a:p>
            <a:pPr>
              <a:buNone/>
            </a:pPr>
            <a:r>
              <a:rPr lang="en-GB" sz="2000" dirty="0" smtClean="0">
                <a:latin typeface="Times New Roman" pitchFamily="18" charset="0"/>
                <a:cs typeface="Times New Roman" pitchFamily="18" charset="0"/>
              </a:rPr>
              <a:t>Note the number of bricks used</a:t>
            </a:r>
          </a:p>
        </p:txBody>
      </p:sp>
      <p:sp>
        <p:nvSpPr>
          <p:cNvPr id="3" name="Title 2"/>
          <p:cNvSpPr>
            <a:spLocks noGrp="1"/>
          </p:cNvSpPr>
          <p:nvPr>
            <p:ph type="title"/>
          </p:nvPr>
        </p:nvSpPr>
        <p:spPr>
          <a:xfrm>
            <a:off x="533400" y="304800"/>
            <a:ext cx="8229600" cy="1143000"/>
          </a:xfrm>
        </p:spPr>
        <p:txBody>
          <a:bodyPr>
            <a:normAutofit/>
          </a:bodyPr>
          <a:lstStyle/>
          <a:p>
            <a:r>
              <a:rPr lang="en-GB" dirty="0" smtClean="0"/>
              <a:t>Segmental arch details</a:t>
            </a:r>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Gothic arch details</a:t>
            </a:r>
            <a:endParaRPr lang="en-GB" dirty="0"/>
          </a:p>
        </p:txBody>
      </p:sp>
      <p:sp>
        <p:nvSpPr>
          <p:cNvPr id="5" name="Content Placeholder 4"/>
          <p:cNvSpPr>
            <a:spLocks noGrp="1"/>
          </p:cNvSpPr>
          <p:nvPr>
            <p:ph idx="1"/>
          </p:nvPr>
        </p:nvSpPr>
        <p:spPr/>
        <p:txBody>
          <a:bodyPr/>
          <a:lstStyle/>
          <a:p>
            <a:r>
              <a:rPr lang="en-GB" sz="2000" dirty="0" smtClean="0">
                <a:latin typeface="Times New Roman" pitchFamily="18" charset="0"/>
                <a:cs typeface="Times New Roman" pitchFamily="18" charset="0"/>
              </a:rPr>
              <a:t>Measure from datum to the underside and top of arch,  and any additional features</a:t>
            </a:r>
          </a:p>
          <a:p>
            <a:r>
              <a:rPr lang="en-GB" sz="2000" dirty="0" smtClean="0">
                <a:latin typeface="Times New Roman" pitchFamily="18" charset="0"/>
                <a:cs typeface="Times New Roman" pitchFamily="18" charset="0"/>
              </a:rPr>
              <a:t>Measure from the datum to the springing point of the arch on both sides</a:t>
            </a:r>
          </a:p>
          <a:p>
            <a:pPr>
              <a:buNone/>
            </a:pPr>
            <a:r>
              <a:rPr lang="en-GB" sz="2000" dirty="0" smtClean="0">
                <a:latin typeface="Times New Roman" pitchFamily="18" charset="0"/>
                <a:cs typeface="Times New Roman" pitchFamily="18" charset="0"/>
              </a:rPr>
              <a:t>    estimate point at which the arch was struck.</a:t>
            </a:r>
          </a:p>
          <a:p>
            <a:pPr>
              <a:buNone/>
            </a:pPr>
            <a:r>
              <a:rPr lang="en-GB" sz="2000" dirty="0" smtClean="0">
                <a:latin typeface="Times New Roman" pitchFamily="18" charset="0"/>
                <a:cs typeface="Times New Roman" pitchFamily="18" charset="0"/>
              </a:rPr>
              <a:t>Note the number of masonry blocks or bricks used</a:t>
            </a:r>
          </a:p>
          <a:p>
            <a:endParaRPr lang="en-GB" dirty="0"/>
          </a:p>
        </p:txBody>
      </p:sp>
      <p:pic>
        <p:nvPicPr>
          <p:cNvPr id="6" name="Content Placeholder 3" descr="arches.bmp"/>
          <p:cNvPicPr>
            <a:picLocks noChangeAspect="1"/>
          </p:cNvPicPr>
          <p:nvPr/>
        </p:nvPicPr>
        <p:blipFill>
          <a:blip r:embed="rId2" cstate="print"/>
          <a:srcRect l="6139" t="57243" r="3821" b="7401"/>
          <a:stretch>
            <a:fillRect/>
          </a:stretch>
        </p:blipFill>
        <p:spPr>
          <a:xfrm>
            <a:off x="3077029" y="3429000"/>
            <a:ext cx="6066971" cy="2895600"/>
          </a:xfrm>
          <a:prstGeom prst="rect">
            <a:avLst/>
          </a:prstGeom>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itchFamily="18" charset="0"/>
                <a:cs typeface="Times New Roman" pitchFamily="18" charset="0"/>
              </a:rPr>
              <a:t>the centres of all curves must</a:t>
            </a:r>
          </a:p>
          <a:p>
            <a:pPr>
              <a:buNone/>
            </a:pPr>
            <a:r>
              <a:rPr lang="en-GB" sz="2000" dirty="0" smtClean="0">
                <a:latin typeface="Times New Roman" pitchFamily="18" charset="0"/>
                <a:cs typeface="Times New Roman" pitchFamily="18" charset="0"/>
              </a:rPr>
              <a:t>     be established</a:t>
            </a:r>
            <a:endParaRPr lang="en-GB" sz="2000" dirty="0">
              <a:latin typeface="Times New Roman" pitchFamily="18" charset="0"/>
              <a:cs typeface="Times New Roman" pitchFamily="18" charset="0"/>
            </a:endParaRPr>
          </a:p>
        </p:txBody>
      </p:sp>
      <p:sp>
        <p:nvSpPr>
          <p:cNvPr id="3" name="Title 2"/>
          <p:cNvSpPr>
            <a:spLocks noGrp="1"/>
          </p:cNvSpPr>
          <p:nvPr>
            <p:ph type="title"/>
          </p:nvPr>
        </p:nvSpPr>
        <p:spPr/>
        <p:txBody>
          <a:bodyPr/>
          <a:lstStyle/>
          <a:p>
            <a:r>
              <a:rPr lang="en-GB" dirty="0" smtClean="0"/>
              <a:t>Measuring tracery and </a:t>
            </a:r>
            <a:r>
              <a:rPr lang="en-GB" dirty="0" err="1" smtClean="0"/>
              <a:t>entasis</a:t>
            </a:r>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5250375" y="1752600"/>
            <a:ext cx="3893625" cy="4038600"/>
          </a:xfrm>
          <a:prstGeom prst="rect">
            <a:avLst/>
          </a:prstGeom>
          <a:noFill/>
          <a:ln w="9525">
            <a:noFill/>
            <a:miter lim="800000"/>
            <a:headEnd/>
            <a:tailEnd/>
          </a:ln>
        </p:spPr>
      </p:pic>
      <p:pic>
        <p:nvPicPr>
          <p:cNvPr id="1028" name="Picture 4"/>
          <p:cNvPicPr>
            <a:picLocks noChangeAspect="1" noChangeArrowheads="1"/>
          </p:cNvPicPr>
          <p:nvPr/>
        </p:nvPicPr>
        <p:blipFill>
          <a:blip r:embed="rId3" cstate="print"/>
          <a:srcRect/>
          <a:stretch>
            <a:fillRect/>
          </a:stretch>
        </p:blipFill>
        <p:spPr bwMode="auto">
          <a:xfrm>
            <a:off x="1066800" y="2362200"/>
            <a:ext cx="3404795" cy="3657600"/>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itchFamily="18" charset="0"/>
                <a:cs typeface="Times New Roman" pitchFamily="18" charset="0"/>
              </a:rPr>
              <a:t>(A) Mimic instant taper, a device</a:t>
            </a:r>
          </a:p>
          <a:p>
            <a:pPr>
              <a:buNone/>
            </a:pPr>
            <a:r>
              <a:rPr lang="en-GB" sz="2000" dirty="0" smtClean="0">
                <a:latin typeface="Times New Roman" pitchFamily="18" charset="0"/>
                <a:cs typeface="Times New Roman" pitchFamily="18" charset="0"/>
              </a:rPr>
              <a:t>with 165 identical steel needles are </a:t>
            </a:r>
          </a:p>
          <a:p>
            <a:pPr>
              <a:buNone/>
            </a:pPr>
            <a:r>
              <a:rPr lang="en-GB" sz="2000" dirty="0" smtClean="0">
                <a:latin typeface="Times New Roman" pitchFamily="18" charset="0"/>
                <a:cs typeface="Times New Roman" pitchFamily="18" charset="0"/>
              </a:rPr>
              <a:t>held against the moulding</a:t>
            </a:r>
          </a:p>
          <a:p>
            <a:r>
              <a:rPr lang="en-GB" sz="2000" dirty="0" smtClean="0">
                <a:latin typeface="Times New Roman" pitchFamily="18" charset="0"/>
                <a:cs typeface="Times New Roman" pitchFamily="18" charset="0"/>
              </a:rPr>
              <a:t>(b) A strip of lead dressed around </a:t>
            </a:r>
          </a:p>
          <a:p>
            <a:pPr>
              <a:buNone/>
            </a:pPr>
            <a:r>
              <a:rPr lang="en-GB" sz="2000" dirty="0" smtClean="0">
                <a:latin typeface="Times New Roman" pitchFamily="18" charset="0"/>
                <a:cs typeface="Times New Roman" pitchFamily="18" charset="0"/>
              </a:rPr>
              <a:t>the moulding</a:t>
            </a:r>
          </a:p>
          <a:p>
            <a:r>
              <a:rPr lang="en-GB" sz="2000" dirty="0" smtClean="0">
                <a:latin typeface="Times New Roman" pitchFamily="18" charset="0"/>
                <a:cs typeface="Times New Roman" pitchFamily="18" charset="0"/>
              </a:rPr>
              <a:t>(C) At an open joint (between stones) </a:t>
            </a:r>
          </a:p>
          <a:p>
            <a:pPr>
              <a:buNone/>
            </a:pPr>
            <a:r>
              <a:rPr lang="en-GB" sz="2000" dirty="0" smtClean="0">
                <a:latin typeface="Times New Roman" pitchFamily="18" charset="0"/>
                <a:cs typeface="Times New Roman" pitchFamily="18" charset="0"/>
              </a:rPr>
              <a:t>Insert </a:t>
            </a:r>
            <a:r>
              <a:rPr lang="en-GB" sz="2000" dirty="0" smtClean="0">
                <a:latin typeface="Times New Roman" pitchFamily="18" charset="0"/>
                <a:cs typeface="Times New Roman" pitchFamily="18" charset="0"/>
              </a:rPr>
              <a:t>card/tracing paper </a:t>
            </a:r>
            <a:r>
              <a:rPr lang="en-GB" sz="2000" dirty="0" smtClean="0">
                <a:latin typeface="Times New Roman" pitchFamily="18" charset="0"/>
                <a:cs typeface="Times New Roman" pitchFamily="18" charset="0"/>
              </a:rPr>
              <a:t>and trace around moulding</a:t>
            </a:r>
          </a:p>
          <a:p>
            <a:r>
              <a:rPr lang="en-GB" sz="2000" dirty="0" smtClean="0">
                <a:latin typeface="Times New Roman" pitchFamily="18" charset="0"/>
                <a:cs typeface="Times New Roman" pitchFamily="18" charset="0"/>
              </a:rPr>
              <a:t>(D)Take offsets from straight edge</a:t>
            </a:r>
            <a:endParaRPr lang="en-GB" sz="2000" dirty="0">
              <a:latin typeface="Times New Roman" pitchFamily="18" charset="0"/>
              <a:cs typeface="Times New Roman" pitchFamily="18" charset="0"/>
            </a:endParaRPr>
          </a:p>
        </p:txBody>
      </p:sp>
      <p:sp>
        <p:nvSpPr>
          <p:cNvPr id="3" name="Title 2"/>
          <p:cNvSpPr>
            <a:spLocks noGrp="1"/>
          </p:cNvSpPr>
          <p:nvPr>
            <p:ph type="title"/>
          </p:nvPr>
        </p:nvSpPr>
        <p:spPr/>
        <p:txBody>
          <a:bodyPr/>
          <a:lstStyle/>
          <a:p>
            <a:r>
              <a:rPr lang="en-GB" dirty="0" smtClean="0"/>
              <a:t>Measuring mouldings</a:t>
            </a:r>
            <a:endParaRPr lang="en-GB" dirty="0"/>
          </a:p>
        </p:txBody>
      </p:sp>
      <p:pic>
        <p:nvPicPr>
          <p:cNvPr id="2050" name="Picture 2"/>
          <p:cNvPicPr>
            <a:picLocks noChangeAspect="1" noChangeArrowheads="1"/>
          </p:cNvPicPr>
          <p:nvPr/>
        </p:nvPicPr>
        <p:blipFill>
          <a:blip r:embed="rId2" cstate="print"/>
          <a:srcRect l="5684" r="9192"/>
          <a:stretch>
            <a:fillRect/>
          </a:stretch>
        </p:blipFill>
        <p:spPr bwMode="auto">
          <a:xfrm>
            <a:off x="4953000" y="1524000"/>
            <a:ext cx="4191000" cy="4572000"/>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descr="F:\Surveying 19-09-2015\surveying existing building presentation notes\sketch section Through.JPG"/>
          <p:cNvPicPr>
            <a:picLocks noChangeAspect="1" noChangeArrowheads="1"/>
          </p:cNvPicPr>
          <p:nvPr/>
        </p:nvPicPr>
        <p:blipFill>
          <a:blip r:embed="rId2" cstate="print"/>
          <a:srcRect l="7921"/>
          <a:stretch>
            <a:fillRect/>
          </a:stretch>
        </p:blipFill>
        <p:spPr bwMode="auto">
          <a:xfrm>
            <a:off x="3829050" y="1828800"/>
            <a:ext cx="5314950" cy="3990975"/>
          </a:xfrm>
          <a:prstGeom prst="rect">
            <a:avLst/>
          </a:prstGeom>
          <a:noFill/>
        </p:spPr>
      </p:pic>
      <p:sp>
        <p:nvSpPr>
          <p:cNvPr id="3" name="Content Placeholder 2"/>
          <p:cNvSpPr>
            <a:spLocks noGrp="1"/>
          </p:cNvSpPr>
          <p:nvPr>
            <p:ph idx="1"/>
          </p:nvPr>
        </p:nvSpPr>
        <p:spPr>
          <a:xfrm>
            <a:off x="457200" y="1600200"/>
            <a:ext cx="3657600" cy="4525963"/>
          </a:xfrm>
        </p:spPr>
        <p:txBody>
          <a:bodyPr>
            <a:normAutofit/>
          </a:bodyPr>
          <a:lstStyle/>
          <a:p>
            <a:r>
              <a:rPr lang="en-GB" sz="2000" dirty="0" smtClean="0">
                <a:latin typeface="Times New Roman" pitchFamily="18" charset="0"/>
                <a:cs typeface="Times New Roman" pitchFamily="18" charset="0"/>
              </a:rPr>
              <a:t>Section through building can show</a:t>
            </a:r>
          </a:p>
          <a:p>
            <a:pPr>
              <a:buNone/>
            </a:pPr>
            <a:r>
              <a:rPr lang="en-GB" sz="2000" dirty="0" smtClean="0">
                <a:latin typeface="Times New Roman" pitchFamily="18" charset="0"/>
                <a:cs typeface="Times New Roman" pitchFamily="18" charset="0"/>
              </a:rPr>
              <a:t>     similar details as floor plan sketches</a:t>
            </a:r>
          </a:p>
          <a:p>
            <a:pPr>
              <a:buNone/>
            </a:pPr>
            <a:r>
              <a:rPr lang="en-GB" sz="2000" dirty="0" smtClean="0">
                <a:latin typeface="Times New Roman" pitchFamily="18" charset="0"/>
                <a:cs typeface="Times New Roman" pitchFamily="18" charset="0"/>
              </a:rPr>
              <a:t>     acting as a check </a:t>
            </a:r>
          </a:p>
          <a:p>
            <a:r>
              <a:rPr lang="en-GB" sz="2000" dirty="0" smtClean="0">
                <a:latin typeface="Times New Roman" pitchFamily="18" charset="0"/>
                <a:cs typeface="Times New Roman" pitchFamily="18" charset="0"/>
              </a:rPr>
              <a:t>Mark all voids that cannot be</a:t>
            </a:r>
          </a:p>
          <a:p>
            <a:pPr>
              <a:buNone/>
            </a:pPr>
            <a:r>
              <a:rPr lang="en-GB" sz="2000" dirty="0" smtClean="0">
                <a:latin typeface="Times New Roman" pitchFamily="18" charset="0"/>
                <a:cs typeface="Times New Roman" pitchFamily="18" charset="0"/>
              </a:rPr>
              <a:t>     measured such as roof spaces</a:t>
            </a:r>
          </a:p>
          <a:p>
            <a:r>
              <a:rPr lang="en-GB" sz="2000" dirty="0" smtClean="0">
                <a:latin typeface="Times New Roman" pitchFamily="18" charset="0"/>
                <a:cs typeface="Times New Roman" pitchFamily="18" charset="0"/>
              </a:rPr>
              <a:t>Establish wall thickness at window</a:t>
            </a:r>
          </a:p>
          <a:p>
            <a:pPr>
              <a:buNone/>
            </a:pPr>
            <a:r>
              <a:rPr lang="en-GB" sz="2000" dirty="0" smtClean="0">
                <a:latin typeface="Times New Roman" pitchFamily="18" charset="0"/>
                <a:cs typeface="Times New Roman" pitchFamily="18" charset="0"/>
              </a:rPr>
              <a:t>     and door openings</a:t>
            </a:r>
          </a:p>
          <a:p>
            <a:endParaRPr lang="en-GB" sz="2000" dirty="0" smtClean="0">
              <a:latin typeface="Times New Roman" pitchFamily="18" charset="0"/>
              <a:cs typeface="Times New Roman" pitchFamily="18" charset="0"/>
            </a:endParaRPr>
          </a:p>
          <a:p>
            <a:pPr>
              <a:buNone/>
            </a:pP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t>Section through sketch</a:t>
            </a:r>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828800"/>
            <a:ext cx="5105400" cy="3395472"/>
          </a:xfrm>
        </p:spPr>
        <p:txBody>
          <a:bodyPr>
            <a:normAutofit/>
          </a:bodyPr>
          <a:lstStyle/>
          <a:p>
            <a:r>
              <a:rPr lang="en-GB" sz="2000" dirty="0" smtClean="0">
                <a:latin typeface="Times New Roman" pitchFamily="18" charset="0"/>
                <a:cs typeface="Times New Roman" pitchFamily="18" charset="0"/>
              </a:rPr>
              <a:t>Roof pitch measured using</a:t>
            </a:r>
          </a:p>
          <a:p>
            <a:pPr>
              <a:buNone/>
            </a:pPr>
            <a:r>
              <a:rPr lang="en-GB" sz="2000" dirty="0" smtClean="0">
                <a:latin typeface="Times New Roman" pitchFamily="18" charset="0"/>
                <a:cs typeface="Times New Roman" pitchFamily="18" charset="0"/>
              </a:rPr>
              <a:t>      </a:t>
            </a:r>
            <a:r>
              <a:rPr lang="en-GB" sz="2000" dirty="0" err="1" smtClean="0">
                <a:latin typeface="Times New Roman" pitchFamily="18" charset="0"/>
                <a:cs typeface="Times New Roman" pitchFamily="18" charset="0"/>
              </a:rPr>
              <a:t>trilateration</a:t>
            </a:r>
            <a:endParaRPr lang="en-GB" sz="2000" dirty="0" smtClean="0">
              <a:latin typeface="Times New Roman" pitchFamily="18" charset="0"/>
              <a:cs typeface="Times New Roman" pitchFamily="18" charset="0"/>
            </a:endParaRPr>
          </a:p>
          <a:p>
            <a:r>
              <a:rPr lang="en-GB" sz="2000" dirty="0" smtClean="0">
                <a:latin typeface="Times New Roman" pitchFamily="18" charset="0"/>
                <a:cs typeface="Times New Roman" pitchFamily="18" charset="0"/>
              </a:rPr>
              <a:t>Each component part</a:t>
            </a:r>
          </a:p>
          <a:p>
            <a:pPr>
              <a:buNone/>
            </a:pPr>
            <a:r>
              <a:rPr lang="en-GB" sz="2000" dirty="0" smtClean="0">
                <a:latin typeface="Times New Roman" pitchFamily="18" charset="0"/>
                <a:cs typeface="Times New Roman" pitchFamily="18" charset="0"/>
              </a:rPr>
              <a:t>     measured and referenced</a:t>
            </a:r>
          </a:p>
          <a:p>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t>Roof Detail sketch</a:t>
            </a:r>
            <a:endParaRPr lang="en-GB" dirty="0"/>
          </a:p>
        </p:txBody>
      </p:sp>
      <p:pic>
        <p:nvPicPr>
          <p:cNvPr id="2050" name="Picture 2"/>
          <p:cNvPicPr>
            <a:picLocks noChangeAspect="1" noChangeArrowheads="1"/>
          </p:cNvPicPr>
          <p:nvPr/>
        </p:nvPicPr>
        <p:blipFill>
          <a:blip r:embed="rId2" cstate="print"/>
          <a:srcRect t="6930" r="8219"/>
          <a:stretch>
            <a:fillRect/>
          </a:stretch>
        </p:blipFill>
        <p:spPr bwMode="auto">
          <a:xfrm>
            <a:off x="3810000" y="1905000"/>
            <a:ext cx="5105400" cy="409353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latin typeface="Times New Roman" pitchFamily="18" charset="0"/>
                <a:cs typeface="Times New Roman" pitchFamily="18" charset="0"/>
              </a:rPr>
              <a:t>Height between lower and upper floors can be determined by measuring the tread rise and multiplying by the number of risers.</a:t>
            </a:r>
          </a:p>
          <a:p>
            <a:r>
              <a:rPr lang="en-GB" sz="2000" dirty="0" smtClean="0">
                <a:latin typeface="Times New Roman" pitchFamily="18" charset="0"/>
                <a:cs typeface="Times New Roman" pitchFamily="18" charset="0"/>
              </a:rPr>
              <a:t>Overall stairway going can be determined by measuring the tread and multiplying the number of treads. </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t>Stairway detail sketches</a:t>
            </a:r>
            <a:endParaRPr lang="en-GB" dirty="0"/>
          </a:p>
        </p:txBody>
      </p:sp>
      <p:pic>
        <p:nvPicPr>
          <p:cNvPr id="62467" name="Picture 3" descr="F:\Surveying 19-09-2015\surveying existing building presentation notes\Staircase detail sketch.JPG"/>
          <p:cNvPicPr>
            <a:picLocks noChangeAspect="1" noChangeArrowheads="1"/>
          </p:cNvPicPr>
          <p:nvPr/>
        </p:nvPicPr>
        <p:blipFill>
          <a:blip r:embed="rId2" cstate="print"/>
          <a:srcRect/>
          <a:stretch>
            <a:fillRect/>
          </a:stretch>
        </p:blipFill>
        <p:spPr bwMode="auto">
          <a:xfrm>
            <a:off x="1447800" y="3048000"/>
            <a:ext cx="7021161" cy="2971800"/>
          </a:xfrm>
          <a:prstGeom prst="rect">
            <a:avLst/>
          </a:prstGeom>
          <a:noFill/>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5400" y="1905000"/>
            <a:ext cx="3048000" cy="1600200"/>
          </a:xfrm>
        </p:spPr>
        <p:txBody>
          <a:bodyPr>
            <a:normAutofit/>
          </a:bodyPr>
          <a:lstStyle/>
          <a:p>
            <a:r>
              <a:rPr lang="en-GB" sz="2000" dirty="0" smtClean="0">
                <a:latin typeface="Times New Roman" pitchFamily="18" charset="0"/>
                <a:cs typeface="Times New Roman" pitchFamily="18" charset="0"/>
              </a:rPr>
              <a:t>Height between lower floor and upper floor can be obtained using a spirit level </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t>Stairway detail sketches</a:t>
            </a: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4495800" y="1524000"/>
            <a:ext cx="4411744" cy="2971800"/>
          </a:xfrm>
          <a:prstGeom prst="rect">
            <a:avLst/>
          </a:prstGeom>
          <a:noFill/>
          <a:ln w="9525">
            <a:noFill/>
            <a:miter lim="800000"/>
            <a:headEnd/>
            <a:tailEnd/>
          </a:ln>
        </p:spPr>
      </p:pic>
      <p:pic>
        <p:nvPicPr>
          <p:cNvPr id="5" name="Picture 2" descr="F:\Surveying 19-09-2015\surveying existing building presentation notes\step arrangements.JPG"/>
          <p:cNvPicPr>
            <a:picLocks noChangeAspect="1" noChangeArrowheads="1"/>
          </p:cNvPicPr>
          <p:nvPr/>
        </p:nvPicPr>
        <p:blipFill>
          <a:blip r:embed="rId3" cstate="print"/>
          <a:srcRect/>
          <a:stretch>
            <a:fillRect/>
          </a:stretch>
        </p:blipFill>
        <p:spPr bwMode="auto">
          <a:xfrm>
            <a:off x="228600" y="3505200"/>
            <a:ext cx="3838575" cy="2219325"/>
          </a:xfrm>
          <a:prstGeom prst="rect">
            <a:avLst/>
          </a:prstGeom>
          <a:noFill/>
        </p:spPr>
      </p:pic>
      <p:sp>
        <p:nvSpPr>
          <p:cNvPr id="6" name="Rectangle 5"/>
          <p:cNvSpPr/>
          <p:nvPr/>
        </p:nvSpPr>
        <p:spPr>
          <a:xfrm>
            <a:off x="4267200" y="5029200"/>
            <a:ext cx="4572000" cy="369332"/>
          </a:xfrm>
          <a:prstGeom prst="rect">
            <a:avLst/>
          </a:prstGeom>
        </p:spPr>
        <p:txBody>
          <a:bodyPr>
            <a:spAutoFit/>
          </a:bodyPr>
          <a:lstStyle/>
          <a:p>
            <a:r>
              <a:rPr lang="en-GB" dirty="0" smtClean="0">
                <a:latin typeface="Times New Roman" pitchFamily="18" charset="0"/>
                <a:cs typeface="Times New Roman" pitchFamily="18" charset="0"/>
              </a:rPr>
              <a:t>Variations in step detail</a:t>
            </a:r>
            <a:endParaRPr lang="en-GB"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Grp="1" noChangeAspect="1" noChangeArrowheads="1"/>
          </p:cNvPicPr>
          <p:nvPr>
            <p:ph idx="1"/>
          </p:nvPr>
        </p:nvPicPr>
        <p:blipFill>
          <a:blip r:embed="rId2" cstate="print"/>
          <a:srcRect/>
          <a:stretch>
            <a:fillRect/>
          </a:stretch>
        </p:blipFill>
        <p:spPr bwMode="auto">
          <a:xfrm>
            <a:off x="1316624" y="1481138"/>
            <a:ext cx="6510751" cy="4525962"/>
          </a:xfrm>
          <a:prstGeom prst="rect">
            <a:avLst/>
          </a:prstGeom>
          <a:noFill/>
          <a:ln w="9525">
            <a:noFill/>
            <a:miter lim="800000"/>
            <a:headEnd/>
            <a:tailEnd/>
          </a:ln>
        </p:spPr>
      </p:pic>
      <p:sp>
        <p:nvSpPr>
          <p:cNvPr id="5" name="Title 1"/>
          <p:cNvSpPr>
            <a:spLocks noGrp="1"/>
          </p:cNvSpPr>
          <p:nvPr>
            <p:ph type="title"/>
          </p:nvPr>
        </p:nvSpPr>
        <p:spPr/>
        <p:txBody>
          <a:bodyPr/>
          <a:lstStyle/>
          <a:p>
            <a:r>
              <a:rPr lang="en-GB" dirty="0" smtClean="0"/>
              <a:t>Stairway detail sketches</a:t>
            </a:r>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2514600"/>
            <a:ext cx="5638800" cy="2514599"/>
          </a:xfrm>
        </p:spPr>
        <p:txBody>
          <a:bodyPr>
            <a:normAutofit/>
          </a:bodyPr>
          <a:lstStyle/>
          <a:p>
            <a:r>
              <a:rPr lang="en-GB" sz="2000" dirty="0" smtClean="0">
                <a:latin typeface="Times New Roman" pitchFamily="18" charset="0"/>
                <a:cs typeface="Times New Roman" pitchFamily="18" charset="0"/>
              </a:rPr>
              <a:t>Pick up all features at  ground floor level.</a:t>
            </a:r>
          </a:p>
          <a:p>
            <a:r>
              <a:rPr lang="en-GB" sz="2000" dirty="0" smtClean="0">
                <a:latin typeface="Times New Roman" pitchFamily="18" charset="0"/>
                <a:cs typeface="Times New Roman" pitchFamily="18" charset="0"/>
              </a:rPr>
              <a:t>Take sufficient dimensions to tie in wings</a:t>
            </a:r>
          </a:p>
          <a:p>
            <a:pPr>
              <a:buNone/>
            </a:pPr>
            <a:r>
              <a:rPr lang="en-GB" sz="2000" dirty="0" smtClean="0">
                <a:latin typeface="Times New Roman" pitchFamily="18" charset="0"/>
                <a:cs typeface="Times New Roman" pitchFamily="18" charset="0"/>
              </a:rPr>
              <a:t>      or extensions and re-entrant features</a:t>
            </a:r>
          </a:p>
          <a:p>
            <a:r>
              <a:rPr lang="en-GB" sz="2000" dirty="0" smtClean="0">
                <a:latin typeface="Times New Roman" pitchFamily="18" charset="0"/>
                <a:cs typeface="Times New Roman" pitchFamily="18" charset="0"/>
              </a:rPr>
              <a:t>Use running measurements</a:t>
            </a:r>
          </a:p>
          <a:p>
            <a:r>
              <a:rPr lang="en-GB" sz="2000" dirty="0" smtClean="0">
                <a:latin typeface="Times New Roman" pitchFamily="18" charset="0"/>
                <a:cs typeface="Times New Roman" pitchFamily="18" charset="0"/>
              </a:rPr>
              <a:t>Tie external survey to internal survey through </a:t>
            </a:r>
          </a:p>
          <a:p>
            <a:pPr>
              <a:buNone/>
            </a:pPr>
            <a:r>
              <a:rPr lang="en-GB" sz="2000" dirty="0" smtClean="0">
                <a:latin typeface="Times New Roman" pitchFamily="18" charset="0"/>
                <a:cs typeface="Times New Roman" pitchFamily="18" charset="0"/>
              </a:rPr>
              <a:t>      doorways and window openings </a:t>
            </a:r>
          </a:p>
          <a:p>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Measuring externally</a:t>
            </a:r>
            <a:endParaRPr lang="en-GB" dirty="0">
              <a:latin typeface="Times New Roman" pitchFamily="18" charset="0"/>
              <a:cs typeface="Times New Roman" pitchFamily="18" charset="0"/>
            </a:endParaRPr>
          </a:p>
        </p:txBody>
      </p:sp>
      <p:pic>
        <p:nvPicPr>
          <p:cNvPr id="5" name="Picture 2"/>
          <p:cNvPicPr>
            <a:picLocks noChangeAspect="1" noChangeArrowheads="1"/>
          </p:cNvPicPr>
          <p:nvPr/>
        </p:nvPicPr>
        <p:blipFill>
          <a:blip r:embed="rId2" cstate="print"/>
          <a:srcRect l="5556" r="3704"/>
          <a:stretch>
            <a:fillRect/>
          </a:stretch>
        </p:blipFill>
        <p:spPr bwMode="auto">
          <a:xfrm rot="5460000">
            <a:off x="5023638" y="2520162"/>
            <a:ext cx="4648201" cy="280827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normAutofit fontScale="90000"/>
          </a:bodyPr>
          <a:lstStyle/>
          <a:p>
            <a:r>
              <a:rPr lang="en-GB" dirty="0" smtClean="0"/>
              <a:t>Tie </a:t>
            </a:r>
            <a:r>
              <a:rPr lang="en-GB" dirty="0" smtClean="0"/>
              <a:t>External and internal </a:t>
            </a:r>
            <a:r>
              <a:rPr lang="en-GB" dirty="0" smtClean="0"/>
              <a:t>features</a:t>
            </a:r>
            <a:endParaRPr lang="en-GB" dirty="0"/>
          </a:p>
        </p:txBody>
      </p:sp>
      <p:pic>
        <p:nvPicPr>
          <p:cNvPr id="4" name="Picture 5"/>
          <p:cNvPicPr>
            <a:picLocks noChangeAspect="1" noChangeArrowheads="1"/>
          </p:cNvPicPr>
          <p:nvPr/>
        </p:nvPicPr>
        <p:blipFill>
          <a:blip r:embed="rId2" cstate="print"/>
          <a:srcRect/>
          <a:stretch>
            <a:fillRect/>
          </a:stretch>
        </p:blipFill>
        <p:spPr bwMode="auto">
          <a:xfrm>
            <a:off x="0" y="1219200"/>
            <a:ext cx="4724400" cy="4572000"/>
          </a:xfrm>
          <a:prstGeom prst="rect">
            <a:avLst/>
          </a:prstGeom>
          <a:noFill/>
          <a:ln w="9525">
            <a:noFill/>
            <a:miter lim="800000"/>
            <a:headEnd/>
            <a:tailEnd/>
          </a:ln>
        </p:spPr>
      </p:pic>
      <p:pic>
        <p:nvPicPr>
          <p:cNvPr id="1026" name="Picture 2"/>
          <p:cNvPicPr>
            <a:picLocks noChangeAspect="1" noChangeArrowheads="1"/>
          </p:cNvPicPr>
          <p:nvPr/>
        </p:nvPicPr>
        <p:blipFill>
          <a:blip r:embed="rId3" cstate="print"/>
          <a:srcRect/>
          <a:stretch>
            <a:fillRect/>
          </a:stretch>
        </p:blipFill>
        <p:spPr bwMode="auto">
          <a:xfrm rot="5400000">
            <a:off x="3733800" y="1981200"/>
            <a:ext cx="5638800" cy="4114800"/>
          </a:xfrm>
          <a:prstGeom prst="rect">
            <a:avLst/>
          </a:prstGeom>
          <a:noFill/>
          <a:ln w="9525">
            <a:noFill/>
            <a:miter lim="800000"/>
            <a:headEnd/>
            <a:tailEnd/>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4" name="Picture 4" descr="F:\Surveying 19-09-2015\surveying existing building presentation notes\Door way opening detail sketch.JPG"/>
          <p:cNvPicPr>
            <a:picLocks noChangeAspect="1" noChangeArrowheads="1"/>
          </p:cNvPicPr>
          <p:nvPr/>
        </p:nvPicPr>
        <p:blipFill>
          <a:blip r:embed="rId2" cstate="print"/>
          <a:srcRect/>
          <a:stretch>
            <a:fillRect/>
          </a:stretch>
        </p:blipFill>
        <p:spPr bwMode="auto">
          <a:xfrm>
            <a:off x="5111518" y="990600"/>
            <a:ext cx="4032482" cy="3184149"/>
          </a:xfrm>
          <a:prstGeom prst="rect">
            <a:avLst/>
          </a:prstGeom>
          <a:noFill/>
        </p:spPr>
      </p:pic>
      <p:sp>
        <p:nvSpPr>
          <p:cNvPr id="3" name="Content Placeholder 2"/>
          <p:cNvSpPr>
            <a:spLocks noGrp="1"/>
          </p:cNvSpPr>
          <p:nvPr>
            <p:ph idx="1"/>
          </p:nvPr>
        </p:nvSpPr>
        <p:spPr>
          <a:xfrm>
            <a:off x="0" y="1143000"/>
            <a:ext cx="4876800" cy="3090672"/>
          </a:xfrm>
        </p:spPr>
        <p:txBody>
          <a:bodyPr>
            <a:normAutofit/>
          </a:bodyPr>
          <a:lstStyle/>
          <a:p>
            <a:r>
              <a:rPr lang="en-GB" sz="2000" dirty="0" smtClean="0">
                <a:latin typeface="Times New Roman" pitchFamily="18" charset="0"/>
                <a:cs typeface="Times New Roman" pitchFamily="18" charset="0"/>
              </a:rPr>
              <a:t>Use DPC level or plinth/bell as</a:t>
            </a:r>
          </a:p>
          <a:p>
            <a:pPr>
              <a:buNone/>
            </a:pPr>
            <a:r>
              <a:rPr lang="en-GB" sz="2000" dirty="0" smtClean="0">
                <a:latin typeface="Times New Roman" pitchFamily="18" charset="0"/>
                <a:cs typeface="Times New Roman" pitchFamily="18" charset="0"/>
              </a:rPr>
              <a:t>     a datum and relate all measurements</a:t>
            </a:r>
          </a:p>
          <a:p>
            <a:pPr>
              <a:buNone/>
            </a:pPr>
            <a:r>
              <a:rPr lang="en-GB" sz="2000" dirty="0" smtClean="0">
                <a:latin typeface="Times New Roman" pitchFamily="18" charset="0"/>
                <a:cs typeface="Times New Roman" pitchFamily="18" charset="0"/>
              </a:rPr>
              <a:t>     to this datum</a:t>
            </a:r>
          </a:p>
          <a:p>
            <a:r>
              <a:rPr lang="en-GB" sz="2000" dirty="0" smtClean="0">
                <a:latin typeface="Times New Roman" pitchFamily="18" charset="0"/>
                <a:cs typeface="Times New Roman" pitchFamily="18" charset="0"/>
              </a:rPr>
              <a:t>Calculate the </a:t>
            </a:r>
            <a:r>
              <a:rPr lang="en-GB" sz="2000" dirty="0">
                <a:latin typeface="Times New Roman" pitchFamily="18" charset="0"/>
                <a:cs typeface="Times New Roman" pitchFamily="18" charset="0"/>
              </a:rPr>
              <a:t>external </a:t>
            </a:r>
            <a:r>
              <a:rPr lang="en-GB" sz="2000" dirty="0" smtClean="0">
                <a:latin typeface="Times New Roman" pitchFamily="18" charset="0"/>
                <a:cs typeface="Times New Roman" pitchFamily="18" charset="0"/>
              </a:rPr>
              <a:t>ground or </a:t>
            </a:r>
            <a:r>
              <a:rPr lang="en-GB" sz="2000" dirty="0">
                <a:latin typeface="Times New Roman" pitchFamily="18" charset="0"/>
                <a:cs typeface="Times New Roman" pitchFamily="18" charset="0"/>
              </a:rPr>
              <a:t>pathway</a:t>
            </a:r>
          </a:p>
          <a:p>
            <a:r>
              <a:rPr lang="en-GB" sz="2000" dirty="0" smtClean="0">
                <a:latin typeface="Times New Roman" pitchFamily="18" charset="0"/>
                <a:cs typeface="Times New Roman" pitchFamily="18" charset="0"/>
              </a:rPr>
              <a:t> </a:t>
            </a:r>
            <a:r>
              <a:rPr lang="en-GB" sz="2000" dirty="0">
                <a:latin typeface="Times New Roman" pitchFamily="18" charset="0"/>
                <a:cs typeface="Times New Roman" pitchFamily="18" charset="0"/>
              </a:rPr>
              <a:t>slope </a:t>
            </a:r>
            <a:r>
              <a:rPr lang="en-GB" sz="2000" dirty="0" smtClean="0">
                <a:latin typeface="Times New Roman" pitchFamily="18" charset="0"/>
                <a:cs typeface="Times New Roman" pitchFamily="18" charset="0"/>
              </a:rPr>
              <a:t>(below datum)</a:t>
            </a:r>
            <a:endParaRPr lang="en-GB" sz="2000" dirty="0" smtClean="0">
              <a:latin typeface="Times New Roman" pitchFamily="18" charset="0"/>
              <a:cs typeface="Times New Roman" pitchFamily="18" charset="0"/>
            </a:endParaRPr>
          </a:p>
          <a:p>
            <a:r>
              <a:rPr lang="en-GB" sz="2000" dirty="0" smtClean="0">
                <a:latin typeface="Times New Roman" pitchFamily="18" charset="0"/>
                <a:cs typeface="Times New Roman" pitchFamily="18" charset="0"/>
              </a:rPr>
              <a:t>Draw </a:t>
            </a:r>
            <a:r>
              <a:rPr lang="en-GB" sz="2000" dirty="0" smtClean="0">
                <a:latin typeface="Times New Roman" pitchFamily="18" charset="0"/>
                <a:cs typeface="Times New Roman" pitchFamily="18" charset="0"/>
              </a:rPr>
              <a:t>section through each doorway </a:t>
            </a:r>
          </a:p>
          <a:p>
            <a:r>
              <a:rPr lang="en-GB" sz="2000" dirty="0" smtClean="0">
                <a:latin typeface="Times New Roman" pitchFamily="18" charset="0"/>
                <a:cs typeface="Times New Roman" pitchFamily="18" charset="0"/>
              </a:rPr>
              <a:t>And window, to tie into internal </a:t>
            </a:r>
          </a:p>
          <a:p>
            <a:r>
              <a:rPr lang="en-GB" sz="2000" dirty="0" smtClean="0">
                <a:latin typeface="Times New Roman" pitchFamily="18" charset="0"/>
                <a:cs typeface="Times New Roman" pitchFamily="18" charset="0"/>
              </a:rPr>
              <a:t>Measurements.</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t>External detail sketches</a:t>
            </a:r>
            <a:endParaRPr lang="en-GB" dirty="0"/>
          </a:p>
        </p:txBody>
      </p:sp>
      <p:pic>
        <p:nvPicPr>
          <p:cNvPr id="61442" name="Picture 2" descr="F:\Surveying 19-09-2015\surveying existing building presentation notes\sketch of lwer elevation.JPG"/>
          <p:cNvPicPr>
            <a:picLocks noChangeAspect="1" noChangeArrowheads="1"/>
          </p:cNvPicPr>
          <p:nvPr/>
        </p:nvPicPr>
        <p:blipFill>
          <a:blip r:embed="rId3" cstate="print"/>
          <a:srcRect/>
          <a:stretch>
            <a:fillRect/>
          </a:stretch>
        </p:blipFill>
        <p:spPr bwMode="auto">
          <a:xfrm>
            <a:off x="3162300" y="4343400"/>
            <a:ext cx="5981700" cy="1676400"/>
          </a:xfrm>
          <a:prstGeom prst="rect">
            <a:avLst/>
          </a:prstGeom>
          <a:noFill/>
        </p:spPr>
      </p:pic>
      <p:pic>
        <p:nvPicPr>
          <p:cNvPr id="61443" name="Picture 3" descr="F:\Surveying 19-09-2015\surveying existing building presentation notes\section through entrance step sketch.JPG"/>
          <p:cNvPicPr>
            <a:picLocks noChangeAspect="1" noChangeArrowheads="1"/>
          </p:cNvPicPr>
          <p:nvPr/>
        </p:nvPicPr>
        <p:blipFill>
          <a:blip r:embed="rId4" cstate="print"/>
          <a:srcRect/>
          <a:stretch>
            <a:fillRect/>
          </a:stretch>
        </p:blipFill>
        <p:spPr bwMode="auto">
          <a:xfrm>
            <a:off x="0" y="4038600"/>
            <a:ext cx="3357995" cy="1600200"/>
          </a:xfrm>
          <a:prstGeom prst="rect">
            <a:avLst/>
          </a:prstGeom>
          <a:noFill/>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latin typeface="Times New Roman" pitchFamily="18" charset="0"/>
                <a:cs typeface="Times New Roman" pitchFamily="18" charset="0"/>
              </a:rPr>
              <a:t>Drawings are the major means of communication between the designer and the contractor as to what, where and how the proposed project is to be constructed.</a:t>
            </a:r>
          </a:p>
          <a:p>
            <a:r>
              <a:rPr lang="en-GB" sz="2000" dirty="0" smtClean="0">
                <a:latin typeface="Times New Roman" pitchFamily="18" charset="0"/>
                <a:cs typeface="Times New Roman" pitchFamily="18" charset="0"/>
              </a:rPr>
              <a:t>Drawings should therefore be clear, accurate, contain all the necessary information and be capable of being easily read.</a:t>
            </a:r>
          </a:p>
          <a:p>
            <a:r>
              <a:rPr lang="en-GB" sz="2000" dirty="0" smtClean="0">
                <a:latin typeface="Times New Roman" pitchFamily="18" charset="0"/>
                <a:cs typeface="Times New Roman" pitchFamily="18" charset="0"/>
              </a:rPr>
              <a:t>To achieve these objectives most designers use the symbols and notations recommended in BS 1192-5 and BS EN ISO 7519</a:t>
            </a:r>
            <a:endParaRPr lang="en-GB" sz="20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t>Producing Drawings</a:t>
            </a:r>
            <a:endParaRPr lang="en-GB"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5800" y="115888"/>
            <a:ext cx="7772400" cy="1143000"/>
          </a:xfrm>
        </p:spPr>
        <p:txBody>
          <a:bodyPr>
            <a:normAutofit/>
          </a:bodyPr>
          <a:lstStyle/>
          <a:p>
            <a:pPr eaLnBrk="1" hangingPunct="1"/>
            <a:r>
              <a:rPr lang="en-US" altLang="en-US" dirty="0" smtClean="0">
                <a:solidFill>
                  <a:schemeClr val="tx1"/>
                </a:solidFill>
                <a:latin typeface="Times New Roman" panose="02020603050405020304" pitchFamily="18" charset="0"/>
                <a:cs typeface="Times New Roman" panose="02020603050405020304" pitchFamily="18" charset="0"/>
              </a:rPr>
              <a:t>B</a:t>
            </a:r>
            <a:r>
              <a:rPr lang="en-US" altLang="en-US" dirty="0" smtClean="0">
                <a:solidFill>
                  <a:schemeClr val="tx1"/>
                </a:solidFill>
              </a:rPr>
              <a:t>uilding plans</a:t>
            </a:r>
            <a:endParaRPr lang="en-GB" altLang="en-US" dirty="0" smtClean="0">
              <a:solidFill>
                <a:schemeClr val="tx1"/>
              </a:solidFill>
            </a:endParaRPr>
          </a:p>
        </p:txBody>
      </p:sp>
      <p:sp>
        <p:nvSpPr>
          <p:cNvPr id="4101" name="Rectangle 5"/>
          <p:cNvSpPr>
            <a:spLocks noGrp="1" noChangeArrowheads="1"/>
          </p:cNvSpPr>
          <p:nvPr>
            <p:ph type="body" idx="1"/>
          </p:nvPr>
        </p:nvSpPr>
        <p:spPr>
          <a:xfrm>
            <a:off x="685800" y="1557338"/>
            <a:ext cx="7772400" cy="4114800"/>
          </a:xfrm>
        </p:spPr>
        <p:txBody>
          <a:bodyPr>
            <a:normAutofit/>
          </a:bodyPr>
          <a:lstStyle/>
          <a:p>
            <a:pPr eaLnBrk="1" hangingPunct="1">
              <a:lnSpc>
                <a:spcPct val="90000"/>
              </a:lnSpc>
            </a:pPr>
            <a:r>
              <a:rPr lang="en-US" altLang="en-US" sz="2000" dirty="0" smtClean="0">
                <a:latin typeface="Times New Roman" panose="02020603050405020304" pitchFamily="18" charset="0"/>
                <a:cs typeface="Times New Roman" panose="02020603050405020304" pitchFamily="18" charset="0"/>
              </a:rPr>
              <a:t>Provide </a:t>
            </a:r>
            <a:r>
              <a:rPr lang="en-US" altLang="en-US" sz="2000" dirty="0" smtClean="0">
                <a:latin typeface="Times New Roman" panose="02020603050405020304" pitchFamily="18" charset="0"/>
                <a:cs typeface="Times New Roman" panose="02020603050405020304" pitchFamily="18" charset="0"/>
              </a:rPr>
              <a:t>important information</a:t>
            </a:r>
          </a:p>
          <a:p>
            <a:pPr lvl="1" eaLnBrk="1" hangingPunct="1">
              <a:lnSpc>
                <a:spcPct val="90000"/>
              </a:lnSpc>
            </a:pPr>
            <a:r>
              <a:rPr lang="en-US" altLang="en-US" sz="2000" dirty="0" smtClean="0">
                <a:latin typeface="Times New Roman" panose="02020603050405020304" pitchFamily="18" charset="0"/>
                <a:cs typeface="Times New Roman" panose="02020603050405020304" pitchFamily="18" charset="0"/>
              </a:rPr>
              <a:t>Dimension</a:t>
            </a:r>
          </a:p>
          <a:p>
            <a:pPr lvl="1" eaLnBrk="1" hangingPunct="1">
              <a:lnSpc>
                <a:spcPct val="90000"/>
              </a:lnSpc>
            </a:pPr>
            <a:r>
              <a:rPr lang="en-US" altLang="en-US" sz="2000" dirty="0" smtClean="0">
                <a:latin typeface="Times New Roman" panose="02020603050405020304" pitchFamily="18" charset="0"/>
                <a:cs typeface="Times New Roman" panose="02020603050405020304" pitchFamily="18" charset="0"/>
              </a:rPr>
              <a:t>Direction</a:t>
            </a:r>
          </a:p>
          <a:p>
            <a:pPr lvl="1" eaLnBrk="1" hangingPunct="1">
              <a:lnSpc>
                <a:spcPct val="90000"/>
              </a:lnSpc>
            </a:pPr>
            <a:r>
              <a:rPr lang="en-US" altLang="en-US" sz="2000" dirty="0" smtClean="0">
                <a:latin typeface="Times New Roman" panose="02020603050405020304" pitchFamily="18" charset="0"/>
                <a:cs typeface="Times New Roman" panose="02020603050405020304" pitchFamily="18" charset="0"/>
              </a:rPr>
              <a:t>Heights</a:t>
            </a:r>
          </a:p>
          <a:p>
            <a:pPr eaLnBrk="1" hangingPunct="1">
              <a:lnSpc>
                <a:spcPct val="90000"/>
              </a:lnSpc>
            </a:pPr>
            <a:r>
              <a:rPr lang="en-US" altLang="en-US" sz="2000" dirty="0" smtClean="0">
                <a:latin typeface="Times New Roman" panose="02020603050405020304" pitchFamily="18" charset="0"/>
                <a:cs typeface="Times New Roman" panose="02020603050405020304" pitchFamily="18" charset="0"/>
              </a:rPr>
              <a:t>Have standard symbols &amp; signs</a:t>
            </a:r>
          </a:p>
          <a:p>
            <a:pPr eaLnBrk="1" hangingPunct="1">
              <a:lnSpc>
                <a:spcPct val="90000"/>
              </a:lnSpc>
            </a:pPr>
            <a:r>
              <a:rPr lang="en-US" altLang="en-US" sz="2000" dirty="0" smtClean="0">
                <a:latin typeface="Times New Roman" panose="02020603050405020304" pitchFamily="18" charset="0"/>
                <a:cs typeface="Times New Roman" panose="02020603050405020304" pitchFamily="18" charset="0"/>
              </a:rPr>
              <a:t>Drawn to scale</a:t>
            </a:r>
          </a:p>
          <a:p>
            <a:pPr eaLnBrk="1" hangingPunct="1">
              <a:lnSpc>
                <a:spcPct val="90000"/>
              </a:lnSpc>
            </a:pPr>
            <a:r>
              <a:rPr lang="en-US" altLang="en-US" sz="2000" dirty="0" smtClean="0">
                <a:latin typeface="Times New Roman" panose="02020603050405020304" pitchFamily="18" charset="0"/>
                <a:cs typeface="Times New Roman" panose="02020603050405020304" pitchFamily="18" charset="0"/>
              </a:rPr>
              <a:t>Give different views &amp; sections</a:t>
            </a:r>
          </a:p>
          <a:p>
            <a:pPr eaLnBrk="1" hangingPunct="1">
              <a:lnSpc>
                <a:spcPct val="90000"/>
              </a:lnSpc>
            </a:pPr>
            <a:endParaRPr lang="en-GB" altLang="en-US" sz="20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8818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4101">
                                            <p:txEl>
                                              <p:pRg st="0" end="0"/>
                                            </p:txEl>
                                          </p:spTgt>
                                        </p:tgtEl>
                                        <p:attrNameLst>
                                          <p:attrName>style.visibility</p:attrName>
                                        </p:attrNameLst>
                                      </p:cBhvr>
                                      <p:to>
                                        <p:strVal val="visible"/>
                                      </p:to>
                                    </p:set>
                                    <p:animEffect transition="in" filter="wipe(left)">
                                      <p:cBhvr>
                                        <p:cTn id="7" dur="1000"/>
                                        <p:tgtEl>
                                          <p:spTgt spid="410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4101">
                                            <p:txEl>
                                              <p:pRg st="1" end="1"/>
                                            </p:txEl>
                                          </p:spTgt>
                                        </p:tgtEl>
                                        <p:attrNameLst>
                                          <p:attrName>style.visibility</p:attrName>
                                        </p:attrNameLst>
                                      </p:cBhvr>
                                      <p:to>
                                        <p:strVal val="visible"/>
                                      </p:to>
                                    </p:set>
                                    <p:animEffect transition="in" filter="wipe(left)">
                                      <p:cBhvr>
                                        <p:cTn id="12" dur="1000"/>
                                        <p:tgtEl>
                                          <p:spTgt spid="410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4101">
                                            <p:txEl>
                                              <p:pRg st="2" end="2"/>
                                            </p:txEl>
                                          </p:spTgt>
                                        </p:tgtEl>
                                        <p:attrNameLst>
                                          <p:attrName>style.visibility</p:attrName>
                                        </p:attrNameLst>
                                      </p:cBhvr>
                                      <p:to>
                                        <p:strVal val="visible"/>
                                      </p:to>
                                    </p:set>
                                    <p:animEffect transition="in" filter="wipe(left)">
                                      <p:cBhvr>
                                        <p:cTn id="17" dur="1000"/>
                                        <p:tgtEl>
                                          <p:spTgt spid="410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4101">
                                            <p:txEl>
                                              <p:pRg st="3" end="3"/>
                                            </p:txEl>
                                          </p:spTgt>
                                        </p:tgtEl>
                                        <p:attrNameLst>
                                          <p:attrName>style.visibility</p:attrName>
                                        </p:attrNameLst>
                                      </p:cBhvr>
                                      <p:to>
                                        <p:strVal val="visible"/>
                                      </p:to>
                                    </p:set>
                                    <p:animEffect transition="in" filter="wipe(left)">
                                      <p:cBhvr>
                                        <p:cTn id="22" dur="1000"/>
                                        <p:tgtEl>
                                          <p:spTgt spid="410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4101">
                                            <p:txEl>
                                              <p:pRg st="4" end="4"/>
                                            </p:txEl>
                                          </p:spTgt>
                                        </p:tgtEl>
                                        <p:attrNameLst>
                                          <p:attrName>style.visibility</p:attrName>
                                        </p:attrNameLst>
                                      </p:cBhvr>
                                      <p:to>
                                        <p:strVal val="visible"/>
                                      </p:to>
                                    </p:set>
                                    <p:animEffect transition="in" filter="wipe(left)">
                                      <p:cBhvr>
                                        <p:cTn id="27" dur="1000"/>
                                        <p:tgtEl>
                                          <p:spTgt spid="410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4101">
                                            <p:txEl>
                                              <p:pRg st="5" end="5"/>
                                            </p:txEl>
                                          </p:spTgt>
                                        </p:tgtEl>
                                        <p:attrNameLst>
                                          <p:attrName>style.visibility</p:attrName>
                                        </p:attrNameLst>
                                      </p:cBhvr>
                                      <p:to>
                                        <p:strVal val="visible"/>
                                      </p:to>
                                    </p:set>
                                    <p:animEffect transition="in" filter="wipe(left)">
                                      <p:cBhvr>
                                        <p:cTn id="32" dur="1000"/>
                                        <p:tgtEl>
                                          <p:spTgt spid="410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4101">
                                            <p:txEl>
                                              <p:pRg st="6" end="6"/>
                                            </p:txEl>
                                          </p:spTgt>
                                        </p:tgtEl>
                                        <p:attrNameLst>
                                          <p:attrName>style.visibility</p:attrName>
                                        </p:attrNameLst>
                                      </p:cBhvr>
                                      <p:to>
                                        <p:strVal val="visible"/>
                                      </p:to>
                                    </p:set>
                                    <p:animEffect transition="in" filter="wipe(left)">
                                      <p:cBhvr>
                                        <p:cTn id="37" dur="1000"/>
                                        <p:tgtEl>
                                          <p:spTgt spid="410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5800" y="115888"/>
            <a:ext cx="7772400" cy="1143000"/>
          </a:xfrm>
        </p:spPr>
        <p:txBody>
          <a:bodyPr>
            <a:normAutofit/>
          </a:bodyPr>
          <a:lstStyle/>
          <a:p>
            <a:pPr eaLnBrk="1" hangingPunct="1"/>
            <a:r>
              <a:rPr lang="en-US" altLang="en-US" sz="4000" dirty="0" smtClean="0">
                <a:solidFill>
                  <a:schemeClr val="tx1"/>
                </a:solidFill>
                <a:latin typeface="Times New Roman" panose="02020603050405020304" pitchFamily="18" charset="0"/>
                <a:cs typeface="Times New Roman" panose="02020603050405020304" pitchFamily="18" charset="0"/>
              </a:rPr>
              <a:t>Building plans have:</a:t>
            </a:r>
            <a:endParaRPr lang="en-GB" altLang="en-US" sz="4000" dirty="0" smtClean="0">
              <a:solidFill>
                <a:schemeClr val="tx1"/>
              </a:solidFill>
              <a:latin typeface="Times New Roman" panose="02020603050405020304" pitchFamily="18" charset="0"/>
              <a:cs typeface="Times New Roman" panose="02020603050405020304" pitchFamily="18" charset="0"/>
            </a:endParaRPr>
          </a:p>
        </p:txBody>
      </p:sp>
      <p:sp>
        <p:nvSpPr>
          <p:cNvPr id="34819" name="Rectangle 3"/>
          <p:cNvSpPr>
            <a:spLocks noGrp="1" noChangeArrowheads="1"/>
          </p:cNvSpPr>
          <p:nvPr>
            <p:ph type="body" idx="1"/>
          </p:nvPr>
        </p:nvSpPr>
        <p:spPr>
          <a:xfrm>
            <a:off x="682625" y="1268413"/>
            <a:ext cx="4897438" cy="5256212"/>
          </a:xfrm>
        </p:spPr>
        <p:txBody>
          <a:bodyPr>
            <a:normAutofit/>
          </a:bodyPr>
          <a:lstStyle/>
          <a:p>
            <a:pPr eaLnBrk="1" hangingPunct="1">
              <a:lnSpc>
                <a:spcPct val="80000"/>
              </a:lnSpc>
            </a:pPr>
            <a:r>
              <a:rPr lang="en-US" altLang="en-US" sz="2000" dirty="0" smtClean="0">
                <a:latin typeface="Times New Roman" panose="02020603050405020304" pitchFamily="18" charset="0"/>
                <a:cs typeface="Times New Roman" panose="02020603050405020304" pitchFamily="18" charset="0"/>
              </a:rPr>
              <a:t>Position of boundary pegs</a:t>
            </a:r>
          </a:p>
          <a:p>
            <a:pPr eaLnBrk="1" hangingPunct="1">
              <a:lnSpc>
                <a:spcPct val="80000"/>
              </a:lnSpc>
            </a:pPr>
            <a:r>
              <a:rPr lang="en-US" altLang="en-US" sz="2000" dirty="0" smtClean="0">
                <a:latin typeface="Times New Roman" panose="02020603050405020304" pitchFamily="18" charset="0"/>
                <a:cs typeface="Times New Roman" panose="02020603050405020304" pitchFamily="18" charset="0"/>
              </a:rPr>
              <a:t>Boundary lines</a:t>
            </a:r>
          </a:p>
          <a:p>
            <a:pPr eaLnBrk="1" hangingPunct="1">
              <a:lnSpc>
                <a:spcPct val="80000"/>
              </a:lnSpc>
            </a:pPr>
            <a:r>
              <a:rPr lang="en-US" altLang="en-US" sz="2000" dirty="0" smtClean="0">
                <a:latin typeface="Times New Roman" panose="02020603050405020304" pitchFamily="18" charset="0"/>
                <a:cs typeface="Times New Roman" panose="02020603050405020304" pitchFamily="18" charset="0"/>
              </a:rPr>
              <a:t>Building lines</a:t>
            </a:r>
          </a:p>
          <a:p>
            <a:pPr eaLnBrk="1" hangingPunct="1">
              <a:lnSpc>
                <a:spcPct val="80000"/>
              </a:lnSpc>
            </a:pPr>
            <a:r>
              <a:rPr lang="en-US" altLang="en-US" sz="2000" dirty="0" smtClean="0">
                <a:latin typeface="Times New Roman" panose="02020603050405020304" pitchFamily="18" charset="0"/>
                <a:cs typeface="Times New Roman" panose="02020603050405020304" pitchFamily="18" charset="0"/>
              </a:rPr>
              <a:t>Walls &amp; fixtures</a:t>
            </a:r>
          </a:p>
          <a:p>
            <a:pPr eaLnBrk="1" hangingPunct="1">
              <a:lnSpc>
                <a:spcPct val="80000"/>
              </a:lnSpc>
            </a:pPr>
            <a:r>
              <a:rPr lang="en-US" altLang="en-US" sz="2000" dirty="0" smtClean="0">
                <a:latin typeface="Times New Roman" panose="02020603050405020304" pitchFamily="18" charset="0"/>
                <a:cs typeface="Times New Roman" panose="02020603050405020304" pitchFamily="18" charset="0"/>
              </a:rPr>
              <a:t>Heights</a:t>
            </a:r>
          </a:p>
          <a:p>
            <a:pPr lvl="1" eaLnBrk="1" hangingPunct="1">
              <a:lnSpc>
                <a:spcPct val="80000"/>
              </a:lnSpc>
            </a:pPr>
            <a:r>
              <a:rPr lang="en-US" altLang="en-US" sz="2000" dirty="0" smtClean="0">
                <a:latin typeface="Times New Roman" panose="02020603050405020304" pitchFamily="18" charset="0"/>
                <a:cs typeface="Times New Roman" panose="02020603050405020304" pitchFamily="18" charset="0"/>
              </a:rPr>
              <a:t>Pegs (survey </a:t>
            </a:r>
            <a:r>
              <a:rPr lang="en-US" altLang="en-US" sz="2000" dirty="0" err="1" smtClean="0">
                <a:latin typeface="Times New Roman" panose="02020603050405020304" pitchFamily="18" charset="0"/>
                <a:cs typeface="Times New Roman" panose="02020603050405020304" pitchFamily="18" charset="0"/>
              </a:rPr>
              <a:t>stn</a:t>
            </a:r>
            <a:r>
              <a:rPr lang="en-US" altLang="en-US" sz="2000" dirty="0" smtClean="0">
                <a:latin typeface="Times New Roman" panose="02020603050405020304" pitchFamily="18" charset="0"/>
                <a:cs typeface="Times New Roman" panose="02020603050405020304" pitchFamily="18" charset="0"/>
              </a:rPr>
              <a:t> or TBM)</a:t>
            </a:r>
            <a:endParaRPr lang="en-US" altLang="en-US" sz="2000" dirty="0" smtClean="0">
              <a:latin typeface="Times New Roman" panose="02020603050405020304" pitchFamily="18" charset="0"/>
              <a:cs typeface="Times New Roman" panose="02020603050405020304" pitchFamily="18" charset="0"/>
            </a:endParaRPr>
          </a:p>
          <a:p>
            <a:pPr lvl="1" eaLnBrk="1" hangingPunct="1">
              <a:lnSpc>
                <a:spcPct val="80000"/>
              </a:lnSpc>
            </a:pPr>
            <a:r>
              <a:rPr lang="en-US" altLang="en-US" sz="2000" dirty="0" smtClean="0">
                <a:latin typeface="Times New Roman" panose="02020603050405020304" pitchFamily="18" charset="0"/>
                <a:cs typeface="Times New Roman" panose="02020603050405020304" pitchFamily="18" charset="0"/>
              </a:rPr>
              <a:t>Natural ground level (NGL)</a:t>
            </a:r>
          </a:p>
          <a:p>
            <a:pPr lvl="1" eaLnBrk="1" hangingPunct="1">
              <a:lnSpc>
                <a:spcPct val="80000"/>
              </a:lnSpc>
            </a:pPr>
            <a:r>
              <a:rPr lang="en-US" altLang="en-US" sz="2000" dirty="0" smtClean="0">
                <a:latin typeface="Times New Roman" panose="02020603050405020304" pitchFamily="18" charset="0"/>
                <a:cs typeface="Times New Roman" panose="02020603050405020304" pitchFamily="18" charset="0"/>
              </a:rPr>
              <a:t>Finished ground level (FGL)</a:t>
            </a:r>
          </a:p>
          <a:p>
            <a:pPr lvl="1" eaLnBrk="1" hangingPunct="1">
              <a:lnSpc>
                <a:spcPct val="80000"/>
              </a:lnSpc>
            </a:pPr>
            <a:r>
              <a:rPr lang="en-US" altLang="en-US" sz="2000" dirty="0" smtClean="0">
                <a:latin typeface="Times New Roman" panose="02020603050405020304" pitchFamily="18" charset="0"/>
                <a:cs typeface="Times New Roman" panose="02020603050405020304" pitchFamily="18" charset="0"/>
              </a:rPr>
              <a:t>Finished floor level (FFL)</a:t>
            </a:r>
          </a:p>
          <a:p>
            <a:pPr lvl="1" eaLnBrk="1" hangingPunct="1">
              <a:lnSpc>
                <a:spcPct val="80000"/>
              </a:lnSpc>
            </a:pPr>
            <a:r>
              <a:rPr lang="en-US" altLang="en-US" sz="2000" dirty="0" smtClean="0">
                <a:latin typeface="Times New Roman" panose="02020603050405020304" pitchFamily="18" charset="0"/>
                <a:cs typeface="Times New Roman" panose="02020603050405020304" pitchFamily="18" charset="0"/>
              </a:rPr>
              <a:t>Walls &amp; fixtures</a:t>
            </a:r>
          </a:p>
          <a:p>
            <a:pPr eaLnBrk="1" hangingPunct="1">
              <a:lnSpc>
                <a:spcPct val="80000"/>
              </a:lnSpc>
            </a:pPr>
            <a:r>
              <a:rPr lang="en-US" altLang="en-US" sz="2000" dirty="0" smtClean="0">
                <a:latin typeface="Times New Roman" panose="02020603050405020304" pitchFamily="18" charset="0"/>
                <a:cs typeface="Times New Roman" panose="02020603050405020304" pitchFamily="18" charset="0"/>
              </a:rPr>
              <a:t>North point</a:t>
            </a:r>
            <a:endParaRPr lang="en-US" altLang="en-US" sz="2000" dirty="0" smtClean="0">
              <a:latin typeface="Times New Roman" panose="02020603050405020304" pitchFamily="18" charset="0"/>
              <a:cs typeface="Times New Roman" panose="02020603050405020304" pitchFamily="18" charset="0"/>
            </a:endParaRPr>
          </a:p>
          <a:p>
            <a:pPr eaLnBrk="1" hangingPunct="1">
              <a:lnSpc>
                <a:spcPct val="80000"/>
              </a:lnSpc>
            </a:pPr>
            <a:r>
              <a:rPr lang="en-US" altLang="en-US" sz="2000" dirty="0" smtClean="0">
                <a:latin typeface="Times New Roman" panose="02020603050405020304" pitchFamily="18" charset="0"/>
                <a:cs typeface="Times New Roman" panose="02020603050405020304" pitchFamily="18" charset="0"/>
              </a:rPr>
              <a:t>Plot number</a:t>
            </a:r>
          </a:p>
          <a:p>
            <a:pPr eaLnBrk="1" hangingPunct="1">
              <a:lnSpc>
                <a:spcPct val="80000"/>
              </a:lnSpc>
            </a:pPr>
            <a:r>
              <a:rPr lang="en-US" altLang="en-US" sz="2000" dirty="0" smtClean="0">
                <a:latin typeface="Times New Roman" panose="02020603050405020304" pitchFamily="18" charset="0"/>
                <a:cs typeface="Times New Roman" panose="02020603050405020304" pitchFamily="18" charset="0"/>
              </a:rPr>
              <a:t>Other specific information</a:t>
            </a:r>
            <a:endParaRPr lang="en-GB" altLang="en-US" sz="20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86628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wipe(left)">
                                      <p:cBhvr>
                                        <p:cTn id="7" dur="1000"/>
                                        <p:tgtEl>
                                          <p:spTgt spid="348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34819">
                                            <p:txEl>
                                              <p:pRg st="1" end="1"/>
                                            </p:txEl>
                                          </p:spTgt>
                                        </p:tgtEl>
                                        <p:attrNameLst>
                                          <p:attrName>style.visibility</p:attrName>
                                        </p:attrNameLst>
                                      </p:cBhvr>
                                      <p:to>
                                        <p:strVal val="visible"/>
                                      </p:to>
                                    </p:set>
                                    <p:animEffect transition="in" filter="wipe(left)">
                                      <p:cBhvr>
                                        <p:cTn id="12" dur="1000"/>
                                        <p:tgtEl>
                                          <p:spTgt spid="348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34819">
                                            <p:txEl>
                                              <p:pRg st="2" end="2"/>
                                            </p:txEl>
                                          </p:spTgt>
                                        </p:tgtEl>
                                        <p:attrNameLst>
                                          <p:attrName>style.visibility</p:attrName>
                                        </p:attrNameLst>
                                      </p:cBhvr>
                                      <p:to>
                                        <p:strVal val="visible"/>
                                      </p:to>
                                    </p:set>
                                    <p:animEffect transition="in" filter="wipe(left)">
                                      <p:cBhvr>
                                        <p:cTn id="17" dur="1000"/>
                                        <p:tgtEl>
                                          <p:spTgt spid="348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34819">
                                            <p:txEl>
                                              <p:pRg st="3" end="3"/>
                                            </p:txEl>
                                          </p:spTgt>
                                        </p:tgtEl>
                                        <p:attrNameLst>
                                          <p:attrName>style.visibility</p:attrName>
                                        </p:attrNameLst>
                                      </p:cBhvr>
                                      <p:to>
                                        <p:strVal val="visible"/>
                                      </p:to>
                                    </p:set>
                                    <p:animEffect transition="in" filter="wipe(left)">
                                      <p:cBhvr>
                                        <p:cTn id="22" dur="1000"/>
                                        <p:tgtEl>
                                          <p:spTgt spid="3481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34819">
                                            <p:txEl>
                                              <p:pRg st="4" end="4"/>
                                            </p:txEl>
                                          </p:spTgt>
                                        </p:tgtEl>
                                        <p:attrNameLst>
                                          <p:attrName>style.visibility</p:attrName>
                                        </p:attrNameLst>
                                      </p:cBhvr>
                                      <p:to>
                                        <p:strVal val="visible"/>
                                      </p:to>
                                    </p:set>
                                    <p:animEffect transition="in" filter="wipe(left)">
                                      <p:cBhvr>
                                        <p:cTn id="27" dur="1000"/>
                                        <p:tgtEl>
                                          <p:spTgt spid="3481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34819">
                                            <p:txEl>
                                              <p:pRg st="5" end="5"/>
                                            </p:txEl>
                                          </p:spTgt>
                                        </p:tgtEl>
                                        <p:attrNameLst>
                                          <p:attrName>style.visibility</p:attrName>
                                        </p:attrNameLst>
                                      </p:cBhvr>
                                      <p:to>
                                        <p:strVal val="visible"/>
                                      </p:to>
                                    </p:set>
                                    <p:animEffect transition="in" filter="wipe(left)">
                                      <p:cBhvr>
                                        <p:cTn id="32" dur="1000"/>
                                        <p:tgtEl>
                                          <p:spTgt spid="3481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34819">
                                            <p:txEl>
                                              <p:pRg st="6" end="6"/>
                                            </p:txEl>
                                          </p:spTgt>
                                        </p:tgtEl>
                                        <p:attrNameLst>
                                          <p:attrName>style.visibility</p:attrName>
                                        </p:attrNameLst>
                                      </p:cBhvr>
                                      <p:to>
                                        <p:strVal val="visible"/>
                                      </p:to>
                                    </p:set>
                                    <p:animEffect transition="in" filter="wipe(left)">
                                      <p:cBhvr>
                                        <p:cTn id="37" dur="1000"/>
                                        <p:tgtEl>
                                          <p:spTgt spid="34819">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nodeType="clickEffect">
                                  <p:stCondLst>
                                    <p:cond delay="0"/>
                                  </p:stCondLst>
                                  <p:childTnLst>
                                    <p:set>
                                      <p:cBhvr>
                                        <p:cTn id="41" dur="1" fill="hold">
                                          <p:stCondLst>
                                            <p:cond delay="0"/>
                                          </p:stCondLst>
                                        </p:cTn>
                                        <p:tgtEl>
                                          <p:spTgt spid="34819">
                                            <p:txEl>
                                              <p:pRg st="7" end="7"/>
                                            </p:txEl>
                                          </p:spTgt>
                                        </p:tgtEl>
                                        <p:attrNameLst>
                                          <p:attrName>style.visibility</p:attrName>
                                        </p:attrNameLst>
                                      </p:cBhvr>
                                      <p:to>
                                        <p:strVal val="visible"/>
                                      </p:to>
                                    </p:set>
                                    <p:animEffect transition="in" filter="wipe(left)">
                                      <p:cBhvr>
                                        <p:cTn id="42" dur="1000"/>
                                        <p:tgtEl>
                                          <p:spTgt spid="34819">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nodeType="clickEffect">
                                  <p:stCondLst>
                                    <p:cond delay="0"/>
                                  </p:stCondLst>
                                  <p:childTnLst>
                                    <p:set>
                                      <p:cBhvr>
                                        <p:cTn id="46" dur="1" fill="hold">
                                          <p:stCondLst>
                                            <p:cond delay="0"/>
                                          </p:stCondLst>
                                        </p:cTn>
                                        <p:tgtEl>
                                          <p:spTgt spid="34819">
                                            <p:txEl>
                                              <p:pRg st="8" end="8"/>
                                            </p:txEl>
                                          </p:spTgt>
                                        </p:tgtEl>
                                        <p:attrNameLst>
                                          <p:attrName>style.visibility</p:attrName>
                                        </p:attrNameLst>
                                      </p:cBhvr>
                                      <p:to>
                                        <p:strVal val="visible"/>
                                      </p:to>
                                    </p:set>
                                    <p:animEffect transition="in" filter="wipe(left)">
                                      <p:cBhvr>
                                        <p:cTn id="47" dur="1000"/>
                                        <p:tgtEl>
                                          <p:spTgt spid="34819">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nodeType="clickEffect">
                                  <p:stCondLst>
                                    <p:cond delay="0"/>
                                  </p:stCondLst>
                                  <p:childTnLst>
                                    <p:set>
                                      <p:cBhvr>
                                        <p:cTn id="51" dur="1" fill="hold">
                                          <p:stCondLst>
                                            <p:cond delay="0"/>
                                          </p:stCondLst>
                                        </p:cTn>
                                        <p:tgtEl>
                                          <p:spTgt spid="34819">
                                            <p:txEl>
                                              <p:pRg st="9" end="9"/>
                                            </p:txEl>
                                          </p:spTgt>
                                        </p:tgtEl>
                                        <p:attrNameLst>
                                          <p:attrName>style.visibility</p:attrName>
                                        </p:attrNameLst>
                                      </p:cBhvr>
                                      <p:to>
                                        <p:strVal val="visible"/>
                                      </p:to>
                                    </p:set>
                                    <p:animEffect transition="in" filter="wipe(left)">
                                      <p:cBhvr>
                                        <p:cTn id="52" dur="1000"/>
                                        <p:tgtEl>
                                          <p:spTgt spid="34819">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8" fill="hold" nodeType="clickEffect">
                                  <p:stCondLst>
                                    <p:cond delay="0"/>
                                  </p:stCondLst>
                                  <p:childTnLst>
                                    <p:set>
                                      <p:cBhvr>
                                        <p:cTn id="56" dur="1" fill="hold">
                                          <p:stCondLst>
                                            <p:cond delay="0"/>
                                          </p:stCondLst>
                                        </p:cTn>
                                        <p:tgtEl>
                                          <p:spTgt spid="34819">
                                            <p:txEl>
                                              <p:pRg st="10" end="10"/>
                                            </p:txEl>
                                          </p:spTgt>
                                        </p:tgtEl>
                                        <p:attrNameLst>
                                          <p:attrName>style.visibility</p:attrName>
                                        </p:attrNameLst>
                                      </p:cBhvr>
                                      <p:to>
                                        <p:strVal val="visible"/>
                                      </p:to>
                                    </p:set>
                                    <p:animEffect transition="in" filter="wipe(left)">
                                      <p:cBhvr>
                                        <p:cTn id="57" dur="1000"/>
                                        <p:tgtEl>
                                          <p:spTgt spid="34819">
                                            <p:txEl>
                                              <p:pRg st="10" end="10"/>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22" presetClass="entr" presetSubtype="8" fill="hold" nodeType="clickEffect">
                                  <p:stCondLst>
                                    <p:cond delay="0"/>
                                  </p:stCondLst>
                                  <p:childTnLst>
                                    <p:set>
                                      <p:cBhvr>
                                        <p:cTn id="61" dur="1" fill="hold">
                                          <p:stCondLst>
                                            <p:cond delay="0"/>
                                          </p:stCondLst>
                                        </p:cTn>
                                        <p:tgtEl>
                                          <p:spTgt spid="34819">
                                            <p:txEl>
                                              <p:pRg st="11" end="11"/>
                                            </p:txEl>
                                          </p:spTgt>
                                        </p:tgtEl>
                                        <p:attrNameLst>
                                          <p:attrName>style.visibility</p:attrName>
                                        </p:attrNameLst>
                                      </p:cBhvr>
                                      <p:to>
                                        <p:strVal val="visible"/>
                                      </p:to>
                                    </p:set>
                                    <p:animEffect transition="in" filter="wipe(left)">
                                      <p:cBhvr>
                                        <p:cTn id="62" dur="1000"/>
                                        <p:tgtEl>
                                          <p:spTgt spid="34819">
                                            <p:txEl>
                                              <p:pRg st="11" end="11"/>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22" presetClass="entr" presetSubtype="8" fill="hold" nodeType="clickEffect">
                                  <p:stCondLst>
                                    <p:cond delay="0"/>
                                  </p:stCondLst>
                                  <p:childTnLst>
                                    <p:set>
                                      <p:cBhvr>
                                        <p:cTn id="66" dur="1" fill="hold">
                                          <p:stCondLst>
                                            <p:cond delay="0"/>
                                          </p:stCondLst>
                                        </p:cTn>
                                        <p:tgtEl>
                                          <p:spTgt spid="34819">
                                            <p:txEl>
                                              <p:pRg st="12" end="12"/>
                                            </p:txEl>
                                          </p:spTgt>
                                        </p:tgtEl>
                                        <p:attrNameLst>
                                          <p:attrName>style.visibility</p:attrName>
                                        </p:attrNameLst>
                                      </p:cBhvr>
                                      <p:to>
                                        <p:strVal val="visible"/>
                                      </p:to>
                                    </p:set>
                                    <p:animEffect transition="in" filter="wipe(left)">
                                      <p:cBhvr>
                                        <p:cTn id="67" dur="1000"/>
                                        <p:tgtEl>
                                          <p:spTgt spid="34819">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4"/>
          <p:cNvSpPr>
            <a:spLocks noChangeArrowheads="1"/>
          </p:cNvSpPr>
          <p:nvPr/>
        </p:nvSpPr>
        <p:spPr bwMode="auto">
          <a:xfrm>
            <a:off x="228600" y="115888"/>
            <a:ext cx="8915400"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cs typeface="Arial" panose="020B0604020202020204" pitchFamily="34" charset="0"/>
              </a:defRPr>
            </a:lvl1pPr>
            <a:lvl2pPr marL="742950" indent="-285750">
              <a:spcBef>
                <a:spcPct val="20000"/>
              </a:spcBef>
              <a:buChar char="–"/>
              <a:defRPr sz="2800">
                <a:solidFill>
                  <a:schemeClr val="tx1"/>
                </a:solidFill>
                <a:latin typeface="Times New Roman" panose="02020603050405020304" pitchFamily="18" charset="0"/>
                <a:cs typeface="Arial" panose="020B0604020202020204" pitchFamily="34" charset="0"/>
              </a:defRPr>
            </a:lvl2pPr>
            <a:lvl3pPr marL="1143000" indent="-228600">
              <a:spcBef>
                <a:spcPct val="20000"/>
              </a:spcBef>
              <a:buChar char="•"/>
              <a:defRPr sz="2400">
                <a:solidFill>
                  <a:schemeClr val="tx1"/>
                </a:solidFill>
                <a:latin typeface="Times New Roman" panose="02020603050405020304" pitchFamily="18" charset="0"/>
                <a:cs typeface="Arial" panose="020B0604020202020204" pitchFamily="34" charset="0"/>
              </a:defRPr>
            </a:lvl3pPr>
            <a:lvl4pPr marL="1600200" indent="-228600">
              <a:spcBef>
                <a:spcPct val="20000"/>
              </a:spcBef>
              <a:buChar char="–"/>
              <a:defRPr sz="2000">
                <a:solidFill>
                  <a:schemeClr val="tx1"/>
                </a:solidFill>
                <a:latin typeface="Times New Roman" panose="02020603050405020304" pitchFamily="18" charset="0"/>
                <a:cs typeface="Arial" panose="020B0604020202020204" pitchFamily="34" charset="0"/>
              </a:defRPr>
            </a:lvl4pPr>
            <a:lvl5pPr marL="2057400" indent="-228600">
              <a:spcBef>
                <a:spcPct val="20000"/>
              </a:spcBef>
              <a:buChar char="»"/>
              <a:defRPr sz="20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9pPr>
          </a:lstStyle>
          <a:p>
            <a:pPr eaLnBrk="1" hangingPunct="1">
              <a:spcBef>
                <a:spcPct val="0"/>
              </a:spcBef>
              <a:buFontTx/>
              <a:buNone/>
            </a:pPr>
            <a:r>
              <a:rPr lang="en-GB" altLang="en-US" sz="4000" b="1" dirty="0"/>
              <a:t>Types of Lines Used in Drawings</a:t>
            </a:r>
          </a:p>
          <a:p>
            <a:pPr eaLnBrk="1" hangingPunct="1">
              <a:spcBef>
                <a:spcPct val="0"/>
              </a:spcBef>
              <a:buFontTx/>
              <a:buNone/>
            </a:pPr>
            <a:endParaRPr lang="en-GB" altLang="en-US" sz="2000" b="1" u="sng" dirty="0">
              <a:solidFill>
                <a:srgbClr val="CC3300"/>
              </a:solidFill>
            </a:endParaRPr>
          </a:p>
          <a:p>
            <a:pPr eaLnBrk="1" hangingPunct="1">
              <a:spcBef>
                <a:spcPct val="0"/>
              </a:spcBef>
              <a:buFontTx/>
              <a:buNone/>
            </a:pPr>
            <a:r>
              <a:rPr lang="en-GB" altLang="en-US" sz="2000" dirty="0"/>
              <a:t>a. </a:t>
            </a:r>
            <a:r>
              <a:rPr lang="en-GB" altLang="en-US" sz="2000" u="sng" dirty="0"/>
              <a:t>Border line</a:t>
            </a:r>
            <a:r>
              <a:rPr lang="en-GB" altLang="en-US" sz="2000" dirty="0"/>
              <a:t>: a heavy, solid line drawn parallel to the edge of the </a:t>
            </a:r>
          </a:p>
          <a:p>
            <a:pPr eaLnBrk="1" hangingPunct="1">
              <a:spcBef>
                <a:spcPct val="0"/>
              </a:spcBef>
              <a:buFontTx/>
              <a:buNone/>
            </a:pPr>
            <a:r>
              <a:rPr lang="en-GB" altLang="en-US" sz="2000" dirty="0"/>
              <a:t>           drawing paper.</a:t>
            </a:r>
          </a:p>
          <a:p>
            <a:pPr eaLnBrk="1" hangingPunct="1">
              <a:spcBef>
                <a:spcPct val="0"/>
              </a:spcBef>
              <a:buFontTx/>
              <a:buNone/>
            </a:pPr>
            <a:r>
              <a:rPr lang="en-GB" altLang="en-US" sz="2000" dirty="0"/>
              <a:t>b. </a:t>
            </a:r>
            <a:r>
              <a:rPr lang="en-GB" altLang="en-US" sz="2000" u="sng" dirty="0"/>
              <a:t>Object line</a:t>
            </a:r>
            <a:r>
              <a:rPr lang="en-GB" altLang="en-US" sz="2000" dirty="0"/>
              <a:t>: a solid line representing the visible edges and form </a:t>
            </a:r>
          </a:p>
          <a:p>
            <a:pPr eaLnBrk="1" hangingPunct="1">
              <a:spcBef>
                <a:spcPct val="0"/>
              </a:spcBef>
              <a:buFontTx/>
              <a:buNone/>
            </a:pPr>
            <a:r>
              <a:rPr lang="en-GB" altLang="en-US" sz="2000" dirty="0"/>
              <a:t>           of an object.</a:t>
            </a:r>
          </a:p>
          <a:p>
            <a:pPr eaLnBrk="1" hangingPunct="1">
              <a:spcBef>
                <a:spcPct val="0"/>
              </a:spcBef>
              <a:buFontTx/>
              <a:buNone/>
            </a:pPr>
            <a:r>
              <a:rPr lang="en-GB" altLang="en-US" sz="2000" dirty="0"/>
              <a:t>c. </a:t>
            </a:r>
            <a:r>
              <a:rPr lang="en-GB" altLang="en-US" sz="2000" u="sng" dirty="0"/>
              <a:t>Hidden line</a:t>
            </a:r>
            <a:r>
              <a:rPr lang="en-GB" altLang="en-US" sz="2000" dirty="0"/>
              <a:t>: a series of dashes which indicate the presence of</a:t>
            </a:r>
          </a:p>
          <a:p>
            <a:pPr eaLnBrk="1" hangingPunct="1">
              <a:spcBef>
                <a:spcPct val="0"/>
              </a:spcBef>
              <a:buFontTx/>
              <a:buNone/>
            </a:pPr>
            <a:r>
              <a:rPr lang="en-GB" altLang="en-US" sz="2000" dirty="0"/>
              <a:t>           hidden edges.</a:t>
            </a:r>
          </a:p>
          <a:p>
            <a:pPr eaLnBrk="1" hangingPunct="1">
              <a:spcBef>
                <a:spcPct val="0"/>
              </a:spcBef>
              <a:buFontTx/>
              <a:buNone/>
            </a:pPr>
            <a:r>
              <a:rPr lang="en-GB" altLang="en-US" sz="2000" dirty="0"/>
              <a:t>d. </a:t>
            </a:r>
            <a:r>
              <a:rPr lang="en-GB" altLang="en-US" sz="2000" u="sng" dirty="0"/>
              <a:t>Dimension line</a:t>
            </a:r>
            <a:r>
              <a:rPr lang="en-GB" altLang="en-US" sz="2000" dirty="0"/>
              <a:t>: a solid line with arrowheads at both ends to</a:t>
            </a:r>
          </a:p>
          <a:p>
            <a:pPr eaLnBrk="1" hangingPunct="1">
              <a:spcBef>
                <a:spcPct val="0"/>
              </a:spcBef>
              <a:buFontTx/>
              <a:buNone/>
            </a:pPr>
            <a:r>
              <a:rPr lang="en-GB" altLang="en-US" sz="2000" dirty="0"/>
              <a:t>           indicate the length, width, or height of an object.</a:t>
            </a:r>
          </a:p>
          <a:p>
            <a:pPr eaLnBrk="1" hangingPunct="1">
              <a:spcBef>
                <a:spcPct val="0"/>
              </a:spcBef>
              <a:buFontTx/>
              <a:buNone/>
            </a:pPr>
            <a:r>
              <a:rPr lang="en-GB" altLang="en-US" sz="2000" dirty="0"/>
              <a:t>e. </a:t>
            </a:r>
            <a:r>
              <a:rPr lang="en-GB" altLang="en-US" sz="2000" u="sng" dirty="0"/>
              <a:t>Extension line</a:t>
            </a:r>
            <a:r>
              <a:rPr lang="en-GB" altLang="en-US" sz="2000" dirty="0"/>
              <a:t>: a solid line indicating the exact area specified</a:t>
            </a:r>
          </a:p>
          <a:p>
            <a:pPr eaLnBrk="1" hangingPunct="1">
              <a:spcBef>
                <a:spcPct val="0"/>
              </a:spcBef>
              <a:buFontTx/>
              <a:buNone/>
            </a:pPr>
            <a:r>
              <a:rPr lang="en-GB" altLang="en-US" sz="2000" dirty="0"/>
              <a:t>           by a dimension.</a:t>
            </a:r>
          </a:p>
          <a:p>
            <a:pPr eaLnBrk="1" hangingPunct="1">
              <a:spcBef>
                <a:spcPct val="0"/>
              </a:spcBef>
              <a:buFontTx/>
              <a:buNone/>
            </a:pPr>
            <a:r>
              <a:rPr lang="en-GB" altLang="en-US" sz="2000" dirty="0"/>
              <a:t>f. </a:t>
            </a:r>
            <a:r>
              <a:rPr lang="en-GB" altLang="en-US" sz="2000" u="sng" dirty="0"/>
              <a:t>Break line</a:t>
            </a:r>
            <a:r>
              <a:rPr lang="en-GB" altLang="en-US" sz="2000" dirty="0"/>
              <a:t>: a solid, zigzag line which indicates that part of the </a:t>
            </a:r>
          </a:p>
          <a:p>
            <a:pPr eaLnBrk="1" hangingPunct="1">
              <a:spcBef>
                <a:spcPct val="0"/>
              </a:spcBef>
              <a:buFontTx/>
              <a:buNone/>
            </a:pPr>
            <a:r>
              <a:rPr lang="en-GB" altLang="en-US" sz="2000" dirty="0"/>
              <a:t>           object being drawn is not fully illustrated or has been left out.</a:t>
            </a:r>
          </a:p>
          <a:p>
            <a:pPr eaLnBrk="1" hangingPunct="1">
              <a:spcBef>
                <a:spcPct val="0"/>
              </a:spcBef>
              <a:buFontTx/>
              <a:buNone/>
            </a:pPr>
            <a:r>
              <a:rPr lang="en-GB" altLang="en-US" sz="2000" dirty="0"/>
              <a:t>g. </a:t>
            </a:r>
            <a:r>
              <a:rPr lang="en-GB" altLang="en-US" sz="2000" u="sng" dirty="0" err="1"/>
              <a:t>Center</a:t>
            </a:r>
            <a:r>
              <a:rPr lang="en-GB" altLang="en-US" sz="2000" u="sng" dirty="0"/>
              <a:t> line</a:t>
            </a:r>
            <a:r>
              <a:rPr lang="en-GB" altLang="en-US" sz="2000" dirty="0"/>
              <a:t>: a long-short-long line used to depict the </a:t>
            </a:r>
            <a:r>
              <a:rPr lang="en-GB" altLang="en-US" sz="2000" dirty="0" err="1"/>
              <a:t>center</a:t>
            </a:r>
            <a:r>
              <a:rPr lang="en-GB" altLang="en-US" sz="2000" dirty="0"/>
              <a:t> of a </a:t>
            </a:r>
          </a:p>
          <a:p>
            <a:pPr eaLnBrk="1" hangingPunct="1">
              <a:spcBef>
                <a:spcPct val="0"/>
              </a:spcBef>
              <a:buFontTx/>
              <a:buNone/>
            </a:pPr>
            <a:r>
              <a:rPr lang="en-GB" altLang="en-US" sz="2000" dirty="0"/>
              <a:t>           round object.</a:t>
            </a:r>
          </a:p>
          <a:p>
            <a:pPr eaLnBrk="1" hangingPunct="1">
              <a:spcBef>
                <a:spcPct val="0"/>
              </a:spcBef>
              <a:buFontTx/>
              <a:buNone/>
            </a:pPr>
            <a:r>
              <a:rPr lang="en-GB" altLang="en-US" sz="2000" dirty="0"/>
              <a:t>h. </a:t>
            </a:r>
            <a:r>
              <a:rPr lang="en-GB" altLang="en-US" sz="2000" u="sng" dirty="0"/>
              <a:t>Leader line</a:t>
            </a:r>
            <a:r>
              <a:rPr lang="en-GB" altLang="en-US" sz="2000" dirty="0"/>
              <a:t>: a solid line with an arrow pointing from an</a:t>
            </a:r>
          </a:p>
          <a:p>
            <a:pPr eaLnBrk="1" hangingPunct="1">
              <a:spcBef>
                <a:spcPct val="0"/>
              </a:spcBef>
              <a:buFontTx/>
              <a:buNone/>
            </a:pPr>
            <a:r>
              <a:rPr lang="en-GB" altLang="en-US" sz="2000" dirty="0"/>
              <a:t>           explanatory note to a specific feature of an object.</a:t>
            </a:r>
          </a:p>
        </p:txBody>
      </p:sp>
    </p:spTree>
    <p:extLst>
      <p:ext uri="{BB962C8B-B14F-4D97-AF65-F5344CB8AC3E}">
        <p14:creationId xmlns:p14="http://schemas.microsoft.com/office/powerpoint/2010/main" val="36065499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37892">
                                            <p:txEl>
                                              <p:pRg st="2" end="2"/>
                                            </p:txEl>
                                          </p:spTgt>
                                        </p:tgtEl>
                                        <p:attrNameLst>
                                          <p:attrName>style.visibility</p:attrName>
                                        </p:attrNameLst>
                                      </p:cBhvr>
                                      <p:to>
                                        <p:strVal val="visible"/>
                                      </p:to>
                                    </p:set>
                                    <p:animEffect transition="in" filter="wipe(left)">
                                      <p:cBhvr>
                                        <p:cTn id="7" dur="1000"/>
                                        <p:tgtEl>
                                          <p:spTgt spid="37892">
                                            <p:txEl>
                                              <p:pRg st="2" end="2"/>
                                            </p:tx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37892">
                                            <p:txEl>
                                              <p:pRg st="3" end="3"/>
                                            </p:txEl>
                                          </p:spTgt>
                                        </p:tgtEl>
                                        <p:attrNameLst>
                                          <p:attrName>style.visibility</p:attrName>
                                        </p:attrNameLst>
                                      </p:cBhvr>
                                      <p:to>
                                        <p:strVal val="visible"/>
                                      </p:to>
                                    </p:set>
                                    <p:animEffect transition="in" filter="wipe(left)">
                                      <p:cBhvr>
                                        <p:cTn id="10" dur="1000"/>
                                        <p:tgtEl>
                                          <p:spTgt spid="37892">
                                            <p:txEl>
                                              <p:pRg st="3" end="3"/>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nodeType="clickEffect">
                                  <p:stCondLst>
                                    <p:cond delay="0"/>
                                  </p:stCondLst>
                                  <p:childTnLst>
                                    <p:set>
                                      <p:cBhvr>
                                        <p:cTn id="14" dur="1" fill="hold">
                                          <p:stCondLst>
                                            <p:cond delay="0"/>
                                          </p:stCondLst>
                                        </p:cTn>
                                        <p:tgtEl>
                                          <p:spTgt spid="37892">
                                            <p:txEl>
                                              <p:pRg st="4" end="4"/>
                                            </p:txEl>
                                          </p:spTgt>
                                        </p:tgtEl>
                                        <p:attrNameLst>
                                          <p:attrName>style.visibility</p:attrName>
                                        </p:attrNameLst>
                                      </p:cBhvr>
                                      <p:to>
                                        <p:strVal val="visible"/>
                                      </p:to>
                                    </p:set>
                                    <p:animEffect transition="in" filter="wipe(left)">
                                      <p:cBhvr>
                                        <p:cTn id="15" dur="1000"/>
                                        <p:tgtEl>
                                          <p:spTgt spid="37892">
                                            <p:txEl>
                                              <p:pRg st="4" end="4"/>
                                            </p:txEl>
                                          </p:spTgt>
                                        </p:tgtEl>
                                      </p:cBhvr>
                                    </p:animEffect>
                                  </p:childTnLst>
                                </p:cTn>
                              </p:par>
                              <p:par>
                                <p:cTn id="16" presetID="22" presetClass="entr" presetSubtype="8" fill="hold" nodeType="withEffect">
                                  <p:stCondLst>
                                    <p:cond delay="0"/>
                                  </p:stCondLst>
                                  <p:childTnLst>
                                    <p:set>
                                      <p:cBhvr>
                                        <p:cTn id="17" dur="1" fill="hold">
                                          <p:stCondLst>
                                            <p:cond delay="0"/>
                                          </p:stCondLst>
                                        </p:cTn>
                                        <p:tgtEl>
                                          <p:spTgt spid="37892">
                                            <p:txEl>
                                              <p:pRg st="5" end="5"/>
                                            </p:txEl>
                                          </p:spTgt>
                                        </p:tgtEl>
                                        <p:attrNameLst>
                                          <p:attrName>style.visibility</p:attrName>
                                        </p:attrNameLst>
                                      </p:cBhvr>
                                      <p:to>
                                        <p:strVal val="visible"/>
                                      </p:to>
                                    </p:set>
                                    <p:animEffect transition="in" filter="wipe(left)">
                                      <p:cBhvr>
                                        <p:cTn id="18" dur="1000"/>
                                        <p:tgtEl>
                                          <p:spTgt spid="37892">
                                            <p:txEl>
                                              <p:pRg st="5" end="5"/>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8" fill="hold" nodeType="clickEffect">
                                  <p:stCondLst>
                                    <p:cond delay="0"/>
                                  </p:stCondLst>
                                  <p:childTnLst>
                                    <p:set>
                                      <p:cBhvr>
                                        <p:cTn id="22" dur="1" fill="hold">
                                          <p:stCondLst>
                                            <p:cond delay="0"/>
                                          </p:stCondLst>
                                        </p:cTn>
                                        <p:tgtEl>
                                          <p:spTgt spid="37892">
                                            <p:txEl>
                                              <p:pRg st="6" end="6"/>
                                            </p:txEl>
                                          </p:spTgt>
                                        </p:tgtEl>
                                        <p:attrNameLst>
                                          <p:attrName>style.visibility</p:attrName>
                                        </p:attrNameLst>
                                      </p:cBhvr>
                                      <p:to>
                                        <p:strVal val="visible"/>
                                      </p:to>
                                    </p:set>
                                    <p:animEffect transition="in" filter="wipe(left)">
                                      <p:cBhvr>
                                        <p:cTn id="23" dur="1000"/>
                                        <p:tgtEl>
                                          <p:spTgt spid="37892">
                                            <p:txEl>
                                              <p:pRg st="6" end="6"/>
                                            </p:txEl>
                                          </p:spTgt>
                                        </p:tgtEl>
                                      </p:cBhvr>
                                    </p:animEffect>
                                  </p:childTnLst>
                                </p:cTn>
                              </p:par>
                              <p:par>
                                <p:cTn id="24" presetID="22" presetClass="entr" presetSubtype="8" fill="hold" nodeType="withEffect">
                                  <p:stCondLst>
                                    <p:cond delay="0"/>
                                  </p:stCondLst>
                                  <p:childTnLst>
                                    <p:set>
                                      <p:cBhvr>
                                        <p:cTn id="25" dur="1" fill="hold">
                                          <p:stCondLst>
                                            <p:cond delay="0"/>
                                          </p:stCondLst>
                                        </p:cTn>
                                        <p:tgtEl>
                                          <p:spTgt spid="37892">
                                            <p:txEl>
                                              <p:pRg st="7" end="7"/>
                                            </p:txEl>
                                          </p:spTgt>
                                        </p:tgtEl>
                                        <p:attrNameLst>
                                          <p:attrName>style.visibility</p:attrName>
                                        </p:attrNameLst>
                                      </p:cBhvr>
                                      <p:to>
                                        <p:strVal val="visible"/>
                                      </p:to>
                                    </p:set>
                                    <p:animEffect transition="in" filter="wipe(left)">
                                      <p:cBhvr>
                                        <p:cTn id="26" dur="1000"/>
                                        <p:tgtEl>
                                          <p:spTgt spid="37892">
                                            <p:txEl>
                                              <p:pRg st="7" end="7"/>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22" presetClass="entr" presetSubtype="8" fill="hold" nodeType="clickEffect">
                                  <p:stCondLst>
                                    <p:cond delay="0"/>
                                  </p:stCondLst>
                                  <p:childTnLst>
                                    <p:set>
                                      <p:cBhvr>
                                        <p:cTn id="30" dur="1" fill="hold">
                                          <p:stCondLst>
                                            <p:cond delay="0"/>
                                          </p:stCondLst>
                                        </p:cTn>
                                        <p:tgtEl>
                                          <p:spTgt spid="37892">
                                            <p:txEl>
                                              <p:pRg st="8" end="8"/>
                                            </p:txEl>
                                          </p:spTgt>
                                        </p:tgtEl>
                                        <p:attrNameLst>
                                          <p:attrName>style.visibility</p:attrName>
                                        </p:attrNameLst>
                                      </p:cBhvr>
                                      <p:to>
                                        <p:strVal val="visible"/>
                                      </p:to>
                                    </p:set>
                                    <p:animEffect transition="in" filter="wipe(left)">
                                      <p:cBhvr>
                                        <p:cTn id="31" dur="1000"/>
                                        <p:tgtEl>
                                          <p:spTgt spid="37892">
                                            <p:txEl>
                                              <p:pRg st="8" end="8"/>
                                            </p:txEl>
                                          </p:spTgt>
                                        </p:tgtEl>
                                      </p:cBhvr>
                                    </p:animEffect>
                                  </p:childTnLst>
                                </p:cTn>
                              </p:par>
                              <p:par>
                                <p:cTn id="32" presetID="22" presetClass="entr" presetSubtype="8" fill="hold" nodeType="withEffect">
                                  <p:stCondLst>
                                    <p:cond delay="0"/>
                                  </p:stCondLst>
                                  <p:childTnLst>
                                    <p:set>
                                      <p:cBhvr>
                                        <p:cTn id="33" dur="1" fill="hold">
                                          <p:stCondLst>
                                            <p:cond delay="0"/>
                                          </p:stCondLst>
                                        </p:cTn>
                                        <p:tgtEl>
                                          <p:spTgt spid="37892">
                                            <p:txEl>
                                              <p:pRg st="9" end="9"/>
                                            </p:txEl>
                                          </p:spTgt>
                                        </p:tgtEl>
                                        <p:attrNameLst>
                                          <p:attrName>style.visibility</p:attrName>
                                        </p:attrNameLst>
                                      </p:cBhvr>
                                      <p:to>
                                        <p:strVal val="visible"/>
                                      </p:to>
                                    </p:set>
                                    <p:animEffect transition="in" filter="wipe(left)">
                                      <p:cBhvr>
                                        <p:cTn id="34" dur="1000"/>
                                        <p:tgtEl>
                                          <p:spTgt spid="37892">
                                            <p:txEl>
                                              <p:pRg st="9" end="9"/>
                                            </p:txEl>
                                          </p:spTgt>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37892">
                                            <p:txEl>
                                              <p:pRg st="10" end="10"/>
                                            </p:txEl>
                                          </p:spTgt>
                                        </p:tgtEl>
                                        <p:attrNameLst>
                                          <p:attrName>style.visibility</p:attrName>
                                        </p:attrNameLst>
                                      </p:cBhvr>
                                      <p:to>
                                        <p:strVal val="visible"/>
                                      </p:to>
                                    </p:set>
                                    <p:animEffect transition="in" filter="wipe(left)">
                                      <p:cBhvr>
                                        <p:cTn id="39" dur="1000"/>
                                        <p:tgtEl>
                                          <p:spTgt spid="37892">
                                            <p:txEl>
                                              <p:pRg st="10" end="10"/>
                                            </p:txEl>
                                          </p:spTgt>
                                        </p:tgtEl>
                                      </p:cBhvr>
                                    </p:animEffect>
                                  </p:childTnLst>
                                </p:cTn>
                              </p:par>
                              <p:par>
                                <p:cTn id="40" presetID="22" presetClass="entr" presetSubtype="8" fill="hold" nodeType="withEffect">
                                  <p:stCondLst>
                                    <p:cond delay="0"/>
                                  </p:stCondLst>
                                  <p:childTnLst>
                                    <p:set>
                                      <p:cBhvr>
                                        <p:cTn id="41" dur="1" fill="hold">
                                          <p:stCondLst>
                                            <p:cond delay="0"/>
                                          </p:stCondLst>
                                        </p:cTn>
                                        <p:tgtEl>
                                          <p:spTgt spid="37892">
                                            <p:txEl>
                                              <p:pRg st="11" end="11"/>
                                            </p:txEl>
                                          </p:spTgt>
                                        </p:tgtEl>
                                        <p:attrNameLst>
                                          <p:attrName>style.visibility</p:attrName>
                                        </p:attrNameLst>
                                      </p:cBhvr>
                                      <p:to>
                                        <p:strVal val="visible"/>
                                      </p:to>
                                    </p:set>
                                    <p:animEffect transition="in" filter="wipe(left)">
                                      <p:cBhvr>
                                        <p:cTn id="42" dur="1000"/>
                                        <p:tgtEl>
                                          <p:spTgt spid="37892">
                                            <p:txEl>
                                              <p:pRg st="11" end="11"/>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nodeType="clickEffect">
                                  <p:stCondLst>
                                    <p:cond delay="0"/>
                                  </p:stCondLst>
                                  <p:childTnLst>
                                    <p:set>
                                      <p:cBhvr>
                                        <p:cTn id="46" dur="1" fill="hold">
                                          <p:stCondLst>
                                            <p:cond delay="0"/>
                                          </p:stCondLst>
                                        </p:cTn>
                                        <p:tgtEl>
                                          <p:spTgt spid="37892">
                                            <p:txEl>
                                              <p:pRg st="12" end="12"/>
                                            </p:txEl>
                                          </p:spTgt>
                                        </p:tgtEl>
                                        <p:attrNameLst>
                                          <p:attrName>style.visibility</p:attrName>
                                        </p:attrNameLst>
                                      </p:cBhvr>
                                      <p:to>
                                        <p:strVal val="visible"/>
                                      </p:to>
                                    </p:set>
                                    <p:animEffect transition="in" filter="wipe(left)">
                                      <p:cBhvr>
                                        <p:cTn id="47" dur="1000"/>
                                        <p:tgtEl>
                                          <p:spTgt spid="37892">
                                            <p:txEl>
                                              <p:pRg st="12" end="12"/>
                                            </p:txEl>
                                          </p:spTgt>
                                        </p:tgtEl>
                                      </p:cBhvr>
                                    </p:animEffect>
                                  </p:childTnLst>
                                </p:cTn>
                              </p:par>
                              <p:par>
                                <p:cTn id="48" presetID="22" presetClass="entr" presetSubtype="8" fill="hold" nodeType="withEffect">
                                  <p:stCondLst>
                                    <p:cond delay="0"/>
                                  </p:stCondLst>
                                  <p:childTnLst>
                                    <p:set>
                                      <p:cBhvr>
                                        <p:cTn id="49" dur="1" fill="hold">
                                          <p:stCondLst>
                                            <p:cond delay="0"/>
                                          </p:stCondLst>
                                        </p:cTn>
                                        <p:tgtEl>
                                          <p:spTgt spid="37892">
                                            <p:txEl>
                                              <p:pRg st="13" end="13"/>
                                            </p:txEl>
                                          </p:spTgt>
                                        </p:tgtEl>
                                        <p:attrNameLst>
                                          <p:attrName>style.visibility</p:attrName>
                                        </p:attrNameLst>
                                      </p:cBhvr>
                                      <p:to>
                                        <p:strVal val="visible"/>
                                      </p:to>
                                    </p:set>
                                    <p:animEffect transition="in" filter="wipe(left)">
                                      <p:cBhvr>
                                        <p:cTn id="50" dur="1000"/>
                                        <p:tgtEl>
                                          <p:spTgt spid="37892">
                                            <p:txEl>
                                              <p:pRg st="13" end="13"/>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22" presetClass="entr" presetSubtype="8" fill="hold" nodeType="clickEffect">
                                  <p:stCondLst>
                                    <p:cond delay="0"/>
                                  </p:stCondLst>
                                  <p:childTnLst>
                                    <p:set>
                                      <p:cBhvr>
                                        <p:cTn id="54" dur="1" fill="hold">
                                          <p:stCondLst>
                                            <p:cond delay="0"/>
                                          </p:stCondLst>
                                        </p:cTn>
                                        <p:tgtEl>
                                          <p:spTgt spid="37892">
                                            <p:txEl>
                                              <p:pRg st="14" end="14"/>
                                            </p:txEl>
                                          </p:spTgt>
                                        </p:tgtEl>
                                        <p:attrNameLst>
                                          <p:attrName>style.visibility</p:attrName>
                                        </p:attrNameLst>
                                      </p:cBhvr>
                                      <p:to>
                                        <p:strVal val="visible"/>
                                      </p:to>
                                    </p:set>
                                    <p:animEffect transition="in" filter="wipe(left)">
                                      <p:cBhvr>
                                        <p:cTn id="55" dur="1000"/>
                                        <p:tgtEl>
                                          <p:spTgt spid="37892">
                                            <p:txEl>
                                              <p:pRg st="14" end="14"/>
                                            </p:txEl>
                                          </p:spTgt>
                                        </p:tgtEl>
                                      </p:cBhvr>
                                    </p:animEffect>
                                  </p:childTnLst>
                                </p:cTn>
                              </p:par>
                              <p:par>
                                <p:cTn id="56" presetID="22" presetClass="entr" presetSubtype="8" fill="hold" nodeType="withEffect">
                                  <p:stCondLst>
                                    <p:cond delay="0"/>
                                  </p:stCondLst>
                                  <p:childTnLst>
                                    <p:set>
                                      <p:cBhvr>
                                        <p:cTn id="57" dur="1" fill="hold">
                                          <p:stCondLst>
                                            <p:cond delay="0"/>
                                          </p:stCondLst>
                                        </p:cTn>
                                        <p:tgtEl>
                                          <p:spTgt spid="37892">
                                            <p:txEl>
                                              <p:pRg st="15" end="15"/>
                                            </p:txEl>
                                          </p:spTgt>
                                        </p:tgtEl>
                                        <p:attrNameLst>
                                          <p:attrName>style.visibility</p:attrName>
                                        </p:attrNameLst>
                                      </p:cBhvr>
                                      <p:to>
                                        <p:strVal val="visible"/>
                                      </p:to>
                                    </p:set>
                                    <p:animEffect transition="in" filter="wipe(left)">
                                      <p:cBhvr>
                                        <p:cTn id="58" dur="1000"/>
                                        <p:tgtEl>
                                          <p:spTgt spid="37892">
                                            <p:txEl>
                                              <p:pRg st="15" end="15"/>
                                            </p:txEl>
                                          </p:spTgt>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22" presetClass="entr" presetSubtype="8" fill="hold" nodeType="clickEffect">
                                  <p:stCondLst>
                                    <p:cond delay="0"/>
                                  </p:stCondLst>
                                  <p:childTnLst>
                                    <p:set>
                                      <p:cBhvr>
                                        <p:cTn id="62" dur="1" fill="hold">
                                          <p:stCondLst>
                                            <p:cond delay="0"/>
                                          </p:stCondLst>
                                        </p:cTn>
                                        <p:tgtEl>
                                          <p:spTgt spid="37892">
                                            <p:txEl>
                                              <p:pRg st="16" end="16"/>
                                            </p:txEl>
                                          </p:spTgt>
                                        </p:tgtEl>
                                        <p:attrNameLst>
                                          <p:attrName>style.visibility</p:attrName>
                                        </p:attrNameLst>
                                      </p:cBhvr>
                                      <p:to>
                                        <p:strVal val="visible"/>
                                      </p:to>
                                    </p:set>
                                    <p:animEffect transition="in" filter="wipe(left)">
                                      <p:cBhvr>
                                        <p:cTn id="63" dur="1000"/>
                                        <p:tgtEl>
                                          <p:spTgt spid="37892">
                                            <p:txEl>
                                              <p:pRg st="16" end="16"/>
                                            </p:txEl>
                                          </p:spTgt>
                                        </p:tgtEl>
                                      </p:cBhvr>
                                    </p:animEffect>
                                  </p:childTnLst>
                                </p:cTn>
                              </p:par>
                              <p:par>
                                <p:cTn id="64" presetID="22" presetClass="entr" presetSubtype="8" fill="hold" nodeType="withEffect">
                                  <p:stCondLst>
                                    <p:cond delay="0"/>
                                  </p:stCondLst>
                                  <p:childTnLst>
                                    <p:set>
                                      <p:cBhvr>
                                        <p:cTn id="65" dur="1" fill="hold">
                                          <p:stCondLst>
                                            <p:cond delay="0"/>
                                          </p:stCondLst>
                                        </p:cTn>
                                        <p:tgtEl>
                                          <p:spTgt spid="37892">
                                            <p:txEl>
                                              <p:pRg st="17" end="17"/>
                                            </p:txEl>
                                          </p:spTgt>
                                        </p:tgtEl>
                                        <p:attrNameLst>
                                          <p:attrName>style.visibility</p:attrName>
                                        </p:attrNameLst>
                                      </p:cBhvr>
                                      <p:to>
                                        <p:strVal val="visible"/>
                                      </p:to>
                                    </p:set>
                                    <p:animEffect transition="in" filter="wipe(left)">
                                      <p:cBhvr>
                                        <p:cTn id="66" dur="1000"/>
                                        <p:tgtEl>
                                          <p:spTgt spid="37892">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323850" y="44450"/>
            <a:ext cx="864235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cs typeface="Arial" panose="020B0604020202020204" pitchFamily="34" charset="0"/>
              </a:defRPr>
            </a:lvl1pPr>
            <a:lvl2pPr marL="742950" indent="-285750">
              <a:spcBef>
                <a:spcPct val="20000"/>
              </a:spcBef>
              <a:buChar char="–"/>
              <a:defRPr sz="2800">
                <a:solidFill>
                  <a:schemeClr val="tx1"/>
                </a:solidFill>
                <a:latin typeface="Times New Roman" panose="02020603050405020304" pitchFamily="18" charset="0"/>
                <a:cs typeface="Arial" panose="020B0604020202020204" pitchFamily="34" charset="0"/>
              </a:defRPr>
            </a:lvl2pPr>
            <a:lvl3pPr marL="1143000" indent="-228600">
              <a:spcBef>
                <a:spcPct val="20000"/>
              </a:spcBef>
              <a:buChar char="•"/>
              <a:defRPr sz="2400">
                <a:solidFill>
                  <a:schemeClr val="tx1"/>
                </a:solidFill>
                <a:latin typeface="Times New Roman" panose="02020603050405020304" pitchFamily="18" charset="0"/>
                <a:cs typeface="Arial" panose="020B0604020202020204" pitchFamily="34" charset="0"/>
              </a:defRPr>
            </a:lvl3pPr>
            <a:lvl4pPr marL="1600200" indent="-228600">
              <a:spcBef>
                <a:spcPct val="20000"/>
              </a:spcBef>
              <a:buChar char="–"/>
              <a:defRPr sz="2000">
                <a:solidFill>
                  <a:schemeClr val="tx1"/>
                </a:solidFill>
                <a:latin typeface="Times New Roman" panose="02020603050405020304" pitchFamily="18" charset="0"/>
                <a:cs typeface="Arial" panose="020B0604020202020204" pitchFamily="34" charset="0"/>
              </a:defRPr>
            </a:lvl4pPr>
            <a:lvl5pPr marL="2057400" indent="-228600">
              <a:spcBef>
                <a:spcPct val="20000"/>
              </a:spcBef>
              <a:buChar char="»"/>
              <a:defRPr sz="20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Arial" panose="020B0604020202020204" pitchFamily="34" charset="0"/>
              </a:defRPr>
            </a:lvl9pPr>
          </a:lstStyle>
          <a:p>
            <a:pPr eaLnBrk="1" hangingPunct="1">
              <a:spcBef>
                <a:spcPct val="0"/>
              </a:spcBef>
              <a:buFontTx/>
              <a:buNone/>
            </a:pPr>
            <a:r>
              <a:rPr lang="en-GB" altLang="en-US" sz="4000" b="1" dirty="0">
                <a:effectLst>
                  <a:outerShdw blurRad="38100" dist="38100" dir="2700000" algn="tl">
                    <a:srgbClr val="000000">
                      <a:alpha val="43137"/>
                    </a:srgbClr>
                  </a:outerShdw>
                </a:effectLst>
              </a:rPr>
              <a:t>Drawing to Scale</a:t>
            </a:r>
          </a:p>
        </p:txBody>
      </p:sp>
      <p:sp>
        <p:nvSpPr>
          <p:cNvPr id="38915" name="Rectangle 3"/>
          <p:cNvSpPr>
            <a:spLocks noGrp="1" noChangeArrowheads="1"/>
          </p:cNvSpPr>
          <p:nvPr>
            <p:ph type="body" idx="1"/>
          </p:nvPr>
        </p:nvSpPr>
        <p:spPr>
          <a:xfrm>
            <a:off x="250825" y="1052513"/>
            <a:ext cx="8642350" cy="5761037"/>
          </a:xfrm>
        </p:spPr>
        <p:txBody>
          <a:bodyPr>
            <a:normAutofit/>
          </a:bodyPr>
          <a:lstStyle/>
          <a:p>
            <a:pPr eaLnBrk="1" hangingPunct="1">
              <a:lnSpc>
                <a:spcPct val="90000"/>
              </a:lnSpc>
            </a:pPr>
            <a:r>
              <a:rPr lang="en-GB" altLang="en-US" sz="2000" dirty="0" smtClean="0">
                <a:latin typeface="Times New Roman" panose="02020603050405020304" pitchFamily="18" charset="0"/>
                <a:cs typeface="Times New Roman" panose="02020603050405020304" pitchFamily="18" charset="0"/>
              </a:rPr>
              <a:t>Scale drawing permits the size of the object to be reduced proportionally in order for it to be drawn on the size of paper chosen.</a:t>
            </a:r>
          </a:p>
          <a:p>
            <a:pPr eaLnBrk="1" hangingPunct="1">
              <a:lnSpc>
                <a:spcPct val="90000"/>
              </a:lnSpc>
            </a:pPr>
            <a:r>
              <a:rPr lang="en-GB" altLang="en-US" sz="2000" dirty="0" smtClean="0">
                <a:latin typeface="Times New Roman" panose="02020603050405020304" pitchFamily="18" charset="0"/>
                <a:cs typeface="Times New Roman" panose="02020603050405020304" pitchFamily="18" charset="0"/>
              </a:rPr>
              <a:t>Common scales of a </a:t>
            </a:r>
            <a:r>
              <a:rPr lang="en-GB" altLang="en-US" sz="2000" dirty="0" smtClean="0">
                <a:latin typeface="Times New Roman" panose="02020603050405020304" pitchFamily="18" charset="0"/>
                <a:cs typeface="Times New Roman" panose="02020603050405020304" pitchFamily="18" charset="0"/>
              </a:rPr>
              <a:t>detail drawing </a:t>
            </a:r>
            <a:r>
              <a:rPr lang="en-GB" altLang="en-US" sz="2000" dirty="0" smtClean="0">
                <a:latin typeface="Times New Roman" panose="02020603050405020304" pitchFamily="18" charset="0"/>
                <a:cs typeface="Times New Roman" panose="02020603050405020304" pitchFamily="18" charset="0"/>
              </a:rPr>
              <a:t>may be </a:t>
            </a:r>
            <a:r>
              <a:rPr lang="en-GB" altLang="en-US" sz="2000" dirty="0" smtClean="0">
                <a:latin typeface="Times New Roman" panose="02020603050405020304" pitchFamily="18" charset="0"/>
                <a:cs typeface="Times New Roman" panose="02020603050405020304" pitchFamily="18" charset="0"/>
              </a:rPr>
              <a:t>1:1, 1:10, 1:50, 1:100, 1:200, 1:250, </a:t>
            </a:r>
            <a:r>
              <a:rPr lang="en-GB" altLang="en-US" sz="2000" dirty="0" smtClean="0">
                <a:latin typeface="Times New Roman" panose="02020603050405020304" pitchFamily="18" charset="0"/>
                <a:cs typeface="Times New Roman" panose="02020603050405020304" pitchFamily="18" charset="0"/>
              </a:rPr>
              <a:t>1:500, 1:1250, 1:2500.</a:t>
            </a:r>
            <a:r>
              <a:rPr lang="en-GB" altLang="en-US" sz="2000" dirty="0" smtClean="0">
                <a:latin typeface="Times New Roman" panose="02020603050405020304" pitchFamily="18" charset="0"/>
                <a:cs typeface="Times New Roman" panose="02020603050405020304" pitchFamily="18" charset="0"/>
              </a:rPr>
              <a:t> </a:t>
            </a:r>
          </a:p>
          <a:p>
            <a:pPr eaLnBrk="1" hangingPunct="1">
              <a:lnSpc>
                <a:spcPct val="90000"/>
              </a:lnSpc>
            </a:pPr>
            <a:r>
              <a:rPr lang="en-GB" altLang="en-US" sz="2000" dirty="0" smtClean="0">
                <a:latin typeface="Times New Roman" panose="02020603050405020304" pitchFamily="18" charset="0"/>
                <a:cs typeface="Times New Roman" panose="02020603050405020304" pitchFamily="18" charset="0"/>
              </a:rPr>
              <a:t>A </a:t>
            </a:r>
            <a:r>
              <a:rPr lang="en-GB" altLang="en-US" sz="2000" dirty="0" smtClean="0">
                <a:latin typeface="Times New Roman" panose="02020603050405020304" pitchFamily="18" charset="0"/>
                <a:cs typeface="Times New Roman" panose="02020603050405020304" pitchFamily="18" charset="0"/>
              </a:rPr>
              <a:t>scale rule is the most common type of scale used for drawing scale projects.</a:t>
            </a:r>
          </a:p>
          <a:p>
            <a:pPr eaLnBrk="1" hangingPunct="1">
              <a:lnSpc>
                <a:spcPct val="90000"/>
              </a:lnSpc>
              <a:buFontTx/>
              <a:buNone/>
            </a:pPr>
            <a:endParaRPr lang="en-GB" altLang="en-US" sz="2000" dirty="0" smtClean="0">
              <a:latin typeface="Times New Roman" panose="02020603050405020304" pitchFamily="18" charset="0"/>
              <a:cs typeface="Times New Roman" panose="02020603050405020304" pitchFamily="18" charset="0"/>
            </a:endParaRPr>
          </a:p>
          <a:p>
            <a:pPr lvl="1" eaLnBrk="1" hangingPunct="1">
              <a:lnSpc>
                <a:spcPct val="90000"/>
              </a:lnSpc>
            </a:pPr>
            <a:r>
              <a:rPr lang="en-GB" altLang="en-US" sz="2000" dirty="0" smtClean="0">
                <a:latin typeface="Times New Roman" panose="02020603050405020304" pitchFamily="18" charset="0"/>
                <a:cs typeface="Times New Roman" panose="02020603050405020304" pitchFamily="18" charset="0"/>
              </a:rPr>
              <a:t>Its main divisions at the end of the scale, which are in centimetres or millimetres, represent one metre.</a:t>
            </a:r>
          </a:p>
          <a:p>
            <a:pPr lvl="1" eaLnBrk="1" hangingPunct="1">
              <a:lnSpc>
                <a:spcPct val="90000"/>
              </a:lnSpc>
            </a:pPr>
            <a:r>
              <a:rPr lang="en-GB" altLang="en-US" sz="2000" dirty="0" smtClean="0">
                <a:latin typeface="Times New Roman" panose="02020603050405020304" pitchFamily="18" charset="0"/>
                <a:cs typeface="Times New Roman" panose="02020603050405020304" pitchFamily="18" charset="0"/>
              </a:rPr>
              <a:t>The divisions may be subdivided into smaller parts</a:t>
            </a:r>
          </a:p>
        </p:txBody>
      </p:sp>
    </p:spTree>
    <p:extLst>
      <p:ext uri="{BB962C8B-B14F-4D97-AF65-F5344CB8AC3E}">
        <p14:creationId xmlns:p14="http://schemas.microsoft.com/office/powerpoint/2010/main" val="18031994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wipe(left)">
                                      <p:cBhvr>
                                        <p:cTn id="7" dur="500"/>
                                        <p:tgtEl>
                                          <p:spTgt spid="389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38915">
                                            <p:txEl>
                                              <p:pRg st="1" end="1"/>
                                            </p:txEl>
                                          </p:spTgt>
                                        </p:tgtEl>
                                        <p:attrNameLst>
                                          <p:attrName>style.visibility</p:attrName>
                                        </p:attrNameLst>
                                      </p:cBhvr>
                                      <p:to>
                                        <p:strVal val="visible"/>
                                      </p:to>
                                    </p:set>
                                    <p:animEffect transition="in" filter="wipe(left)">
                                      <p:cBhvr>
                                        <p:cTn id="12" dur="500"/>
                                        <p:tgtEl>
                                          <p:spTgt spid="389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38915">
                                            <p:txEl>
                                              <p:pRg st="2" end="2"/>
                                            </p:txEl>
                                          </p:spTgt>
                                        </p:tgtEl>
                                        <p:attrNameLst>
                                          <p:attrName>style.visibility</p:attrName>
                                        </p:attrNameLst>
                                      </p:cBhvr>
                                      <p:to>
                                        <p:strVal val="visible"/>
                                      </p:to>
                                    </p:set>
                                    <p:animEffect transition="in" filter="wipe(left)">
                                      <p:cBhvr>
                                        <p:cTn id="17" dur="500"/>
                                        <p:tgtEl>
                                          <p:spTgt spid="38915">
                                            <p:txEl>
                                              <p:pRg st="2" end="2"/>
                                            </p:txEl>
                                          </p:spTgt>
                                        </p:tgtEl>
                                      </p:cBhvr>
                                    </p:animEffect>
                                  </p:childTnLst>
                                </p:cTn>
                              </p:par>
                              <p:par>
                                <p:cTn id="18" presetID="22" presetClass="entr" presetSubtype="8" fill="hold" nodeType="withEffect">
                                  <p:stCondLst>
                                    <p:cond delay="0"/>
                                  </p:stCondLst>
                                  <p:childTnLst>
                                    <p:set>
                                      <p:cBhvr>
                                        <p:cTn id="19" dur="1" fill="hold">
                                          <p:stCondLst>
                                            <p:cond delay="0"/>
                                          </p:stCondLst>
                                        </p:cTn>
                                        <p:tgtEl>
                                          <p:spTgt spid="38915">
                                            <p:txEl>
                                              <p:pRg st="4" end="4"/>
                                            </p:txEl>
                                          </p:spTgt>
                                        </p:tgtEl>
                                        <p:attrNameLst>
                                          <p:attrName>style.visibility</p:attrName>
                                        </p:attrNameLst>
                                      </p:cBhvr>
                                      <p:to>
                                        <p:strVal val="visible"/>
                                      </p:to>
                                    </p:set>
                                    <p:animEffect transition="in" filter="wipe(left)">
                                      <p:cBhvr>
                                        <p:cTn id="20" dur="500"/>
                                        <p:tgtEl>
                                          <p:spTgt spid="38915">
                                            <p:txEl>
                                              <p:pRg st="4" end="4"/>
                                            </p:txEl>
                                          </p:spTgt>
                                        </p:tgtEl>
                                      </p:cBhvr>
                                    </p:animEffect>
                                  </p:childTnLst>
                                </p:cTn>
                              </p:par>
                              <p:par>
                                <p:cTn id="21" presetID="22" presetClass="entr" presetSubtype="8" fill="hold" nodeType="withEffect">
                                  <p:stCondLst>
                                    <p:cond delay="0"/>
                                  </p:stCondLst>
                                  <p:childTnLst>
                                    <p:set>
                                      <p:cBhvr>
                                        <p:cTn id="22" dur="1" fill="hold">
                                          <p:stCondLst>
                                            <p:cond delay="0"/>
                                          </p:stCondLst>
                                        </p:cTn>
                                        <p:tgtEl>
                                          <p:spTgt spid="38915">
                                            <p:txEl>
                                              <p:pRg st="5" end="5"/>
                                            </p:txEl>
                                          </p:spTgt>
                                        </p:tgtEl>
                                        <p:attrNameLst>
                                          <p:attrName>style.visibility</p:attrName>
                                        </p:attrNameLst>
                                      </p:cBhvr>
                                      <p:to>
                                        <p:strVal val="visible"/>
                                      </p:to>
                                    </p:set>
                                    <p:animEffect transition="in" filter="wipe(left)">
                                      <p:cBhvr>
                                        <p:cTn id="23" dur="500"/>
                                        <p:tgtEl>
                                          <p:spTgt spid="389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Plotting and presentation</a:t>
            </a:r>
            <a:endParaRPr lang="en-GB" dirty="0"/>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r="40529" b="33392"/>
          <a:stretch/>
        </p:blipFill>
        <p:spPr>
          <a:xfrm>
            <a:off x="838200" y="1387158"/>
            <a:ext cx="7315200" cy="4608672"/>
          </a:xfrm>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latin typeface="Times New Roman" pitchFamily="18" charset="0"/>
                <a:cs typeface="Times New Roman" pitchFamily="18" charset="0"/>
              </a:rPr>
              <a:t>Hatchings ~ the main objective is to differentiate between the materials being used thus enabling rapid recognition and location.</a:t>
            </a:r>
          </a:p>
          <a:p>
            <a:r>
              <a:rPr lang="en-GB" sz="2000" dirty="0" smtClean="0">
                <a:latin typeface="Times New Roman" pitchFamily="18" charset="0"/>
                <a:cs typeface="Times New Roman" pitchFamily="18" charset="0"/>
              </a:rPr>
              <a:t>Whichever hatchings are chosen they must be used consistently throughout the whole set of drawings. In large areas it is not always necessary to hatch the whole area. </a:t>
            </a:r>
          </a:p>
          <a:p>
            <a:r>
              <a:rPr lang="en-GB" sz="2000" dirty="0" smtClean="0">
                <a:latin typeface="Times New Roman" pitchFamily="18" charset="0"/>
                <a:cs typeface="Times New Roman" pitchFamily="18" charset="0"/>
              </a:rPr>
              <a:t>Symbols ~These are graphical representations and should wherever possible be drawn to scale but above all they must be consistent for the whole set of drawings and clearly drawn.</a:t>
            </a:r>
          </a:p>
          <a:p>
            <a:endParaRPr lang="en-GB" sz="2000" dirty="0" smtClean="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GB" dirty="0" smtClean="0"/>
              <a:t>Hatchings and symbols</a:t>
            </a:r>
            <a:endParaRPr lang="en-GB" dirty="0"/>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Hatchings and symbols</a:t>
            </a:r>
            <a:endParaRPr lang="en-GB" dirty="0"/>
          </a:p>
        </p:txBody>
      </p:sp>
      <p:pic>
        <p:nvPicPr>
          <p:cNvPr id="3074" name="Picture 2" descr="http://www.the-symbols.net/images/architecture-symbols/wdw-door.gif"/>
          <p:cNvPicPr>
            <a:picLocks noChangeAspect="1" noChangeArrowheads="1"/>
          </p:cNvPicPr>
          <p:nvPr/>
        </p:nvPicPr>
        <p:blipFill>
          <a:blip r:embed="rId2" cstate="print"/>
          <a:srcRect/>
          <a:stretch>
            <a:fillRect/>
          </a:stretch>
        </p:blipFill>
        <p:spPr bwMode="auto">
          <a:xfrm>
            <a:off x="4759234" y="1676400"/>
            <a:ext cx="4038600" cy="3003062"/>
          </a:xfrm>
          <a:prstGeom prst="rect">
            <a:avLst/>
          </a:prstGeom>
          <a:noFill/>
        </p:spPr>
      </p:pic>
      <p:pic>
        <p:nvPicPr>
          <p:cNvPr id="3076" name="Picture 4" descr="Double hung&#10;windows&#10;Casement&#10;windows&#10;Slider&#10;indicates&#10;window&#10;hinge&#10;Type Plan Elevation&#10;WINDOW AND DOOR SYMBOLS&#10;09ConPalDew..."/>
          <p:cNvPicPr>
            <a:picLocks noChangeAspect="1" noChangeArrowheads="1"/>
          </p:cNvPicPr>
          <p:nvPr/>
        </p:nvPicPr>
        <p:blipFill>
          <a:blip r:embed="rId3" cstate="print"/>
          <a:srcRect/>
          <a:stretch>
            <a:fillRect/>
          </a:stretch>
        </p:blipFill>
        <p:spPr bwMode="auto">
          <a:xfrm>
            <a:off x="80554" y="1554786"/>
            <a:ext cx="4648200" cy="3322014"/>
          </a:xfrm>
          <a:prstGeom prst="rect">
            <a:avLst/>
          </a:prstGeom>
          <a:noFill/>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Hatchings and symbols</a:t>
            </a:r>
            <a:endParaRPr lang="en-GB" dirty="0"/>
          </a:p>
        </p:txBody>
      </p:sp>
      <p:pic>
        <p:nvPicPr>
          <p:cNvPr id="64514" name="Picture 2" descr="Property&#10;line&#10;Center&#10;line&#10;Building&#10;Window&#10;Door&#10;Paving —&#10;Wall&#10;Stone&#10;wall&#10;Hedge&#10;Fence&#10;Concrete&#10;Sand&#10;Brick&#10;Gravel&#10;Rock&#10;Water&#10;..."/>
          <p:cNvPicPr>
            <a:picLocks noChangeAspect="1" noChangeArrowheads="1"/>
          </p:cNvPicPr>
          <p:nvPr/>
        </p:nvPicPr>
        <p:blipFill>
          <a:blip r:embed="rId2" cstate="print"/>
          <a:srcRect/>
          <a:stretch>
            <a:fillRect/>
          </a:stretch>
        </p:blipFill>
        <p:spPr bwMode="auto">
          <a:xfrm>
            <a:off x="5619641" y="1066800"/>
            <a:ext cx="3162518" cy="4753692"/>
          </a:xfrm>
          <a:prstGeom prst="rect">
            <a:avLst/>
          </a:prstGeom>
          <a:noFill/>
        </p:spPr>
      </p:pic>
      <p:pic>
        <p:nvPicPr>
          <p:cNvPr id="64516" name="Picture 4" descr="Cut RubbleCut RubbleRubble&#10;Common Face or common&#10;Siding Panel Framing Finish&#10;Face&#10;Floor areas&#10;left blank&#10;Wood&#10;Material Pla..."/>
          <p:cNvPicPr>
            <a:picLocks noChangeAspect="1" noChangeArrowheads="1"/>
          </p:cNvPicPr>
          <p:nvPr/>
        </p:nvPicPr>
        <p:blipFill>
          <a:blip r:embed="rId3" cstate="print"/>
          <a:srcRect r="5734"/>
          <a:stretch>
            <a:fillRect/>
          </a:stretch>
        </p:blipFill>
        <p:spPr bwMode="auto">
          <a:xfrm>
            <a:off x="0" y="1219200"/>
            <a:ext cx="5715000" cy="4038600"/>
          </a:xfrm>
          <a:prstGeom prst="rect">
            <a:avLst/>
          </a:prstGeom>
          <a:noFill/>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Hatchings and symbols</a:t>
            </a:r>
            <a:endParaRPr lang="en-GB" dirty="0"/>
          </a:p>
        </p:txBody>
      </p:sp>
      <p:pic>
        <p:nvPicPr>
          <p:cNvPr id="65538" name="Picture 2" descr="Vanity Wall Counter Pedestal&#10;Lavatories&#10;Corner Recessed Angle&#10;Whirlpool Institutional&#10;or island&#10;Baths&#10;Stall Corner Stall W..."/>
          <p:cNvPicPr>
            <a:picLocks noChangeAspect="1" noChangeArrowheads="1"/>
          </p:cNvPicPr>
          <p:nvPr/>
        </p:nvPicPr>
        <p:blipFill>
          <a:blip r:embed="rId2" cstate="print"/>
          <a:srcRect/>
          <a:stretch>
            <a:fillRect/>
          </a:stretch>
        </p:blipFill>
        <p:spPr bwMode="auto">
          <a:xfrm>
            <a:off x="5752245" y="1066800"/>
            <a:ext cx="3391755" cy="5098264"/>
          </a:xfrm>
          <a:prstGeom prst="rect">
            <a:avLst/>
          </a:prstGeom>
          <a:noFill/>
        </p:spPr>
      </p:pic>
      <p:pic>
        <p:nvPicPr>
          <p:cNvPr id="65540" name="Picture 4" descr="Concrete&#10;Earth&#10;Glass&#10;None None&#10;Insulation&#10;Concrete&#10;block&#10;Same as&#10;plan view&#10;Same as&#10;plan view&#10;Same as&#10;section&#10;Insulation Lo..."/>
          <p:cNvPicPr>
            <a:picLocks noChangeAspect="1" noChangeArrowheads="1"/>
          </p:cNvPicPr>
          <p:nvPr/>
        </p:nvPicPr>
        <p:blipFill>
          <a:blip r:embed="rId3" cstate="print"/>
          <a:srcRect/>
          <a:stretch>
            <a:fillRect/>
          </a:stretch>
        </p:blipFill>
        <p:spPr bwMode="auto">
          <a:xfrm>
            <a:off x="381000" y="1501427"/>
            <a:ext cx="5486400" cy="3603973"/>
          </a:xfrm>
          <a:prstGeom prst="rect">
            <a:avLst/>
          </a:prstGeom>
          <a:noFill/>
        </p:spPr>
      </p:pic>
      <p:pic>
        <p:nvPicPr>
          <p:cNvPr id="6" name="Picture 4" descr="Cut RubbleCut RubbleRubble&#10;Common Face or common&#10;Siding Panel Framing Finish&#10;Face&#10;Floor areas&#10;left blank&#10;Wood&#10;Material Pla..."/>
          <p:cNvPicPr>
            <a:picLocks noChangeAspect="1" noChangeArrowheads="1"/>
          </p:cNvPicPr>
          <p:nvPr/>
        </p:nvPicPr>
        <p:blipFill>
          <a:blip r:embed="rId4" cstate="print"/>
          <a:srcRect r="5734" b="79245"/>
          <a:stretch>
            <a:fillRect/>
          </a:stretch>
        </p:blipFill>
        <p:spPr bwMode="auto">
          <a:xfrm>
            <a:off x="381000" y="1143000"/>
            <a:ext cx="5181600" cy="838200"/>
          </a:xfrm>
          <a:prstGeom prst="rect">
            <a:avLst/>
          </a:prstGeom>
          <a:noFill/>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lans details.png"/>
          <p:cNvPicPr>
            <a:picLocks noGrp="1" noChangeAspect="1"/>
          </p:cNvPicPr>
          <p:nvPr>
            <p:ph idx="1"/>
          </p:nvPr>
        </p:nvPicPr>
        <p:blipFill>
          <a:blip r:embed="rId2" cstate="print"/>
          <a:stretch>
            <a:fillRect/>
          </a:stretch>
        </p:blipFill>
        <p:spPr>
          <a:xfrm rot="5400000">
            <a:off x="2884282" y="87518"/>
            <a:ext cx="4594636" cy="7162800"/>
          </a:xfrm>
        </p:spPr>
      </p:pic>
      <p:sp>
        <p:nvSpPr>
          <p:cNvPr id="3" name="Title 2"/>
          <p:cNvSpPr>
            <a:spLocks noGrp="1"/>
          </p:cNvSpPr>
          <p:nvPr>
            <p:ph type="title"/>
          </p:nvPr>
        </p:nvSpPr>
        <p:spPr/>
        <p:txBody>
          <a:bodyPr>
            <a:normAutofit fontScale="90000"/>
          </a:bodyPr>
          <a:lstStyle/>
          <a:p>
            <a:r>
              <a:rPr lang="en-GB" dirty="0" smtClean="0"/>
              <a:t>Typical elevations and </a:t>
            </a:r>
            <a:r>
              <a:rPr lang="en-GB" dirty="0"/>
              <a:t>plans: Orthographic projection</a:t>
            </a:r>
            <a:endParaRPr lang="en-GB"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Typical elevations and plans: Orthographic projection</a:t>
            </a:r>
            <a:endParaRPr lang="en-GB" dirty="0"/>
          </a:p>
        </p:txBody>
      </p:sp>
      <p:pic>
        <p:nvPicPr>
          <p:cNvPr id="1026" name="Picture 2" descr="F:\Surveying 19-09-2015\surveying existing building presentation notes\elevation of building.bmp"/>
          <p:cNvPicPr>
            <a:picLocks noChangeAspect="1" noChangeArrowheads="1"/>
          </p:cNvPicPr>
          <p:nvPr/>
        </p:nvPicPr>
        <p:blipFill>
          <a:blip r:embed="rId2" cstate="print"/>
          <a:srcRect t="11323"/>
          <a:stretch>
            <a:fillRect/>
          </a:stretch>
        </p:blipFill>
        <p:spPr bwMode="auto">
          <a:xfrm>
            <a:off x="216849" y="1600200"/>
            <a:ext cx="8710301" cy="3885282"/>
          </a:xfrm>
          <a:prstGeom prst="rect">
            <a:avLst/>
          </a:prstGeom>
          <a:noFill/>
        </p:spPr>
      </p:pic>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erspective view.png"/>
          <p:cNvPicPr>
            <a:picLocks noGrp="1" noChangeAspect="1"/>
          </p:cNvPicPr>
          <p:nvPr>
            <p:ph idx="1"/>
          </p:nvPr>
        </p:nvPicPr>
        <p:blipFill>
          <a:blip r:embed="rId2" cstate="print"/>
          <a:stretch>
            <a:fillRect/>
          </a:stretch>
        </p:blipFill>
        <p:spPr>
          <a:xfrm rot="5400000">
            <a:off x="2329748" y="261052"/>
            <a:ext cx="4461703" cy="7139999"/>
          </a:xfrm>
        </p:spPr>
      </p:pic>
      <p:sp>
        <p:nvSpPr>
          <p:cNvPr id="3" name="Title 2"/>
          <p:cNvSpPr>
            <a:spLocks noGrp="1"/>
          </p:cNvSpPr>
          <p:nvPr>
            <p:ph type="title"/>
          </p:nvPr>
        </p:nvSpPr>
        <p:spPr/>
        <p:txBody>
          <a:bodyPr/>
          <a:lstStyle/>
          <a:p>
            <a:r>
              <a:rPr lang="en-GB" dirty="0" smtClean="0"/>
              <a:t>Perspective view</a:t>
            </a:r>
            <a:endParaRPr lang="en-GB" dirty="0"/>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ssometric view.png"/>
          <p:cNvPicPr>
            <a:picLocks noGrp="1" noChangeAspect="1"/>
          </p:cNvPicPr>
          <p:nvPr>
            <p:ph idx="1"/>
          </p:nvPr>
        </p:nvPicPr>
        <p:blipFill>
          <a:blip r:embed="rId2" cstate="print"/>
          <a:stretch>
            <a:fillRect/>
          </a:stretch>
        </p:blipFill>
        <p:spPr>
          <a:xfrm>
            <a:off x="2133600" y="762000"/>
            <a:ext cx="6288677" cy="5492958"/>
          </a:xfrm>
        </p:spPr>
      </p:pic>
      <p:sp>
        <p:nvSpPr>
          <p:cNvPr id="3" name="Title 2"/>
          <p:cNvSpPr>
            <a:spLocks noGrp="1"/>
          </p:cNvSpPr>
          <p:nvPr>
            <p:ph type="title"/>
          </p:nvPr>
        </p:nvSpPr>
        <p:spPr/>
        <p:txBody>
          <a:bodyPr>
            <a:normAutofit fontScale="90000"/>
          </a:bodyPr>
          <a:lstStyle/>
          <a:p>
            <a:r>
              <a:rPr lang="en-GB" dirty="0" smtClean="0"/>
              <a:t>Isometric view</a:t>
            </a:r>
            <a:br>
              <a:rPr lang="en-GB" dirty="0" smtClean="0"/>
            </a:br>
            <a:endParaRPr lang="en-GB" dirty="0"/>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ection through property.bmp"/>
          <p:cNvPicPr>
            <a:picLocks noChangeAspect="1"/>
          </p:cNvPicPr>
          <p:nvPr/>
        </p:nvPicPr>
        <p:blipFill>
          <a:blip r:embed="rId2" cstate="print"/>
          <a:stretch>
            <a:fillRect/>
          </a:stretch>
        </p:blipFill>
        <p:spPr>
          <a:xfrm>
            <a:off x="4800600" y="1447800"/>
            <a:ext cx="3717368" cy="4525963"/>
          </a:xfrm>
          <a:prstGeom prst="rect">
            <a:avLst/>
          </a:prstGeom>
        </p:spPr>
      </p:pic>
      <p:sp>
        <p:nvSpPr>
          <p:cNvPr id="2" name="Content Placeholder 1"/>
          <p:cNvSpPr>
            <a:spLocks noGrp="1"/>
          </p:cNvSpPr>
          <p:nvPr>
            <p:ph idx="1"/>
          </p:nvPr>
        </p:nvSpPr>
        <p:spPr/>
        <p:txBody>
          <a:bodyPr>
            <a:normAutofit/>
          </a:bodyPr>
          <a:lstStyle/>
          <a:p>
            <a:r>
              <a:rPr lang="en-GB" sz="2000" dirty="0" smtClean="0">
                <a:latin typeface="Times New Roman" pitchFamily="18" charset="0"/>
                <a:cs typeface="Times New Roman" pitchFamily="18" charset="0"/>
              </a:rPr>
              <a:t>Details include;</a:t>
            </a:r>
          </a:p>
          <a:p>
            <a:pPr lvl="1"/>
            <a:r>
              <a:rPr lang="en-GB" sz="2000" dirty="0" smtClean="0">
                <a:latin typeface="Times New Roman" pitchFamily="18" charset="0"/>
                <a:cs typeface="Times New Roman" pitchFamily="18" charset="0"/>
              </a:rPr>
              <a:t>Construction materials</a:t>
            </a:r>
          </a:p>
          <a:p>
            <a:pPr lvl="1"/>
            <a:r>
              <a:rPr lang="en-GB" sz="2000" dirty="0" smtClean="0">
                <a:latin typeface="Times New Roman" pitchFamily="18" charset="0"/>
                <a:cs typeface="Times New Roman" pitchFamily="18" charset="0"/>
              </a:rPr>
              <a:t>Load and none-load bearing walls</a:t>
            </a:r>
          </a:p>
          <a:p>
            <a:pPr lvl="1"/>
            <a:r>
              <a:rPr lang="en-GB" sz="2000" dirty="0" smtClean="0">
                <a:latin typeface="Times New Roman" pitchFamily="18" charset="0"/>
                <a:cs typeface="Times New Roman" pitchFamily="18" charset="0"/>
              </a:rPr>
              <a:t>Roof details</a:t>
            </a:r>
          </a:p>
          <a:p>
            <a:pPr lvl="1"/>
            <a:r>
              <a:rPr lang="en-GB" sz="2000" dirty="0" smtClean="0">
                <a:latin typeface="Times New Roman" pitchFamily="18" charset="0"/>
                <a:cs typeface="Times New Roman" pitchFamily="18" charset="0"/>
              </a:rPr>
              <a:t>Stairs, stairwells and headroom</a:t>
            </a:r>
          </a:p>
          <a:p>
            <a:pPr lvl="1"/>
            <a:r>
              <a:rPr lang="en-GB" sz="2000" dirty="0" smtClean="0">
                <a:latin typeface="Times New Roman" pitchFamily="18" charset="0"/>
                <a:cs typeface="Times New Roman" pitchFamily="18" charset="0"/>
              </a:rPr>
              <a:t>Floor details</a:t>
            </a:r>
          </a:p>
          <a:p>
            <a:pPr lvl="1"/>
            <a:endParaRPr lang="en-GB" sz="2000" dirty="0">
              <a:latin typeface="Times New Roman" pitchFamily="18" charset="0"/>
              <a:cs typeface="Times New Roman" pitchFamily="18" charset="0"/>
            </a:endParaRPr>
          </a:p>
        </p:txBody>
      </p:sp>
      <p:sp>
        <p:nvSpPr>
          <p:cNvPr id="3" name="Title 2"/>
          <p:cNvSpPr>
            <a:spLocks noGrp="1"/>
          </p:cNvSpPr>
          <p:nvPr>
            <p:ph type="title"/>
          </p:nvPr>
        </p:nvSpPr>
        <p:spPr/>
        <p:txBody>
          <a:bodyPr/>
          <a:lstStyle/>
          <a:p>
            <a:r>
              <a:rPr lang="en-GB" dirty="0" smtClean="0"/>
              <a:t>Typical section through</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1324</TotalTime>
  <Words>3316</Words>
  <Application>Microsoft Office PowerPoint</Application>
  <PresentationFormat>On-screen Show (4:3)</PresentationFormat>
  <Paragraphs>386</Paragraphs>
  <Slides>68</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68</vt:i4>
      </vt:variant>
    </vt:vector>
  </HeadingPairs>
  <TitlesOfParts>
    <vt:vector size="77" baseType="lpstr">
      <vt:lpstr>Arial</vt:lpstr>
      <vt:lpstr>Calibri</vt:lpstr>
      <vt:lpstr>Lucida Sans Unicode</vt:lpstr>
      <vt:lpstr>Sakkal Majalla</vt:lpstr>
      <vt:lpstr>Times New Roman</vt:lpstr>
      <vt:lpstr>Verdana</vt:lpstr>
      <vt:lpstr>Wingdings 2</vt:lpstr>
      <vt:lpstr>Wingdings 3</vt:lpstr>
      <vt:lpstr>Concourse</vt:lpstr>
      <vt:lpstr>Surveying and measuring existing buildings</vt:lpstr>
      <vt:lpstr>Basic equipment for building surveys </vt:lpstr>
      <vt:lpstr>Tapes used in Surveying: </vt:lpstr>
      <vt:lpstr>Tapes used in Surveying:</vt:lpstr>
      <vt:lpstr>Linear Measurement Using Lasers </vt:lpstr>
      <vt:lpstr>Common Errors in Taping</vt:lpstr>
      <vt:lpstr>Systematic Errors in Taping </vt:lpstr>
      <vt:lpstr>Basic equipment for larger  and external surveys </vt:lpstr>
      <vt:lpstr>Elementary Land Surveys</vt:lpstr>
      <vt:lpstr>Control Framework</vt:lpstr>
      <vt:lpstr>Measurement from control lines</vt:lpstr>
      <vt:lpstr>Control Framework</vt:lpstr>
      <vt:lpstr>offsetting</vt:lpstr>
      <vt:lpstr>Radiation or Polar Co-ordinates</vt:lpstr>
      <vt:lpstr>Triangulation</vt:lpstr>
      <vt:lpstr>Trilateration</vt:lpstr>
      <vt:lpstr>Height Measurement</vt:lpstr>
      <vt:lpstr>Example :- given a staff reading of 1.5m, L = 15m and angle of 71.5º calculate the height between the ground and top of the steeple </vt:lpstr>
      <vt:lpstr>Example 1 :- given a staff reading of 1.2m, L = 25m and angle of 45º calculate the height between the ground and top of the steeple </vt:lpstr>
      <vt:lpstr>Example 2; Calculate dormer height above datum </vt:lpstr>
      <vt:lpstr>Level of Detail for External Surveys </vt:lpstr>
      <vt:lpstr>Symbols</vt:lpstr>
      <vt:lpstr>Symbols</vt:lpstr>
      <vt:lpstr>Building surveys; Survey document preliminaries </vt:lpstr>
      <vt:lpstr>PowerPoint Presentation</vt:lpstr>
      <vt:lpstr>Level of detail for roofs</vt:lpstr>
      <vt:lpstr>Level of details for  walls</vt:lpstr>
      <vt:lpstr>Level of detail for floors</vt:lpstr>
      <vt:lpstr>Level of detail for Drain surveys</vt:lpstr>
      <vt:lpstr>Working arrangements</vt:lpstr>
      <vt:lpstr>Surveying procedure</vt:lpstr>
      <vt:lpstr>Surveying procedure; Example of ground floor sketch on two sheets</vt:lpstr>
      <vt:lpstr>Surveying procedure</vt:lpstr>
      <vt:lpstr>Surveying procedure</vt:lpstr>
      <vt:lpstr>Measuring internal detail</vt:lpstr>
      <vt:lpstr>Sketch Drawings </vt:lpstr>
      <vt:lpstr>Diagonal checks</vt:lpstr>
      <vt:lpstr>Detailed measurements</vt:lpstr>
      <vt:lpstr>Internal Elevations</vt:lpstr>
      <vt:lpstr>Additional Detail</vt:lpstr>
      <vt:lpstr>Measuring bay and meandering walls</vt:lpstr>
      <vt:lpstr>Segmental arch details</vt:lpstr>
      <vt:lpstr>Gothic arch details</vt:lpstr>
      <vt:lpstr>Measuring tracery and entasis</vt:lpstr>
      <vt:lpstr>Measuring mouldings</vt:lpstr>
      <vt:lpstr>Section through sketch</vt:lpstr>
      <vt:lpstr>Roof Detail sketch</vt:lpstr>
      <vt:lpstr>Stairway detail sketches</vt:lpstr>
      <vt:lpstr>Stairway detail sketches</vt:lpstr>
      <vt:lpstr>Stairway detail sketches</vt:lpstr>
      <vt:lpstr>Measuring externally</vt:lpstr>
      <vt:lpstr>Tie External and internal features</vt:lpstr>
      <vt:lpstr>External detail sketches</vt:lpstr>
      <vt:lpstr>Producing Drawings</vt:lpstr>
      <vt:lpstr>Building plans</vt:lpstr>
      <vt:lpstr>Building plans have:</vt:lpstr>
      <vt:lpstr>PowerPoint Presentation</vt:lpstr>
      <vt:lpstr>PowerPoint Presentation</vt:lpstr>
      <vt:lpstr>Plotting and presentation</vt:lpstr>
      <vt:lpstr>Hatchings and symbols</vt:lpstr>
      <vt:lpstr>Hatchings and symbols</vt:lpstr>
      <vt:lpstr>Hatchings and symbols</vt:lpstr>
      <vt:lpstr>Hatchings and symbols</vt:lpstr>
      <vt:lpstr>Typical elevations and plans: Orthographic projection</vt:lpstr>
      <vt:lpstr>Typical elevations and plans: Orthographic projection</vt:lpstr>
      <vt:lpstr>Perspective view</vt:lpstr>
      <vt:lpstr>Isometric view </vt:lpstr>
      <vt:lpstr>Typical section through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Majella</dc:creator>
  <cp:lastModifiedBy>Tony Thomas</cp:lastModifiedBy>
  <cp:revision>127</cp:revision>
  <dcterms:created xsi:type="dcterms:W3CDTF">2006-08-16T00:00:00Z</dcterms:created>
  <dcterms:modified xsi:type="dcterms:W3CDTF">2016-01-13T07:57:32Z</dcterms:modified>
</cp:coreProperties>
</file>