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9" r:id="rId8"/>
    <p:sldId id="262" r:id="rId9"/>
    <p:sldId id="263" r:id="rId10"/>
    <p:sldId id="264" r:id="rId11"/>
    <p:sldId id="267" r:id="rId12"/>
    <p:sldId id="265" r:id="rId13"/>
    <p:sldId id="268" r:id="rId14"/>
    <p:sldId id="266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C92880-6336-48C9-8019-B8F976E7A26E}" v="100" dt="2026-07-18T12:26:10.3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D5B28F-37F3-4B53-A9BE-3B5C0B8D7C9B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61259C71-D7FD-4D39-911F-2C1F28260F1C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Microvascular Complications</a:t>
          </a:r>
        </a:p>
      </dgm:t>
    </dgm:pt>
    <dgm:pt modelId="{D2256A66-AAAA-4FF9-96A3-4002AC7DCF9C}" type="parTrans" cxnId="{56430981-D95C-4703-9647-E276C43A4FF4}">
      <dgm:prSet/>
      <dgm:spPr/>
      <dgm:t>
        <a:bodyPr/>
        <a:lstStyle/>
        <a:p>
          <a:endParaRPr lang="en-GB"/>
        </a:p>
      </dgm:t>
    </dgm:pt>
    <dgm:pt modelId="{CD416381-AEEA-4212-963A-906AC11CF791}" type="sibTrans" cxnId="{56430981-D95C-4703-9647-E276C43A4FF4}">
      <dgm:prSet/>
      <dgm:spPr/>
      <dgm:t>
        <a:bodyPr/>
        <a:lstStyle/>
        <a:p>
          <a:endParaRPr lang="en-GB"/>
        </a:p>
      </dgm:t>
    </dgm:pt>
    <dgm:pt modelId="{46080EB1-ACB9-4236-B7F3-5522167DD99E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Diabetic retinopathy – damage to retina, increasing the risk of vision loss</a:t>
          </a:r>
        </a:p>
      </dgm:t>
    </dgm:pt>
    <dgm:pt modelId="{D55DFABF-8A4E-4769-9E31-4D20EEB0F664}" type="parTrans" cxnId="{D051FAE9-CDA9-4A5F-A81C-994D6124BEFC}">
      <dgm:prSet/>
      <dgm:spPr/>
      <dgm:t>
        <a:bodyPr/>
        <a:lstStyle/>
        <a:p>
          <a:endParaRPr lang="en-GB"/>
        </a:p>
      </dgm:t>
    </dgm:pt>
    <dgm:pt modelId="{9EEF9FE7-D08A-464B-B7DA-D0A200DFE31C}" type="sibTrans" cxnId="{D051FAE9-CDA9-4A5F-A81C-994D6124BEFC}">
      <dgm:prSet/>
      <dgm:spPr/>
      <dgm:t>
        <a:bodyPr/>
        <a:lstStyle/>
        <a:p>
          <a:endParaRPr lang="en-GB"/>
        </a:p>
      </dgm:t>
    </dgm:pt>
    <dgm:pt modelId="{7506A1A3-DC3B-42DD-97A4-811189EFFF4D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Diabetic nephropathy – kidney damage that can lead to chronic kidney disease</a:t>
          </a:r>
        </a:p>
      </dgm:t>
    </dgm:pt>
    <dgm:pt modelId="{217F0700-E1BD-408D-A910-4598E930512B}" type="parTrans" cxnId="{5D2F3953-E0DC-4870-BC64-AA6EF53619AC}">
      <dgm:prSet/>
      <dgm:spPr/>
      <dgm:t>
        <a:bodyPr/>
        <a:lstStyle/>
        <a:p>
          <a:endParaRPr lang="en-GB"/>
        </a:p>
      </dgm:t>
    </dgm:pt>
    <dgm:pt modelId="{24F9CBA4-1DB9-48BF-BE52-BF811F05BF90}" type="sibTrans" cxnId="{5D2F3953-E0DC-4870-BC64-AA6EF53619AC}">
      <dgm:prSet/>
      <dgm:spPr/>
      <dgm:t>
        <a:bodyPr/>
        <a:lstStyle/>
        <a:p>
          <a:endParaRPr lang="en-GB"/>
        </a:p>
      </dgm:t>
    </dgm:pt>
    <dgm:pt modelId="{085F6368-DE4B-473A-97BC-38C3236822F1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Macrovascular Complications</a:t>
          </a:r>
        </a:p>
      </dgm:t>
    </dgm:pt>
    <dgm:pt modelId="{3593C14F-C3B0-4F4B-B8FD-B3FE3E309878}" type="parTrans" cxnId="{6ED7FB06-4741-46E9-BDD3-2FED2EECB06E}">
      <dgm:prSet/>
      <dgm:spPr/>
      <dgm:t>
        <a:bodyPr/>
        <a:lstStyle/>
        <a:p>
          <a:endParaRPr lang="en-GB"/>
        </a:p>
      </dgm:t>
    </dgm:pt>
    <dgm:pt modelId="{67EFDD8F-0338-418D-813F-F0593C31B674}" type="sibTrans" cxnId="{6ED7FB06-4741-46E9-BDD3-2FED2EECB06E}">
      <dgm:prSet/>
      <dgm:spPr/>
      <dgm:t>
        <a:bodyPr/>
        <a:lstStyle/>
        <a:p>
          <a:endParaRPr lang="en-GB"/>
        </a:p>
      </dgm:t>
    </dgm:pt>
    <dgm:pt modelId="{9732140E-7191-4AF2-8C71-F1F1AC348D42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Cardiovascular disease – increased risk of heart attack and heart failure</a:t>
          </a:r>
        </a:p>
      </dgm:t>
    </dgm:pt>
    <dgm:pt modelId="{D94D5A01-F3E6-41BC-8C1F-C3B220A0A4BD}" type="parTrans" cxnId="{6AC3E405-66F2-4836-9FF8-EEA716990C61}">
      <dgm:prSet/>
      <dgm:spPr/>
      <dgm:t>
        <a:bodyPr/>
        <a:lstStyle/>
        <a:p>
          <a:endParaRPr lang="en-GB"/>
        </a:p>
      </dgm:t>
    </dgm:pt>
    <dgm:pt modelId="{D7EBCEEA-E162-4987-AD3D-C2E8F0FF856A}" type="sibTrans" cxnId="{6AC3E405-66F2-4836-9FF8-EEA716990C61}">
      <dgm:prSet/>
      <dgm:spPr/>
      <dgm:t>
        <a:bodyPr/>
        <a:lstStyle/>
        <a:p>
          <a:endParaRPr lang="en-GB"/>
        </a:p>
      </dgm:t>
    </dgm:pt>
    <dgm:pt modelId="{771E337C-A5E9-4613-8B98-30243F69A9D6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Peripheral arterial disease – reduced blood glow to the legs, increasing the risk of ulcers and amputation (</a:t>
          </a:r>
          <a:r>
            <a:rPr lang="en-GB" dirty="0" err="1"/>
            <a:t>NICEb</a:t>
          </a:r>
          <a:r>
            <a:rPr lang="en-GB" dirty="0"/>
            <a:t>, 2024)</a:t>
          </a:r>
        </a:p>
      </dgm:t>
    </dgm:pt>
    <dgm:pt modelId="{F9BEB920-4AA1-4EAB-8D4E-DCA3350F11C4}" type="parTrans" cxnId="{E1D85664-9C6B-445E-8D8F-2D637216F9C9}">
      <dgm:prSet/>
      <dgm:spPr/>
      <dgm:t>
        <a:bodyPr/>
        <a:lstStyle/>
        <a:p>
          <a:endParaRPr lang="en-GB"/>
        </a:p>
      </dgm:t>
    </dgm:pt>
    <dgm:pt modelId="{563108D8-258C-49C8-B31E-45932513C670}" type="sibTrans" cxnId="{E1D85664-9C6B-445E-8D8F-2D637216F9C9}">
      <dgm:prSet/>
      <dgm:spPr/>
      <dgm:t>
        <a:bodyPr/>
        <a:lstStyle/>
        <a:p>
          <a:endParaRPr lang="en-GB"/>
        </a:p>
      </dgm:t>
    </dgm:pt>
    <dgm:pt modelId="{4C040DD7-0B4C-4440-858E-A57296B0A2CA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Foor Hannah</a:t>
          </a:r>
        </a:p>
      </dgm:t>
    </dgm:pt>
    <dgm:pt modelId="{C91AFB65-CB9F-48F8-B1E3-DF0A58E723D1}" type="parTrans" cxnId="{8F23DFB5-9935-4A06-998D-61C8B53511A5}">
      <dgm:prSet/>
      <dgm:spPr/>
      <dgm:t>
        <a:bodyPr/>
        <a:lstStyle/>
        <a:p>
          <a:endParaRPr lang="en-GB"/>
        </a:p>
      </dgm:t>
    </dgm:pt>
    <dgm:pt modelId="{E4CA1C0B-9A2C-4A37-80A2-F7C1A9D5E76C}" type="sibTrans" cxnId="{8F23DFB5-9935-4A06-998D-61C8B53511A5}">
      <dgm:prSet/>
      <dgm:spPr/>
      <dgm:t>
        <a:bodyPr/>
        <a:lstStyle/>
        <a:p>
          <a:endParaRPr lang="en-GB"/>
        </a:p>
      </dgm:t>
    </dgm:pt>
    <dgm:pt modelId="{4B496E90-12A9-4854-AE09-174D559D735F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Obesity, hypertension, smoking and sedentary lifestyle further increase her risk of developing these complications</a:t>
          </a:r>
        </a:p>
      </dgm:t>
    </dgm:pt>
    <dgm:pt modelId="{DE09F8C4-9AC9-426C-B897-65A61CF551CE}" type="parTrans" cxnId="{3416CDB6-B1F4-4C67-A373-4E17683D141C}">
      <dgm:prSet/>
      <dgm:spPr/>
      <dgm:t>
        <a:bodyPr/>
        <a:lstStyle/>
        <a:p>
          <a:endParaRPr lang="en-GB"/>
        </a:p>
      </dgm:t>
    </dgm:pt>
    <dgm:pt modelId="{9A727060-D0D2-4624-99E6-7D03007A7257}" type="sibTrans" cxnId="{3416CDB6-B1F4-4C67-A373-4E17683D141C}">
      <dgm:prSet/>
      <dgm:spPr/>
      <dgm:t>
        <a:bodyPr/>
        <a:lstStyle/>
        <a:p>
          <a:endParaRPr lang="en-GB"/>
        </a:p>
      </dgm:t>
    </dgm:pt>
    <dgm:pt modelId="{836D6727-AEEE-4BFC-8AF2-7991B8B8E00E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Good glycaemic control, smoking cessation and regular monitoring can significantly reduce these risks</a:t>
          </a:r>
        </a:p>
      </dgm:t>
    </dgm:pt>
    <dgm:pt modelId="{DE0E8D35-6605-491F-9CA3-B98C96A48B31}" type="parTrans" cxnId="{872CF60A-5F75-4659-B283-017B8573BA06}">
      <dgm:prSet/>
      <dgm:spPr/>
      <dgm:t>
        <a:bodyPr/>
        <a:lstStyle/>
        <a:p>
          <a:endParaRPr lang="en-GB"/>
        </a:p>
      </dgm:t>
    </dgm:pt>
    <dgm:pt modelId="{8AA7A89E-B1D5-44D5-9B29-C2C6E3B1A2EB}" type="sibTrans" cxnId="{872CF60A-5F75-4659-B283-017B8573BA06}">
      <dgm:prSet/>
      <dgm:spPr/>
      <dgm:t>
        <a:bodyPr/>
        <a:lstStyle/>
        <a:p>
          <a:endParaRPr lang="en-GB"/>
        </a:p>
      </dgm:t>
    </dgm:pt>
    <dgm:pt modelId="{BB835F27-E8C6-4AE9-8F33-29EE05AA2F93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Diabetic neuropathy – nerve damage causing pain, numbness and reduced sensation, particularly in the feet (NHS, 2021)</a:t>
          </a:r>
        </a:p>
      </dgm:t>
    </dgm:pt>
    <dgm:pt modelId="{F9346C10-FF7E-40C6-8439-ABAE00D659E1}" type="parTrans" cxnId="{6E11FE3F-3681-412C-A773-71A4D936467D}">
      <dgm:prSet/>
      <dgm:spPr/>
    </dgm:pt>
    <dgm:pt modelId="{22D50DE0-9AD7-42A9-B58F-6AD736DE867A}" type="sibTrans" cxnId="{6E11FE3F-3681-412C-A773-71A4D936467D}">
      <dgm:prSet/>
      <dgm:spPr/>
    </dgm:pt>
    <dgm:pt modelId="{DEE10286-C7DC-45BE-A862-01D8831BEF7E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 Stroke – higher risk due to damage to blood vessels</a:t>
          </a:r>
        </a:p>
      </dgm:t>
    </dgm:pt>
    <dgm:pt modelId="{E4EA605E-DC91-4E01-9813-E943262417FF}" type="parTrans" cxnId="{FEE69506-D31A-4A93-8931-405ED6602EFA}">
      <dgm:prSet/>
      <dgm:spPr/>
    </dgm:pt>
    <dgm:pt modelId="{06346B44-2308-447B-97FA-57546FF35676}" type="sibTrans" cxnId="{FEE69506-D31A-4A93-8931-405ED6602EFA}">
      <dgm:prSet/>
      <dgm:spPr/>
    </dgm:pt>
    <dgm:pt modelId="{82BF5756-3B0A-46B6-B2D0-08BA33F90FF9}" type="pres">
      <dgm:prSet presAssocID="{9ED5B28F-37F3-4B53-A9BE-3B5C0B8D7C9B}" presName="root" presStyleCnt="0">
        <dgm:presLayoutVars>
          <dgm:dir/>
          <dgm:resizeHandles val="exact"/>
        </dgm:presLayoutVars>
      </dgm:prSet>
      <dgm:spPr/>
    </dgm:pt>
    <dgm:pt modelId="{2868789C-8117-460D-BA70-616B32228D68}" type="pres">
      <dgm:prSet presAssocID="{61259C71-D7FD-4D39-911F-2C1F28260F1C}" presName="compNode" presStyleCnt="0"/>
      <dgm:spPr/>
    </dgm:pt>
    <dgm:pt modelId="{313E2290-EB4A-472C-9765-179E0FCDE0C9}" type="pres">
      <dgm:prSet presAssocID="{61259C71-D7FD-4D39-911F-2C1F28260F1C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DFB7E2F3-7D4A-4645-9562-F28D2A16F193}" type="pres">
      <dgm:prSet presAssocID="{61259C71-D7FD-4D39-911F-2C1F28260F1C}" presName="iconSpace" presStyleCnt="0"/>
      <dgm:spPr/>
    </dgm:pt>
    <dgm:pt modelId="{65698C4D-559A-4590-8DC7-22DB30559738}" type="pres">
      <dgm:prSet presAssocID="{61259C71-D7FD-4D39-911F-2C1F28260F1C}" presName="parTx" presStyleLbl="revTx" presStyleIdx="0" presStyleCnt="6">
        <dgm:presLayoutVars>
          <dgm:chMax val="0"/>
          <dgm:chPref val="0"/>
        </dgm:presLayoutVars>
      </dgm:prSet>
      <dgm:spPr/>
    </dgm:pt>
    <dgm:pt modelId="{3FBD8A0B-7512-4FE7-B94A-6A0D39B79DE2}" type="pres">
      <dgm:prSet presAssocID="{61259C71-D7FD-4D39-911F-2C1F28260F1C}" presName="txSpace" presStyleCnt="0"/>
      <dgm:spPr/>
    </dgm:pt>
    <dgm:pt modelId="{6240827E-8422-4D22-B5D0-F47054FD709F}" type="pres">
      <dgm:prSet presAssocID="{61259C71-D7FD-4D39-911F-2C1F28260F1C}" presName="desTx" presStyleLbl="revTx" presStyleIdx="1" presStyleCnt="6">
        <dgm:presLayoutVars/>
      </dgm:prSet>
      <dgm:spPr/>
    </dgm:pt>
    <dgm:pt modelId="{A83DAD70-30A8-4D63-ADF9-ED03282D4C79}" type="pres">
      <dgm:prSet presAssocID="{CD416381-AEEA-4212-963A-906AC11CF791}" presName="sibTrans" presStyleCnt="0"/>
      <dgm:spPr/>
    </dgm:pt>
    <dgm:pt modelId="{C9200C75-D4A0-4642-8A6B-683E1567C8CD}" type="pres">
      <dgm:prSet presAssocID="{085F6368-DE4B-473A-97BC-38C3236822F1}" presName="compNode" presStyleCnt="0"/>
      <dgm:spPr/>
    </dgm:pt>
    <dgm:pt modelId="{1BF00B19-4DEA-42D2-B962-1039CDCB05ED}" type="pres">
      <dgm:prSet presAssocID="{085F6368-DE4B-473A-97BC-38C3236822F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0B12BDF9-3117-463F-A016-4F6D40582973}" type="pres">
      <dgm:prSet presAssocID="{085F6368-DE4B-473A-97BC-38C3236822F1}" presName="iconSpace" presStyleCnt="0"/>
      <dgm:spPr/>
    </dgm:pt>
    <dgm:pt modelId="{6B276374-13BF-46D2-8691-B611B2F27540}" type="pres">
      <dgm:prSet presAssocID="{085F6368-DE4B-473A-97BC-38C3236822F1}" presName="parTx" presStyleLbl="revTx" presStyleIdx="2" presStyleCnt="6">
        <dgm:presLayoutVars>
          <dgm:chMax val="0"/>
          <dgm:chPref val="0"/>
        </dgm:presLayoutVars>
      </dgm:prSet>
      <dgm:spPr/>
    </dgm:pt>
    <dgm:pt modelId="{BC645197-9282-47FC-846C-48642BDD3D49}" type="pres">
      <dgm:prSet presAssocID="{085F6368-DE4B-473A-97BC-38C3236822F1}" presName="txSpace" presStyleCnt="0"/>
      <dgm:spPr/>
    </dgm:pt>
    <dgm:pt modelId="{5D0A31A0-657E-4087-80F4-750B73B769E8}" type="pres">
      <dgm:prSet presAssocID="{085F6368-DE4B-473A-97BC-38C3236822F1}" presName="desTx" presStyleLbl="revTx" presStyleIdx="3" presStyleCnt="6">
        <dgm:presLayoutVars/>
      </dgm:prSet>
      <dgm:spPr/>
    </dgm:pt>
    <dgm:pt modelId="{24F0C944-DDF6-40B0-90FF-4CA395EED92A}" type="pres">
      <dgm:prSet presAssocID="{67EFDD8F-0338-418D-813F-F0593C31B674}" presName="sibTrans" presStyleCnt="0"/>
      <dgm:spPr/>
    </dgm:pt>
    <dgm:pt modelId="{67507C70-E12C-4012-8A09-9BAC954447F0}" type="pres">
      <dgm:prSet presAssocID="{4C040DD7-0B4C-4440-858E-A57296B0A2CA}" presName="compNode" presStyleCnt="0"/>
      <dgm:spPr/>
    </dgm:pt>
    <dgm:pt modelId="{6E404867-CED0-46A2-8B51-AAC2096EE08E}" type="pres">
      <dgm:prSet presAssocID="{4C040DD7-0B4C-4440-858E-A57296B0A2C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CDBB5305-0E9E-4CBB-8E28-4F548F50E371}" type="pres">
      <dgm:prSet presAssocID="{4C040DD7-0B4C-4440-858E-A57296B0A2CA}" presName="iconSpace" presStyleCnt="0"/>
      <dgm:spPr/>
    </dgm:pt>
    <dgm:pt modelId="{8BB532AF-8856-462E-BE06-DF4B21DDE741}" type="pres">
      <dgm:prSet presAssocID="{4C040DD7-0B4C-4440-858E-A57296B0A2CA}" presName="parTx" presStyleLbl="revTx" presStyleIdx="4" presStyleCnt="6">
        <dgm:presLayoutVars>
          <dgm:chMax val="0"/>
          <dgm:chPref val="0"/>
        </dgm:presLayoutVars>
      </dgm:prSet>
      <dgm:spPr/>
    </dgm:pt>
    <dgm:pt modelId="{3C07143C-0FA8-4085-A5EA-6C34768F28CF}" type="pres">
      <dgm:prSet presAssocID="{4C040DD7-0B4C-4440-858E-A57296B0A2CA}" presName="txSpace" presStyleCnt="0"/>
      <dgm:spPr/>
    </dgm:pt>
    <dgm:pt modelId="{58511189-B181-4216-AF33-02198A37447A}" type="pres">
      <dgm:prSet presAssocID="{4C040DD7-0B4C-4440-858E-A57296B0A2CA}" presName="desTx" presStyleLbl="revTx" presStyleIdx="5" presStyleCnt="6">
        <dgm:presLayoutVars/>
      </dgm:prSet>
      <dgm:spPr/>
    </dgm:pt>
  </dgm:ptLst>
  <dgm:cxnLst>
    <dgm:cxn modelId="{6AC3E405-66F2-4836-9FF8-EEA716990C61}" srcId="{085F6368-DE4B-473A-97BC-38C3236822F1}" destId="{9732140E-7191-4AF2-8C71-F1F1AC348D42}" srcOrd="0" destOrd="0" parTransId="{D94D5A01-F3E6-41BC-8C1F-C3B220A0A4BD}" sibTransId="{D7EBCEEA-E162-4987-AD3D-C2E8F0FF856A}"/>
    <dgm:cxn modelId="{0CA21C06-9F8A-46F4-A41A-D53DE37365CD}" type="presOf" srcId="{DEE10286-C7DC-45BE-A862-01D8831BEF7E}" destId="{5D0A31A0-657E-4087-80F4-750B73B769E8}" srcOrd="0" destOrd="1" presId="urn:microsoft.com/office/officeart/2018/2/layout/IconLabelDescriptionList"/>
    <dgm:cxn modelId="{FEE69506-D31A-4A93-8931-405ED6602EFA}" srcId="{085F6368-DE4B-473A-97BC-38C3236822F1}" destId="{DEE10286-C7DC-45BE-A862-01D8831BEF7E}" srcOrd="1" destOrd="0" parTransId="{E4EA605E-DC91-4E01-9813-E943262417FF}" sibTransId="{06346B44-2308-447B-97FA-57546FF35676}"/>
    <dgm:cxn modelId="{6ED7FB06-4741-46E9-BDD3-2FED2EECB06E}" srcId="{9ED5B28F-37F3-4B53-A9BE-3B5C0B8D7C9B}" destId="{085F6368-DE4B-473A-97BC-38C3236822F1}" srcOrd="1" destOrd="0" parTransId="{3593C14F-C3B0-4F4B-B8FD-B3FE3E309878}" sibTransId="{67EFDD8F-0338-418D-813F-F0593C31B674}"/>
    <dgm:cxn modelId="{872CF60A-5F75-4659-B283-017B8573BA06}" srcId="{4C040DD7-0B4C-4440-858E-A57296B0A2CA}" destId="{836D6727-AEEE-4BFC-8AF2-7991B8B8E00E}" srcOrd="1" destOrd="0" parTransId="{DE0E8D35-6605-491F-9CA3-B98C96A48B31}" sibTransId="{8AA7A89E-B1D5-44D5-9B29-C2C6E3B1A2EB}"/>
    <dgm:cxn modelId="{ED1EF11E-6295-4497-A51D-9FC777E0749E}" type="presOf" srcId="{836D6727-AEEE-4BFC-8AF2-7991B8B8E00E}" destId="{58511189-B181-4216-AF33-02198A37447A}" srcOrd="0" destOrd="1" presId="urn:microsoft.com/office/officeart/2018/2/layout/IconLabelDescriptionList"/>
    <dgm:cxn modelId="{6DA4F21F-C748-4F58-9BAF-287193D6FA68}" type="presOf" srcId="{7506A1A3-DC3B-42DD-97A4-811189EFFF4D}" destId="{6240827E-8422-4D22-B5D0-F47054FD709F}" srcOrd="0" destOrd="1" presId="urn:microsoft.com/office/officeart/2018/2/layout/IconLabelDescriptionList"/>
    <dgm:cxn modelId="{6063FF30-46E1-45B9-A92D-89AFD92A515A}" type="presOf" srcId="{771E337C-A5E9-4613-8B98-30243F69A9D6}" destId="{5D0A31A0-657E-4087-80F4-750B73B769E8}" srcOrd="0" destOrd="2" presId="urn:microsoft.com/office/officeart/2018/2/layout/IconLabelDescriptionList"/>
    <dgm:cxn modelId="{6E11FE3F-3681-412C-A773-71A4D936467D}" srcId="{61259C71-D7FD-4D39-911F-2C1F28260F1C}" destId="{BB835F27-E8C6-4AE9-8F33-29EE05AA2F93}" srcOrd="2" destOrd="0" parTransId="{F9346C10-FF7E-40C6-8439-ABAE00D659E1}" sibTransId="{22D50DE0-9AD7-42A9-B58F-6AD736DE867A}"/>
    <dgm:cxn modelId="{59A5205C-76D5-4177-B2B4-2B3D7410B2E4}" type="presOf" srcId="{46080EB1-ACB9-4236-B7F3-5522167DD99E}" destId="{6240827E-8422-4D22-B5D0-F47054FD709F}" srcOrd="0" destOrd="0" presId="urn:microsoft.com/office/officeart/2018/2/layout/IconLabelDescriptionList"/>
    <dgm:cxn modelId="{E1D85664-9C6B-445E-8D8F-2D637216F9C9}" srcId="{085F6368-DE4B-473A-97BC-38C3236822F1}" destId="{771E337C-A5E9-4613-8B98-30243F69A9D6}" srcOrd="2" destOrd="0" parTransId="{F9BEB920-4AA1-4EAB-8D4E-DCA3350F11C4}" sibTransId="{563108D8-258C-49C8-B31E-45932513C670}"/>
    <dgm:cxn modelId="{5D2F3953-E0DC-4870-BC64-AA6EF53619AC}" srcId="{61259C71-D7FD-4D39-911F-2C1F28260F1C}" destId="{7506A1A3-DC3B-42DD-97A4-811189EFFF4D}" srcOrd="1" destOrd="0" parTransId="{217F0700-E1BD-408D-A910-4598E930512B}" sibTransId="{24F9CBA4-1DB9-48BF-BE52-BF811F05BF90}"/>
    <dgm:cxn modelId="{BAC5ED80-8689-4C51-8611-6C2F3278C02A}" type="presOf" srcId="{9ED5B28F-37F3-4B53-A9BE-3B5C0B8D7C9B}" destId="{82BF5756-3B0A-46B6-B2D0-08BA33F90FF9}" srcOrd="0" destOrd="0" presId="urn:microsoft.com/office/officeart/2018/2/layout/IconLabelDescriptionList"/>
    <dgm:cxn modelId="{56430981-D95C-4703-9647-E276C43A4FF4}" srcId="{9ED5B28F-37F3-4B53-A9BE-3B5C0B8D7C9B}" destId="{61259C71-D7FD-4D39-911F-2C1F28260F1C}" srcOrd="0" destOrd="0" parTransId="{D2256A66-AAAA-4FF9-96A3-4002AC7DCF9C}" sibTransId="{CD416381-AEEA-4212-963A-906AC11CF791}"/>
    <dgm:cxn modelId="{7EC43D87-1B41-4247-8F89-F2C1BBDEC6CD}" type="presOf" srcId="{4C040DD7-0B4C-4440-858E-A57296B0A2CA}" destId="{8BB532AF-8856-462E-BE06-DF4B21DDE741}" srcOrd="0" destOrd="0" presId="urn:microsoft.com/office/officeart/2018/2/layout/IconLabelDescriptionList"/>
    <dgm:cxn modelId="{8C22AE8F-40A0-4E8D-A481-68123FB77D90}" type="presOf" srcId="{085F6368-DE4B-473A-97BC-38C3236822F1}" destId="{6B276374-13BF-46D2-8691-B611B2F27540}" srcOrd="0" destOrd="0" presId="urn:microsoft.com/office/officeart/2018/2/layout/IconLabelDescriptionList"/>
    <dgm:cxn modelId="{D7F6F79F-4613-4A9C-885A-C6BEAA0DE0CE}" type="presOf" srcId="{BB835F27-E8C6-4AE9-8F33-29EE05AA2F93}" destId="{6240827E-8422-4D22-B5D0-F47054FD709F}" srcOrd="0" destOrd="2" presId="urn:microsoft.com/office/officeart/2018/2/layout/IconLabelDescriptionList"/>
    <dgm:cxn modelId="{8F23DFB5-9935-4A06-998D-61C8B53511A5}" srcId="{9ED5B28F-37F3-4B53-A9BE-3B5C0B8D7C9B}" destId="{4C040DD7-0B4C-4440-858E-A57296B0A2CA}" srcOrd="2" destOrd="0" parTransId="{C91AFB65-CB9F-48F8-B1E3-DF0A58E723D1}" sibTransId="{E4CA1C0B-9A2C-4A37-80A2-F7C1A9D5E76C}"/>
    <dgm:cxn modelId="{3416CDB6-B1F4-4C67-A373-4E17683D141C}" srcId="{4C040DD7-0B4C-4440-858E-A57296B0A2CA}" destId="{4B496E90-12A9-4854-AE09-174D559D735F}" srcOrd="0" destOrd="0" parTransId="{DE09F8C4-9AC9-426C-B897-65A61CF551CE}" sibTransId="{9A727060-D0D2-4624-99E6-7D03007A7257}"/>
    <dgm:cxn modelId="{57F746BC-6C52-4837-B108-856DC71608F9}" type="presOf" srcId="{9732140E-7191-4AF2-8C71-F1F1AC348D42}" destId="{5D0A31A0-657E-4087-80F4-750B73B769E8}" srcOrd="0" destOrd="0" presId="urn:microsoft.com/office/officeart/2018/2/layout/IconLabelDescriptionList"/>
    <dgm:cxn modelId="{57AA2CD2-D7FD-43A7-B03D-0D8F2625DD7A}" type="presOf" srcId="{61259C71-D7FD-4D39-911F-2C1F28260F1C}" destId="{65698C4D-559A-4590-8DC7-22DB30559738}" srcOrd="0" destOrd="0" presId="urn:microsoft.com/office/officeart/2018/2/layout/IconLabelDescriptionList"/>
    <dgm:cxn modelId="{D051FAE9-CDA9-4A5F-A81C-994D6124BEFC}" srcId="{61259C71-D7FD-4D39-911F-2C1F28260F1C}" destId="{46080EB1-ACB9-4236-B7F3-5522167DD99E}" srcOrd="0" destOrd="0" parTransId="{D55DFABF-8A4E-4769-9E31-4D20EEB0F664}" sibTransId="{9EEF9FE7-D08A-464B-B7DA-D0A200DFE31C}"/>
    <dgm:cxn modelId="{3CD548EA-0F41-451C-9F69-836E32395437}" type="presOf" srcId="{4B496E90-12A9-4854-AE09-174D559D735F}" destId="{58511189-B181-4216-AF33-02198A37447A}" srcOrd="0" destOrd="0" presId="urn:microsoft.com/office/officeart/2018/2/layout/IconLabelDescriptionList"/>
    <dgm:cxn modelId="{BB06D57C-508A-4687-BDB2-9D612D26A87A}" type="presParOf" srcId="{82BF5756-3B0A-46B6-B2D0-08BA33F90FF9}" destId="{2868789C-8117-460D-BA70-616B32228D68}" srcOrd="0" destOrd="0" presId="urn:microsoft.com/office/officeart/2018/2/layout/IconLabelDescriptionList"/>
    <dgm:cxn modelId="{CC0836A5-6AE6-4342-A266-40BE02D981B5}" type="presParOf" srcId="{2868789C-8117-460D-BA70-616B32228D68}" destId="{313E2290-EB4A-472C-9765-179E0FCDE0C9}" srcOrd="0" destOrd="0" presId="urn:microsoft.com/office/officeart/2018/2/layout/IconLabelDescriptionList"/>
    <dgm:cxn modelId="{747F16CA-DC85-4476-92C4-5D6095E9E77A}" type="presParOf" srcId="{2868789C-8117-460D-BA70-616B32228D68}" destId="{DFB7E2F3-7D4A-4645-9562-F28D2A16F193}" srcOrd="1" destOrd="0" presId="urn:microsoft.com/office/officeart/2018/2/layout/IconLabelDescriptionList"/>
    <dgm:cxn modelId="{571785CE-C02A-498A-8E9F-CA9ED333726D}" type="presParOf" srcId="{2868789C-8117-460D-BA70-616B32228D68}" destId="{65698C4D-559A-4590-8DC7-22DB30559738}" srcOrd="2" destOrd="0" presId="urn:microsoft.com/office/officeart/2018/2/layout/IconLabelDescriptionList"/>
    <dgm:cxn modelId="{C07F4C49-7817-445E-9E32-4C4BD982D8E5}" type="presParOf" srcId="{2868789C-8117-460D-BA70-616B32228D68}" destId="{3FBD8A0B-7512-4FE7-B94A-6A0D39B79DE2}" srcOrd="3" destOrd="0" presId="urn:microsoft.com/office/officeart/2018/2/layout/IconLabelDescriptionList"/>
    <dgm:cxn modelId="{3ED13721-F2CB-43AC-98BE-308890128EE2}" type="presParOf" srcId="{2868789C-8117-460D-BA70-616B32228D68}" destId="{6240827E-8422-4D22-B5D0-F47054FD709F}" srcOrd="4" destOrd="0" presId="urn:microsoft.com/office/officeart/2018/2/layout/IconLabelDescriptionList"/>
    <dgm:cxn modelId="{548D7509-BB4F-40A8-9FB4-509E7C4DB32A}" type="presParOf" srcId="{82BF5756-3B0A-46B6-B2D0-08BA33F90FF9}" destId="{A83DAD70-30A8-4D63-ADF9-ED03282D4C79}" srcOrd="1" destOrd="0" presId="urn:microsoft.com/office/officeart/2018/2/layout/IconLabelDescriptionList"/>
    <dgm:cxn modelId="{8991CEFA-A65E-4ACD-AAF9-52F9ADFB2D41}" type="presParOf" srcId="{82BF5756-3B0A-46B6-B2D0-08BA33F90FF9}" destId="{C9200C75-D4A0-4642-8A6B-683E1567C8CD}" srcOrd="2" destOrd="0" presId="urn:microsoft.com/office/officeart/2018/2/layout/IconLabelDescriptionList"/>
    <dgm:cxn modelId="{3B14B63B-CDBA-43C7-8B1B-4957ED0E5C6A}" type="presParOf" srcId="{C9200C75-D4A0-4642-8A6B-683E1567C8CD}" destId="{1BF00B19-4DEA-42D2-B962-1039CDCB05ED}" srcOrd="0" destOrd="0" presId="urn:microsoft.com/office/officeart/2018/2/layout/IconLabelDescriptionList"/>
    <dgm:cxn modelId="{9038DB58-B7E3-4241-BE1E-A76A508DCAFC}" type="presParOf" srcId="{C9200C75-D4A0-4642-8A6B-683E1567C8CD}" destId="{0B12BDF9-3117-463F-A016-4F6D40582973}" srcOrd="1" destOrd="0" presId="urn:microsoft.com/office/officeart/2018/2/layout/IconLabelDescriptionList"/>
    <dgm:cxn modelId="{D0E95056-0566-48DD-9889-CCF8BE1B8E86}" type="presParOf" srcId="{C9200C75-D4A0-4642-8A6B-683E1567C8CD}" destId="{6B276374-13BF-46D2-8691-B611B2F27540}" srcOrd="2" destOrd="0" presId="urn:microsoft.com/office/officeart/2018/2/layout/IconLabelDescriptionList"/>
    <dgm:cxn modelId="{351DCDFF-5869-409F-A974-9B19416A58DB}" type="presParOf" srcId="{C9200C75-D4A0-4642-8A6B-683E1567C8CD}" destId="{BC645197-9282-47FC-846C-48642BDD3D49}" srcOrd="3" destOrd="0" presId="urn:microsoft.com/office/officeart/2018/2/layout/IconLabelDescriptionList"/>
    <dgm:cxn modelId="{33372A83-F984-44CD-B708-2C92FC0465B0}" type="presParOf" srcId="{C9200C75-D4A0-4642-8A6B-683E1567C8CD}" destId="{5D0A31A0-657E-4087-80F4-750B73B769E8}" srcOrd="4" destOrd="0" presId="urn:microsoft.com/office/officeart/2018/2/layout/IconLabelDescriptionList"/>
    <dgm:cxn modelId="{0D891187-C743-4B8D-9B57-86C8B57B7269}" type="presParOf" srcId="{82BF5756-3B0A-46B6-B2D0-08BA33F90FF9}" destId="{24F0C944-DDF6-40B0-90FF-4CA395EED92A}" srcOrd="3" destOrd="0" presId="urn:microsoft.com/office/officeart/2018/2/layout/IconLabelDescriptionList"/>
    <dgm:cxn modelId="{013594E5-259F-409F-9FA8-D41C4014B8D5}" type="presParOf" srcId="{82BF5756-3B0A-46B6-B2D0-08BA33F90FF9}" destId="{67507C70-E12C-4012-8A09-9BAC954447F0}" srcOrd="4" destOrd="0" presId="urn:microsoft.com/office/officeart/2018/2/layout/IconLabelDescriptionList"/>
    <dgm:cxn modelId="{5D49011B-BA87-4007-B54A-E308BDD2A73A}" type="presParOf" srcId="{67507C70-E12C-4012-8A09-9BAC954447F0}" destId="{6E404867-CED0-46A2-8B51-AAC2096EE08E}" srcOrd="0" destOrd="0" presId="urn:microsoft.com/office/officeart/2018/2/layout/IconLabelDescriptionList"/>
    <dgm:cxn modelId="{5707E6B9-5D4A-44CD-92CF-41FB073F976F}" type="presParOf" srcId="{67507C70-E12C-4012-8A09-9BAC954447F0}" destId="{CDBB5305-0E9E-4CBB-8E28-4F548F50E371}" srcOrd="1" destOrd="0" presId="urn:microsoft.com/office/officeart/2018/2/layout/IconLabelDescriptionList"/>
    <dgm:cxn modelId="{CA90BFC9-3173-4D3F-BFA7-FF6B3011E281}" type="presParOf" srcId="{67507C70-E12C-4012-8A09-9BAC954447F0}" destId="{8BB532AF-8856-462E-BE06-DF4B21DDE741}" srcOrd="2" destOrd="0" presId="urn:microsoft.com/office/officeart/2018/2/layout/IconLabelDescriptionList"/>
    <dgm:cxn modelId="{F591DCE1-B4A3-4E1F-AFA2-BD53398A89D7}" type="presParOf" srcId="{67507C70-E12C-4012-8A09-9BAC954447F0}" destId="{3C07143C-0FA8-4085-A5EA-6C34768F28CF}" srcOrd="3" destOrd="0" presId="urn:microsoft.com/office/officeart/2018/2/layout/IconLabelDescriptionList"/>
    <dgm:cxn modelId="{9BF413F2-000F-48EC-B5E7-52C5BE39A4D6}" type="presParOf" srcId="{67507C70-E12C-4012-8A09-9BAC954447F0}" destId="{58511189-B181-4216-AF33-02198A37447A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9629EB-9B8F-4427-8602-D9D9006A2F9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60A30F5F-AFC4-4D26-9DD6-12B40F40B645}">
      <dgm:prSet/>
      <dgm:spPr/>
      <dgm:t>
        <a:bodyPr/>
        <a:lstStyle/>
        <a:p>
          <a:r>
            <a:rPr lang="en-GB"/>
            <a:t>HbA1c monitored every 3-6 months to assess blood glucose control</a:t>
          </a:r>
          <a:endParaRPr lang="en-US"/>
        </a:p>
      </dgm:t>
    </dgm:pt>
    <dgm:pt modelId="{F79D1A55-CDC9-4678-BE70-F2F6BB128A76}" type="parTrans" cxnId="{4AA7FD22-6452-46AB-A157-FDEE7A3D4C4A}">
      <dgm:prSet/>
      <dgm:spPr/>
      <dgm:t>
        <a:bodyPr/>
        <a:lstStyle/>
        <a:p>
          <a:endParaRPr lang="en-US"/>
        </a:p>
      </dgm:t>
    </dgm:pt>
    <dgm:pt modelId="{4FCF583A-547C-4750-ADA0-5478A05A734C}" type="sibTrans" cxnId="{4AA7FD22-6452-46AB-A157-FDEE7A3D4C4A}">
      <dgm:prSet/>
      <dgm:spPr/>
      <dgm:t>
        <a:bodyPr/>
        <a:lstStyle/>
        <a:p>
          <a:endParaRPr lang="en-US"/>
        </a:p>
      </dgm:t>
    </dgm:pt>
    <dgm:pt modelId="{62EB3C4B-33E6-46D0-8DCD-C7F73DC26FE7}">
      <dgm:prSet/>
      <dgm:spPr/>
      <dgm:t>
        <a:bodyPr/>
        <a:lstStyle/>
        <a:p>
          <a:r>
            <a:rPr lang="en-GB"/>
            <a:t>Blood pressure checked regularly due to hypertension </a:t>
          </a:r>
          <a:endParaRPr lang="en-US"/>
        </a:p>
      </dgm:t>
    </dgm:pt>
    <dgm:pt modelId="{30F8B516-526F-4B4B-95A0-73CB40622BFA}" type="parTrans" cxnId="{92AE4340-0EB6-44BA-A53D-D2ECA6E4D54F}">
      <dgm:prSet/>
      <dgm:spPr/>
      <dgm:t>
        <a:bodyPr/>
        <a:lstStyle/>
        <a:p>
          <a:endParaRPr lang="en-US"/>
        </a:p>
      </dgm:t>
    </dgm:pt>
    <dgm:pt modelId="{E25BBA5B-CA16-4EF2-86C9-038D0A512E05}" type="sibTrans" cxnId="{92AE4340-0EB6-44BA-A53D-D2ECA6E4D54F}">
      <dgm:prSet/>
      <dgm:spPr/>
      <dgm:t>
        <a:bodyPr/>
        <a:lstStyle/>
        <a:p>
          <a:endParaRPr lang="en-US"/>
        </a:p>
      </dgm:t>
    </dgm:pt>
    <dgm:pt modelId="{466E18D6-6333-42EE-A1CD-F12767C702D3}">
      <dgm:prSet/>
      <dgm:spPr/>
      <dgm:t>
        <a:bodyPr/>
        <a:lstStyle/>
        <a:p>
          <a:r>
            <a:rPr lang="en-GB"/>
            <a:t>Annual foot examination to identify neuropathy and reduce the risk of foot ulcers</a:t>
          </a:r>
          <a:endParaRPr lang="en-US"/>
        </a:p>
      </dgm:t>
    </dgm:pt>
    <dgm:pt modelId="{EB82EB7D-496E-4458-A2D6-10451924B6A6}" type="parTrans" cxnId="{7BCEDCCF-52FE-43B8-A1B7-2A6A85EF2565}">
      <dgm:prSet/>
      <dgm:spPr/>
      <dgm:t>
        <a:bodyPr/>
        <a:lstStyle/>
        <a:p>
          <a:endParaRPr lang="en-US"/>
        </a:p>
      </dgm:t>
    </dgm:pt>
    <dgm:pt modelId="{6B05EB02-40CC-4CFC-A5E3-B4159CD2B191}" type="sibTrans" cxnId="{7BCEDCCF-52FE-43B8-A1B7-2A6A85EF2565}">
      <dgm:prSet/>
      <dgm:spPr/>
      <dgm:t>
        <a:bodyPr/>
        <a:lstStyle/>
        <a:p>
          <a:endParaRPr lang="en-US"/>
        </a:p>
      </dgm:t>
    </dgm:pt>
    <dgm:pt modelId="{659DF98C-EA54-4A4D-995D-11474C9037AB}">
      <dgm:prSet/>
      <dgm:spPr/>
      <dgm:t>
        <a:bodyPr/>
        <a:lstStyle/>
        <a:p>
          <a:r>
            <a:rPr lang="en-GB"/>
            <a:t>Annual retinal screening to detect diabetic retinopathy</a:t>
          </a:r>
          <a:endParaRPr lang="en-US"/>
        </a:p>
      </dgm:t>
    </dgm:pt>
    <dgm:pt modelId="{84A4803C-2422-4522-B716-6720794D920E}" type="parTrans" cxnId="{ECB2E799-2207-47FD-A39F-B7F6E27D5920}">
      <dgm:prSet/>
      <dgm:spPr/>
      <dgm:t>
        <a:bodyPr/>
        <a:lstStyle/>
        <a:p>
          <a:endParaRPr lang="en-US"/>
        </a:p>
      </dgm:t>
    </dgm:pt>
    <dgm:pt modelId="{21A4450C-1572-4A43-9E75-D1421B4B22C7}" type="sibTrans" cxnId="{ECB2E799-2207-47FD-A39F-B7F6E27D5920}">
      <dgm:prSet/>
      <dgm:spPr/>
      <dgm:t>
        <a:bodyPr/>
        <a:lstStyle/>
        <a:p>
          <a:endParaRPr lang="en-US"/>
        </a:p>
      </dgm:t>
    </dgm:pt>
    <dgm:pt modelId="{8C4A263B-5DC8-4AA0-A898-9253E309851A}">
      <dgm:prSet/>
      <dgm:spPr/>
      <dgm:t>
        <a:bodyPr/>
        <a:lstStyle/>
        <a:p>
          <a:r>
            <a:rPr lang="en-GB"/>
            <a:t>Kidney function tests (eGFR and urine albumin-to-creatinine ratio) to monitor for diabetic nephropathy</a:t>
          </a:r>
          <a:endParaRPr lang="en-US"/>
        </a:p>
      </dgm:t>
    </dgm:pt>
    <dgm:pt modelId="{2E6753BE-2777-407F-9B7B-F10948A8B837}" type="parTrans" cxnId="{2EEBAC25-9DF4-4FC4-B33F-B6BA806764BA}">
      <dgm:prSet/>
      <dgm:spPr/>
      <dgm:t>
        <a:bodyPr/>
        <a:lstStyle/>
        <a:p>
          <a:endParaRPr lang="en-US"/>
        </a:p>
      </dgm:t>
    </dgm:pt>
    <dgm:pt modelId="{B07B3469-EFA0-495E-91C2-E27EFB27B590}" type="sibTrans" cxnId="{2EEBAC25-9DF4-4FC4-B33F-B6BA806764BA}">
      <dgm:prSet/>
      <dgm:spPr/>
      <dgm:t>
        <a:bodyPr/>
        <a:lstStyle/>
        <a:p>
          <a:endParaRPr lang="en-US"/>
        </a:p>
      </dgm:t>
    </dgm:pt>
    <dgm:pt modelId="{59C491FF-2F8C-460B-A43F-8A958503E7BD}">
      <dgm:prSet/>
      <dgm:spPr/>
      <dgm:t>
        <a:bodyPr/>
        <a:lstStyle/>
        <a:p>
          <a:r>
            <a:rPr lang="en-GB"/>
            <a:t>Weight, BMI and lipid profile reviewed regularly to support cardiovascular risk reduction</a:t>
          </a:r>
          <a:endParaRPr lang="en-US"/>
        </a:p>
      </dgm:t>
    </dgm:pt>
    <dgm:pt modelId="{FEE2270F-BA14-483F-B259-BAA83DDD42B1}" type="parTrans" cxnId="{177F9D2D-1B7E-4B76-8587-25B4F5606601}">
      <dgm:prSet/>
      <dgm:spPr/>
      <dgm:t>
        <a:bodyPr/>
        <a:lstStyle/>
        <a:p>
          <a:endParaRPr lang="en-US"/>
        </a:p>
      </dgm:t>
    </dgm:pt>
    <dgm:pt modelId="{B27DE812-D068-4646-B906-6B11582BACB8}" type="sibTrans" cxnId="{177F9D2D-1B7E-4B76-8587-25B4F5606601}">
      <dgm:prSet/>
      <dgm:spPr/>
      <dgm:t>
        <a:bodyPr/>
        <a:lstStyle/>
        <a:p>
          <a:endParaRPr lang="en-US"/>
        </a:p>
      </dgm:t>
    </dgm:pt>
    <dgm:pt modelId="{A55BE72E-12AF-4D25-AD8D-CBEA02A5EA35}" type="pres">
      <dgm:prSet presAssocID="{9A9629EB-9B8F-4427-8602-D9D9006A2F9E}" presName="root" presStyleCnt="0">
        <dgm:presLayoutVars>
          <dgm:dir/>
          <dgm:resizeHandles val="exact"/>
        </dgm:presLayoutVars>
      </dgm:prSet>
      <dgm:spPr/>
    </dgm:pt>
    <dgm:pt modelId="{2E1F787D-7B23-491F-86BB-65B811F174DC}" type="pres">
      <dgm:prSet presAssocID="{9A9629EB-9B8F-4427-8602-D9D9006A2F9E}" presName="container" presStyleCnt="0">
        <dgm:presLayoutVars>
          <dgm:dir/>
          <dgm:resizeHandles val="exact"/>
        </dgm:presLayoutVars>
      </dgm:prSet>
      <dgm:spPr/>
    </dgm:pt>
    <dgm:pt modelId="{B967CFAA-5CDF-470D-AF20-76E247CB4777}" type="pres">
      <dgm:prSet presAssocID="{60A30F5F-AFC4-4D26-9DD6-12B40F40B645}" presName="compNode" presStyleCnt="0"/>
      <dgm:spPr/>
    </dgm:pt>
    <dgm:pt modelId="{561DDBFD-A91D-458B-9D97-2B517A51BD33}" type="pres">
      <dgm:prSet presAssocID="{60A30F5F-AFC4-4D26-9DD6-12B40F40B645}" presName="iconBgRect" presStyleLbl="bgShp" presStyleIdx="0" presStyleCnt="6"/>
      <dgm:spPr/>
    </dgm:pt>
    <dgm:pt modelId="{7DFF9854-954F-4ABC-A78C-EDDE6279B210}" type="pres">
      <dgm:prSet presAssocID="{60A30F5F-AFC4-4D26-9DD6-12B40F40B64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DEAAEB83-D71F-4BF5-BDD4-E2039FFD0920}" type="pres">
      <dgm:prSet presAssocID="{60A30F5F-AFC4-4D26-9DD6-12B40F40B645}" presName="spaceRect" presStyleCnt="0"/>
      <dgm:spPr/>
    </dgm:pt>
    <dgm:pt modelId="{855D41B2-A54A-4D3D-B76E-95D1E1FE2467}" type="pres">
      <dgm:prSet presAssocID="{60A30F5F-AFC4-4D26-9DD6-12B40F40B645}" presName="textRect" presStyleLbl="revTx" presStyleIdx="0" presStyleCnt="6">
        <dgm:presLayoutVars>
          <dgm:chMax val="1"/>
          <dgm:chPref val="1"/>
        </dgm:presLayoutVars>
      </dgm:prSet>
      <dgm:spPr/>
    </dgm:pt>
    <dgm:pt modelId="{E573EE09-E553-4EDA-80F6-CFA95F210E5A}" type="pres">
      <dgm:prSet presAssocID="{4FCF583A-547C-4750-ADA0-5478A05A734C}" presName="sibTrans" presStyleLbl="sibTrans2D1" presStyleIdx="0" presStyleCnt="0"/>
      <dgm:spPr/>
    </dgm:pt>
    <dgm:pt modelId="{6EDF20B0-2CFF-4192-BB13-6E25A31C2B9E}" type="pres">
      <dgm:prSet presAssocID="{62EB3C4B-33E6-46D0-8DCD-C7F73DC26FE7}" presName="compNode" presStyleCnt="0"/>
      <dgm:spPr/>
    </dgm:pt>
    <dgm:pt modelId="{30893F87-1C9E-40F4-A2A2-5D407F0C4BD1}" type="pres">
      <dgm:prSet presAssocID="{62EB3C4B-33E6-46D0-8DCD-C7F73DC26FE7}" presName="iconBgRect" presStyleLbl="bgShp" presStyleIdx="1" presStyleCnt="6"/>
      <dgm:spPr/>
    </dgm:pt>
    <dgm:pt modelId="{B5F2EB85-4006-4D10-96E3-9DB193D09EB4}" type="pres">
      <dgm:prSet presAssocID="{62EB3C4B-33E6-46D0-8DCD-C7F73DC26FE7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22EB8D2-DBD1-4D29-A20E-5604972093A3}" type="pres">
      <dgm:prSet presAssocID="{62EB3C4B-33E6-46D0-8DCD-C7F73DC26FE7}" presName="spaceRect" presStyleCnt="0"/>
      <dgm:spPr/>
    </dgm:pt>
    <dgm:pt modelId="{6BB62DCA-27DB-49B0-96F4-F7B25C5678B4}" type="pres">
      <dgm:prSet presAssocID="{62EB3C4B-33E6-46D0-8DCD-C7F73DC26FE7}" presName="textRect" presStyleLbl="revTx" presStyleIdx="1" presStyleCnt="6">
        <dgm:presLayoutVars>
          <dgm:chMax val="1"/>
          <dgm:chPref val="1"/>
        </dgm:presLayoutVars>
      </dgm:prSet>
      <dgm:spPr/>
    </dgm:pt>
    <dgm:pt modelId="{7621417B-14C9-4398-9757-2B130E755E01}" type="pres">
      <dgm:prSet presAssocID="{E25BBA5B-CA16-4EF2-86C9-038D0A512E05}" presName="sibTrans" presStyleLbl="sibTrans2D1" presStyleIdx="0" presStyleCnt="0"/>
      <dgm:spPr/>
    </dgm:pt>
    <dgm:pt modelId="{37CC5556-57BF-4247-8851-258176C7F383}" type="pres">
      <dgm:prSet presAssocID="{466E18D6-6333-42EE-A1CD-F12767C702D3}" presName="compNode" presStyleCnt="0"/>
      <dgm:spPr/>
    </dgm:pt>
    <dgm:pt modelId="{1F75CE40-FD7C-430D-9430-CD0AB49BEFF0}" type="pres">
      <dgm:prSet presAssocID="{466E18D6-6333-42EE-A1CD-F12767C702D3}" presName="iconBgRect" presStyleLbl="bgShp" presStyleIdx="2" presStyleCnt="6"/>
      <dgm:spPr/>
    </dgm:pt>
    <dgm:pt modelId="{7AF974A6-9832-4612-882A-A0B18824B983}" type="pres">
      <dgm:prSet presAssocID="{466E18D6-6333-42EE-A1CD-F12767C702D3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print"/>
        </a:ext>
      </dgm:extLst>
    </dgm:pt>
    <dgm:pt modelId="{F3CF7822-FAD9-470D-B20B-133D9AB76CB3}" type="pres">
      <dgm:prSet presAssocID="{466E18D6-6333-42EE-A1CD-F12767C702D3}" presName="spaceRect" presStyleCnt="0"/>
      <dgm:spPr/>
    </dgm:pt>
    <dgm:pt modelId="{34811F9F-F575-43B8-8455-80F388CD7532}" type="pres">
      <dgm:prSet presAssocID="{466E18D6-6333-42EE-A1CD-F12767C702D3}" presName="textRect" presStyleLbl="revTx" presStyleIdx="2" presStyleCnt="6">
        <dgm:presLayoutVars>
          <dgm:chMax val="1"/>
          <dgm:chPref val="1"/>
        </dgm:presLayoutVars>
      </dgm:prSet>
      <dgm:spPr/>
    </dgm:pt>
    <dgm:pt modelId="{73701AB9-21D5-43A5-85B2-54F29B89A894}" type="pres">
      <dgm:prSet presAssocID="{6B05EB02-40CC-4CFC-A5E3-B4159CD2B191}" presName="sibTrans" presStyleLbl="sibTrans2D1" presStyleIdx="0" presStyleCnt="0"/>
      <dgm:spPr/>
    </dgm:pt>
    <dgm:pt modelId="{2F1E4504-CD5F-403F-AE4F-8C622CC66649}" type="pres">
      <dgm:prSet presAssocID="{659DF98C-EA54-4A4D-995D-11474C9037AB}" presName="compNode" presStyleCnt="0"/>
      <dgm:spPr/>
    </dgm:pt>
    <dgm:pt modelId="{C9B13184-22AD-458C-BDD3-EB6CAF6D06AD}" type="pres">
      <dgm:prSet presAssocID="{659DF98C-EA54-4A4D-995D-11474C9037AB}" presName="iconBgRect" presStyleLbl="bgShp" presStyleIdx="3" presStyleCnt="6"/>
      <dgm:spPr/>
    </dgm:pt>
    <dgm:pt modelId="{B27F865D-8400-4195-BE6B-32E7F7D02822}" type="pres">
      <dgm:prSet presAssocID="{659DF98C-EA54-4A4D-995D-11474C9037AB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E0BA8DE2-6683-460D-BF8D-33F6E0F88F39}" type="pres">
      <dgm:prSet presAssocID="{659DF98C-EA54-4A4D-995D-11474C9037AB}" presName="spaceRect" presStyleCnt="0"/>
      <dgm:spPr/>
    </dgm:pt>
    <dgm:pt modelId="{B892BB34-3C43-4E42-8315-D0189B8F8295}" type="pres">
      <dgm:prSet presAssocID="{659DF98C-EA54-4A4D-995D-11474C9037AB}" presName="textRect" presStyleLbl="revTx" presStyleIdx="3" presStyleCnt="6">
        <dgm:presLayoutVars>
          <dgm:chMax val="1"/>
          <dgm:chPref val="1"/>
        </dgm:presLayoutVars>
      </dgm:prSet>
      <dgm:spPr/>
    </dgm:pt>
    <dgm:pt modelId="{6BC65428-1A61-4064-9ACF-C0CDFAF8F90D}" type="pres">
      <dgm:prSet presAssocID="{21A4450C-1572-4A43-9E75-D1421B4B22C7}" presName="sibTrans" presStyleLbl="sibTrans2D1" presStyleIdx="0" presStyleCnt="0"/>
      <dgm:spPr/>
    </dgm:pt>
    <dgm:pt modelId="{2F973ADE-28D6-4382-ACE5-E3B7D2D75252}" type="pres">
      <dgm:prSet presAssocID="{8C4A263B-5DC8-4AA0-A898-9253E309851A}" presName="compNode" presStyleCnt="0"/>
      <dgm:spPr/>
    </dgm:pt>
    <dgm:pt modelId="{F314DCCE-9D3D-47E8-B633-0C60AC247EF4}" type="pres">
      <dgm:prSet presAssocID="{8C4A263B-5DC8-4AA0-A898-9253E309851A}" presName="iconBgRect" presStyleLbl="bgShp" presStyleIdx="4" presStyleCnt="6"/>
      <dgm:spPr/>
    </dgm:pt>
    <dgm:pt modelId="{06C54AA2-EC5E-42BB-98ED-5A4AE53D9CD0}" type="pres">
      <dgm:prSet presAssocID="{8C4A263B-5DC8-4AA0-A898-9253E309851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E6FD4FC5-808B-4616-B646-C1580ADB3803}" type="pres">
      <dgm:prSet presAssocID="{8C4A263B-5DC8-4AA0-A898-9253E309851A}" presName="spaceRect" presStyleCnt="0"/>
      <dgm:spPr/>
    </dgm:pt>
    <dgm:pt modelId="{3D6EF54B-AC80-4DCA-BC67-EC0EF44036E1}" type="pres">
      <dgm:prSet presAssocID="{8C4A263B-5DC8-4AA0-A898-9253E309851A}" presName="textRect" presStyleLbl="revTx" presStyleIdx="4" presStyleCnt="6">
        <dgm:presLayoutVars>
          <dgm:chMax val="1"/>
          <dgm:chPref val="1"/>
        </dgm:presLayoutVars>
      </dgm:prSet>
      <dgm:spPr/>
    </dgm:pt>
    <dgm:pt modelId="{303646C4-AAC6-4558-BD5C-2F2EEF40C78B}" type="pres">
      <dgm:prSet presAssocID="{B07B3469-EFA0-495E-91C2-E27EFB27B590}" presName="sibTrans" presStyleLbl="sibTrans2D1" presStyleIdx="0" presStyleCnt="0"/>
      <dgm:spPr/>
    </dgm:pt>
    <dgm:pt modelId="{BC6E6401-E78C-480B-9774-3593931D3BF9}" type="pres">
      <dgm:prSet presAssocID="{59C491FF-2F8C-460B-A43F-8A958503E7BD}" presName="compNode" presStyleCnt="0"/>
      <dgm:spPr/>
    </dgm:pt>
    <dgm:pt modelId="{CA725AEB-509D-4EFC-95CC-EB1B71912634}" type="pres">
      <dgm:prSet presAssocID="{59C491FF-2F8C-460B-A43F-8A958503E7BD}" presName="iconBgRect" presStyleLbl="bgShp" presStyleIdx="5" presStyleCnt="6"/>
      <dgm:spPr/>
    </dgm:pt>
    <dgm:pt modelId="{5F877852-215A-4310-862C-4C6DA04649B5}" type="pres">
      <dgm:prSet presAssocID="{59C491FF-2F8C-460B-A43F-8A958503E7BD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00D4B949-6763-489E-900E-AFBFA2A2F6C6}" type="pres">
      <dgm:prSet presAssocID="{59C491FF-2F8C-460B-A43F-8A958503E7BD}" presName="spaceRect" presStyleCnt="0"/>
      <dgm:spPr/>
    </dgm:pt>
    <dgm:pt modelId="{A9DDC78C-566A-4A85-964C-662B2B75A020}" type="pres">
      <dgm:prSet presAssocID="{59C491FF-2F8C-460B-A43F-8A958503E7B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043490B-1F50-4D5F-AC29-C3F144E8216C}" type="presOf" srcId="{E25BBA5B-CA16-4EF2-86C9-038D0A512E05}" destId="{7621417B-14C9-4398-9757-2B130E755E01}" srcOrd="0" destOrd="0" presId="urn:microsoft.com/office/officeart/2018/2/layout/IconCircleList"/>
    <dgm:cxn modelId="{4D70C810-2DDC-4C2D-9620-3871FC3560E3}" type="presOf" srcId="{9A9629EB-9B8F-4427-8602-D9D9006A2F9E}" destId="{A55BE72E-12AF-4D25-AD8D-CBEA02A5EA35}" srcOrd="0" destOrd="0" presId="urn:microsoft.com/office/officeart/2018/2/layout/IconCircleList"/>
    <dgm:cxn modelId="{4AA7FD22-6452-46AB-A157-FDEE7A3D4C4A}" srcId="{9A9629EB-9B8F-4427-8602-D9D9006A2F9E}" destId="{60A30F5F-AFC4-4D26-9DD6-12B40F40B645}" srcOrd="0" destOrd="0" parTransId="{F79D1A55-CDC9-4678-BE70-F2F6BB128A76}" sibTransId="{4FCF583A-547C-4750-ADA0-5478A05A734C}"/>
    <dgm:cxn modelId="{2EEBAC25-9DF4-4FC4-B33F-B6BA806764BA}" srcId="{9A9629EB-9B8F-4427-8602-D9D9006A2F9E}" destId="{8C4A263B-5DC8-4AA0-A898-9253E309851A}" srcOrd="4" destOrd="0" parTransId="{2E6753BE-2777-407F-9B7B-F10948A8B837}" sibTransId="{B07B3469-EFA0-495E-91C2-E27EFB27B590}"/>
    <dgm:cxn modelId="{177F9D2D-1B7E-4B76-8587-25B4F5606601}" srcId="{9A9629EB-9B8F-4427-8602-D9D9006A2F9E}" destId="{59C491FF-2F8C-460B-A43F-8A958503E7BD}" srcOrd="5" destOrd="0" parTransId="{FEE2270F-BA14-483F-B259-BAA83DDD42B1}" sibTransId="{B27DE812-D068-4646-B906-6B11582BACB8}"/>
    <dgm:cxn modelId="{680E513A-40D4-4BDB-8E6D-8203271C7BA5}" type="presOf" srcId="{21A4450C-1572-4A43-9E75-D1421B4B22C7}" destId="{6BC65428-1A61-4064-9ACF-C0CDFAF8F90D}" srcOrd="0" destOrd="0" presId="urn:microsoft.com/office/officeart/2018/2/layout/IconCircleList"/>
    <dgm:cxn modelId="{92AE4340-0EB6-44BA-A53D-D2ECA6E4D54F}" srcId="{9A9629EB-9B8F-4427-8602-D9D9006A2F9E}" destId="{62EB3C4B-33E6-46D0-8DCD-C7F73DC26FE7}" srcOrd="1" destOrd="0" parTransId="{30F8B516-526F-4B4B-95A0-73CB40622BFA}" sibTransId="{E25BBA5B-CA16-4EF2-86C9-038D0A512E05}"/>
    <dgm:cxn modelId="{33C19241-5D95-4C6D-B7BE-2CF77FF86167}" type="presOf" srcId="{62EB3C4B-33E6-46D0-8DCD-C7F73DC26FE7}" destId="{6BB62DCA-27DB-49B0-96F4-F7B25C5678B4}" srcOrd="0" destOrd="0" presId="urn:microsoft.com/office/officeart/2018/2/layout/IconCircleList"/>
    <dgm:cxn modelId="{D2224F4B-7B1A-429F-AFCD-891F0D501F1D}" type="presOf" srcId="{466E18D6-6333-42EE-A1CD-F12767C702D3}" destId="{34811F9F-F575-43B8-8455-80F388CD7532}" srcOrd="0" destOrd="0" presId="urn:microsoft.com/office/officeart/2018/2/layout/IconCircleList"/>
    <dgm:cxn modelId="{AE39E64C-904A-4769-955F-9A30592906BD}" type="presOf" srcId="{B07B3469-EFA0-495E-91C2-E27EFB27B590}" destId="{303646C4-AAC6-4558-BD5C-2F2EEF40C78B}" srcOrd="0" destOrd="0" presId="urn:microsoft.com/office/officeart/2018/2/layout/IconCircleList"/>
    <dgm:cxn modelId="{7AF09652-89E8-407F-9D5B-1FDBA785C638}" type="presOf" srcId="{8C4A263B-5DC8-4AA0-A898-9253E309851A}" destId="{3D6EF54B-AC80-4DCA-BC67-EC0EF44036E1}" srcOrd="0" destOrd="0" presId="urn:microsoft.com/office/officeart/2018/2/layout/IconCircleList"/>
    <dgm:cxn modelId="{6F892454-32D7-43E1-B765-96235E8F02C3}" type="presOf" srcId="{659DF98C-EA54-4A4D-995D-11474C9037AB}" destId="{B892BB34-3C43-4E42-8315-D0189B8F8295}" srcOrd="0" destOrd="0" presId="urn:microsoft.com/office/officeart/2018/2/layout/IconCircleList"/>
    <dgm:cxn modelId="{ECB2E799-2207-47FD-A39F-B7F6E27D5920}" srcId="{9A9629EB-9B8F-4427-8602-D9D9006A2F9E}" destId="{659DF98C-EA54-4A4D-995D-11474C9037AB}" srcOrd="3" destOrd="0" parTransId="{84A4803C-2422-4522-B716-6720794D920E}" sibTransId="{21A4450C-1572-4A43-9E75-D1421B4B22C7}"/>
    <dgm:cxn modelId="{8E6069C9-16E0-4D40-B12F-90E888D62100}" type="presOf" srcId="{6B05EB02-40CC-4CFC-A5E3-B4159CD2B191}" destId="{73701AB9-21D5-43A5-85B2-54F29B89A894}" srcOrd="0" destOrd="0" presId="urn:microsoft.com/office/officeart/2018/2/layout/IconCircleList"/>
    <dgm:cxn modelId="{7BCEDCCF-52FE-43B8-A1B7-2A6A85EF2565}" srcId="{9A9629EB-9B8F-4427-8602-D9D9006A2F9E}" destId="{466E18D6-6333-42EE-A1CD-F12767C702D3}" srcOrd="2" destOrd="0" parTransId="{EB82EB7D-496E-4458-A2D6-10451924B6A6}" sibTransId="{6B05EB02-40CC-4CFC-A5E3-B4159CD2B191}"/>
    <dgm:cxn modelId="{B60894D2-40C5-423E-8EF7-C6B0DE4DA832}" type="presOf" srcId="{60A30F5F-AFC4-4D26-9DD6-12B40F40B645}" destId="{855D41B2-A54A-4D3D-B76E-95D1E1FE2467}" srcOrd="0" destOrd="0" presId="urn:microsoft.com/office/officeart/2018/2/layout/IconCircleList"/>
    <dgm:cxn modelId="{6B6533E9-120E-4A20-8DE5-59F9956F5D26}" type="presOf" srcId="{4FCF583A-547C-4750-ADA0-5478A05A734C}" destId="{E573EE09-E553-4EDA-80F6-CFA95F210E5A}" srcOrd="0" destOrd="0" presId="urn:microsoft.com/office/officeart/2018/2/layout/IconCircleList"/>
    <dgm:cxn modelId="{55BD8AF3-7C6A-4A4C-918B-56B822AED2F1}" type="presOf" srcId="{59C491FF-2F8C-460B-A43F-8A958503E7BD}" destId="{A9DDC78C-566A-4A85-964C-662B2B75A020}" srcOrd="0" destOrd="0" presId="urn:microsoft.com/office/officeart/2018/2/layout/IconCircleList"/>
    <dgm:cxn modelId="{20061152-07EC-4335-A67A-899F7567DCBB}" type="presParOf" srcId="{A55BE72E-12AF-4D25-AD8D-CBEA02A5EA35}" destId="{2E1F787D-7B23-491F-86BB-65B811F174DC}" srcOrd="0" destOrd="0" presId="urn:microsoft.com/office/officeart/2018/2/layout/IconCircleList"/>
    <dgm:cxn modelId="{F73409AE-A19C-47B4-BA26-EE2ABE329963}" type="presParOf" srcId="{2E1F787D-7B23-491F-86BB-65B811F174DC}" destId="{B967CFAA-5CDF-470D-AF20-76E247CB4777}" srcOrd="0" destOrd="0" presId="urn:microsoft.com/office/officeart/2018/2/layout/IconCircleList"/>
    <dgm:cxn modelId="{26AAC54F-C8A5-4674-8143-F9EA35DBDFE1}" type="presParOf" srcId="{B967CFAA-5CDF-470D-AF20-76E247CB4777}" destId="{561DDBFD-A91D-458B-9D97-2B517A51BD33}" srcOrd="0" destOrd="0" presId="urn:microsoft.com/office/officeart/2018/2/layout/IconCircleList"/>
    <dgm:cxn modelId="{3FCD8C7C-3EEB-4B39-8775-720B81B26E9E}" type="presParOf" srcId="{B967CFAA-5CDF-470D-AF20-76E247CB4777}" destId="{7DFF9854-954F-4ABC-A78C-EDDE6279B210}" srcOrd="1" destOrd="0" presId="urn:microsoft.com/office/officeart/2018/2/layout/IconCircleList"/>
    <dgm:cxn modelId="{091C86E7-4048-4E89-867B-16EED6B7C72C}" type="presParOf" srcId="{B967CFAA-5CDF-470D-AF20-76E247CB4777}" destId="{DEAAEB83-D71F-4BF5-BDD4-E2039FFD0920}" srcOrd="2" destOrd="0" presId="urn:microsoft.com/office/officeart/2018/2/layout/IconCircleList"/>
    <dgm:cxn modelId="{7CC03A92-53D5-4A32-97C0-0BC825A2A59E}" type="presParOf" srcId="{B967CFAA-5CDF-470D-AF20-76E247CB4777}" destId="{855D41B2-A54A-4D3D-B76E-95D1E1FE2467}" srcOrd="3" destOrd="0" presId="urn:microsoft.com/office/officeart/2018/2/layout/IconCircleList"/>
    <dgm:cxn modelId="{91C01487-6E5F-453A-A54D-408D3E621C75}" type="presParOf" srcId="{2E1F787D-7B23-491F-86BB-65B811F174DC}" destId="{E573EE09-E553-4EDA-80F6-CFA95F210E5A}" srcOrd="1" destOrd="0" presId="urn:microsoft.com/office/officeart/2018/2/layout/IconCircleList"/>
    <dgm:cxn modelId="{9511FA50-B4B4-4E8C-A3A6-576FC60E2627}" type="presParOf" srcId="{2E1F787D-7B23-491F-86BB-65B811F174DC}" destId="{6EDF20B0-2CFF-4192-BB13-6E25A31C2B9E}" srcOrd="2" destOrd="0" presId="urn:microsoft.com/office/officeart/2018/2/layout/IconCircleList"/>
    <dgm:cxn modelId="{82746222-B10A-4AFA-B5C2-3CF0B0A118B3}" type="presParOf" srcId="{6EDF20B0-2CFF-4192-BB13-6E25A31C2B9E}" destId="{30893F87-1C9E-40F4-A2A2-5D407F0C4BD1}" srcOrd="0" destOrd="0" presId="urn:microsoft.com/office/officeart/2018/2/layout/IconCircleList"/>
    <dgm:cxn modelId="{94D59D84-1B39-4507-A408-5D48DE0BC90A}" type="presParOf" srcId="{6EDF20B0-2CFF-4192-BB13-6E25A31C2B9E}" destId="{B5F2EB85-4006-4D10-96E3-9DB193D09EB4}" srcOrd="1" destOrd="0" presId="urn:microsoft.com/office/officeart/2018/2/layout/IconCircleList"/>
    <dgm:cxn modelId="{F74A0B1A-1AE4-4696-954D-D2875AA7D4AB}" type="presParOf" srcId="{6EDF20B0-2CFF-4192-BB13-6E25A31C2B9E}" destId="{222EB8D2-DBD1-4D29-A20E-5604972093A3}" srcOrd="2" destOrd="0" presId="urn:microsoft.com/office/officeart/2018/2/layout/IconCircleList"/>
    <dgm:cxn modelId="{499E0B8C-2EA6-4FF5-A894-962D29D952F1}" type="presParOf" srcId="{6EDF20B0-2CFF-4192-BB13-6E25A31C2B9E}" destId="{6BB62DCA-27DB-49B0-96F4-F7B25C5678B4}" srcOrd="3" destOrd="0" presId="urn:microsoft.com/office/officeart/2018/2/layout/IconCircleList"/>
    <dgm:cxn modelId="{B16B2496-E21F-43B6-A76F-79E4E9D66A19}" type="presParOf" srcId="{2E1F787D-7B23-491F-86BB-65B811F174DC}" destId="{7621417B-14C9-4398-9757-2B130E755E01}" srcOrd="3" destOrd="0" presId="urn:microsoft.com/office/officeart/2018/2/layout/IconCircleList"/>
    <dgm:cxn modelId="{6BF46B2F-3AF0-4332-A7A1-9FE8829BFDDE}" type="presParOf" srcId="{2E1F787D-7B23-491F-86BB-65B811F174DC}" destId="{37CC5556-57BF-4247-8851-258176C7F383}" srcOrd="4" destOrd="0" presId="urn:microsoft.com/office/officeart/2018/2/layout/IconCircleList"/>
    <dgm:cxn modelId="{A71FE9D8-64A4-4E16-ADEB-924D65AF603A}" type="presParOf" srcId="{37CC5556-57BF-4247-8851-258176C7F383}" destId="{1F75CE40-FD7C-430D-9430-CD0AB49BEFF0}" srcOrd="0" destOrd="0" presId="urn:microsoft.com/office/officeart/2018/2/layout/IconCircleList"/>
    <dgm:cxn modelId="{21CCDE68-0B32-4252-81EE-64C906F58228}" type="presParOf" srcId="{37CC5556-57BF-4247-8851-258176C7F383}" destId="{7AF974A6-9832-4612-882A-A0B18824B983}" srcOrd="1" destOrd="0" presId="urn:microsoft.com/office/officeart/2018/2/layout/IconCircleList"/>
    <dgm:cxn modelId="{4FFB75D9-C353-4C4B-98A9-378583F9337E}" type="presParOf" srcId="{37CC5556-57BF-4247-8851-258176C7F383}" destId="{F3CF7822-FAD9-470D-B20B-133D9AB76CB3}" srcOrd="2" destOrd="0" presId="urn:microsoft.com/office/officeart/2018/2/layout/IconCircleList"/>
    <dgm:cxn modelId="{8F633193-BED1-45FF-B06F-5B4A3BB39934}" type="presParOf" srcId="{37CC5556-57BF-4247-8851-258176C7F383}" destId="{34811F9F-F575-43B8-8455-80F388CD7532}" srcOrd="3" destOrd="0" presId="urn:microsoft.com/office/officeart/2018/2/layout/IconCircleList"/>
    <dgm:cxn modelId="{C7495B99-C268-462B-90B6-5328E493EA9A}" type="presParOf" srcId="{2E1F787D-7B23-491F-86BB-65B811F174DC}" destId="{73701AB9-21D5-43A5-85B2-54F29B89A894}" srcOrd="5" destOrd="0" presId="urn:microsoft.com/office/officeart/2018/2/layout/IconCircleList"/>
    <dgm:cxn modelId="{AAEDC9D8-077D-46F6-83E0-242F2ADB6F4F}" type="presParOf" srcId="{2E1F787D-7B23-491F-86BB-65B811F174DC}" destId="{2F1E4504-CD5F-403F-AE4F-8C622CC66649}" srcOrd="6" destOrd="0" presId="urn:microsoft.com/office/officeart/2018/2/layout/IconCircleList"/>
    <dgm:cxn modelId="{58125CF8-8FF3-4EEA-8A3D-AA830DB06332}" type="presParOf" srcId="{2F1E4504-CD5F-403F-AE4F-8C622CC66649}" destId="{C9B13184-22AD-458C-BDD3-EB6CAF6D06AD}" srcOrd="0" destOrd="0" presId="urn:microsoft.com/office/officeart/2018/2/layout/IconCircleList"/>
    <dgm:cxn modelId="{A051DB53-FF4B-4053-B9CD-029CDD685A57}" type="presParOf" srcId="{2F1E4504-CD5F-403F-AE4F-8C622CC66649}" destId="{B27F865D-8400-4195-BE6B-32E7F7D02822}" srcOrd="1" destOrd="0" presId="urn:microsoft.com/office/officeart/2018/2/layout/IconCircleList"/>
    <dgm:cxn modelId="{FC9D3F2C-8DB7-4800-B07F-46D129E69C54}" type="presParOf" srcId="{2F1E4504-CD5F-403F-AE4F-8C622CC66649}" destId="{E0BA8DE2-6683-460D-BF8D-33F6E0F88F39}" srcOrd="2" destOrd="0" presId="urn:microsoft.com/office/officeart/2018/2/layout/IconCircleList"/>
    <dgm:cxn modelId="{CBEA8DE8-17B6-42A7-9937-753E14B578E6}" type="presParOf" srcId="{2F1E4504-CD5F-403F-AE4F-8C622CC66649}" destId="{B892BB34-3C43-4E42-8315-D0189B8F8295}" srcOrd="3" destOrd="0" presId="urn:microsoft.com/office/officeart/2018/2/layout/IconCircleList"/>
    <dgm:cxn modelId="{6F6BC30F-EF94-42D6-8189-4598683C5FE7}" type="presParOf" srcId="{2E1F787D-7B23-491F-86BB-65B811F174DC}" destId="{6BC65428-1A61-4064-9ACF-C0CDFAF8F90D}" srcOrd="7" destOrd="0" presId="urn:microsoft.com/office/officeart/2018/2/layout/IconCircleList"/>
    <dgm:cxn modelId="{95658227-4A7F-46D3-BBD0-BEF8415CC722}" type="presParOf" srcId="{2E1F787D-7B23-491F-86BB-65B811F174DC}" destId="{2F973ADE-28D6-4382-ACE5-E3B7D2D75252}" srcOrd="8" destOrd="0" presId="urn:microsoft.com/office/officeart/2018/2/layout/IconCircleList"/>
    <dgm:cxn modelId="{0A87B8B7-13E7-4A48-A638-BA1541C6E871}" type="presParOf" srcId="{2F973ADE-28D6-4382-ACE5-E3B7D2D75252}" destId="{F314DCCE-9D3D-47E8-B633-0C60AC247EF4}" srcOrd="0" destOrd="0" presId="urn:microsoft.com/office/officeart/2018/2/layout/IconCircleList"/>
    <dgm:cxn modelId="{5836C7E1-9B5E-4408-9B83-39B4EFDE9186}" type="presParOf" srcId="{2F973ADE-28D6-4382-ACE5-E3B7D2D75252}" destId="{06C54AA2-EC5E-42BB-98ED-5A4AE53D9CD0}" srcOrd="1" destOrd="0" presId="urn:microsoft.com/office/officeart/2018/2/layout/IconCircleList"/>
    <dgm:cxn modelId="{CAD9B07D-CA1E-4C37-B17A-F857683A89F4}" type="presParOf" srcId="{2F973ADE-28D6-4382-ACE5-E3B7D2D75252}" destId="{E6FD4FC5-808B-4616-B646-C1580ADB3803}" srcOrd="2" destOrd="0" presId="urn:microsoft.com/office/officeart/2018/2/layout/IconCircleList"/>
    <dgm:cxn modelId="{AB47E507-FC0D-41CE-9FAA-A1981C991E2D}" type="presParOf" srcId="{2F973ADE-28D6-4382-ACE5-E3B7D2D75252}" destId="{3D6EF54B-AC80-4DCA-BC67-EC0EF44036E1}" srcOrd="3" destOrd="0" presId="urn:microsoft.com/office/officeart/2018/2/layout/IconCircleList"/>
    <dgm:cxn modelId="{AD38B0D3-F281-47A8-B6E8-7CEAAA66DAA5}" type="presParOf" srcId="{2E1F787D-7B23-491F-86BB-65B811F174DC}" destId="{303646C4-AAC6-4558-BD5C-2F2EEF40C78B}" srcOrd="9" destOrd="0" presId="urn:microsoft.com/office/officeart/2018/2/layout/IconCircleList"/>
    <dgm:cxn modelId="{323FFBF5-A7C1-4B28-BA32-5FE0BABF59D9}" type="presParOf" srcId="{2E1F787D-7B23-491F-86BB-65B811F174DC}" destId="{BC6E6401-E78C-480B-9774-3593931D3BF9}" srcOrd="10" destOrd="0" presId="urn:microsoft.com/office/officeart/2018/2/layout/IconCircleList"/>
    <dgm:cxn modelId="{8EF5ADEF-0D49-4F20-9DDE-18DC2E97370F}" type="presParOf" srcId="{BC6E6401-E78C-480B-9774-3593931D3BF9}" destId="{CA725AEB-509D-4EFC-95CC-EB1B71912634}" srcOrd="0" destOrd="0" presId="urn:microsoft.com/office/officeart/2018/2/layout/IconCircleList"/>
    <dgm:cxn modelId="{B61BFB09-FBFF-4D97-961C-6136C0235008}" type="presParOf" srcId="{BC6E6401-E78C-480B-9774-3593931D3BF9}" destId="{5F877852-215A-4310-862C-4C6DA04649B5}" srcOrd="1" destOrd="0" presId="urn:microsoft.com/office/officeart/2018/2/layout/IconCircleList"/>
    <dgm:cxn modelId="{F13E1BC4-BA8B-42B2-A657-3CCC867AD08A}" type="presParOf" srcId="{BC6E6401-E78C-480B-9774-3593931D3BF9}" destId="{00D4B949-6763-489E-900E-AFBFA2A2F6C6}" srcOrd="2" destOrd="0" presId="urn:microsoft.com/office/officeart/2018/2/layout/IconCircleList"/>
    <dgm:cxn modelId="{C1BE10A0-DAC6-4D93-9AB8-911C3418608B}" type="presParOf" srcId="{BC6E6401-E78C-480B-9774-3593931D3BF9}" destId="{A9DDC78C-566A-4A85-964C-662B2B75A02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7CE9D8-2158-4E00-BC4A-6B9C8D311799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GB"/>
        </a:p>
      </dgm:t>
    </dgm:pt>
    <dgm:pt modelId="{0FD7B80B-E1E2-436B-B2D5-EB7823C4A6AB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Patient Education</a:t>
          </a:r>
        </a:p>
      </dgm:t>
    </dgm:pt>
    <dgm:pt modelId="{6A5D9213-76DD-481D-B104-8DF4DCF0FAF0}" type="parTrans" cxnId="{12FE4FBF-03E7-4914-8A0A-98B1609ABD36}">
      <dgm:prSet/>
      <dgm:spPr/>
      <dgm:t>
        <a:bodyPr/>
        <a:lstStyle/>
        <a:p>
          <a:endParaRPr lang="en-GB"/>
        </a:p>
      </dgm:t>
    </dgm:pt>
    <dgm:pt modelId="{48F717C2-5D99-4BBB-89A1-6459DC47258A}" type="sibTrans" cxnId="{12FE4FBF-03E7-4914-8A0A-98B1609ABD36}">
      <dgm:prSet/>
      <dgm:spPr/>
      <dgm:t>
        <a:bodyPr/>
        <a:lstStyle/>
        <a:p>
          <a:endParaRPr lang="en-GB"/>
        </a:p>
      </dgm:t>
    </dgm:pt>
    <dgm:pt modelId="{527ED264-3F79-4EDA-A3BA-4E4C8603BB63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Educate Hannah on managing T2DM through healthy eating, regular physical activity and smoking cessation</a:t>
          </a:r>
        </a:p>
      </dgm:t>
    </dgm:pt>
    <dgm:pt modelId="{D1C5878D-D66D-4925-9157-3AE6C1C2DA54}" type="parTrans" cxnId="{51061612-5B94-4642-82E7-11E89E5D0237}">
      <dgm:prSet/>
      <dgm:spPr/>
      <dgm:t>
        <a:bodyPr/>
        <a:lstStyle/>
        <a:p>
          <a:endParaRPr lang="en-GB"/>
        </a:p>
      </dgm:t>
    </dgm:pt>
    <dgm:pt modelId="{4AFBBC65-6B30-46D7-BBA6-E80776A71FF1}" type="sibTrans" cxnId="{51061612-5B94-4642-82E7-11E89E5D0237}">
      <dgm:prSet/>
      <dgm:spPr/>
      <dgm:t>
        <a:bodyPr/>
        <a:lstStyle/>
        <a:p>
          <a:endParaRPr lang="en-GB"/>
        </a:p>
      </dgm:t>
    </dgm:pt>
    <dgm:pt modelId="{19CB3E1A-36BE-4853-8788-39C1196CECE7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Explain the importance of taking medications as prescribed and attending follow-up appointments</a:t>
          </a:r>
        </a:p>
      </dgm:t>
    </dgm:pt>
    <dgm:pt modelId="{29FE01E2-0795-44E9-B58D-88C681286042}" type="parTrans" cxnId="{9659C82C-5C4A-41A1-B6E3-04BEAAA84E66}">
      <dgm:prSet/>
      <dgm:spPr/>
      <dgm:t>
        <a:bodyPr/>
        <a:lstStyle/>
        <a:p>
          <a:endParaRPr lang="en-GB"/>
        </a:p>
      </dgm:t>
    </dgm:pt>
    <dgm:pt modelId="{FB8F19F9-2729-4337-9FB8-5A6B1EB1D984}" type="sibTrans" cxnId="{9659C82C-5C4A-41A1-B6E3-04BEAAA84E66}">
      <dgm:prSet/>
      <dgm:spPr/>
      <dgm:t>
        <a:bodyPr/>
        <a:lstStyle/>
        <a:p>
          <a:endParaRPr lang="en-GB"/>
        </a:p>
      </dgm:t>
    </dgm:pt>
    <dgm:pt modelId="{3B01D975-C18F-4933-B728-AF2FF66A310D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Communications</a:t>
          </a:r>
        </a:p>
      </dgm:t>
    </dgm:pt>
    <dgm:pt modelId="{C177337D-4132-4731-98DD-5BF18BC8AE66}" type="parTrans" cxnId="{81C84E20-C871-4922-8D3D-B3FBB083D3CC}">
      <dgm:prSet/>
      <dgm:spPr/>
      <dgm:t>
        <a:bodyPr/>
        <a:lstStyle/>
        <a:p>
          <a:endParaRPr lang="en-GB"/>
        </a:p>
      </dgm:t>
    </dgm:pt>
    <dgm:pt modelId="{E8A26DB3-85CF-42D9-B4F0-E0B2C66BBCDD}" type="sibTrans" cxnId="{81C84E20-C871-4922-8D3D-B3FBB083D3CC}">
      <dgm:prSet/>
      <dgm:spPr/>
      <dgm:t>
        <a:bodyPr/>
        <a:lstStyle/>
        <a:p>
          <a:endParaRPr lang="en-GB"/>
        </a:p>
      </dgm:t>
    </dgm:pt>
    <dgm:pt modelId="{0E782235-56CE-466C-A8FE-78927668A9ED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 person-centred communication and involve Hannah in shared decision-making</a:t>
          </a:r>
        </a:p>
      </dgm:t>
    </dgm:pt>
    <dgm:pt modelId="{744596FD-8E8B-419D-B57D-857D31EFD376}" type="parTrans" cxnId="{45B844F6-AE45-4089-9AB2-168C5365160F}">
      <dgm:prSet/>
      <dgm:spPr/>
      <dgm:t>
        <a:bodyPr/>
        <a:lstStyle/>
        <a:p>
          <a:endParaRPr lang="en-GB"/>
        </a:p>
      </dgm:t>
    </dgm:pt>
    <dgm:pt modelId="{1EBA3206-B833-42B3-9877-22FA51F4B53F}" type="sibTrans" cxnId="{45B844F6-AE45-4089-9AB2-168C5365160F}">
      <dgm:prSet/>
      <dgm:spPr/>
      <dgm:t>
        <a:bodyPr/>
        <a:lstStyle/>
        <a:p>
          <a:endParaRPr lang="en-GB"/>
        </a:p>
      </dgm:t>
    </dgm:pt>
    <dgm:pt modelId="{0E3A9701-B1AB-410A-ACF1-A8731FDA310E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Provide clear, jargon-free information tailored to her level of understanding</a:t>
          </a:r>
        </a:p>
      </dgm:t>
    </dgm:pt>
    <dgm:pt modelId="{C584C3B4-24AD-4820-B6F9-E36097A00FAC}" type="parTrans" cxnId="{34040ACF-98E4-41EB-BC18-DBB41A82039A}">
      <dgm:prSet/>
      <dgm:spPr/>
      <dgm:t>
        <a:bodyPr/>
        <a:lstStyle/>
        <a:p>
          <a:endParaRPr lang="en-GB"/>
        </a:p>
      </dgm:t>
    </dgm:pt>
    <dgm:pt modelId="{57E98D3A-C273-454A-B8CC-D6A1BEDCC4D4}" type="sibTrans" cxnId="{34040ACF-98E4-41EB-BC18-DBB41A82039A}">
      <dgm:prSet/>
      <dgm:spPr/>
      <dgm:t>
        <a:bodyPr/>
        <a:lstStyle/>
        <a:p>
          <a:endParaRPr lang="en-GB"/>
        </a:p>
      </dgm:t>
    </dgm:pt>
    <dgm:pt modelId="{E718D11E-FDD5-4501-951E-3589F8F3F8C0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Ethical Considerations</a:t>
          </a:r>
        </a:p>
      </dgm:t>
    </dgm:pt>
    <dgm:pt modelId="{53A41B01-3A61-42A1-AF9C-27C50417864A}" type="parTrans" cxnId="{2E90168F-482E-4AE8-A6ED-0388D4020A9A}">
      <dgm:prSet/>
      <dgm:spPr/>
      <dgm:t>
        <a:bodyPr/>
        <a:lstStyle/>
        <a:p>
          <a:endParaRPr lang="en-GB"/>
        </a:p>
      </dgm:t>
    </dgm:pt>
    <dgm:pt modelId="{67A90C07-52C9-433B-8F92-B50EC15007CA}" type="sibTrans" cxnId="{2E90168F-482E-4AE8-A6ED-0388D4020A9A}">
      <dgm:prSet/>
      <dgm:spPr/>
      <dgm:t>
        <a:bodyPr/>
        <a:lstStyle/>
        <a:p>
          <a:endParaRPr lang="en-GB"/>
        </a:p>
      </dgm:t>
    </dgm:pt>
    <dgm:pt modelId="{B64F5F79-A96B-438C-9817-3975583749D2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Respect Hannah’s autonomy by involving her in all treatment decisions</a:t>
          </a:r>
        </a:p>
      </dgm:t>
    </dgm:pt>
    <dgm:pt modelId="{57E807BF-87A0-4816-96EF-7FFC7999B652}" type="parTrans" cxnId="{153DFC3E-A4F2-4302-8F75-BA6DCFA3DA54}">
      <dgm:prSet/>
      <dgm:spPr/>
      <dgm:t>
        <a:bodyPr/>
        <a:lstStyle/>
        <a:p>
          <a:endParaRPr lang="en-GB"/>
        </a:p>
      </dgm:t>
    </dgm:pt>
    <dgm:pt modelId="{D0FD95B6-8A77-4C5E-B157-295EB9E510F8}" type="sibTrans" cxnId="{153DFC3E-A4F2-4302-8F75-BA6DCFA3DA54}">
      <dgm:prSet/>
      <dgm:spPr/>
      <dgm:t>
        <a:bodyPr/>
        <a:lstStyle/>
        <a:p>
          <a:endParaRPr lang="en-GB"/>
        </a:p>
      </dgm:t>
    </dgm:pt>
    <dgm:pt modelId="{3349BCC1-08B1-49FD-850A-C975F2AEA0A8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Maintain confidentiality in accordance with professional standards</a:t>
          </a:r>
        </a:p>
      </dgm:t>
    </dgm:pt>
    <dgm:pt modelId="{38EDC36B-9939-4357-B45E-8A8945B495FF}" type="parTrans" cxnId="{6FC43B03-A9CA-4B90-B141-2EC5DE813CA2}">
      <dgm:prSet/>
      <dgm:spPr/>
      <dgm:t>
        <a:bodyPr/>
        <a:lstStyle/>
        <a:p>
          <a:endParaRPr lang="en-GB"/>
        </a:p>
      </dgm:t>
    </dgm:pt>
    <dgm:pt modelId="{2BEE7127-3E85-48FD-B9C3-E94314FB1E28}" type="sibTrans" cxnId="{6FC43B03-A9CA-4B90-B141-2EC5DE813CA2}">
      <dgm:prSet/>
      <dgm:spPr/>
      <dgm:t>
        <a:bodyPr/>
        <a:lstStyle/>
        <a:p>
          <a:endParaRPr lang="en-GB"/>
        </a:p>
      </dgm:t>
    </dgm:pt>
    <dgm:pt modelId="{0A77A586-DE3C-4F8B-BD81-3CBB101D17FE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Teach daily foot care and how to recognise signs of complications</a:t>
          </a:r>
        </a:p>
      </dgm:t>
    </dgm:pt>
    <dgm:pt modelId="{EBF2BE56-3C10-4617-9127-CB2A68739C1D}" type="parTrans" cxnId="{2594E86C-B093-4532-BB4E-CB64806B1D29}">
      <dgm:prSet/>
      <dgm:spPr/>
      <dgm:t>
        <a:bodyPr/>
        <a:lstStyle/>
        <a:p>
          <a:endParaRPr lang="en-GB"/>
        </a:p>
      </dgm:t>
    </dgm:pt>
    <dgm:pt modelId="{4A259339-A962-40FD-9F5A-80796256623F}" type="sibTrans" cxnId="{2594E86C-B093-4532-BB4E-CB64806B1D29}">
      <dgm:prSet/>
      <dgm:spPr/>
      <dgm:t>
        <a:bodyPr/>
        <a:lstStyle/>
        <a:p>
          <a:endParaRPr lang="en-GB"/>
        </a:p>
      </dgm:t>
    </dgm:pt>
    <dgm:pt modelId="{A493C2B0-D284-4347-8AFD-DA339D6274A0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Encourage self-monitoring and prompt reporting of worsening symptoms </a:t>
          </a:r>
        </a:p>
      </dgm:t>
    </dgm:pt>
    <dgm:pt modelId="{56A80119-2B76-4A5E-9214-11C411426D58}" type="parTrans" cxnId="{5D46EC01-6CD9-4C5C-997C-F799B4906257}">
      <dgm:prSet/>
      <dgm:spPr/>
      <dgm:t>
        <a:bodyPr/>
        <a:lstStyle/>
        <a:p>
          <a:endParaRPr lang="en-GB"/>
        </a:p>
      </dgm:t>
    </dgm:pt>
    <dgm:pt modelId="{668D01EE-C2AC-4625-84E6-01495C2DDD90}" type="sibTrans" cxnId="{5D46EC01-6CD9-4C5C-997C-F799B4906257}">
      <dgm:prSet/>
      <dgm:spPr/>
      <dgm:t>
        <a:bodyPr/>
        <a:lstStyle/>
        <a:p>
          <a:endParaRPr lang="en-GB"/>
        </a:p>
      </dgm:t>
    </dgm:pt>
    <dgm:pt modelId="{C152C88C-1FC5-42C7-A145-5A0300A236E2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Agree realistic lifestyle goals together to improve long-term adherence</a:t>
          </a:r>
        </a:p>
      </dgm:t>
    </dgm:pt>
    <dgm:pt modelId="{C97AEFA5-865E-4EBA-995A-F956335AF306}" type="parTrans" cxnId="{AF89B49C-8F7A-4C99-8093-D6F9BBFEADB7}">
      <dgm:prSet/>
      <dgm:spPr/>
      <dgm:t>
        <a:bodyPr/>
        <a:lstStyle/>
        <a:p>
          <a:endParaRPr lang="en-GB"/>
        </a:p>
      </dgm:t>
    </dgm:pt>
    <dgm:pt modelId="{200E512C-8971-40EB-8308-A771F1CBAF9C}" type="sibTrans" cxnId="{AF89B49C-8F7A-4C99-8093-D6F9BBFEADB7}">
      <dgm:prSet/>
      <dgm:spPr/>
      <dgm:t>
        <a:bodyPr/>
        <a:lstStyle/>
        <a:p>
          <a:endParaRPr lang="en-GB"/>
        </a:p>
      </dgm:t>
    </dgm:pt>
    <dgm:pt modelId="{84431A36-4409-4EF6-B892-4FD6C78CC91F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Obtain informed consent before investigations or treatment and provide equitable, non-discriminatory care</a:t>
          </a:r>
        </a:p>
      </dgm:t>
    </dgm:pt>
    <dgm:pt modelId="{C789617F-6817-4FAD-85A5-713F567A91EF}" type="parTrans" cxnId="{868AAB07-EEE4-436E-9C18-F44C1BC01EC2}">
      <dgm:prSet/>
      <dgm:spPr/>
      <dgm:t>
        <a:bodyPr/>
        <a:lstStyle/>
        <a:p>
          <a:endParaRPr lang="en-GB"/>
        </a:p>
      </dgm:t>
    </dgm:pt>
    <dgm:pt modelId="{7CACE444-0718-42A2-AF32-FEBAE389BA16}" type="sibTrans" cxnId="{868AAB07-EEE4-436E-9C18-F44C1BC01EC2}">
      <dgm:prSet/>
      <dgm:spPr/>
      <dgm:t>
        <a:bodyPr/>
        <a:lstStyle/>
        <a:p>
          <a:endParaRPr lang="en-GB"/>
        </a:p>
      </dgm:t>
    </dgm:pt>
    <dgm:pt modelId="{EB6F010B-15AD-4DAB-A287-586891F49DA8}" type="pres">
      <dgm:prSet presAssocID="{617CE9D8-2158-4E00-BC4A-6B9C8D311799}" presName="root" presStyleCnt="0">
        <dgm:presLayoutVars>
          <dgm:dir/>
          <dgm:resizeHandles val="exact"/>
        </dgm:presLayoutVars>
      </dgm:prSet>
      <dgm:spPr/>
    </dgm:pt>
    <dgm:pt modelId="{16EB84F3-B8B8-493A-8FB8-6CA5E3BFAF2C}" type="pres">
      <dgm:prSet presAssocID="{0FD7B80B-E1E2-436B-B2D5-EB7823C4A6AB}" presName="compNode" presStyleCnt="0"/>
      <dgm:spPr/>
    </dgm:pt>
    <dgm:pt modelId="{A578C6DE-6B7F-4968-8786-95FC4539D024}" type="pres">
      <dgm:prSet presAssocID="{0FD7B80B-E1E2-436B-B2D5-EB7823C4A6A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F472A059-2FCE-4C68-8B27-6DD39D908D7E}" type="pres">
      <dgm:prSet presAssocID="{0FD7B80B-E1E2-436B-B2D5-EB7823C4A6AB}" presName="iconSpace" presStyleCnt="0"/>
      <dgm:spPr/>
    </dgm:pt>
    <dgm:pt modelId="{4F725870-04DB-46AF-AF3A-591EF936F717}" type="pres">
      <dgm:prSet presAssocID="{0FD7B80B-E1E2-436B-B2D5-EB7823C4A6AB}" presName="parTx" presStyleLbl="revTx" presStyleIdx="0" presStyleCnt="6">
        <dgm:presLayoutVars>
          <dgm:chMax val="0"/>
          <dgm:chPref val="0"/>
        </dgm:presLayoutVars>
      </dgm:prSet>
      <dgm:spPr/>
    </dgm:pt>
    <dgm:pt modelId="{8BF258EE-0DD6-4961-AA34-9F4FC6A41237}" type="pres">
      <dgm:prSet presAssocID="{0FD7B80B-E1E2-436B-B2D5-EB7823C4A6AB}" presName="txSpace" presStyleCnt="0"/>
      <dgm:spPr/>
    </dgm:pt>
    <dgm:pt modelId="{AA1D2F18-A376-4E44-86C3-31BA8CD6D5A5}" type="pres">
      <dgm:prSet presAssocID="{0FD7B80B-E1E2-436B-B2D5-EB7823C4A6AB}" presName="desTx" presStyleLbl="revTx" presStyleIdx="1" presStyleCnt="6">
        <dgm:presLayoutVars/>
      </dgm:prSet>
      <dgm:spPr/>
    </dgm:pt>
    <dgm:pt modelId="{C55E6790-E059-4900-B60D-CBD21BADB47A}" type="pres">
      <dgm:prSet presAssocID="{48F717C2-5D99-4BBB-89A1-6459DC47258A}" presName="sibTrans" presStyleCnt="0"/>
      <dgm:spPr/>
    </dgm:pt>
    <dgm:pt modelId="{F4674227-4A33-4010-B944-0B4C69B8B86B}" type="pres">
      <dgm:prSet presAssocID="{3B01D975-C18F-4933-B728-AF2FF66A310D}" presName="compNode" presStyleCnt="0"/>
      <dgm:spPr/>
    </dgm:pt>
    <dgm:pt modelId="{651B4059-075D-4DB0-818D-5435D71FE9E9}" type="pres">
      <dgm:prSet presAssocID="{3B01D975-C18F-4933-B728-AF2FF66A310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08341672-F539-42EF-8043-DAFAC6757215}" type="pres">
      <dgm:prSet presAssocID="{3B01D975-C18F-4933-B728-AF2FF66A310D}" presName="iconSpace" presStyleCnt="0"/>
      <dgm:spPr/>
    </dgm:pt>
    <dgm:pt modelId="{5C9E4BFC-BBAC-4C12-9DA3-E8B28A45681F}" type="pres">
      <dgm:prSet presAssocID="{3B01D975-C18F-4933-B728-AF2FF66A310D}" presName="parTx" presStyleLbl="revTx" presStyleIdx="2" presStyleCnt="6">
        <dgm:presLayoutVars>
          <dgm:chMax val="0"/>
          <dgm:chPref val="0"/>
        </dgm:presLayoutVars>
      </dgm:prSet>
      <dgm:spPr/>
    </dgm:pt>
    <dgm:pt modelId="{AEA2FBDB-D386-4F1E-9FB1-5D1FC6BAF6B8}" type="pres">
      <dgm:prSet presAssocID="{3B01D975-C18F-4933-B728-AF2FF66A310D}" presName="txSpace" presStyleCnt="0"/>
      <dgm:spPr/>
    </dgm:pt>
    <dgm:pt modelId="{5C46F244-44BD-4A5B-8B6F-D1C0790895FF}" type="pres">
      <dgm:prSet presAssocID="{3B01D975-C18F-4933-B728-AF2FF66A310D}" presName="desTx" presStyleLbl="revTx" presStyleIdx="3" presStyleCnt="6">
        <dgm:presLayoutVars/>
      </dgm:prSet>
      <dgm:spPr/>
    </dgm:pt>
    <dgm:pt modelId="{ECD70499-A9DA-4B9F-8215-DB658E3DDB2D}" type="pres">
      <dgm:prSet presAssocID="{E8A26DB3-85CF-42D9-B4F0-E0B2C66BBCDD}" presName="sibTrans" presStyleCnt="0"/>
      <dgm:spPr/>
    </dgm:pt>
    <dgm:pt modelId="{7F0DD69A-A9DB-48A5-8916-F6F1F70B597D}" type="pres">
      <dgm:prSet presAssocID="{E718D11E-FDD5-4501-951E-3589F8F3F8C0}" presName="compNode" presStyleCnt="0"/>
      <dgm:spPr/>
    </dgm:pt>
    <dgm:pt modelId="{6717AFD4-82B6-46E4-869F-B1E8E0182F3E}" type="pres">
      <dgm:prSet presAssocID="{E718D11E-FDD5-4501-951E-3589F8F3F8C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554497E-72A3-4E6E-8E9A-63F787D073CC}" type="pres">
      <dgm:prSet presAssocID="{E718D11E-FDD5-4501-951E-3589F8F3F8C0}" presName="iconSpace" presStyleCnt="0"/>
      <dgm:spPr/>
    </dgm:pt>
    <dgm:pt modelId="{A5AD6A94-5B8A-47A2-88F9-9879FDD6A504}" type="pres">
      <dgm:prSet presAssocID="{E718D11E-FDD5-4501-951E-3589F8F3F8C0}" presName="parTx" presStyleLbl="revTx" presStyleIdx="4" presStyleCnt="6">
        <dgm:presLayoutVars>
          <dgm:chMax val="0"/>
          <dgm:chPref val="0"/>
        </dgm:presLayoutVars>
      </dgm:prSet>
      <dgm:spPr/>
    </dgm:pt>
    <dgm:pt modelId="{BA08230D-6874-41A1-AAD1-5691013BECA5}" type="pres">
      <dgm:prSet presAssocID="{E718D11E-FDD5-4501-951E-3589F8F3F8C0}" presName="txSpace" presStyleCnt="0"/>
      <dgm:spPr/>
    </dgm:pt>
    <dgm:pt modelId="{C2B9B071-32E3-406F-8FF2-7DB45F6D5BD5}" type="pres">
      <dgm:prSet presAssocID="{E718D11E-FDD5-4501-951E-3589F8F3F8C0}" presName="desTx" presStyleLbl="revTx" presStyleIdx="5" presStyleCnt="6">
        <dgm:presLayoutVars/>
      </dgm:prSet>
      <dgm:spPr/>
    </dgm:pt>
  </dgm:ptLst>
  <dgm:cxnLst>
    <dgm:cxn modelId="{5D46EC01-6CD9-4C5C-997C-F799B4906257}" srcId="{0FD7B80B-E1E2-436B-B2D5-EB7823C4A6AB}" destId="{A493C2B0-D284-4347-8AFD-DA339D6274A0}" srcOrd="3" destOrd="0" parTransId="{56A80119-2B76-4A5E-9214-11C411426D58}" sibTransId="{668D01EE-C2AC-4625-84E6-01495C2DDD90}"/>
    <dgm:cxn modelId="{6FC43B03-A9CA-4B90-B141-2EC5DE813CA2}" srcId="{E718D11E-FDD5-4501-951E-3589F8F3F8C0}" destId="{3349BCC1-08B1-49FD-850A-C975F2AEA0A8}" srcOrd="1" destOrd="0" parTransId="{38EDC36B-9939-4357-B45E-8A8945B495FF}" sibTransId="{2BEE7127-3E85-48FD-B9C3-E94314FB1E28}"/>
    <dgm:cxn modelId="{868AAB07-EEE4-436E-9C18-F44C1BC01EC2}" srcId="{E718D11E-FDD5-4501-951E-3589F8F3F8C0}" destId="{84431A36-4409-4EF6-B892-4FD6C78CC91F}" srcOrd="2" destOrd="0" parTransId="{C789617F-6817-4FAD-85A5-713F567A91EF}" sibTransId="{7CACE444-0718-42A2-AF32-FEBAE389BA16}"/>
    <dgm:cxn modelId="{4F351A11-0E66-4EF8-8792-B22A34D3DCBC}" type="presOf" srcId="{19CB3E1A-36BE-4853-8788-39C1196CECE7}" destId="{AA1D2F18-A376-4E44-86C3-31BA8CD6D5A5}" srcOrd="0" destOrd="1" presId="urn:microsoft.com/office/officeart/2018/2/layout/IconLabelDescriptionList"/>
    <dgm:cxn modelId="{CAB9B411-B1D6-4B39-AF9C-6788D4E2F5FE}" type="presOf" srcId="{617CE9D8-2158-4E00-BC4A-6B9C8D311799}" destId="{EB6F010B-15AD-4DAB-A287-586891F49DA8}" srcOrd="0" destOrd="0" presId="urn:microsoft.com/office/officeart/2018/2/layout/IconLabelDescriptionList"/>
    <dgm:cxn modelId="{51061612-5B94-4642-82E7-11E89E5D0237}" srcId="{0FD7B80B-E1E2-436B-B2D5-EB7823C4A6AB}" destId="{527ED264-3F79-4EDA-A3BA-4E4C8603BB63}" srcOrd="0" destOrd="0" parTransId="{D1C5878D-D66D-4925-9157-3AE6C1C2DA54}" sibTransId="{4AFBBC65-6B30-46D7-BBA6-E80776A71FF1}"/>
    <dgm:cxn modelId="{81C84E20-C871-4922-8D3D-B3FBB083D3CC}" srcId="{617CE9D8-2158-4E00-BC4A-6B9C8D311799}" destId="{3B01D975-C18F-4933-B728-AF2FF66A310D}" srcOrd="1" destOrd="0" parTransId="{C177337D-4132-4731-98DD-5BF18BC8AE66}" sibTransId="{E8A26DB3-85CF-42D9-B4F0-E0B2C66BBCDD}"/>
    <dgm:cxn modelId="{9659C82C-5C4A-41A1-B6E3-04BEAAA84E66}" srcId="{0FD7B80B-E1E2-436B-B2D5-EB7823C4A6AB}" destId="{19CB3E1A-36BE-4853-8788-39C1196CECE7}" srcOrd="1" destOrd="0" parTransId="{29FE01E2-0795-44E9-B58D-88C681286042}" sibTransId="{FB8F19F9-2729-4337-9FB8-5A6B1EB1D984}"/>
    <dgm:cxn modelId="{80A81033-1039-4BF6-9C74-ED46EED067F2}" type="presOf" srcId="{3B01D975-C18F-4933-B728-AF2FF66A310D}" destId="{5C9E4BFC-BBAC-4C12-9DA3-E8B28A45681F}" srcOrd="0" destOrd="0" presId="urn:microsoft.com/office/officeart/2018/2/layout/IconLabelDescriptionList"/>
    <dgm:cxn modelId="{153DFC3E-A4F2-4302-8F75-BA6DCFA3DA54}" srcId="{E718D11E-FDD5-4501-951E-3589F8F3F8C0}" destId="{B64F5F79-A96B-438C-9817-3975583749D2}" srcOrd="0" destOrd="0" parTransId="{57E807BF-87A0-4816-96EF-7FFC7999B652}" sibTransId="{D0FD95B6-8A77-4C5E-B157-295EB9E510F8}"/>
    <dgm:cxn modelId="{DAD44549-1DB1-466F-9836-2F0D5C6BA17C}" type="presOf" srcId="{0E782235-56CE-466C-A8FE-78927668A9ED}" destId="{5C46F244-44BD-4A5B-8B6F-D1C0790895FF}" srcOrd="0" destOrd="0" presId="urn:microsoft.com/office/officeart/2018/2/layout/IconLabelDescriptionList"/>
    <dgm:cxn modelId="{2594E86C-B093-4532-BB4E-CB64806B1D29}" srcId="{0FD7B80B-E1E2-436B-B2D5-EB7823C4A6AB}" destId="{0A77A586-DE3C-4F8B-BD81-3CBB101D17FE}" srcOrd="2" destOrd="0" parTransId="{EBF2BE56-3C10-4617-9127-CB2A68739C1D}" sibTransId="{4A259339-A962-40FD-9F5A-80796256623F}"/>
    <dgm:cxn modelId="{2E90168F-482E-4AE8-A6ED-0388D4020A9A}" srcId="{617CE9D8-2158-4E00-BC4A-6B9C8D311799}" destId="{E718D11E-FDD5-4501-951E-3589F8F3F8C0}" srcOrd="2" destOrd="0" parTransId="{53A41B01-3A61-42A1-AF9C-27C50417864A}" sibTransId="{67A90C07-52C9-433B-8F92-B50EC15007CA}"/>
    <dgm:cxn modelId="{0DD71095-6FE9-4652-8F01-DC7604229C8F}" type="presOf" srcId="{A493C2B0-D284-4347-8AFD-DA339D6274A0}" destId="{AA1D2F18-A376-4E44-86C3-31BA8CD6D5A5}" srcOrd="0" destOrd="3" presId="urn:microsoft.com/office/officeart/2018/2/layout/IconLabelDescriptionList"/>
    <dgm:cxn modelId="{AF89B49C-8F7A-4C99-8093-D6F9BBFEADB7}" srcId="{3B01D975-C18F-4933-B728-AF2FF66A310D}" destId="{C152C88C-1FC5-42C7-A145-5A0300A236E2}" srcOrd="2" destOrd="0" parTransId="{C97AEFA5-865E-4EBA-995A-F956335AF306}" sibTransId="{200E512C-8971-40EB-8308-A771F1CBAF9C}"/>
    <dgm:cxn modelId="{D1EB9CA5-E211-4A10-9D5E-9A0C5BD491EE}" type="presOf" srcId="{3349BCC1-08B1-49FD-850A-C975F2AEA0A8}" destId="{C2B9B071-32E3-406F-8FF2-7DB45F6D5BD5}" srcOrd="0" destOrd="1" presId="urn:microsoft.com/office/officeart/2018/2/layout/IconLabelDescriptionList"/>
    <dgm:cxn modelId="{14B37CAE-D57C-4141-AD7D-5A294ABE7ADA}" type="presOf" srcId="{84431A36-4409-4EF6-B892-4FD6C78CC91F}" destId="{C2B9B071-32E3-406F-8FF2-7DB45F6D5BD5}" srcOrd="0" destOrd="2" presId="urn:microsoft.com/office/officeart/2018/2/layout/IconLabelDescriptionList"/>
    <dgm:cxn modelId="{F8860FBA-DE5D-4E58-BE5E-1E4714A6547C}" type="presOf" srcId="{0FD7B80B-E1E2-436B-B2D5-EB7823C4A6AB}" destId="{4F725870-04DB-46AF-AF3A-591EF936F717}" srcOrd="0" destOrd="0" presId="urn:microsoft.com/office/officeart/2018/2/layout/IconLabelDescriptionList"/>
    <dgm:cxn modelId="{12FE4FBF-03E7-4914-8A0A-98B1609ABD36}" srcId="{617CE9D8-2158-4E00-BC4A-6B9C8D311799}" destId="{0FD7B80B-E1E2-436B-B2D5-EB7823C4A6AB}" srcOrd="0" destOrd="0" parTransId="{6A5D9213-76DD-481D-B104-8DF4DCF0FAF0}" sibTransId="{48F717C2-5D99-4BBB-89A1-6459DC47258A}"/>
    <dgm:cxn modelId="{34040ACF-98E4-41EB-BC18-DBB41A82039A}" srcId="{3B01D975-C18F-4933-B728-AF2FF66A310D}" destId="{0E3A9701-B1AB-410A-ACF1-A8731FDA310E}" srcOrd="1" destOrd="0" parTransId="{C584C3B4-24AD-4820-B6F9-E36097A00FAC}" sibTransId="{57E98D3A-C273-454A-B8CC-D6A1BEDCC4D4}"/>
    <dgm:cxn modelId="{4B867ADC-F525-474C-BDF8-B7CC6A0B5A25}" type="presOf" srcId="{0A77A586-DE3C-4F8B-BD81-3CBB101D17FE}" destId="{AA1D2F18-A376-4E44-86C3-31BA8CD6D5A5}" srcOrd="0" destOrd="2" presId="urn:microsoft.com/office/officeart/2018/2/layout/IconLabelDescriptionList"/>
    <dgm:cxn modelId="{8DEA2EE6-F277-4E17-BAA8-896E41BCE376}" type="presOf" srcId="{0E3A9701-B1AB-410A-ACF1-A8731FDA310E}" destId="{5C46F244-44BD-4A5B-8B6F-D1C0790895FF}" srcOrd="0" destOrd="1" presId="urn:microsoft.com/office/officeart/2018/2/layout/IconLabelDescriptionList"/>
    <dgm:cxn modelId="{16D7C0E6-5941-405E-85E5-5EF156B98F1C}" type="presOf" srcId="{527ED264-3F79-4EDA-A3BA-4E4C8603BB63}" destId="{AA1D2F18-A376-4E44-86C3-31BA8CD6D5A5}" srcOrd="0" destOrd="0" presId="urn:microsoft.com/office/officeart/2018/2/layout/IconLabelDescriptionList"/>
    <dgm:cxn modelId="{3DCECAE7-20E7-4E0F-955A-604129143F8D}" type="presOf" srcId="{C152C88C-1FC5-42C7-A145-5A0300A236E2}" destId="{5C46F244-44BD-4A5B-8B6F-D1C0790895FF}" srcOrd="0" destOrd="2" presId="urn:microsoft.com/office/officeart/2018/2/layout/IconLabelDescriptionList"/>
    <dgm:cxn modelId="{9D722DF1-121A-4C1E-A9D4-C0994AC3066C}" type="presOf" srcId="{B64F5F79-A96B-438C-9817-3975583749D2}" destId="{C2B9B071-32E3-406F-8FF2-7DB45F6D5BD5}" srcOrd="0" destOrd="0" presId="urn:microsoft.com/office/officeart/2018/2/layout/IconLabelDescriptionList"/>
    <dgm:cxn modelId="{45B844F6-AE45-4089-9AB2-168C5365160F}" srcId="{3B01D975-C18F-4933-B728-AF2FF66A310D}" destId="{0E782235-56CE-466C-A8FE-78927668A9ED}" srcOrd="0" destOrd="0" parTransId="{744596FD-8E8B-419D-B57D-857D31EFD376}" sibTransId="{1EBA3206-B833-42B3-9877-22FA51F4B53F}"/>
    <dgm:cxn modelId="{4903ACFE-E777-4FFB-B221-977E3485F0F7}" type="presOf" srcId="{E718D11E-FDD5-4501-951E-3589F8F3F8C0}" destId="{A5AD6A94-5B8A-47A2-88F9-9879FDD6A504}" srcOrd="0" destOrd="0" presId="urn:microsoft.com/office/officeart/2018/2/layout/IconLabelDescriptionList"/>
    <dgm:cxn modelId="{A6F2A0FD-5C27-40CF-A718-D31BCAA38A7E}" type="presParOf" srcId="{EB6F010B-15AD-4DAB-A287-586891F49DA8}" destId="{16EB84F3-B8B8-493A-8FB8-6CA5E3BFAF2C}" srcOrd="0" destOrd="0" presId="urn:microsoft.com/office/officeart/2018/2/layout/IconLabelDescriptionList"/>
    <dgm:cxn modelId="{543B4A7A-33A8-4CB3-B97B-F24ACF576D6F}" type="presParOf" srcId="{16EB84F3-B8B8-493A-8FB8-6CA5E3BFAF2C}" destId="{A578C6DE-6B7F-4968-8786-95FC4539D024}" srcOrd="0" destOrd="0" presId="urn:microsoft.com/office/officeart/2018/2/layout/IconLabelDescriptionList"/>
    <dgm:cxn modelId="{56A5DFB5-411B-4C79-A88B-5182F62E6CDA}" type="presParOf" srcId="{16EB84F3-B8B8-493A-8FB8-6CA5E3BFAF2C}" destId="{F472A059-2FCE-4C68-8B27-6DD39D908D7E}" srcOrd="1" destOrd="0" presId="urn:microsoft.com/office/officeart/2018/2/layout/IconLabelDescriptionList"/>
    <dgm:cxn modelId="{04F36C0A-AF00-4311-A32C-7D6168F700F1}" type="presParOf" srcId="{16EB84F3-B8B8-493A-8FB8-6CA5E3BFAF2C}" destId="{4F725870-04DB-46AF-AF3A-591EF936F717}" srcOrd="2" destOrd="0" presId="urn:microsoft.com/office/officeart/2018/2/layout/IconLabelDescriptionList"/>
    <dgm:cxn modelId="{6A9E640C-D4E0-4B52-BACA-D1EAD18FEFF2}" type="presParOf" srcId="{16EB84F3-B8B8-493A-8FB8-6CA5E3BFAF2C}" destId="{8BF258EE-0DD6-4961-AA34-9F4FC6A41237}" srcOrd="3" destOrd="0" presId="urn:microsoft.com/office/officeart/2018/2/layout/IconLabelDescriptionList"/>
    <dgm:cxn modelId="{9284F0BA-7B54-4042-AC9D-597429DCE2A0}" type="presParOf" srcId="{16EB84F3-B8B8-493A-8FB8-6CA5E3BFAF2C}" destId="{AA1D2F18-A376-4E44-86C3-31BA8CD6D5A5}" srcOrd="4" destOrd="0" presId="urn:microsoft.com/office/officeart/2018/2/layout/IconLabelDescriptionList"/>
    <dgm:cxn modelId="{DC431915-9785-43A9-A610-4EEC21E02842}" type="presParOf" srcId="{EB6F010B-15AD-4DAB-A287-586891F49DA8}" destId="{C55E6790-E059-4900-B60D-CBD21BADB47A}" srcOrd="1" destOrd="0" presId="urn:microsoft.com/office/officeart/2018/2/layout/IconLabelDescriptionList"/>
    <dgm:cxn modelId="{310B4032-2B18-4A66-BAB0-95C9727F8BCF}" type="presParOf" srcId="{EB6F010B-15AD-4DAB-A287-586891F49DA8}" destId="{F4674227-4A33-4010-B944-0B4C69B8B86B}" srcOrd="2" destOrd="0" presId="urn:microsoft.com/office/officeart/2018/2/layout/IconLabelDescriptionList"/>
    <dgm:cxn modelId="{3B7B6A0D-5486-40B3-8F3A-D53B9ED9F064}" type="presParOf" srcId="{F4674227-4A33-4010-B944-0B4C69B8B86B}" destId="{651B4059-075D-4DB0-818D-5435D71FE9E9}" srcOrd="0" destOrd="0" presId="urn:microsoft.com/office/officeart/2018/2/layout/IconLabelDescriptionList"/>
    <dgm:cxn modelId="{5B468B2D-F91A-425F-BD6E-F6B55FAFE0D1}" type="presParOf" srcId="{F4674227-4A33-4010-B944-0B4C69B8B86B}" destId="{08341672-F539-42EF-8043-DAFAC6757215}" srcOrd="1" destOrd="0" presId="urn:microsoft.com/office/officeart/2018/2/layout/IconLabelDescriptionList"/>
    <dgm:cxn modelId="{6709503F-CDF9-4B94-A64E-0EDC2EA365B2}" type="presParOf" srcId="{F4674227-4A33-4010-B944-0B4C69B8B86B}" destId="{5C9E4BFC-BBAC-4C12-9DA3-E8B28A45681F}" srcOrd="2" destOrd="0" presId="urn:microsoft.com/office/officeart/2018/2/layout/IconLabelDescriptionList"/>
    <dgm:cxn modelId="{03451928-9AC9-4758-8C7F-0573BD62FCB1}" type="presParOf" srcId="{F4674227-4A33-4010-B944-0B4C69B8B86B}" destId="{AEA2FBDB-D386-4F1E-9FB1-5D1FC6BAF6B8}" srcOrd="3" destOrd="0" presId="urn:microsoft.com/office/officeart/2018/2/layout/IconLabelDescriptionList"/>
    <dgm:cxn modelId="{F0B0A431-1F5A-461E-87FB-AD50A52D8235}" type="presParOf" srcId="{F4674227-4A33-4010-B944-0B4C69B8B86B}" destId="{5C46F244-44BD-4A5B-8B6F-D1C0790895FF}" srcOrd="4" destOrd="0" presId="urn:microsoft.com/office/officeart/2018/2/layout/IconLabelDescriptionList"/>
    <dgm:cxn modelId="{63F09B4D-4E33-4FD4-8B96-A7CC37513008}" type="presParOf" srcId="{EB6F010B-15AD-4DAB-A287-586891F49DA8}" destId="{ECD70499-A9DA-4B9F-8215-DB658E3DDB2D}" srcOrd="3" destOrd="0" presId="urn:microsoft.com/office/officeart/2018/2/layout/IconLabelDescriptionList"/>
    <dgm:cxn modelId="{EB4B9824-8D72-4FCD-B6A1-9CD7FB749367}" type="presParOf" srcId="{EB6F010B-15AD-4DAB-A287-586891F49DA8}" destId="{7F0DD69A-A9DB-48A5-8916-F6F1F70B597D}" srcOrd="4" destOrd="0" presId="urn:microsoft.com/office/officeart/2018/2/layout/IconLabelDescriptionList"/>
    <dgm:cxn modelId="{3B3148BE-CE2F-474C-B017-C6B79FF3A9F0}" type="presParOf" srcId="{7F0DD69A-A9DB-48A5-8916-F6F1F70B597D}" destId="{6717AFD4-82B6-46E4-869F-B1E8E0182F3E}" srcOrd="0" destOrd="0" presId="urn:microsoft.com/office/officeart/2018/2/layout/IconLabelDescriptionList"/>
    <dgm:cxn modelId="{54E363B2-84E5-485A-B247-27C6A10CEB20}" type="presParOf" srcId="{7F0DD69A-A9DB-48A5-8916-F6F1F70B597D}" destId="{9554497E-72A3-4E6E-8E9A-63F787D073CC}" srcOrd="1" destOrd="0" presId="urn:microsoft.com/office/officeart/2018/2/layout/IconLabelDescriptionList"/>
    <dgm:cxn modelId="{08EB0736-B3BC-4FBB-83BA-876CC40F8D83}" type="presParOf" srcId="{7F0DD69A-A9DB-48A5-8916-F6F1F70B597D}" destId="{A5AD6A94-5B8A-47A2-88F9-9879FDD6A504}" srcOrd="2" destOrd="0" presId="urn:microsoft.com/office/officeart/2018/2/layout/IconLabelDescriptionList"/>
    <dgm:cxn modelId="{33183E2F-9A53-4CCB-B130-68635E99BA14}" type="presParOf" srcId="{7F0DD69A-A9DB-48A5-8916-F6F1F70B597D}" destId="{BA08230D-6874-41A1-AAD1-5691013BECA5}" srcOrd="3" destOrd="0" presId="urn:microsoft.com/office/officeart/2018/2/layout/IconLabelDescriptionList"/>
    <dgm:cxn modelId="{3BC1EA91-EFA8-4557-A094-5A75E4F84C38}" type="presParOf" srcId="{7F0DD69A-A9DB-48A5-8916-F6F1F70B597D}" destId="{C2B9B071-32E3-406F-8FF2-7DB45F6D5BD5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3E2290-EB4A-472C-9765-179E0FCDE0C9}">
      <dsp:nvSpPr>
        <dsp:cNvPr id="0" name=""/>
        <dsp:cNvSpPr/>
      </dsp:nvSpPr>
      <dsp:spPr>
        <a:xfrm>
          <a:off x="6916" y="392973"/>
          <a:ext cx="1140268" cy="11402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98C4D-559A-4590-8DC7-22DB30559738}">
      <dsp:nvSpPr>
        <dsp:cNvPr id="0" name=""/>
        <dsp:cNvSpPr/>
      </dsp:nvSpPr>
      <dsp:spPr>
        <a:xfrm>
          <a:off x="6916" y="1679736"/>
          <a:ext cx="3257909" cy="4886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/>
            <a:t>Microvascular Complications</a:t>
          </a:r>
        </a:p>
      </dsp:txBody>
      <dsp:txXfrm>
        <a:off x="6916" y="1679736"/>
        <a:ext cx="3257909" cy="488686"/>
      </dsp:txXfrm>
    </dsp:sp>
    <dsp:sp modelId="{6240827E-8422-4D22-B5D0-F47054FD709F}">
      <dsp:nvSpPr>
        <dsp:cNvPr id="0" name=""/>
        <dsp:cNvSpPr/>
      </dsp:nvSpPr>
      <dsp:spPr>
        <a:xfrm>
          <a:off x="6916" y="2236559"/>
          <a:ext cx="3257909" cy="1563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Diabetic retinopathy – damage to retina, increasing the risk of vision loss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Diabetic nephropathy – kidney damage that can lead to chronic kidney disease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Diabetic neuropathy – nerve damage causing pain, numbness and reduced sensation, particularly in the feet (NHS, 2021)</a:t>
          </a:r>
        </a:p>
      </dsp:txBody>
      <dsp:txXfrm>
        <a:off x="6916" y="2236559"/>
        <a:ext cx="3257909" cy="1563272"/>
      </dsp:txXfrm>
    </dsp:sp>
    <dsp:sp modelId="{1BF00B19-4DEA-42D2-B962-1039CDCB05ED}">
      <dsp:nvSpPr>
        <dsp:cNvPr id="0" name=""/>
        <dsp:cNvSpPr/>
      </dsp:nvSpPr>
      <dsp:spPr>
        <a:xfrm>
          <a:off x="3834959" y="392973"/>
          <a:ext cx="1140268" cy="11402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76374-13BF-46D2-8691-B611B2F27540}">
      <dsp:nvSpPr>
        <dsp:cNvPr id="0" name=""/>
        <dsp:cNvSpPr/>
      </dsp:nvSpPr>
      <dsp:spPr>
        <a:xfrm>
          <a:off x="3834959" y="1679736"/>
          <a:ext cx="3257909" cy="4886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/>
            <a:t>Macrovascular Complications</a:t>
          </a:r>
        </a:p>
      </dsp:txBody>
      <dsp:txXfrm>
        <a:off x="3834959" y="1679736"/>
        <a:ext cx="3257909" cy="488686"/>
      </dsp:txXfrm>
    </dsp:sp>
    <dsp:sp modelId="{5D0A31A0-657E-4087-80F4-750B73B769E8}">
      <dsp:nvSpPr>
        <dsp:cNvPr id="0" name=""/>
        <dsp:cNvSpPr/>
      </dsp:nvSpPr>
      <dsp:spPr>
        <a:xfrm>
          <a:off x="3834959" y="2236559"/>
          <a:ext cx="3257909" cy="1563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Cardiovascular disease – increased risk of heart attack and heart failure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 Stroke – higher risk due to damage to blood vessels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Peripheral arterial disease – reduced blood glow to the legs, increasing the risk of ulcers and amputation (</a:t>
          </a:r>
          <a:r>
            <a:rPr lang="en-GB" sz="1300" kern="1200" dirty="0" err="1"/>
            <a:t>NICEb</a:t>
          </a:r>
          <a:r>
            <a:rPr lang="en-GB" sz="1300" kern="1200" dirty="0"/>
            <a:t>, 2024)</a:t>
          </a:r>
        </a:p>
      </dsp:txBody>
      <dsp:txXfrm>
        <a:off x="3834959" y="2236559"/>
        <a:ext cx="3257909" cy="1563272"/>
      </dsp:txXfrm>
    </dsp:sp>
    <dsp:sp modelId="{6E404867-CED0-46A2-8B51-AAC2096EE08E}">
      <dsp:nvSpPr>
        <dsp:cNvPr id="0" name=""/>
        <dsp:cNvSpPr/>
      </dsp:nvSpPr>
      <dsp:spPr>
        <a:xfrm>
          <a:off x="7663003" y="392973"/>
          <a:ext cx="1140268" cy="114026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B532AF-8856-462E-BE06-DF4B21DDE741}">
      <dsp:nvSpPr>
        <dsp:cNvPr id="0" name=""/>
        <dsp:cNvSpPr/>
      </dsp:nvSpPr>
      <dsp:spPr>
        <a:xfrm>
          <a:off x="7663003" y="1679736"/>
          <a:ext cx="3257909" cy="4886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/>
            <a:t>Foor Hannah</a:t>
          </a:r>
        </a:p>
      </dsp:txBody>
      <dsp:txXfrm>
        <a:off x="7663003" y="1679736"/>
        <a:ext cx="3257909" cy="488686"/>
      </dsp:txXfrm>
    </dsp:sp>
    <dsp:sp modelId="{58511189-B181-4216-AF33-02198A37447A}">
      <dsp:nvSpPr>
        <dsp:cNvPr id="0" name=""/>
        <dsp:cNvSpPr/>
      </dsp:nvSpPr>
      <dsp:spPr>
        <a:xfrm>
          <a:off x="7663003" y="2236559"/>
          <a:ext cx="3257909" cy="1563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Obesity, hypertension, smoking and sedentary lifestyle further increase her risk of developing these complications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Good glycaemic control, smoking cessation and regular monitoring can significantly reduce these risks</a:t>
          </a:r>
        </a:p>
      </dsp:txBody>
      <dsp:txXfrm>
        <a:off x="7663003" y="2236559"/>
        <a:ext cx="3257909" cy="15632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1DDBFD-A91D-458B-9D97-2B517A51BD33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FF9854-954F-4ABC-A78C-EDDE6279B210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5D41B2-A54A-4D3D-B76E-95D1E1FE2467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HbA1c monitored every 3-6 months to assess blood glucose control</a:t>
          </a:r>
          <a:endParaRPr lang="en-US" sz="1400" kern="1200"/>
        </a:p>
      </dsp:txBody>
      <dsp:txXfrm>
        <a:off x="1312541" y="828340"/>
        <a:ext cx="2148945" cy="911674"/>
      </dsp:txXfrm>
    </dsp:sp>
    <dsp:sp modelId="{30893F87-1C9E-40F4-A2A2-5D407F0C4BD1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F2EB85-4006-4D10-96E3-9DB193D09EB4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B62DCA-27DB-49B0-96F4-F7B25C5678B4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Blood pressure checked regularly due to hypertension </a:t>
          </a:r>
          <a:endParaRPr lang="en-US" sz="1400" kern="1200"/>
        </a:p>
      </dsp:txBody>
      <dsp:txXfrm>
        <a:off x="4942957" y="828340"/>
        <a:ext cx="2148945" cy="911674"/>
      </dsp:txXfrm>
    </dsp:sp>
    <dsp:sp modelId="{1F75CE40-FD7C-430D-9430-CD0AB49BEFF0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F974A6-9832-4612-882A-A0B18824B983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811F9F-F575-43B8-8455-80F388CD7532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Annual foot examination to identify neuropathy and reduce the risk of foot ulcers</a:t>
          </a:r>
          <a:endParaRPr lang="en-US" sz="1400" kern="1200"/>
        </a:p>
      </dsp:txBody>
      <dsp:txXfrm>
        <a:off x="8573374" y="828340"/>
        <a:ext cx="2148945" cy="911674"/>
      </dsp:txXfrm>
    </dsp:sp>
    <dsp:sp modelId="{C9B13184-22AD-458C-BDD3-EB6CAF6D06AD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7F865D-8400-4195-BE6B-32E7F7D02822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92BB34-3C43-4E42-8315-D0189B8F8295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Annual retinal screening to detect diabetic retinopathy</a:t>
          </a:r>
          <a:endParaRPr lang="en-US" sz="1400" kern="1200"/>
        </a:p>
      </dsp:txBody>
      <dsp:txXfrm>
        <a:off x="1312541" y="2452790"/>
        <a:ext cx="2148945" cy="911674"/>
      </dsp:txXfrm>
    </dsp:sp>
    <dsp:sp modelId="{F314DCCE-9D3D-47E8-B633-0C60AC247EF4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C54AA2-EC5E-42BB-98ED-5A4AE53D9CD0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6EF54B-AC80-4DCA-BC67-EC0EF44036E1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Kidney function tests (eGFR and urine albumin-to-creatinine ratio) to monitor for diabetic nephropathy</a:t>
          </a:r>
          <a:endParaRPr lang="en-US" sz="1400" kern="1200"/>
        </a:p>
      </dsp:txBody>
      <dsp:txXfrm>
        <a:off x="4942957" y="2452790"/>
        <a:ext cx="2148945" cy="911674"/>
      </dsp:txXfrm>
    </dsp:sp>
    <dsp:sp modelId="{CA725AEB-509D-4EFC-95CC-EB1B71912634}">
      <dsp:nvSpPr>
        <dsp:cNvPr id="0" name=""/>
        <dsp:cNvSpPr/>
      </dsp:nvSpPr>
      <dsp:spPr>
        <a:xfrm>
          <a:off x="7466341" y="245279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877852-215A-4310-862C-4C6DA04649B5}">
      <dsp:nvSpPr>
        <dsp:cNvPr id="0" name=""/>
        <dsp:cNvSpPr/>
      </dsp:nvSpPr>
      <dsp:spPr>
        <a:xfrm>
          <a:off x="7657792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DC78C-566A-4A85-964C-662B2B75A020}">
      <dsp:nvSpPr>
        <dsp:cNvPr id="0" name=""/>
        <dsp:cNvSpPr/>
      </dsp:nvSpPr>
      <dsp:spPr>
        <a:xfrm>
          <a:off x="8573374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Weight, BMI and lipid profile reviewed regularly to support cardiovascular risk reduction</a:t>
          </a:r>
          <a:endParaRPr lang="en-US" sz="1400" kern="1200"/>
        </a:p>
      </dsp:txBody>
      <dsp:txXfrm>
        <a:off x="8573374" y="2452790"/>
        <a:ext cx="2148945" cy="9116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78C6DE-6B7F-4968-8786-95FC4539D024}">
      <dsp:nvSpPr>
        <dsp:cNvPr id="0" name=""/>
        <dsp:cNvSpPr/>
      </dsp:nvSpPr>
      <dsp:spPr>
        <a:xfrm>
          <a:off x="12245" y="0"/>
          <a:ext cx="1139154" cy="8948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725870-04DB-46AF-AF3A-591EF936F717}">
      <dsp:nvSpPr>
        <dsp:cNvPr id="0" name=""/>
        <dsp:cNvSpPr/>
      </dsp:nvSpPr>
      <dsp:spPr>
        <a:xfrm>
          <a:off x="12245" y="1036346"/>
          <a:ext cx="3254727" cy="383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/>
            <a:t>Patient Education</a:t>
          </a:r>
        </a:p>
      </dsp:txBody>
      <dsp:txXfrm>
        <a:off x="12245" y="1036346"/>
        <a:ext cx="3254727" cy="383510"/>
      </dsp:txXfrm>
    </dsp:sp>
    <dsp:sp modelId="{AA1D2F18-A376-4E44-86C3-31BA8CD6D5A5}">
      <dsp:nvSpPr>
        <dsp:cNvPr id="0" name=""/>
        <dsp:cNvSpPr/>
      </dsp:nvSpPr>
      <dsp:spPr>
        <a:xfrm>
          <a:off x="12245" y="1485666"/>
          <a:ext cx="3254727" cy="2707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Educate Hannah on managing T2DM through healthy eating, regular physical activity and smoking cessation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Explain the importance of taking medications as prescribed and attending follow-up appointments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Teach daily foot care and how to recognise signs of complications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Encourage self-monitoring and prompt reporting of worsening symptoms </a:t>
          </a:r>
        </a:p>
      </dsp:txBody>
      <dsp:txXfrm>
        <a:off x="12245" y="1485666"/>
        <a:ext cx="3254727" cy="2707138"/>
      </dsp:txXfrm>
    </dsp:sp>
    <dsp:sp modelId="{651B4059-075D-4DB0-818D-5435D71FE9E9}">
      <dsp:nvSpPr>
        <dsp:cNvPr id="0" name=""/>
        <dsp:cNvSpPr/>
      </dsp:nvSpPr>
      <dsp:spPr>
        <a:xfrm>
          <a:off x="3836550" y="0"/>
          <a:ext cx="1139154" cy="8948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E4BFC-BBAC-4C12-9DA3-E8B28A45681F}">
      <dsp:nvSpPr>
        <dsp:cNvPr id="0" name=""/>
        <dsp:cNvSpPr/>
      </dsp:nvSpPr>
      <dsp:spPr>
        <a:xfrm>
          <a:off x="3836550" y="1036346"/>
          <a:ext cx="3254727" cy="383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 dirty="0"/>
            <a:t>Communications</a:t>
          </a:r>
        </a:p>
      </dsp:txBody>
      <dsp:txXfrm>
        <a:off x="3836550" y="1036346"/>
        <a:ext cx="3254727" cy="383510"/>
      </dsp:txXfrm>
    </dsp:sp>
    <dsp:sp modelId="{5C46F244-44BD-4A5B-8B6F-D1C0790895FF}">
      <dsp:nvSpPr>
        <dsp:cNvPr id="0" name=""/>
        <dsp:cNvSpPr/>
      </dsp:nvSpPr>
      <dsp:spPr>
        <a:xfrm>
          <a:off x="3836550" y="1485666"/>
          <a:ext cx="3254727" cy="2707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Use person-centred communication and involve Hannah in shared decision-making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Provide clear, jargon-free information tailored to her level of understanding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Agree realistic lifestyle goals together to improve long-term adherence</a:t>
          </a:r>
        </a:p>
      </dsp:txBody>
      <dsp:txXfrm>
        <a:off x="3836550" y="1485666"/>
        <a:ext cx="3254727" cy="2707138"/>
      </dsp:txXfrm>
    </dsp:sp>
    <dsp:sp modelId="{6717AFD4-82B6-46E4-869F-B1E8E0182F3E}">
      <dsp:nvSpPr>
        <dsp:cNvPr id="0" name=""/>
        <dsp:cNvSpPr/>
      </dsp:nvSpPr>
      <dsp:spPr>
        <a:xfrm>
          <a:off x="7660855" y="0"/>
          <a:ext cx="1139154" cy="8948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D6A94-5B8A-47A2-88F9-9879FDD6A504}">
      <dsp:nvSpPr>
        <dsp:cNvPr id="0" name=""/>
        <dsp:cNvSpPr/>
      </dsp:nvSpPr>
      <dsp:spPr>
        <a:xfrm>
          <a:off x="7660855" y="1036346"/>
          <a:ext cx="3254727" cy="383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/>
            <a:t>Ethical Considerations</a:t>
          </a:r>
        </a:p>
      </dsp:txBody>
      <dsp:txXfrm>
        <a:off x="7660855" y="1036346"/>
        <a:ext cx="3254727" cy="383510"/>
      </dsp:txXfrm>
    </dsp:sp>
    <dsp:sp modelId="{C2B9B071-32E3-406F-8FF2-7DB45F6D5BD5}">
      <dsp:nvSpPr>
        <dsp:cNvPr id="0" name=""/>
        <dsp:cNvSpPr/>
      </dsp:nvSpPr>
      <dsp:spPr>
        <a:xfrm>
          <a:off x="7660855" y="1485666"/>
          <a:ext cx="3254727" cy="2707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Respect Hannah’s autonomy by involving her in all treatment decisions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Maintain confidentiality in accordance with professional standards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Obtain informed consent before investigations or treatment and provide equitable, non-discriminatory care</a:t>
          </a:r>
        </a:p>
      </dsp:txBody>
      <dsp:txXfrm>
        <a:off x="7660855" y="1485666"/>
        <a:ext cx="3254727" cy="2707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605F2-8A31-D17B-A4A8-2A9A824B2E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1A43D7-A5C8-86EA-24E3-9FD8ACF76C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618379-3330-7BCD-30C2-368859F42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0D4DA-BBD9-4FBA-BA96-A61E28C70B9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1A54F-FC16-EDBA-ABD2-9F9FCC4DA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5156DA-C545-678A-15D9-32BD6AB51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60A13-305E-4A58-A11D-CE0BB4F83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587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93536-4C5E-A0D3-30EB-06248BB6E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32A4A-065B-7282-E8B1-03F2FF860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E652DF-7F7B-41FF-8E40-9612EF080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0D4DA-BBD9-4FBA-BA96-A61E28C70B9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43A3F-999E-351D-3191-7CA7B7023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7D7E2-8232-F7AF-625B-C00286FCA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60A13-305E-4A58-A11D-CE0BB4F83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554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A7ADB-AF21-5A87-F492-B84C4B93D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1E6FFD-D877-C88A-CE47-37B0208F8B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DE05AC-ABA8-DC36-A9A1-AFEFA799C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0D4DA-BBD9-4FBA-BA96-A61E28C70B9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62453-50B7-31C6-199E-F74FA3659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1315B-39B6-3D14-7569-FBAD28EE5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60A13-305E-4A58-A11D-CE0BB4F83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99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47DAD-D5CE-A4CB-CB27-E1B444BEB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7E117-8B85-51C5-28EF-F6049CEB15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F7849C-347C-6B44-8A83-759C1E8B66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F60552-FFB5-5B71-7272-725D4FA90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0D4DA-BBD9-4FBA-BA96-A61E28C70B9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63653A-908B-4641-47F0-08F83D05F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4984C4-5857-914F-7702-CF2732E55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60A13-305E-4A58-A11D-CE0BB4F83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4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83CBB-8D37-316D-F1A4-2DA1EDA2A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ED5C2D-CB64-9CDE-5C79-0E7D2C3284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5BE75B-5FB0-D4AF-8F2D-B96C640547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F6A4C4-F17E-BD18-3BAD-72E5021290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023036-4DA1-F89A-D77C-9D6208A5CA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1F8F60-AF42-457D-5863-C7C4DB7E8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0D4DA-BBD9-4FBA-BA96-A61E28C70B9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E68444-B0A6-66FB-236D-00BB9570A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9F4DBA-2F36-6CA8-C02A-24FCF284E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60A13-305E-4A58-A11D-CE0BB4F83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597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6EDCF-310E-0F0B-B5D6-B21FCC728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2B894A-74A9-9513-1B33-DBB7D6BE6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0D4DA-BBD9-4FBA-BA96-A61E28C70B9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354CAC-C7DD-1962-42F2-FF7866D30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5E75F3-D4F6-93D1-C0DD-949FB049D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60A13-305E-4A58-A11D-CE0BB4F83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023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A091A9-9922-94FC-FAF7-6F92A4057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0D4DA-BBD9-4FBA-BA96-A61E28C70B9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860708-CDBD-24EB-05DC-B60AF81DC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34FB92-21F5-B63C-DE8B-57AC5F3AF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60A13-305E-4A58-A11D-CE0BB4F83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9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DBD1A-D5A9-FC1F-B6FD-D3FA75592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ADD29-DD94-F218-6339-A950BB28D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FB7046-5B01-9231-682B-A8E3B9C5DD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86FCFC-54F5-2C43-24B6-6DFF0CF60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0D4DA-BBD9-4FBA-BA96-A61E28C70B9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45F5F3-9E90-8665-B3F8-7E61DC788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07333D-EBDF-08B9-6C5D-D1D9E04A2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60A13-305E-4A58-A11D-CE0BB4F83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791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00CF4-C78B-F390-0CA8-BE425D11C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41D9BE-E3EA-4585-0AB4-975CC4BB6F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D71398-018A-B4BF-053F-2FEBB84B78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8ED313-6853-E019-6ADE-4E4C72C7D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0D4DA-BBD9-4FBA-BA96-A61E28C70B9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83FCC3-4376-367C-3F9B-69236FB77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73A8D-7902-D366-B99B-DAE75589B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60A13-305E-4A58-A11D-CE0BB4F83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574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1A0BB-4890-5A1F-5E6E-08C6916A4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5BE514-5572-130D-729D-1F1F1A9CBB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7E869F-C3D5-3A97-E04E-54A775E63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0D4DA-BBD9-4FBA-BA96-A61E28C70B9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5055ED-C7DF-6E32-CB66-C0DD179AA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E5FC46-96B4-F72C-BCCB-E7B73068B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60A13-305E-4A58-A11D-CE0BB4F83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251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ED80CB-A59F-780A-BE56-9BB9605F62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597E4E-A69C-D1D4-C92E-EF33C2A05A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8D349F-FF78-0806-501F-9B3F5FA10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0D4DA-BBD9-4FBA-BA96-A61E28C70B9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FCE73-42EA-492C-6BC2-C681F2BF2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97CD8-180E-2D7C-13C8-715CF2607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60A13-305E-4A58-A11D-CE0BB4F83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851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34827C-4279-5EB3-0DAC-AD980C608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930A64-23CF-60E6-AE53-8C12DEF9D2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7DA6D-47A0-CBFD-53FC-F86DA019B5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80D4DA-BBD9-4FBA-BA96-A61E28C70B9C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11EE7-7528-A58B-4AD5-0C4C1D4E7C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0B931-FCA3-DF4A-57CE-5A163A529F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260A13-305E-4A58-A11D-CE0BB4F83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325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FE082D-B5F5-1DF5-1750-7E9937B5CE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6826" y="1112969"/>
            <a:ext cx="3937298" cy="41660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 2 Diabetes Mellitus (T2DM)</a:t>
            </a:r>
            <a:b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(Cardiovascular Disease)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D79315-1630-E82A-687D-216A0BCA4D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Name: Nazia Malik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 ID: 2424839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Module: Introduction to Physiology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 code:BMHP5023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Lecturer: Robert </a:t>
            </a:r>
            <a:r>
              <a:rPr lang="en-US" dirty="0" err="1"/>
              <a:t>Nartowski</a:t>
            </a: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Assignment Title: Component 2  Presentation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take 1 Recorded Sound">
            <a:hlinkClick r:id="" action="ppaction://media"/>
            <a:extLst>
              <a:ext uri="{FF2B5EF4-FFF2-40B4-BE49-F238E27FC236}">
                <a16:creationId xmlns:a16="http://schemas.microsoft.com/office/drawing/2014/main" id="{99EF2DFD-9365-7D4D-182B-5C4E69D665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32841" y="463969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727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90"/>
    </mc:Choice>
    <mc:Fallback xmlns="">
      <p:transition spd="slow" advTm="20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86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10D062-283E-8B8F-6B40-0E3B5D59D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Patient Profile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C558E48-A6F6-CB91-5FDF-6CC6808F4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u="sng" dirty="0"/>
              <a:t>Patient: Hannah Smith (Fictional)</a:t>
            </a:r>
          </a:p>
          <a:p>
            <a:pPr>
              <a:buFontTx/>
              <a:buChar char="-"/>
            </a:pPr>
            <a:r>
              <a:rPr lang="en-GB" sz="2000" dirty="0"/>
              <a:t>56 years old</a:t>
            </a:r>
          </a:p>
          <a:p>
            <a:pPr>
              <a:buFontTx/>
              <a:buChar char="-"/>
            </a:pPr>
            <a:r>
              <a:rPr lang="en-GB" sz="2000" dirty="0"/>
              <a:t>Female</a:t>
            </a:r>
          </a:p>
          <a:p>
            <a:pPr>
              <a:buFontTx/>
              <a:buChar char="-"/>
            </a:pPr>
            <a:r>
              <a:rPr lang="en-GB" sz="2000" dirty="0"/>
              <a:t>BMI: 33 kg/m² (obese)</a:t>
            </a:r>
          </a:p>
          <a:p>
            <a:pPr>
              <a:buFontTx/>
              <a:buChar char="-"/>
            </a:pPr>
            <a:r>
              <a:rPr lang="en-GB" sz="2000" dirty="0"/>
              <a:t>Office administrator</a:t>
            </a:r>
          </a:p>
          <a:p>
            <a:pPr>
              <a:buFontTx/>
              <a:buChar char="-"/>
            </a:pPr>
            <a:r>
              <a:rPr lang="en-GB" sz="2000" dirty="0"/>
              <a:t>Sedentary lifestyle</a:t>
            </a:r>
          </a:p>
          <a:p>
            <a:pPr>
              <a:buFontTx/>
              <a:buChar char="-"/>
            </a:pPr>
            <a:r>
              <a:rPr lang="en-GB" sz="2000" dirty="0"/>
              <a:t>Smokes 10 cigarettes/day </a:t>
            </a:r>
          </a:p>
          <a:p>
            <a:pPr>
              <a:buFontTx/>
              <a:buChar char="-"/>
            </a:pPr>
            <a:r>
              <a:rPr lang="en-GB" sz="2000" dirty="0"/>
              <a:t>Family history of diabetes</a:t>
            </a:r>
          </a:p>
          <a:p>
            <a:pPr>
              <a:buFontTx/>
              <a:buChar char="-"/>
            </a:pPr>
            <a:r>
              <a:rPr lang="en-GB" sz="2000" dirty="0"/>
              <a:t>Hypertension </a:t>
            </a:r>
          </a:p>
          <a:p>
            <a:pPr marL="0" indent="0">
              <a:buNone/>
            </a:pPr>
            <a:r>
              <a:rPr lang="en-GB" sz="2000" b="1" u="sng" dirty="0"/>
              <a:t>Symptoms</a:t>
            </a:r>
          </a:p>
          <a:p>
            <a:pPr>
              <a:buFontTx/>
              <a:buChar char="-"/>
            </a:pPr>
            <a:r>
              <a:rPr lang="en-GB" sz="2000" dirty="0"/>
              <a:t>Increased thirst</a:t>
            </a:r>
          </a:p>
          <a:p>
            <a:pPr>
              <a:buFontTx/>
              <a:buChar char="-"/>
            </a:pPr>
            <a:r>
              <a:rPr lang="en-GB" sz="2000" dirty="0"/>
              <a:t>Frequent urination</a:t>
            </a:r>
          </a:p>
          <a:p>
            <a:pPr>
              <a:buFontTx/>
              <a:buChar char="-"/>
            </a:pPr>
            <a:r>
              <a:rPr lang="en-GB" sz="2000" dirty="0"/>
              <a:t>Fatigue </a:t>
            </a:r>
          </a:p>
          <a:p>
            <a:pPr>
              <a:buFontTx/>
              <a:buChar char="-"/>
            </a:pPr>
            <a:r>
              <a:rPr lang="en-GB" sz="2000" dirty="0"/>
              <a:t>Blurred vision </a:t>
            </a:r>
          </a:p>
        </p:txBody>
      </p:sp>
      <p:pic>
        <p:nvPicPr>
          <p:cNvPr id="4" name="slide 2 Recorded Sound">
            <a:hlinkClick r:id="" action="ppaction://media"/>
            <a:extLst>
              <a:ext uri="{FF2B5EF4-FFF2-40B4-BE49-F238E27FC236}">
                <a16:creationId xmlns:a16="http://schemas.microsoft.com/office/drawing/2014/main" id="{E6B61EB8-7F2A-4712-C369-2EAEA3C42D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13925" y="338415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712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196"/>
    </mc:Choice>
    <mc:Fallback xmlns="">
      <p:transition spd="slow" advTm="54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1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7C6B7B-63D7-CC73-85F9-B99774DF8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Anatomy and Physiology 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4AC02B-27FE-ACF3-9384-FB08766B95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dirty="0"/>
              <a:t>Normal Physiology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Pancreas releases insulin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Insulin allows glucose to enter cells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Blood glucose remains within normal range </a:t>
            </a:r>
          </a:p>
          <a:p>
            <a:r>
              <a:rPr lang="en-US" sz="1700" dirty="0"/>
              <a:t>In Diabetes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Cells become resistant to insulin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Pancreas cannot compensate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Blood glucose rises  </a:t>
            </a:r>
            <a:r>
              <a:rPr lang="en-GB" dirty="0"/>
              <a:t>(Tokarz, MacDonald and Klip, 2018)</a:t>
            </a:r>
            <a:endParaRPr lang="en-US" sz="1700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5110AEFC-8BC2-1B8D-24AD-936792DCF76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5" r="2106" b="1"/>
          <a:stretch>
            <a:fillRect/>
          </a:stretch>
        </p:blipFill>
        <p:spPr>
          <a:xfrm>
            <a:off x="5648762" y="0"/>
            <a:ext cx="6540190" cy="652042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196D02-3A55-AB48-13A4-E2A1BBCF5E6B}"/>
              </a:ext>
            </a:extLst>
          </p:cNvPr>
          <p:cNvSpPr txBox="1"/>
          <p:nvPr/>
        </p:nvSpPr>
        <p:spPr>
          <a:xfrm>
            <a:off x="8054008" y="6520428"/>
            <a:ext cx="3187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(2026)</a:t>
            </a:r>
          </a:p>
        </p:txBody>
      </p:sp>
      <p:pic>
        <p:nvPicPr>
          <p:cNvPr id="3" name="slide 3 Recorded Sound">
            <a:hlinkClick r:id="" action="ppaction://media"/>
            <a:extLst>
              <a:ext uri="{FF2B5EF4-FFF2-40B4-BE49-F238E27FC236}">
                <a16:creationId xmlns:a16="http://schemas.microsoft.com/office/drawing/2014/main" id="{60EC079A-15A2-793F-B16A-A6B14829DF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0794" y="9389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160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770"/>
    </mc:Choice>
    <mc:Fallback xmlns="">
      <p:transition spd="slow" advTm="78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7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601B80-8684-9398-1268-6BDE171CF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3800"/>
              <a:t>Pathophysiology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BB81F-C600-C3D8-F896-50B8B92A4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b="1" u="sng" dirty="0"/>
              <a:t>Pathophysiology of T2DM</a:t>
            </a:r>
          </a:p>
          <a:p>
            <a:pPr>
              <a:buFontTx/>
              <a:buChar char="-"/>
            </a:pPr>
            <a:r>
              <a:rPr lang="en-GB" sz="1900" dirty="0"/>
              <a:t>Insulin resistance develops in muscle, fat and liver cells</a:t>
            </a:r>
          </a:p>
          <a:p>
            <a:pPr>
              <a:buFontTx/>
              <a:buChar char="-"/>
            </a:pPr>
            <a:r>
              <a:rPr lang="en-GB" sz="1900" dirty="0"/>
              <a:t>Pancreatic β-cells initially increase insulin production</a:t>
            </a:r>
          </a:p>
          <a:p>
            <a:pPr>
              <a:buFontTx/>
              <a:buChar char="-"/>
            </a:pPr>
            <a:r>
              <a:rPr lang="en-GB" sz="1900" dirty="0"/>
              <a:t>Over time, β-cells function declines</a:t>
            </a:r>
          </a:p>
          <a:p>
            <a:pPr>
              <a:buFontTx/>
              <a:buChar char="-"/>
            </a:pPr>
            <a:r>
              <a:rPr lang="en-GB" sz="1900" dirty="0"/>
              <a:t>Reduced insulin secretion causes persistent hyperglycaemia</a:t>
            </a:r>
          </a:p>
          <a:p>
            <a:pPr>
              <a:buFontTx/>
              <a:buChar char="-"/>
            </a:pPr>
            <a:r>
              <a:rPr lang="en-GB" sz="1900" dirty="0"/>
              <a:t>Chronic high blood glucose damages blood vessels and nerves (Galicia-Garcia et al., 2020)</a:t>
            </a:r>
          </a:p>
          <a:p>
            <a:pPr marL="0" indent="0">
              <a:buNone/>
            </a:pPr>
            <a:r>
              <a:rPr lang="en-GB" sz="1900" b="1" u="sng" dirty="0"/>
              <a:t>Long-term complications</a:t>
            </a:r>
          </a:p>
          <a:p>
            <a:pPr>
              <a:buFontTx/>
              <a:buChar char="-"/>
            </a:pPr>
            <a:r>
              <a:rPr lang="en-GB" sz="1900" dirty="0"/>
              <a:t>Cardiovascular disease</a:t>
            </a:r>
          </a:p>
          <a:p>
            <a:pPr>
              <a:buFontTx/>
              <a:buChar char="-"/>
            </a:pPr>
            <a:r>
              <a:rPr lang="en-GB" sz="1900" dirty="0"/>
              <a:t>Diabetic neuropathy</a:t>
            </a:r>
          </a:p>
          <a:p>
            <a:pPr>
              <a:buFontTx/>
              <a:buChar char="-"/>
            </a:pPr>
            <a:r>
              <a:rPr lang="en-GB" sz="1900" dirty="0"/>
              <a:t>Retinopathy</a:t>
            </a:r>
          </a:p>
          <a:p>
            <a:pPr>
              <a:buFontTx/>
              <a:buChar char="-"/>
            </a:pPr>
            <a:r>
              <a:rPr lang="en-GB" sz="1900" dirty="0"/>
              <a:t>Nephropathy</a:t>
            </a:r>
          </a:p>
          <a:p>
            <a:pPr>
              <a:buFontTx/>
              <a:buChar char="-"/>
            </a:pPr>
            <a:r>
              <a:rPr lang="en-GB" sz="1900" dirty="0"/>
              <a:t>Poor wound healing </a:t>
            </a:r>
          </a:p>
        </p:txBody>
      </p:sp>
      <p:pic>
        <p:nvPicPr>
          <p:cNvPr id="6" name="slide 4 Recorded Sound">
            <a:hlinkClick r:id="" action="ppaction://media"/>
            <a:extLst>
              <a:ext uri="{FF2B5EF4-FFF2-40B4-BE49-F238E27FC236}">
                <a16:creationId xmlns:a16="http://schemas.microsoft.com/office/drawing/2014/main" id="{AA22B6B0-94CA-5B13-341A-3F9525E89F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43319" y="541644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024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37"/>
    </mc:Choice>
    <mc:Fallback xmlns="">
      <p:transition spd="slow" advTm="53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4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F7D22-B0E8-4DC7-CE1A-0C48B09BE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Functional, Structural and Physiology Impact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B7509-755C-081C-01E9-FB1AB1964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u="sng"/>
              <a:t>Functional </a:t>
            </a:r>
            <a:r>
              <a:rPr lang="en-GB" sz="2000"/>
              <a:t>                                                                   </a:t>
            </a:r>
            <a:r>
              <a:rPr lang="en-GB" sz="2000" u="sng"/>
              <a:t>Physiological</a:t>
            </a:r>
          </a:p>
          <a:p>
            <a:pPr>
              <a:buFontTx/>
              <a:buChar char="-"/>
            </a:pPr>
            <a:r>
              <a:rPr lang="en-GB" sz="2000"/>
              <a:t>Fatigue and reduced energy                             - Persistent hyperglycaemia</a:t>
            </a:r>
          </a:p>
          <a:p>
            <a:pPr>
              <a:buFontTx/>
              <a:buChar char="-"/>
            </a:pPr>
            <a:r>
              <a:rPr lang="en-GB" sz="2000"/>
              <a:t>Increased urination and thirst                         - Reduced insulin effectiveness</a:t>
            </a:r>
          </a:p>
          <a:p>
            <a:pPr>
              <a:buFontTx/>
              <a:buChar char="-"/>
            </a:pPr>
            <a:r>
              <a:rPr lang="en-GB" sz="2000"/>
              <a:t>Reduced exercise tolerance                            - Chronic inflammation</a:t>
            </a:r>
          </a:p>
          <a:p>
            <a:pPr>
              <a:buFontTx/>
              <a:buChar char="-"/>
            </a:pPr>
            <a:r>
              <a:rPr lang="en-GB" sz="2000"/>
              <a:t>Delayed wound healing                                      - Increased cardiovascular risk</a:t>
            </a:r>
          </a:p>
          <a:p>
            <a:pPr marL="0" indent="0">
              <a:buNone/>
            </a:pPr>
            <a:r>
              <a:rPr lang="en-GB" sz="2000" u="sng"/>
              <a:t>Structural</a:t>
            </a:r>
          </a:p>
          <a:p>
            <a:pPr>
              <a:buFontTx/>
              <a:buChar char="-"/>
            </a:pPr>
            <a:r>
              <a:rPr lang="en-GB" sz="2000"/>
              <a:t>Damage to blood vessels</a:t>
            </a:r>
          </a:p>
          <a:p>
            <a:pPr>
              <a:buFontTx/>
              <a:buChar char="-"/>
            </a:pPr>
            <a:r>
              <a:rPr lang="en-GB" sz="2000"/>
              <a:t>Kidney damage</a:t>
            </a:r>
          </a:p>
          <a:p>
            <a:pPr>
              <a:buFontTx/>
              <a:buChar char="-"/>
            </a:pPr>
            <a:r>
              <a:rPr lang="en-GB" sz="2000"/>
              <a:t>Nerve degeneration</a:t>
            </a:r>
          </a:p>
          <a:p>
            <a:pPr>
              <a:buFontTx/>
              <a:buChar char="-"/>
            </a:pPr>
            <a:r>
              <a:rPr lang="en-GB" sz="2000"/>
              <a:t>Retinal blood vessel damage </a:t>
            </a:r>
          </a:p>
        </p:txBody>
      </p:sp>
      <p:pic>
        <p:nvPicPr>
          <p:cNvPr id="7" name="slide 5 Recorded Sound">
            <a:hlinkClick r:id="" action="ppaction://media"/>
            <a:extLst>
              <a:ext uri="{FF2B5EF4-FFF2-40B4-BE49-F238E27FC236}">
                <a16:creationId xmlns:a16="http://schemas.microsoft.com/office/drawing/2014/main" id="{90C77F47-A0F1-BA97-44EC-4DBA91F579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78648" y="56939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657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622"/>
    </mc:Choice>
    <mc:Fallback xmlns="">
      <p:transition spd="slow" advTm="736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62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41E5B-F8AF-8397-EA3B-CD1F327FC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Diagnosis of T2DM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FCDAB-D16C-F514-3952-6742689EB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u="sng" dirty="0"/>
              <a:t>Clinical features</a:t>
            </a:r>
          </a:p>
          <a:p>
            <a:r>
              <a:rPr lang="en-GB" sz="1700" dirty="0"/>
              <a:t>Excessive thirst (polydipsia)</a:t>
            </a:r>
          </a:p>
          <a:p>
            <a:r>
              <a:rPr lang="en-GB" sz="1700" dirty="0"/>
              <a:t>Frequent urination (polyuria)</a:t>
            </a:r>
          </a:p>
          <a:p>
            <a:r>
              <a:rPr lang="en-GB" sz="1700" dirty="0"/>
              <a:t>Fatigue</a:t>
            </a:r>
          </a:p>
          <a:p>
            <a:r>
              <a:rPr lang="en-GB" sz="1700" dirty="0"/>
              <a:t>Blurred vision</a:t>
            </a:r>
          </a:p>
          <a:p>
            <a:r>
              <a:rPr lang="en-GB" sz="1700" dirty="0"/>
              <a:t>Slow healing wounds (Diabetes UK, 2023)</a:t>
            </a:r>
          </a:p>
          <a:p>
            <a:pPr marL="0" indent="0">
              <a:buNone/>
            </a:pPr>
            <a:r>
              <a:rPr lang="en-GB" sz="1700" u="sng" dirty="0"/>
              <a:t>Diagnostic investigations</a:t>
            </a:r>
          </a:p>
          <a:p>
            <a:pPr>
              <a:buFontTx/>
              <a:buChar char="-"/>
            </a:pPr>
            <a:r>
              <a:rPr lang="en-GB" sz="1700" dirty="0"/>
              <a:t>HbA1c ≥48 mmol/mol (6.5%)</a:t>
            </a:r>
          </a:p>
          <a:p>
            <a:pPr>
              <a:buFontTx/>
              <a:buChar char="-"/>
            </a:pPr>
            <a:r>
              <a:rPr lang="en-GB" sz="1700" dirty="0"/>
              <a:t>Fasting plasma glucose ≥7.0 mmol/L</a:t>
            </a:r>
          </a:p>
          <a:p>
            <a:pPr>
              <a:buFontTx/>
              <a:buChar char="-"/>
            </a:pPr>
            <a:r>
              <a:rPr lang="en-GB" sz="1700" dirty="0"/>
              <a:t>Random plasma glucose ≥11.1 mmol/L (with symptoms)</a:t>
            </a:r>
          </a:p>
          <a:p>
            <a:pPr>
              <a:buFontTx/>
              <a:buChar char="-"/>
            </a:pPr>
            <a:r>
              <a:rPr lang="en-GB" sz="1700" dirty="0"/>
              <a:t>Urinalysis (glucose and ketones)</a:t>
            </a:r>
          </a:p>
          <a:p>
            <a:pPr>
              <a:buFontTx/>
              <a:buChar char="-"/>
            </a:pPr>
            <a:r>
              <a:rPr lang="en-GB" sz="1700" dirty="0"/>
              <a:t>Kidney function tests</a:t>
            </a:r>
          </a:p>
          <a:p>
            <a:pPr>
              <a:buFontTx/>
              <a:buChar char="-"/>
            </a:pPr>
            <a:r>
              <a:rPr lang="en-GB" sz="1700" dirty="0"/>
              <a:t>Lipid profile</a:t>
            </a:r>
          </a:p>
          <a:p>
            <a:pPr>
              <a:buFontTx/>
              <a:buChar char="-"/>
            </a:pPr>
            <a:r>
              <a:rPr lang="en-GB" sz="1700" dirty="0"/>
              <a:t>Blood pressure assessment (</a:t>
            </a:r>
            <a:r>
              <a:rPr lang="en-GB" sz="1700" dirty="0" err="1"/>
              <a:t>NICEa</a:t>
            </a:r>
            <a:r>
              <a:rPr lang="en-GB" sz="1700" dirty="0"/>
              <a:t>, 2024)</a:t>
            </a:r>
          </a:p>
          <a:p>
            <a:pPr>
              <a:buFontTx/>
              <a:buChar char="-"/>
            </a:pPr>
            <a:endParaRPr lang="en-GB" sz="1700" dirty="0"/>
          </a:p>
        </p:txBody>
      </p:sp>
      <p:pic>
        <p:nvPicPr>
          <p:cNvPr id="5" name="slide 6 Recorded Sound">
            <a:hlinkClick r:id="" action="ppaction://media"/>
            <a:extLst>
              <a:ext uri="{FF2B5EF4-FFF2-40B4-BE49-F238E27FC236}">
                <a16:creationId xmlns:a16="http://schemas.microsoft.com/office/drawing/2014/main" id="{0D61A842-6D48-49A6-68F9-B1CE800462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97996" y="462003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41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500"/>
    </mc:Choice>
    <mc:Fallback xmlns="">
      <p:transition spd="slow" advTm="82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5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CA4749-54DB-FA70-9DC7-003A6B689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Complications of T2DM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5C15FBC-ADDA-E35E-FD45-A7C4B98B97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015905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slide 7 Recorded Sound">
            <a:hlinkClick r:id="" action="ppaction://media"/>
            <a:extLst>
              <a:ext uri="{FF2B5EF4-FFF2-40B4-BE49-F238E27FC236}">
                <a16:creationId xmlns:a16="http://schemas.microsoft.com/office/drawing/2014/main" id="{39EB3DCC-0CF7-B51F-DBFB-A6B14D6639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007680" y="54404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704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89"/>
    </mc:Choice>
    <mc:Fallback xmlns="">
      <p:transition spd="slow" advTm="551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18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1AAC87-64A3-51F1-B9B5-105DE2FE5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/>
              <a:t>Evidence-Based Treatment Plan</a:t>
            </a:r>
          </a:p>
        </p:txBody>
      </p:sp>
      <p:pic>
        <p:nvPicPr>
          <p:cNvPr id="5" name="Picture 4" descr="Close-up unopened pill packets">
            <a:extLst>
              <a:ext uri="{FF2B5EF4-FFF2-40B4-BE49-F238E27FC236}">
                <a16:creationId xmlns:a16="http://schemas.microsoft.com/office/drawing/2014/main" id="{9EB2C843-BCBA-2EF1-2609-C50B29F2673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45" b="10640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BCFFF-D868-95F5-EA0F-0C9129D2B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b="1" u="sng" dirty="0"/>
              <a:t>Medication</a:t>
            </a:r>
          </a:p>
          <a:p>
            <a:pPr>
              <a:buFontTx/>
              <a:buChar char="-"/>
            </a:pPr>
            <a:r>
              <a:rPr lang="en-GB" sz="1700" dirty="0"/>
              <a:t>Metformin (first-line treatment)</a:t>
            </a:r>
          </a:p>
          <a:p>
            <a:pPr>
              <a:buFontTx/>
              <a:buChar char="-"/>
            </a:pPr>
            <a:r>
              <a:rPr lang="en-GB" sz="1700" dirty="0"/>
              <a:t>Additional medication if HbA1c remains elevated</a:t>
            </a:r>
          </a:p>
          <a:p>
            <a:pPr marL="0" indent="0">
              <a:buNone/>
            </a:pPr>
            <a:r>
              <a:rPr lang="en-GB" sz="1700" dirty="0"/>
              <a:t>    - SGLT2 inhibitor     - GLP-1 receptor agonist</a:t>
            </a:r>
          </a:p>
          <a:p>
            <a:pPr>
              <a:buFontTx/>
              <a:buChar char="-"/>
            </a:pPr>
            <a:r>
              <a:rPr lang="en-GB" sz="1700" dirty="0"/>
              <a:t>Antihypertensive medication (if required)</a:t>
            </a:r>
          </a:p>
          <a:p>
            <a:pPr>
              <a:buFontTx/>
              <a:buChar char="-"/>
            </a:pPr>
            <a:r>
              <a:rPr lang="en-GB" sz="1700" dirty="0"/>
              <a:t>Statin therapy to reduce cardiovascular risk (NICE, 2015)</a:t>
            </a:r>
          </a:p>
          <a:p>
            <a:pPr marL="0" indent="0">
              <a:buNone/>
            </a:pPr>
            <a:r>
              <a:rPr lang="en-GB" sz="1700" b="1" u="sng" dirty="0"/>
              <a:t>Monitoring </a:t>
            </a:r>
          </a:p>
          <a:p>
            <a:pPr>
              <a:buFontTx/>
              <a:buChar char="-"/>
            </a:pPr>
            <a:r>
              <a:rPr lang="en-GB" sz="1700" dirty="0"/>
              <a:t>Hba1c every 3-6 months</a:t>
            </a:r>
          </a:p>
          <a:p>
            <a:pPr>
              <a:buFontTx/>
              <a:buChar char="-"/>
            </a:pPr>
            <a:r>
              <a:rPr lang="en-GB" sz="1700" dirty="0"/>
              <a:t>Blood pressure monitoring</a:t>
            </a:r>
          </a:p>
          <a:p>
            <a:pPr>
              <a:buFontTx/>
              <a:buChar char="-"/>
            </a:pPr>
            <a:r>
              <a:rPr lang="en-GB" sz="1700" dirty="0"/>
              <a:t>Kidney function tests</a:t>
            </a:r>
          </a:p>
          <a:p>
            <a:pPr>
              <a:buFontTx/>
              <a:buChar char="-"/>
            </a:pPr>
            <a:r>
              <a:rPr lang="en-GB" sz="1700" dirty="0"/>
              <a:t>Annual retinal screening + annual diabetic foot examination</a:t>
            </a: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4" name="slide 8 Recorded Sound">
            <a:hlinkClick r:id="" action="ppaction://media"/>
            <a:extLst>
              <a:ext uri="{FF2B5EF4-FFF2-40B4-BE49-F238E27FC236}">
                <a16:creationId xmlns:a16="http://schemas.microsoft.com/office/drawing/2014/main" id="{D6A0E9F9-090C-02CF-4BFA-F46C6A5C16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39087" y="545577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534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383"/>
    </mc:Choice>
    <mc:Fallback xmlns="">
      <p:transition spd="slow" advTm="633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4BA15-8F6E-B749-4110-C271DB588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Lifestyle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D0357-0533-D3C7-6115-E50E541D1D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000" b="1" u="sng" dirty="0"/>
              <a:t>Healthy diet</a:t>
            </a:r>
          </a:p>
          <a:p>
            <a:pPr>
              <a:buFontTx/>
              <a:buChar char="-"/>
            </a:pPr>
            <a:r>
              <a:rPr lang="en-GB" sz="2000" dirty="0"/>
              <a:t>Increase vegetables, fruit and whole grains</a:t>
            </a:r>
          </a:p>
          <a:p>
            <a:pPr>
              <a:buFontTx/>
              <a:buChar char="-"/>
            </a:pPr>
            <a:r>
              <a:rPr lang="en-GB" sz="2000" dirty="0"/>
              <a:t>Choose lean protein sources</a:t>
            </a:r>
          </a:p>
          <a:p>
            <a:pPr>
              <a:buFontTx/>
              <a:buChar char="-"/>
            </a:pPr>
            <a:r>
              <a:rPr lang="en-GB" sz="2000" dirty="0"/>
              <a:t>Reduce sugary foods and drinks</a:t>
            </a:r>
          </a:p>
          <a:p>
            <a:pPr>
              <a:buFontTx/>
              <a:buChar char="-"/>
            </a:pPr>
            <a:r>
              <a:rPr lang="en-GB" sz="2000" dirty="0"/>
              <a:t>Control portion sizes</a:t>
            </a:r>
          </a:p>
          <a:p>
            <a:pPr marL="0" indent="0">
              <a:buNone/>
            </a:pPr>
            <a:r>
              <a:rPr lang="en-GB" sz="2000" b="1" u="sng" dirty="0"/>
              <a:t>Physical activity</a:t>
            </a:r>
          </a:p>
          <a:p>
            <a:pPr>
              <a:buFontTx/>
              <a:buChar char="-"/>
            </a:pPr>
            <a:r>
              <a:rPr lang="en-GB" sz="2000" dirty="0"/>
              <a:t>At least 150 minutes of moderate exercise weekly</a:t>
            </a:r>
          </a:p>
          <a:p>
            <a:pPr>
              <a:buFontTx/>
              <a:buChar char="-"/>
            </a:pPr>
            <a:r>
              <a:rPr lang="en-GB" sz="2000" dirty="0"/>
              <a:t>Resistance exercises twice weekly</a:t>
            </a:r>
          </a:p>
          <a:p>
            <a:pPr>
              <a:buFontTx/>
              <a:buChar char="-"/>
            </a:pP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E02F14-4CF2-1694-C718-69244FED7C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b="1" u="sng" dirty="0"/>
              <a:t>Weight management</a:t>
            </a:r>
          </a:p>
          <a:p>
            <a:pPr>
              <a:buFontTx/>
              <a:buChar char="-"/>
            </a:pPr>
            <a:r>
              <a:rPr lang="en-GB" sz="2400" dirty="0"/>
              <a:t>Aim for gradual weight loss</a:t>
            </a:r>
          </a:p>
          <a:p>
            <a:pPr>
              <a:buFontTx/>
              <a:buChar char="-"/>
            </a:pPr>
            <a:r>
              <a:rPr lang="en-GB" sz="2400" dirty="0"/>
              <a:t>Maintain healthy BMI</a:t>
            </a:r>
          </a:p>
          <a:p>
            <a:pPr marL="0" indent="0">
              <a:buNone/>
            </a:pPr>
            <a:r>
              <a:rPr lang="en-GB" sz="2400" b="1" u="sng" dirty="0"/>
              <a:t>Other lifestyle changes</a:t>
            </a:r>
          </a:p>
          <a:p>
            <a:pPr>
              <a:buFontTx/>
              <a:buChar char="-"/>
            </a:pPr>
            <a:r>
              <a:rPr lang="en-GB" sz="2400" dirty="0"/>
              <a:t>Smoking cessation</a:t>
            </a:r>
          </a:p>
          <a:p>
            <a:pPr>
              <a:buFontTx/>
              <a:buChar char="-"/>
            </a:pPr>
            <a:r>
              <a:rPr lang="en-GB" sz="2400" dirty="0"/>
              <a:t>Reduce alcohol intake</a:t>
            </a:r>
          </a:p>
          <a:p>
            <a:pPr>
              <a:buFontTx/>
              <a:buChar char="-"/>
            </a:pPr>
            <a:r>
              <a:rPr lang="en-GB" sz="2400" dirty="0"/>
              <a:t>Improve sleep quality</a:t>
            </a:r>
          </a:p>
          <a:p>
            <a:pPr>
              <a:buFontTx/>
              <a:buChar char="-"/>
            </a:pPr>
            <a:r>
              <a:rPr lang="en-GB" sz="2400" dirty="0"/>
              <a:t>Stress management (National Institute for Health and Care Excellence, 2022)</a:t>
            </a:r>
          </a:p>
        </p:txBody>
      </p:sp>
      <p:pic>
        <p:nvPicPr>
          <p:cNvPr id="5" name="slide 9 Recorded Sound">
            <a:hlinkClick r:id="" action="ppaction://media"/>
            <a:extLst>
              <a:ext uri="{FF2B5EF4-FFF2-40B4-BE49-F238E27FC236}">
                <a16:creationId xmlns:a16="http://schemas.microsoft.com/office/drawing/2014/main" id="{103FE87F-39C3-8861-CB96-70A8BCE9E8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07448" y="66837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201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755"/>
    </mc:Choice>
    <mc:Fallback xmlns="">
      <p:transition spd="slow" advTm="617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7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7BA1D5-9AEA-5BEF-C46E-581DE9D52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wrap="square">
            <a:normAutofit/>
          </a:bodyPr>
          <a:lstStyle/>
          <a:p>
            <a:pPr algn="ctr"/>
            <a:r>
              <a:rPr lang="en-GB" sz="2400">
                <a:solidFill>
                  <a:srgbClr val="FFFFFF"/>
                </a:solidFill>
              </a:rPr>
              <a:t>Multidisciplinary Team (MDT)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AF908-DFED-9914-BEBB-B448732FF5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4536" y="640080"/>
            <a:ext cx="5053066" cy="254660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b="1" u="sng" dirty="0"/>
              <a:t>Healthcare Professionals Involved</a:t>
            </a:r>
          </a:p>
          <a:p>
            <a:pPr>
              <a:buFontTx/>
              <a:buChar char="-"/>
            </a:pPr>
            <a:r>
              <a:rPr lang="en-GB" sz="1700" dirty="0"/>
              <a:t>General practitioner (GP)</a:t>
            </a:r>
          </a:p>
          <a:p>
            <a:pPr>
              <a:buFontTx/>
              <a:buChar char="-"/>
            </a:pPr>
            <a:r>
              <a:rPr lang="en-GB" sz="1700" dirty="0"/>
              <a:t>Practice nurse</a:t>
            </a:r>
          </a:p>
          <a:p>
            <a:pPr>
              <a:buFontTx/>
              <a:buChar char="-"/>
            </a:pPr>
            <a:r>
              <a:rPr lang="en-GB" sz="1700" dirty="0"/>
              <a:t>Diabetes specialist nurse</a:t>
            </a:r>
          </a:p>
          <a:p>
            <a:pPr>
              <a:buFontTx/>
              <a:buChar char="-"/>
            </a:pPr>
            <a:r>
              <a:rPr lang="en-GB" sz="1700" dirty="0"/>
              <a:t>Dietitian</a:t>
            </a:r>
          </a:p>
          <a:p>
            <a:pPr>
              <a:buFontTx/>
              <a:buChar char="-"/>
            </a:pPr>
            <a:r>
              <a:rPr lang="en-GB" sz="1700" dirty="0"/>
              <a:t>Podiatrist</a:t>
            </a:r>
          </a:p>
          <a:p>
            <a:pPr>
              <a:buFontTx/>
              <a:buChar char="-"/>
            </a:pPr>
            <a:r>
              <a:rPr lang="en-GB" sz="1700" dirty="0"/>
              <a:t>Ophthalmologist</a:t>
            </a:r>
          </a:p>
          <a:p>
            <a:pPr>
              <a:buFontTx/>
              <a:buChar char="-"/>
            </a:pPr>
            <a:r>
              <a:rPr lang="en-GB" sz="1700" dirty="0"/>
              <a:t>Pharmacist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93FF21-A763-BBDC-8EA2-423F2E3745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0204" y="3671315"/>
            <a:ext cx="5057398" cy="254660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700" b="1" u="sng" dirty="0"/>
              <a:t>Role of MDT</a:t>
            </a:r>
          </a:p>
          <a:p>
            <a:pPr>
              <a:buFontTx/>
              <a:buChar char="-"/>
            </a:pPr>
            <a:r>
              <a:rPr lang="en-GB" sz="1700" dirty="0"/>
              <a:t>Medication management</a:t>
            </a:r>
          </a:p>
          <a:p>
            <a:pPr>
              <a:buFontTx/>
              <a:buChar char="-"/>
            </a:pPr>
            <a:r>
              <a:rPr lang="en-GB" sz="1700" dirty="0"/>
              <a:t>Patient education</a:t>
            </a:r>
          </a:p>
          <a:p>
            <a:pPr>
              <a:buFontTx/>
              <a:buChar char="-"/>
            </a:pPr>
            <a:r>
              <a:rPr lang="en-GB" sz="1700" dirty="0"/>
              <a:t>Monitoring for complications</a:t>
            </a:r>
          </a:p>
          <a:p>
            <a:pPr>
              <a:buFontTx/>
              <a:buChar char="-"/>
            </a:pPr>
            <a:r>
              <a:rPr lang="en-GB" sz="1700" dirty="0"/>
              <a:t>Lifestyle support</a:t>
            </a:r>
          </a:p>
          <a:p>
            <a:pPr>
              <a:buFontTx/>
              <a:buChar char="-"/>
            </a:pPr>
            <a:r>
              <a:rPr lang="en-GB" sz="1700" dirty="0"/>
              <a:t>Shared decision-making</a:t>
            </a:r>
          </a:p>
          <a:p>
            <a:pPr>
              <a:buFontTx/>
              <a:buChar char="-"/>
            </a:pPr>
            <a:r>
              <a:rPr lang="en-GB" sz="1700" dirty="0"/>
              <a:t>Coordinated long-term care</a:t>
            </a:r>
          </a:p>
        </p:txBody>
      </p:sp>
      <p:pic>
        <p:nvPicPr>
          <p:cNvPr id="5" name="slide 10 Recorded Sound">
            <a:hlinkClick r:id="" action="ppaction://media"/>
            <a:extLst>
              <a:ext uri="{FF2B5EF4-FFF2-40B4-BE49-F238E27FC236}">
                <a16:creationId xmlns:a16="http://schemas.microsoft.com/office/drawing/2014/main" id="{974A86E1-9C52-EFBD-5430-FA9FD85942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75265" y="494461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010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632"/>
    </mc:Choice>
    <mc:Fallback xmlns="">
      <p:transition spd="slow" advTm="49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54258A-DF5D-35BF-A0FC-401176A00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Monitoring and Ongoing Care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1CE46B-B28F-8867-BD71-CF1A9089AF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652124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lide 11 Recorded Sound">
            <a:hlinkClick r:id="" action="ppaction://media"/>
            <a:extLst>
              <a:ext uri="{FF2B5EF4-FFF2-40B4-BE49-F238E27FC236}">
                <a16:creationId xmlns:a16="http://schemas.microsoft.com/office/drawing/2014/main" id="{8CDB9C57-011E-BF01-A5F7-3C0AFEDA1E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037177" y="67023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403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596"/>
    </mc:Choice>
    <mc:Fallback xmlns="">
      <p:transition spd="slow" advTm="545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12D4FC-D942-C6D3-8CB9-F5786634F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2500">
                <a:solidFill>
                  <a:srgbClr val="FFFFFF"/>
                </a:solidFill>
              </a:rPr>
              <a:t>Evidence-Based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BE3BE-7E09-E55A-9918-B765F4943C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b="1" u="sng" dirty="0"/>
              <a:t>Care recommendations (NHS, NICE)</a:t>
            </a:r>
          </a:p>
          <a:p>
            <a:pPr>
              <a:buFontTx/>
              <a:buChar char="-"/>
            </a:pPr>
            <a:r>
              <a:rPr lang="en-GB" sz="1600" dirty="0"/>
              <a:t>Encourage self-management and patient education</a:t>
            </a:r>
          </a:p>
          <a:p>
            <a:pPr>
              <a:buFontTx/>
              <a:buChar char="-"/>
            </a:pPr>
            <a:r>
              <a:rPr lang="en-GB" sz="1600" dirty="0"/>
              <a:t>Optimise blood glucose control</a:t>
            </a:r>
          </a:p>
          <a:p>
            <a:pPr>
              <a:buFontTx/>
              <a:buChar char="-"/>
            </a:pPr>
            <a:r>
              <a:rPr lang="en-GB" sz="1600" dirty="0"/>
              <a:t>Promote healthy eating and regular exercise</a:t>
            </a:r>
          </a:p>
          <a:p>
            <a:pPr>
              <a:buFontTx/>
              <a:buChar char="-"/>
            </a:pPr>
            <a:r>
              <a:rPr lang="en-GB" sz="1600" dirty="0"/>
              <a:t>Support smoking cessation</a:t>
            </a:r>
          </a:p>
          <a:p>
            <a:pPr>
              <a:buFontTx/>
              <a:buChar char="-"/>
            </a:pPr>
            <a:r>
              <a:rPr lang="en-GB" sz="1600" dirty="0"/>
              <a:t>Monitor cardiovascular risk factors</a:t>
            </a:r>
          </a:p>
          <a:p>
            <a:pPr>
              <a:buFontTx/>
              <a:buChar char="-"/>
            </a:pPr>
            <a:r>
              <a:rPr lang="en-GB" sz="1600" dirty="0"/>
              <a:t>Annual diabetic eye screening + annual foot assessment</a:t>
            </a:r>
          </a:p>
          <a:p>
            <a:pPr>
              <a:buFontTx/>
              <a:buChar char="-"/>
            </a:pPr>
            <a:r>
              <a:rPr lang="en-GB" sz="1600" dirty="0"/>
              <a:t>Regular medication review</a:t>
            </a:r>
          </a:p>
          <a:p>
            <a:pPr>
              <a:buFontTx/>
              <a:buChar char="-"/>
            </a:pPr>
            <a:r>
              <a:rPr lang="en-GB" sz="1600" dirty="0"/>
              <a:t>Individualised care planning (NICE, 2022)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900B0C-625F-DA54-27B4-CE701B5410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u="sng" dirty="0"/>
              <a:t>Expected outcomes</a:t>
            </a:r>
          </a:p>
          <a:p>
            <a:pPr>
              <a:buFontTx/>
              <a:buChar char="-"/>
            </a:pPr>
            <a:r>
              <a:rPr lang="en-GB" sz="2000" dirty="0"/>
              <a:t>Improved HbA1c</a:t>
            </a:r>
          </a:p>
          <a:p>
            <a:pPr>
              <a:buFontTx/>
              <a:buChar char="-"/>
            </a:pPr>
            <a:r>
              <a:rPr lang="en-GB" sz="2000" dirty="0"/>
              <a:t>Reduced risk of complications</a:t>
            </a:r>
          </a:p>
          <a:p>
            <a:pPr>
              <a:buFontTx/>
              <a:buChar char="-"/>
            </a:pPr>
            <a:r>
              <a:rPr lang="en-GB" sz="2000" dirty="0"/>
              <a:t>Better quality of life</a:t>
            </a:r>
          </a:p>
          <a:p>
            <a:pPr>
              <a:buFontTx/>
              <a:buChar char="-"/>
            </a:pPr>
            <a:r>
              <a:rPr lang="en-GB" sz="2000" dirty="0"/>
              <a:t>Reduced hospital admissions </a:t>
            </a:r>
          </a:p>
        </p:txBody>
      </p:sp>
      <p:pic>
        <p:nvPicPr>
          <p:cNvPr id="5" name="slide 12 recorded Sound">
            <a:hlinkClick r:id="" action="ppaction://media"/>
            <a:extLst>
              <a:ext uri="{FF2B5EF4-FFF2-40B4-BE49-F238E27FC236}">
                <a16:creationId xmlns:a16="http://schemas.microsoft.com/office/drawing/2014/main" id="{EB319801-B18D-1303-E6B3-ECADE95521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06772" y="44627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356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009"/>
    </mc:Choice>
    <mc:Fallback xmlns="">
      <p:transition spd="slow" advTm="540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0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D6EB7-87B8-21E1-3FB6-F08CBF659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Patient Education, Communication and Ethical Considerations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5B39D33-1610-56CA-243C-2A846FB3FD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5487765"/>
              </p:ext>
            </p:extLst>
          </p:nvPr>
        </p:nvGraphicFramePr>
        <p:xfrm>
          <a:off x="632085" y="181112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slied 13 Recorded Sound">
            <a:hlinkClick r:id="" action="ppaction://media"/>
            <a:extLst>
              <a:ext uri="{FF2B5EF4-FFF2-40B4-BE49-F238E27FC236}">
                <a16:creationId xmlns:a16="http://schemas.microsoft.com/office/drawing/2014/main" id="{70D478A6-A7F2-44B0-767C-84D2506F0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149926" y="576025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29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783"/>
    </mc:Choice>
    <mc:Fallback xmlns="">
      <p:transition spd="slow" advTm="537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7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BBDD5E-F675-7FD5-A553-7DB8F8EA4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12CA4-AE58-59CC-EC47-9B75ED8C7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T2DM is a progressive long-term condition</a:t>
            </a:r>
          </a:p>
          <a:p>
            <a:r>
              <a:rPr lang="en-GB" dirty="0"/>
              <a:t>Early diagnosis improves patient outcomes</a:t>
            </a:r>
          </a:p>
          <a:p>
            <a:r>
              <a:rPr lang="en-GB" dirty="0"/>
              <a:t>Lifestyle modification is essential alongside medication</a:t>
            </a:r>
          </a:p>
          <a:p>
            <a:r>
              <a:rPr lang="en-GB" dirty="0"/>
              <a:t>Regular monitoring helps prevent complications</a:t>
            </a:r>
          </a:p>
          <a:p>
            <a:r>
              <a:rPr lang="en-GB" dirty="0"/>
              <a:t>Multidisciplinary care supports effective long-term management </a:t>
            </a:r>
          </a:p>
          <a:p>
            <a:r>
              <a:rPr lang="en-GB" dirty="0"/>
              <a:t>Evidence-based care improves quality of life and reduces cardiovascular risk </a:t>
            </a:r>
          </a:p>
        </p:txBody>
      </p:sp>
      <p:pic>
        <p:nvPicPr>
          <p:cNvPr id="4" name="slide 14 Recorded Sound">
            <a:hlinkClick r:id="" action="ppaction://media"/>
            <a:extLst>
              <a:ext uri="{FF2B5EF4-FFF2-40B4-BE49-F238E27FC236}">
                <a16:creationId xmlns:a16="http://schemas.microsoft.com/office/drawing/2014/main" id="{B51888A3-2618-3F5D-71D4-08BCE7ACCF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83636" y="449719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918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32"/>
    </mc:Choice>
    <mc:Fallback xmlns="">
      <p:transition spd="slow" advTm="494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6481C-E8F1-3329-CB4F-F826E7F20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6"/>
            <a:ext cx="10515600" cy="109208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8D178-0E7D-A239-16B3-50BCE7C62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92866"/>
            <a:ext cx="12192000" cy="586513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Diabetes UK (2023). </a:t>
            </a:r>
            <a:r>
              <a:rPr lang="en-GB" i="1" dirty="0"/>
              <a:t>Type 2 diabetes symptoms</a:t>
            </a:r>
            <a:r>
              <a:rPr lang="en-GB" dirty="0"/>
              <a:t>. [online] Diabetes UK. Available at: https://www.diabetes.org.uk/about-diabetes/type-2-diabetes/symptoms [Accessed 10 July 2026].</a:t>
            </a:r>
          </a:p>
          <a:p>
            <a:pPr marL="0" indent="0">
              <a:buNone/>
            </a:pPr>
            <a:r>
              <a:rPr lang="en-GB" dirty="0"/>
              <a:t>Galicia-Garcia, U., Benito-Vicente, A., </a:t>
            </a:r>
            <a:r>
              <a:rPr lang="en-GB" dirty="0" err="1"/>
              <a:t>Jebari</a:t>
            </a:r>
            <a:r>
              <a:rPr lang="en-GB" dirty="0"/>
              <a:t>, S., Larrea-</a:t>
            </a:r>
            <a:r>
              <a:rPr lang="en-GB" dirty="0" err="1"/>
              <a:t>Sebal</a:t>
            </a:r>
            <a:r>
              <a:rPr lang="en-GB" dirty="0"/>
              <a:t>, A., Siddiqi, H., Uribe, K.B., Ostolaza, H. and Martin, C. (2020). Pathophysiology of type 2 diabetes mellitus. </a:t>
            </a:r>
            <a:r>
              <a:rPr lang="en-GB" i="1" dirty="0"/>
              <a:t>International Journal of Molecular Sciences</a:t>
            </a:r>
            <a:r>
              <a:rPr lang="en-GB" dirty="0"/>
              <a:t>, [online] 21(17), pp.1–34. Available at: https://pmc.ncbi.nlm.nih.gov/articles/PMC7503727/ [Accessed 12 July 2026].</a:t>
            </a:r>
          </a:p>
          <a:p>
            <a:pPr marL="0" indent="0">
              <a:buNone/>
            </a:pPr>
            <a:r>
              <a:rPr lang="en-GB" dirty="0"/>
              <a:t>National Institute for Health and Care Excellence (2022). </a:t>
            </a:r>
            <a:r>
              <a:rPr lang="en-GB" i="1" dirty="0"/>
              <a:t>Type 2 diabetes</a:t>
            </a:r>
            <a:r>
              <a:rPr lang="en-GB" dirty="0"/>
              <a:t>. [online] NICE. Available at: https://bnf.nice.org.uk/treatment-summaries/type-2-diabetes/ [Accessed 12 July 2026].</a:t>
            </a:r>
          </a:p>
          <a:p>
            <a:pPr marL="0" indent="0">
              <a:buNone/>
            </a:pPr>
            <a:r>
              <a:rPr lang="en-GB" dirty="0"/>
              <a:t>NHS (2021). </a:t>
            </a:r>
            <a:r>
              <a:rPr lang="en-GB" i="1" dirty="0"/>
              <a:t>Overview - Diabetic Retinopathy</a:t>
            </a:r>
            <a:r>
              <a:rPr lang="en-GB" dirty="0"/>
              <a:t>. [online] NHS. Available at: https://www.nhs.uk/conditions/diabetic-retinopathy/ [Accessed 10 July 2026].</a:t>
            </a:r>
          </a:p>
          <a:p>
            <a:pPr marL="0" indent="0">
              <a:buNone/>
            </a:pPr>
            <a:r>
              <a:rPr lang="en-GB" dirty="0"/>
              <a:t>NICE (2015). </a:t>
            </a:r>
            <a:r>
              <a:rPr lang="en-GB" i="1" dirty="0"/>
              <a:t>Initial medicines | Type 2 diabetes in adults: Management | Guidance | NICE</a:t>
            </a:r>
            <a:r>
              <a:rPr lang="en-GB" dirty="0"/>
              <a:t>. [online] Nice.org.uk. Available at: https://www.nice.org.uk/guidance/ng28/chapter/Initial-medicines [Accessed 10 July 2026].</a:t>
            </a:r>
          </a:p>
          <a:p>
            <a:pPr marL="0" indent="0">
              <a:buNone/>
            </a:pPr>
            <a:r>
              <a:rPr lang="en-GB" dirty="0"/>
              <a:t>NICE (2022). </a:t>
            </a:r>
            <a:r>
              <a:rPr lang="en-GB" i="1" dirty="0"/>
              <a:t>Type 2 Diabetes in adults: Management</a:t>
            </a:r>
            <a:r>
              <a:rPr lang="en-GB" dirty="0"/>
              <a:t>. [online] Nice.org.uk. Available at: https://www.nice.org.uk/guidance/ng28 [Accessed 12 July 2026].</a:t>
            </a:r>
          </a:p>
          <a:p>
            <a:pPr marL="0" indent="0">
              <a:buNone/>
            </a:pPr>
            <a:r>
              <a:rPr lang="en-GB" dirty="0"/>
              <a:t>NICE (2024a). </a:t>
            </a:r>
            <a:r>
              <a:rPr lang="en-GB" i="1" dirty="0"/>
              <a:t>CVD Risk Assessment and Management</a:t>
            </a:r>
            <a:r>
              <a:rPr lang="en-GB" dirty="0"/>
              <a:t>. [online] NICE. Available at: https://cks.nice.org.uk/topics/cvd-risk-assessment-management/ [Accessed 12 July 2026a].</a:t>
            </a:r>
          </a:p>
          <a:p>
            <a:pPr marL="0" indent="0">
              <a:buNone/>
            </a:pPr>
            <a:r>
              <a:rPr lang="en-GB" dirty="0"/>
              <a:t>NICE (2024b). </a:t>
            </a:r>
            <a:r>
              <a:rPr lang="en-GB" i="1" dirty="0"/>
              <a:t>When Should I Suspect Type 2 Diabetes in an adult?</a:t>
            </a:r>
            <a:r>
              <a:rPr lang="en-GB" dirty="0"/>
              <a:t> [online] NICE. Available at: https://cks.nice.org.uk/topics/diabetes-type-2/diagnosis/diagnosis-in-adults/ [Accessed 10 July 2026b].</a:t>
            </a:r>
          </a:p>
          <a:p>
            <a:pPr marL="0" indent="0">
              <a:buNone/>
            </a:pPr>
            <a:r>
              <a:rPr lang="en-GB" dirty="0"/>
              <a:t>Tokarz, V.L., MacDonald, P.E. and Klip, A. (2018). The cell biology of systemic insulin function. </a:t>
            </a:r>
            <a:r>
              <a:rPr lang="en-GB" i="1" dirty="0"/>
              <a:t>The Journal of Cell Biology</a:t>
            </a:r>
            <a:r>
              <a:rPr lang="en-GB" dirty="0"/>
              <a:t>, [online] 217(7), pp.2273–2289. doi:10.1083/jcb.201802095.</a:t>
            </a:r>
          </a:p>
          <a:p>
            <a:pPr marL="0" indent="0">
              <a:buNone/>
            </a:pPr>
            <a:r>
              <a:rPr lang="en-GB" dirty="0"/>
              <a:t>(2026). [online] B-cdn.net. Available at: https://bunny-wp-pullzone-lcnorhfy96.b-cdn.net/wp-content/uploads/insulin_and_glucagon_regulation_brief_diagram_outline-1.jpg [Accessed 10 July 2026].</a:t>
            </a:r>
          </a:p>
        </p:txBody>
      </p:sp>
      <p:pic>
        <p:nvPicPr>
          <p:cNvPr id="4" name="slide 15 Recorded Sound">
            <a:hlinkClick r:id="" action="ppaction://media"/>
            <a:extLst>
              <a:ext uri="{FF2B5EF4-FFF2-40B4-BE49-F238E27FC236}">
                <a16:creationId xmlns:a16="http://schemas.microsoft.com/office/drawing/2014/main" id="{F2DB2D6C-CF60-4A39-2F5D-B8C71806F5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29719" y="7693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586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09"/>
    </mc:Choice>
    <mc:Fallback xmlns="">
      <p:transition spd="slow" advTm="58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2944</TotalTime>
  <Words>1385</Words>
  <Application>Microsoft Office PowerPoint</Application>
  <PresentationFormat>Widescreen</PresentationFormat>
  <Paragraphs>182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Type 2 Diabetes Mellitus (T2DM) (Cardiovascular Disease)</vt:lpstr>
      <vt:lpstr>Patient Profile</vt:lpstr>
      <vt:lpstr>Anatomy and Physiology </vt:lpstr>
      <vt:lpstr>Pathophysiology</vt:lpstr>
      <vt:lpstr>Functional, Structural and Physiology Impact</vt:lpstr>
      <vt:lpstr>Diagnosis of T2DM</vt:lpstr>
      <vt:lpstr>Complications of T2DM</vt:lpstr>
      <vt:lpstr>Evidence-Based Treatment Plan</vt:lpstr>
      <vt:lpstr>Lifestyle Management </vt:lpstr>
      <vt:lpstr>Multidisciplinary Team (MDT)</vt:lpstr>
      <vt:lpstr>Monitoring and Ongoing Care </vt:lpstr>
      <vt:lpstr>Evidence-Based Recommendations</vt:lpstr>
      <vt:lpstr>Patient Education, Communication and Ethical Considerations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Nazia Malik</dc:creator>
  <cp:lastModifiedBy>Nazia Malik</cp:lastModifiedBy>
  <cp:revision>2</cp:revision>
  <dcterms:created xsi:type="dcterms:W3CDTF">2026-07-07T14:20:30Z</dcterms:created>
  <dcterms:modified xsi:type="dcterms:W3CDTF">2026-07-18T12:36:14Z</dcterms:modified>
</cp:coreProperties>
</file>