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307" r:id="rId6"/>
    <p:sldId id="308" r:id="rId7"/>
    <p:sldId id="312" r:id="rId8"/>
    <p:sldId id="313" r:id="rId9"/>
    <p:sldId id="314" r:id="rId10"/>
    <p:sldId id="318" r:id="rId11"/>
    <p:sldId id="317" r:id="rId12"/>
    <p:sldId id="315" r:id="rId13"/>
    <p:sldId id="316" r:id="rId14"/>
    <p:sldId id="29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65" d="100"/>
          <a:sy n="65" d="100"/>
        </p:scale>
        <p:origin x="1354" y="53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10/5/2026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345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ossfoundation.org/stages-of-grief/attachment-theory-and-grief-john-bowlby-amp-colin-parkes-overview/?v=7885444af42e&amp;utm_source=gemini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 Loss Foundation (n.d.) </a:t>
            </a:r>
            <a:r>
              <a:rPr lang="en-GB" i="1" dirty="0"/>
              <a:t>Attachment Theory and Grief (John Bowlby &amp; Colin Parkes)</a:t>
            </a:r>
            <a:r>
              <a:rPr lang="en-GB" dirty="0"/>
              <a:t>. [online image] Available at: </a:t>
            </a:r>
            <a:r>
              <a:rPr lang="en-GB" dirty="0">
                <a:hlinkClick r:id="rId3"/>
              </a:rPr>
              <a:t>https://thelossfoundation.org/stages-of-grief/attachment-theory-and-grief-john-bowlby-amp-colin-parkes-overview/?v=7885444af42e</a:t>
            </a:r>
            <a:r>
              <a:rPr lang="en-GB" dirty="0"/>
              <a:t> (Accessed: 26 September 2026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DC3C1-8013-994F-B4D9-13E35BF0A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04DF9E-DECF-3E23-9431-8CA74A8337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1CFE1B-1BFA-E750-30BA-29D470D522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1C7D6-850F-8C9C-54BA-3AA95441CC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352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B8C07F-93B8-CF9E-00C8-D6E7FFC95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8A60B-ABF3-6E86-01D4-EC8B58B67E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D5CDC-61D2-3CBD-269F-87ACAB218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E334E5-5C65-4844-421D-07517A141B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787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EFF80-9BF7-A8BD-1150-CD3434D9F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6D5D39-336C-EF79-D5C0-C0DAD233F4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45AD54-9198-7711-9FFC-0E9D7A9AA0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0D883-98AE-6333-1A47-8119921D91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444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83E32-D8AF-9D9E-A601-392F91830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908637-C9BC-D5B7-2AEB-58295426EB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B06E5A-C4FE-22D7-6951-5CCA25982B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C780E-3E20-47C7-53E9-AAA585AED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5985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5EEFF-2B9E-42CC-6215-49F5856C2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C1717-7806-D274-44A6-3FFEEFF81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A2A9C-6DF1-A34A-4C36-3E0CBCECD7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80B109-9236-F43B-C66A-FE8FF6F2A9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0816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rgbClr val="DFED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rgbClr val="234B36"/>
            </a:solidFill>
            <a:ln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  <a:ln/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  <a:ln/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rgbClr val="DFED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D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  <a:ln/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  <a:ln/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  <a:ln/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  <a:ln/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rgbClr val="2E8B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  <a:ln/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  <a:ln/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rgbClr val="DFED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  <a:ln/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rgbClr val="DFED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  <a:ln/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  <a:ln/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  <a:ln/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914400"/>
            <a:ext cx="6995160" cy="1965960"/>
          </a:xfrm>
          <a:ln/>
        </p:spPr>
        <p:txBody>
          <a:bodyPr wrap="square"/>
          <a:lstStyle/>
          <a:p>
            <a:r>
              <a:rPr lang="en-US" sz="3800" b="1">
                <a:solidFill>
                  <a:srgbClr val="1F5A3A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Supporting Shona: Bowlby’s attachment theory in early years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Case Study: Assessment Component 1 – Individual Presentation</a:t>
            </a:r>
            <a:endParaRPr lang="en-US" b="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240280" y="4617720"/>
            <a:ext cx="4297680" cy="1231106"/>
          </a:xfrm>
          <a:prstGeom prst="rect">
            <a:avLst/>
          </a:prstGeom>
          <a:noFill/>
          <a:ln/>
        </p:spPr>
        <p:txBody>
          <a:bodyPr wrap="square" rtlCol="0">
            <a:spAutoFit/>
          </a:bodyPr>
          <a:lstStyle/>
          <a:p>
            <a:r>
              <a:rPr lang="en-GB" sz="1400" b="1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400" b="1">
                <a:latin typeface="Calibri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>
                <a:latin typeface="Calibri" panose="020B0604020202020204" pitchFamily="34" charset="0"/>
                <a:cs typeface="Arial" panose="020B0604020202020204" pitchFamily="34" charset="0"/>
              </a:rPr>
              <a:t>Sadia Batool (2512945)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6903720" y="4617720"/>
            <a:ext cx="4160520" cy="984885"/>
          </a:xfrm>
          <a:prstGeom prst="rect">
            <a:avLst/>
          </a:prstGeom>
          <a:noFill/>
          <a:ln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400" b="0" i="0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Prabjot Sahota</a:t>
            </a:r>
            <a:endParaRPr lang="en-GB" sz="1400" dirty="0">
              <a:latin typeface="Calibri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Week Commencing 12</a:t>
            </a:r>
            <a:r>
              <a:rPr lang="en-GB" sz="1400" baseline="30000" dirty="0">
                <a:latin typeface="Calibri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 October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74320"/>
            <a:ext cx="9262872" cy="713232"/>
          </a:xfrm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sz="2800" b="1" kern="1200">
                <a:solidFill>
                  <a:srgbClr val="1F5A3A"/>
                </a:solidFill>
                <a:latin typeface="Calibri"/>
                <a:ea typeface="+mj-ea"/>
                <a:cs typeface="+mj-cs"/>
              </a:rPr>
              <a:t>Shona’s Situation</a:t>
            </a:r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65DEFD04-40FD-D41F-E38A-47A66EBE9CCC}"/>
              </a:ext>
            </a:extLst>
          </p:cNvPr>
          <p:cNvSpPr/>
          <p:nvPr/>
        </p:nvSpPr>
        <p:spPr>
          <a:xfrm>
            <a:off x="731520" y="1828800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 lIns="164592" tIns="109728" rIns="164592"/>
          <a:lstStyle/>
          <a:p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Attachment</a:t>
            </a:r>
          </a:p>
          <a:p>
            <a:endParaRPr lang="en-US" dirty="0"/>
          </a:p>
          <a:p>
            <a:r>
              <a:rPr lang="en-US" sz="1500" b="0">
                <a:solidFill>
                  <a:srgbClr val="222B36"/>
                </a:solidFill>
                <a:latin typeface="Calibri"/>
              </a:rPr>
              <a:t>Visible anxiety when her carers leave; difficulty settling after they go.</a:t>
            </a:r>
          </a:p>
        </p:txBody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60E487CC-E7CE-4EB9-C26E-73E75B5FD283}"/>
              </a:ext>
            </a:extLst>
          </p:cNvPr>
          <p:cNvSpPr/>
          <p:nvPr/>
        </p:nvSpPr>
        <p:spPr>
          <a:xfrm>
            <a:off x="3703320" y="1828800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E73454B8-59CD-9E93-A911-FDD948987166}"/>
              </a:ext>
            </a:extLst>
          </p:cNvPr>
          <p:cNvSpPr txBox="1"/>
          <p:nvPr/>
        </p:nvSpPr>
        <p:spPr>
          <a:xfrm>
            <a:off x="3867912" y="1975104"/>
            <a:ext cx="22311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</a:t>
            </a:r>
            <a:endParaRPr lang="en-US" sz="1600" dirty="0"/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919D1301-1213-9E65-9CAD-828DCFC3E577}"/>
              </a:ext>
            </a:extLst>
          </p:cNvPr>
          <p:cNvSpPr txBox="1"/>
          <p:nvPr/>
        </p:nvSpPr>
        <p:spPr>
          <a:xfrm>
            <a:off x="3867912" y="2450592"/>
            <a:ext cx="2231136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>
              <a:buNone/>
            </a:pPr>
            <a:r>
              <a:rPr lang="en-US" sz="1500" b="0">
                <a:solidFill>
                  <a:srgbClr val="222B36"/>
                </a:solidFill>
                <a:latin typeface="Calibri"/>
              </a:rPr>
              <a:t>Limited verbal communication; may rely on gestures, gaze or staying close to adults.</a:t>
            </a:r>
          </a:p>
        </p:txBody>
      </p:sp>
      <p:sp>
        <p:nvSpPr>
          <p:cNvPr id="16" name="Shape 7">
            <a:extLst>
              <a:ext uri="{FF2B5EF4-FFF2-40B4-BE49-F238E27FC236}">
                <a16:creationId xmlns:a16="http://schemas.microsoft.com/office/drawing/2014/main" id="{67686242-C2BD-298C-87F5-74C43F3C7F96}"/>
              </a:ext>
            </a:extLst>
          </p:cNvPr>
          <p:cNvSpPr/>
          <p:nvPr/>
        </p:nvSpPr>
        <p:spPr>
          <a:xfrm>
            <a:off x="6675120" y="1828800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C13B1DE1-4517-6458-A535-B0EC29E829A7}"/>
              </a:ext>
            </a:extLst>
          </p:cNvPr>
          <p:cNvSpPr txBox="1"/>
          <p:nvPr/>
        </p:nvSpPr>
        <p:spPr>
          <a:xfrm>
            <a:off x="6839712" y="1975104"/>
            <a:ext cx="22311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600" dirty="0"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EAAC1E06-F5BF-E246-C5EF-0AB60318BEAA}"/>
              </a:ext>
            </a:extLst>
          </p:cNvPr>
          <p:cNvSpPr txBox="1"/>
          <p:nvPr/>
        </p:nvSpPr>
        <p:spPr>
          <a:xfrm>
            <a:off x="6839712" y="2450592"/>
            <a:ext cx="2231136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500" b="0">
                <a:solidFill>
                  <a:srgbClr val="222B36"/>
                </a:solidFill>
                <a:latin typeface="Calibri"/>
              </a:rPr>
              <a:t>Finds it hard to join group play; tends to observe or stay near a familiar adult.</a:t>
            </a:r>
          </a:p>
        </p:txBody>
      </p:sp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10241280" cy="713232"/>
          </a:xfrm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sz="2800" b="1" kern="1200">
                <a:solidFill>
                  <a:srgbClr val="1F5A3A"/>
                </a:solidFill>
                <a:latin typeface="Calibri"/>
              </a:rPr>
              <a:t>John Bowlby’s Attachment Theory: Key Concepts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75E0800-B1F4-2E8C-DCAA-97CC88454FBA}"/>
              </a:ext>
            </a:extLst>
          </p:cNvPr>
          <p:cNvGrpSpPr/>
          <p:nvPr/>
        </p:nvGrpSpPr>
        <p:grpSpPr>
          <a:xfrm>
            <a:off x="4818888" y="1481328"/>
            <a:ext cx="7278625" cy="3602737"/>
            <a:chOff x="457200" y="1097280"/>
            <a:chExt cx="8229600" cy="3383280"/>
          </a:xfrm>
        </p:grpSpPr>
        <p:sp>
          <p:nvSpPr>
            <p:cNvPr id="6" name="Shape 1">
              <a:extLst>
                <a:ext uri="{FF2B5EF4-FFF2-40B4-BE49-F238E27FC236}">
                  <a16:creationId xmlns:a16="http://schemas.microsoft.com/office/drawing/2014/main" id="{61B5496E-B8DA-F448-44C4-387DCBAD22FB}"/>
                </a:ext>
              </a:extLst>
            </p:cNvPr>
            <p:cNvSpPr/>
            <p:nvPr/>
          </p:nvSpPr>
          <p:spPr>
            <a:xfrm>
              <a:off x="457200" y="109728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 2">
              <a:extLst>
                <a:ext uri="{FF2B5EF4-FFF2-40B4-BE49-F238E27FC236}">
                  <a16:creationId xmlns:a16="http://schemas.microsoft.com/office/drawing/2014/main" id="{BC05B6FD-C6F6-95A1-2B16-6420FEB8B4E4}"/>
                </a:ext>
              </a:extLst>
            </p:cNvPr>
            <p:cNvSpPr txBox="1"/>
            <p:nvPr/>
          </p:nvSpPr>
          <p:spPr>
            <a:xfrm>
              <a:off x="640080" y="123444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Attachment as survival</a:t>
              </a:r>
              <a:endParaRPr lang="en-US" sz="1600"/>
            </a:p>
          </p:txBody>
        </p:sp>
        <p:sp>
          <p:nvSpPr>
            <p:cNvPr id="8" name="Text 3">
              <a:extLst>
                <a:ext uri="{FF2B5EF4-FFF2-40B4-BE49-F238E27FC236}">
                  <a16:creationId xmlns:a16="http://schemas.microsoft.com/office/drawing/2014/main" id="{030AFA87-8218-A90D-64DE-A7964AC7D507}"/>
                </a:ext>
              </a:extLst>
            </p:cNvPr>
            <p:cNvSpPr txBox="1"/>
            <p:nvPr/>
          </p:nvSpPr>
          <p:spPr>
            <a:xfrm>
              <a:off x="640080" y="164592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An innate attachment system keeps young children close to caregivers for protection. Comfort and responsiveness—not feeding alone—support the bond (Bowlby, 1969; Harlow, 1958).</a:t>
              </a:r>
              <a:endParaRPr lang="en-US" sz="1300"/>
            </a:p>
          </p:txBody>
        </p:sp>
        <p:sp>
          <p:nvSpPr>
            <p:cNvPr id="9" name="Shape 4">
              <a:extLst>
                <a:ext uri="{FF2B5EF4-FFF2-40B4-BE49-F238E27FC236}">
                  <a16:creationId xmlns:a16="http://schemas.microsoft.com/office/drawing/2014/main" id="{A5333874-B5A1-0C84-937F-CC7D540A949B}"/>
                </a:ext>
              </a:extLst>
            </p:cNvPr>
            <p:cNvSpPr/>
            <p:nvPr/>
          </p:nvSpPr>
          <p:spPr>
            <a:xfrm>
              <a:off x="4709160" y="109728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5">
              <a:extLst>
                <a:ext uri="{FF2B5EF4-FFF2-40B4-BE49-F238E27FC236}">
                  <a16:creationId xmlns:a16="http://schemas.microsoft.com/office/drawing/2014/main" id="{C442AEC3-20BE-9AEF-9E93-F69F4DB9B333}"/>
                </a:ext>
              </a:extLst>
            </p:cNvPr>
            <p:cNvSpPr txBox="1"/>
            <p:nvPr/>
          </p:nvSpPr>
          <p:spPr>
            <a:xfrm>
              <a:off x="4892040" y="123444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Secure base</a:t>
              </a:r>
              <a:endParaRPr lang="en-US" sz="1600"/>
            </a:p>
          </p:txBody>
        </p:sp>
        <p:sp>
          <p:nvSpPr>
            <p:cNvPr id="11" name="Text 6">
              <a:extLst>
                <a:ext uri="{FF2B5EF4-FFF2-40B4-BE49-F238E27FC236}">
                  <a16:creationId xmlns:a16="http://schemas.microsoft.com/office/drawing/2014/main" id="{3D49735F-4492-7B57-783A-3F17C9431E41}"/>
                </a:ext>
              </a:extLst>
            </p:cNvPr>
            <p:cNvSpPr txBox="1"/>
            <p:nvPr/>
          </p:nvSpPr>
          <p:spPr>
            <a:xfrm>
              <a:off x="4892040" y="164592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 trusted adult is a haven in distress and a secure base for exploration, play and learning (Bowlby, 1988).</a:t>
              </a:r>
              <a:endParaRPr lang="en-US" sz="1300"/>
            </a:p>
          </p:txBody>
        </p:sp>
        <p:sp>
          <p:nvSpPr>
            <p:cNvPr id="12" name="Shape 7">
              <a:extLst>
                <a:ext uri="{FF2B5EF4-FFF2-40B4-BE49-F238E27FC236}">
                  <a16:creationId xmlns:a16="http://schemas.microsoft.com/office/drawing/2014/main" id="{077D8444-F9D9-D240-DC33-EC80B6055308}"/>
                </a:ext>
              </a:extLst>
            </p:cNvPr>
            <p:cNvSpPr/>
            <p:nvPr/>
          </p:nvSpPr>
          <p:spPr>
            <a:xfrm>
              <a:off x="457200" y="288036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 8">
              <a:extLst>
                <a:ext uri="{FF2B5EF4-FFF2-40B4-BE49-F238E27FC236}">
                  <a16:creationId xmlns:a16="http://schemas.microsoft.com/office/drawing/2014/main" id="{BB93C8D7-1830-18DC-46F6-1421A2E9A8AC}"/>
                </a:ext>
              </a:extLst>
            </p:cNvPr>
            <p:cNvSpPr txBox="1"/>
            <p:nvPr/>
          </p:nvSpPr>
          <p:spPr>
            <a:xfrm>
              <a:off x="640080" y="301752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Separation anxiety</a:t>
              </a:r>
              <a:endParaRPr lang="en-US" sz="1600"/>
            </a:p>
          </p:txBody>
        </p:sp>
        <p:sp>
          <p:nvSpPr>
            <p:cNvPr id="14" name="Text 9">
              <a:extLst>
                <a:ext uri="{FF2B5EF4-FFF2-40B4-BE49-F238E27FC236}">
                  <a16:creationId xmlns:a16="http://schemas.microsoft.com/office/drawing/2014/main" id="{E9B049F0-A4DD-D328-8C7A-BF2C53B523AD}"/>
                </a:ext>
              </a:extLst>
            </p:cNvPr>
            <p:cNvSpPr txBox="1"/>
            <p:nvPr/>
          </p:nvSpPr>
          <p:spPr>
            <a:xfrm>
              <a:off x="640080" y="342900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At age 3, distress when a familiar carer leaves can still be a normal attachment response, especially in a new setting (Bowlby, 1969).</a:t>
              </a:r>
              <a:endParaRPr lang="en-US" sz="1300"/>
            </a:p>
          </p:txBody>
        </p:sp>
        <p:sp>
          <p:nvSpPr>
            <p:cNvPr id="15" name="Shape 10">
              <a:extLst>
                <a:ext uri="{FF2B5EF4-FFF2-40B4-BE49-F238E27FC236}">
                  <a16:creationId xmlns:a16="http://schemas.microsoft.com/office/drawing/2014/main" id="{CBEB21C3-D98C-846B-8213-B08E09BD2AD0}"/>
                </a:ext>
              </a:extLst>
            </p:cNvPr>
            <p:cNvSpPr/>
            <p:nvPr/>
          </p:nvSpPr>
          <p:spPr>
            <a:xfrm>
              <a:off x="4709160" y="288036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11">
              <a:extLst>
                <a:ext uri="{FF2B5EF4-FFF2-40B4-BE49-F238E27FC236}">
                  <a16:creationId xmlns:a16="http://schemas.microsoft.com/office/drawing/2014/main" id="{38CC0837-67D7-3652-0F75-5D96CE549528}"/>
                </a:ext>
              </a:extLst>
            </p:cNvPr>
            <p:cNvSpPr txBox="1"/>
            <p:nvPr/>
          </p:nvSpPr>
          <p:spPr>
            <a:xfrm>
              <a:off x="4892040" y="301752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Internal working model</a:t>
              </a:r>
              <a:endParaRPr lang="en-US" sz="1600"/>
            </a:p>
          </p:txBody>
        </p:sp>
        <p:sp>
          <p:nvSpPr>
            <p:cNvPr id="17" name="Text 12">
              <a:extLst>
                <a:ext uri="{FF2B5EF4-FFF2-40B4-BE49-F238E27FC236}">
                  <a16:creationId xmlns:a16="http://schemas.microsoft.com/office/drawing/2014/main" id="{2CE16FA6-9524-6C4F-E77F-C1D79DFD1111}"/>
                </a:ext>
              </a:extLst>
            </p:cNvPr>
            <p:cNvSpPr txBox="1"/>
            <p:nvPr/>
          </p:nvSpPr>
          <p:spPr>
            <a:xfrm>
              <a:off x="4892040" y="342900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Repeated, responsive care builds expectations that the child is worthy of care and that other people are reliable (Bretherton, 1992).</a:t>
              </a:r>
              <a:endParaRPr lang="en-US" sz="1300"/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5394F0C-56B2-AF31-B703-DB51A0842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1572768"/>
            <a:ext cx="3721608" cy="3721608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E5B8C4-44D3-49FF-9E0C-1C59E73B1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6D68D0-0913-69AD-4B91-B94F99E3A9D0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DD535532-55C4-CF8C-AAC2-E3B927DF9052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 in early years</a:t>
            </a:r>
            <a:endParaRPr lang="en-US" sz="2800" dirty="0"/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BFAC2564-E722-2097-CC46-AC4C4FB87272}"/>
              </a:ext>
            </a:extLst>
          </p:cNvPr>
          <p:cNvSpPr txBox="1"/>
          <p:nvPr/>
        </p:nvSpPr>
        <p:spPr>
          <a:xfrm>
            <a:off x="640080" y="1261872"/>
            <a:ext cx="10561320" cy="4526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Children aged 0-5 are still forming key relationships; nursery is often a first long separation from carers.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Attachment security is associated with social competence, emotional regulation and positive adjustment to school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(Bergin and Bergin, 2009; Sroufe, 2005).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Practitioners can act as secondary attachment figures who provide a secure base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(Bergin and Bergin, 2009).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EYFS requires every child to have a key person to help them settle and feel safe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(DfE, 2024; Elfer, Goldschmied and Selleck, 2012).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842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the theory to Shona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at drop-off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from a familiar carer can activate Shona’s attachment system. Her anxiety is a safety-seeking response, not misbehaviour (Bowlby, 1969).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speech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she does not yet feel emotionally safe, her attention may stay on monitoring for safety rather than talking, exploring or learning (Bowlby, 1988).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in group play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Caution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behaviours show stress, not a diagnosis of insecure attachment. Observe patterns over time and involve her carers before drawing conclusions.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play requires confidence to move away from an adult. A secure base can free Shona to approach peers gradually (Bergin and Bergin, 2009).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813C55-FD70-0C26-168D-C993B091C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0">
            <a:extLst>
              <a:ext uri="{FF2B5EF4-FFF2-40B4-BE49-F238E27FC236}">
                <a16:creationId xmlns:a16="http://schemas.microsoft.com/office/drawing/2014/main" id="{0C5C2002-CEC4-7006-63C3-E5B82E76340A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strategies</a:t>
            </a:r>
            <a:endParaRPr lang="en-US" sz="2800" dirty="0"/>
          </a:p>
        </p:txBody>
      </p:sp>
      <p:sp>
        <p:nvSpPr>
          <p:cNvPr id="34" name="Shape 1">
            <a:extLst>
              <a:ext uri="{FF2B5EF4-FFF2-40B4-BE49-F238E27FC236}">
                <a16:creationId xmlns:a16="http://schemas.microsoft.com/office/drawing/2014/main" id="{0EED7E66-7C7D-4549-0322-87E2D7334DD7}"/>
              </a:ext>
            </a:extLst>
          </p:cNvPr>
          <p:cNvSpPr/>
          <p:nvPr/>
        </p:nvSpPr>
        <p:spPr>
          <a:xfrm>
            <a:off x="5029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2">
            <a:extLst>
              <a:ext uri="{FF2B5EF4-FFF2-40B4-BE49-F238E27FC236}">
                <a16:creationId xmlns:a16="http://schemas.microsoft.com/office/drawing/2014/main" id="{D72CA61E-57A8-06E9-FC14-1C44D4DC0E2E}"/>
              </a:ext>
            </a:extLst>
          </p:cNvPr>
          <p:cNvSpPr txBox="1"/>
          <p:nvPr/>
        </p:nvSpPr>
        <p:spPr>
          <a:xfrm>
            <a:off x="6858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 key person</a:t>
            </a:r>
            <a:endParaRPr lang="en-US" sz="1600" dirty="0"/>
          </a:p>
        </p:txBody>
      </p:sp>
      <p:sp>
        <p:nvSpPr>
          <p:cNvPr id="38" name="Text 3">
            <a:extLst>
              <a:ext uri="{FF2B5EF4-FFF2-40B4-BE49-F238E27FC236}">
                <a16:creationId xmlns:a16="http://schemas.microsoft.com/office/drawing/2014/main" id="{ED1828B7-F828-BB9A-5019-47B342F3AE8E}"/>
              </a:ext>
            </a:extLst>
          </p:cNvPr>
          <p:cNvSpPr txBox="1"/>
          <p:nvPr/>
        </p:nvSpPr>
        <p:spPr>
          <a:xfrm>
            <a:off x="6858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One named practitioner takes lead responsibility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Greet Shona warmly at every arrival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Offer calm, consistent comfort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Become a reliable safe haven (DfE, 2024; Elfer, Goldschmied and Selleck, 2012)</a:t>
            </a:r>
            <a:endParaRPr lang="en-US" sz="1300" dirty="0"/>
          </a:p>
        </p:txBody>
      </p:sp>
      <p:sp>
        <p:nvSpPr>
          <p:cNvPr id="40" name="Shape 4">
            <a:extLst>
              <a:ext uri="{FF2B5EF4-FFF2-40B4-BE49-F238E27FC236}">
                <a16:creationId xmlns:a16="http://schemas.microsoft.com/office/drawing/2014/main" id="{6A155E5B-2C95-4FB4-9A24-75CFC9709C58}"/>
              </a:ext>
            </a:extLst>
          </p:cNvPr>
          <p:cNvSpPr/>
          <p:nvPr/>
        </p:nvSpPr>
        <p:spPr>
          <a:xfrm>
            <a:off x="41605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5">
            <a:extLst>
              <a:ext uri="{FF2B5EF4-FFF2-40B4-BE49-F238E27FC236}">
                <a16:creationId xmlns:a16="http://schemas.microsoft.com/office/drawing/2014/main" id="{192DA82A-EB1B-CADE-DFE1-F6030036AB15}"/>
              </a:ext>
            </a:extLst>
          </p:cNvPr>
          <p:cNvSpPr txBox="1"/>
          <p:nvPr/>
        </p:nvSpPr>
        <p:spPr>
          <a:xfrm>
            <a:off x="43434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partnership</a:t>
            </a:r>
            <a:endParaRPr lang="en-US" sz="1600" dirty="0"/>
          </a:p>
        </p:txBody>
      </p:sp>
      <p:sp>
        <p:nvSpPr>
          <p:cNvPr id="44" name="Text 6">
            <a:extLst>
              <a:ext uri="{FF2B5EF4-FFF2-40B4-BE49-F238E27FC236}">
                <a16:creationId xmlns:a16="http://schemas.microsoft.com/office/drawing/2014/main" id="{55B0C1BA-9F62-9B7F-D950-9C079CF288A7}"/>
              </a:ext>
            </a:extLst>
          </p:cNvPr>
          <p:cNvSpPr txBox="1"/>
          <p:nvPr/>
        </p:nvSpPr>
        <p:spPr>
          <a:xfrm>
            <a:off x="43434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Learn her routines, comfort objects and cues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Agree a short, predictable goodbye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Share observations in both directions</a:t>
            </a:r>
            <a:endParaRPr lang="en-US" sz="130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Keep care consistent across home and nursery (Brooker, 2010)</a:t>
            </a:r>
            <a:endParaRPr lang="en-US" sz="1300" dirty="0"/>
          </a:p>
        </p:txBody>
      </p:sp>
      <p:sp>
        <p:nvSpPr>
          <p:cNvPr id="46" name="Shape 7">
            <a:extLst>
              <a:ext uri="{FF2B5EF4-FFF2-40B4-BE49-F238E27FC236}">
                <a16:creationId xmlns:a16="http://schemas.microsoft.com/office/drawing/2014/main" id="{B391F411-3553-50BD-1374-5B25D2D2CABD}"/>
              </a:ext>
            </a:extLst>
          </p:cNvPr>
          <p:cNvSpPr/>
          <p:nvPr/>
        </p:nvSpPr>
        <p:spPr>
          <a:xfrm>
            <a:off x="78181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8">
            <a:extLst>
              <a:ext uri="{FF2B5EF4-FFF2-40B4-BE49-F238E27FC236}">
                <a16:creationId xmlns:a16="http://schemas.microsoft.com/office/drawing/2014/main" id="{7E2D3815-DD6F-2D19-20B1-9482D5EBC136}"/>
              </a:ext>
            </a:extLst>
          </p:cNvPr>
          <p:cNvSpPr txBox="1"/>
          <p:nvPr/>
        </p:nvSpPr>
        <p:spPr>
          <a:xfrm>
            <a:off x="80010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Supported exploration</a:t>
            </a:r>
            <a:endParaRPr lang="en-US" sz="1600" dirty="0"/>
          </a:p>
        </p:txBody>
      </p:sp>
      <p:sp>
        <p:nvSpPr>
          <p:cNvPr id="50" name="Text 9">
            <a:extLst>
              <a:ext uri="{FF2B5EF4-FFF2-40B4-BE49-F238E27FC236}">
                <a16:creationId xmlns:a16="http://schemas.microsoft.com/office/drawing/2014/main" id="{3E634236-0495-52FF-5520-EF96FFF8ECAB}"/>
              </a:ext>
            </a:extLst>
          </p:cNvPr>
          <p:cNvSpPr txBox="1"/>
          <p:nvPr/>
        </p:nvSpPr>
        <p:spPr>
          <a:xfrm>
            <a:off x="80010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Begin with side-by-side play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Follow her interests and narrate actions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Introduce one peer before a group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Stay available, then step back gradually (</a:t>
            </a:r>
            <a:r>
              <a:rPr lang="en-US" sz="1600" b="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1988; Bergin and Bergin</a:t>
            </a: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2009)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791047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 and nurture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 (biological)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naturally inhibited temperament may make new people and places feel bigger for Shona (Kagan, Reznick and Snidman, 1988). At 3, her stress-response system is still developing (Gunnar and Quevedo, 2007).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Nurture (environmental)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Responsive adults help children regulate stress (Gunnar and Quevedo, 2007). Predictable routines and calm transitions support security (Ainsworth et al., 1978). The two interact: care can buffer temperament.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and language wellbeing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wellbeing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Frequent stress responses can affect physical health (Gunnar and Quevedo, 2007). Offer a calm, predictable day with active play, rest and comfort when she needs it.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attachment is linked with stronger language and cognitive outcomes (van IJzendoorn, Dijkstra and Bus, 1995). Narrate play, name feelings and review her language over time.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research base (Bretherton, 1992; Sroufe, 2005). Explains Shona’s distress as a normal safety-seeking response and underpins the EYFS key person approach (DfE, 2024).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culture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Strange Situation may not suit every culture, because attachment behaviour and caregiving norms differ (van IJzendoorn and Kroonenberg, 1988).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determinism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judgement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useful guide, not a diagnosis. It does not explain Shona’s limited speech on its own, so cognitive and physical needs need separate observation (e.g. hearing, language).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attachment is not fixed destiny: later sensitive care can improve outcomes (Rutter et al., 2010). Early work also centred on one main caregiver, while Shona may bond with several adults.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B7E324-9A2E-A7AB-A38B-D856964F9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B51EC0-CB04-AB72-A4E7-A8B5A13663F6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990ACA01-B9AB-5842-47D8-8F373BAB0519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83867D28-F5D9-5CF4-EB9D-C7E3D4E0F9CB}"/>
              </a:ext>
            </a:extLst>
          </p:cNvPr>
          <p:cNvSpPr txBox="1"/>
          <p:nvPr/>
        </p:nvSpPr>
        <p:spPr>
          <a:xfrm>
            <a:off x="640080" y="1261872"/>
            <a:ext cx="10469880" cy="4389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Shona’s </a:t>
            </a:r>
            <a:r>
              <a:rPr lang="en-US" sz="180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</a:t>
            </a: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 best understood as a signal that her attachment system is seeking safety.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consistent key person can become both a safe haven during separation and a secure base for exploration.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partnership and gradual, interest-led play can support communication, confidence and peer relationships.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attachment theory as a guide—not a diagnosis—alongside observation, carers’ views and specialist advice.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634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17F2FB-0AFE-EDD3-D6CA-1FADA89A9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31BB25-1208-29B8-D2D0-7B8899470E60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1C50F3C5-4E9A-E21B-9407-8DDA4A2923F1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A35D7B94-29D1-C769-2895-6ED7D8848406}"/>
              </a:ext>
            </a:extLst>
          </p:cNvPr>
          <p:cNvSpPr txBox="1"/>
          <p:nvPr/>
        </p:nvSpPr>
        <p:spPr>
          <a:xfrm>
            <a:off x="640080" y="1188720"/>
            <a:ext cx="10744200" cy="5349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Ainsworth, M.D.S., </a:t>
            </a:r>
            <a:r>
              <a:rPr lang="en-US" sz="145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Blehar</a:t>
            </a: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M.C., Waters, E. and Wall, S. (1978) Patterns of attachment: a psychological study of the Strange Situation. Hillsdale, NJ: Lawrence Erlbaum.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Bergin, C. and Bergin, D. (2009) 'Attachment in the classroom', Educational Psychology Review, 21(2), pp. 141-170.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(1969) Attachment and loss. Vol. 1: Attachment. London: Hogarth Press.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(1988) A secure base: parent-child attachment and healthy human development. London: Routledge.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Bretherton, I. (1992) 'The origins of attachment theory: John Bowlby and Mary Ainsworth', Developmental Psychology, 28(5), pp. 759-775.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Brooker, L. (2010) 'Constructing the triangle of care: power and professionalism in practitioner/parent relationships', British Journal of Educational Studies, 58(2), pp. 181-196.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Education (2024) Statutory framework for the early years foundation stage. London: DfE.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Elfer, P., Goldschmied, E. and Selleck, D. (2012) Key persons in the early years. 2nd </a:t>
            </a:r>
            <a:r>
              <a:rPr lang="en-US" sz="145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edn</a:t>
            </a: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Routledge.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Gunnar, M. and Quevedo, K. (2007) 'The neurobiology of stress and development', Annual Review of Psychology, 58, pp. 145-173.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Harlow, H.F. (1958) 'The nature of love', American Psychologist, 13(12), pp. 673-685.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Kagan, J., Reznick, J.S. and Snidman, N. (1988) 'Biological bases of childhood shyness', Science, 240(4849), pp. 167-171.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Rutter, M., </a:t>
            </a:r>
            <a:r>
              <a:rPr lang="en-US" sz="145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Sonuga</a:t>
            </a: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-Barke, E.J., Beckett, C. et al. (2010) 'Deprivation-specific psychological patterns', Monographs of the Society for Research in Child Development, 75(1), pp. 1-252.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Sroufe, L.A. (2005) 'Attachment and development: a prospective, longitudinal study from birth to adulthood', Attachment and Human Development, 7(4), pp. 349-367.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</a:t>
            </a:r>
            <a:r>
              <a:rPr lang="en-US" sz="145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IJzendoorn</a:t>
            </a: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M.H. and Kroonenberg, P.M. (1988) 'Cross-cultural patterns of attachment: a meta-analysis of the Strange Situation', Child Development, 59(1), pp. 147-156.</a:t>
            </a:r>
            <a:endParaRPr lang="en-US" sz="1600"/>
          </a:p>
          <a:p>
            <a:pPr marL="285750" indent="-285750">
              <a:lnSpc>
                <a:spcPct val="100000"/>
              </a:lnSpc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5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IJzendoorn, M.H., Dijkstra, J. and Bus, A.G. (1995) 'Attachment, intelligence, and language: a meta-analysis', Social Development, 4(2), pp. 115-128.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030852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4440" y="2377440"/>
            <a:ext cx="6172200" cy="868680"/>
          </a:xfrm>
          <a:ln/>
        </p:spPr>
        <p:txBody>
          <a:bodyPr wrap="square" anchor="ctr"/>
          <a:lstStyle/>
          <a:p>
            <a:r>
              <a:rPr lang="en-US" sz="3600" b="1">
                <a:solidFill>
                  <a:srgbClr val="1F5A3A"/>
                </a:solidFill>
                <a:latin typeface="Calibri"/>
              </a:rPr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4440" y="3328416"/>
            <a:ext cx="6172200" cy="530352"/>
          </a:xfrm>
          <a:ln/>
        </p:spPr>
        <p:txBody>
          <a:bodyPr wrap="square" anchor="ctr"/>
          <a:lstStyle/>
          <a:p>
            <a:r>
              <a:rPr lang="en-US" sz="1800" b="0">
                <a:solidFill>
                  <a:srgbClr val="222B36"/>
                </a:solidFill>
                <a:latin typeface="Calibri"/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4332</TotalTime>
  <Words>1463</Words>
  <Application>Microsoft Office PowerPoint</Application>
  <PresentationFormat>Widescreen</PresentationFormat>
  <Paragraphs>108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Source Sans Pro</vt:lpstr>
      <vt:lpstr>Tenorite</vt:lpstr>
      <vt:lpstr>Custom</vt:lpstr>
      <vt:lpstr>Supporting Shona: Bowlby’s attachment theory in early years  Case Study: Assessment Component 1 – Individual Presentation</vt:lpstr>
      <vt:lpstr>Shona’s Situation</vt:lpstr>
      <vt:lpstr>John Bowlby’s Attachment Theory: Key Concepts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Iqbal</dc:creator>
  <cp:lastModifiedBy>Sadia Batool (2512945)</cp:lastModifiedBy>
  <cp:revision>5</cp:revision>
  <dcterms:created xsi:type="dcterms:W3CDTF">2026-01-29T18:41:39Z</dcterms:created>
  <dcterms:modified xsi:type="dcterms:W3CDTF">2026-10-08T08:36:54Z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