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0"/>
  </p:notesMasterIdLst>
  <p:sldIdLst>
    <p:sldId id="336" r:id="rId19"/>
    <p:sldId id="356" r:id="rId20"/>
    <p:sldId id="366" r:id="rId21"/>
    <p:sldId id="367" r:id="rId22"/>
    <p:sldId id="368" r:id="rId23"/>
    <p:sldId id="371" r:id="rId24"/>
    <p:sldId id="369" r:id="rId25"/>
    <p:sldId id="370" r:id="rId26"/>
    <p:sldId id="372" r:id="rId27"/>
    <p:sldId id="373" r:id="rId28"/>
    <p:sldId id="374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18" autoAdjust="0"/>
    <p:restoredTop sz="94811"/>
  </p:normalViewPr>
  <p:slideViewPr>
    <p:cSldViewPr snapToGrid="0" snapToObjects="1">
      <p:cViewPr varScale="1">
        <p:scale>
          <a:sx n="62" d="100"/>
          <a:sy n="62" d="100"/>
        </p:scale>
        <p:origin x="1492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5" y="1883654"/>
            <a:ext cx="8058149" cy="1321459"/>
          </a:xfrm>
        </p:spPr>
        <p:txBody>
          <a:bodyPr/>
          <a:lstStyle/>
          <a:p>
            <a:pPr algn="ctr"/>
            <a:r>
              <a:rPr lang="en-GB" sz="4800" b="1" dirty="0"/>
              <a:t>Assignment Workshop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82A480-DB30-4726-81F0-6FC36C06A26C}"/>
              </a:ext>
            </a:extLst>
          </p:cNvPr>
          <p:cNvSpPr txBox="1"/>
          <p:nvPr/>
        </p:nvSpPr>
        <p:spPr>
          <a:xfrm>
            <a:off x="676505" y="3652888"/>
            <a:ext cx="7456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Academic Skills </a:t>
            </a:r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43" y="411753"/>
            <a:ext cx="7886700" cy="775518"/>
          </a:xfrm>
        </p:spPr>
        <p:txBody>
          <a:bodyPr/>
          <a:lstStyle/>
          <a:p>
            <a:pPr algn="ctr"/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371" y="1187271"/>
            <a:ext cx="8531257" cy="5036319"/>
          </a:xfrm>
        </p:spPr>
        <p:txBody>
          <a:bodyPr/>
          <a:lstStyle/>
          <a:p>
            <a:r>
              <a:rPr lang="en-GB" sz="3200" dirty="0"/>
              <a:t>Paraphrasing </a:t>
            </a:r>
          </a:p>
          <a:p>
            <a:endParaRPr lang="en-GB" sz="3200" dirty="0"/>
          </a:p>
          <a:p>
            <a:r>
              <a:rPr lang="en-GB" sz="3200" dirty="0"/>
              <a:t>Summarizing </a:t>
            </a:r>
          </a:p>
          <a:p>
            <a:endParaRPr lang="en-GB" sz="3200" dirty="0"/>
          </a:p>
          <a:p>
            <a:r>
              <a:rPr lang="en-GB" sz="3200" dirty="0"/>
              <a:t>Referencing </a:t>
            </a:r>
          </a:p>
          <a:p>
            <a:endParaRPr lang="en-GB" sz="3200" dirty="0"/>
          </a:p>
          <a:p>
            <a:r>
              <a:rPr lang="en-GB" sz="3200" dirty="0"/>
              <a:t>Assignment Tips </a:t>
            </a:r>
          </a:p>
        </p:txBody>
      </p:sp>
    </p:spTree>
    <p:extLst>
      <p:ext uri="{BB962C8B-B14F-4D97-AF65-F5344CB8AC3E}">
        <p14:creationId xmlns:p14="http://schemas.microsoft.com/office/powerpoint/2010/main" val="133641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5518"/>
          </a:xfrm>
        </p:spPr>
        <p:txBody>
          <a:bodyPr/>
          <a:lstStyle/>
          <a:p>
            <a:pPr algn="ctr"/>
            <a:r>
              <a:rPr lang="en-GB" dirty="0"/>
              <a:t>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140644"/>
            <a:ext cx="8663233" cy="5036319"/>
          </a:xfrm>
        </p:spPr>
        <p:txBody>
          <a:bodyPr/>
          <a:lstStyle/>
          <a:p>
            <a:pPr lvl="1"/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Paraphrasing involves putting a passage from source material into your own words. </a:t>
            </a: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 paraphrase must also be attributed to the original source.</a:t>
            </a: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Paraphrased material are usually shorter than the original passage, taking a somewhat broader segment of the source and condensing it slightly.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3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59CDE-220B-13D2-7373-ADCF6AA7A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Summarizing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EA332-E173-BC09-CB3E-B6D76567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580" y="1243174"/>
            <a:ext cx="8268770" cy="4933790"/>
          </a:xfrm>
        </p:spPr>
        <p:txBody>
          <a:bodyPr/>
          <a:lstStyle/>
          <a:p>
            <a:r>
              <a:rPr lang="en-GB" sz="3200" dirty="0"/>
              <a:t>Summarizing involves putting the main idea(s) into your own words, including only the main point(s).  </a:t>
            </a:r>
          </a:p>
          <a:p>
            <a:r>
              <a:rPr lang="en-GB" sz="3200" dirty="0"/>
              <a:t>Once again, it is necessary to attribute summarized ideas to the original source.</a:t>
            </a:r>
          </a:p>
          <a:p>
            <a:r>
              <a:rPr lang="en-GB" sz="3200" dirty="0"/>
              <a:t>Summaries are significantly shorter than the original and take a broad overview of the source material.</a:t>
            </a:r>
          </a:p>
        </p:txBody>
      </p:sp>
    </p:spTree>
    <p:extLst>
      <p:ext uri="{BB962C8B-B14F-4D97-AF65-F5344CB8AC3E}">
        <p14:creationId xmlns:p14="http://schemas.microsoft.com/office/powerpoint/2010/main" val="96531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F455B-3626-678E-84D8-E2151BDB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06D20-F66D-3BD4-1133-8198C9F1A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596" y="1304818"/>
            <a:ext cx="8155754" cy="4623371"/>
          </a:xfrm>
        </p:spPr>
        <p:txBody>
          <a:bodyPr/>
          <a:lstStyle/>
          <a:p>
            <a:r>
              <a:rPr lang="en-GB" sz="3200" dirty="0"/>
              <a:t>Quotations must be identical to the original, using a narrow segment of the source. </a:t>
            </a:r>
          </a:p>
          <a:p>
            <a:r>
              <a:rPr lang="en-GB" sz="3200" dirty="0"/>
              <a:t>They must match the source document word for word and must be attributed to the original author.</a:t>
            </a:r>
          </a:p>
        </p:txBody>
      </p:sp>
    </p:spTree>
    <p:extLst>
      <p:ext uri="{BB962C8B-B14F-4D97-AF65-F5344CB8AC3E}">
        <p14:creationId xmlns:p14="http://schemas.microsoft.com/office/powerpoint/2010/main" val="206032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F0056-31D8-FF9E-D499-D042CF804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125FE-2E04-3E74-0EBE-C0EEBA305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344" y="1168079"/>
            <a:ext cx="7886700" cy="4523804"/>
          </a:xfrm>
        </p:spPr>
        <p:txBody>
          <a:bodyPr/>
          <a:lstStyle/>
          <a:p>
            <a:r>
              <a:rPr lang="en-GB" dirty="0"/>
              <a:t>In his famous and influential work The Interpretation of Dreams, Sigmund Freud (1998) argues that dreams are the "royal road to the unconscious" (p.99), expressing the dreamer's unfulfilled wishes through a process known as the "dream-work" (p.100). According to Freud (1998), actual but unacceptable desires are censored internally and subjected to coding through layers of condensation and displacement before emerging in a kind of rebus puzzle in the dream itself.</a:t>
            </a:r>
          </a:p>
        </p:txBody>
      </p:sp>
    </p:spTree>
    <p:extLst>
      <p:ext uri="{BB962C8B-B14F-4D97-AF65-F5344CB8AC3E}">
        <p14:creationId xmlns:p14="http://schemas.microsoft.com/office/powerpoint/2010/main" val="3302461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8E472-9E6C-1E45-F925-CE0AA47E4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3183C-CC8B-8B68-FAE8-5E3457FB7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344" y="1157804"/>
            <a:ext cx="7886700" cy="4677917"/>
          </a:xfrm>
        </p:spPr>
        <p:txBody>
          <a:bodyPr/>
          <a:lstStyle/>
          <a:p>
            <a:r>
              <a:rPr lang="en-GB" dirty="0"/>
              <a:t> provide support for claims or add credibility to your writing</a:t>
            </a:r>
          </a:p>
          <a:p>
            <a:r>
              <a:rPr lang="en-GB" dirty="0"/>
              <a:t>Give examples of several points of view on a subject</a:t>
            </a:r>
          </a:p>
          <a:p>
            <a:r>
              <a:rPr lang="en-GB" dirty="0"/>
              <a:t>Call attention to a position that you wish to agree or disagree with</a:t>
            </a:r>
          </a:p>
          <a:p>
            <a:r>
              <a:rPr lang="en-GB" dirty="0"/>
              <a:t>Highlight a particularly striking phrase, sentence, or passage by quoting the original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943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02660-F201-6B70-AA3E-9B5A610F7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use them in your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63A2A-0D88-1432-D726-509258816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086" y="1253331"/>
            <a:ext cx="7886700" cy="4351338"/>
          </a:xfrm>
        </p:spPr>
        <p:txBody>
          <a:bodyPr/>
          <a:lstStyle/>
          <a:p>
            <a:r>
              <a:rPr lang="en-GB" sz="3200" dirty="0"/>
              <a:t>Read the entire text, noting the key points and main ideas.</a:t>
            </a:r>
          </a:p>
          <a:p>
            <a:r>
              <a:rPr lang="en-GB" sz="3200" dirty="0"/>
              <a:t>Summarize in your own words what the single main idea of the essay is.</a:t>
            </a:r>
          </a:p>
          <a:p>
            <a:r>
              <a:rPr lang="en-GB" sz="3200" dirty="0"/>
              <a:t>Paraphrase important supporting points that come up in the essay.</a:t>
            </a:r>
          </a:p>
          <a:p>
            <a:r>
              <a:rPr lang="en-GB" sz="3200" dirty="0"/>
              <a:t>Consider any words, phrases, or brief passages that you believe should be quoted directly.</a:t>
            </a:r>
          </a:p>
        </p:txBody>
      </p:sp>
    </p:spTree>
    <p:extLst>
      <p:ext uri="{BB962C8B-B14F-4D97-AF65-F5344CB8AC3E}">
        <p14:creationId xmlns:p14="http://schemas.microsoft.com/office/powerpoint/2010/main" val="277901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37926-3777-F999-BD4B-5DA49D2A1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DF38E-8DFA-D544-49B4-7E1CF22AD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sz="3200" dirty="0"/>
              <a:t>It is better than quoting information from an undistinguished passage.</a:t>
            </a:r>
          </a:p>
          <a:p>
            <a:r>
              <a:rPr lang="en-GB" sz="3200" dirty="0"/>
              <a:t>It helps you control the temptation to quote too much.</a:t>
            </a:r>
          </a:p>
          <a:p>
            <a:r>
              <a:rPr lang="en-GB" sz="3200" dirty="0"/>
              <a:t>The mental process required for successful paraphrasing helps you to grasp the full meaning of the original.</a:t>
            </a:r>
          </a:p>
        </p:txBody>
      </p:sp>
    </p:spTree>
    <p:extLst>
      <p:ext uri="{BB962C8B-B14F-4D97-AF65-F5344CB8AC3E}">
        <p14:creationId xmlns:p14="http://schemas.microsoft.com/office/powerpoint/2010/main" val="321887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1EDE5-B133-7A38-8C5A-97A09FD89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paraphrase: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F97CA-7532-5288-CF9B-E5F144326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989" y="1253331"/>
            <a:ext cx="7886700" cy="4351338"/>
          </a:xfrm>
        </p:spPr>
        <p:txBody>
          <a:bodyPr/>
          <a:lstStyle/>
          <a:p>
            <a:r>
              <a:rPr lang="en-GB" sz="3200" dirty="0"/>
              <a:t>Reread the original passage until you understand its full meaning.</a:t>
            </a:r>
          </a:p>
          <a:p>
            <a:r>
              <a:rPr lang="en-GB" sz="3200" dirty="0"/>
              <a:t>Set the original aside, and write your paraphrase on a note card.</a:t>
            </a:r>
          </a:p>
          <a:p>
            <a:r>
              <a:rPr lang="en-GB" sz="3200" dirty="0"/>
              <a:t>Check your rendition with the original to make sure that your version accurately expresses all the essential information in a new form.</a:t>
            </a:r>
          </a:p>
          <a:p>
            <a:r>
              <a:rPr lang="en-GB" sz="3200" dirty="0"/>
              <a:t>Add a reference (more about it later in this presentation).</a:t>
            </a:r>
          </a:p>
        </p:txBody>
      </p:sp>
    </p:spTree>
    <p:extLst>
      <p:ext uri="{BB962C8B-B14F-4D97-AF65-F5344CB8AC3E}">
        <p14:creationId xmlns:p14="http://schemas.microsoft.com/office/powerpoint/2010/main" val="2752251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92839-EB58-0BD7-54EC-21C10E3F8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EF80D-9909-345F-6037-E1A815ADFA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Go on Moodle and scroll down to Week 10 </a:t>
            </a:r>
          </a:p>
          <a:p>
            <a:endParaRPr lang="en-GB" sz="3200" dirty="0"/>
          </a:p>
          <a:p>
            <a:r>
              <a:rPr lang="en-GB" sz="3200" dirty="0"/>
              <a:t>Download the worksheet </a:t>
            </a:r>
          </a:p>
          <a:p>
            <a:endParaRPr lang="en-GB" sz="3200" dirty="0"/>
          </a:p>
          <a:p>
            <a:r>
              <a:rPr lang="en-GB" sz="3200" dirty="0"/>
              <a:t>Complete exercises 1 and 2</a:t>
            </a:r>
          </a:p>
        </p:txBody>
      </p:sp>
    </p:spTree>
    <p:extLst>
      <p:ext uri="{BB962C8B-B14F-4D97-AF65-F5344CB8AC3E}">
        <p14:creationId xmlns:p14="http://schemas.microsoft.com/office/powerpoint/2010/main" val="359228579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728</TotalTime>
  <Words>473</Words>
  <Application>Microsoft Office PowerPoint</Application>
  <PresentationFormat>On-screen Show (4:3)</PresentationFormat>
  <Paragraphs>50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11</vt:i4>
      </vt:variant>
    </vt:vector>
  </HeadingPairs>
  <TitlesOfParts>
    <vt:vector size="30" baseType="lpstr">
      <vt:lpstr>Arial</vt:lpstr>
      <vt:lpstr>Calibri</vt:lpstr>
      <vt:lpstr>Calibri Light</vt:lpstr>
      <vt:lpstr>Symbol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Assignment Workshop </vt:lpstr>
      <vt:lpstr>Overview</vt:lpstr>
      <vt:lpstr>Paraphrasing </vt:lpstr>
      <vt:lpstr>Summarizing </vt:lpstr>
      <vt:lpstr>Quotation </vt:lpstr>
      <vt:lpstr>Example </vt:lpstr>
      <vt:lpstr>Importance  </vt:lpstr>
      <vt:lpstr>How to use them in your work</vt:lpstr>
      <vt:lpstr>Paraphrasing </vt:lpstr>
      <vt:lpstr>How to paraphrase:</vt:lpstr>
      <vt:lpstr>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lizeta demetriou</cp:lastModifiedBy>
  <cp:revision>78</cp:revision>
  <dcterms:created xsi:type="dcterms:W3CDTF">2021-03-10T12:10:47Z</dcterms:created>
  <dcterms:modified xsi:type="dcterms:W3CDTF">2022-08-18T10:06:53Z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