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7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6" r:id="rId19"/>
    <p:sldId id="275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72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181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917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99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90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31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0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524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94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004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13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497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323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542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508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026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14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5B86EED-9DAD-47E6-9747-3BC7B940D5F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8F38F51-EFD3-469F-B7C6-EDB6CBC886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0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  <p:sldLayoutId id="2147483805" r:id="rId14"/>
    <p:sldLayoutId id="2147483806" r:id="rId15"/>
    <p:sldLayoutId id="2147483807" r:id="rId16"/>
    <p:sldLayoutId id="214748380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ategies-for-managing-change.com/where-kotters-8-steps-model-gets-it-wrong.html" TargetMode="External"/><Relationship Id="rId13" Type="http://schemas.openxmlformats.org/officeDocument/2006/relationships/hyperlink" Target="https://www.gov.wales/sites/default/files/publications/2019-07/never-events-list-2018-and-assurance-review-process.pdf" TargetMode="External"/><Relationship Id="rId3" Type="http://schemas.openxmlformats.org/officeDocument/2006/relationships/hyperlink" Target="file:///C:\Users\na142938\AppData\Local\Temp\MicrosoftEdgeDownloads\d977d8f5-4e48-4c66-b262-d1a379db0478\Paramedic_Intubation_Consensus_Statement_2018%20(2).pdf" TargetMode="External"/><Relationship Id="rId7" Type="http://schemas.openxmlformats.org/officeDocument/2006/relationships/hyperlink" Target="https://www.strategies-for-managing-change.com/adkar.html" TargetMode="External"/><Relationship Id="rId12" Type="http://schemas.openxmlformats.org/officeDocument/2006/relationships/hyperlink" Target="https://nhswales365.sharepoint.com/sites/AMB-Intranet-Performance/IMTP%20Documents/Forms/AllItems.aspx?id=%2Fsites%2FAMB%2DIntranet%2DPerformance%2FIMTP%20Documents%2FWAST%20IMTP%202024%2D27%20FINAL%2Epdf&amp;parent=%2Fsites%2FAMB%2DIntranet%2DPerformance%2FIMTP%20Documents" TargetMode="External"/><Relationship Id="rId2" Type="http://schemas.openxmlformats.org/officeDocument/2006/relationships/hyperlink" Target="https://almamedical.com/oxford-help-produc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hatfix.com/blog/kotters-8-step-change-model/" TargetMode="External"/><Relationship Id="rId11" Type="http://schemas.openxmlformats.org/officeDocument/2006/relationships/hyperlink" Target="https://nhswales365.sharepoint.com/sites/AMB-Intranet-Governance/Shared%20Documents/Forms/AllItems.aspx?id=%2Fsites%2FAMB%2DIntranet%2DGovernance%2FShared%20Documents%2FMedical%20%26%20Clinical%20Services%2FAirway%20Policy%20v2%2E0%2005112024%2Epdf&amp;parent=%2Fsites%2FAMB%2DIntranet%2DGovernance%2FShared%20Documents%2FMedical%20%26%20Clinical%20Services" TargetMode="External"/><Relationship Id="rId5" Type="http://schemas.openxmlformats.org/officeDocument/2006/relationships/hyperlink" Target="https://www.mtdtraining.com/blog/advantages-disadvantages-lewins-change-model.htm" TargetMode="External"/><Relationship Id="rId10" Type="http://schemas.openxmlformats.org/officeDocument/2006/relationships/hyperlink" Target="https://www.walkme.com/blog/adkar-model/" TargetMode="External"/><Relationship Id="rId4" Type="http://schemas.openxmlformats.org/officeDocument/2006/relationships/hyperlink" Target="https://startuptalky.com/adkar-model/" TargetMode="External"/><Relationship Id="rId9" Type="http://schemas.openxmlformats.org/officeDocument/2006/relationships/hyperlink" Target="https://www.ed.ac.uk/reflection/reflectors-toolkit/reflecting-on-experience/gibbs-reflective-cy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2198A-220A-4778-A7F2-ECAE533CFF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0404" y="2853267"/>
            <a:ext cx="8574622" cy="2616199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 Black" panose="020B0A04020102020204" pitchFamily="34" charset="0"/>
              </a:rPr>
              <a:t>Utilising the Oxford HELP Pillow to optimise patient positioning during intubation to reduce oesophageal intubation.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48B519-D14D-44AD-890D-95D2760A6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3825" y="5469466"/>
            <a:ext cx="6987645" cy="1388534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Nathan Amos</a:t>
            </a:r>
          </a:p>
          <a:p>
            <a:r>
              <a:rPr lang="en-GB" dirty="0">
                <a:latin typeface="Arial Black" panose="020B0A04020102020204" pitchFamily="34" charset="0"/>
              </a:rPr>
              <a:t>Senior Paramedic</a:t>
            </a:r>
          </a:p>
          <a:p>
            <a:r>
              <a:rPr lang="en-GB" dirty="0">
                <a:latin typeface="Arial Black" panose="020B0A04020102020204" pitchFamily="34" charset="0"/>
              </a:rPr>
              <a:t>BMPF7309D</a:t>
            </a:r>
          </a:p>
          <a:p>
            <a:endParaRPr lang="en-GB" dirty="0"/>
          </a:p>
        </p:txBody>
      </p:sp>
      <p:pic>
        <p:nvPicPr>
          <p:cNvPr id="1026" name="Picture 2" descr="Adjusting to Change | Motivation">
            <a:extLst>
              <a:ext uri="{FF2B5EF4-FFF2-40B4-BE49-F238E27FC236}">
                <a16:creationId xmlns:a16="http://schemas.microsoft.com/office/drawing/2014/main" id="{F62F9E44-4D5D-4A78-9537-5C3A321CD7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497" y="1"/>
            <a:ext cx="7803978" cy="468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265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89A43-26A3-4CFA-A74A-02E8DC634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55577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B1EF4-D215-4D61-A66E-4ADD19E99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408650"/>
            <a:ext cx="10018713" cy="431264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Senior Paramedic Role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Airway policy/compliance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 we need change?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models – ADKAR/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Kotters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/Lewin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Project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79552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81F0A-8A83-4161-BE9C-87FDAF2EF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8999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Senior Paramedic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EA7A8-5AC2-435D-AC4F-8DE202385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071380"/>
            <a:ext cx="10018713" cy="3124201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for clinical leadership and clinical supervision of Paramedics and EMTs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high quality excellent patient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for reviewing clinical teams standards in line with policy and utilising agreed frameworks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airway log compliance in line with trust policy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development of staff ensuring appropriate standards met and supporting staff who require it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Ambulance Service, 2024)</a:t>
            </a:r>
          </a:p>
        </p:txBody>
      </p:sp>
    </p:spTree>
    <p:extLst>
      <p:ext uri="{BB962C8B-B14F-4D97-AF65-F5344CB8AC3E}">
        <p14:creationId xmlns:p14="http://schemas.microsoft.com/office/powerpoint/2010/main" val="394248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5CF61-3F99-483D-A1A9-8F1975A04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161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What does airway policy say?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BD6DE-DE45-4142-A332-F71E4AD63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808" y="1400961"/>
            <a:ext cx="10018712" cy="4932727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College of paramedics (2018) outline in their consensus statement on intubation that registrants must evidence 2 simulated or live intubations per month to ensure competence in the skill.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WAST airway policy dated 2024 conforms to this recommendation but takes it further by ensuring any patient facing member of staff must keep an airway log. (Welsh Ambulance Service, 2024)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the SPs role to monitor airway log compliance.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Any unrecognised oesophageal intubation is reportable to Welsh Government as a “never ever” event (Welsh Government, 2018)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3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95B96-AC52-4317-9864-511737FF3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9838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Airway Logs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F4B795-C8A8-4B93-AB82-D80375331C2D}"/>
              </a:ext>
            </a:extLst>
          </p:cNvPr>
          <p:cNvSpPr txBox="1"/>
          <p:nvPr/>
        </p:nvSpPr>
        <p:spPr>
          <a:xfrm>
            <a:off x="1130541" y="1683839"/>
            <a:ext cx="5713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2024 SP Airway Log Assessment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42C57-0161-499B-87FF-28B9BDAB2E15}"/>
              </a:ext>
            </a:extLst>
          </p:cNvPr>
          <p:cNvSpPr txBox="1"/>
          <p:nvPr/>
        </p:nvSpPr>
        <p:spPr>
          <a:xfrm>
            <a:off x="8534399" y="1694440"/>
            <a:ext cx="3277299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Black" panose="020B0A04020102020204" pitchFamily="34" charset="0"/>
              </a:rPr>
              <a:t>Airway Log Compliance</a:t>
            </a:r>
          </a:p>
          <a:p>
            <a:endParaRPr lang="en-GB" b="1" u="sng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October – 64%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November – 85%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December – 73%</a:t>
            </a:r>
          </a:p>
          <a:p>
            <a:endParaRPr lang="en-GB" b="1" u="sng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9DE5D-B76D-4B0D-BF91-1275909105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308" y="2173079"/>
            <a:ext cx="7039167" cy="4465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830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695A-2877-4985-8ECD-7B0DEC6A2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2288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What is the change I am proposing?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E1A603-59ED-4410-B436-5806A6116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912" y="2446485"/>
            <a:ext cx="4921011" cy="32396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7DCA8E-31E7-4B76-AD4A-27E7B66016EB}"/>
              </a:ext>
            </a:extLst>
          </p:cNvPr>
          <p:cNvSpPr txBox="1"/>
          <p:nvPr/>
        </p:nvSpPr>
        <p:spPr>
          <a:xfrm>
            <a:off x="1854555" y="2994870"/>
            <a:ext cx="4639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Utilising the Oxford HELP Pillow to optimise patient positioning during intubation to reduce oesophageal intubation.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29EF38-39A9-4133-A300-599809D936DD}"/>
              </a:ext>
            </a:extLst>
          </p:cNvPr>
          <p:cNvSpPr txBox="1"/>
          <p:nvPr/>
        </p:nvSpPr>
        <p:spPr>
          <a:xfrm>
            <a:off x="7024912" y="5987534"/>
            <a:ext cx="3565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(Alma Medical, 2025)</a:t>
            </a:r>
          </a:p>
        </p:txBody>
      </p:sp>
    </p:spTree>
    <p:extLst>
      <p:ext uri="{BB962C8B-B14F-4D97-AF65-F5344CB8AC3E}">
        <p14:creationId xmlns:p14="http://schemas.microsoft.com/office/powerpoint/2010/main" val="1740488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00A7D-B058-498D-A558-3013F0BE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6686" y="104776"/>
            <a:ext cx="10018713" cy="66675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Stakeholder Map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567AD20-4E81-43DF-8B07-2BCE44E7DB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034550"/>
              </p:ext>
            </p:extLst>
          </p:nvPr>
        </p:nvGraphicFramePr>
        <p:xfrm>
          <a:off x="558800" y="1092628"/>
          <a:ext cx="11166475" cy="5193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6423">
                  <a:extLst>
                    <a:ext uri="{9D8B030D-6E8A-4147-A177-3AD203B41FA5}">
                      <a16:colId xmlns:a16="http://schemas.microsoft.com/office/drawing/2014/main" val="456195484"/>
                    </a:ext>
                  </a:extLst>
                </a:gridCol>
                <a:gridCol w="1812363">
                  <a:extLst>
                    <a:ext uri="{9D8B030D-6E8A-4147-A177-3AD203B41FA5}">
                      <a16:colId xmlns:a16="http://schemas.microsoft.com/office/drawing/2014/main" val="913536488"/>
                    </a:ext>
                  </a:extLst>
                </a:gridCol>
                <a:gridCol w="2040648">
                  <a:extLst>
                    <a:ext uri="{9D8B030D-6E8A-4147-A177-3AD203B41FA5}">
                      <a16:colId xmlns:a16="http://schemas.microsoft.com/office/drawing/2014/main" val="4277923697"/>
                    </a:ext>
                  </a:extLst>
                </a:gridCol>
                <a:gridCol w="1926505">
                  <a:extLst>
                    <a:ext uri="{9D8B030D-6E8A-4147-A177-3AD203B41FA5}">
                      <a16:colId xmlns:a16="http://schemas.microsoft.com/office/drawing/2014/main" val="3873504985"/>
                    </a:ext>
                  </a:extLst>
                </a:gridCol>
                <a:gridCol w="1926505">
                  <a:extLst>
                    <a:ext uri="{9D8B030D-6E8A-4147-A177-3AD203B41FA5}">
                      <a16:colId xmlns:a16="http://schemas.microsoft.com/office/drawing/2014/main" val="2830872932"/>
                    </a:ext>
                  </a:extLst>
                </a:gridCol>
                <a:gridCol w="1834031">
                  <a:extLst>
                    <a:ext uri="{9D8B030D-6E8A-4147-A177-3AD203B41FA5}">
                      <a16:colId xmlns:a16="http://schemas.microsoft.com/office/drawing/2014/main" val="1907437586"/>
                    </a:ext>
                  </a:extLst>
                </a:gridCol>
              </a:tblGrid>
              <a:tr h="347476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Stakeholder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Percieved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Attitudes/risk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3830643"/>
                  </a:ext>
                </a:extLst>
              </a:tr>
              <a:tr h="1635182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Management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that staff are optimising the position of the patient to reduce chance of oesophageal intubation.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amount of inexperienced </a:t>
                      </a: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intubators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is poor training/ poor technique/lack of exposure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Staff who need support and provide this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the set standard and procedures are followed each time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monitoring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7198"/>
                  </a:ext>
                </a:extLst>
              </a:tr>
              <a:tr h="633633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Welsh Government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oesophageal intubations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-oesophageal intubation is a “never ever” event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Overall monitor amount of oesophageal intubations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763108"/>
                  </a:ext>
                </a:extLst>
              </a:tr>
              <a:tr h="633633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 will be unknown to them but will have a benefit if ever needed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71113"/>
                  </a:ext>
                </a:extLst>
              </a:tr>
              <a:tr h="919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they practice and are competent in the skill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Utilise the pillow to optimise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Poor technique or experience impacts success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Undertake training on how to utilise pillow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SP </a:t>
                      </a: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rideouts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302677"/>
                  </a:ext>
                </a:extLst>
              </a:tr>
              <a:tr h="633633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HCPC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that regulatory standards are met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set the standard expected of paramedics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2515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1252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59661-4CDE-4A30-9E03-1BF752924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6531" y="224406"/>
            <a:ext cx="10018713" cy="63127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Why Change now?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90B3881-D5F7-4096-AC63-EB9EDA5E2277}"/>
              </a:ext>
            </a:extLst>
          </p:cNvPr>
          <p:cNvSpPr/>
          <p:nvPr/>
        </p:nvSpPr>
        <p:spPr>
          <a:xfrm>
            <a:off x="3607267" y="2304427"/>
            <a:ext cx="3825380" cy="2407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Root Cause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C6B032-41B5-4831-BDA8-FC0D04959527}"/>
              </a:ext>
            </a:extLst>
          </p:cNvPr>
          <p:cNvSpPr txBox="1"/>
          <p:nvPr/>
        </p:nvSpPr>
        <p:spPr>
          <a:xfrm>
            <a:off x="2604780" y="696407"/>
            <a:ext cx="19098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Problem – Oesophageal intubations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E9F6011-183B-4856-B819-6F60FBE45DBF}"/>
              </a:ext>
            </a:extLst>
          </p:cNvPr>
          <p:cNvCxnSpPr>
            <a:cxnSpLocks/>
            <a:endCxn id="8" idx="1"/>
          </p:cNvCxnSpPr>
          <p:nvPr/>
        </p:nvCxnSpPr>
        <p:spPr>
          <a:xfrm flipV="1">
            <a:off x="4514674" y="1488208"/>
            <a:ext cx="1291905" cy="8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84D5AF1-74EC-492F-B0E6-0E44900D29EB}"/>
              </a:ext>
            </a:extLst>
          </p:cNvPr>
          <p:cNvSpPr txBox="1"/>
          <p:nvPr/>
        </p:nvSpPr>
        <p:spPr>
          <a:xfrm>
            <a:off x="5806579" y="703378"/>
            <a:ext cx="20553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Data Gathering – PCR auditing and </a:t>
            </a:r>
            <a:r>
              <a:rPr lang="en-GB" sz="2400" dirty="0" err="1"/>
              <a:t>datix</a:t>
            </a:r>
            <a:r>
              <a:rPr lang="en-GB" sz="2400" dirty="0"/>
              <a:t>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75B267F-42BB-45FA-9990-70C1B1B723AA}"/>
              </a:ext>
            </a:extLst>
          </p:cNvPr>
          <p:cNvCxnSpPr/>
          <p:nvPr/>
        </p:nvCxnSpPr>
        <p:spPr>
          <a:xfrm>
            <a:off x="7597628" y="1795244"/>
            <a:ext cx="528507" cy="7214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9A360F8-7A39-4DC8-B98A-640A1AEDE4BF}"/>
              </a:ext>
            </a:extLst>
          </p:cNvPr>
          <p:cNvSpPr txBox="1"/>
          <p:nvPr/>
        </p:nvSpPr>
        <p:spPr>
          <a:xfrm>
            <a:off x="8205834" y="2403743"/>
            <a:ext cx="19668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Analysis – Any Oesophageal intubation is reportable to WAG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30E1E68-863C-4EA2-9C65-A04241F896CE}"/>
              </a:ext>
            </a:extLst>
          </p:cNvPr>
          <p:cNvCxnSpPr>
            <a:cxnSpLocks/>
            <a:endCxn id="14" idx="3"/>
          </p:cNvCxnSpPr>
          <p:nvPr/>
        </p:nvCxnSpPr>
        <p:spPr>
          <a:xfrm flipH="1">
            <a:off x="7534624" y="4848836"/>
            <a:ext cx="918682" cy="96949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DFE6057-8340-4054-993A-D6CB8E5C1282}"/>
              </a:ext>
            </a:extLst>
          </p:cNvPr>
          <p:cNvSpPr txBox="1"/>
          <p:nvPr/>
        </p:nvSpPr>
        <p:spPr>
          <a:xfrm rot="10800000" flipH="1" flipV="1">
            <a:off x="5991223" y="4848836"/>
            <a:ext cx="15434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Root cause –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5 Whys (see next slide)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8E3E631-3B37-4A26-A04B-497827DBBF30}"/>
              </a:ext>
            </a:extLst>
          </p:cNvPr>
          <p:cNvCxnSpPr>
            <a:cxnSpLocks/>
          </p:cNvCxnSpPr>
          <p:nvPr/>
        </p:nvCxnSpPr>
        <p:spPr>
          <a:xfrm flipH="1">
            <a:off x="4081243" y="5452818"/>
            <a:ext cx="172533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095FB485-2C37-4020-8118-2E97EA400BFD}"/>
              </a:ext>
            </a:extLst>
          </p:cNvPr>
          <p:cNvSpPr txBox="1"/>
          <p:nvPr/>
        </p:nvSpPr>
        <p:spPr>
          <a:xfrm>
            <a:off x="2990896" y="4483322"/>
            <a:ext cx="15434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Solution – Utilise Oxford HELP pillow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20C1D02-81E4-4597-8561-70EEE0FE671C}"/>
              </a:ext>
            </a:extLst>
          </p:cNvPr>
          <p:cNvCxnSpPr>
            <a:cxnSpLocks/>
          </p:cNvCxnSpPr>
          <p:nvPr/>
        </p:nvCxnSpPr>
        <p:spPr>
          <a:xfrm flipH="1" flipV="1">
            <a:off x="2683042" y="4185513"/>
            <a:ext cx="230698" cy="5956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4464AFE-1693-40DE-BB92-66165CD19EB3}"/>
              </a:ext>
            </a:extLst>
          </p:cNvPr>
          <p:cNvSpPr txBox="1"/>
          <p:nvPr/>
        </p:nvSpPr>
        <p:spPr>
          <a:xfrm>
            <a:off x="1737883" y="2290981"/>
            <a:ext cx="19098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Monitor – Audit PCR and Datix for oesophageal intubations</a:t>
            </a:r>
          </a:p>
        </p:txBody>
      </p:sp>
    </p:spTree>
    <p:extLst>
      <p:ext uri="{BB962C8B-B14F-4D97-AF65-F5344CB8AC3E}">
        <p14:creationId xmlns:p14="http://schemas.microsoft.com/office/powerpoint/2010/main" val="942628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9B1D1-0255-4D59-BEAA-40552BC99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90662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5 Whys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6B30F-4B63-414D-9663-AC3699A1D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866899"/>
            <a:ext cx="10018713" cy="3124201"/>
          </a:xfrm>
        </p:spPr>
        <p:txBody>
          <a:bodyPr/>
          <a:lstStyle/>
          <a:p>
            <a:r>
              <a:rPr lang="en-GB" dirty="0"/>
              <a:t>Intubation has always been undertaken in a flat position</a:t>
            </a:r>
          </a:p>
          <a:p>
            <a:r>
              <a:rPr lang="en-GB" dirty="0"/>
              <a:t>Intubation has never been monitored as stringently as it is now</a:t>
            </a:r>
          </a:p>
          <a:p>
            <a:r>
              <a:rPr lang="en-GB" dirty="0"/>
              <a:t>Oesophageal intubation is a “never ever” event so any incidence is reportable</a:t>
            </a:r>
          </a:p>
          <a:p>
            <a:r>
              <a:rPr lang="en-GB" dirty="0"/>
              <a:t>Using the pillow standardises the approach</a:t>
            </a:r>
          </a:p>
          <a:p>
            <a:r>
              <a:rPr lang="en-GB" dirty="0"/>
              <a:t>High number of inexperienced </a:t>
            </a:r>
            <a:r>
              <a:rPr lang="en-GB" dirty="0" err="1"/>
              <a:t>intubators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797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B3B98-842A-4708-89E6-304CACBE9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312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Fishbone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D3554F-716B-4C28-9FC1-CC9C665B8F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280" y="1317073"/>
            <a:ext cx="9490744" cy="506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319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BD20-EDDE-4747-BCEC-ACF931148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1449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Kotter's Change model</a:t>
            </a:r>
          </a:p>
        </p:txBody>
      </p:sp>
      <p:pic>
        <p:nvPicPr>
          <p:cNvPr id="2050" name="Picture 2" descr="Kotter's 8-Step Change Model (+Advantages &amp; Disadvantages)">
            <a:extLst>
              <a:ext uri="{FF2B5EF4-FFF2-40B4-BE49-F238E27FC236}">
                <a16:creationId xmlns:a16="http://schemas.microsoft.com/office/drawing/2014/main" id="{9CCEE0A7-9552-4610-8AD3-2575E1506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970" y="1503203"/>
            <a:ext cx="8475677" cy="476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121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5433A-EF79-41D1-8E30-80E5532F6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648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Kotter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B6F1B8-AA57-4A8F-85A5-FB9A3BD1043A}"/>
              </a:ext>
            </a:extLst>
          </p:cNvPr>
          <p:cNvSpPr txBox="1"/>
          <p:nvPr/>
        </p:nvSpPr>
        <p:spPr>
          <a:xfrm>
            <a:off x="5151428" y="1543574"/>
            <a:ext cx="68034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- model must be followed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- Top down model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Requirement for a large team</a:t>
            </a:r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1EDC24-C365-49EE-9C0E-752940AFF0E6}"/>
              </a:ext>
            </a:extLst>
          </p:cNvPr>
          <p:cNvSpPr txBox="1"/>
          <p:nvPr/>
        </p:nvSpPr>
        <p:spPr>
          <a:xfrm>
            <a:off x="1333850" y="1543574"/>
            <a:ext cx="476215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easy to follow with its set sequence of steps.</a:t>
            </a:r>
          </a:p>
          <a:p>
            <a:pPr marL="285750" indent="-28575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put on stakeholder buy in</a:t>
            </a:r>
          </a:p>
          <a:p>
            <a:pPr marL="285750" indent="-28575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Highlights importance of urgency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585F239-9CD6-4181-B519-493ADADD870B}"/>
              </a:ext>
            </a:extLst>
          </p:cNvPr>
          <p:cNvSpPr txBox="1"/>
          <p:nvPr/>
        </p:nvSpPr>
        <p:spPr>
          <a:xfrm>
            <a:off x="7659736" y="6172199"/>
            <a:ext cx="4009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(Olmstead, 2019)</a:t>
            </a:r>
          </a:p>
        </p:txBody>
      </p:sp>
    </p:spTree>
    <p:extLst>
      <p:ext uri="{BB962C8B-B14F-4D97-AF65-F5344CB8AC3E}">
        <p14:creationId xmlns:p14="http://schemas.microsoft.com/office/powerpoint/2010/main" val="2932967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749B5-FCC9-49F6-803D-53CAEE78C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8160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ADKAR Change model</a:t>
            </a:r>
          </a:p>
        </p:txBody>
      </p:sp>
      <p:pic>
        <p:nvPicPr>
          <p:cNvPr id="3074" name="Picture 2" descr="A Deep Dive Into The ADKAR Change Management Model – Techno PM - Project  Management Templates Download">
            <a:extLst>
              <a:ext uri="{FF2B5EF4-FFF2-40B4-BE49-F238E27FC236}">
                <a16:creationId xmlns:a16="http://schemas.microsoft.com/office/drawing/2014/main" id="{6955A125-E224-4B08-8455-3BBC206A3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763" y="1526798"/>
            <a:ext cx="5153025" cy="482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474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6F66A-1AE1-4C77-ABCE-14E924DB4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31939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ADKAR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8E47A9-F955-4AAA-9C65-F64F7162DC10}"/>
              </a:ext>
            </a:extLst>
          </p:cNvPr>
          <p:cNvSpPr txBox="1"/>
          <p:nvPr/>
        </p:nvSpPr>
        <p:spPr>
          <a:xfrm>
            <a:off x="1635853" y="2038525"/>
            <a:ext cx="43622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Practical approach to change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Simple solution process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Promotes employee buy in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used on groups and individuals</a:t>
            </a:r>
          </a:p>
          <a:p>
            <a:pPr algn="ctr"/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FB87DD-9863-48C5-9B32-7AA8A59B5AD9}"/>
              </a:ext>
            </a:extLst>
          </p:cNvPr>
          <p:cNvSpPr txBox="1"/>
          <p:nvPr/>
        </p:nvSpPr>
        <p:spPr>
          <a:xfrm>
            <a:off x="6224631" y="2114026"/>
            <a:ext cx="52783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Very simplistic model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Fails to distinguish functions of leaders and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D11195-BE97-4BB1-89B9-3D0E439E3103}"/>
              </a:ext>
            </a:extLst>
          </p:cNvPr>
          <p:cNvSpPr txBox="1"/>
          <p:nvPr/>
        </p:nvSpPr>
        <p:spPr>
          <a:xfrm>
            <a:off x="8382000" y="5743575"/>
            <a:ext cx="3390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(Gupta, 2022)</a:t>
            </a:r>
          </a:p>
        </p:txBody>
      </p:sp>
    </p:spTree>
    <p:extLst>
      <p:ext uri="{BB962C8B-B14F-4D97-AF65-F5344CB8AC3E}">
        <p14:creationId xmlns:p14="http://schemas.microsoft.com/office/powerpoint/2010/main" val="504660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7085C-005B-44E7-8C7D-A6EFC4E6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4805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Lewin’s Change Model</a:t>
            </a:r>
          </a:p>
        </p:txBody>
      </p:sp>
      <p:pic>
        <p:nvPicPr>
          <p:cNvPr id="4098" name="Picture 2" descr="Lewin's Change Management Model - HRC Online">
            <a:extLst>
              <a:ext uri="{FF2B5EF4-FFF2-40B4-BE49-F238E27FC236}">
                <a16:creationId xmlns:a16="http://schemas.microsoft.com/office/drawing/2014/main" id="{BA047F23-986D-49E0-869D-9340442A2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576" y="1520634"/>
            <a:ext cx="7394546" cy="450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907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547F4-DD14-4C55-9C19-429BF229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1449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Lewin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C915D8-0577-4FD7-B069-6ABC2E96701F}"/>
              </a:ext>
            </a:extLst>
          </p:cNvPr>
          <p:cNvSpPr txBox="1"/>
          <p:nvPr/>
        </p:nvSpPr>
        <p:spPr>
          <a:xfrm>
            <a:off x="1568741" y="1954635"/>
            <a:ext cx="468944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Easily understandable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Promotes employee buy in from the start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Ensures change plans are well structured and planned.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Promotes sustainable change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Puts staff first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A5402D-A3C0-4F77-AEC9-2197EEF52ECD}"/>
              </a:ext>
            </a:extLst>
          </p:cNvPr>
          <p:cNvSpPr txBox="1"/>
          <p:nvPr/>
        </p:nvSpPr>
        <p:spPr>
          <a:xfrm>
            <a:off x="6476301" y="1954635"/>
            <a:ext cx="4504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Too rigid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seen as combative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Works best in long term projects</a:t>
            </a:r>
          </a:p>
          <a:p>
            <a:pPr marL="342900" indent="-342900" algn="ctr">
              <a:buFontTx/>
              <a:buChar char="-"/>
            </a:pPr>
            <a:endParaRPr lang="en-GB" sz="2400" dirty="0"/>
          </a:p>
          <a:p>
            <a:pPr marL="342900" indent="-342900" algn="ctr">
              <a:buFontTx/>
              <a:buChar char="-"/>
            </a:pP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A35EB-3BB0-4386-B8F6-B9929895D984}"/>
              </a:ext>
            </a:extLst>
          </p:cNvPr>
          <p:cNvSpPr txBox="1"/>
          <p:nvPr/>
        </p:nvSpPr>
        <p:spPr>
          <a:xfrm>
            <a:off x="7886700" y="5981700"/>
            <a:ext cx="3409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McPheat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056335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803D1-ACE1-43F0-9127-F82E017AE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5643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Change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83D8AC-B9C7-4187-87F5-979B0BB945DC}"/>
              </a:ext>
            </a:extLst>
          </p:cNvPr>
          <p:cNvSpPr txBox="1"/>
          <p:nvPr/>
        </p:nvSpPr>
        <p:spPr>
          <a:xfrm>
            <a:off x="1031846" y="2063692"/>
            <a:ext cx="2743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Unfreeze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approach to positioning for intubation must be undertaken</a:t>
            </a:r>
          </a:p>
          <a:p>
            <a:pPr marL="342900" indent="-342900" algn="ctr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Too many oesophageal intubations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76D8F6-DD65-4C01-93F1-86348C2EEB16}"/>
              </a:ext>
            </a:extLst>
          </p:cNvPr>
          <p:cNvSpPr txBox="1"/>
          <p:nvPr/>
        </p:nvSpPr>
        <p:spPr>
          <a:xfrm>
            <a:off x="4211274" y="2063692"/>
            <a:ext cx="3187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Undertake a trial on simulation doll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 effectiveness of pillow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Enrol pillow to CHARU/SP initially</a:t>
            </a:r>
          </a:p>
          <a:p>
            <a:pPr marL="342900" indent="-342900" algn="ctr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Then enrol all staff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8056B6-F899-4B7B-9D45-8BD484F86CA1}"/>
              </a:ext>
            </a:extLst>
          </p:cNvPr>
          <p:cNvSpPr txBox="1"/>
          <p:nvPr/>
        </p:nvSpPr>
        <p:spPr>
          <a:xfrm>
            <a:off x="7751428" y="2155971"/>
            <a:ext cx="28606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Refreeze</a:t>
            </a:r>
          </a:p>
          <a:p>
            <a:pPr marL="342900" indent="-342900" algn="ctr">
              <a:buFontTx/>
              <a:buChar char="-"/>
            </a:pPr>
            <a:r>
              <a:rPr lang="en-GB" sz="2400" dirty="0"/>
              <a:t>Pillow becomes part of standard airway kit</a:t>
            </a:r>
          </a:p>
          <a:p>
            <a:pPr marL="342900" indent="-342900" algn="ctr">
              <a:buFontTx/>
              <a:buChar char="-"/>
            </a:pPr>
            <a:r>
              <a:rPr lang="en-GB" sz="2400" dirty="0"/>
              <a:t>New </a:t>
            </a:r>
            <a:r>
              <a:rPr lang="en-GB" sz="2400" dirty="0" err="1"/>
              <a:t>intubators</a:t>
            </a:r>
            <a:r>
              <a:rPr lang="en-GB" sz="2400" dirty="0"/>
              <a:t> are trained using the pillow</a:t>
            </a:r>
          </a:p>
          <a:p>
            <a:pPr marL="342900" indent="-342900" algn="ctr">
              <a:buFontTx/>
              <a:buChar char="-"/>
            </a:pPr>
            <a:r>
              <a:rPr lang="en-GB" sz="2400" dirty="0"/>
              <a:t>Pillow is part of the standardised approach to intubation</a:t>
            </a:r>
          </a:p>
        </p:txBody>
      </p:sp>
    </p:spTree>
    <p:extLst>
      <p:ext uri="{BB962C8B-B14F-4D97-AF65-F5344CB8AC3E}">
        <p14:creationId xmlns:p14="http://schemas.microsoft.com/office/powerpoint/2010/main" val="22176001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1509A-A853-4BF7-A932-18D9D7928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686051"/>
            <a:ext cx="10018713" cy="1704974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Why Lewin?</a:t>
            </a:r>
          </a:p>
        </p:txBody>
      </p:sp>
    </p:spTree>
    <p:extLst>
      <p:ext uri="{BB962C8B-B14F-4D97-AF65-F5344CB8AC3E}">
        <p14:creationId xmlns:p14="http://schemas.microsoft.com/office/powerpoint/2010/main" val="1444517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5DF6A-001B-4501-A940-ACBD6A793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42950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BED8A-0718-4146-89DD-3D1071209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95499"/>
            <a:ext cx="10018713" cy="3124201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project entailed 3 separate intubation attempts of the difficult airway simulation mannequin.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intubation would be done flat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intubation would be done with the head block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intubation would be done with the full pillow set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Each intubation view would be graded by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intubator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then a yes or no as to whether they could intubate the mannequin or not.</a:t>
            </a:r>
          </a:p>
        </p:txBody>
      </p:sp>
    </p:spTree>
    <p:extLst>
      <p:ext uri="{BB962C8B-B14F-4D97-AF65-F5344CB8AC3E}">
        <p14:creationId xmlns:p14="http://schemas.microsoft.com/office/powerpoint/2010/main" val="531377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9DC0C-3B4F-4B64-BB69-74D2D1F12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15161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Reflections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CEBED2-575C-45A1-9061-72F34BBE2EBA}"/>
              </a:ext>
            </a:extLst>
          </p:cNvPr>
          <p:cNvSpPr txBox="1"/>
          <p:nvPr/>
        </p:nvSpPr>
        <p:spPr>
          <a:xfrm>
            <a:off x="1635852" y="797510"/>
            <a:ext cx="99594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8" name="Picture 4" descr="The Gibbs Reflective Cycle - Free Template Download &amp; Guide">
            <a:extLst>
              <a:ext uri="{FF2B5EF4-FFF2-40B4-BE49-F238E27FC236}">
                <a16:creationId xmlns:a16="http://schemas.microsoft.com/office/drawing/2014/main" id="{D90D598D-9494-4FE3-ACBD-BC36AC9F9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685925"/>
            <a:ext cx="68580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BB8DFE-DB83-459B-BB66-F3FE7DDC18FE}"/>
              </a:ext>
            </a:extLst>
          </p:cNvPr>
          <p:cNvSpPr txBox="1"/>
          <p:nvPr/>
        </p:nvSpPr>
        <p:spPr>
          <a:xfrm>
            <a:off x="9751502" y="5485524"/>
            <a:ext cx="2164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(Gibbs, 1988 referenced by University of Edinburgh 2024 )</a:t>
            </a:r>
          </a:p>
        </p:txBody>
      </p:sp>
    </p:spTree>
    <p:extLst>
      <p:ext uri="{BB962C8B-B14F-4D97-AF65-F5344CB8AC3E}">
        <p14:creationId xmlns:p14="http://schemas.microsoft.com/office/powerpoint/2010/main" val="5151988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83D24-6EF6-41E4-A56F-78D937143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2788152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ED4A3-BFD8-404D-A966-7A4A9AB71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47188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9C18E-98EC-49D8-A636-C793BB170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592" y="2599887"/>
            <a:ext cx="10018713" cy="3124201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Alma Medical. (2025) </a:t>
            </a:r>
            <a:r>
              <a:rPr lang="en-GB" sz="4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Oxford HELP Set A. </a:t>
            </a:r>
            <a:r>
              <a:rPr lang="en-GB" sz="48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Avaialble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Oxford HELP® Products - Alma Medical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  <a:endParaRPr lang="en-GB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College of Paramedics. (2018)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Intubation consensus statement. 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Paramedic_Intubation_Consensus_Statement_2018 (2).pdf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Gupta, D. (2022).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What is ADKAR MODEL? Pros and cons of the ADKAR Model.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What is ADKAR MODEL? | Pros and Cons of the ADKAR Model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Accessed:January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</a:p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McPheat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S. (2023).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of Lewin’s change model.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Advantages and Disadvantages of Lewin’s Change Model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Olmstead, L. (2019) </a:t>
            </a:r>
            <a:r>
              <a:rPr lang="en-GB" sz="48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Kotter’s 8 step change model: advantages and disadvantages. </a:t>
            </a:r>
            <a:r>
              <a:rPr lang="en-GB" sz="4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 </a:t>
            </a:r>
            <a:r>
              <a:rPr lang="en-GB" sz="48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Kotter’s 8-Step Change Model (+Advantages &amp; Disadvantages)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Strategies for managing change (2025).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ADKAR Change Model.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ADKAR Change Model - An Evaluation of Its Strengths and Weaknesses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Strategies for managing change (2025).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Where Kotter’s 8 steps model gets it wrong.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Where Kotter's 8 Steps Model Gets it Wrong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Edinburgh (2020)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Gibbs Reflective Cycle.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 </a:t>
            </a:r>
            <a:r>
              <a:rPr lang="en-GB" sz="4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Gibbs' Reflective Cycle | The University of Edinburgh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June 2024)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WalkMe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(2024).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The ADKAR Model of Change </a:t>
            </a:r>
            <a:r>
              <a:rPr lang="en-GB" sz="4800" i="1" dirty="0" err="1">
                <a:latin typeface="Arial" panose="020B0604020202020204" pitchFamily="34" charset="0"/>
                <a:cs typeface="Arial" panose="020B0604020202020204" pitchFamily="34" charset="0"/>
              </a:rPr>
              <a:t>Management:Pros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and Cons.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The ADKAR Model of Change Management: Pros and Cons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Welsh Ambulance Service Trust (2024) Airway Policy version 2.0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nhswales365.sharepoint.com/sites/AMB-Intranet-Governance/Shared Documents/Forms/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AllItems.aspx?id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=%2Fsites%2FAMB-Intranet-Governance%2FShared Documents%2FMedical %26 Clinical Services%2FAirway Policy v2%2E0 05112024%2Epdf&amp;parent=%2Fsites%2FAMB-Intranet-Governance%2FShared Documents%2FMedical %26 Clinical Services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Ambulance Services NHS Trust. (2024) </a:t>
            </a:r>
            <a:r>
              <a:rPr lang="en-GB" sz="4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Integrated Medium Term Plan 2024-2027. 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nhswales365.sharepoint.com/sites/AMB-Intranet-Performance/IMTP Documents/Forms/</a:t>
            </a:r>
            <a:r>
              <a:rPr lang="en-GB" sz="4800" dirty="0" err="1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AllItems.aspx?id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=%2Fsites%2FAMB-Intranet-Performance%2FIMTP Documents%2FWAST IMTP 2024-27 FINAL%2Epdf&amp;parent=%2Fsites%2FAMB-Intranet-Performance%2FIMTP Documents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November 2024)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(2018).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Never Events List 2018.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never-events-list-2018-and-assurance-review-process.pdf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January 2025)</a:t>
            </a: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7114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17272</TotalTime>
  <Words>1264</Words>
  <Application>Microsoft Office PowerPoint</Application>
  <PresentationFormat>Widescreen</PresentationFormat>
  <Paragraphs>189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Arial Black</vt:lpstr>
      <vt:lpstr>Calibri</vt:lpstr>
      <vt:lpstr>Corbel</vt:lpstr>
      <vt:lpstr>Parallax</vt:lpstr>
      <vt:lpstr>Utilising the Oxford HELP Pillow to optimise patient positioning during intubation to reduce oesophageal intubation. </vt:lpstr>
      <vt:lpstr>Contents</vt:lpstr>
      <vt:lpstr>Senior Paramedic Role</vt:lpstr>
      <vt:lpstr>What does airway policy say?</vt:lpstr>
      <vt:lpstr>Airway Logs</vt:lpstr>
      <vt:lpstr>What is the change I am proposing?</vt:lpstr>
      <vt:lpstr>Stakeholder Map</vt:lpstr>
      <vt:lpstr>Why Change now?</vt:lpstr>
      <vt:lpstr>5 Whys</vt:lpstr>
      <vt:lpstr>Fishbone Analysis</vt:lpstr>
      <vt:lpstr>Kotter's Change model</vt:lpstr>
      <vt:lpstr>Kotter Analysis</vt:lpstr>
      <vt:lpstr>ADKAR Change model</vt:lpstr>
      <vt:lpstr>ADKAR Analysis</vt:lpstr>
      <vt:lpstr>Lewin’s Change Model</vt:lpstr>
      <vt:lpstr>Lewin Analysis</vt:lpstr>
      <vt:lpstr>Change Plan</vt:lpstr>
      <vt:lpstr>Why Lewin?</vt:lpstr>
      <vt:lpstr>The Project</vt:lpstr>
      <vt:lpstr>Reflections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Utilising the Oxford HELP Pillow to optimise patient positioning during intubation to promote first pass success and reduce oesophageal intubation.</dc:title>
  <dc:creator>Nathan Amos (Welsh Ambulance Service NHS Trust - 020)</dc:creator>
  <cp:lastModifiedBy>Nathan Amos (Welsh Ambulance Service NHS Trust - 020)</cp:lastModifiedBy>
  <cp:revision>43</cp:revision>
  <dcterms:created xsi:type="dcterms:W3CDTF">2025-01-17T08:02:10Z</dcterms:created>
  <dcterms:modified xsi:type="dcterms:W3CDTF">2025-02-12T22:23:23Z</dcterms:modified>
</cp:coreProperties>
</file>