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13"/>
  </p:notesMasterIdLst>
  <p:sldIdLst>
    <p:sldId id="256" r:id="rId2"/>
    <p:sldId id="258" r:id="rId3"/>
    <p:sldId id="267" r:id="rId4"/>
    <p:sldId id="266" r:id="rId5"/>
    <p:sldId id="265" r:id="rId6"/>
    <p:sldId id="263" r:id="rId7"/>
    <p:sldId id="264" r:id="rId8"/>
    <p:sldId id="262" r:id="rId9"/>
    <p:sldId id="261" r:id="rId10"/>
    <p:sldId id="260" r:id="rId11"/>
    <p:sldId id="259"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3387" autoAdjust="0"/>
  </p:normalViewPr>
  <p:slideViewPr>
    <p:cSldViewPr snapToGrid="0">
      <p:cViewPr varScale="1">
        <p:scale>
          <a:sx n="62" d="100"/>
          <a:sy n="62" d="100"/>
        </p:scale>
        <p:origin x="792" y="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C948019-8312-474A-80E8-A17EF1B69C37}" type="datetimeFigureOut">
              <a:rPr lang="en-US" smtClean="0"/>
              <a:t>11/30/2022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1521B19-2AA5-464E-B3B5-84B18D9E5BB3}" type="slidenum">
              <a:rPr lang="en-US" smtClean="0"/>
              <a:t>‹#›</a:t>
            </a:fld>
            <a:endParaRPr lang="en-US"/>
          </a:p>
        </p:txBody>
      </p:sp>
    </p:spTree>
    <p:extLst>
      <p:ext uri="{BB962C8B-B14F-4D97-AF65-F5344CB8AC3E}">
        <p14:creationId xmlns:p14="http://schemas.microsoft.com/office/powerpoint/2010/main" val="954672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Welcome to the Presentation </a:t>
            </a:r>
          </a:p>
        </p:txBody>
      </p:sp>
      <p:sp>
        <p:nvSpPr>
          <p:cNvPr id="4" name="Slide Number Placeholder 3"/>
          <p:cNvSpPr>
            <a:spLocks noGrp="1"/>
          </p:cNvSpPr>
          <p:nvPr>
            <p:ph type="sldNum" sz="quarter" idx="5"/>
          </p:nvPr>
        </p:nvSpPr>
        <p:spPr/>
        <p:txBody>
          <a:bodyPr/>
          <a:lstStyle/>
          <a:p>
            <a:fld id="{71521B19-2AA5-464E-B3B5-84B18D9E5BB3}" type="slidenum">
              <a:rPr lang="en-US" smtClean="0"/>
              <a:t>1</a:t>
            </a:fld>
            <a:endParaRPr lang="en-US"/>
          </a:p>
        </p:txBody>
      </p:sp>
    </p:spTree>
    <p:extLst>
      <p:ext uri="{BB962C8B-B14F-4D97-AF65-F5344CB8AC3E}">
        <p14:creationId xmlns:p14="http://schemas.microsoft.com/office/powerpoint/2010/main" val="11710326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Contents </a:t>
            </a:r>
          </a:p>
        </p:txBody>
      </p:sp>
      <p:sp>
        <p:nvSpPr>
          <p:cNvPr id="4" name="Slide Number Placeholder 3"/>
          <p:cNvSpPr>
            <a:spLocks noGrp="1"/>
          </p:cNvSpPr>
          <p:nvPr>
            <p:ph type="sldNum" sz="quarter" idx="10"/>
          </p:nvPr>
        </p:nvSpPr>
        <p:spPr/>
        <p:txBody>
          <a:bodyPr/>
          <a:lstStyle/>
          <a:p>
            <a:fld id="{71521B19-2AA5-464E-B3B5-84B18D9E5BB3}" type="slidenum">
              <a:rPr lang="en-US" smtClean="0"/>
              <a:t>2</a:t>
            </a:fld>
            <a:endParaRPr lang="en-US"/>
          </a:p>
        </p:txBody>
      </p:sp>
    </p:spTree>
    <p:extLst>
      <p:ext uri="{BB962C8B-B14F-4D97-AF65-F5344CB8AC3E}">
        <p14:creationId xmlns:p14="http://schemas.microsoft.com/office/powerpoint/2010/main" val="9180582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Employee management is a process that represents the degree of employee's effort in their emotional, </a:t>
            </a:r>
            <a:r>
              <a:rPr lang="en-US" sz="1200" kern="1200" dirty="0" err="1">
                <a:solidFill>
                  <a:schemeClr val="tx1"/>
                </a:solidFill>
                <a:effectLst/>
                <a:latin typeface="+mn-lt"/>
                <a:ea typeface="+mn-ea"/>
                <a:cs typeface="+mn-cs"/>
              </a:rPr>
              <a:t>behavioural</a:t>
            </a:r>
            <a:r>
              <a:rPr lang="en-US" sz="1200" kern="1200" dirty="0">
                <a:solidFill>
                  <a:schemeClr val="tx1"/>
                </a:solidFill>
                <a:effectLst/>
                <a:latin typeface="+mn-lt"/>
                <a:ea typeface="+mn-ea"/>
                <a:cs typeface="+mn-cs"/>
              </a:rPr>
              <a:t> and cognitive energies to obtain a positive result for the organization. It is also a human resource-related concept that determines the level of desperation and enthusiasm a worker gives and feels towards their duty (Macey, 2015). The success of an employee management system mainly depends on the organization that how they treat their employee to bring optimum outcomes. </a:t>
            </a:r>
          </a:p>
          <a:p>
            <a:endParaRPr lang="en-US" dirty="0"/>
          </a:p>
        </p:txBody>
      </p:sp>
      <p:sp>
        <p:nvSpPr>
          <p:cNvPr id="4" name="Slide Number Placeholder 3"/>
          <p:cNvSpPr>
            <a:spLocks noGrp="1"/>
          </p:cNvSpPr>
          <p:nvPr>
            <p:ph type="sldNum" sz="quarter" idx="10"/>
          </p:nvPr>
        </p:nvSpPr>
        <p:spPr/>
        <p:txBody>
          <a:bodyPr/>
          <a:lstStyle/>
          <a:p>
            <a:fld id="{71521B19-2AA5-464E-B3B5-84B18D9E5BB3}" type="slidenum">
              <a:rPr lang="en-US" smtClean="0"/>
              <a:t>3</a:t>
            </a:fld>
            <a:endParaRPr lang="en-US"/>
          </a:p>
        </p:txBody>
      </p:sp>
    </p:spTree>
    <p:extLst>
      <p:ext uri="{BB962C8B-B14F-4D97-AF65-F5344CB8AC3E}">
        <p14:creationId xmlns:p14="http://schemas.microsoft.com/office/powerpoint/2010/main" val="15213526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An employee is a person who works for an organization to get personal benefits and perform their duty to bring the best outcomes to the organization. An employee is hired to work sincerely and seriously for the organization. And the organization is obliged to provide their needs to ensure quality output from employees (Shuck, 2020). The hotel industry is a flourishing sector that is service based. The success of a service-based industry is mainly depended on the quality of the employees and their experience to provide service. Trained and experienced employees are the key factor in the hotel industry to obtain profitability in the hotel business.</a:t>
            </a:r>
          </a:p>
          <a:p>
            <a:endParaRPr lang="en-US" dirty="0"/>
          </a:p>
        </p:txBody>
      </p:sp>
      <p:sp>
        <p:nvSpPr>
          <p:cNvPr id="4" name="Slide Number Placeholder 3"/>
          <p:cNvSpPr>
            <a:spLocks noGrp="1"/>
          </p:cNvSpPr>
          <p:nvPr>
            <p:ph type="sldNum" sz="quarter" idx="10"/>
          </p:nvPr>
        </p:nvSpPr>
        <p:spPr/>
        <p:txBody>
          <a:bodyPr/>
          <a:lstStyle/>
          <a:p>
            <a:fld id="{71521B19-2AA5-464E-B3B5-84B18D9E5BB3}" type="slidenum">
              <a:rPr lang="en-US" smtClean="0"/>
              <a:t>4</a:t>
            </a:fld>
            <a:endParaRPr lang="en-US"/>
          </a:p>
        </p:txBody>
      </p:sp>
    </p:spTree>
    <p:extLst>
      <p:ext uri="{BB962C8B-B14F-4D97-AF65-F5344CB8AC3E}">
        <p14:creationId xmlns:p14="http://schemas.microsoft.com/office/powerpoint/2010/main" val="22362765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hotel industry is a customer-based service-oriented industry which needs to focus on employee management significantly to increase its profitability ability. A well-trained and experienced employee team can provide quality service to the customers to satisfy their needs which helps to attain the hotel's predetermined goal (Barrio-</a:t>
            </a:r>
            <a:r>
              <a:rPr lang="en-US" sz="1200" kern="1200" dirty="0" err="1">
                <a:solidFill>
                  <a:schemeClr val="tx1"/>
                </a:solidFill>
                <a:effectLst/>
                <a:latin typeface="+mn-lt"/>
                <a:ea typeface="+mn-ea"/>
                <a:cs typeface="+mn-cs"/>
              </a:rPr>
              <a:t>Urdaneta</a:t>
            </a:r>
            <a:r>
              <a:rPr lang="en-US" sz="1200" kern="1200" dirty="0">
                <a:solidFill>
                  <a:schemeClr val="tx1"/>
                </a:solidFill>
                <a:effectLst/>
                <a:latin typeface="+mn-lt"/>
                <a:ea typeface="+mn-ea"/>
                <a:cs typeface="+mn-cs"/>
              </a:rPr>
              <a:t>, 2018). Employee engagement determines the relationship between the industry and the employees and how they attempt to do their best to obtain customer satisfaction. It also indicates the seriousness, dedication and accountability of the employees to perform their duty in the industry. Compatible Employee engagement reduces employee turnover, develops customer service orientation, trains the employees and improves efficiency along with productivity. The appropriate employee engagement can achieve customer satisfaction at the same time increase the efficiency of the employees as well as enhance the profitability ability of the hotel industry (</a:t>
            </a:r>
            <a:r>
              <a:rPr lang="en-US" sz="1200" kern="1200" dirty="0" err="1">
                <a:solidFill>
                  <a:schemeClr val="tx1"/>
                </a:solidFill>
                <a:effectLst/>
                <a:latin typeface="+mn-lt"/>
                <a:ea typeface="+mn-ea"/>
                <a:cs typeface="+mn-cs"/>
              </a:rPr>
              <a:t>Karatepe</a:t>
            </a:r>
            <a:r>
              <a:rPr lang="en-US" sz="1200" kern="1200" dirty="0">
                <a:solidFill>
                  <a:schemeClr val="tx1"/>
                </a:solidFill>
                <a:effectLst/>
                <a:latin typeface="+mn-lt"/>
                <a:ea typeface="+mn-ea"/>
                <a:cs typeface="+mn-cs"/>
              </a:rPr>
              <a:t>, 2016).</a:t>
            </a:r>
          </a:p>
          <a:p>
            <a:endParaRPr lang="en-US" dirty="0"/>
          </a:p>
        </p:txBody>
      </p:sp>
      <p:sp>
        <p:nvSpPr>
          <p:cNvPr id="4" name="Slide Number Placeholder 3"/>
          <p:cNvSpPr>
            <a:spLocks noGrp="1"/>
          </p:cNvSpPr>
          <p:nvPr>
            <p:ph type="sldNum" sz="quarter" idx="10"/>
          </p:nvPr>
        </p:nvSpPr>
        <p:spPr/>
        <p:txBody>
          <a:bodyPr/>
          <a:lstStyle/>
          <a:p>
            <a:fld id="{71521B19-2AA5-464E-B3B5-84B18D9E5BB3}" type="slidenum">
              <a:rPr lang="en-US" smtClean="0"/>
              <a:t>5</a:t>
            </a:fld>
            <a:endParaRPr lang="en-US"/>
          </a:p>
        </p:txBody>
      </p:sp>
    </p:spTree>
    <p:extLst>
      <p:ext uri="{BB962C8B-B14F-4D97-AF65-F5344CB8AC3E}">
        <p14:creationId xmlns:p14="http://schemas.microsoft.com/office/powerpoint/2010/main" val="20037665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Zinger Model is the widely use employee engagement model that represents the connection between employees, recognizing employee energies and the employee management strategy to obtain the goal of employee satisfaction. With a satisfied employee team, the hotel industry can reach its organizational goal to achieve efficiency and profitability. The Zinger Model is implemented by an acronym CARE which stands for Connection, Authentic relationship, Recognition of employee effort and Engagement of employee (Clifford, 2016). </a:t>
            </a:r>
            <a:endParaRPr lang="en-US" dirty="0"/>
          </a:p>
        </p:txBody>
      </p:sp>
      <p:sp>
        <p:nvSpPr>
          <p:cNvPr id="4" name="Slide Number Placeholder 3"/>
          <p:cNvSpPr>
            <a:spLocks noGrp="1"/>
          </p:cNvSpPr>
          <p:nvPr>
            <p:ph type="sldNum" sz="quarter" idx="10"/>
          </p:nvPr>
        </p:nvSpPr>
        <p:spPr/>
        <p:txBody>
          <a:bodyPr/>
          <a:lstStyle/>
          <a:p>
            <a:fld id="{71521B19-2AA5-464E-B3B5-84B18D9E5BB3}" type="slidenum">
              <a:rPr lang="en-US" smtClean="0"/>
              <a:t>6</a:t>
            </a:fld>
            <a:endParaRPr lang="en-US"/>
          </a:p>
        </p:txBody>
      </p:sp>
    </p:spTree>
    <p:extLst>
      <p:ext uri="{BB962C8B-B14F-4D97-AF65-F5344CB8AC3E}">
        <p14:creationId xmlns:p14="http://schemas.microsoft.com/office/powerpoint/2010/main" val="37653738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Connection refers to the ability of the hotel industry to build a proper relationship with the employees. Authentic relation represents the depth of the positive connection between the organization and the employee to perform the duty sincerely. Recognition of employees determines the process of giving rewards and motivation for individual achievement. And lastly, Engagement determines the continuous relationship between the employee and the organization that improves over time. </a:t>
            </a:r>
          </a:p>
          <a:p>
            <a:endParaRPr lang="en-US" dirty="0"/>
          </a:p>
        </p:txBody>
      </p:sp>
      <p:sp>
        <p:nvSpPr>
          <p:cNvPr id="4" name="Slide Number Placeholder 3"/>
          <p:cNvSpPr>
            <a:spLocks noGrp="1"/>
          </p:cNvSpPr>
          <p:nvPr>
            <p:ph type="sldNum" sz="quarter" idx="10"/>
          </p:nvPr>
        </p:nvSpPr>
        <p:spPr/>
        <p:txBody>
          <a:bodyPr/>
          <a:lstStyle/>
          <a:p>
            <a:fld id="{71521B19-2AA5-464E-B3B5-84B18D9E5BB3}" type="slidenum">
              <a:rPr lang="en-US" smtClean="0"/>
              <a:t>7</a:t>
            </a:fld>
            <a:endParaRPr lang="en-US"/>
          </a:p>
        </p:txBody>
      </p:sp>
    </p:spTree>
    <p:extLst>
      <p:ext uri="{BB962C8B-B14F-4D97-AF65-F5344CB8AC3E}">
        <p14:creationId xmlns:p14="http://schemas.microsoft.com/office/powerpoint/2010/main" val="27865037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Create a transparent and </a:t>
            </a:r>
            <a:r>
              <a:rPr lang="en-US" sz="1200" kern="1200" dirty="0" err="1">
                <a:solidFill>
                  <a:schemeClr val="tx1"/>
                </a:solidFill>
                <a:effectLst/>
                <a:latin typeface="+mn-lt"/>
                <a:ea typeface="+mn-ea"/>
                <a:cs typeface="+mn-cs"/>
              </a:rPr>
              <a:t>favourable</a:t>
            </a:r>
            <a:r>
              <a:rPr lang="en-US" sz="1200" kern="1200" dirty="0">
                <a:solidFill>
                  <a:schemeClr val="tx1"/>
                </a:solidFill>
                <a:effectLst/>
                <a:latin typeface="+mn-lt"/>
                <a:ea typeface="+mn-ea"/>
                <a:cs typeface="+mn-cs"/>
              </a:rPr>
              <a:t> working environment for employees to work safely and without any kind of hesitation. The working environment is depended on organizational culture, leadership, coordination of employees and a combination of organizational resources (</a:t>
            </a:r>
            <a:r>
              <a:rPr lang="en-US" sz="1200" kern="1200" dirty="0" err="1">
                <a:solidFill>
                  <a:schemeClr val="tx1"/>
                </a:solidFill>
                <a:effectLst/>
                <a:latin typeface="+mn-lt"/>
                <a:ea typeface="+mn-ea"/>
                <a:cs typeface="+mn-cs"/>
              </a:rPr>
              <a:t>Georgiades</a:t>
            </a:r>
            <a:r>
              <a:rPr lang="en-US" sz="1200" kern="1200" dirty="0">
                <a:solidFill>
                  <a:schemeClr val="tx1"/>
                </a:solidFill>
                <a:effectLst/>
                <a:latin typeface="+mn-lt"/>
                <a:ea typeface="+mn-ea"/>
                <a:cs typeface="+mn-cs"/>
              </a:rPr>
              <a:t>, 2015). </a:t>
            </a:r>
          </a:p>
          <a:p>
            <a:r>
              <a:rPr lang="en-US" sz="1200" kern="1200" dirty="0">
                <a:solidFill>
                  <a:schemeClr val="tx1"/>
                </a:solidFill>
                <a:effectLst/>
                <a:latin typeface="+mn-lt"/>
                <a:ea typeface="+mn-ea"/>
                <a:cs typeface="+mn-cs"/>
              </a:rPr>
              <a:t>Understanding the need of employees and continuing training programs also help the hotel management to ensure efficient and productive employee engagement that drives the organizational goal to attain the objective of the hotel (Riley, 2014).</a:t>
            </a:r>
          </a:p>
          <a:p>
            <a:endParaRPr lang="en-US" dirty="0"/>
          </a:p>
        </p:txBody>
      </p:sp>
      <p:sp>
        <p:nvSpPr>
          <p:cNvPr id="4" name="Slide Number Placeholder 3"/>
          <p:cNvSpPr>
            <a:spLocks noGrp="1"/>
          </p:cNvSpPr>
          <p:nvPr>
            <p:ph type="sldNum" sz="quarter" idx="10"/>
          </p:nvPr>
        </p:nvSpPr>
        <p:spPr/>
        <p:txBody>
          <a:bodyPr/>
          <a:lstStyle/>
          <a:p>
            <a:fld id="{71521B19-2AA5-464E-B3B5-84B18D9E5BB3}" type="slidenum">
              <a:rPr lang="en-US" smtClean="0"/>
              <a:t>8</a:t>
            </a:fld>
            <a:endParaRPr lang="en-US"/>
          </a:p>
        </p:txBody>
      </p:sp>
    </p:spTree>
    <p:extLst>
      <p:ext uri="{BB962C8B-B14F-4D97-AF65-F5344CB8AC3E}">
        <p14:creationId xmlns:p14="http://schemas.microsoft.com/office/powerpoint/2010/main" val="2987698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Hilton International Hotel company is integrating open communication and recognition of achievements of employees that encourage the employees and boost their confidence to perform their duty completely. Hilton also allows honest feedback to their employees for their duty that require a high level of satisfaction from customers. And the hotel promotes and implements a transparent working environment that inspires employees to perform their duty accordingly to achieve a high level of customer satisfaction (</a:t>
            </a:r>
            <a:r>
              <a:rPr lang="en-US" sz="1200" kern="1200" dirty="0" err="1">
                <a:solidFill>
                  <a:schemeClr val="tx1"/>
                </a:solidFill>
                <a:effectLst/>
                <a:latin typeface="+mn-lt"/>
                <a:ea typeface="+mn-ea"/>
                <a:cs typeface="+mn-cs"/>
              </a:rPr>
              <a:t>Reidhead</a:t>
            </a:r>
            <a:r>
              <a:rPr lang="en-US" sz="1200" kern="1200" dirty="0">
                <a:solidFill>
                  <a:schemeClr val="tx1"/>
                </a:solidFill>
                <a:effectLst/>
                <a:latin typeface="+mn-lt"/>
                <a:ea typeface="+mn-ea"/>
                <a:cs typeface="+mn-cs"/>
              </a:rPr>
              <a:t>, 2020). By implementing above mentioned techniques Hilton achieved a high level of customer acceptance as well as appropriate employee engagement. </a:t>
            </a:r>
          </a:p>
          <a:p>
            <a:endParaRPr lang="en-US" dirty="0"/>
          </a:p>
        </p:txBody>
      </p:sp>
      <p:sp>
        <p:nvSpPr>
          <p:cNvPr id="4" name="Slide Number Placeholder 3"/>
          <p:cNvSpPr>
            <a:spLocks noGrp="1"/>
          </p:cNvSpPr>
          <p:nvPr>
            <p:ph type="sldNum" sz="quarter" idx="10"/>
          </p:nvPr>
        </p:nvSpPr>
        <p:spPr/>
        <p:txBody>
          <a:bodyPr/>
          <a:lstStyle/>
          <a:p>
            <a:fld id="{71521B19-2AA5-464E-B3B5-84B18D9E5BB3}" type="slidenum">
              <a:rPr lang="en-US" smtClean="0"/>
              <a:t>9</a:t>
            </a:fld>
            <a:endParaRPr lang="en-US"/>
          </a:p>
        </p:txBody>
      </p:sp>
    </p:spTree>
    <p:extLst>
      <p:ext uri="{BB962C8B-B14F-4D97-AF65-F5344CB8AC3E}">
        <p14:creationId xmlns:p14="http://schemas.microsoft.com/office/powerpoint/2010/main" val="25302153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hospitality industry is intended to thrive customer experiences by providing excellent service to achieve customer satisfaction that enhances their profitability. For providing excellent service it has to ensure skilled and experienced employees that will develop through proper employee engagement with the employees (</a:t>
            </a:r>
            <a:r>
              <a:rPr lang="en-US" sz="1200" kern="1200" dirty="0" err="1">
                <a:solidFill>
                  <a:schemeClr val="tx1"/>
                </a:solidFill>
                <a:effectLst/>
                <a:latin typeface="+mn-lt"/>
                <a:ea typeface="+mn-ea"/>
                <a:cs typeface="+mn-cs"/>
              </a:rPr>
              <a:t>Poonia</a:t>
            </a:r>
            <a:r>
              <a:rPr lang="en-US" sz="1200" kern="1200" dirty="0">
                <a:solidFill>
                  <a:schemeClr val="tx1"/>
                </a:solidFill>
                <a:effectLst/>
                <a:latin typeface="+mn-lt"/>
                <a:ea typeface="+mn-ea"/>
                <a:cs typeface="+mn-cs"/>
              </a:rPr>
              <a:t>, 2018). Employees are willing to provide maximum input if they get the required facilities from the management. To drive the profitability of the hotel industry, the hotel management must be implemented sound employee management to engage skilled and experienced employees. </a:t>
            </a:r>
          </a:p>
          <a:p>
            <a:r>
              <a:rPr lang="en-US" sz="1200" kern="1200" dirty="0">
                <a:solidFill>
                  <a:schemeClr val="tx1"/>
                </a:solidFill>
                <a:effectLst/>
                <a:latin typeface="+mn-lt"/>
                <a:ea typeface="+mn-ea"/>
                <a:cs typeface="+mn-cs"/>
              </a:rPr>
              <a:t> </a:t>
            </a:r>
          </a:p>
          <a:p>
            <a:endParaRPr lang="en-US" dirty="0"/>
          </a:p>
        </p:txBody>
      </p:sp>
      <p:sp>
        <p:nvSpPr>
          <p:cNvPr id="4" name="Slide Number Placeholder 3"/>
          <p:cNvSpPr>
            <a:spLocks noGrp="1"/>
          </p:cNvSpPr>
          <p:nvPr>
            <p:ph type="sldNum" sz="quarter" idx="10"/>
          </p:nvPr>
        </p:nvSpPr>
        <p:spPr/>
        <p:txBody>
          <a:bodyPr/>
          <a:lstStyle/>
          <a:p>
            <a:fld id="{71521B19-2AA5-464E-B3B5-84B18D9E5BB3}" type="slidenum">
              <a:rPr lang="en-US" smtClean="0"/>
              <a:t>10</a:t>
            </a:fld>
            <a:endParaRPr lang="en-US"/>
          </a:p>
        </p:txBody>
      </p:sp>
    </p:spTree>
    <p:extLst>
      <p:ext uri="{BB962C8B-B14F-4D97-AF65-F5344CB8AC3E}">
        <p14:creationId xmlns:p14="http://schemas.microsoft.com/office/powerpoint/2010/main" val="30067888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References </a:t>
            </a:r>
          </a:p>
        </p:txBody>
      </p:sp>
      <p:sp>
        <p:nvSpPr>
          <p:cNvPr id="4" name="Slide Number Placeholder 3"/>
          <p:cNvSpPr>
            <a:spLocks noGrp="1"/>
          </p:cNvSpPr>
          <p:nvPr>
            <p:ph type="sldNum" sz="quarter" idx="5"/>
          </p:nvPr>
        </p:nvSpPr>
        <p:spPr/>
        <p:txBody>
          <a:bodyPr/>
          <a:lstStyle/>
          <a:p>
            <a:fld id="{71521B19-2AA5-464E-B3B5-84B18D9E5BB3}" type="slidenum">
              <a:rPr lang="en-US" smtClean="0"/>
              <a:t>11</a:t>
            </a:fld>
            <a:endParaRPr lang="en-US"/>
          </a:p>
        </p:txBody>
      </p:sp>
    </p:spTree>
    <p:extLst>
      <p:ext uri="{BB962C8B-B14F-4D97-AF65-F5344CB8AC3E}">
        <p14:creationId xmlns:p14="http://schemas.microsoft.com/office/powerpoint/2010/main" val="15178788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F62B9847-2D77-41F2-BD9E-AC2EEDA88A9D}" type="datetimeFigureOut">
              <a:rPr lang="en-US" smtClean="0"/>
              <a:t>11/30/2022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52FA466-643F-49B0-9777-BA2A99013798}" type="slidenum">
              <a:rPr lang="en-US" smtClean="0"/>
              <a:t>‹#›</a:t>
            </a:fld>
            <a:endParaRPr lang="en-US"/>
          </a:p>
        </p:txBody>
      </p:sp>
    </p:spTree>
    <p:extLst>
      <p:ext uri="{BB962C8B-B14F-4D97-AF65-F5344CB8AC3E}">
        <p14:creationId xmlns:p14="http://schemas.microsoft.com/office/powerpoint/2010/main" val="28680587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62B9847-2D77-41F2-BD9E-AC2EEDA88A9D}" type="datetimeFigureOut">
              <a:rPr lang="en-US" smtClean="0"/>
              <a:t>11/30/2022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52FA466-643F-49B0-9777-BA2A99013798}" type="slidenum">
              <a:rPr lang="en-US" smtClean="0"/>
              <a:t>‹#›</a:t>
            </a:fld>
            <a:endParaRPr lang="en-US"/>
          </a:p>
        </p:txBody>
      </p:sp>
    </p:spTree>
    <p:extLst>
      <p:ext uri="{BB962C8B-B14F-4D97-AF65-F5344CB8AC3E}">
        <p14:creationId xmlns:p14="http://schemas.microsoft.com/office/powerpoint/2010/main" val="18723745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62B9847-2D77-41F2-BD9E-AC2EEDA88A9D}" type="datetimeFigureOut">
              <a:rPr lang="en-US" smtClean="0"/>
              <a:t>11/30/2022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52FA466-643F-49B0-9777-BA2A99013798}" type="slidenum">
              <a:rPr lang="en-US" smtClean="0"/>
              <a:t>‹#›</a:t>
            </a:fld>
            <a:endParaRPr lang="en-US"/>
          </a:p>
        </p:txBody>
      </p:sp>
    </p:spTree>
    <p:extLst>
      <p:ext uri="{BB962C8B-B14F-4D97-AF65-F5344CB8AC3E}">
        <p14:creationId xmlns:p14="http://schemas.microsoft.com/office/powerpoint/2010/main" val="41586604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F62B9847-2D77-41F2-BD9E-AC2EEDA88A9D}" type="datetimeFigureOut">
              <a:rPr lang="en-US" smtClean="0"/>
              <a:t>11/30/2022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52FA466-643F-49B0-9777-BA2A99013798}" type="slidenum">
              <a:rPr lang="en-US" smtClean="0"/>
              <a:t>‹#›</a:t>
            </a:fld>
            <a:endParaRPr lang="en-US"/>
          </a:p>
        </p:txBody>
      </p:sp>
    </p:spTree>
    <p:extLst>
      <p:ext uri="{BB962C8B-B14F-4D97-AF65-F5344CB8AC3E}">
        <p14:creationId xmlns:p14="http://schemas.microsoft.com/office/powerpoint/2010/main" val="30836818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62B9847-2D77-41F2-BD9E-AC2EEDA88A9D}" type="datetimeFigureOut">
              <a:rPr lang="en-US" smtClean="0"/>
              <a:t>11/30/2022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52FA466-643F-49B0-9777-BA2A99013798}" type="slidenum">
              <a:rPr lang="en-US" smtClean="0"/>
              <a:t>‹#›</a:t>
            </a:fld>
            <a:endParaRPr lang="en-US"/>
          </a:p>
        </p:txBody>
      </p:sp>
    </p:spTree>
    <p:extLst>
      <p:ext uri="{BB962C8B-B14F-4D97-AF65-F5344CB8AC3E}">
        <p14:creationId xmlns:p14="http://schemas.microsoft.com/office/powerpoint/2010/main" val="9764530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F62B9847-2D77-41F2-BD9E-AC2EEDA88A9D}" type="datetimeFigureOut">
              <a:rPr lang="en-US" smtClean="0"/>
              <a:t>11/30/2022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52FA466-643F-49B0-9777-BA2A99013798}" type="slidenum">
              <a:rPr lang="en-US" smtClean="0"/>
              <a:t>‹#›</a:t>
            </a:fld>
            <a:endParaRPr lang="en-US"/>
          </a:p>
        </p:txBody>
      </p:sp>
    </p:spTree>
    <p:extLst>
      <p:ext uri="{BB962C8B-B14F-4D97-AF65-F5344CB8AC3E}">
        <p14:creationId xmlns:p14="http://schemas.microsoft.com/office/powerpoint/2010/main" val="22901432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62B9847-2D77-41F2-BD9E-AC2EEDA88A9D}" type="datetimeFigureOut">
              <a:rPr lang="en-US" smtClean="0"/>
              <a:t>11/30/2022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52FA466-643F-49B0-9777-BA2A99013798}" type="slidenum">
              <a:rPr lang="en-US" smtClean="0"/>
              <a:t>‹#›</a:t>
            </a:fld>
            <a:endParaRPr lang="en-US"/>
          </a:p>
        </p:txBody>
      </p:sp>
    </p:spTree>
    <p:extLst>
      <p:ext uri="{BB962C8B-B14F-4D97-AF65-F5344CB8AC3E}">
        <p14:creationId xmlns:p14="http://schemas.microsoft.com/office/powerpoint/2010/main" val="17200686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62B9847-2D77-41F2-BD9E-AC2EEDA88A9D}" type="datetimeFigureOut">
              <a:rPr lang="en-US" smtClean="0"/>
              <a:t>11/30/2022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52FA466-643F-49B0-9777-BA2A99013798}" type="slidenum">
              <a:rPr lang="en-US" smtClean="0"/>
              <a:t>‹#›</a:t>
            </a:fld>
            <a:endParaRPr lang="en-US"/>
          </a:p>
        </p:txBody>
      </p:sp>
    </p:spTree>
    <p:extLst>
      <p:ext uri="{BB962C8B-B14F-4D97-AF65-F5344CB8AC3E}">
        <p14:creationId xmlns:p14="http://schemas.microsoft.com/office/powerpoint/2010/main" val="29570401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62B9847-2D77-41F2-BD9E-AC2EEDA88A9D}" type="datetimeFigureOut">
              <a:rPr lang="en-US" smtClean="0"/>
              <a:t>11/30/2022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52FA466-643F-49B0-9777-BA2A99013798}" type="slidenum">
              <a:rPr lang="en-US" smtClean="0"/>
              <a:t>‹#›</a:t>
            </a:fld>
            <a:endParaRPr lang="en-US"/>
          </a:p>
        </p:txBody>
      </p:sp>
    </p:spTree>
    <p:extLst>
      <p:ext uri="{BB962C8B-B14F-4D97-AF65-F5344CB8AC3E}">
        <p14:creationId xmlns:p14="http://schemas.microsoft.com/office/powerpoint/2010/main" val="247104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62B9847-2D77-41F2-BD9E-AC2EEDA88A9D}" type="datetimeFigureOut">
              <a:rPr lang="en-US" smtClean="0"/>
              <a:t>11/30/2022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52FA466-643F-49B0-9777-BA2A99013798}" type="slidenum">
              <a:rPr lang="en-US" smtClean="0"/>
              <a:t>‹#›</a:t>
            </a:fld>
            <a:endParaRPr lang="en-US"/>
          </a:p>
        </p:txBody>
      </p:sp>
    </p:spTree>
    <p:extLst>
      <p:ext uri="{BB962C8B-B14F-4D97-AF65-F5344CB8AC3E}">
        <p14:creationId xmlns:p14="http://schemas.microsoft.com/office/powerpoint/2010/main" val="28671112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62B9847-2D77-41F2-BD9E-AC2EEDA88A9D}" type="datetimeFigureOut">
              <a:rPr lang="en-US" smtClean="0"/>
              <a:t>11/30/2022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52FA466-643F-49B0-9777-BA2A99013798}" type="slidenum">
              <a:rPr lang="en-US" smtClean="0"/>
              <a:t>‹#›</a:t>
            </a:fld>
            <a:endParaRPr lang="en-US"/>
          </a:p>
        </p:txBody>
      </p:sp>
    </p:spTree>
    <p:extLst>
      <p:ext uri="{BB962C8B-B14F-4D97-AF65-F5344CB8AC3E}">
        <p14:creationId xmlns:p14="http://schemas.microsoft.com/office/powerpoint/2010/main" val="11178074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62B9847-2D77-41F2-BD9E-AC2EEDA88A9D}" type="datetimeFigureOut">
              <a:rPr lang="en-US" smtClean="0"/>
              <a:t>11/30/2022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52FA466-643F-49B0-9777-BA2A99013798}" type="slidenum">
              <a:rPr lang="en-US" smtClean="0"/>
              <a:t>‹#›</a:t>
            </a:fld>
            <a:endParaRPr lang="en-US"/>
          </a:p>
        </p:txBody>
      </p:sp>
    </p:spTree>
    <p:extLst>
      <p:ext uri="{BB962C8B-B14F-4D97-AF65-F5344CB8AC3E}">
        <p14:creationId xmlns:p14="http://schemas.microsoft.com/office/powerpoint/2010/main" val="8367029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768892" y="1579418"/>
            <a:ext cx="10620497" cy="3472642"/>
          </a:xfrm>
          <a:prstGeom prst="rect">
            <a:avLst/>
          </a:prstGeom>
        </p:spPr>
      </p:pic>
    </p:spTree>
    <p:extLst>
      <p:ext uri="{BB962C8B-B14F-4D97-AF65-F5344CB8AC3E}">
        <p14:creationId xmlns:p14="http://schemas.microsoft.com/office/powerpoint/2010/main" val="12712999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022796" y="588104"/>
            <a:ext cx="3674226" cy="584775"/>
          </a:xfrm>
          <a:prstGeom prst="rect">
            <a:avLst/>
          </a:prstGeom>
          <a:noFill/>
          <a:ln w="19050">
            <a:solidFill>
              <a:schemeClr val="accent1"/>
            </a:solidFill>
          </a:ln>
        </p:spPr>
        <p:txBody>
          <a:bodyPr wrap="square" rtlCol="0">
            <a:spAutoFit/>
          </a:bodyPr>
          <a:lstStyle/>
          <a:p>
            <a:r>
              <a:rPr lang="en-US" sz="3200" dirty="0">
                <a:solidFill>
                  <a:schemeClr val="accent1"/>
                </a:solidFill>
              </a:rPr>
              <a:t>Table of Contents </a:t>
            </a:r>
          </a:p>
        </p:txBody>
      </p:sp>
      <p:sp>
        <p:nvSpPr>
          <p:cNvPr id="5" name="TextBox 4"/>
          <p:cNvSpPr txBox="1"/>
          <p:nvPr/>
        </p:nvSpPr>
        <p:spPr>
          <a:xfrm>
            <a:off x="2450236" y="1802167"/>
            <a:ext cx="7430610" cy="3939540"/>
          </a:xfrm>
          <a:prstGeom prst="rect">
            <a:avLst/>
          </a:prstGeom>
          <a:noFill/>
          <a:ln w="19050">
            <a:solidFill>
              <a:schemeClr val="tx1"/>
            </a:solidFill>
          </a:ln>
        </p:spPr>
        <p:txBody>
          <a:bodyPr wrap="square" rtlCol="0">
            <a:spAutoFit/>
          </a:bodyPr>
          <a:lstStyle/>
          <a:p>
            <a:pPr marL="285750" indent="-285750" algn="just">
              <a:buFont typeface="Wingdings" panose="05000000000000000000" pitchFamily="2" charset="2"/>
              <a:buChar char="q"/>
            </a:pPr>
            <a:r>
              <a:rPr lang="en-US" b="1" dirty="0"/>
              <a:t>Introduction</a:t>
            </a:r>
          </a:p>
          <a:p>
            <a:pPr marL="285750" indent="-285750" algn="just">
              <a:buFont typeface="Wingdings" panose="05000000000000000000" pitchFamily="2" charset="2"/>
              <a:buChar char="q"/>
            </a:pPr>
            <a:endParaRPr lang="en-US" b="1" dirty="0"/>
          </a:p>
          <a:p>
            <a:pPr marL="285750" indent="-285750" algn="just">
              <a:buFont typeface="Wingdings" panose="05000000000000000000" pitchFamily="2" charset="2"/>
              <a:buChar char="q"/>
            </a:pPr>
            <a:r>
              <a:rPr lang="en-US" b="1" dirty="0"/>
              <a:t>Employee Engagement Perspective in Hotel Industry</a:t>
            </a:r>
          </a:p>
          <a:p>
            <a:pPr marL="285750" indent="-285750" algn="just">
              <a:buFont typeface="Wingdings" panose="05000000000000000000" pitchFamily="2" charset="2"/>
              <a:buChar char="q"/>
            </a:pPr>
            <a:endParaRPr lang="en-US" b="1" dirty="0"/>
          </a:p>
          <a:p>
            <a:pPr marL="285750" indent="-285750" algn="just">
              <a:buFont typeface="Wingdings" panose="05000000000000000000" pitchFamily="2" charset="2"/>
              <a:buChar char="q"/>
            </a:pPr>
            <a:r>
              <a:rPr lang="en-US" b="1" dirty="0"/>
              <a:t>Importance of Proper Employee Engagement in the Hotel Industry</a:t>
            </a:r>
          </a:p>
          <a:p>
            <a:pPr marL="285750" indent="-285750" algn="just">
              <a:buFont typeface="Wingdings" panose="05000000000000000000" pitchFamily="2" charset="2"/>
              <a:buChar char="q"/>
            </a:pPr>
            <a:endParaRPr lang="en-US" b="1" dirty="0"/>
          </a:p>
          <a:p>
            <a:pPr marL="285750" indent="-285750" algn="just">
              <a:buFont typeface="Wingdings" panose="05000000000000000000" pitchFamily="2" charset="2"/>
              <a:buChar char="q"/>
            </a:pPr>
            <a:r>
              <a:rPr lang="en-US" b="1" dirty="0"/>
              <a:t>Method and Strategies of Employees Engagement</a:t>
            </a:r>
          </a:p>
          <a:p>
            <a:pPr marL="285750" indent="-285750" algn="just">
              <a:buFont typeface="Wingdings" panose="05000000000000000000" pitchFamily="2" charset="2"/>
              <a:buChar char="q"/>
            </a:pPr>
            <a:endParaRPr lang="en-US" b="1" dirty="0"/>
          </a:p>
          <a:p>
            <a:pPr marL="285750" indent="-285750" algn="just">
              <a:buFont typeface="Wingdings" panose="05000000000000000000" pitchFamily="2" charset="2"/>
              <a:buChar char="q"/>
            </a:pPr>
            <a:r>
              <a:rPr lang="en-US" b="1" dirty="0"/>
              <a:t>The instance of Some Employee Engagement Techniques  </a:t>
            </a:r>
          </a:p>
          <a:p>
            <a:pPr marL="285750" indent="-285750" algn="just">
              <a:buFont typeface="Wingdings" panose="05000000000000000000" pitchFamily="2" charset="2"/>
              <a:buChar char="q"/>
            </a:pPr>
            <a:endParaRPr lang="en-US" b="1" dirty="0"/>
          </a:p>
          <a:p>
            <a:pPr marL="285750" indent="-285750" algn="just">
              <a:buFont typeface="Wingdings" panose="05000000000000000000" pitchFamily="2" charset="2"/>
              <a:buChar char="q"/>
            </a:pPr>
            <a:r>
              <a:rPr lang="en-US" b="1" dirty="0"/>
              <a:t>Conclusion</a:t>
            </a:r>
          </a:p>
          <a:p>
            <a:pPr marL="285750" indent="-285750" algn="just">
              <a:buFont typeface="Wingdings" panose="05000000000000000000" pitchFamily="2" charset="2"/>
              <a:buChar char="q"/>
            </a:pPr>
            <a:endParaRPr lang="en-US" b="1" dirty="0"/>
          </a:p>
          <a:p>
            <a:pPr marL="285750" indent="-285750" algn="just">
              <a:buFont typeface="Wingdings" panose="05000000000000000000" pitchFamily="2" charset="2"/>
              <a:buChar char="q"/>
            </a:pPr>
            <a:r>
              <a:rPr lang="en-US" b="1" dirty="0"/>
              <a:t>Reference  </a:t>
            </a:r>
          </a:p>
          <a:p>
            <a:pPr marL="285750" indent="-285750" algn="just">
              <a:buFont typeface="Wingdings" panose="05000000000000000000" pitchFamily="2" charset="2"/>
              <a:buChar char="q"/>
            </a:pPr>
            <a:endParaRPr lang="en-US" b="1" dirty="0"/>
          </a:p>
        </p:txBody>
      </p:sp>
    </p:spTree>
    <p:extLst>
      <p:ext uri="{BB962C8B-B14F-4D97-AF65-F5344CB8AC3E}">
        <p14:creationId xmlns:p14="http://schemas.microsoft.com/office/powerpoint/2010/main" val="28112245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164675" y="473825"/>
            <a:ext cx="3399905" cy="523220"/>
          </a:xfrm>
          <a:prstGeom prst="rect">
            <a:avLst/>
          </a:prstGeom>
          <a:noFill/>
          <a:ln w="19050">
            <a:solidFill>
              <a:schemeClr val="accent1"/>
            </a:solidFill>
          </a:ln>
        </p:spPr>
        <p:txBody>
          <a:bodyPr wrap="square" rtlCol="0">
            <a:spAutoFit/>
          </a:bodyPr>
          <a:lstStyle/>
          <a:p>
            <a:pPr lvl="1"/>
            <a:r>
              <a:rPr lang="en-US" sz="2800" b="1" dirty="0">
                <a:solidFill>
                  <a:schemeClr val="accent1"/>
                </a:solidFill>
              </a:rPr>
              <a:t>Introduction</a:t>
            </a:r>
          </a:p>
        </p:txBody>
      </p:sp>
      <p:sp>
        <p:nvSpPr>
          <p:cNvPr id="5" name="TextBox 4"/>
          <p:cNvSpPr txBox="1"/>
          <p:nvPr/>
        </p:nvSpPr>
        <p:spPr>
          <a:xfrm>
            <a:off x="922713" y="1825641"/>
            <a:ext cx="4609405" cy="3693319"/>
          </a:xfrm>
          <a:prstGeom prst="rect">
            <a:avLst/>
          </a:prstGeom>
          <a:noFill/>
        </p:spPr>
        <p:txBody>
          <a:bodyPr wrap="square" rtlCol="0">
            <a:spAutoFit/>
          </a:bodyPr>
          <a:lstStyle/>
          <a:p>
            <a:pPr algn="just"/>
            <a:r>
              <a:rPr lang="en-US" b="1" dirty="0"/>
              <a:t>Employee management is a process that represents the degree of employee's effort in their emotional, </a:t>
            </a:r>
            <a:r>
              <a:rPr lang="en-US" b="1" dirty="0" err="1"/>
              <a:t>behavioural</a:t>
            </a:r>
            <a:r>
              <a:rPr lang="en-US" b="1" dirty="0"/>
              <a:t> and cognitive energies to obtain a positive result for the organization. It is also a human resource-related concept that determines the level of desperation and enthusiasm a worker gives and feels towards their duty (Macey, 2015). The success of an employee management system mainly depends on the organization that how they treat their employee to bring optimum outcomes. </a:t>
            </a:r>
          </a:p>
          <a:p>
            <a:pPr algn="just"/>
            <a:endParaRPr lang="en-US" b="1" dirty="0"/>
          </a:p>
        </p:txBody>
      </p:sp>
      <p:pic>
        <p:nvPicPr>
          <p:cNvPr id="6" name="Picture 5"/>
          <p:cNvPicPr>
            <a:picLocks noChangeAspect="1"/>
          </p:cNvPicPr>
          <p:nvPr/>
        </p:nvPicPr>
        <p:blipFill>
          <a:blip r:embed="rId3"/>
          <a:stretch>
            <a:fillRect/>
          </a:stretch>
        </p:blipFill>
        <p:spPr>
          <a:xfrm>
            <a:off x="6084917" y="1612669"/>
            <a:ext cx="5285150" cy="3840480"/>
          </a:xfrm>
          <a:prstGeom prst="rect">
            <a:avLst/>
          </a:prstGeom>
        </p:spPr>
      </p:pic>
      <p:sp>
        <p:nvSpPr>
          <p:cNvPr id="8" name="TextBox 7"/>
          <p:cNvSpPr txBox="1"/>
          <p:nvPr/>
        </p:nvSpPr>
        <p:spPr>
          <a:xfrm>
            <a:off x="6858000" y="3441469"/>
            <a:ext cx="2568633" cy="461665"/>
          </a:xfrm>
          <a:prstGeom prst="rect">
            <a:avLst/>
          </a:prstGeom>
          <a:noFill/>
        </p:spPr>
        <p:txBody>
          <a:bodyPr wrap="square" rtlCol="0">
            <a:spAutoFit/>
          </a:bodyPr>
          <a:lstStyle/>
          <a:p>
            <a:r>
              <a:rPr lang="en-US" sz="2400" b="1" dirty="0">
                <a:latin typeface="Lucida Sans Typewriter" panose="020B0509030504030204" pitchFamily="49" charset="0"/>
              </a:rPr>
              <a:t>Introduction</a:t>
            </a:r>
          </a:p>
        </p:txBody>
      </p:sp>
    </p:spTree>
    <p:extLst>
      <p:ext uri="{BB962C8B-B14F-4D97-AF65-F5344CB8AC3E}">
        <p14:creationId xmlns:p14="http://schemas.microsoft.com/office/powerpoint/2010/main" val="16277126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926080" y="473826"/>
            <a:ext cx="6833062" cy="461665"/>
          </a:xfrm>
          <a:prstGeom prst="rect">
            <a:avLst/>
          </a:prstGeom>
          <a:noFill/>
          <a:ln w="19050">
            <a:solidFill>
              <a:schemeClr val="accent1"/>
            </a:solidFill>
          </a:ln>
        </p:spPr>
        <p:txBody>
          <a:bodyPr wrap="square" rtlCol="0">
            <a:spAutoFit/>
          </a:bodyPr>
          <a:lstStyle/>
          <a:p>
            <a:r>
              <a:rPr lang="en-US" sz="2400" b="1" dirty="0">
                <a:solidFill>
                  <a:schemeClr val="accent1"/>
                </a:solidFill>
              </a:rPr>
              <a:t>Employee Engagement Perspective in Hotel Industry</a:t>
            </a:r>
          </a:p>
        </p:txBody>
      </p:sp>
      <p:pic>
        <p:nvPicPr>
          <p:cNvPr id="4" name="Picture 3"/>
          <p:cNvPicPr>
            <a:picLocks noChangeAspect="1"/>
          </p:cNvPicPr>
          <p:nvPr/>
        </p:nvPicPr>
        <p:blipFill>
          <a:blip r:embed="rId3"/>
          <a:stretch>
            <a:fillRect/>
          </a:stretch>
        </p:blipFill>
        <p:spPr>
          <a:xfrm>
            <a:off x="7311043" y="1911927"/>
            <a:ext cx="4729941" cy="3557848"/>
          </a:xfrm>
          <a:prstGeom prst="rect">
            <a:avLst/>
          </a:prstGeom>
        </p:spPr>
      </p:pic>
      <p:sp>
        <p:nvSpPr>
          <p:cNvPr id="5" name="TextBox 4"/>
          <p:cNvSpPr txBox="1"/>
          <p:nvPr/>
        </p:nvSpPr>
        <p:spPr>
          <a:xfrm>
            <a:off x="1219792" y="1911927"/>
            <a:ext cx="5370022" cy="1569660"/>
          </a:xfrm>
          <a:prstGeom prst="rect">
            <a:avLst/>
          </a:prstGeom>
          <a:noFill/>
          <a:ln w="19050">
            <a:solidFill>
              <a:schemeClr val="tx1"/>
            </a:solidFill>
          </a:ln>
        </p:spPr>
        <p:txBody>
          <a:bodyPr wrap="square" rtlCol="0">
            <a:spAutoFit/>
          </a:bodyPr>
          <a:lstStyle/>
          <a:p>
            <a:pPr algn="just"/>
            <a:r>
              <a:rPr lang="en-US" sz="1600" b="1" dirty="0"/>
              <a:t>An employee is a person who works for an organization to get personal benefits and perform their duty to bring the best outcomes to the organization. An employee is hired to work sincerely and seriously for the organization. And the organization is obliged to provide their needs to ensure quality output from employees (Shuck, 2020). </a:t>
            </a:r>
          </a:p>
        </p:txBody>
      </p:sp>
      <p:sp>
        <p:nvSpPr>
          <p:cNvPr id="6" name="TextBox 5"/>
          <p:cNvSpPr txBox="1"/>
          <p:nvPr/>
        </p:nvSpPr>
        <p:spPr>
          <a:xfrm>
            <a:off x="1157648" y="3900115"/>
            <a:ext cx="5370022" cy="1569660"/>
          </a:xfrm>
          <a:prstGeom prst="rect">
            <a:avLst/>
          </a:prstGeom>
          <a:noFill/>
          <a:ln w="19050">
            <a:solidFill>
              <a:schemeClr val="tx1"/>
            </a:solidFill>
          </a:ln>
        </p:spPr>
        <p:txBody>
          <a:bodyPr wrap="square" rtlCol="0">
            <a:spAutoFit/>
          </a:bodyPr>
          <a:lstStyle/>
          <a:p>
            <a:pPr algn="just"/>
            <a:r>
              <a:rPr lang="en-US" sz="1600" b="1" dirty="0"/>
              <a:t>The hotel industry is a flourishing sector that is service based. The success of a service-based industry is mainly depended on the quality of the employees and their experience to provide service. Trained and experienced employees are the key factor in the hotel industry to obtain profitability in the hotel business.</a:t>
            </a:r>
          </a:p>
        </p:txBody>
      </p:sp>
    </p:spTree>
    <p:extLst>
      <p:ext uri="{BB962C8B-B14F-4D97-AF65-F5344CB8AC3E}">
        <p14:creationId xmlns:p14="http://schemas.microsoft.com/office/powerpoint/2010/main" val="13127307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09208" y="457200"/>
            <a:ext cx="6827250" cy="461665"/>
          </a:xfrm>
          <a:prstGeom prst="rect">
            <a:avLst/>
          </a:prstGeom>
          <a:noFill/>
          <a:ln w="19050">
            <a:solidFill>
              <a:schemeClr val="accent1"/>
            </a:solidFill>
          </a:ln>
        </p:spPr>
        <p:txBody>
          <a:bodyPr wrap="square" rtlCol="0">
            <a:spAutoFit/>
          </a:bodyPr>
          <a:lstStyle/>
          <a:p>
            <a:r>
              <a:rPr lang="en-US" sz="2400" b="1" dirty="0">
                <a:solidFill>
                  <a:schemeClr val="accent1"/>
                </a:solidFill>
              </a:rPr>
              <a:t>Employee Engagement Perspective in Hotel Industry</a:t>
            </a:r>
          </a:p>
        </p:txBody>
      </p:sp>
      <p:pic>
        <p:nvPicPr>
          <p:cNvPr id="3" name="Picture 2"/>
          <p:cNvPicPr>
            <a:picLocks noChangeAspect="1"/>
          </p:cNvPicPr>
          <p:nvPr/>
        </p:nvPicPr>
        <p:blipFill>
          <a:blip r:embed="rId3"/>
          <a:stretch>
            <a:fillRect/>
          </a:stretch>
        </p:blipFill>
        <p:spPr>
          <a:xfrm>
            <a:off x="551895" y="1935331"/>
            <a:ext cx="4636364" cy="3551068"/>
          </a:xfrm>
          <a:prstGeom prst="rect">
            <a:avLst/>
          </a:prstGeom>
        </p:spPr>
      </p:pic>
      <p:sp>
        <p:nvSpPr>
          <p:cNvPr id="4" name="TextBox 3"/>
          <p:cNvSpPr txBox="1"/>
          <p:nvPr/>
        </p:nvSpPr>
        <p:spPr>
          <a:xfrm>
            <a:off x="5894773" y="1464816"/>
            <a:ext cx="5450890" cy="1169551"/>
          </a:xfrm>
          <a:prstGeom prst="rect">
            <a:avLst/>
          </a:prstGeom>
          <a:noFill/>
          <a:ln w="19050">
            <a:solidFill>
              <a:schemeClr val="tx1"/>
            </a:solidFill>
          </a:ln>
        </p:spPr>
        <p:txBody>
          <a:bodyPr wrap="square" rtlCol="0">
            <a:spAutoFit/>
          </a:bodyPr>
          <a:lstStyle/>
          <a:p>
            <a:pPr algn="just"/>
            <a:r>
              <a:rPr lang="en-US" sz="1400" b="1" dirty="0"/>
              <a:t>The hotel industry is a customer-based service-oriented industry which needs to focus on employee management significantly to increase its profitability ability. A well-trained and experienced employee team can provide quality service to the customers to satisfy their needs which helps to attain the hotel's predetermined goal (Barrio-</a:t>
            </a:r>
            <a:r>
              <a:rPr lang="en-US" sz="1400" b="1" dirty="0" err="1"/>
              <a:t>Urdaneta</a:t>
            </a:r>
            <a:r>
              <a:rPr lang="en-US" sz="1400" b="1" dirty="0"/>
              <a:t>, 2018). </a:t>
            </a:r>
          </a:p>
        </p:txBody>
      </p:sp>
      <p:sp>
        <p:nvSpPr>
          <p:cNvPr id="5" name="TextBox 4"/>
          <p:cNvSpPr txBox="1"/>
          <p:nvPr/>
        </p:nvSpPr>
        <p:spPr>
          <a:xfrm>
            <a:off x="5894773" y="2974020"/>
            <a:ext cx="5557421" cy="1169551"/>
          </a:xfrm>
          <a:prstGeom prst="rect">
            <a:avLst/>
          </a:prstGeom>
          <a:noFill/>
          <a:ln w="19050">
            <a:solidFill>
              <a:schemeClr val="tx1"/>
            </a:solidFill>
          </a:ln>
        </p:spPr>
        <p:txBody>
          <a:bodyPr wrap="square" rtlCol="0">
            <a:spAutoFit/>
          </a:bodyPr>
          <a:lstStyle/>
          <a:p>
            <a:pPr algn="just"/>
            <a:r>
              <a:rPr lang="en-US" sz="1400" b="1" dirty="0"/>
              <a:t>Employee engagement determines the relationship between the industry and the employees and how they attempt to do their best to obtain customer satisfaction. It also indicates the seriousness, dedication and accountability of the employees to perform their duty in the industry.</a:t>
            </a:r>
          </a:p>
        </p:txBody>
      </p:sp>
      <p:sp>
        <p:nvSpPr>
          <p:cNvPr id="6" name="TextBox 5"/>
          <p:cNvSpPr txBox="1"/>
          <p:nvPr/>
        </p:nvSpPr>
        <p:spPr>
          <a:xfrm>
            <a:off x="5894773" y="4483224"/>
            <a:ext cx="5557421" cy="1600438"/>
          </a:xfrm>
          <a:prstGeom prst="rect">
            <a:avLst/>
          </a:prstGeom>
          <a:noFill/>
          <a:ln w="19050">
            <a:solidFill>
              <a:schemeClr val="tx1"/>
            </a:solidFill>
          </a:ln>
        </p:spPr>
        <p:txBody>
          <a:bodyPr wrap="square" rtlCol="0">
            <a:spAutoFit/>
          </a:bodyPr>
          <a:lstStyle/>
          <a:p>
            <a:pPr algn="just"/>
            <a:r>
              <a:rPr lang="en-US" sz="1400" b="1" dirty="0"/>
              <a:t>Compatible Employee engagement reduces employee turnover, develops customer service orientation, trains the employees and improves efficiency along with productivity. The appropriate employee engagement can achieve customer satisfaction at the same time increase the efficiency of the employees as well as enhance the profitability ability of the hotel industry (</a:t>
            </a:r>
            <a:r>
              <a:rPr lang="en-US" sz="1400" b="1" dirty="0" err="1"/>
              <a:t>Karatepe</a:t>
            </a:r>
            <a:r>
              <a:rPr lang="en-US" sz="1400" b="1" dirty="0"/>
              <a:t>, 2016).</a:t>
            </a:r>
          </a:p>
          <a:p>
            <a:pPr algn="just"/>
            <a:endParaRPr lang="en-US" sz="1400" b="1" dirty="0"/>
          </a:p>
        </p:txBody>
      </p:sp>
    </p:spTree>
    <p:extLst>
      <p:ext uri="{BB962C8B-B14F-4D97-AF65-F5344CB8AC3E}">
        <p14:creationId xmlns:p14="http://schemas.microsoft.com/office/powerpoint/2010/main" val="17880563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03179" y="582524"/>
            <a:ext cx="7732773" cy="461665"/>
          </a:xfrm>
          <a:prstGeom prst="rect">
            <a:avLst/>
          </a:prstGeom>
          <a:noFill/>
          <a:ln w="12700">
            <a:solidFill>
              <a:schemeClr val="accent1"/>
            </a:solidFill>
          </a:ln>
        </p:spPr>
        <p:txBody>
          <a:bodyPr wrap="square" rtlCol="0">
            <a:spAutoFit/>
          </a:bodyPr>
          <a:lstStyle/>
          <a:p>
            <a:r>
              <a:rPr lang="en-US" sz="2400" b="1" dirty="0">
                <a:solidFill>
                  <a:schemeClr val="accent1"/>
                </a:solidFill>
              </a:rPr>
              <a:t>Method and Strategies of Employees Engagement (cont’d)</a:t>
            </a:r>
          </a:p>
        </p:txBody>
      </p:sp>
      <p:pic>
        <p:nvPicPr>
          <p:cNvPr id="5" name="Picture 4"/>
          <p:cNvPicPr>
            <a:picLocks noChangeAspect="1"/>
          </p:cNvPicPr>
          <p:nvPr/>
        </p:nvPicPr>
        <p:blipFill>
          <a:blip r:embed="rId3"/>
          <a:stretch>
            <a:fillRect/>
          </a:stretch>
        </p:blipFill>
        <p:spPr>
          <a:xfrm>
            <a:off x="6362700" y="1281926"/>
            <a:ext cx="5829300" cy="4536491"/>
          </a:xfrm>
          <a:prstGeom prst="rect">
            <a:avLst/>
          </a:prstGeom>
        </p:spPr>
      </p:pic>
      <p:sp>
        <p:nvSpPr>
          <p:cNvPr id="6" name="TextBox 5"/>
          <p:cNvSpPr txBox="1"/>
          <p:nvPr/>
        </p:nvSpPr>
        <p:spPr>
          <a:xfrm>
            <a:off x="1272607" y="1738140"/>
            <a:ext cx="5348840" cy="2308324"/>
          </a:xfrm>
          <a:prstGeom prst="rect">
            <a:avLst/>
          </a:prstGeom>
          <a:noFill/>
          <a:ln w="19050">
            <a:solidFill>
              <a:schemeClr val="tx1"/>
            </a:solidFill>
          </a:ln>
        </p:spPr>
        <p:txBody>
          <a:bodyPr wrap="square" rtlCol="0">
            <a:spAutoFit/>
          </a:bodyPr>
          <a:lstStyle/>
          <a:p>
            <a:pPr algn="just"/>
            <a:r>
              <a:rPr lang="en-US" b="1" dirty="0"/>
              <a:t>The Zinger Model is the widely use employee engagement model that represents the connection between employees, recognizing employee energies and the employee management strategy to obtain the goal of employee satisfaction. With a satisfied employee team, the hotel industry can reach its organizational goal to achieve efficiency and profitability.</a:t>
            </a:r>
          </a:p>
        </p:txBody>
      </p:sp>
      <p:sp>
        <p:nvSpPr>
          <p:cNvPr id="7" name="TextBox 6"/>
          <p:cNvSpPr txBox="1"/>
          <p:nvPr/>
        </p:nvSpPr>
        <p:spPr>
          <a:xfrm>
            <a:off x="1272607" y="4378364"/>
            <a:ext cx="5348840" cy="1200329"/>
          </a:xfrm>
          <a:prstGeom prst="rect">
            <a:avLst/>
          </a:prstGeom>
          <a:noFill/>
          <a:ln w="19050">
            <a:solidFill>
              <a:schemeClr val="tx1"/>
            </a:solidFill>
          </a:ln>
        </p:spPr>
        <p:txBody>
          <a:bodyPr wrap="square" rtlCol="0">
            <a:spAutoFit/>
          </a:bodyPr>
          <a:lstStyle/>
          <a:p>
            <a:pPr algn="just"/>
            <a:r>
              <a:rPr lang="en-US" b="1" dirty="0"/>
              <a:t>The Zinger Model is implemented by an acronym CARE which stands for </a:t>
            </a:r>
            <a:r>
              <a:rPr lang="en-US" b="1" dirty="0">
                <a:solidFill>
                  <a:schemeClr val="accent1"/>
                </a:solidFill>
              </a:rPr>
              <a:t>Connection, Authentic relationship, Recognition of employee effort and Engagement of employee </a:t>
            </a:r>
            <a:r>
              <a:rPr lang="en-US" b="1" dirty="0"/>
              <a:t>(Clifford, 2016).</a:t>
            </a:r>
          </a:p>
        </p:txBody>
      </p:sp>
    </p:spTree>
    <p:extLst>
      <p:ext uri="{BB962C8B-B14F-4D97-AF65-F5344CB8AC3E}">
        <p14:creationId xmlns:p14="http://schemas.microsoft.com/office/powerpoint/2010/main" val="21072022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760631" y="474955"/>
            <a:ext cx="7759408" cy="461665"/>
          </a:xfrm>
          <a:prstGeom prst="rect">
            <a:avLst/>
          </a:prstGeom>
          <a:noFill/>
          <a:ln w="19050">
            <a:solidFill>
              <a:schemeClr val="accent1"/>
            </a:solidFill>
          </a:ln>
        </p:spPr>
        <p:txBody>
          <a:bodyPr wrap="square" rtlCol="0">
            <a:spAutoFit/>
          </a:bodyPr>
          <a:lstStyle/>
          <a:p>
            <a:r>
              <a:rPr lang="en-US" sz="2400" b="1" dirty="0">
                <a:solidFill>
                  <a:schemeClr val="accent1"/>
                </a:solidFill>
              </a:rPr>
              <a:t>Method and Strategies of Employees Engagement (cont’d)</a:t>
            </a:r>
          </a:p>
        </p:txBody>
      </p:sp>
      <p:sp>
        <p:nvSpPr>
          <p:cNvPr id="6" name="TextBox 5"/>
          <p:cNvSpPr txBox="1"/>
          <p:nvPr/>
        </p:nvSpPr>
        <p:spPr>
          <a:xfrm>
            <a:off x="355108" y="2132916"/>
            <a:ext cx="3497801" cy="830997"/>
          </a:xfrm>
          <a:prstGeom prst="rect">
            <a:avLst/>
          </a:prstGeom>
          <a:noFill/>
          <a:ln w="19050">
            <a:solidFill>
              <a:schemeClr val="tx1"/>
            </a:solidFill>
          </a:ln>
        </p:spPr>
        <p:txBody>
          <a:bodyPr wrap="square" rtlCol="0">
            <a:spAutoFit/>
          </a:bodyPr>
          <a:lstStyle/>
          <a:p>
            <a:pPr algn="just"/>
            <a:r>
              <a:rPr lang="en-US" sz="1600" b="1" dirty="0"/>
              <a:t>Connection refers to the ability of the hotel industry to build a proper relationship with the employees.</a:t>
            </a:r>
          </a:p>
        </p:txBody>
      </p:sp>
      <p:sp>
        <p:nvSpPr>
          <p:cNvPr id="7" name="TextBox 6"/>
          <p:cNvSpPr txBox="1"/>
          <p:nvPr/>
        </p:nvSpPr>
        <p:spPr>
          <a:xfrm>
            <a:off x="417252" y="3944910"/>
            <a:ext cx="3497801" cy="1323439"/>
          </a:xfrm>
          <a:prstGeom prst="rect">
            <a:avLst/>
          </a:prstGeom>
          <a:noFill/>
          <a:ln w="19050">
            <a:solidFill>
              <a:schemeClr val="tx1"/>
            </a:solidFill>
          </a:ln>
        </p:spPr>
        <p:txBody>
          <a:bodyPr wrap="square" rtlCol="0">
            <a:spAutoFit/>
          </a:bodyPr>
          <a:lstStyle/>
          <a:p>
            <a:pPr algn="just"/>
            <a:r>
              <a:rPr lang="en-US" sz="1600" b="1" dirty="0"/>
              <a:t>Authentic relation represents the depth of the positive connection between the organization and the employee to perform the duty sincerely.</a:t>
            </a:r>
          </a:p>
        </p:txBody>
      </p:sp>
      <p:sp>
        <p:nvSpPr>
          <p:cNvPr id="8" name="TextBox 7"/>
          <p:cNvSpPr txBox="1"/>
          <p:nvPr/>
        </p:nvSpPr>
        <p:spPr>
          <a:xfrm>
            <a:off x="8531442" y="2132916"/>
            <a:ext cx="3266982" cy="1077218"/>
          </a:xfrm>
          <a:prstGeom prst="rect">
            <a:avLst/>
          </a:prstGeom>
          <a:noFill/>
          <a:ln w="19050">
            <a:solidFill>
              <a:schemeClr val="tx1"/>
            </a:solidFill>
          </a:ln>
        </p:spPr>
        <p:txBody>
          <a:bodyPr wrap="square" rtlCol="0">
            <a:spAutoFit/>
          </a:bodyPr>
          <a:lstStyle/>
          <a:p>
            <a:pPr algn="just"/>
            <a:r>
              <a:rPr lang="en-US" sz="1600" b="1" dirty="0"/>
              <a:t>Recognition of employees determines the process of giving rewards and motivation for individual achievement.</a:t>
            </a:r>
          </a:p>
        </p:txBody>
      </p:sp>
      <p:sp>
        <p:nvSpPr>
          <p:cNvPr id="9" name="TextBox 8"/>
          <p:cNvSpPr txBox="1"/>
          <p:nvPr/>
        </p:nvSpPr>
        <p:spPr>
          <a:xfrm>
            <a:off x="8602463" y="3757927"/>
            <a:ext cx="3266983" cy="1354217"/>
          </a:xfrm>
          <a:prstGeom prst="rect">
            <a:avLst/>
          </a:prstGeom>
          <a:noFill/>
          <a:ln w="19050">
            <a:solidFill>
              <a:schemeClr val="tx1"/>
            </a:solidFill>
          </a:ln>
        </p:spPr>
        <p:txBody>
          <a:bodyPr wrap="square" rtlCol="0">
            <a:spAutoFit/>
          </a:bodyPr>
          <a:lstStyle/>
          <a:p>
            <a:pPr algn="just"/>
            <a:r>
              <a:rPr lang="en-US" sz="1600" b="1" dirty="0"/>
              <a:t>Engagement determines the continuous relationship between the employee and the organization that improves over time. </a:t>
            </a:r>
          </a:p>
          <a:p>
            <a:pPr algn="just"/>
            <a:endParaRPr lang="en-US" sz="1600" b="1" dirty="0"/>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23262" y="1798307"/>
            <a:ext cx="4146704" cy="3707277"/>
          </a:xfrm>
          <a:prstGeom prst="rect">
            <a:avLst/>
          </a:prstGeom>
        </p:spPr>
      </p:pic>
    </p:spTree>
    <p:extLst>
      <p:ext uri="{BB962C8B-B14F-4D97-AF65-F5344CB8AC3E}">
        <p14:creationId xmlns:p14="http://schemas.microsoft.com/office/powerpoint/2010/main" val="34826985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760631" y="474955"/>
            <a:ext cx="7759408" cy="461665"/>
          </a:xfrm>
          <a:prstGeom prst="rect">
            <a:avLst/>
          </a:prstGeom>
          <a:noFill/>
          <a:ln w="19050">
            <a:solidFill>
              <a:schemeClr val="accent1"/>
            </a:solidFill>
          </a:ln>
        </p:spPr>
        <p:txBody>
          <a:bodyPr wrap="square" rtlCol="0">
            <a:spAutoFit/>
          </a:bodyPr>
          <a:lstStyle/>
          <a:p>
            <a:r>
              <a:rPr lang="en-US" sz="2400" b="1" dirty="0">
                <a:solidFill>
                  <a:schemeClr val="accent1"/>
                </a:solidFill>
              </a:rPr>
              <a:t>Method and Strategies of Employees Engagement (cont’d)</a:t>
            </a:r>
          </a:p>
        </p:txBody>
      </p:sp>
      <p:pic>
        <p:nvPicPr>
          <p:cNvPr id="4" name="Picture 3"/>
          <p:cNvPicPr>
            <a:picLocks noChangeAspect="1"/>
          </p:cNvPicPr>
          <p:nvPr/>
        </p:nvPicPr>
        <p:blipFill>
          <a:blip r:embed="rId3"/>
          <a:stretch>
            <a:fillRect/>
          </a:stretch>
        </p:blipFill>
        <p:spPr>
          <a:xfrm>
            <a:off x="6384014" y="2059619"/>
            <a:ext cx="5635887" cy="3800198"/>
          </a:xfrm>
          <a:prstGeom prst="rect">
            <a:avLst/>
          </a:prstGeom>
        </p:spPr>
      </p:pic>
      <p:sp>
        <p:nvSpPr>
          <p:cNvPr id="5" name="TextBox 4"/>
          <p:cNvSpPr txBox="1"/>
          <p:nvPr/>
        </p:nvSpPr>
        <p:spPr>
          <a:xfrm>
            <a:off x="559290" y="2139518"/>
            <a:ext cx="5566299" cy="1323439"/>
          </a:xfrm>
          <a:prstGeom prst="rect">
            <a:avLst/>
          </a:prstGeom>
          <a:solidFill>
            <a:schemeClr val="bg1"/>
          </a:solidFill>
          <a:ln w="19050">
            <a:solidFill>
              <a:schemeClr val="tx1"/>
            </a:solidFill>
          </a:ln>
        </p:spPr>
        <p:txBody>
          <a:bodyPr wrap="square" rtlCol="0">
            <a:spAutoFit/>
          </a:bodyPr>
          <a:lstStyle/>
          <a:p>
            <a:pPr algn="just"/>
            <a:r>
              <a:rPr lang="en-US" sz="1600" b="1"/>
              <a:t>Create a transparent and favourable working environment for employees to work safely and without any kind of hesitation. The working environment is depended on organizational culture, leadership, coordination of employees and a combination of organizational resources (Georgiades, 2015). </a:t>
            </a:r>
            <a:endParaRPr lang="en-US" sz="1600" b="1" dirty="0"/>
          </a:p>
        </p:txBody>
      </p:sp>
      <p:sp>
        <p:nvSpPr>
          <p:cNvPr id="6" name="TextBox 5"/>
          <p:cNvSpPr txBox="1"/>
          <p:nvPr/>
        </p:nvSpPr>
        <p:spPr>
          <a:xfrm>
            <a:off x="559290" y="4144989"/>
            <a:ext cx="5655078" cy="1323439"/>
          </a:xfrm>
          <a:prstGeom prst="rect">
            <a:avLst/>
          </a:prstGeom>
          <a:noFill/>
          <a:ln w="19050">
            <a:solidFill>
              <a:schemeClr val="tx1"/>
            </a:solidFill>
          </a:ln>
        </p:spPr>
        <p:txBody>
          <a:bodyPr wrap="square" rtlCol="0">
            <a:spAutoFit/>
          </a:bodyPr>
          <a:lstStyle/>
          <a:p>
            <a:pPr algn="just"/>
            <a:r>
              <a:rPr lang="en-US" sz="1600" b="1"/>
              <a:t>Understanding the need of employees and continuing training programs also help the hotel management to ensure efficient and productive employee engagement that drives the organizational goal to attain the objective of the hotel (Riley, 2014).</a:t>
            </a:r>
            <a:endParaRPr lang="en-US" sz="1600" b="1" dirty="0"/>
          </a:p>
        </p:txBody>
      </p:sp>
    </p:spTree>
    <p:extLst>
      <p:ext uri="{BB962C8B-B14F-4D97-AF65-F5344CB8AC3E}">
        <p14:creationId xmlns:p14="http://schemas.microsoft.com/office/powerpoint/2010/main" val="40398424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769510" y="492710"/>
            <a:ext cx="7359911" cy="461665"/>
          </a:xfrm>
          <a:prstGeom prst="rect">
            <a:avLst/>
          </a:prstGeom>
          <a:noFill/>
          <a:ln w="19050">
            <a:solidFill>
              <a:schemeClr val="accent1"/>
            </a:solidFill>
          </a:ln>
        </p:spPr>
        <p:txBody>
          <a:bodyPr wrap="square" rtlCol="0">
            <a:spAutoFit/>
          </a:bodyPr>
          <a:lstStyle/>
          <a:p>
            <a:r>
              <a:rPr lang="en-US" sz="2400" b="1">
                <a:solidFill>
                  <a:schemeClr val="accent1"/>
                </a:solidFill>
              </a:rPr>
              <a:t>The instance of Some Employee Engagement Techniques  </a:t>
            </a:r>
          </a:p>
        </p:txBody>
      </p:sp>
      <p:pic>
        <p:nvPicPr>
          <p:cNvPr id="3" name="Picture 2"/>
          <p:cNvPicPr>
            <a:picLocks noChangeAspect="1"/>
          </p:cNvPicPr>
          <p:nvPr/>
        </p:nvPicPr>
        <p:blipFill>
          <a:blip r:embed="rId3"/>
          <a:stretch>
            <a:fillRect/>
          </a:stretch>
        </p:blipFill>
        <p:spPr>
          <a:xfrm>
            <a:off x="791592" y="2112884"/>
            <a:ext cx="5808216" cy="3480047"/>
          </a:xfrm>
          <a:prstGeom prst="rect">
            <a:avLst/>
          </a:prstGeom>
        </p:spPr>
      </p:pic>
      <p:sp>
        <p:nvSpPr>
          <p:cNvPr id="4" name="TextBox 3"/>
          <p:cNvSpPr txBox="1"/>
          <p:nvPr/>
        </p:nvSpPr>
        <p:spPr>
          <a:xfrm>
            <a:off x="7013359" y="1766656"/>
            <a:ext cx="4731798" cy="1815882"/>
          </a:xfrm>
          <a:prstGeom prst="rect">
            <a:avLst/>
          </a:prstGeom>
          <a:noFill/>
          <a:ln w="19050">
            <a:solidFill>
              <a:schemeClr val="tx1"/>
            </a:solidFill>
          </a:ln>
        </p:spPr>
        <p:txBody>
          <a:bodyPr wrap="square" rtlCol="0">
            <a:spAutoFit/>
          </a:bodyPr>
          <a:lstStyle/>
          <a:p>
            <a:pPr algn="just"/>
            <a:r>
              <a:rPr lang="en-US" sz="1600" b="1" dirty="0"/>
              <a:t>Hilton International Hotel company is integrating open communication and recognition of achievements of employees that encourage the employees and boost their confidence to perform their duty completely. Hilton also allows honest feedback to their employees for their duty that require a high level of satisfaction from customers.</a:t>
            </a:r>
          </a:p>
        </p:txBody>
      </p:sp>
      <p:sp>
        <p:nvSpPr>
          <p:cNvPr id="5" name="TextBox 4"/>
          <p:cNvSpPr txBox="1"/>
          <p:nvPr/>
        </p:nvSpPr>
        <p:spPr>
          <a:xfrm>
            <a:off x="7013359" y="4048218"/>
            <a:ext cx="4749553" cy="1807004"/>
          </a:xfrm>
          <a:prstGeom prst="rect">
            <a:avLst/>
          </a:prstGeom>
          <a:noFill/>
          <a:ln w="19050">
            <a:solidFill>
              <a:schemeClr val="tx1"/>
            </a:solidFill>
          </a:ln>
        </p:spPr>
        <p:txBody>
          <a:bodyPr wrap="square" rtlCol="0">
            <a:spAutoFit/>
          </a:bodyPr>
          <a:lstStyle/>
          <a:p>
            <a:pPr algn="just"/>
            <a:r>
              <a:rPr lang="en-US" sz="1600" b="1" dirty="0"/>
              <a:t>Hilton hotel promotes and implements a transparent working environment that inspires employees to perform their duty accordingly to achieve a high level of customer satisfaction (</a:t>
            </a:r>
            <a:r>
              <a:rPr lang="en-US" sz="1600" b="1" dirty="0" err="1"/>
              <a:t>Reidhead</a:t>
            </a:r>
            <a:r>
              <a:rPr lang="en-US" sz="1600" b="1" dirty="0"/>
              <a:t>, 2020). By implementing above mentioned techniques Hilton achieved a high level of customer acceptance as well as appropriate employee engagement. </a:t>
            </a:r>
          </a:p>
        </p:txBody>
      </p:sp>
    </p:spTree>
    <p:extLst>
      <p:ext uri="{BB962C8B-B14F-4D97-AF65-F5344CB8AC3E}">
        <p14:creationId xmlns:p14="http://schemas.microsoft.com/office/powerpoint/2010/main" val="30058228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086581" y="616998"/>
            <a:ext cx="2015555" cy="523220"/>
          </a:xfrm>
          <a:prstGeom prst="rect">
            <a:avLst/>
          </a:prstGeom>
          <a:noFill/>
          <a:ln w="19050">
            <a:solidFill>
              <a:schemeClr val="accent1"/>
            </a:solidFill>
          </a:ln>
        </p:spPr>
        <p:txBody>
          <a:bodyPr wrap="square" rtlCol="0">
            <a:spAutoFit/>
          </a:bodyPr>
          <a:lstStyle/>
          <a:p>
            <a:r>
              <a:rPr lang="en-US" sz="2800" b="1" dirty="0">
                <a:solidFill>
                  <a:schemeClr val="accent1"/>
                </a:solidFill>
              </a:rPr>
              <a:t>Conclusion</a:t>
            </a:r>
          </a:p>
        </p:txBody>
      </p:sp>
      <p:pic>
        <p:nvPicPr>
          <p:cNvPr id="3" name="Picture 2"/>
          <p:cNvPicPr>
            <a:picLocks noChangeAspect="1"/>
          </p:cNvPicPr>
          <p:nvPr/>
        </p:nvPicPr>
        <p:blipFill>
          <a:blip r:embed="rId3"/>
          <a:stretch>
            <a:fillRect/>
          </a:stretch>
        </p:blipFill>
        <p:spPr>
          <a:xfrm>
            <a:off x="6817264" y="2166382"/>
            <a:ext cx="4049004" cy="2893890"/>
          </a:xfrm>
          <a:prstGeom prst="rect">
            <a:avLst/>
          </a:prstGeom>
        </p:spPr>
      </p:pic>
      <p:sp>
        <p:nvSpPr>
          <p:cNvPr id="6" name="TextBox 5"/>
          <p:cNvSpPr txBox="1"/>
          <p:nvPr/>
        </p:nvSpPr>
        <p:spPr>
          <a:xfrm>
            <a:off x="1571347" y="1837677"/>
            <a:ext cx="4856086" cy="3970318"/>
          </a:xfrm>
          <a:prstGeom prst="rect">
            <a:avLst/>
          </a:prstGeom>
          <a:noFill/>
          <a:ln w="19050">
            <a:solidFill>
              <a:schemeClr val="tx1"/>
            </a:solidFill>
          </a:ln>
        </p:spPr>
        <p:txBody>
          <a:bodyPr wrap="square" rtlCol="0">
            <a:spAutoFit/>
          </a:bodyPr>
          <a:lstStyle/>
          <a:p>
            <a:pPr algn="just"/>
            <a:r>
              <a:rPr lang="en-US" b="1"/>
              <a:t>The hospitality industry is intended to thrive customer experiences by providing excellent service to achieve customer satisfaction that enhances their profitability. For providing excellent service it has to ensure skilled and experienced employees that will develop through proper employee engagement with the employees (Poonia, 2018). Employees are willing to provide maximum input if they get the required facilities from the management. To drive the profitability of the hotel industry, the hotel management must be implemented sound employee management to engage skilled and experienced employees. </a:t>
            </a:r>
          </a:p>
        </p:txBody>
      </p:sp>
    </p:spTree>
    <p:extLst>
      <p:ext uri="{BB962C8B-B14F-4D97-AF65-F5344CB8AC3E}">
        <p14:creationId xmlns:p14="http://schemas.microsoft.com/office/powerpoint/2010/main" val="3646793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855761" y="395056"/>
            <a:ext cx="1793613" cy="523220"/>
          </a:xfrm>
          <a:prstGeom prst="rect">
            <a:avLst/>
          </a:prstGeom>
          <a:noFill/>
          <a:ln w="19050">
            <a:solidFill>
              <a:schemeClr val="accent1"/>
            </a:solidFill>
          </a:ln>
        </p:spPr>
        <p:txBody>
          <a:bodyPr wrap="square" rtlCol="0">
            <a:spAutoFit/>
          </a:bodyPr>
          <a:lstStyle/>
          <a:p>
            <a:r>
              <a:rPr lang="en-US" sz="2800" b="1" dirty="0">
                <a:solidFill>
                  <a:schemeClr val="accent1"/>
                </a:solidFill>
              </a:rPr>
              <a:t>Reference</a:t>
            </a:r>
          </a:p>
        </p:txBody>
      </p:sp>
      <p:sp>
        <p:nvSpPr>
          <p:cNvPr id="4" name="TextBox 3"/>
          <p:cNvSpPr txBox="1"/>
          <p:nvPr/>
        </p:nvSpPr>
        <p:spPr>
          <a:xfrm>
            <a:off x="905522" y="1145220"/>
            <a:ext cx="10946167" cy="5509200"/>
          </a:xfrm>
          <a:prstGeom prst="rect">
            <a:avLst/>
          </a:prstGeom>
          <a:noFill/>
          <a:ln w="19050">
            <a:solidFill>
              <a:schemeClr val="tx1"/>
            </a:solidFill>
          </a:ln>
        </p:spPr>
        <p:txBody>
          <a:bodyPr wrap="square" rtlCol="0">
            <a:spAutoFit/>
          </a:bodyPr>
          <a:lstStyle/>
          <a:p>
            <a:r>
              <a:rPr lang="en-US" sz="1600" b="1" dirty="0"/>
              <a:t>Barrio-</a:t>
            </a:r>
            <a:r>
              <a:rPr lang="en-US" sz="1600" b="1" dirty="0" err="1"/>
              <a:t>Urdaneta</a:t>
            </a:r>
            <a:r>
              <a:rPr lang="en-US" sz="1600" b="1" dirty="0"/>
              <a:t>, E.C. (2018) </a:t>
            </a:r>
            <a:r>
              <a:rPr lang="en-US" sz="1600" b="1" i="1" dirty="0"/>
              <a:t>Employee engagement</a:t>
            </a:r>
            <a:r>
              <a:rPr lang="en-US" sz="1600" b="1" dirty="0"/>
              <a:t>. </a:t>
            </a:r>
          </a:p>
          <a:p>
            <a:endParaRPr lang="en-US" sz="1600" b="1" dirty="0"/>
          </a:p>
          <a:p>
            <a:r>
              <a:rPr lang="en-US" sz="1600" b="1" dirty="0"/>
              <a:t>Clifford, M.K. (2016) </a:t>
            </a:r>
            <a:r>
              <a:rPr lang="en-US" sz="1600" b="1" i="1" dirty="0"/>
              <a:t>Employee engagement: Antecedents and consequences</a:t>
            </a:r>
            <a:r>
              <a:rPr lang="en-US" sz="1600" b="1" dirty="0"/>
              <a:t>. </a:t>
            </a:r>
          </a:p>
          <a:p>
            <a:endParaRPr lang="en-US" sz="1600" b="1" dirty="0"/>
          </a:p>
          <a:p>
            <a:r>
              <a:rPr lang="en-US" sz="1600" b="1" dirty="0" err="1"/>
              <a:t>Georgiades</a:t>
            </a:r>
            <a:r>
              <a:rPr lang="en-US" sz="1600" b="1" dirty="0"/>
              <a:t>, S. (2015) “Employee engagement implementation leading towards employee creativity,” </a:t>
            </a:r>
            <a:r>
              <a:rPr lang="en-US" sz="1600" b="1" i="1" dirty="0"/>
              <a:t>Employee Engagement in Media Management</a:t>
            </a:r>
            <a:r>
              <a:rPr lang="en-US" sz="1600" b="1" dirty="0"/>
              <a:t>, pp. 83–100. Available at: https://doi.org/10.1007/978-3-319-16217-1_5. </a:t>
            </a:r>
          </a:p>
          <a:p>
            <a:endParaRPr lang="en-US" sz="1600" b="1" dirty="0"/>
          </a:p>
          <a:p>
            <a:r>
              <a:rPr lang="en-US" sz="1600" b="1" dirty="0" err="1"/>
              <a:t>Karatepe</a:t>
            </a:r>
            <a:r>
              <a:rPr lang="en-US" sz="1600" b="1" dirty="0"/>
              <a:t>, O.M. (2016) “Hotel employee work engagement questionnaire,” </a:t>
            </a:r>
            <a:r>
              <a:rPr lang="en-US" sz="1600" b="1" i="1" dirty="0" err="1"/>
              <a:t>PsycTESTS</a:t>
            </a:r>
            <a:r>
              <a:rPr lang="en-US" sz="1600" b="1" i="1" dirty="0"/>
              <a:t> Dataset</a:t>
            </a:r>
            <a:r>
              <a:rPr lang="en-US" sz="1600" b="1" dirty="0"/>
              <a:t> [Preprint]. Available at: https://doi.org/10.1037/t25199-000. </a:t>
            </a:r>
          </a:p>
          <a:p>
            <a:endParaRPr lang="en-US" sz="1600" b="1" dirty="0"/>
          </a:p>
          <a:p>
            <a:r>
              <a:rPr lang="en-US" sz="1600" b="1" dirty="0"/>
              <a:t>Macey, W.H. (2015) </a:t>
            </a:r>
            <a:r>
              <a:rPr lang="en-US" sz="1600" b="1" i="1" dirty="0"/>
              <a:t>Employee engagement: Tools for analysis, practice, and competitive advantage</a:t>
            </a:r>
            <a:r>
              <a:rPr lang="en-US" sz="1600" b="1" dirty="0"/>
              <a:t>. </a:t>
            </a:r>
            <a:r>
              <a:rPr lang="en-US" sz="1600" b="1" dirty="0" err="1"/>
              <a:t>Chichester</a:t>
            </a:r>
            <a:r>
              <a:rPr lang="en-US" sz="1600" b="1" dirty="0"/>
              <a:t>: Wiley-Blackwell. </a:t>
            </a:r>
          </a:p>
          <a:p>
            <a:r>
              <a:rPr lang="en-US" sz="1600" b="1" dirty="0" err="1"/>
              <a:t>Poonia</a:t>
            </a:r>
            <a:r>
              <a:rPr lang="en-US" sz="1600" b="1" dirty="0"/>
              <a:t>, V.S. (2018) </a:t>
            </a:r>
            <a:r>
              <a:rPr lang="en-US" sz="1600" b="1" i="1" dirty="0"/>
              <a:t>Hotel Management</a:t>
            </a:r>
            <a:r>
              <a:rPr lang="en-US" sz="1600" b="1" dirty="0"/>
              <a:t>. New Delhi: Aggarwal Book House. </a:t>
            </a:r>
          </a:p>
          <a:p>
            <a:endParaRPr lang="en-US" sz="1600" b="1" dirty="0"/>
          </a:p>
          <a:p>
            <a:r>
              <a:rPr lang="en-US" sz="1600" b="1" dirty="0" err="1"/>
              <a:t>Reidhead</a:t>
            </a:r>
            <a:r>
              <a:rPr lang="en-US" sz="1600" b="1" dirty="0"/>
              <a:t>, C. (2020) “Impact of organizational culture on employee satisfaction: A case of Hilton Hotel, United Kingdom,” </a:t>
            </a:r>
            <a:r>
              <a:rPr lang="en-US" sz="1600" b="1" i="1" dirty="0"/>
              <a:t>Journal of Economics and Business</a:t>
            </a:r>
            <a:r>
              <a:rPr lang="en-US" sz="1600" b="1" dirty="0"/>
              <a:t>, 3(1). Available at: https://doi.org/10.31014/aior.1992.03.01.209. </a:t>
            </a:r>
          </a:p>
          <a:p>
            <a:endParaRPr lang="en-US" sz="1600" b="1" dirty="0"/>
          </a:p>
          <a:p>
            <a:r>
              <a:rPr lang="en-US" sz="1600" b="1" dirty="0"/>
              <a:t>Riley, M. (2014) “Managing employee relations in the hotel and catering industry,” </a:t>
            </a:r>
            <a:r>
              <a:rPr lang="en-US" sz="1600" b="1" i="1" dirty="0"/>
              <a:t>Tourism Management</a:t>
            </a:r>
            <a:r>
              <a:rPr lang="en-US" sz="1600" b="1" dirty="0"/>
              <a:t>, 17(4), pp. 312–313. Available at: https://doi.org/10.1016/0261-5177(96)87008-7. </a:t>
            </a:r>
          </a:p>
          <a:p>
            <a:endParaRPr lang="en-US" sz="1600" b="1" dirty="0"/>
          </a:p>
          <a:p>
            <a:r>
              <a:rPr lang="en-US" sz="1600" b="1" dirty="0"/>
              <a:t>Shuck, B. (2020) </a:t>
            </a:r>
            <a:r>
              <a:rPr lang="en-US" sz="1600" b="1" i="1" dirty="0"/>
              <a:t>Employee engagement: A research overview</a:t>
            </a:r>
            <a:r>
              <a:rPr lang="en-US" sz="1600" b="1" dirty="0"/>
              <a:t>. Abingdon, Oxon: Routledge, Taylor &amp; Francis Group. </a:t>
            </a:r>
          </a:p>
          <a:p>
            <a:r>
              <a:rPr lang="en-US" sz="1600" b="1" dirty="0"/>
              <a:t> </a:t>
            </a:r>
          </a:p>
        </p:txBody>
      </p:sp>
    </p:spTree>
    <p:extLst>
      <p:ext uri="{BB962C8B-B14F-4D97-AF65-F5344CB8AC3E}">
        <p14:creationId xmlns:p14="http://schemas.microsoft.com/office/powerpoint/2010/main" val="57974092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1904</Words>
  <Application>Microsoft Office PowerPoint</Application>
  <PresentationFormat>Widescreen</PresentationFormat>
  <Paragraphs>82</Paragraphs>
  <Slides>11</Slides>
  <Notes>11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Calibri Light</vt:lpstr>
      <vt:lpstr>Lucida Sans Typewriter</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2022-11-30T16:36:18Z</dcterms:created>
  <dcterms:modified xsi:type="dcterms:W3CDTF">2022-11-30T16:36:20Z</dcterms:modified>
</cp:coreProperties>
</file>