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78" r:id="rId2"/>
    <p:sldId id="262" r:id="rId3"/>
    <p:sldId id="267" r:id="rId4"/>
    <p:sldId id="268" r:id="rId5"/>
    <p:sldId id="270" r:id="rId6"/>
    <p:sldId id="271" r:id="rId7"/>
    <p:sldId id="272" r:id="rId8"/>
    <p:sldId id="273" r:id="rId9"/>
    <p:sldId id="274" r:id="rId10"/>
    <p:sldId id="275" r:id="rId11"/>
    <p:sldId id="276" r:id="rId12"/>
    <p:sldId id="279" r:id="rId13"/>
    <p:sldId id="27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49" d="100"/>
          <a:sy n="49" d="100"/>
        </p:scale>
        <p:origin x="60" y="2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ina Cerasela Hutanu" userId="e29d0604b9fdc9e0" providerId="LiveId" clId="{8D4A66DC-F26A-4336-A43C-5FDFEDB95000}"/>
    <pc:docChg chg="modSld">
      <pc:chgData name="Adina Cerasela Hutanu" userId="e29d0604b9fdc9e0" providerId="LiveId" clId="{8D4A66DC-F26A-4336-A43C-5FDFEDB95000}" dt="2026-07-31T08:23:19.676" v="28" actId="20577"/>
      <pc:docMkLst>
        <pc:docMk/>
      </pc:docMkLst>
      <pc:sldChg chg="modSp mod">
        <pc:chgData name="Adina Cerasela Hutanu" userId="e29d0604b9fdc9e0" providerId="LiveId" clId="{8D4A66DC-F26A-4336-A43C-5FDFEDB95000}" dt="2026-07-31T08:23:19.676" v="28" actId="20577"/>
        <pc:sldMkLst>
          <pc:docMk/>
          <pc:sldMk cId="3388971062" sldId="278"/>
        </pc:sldMkLst>
        <pc:spChg chg="mod">
          <ac:chgData name="Adina Cerasela Hutanu" userId="e29d0604b9fdc9e0" providerId="LiveId" clId="{8D4A66DC-F26A-4336-A43C-5FDFEDB95000}" dt="2026-07-31T08:23:19.676" v="28" actId="20577"/>
          <ac:spMkLst>
            <pc:docMk/>
            <pc:sldMk cId="3388971062" sldId="278"/>
            <ac:spMk id="3" creationId="{944AFA20-8432-6DB5-96E2-656975D8BBC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42E5BB-ED91-48FA-BD76-EB4595E481DF}" type="datetimeFigureOut">
              <a:t>7/31/2026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0255DC-D63A-4B55-B782-55131AE3D8F2}" type="slidenum">
              <a:t>‹#›</a:t>
            </a:fld>
            <a:endParaRPr lang="en-US"/>
          </a:p>
        </p:txBody>
      </p:sp>
    </p:spTree>
    <p:extLst>
      <p:ext uri="{BB962C8B-B14F-4D97-AF65-F5344CB8AC3E}">
        <p14:creationId xmlns:p14="http://schemas.microsoft.com/office/powerpoint/2010/main" val="10912055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0255DC-D63A-4B55-B782-55131AE3D8F2}" type="slidenum">
              <a:rPr lang="en-GB" smtClean="0"/>
              <a:t>1</a:t>
            </a:fld>
            <a:endParaRPr lang="en-GB"/>
          </a:p>
        </p:txBody>
      </p:sp>
    </p:spTree>
    <p:extLst>
      <p:ext uri="{BB962C8B-B14F-4D97-AF65-F5344CB8AC3E}">
        <p14:creationId xmlns:p14="http://schemas.microsoft.com/office/powerpoint/2010/main" val="1568454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0000"/>
              </a:lnSpc>
            </a:pPr>
            <a:r>
              <a:rPr lang="en-GB" noProof="0" dirty="0" err="1">
                <a:latin typeface="Arial" panose="020B0604020202020204" pitchFamily="34" charset="0"/>
                <a:cs typeface="Arial" panose="020B0604020202020204" pitchFamily="34" charset="0"/>
              </a:rPr>
              <a:t>GreenThread</a:t>
            </a:r>
            <a:r>
              <a:rPr lang="en-GB" noProof="0" dirty="0">
                <a:latin typeface="Arial" panose="020B0604020202020204" pitchFamily="34" charset="0"/>
                <a:cs typeface="Arial" panose="020B0604020202020204" pitchFamily="34" charset="0"/>
              </a:rPr>
              <a:t> Collective Ltd is a sustainable fashion company that was created to minimise the amount of textile waste and promote responsible consumption. The business concept is rooted in the lifecycle of garments, which is expanded with the help of professional repair, alteration, redesigning, and resale of garments. The company does not induce customers to buy new clothes but to make the best use of the old ones, thus supporting the idea of a circular economy. The strategy focuses on one of the greatest environmental issues generated by the fast fashion sector, such as a large amount of textile waste, resource shortage, and carbon footprint. Target customers are Generation Z, university workers, and young professionals, as the group of customers is more conscious of sustainability and at the same time very price-conscious. By offering affordable services, digital access, and involvement in the community, </a:t>
            </a:r>
            <a:r>
              <a:rPr lang="en-GB" noProof="0" dirty="0" err="1">
                <a:latin typeface="Arial" panose="020B0604020202020204" pitchFamily="34" charset="0"/>
                <a:cs typeface="Arial" panose="020B0604020202020204" pitchFamily="34" charset="0"/>
              </a:rPr>
              <a:t>GreenThread</a:t>
            </a:r>
            <a:r>
              <a:rPr lang="en-GB" noProof="0" dirty="0">
                <a:latin typeface="Arial" panose="020B0604020202020204" pitchFamily="34" charset="0"/>
                <a:cs typeface="Arial" panose="020B0604020202020204" pitchFamily="34" charset="0"/>
              </a:rPr>
              <a:t> Collective aims to become a socially responsible business that balances environmental sustainability with economic profitability.</a:t>
            </a:r>
          </a:p>
          <a:p>
            <a:pPr algn="just">
              <a:lnSpc>
                <a:spcPct val="100000"/>
              </a:lnSpc>
            </a:pPr>
            <a:br>
              <a:rPr lang="en-GB" noProof="0" dirty="0">
                <a:latin typeface="Arial" panose="020B0604020202020204" pitchFamily="34" charset="0"/>
                <a:cs typeface="Arial" panose="020B0604020202020204" pitchFamily="34" charset="0"/>
              </a:rPr>
            </a:br>
            <a:endParaRPr lang="en-GB" noProof="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D0255DC-D63A-4B55-B782-55131AE3D8F2}" type="slidenum">
              <a:t>2</a:t>
            </a:fld>
            <a:endParaRPr lang="en-US"/>
          </a:p>
        </p:txBody>
      </p:sp>
    </p:spTree>
    <p:extLst>
      <p:ext uri="{BB962C8B-B14F-4D97-AF65-F5344CB8AC3E}">
        <p14:creationId xmlns:p14="http://schemas.microsoft.com/office/powerpoint/2010/main" val="13549239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0000"/>
              </a:lnSpc>
            </a:pPr>
            <a:r>
              <a:rPr lang="en-US" dirty="0" err="1">
                <a:latin typeface="Arial" panose="020B0604020202020204" pitchFamily="34" charset="0"/>
                <a:cs typeface="Arial" panose="020B0604020202020204" pitchFamily="34" charset="0"/>
              </a:rPr>
              <a:t>GreenThread</a:t>
            </a:r>
            <a:r>
              <a:rPr lang="en-US" dirty="0">
                <a:latin typeface="Arial" panose="020B0604020202020204" pitchFamily="34" charset="0"/>
                <a:cs typeface="Arial" panose="020B0604020202020204" pitchFamily="34" charset="0"/>
              </a:rPr>
              <a:t> Collective stands out from other clothing stores and second-hand shops as it provides a complete spectrum of services that are based on sustainable fashion. Customers are able to mend torn clothes, re-fashion old clothes into new clothes, buy professionally restored second-hand clothes and to tailor clothes to a better fit. The company also has educational workshops, which impart knowledge on clothing repair and tailoring and attract more involvement in the circular economy. Clients have the opportunity to easily use the services through both a physical store and a web reservation system. Compared to most competitors who focus on a resale business or repair business, </a:t>
            </a:r>
            <a:r>
              <a:rPr lang="en-US" dirty="0" err="1">
                <a:latin typeface="Arial" panose="020B0604020202020204" pitchFamily="34" charset="0"/>
                <a:cs typeface="Arial" panose="020B0604020202020204" pitchFamily="34" charset="0"/>
              </a:rPr>
              <a:t>GreenThread</a:t>
            </a:r>
            <a:r>
              <a:rPr lang="en-US" dirty="0">
                <a:latin typeface="Arial" panose="020B0604020202020204" pitchFamily="34" charset="0"/>
                <a:cs typeface="Arial" panose="020B0604020202020204" pitchFamily="34" charset="0"/>
              </a:rPr>
              <a:t> incorporates both resale and repair businesses in one business model, which results in higher customer value. The limited liability offered by operating as a private limited company and enhanced chances of attracting future investors. The given business model generates economic, environmental, and social value at the same time as it helps decrease textile waste, lower the price that consumers pay, and encourage sustainable fashion behaviours among local communities.</a:t>
            </a:r>
          </a:p>
          <a:p>
            <a:pPr algn="just">
              <a:lnSpc>
                <a:spcPct val="100000"/>
              </a:lnSpc>
            </a:pP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D0255DC-D63A-4B55-B782-55131AE3D8F2}" type="slidenum">
              <a:rPr lang="en-US"/>
              <a:t>3</a:t>
            </a:fld>
            <a:endParaRPr lang="en-US"/>
          </a:p>
        </p:txBody>
      </p:sp>
    </p:spTree>
    <p:extLst>
      <p:ext uri="{BB962C8B-B14F-4D97-AF65-F5344CB8AC3E}">
        <p14:creationId xmlns:p14="http://schemas.microsoft.com/office/powerpoint/2010/main" val="22971132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0000"/>
              </a:lnSpc>
            </a:pPr>
            <a:r>
              <a:rPr lang="en-US" dirty="0">
                <a:latin typeface="Arial" panose="020B0604020202020204" pitchFamily="34" charset="0"/>
                <a:cs typeface="Arial" panose="020B0604020202020204" pitchFamily="34" charset="0"/>
              </a:rPr>
              <a:t>The political aspect has high potential for </a:t>
            </a:r>
            <a:r>
              <a:rPr lang="en-US" dirty="0" err="1">
                <a:latin typeface="Arial" panose="020B0604020202020204" pitchFamily="34" charset="0"/>
                <a:cs typeface="Arial" panose="020B0604020202020204" pitchFamily="34" charset="0"/>
              </a:rPr>
              <a:t>GreenThread</a:t>
            </a:r>
            <a:r>
              <a:rPr lang="en-US" dirty="0">
                <a:latin typeface="Arial" panose="020B0604020202020204" pitchFamily="34" charset="0"/>
                <a:cs typeface="Arial" panose="020B0604020202020204" pitchFamily="34" charset="0"/>
              </a:rPr>
              <a:t> Collective since the UK policymakers are advocating strongly for the use of a circular economy and sustainable management of resources. The textile industry has also been cited as being a priority area in terms of waste reduction, which can be done by initiating the repair, reuse and recycling of the products. The proposed Extended Producer Responsibility policies can promote more responsible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of the manufacturers and businesses regarding the lifecycle of clothing products and raise demand for repair and resale services. These types of policy formulations provide a good business environment in which </a:t>
            </a:r>
            <a:r>
              <a:rPr lang="en-US" dirty="0" err="1">
                <a:latin typeface="Arial" panose="020B0604020202020204" pitchFamily="34" charset="0"/>
                <a:cs typeface="Arial" panose="020B0604020202020204" pitchFamily="34" charset="0"/>
              </a:rPr>
              <a:t>GreenThread</a:t>
            </a:r>
            <a:r>
              <a:rPr lang="en-US" dirty="0">
                <a:latin typeface="Arial" panose="020B0604020202020204" pitchFamily="34" charset="0"/>
                <a:cs typeface="Arial" panose="020B0604020202020204" pitchFamily="34" charset="0"/>
              </a:rPr>
              <a:t> can operate. However, changes in regulations in the future might add to the reporting requirements, as well as environmental and compliance requirements and costs that might impact operational costs. As such, the business will have to be on the offensive to keep track of government laws and adjust its operational culture to align with them. In general, there is a great inclination of political trends towards sustainable enterprises which are able to contribute to the national environmental goals.</a:t>
            </a:r>
          </a:p>
          <a:p>
            <a:pPr algn="just">
              <a:lnSpc>
                <a:spcPct val="100000"/>
              </a:lnSpc>
            </a:pP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a:p>
            <a:pPr algn="just">
              <a:lnSpc>
                <a:spcPct val="10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D0255DC-D63A-4B55-B782-55131AE3D8F2}" type="slidenum">
              <a:rPr lang="en-US"/>
              <a:t>4</a:t>
            </a:fld>
            <a:endParaRPr lang="en-US"/>
          </a:p>
        </p:txBody>
      </p:sp>
    </p:spTree>
    <p:extLst>
      <p:ext uri="{BB962C8B-B14F-4D97-AF65-F5344CB8AC3E}">
        <p14:creationId xmlns:p14="http://schemas.microsoft.com/office/powerpoint/2010/main" val="37859029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0000"/>
              </a:lnSpc>
            </a:pPr>
            <a:r>
              <a:rPr lang="en-US" dirty="0" err="1">
                <a:highlight>
                  <a:srgbClr val="FFFFFF"/>
                </a:highlight>
                <a:latin typeface="Arial" panose="020B0604020202020204" pitchFamily="34" charset="0"/>
                <a:cs typeface="Arial" panose="020B0604020202020204" pitchFamily="34" charset="0"/>
              </a:rPr>
              <a:t>GreenThread</a:t>
            </a:r>
            <a:r>
              <a:rPr lang="en-US" dirty="0">
                <a:highlight>
                  <a:srgbClr val="FFFFFF"/>
                </a:highlight>
                <a:latin typeface="Arial" panose="020B0604020202020204" pitchFamily="34" charset="0"/>
                <a:cs typeface="Arial" panose="020B0604020202020204" pitchFamily="34" charset="0"/>
              </a:rPr>
              <a:t> Collective has good opportunities in the current economic conditions. Rising living standards and inflation urge consumers to find cost-effective options for buying new clothes. Repairing and redesigning old clothes will enable customers to save money whilst keeping up with the latest fashionable clothing. The business also sells resale clothes that have been professionally curated, which adds to the competitive prices of the business, making them even less expensive to the customers. Financially, </a:t>
            </a:r>
            <a:r>
              <a:rPr lang="en-US" dirty="0" err="1">
                <a:highlight>
                  <a:srgbClr val="FFFFFF"/>
                </a:highlight>
                <a:latin typeface="Arial" panose="020B0604020202020204" pitchFamily="34" charset="0"/>
                <a:cs typeface="Arial" panose="020B0604020202020204" pitchFamily="34" charset="0"/>
              </a:rPr>
              <a:t>GreenThread</a:t>
            </a:r>
            <a:r>
              <a:rPr lang="en-US" dirty="0">
                <a:highlight>
                  <a:srgbClr val="FFFFFF"/>
                </a:highlight>
                <a:latin typeface="Arial" panose="020B0604020202020204" pitchFamily="34" charset="0"/>
                <a:cs typeface="Arial" panose="020B0604020202020204" pitchFamily="34" charset="0"/>
              </a:rPr>
              <a:t> </a:t>
            </a:r>
            <a:r>
              <a:rPr lang="en-US" dirty="0" err="1">
                <a:highlight>
                  <a:srgbClr val="FFFFFF"/>
                </a:highlight>
                <a:latin typeface="Arial" panose="020B0604020202020204" pitchFamily="34" charset="0"/>
                <a:cs typeface="Arial" panose="020B0604020202020204" pitchFamily="34" charset="0"/>
              </a:rPr>
              <a:t>minimises</a:t>
            </a:r>
            <a:r>
              <a:rPr lang="en-US" dirty="0">
                <a:highlight>
                  <a:srgbClr val="FFFFFF"/>
                </a:highlight>
                <a:latin typeface="Arial" panose="020B0604020202020204" pitchFamily="34" charset="0"/>
                <a:cs typeface="Arial" panose="020B0604020202020204" pitchFamily="34" charset="0"/>
              </a:rPr>
              <a:t> the risk of the business due to diversification in terms of its income streams. The clothing repairs, alteration service, resale activities commissions, redesigned garment sales, and paid community workshops will serve as the means to generate revenue. This diversified revenue base offers increased financial stability as opposed to depending on one source of revenue. Moreover, sustainable consumption trends will be on the rise, and in the long term, it will offer economic prospects to companies that will work in the circle of the fashion economy.</a:t>
            </a:r>
            <a:endParaRPr lang="en-US" dirty="0">
              <a:latin typeface="Arial" panose="020B0604020202020204" pitchFamily="34" charset="0"/>
              <a:cs typeface="Arial" panose="020B0604020202020204" pitchFamily="34" charset="0"/>
            </a:endParaRPr>
          </a:p>
          <a:p>
            <a:pPr algn="just">
              <a:lnSpc>
                <a:spcPct val="100000"/>
              </a:lnSpc>
            </a:pP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D0255DC-D63A-4B55-B782-55131AE3D8F2}" type="slidenum">
              <a:rPr lang="en-US"/>
              <a:t>5</a:t>
            </a:fld>
            <a:endParaRPr lang="en-US"/>
          </a:p>
        </p:txBody>
      </p:sp>
    </p:spTree>
    <p:extLst>
      <p:ext uri="{BB962C8B-B14F-4D97-AF65-F5344CB8AC3E}">
        <p14:creationId xmlns:p14="http://schemas.microsoft.com/office/powerpoint/2010/main" val="17770578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0000"/>
              </a:lnSpc>
            </a:pPr>
            <a:r>
              <a:rPr lang="en-US" dirty="0">
                <a:highlight>
                  <a:srgbClr val="FFFFFF"/>
                </a:highlight>
                <a:latin typeface="Arial" panose="020B0604020202020204" pitchFamily="34" charset="0"/>
                <a:cs typeface="Arial" panose="020B0604020202020204" pitchFamily="34" charset="0"/>
              </a:rPr>
              <a:t>The effectiveness of </a:t>
            </a:r>
            <a:r>
              <a:rPr lang="en-US" dirty="0" err="1">
                <a:highlight>
                  <a:srgbClr val="FFFFFF"/>
                </a:highlight>
                <a:latin typeface="Arial" panose="020B0604020202020204" pitchFamily="34" charset="0"/>
                <a:cs typeface="Arial" panose="020B0604020202020204" pitchFamily="34" charset="0"/>
              </a:rPr>
              <a:t>GreenThread</a:t>
            </a:r>
            <a:r>
              <a:rPr lang="en-US" dirty="0">
                <a:highlight>
                  <a:srgbClr val="FFFFFF"/>
                </a:highlight>
                <a:latin typeface="Arial" panose="020B0604020202020204" pitchFamily="34" charset="0"/>
                <a:cs typeface="Arial" panose="020B0604020202020204" pitchFamily="34" charset="0"/>
              </a:rPr>
              <a:t> Collective is highly encouraged by social trends since the attitude of consumers towards sustainability is positive and ongoing. More and more consumers in the UK are ready to buy used clothes and seek professional repair of clothes rather than disposing of unneeded clothes that may otherwise be repaired. The main target market of the company, Generation Z, especially appreciates environmental responsibility, high prices, and uniqueness in fashion decisions. </a:t>
            </a:r>
            <a:r>
              <a:rPr lang="en-US" dirty="0" err="1">
                <a:highlight>
                  <a:srgbClr val="FFFFFF"/>
                </a:highlight>
                <a:latin typeface="Arial" panose="020B0604020202020204" pitchFamily="34" charset="0"/>
                <a:cs typeface="Arial" panose="020B0604020202020204" pitchFamily="34" charset="0"/>
              </a:rPr>
              <a:t>GreenThread</a:t>
            </a:r>
            <a:r>
              <a:rPr lang="en-US" dirty="0">
                <a:highlight>
                  <a:srgbClr val="FFFFFF"/>
                </a:highlight>
                <a:latin typeface="Arial" panose="020B0604020202020204" pitchFamily="34" charset="0"/>
                <a:cs typeface="Arial" panose="020B0604020202020204" pitchFamily="34" charset="0"/>
              </a:rPr>
              <a:t> is responding to these expectations by offering tailor-made redesign services through which customers are able to convey their own sense of style, but in the process take care of the environment through sustainable consumption. Community workshops are an additional way of engaging customers, as they can learn useful skills in tailoring and repairing clothing, as well as promoting </a:t>
            </a:r>
            <a:r>
              <a:rPr lang="en-US" dirty="0" err="1">
                <a:highlight>
                  <a:srgbClr val="FFFFFF"/>
                </a:highlight>
                <a:latin typeface="Arial" panose="020B0604020202020204" pitchFamily="34" charset="0"/>
                <a:cs typeface="Arial" panose="020B0604020202020204" pitchFamily="34" charset="0"/>
              </a:rPr>
              <a:t>behavioural</a:t>
            </a:r>
            <a:r>
              <a:rPr lang="en-US" dirty="0">
                <a:highlight>
                  <a:srgbClr val="FFFFFF"/>
                </a:highlight>
                <a:latin typeface="Arial" panose="020B0604020202020204" pitchFamily="34" charset="0"/>
                <a:cs typeface="Arial" panose="020B0604020202020204" pitchFamily="34" charset="0"/>
              </a:rPr>
              <a:t> change rather than mere decisions to buy. Such educative </a:t>
            </a:r>
            <a:r>
              <a:rPr lang="en-US" dirty="0" err="1">
                <a:highlight>
                  <a:srgbClr val="FFFFFF"/>
                </a:highlight>
                <a:latin typeface="Arial" panose="020B0604020202020204" pitchFamily="34" charset="0"/>
                <a:cs typeface="Arial" panose="020B0604020202020204" pitchFamily="34" charset="0"/>
              </a:rPr>
              <a:t>endeavours</a:t>
            </a:r>
            <a:r>
              <a:rPr lang="en-US" dirty="0">
                <a:highlight>
                  <a:srgbClr val="FFFFFF"/>
                </a:highlight>
                <a:latin typeface="Arial" panose="020B0604020202020204" pitchFamily="34" charset="0"/>
                <a:cs typeface="Arial" panose="020B0604020202020204" pitchFamily="34" charset="0"/>
              </a:rPr>
              <a:t> also make the business seen as a participant in the development of the local communities as opposed to being a mere retailer in business, and also help to build better customer loyalty and the overall social image of the company.</a:t>
            </a:r>
            <a:endParaRPr lang="en-US" dirty="0">
              <a:latin typeface="Arial" panose="020B0604020202020204" pitchFamily="34" charset="0"/>
              <a:cs typeface="Arial" panose="020B0604020202020204" pitchFamily="34" charset="0"/>
            </a:endParaRPr>
          </a:p>
          <a:p>
            <a:pPr algn="just">
              <a:lnSpc>
                <a:spcPct val="100000"/>
              </a:lnSpc>
            </a:pP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D0255DC-D63A-4B55-B782-55131AE3D8F2}" type="slidenum">
              <a:rPr lang="en-US"/>
              <a:t>6</a:t>
            </a:fld>
            <a:endParaRPr lang="en-US"/>
          </a:p>
        </p:txBody>
      </p:sp>
    </p:spTree>
    <p:extLst>
      <p:ext uri="{BB962C8B-B14F-4D97-AF65-F5344CB8AC3E}">
        <p14:creationId xmlns:p14="http://schemas.microsoft.com/office/powerpoint/2010/main" val="24796725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0000"/>
              </a:lnSpc>
            </a:pPr>
            <a:r>
              <a:rPr lang="en-US" dirty="0" err="1">
                <a:highlight>
                  <a:srgbClr val="FFFFFF"/>
                </a:highlight>
                <a:latin typeface="Arial" panose="020B0604020202020204" pitchFamily="34" charset="0"/>
                <a:cs typeface="Arial" panose="020B0604020202020204" pitchFamily="34" charset="0"/>
              </a:rPr>
              <a:t>GreenThread</a:t>
            </a:r>
            <a:r>
              <a:rPr lang="en-US" dirty="0">
                <a:highlight>
                  <a:srgbClr val="FFFFFF"/>
                </a:highlight>
                <a:latin typeface="Arial" panose="020B0604020202020204" pitchFamily="34" charset="0"/>
                <a:cs typeface="Arial" panose="020B0604020202020204" pitchFamily="34" charset="0"/>
              </a:rPr>
              <a:t> Collective follows an all-encompassing digital marketing approach that is in harmony with the media consumption patterns of Generation Z consumers. Social media networks like Instagram and </a:t>
            </a:r>
            <a:r>
              <a:rPr lang="en-US" dirty="0" err="1">
                <a:highlight>
                  <a:srgbClr val="FFFFFF"/>
                </a:highlight>
                <a:latin typeface="Arial" panose="020B0604020202020204" pitchFamily="34" charset="0"/>
                <a:cs typeface="Arial" panose="020B0604020202020204" pitchFamily="34" charset="0"/>
              </a:rPr>
              <a:t>TikTok</a:t>
            </a:r>
            <a:r>
              <a:rPr lang="en-US" dirty="0">
                <a:highlight>
                  <a:srgbClr val="FFFFFF"/>
                </a:highlight>
                <a:latin typeface="Arial" panose="020B0604020202020204" pitchFamily="34" charset="0"/>
                <a:cs typeface="Arial" panose="020B0604020202020204" pitchFamily="34" charset="0"/>
              </a:rPr>
              <a:t> are utilised to show the changing of clothes by means of captivating content and short videos. These media convey the message of the business very well, which is Repair, Redesign, and </a:t>
            </a:r>
            <a:r>
              <a:rPr lang="en-US" dirty="0" err="1">
                <a:highlight>
                  <a:srgbClr val="FFFFFF"/>
                </a:highlight>
                <a:latin typeface="Arial" panose="020B0604020202020204" pitchFamily="34" charset="0"/>
                <a:cs typeface="Arial" panose="020B0604020202020204" pitchFamily="34" charset="0"/>
              </a:rPr>
              <a:t>Rewear</a:t>
            </a:r>
            <a:r>
              <a:rPr lang="en-US" dirty="0">
                <a:highlight>
                  <a:srgbClr val="FFFFFF"/>
                </a:highlight>
                <a:latin typeface="Arial" panose="020B0604020202020204" pitchFamily="34" charset="0"/>
                <a:cs typeface="Arial" panose="020B0604020202020204" pitchFamily="34" charset="0"/>
              </a:rPr>
              <a:t>, that focuses on sustainability, affordability and creativity. User-created content is a crucial part of the marketing plan, which motivates clients to post pictures and stories with branded hashtags. This actual customer engagement will increase trust, gain more brand credibility and foster a stronger emotional connection with prospective customers. Combined with the cooperation with fashion influencers who are environmentally conscious and local brands, the collaboration will further raise awareness about the brand and make </a:t>
            </a:r>
            <a:r>
              <a:rPr lang="en-US" dirty="0" err="1">
                <a:highlight>
                  <a:srgbClr val="FFFFFF"/>
                </a:highlight>
                <a:latin typeface="Arial" panose="020B0604020202020204" pitchFamily="34" charset="0"/>
                <a:cs typeface="Arial" panose="020B0604020202020204" pitchFamily="34" charset="0"/>
              </a:rPr>
              <a:t>GreenThread</a:t>
            </a:r>
            <a:r>
              <a:rPr lang="en-US" dirty="0">
                <a:highlight>
                  <a:srgbClr val="FFFFFF"/>
                </a:highlight>
                <a:latin typeface="Arial" panose="020B0604020202020204" pitchFamily="34" charset="0"/>
                <a:cs typeface="Arial" panose="020B0604020202020204" pitchFamily="34" charset="0"/>
              </a:rPr>
              <a:t> an environmentally conscious company that values the concepts of the circular economy.</a:t>
            </a:r>
            <a:endParaRPr lang="en-US" dirty="0">
              <a:latin typeface="Arial" panose="020B0604020202020204" pitchFamily="34" charset="0"/>
              <a:cs typeface="Arial" panose="020B0604020202020204" pitchFamily="34" charset="0"/>
            </a:endParaRPr>
          </a:p>
          <a:p>
            <a:pPr algn="just">
              <a:lnSpc>
                <a:spcPct val="100000"/>
              </a:lnSpc>
            </a:pPr>
            <a:br>
              <a:rPr lang="en-US" dirty="0">
                <a:latin typeface="Arial" panose="020B0604020202020204" pitchFamily="34" charset="0"/>
                <a:cs typeface="Arial" panose="020B0604020202020204" pitchFamily="34" charset="0"/>
              </a:rPr>
            </a:br>
            <a:endParaRPr lang="en-US" b="1" dirty="0">
              <a:latin typeface="Arial" panose="020B0604020202020204" pitchFamily="34" charset="0"/>
              <a:ea typeface="Calibri"/>
              <a:cs typeface="Arial" panose="020B0604020202020204" pitchFamily="34" charset="0"/>
            </a:endParaRPr>
          </a:p>
          <a:p>
            <a:pPr algn="just">
              <a:lnSpc>
                <a:spcPct val="100000"/>
              </a:lnSpc>
            </a:pP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D0255DC-D63A-4B55-B782-55131AE3D8F2}" type="slidenum">
              <a:rPr lang="en-US"/>
              <a:t>7</a:t>
            </a:fld>
            <a:endParaRPr lang="en-US"/>
          </a:p>
        </p:txBody>
      </p:sp>
    </p:spTree>
    <p:extLst>
      <p:ext uri="{BB962C8B-B14F-4D97-AF65-F5344CB8AC3E}">
        <p14:creationId xmlns:p14="http://schemas.microsoft.com/office/powerpoint/2010/main" val="25605015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0000"/>
              </a:lnSpc>
            </a:pPr>
            <a:r>
              <a:rPr lang="en-US" dirty="0">
                <a:highlight>
                  <a:srgbClr val="FFFFFF"/>
                </a:highlight>
                <a:latin typeface="Arial" panose="020B0604020202020204" pitchFamily="34" charset="0"/>
                <a:cs typeface="Arial" panose="020B0604020202020204" pitchFamily="34" charset="0"/>
              </a:rPr>
              <a:t>Other than digital promotion, </a:t>
            </a:r>
            <a:r>
              <a:rPr lang="en-US" dirty="0" err="1">
                <a:highlight>
                  <a:srgbClr val="FFFFFF"/>
                </a:highlight>
                <a:latin typeface="Arial" panose="020B0604020202020204" pitchFamily="34" charset="0"/>
                <a:cs typeface="Arial" panose="020B0604020202020204" pitchFamily="34" charset="0"/>
              </a:rPr>
              <a:t>GreenThread</a:t>
            </a:r>
            <a:r>
              <a:rPr lang="en-US" dirty="0">
                <a:highlight>
                  <a:srgbClr val="FFFFFF"/>
                </a:highlight>
                <a:latin typeface="Arial" panose="020B0604020202020204" pitchFamily="34" charset="0"/>
                <a:cs typeface="Arial" panose="020B0604020202020204" pitchFamily="34" charset="0"/>
              </a:rPr>
              <a:t> Collective fosters good relationships with its customers through direct community interactions. Collaborations with universities enable access to the student population, which is among the main target markets. The introduction of the business service, free introduction workshops, and sustainability awareness campaigns through pop-up repair events allows potential customers to experience the impacts of the business service before they make their buying decisions. The retention of customers is enhanced by further measures such as loyalty </a:t>
            </a:r>
            <a:r>
              <a:rPr lang="en-US" dirty="0" err="1">
                <a:highlight>
                  <a:srgbClr val="FFFFFF"/>
                </a:highlight>
                <a:latin typeface="Arial" panose="020B0604020202020204" pitchFamily="34" charset="0"/>
                <a:cs typeface="Arial" panose="020B0604020202020204" pitchFamily="34" charset="0"/>
              </a:rPr>
              <a:t>programmes</a:t>
            </a:r>
            <a:r>
              <a:rPr lang="en-US" dirty="0">
                <a:highlight>
                  <a:srgbClr val="FFFFFF"/>
                </a:highlight>
                <a:latin typeface="Arial" panose="020B0604020202020204" pitchFamily="34" charset="0"/>
                <a:cs typeface="Arial" panose="020B0604020202020204" pitchFamily="34" charset="0"/>
              </a:rPr>
              <a:t>, which reward repeat customer visits with discounts on repair work, redesigned apparel and workshops. Frequent email marketing campaigns will keep customers up to date on new collections, sustainability efforts, promotions, and events. Moreover, with the help of targeted digital advertising, </a:t>
            </a:r>
            <a:r>
              <a:rPr lang="en-US" dirty="0" err="1">
                <a:highlight>
                  <a:srgbClr val="FFFFFF"/>
                </a:highlight>
                <a:latin typeface="Arial" panose="020B0604020202020204" pitchFamily="34" charset="0"/>
                <a:cs typeface="Arial" panose="020B0604020202020204" pitchFamily="34" charset="0"/>
              </a:rPr>
              <a:t>GreenThread</a:t>
            </a:r>
            <a:r>
              <a:rPr lang="en-US" dirty="0">
                <a:highlight>
                  <a:srgbClr val="FFFFFF"/>
                </a:highlight>
                <a:latin typeface="Arial" panose="020B0604020202020204" pitchFamily="34" charset="0"/>
                <a:cs typeface="Arial" panose="020B0604020202020204" pitchFamily="34" charset="0"/>
              </a:rPr>
              <a:t> is able to target the eco-conscious consumer segment that actively searches for environmentally-friendly fashion and clothes repair services and local ethical businesses. This combined approach to communication assists in customer acquisition as well as in the development of relationships in the long run.</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D0255DC-D63A-4B55-B782-55131AE3D8F2}" type="slidenum">
              <a:rPr lang="en-US"/>
              <a:t>8</a:t>
            </a:fld>
            <a:endParaRPr lang="en-US"/>
          </a:p>
        </p:txBody>
      </p:sp>
    </p:spTree>
    <p:extLst>
      <p:ext uri="{BB962C8B-B14F-4D97-AF65-F5344CB8AC3E}">
        <p14:creationId xmlns:p14="http://schemas.microsoft.com/office/powerpoint/2010/main" val="34076172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0000"/>
              </a:lnSpc>
            </a:pPr>
            <a:r>
              <a:rPr lang="en-US" dirty="0" err="1">
                <a:highlight>
                  <a:srgbClr val="FFFFFF"/>
                </a:highlight>
                <a:latin typeface="Arial" panose="020B0604020202020204" pitchFamily="34" charset="0"/>
                <a:cs typeface="Arial" panose="020B0604020202020204" pitchFamily="34" charset="0"/>
              </a:rPr>
              <a:t>GreenThread</a:t>
            </a:r>
            <a:r>
              <a:rPr lang="en-US" dirty="0">
                <a:highlight>
                  <a:srgbClr val="FFFFFF"/>
                </a:highlight>
                <a:latin typeface="Arial" panose="020B0604020202020204" pitchFamily="34" charset="0"/>
                <a:cs typeface="Arial" panose="020B0604020202020204" pitchFamily="34" charset="0"/>
              </a:rPr>
              <a:t> Collective setting up an initial capital of </a:t>
            </a:r>
            <a:r>
              <a:rPr lang="en-US" b="1" dirty="0">
                <a:solidFill>
                  <a:srgbClr val="222222"/>
                </a:solidFill>
                <a:highlight>
                  <a:srgbClr val="FFFFFF"/>
                </a:highlight>
                <a:latin typeface="Arial" panose="020B0604020202020204" pitchFamily="34" charset="0"/>
                <a:cs typeface="Arial" panose="020B0604020202020204" pitchFamily="34" charset="0"/>
              </a:rPr>
              <a:t>£</a:t>
            </a:r>
            <a:r>
              <a:rPr lang="en-US" dirty="0">
                <a:highlight>
                  <a:srgbClr val="FFFFFF"/>
                </a:highlight>
                <a:latin typeface="Arial" panose="020B0604020202020204" pitchFamily="34" charset="0"/>
                <a:cs typeface="Arial" panose="020B0604020202020204" pitchFamily="34" charset="0"/>
              </a:rPr>
              <a:t>50,000 will be necessary to launch the business. The suggested financing scheme is an integration of impact-driven angel investors who will contribute £35,000 and the founder with a sum of £15,000. Investor confidence and founder commitment are proven by the use of such a funding mix, and it also </a:t>
            </a:r>
            <a:r>
              <a:rPr lang="en-US" dirty="0" err="1">
                <a:highlight>
                  <a:srgbClr val="FFFFFF"/>
                </a:highlight>
                <a:latin typeface="Arial" panose="020B0604020202020204" pitchFamily="34" charset="0"/>
                <a:cs typeface="Arial" panose="020B0604020202020204" pitchFamily="34" charset="0"/>
              </a:rPr>
              <a:t>minimises</a:t>
            </a:r>
            <a:r>
              <a:rPr lang="en-US" dirty="0">
                <a:highlight>
                  <a:srgbClr val="FFFFFF"/>
                </a:highlight>
                <a:latin typeface="Arial" panose="020B0604020202020204" pitchFamily="34" charset="0"/>
                <a:cs typeface="Arial" panose="020B0604020202020204" pitchFamily="34" charset="0"/>
              </a:rPr>
              <a:t> the financial risk. Angel investors are not just a source of financial assistance but also business experience, industry understanding and contacts that can help propel the business faster. Investment will provide the start-up costs required, which will involve rental of premises, special sewing and repairing machines, renovation of a workshop, recruitment and training of employees, web development, online booking solutions, advertising and promotion, initial stock, insurance, registration charges and contingency reserve. With a strategically invested presence in all the areas of operation, </a:t>
            </a:r>
            <a:r>
              <a:rPr lang="en-US" dirty="0" err="1">
                <a:highlight>
                  <a:srgbClr val="FFFFFF"/>
                </a:highlight>
                <a:latin typeface="Arial" panose="020B0604020202020204" pitchFamily="34" charset="0"/>
                <a:cs typeface="Arial" panose="020B0604020202020204" pitchFamily="34" charset="0"/>
              </a:rPr>
              <a:t>GreenThread</a:t>
            </a:r>
            <a:r>
              <a:rPr lang="en-US" dirty="0">
                <a:highlight>
                  <a:srgbClr val="FFFFFF"/>
                </a:highlight>
                <a:latin typeface="Arial" panose="020B0604020202020204" pitchFamily="34" charset="0"/>
                <a:cs typeface="Arial" panose="020B0604020202020204" pitchFamily="34" charset="0"/>
              </a:rPr>
              <a:t> Collective will have a solid background to grow sustainably without being too constrained in its financial capabilities in its formative years of operation.</a:t>
            </a:r>
            <a:endParaRPr lang="en-US" dirty="0">
              <a:latin typeface="Arial" panose="020B0604020202020204" pitchFamily="34" charset="0"/>
              <a:cs typeface="Arial" panose="020B0604020202020204" pitchFamily="34" charset="0"/>
            </a:endParaRPr>
          </a:p>
          <a:p>
            <a:pPr algn="just">
              <a:lnSpc>
                <a:spcPct val="100000"/>
              </a:lnSpc>
            </a:pP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D0255DC-D63A-4B55-B782-55131AE3D8F2}" type="slidenum">
              <a:rPr lang="en-US"/>
              <a:t>9</a:t>
            </a:fld>
            <a:endParaRPr lang="en-US"/>
          </a:p>
        </p:txBody>
      </p:sp>
    </p:spTree>
    <p:extLst>
      <p:ext uri="{BB962C8B-B14F-4D97-AF65-F5344CB8AC3E}">
        <p14:creationId xmlns:p14="http://schemas.microsoft.com/office/powerpoint/2010/main" val="36022160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0000"/>
              </a:lnSpc>
            </a:pPr>
            <a:r>
              <a:rPr lang="en-US" dirty="0" err="1">
                <a:latin typeface="Arial" panose="020B0604020202020204" pitchFamily="34" charset="0"/>
                <a:cs typeface="Arial" panose="020B0604020202020204" pitchFamily="34" charset="0"/>
              </a:rPr>
              <a:t>GreenThread</a:t>
            </a:r>
            <a:r>
              <a:rPr lang="en-US" dirty="0">
                <a:latin typeface="Arial" panose="020B0604020202020204" pitchFamily="34" charset="0"/>
                <a:cs typeface="Arial" panose="020B0604020202020204" pitchFamily="34" charset="0"/>
              </a:rPr>
              <a:t> Collective offers a viable and sustainable alternative to the ecological issues posed by fast fashion. The business provides a combination of environmental, social, and economic value by incorporating repair, redesign, resale, and communal interaction. With the right marketing, good market conditions and a start-up capital of </a:t>
            </a:r>
            <a:r>
              <a:rPr lang="en-US" dirty="0">
                <a:highlight>
                  <a:srgbClr val="FFFFFF"/>
                </a:highlight>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50000, the venture shows a high possibility of having sustainable growth and long-term success of the business.</a:t>
            </a:r>
          </a:p>
        </p:txBody>
      </p:sp>
      <p:sp>
        <p:nvSpPr>
          <p:cNvPr id="4" name="Slide Number Placeholder 3"/>
          <p:cNvSpPr>
            <a:spLocks noGrp="1"/>
          </p:cNvSpPr>
          <p:nvPr>
            <p:ph type="sldNum" sz="quarter" idx="5"/>
          </p:nvPr>
        </p:nvSpPr>
        <p:spPr/>
        <p:txBody>
          <a:bodyPr/>
          <a:lstStyle/>
          <a:p>
            <a:fld id="{6D0255DC-D63A-4B55-B782-55131AE3D8F2}" type="slidenum">
              <a:rPr lang="en-US"/>
              <a:t>10</a:t>
            </a:fld>
            <a:endParaRPr lang="en-US"/>
          </a:p>
        </p:txBody>
      </p:sp>
    </p:spTree>
    <p:extLst>
      <p:ext uri="{BB962C8B-B14F-4D97-AF65-F5344CB8AC3E}">
        <p14:creationId xmlns:p14="http://schemas.microsoft.com/office/powerpoint/2010/main" val="9012514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7/31/2026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7/31/2026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7/31/2026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7/31/2026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bbc.co.uk/bitesize/articles/zwbqs82" TargetMode="External"/><Relationship Id="rId2" Type="http://schemas.openxmlformats.org/officeDocument/2006/relationships/hyperlink" Target="https://www.bbc.com/news/articles/cy5q4p7n1kzo" TargetMode="External"/><Relationship Id="rId1" Type="http://schemas.openxmlformats.org/officeDocument/2006/relationships/slideLayout" Target="../slideLayouts/slideLayout2.xml"/><Relationship Id="rId4" Type="http://schemas.openxmlformats.org/officeDocument/2006/relationships/hyperlink" Target="https://www.forbes.com/sites/jefffromm/2025/01/21/gen-z-cares-about-sustainability-make-your-brand-actions-tangible/"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statista.com/statistics/318469/clothing-inflation-rate-uk/?srsltid=AfmBOorovWnMVhUVNq2ZuLgRsIxm0b4VtTTq_Bw5PAMvhCTOdvFc3oDB" TargetMode="External"/><Relationship Id="rId2" Type="http://schemas.openxmlformats.org/officeDocument/2006/relationships/hyperlink" Target="https://www.gov.uk/government/publications/circular-economy-guidance-for-mayoral-strategic-authorities/circularity-guidance-for-mayoral-strategic-authorities" TargetMode="External"/><Relationship Id="rId1" Type="http://schemas.openxmlformats.org/officeDocument/2006/relationships/slideLayout" Target="../slideLayouts/slideLayout2.xml"/><Relationship Id="rId4" Type="http://schemas.openxmlformats.org/officeDocument/2006/relationships/hyperlink" Target="https://www.statista.com/topics/1716/user-generated-content/?srsltid=AfmBOorEsHi74emt9_A8TOZCH_kOhSX6lXpsMDggHPl6w1A22hoeaYE7"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20000"/>
                <a:lumOff val="8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F3FC6-F8C2-5C4F-52D1-96861F8E6254}"/>
              </a:ext>
            </a:extLst>
          </p:cNvPr>
          <p:cNvSpPr>
            <a:spLocks noGrp="1"/>
          </p:cNvSpPr>
          <p:nvPr>
            <p:ph type="ctrTitle"/>
          </p:nvPr>
        </p:nvSpPr>
        <p:spPr>
          <a:xfrm>
            <a:off x="428171" y="401782"/>
            <a:ext cx="11625283" cy="3050125"/>
          </a:xfrm>
        </p:spPr>
        <p:txBody>
          <a:bodyPr>
            <a:normAutofit/>
          </a:bodyPr>
          <a:lstStyle/>
          <a:p>
            <a:pPr>
              <a:lnSpc>
                <a:spcPct val="100000"/>
              </a:lnSpc>
            </a:pPr>
            <a:r>
              <a:rPr lang="en-US" sz="4000" b="1" i="1" dirty="0">
                <a:latin typeface="Arial"/>
                <a:cs typeface="Arial"/>
              </a:rPr>
              <a:t>GreenThred Collective: A Sustainable Fashion Repair, Redesign and Resale Business Pitch</a:t>
            </a:r>
            <a:br>
              <a:rPr lang="en-US" sz="4000" b="1" i="1" dirty="0">
                <a:latin typeface="Arial"/>
                <a:cs typeface="Arial"/>
              </a:rPr>
            </a:br>
            <a:br>
              <a:rPr lang="en-US" sz="1200" b="1" i="1" dirty="0">
                <a:latin typeface="Arial"/>
                <a:cs typeface="Arial"/>
              </a:rPr>
            </a:br>
            <a:br>
              <a:rPr lang="en-US" sz="1200" b="1" i="1" dirty="0">
                <a:latin typeface="Arial"/>
                <a:cs typeface="Arial"/>
              </a:rPr>
            </a:br>
            <a:endParaRPr lang="en-US" sz="1200" b="1" i="1" dirty="0">
              <a:latin typeface="Arial"/>
              <a:cs typeface="Arial"/>
            </a:endParaRPr>
          </a:p>
        </p:txBody>
      </p:sp>
      <p:sp>
        <p:nvSpPr>
          <p:cNvPr id="3" name="Subtitle 2">
            <a:extLst>
              <a:ext uri="{FF2B5EF4-FFF2-40B4-BE49-F238E27FC236}">
                <a16:creationId xmlns:a16="http://schemas.microsoft.com/office/drawing/2014/main" id="{944AFA20-8432-6DB5-96E2-656975D8BBC6}"/>
              </a:ext>
            </a:extLst>
          </p:cNvPr>
          <p:cNvSpPr>
            <a:spLocks noGrp="1"/>
          </p:cNvSpPr>
          <p:nvPr>
            <p:ph type="subTitle" idx="1"/>
          </p:nvPr>
        </p:nvSpPr>
        <p:spPr>
          <a:xfrm>
            <a:off x="718458" y="3602038"/>
            <a:ext cx="5543798" cy="2272289"/>
          </a:xfrm>
        </p:spPr>
        <p:txBody>
          <a:bodyPr vert="horz" lIns="91440" tIns="45720" rIns="91440" bIns="45720" rtlCol="0" anchor="t">
            <a:noAutofit/>
          </a:bodyPr>
          <a:lstStyle/>
          <a:p>
            <a:pPr algn="just">
              <a:lnSpc>
                <a:spcPct val="100000"/>
              </a:lnSpc>
            </a:pPr>
            <a:r>
              <a:rPr lang="nl-NL" sz="1600" b="1" dirty="0">
                <a:latin typeface="Arial"/>
                <a:cs typeface="Arial"/>
              </a:rPr>
              <a:t>Student Name: Vladut Tofan</a:t>
            </a:r>
          </a:p>
          <a:p>
            <a:pPr algn="just">
              <a:lnSpc>
                <a:spcPct val="100000"/>
              </a:lnSpc>
            </a:pPr>
            <a:r>
              <a:rPr lang="nl-NL" sz="1600" b="1" dirty="0">
                <a:latin typeface="Arial"/>
                <a:cs typeface="Arial"/>
              </a:rPr>
              <a:t>Student ID: 2512495</a:t>
            </a:r>
          </a:p>
          <a:p>
            <a:pPr algn="just">
              <a:lnSpc>
                <a:spcPct val="100000"/>
              </a:lnSpc>
            </a:pPr>
            <a:r>
              <a:rPr lang="nl-NL" sz="1600" b="1" dirty="0">
                <a:latin typeface="Arial"/>
                <a:cs typeface="Arial"/>
              </a:rPr>
              <a:t>Program: </a:t>
            </a:r>
            <a:r>
              <a:rPr lang="en-GB" sz="1600" b="1" dirty="0" err="1">
                <a:latin typeface="Arial"/>
                <a:cs typeface="Arial"/>
              </a:rPr>
              <a:t>CertHE</a:t>
            </a:r>
            <a:r>
              <a:rPr lang="en-GB" sz="1600" b="1" dirty="0">
                <a:latin typeface="Arial"/>
                <a:cs typeface="Arial"/>
              </a:rPr>
              <a:t> Business Skills for the Workplace</a:t>
            </a:r>
          </a:p>
          <a:p>
            <a:pPr algn="just">
              <a:lnSpc>
                <a:spcPct val="100000"/>
              </a:lnSpc>
            </a:pPr>
            <a:r>
              <a:rPr lang="nl-NL" sz="1600" b="1" dirty="0">
                <a:latin typeface="Arial"/>
                <a:cs typeface="Arial"/>
              </a:rPr>
              <a:t>Module Name: Enterprise &amp; Entrepreneurship</a:t>
            </a:r>
          </a:p>
          <a:p>
            <a:pPr algn="just">
              <a:lnSpc>
                <a:spcPct val="100000"/>
              </a:lnSpc>
            </a:pPr>
            <a:r>
              <a:rPr lang="en-US" sz="1600" b="1" dirty="0">
                <a:latin typeface="Arial"/>
                <a:cs typeface="Arial"/>
              </a:rPr>
              <a:t>Module code: LCLM4006</a:t>
            </a:r>
            <a:endParaRPr lang="en-US" sz="1600" dirty="0">
              <a:latin typeface="Arial"/>
              <a:cs typeface="Arial"/>
            </a:endParaRPr>
          </a:p>
          <a:p>
            <a:pPr algn="just">
              <a:lnSpc>
                <a:spcPct val="100000"/>
              </a:lnSpc>
            </a:pPr>
            <a:r>
              <a:rPr lang="en-US" sz="1600" b="1" dirty="0">
                <a:latin typeface="Arial"/>
                <a:cs typeface="Arial"/>
              </a:rPr>
              <a:t>Assignment title: </a:t>
            </a:r>
            <a:r>
              <a:rPr lang="en-US" sz="1600" b="1" i="1" dirty="0">
                <a:latin typeface="Arial"/>
                <a:cs typeface="Arial"/>
              </a:rPr>
              <a:t>Part 2: Individual Presentation Pitch</a:t>
            </a:r>
            <a:endParaRPr lang="en-US" sz="1600" i="1" dirty="0">
              <a:latin typeface="Arial"/>
              <a:cs typeface="Arial"/>
            </a:endParaRPr>
          </a:p>
        </p:txBody>
      </p:sp>
      <p:pic>
        <p:nvPicPr>
          <p:cNvPr id="4" name="Picture 3"/>
          <p:cNvPicPr>
            <a:picLocks noChangeAspect="1"/>
          </p:cNvPicPr>
          <p:nvPr/>
        </p:nvPicPr>
        <p:blipFill>
          <a:blip r:embed="rId3"/>
          <a:stretch>
            <a:fillRect/>
          </a:stretch>
        </p:blipFill>
        <p:spPr>
          <a:xfrm>
            <a:off x="6719021" y="3073977"/>
            <a:ext cx="4600575" cy="3314700"/>
          </a:xfrm>
          <a:prstGeom prst="rect">
            <a:avLst/>
          </a:prstGeom>
        </p:spPr>
      </p:pic>
    </p:spTree>
    <p:extLst>
      <p:ext uri="{BB962C8B-B14F-4D97-AF65-F5344CB8AC3E}">
        <p14:creationId xmlns:p14="http://schemas.microsoft.com/office/powerpoint/2010/main" val="33889710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7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9FEA6D-6139-07E0-A81F-2041E623744B}"/>
              </a:ext>
            </a:extLst>
          </p:cNvPr>
          <p:cNvSpPr>
            <a:spLocks noGrp="1"/>
          </p:cNvSpPr>
          <p:nvPr>
            <p:ph type="title"/>
          </p:nvPr>
        </p:nvSpPr>
        <p:spPr>
          <a:xfrm>
            <a:off x="630936" y="640080"/>
            <a:ext cx="4818888" cy="1481328"/>
          </a:xfrm>
        </p:spPr>
        <p:txBody>
          <a:bodyPr anchor="b">
            <a:normAutofit/>
          </a:bodyPr>
          <a:lstStyle/>
          <a:p>
            <a:pPr algn="ctr">
              <a:lnSpc>
                <a:spcPct val="100000"/>
              </a:lnSpc>
            </a:pPr>
            <a:r>
              <a:rPr lang="en-US" sz="3000" b="1" dirty="0">
                <a:latin typeface="Arial" panose="020B0604020202020204" pitchFamily="34" charset="0"/>
                <a:cs typeface="Arial" panose="020B0604020202020204" pitchFamily="34" charset="0"/>
              </a:rPr>
              <a:t>Introduction</a:t>
            </a:r>
            <a:endParaRPr lang="en-US" sz="3000" dirty="0">
              <a:latin typeface="Arial" panose="020B0604020202020204" pitchFamily="34" charset="0"/>
              <a:cs typeface="Arial" panose="020B0604020202020204" pitchFamily="34" charset="0"/>
            </a:endParaRPr>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B5387D-14E0-D485-0FDF-C0BB6677B151}"/>
              </a:ext>
            </a:extLst>
          </p:cNvPr>
          <p:cNvSpPr>
            <a:spLocks noGrp="1"/>
          </p:cNvSpPr>
          <p:nvPr>
            <p:ph idx="1"/>
          </p:nvPr>
        </p:nvSpPr>
        <p:spPr>
          <a:xfrm>
            <a:off x="261257" y="2660904"/>
            <a:ext cx="5837791" cy="3547872"/>
          </a:xfrm>
        </p:spPr>
        <p:txBody>
          <a:bodyPr vert="horz" lIns="91440" tIns="45720" rIns="91440" bIns="45720" rtlCol="0" anchor="t">
            <a:normAutofit/>
          </a:bodyPr>
          <a:lstStyle/>
          <a:p>
            <a:pPr algn="just">
              <a:lnSpc>
                <a:spcPct val="110000"/>
              </a:lnSpc>
              <a:buFont typeface="Arial"/>
              <a:buChar char="•"/>
            </a:pPr>
            <a:r>
              <a:rPr lang="en-US" sz="1600" dirty="0" err="1">
                <a:latin typeface="Arial" panose="020B0604020202020204" pitchFamily="34" charset="0"/>
                <a:cs typeface="Arial" panose="020B0604020202020204" pitchFamily="34" charset="0"/>
              </a:rPr>
              <a:t>GreenThread</a:t>
            </a:r>
            <a:r>
              <a:rPr lang="en-US" sz="1600" dirty="0">
                <a:latin typeface="Arial" panose="020B0604020202020204" pitchFamily="34" charset="0"/>
                <a:cs typeface="Arial" panose="020B0604020202020204" pitchFamily="34" charset="0"/>
              </a:rPr>
              <a:t> Collective Ltd is an environmentally friendly fashion business that deals with repairing, redesigning, altering, and reselling clothing.</a:t>
            </a:r>
          </a:p>
          <a:p>
            <a:pPr algn="just">
              <a:lnSpc>
                <a:spcPct val="110000"/>
              </a:lnSpc>
              <a:buFont typeface="Arial"/>
              <a:buChar char="•"/>
            </a:pPr>
            <a:r>
              <a:rPr lang="en-US" sz="1600" dirty="0">
                <a:latin typeface="Arial" panose="020B0604020202020204" pitchFamily="34" charset="0"/>
                <a:cs typeface="Arial" panose="020B0604020202020204" pitchFamily="34" charset="0"/>
              </a:rPr>
              <a:t>The company not only caters to environmental issues related to fast fashion but also offers affordable fashion options.</a:t>
            </a:r>
          </a:p>
          <a:p>
            <a:pPr algn="just">
              <a:lnSpc>
                <a:spcPct val="110000"/>
              </a:lnSpc>
              <a:buFont typeface="Arial"/>
              <a:buChar char="•"/>
            </a:pPr>
            <a:r>
              <a:rPr lang="en-US" sz="1600" dirty="0">
                <a:latin typeface="Arial" panose="020B0604020202020204" pitchFamily="34" charset="0"/>
                <a:cs typeface="Arial" panose="020B0604020202020204" pitchFamily="34" charset="0"/>
              </a:rPr>
              <a:t>Its main audience is Generation Z, university students, and young professionals who want to find a sustainable and affordable option for their clothing.</a:t>
            </a:r>
          </a:p>
        </p:txBody>
      </p:sp>
      <p:pic>
        <p:nvPicPr>
          <p:cNvPr id="4" name="Picture 3">
            <a:extLst>
              <a:ext uri="{FF2B5EF4-FFF2-40B4-BE49-F238E27FC236}">
                <a16:creationId xmlns:a16="http://schemas.microsoft.com/office/drawing/2014/main" id="{CEFF1468-E5D8-2DC1-4BBB-F503C08AC9D4}"/>
              </a:ext>
            </a:extLst>
          </p:cNvPr>
          <p:cNvPicPr>
            <a:picLocks noChangeAspect="1"/>
          </p:cNvPicPr>
          <p:nvPr/>
        </p:nvPicPr>
        <p:blipFill>
          <a:blip r:embed="rId3"/>
          <a:stretch>
            <a:fillRect/>
          </a:stretch>
        </p:blipFill>
        <p:spPr>
          <a:xfrm>
            <a:off x="6466114" y="699516"/>
            <a:ext cx="5091902" cy="5091902"/>
          </a:xfrm>
          <a:prstGeom prst="rect">
            <a:avLst/>
          </a:prstGeom>
        </p:spPr>
      </p:pic>
      <p:sp>
        <p:nvSpPr>
          <p:cNvPr id="5" name="TextBox 4">
            <a:extLst>
              <a:ext uri="{FF2B5EF4-FFF2-40B4-BE49-F238E27FC236}">
                <a16:creationId xmlns:a16="http://schemas.microsoft.com/office/drawing/2014/main" id="{D2E10D24-112E-2C50-426D-F017B150A7F7}"/>
              </a:ext>
            </a:extLst>
          </p:cNvPr>
          <p:cNvSpPr txBox="1"/>
          <p:nvPr/>
        </p:nvSpPr>
        <p:spPr>
          <a:xfrm>
            <a:off x="5823132" y="5950486"/>
            <a:ext cx="6096000"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US" sz="1200" b="1" i="0" u="none" strike="noStrike" dirty="0">
                <a:solidFill>
                  <a:srgbClr val="000000"/>
                </a:solidFill>
                <a:latin typeface="Arial"/>
                <a:ea typeface="Arial"/>
                <a:cs typeface="Arial"/>
              </a:rPr>
              <a:t>Figure 1: Sustainable Fashion</a:t>
            </a:r>
          </a:p>
          <a:p>
            <a:pPr algn="ctr">
              <a:spcAft>
                <a:spcPts val="600"/>
              </a:spcAft>
            </a:pPr>
            <a:r>
              <a:rPr lang="en-US" sz="1200" b="0" i="0" u="none" strike="noStrike" dirty="0">
                <a:solidFill>
                  <a:srgbClr val="000000"/>
                </a:solidFill>
                <a:latin typeface="Arial"/>
                <a:ea typeface="Arial"/>
                <a:cs typeface="Arial"/>
              </a:rPr>
              <a:t>(Source: Dissanayake and Weerasinghe, 2022)</a:t>
            </a:r>
            <a:endParaRPr lang="en-US" dirty="0"/>
          </a:p>
        </p:txBody>
      </p:sp>
    </p:spTree>
    <p:extLst>
      <p:ext uri="{BB962C8B-B14F-4D97-AF65-F5344CB8AC3E}">
        <p14:creationId xmlns:p14="http://schemas.microsoft.com/office/powerpoint/2010/main" val="29911617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0"/>
                <a:lumOff val="100000"/>
              </a:schemeClr>
            </a:gs>
            <a:gs pos="35000">
              <a:schemeClr val="accent3">
                <a:lumMod val="0"/>
                <a:lumOff val="100000"/>
              </a:schemeClr>
            </a:gs>
            <a:gs pos="100000">
              <a:schemeClr val="accent3">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D2AE54E-4288-9E12-B647-F07EFC405AC7}"/>
              </a:ext>
            </a:extLst>
          </p:cNvPr>
          <p:cNvSpPr>
            <a:spLocks noGrp="1"/>
          </p:cNvSpPr>
          <p:nvPr>
            <p:ph type="title"/>
          </p:nvPr>
        </p:nvSpPr>
        <p:spPr>
          <a:xfrm>
            <a:off x="5894962" y="479493"/>
            <a:ext cx="5458838" cy="1325563"/>
          </a:xfrm>
        </p:spPr>
        <p:txBody>
          <a:bodyPr>
            <a:normAutofit/>
          </a:bodyPr>
          <a:lstStyle/>
          <a:p>
            <a:pPr algn="ctr"/>
            <a:r>
              <a:rPr lang="en-US" b="1" dirty="0">
                <a:latin typeface="Arial"/>
                <a:cs typeface="Arial"/>
              </a:rPr>
              <a:t> </a:t>
            </a:r>
            <a:r>
              <a:rPr lang="en-US" sz="3000" b="1" dirty="0">
                <a:latin typeface="Arial"/>
                <a:cs typeface="Arial"/>
              </a:rPr>
              <a:t>Business Idea</a:t>
            </a:r>
            <a:endParaRPr lang="en-US" sz="3000" dirty="0"/>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39DC4607-A855-77C9-C448-07B7A4EA1405}"/>
              </a:ext>
            </a:extLst>
          </p:cNvPr>
          <p:cNvPicPr>
            <a:picLocks noChangeAspect="1"/>
          </p:cNvPicPr>
          <p:nvPr/>
        </p:nvPicPr>
        <p:blipFill>
          <a:blip r:embed="rId3"/>
          <a:stretch>
            <a:fillRect/>
          </a:stretch>
        </p:blipFill>
        <p:spPr>
          <a:xfrm>
            <a:off x="703182" y="1761621"/>
            <a:ext cx="4777381" cy="316501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FFC17C7C-9C2A-DCFA-2187-50DDE14868C8}"/>
              </a:ext>
            </a:extLst>
          </p:cNvPr>
          <p:cNvSpPr>
            <a:spLocks noGrp="1"/>
          </p:cNvSpPr>
          <p:nvPr>
            <p:ph idx="1"/>
          </p:nvPr>
        </p:nvSpPr>
        <p:spPr>
          <a:xfrm>
            <a:off x="5894962" y="1984443"/>
            <a:ext cx="5458838" cy="4192520"/>
          </a:xfrm>
        </p:spPr>
        <p:txBody>
          <a:bodyPr vert="horz" lIns="91440" tIns="45720" rIns="91440" bIns="45720" rtlCol="0">
            <a:normAutofit/>
          </a:bodyPr>
          <a:lstStyle/>
          <a:p>
            <a:pPr algn="just">
              <a:lnSpc>
                <a:spcPct val="100000"/>
              </a:lnSpc>
              <a:buFont typeface="Arial"/>
              <a:buChar char="•"/>
            </a:pPr>
            <a:r>
              <a:rPr lang="en-US" sz="1600" dirty="0">
                <a:latin typeface="Arial" panose="020B0604020202020204" pitchFamily="34" charset="0"/>
                <a:cs typeface="Arial" panose="020B0604020202020204" pitchFamily="34" charset="0"/>
              </a:rPr>
              <a:t>Includes repair, modification, redesign, resale and community workshop services.</a:t>
            </a:r>
          </a:p>
          <a:p>
            <a:pPr algn="just">
              <a:lnSpc>
                <a:spcPct val="100000"/>
              </a:lnSpc>
              <a:buFont typeface="Arial"/>
              <a:buChar char="•"/>
            </a:pPr>
            <a:r>
              <a:rPr lang="en-US" sz="1600" dirty="0">
                <a:latin typeface="Arial" panose="020B0604020202020204" pitchFamily="34" charset="0"/>
                <a:cs typeface="Arial" panose="020B0604020202020204" pitchFamily="34" charset="0"/>
              </a:rPr>
              <a:t>Provides sustainability, affordability and convenience in a circular fashion model (</a:t>
            </a:r>
            <a:r>
              <a:rPr lang="en-US" sz="1600" dirty="0" err="1">
                <a:latin typeface="Arial" panose="020B0604020202020204" pitchFamily="34" charset="0"/>
                <a:cs typeface="Arial" panose="020B0604020202020204" pitchFamily="34" charset="0"/>
              </a:rPr>
              <a:t>Charnley</a:t>
            </a:r>
            <a:r>
              <a:rPr lang="en-US" sz="1600" dirty="0">
                <a:latin typeface="Arial" panose="020B0604020202020204" pitchFamily="34" charset="0"/>
                <a:cs typeface="Arial" panose="020B0604020202020204" pitchFamily="34" charset="0"/>
              </a:rPr>
              <a:t> </a:t>
            </a:r>
            <a:r>
              <a:rPr lang="en-US" sz="1600" i="1" dirty="0">
                <a:latin typeface="Arial" panose="020B0604020202020204" pitchFamily="34" charset="0"/>
                <a:cs typeface="Arial" panose="020B0604020202020204" pitchFamily="34" charset="0"/>
              </a:rPr>
              <a:t>et al.,</a:t>
            </a:r>
            <a:r>
              <a:rPr lang="en-US" sz="1600" dirty="0">
                <a:latin typeface="Arial" panose="020B0604020202020204" pitchFamily="34" charset="0"/>
                <a:cs typeface="Arial" panose="020B0604020202020204" pitchFamily="34" charset="0"/>
              </a:rPr>
              <a:t> 2022)</a:t>
            </a:r>
          </a:p>
          <a:p>
            <a:pPr algn="just">
              <a:lnSpc>
                <a:spcPct val="100000"/>
              </a:lnSpc>
              <a:buFont typeface="Arial"/>
              <a:buChar char="•"/>
            </a:pPr>
            <a:r>
              <a:rPr lang="en-US" sz="1600" dirty="0">
                <a:latin typeface="Arial" panose="020B0604020202020204" pitchFamily="34" charset="0"/>
                <a:cs typeface="Arial" panose="020B0604020202020204" pitchFamily="34" charset="0"/>
              </a:rPr>
              <a:t>It is an online booking company that operates a physical service and is privately limited company</a:t>
            </a:r>
          </a:p>
          <a:p>
            <a:pPr>
              <a:buNone/>
            </a:pPr>
            <a:endParaRPr lang="en-US" sz="2600" dirty="0">
              <a:latin typeface="Times New Roman"/>
              <a:cs typeface="Times New Roman"/>
            </a:endParaRPr>
          </a:p>
        </p:txBody>
      </p:sp>
      <p:sp>
        <p:nvSpPr>
          <p:cNvPr id="5" name="TextBox 4">
            <a:extLst>
              <a:ext uri="{FF2B5EF4-FFF2-40B4-BE49-F238E27FC236}">
                <a16:creationId xmlns:a16="http://schemas.microsoft.com/office/drawing/2014/main" id="{446A6A60-B875-51DB-A46F-6586BFB0B50A}"/>
              </a:ext>
            </a:extLst>
          </p:cNvPr>
          <p:cNvSpPr txBox="1"/>
          <p:nvPr/>
        </p:nvSpPr>
        <p:spPr>
          <a:xfrm>
            <a:off x="0" y="5076371"/>
            <a:ext cx="6096000"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US" sz="1200" b="1" i="0" u="none" strike="noStrike" dirty="0">
                <a:solidFill>
                  <a:srgbClr val="000000"/>
                </a:solidFill>
                <a:latin typeface="Arial"/>
                <a:ea typeface="Arial"/>
                <a:cs typeface="Arial"/>
              </a:rPr>
              <a:t>Figure 2: Circular Fashion Economy</a:t>
            </a:r>
          </a:p>
          <a:p>
            <a:pPr algn="ctr">
              <a:spcAft>
                <a:spcPts val="600"/>
              </a:spcAft>
            </a:pPr>
            <a:r>
              <a:rPr lang="en-US" sz="1200" b="0" i="0" u="none" strike="noStrike" dirty="0">
                <a:solidFill>
                  <a:srgbClr val="000000"/>
                </a:solidFill>
                <a:latin typeface="Arial"/>
                <a:ea typeface="Arial"/>
                <a:cs typeface="Arial"/>
              </a:rPr>
              <a:t>(Source: </a:t>
            </a:r>
            <a:r>
              <a:rPr lang="en-US" sz="1200" b="0" i="0" u="none" strike="noStrike" dirty="0" err="1">
                <a:solidFill>
                  <a:srgbClr val="000000"/>
                </a:solidFill>
                <a:latin typeface="Arial"/>
                <a:ea typeface="Arial"/>
                <a:cs typeface="Arial"/>
              </a:rPr>
              <a:t>Öndoğan</a:t>
            </a:r>
            <a:r>
              <a:rPr lang="en-US" sz="1200" b="0" i="0" u="none" strike="noStrike" dirty="0">
                <a:solidFill>
                  <a:srgbClr val="000000"/>
                </a:solidFill>
                <a:latin typeface="Arial"/>
                <a:ea typeface="Arial"/>
                <a:cs typeface="Arial"/>
              </a:rPr>
              <a:t> </a:t>
            </a:r>
            <a:r>
              <a:rPr lang="en-US" sz="1200" b="0" i="1" u="none" strike="noStrike" dirty="0">
                <a:solidFill>
                  <a:srgbClr val="000000"/>
                </a:solidFill>
                <a:latin typeface="Arial"/>
                <a:ea typeface="Arial"/>
                <a:cs typeface="Arial"/>
              </a:rPr>
              <a:t>et al.,</a:t>
            </a:r>
            <a:r>
              <a:rPr lang="en-US" sz="1200" b="0" i="0" u="none" strike="noStrike" dirty="0">
                <a:solidFill>
                  <a:srgbClr val="000000"/>
                </a:solidFill>
                <a:latin typeface="Arial"/>
                <a:ea typeface="Arial"/>
                <a:cs typeface="Arial"/>
              </a:rPr>
              <a:t> 2022)</a:t>
            </a:r>
          </a:p>
        </p:txBody>
      </p:sp>
    </p:spTree>
    <p:extLst>
      <p:ext uri="{BB962C8B-B14F-4D97-AF65-F5344CB8AC3E}">
        <p14:creationId xmlns:p14="http://schemas.microsoft.com/office/powerpoint/2010/main" val="11665423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60000"/>
                <a:lumOff val="40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BACA9A-CB41-6345-F2A9-BC8AF8DC8DC9}"/>
              </a:ext>
            </a:extLst>
          </p:cNvPr>
          <p:cNvSpPr>
            <a:spLocks noGrp="1"/>
          </p:cNvSpPr>
          <p:nvPr>
            <p:ph type="title"/>
          </p:nvPr>
        </p:nvSpPr>
        <p:spPr>
          <a:xfrm>
            <a:off x="630936" y="640080"/>
            <a:ext cx="4818888" cy="1481328"/>
          </a:xfrm>
        </p:spPr>
        <p:txBody>
          <a:bodyPr anchor="b">
            <a:normAutofit/>
          </a:bodyPr>
          <a:lstStyle/>
          <a:p>
            <a:pPr algn="ctr">
              <a:lnSpc>
                <a:spcPct val="100000"/>
              </a:lnSpc>
            </a:pPr>
            <a:r>
              <a:rPr lang="en-US" sz="5000" b="1" dirty="0">
                <a:latin typeface="Arial"/>
                <a:cs typeface="Arial"/>
              </a:rPr>
              <a:t> </a:t>
            </a:r>
            <a:r>
              <a:rPr lang="en-US" sz="3000" b="1" dirty="0">
                <a:latin typeface="Arial"/>
                <a:cs typeface="Arial"/>
              </a:rPr>
              <a:t>PESTLE Analysis</a:t>
            </a:r>
            <a:endParaRPr lang="en-US" sz="3000" dirty="0"/>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BC68A8F-ECC7-06B9-428C-73EECA05CF86}"/>
              </a:ext>
            </a:extLst>
          </p:cNvPr>
          <p:cNvSpPr>
            <a:spLocks noGrp="1"/>
          </p:cNvSpPr>
          <p:nvPr>
            <p:ph idx="1"/>
          </p:nvPr>
        </p:nvSpPr>
        <p:spPr>
          <a:xfrm>
            <a:off x="630936" y="2660904"/>
            <a:ext cx="4818888" cy="3547872"/>
          </a:xfrm>
        </p:spPr>
        <p:txBody>
          <a:bodyPr vert="horz" lIns="91440" tIns="45720" rIns="91440" bIns="45720" rtlCol="0" anchor="t">
            <a:normAutofit/>
          </a:bodyPr>
          <a:lstStyle/>
          <a:p>
            <a:pPr algn="just">
              <a:lnSpc>
                <a:spcPct val="110000"/>
              </a:lnSpc>
            </a:pPr>
            <a:r>
              <a:rPr lang="en-US" sz="1600" dirty="0">
                <a:latin typeface="Arial" panose="020B0604020202020204" pitchFamily="34" charset="0"/>
                <a:cs typeface="Arial" panose="020B0604020202020204" pitchFamily="34" charset="0"/>
              </a:rPr>
              <a:t>The UK government's policies in </a:t>
            </a:r>
            <a:r>
              <a:rPr lang="en-US" sz="1600" dirty="0" err="1">
                <a:latin typeface="Arial" panose="020B0604020202020204" pitchFamily="34" charset="0"/>
                <a:cs typeface="Arial" panose="020B0604020202020204" pitchFamily="34" charset="0"/>
              </a:rPr>
              <a:t>favour</a:t>
            </a:r>
            <a:r>
              <a:rPr lang="en-US" sz="1600" dirty="0">
                <a:latin typeface="Arial" panose="020B0604020202020204" pitchFamily="34" charset="0"/>
                <a:cs typeface="Arial" panose="020B0604020202020204" pitchFamily="34" charset="0"/>
              </a:rPr>
              <a:t> of the circular economy and sustainable textiles are growing (gov.uk, 2026)</a:t>
            </a:r>
          </a:p>
          <a:p>
            <a:pPr algn="just">
              <a:lnSpc>
                <a:spcPct val="110000"/>
              </a:lnSpc>
            </a:pPr>
            <a:r>
              <a:rPr lang="en-US" sz="1600" dirty="0">
                <a:latin typeface="Arial" panose="020B0604020202020204" pitchFamily="34" charset="0"/>
                <a:cs typeface="Arial" panose="020B0604020202020204" pitchFamily="34" charset="0"/>
              </a:rPr>
              <a:t>The possible Extended Producer Responsibility (EPR) projects </a:t>
            </a:r>
            <a:r>
              <a:rPr lang="en-US" sz="1600" dirty="0" err="1">
                <a:latin typeface="Arial" panose="020B0604020202020204" pitchFamily="34" charset="0"/>
                <a:cs typeface="Arial" panose="020B0604020202020204" pitchFamily="34" charset="0"/>
              </a:rPr>
              <a:t>favour</a:t>
            </a:r>
            <a:r>
              <a:rPr lang="en-US" sz="1600" dirty="0">
                <a:latin typeface="Arial" panose="020B0604020202020204" pitchFamily="34" charset="0"/>
                <a:cs typeface="Arial" panose="020B0604020202020204" pitchFamily="34" charset="0"/>
              </a:rPr>
              <a:t> the repair and reuse business (BBC, 2026)</a:t>
            </a:r>
          </a:p>
          <a:p>
            <a:pPr algn="just">
              <a:lnSpc>
                <a:spcPct val="110000"/>
              </a:lnSpc>
            </a:pPr>
            <a:r>
              <a:rPr lang="en-US" sz="1600" dirty="0">
                <a:latin typeface="Arial" panose="020B0604020202020204" pitchFamily="34" charset="0"/>
                <a:cs typeface="Arial" panose="020B0604020202020204" pitchFamily="34" charset="0"/>
              </a:rPr>
              <a:t>The operations can become more expensive in the future due to environmental compliance requirements.</a:t>
            </a:r>
          </a:p>
          <a:p>
            <a:endParaRPr lang="en-US" sz="1900" dirty="0"/>
          </a:p>
        </p:txBody>
      </p:sp>
      <p:pic>
        <p:nvPicPr>
          <p:cNvPr id="4" name="Picture 3">
            <a:extLst>
              <a:ext uri="{FF2B5EF4-FFF2-40B4-BE49-F238E27FC236}">
                <a16:creationId xmlns:a16="http://schemas.microsoft.com/office/drawing/2014/main" id="{42BAD350-3191-C20E-5F77-55B3C8313A41}"/>
              </a:ext>
            </a:extLst>
          </p:cNvPr>
          <p:cNvPicPr>
            <a:picLocks noChangeAspect="1"/>
          </p:cNvPicPr>
          <p:nvPr/>
        </p:nvPicPr>
        <p:blipFill>
          <a:blip r:embed="rId3"/>
          <a:stretch>
            <a:fillRect/>
          </a:stretch>
        </p:blipFill>
        <p:spPr>
          <a:xfrm>
            <a:off x="6099048" y="1804957"/>
            <a:ext cx="5458968" cy="3248085"/>
          </a:xfrm>
          <a:prstGeom prst="rect">
            <a:avLst/>
          </a:prstGeom>
        </p:spPr>
      </p:pic>
      <p:sp>
        <p:nvSpPr>
          <p:cNvPr id="5" name="TextBox 4">
            <a:extLst>
              <a:ext uri="{FF2B5EF4-FFF2-40B4-BE49-F238E27FC236}">
                <a16:creationId xmlns:a16="http://schemas.microsoft.com/office/drawing/2014/main" id="{5E17900B-723F-306B-ACB3-B6E60DB894A3}"/>
              </a:ext>
            </a:extLst>
          </p:cNvPr>
          <p:cNvSpPr txBox="1"/>
          <p:nvPr/>
        </p:nvSpPr>
        <p:spPr>
          <a:xfrm>
            <a:off x="5783943" y="5294085"/>
            <a:ext cx="6096000"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US" sz="1200" b="1" i="0" u="none" strike="noStrike" dirty="0">
                <a:solidFill>
                  <a:srgbClr val="000000"/>
                </a:solidFill>
                <a:latin typeface="Arial"/>
                <a:ea typeface="Arial"/>
                <a:cs typeface="Arial"/>
              </a:rPr>
              <a:t>Figure 3: Extended Producer Responsibility</a:t>
            </a:r>
          </a:p>
          <a:p>
            <a:pPr algn="ctr">
              <a:spcAft>
                <a:spcPts val="600"/>
              </a:spcAft>
            </a:pPr>
            <a:r>
              <a:rPr lang="en-US" sz="1200" b="0" i="0" u="none" strike="noStrike" dirty="0">
                <a:solidFill>
                  <a:srgbClr val="000000"/>
                </a:solidFill>
                <a:latin typeface="Arial"/>
                <a:ea typeface="Arial"/>
                <a:cs typeface="Arial"/>
              </a:rPr>
              <a:t>(Source: </a:t>
            </a:r>
            <a:r>
              <a:rPr lang="en-US" sz="1200" b="0" i="0" u="none" strike="noStrike" dirty="0" err="1">
                <a:solidFill>
                  <a:srgbClr val="000000"/>
                </a:solidFill>
                <a:latin typeface="Arial"/>
                <a:ea typeface="Arial"/>
                <a:cs typeface="Arial"/>
              </a:rPr>
              <a:t>Gupt</a:t>
            </a:r>
            <a:r>
              <a:rPr lang="en-US" sz="1200" b="0" i="0" u="none" strike="noStrike" dirty="0">
                <a:solidFill>
                  <a:srgbClr val="000000"/>
                </a:solidFill>
                <a:latin typeface="Arial"/>
                <a:ea typeface="Arial"/>
                <a:cs typeface="Arial"/>
              </a:rPr>
              <a:t> and Sahay, 2015) </a:t>
            </a:r>
          </a:p>
        </p:txBody>
      </p:sp>
    </p:spTree>
    <p:extLst>
      <p:ext uri="{BB962C8B-B14F-4D97-AF65-F5344CB8AC3E}">
        <p14:creationId xmlns:p14="http://schemas.microsoft.com/office/powerpoint/2010/main" val="37489027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EFCC5C9-64D3-7BE1-7788-86D0DBD39B4B}"/>
              </a:ext>
            </a:extLst>
          </p:cNvPr>
          <p:cNvSpPr>
            <a:spLocks noGrp="1"/>
          </p:cNvSpPr>
          <p:nvPr>
            <p:ph type="title"/>
          </p:nvPr>
        </p:nvSpPr>
        <p:spPr>
          <a:xfrm>
            <a:off x="5894962" y="479493"/>
            <a:ext cx="5458838" cy="1325563"/>
          </a:xfrm>
        </p:spPr>
        <p:txBody>
          <a:bodyPr>
            <a:normAutofit/>
          </a:bodyPr>
          <a:lstStyle/>
          <a:p>
            <a:pPr algn="ctr">
              <a:lnSpc>
                <a:spcPct val="150000"/>
              </a:lnSpc>
            </a:pPr>
            <a:r>
              <a:rPr lang="en-US" sz="3000" b="1" dirty="0">
                <a:latin typeface="Arial"/>
                <a:cs typeface="Arial"/>
              </a:rPr>
              <a:t>PESTLE Analysis</a:t>
            </a:r>
            <a:endParaRPr lang="en-US" sz="3000" dirty="0"/>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23CE4314-9C47-A099-F071-40A9967E84F8}"/>
              </a:ext>
            </a:extLst>
          </p:cNvPr>
          <p:cNvPicPr>
            <a:picLocks noChangeAspect="1"/>
          </p:cNvPicPr>
          <p:nvPr/>
        </p:nvPicPr>
        <p:blipFill>
          <a:blip r:embed="rId3"/>
          <a:stretch>
            <a:fillRect/>
          </a:stretch>
        </p:blipFill>
        <p:spPr>
          <a:xfrm>
            <a:off x="703182" y="1776550"/>
            <a:ext cx="4777381" cy="313515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82F5C143-DA0D-AE40-4416-6F823E64C223}"/>
              </a:ext>
            </a:extLst>
          </p:cNvPr>
          <p:cNvSpPr>
            <a:spLocks noGrp="1"/>
          </p:cNvSpPr>
          <p:nvPr>
            <p:ph idx="1"/>
          </p:nvPr>
        </p:nvSpPr>
        <p:spPr>
          <a:xfrm>
            <a:off x="5894962" y="1984443"/>
            <a:ext cx="5458838" cy="4192520"/>
          </a:xfrm>
        </p:spPr>
        <p:txBody>
          <a:bodyPr vert="horz" lIns="91440" tIns="45720" rIns="91440" bIns="45720" rtlCol="0">
            <a:normAutofit/>
          </a:bodyPr>
          <a:lstStyle/>
          <a:p>
            <a:pPr algn="just">
              <a:lnSpc>
                <a:spcPct val="100000"/>
              </a:lnSpc>
            </a:pPr>
            <a:r>
              <a:rPr lang="en-US" sz="1600" dirty="0">
                <a:latin typeface="Arial" panose="020B0604020202020204" pitchFamily="34" charset="0"/>
                <a:cs typeface="Arial" panose="020B0604020202020204" pitchFamily="34" charset="0"/>
              </a:rPr>
              <a:t>Increased cost of living drives up demand of low costs of clothing (Statista, 2026)</a:t>
            </a:r>
          </a:p>
          <a:p>
            <a:pPr algn="just">
              <a:lnSpc>
                <a:spcPct val="100000"/>
              </a:lnSpc>
            </a:pPr>
            <a:r>
              <a:rPr lang="en-US" sz="1600" dirty="0">
                <a:latin typeface="Arial" panose="020B0604020202020204" pitchFamily="34" charset="0"/>
                <a:cs typeface="Arial" panose="020B0604020202020204" pitchFamily="34" charset="0"/>
              </a:rPr>
              <a:t>Repurposed and redesigned clothing will be cost-efficient alternatives to buying new clothing (BBC, 2026)</a:t>
            </a:r>
          </a:p>
          <a:p>
            <a:pPr algn="just">
              <a:lnSpc>
                <a:spcPct val="100000"/>
              </a:lnSpc>
            </a:pPr>
            <a:r>
              <a:rPr lang="en-US" sz="1600" dirty="0">
                <a:latin typeface="Arial" panose="020B0604020202020204" pitchFamily="34" charset="0"/>
                <a:cs typeface="Arial" panose="020B0604020202020204" pitchFamily="34" charset="0"/>
              </a:rPr>
              <a:t>There are various sources of revenue, which enhance financial sustainability in the long-term</a:t>
            </a:r>
          </a:p>
          <a:p>
            <a:pPr marL="0" indent="0">
              <a:buNone/>
            </a:pPr>
            <a:endParaRPr lang="en-US" sz="2600" dirty="0"/>
          </a:p>
        </p:txBody>
      </p:sp>
      <p:sp>
        <p:nvSpPr>
          <p:cNvPr id="6" name="TextBox 5">
            <a:extLst>
              <a:ext uri="{FF2B5EF4-FFF2-40B4-BE49-F238E27FC236}">
                <a16:creationId xmlns:a16="http://schemas.microsoft.com/office/drawing/2014/main" id="{109AAE3D-E577-5C14-4634-0FCFDF16EB4B}"/>
              </a:ext>
            </a:extLst>
          </p:cNvPr>
          <p:cNvSpPr txBox="1"/>
          <p:nvPr/>
        </p:nvSpPr>
        <p:spPr>
          <a:xfrm>
            <a:off x="703182" y="5482771"/>
            <a:ext cx="519178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b="1" i="0" u="none" strike="noStrike" dirty="0">
                <a:solidFill>
                  <a:srgbClr val="000000"/>
                </a:solidFill>
                <a:latin typeface="Arial"/>
                <a:ea typeface="Arial"/>
                <a:cs typeface="Arial"/>
              </a:rPr>
              <a:t>Figure 5: Annual change in sustainable shopping </a:t>
            </a:r>
            <a:r>
              <a:rPr lang="en-US" sz="1200" b="1" i="0" u="none" strike="noStrike" dirty="0" err="1">
                <a:solidFill>
                  <a:srgbClr val="000000"/>
                </a:solidFill>
                <a:latin typeface="Arial"/>
                <a:ea typeface="Arial"/>
                <a:cs typeface="Arial"/>
              </a:rPr>
              <a:t>behaviour</a:t>
            </a:r>
          </a:p>
          <a:p>
            <a:pPr algn="ctr"/>
            <a:r>
              <a:rPr lang="en-US" sz="1200" b="0" i="0" u="none" strike="noStrike" dirty="0">
                <a:solidFill>
                  <a:srgbClr val="000000"/>
                </a:solidFill>
                <a:latin typeface="Arial"/>
                <a:ea typeface="Arial"/>
                <a:cs typeface="Arial"/>
              </a:rPr>
              <a:t>(Source: Statista, 2026)</a:t>
            </a:r>
          </a:p>
        </p:txBody>
      </p:sp>
    </p:spTree>
    <p:extLst>
      <p:ext uri="{BB962C8B-B14F-4D97-AF65-F5344CB8AC3E}">
        <p14:creationId xmlns:p14="http://schemas.microsoft.com/office/powerpoint/2010/main" val="34881365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BE11DBB-9FA4-028D-F62A-82FA44A845DC}"/>
              </a:ext>
            </a:extLst>
          </p:cNvPr>
          <p:cNvSpPr>
            <a:spLocks noGrp="1"/>
          </p:cNvSpPr>
          <p:nvPr>
            <p:ph type="title"/>
          </p:nvPr>
        </p:nvSpPr>
        <p:spPr>
          <a:xfrm>
            <a:off x="1137034" y="609597"/>
            <a:ext cx="9392421" cy="1330841"/>
          </a:xfrm>
        </p:spPr>
        <p:txBody>
          <a:bodyPr>
            <a:normAutofit/>
          </a:bodyPr>
          <a:lstStyle/>
          <a:p>
            <a:pPr algn="ctr">
              <a:lnSpc>
                <a:spcPct val="100000"/>
              </a:lnSpc>
            </a:pPr>
            <a:r>
              <a:rPr lang="en-US" b="1" dirty="0">
                <a:latin typeface="Arial"/>
                <a:cs typeface="Arial"/>
              </a:rPr>
              <a:t> </a:t>
            </a:r>
            <a:r>
              <a:rPr lang="en-US" sz="3000" b="1" dirty="0">
                <a:latin typeface="Arial"/>
                <a:cs typeface="Arial"/>
              </a:rPr>
              <a:t>PESTLE Analysis</a:t>
            </a:r>
            <a:endParaRPr lang="en-US" sz="3000" dirty="0"/>
          </a:p>
        </p:txBody>
      </p:sp>
      <p:sp>
        <p:nvSpPr>
          <p:cNvPr id="3" name="Content Placeholder 2">
            <a:extLst>
              <a:ext uri="{FF2B5EF4-FFF2-40B4-BE49-F238E27FC236}">
                <a16:creationId xmlns:a16="http://schemas.microsoft.com/office/drawing/2014/main" id="{38A155AE-021E-8109-759B-EF6D8B53BDF3}"/>
              </a:ext>
            </a:extLst>
          </p:cNvPr>
          <p:cNvSpPr>
            <a:spLocks noGrp="1"/>
          </p:cNvSpPr>
          <p:nvPr>
            <p:ph idx="1"/>
          </p:nvPr>
        </p:nvSpPr>
        <p:spPr>
          <a:xfrm>
            <a:off x="1137034" y="2198362"/>
            <a:ext cx="4958966" cy="3917773"/>
          </a:xfrm>
        </p:spPr>
        <p:txBody>
          <a:bodyPr vert="horz" lIns="91440" tIns="45720" rIns="91440" bIns="45720" rtlCol="0">
            <a:normAutofit/>
          </a:bodyPr>
          <a:lstStyle/>
          <a:p>
            <a:pPr algn="just">
              <a:lnSpc>
                <a:spcPct val="100000"/>
              </a:lnSpc>
            </a:pPr>
            <a:r>
              <a:rPr lang="en-US" sz="1600" dirty="0">
                <a:highlight>
                  <a:srgbClr val="FFFFFF"/>
                </a:highlight>
                <a:latin typeface="Arial" panose="020B0604020202020204" pitchFamily="34" charset="0"/>
                <a:cs typeface="Arial" panose="020B0604020202020204" pitchFamily="34" charset="0"/>
              </a:rPr>
              <a:t>Increased awareness of sustainable fashion by the population contributes to the development of the business (</a:t>
            </a:r>
            <a:r>
              <a:rPr lang="en-US" sz="1600" dirty="0">
                <a:latin typeface="Arial" panose="020B0604020202020204" pitchFamily="34" charset="0"/>
                <a:cs typeface="Arial" panose="020B0604020202020204" pitchFamily="34" charset="0"/>
              </a:rPr>
              <a:t>Statista, 2026</a:t>
            </a:r>
            <a:r>
              <a:rPr lang="en-US" sz="1600" dirty="0">
                <a:highlight>
                  <a:srgbClr val="FFFFFF"/>
                </a:highlight>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a:p>
            <a:pPr algn="just">
              <a:lnSpc>
                <a:spcPct val="100000"/>
              </a:lnSpc>
            </a:pPr>
            <a:r>
              <a:rPr lang="en-US" sz="1600" dirty="0">
                <a:highlight>
                  <a:srgbClr val="FFFFFF"/>
                </a:highlight>
                <a:latin typeface="Arial" panose="020B0604020202020204" pitchFamily="34" charset="0"/>
                <a:cs typeface="Arial" panose="020B0604020202020204" pitchFamily="34" charset="0"/>
              </a:rPr>
              <a:t>Gen Z is becoming more conscious of ethical and environmentally friendly purchasing (</a:t>
            </a:r>
            <a:r>
              <a:rPr lang="en-US" sz="1600" dirty="0">
                <a:latin typeface="Arial" panose="020B0604020202020204" pitchFamily="34" charset="0"/>
                <a:cs typeface="Arial" panose="020B0604020202020204" pitchFamily="34" charset="0"/>
              </a:rPr>
              <a:t>Forbes, 2026</a:t>
            </a:r>
            <a:r>
              <a:rPr lang="en-US" sz="1600" dirty="0">
                <a:highlight>
                  <a:srgbClr val="FFFFFF"/>
                </a:highlight>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a:p>
            <a:pPr algn="just">
              <a:lnSpc>
                <a:spcPct val="100000"/>
              </a:lnSpc>
            </a:pPr>
            <a:r>
              <a:rPr lang="en-US" sz="1600" dirty="0">
                <a:highlight>
                  <a:srgbClr val="FFFFFF"/>
                </a:highlight>
                <a:latin typeface="Arial" panose="020B0604020202020204" pitchFamily="34" charset="0"/>
                <a:cs typeface="Arial" panose="020B0604020202020204" pitchFamily="34" charset="0"/>
              </a:rPr>
              <a:t>Customer relationships and social impact are enhanced through community workshops</a:t>
            </a:r>
            <a:endParaRPr lang="en-US" sz="1600" dirty="0">
              <a:latin typeface="Arial" panose="020B0604020202020204" pitchFamily="34" charset="0"/>
              <a:cs typeface="Arial" panose="020B0604020202020204" pitchFamily="34" charset="0"/>
            </a:endParaRPr>
          </a:p>
          <a:p>
            <a:endParaRPr lang="en-US" sz="2000" dirty="0"/>
          </a:p>
        </p:txBody>
      </p:sp>
      <p:pic>
        <p:nvPicPr>
          <p:cNvPr id="4" name="Picture 3">
            <a:extLst>
              <a:ext uri="{FF2B5EF4-FFF2-40B4-BE49-F238E27FC236}">
                <a16:creationId xmlns:a16="http://schemas.microsoft.com/office/drawing/2014/main" id="{729F1684-E52C-06D0-9D60-EC3F3BF78037}"/>
              </a:ext>
            </a:extLst>
          </p:cNvPr>
          <p:cNvPicPr>
            <a:picLocks noChangeAspect="1"/>
          </p:cNvPicPr>
          <p:nvPr/>
        </p:nvPicPr>
        <p:blipFill>
          <a:blip r:embed="rId3"/>
          <a:stretch>
            <a:fillRect/>
          </a:stretch>
        </p:blipFill>
        <p:spPr>
          <a:xfrm>
            <a:off x="6356510" y="2196194"/>
            <a:ext cx="5405362" cy="3196326"/>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CC5E52E4-260A-56C4-B69F-D79672D8CC7E}"/>
              </a:ext>
            </a:extLst>
          </p:cNvPr>
          <p:cNvSpPr txBox="1"/>
          <p:nvPr/>
        </p:nvSpPr>
        <p:spPr>
          <a:xfrm>
            <a:off x="6594764" y="5656943"/>
            <a:ext cx="534785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b="1" i="0" u="none" strike="noStrike" dirty="0">
                <a:solidFill>
                  <a:srgbClr val="000000"/>
                </a:solidFill>
                <a:latin typeface="Arial"/>
                <a:ea typeface="Arial"/>
                <a:cs typeface="Arial"/>
              </a:rPr>
              <a:t>Figure 6: Social Media Advertising</a:t>
            </a:r>
          </a:p>
          <a:p>
            <a:pPr algn="ctr"/>
            <a:r>
              <a:rPr lang="en-US" sz="1200" b="0" i="0" u="none" strike="noStrike" dirty="0">
                <a:solidFill>
                  <a:srgbClr val="000000"/>
                </a:solidFill>
                <a:latin typeface="Arial"/>
                <a:ea typeface="Arial"/>
                <a:cs typeface="Arial"/>
              </a:rPr>
              <a:t>(Source: Statista, 2026)</a:t>
            </a:r>
          </a:p>
        </p:txBody>
      </p:sp>
    </p:spTree>
    <p:extLst>
      <p:ext uri="{BB962C8B-B14F-4D97-AF65-F5344CB8AC3E}">
        <p14:creationId xmlns:p14="http://schemas.microsoft.com/office/powerpoint/2010/main" val="19378247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D448CBB-C43C-8840-1561-1B9E65AFC73E}"/>
              </a:ext>
            </a:extLst>
          </p:cNvPr>
          <p:cNvSpPr>
            <a:spLocks noGrp="1"/>
          </p:cNvSpPr>
          <p:nvPr>
            <p:ph type="title"/>
          </p:nvPr>
        </p:nvSpPr>
        <p:spPr>
          <a:xfrm>
            <a:off x="5894962" y="479493"/>
            <a:ext cx="5458838" cy="1325563"/>
          </a:xfrm>
        </p:spPr>
        <p:txBody>
          <a:bodyPr>
            <a:normAutofit/>
          </a:bodyPr>
          <a:lstStyle/>
          <a:p>
            <a:pPr algn="ctr">
              <a:lnSpc>
                <a:spcPct val="100000"/>
              </a:lnSpc>
            </a:pPr>
            <a:r>
              <a:rPr lang="en-US" b="1" dirty="0">
                <a:latin typeface="Arial"/>
                <a:cs typeface="Arial"/>
              </a:rPr>
              <a:t> </a:t>
            </a:r>
            <a:r>
              <a:rPr lang="en-US" sz="3000" b="1" dirty="0">
                <a:latin typeface="Arial"/>
                <a:cs typeface="Arial"/>
              </a:rPr>
              <a:t>Marketing</a:t>
            </a:r>
            <a:endParaRPr lang="en-US" sz="3000" dirty="0"/>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8EA04C46-3705-DF1A-7268-C16D5E9AC3A2}"/>
              </a:ext>
            </a:extLst>
          </p:cNvPr>
          <p:cNvPicPr>
            <a:picLocks noChangeAspect="1"/>
          </p:cNvPicPr>
          <p:nvPr/>
        </p:nvPicPr>
        <p:blipFill>
          <a:blip r:embed="rId3"/>
          <a:stretch>
            <a:fillRect/>
          </a:stretch>
        </p:blipFill>
        <p:spPr>
          <a:xfrm>
            <a:off x="449183" y="1974325"/>
            <a:ext cx="5278123" cy="242754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7E06795E-F0AD-3E44-87FE-B163B48543FC}"/>
              </a:ext>
            </a:extLst>
          </p:cNvPr>
          <p:cNvSpPr>
            <a:spLocks noGrp="1"/>
          </p:cNvSpPr>
          <p:nvPr>
            <p:ph idx="1"/>
          </p:nvPr>
        </p:nvSpPr>
        <p:spPr>
          <a:xfrm>
            <a:off x="5894962" y="1984443"/>
            <a:ext cx="5458838" cy="4192520"/>
          </a:xfrm>
        </p:spPr>
        <p:txBody>
          <a:bodyPr vert="horz" lIns="91440" tIns="45720" rIns="91440" bIns="45720" rtlCol="0">
            <a:normAutofit/>
          </a:bodyPr>
          <a:lstStyle/>
          <a:p>
            <a:pPr algn="just">
              <a:lnSpc>
                <a:spcPct val="100000"/>
              </a:lnSpc>
            </a:pPr>
            <a:r>
              <a:rPr lang="en-US" sz="1600" dirty="0">
                <a:latin typeface="Arial" panose="020B0604020202020204" pitchFamily="34" charset="0"/>
                <a:cs typeface="Arial" panose="020B0604020202020204" pitchFamily="34" charset="0"/>
              </a:rPr>
              <a:t>Instagram and </a:t>
            </a:r>
            <a:r>
              <a:rPr lang="en-US" sz="1600" dirty="0" err="1">
                <a:latin typeface="Arial" panose="020B0604020202020204" pitchFamily="34" charset="0"/>
                <a:cs typeface="Arial" panose="020B0604020202020204" pitchFamily="34" charset="0"/>
              </a:rPr>
              <a:t>TikTok</a:t>
            </a:r>
            <a:r>
              <a:rPr lang="en-US" sz="1600" dirty="0">
                <a:latin typeface="Arial" panose="020B0604020202020204" pitchFamily="34" charset="0"/>
                <a:cs typeface="Arial" panose="020B0604020202020204" pitchFamily="34" charset="0"/>
              </a:rPr>
              <a:t> social media marketing is aimed at the younger generation (Statista, 2026)</a:t>
            </a:r>
          </a:p>
          <a:p>
            <a:pPr algn="just">
              <a:lnSpc>
                <a:spcPct val="100000"/>
              </a:lnSpc>
            </a:pPr>
            <a:r>
              <a:rPr lang="en-US" sz="1600" dirty="0">
                <a:latin typeface="Arial" panose="020B0604020202020204" pitchFamily="34" charset="0"/>
                <a:cs typeface="Arial" panose="020B0604020202020204" pitchFamily="34" charset="0"/>
              </a:rPr>
              <a:t>Customer trust and involvement are higher due to user-generated content (Statista, 2026)</a:t>
            </a:r>
          </a:p>
          <a:p>
            <a:pPr algn="just">
              <a:lnSpc>
                <a:spcPct val="100000"/>
              </a:lnSpc>
            </a:pPr>
            <a:r>
              <a:rPr lang="en-US" sz="1600" dirty="0">
                <a:latin typeface="Arial" panose="020B0604020202020204" pitchFamily="34" charset="0"/>
                <a:cs typeface="Arial" panose="020B0604020202020204" pitchFamily="34" charset="0"/>
              </a:rPr>
              <a:t>Brand messaging encourages repair, redesign and sustainable fashion</a:t>
            </a:r>
          </a:p>
          <a:p>
            <a:endParaRPr lang="en-US" sz="2600" dirty="0"/>
          </a:p>
        </p:txBody>
      </p:sp>
      <p:sp>
        <p:nvSpPr>
          <p:cNvPr id="6" name="TextBox 5">
            <a:extLst>
              <a:ext uri="{FF2B5EF4-FFF2-40B4-BE49-F238E27FC236}">
                <a16:creationId xmlns:a16="http://schemas.microsoft.com/office/drawing/2014/main" id="{CD29468D-C729-7835-1973-DCD48FDFA318}"/>
              </a:ext>
            </a:extLst>
          </p:cNvPr>
          <p:cNvSpPr txBox="1"/>
          <p:nvPr/>
        </p:nvSpPr>
        <p:spPr>
          <a:xfrm>
            <a:off x="145142" y="5025571"/>
            <a:ext cx="543824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b="1" i="0" u="none" strike="noStrike" dirty="0">
                <a:solidFill>
                  <a:srgbClr val="000000"/>
                </a:solidFill>
                <a:latin typeface="Arial"/>
                <a:ea typeface="Arial"/>
                <a:cs typeface="Arial"/>
              </a:rPr>
              <a:t>Figure 7: Brand awareness</a:t>
            </a:r>
          </a:p>
          <a:p>
            <a:pPr algn="ctr"/>
            <a:r>
              <a:rPr lang="en-US" sz="1200" b="0" i="0" u="none" strike="noStrike" dirty="0">
                <a:solidFill>
                  <a:srgbClr val="000000"/>
                </a:solidFill>
                <a:latin typeface="Arial"/>
                <a:ea typeface="Arial"/>
                <a:cs typeface="Arial"/>
              </a:rPr>
              <a:t>(Source: </a:t>
            </a:r>
            <a:r>
              <a:rPr lang="en-US" sz="1200" b="0" i="0" u="none" strike="noStrike" dirty="0" err="1">
                <a:solidFill>
                  <a:srgbClr val="000000"/>
                </a:solidFill>
                <a:latin typeface="Arial"/>
                <a:ea typeface="Arial"/>
                <a:cs typeface="Arial"/>
              </a:rPr>
              <a:t>Gordan</a:t>
            </a:r>
            <a:r>
              <a:rPr lang="en-US" sz="1200" b="0" i="0" u="none" strike="noStrike" dirty="0">
                <a:solidFill>
                  <a:srgbClr val="000000"/>
                </a:solidFill>
                <a:latin typeface="Arial"/>
                <a:ea typeface="Arial"/>
                <a:cs typeface="Arial"/>
              </a:rPr>
              <a:t>, 2010) </a:t>
            </a:r>
          </a:p>
        </p:txBody>
      </p:sp>
    </p:spTree>
    <p:extLst>
      <p:ext uri="{BB962C8B-B14F-4D97-AF65-F5344CB8AC3E}">
        <p14:creationId xmlns:p14="http://schemas.microsoft.com/office/powerpoint/2010/main" val="10266498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DECE58-72AE-3E62-081E-C5D728AB2B61}"/>
              </a:ext>
            </a:extLst>
          </p:cNvPr>
          <p:cNvSpPr>
            <a:spLocks noGrp="1"/>
          </p:cNvSpPr>
          <p:nvPr>
            <p:ph type="title"/>
          </p:nvPr>
        </p:nvSpPr>
        <p:spPr>
          <a:xfrm>
            <a:off x="793662" y="386930"/>
            <a:ext cx="10066122" cy="1298448"/>
          </a:xfrm>
        </p:spPr>
        <p:txBody>
          <a:bodyPr anchor="b">
            <a:normAutofit/>
          </a:bodyPr>
          <a:lstStyle/>
          <a:p>
            <a:pPr algn="ctr">
              <a:lnSpc>
                <a:spcPct val="100000"/>
              </a:lnSpc>
            </a:pPr>
            <a:r>
              <a:rPr lang="en-US" sz="3000" b="1" dirty="0">
                <a:latin typeface="Arial"/>
                <a:cs typeface="Arial"/>
              </a:rPr>
              <a:t>Marketing</a:t>
            </a:r>
            <a:endParaRPr lang="en-US" sz="3000" dirty="0"/>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B5BD56-B35B-F0ED-3334-F1C12C425858}"/>
              </a:ext>
            </a:extLst>
          </p:cNvPr>
          <p:cNvSpPr>
            <a:spLocks noGrp="1"/>
          </p:cNvSpPr>
          <p:nvPr>
            <p:ph idx="1"/>
          </p:nvPr>
        </p:nvSpPr>
        <p:spPr>
          <a:xfrm>
            <a:off x="379780" y="2389218"/>
            <a:ext cx="5356002" cy="3639450"/>
          </a:xfrm>
        </p:spPr>
        <p:txBody>
          <a:bodyPr vert="horz" lIns="91440" tIns="45720" rIns="91440" bIns="45720" rtlCol="0" anchor="ctr">
            <a:normAutofit/>
          </a:bodyPr>
          <a:lstStyle/>
          <a:p>
            <a:pPr algn="just">
              <a:lnSpc>
                <a:spcPct val="100000"/>
              </a:lnSpc>
            </a:pPr>
            <a:r>
              <a:rPr lang="en-US" sz="1600" dirty="0">
                <a:highlight>
                  <a:srgbClr val="FFFFFF"/>
                </a:highlight>
                <a:latin typeface="Arial" panose="020B0604020202020204" pitchFamily="34" charset="0"/>
                <a:cs typeface="Arial" panose="020B0604020202020204" pitchFamily="34" charset="0"/>
              </a:rPr>
              <a:t>Brand awareness is enhanced by university partnerships and community workshops (Chen</a:t>
            </a:r>
            <a:r>
              <a:rPr lang="en-US" sz="1600" i="1" dirty="0">
                <a:highlight>
                  <a:srgbClr val="FFFFFF"/>
                </a:highlight>
                <a:latin typeface="Arial" panose="020B0604020202020204" pitchFamily="34" charset="0"/>
                <a:cs typeface="Arial" panose="020B0604020202020204" pitchFamily="34" charset="0"/>
              </a:rPr>
              <a:t> et al.,</a:t>
            </a:r>
            <a:r>
              <a:rPr lang="en-US" sz="1600" dirty="0">
                <a:highlight>
                  <a:srgbClr val="FFFFFF"/>
                </a:highlight>
                <a:latin typeface="Arial" panose="020B0604020202020204" pitchFamily="34" charset="0"/>
                <a:cs typeface="Arial" panose="020B0604020202020204" pitchFamily="34" charset="0"/>
              </a:rPr>
              <a:t> 2025) </a:t>
            </a:r>
            <a:endParaRPr lang="en-US" sz="1600" dirty="0">
              <a:latin typeface="Arial" panose="020B0604020202020204" pitchFamily="34" charset="0"/>
              <a:cs typeface="Arial" panose="020B0604020202020204" pitchFamily="34" charset="0"/>
            </a:endParaRPr>
          </a:p>
          <a:p>
            <a:pPr algn="just">
              <a:lnSpc>
                <a:spcPct val="100000"/>
              </a:lnSpc>
            </a:pPr>
            <a:r>
              <a:rPr lang="en-US" sz="1600" dirty="0">
                <a:highlight>
                  <a:srgbClr val="FFFFFF"/>
                </a:highlight>
                <a:latin typeface="Arial" panose="020B0604020202020204" pitchFamily="34" charset="0"/>
                <a:cs typeface="Arial" panose="020B0604020202020204" pitchFamily="34" charset="0"/>
              </a:rPr>
              <a:t>Repeat purchases are encouraged with the help of loyalty </a:t>
            </a:r>
            <a:r>
              <a:rPr lang="en-US" sz="1600" dirty="0" err="1">
                <a:highlight>
                  <a:srgbClr val="FFFFFF"/>
                </a:highlight>
                <a:latin typeface="Arial" panose="020B0604020202020204" pitchFamily="34" charset="0"/>
                <a:cs typeface="Arial" panose="020B0604020202020204" pitchFamily="34" charset="0"/>
              </a:rPr>
              <a:t>programmes</a:t>
            </a:r>
            <a:r>
              <a:rPr lang="en-US" sz="1600" dirty="0">
                <a:highlight>
                  <a:srgbClr val="FFFFFF"/>
                </a:highlight>
                <a:latin typeface="Arial" panose="020B0604020202020204" pitchFamily="34" charset="0"/>
                <a:cs typeface="Arial" panose="020B0604020202020204" pitchFamily="34" charset="0"/>
              </a:rPr>
              <a:t> and email marketing</a:t>
            </a:r>
            <a:endParaRPr lang="en-US" sz="1600" dirty="0">
              <a:latin typeface="Arial" panose="020B0604020202020204" pitchFamily="34" charset="0"/>
              <a:cs typeface="Arial" panose="020B0604020202020204" pitchFamily="34" charset="0"/>
            </a:endParaRPr>
          </a:p>
          <a:p>
            <a:pPr algn="just">
              <a:lnSpc>
                <a:spcPct val="100000"/>
              </a:lnSpc>
            </a:pPr>
            <a:r>
              <a:rPr lang="en-US" sz="1600" dirty="0">
                <a:highlight>
                  <a:srgbClr val="FFFFFF"/>
                </a:highlight>
                <a:latin typeface="Arial" panose="020B0604020202020204" pitchFamily="34" charset="0"/>
                <a:cs typeface="Arial" panose="020B0604020202020204" pitchFamily="34" charset="0"/>
              </a:rPr>
              <a:t>Differentiated online advertising appeals to consumers who are sensitive to the environment (</a:t>
            </a:r>
            <a:r>
              <a:rPr lang="en-US" sz="1600" dirty="0" err="1">
                <a:highlight>
                  <a:srgbClr val="FFFFFF"/>
                </a:highlight>
                <a:latin typeface="Arial" panose="020B0604020202020204" pitchFamily="34" charset="0"/>
                <a:cs typeface="Arial" panose="020B0604020202020204" pitchFamily="34" charset="0"/>
              </a:rPr>
              <a:t>Alkhofaily</a:t>
            </a:r>
            <a:r>
              <a:rPr lang="en-US" sz="1600" dirty="0">
                <a:highlight>
                  <a:srgbClr val="FFFFFF"/>
                </a:highlight>
                <a:latin typeface="Arial" panose="020B0604020202020204" pitchFamily="34" charset="0"/>
                <a:cs typeface="Arial" panose="020B0604020202020204" pitchFamily="34" charset="0"/>
              </a:rPr>
              <a:t> and </a:t>
            </a:r>
            <a:r>
              <a:rPr lang="en-US" sz="1600" dirty="0" err="1">
                <a:highlight>
                  <a:srgbClr val="FFFFFF"/>
                </a:highlight>
                <a:latin typeface="Arial" panose="020B0604020202020204" pitchFamily="34" charset="0"/>
                <a:cs typeface="Arial" panose="020B0604020202020204" pitchFamily="34" charset="0"/>
              </a:rPr>
              <a:t>Noureldin</a:t>
            </a:r>
            <a:r>
              <a:rPr lang="en-US" sz="1600" dirty="0">
                <a:highlight>
                  <a:srgbClr val="FFFFFF"/>
                </a:highlight>
                <a:latin typeface="Arial" panose="020B0604020202020204" pitchFamily="34" charset="0"/>
                <a:cs typeface="Arial" panose="020B0604020202020204" pitchFamily="34" charset="0"/>
              </a:rPr>
              <a:t>, 2026) </a:t>
            </a:r>
            <a:endParaRPr lang="en-US" sz="1600" dirty="0">
              <a:latin typeface="Arial" panose="020B0604020202020204" pitchFamily="34" charset="0"/>
              <a:cs typeface="Arial" panose="020B0604020202020204" pitchFamily="34" charset="0"/>
            </a:endParaRPr>
          </a:p>
          <a:p>
            <a:endParaRPr lang="en-US" sz="2000" dirty="0"/>
          </a:p>
        </p:txBody>
      </p:sp>
      <p:pic>
        <p:nvPicPr>
          <p:cNvPr id="4" name="Picture 3">
            <a:extLst>
              <a:ext uri="{FF2B5EF4-FFF2-40B4-BE49-F238E27FC236}">
                <a16:creationId xmlns:a16="http://schemas.microsoft.com/office/drawing/2014/main" id="{AE4C78F2-C3FD-155D-0206-D7953B6D4F06}"/>
              </a:ext>
            </a:extLst>
          </p:cNvPr>
          <p:cNvPicPr>
            <a:picLocks noChangeAspect="1"/>
          </p:cNvPicPr>
          <p:nvPr/>
        </p:nvPicPr>
        <p:blipFill>
          <a:blip r:embed="rId3"/>
          <a:stretch>
            <a:fillRect/>
          </a:stretch>
        </p:blipFill>
        <p:spPr>
          <a:xfrm>
            <a:off x="6097594" y="2201226"/>
            <a:ext cx="5124588" cy="3503787"/>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E521CFA-4551-1B78-6A14-F83AB015827D}"/>
              </a:ext>
            </a:extLst>
          </p:cNvPr>
          <p:cNvSpPr txBox="1"/>
          <p:nvPr/>
        </p:nvSpPr>
        <p:spPr>
          <a:xfrm>
            <a:off x="6594763" y="5656910"/>
            <a:ext cx="4627419"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US" sz="1200" b="1" i="0" u="none" strike="noStrike" dirty="0">
                <a:solidFill>
                  <a:srgbClr val="000000"/>
                </a:solidFill>
                <a:latin typeface="Arial"/>
                <a:ea typeface="Arial"/>
                <a:cs typeface="Arial"/>
              </a:rPr>
              <a:t>Figure 7: Brand awareness</a:t>
            </a:r>
          </a:p>
          <a:p>
            <a:pPr algn="ctr">
              <a:spcAft>
                <a:spcPts val="600"/>
              </a:spcAft>
            </a:pPr>
            <a:r>
              <a:rPr lang="en-US" sz="1200" b="0" i="0" u="none" strike="noStrike" dirty="0">
                <a:solidFill>
                  <a:srgbClr val="000000"/>
                </a:solidFill>
                <a:latin typeface="Arial"/>
                <a:ea typeface="Arial"/>
                <a:cs typeface="Arial"/>
              </a:rPr>
              <a:t>(Source: </a:t>
            </a:r>
            <a:r>
              <a:rPr lang="en-US" sz="1200" b="0" i="0" u="none" strike="noStrike" dirty="0" err="1">
                <a:solidFill>
                  <a:srgbClr val="000000"/>
                </a:solidFill>
                <a:latin typeface="Arial"/>
                <a:ea typeface="Arial"/>
                <a:cs typeface="Arial"/>
              </a:rPr>
              <a:t>Gordan</a:t>
            </a:r>
            <a:r>
              <a:rPr lang="en-US" sz="1200" b="0" i="0" u="none" strike="noStrike" dirty="0">
                <a:solidFill>
                  <a:srgbClr val="000000"/>
                </a:solidFill>
                <a:latin typeface="Arial"/>
                <a:ea typeface="Arial"/>
                <a:cs typeface="Arial"/>
              </a:rPr>
              <a:t>, 2010) </a:t>
            </a:r>
          </a:p>
        </p:txBody>
      </p:sp>
    </p:spTree>
    <p:extLst>
      <p:ext uri="{BB962C8B-B14F-4D97-AF65-F5344CB8AC3E}">
        <p14:creationId xmlns:p14="http://schemas.microsoft.com/office/powerpoint/2010/main" val="22453369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BC1EA-C65D-9CC2-DA72-37D7AF0A388F}"/>
              </a:ext>
            </a:extLst>
          </p:cNvPr>
          <p:cNvSpPr>
            <a:spLocks noGrp="1"/>
          </p:cNvSpPr>
          <p:nvPr>
            <p:ph type="title"/>
          </p:nvPr>
        </p:nvSpPr>
        <p:spPr/>
        <p:txBody>
          <a:bodyPr>
            <a:normAutofit/>
          </a:bodyPr>
          <a:lstStyle/>
          <a:p>
            <a:pPr algn="ctr"/>
            <a:r>
              <a:rPr lang="en-US" sz="3000" b="1" dirty="0">
                <a:latin typeface="Arial"/>
                <a:cs typeface="Arial"/>
              </a:rPr>
              <a:t>Funding</a:t>
            </a:r>
            <a:endParaRPr lang="en-US" sz="3000" dirty="0"/>
          </a:p>
        </p:txBody>
      </p:sp>
      <p:graphicFrame>
        <p:nvGraphicFramePr>
          <p:cNvPr id="4" name="Table 3"/>
          <p:cNvGraphicFramePr>
            <a:graphicFrameLocks noGrp="1"/>
          </p:cNvGraphicFramePr>
          <p:nvPr>
            <p:extLst>
              <p:ext uri="{D42A27DB-BD31-4B8C-83A1-F6EECF244321}">
                <p14:modId xmlns:p14="http://schemas.microsoft.com/office/powerpoint/2010/main" val="2898270053"/>
              </p:ext>
            </p:extLst>
          </p:nvPr>
        </p:nvGraphicFramePr>
        <p:xfrm>
          <a:off x="1794163" y="1574265"/>
          <a:ext cx="8603673" cy="3385661"/>
        </p:xfrm>
        <a:graphic>
          <a:graphicData uri="http://schemas.openxmlformats.org/drawingml/2006/table">
            <a:tbl>
              <a:tblPr>
                <a:tableStyleId>{5C22544A-7EE6-4342-B048-85BDC9FD1C3A}</a:tableStyleId>
              </a:tblPr>
              <a:tblGrid>
                <a:gridCol w="2286225">
                  <a:extLst>
                    <a:ext uri="{9D8B030D-6E8A-4147-A177-3AD203B41FA5}">
                      <a16:colId xmlns:a16="http://schemas.microsoft.com/office/drawing/2014/main" val="2756432064"/>
                    </a:ext>
                  </a:extLst>
                </a:gridCol>
                <a:gridCol w="6317448">
                  <a:extLst>
                    <a:ext uri="{9D8B030D-6E8A-4147-A177-3AD203B41FA5}">
                      <a16:colId xmlns:a16="http://schemas.microsoft.com/office/drawing/2014/main" val="865134794"/>
                    </a:ext>
                  </a:extLst>
                </a:gridCol>
              </a:tblGrid>
              <a:tr h="586624">
                <a:tc>
                  <a:txBody>
                    <a:bodyPr/>
                    <a:lstStyle/>
                    <a:p>
                      <a:pPr algn="ctr">
                        <a:lnSpc>
                          <a:spcPct val="100000"/>
                        </a:lnSpc>
                        <a:spcAft>
                          <a:spcPts val="0"/>
                        </a:spcAft>
                      </a:pPr>
                      <a:r>
                        <a:rPr lang="en-GB" sz="1600" b="1">
                          <a:latin typeface="Arial" panose="020B0604020202020204" pitchFamily="34" charset="0"/>
                          <a:cs typeface="Arial" panose="020B0604020202020204" pitchFamily="34" charset="0"/>
                        </a:rPr>
                        <a:t>Funding Source</a:t>
                      </a:r>
                      <a:endParaRPr lang="en-IN" sz="1600" b="1">
                        <a:latin typeface="Arial" panose="020B0604020202020204" pitchFamily="34" charset="0"/>
                        <a:cs typeface="Arial" panose="020B0604020202020204" pitchFamily="34" charset="0"/>
                      </a:endParaRPr>
                    </a:p>
                  </a:txBody>
                  <a:tcPr marL="63500" marR="63500" marT="63500" marB="63500"/>
                </a:tc>
                <a:tc>
                  <a:txBody>
                    <a:bodyPr/>
                    <a:lstStyle/>
                    <a:p>
                      <a:pPr algn="ctr">
                        <a:lnSpc>
                          <a:spcPct val="100000"/>
                        </a:lnSpc>
                        <a:spcAft>
                          <a:spcPts val="0"/>
                        </a:spcAft>
                      </a:pPr>
                      <a:r>
                        <a:rPr lang="en-GB" sz="1600" b="1" dirty="0">
                          <a:latin typeface="Arial" panose="020B0604020202020204" pitchFamily="34" charset="0"/>
                          <a:cs typeface="Arial" panose="020B0604020202020204" pitchFamily="34" charset="0"/>
                        </a:rPr>
                        <a:t>Details</a:t>
                      </a:r>
                      <a:endParaRPr lang="en-IN" sz="1600" b="1" dirty="0">
                        <a:latin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2598723346"/>
                  </a:ext>
                </a:extLst>
              </a:tr>
              <a:tr h="586624">
                <a:tc>
                  <a:txBody>
                    <a:bodyPr/>
                    <a:lstStyle/>
                    <a:p>
                      <a:pPr algn="just">
                        <a:lnSpc>
                          <a:spcPct val="100000"/>
                        </a:lnSpc>
                        <a:spcAft>
                          <a:spcPts val="0"/>
                        </a:spcAft>
                      </a:pPr>
                      <a:r>
                        <a:rPr lang="en-GB" sz="1600">
                          <a:latin typeface="Arial" panose="020B0604020202020204" pitchFamily="34" charset="0"/>
                          <a:cs typeface="Arial" panose="020B0604020202020204" pitchFamily="34" charset="0"/>
                        </a:rPr>
                        <a:t>Total Funding Required</a:t>
                      </a:r>
                      <a:endParaRPr lang="en-IN" sz="1600">
                        <a:latin typeface="Arial" panose="020B0604020202020204" pitchFamily="34" charset="0"/>
                        <a:cs typeface="Arial" panose="020B0604020202020204" pitchFamily="34" charset="0"/>
                      </a:endParaRPr>
                    </a:p>
                  </a:txBody>
                  <a:tcPr marL="63500" marR="63500" marT="63500" marB="63500"/>
                </a:tc>
                <a:tc>
                  <a:txBody>
                    <a:bodyPr/>
                    <a:lstStyle/>
                    <a:p>
                      <a:pPr algn="just">
                        <a:lnSpc>
                          <a:spcPct val="100000"/>
                        </a:lnSpc>
                        <a:spcAft>
                          <a:spcPts val="0"/>
                        </a:spcAft>
                      </a:pPr>
                      <a:r>
                        <a:rPr lang="en-GB" sz="1600">
                          <a:latin typeface="Arial" panose="020B0604020202020204" pitchFamily="34" charset="0"/>
                          <a:cs typeface="Arial" panose="020B0604020202020204" pitchFamily="34" charset="0"/>
                        </a:rPr>
                        <a:t>£50,000 seed capital for business establishment.</a:t>
                      </a:r>
                      <a:endParaRPr lang="en-IN" sz="1600">
                        <a:latin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2244535677"/>
                  </a:ext>
                </a:extLst>
              </a:tr>
              <a:tr h="737471">
                <a:tc>
                  <a:txBody>
                    <a:bodyPr/>
                    <a:lstStyle/>
                    <a:p>
                      <a:pPr algn="just">
                        <a:lnSpc>
                          <a:spcPct val="100000"/>
                        </a:lnSpc>
                        <a:spcAft>
                          <a:spcPts val="0"/>
                        </a:spcAft>
                      </a:pPr>
                      <a:r>
                        <a:rPr lang="en-GB" sz="1600">
                          <a:latin typeface="Arial" panose="020B0604020202020204" pitchFamily="34" charset="0"/>
                          <a:cs typeface="Arial" panose="020B0604020202020204" pitchFamily="34" charset="0"/>
                        </a:rPr>
                        <a:t>Angel Investors</a:t>
                      </a:r>
                      <a:endParaRPr lang="en-IN" sz="1600">
                        <a:latin typeface="Arial" panose="020B0604020202020204" pitchFamily="34" charset="0"/>
                        <a:cs typeface="Arial" panose="020B0604020202020204" pitchFamily="34" charset="0"/>
                      </a:endParaRPr>
                    </a:p>
                  </a:txBody>
                  <a:tcPr marL="63500" marR="63500" marT="63500" marB="63500"/>
                </a:tc>
                <a:tc>
                  <a:txBody>
                    <a:bodyPr/>
                    <a:lstStyle/>
                    <a:p>
                      <a:pPr algn="just">
                        <a:lnSpc>
                          <a:spcPct val="100000"/>
                        </a:lnSpc>
                        <a:spcAft>
                          <a:spcPts val="0"/>
                        </a:spcAft>
                      </a:pPr>
                      <a:r>
                        <a:rPr lang="en-GB" sz="1600" dirty="0">
                          <a:latin typeface="Arial" panose="020B0604020202020204" pitchFamily="34" charset="0"/>
                          <a:cs typeface="Arial" panose="020B0604020202020204" pitchFamily="34" charset="0"/>
                        </a:rPr>
                        <a:t>£35,000 from impact-oriented angel investors providing capital, industry expertise, and business networks.</a:t>
                      </a:r>
                      <a:endParaRPr lang="en-IN" sz="1600" dirty="0">
                        <a:latin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3188576475"/>
                  </a:ext>
                </a:extLst>
              </a:tr>
              <a:tr h="737471">
                <a:tc>
                  <a:txBody>
                    <a:bodyPr/>
                    <a:lstStyle/>
                    <a:p>
                      <a:pPr algn="just">
                        <a:lnSpc>
                          <a:spcPct val="100000"/>
                        </a:lnSpc>
                        <a:spcAft>
                          <a:spcPts val="0"/>
                        </a:spcAft>
                      </a:pPr>
                      <a:r>
                        <a:rPr lang="en-GB" sz="1600">
                          <a:latin typeface="Arial" panose="020B0604020202020204" pitchFamily="34" charset="0"/>
                          <a:cs typeface="Arial" panose="020B0604020202020204" pitchFamily="34" charset="0"/>
                        </a:rPr>
                        <a:t>Founder Contribution</a:t>
                      </a:r>
                      <a:endParaRPr lang="en-IN" sz="1600">
                        <a:latin typeface="Arial" panose="020B0604020202020204" pitchFamily="34" charset="0"/>
                        <a:cs typeface="Arial" panose="020B0604020202020204" pitchFamily="34" charset="0"/>
                      </a:endParaRPr>
                    </a:p>
                  </a:txBody>
                  <a:tcPr marL="63500" marR="63500" marT="63500" marB="63500"/>
                </a:tc>
                <a:tc>
                  <a:txBody>
                    <a:bodyPr/>
                    <a:lstStyle/>
                    <a:p>
                      <a:pPr algn="just">
                        <a:lnSpc>
                          <a:spcPct val="100000"/>
                        </a:lnSpc>
                        <a:spcAft>
                          <a:spcPts val="0"/>
                        </a:spcAft>
                      </a:pPr>
                      <a:r>
                        <a:rPr lang="en-GB" sz="1600" dirty="0">
                          <a:latin typeface="Arial" panose="020B0604020202020204" pitchFamily="34" charset="0"/>
                          <a:cs typeface="Arial" panose="020B0604020202020204" pitchFamily="34" charset="0"/>
                        </a:rPr>
                        <a:t>£15,000 invested by the founder, demonstrating commitment and shared financial risk.</a:t>
                      </a:r>
                      <a:endParaRPr lang="en-IN" sz="1600" dirty="0">
                        <a:latin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2091731370"/>
                  </a:ext>
                </a:extLst>
              </a:tr>
              <a:tr h="737471">
                <a:tc>
                  <a:txBody>
                    <a:bodyPr/>
                    <a:lstStyle/>
                    <a:p>
                      <a:pPr algn="just">
                        <a:lnSpc>
                          <a:spcPct val="100000"/>
                        </a:lnSpc>
                        <a:spcAft>
                          <a:spcPts val="0"/>
                        </a:spcAft>
                      </a:pPr>
                      <a:r>
                        <a:rPr lang="en-GB" sz="1600">
                          <a:latin typeface="Arial" panose="020B0604020202020204" pitchFamily="34" charset="0"/>
                          <a:cs typeface="Arial" panose="020B0604020202020204" pitchFamily="34" charset="0"/>
                        </a:rPr>
                        <a:t>Fund Utilisation</a:t>
                      </a:r>
                      <a:endParaRPr lang="en-IN" sz="1600">
                        <a:latin typeface="Arial" panose="020B0604020202020204" pitchFamily="34" charset="0"/>
                        <a:cs typeface="Arial" panose="020B0604020202020204" pitchFamily="34" charset="0"/>
                      </a:endParaRPr>
                    </a:p>
                  </a:txBody>
                  <a:tcPr marL="63500" marR="63500" marT="63500" marB="63500"/>
                </a:tc>
                <a:tc>
                  <a:txBody>
                    <a:bodyPr/>
                    <a:lstStyle/>
                    <a:p>
                      <a:pPr algn="just">
                        <a:lnSpc>
                          <a:spcPct val="100000"/>
                        </a:lnSpc>
                        <a:spcAft>
                          <a:spcPts val="0"/>
                        </a:spcAft>
                      </a:pPr>
                      <a:r>
                        <a:rPr lang="en-GB" sz="1600" dirty="0">
                          <a:latin typeface="Arial" panose="020B0604020202020204" pitchFamily="34" charset="0"/>
                          <a:cs typeface="Arial" panose="020B0604020202020204" pitchFamily="34" charset="0"/>
                        </a:rPr>
                        <a:t>Premises, equipment, staff, marketing, website, inventory, insurance, and contingency reserve.</a:t>
                      </a:r>
                      <a:endParaRPr lang="en-IN" sz="1600" dirty="0">
                        <a:latin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2508103046"/>
                  </a:ext>
                </a:extLst>
              </a:tr>
            </a:tbl>
          </a:graphicData>
        </a:graphic>
      </p:graphicFrame>
      <p:sp>
        <p:nvSpPr>
          <p:cNvPr id="5" name="Rectangle 4"/>
          <p:cNvSpPr/>
          <p:nvPr/>
        </p:nvSpPr>
        <p:spPr>
          <a:xfrm>
            <a:off x="3047999" y="5240566"/>
            <a:ext cx="6096000" cy="461665"/>
          </a:xfrm>
          <a:prstGeom prst="rect">
            <a:avLst/>
          </a:prstGeom>
        </p:spPr>
        <p:txBody>
          <a:bodyPr>
            <a:spAutoFit/>
          </a:bodyPr>
          <a:lstStyle/>
          <a:p>
            <a:pPr algn="ctr">
              <a:spcAft>
                <a:spcPts val="0"/>
              </a:spcAft>
            </a:pPr>
            <a:r>
              <a:rPr lang="en-GB" sz="1200" b="1" dirty="0">
                <a:highlight>
                  <a:srgbClr val="FFFFFF"/>
                </a:highlight>
                <a:latin typeface="Arial" panose="020B0604020202020204" pitchFamily="34" charset="0"/>
                <a:ea typeface="Arial" panose="020B0604020202020204" pitchFamily="34" charset="0"/>
              </a:rPr>
              <a:t>Table 1: Funding Source</a:t>
            </a:r>
            <a:endParaRPr lang="en-IN" sz="1200" dirty="0">
              <a:latin typeface="Arial" panose="020B0604020202020204" pitchFamily="34" charset="0"/>
              <a:ea typeface="Arial" panose="020B0604020202020204" pitchFamily="34" charset="0"/>
            </a:endParaRPr>
          </a:p>
          <a:p>
            <a:pPr algn="ctr">
              <a:spcAft>
                <a:spcPts val="0"/>
              </a:spcAft>
            </a:pPr>
            <a:r>
              <a:rPr lang="en-GB" sz="1200" dirty="0">
                <a:highlight>
                  <a:srgbClr val="FFFFFF"/>
                </a:highlight>
                <a:latin typeface="Arial" panose="020B0604020202020204" pitchFamily="34" charset="0"/>
                <a:ea typeface="Arial" panose="020B0604020202020204" pitchFamily="34" charset="0"/>
              </a:rPr>
              <a:t>(Source: Self-created)</a:t>
            </a:r>
            <a:endParaRPr lang="en-IN" sz="1200" dirty="0">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3175627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32DAF0-BC0E-C79F-9EED-89F0F8A93549}"/>
              </a:ext>
            </a:extLst>
          </p:cNvPr>
          <p:cNvSpPr>
            <a:spLocks noGrp="1"/>
          </p:cNvSpPr>
          <p:nvPr>
            <p:ph type="title"/>
          </p:nvPr>
        </p:nvSpPr>
        <p:spPr>
          <a:xfrm>
            <a:off x="640080" y="325369"/>
            <a:ext cx="4368602" cy="1956841"/>
          </a:xfrm>
        </p:spPr>
        <p:txBody>
          <a:bodyPr anchor="b">
            <a:normAutofit/>
          </a:bodyPr>
          <a:lstStyle/>
          <a:p>
            <a:pPr algn="ctr">
              <a:lnSpc>
                <a:spcPct val="100000"/>
              </a:lnSpc>
            </a:pPr>
            <a:r>
              <a:rPr lang="en-US" sz="3000" b="1" dirty="0">
                <a:latin typeface="Arial"/>
                <a:cs typeface="Arial"/>
              </a:rPr>
              <a:t>Conclusion</a:t>
            </a:r>
            <a:endParaRPr lang="en-US" sz="3000" dirty="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A31200-6087-DD07-26FE-AED1D7339742}"/>
              </a:ext>
            </a:extLst>
          </p:cNvPr>
          <p:cNvSpPr>
            <a:spLocks noGrp="1"/>
          </p:cNvSpPr>
          <p:nvPr>
            <p:ph idx="1"/>
          </p:nvPr>
        </p:nvSpPr>
        <p:spPr>
          <a:xfrm>
            <a:off x="640080" y="2872899"/>
            <a:ext cx="5248102" cy="3320668"/>
          </a:xfrm>
        </p:spPr>
        <p:txBody>
          <a:bodyPr vert="horz" lIns="91440" tIns="45720" rIns="91440" bIns="45720" rtlCol="0">
            <a:normAutofit/>
          </a:bodyPr>
          <a:lstStyle/>
          <a:p>
            <a:pPr algn="just">
              <a:lnSpc>
                <a:spcPct val="100000"/>
              </a:lnSpc>
              <a:buFont typeface="Arial"/>
              <a:buChar char="•"/>
            </a:pPr>
            <a:r>
              <a:rPr lang="en-US" sz="1600" dirty="0" err="1">
                <a:latin typeface="Arial" panose="020B0604020202020204" pitchFamily="34" charset="0"/>
                <a:cs typeface="Arial" panose="020B0604020202020204" pitchFamily="34" charset="0"/>
              </a:rPr>
              <a:t>GreenThread</a:t>
            </a:r>
            <a:r>
              <a:rPr lang="en-US" sz="1600" dirty="0">
                <a:latin typeface="Arial" panose="020B0604020202020204" pitchFamily="34" charset="0"/>
                <a:cs typeface="Arial" panose="020B0604020202020204" pitchFamily="34" charset="0"/>
              </a:rPr>
              <a:t> Collective is a new business model of circular fashion.</a:t>
            </a:r>
          </a:p>
          <a:p>
            <a:pPr algn="just">
              <a:lnSpc>
                <a:spcPct val="100000"/>
              </a:lnSpc>
              <a:buFont typeface="Arial"/>
              <a:buChar char="•"/>
            </a:pPr>
            <a:r>
              <a:rPr lang="en-US" sz="1600" dirty="0">
                <a:latin typeface="Arial" panose="020B0604020202020204" pitchFamily="34" charset="0"/>
                <a:cs typeface="Arial" panose="020B0604020202020204" pitchFamily="34" charset="0"/>
              </a:rPr>
              <a:t>Prudent marketing and positive market environments promote expansion into the future.</a:t>
            </a:r>
          </a:p>
          <a:p>
            <a:pPr algn="just">
              <a:lnSpc>
                <a:spcPct val="100000"/>
              </a:lnSpc>
              <a:buFont typeface="Arial"/>
              <a:buChar char="•"/>
            </a:pPr>
            <a:r>
              <a:rPr lang="en-US" sz="1600" dirty="0">
                <a:latin typeface="Arial" panose="020B0604020202020204" pitchFamily="34" charset="0"/>
                <a:cs typeface="Arial" panose="020B0604020202020204" pitchFamily="34" charset="0"/>
              </a:rPr>
              <a:t>Long-run business sustainability is strengthened through strategic investments and diversification of services.</a:t>
            </a:r>
          </a:p>
          <a:p>
            <a:pPr marL="0" indent="0">
              <a:buNone/>
            </a:pPr>
            <a:endParaRPr lang="en-US" sz="2000" dirty="0"/>
          </a:p>
        </p:txBody>
      </p:sp>
      <p:pic>
        <p:nvPicPr>
          <p:cNvPr id="4" name="Picture 3">
            <a:extLst>
              <a:ext uri="{FF2B5EF4-FFF2-40B4-BE49-F238E27FC236}">
                <a16:creationId xmlns:a16="http://schemas.microsoft.com/office/drawing/2014/main" id="{7A1CE932-873F-6234-2AD2-A28051626452}"/>
              </a:ext>
            </a:extLst>
          </p:cNvPr>
          <p:cNvPicPr>
            <a:picLocks noChangeAspect="1"/>
          </p:cNvPicPr>
          <p:nvPr/>
        </p:nvPicPr>
        <p:blipFill>
          <a:blip r:embed="rId3"/>
          <a:srcRect t="1278" r="-1" b="1765"/>
          <a:stretch>
            <a:fillRect/>
          </a:stretch>
        </p:blipFill>
        <p:spPr>
          <a:xfrm>
            <a:off x="6324894" y="720435"/>
            <a:ext cx="5427346" cy="4762005"/>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FA0C5642-C302-3469-BDAD-9DB6AD491929}"/>
              </a:ext>
            </a:extLst>
          </p:cNvPr>
          <p:cNvSpPr txBox="1"/>
          <p:nvPr/>
        </p:nvSpPr>
        <p:spPr>
          <a:xfrm>
            <a:off x="7190508" y="5961743"/>
            <a:ext cx="487680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b="1" i="0" u="none" strike="noStrike" dirty="0">
                <a:solidFill>
                  <a:srgbClr val="000000"/>
                </a:solidFill>
                <a:latin typeface="Arial"/>
                <a:ea typeface="Arial"/>
                <a:cs typeface="Arial"/>
              </a:rPr>
              <a:t>Figure 8: Circular fashion model</a:t>
            </a:r>
          </a:p>
          <a:p>
            <a:pPr algn="ctr"/>
            <a:r>
              <a:rPr lang="en-US" sz="1200" b="0" i="0" u="none" strike="noStrike" dirty="0">
                <a:solidFill>
                  <a:srgbClr val="000000"/>
                </a:solidFill>
                <a:latin typeface="Arial"/>
                <a:ea typeface="Arial"/>
                <a:cs typeface="Arial"/>
              </a:rPr>
              <a:t>(Source: </a:t>
            </a:r>
            <a:r>
              <a:rPr lang="en-US" sz="1200" b="0" i="0" u="none" strike="noStrike" dirty="0" err="1">
                <a:solidFill>
                  <a:srgbClr val="000000"/>
                </a:solidFill>
                <a:latin typeface="Arial"/>
                <a:ea typeface="Arial"/>
                <a:cs typeface="Arial"/>
              </a:rPr>
              <a:t>Maity</a:t>
            </a:r>
            <a:r>
              <a:rPr lang="en-US" sz="1200" b="0" i="1" u="none" strike="noStrike" dirty="0">
                <a:solidFill>
                  <a:srgbClr val="000000"/>
                </a:solidFill>
                <a:latin typeface="Arial"/>
                <a:ea typeface="Arial"/>
                <a:cs typeface="Arial"/>
              </a:rPr>
              <a:t> et al., </a:t>
            </a:r>
            <a:r>
              <a:rPr lang="en-US" sz="1200" b="0" i="0" u="none" strike="noStrike" dirty="0">
                <a:solidFill>
                  <a:srgbClr val="000000"/>
                </a:solidFill>
                <a:latin typeface="Arial"/>
                <a:ea typeface="Arial"/>
                <a:cs typeface="Arial"/>
              </a:rPr>
              <a:t>2020)</a:t>
            </a:r>
          </a:p>
        </p:txBody>
      </p:sp>
    </p:spTree>
    <p:extLst>
      <p:ext uri="{BB962C8B-B14F-4D97-AF65-F5344CB8AC3E}">
        <p14:creationId xmlns:p14="http://schemas.microsoft.com/office/powerpoint/2010/main" val="10685309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7B397-56E0-CC8C-10E6-36E0CB929D2B}"/>
              </a:ext>
            </a:extLst>
          </p:cNvPr>
          <p:cNvSpPr>
            <a:spLocks noGrp="1"/>
          </p:cNvSpPr>
          <p:nvPr>
            <p:ph type="title"/>
          </p:nvPr>
        </p:nvSpPr>
        <p:spPr>
          <a:xfrm>
            <a:off x="838199" y="198871"/>
            <a:ext cx="10515600" cy="923348"/>
          </a:xfrm>
        </p:spPr>
        <p:txBody>
          <a:bodyPr/>
          <a:lstStyle/>
          <a:p>
            <a:pPr algn="ctr"/>
            <a:r>
              <a:rPr lang="en-US" sz="1400" b="1" dirty="0">
                <a:latin typeface="Arial"/>
                <a:cs typeface="Arial"/>
              </a:rPr>
              <a:t> </a:t>
            </a:r>
            <a:r>
              <a:rPr lang="en-US" sz="3000" b="1" dirty="0">
                <a:latin typeface="Arial"/>
                <a:cs typeface="Arial"/>
              </a:rPr>
              <a:t>References</a:t>
            </a:r>
            <a:endParaRPr lang="en-US" sz="3000" dirty="0"/>
          </a:p>
        </p:txBody>
      </p:sp>
      <p:sp>
        <p:nvSpPr>
          <p:cNvPr id="3" name="Content Placeholder 2">
            <a:extLst>
              <a:ext uri="{FF2B5EF4-FFF2-40B4-BE49-F238E27FC236}">
                <a16:creationId xmlns:a16="http://schemas.microsoft.com/office/drawing/2014/main" id="{F2D36CFC-1E69-B6F0-806A-C89354531053}"/>
              </a:ext>
            </a:extLst>
          </p:cNvPr>
          <p:cNvSpPr>
            <a:spLocks noGrp="1"/>
          </p:cNvSpPr>
          <p:nvPr>
            <p:ph idx="1"/>
          </p:nvPr>
        </p:nvSpPr>
        <p:spPr>
          <a:xfrm>
            <a:off x="277091" y="1288474"/>
            <a:ext cx="11443853" cy="5333999"/>
          </a:xfrm>
        </p:spPr>
        <p:txBody>
          <a:bodyPr vert="horz" lIns="91440" tIns="45720" rIns="91440" bIns="45720" rtlCol="0" anchor="t">
            <a:noAutofit/>
          </a:bodyPr>
          <a:lstStyle/>
          <a:p>
            <a:pPr algn="just">
              <a:lnSpc>
                <a:spcPct val="100000"/>
              </a:lnSpc>
            </a:pPr>
            <a:r>
              <a:rPr lang="en-GB" sz="1600" dirty="0" err="1">
                <a:latin typeface="Arial" panose="020B0604020202020204" pitchFamily="34" charset="0"/>
                <a:cs typeface="Arial" panose="020B0604020202020204" pitchFamily="34" charset="0"/>
              </a:rPr>
              <a:t>Alkhofaily</a:t>
            </a:r>
            <a:r>
              <a:rPr lang="en-GB" sz="1600" dirty="0">
                <a:latin typeface="Arial" panose="020B0604020202020204" pitchFamily="34" charset="0"/>
                <a:cs typeface="Arial" panose="020B0604020202020204" pitchFamily="34" charset="0"/>
              </a:rPr>
              <a:t>, F. and </a:t>
            </a:r>
            <a:r>
              <a:rPr lang="en-GB" sz="1600" dirty="0" err="1">
                <a:latin typeface="Arial" panose="020B0604020202020204" pitchFamily="34" charset="0"/>
                <a:cs typeface="Arial" panose="020B0604020202020204" pitchFamily="34" charset="0"/>
              </a:rPr>
              <a:t>Noureldin</a:t>
            </a:r>
            <a:r>
              <a:rPr lang="en-GB" sz="1600" dirty="0">
                <a:latin typeface="Arial" panose="020B0604020202020204" pitchFamily="34" charset="0"/>
                <a:cs typeface="Arial" panose="020B0604020202020204" pitchFamily="34" charset="0"/>
              </a:rPr>
              <a:t>, A., (2026). Digital Sustainable Marketing and Green Consumer Choices in Saudi Arabia: A Dual-Path Mediation Model of Green Perceived Value and Green Scepticism. </a:t>
            </a:r>
            <a:r>
              <a:rPr lang="en-GB" sz="1600" i="1" dirty="0">
                <a:latin typeface="Arial" panose="020B0604020202020204" pitchFamily="34" charset="0"/>
                <a:cs typeface="Arial" panose="020B0604020202020204" pitchFamily="34" charset="0"/>
              </a:rPr>
              <a:t>Sustainability</a:t>
            </a:r>
            <a:r>
              <a:rPr lang="en-GB" sz="1600" dirty="0">
                <a:latin typeface="Arial" panose="020B0604020202020204" pitchFamily="34" charset="0"/>
                <a:cs typeface="Arial" panose="020B0604020202020204" pitchFamily="34" charset="0"/>
              </a:rPr>
              <a:t>, 18(3), p.1269.</a:t>
            </a:r>
            <a:endParaRPr lang="en-IN" sz="1600" dirty="0">
              <a:latin typeface="Arial" panose="020B0604020202020204" pitchFamily="34" charset="0"/>
              <a:cs typeface="Arial" panose="020B0604020202020204" pitchFamily="34" charset="0"/>
            </a:endParaRPr>
          </a:p>
          <a:p>
            <a:pPr algn="just">
              <a:lnSpc>
                <a:spcPct val="100000"/>
              </a:lnSpc>
            </a:pPr>
            <a:r>
              <a:rPr lang="en-GB" sz="1600" dirty="0">
                <a:latin typeface="Arial" panose="020B0604020202020204" pitchFamily="34" charset="0"/>
                <a:cs typeface="Arial" panose="020B0604020202020204" pitchFamily="34" charset="0"/>
              </a:rPr>
              <a:t>BBC, (2026). </a:t>
            </a:r>
            <a:r>
              <a:rPr lang="en-GB" sz="1600" i="1" dirty="0">
                <a:latin typeface="Arial" panose="020B0604020202020204" pitchFamily="34" charset="0"/>
                <a:cs typeface="Arial" panose="020B0604020202020204" pitchFamily="34" charset="0"/>
              </a:rPr>
              <a:t>'Complicated' packaging tax criticised by firms</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2"/>
              </a:rPr>
              <a:t>https://www.bbc.com/news/articles/cy5q4p7n1kzo</a:t>
            </a:r>
            <a:r>
              <a:rPr lang="en-GB" sz="1600" dirty="0">
                <a:latin typeface="Arial" panose="020B0604020202020204" pitchFamily="34" charset="0"/>
                <a:cs typeface="Arial" panose="020B0604020202020204" pitchFamily="34" charset="0"/>
              </a:rPr>
              <a:t> (Accessed on: 15th July, 2026)</a:t>
            </a:r>
            <a:endParaRPr lang="en-IN" sz="1600" dirty="0">
              <a:latin typeface="Arial" panose="020B0604020202020204" pitchFamily="34" charset="0"/>
              <a:cs typeface="Arial" panose="020B0604020202020204" pitchFamily="34" charset="0"/>
            </a:endParaRPr>
          </a:p>
          <a:p>
            <a:pPr algn="just">
              <a:lnSpc>
                <a:spcPct val="100000"/>
              </a:lnSpc>
            </a:pPr>
            <a:r>
              <a:rPr lang="en-GB" sz="1600" dirty="0">
                <a:latin typeface="Arial" panose="020B0604020202020204" pitchFamily="34" charset="0"/>
                <a:cs typeface="Arial" panose="020B0604020202020204" pitchFamily="34" charset="0"/>
              </a:rPr>
              <a:t>BBC, (2026). </a:t>
            </a:r>
            <a:r>
              <a:rPr lang="en-GB" sz="1600" i="1" dirty="0">
                <a:latin typeface="Arial" panose="020B0604020202020204" pitchFamily="34" charset="0"/>
                <a:cs typeface="Arial" panose="020B0604020202020204" pitchFamily="34" charset="0"/>
              </a:rPr>
              <a:t>The fashion revolution: From trends to sustainability</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3"/>
              </a:rPr>
              <a:t>https://www.bbc.co.uk/bitesize/articles/zwbqs82</a:t>
            </a:r>
            <a:r>
              <a:rPr lang="en-GB" sz="1600" dirty="0">
                <a:latin typeface="Arial" panose="020B0604020202020204" pitchFamily="34" charset="0"/>
                <a:cs typeface="Arial" panose="020B0604020202020204" pitchFamily="34" charset="0"/>
              </a:rPr>
              <a:t> (Accessed on: 15th July, 2026)</a:t>
            </a:r>
            <a:endParaRPr lang="en-IN" sz="1600" dirty="0">
              <a:latin typeface="Arial" panose="020B0604020202020204" pitchFamily="34" charset="0"/>
              <a:cs typeface="Arial" panose="020B0604020202020204" pitchFamily="34" charset="0"/>
            </a:endParaRPr>
          </a:p>
          <a:p>
            <a:pPr algn="just">
              <a:lnSpc>
                <a:spcPct val="100000"/>
              </a:lnSpc>
            </a:pPr>
            <a:r>
              <a:rPr lang="en-GB" sz="1600" dirty="0" err="1">
                <a:latin typeface="Arial" panose="020B0604020202020204" pitchFamily="34" charset="0"/>
                <a:cs typeface="Arial" panose="020B0604020202020204" pitchFamily="34" charset="0"/>
              </a:rPr>
              <a:t>Charnley</a:t>
            </a:r>
            <a:r>
              <a:rPr lang="en-GB" sz="1600" dirty="0">
                <a:latin typeface="Arial" panose="020B0604020202020204" pitchFamily="34" charset="0"/>
                <a:cs typeface="Arial" panose="020B0604020202020204" pitchFamily="34" charset="0"/>
              </a:rPr>
              <a:t>, F., Knecht, F., </a:t>
            </a:r>
            <a:r>
              <a:rPr lang="en-GB" sz="1600" dirty="0" err="1">
                <a:latin typeface="Arial" panose="020B0604020202020204" pitchFamily="34" charset="0"/>
                <a:cs typeface="Arial" panose="020B0604020202020204" pitchFamily="34" charset="0"/>
              </a:rPr>
              <a:t>Muenkel</a:t>
            </a:r>
            <a:r>
              <a:rPr lang="en-GB" sz="1600" dirty="0">
                <a:latin typeface="Arial" panose="020B0604020202020204" pitchFamily="34" charset="0"/>
                <a:cs typeface="Arial" panose="020B0604020202020204" pitchFamily="34" charset="0"/>
              </a:rPr>
              <a:t>, H., </a:t>
            </a:r>
            <a:r>
              <a:rPr lang="en-GB" sz="1600" dirty="0" err="1">
                <a:latin typeface="Arial" panose="020B0604020202020204" pitchFamily="34" charset="0"/>
                <a:cs typeface="Arial" panose="020B0604020202020204" pitchFamily="34" charset="0"/>
              </a:rPr>
              <a:t>Pletosu</a:t>
            </a:r>
            <a:r>
              <a:rPr lang="en-GB" sz="1600" dirty="0">
                <a:latin typeface="Arial" panose="020B0604020202020204" pitchFamily="34" charset="0"/>
                <a:cs typeface="Arial" panose="020B0604020202020204" pitchFamily="34" charset="0"/>
              </a:rPr>
              <a:t>, D., Rickard, V., </a:t>
            </a:r>
            <a:r>
              <a:rPr lang="en-GB" sz="1600" dirty="0" err="1">
                <a:latin typeface="Arial" panose="020B0604020202020204" pitchFamily="34" charset="0"/>
                <a:cs typeface="Arial" panose="020B0604020202020204" pitchFamily="34" charset="0"/>
              </a:rPr>
              <a:t>Sambonet</a:t>
            </a:r>
            <a:r>
              <a:rPr lang="en-GB" sz="1600" dirty="0">
                <a:latin typeface="Arial" panose="020B0604020202020204" pitchFamily="34" charset="0"/>
                <a:cs typeface="Arial" panose="020B0604020202020204" pitchFamily="34" charset="0"/>
              </a:rPr>
              <a:t>, C., Schneider, M. and Zhang, C., (2022). Can digital technologies increase consumer acceptance of circular business models? The case of second hand fashion. </a:t>
            </a:r>
            <a:r>
              <a:rPr lang="en-GB" sz="1600" i="1" dirty="0">
                <a:latin typeface="Arial" panose="020B0604020202020204" pitchFamily="34" charset="0"/>
                <a:cs typeface="Arial" panose="020B0604020202020204" pitchFamily="34" charset="0"/>
              </a:rPr>
              <a:t>Sustainability, </a:t>
            </a:r>
            <a:r>
              <a:rPr lang="en-GB" sz="1600" dirty="0">
                <a:latin typeface="Arial" panose="020B0604020202020204" pitchFamily="34" charset="0"/>
                <a:cs typeface="Arial" panose="020B0604020202020204" pitchFamily="34" charset="0"/>
              </a:rPr>
              <a:t>14(8), p.4589.</a:t>
            </a:r>
            <a:endParaRPr lang="en-IN" sz="1600" dirty="0">
              <a:latin typeface="Arial" panose="020B0604020202020204" pitchFamily="34" charset="0"/>
              <a:cs typeface="Arial" panose="020B0604020202020204" pitchFamily="34" charset="0"/>
            </a:endParaRPr>
          </a:p>
          <a:p>
            <a:pPr algn="just">
              <a:lnSpc>
                <a:spcPct val="100000"/>
              </a:lnSpc>
            </a:pPr>
            <a:r>
              <a:rPr lang="en-GB" sz="1600" dirty="0">
                <a:latin typeface="Arial" panose="020B0604020202020204" pitchFamily="34" charset="0"/>
                <a:cs typeface="Arial" panose="020B0604020202020204" pitchFamily="34" charset="0"/>
              </a:rPr>
              <a:t>Chen, H.C., Lin, T.C. and Chen, Y.H., (2025). The impact of social capital and community empowerment on regional revitalization practices: A case study on the practice of university social responsibility programs in </a:t>
            </a:r>
            <a:r>
              <a:rPr lang="en-GB" sz="1600" dirty="0" err="1">
                <a:latin typeface="Arial" panose="020B0604020202020204" pitchFamily="34" charset="0"/>
                <a:cs typeface="Arial" panose="020B0604020202020204" pitchFamily="34" charset="0"/>
              </a:rPr>
              <a:t>Wanli</a:t>
            </a:r>
            <a:r>
              <a:rPr lang="en-GB" sz="1600" dirty="0">
                <a:latin typeface="Arial" panose="020B0604020202020204" pitchFamily="34" charset="0"/>
                <a:cs typeface="Arial" panose="020B0604020202020204" pitchFamily="34" charset="0"/>
              </a:rPr>
              <a:t> and </a:t>
            </a:r>
            <a:r>
              <a:rPr lang="en-GB" sz="1600" dirty="0" err="1">
                <a:latin typeface="Arial" panose="020B0604020202020204" pitchFamily="34" charset="0"/>
                <a:cs typeface="Arial" panose="020B0604020202020204" pitchFamily="34" charset="0"/>
              </a:rPr>
              <a:t>Jinshan</a:t>
            </a:r>
            <a:r>
              <a:rPr lang="en-GB" sz="1600" dirty="0">
                <a:latin typeface="Arial" panose="020B0604020202020204" pitchFamily="34" charset="0"/>
                <a:cs typeface="Arial" panose="020B0604020202020204" pitchFamily="34" charset="0"/>
              </a:rPr>
              <a:t> Districts. </a:t>
            </a:r>
            <a:r>
              <a:rPr lang="en-GB" sz="1600" i="1" dirty="0">
                <a:latin typeface="Arial" panose="020B0604020202020204" pitchFamily="34" charset="0"/>
                <a:cs typeface="Arial" panose="020B0604020202020204" pitchFamily="34" charset="0"/>
              </a:rPr>
              <a:t>Sustainability</a:t>
            </a:r>
            <a:r>
              <a:rPr lang="en-GB" sz="1600" dirty="0">
                <a:latin typeface="Arial" panose="020B0604020202020204" pitchFamily="34" charset="0"/>
                <a:cs typeface="Arial" panose="020B0604020202020204" pitchFamily="34" charset="0"/>
              </a:rPr>
              <a:t>, 17(10), p.4653.</a:t>
            </a:r>
            <a:endParaRPr lang="en-IN" sz="1600" dirty="0">
              <a:latin typeface="Arial" panose="020B0604020202020204" pitchFamily="34" charset="0"/>
              <a:cs typeface="Arial" panose="020B0604020202020204" pitchFamily="34" charset="0"/>
            </a:endParaRPr>
          </a:p>
          <a:p>
            <a:pPr algn="just">
              <a:lnSpc>
                <a:spcPct val="100000"/>
              </a:lnSpc>
            </a:pPr>
            <a:r>
              <a:rPr lang="en-GB" sz="1600" dirty="0">
                <a:latin typeface="Arial" panose="020B0604020202020204" pitchFamily="34" charset="0"/>
                <a:cs typeface="Arial" panose="020B0604020202020204" pitchFamily="34" charset="0"/>
              </a:rPr>
              <a:t>Dissanayake, D.G.K. and Weerasinghe, D., (2022). Towards circular economy in fashion: Review of strategies, barriers and enablers. Circular Economy and </a:t>
            </a:r>
            <a:r>
              <a:rPr lang="en-GB" sz="1600" i="1" dirty="0">
                <a:latin typeface="Arial" panose="020B0604020202020204" pitchFamily="34" charset="0"/>
                <a:cs typeface="Arial" panose="020B0604020202020204" pitchFamily="34" charset="0"/>
              </a:rPr>
              <a:t>Sustainability, </a:t>
            </a:r>
            <a:r>
              <a:rPr lang="en-GB" sz="1600" dirty="0">
                <a:latin typeface="Arial" panose="020B0604020202020204" pitchFamily="34" charset="0"/>
                <a:cs typeface="Arial" panose="020B0604020202020204" pitchFamily="34" charset="0"/>
              </a:rPr>
              <a:t>2(1), pp.25-45.</a:t>
            </a:r>
            <a:endParaRPr lang="en-IN" sz="1600" dirty="0">
              <a:latin typeface="Arial" panose="020B0604020202020204" pitchFamily="34" charset="0"/>
              <a:cs typeface="Arial" panose="020B0604020202020204" pitchFamily="34" charset="0"/>
            </a:endParaRPr>
          </a:p>
          <a:p>
            <a:pPr algn="just">
              <a:lnSpc>
                <a:spcPct val="100000"/>
              </a:lnSpc>
            </a:pPr>
            <a:r>
              <a:rPr lang="en-GB" sz="1600" dirty="0">
                <a:latin typeface="Arial" panose="020B0604020202020204" pitchFamily="34" charset="0"/>
                <a:cs typeface="Arial" panose="020B0604020202020204" pitchFamily="34" charset="0"/>
              </a:rPr>
              <a:t>Forbes, (2026). </a:t>
            </a:r>
            <a:r>
              <a:rPr lang="en-GB" sz="1600" i="1" dirty="0">
                <a:latin typeface="Arial" panose="020B0604020202020204" pitchFamily="34" charset="0"/>
                <a:cs typeface="Arial" panose="020B0604020202020204" pitchFamily="34" charset="0"/>
              </a:rPr>
              <a:t>Gen Z Cares About Sustainability: Make Your Brand Actions Tangible</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4"/>
              </a:rPr>
              <a:t>https://www.forbes.com/sites/jefffromm/2025/01/21/gen-z-cares-about-sustainability-make-your-brand-actions-tangible/</a:t>
            </a:r>
            <a:r>
              <a:rPr lang="en-GB" sz="1600" dirty="0">
                <a:latin typeface="Arial" panose="020B0604020202020204" pitchFamily="34" charset="0"/>
                <a:cs typeface="Arial" panose="020B0604020202020204" pitchFamily="34" charset="0"/>
              </a:rPr>
              <a:t>  (Accessed on: 15th July, 2026)</a:t>
            </a: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70501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9598"/>
            <a:ext cx="10515600" cy="798657"/>
          </a:xfrm>
        </p:spPr>
        <p:txBody>
          <a:bodyPr>
            <a:normAutofit/>
          </a:bodyPr>
          <a:lstStyle/>
          <a:p>
            <a:pPr algn="ctr"/>
            <a:r>
              <a:rPr lang="en-US" sz="3000" b="1" dirty="0">
                <a:latin typeface="Arial"/>
                <a:cs typeface="Arial"/>
              </a:rPr>
              <a:t>References</a:t>
            </a:r>
            <a:endParaRPr lang="en-GB" sz="3000" dirty="0"/>
          </a:p>
        </p:txBody>
      </p:sp>
      <p:sp>
        <p:nvSpPr>
          <p:cNvPr id="3" name="Content Placeholder 2"/>
          <p:cNvSpPr>
            <a:spLocks noGrp="1"/>
          </p:cNvSpPr>
          <p:nvPr>
            <p:ph idx="1"/>
          </p:nvPr>
        </p:nvSpPr>
        <p:spPr>
          <a:xfrm>
            <a:off x="152400" y="928256"/>
            <a:ext cx="11859491" cy="5777344"/>
          </a:xfrm>
        </p:spPr>
        <p:txBody>
          <a:bodyPr>
            <a:normAutofit fontScale="25000" lnSpcReduction="20000"/>
          </a:bodyPr>
          <a:lstStyle/>
          <a:p>
            <a:pPr algn="just">
              <a:lnSpc>
                <a:spcPct val="120000"/>
              </a:lnSpc>
            </a:pPr>
            <a:r>
              <a:rPr lang="en-GB" sz="6400" dirty="0" err="1">
                <a:latin typeface="Arial" panose="020B0604020202020204" pitchFamily="34" charset="0"/>
                <a:cs typeface="Arial" panose="020B0604020202020204" pitchFamily="34" charset="0"/>
              </a:rPr>
              <a:t>Gordan</a:t>
            </a:r>
            <a:r>
              <a:rPr lang="en-GB" sz="6400" dirty="0">
                <a:latin typeface="Arial" panose="020B0604020202020204" pitchFamily="34" charset="0"/>
                <a:cs typeface="Arial" panose="020B0604020202020204" pitchFamily="34" charset="0"/>
              </a:rPr>
              <a:t>, B.S., (2010). The impact of brand equity drivers on consumer-based brand resonance in multiple product categories. </a:t>
            </a:r>
            <a:r>
              <a:rPr lang="en-GB" sz="6400" i="1" dirty="0">
                <a:latin typeface="Arial" panose="020B0604020202020204" pitchFamily="34" charset="0"/>
                <a:cs typeface="Arial" panose="020B0604020202020204" pitchFamily="34" charset="0"/>
              </a:rPr>
              <a:t>Electronic Theses, Treatises and Dissertations</a:t>
            </a:r>
            <a:r>
              <a:rPr lang="en-GB" sz="6400" dirty="0">
                <a:latin typeface="Arial" panose="020B0604020202020204" pitchFamily="34" charset="0"/>
                <a:cs typeface="Arial" panose="020B0604020202020204" pitchFamily="34" charset="0"/>
              </a:rPr>
              <a:t>. Paper, 4121.</a:t>
            </a:r>
          </a:p>
          <a:p>
            <a:pPr algn="just">
              <a:lnSpc>
                <a:spcPct val="120000"/>
              </a:lnSpc>
            </a:pPr>
            <a:r>
              <a:rPr lang="en-GB" sz="6400" dirty="0">
                <a:latin typeface="Arial" panose="020B0604020202020204" pitchFamily="34" charset="0"/>
                <a:cs typeface="Arial" panose="020B0604020202020204" pitchFamily="34" charset="0"/>
              </a:rPr>
              <a:t>gov.uk, (2026).</a:t>
            </a:r>
            <a:r>
              <a:rPr lang="en-GB" sz="6400" i="1" dirty="0">
                <a:latin typeface="Arial" panose="020B0604020202020204" pitchFamily="34" charset="0"/>
                <a:cs typeface="Arial" panose="020B0604020202020204" pitchFamily="34" charset="0"/>
              </a:rPr>
              <a:t> Circularity guidance for mayoral strategic authorities</a:t>
            </a:r>
            <a:r>
              <a:rPr lang="en-GB" sz="6400" dirty="0">
                <a:latin typeface="Arial" panose="020B0604020202020204" pitchFamily="34" charset="0"/>
                <a:cs typeface="Arial" panose="020B0604020202020204" pitchFamily="34" charset="0"/>
              </a:rPr>
              <a:t>. Available at: </a:t>
            </a:r>
            <a:r>
              <a:rPr lang="en-GB" sz="6400" u="sng" dirty="0">
                <a:latin typeface="Arial" panose="020B0604020202020204" pitchFamily="34" charset="0"/>
                <a:cs typeface="Arial" panose="020B0604020202020204" pitchFamily="34" charset="0"/>
                <a:hlinkClick r:id="rId2"/>
              </a:rPr>
              <a:t>https://www.gov.uk/government/publications/circular-economy-guidance-for-mayoral-strategic-authorities/circularity-guidance-for-mayoral-strategic-authorities</a:t>
            </a:r>
            <a:r>
              <a:rPr lang="en-GB" sz="6400" dirty="0">
                <a:latin typeface="Arial" panose="020B0604020202020204" pitchFamily="34" charset="0"/>
                <a:cs typeface="Arial" panose="020B0604020202020204" pitchFamily="34" charset="0"/>
              </a:rPr>
              <a:t> (Accessed on: 15th July, 2026)</a:t>
            </a:r>
            <a:endParaRPr lang="en-IN" sz="6400" dirty="0">
              <a:latin typeface="Arial" panose="020B0604020202020204" pitchFamily="34" charset="0"/>
              <a:cs typeface="Arial" panose="020B0604020202020204" pitchFamily="34" charset="0"/>
            </a:endParaRPr>
          </a:p>
          <a:p>
            <a:pPr algn="just">
              <a:lnSpc>
                <a:spcPct val="120000"/>
              </a:lnSpc>
            </a:pPr>
            <a:r>
              <a:rPr lang="en-GB" sz="6400" dirty="0" err="1">
                <a:latin typeface="Arial" panose="020B0604020202020204" pitchFamily="34" charset="0"/>
                <a:cs typeface="Arial" panose="020B0604020202020204" pitchFamily="34" charset="0"/>
              </a:rPr>
              <a:t>Gupt</a:t>
            </a:r>
            <a:r>
              <a:rPr lang="en-GB" sz="6400" dirty="0">
                <a:latin typeface="Arial" panose="020B0604020202020204" pitchFamily="34" charset="0"/>
                <a:cs typeface="Arial" panose="020B0604020202020204" pitchFamily="34" charset="0"/>
              </a:rPr>
              <a:t>, Y. and Sahay, S., (2015). Review of extended producer responsibility: A case study approach. </a:t>
            </a:r>
            <a:r>
              <a:rPr lang="en-GB" sz="6400" i="1" dirty="0">
                <a:latin typeface="Arial" panose="020B0604020202020204" pitchFamily="34" charset="0"/>
                <a:cs typeface="Arial" panose="020B0604020202020204" pitchFamily="34" charset="0"/>
              </a:rPr>
              <a:t>Waste Management &amp; Research,</a:t>
            </a:r>
            <a:r>
              <a:rPr lang="en-GB" sz="6400" dirty="0">
                <a:latin typeface="Arial" panose="020B0604020202020204" pitchFamily="34" charset="0"/>
                <a:cs typeface="Arial" panose="020B0604020202020204" pitchFamily="34" charset="0"/>
              </a:rPr>
              <a:t> 33(7), pp.595-611.</a:t>
            </a:r>
            <a:endParaRPr lang="en-IN" sz="6400" dirty="0">
              <a:latin typeface="Arial" panose="020B0604020202020204" pitchFamily="34" charset="0"/>
              <a:cs typeface="Arial" panose="020B0604020202020204" pitchFamily="34" charset="0"/>
            </a:endParaRPr>
          </a:p>
          <a:p>
            <a:pPr algn="just">
              <a:lnSpc>
                <a:spcPct val="120000"/>
              </a:lnSpc>
            </a:pPr>
            <a:r>
              <a:rPr lang="en-IN" sz="6400" dirty="0" err="1">
                <a:latin typeface="Arial" panose="020B0604020202020204" pitchFamily="34" charset="0"/>
                <a:cs typeface="Arial" panose="020B0604020202020204" pitchFamily="34" charset="0"/>
              </a:rPr>
              <a:t>Maity</a:t>
            </a:r>
            <a:r>
              <a:rPr lang="en-IN" sz="6400" dirty="0">
                <a:latin typeface="Arial" panose="020B0604020202020204" pitchFamily="34" charset="0"/>
                <a:cs typeface="Arial" panose="020B0604020202020204" pitchFamily="34" charset="0"/>
              </a:rPr>
              <a:t>, S., </a:t>
            </a:r>
            <a:r>
              <a:rPr lang="en-IN" sz="6400" dirty="0" err="1">
                <a:latin typeface="Arial" panose="020B0604020202020204" pitchFamily="34" charset="0"/>
                <a:cs typeface="Arial" panose="020B0604020202020204" pitchFamily="34" charset="0"/>
              </a:rPr>
              <a:t>Singha</a:t>
            </a:r>
            <a:r>
              <a:rPr lang="en-IN" sz="6400" dirty="0">
                <a:latin typeface="Arial" panose="020B0604020202020204" pitchFamily="34" charset="0"/>
                <a:cs typeface="Arial" panose="020B0604020202020204" pitchFamily="34" charset="0"/>
              </a:rPr>
              <a:t>, K., </a:t>
            </a:r>
            <a:r>
              <a:rPr lang="en-IN" sz="6400" dirty="0" err="1">
                <a:latin typeface="Arial" panose="020B0604020202020204" pitchFamily="34" charset="0"/>
                <a:cs typeface="Arial" panose="020B0604020202020204" pitchFamily="34" charset="0"/>
              </a:rPr>
              <a:t>Pandit</a:t>
            </a:r>
            <a:r>
              <a:rPr lang="en-IN" sz="6400" dirty="0">
                <a:latin typeface="Arial" panose="020B0604020202020204" pitchFamily="34" charset="0"/>
                <a:cs typeface="Arial" panose="020B0604020202020204" pitchFamily="34" charset="0"/>
              </a:rPr>
              <a:t>, P. and Ray, A., (2020). Circular economy in fashion and textile from waste.</a:t>
            </a:r>
            <a:r>
              <a:rPr lang="en-IN" sz="6400" i="1" dirty="0">
                <a:latin typeface="Arial" panose="020B0604020202020204" pitchFamily="34" charset="0"/>
                <a:cs typeface="Arial" panose="020B0604020202020204" pitchFamily="34" charset="0"/>
              </a:rPr>
              <a:t> Recycling from waste in fashion and textiles: a sustainable and circular economic approach,</a:t>
            </a:r>
            <a:r>
              <a:rPr lang="en-IN" sz="6400" dirty="0">
                <a:latin typeface="Arial" panose="020B0604020202020204" pitchFamily="34" charset="0"/>
                <a:cs typeface="Arial" panose="020B0604020202020204" pitchFamily="34" charset="0"/>
              </a:rPr>
              <a:t> pp.235-251.</a:t>
            </a:r>
          </a:p>
          <a:p>
            <a:pPr algn="just">
              <a:lnSpc>
                <a:spcPct val="120000"/>
              </a:lnSpc>
            </a:pPr>
            <a:r>
              <a:rPr lang="en-GB" sz="6400" dirty="0" err="1">
                <a:latin typeface="Arial" panose="020B0604020202020204" pitchFamily="34" charset="0"/>
                <a:cs typeface="Arial" panose="020B0604020202020204" pitchFamily="34" charset="0"/>
              </a:rPr>
              <a:t>Öndoğan</a:t>
            </a:r>
            <a:r>
              <a:rPr lang="en-GB" sz="6400" dirty="0">
                <a:latin typeface="Arial" panose="020B0604020202020204" pitchFamily="34" charset="0"/>
                <a:cs typeface="Arial" panose="020B0604020202020204" pitchFamily="34" charset="0"/>
              </a:rPr>
              <a:t>, E.N., </a:t>
            </a:r>
            <a:r>
              <a:rPr lang="en-GB" sz="6400" dirty="0" err="1">
                <a:latin typeface="Arial" panose="020B0604020202020204" pitchFamily="34" charset="0"/>
                <a:cs typeface="Arial" panose="020B0604020202020204" pitchFamily="34" charset="0"/>
              </a:rPr>
              <a:t>Öndoğan</a:t>
            </a:r>
            <a:r>
              <a:rPr lang="en-GB" sz="6400" dirty="0">
                <a:latin typeface="Arial" panose="020B0604020202020204" pitchFamily="34" charset="0"/>
                <a:cs typeface="Arial" panose="020B0604020202020204" pitchFamily="34" charset="0"/>
              </a:rPr>
              <a:t>, Z. and </a:t>
            </a:r>
            <a:r>
              <a:rPr lang="en-GB" sz="6400" dirty="0" err="1">
                <a:latin typeface="Arial" panose="020B0604020202020204" pitchFamily="34" charset="0"/>
                <a:cs typeface="Arial" panose="020B0604020202020204" pitchFamily="34" charset="0"/>
              </a:rPr>
              <a:t>Topuzoğlu</a:t>
            </a:r>
            <a:r>
              <a:rPr lang="en-GB" sz="6400" dirty="0">
                <a:latin typeface="Arial" panose="020B0604020202020204" pitchFamily="34" charset="0"/>
                <a:cs typeface="Arial" panose="020B0604020202020204" pitchFamily="34" charset="0"/>
              </a:rPr>
              <a:t>, B., (2022). A study on the investigation of sustainability practices of global brands in the fashion market.</a:t>
            </a:r>
            <a:r>
              <a:rPr lang="en-GB" sz="6400" i="1" dirty="0">
                <a:latin typeface="Arial" panose="020B0604020202020204" pitchFamily="34" charset="0"/>
                <a:cs typeface="Arial" panose="020B0604020202020204" pitchFamily="34" charset="0"/>
              </a:rPr>
              <a:t> </a:t>
            </a:r>
            <a:r>
              <a:rPr lang="en-GB" sz="6400" i="1" dirty="0" err="1">
                <a:latin typeface="Arial" panose="020B0604020202020204" pitchFamily="34" charset="0"/>
                <a:cs typeface="Arial" panose="020B0604020202020204" pitchFamily="34" charset="0"/>
              </a:rPr>
              <a:t>Ege</a:t>
            </a:r>
            <a:r>
              <a:rPr lang="en-GB" sz="6400" i="1" dirty="0">
                <a:latin typeface="Arial" panose="020B0604020202020204" pitchFamily="34" charset="0"/>
                <a:cs typeface="Arial" panose="020B0604020202020204" pitchFamily="34" charset="0"/>
              </a:rPr>
              <a:t> Academic Review</a:t>
            </a:r>
            <a:r>
              <a:rPr lang="en-GB" sz="6400" dirty="0">
                <a:latin typeface="Arial" panose="020B0604020202020204" pitchFamily="34" charset="0"/>
                <a:cs typeface="Arial" panose="020B0604020202020204" pitchFamily="34" charset="0"/>
              </a:rPr>
              <a:t>, 22(4), pp.393-412.</a:t>
            </a:r>
            <a:endParaRPr lang="en-IN" sz="6400" dirty="0">
              <a:latin typeface="Arial" panose="020B0604020202020204" pitchFamily="34" charset="0"/>
              <a:cs typeface="Arial" panose="020B0604020202020204" pitchFamily="34" charset="0"/>
            </a:endParaRPr>
          </a:p>
          <a:p>
            <a:pPr algn="just">
              <a:lnSpc>
                <a:spcPct val="120000"/>
              </a:lnSpc>
            </a:pPr>
            <a:r>
              <a:rPr lang="en-GB" sz="6400" dirty="0">
                <a:latin typeface="Arial" panose="020B0604020202020204" pitchFamily="34" charset="0"/>
                <a:cs typeface="Arial" panose="020B0604020202020204" pitchFamily="34" charset="0"/>
              </a:rPr>
              <a:t>Statista, (2026). </a:t>
            </a:r>
            <a:r>
              <a:rPr lang="en-GB" sz="6400" i="1" dirty="0">
                <a:latin typeface="Arial" panose="020B0604020202020204" pitchFamily="34" charset="0"/>
                <a:cs typeface="Arial" panose="020B0604020202020204" pitchFamily="34" charset="0"/>
              </a:rPr>
              <a:t>CPI inflation rate for clothing and footwear in the United Kingdom from 1st quarter 2000 to 1st quarter 2026.</a:t>
            </a:r>
            <a:r>
              <a:rPr lang="en-GB" sz="6400" dirty="0">
                <a:latin typeface="Arial" panose="020B0604020202020204" pitchFamily="34" charset="0"/>
                <a:cs typeface="Arial" panose="020B0604020202020204" pitchFamily="34" charset="0"/>
              </a:rPr>
              <a:t> Available at: </a:t>
            </a:r>
            <a:r>
              <a:rPr lang="en-GB" sz="6400" u="sng" dirty="0">
                <a:latin typeface="Arial" panose="020B0604020202020204" pitchFamily="34" charset="0"/>
                <a:cs typeface="Arial" panose="020B0604020202020204" pitchFamily="34" charset="0"/>
                <a:hlinkClick r:id="rId3"/>
              </a:rPr>
              <a:t>https://www.statista.com/statistics/318469/clothing-inflation-rate-uk/?srsltid=AfmBOorovWnMVhUVNq2ZuLgRsIxm0b4VtTTq_Bw5PAMvhCTOdvFc3oDB</a:t>
            </a:r>
            <a:r>
              <a:rPr lang="en-GB" sz="6400" dirty="0">
                <a:latin typeface="Arial" panose="020B0604020202020204" pitchFamily="34" charset="0"/>
                <a:cs typeface="Arial" panose="020B0604020202020204" pitchFamily="34" charset="0"/>
              </a:rPr>
              <a:t> (Accessed on: 15th July, 2026)</a:t>
            </a:r>
            <a:endParaRPr lang="en-IN" sz="6400" dirty="0">
              <a:latin typeface="Arial" panose="020B0604020202020204" pitchFamily="34" charset="0"/>
              <a:cs typeface="Arial" panose="020B0604020202020204" pitchFamily="34" charset="0"/>
            </a:endParaRPr>
          </a:p>
          <a:p>
            <a:pPr algn="just">
              <a:lnSpc>
                <a:spcPct val="120000"/>
              </a:lnSpc>
            </a:pPr>
            <a:r>
              <a:rPr lang="en-GB" sz="6400" dirty="0">
                <a:latin typeface="Arial" panose="020B0604020202020204" pitchFamily="34" charset="0"/>
                <a:cs typeface="Arial" panose="020B0604020202020204" pitchFamily="34" charset="0"/>
              </a:rPr>
              <a:t>Statista, (2026). </a:t>
            </a:r>
            <a:r>
              <a:rPr lang="en-GB" sz="6400" i="1" dirty="0">
                <a:latin typeface="Arial" panose="020B0604020202020204" pitchFamily="34" charset="0"/>
                <a:cs typeface="Arial" panose="020B0604020202020204" pitchFamily="34" charset="0"/>
              </a:rPr>
              <a:t>User-generated content - statistics &amp; facts</a:t>
            </a:r>
            <a:r>
              <a:rPr lang="en-GB" sz="6400" dirty="0">
                <a:latin typeface="Arial" panose="020B0604020202020204" pitchFamily="34" charset="0"/>
                <a:cs typeface="Arial" panose="020B0604020202020204" pitchFamily="34" charset="0"/>
              </a:rPr>
              <a:t>. Available at: </a:t>
            </a:r>
            <a:r>
              <a:rPr lang="en-GB" sz="6400" u="sng" dirty="0">
                <a:latin typeface="Arial" panose="020B0604020202020204" pitchFamily="34" charset="0"/>
                <a:cs typeface="Arial" panose="020B0604020202020204" pitchFamily="34" charset="0"/>
                <a:hlinkClick r:id="rId4"/>
              </a:rPr>
              <a:t>https://www.statista.com/topics/1716/user-generated-content/?srsltid=AfmBOorEsHi74emt9_A8TOZCH_kOhSX6lXpsMDggHPl6w1A22hoeaYE7</a:t>
            </a:r>
            <a:r>
              <a:rPr lang="en-GB" sz="6400" dirty="0">
                <a:latin typeface="Arial" panose="020B0604020202020204" pitchFamily="34" charset="0"/>
                <a:cs typeface="Arial" panose="020B0604020202020204" pitchFamily="34" charset="0"/>
              </a:rPr>
              <a:t>  (Accessed on: 15th July, 2026)</a:t>
            </a:r>
            <a:endParaRPr lang="en-IN" sz="6400"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8208433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88049224-9EC2-B416-EF7A-1FCB411FBE77}"/>
              </a:ext>
            </a:extLst>
          </p:cNvPr>
          <p:cNvPicPr>
            <a:picLocks noChangeAspect="1"/>
          </p:cNvPicPr>
          <p:nvPr/>
        </p:nvPicPr>
        <p:blipFill>
          <a:blip r:embed="rId2"/>
          <a:srcRect l="6284" r="5255"/>
          <a:stretch>
            <a:fillRect/>
          </a:stretch>
        </p:blipFill>
        <p:spPr>
          <a:xfrm>
            <a:off x="20" y="1282"/>
            <a:ext cx="12191980" cy="6856718"/>
          </a:xfrm>
          <a:prstGeom prst="rect">
            <a:avLst/>
          </a:prstGeom>
        </p:spPr>
      </p:pic>
    </p:spTree>
    <p:extLst>
      <p:ext uri="{BB962C8B-B14F-4D97-AF65-F5344CB8AC3E}">
        <p14:creationId xmlns:p14="http://schemas.microsoft.com/office/powerpoint/2010/main" val="1761585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42</TotalTime>
  <Words>2842</Words>
  <Application>Microsoft Office PowerPoint</Application>
  <PresentationFormat>Widescreen</PresentationFormat>
  <Paragraphs>111</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Calibri</vt:lpstr>
      <vt:lpstr>Times New Roman</vt:lpstr>
      <vt:lpstr>office theme</vt:lpstr>
      <vt:lpstr>GreenThred Collective: A Sustainable Fashion Repair, Redesign and Resale Business Pitch   </vt:lpstr>
      <vt:lpstr>Introduction</vt:lpstr>
      <vt:lpstr> Business Idea</vt:lpstr>
      <vt:lpstr> PESTLE Analysis</vt:lpstr>
      <vt:lpstr>PESTLE Analysis</vt:lpstr>
      <vt:lpstr> PESTLE Analysis</vt:lpstr>
      <vt:lpstr> Marketing</vt:lpstr>
      <vt:lpstr>Marketing</vt:lpstr>
      <vt:lpstr>Funding</vt:lpstr>
      <vt:lpstr>Conclusion</vt:lpstr>
      <vt:lpstr> References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2026-05-25T11:18:59Z</dcterms:created>
  <dcterms:modified xsi:type="dcterms:W3CDTF">2026-07-31T08:23:23Z</dcterms:modified>
</cp:coreProperties>
</file>