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9"/>
  </p:notesMasterIdLst>
  <p:sldIdLst>
    <p:sldId id="266" r:id="rId26"/>
    <p:sldId id="271" r:id="rId27"/>
    <p:sldId id="272" r:id="rId28"/>
    <p:sldId id="273" r:id="rId29"/>
    <p:sldId id="274" r:id="rId30"/>
    <p:sldId id="275" r:id="rId31"/>
    <p:sldId id="279" r:id="rId32"/>
    <p:sldId id="280" r:id="rId33"/>
    <p:sldId id="281" r:id="rId34"/>
    <p:sldId id="276" r:id="rId35"/>
    <p:sldId id="277" r:id="rId36"/>
    <p:sldId id="278" r:id="rId37"/>
    <p:sldId id="28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60" d="100"/>
          <a:sy n="60" d="100"/>
        </p:scale>
        <p:origin x="54" y="10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260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513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Module Definition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Aims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To develop the knowledge and skills required to perform basic statistical analysis of experimental data. </a:t>
            </a:r>
          </a:p>
          <a:p>
            <a:endParaRPr lang="en-GB" sz="3200" dirty="0"/>
          </a:p>
          <a:p>
            <a:r>
              <a:rPr lang="en-US" sz="3200" dirty="0"/>
              <a:t>To introduce you to a wide variety of techniques used to display different types of data effectively.</a:t>
            </a:r>
          </a:p>
          <a:p>
            <a:endParaRPr lang="en-US" sz="3200" dirty="0"/>
          </a:p>
          <a:p>
            <a:r>
              <a:rPr lang="en-US" sz="3200" dirty="0"/>
              <a:t>You will learn to design data presentations for both static and interactive displays, both individual and team scenarios.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Learning Outcomes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Upon the successful completion of this module, you should be able to:</a:t>
            </a:r>
            <a:endParaRPr lang="en-GB" sz="3200" dirty="0"/>
          </a:p>
          <a:p>
            <a:pPr lvl="1"/>
            <a:r>
              <a:rPr lang="en-US" dirty="0"/>
              <a:t>Select and apply appropriate statistical methods for the analysis of well-defined problems. </a:t>
            </a:r>
            <a:endParaRPr lang="en-GB" dirty="0"/>
          </a:p>
          <a:p>
            <a:pPr lvl="1"/>
            <a:r>
              <a:rPr lang="en-US" dirty="0"/>
              <a:t>Demonstrate an ability to present nominal, ordinal, categorical and network data in forms that enable the easy understanding of the data.</a:t>
            </a:r>
          </a:p>
          <a:p>
            <a:pPr lvl="1"/>
            <a:r>
              <a:rPr lang="en-US" dirty="0"/>
              <a:t>Demonstrate an ability to rearrange data in order to extract hidden information.</a:t>
            </a:r>
          </a:p>
          <a:p>
            <a:pPr lvl="1"/>
            <a:r>
              <a:rPr lang="en-US" dirty="0"/>
              <a:t>Apply </a:t>
            </a:r>
            <a:r>
              <a:rPr lang="en-US" dirty="0" err="1"/>
              <a:t>colour</a:t>
            </a:r>
            <a:r>
              <a:rPr lang="en-US" dirty="0"/>
              <a:t>, position, size, shape and icons to encode information creatively and effectively to solve well-defined problems in information </a:t>
            </a:r>
            <a:r>
              <a:rPr lang="en-US" dirty="0" err="1"/>
              <a:t>visualisation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Indicative Content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2400" dirty="0"/>
              <a:t>Frequency distributions, descriptive statistics, the normal curve, percentiles and standard scores, hypothesis development, confidence limits.</a:t>
            </a:r>
          </a:p>
          <a:p>
            <a:pPr lvl="0"/>
            <a:r>
              <a:rPr lang="en-GB" sz="2400" dirty="0"/>
              <a:t>Different types of data; nominal, ordinal, categorical, network data; univariate, bivariate, </a:t>
            </a:r>
            <a:r>
              <a:rPr lang="en-GB" sz="2400" dirty="0" err="1"/>
              <a:t>trivariate</a:t>
            </a:r>
            <a:r>
              <a:rPr lang="en-GB" sz="2400" dirty="0"/>
              <a:t>, </a:t>
            </a:r>
            <a:r>
              <a:rPr lang="en-GB" sz="2400" dirty="0" err="1"/>
              <a:t>hypervariate</a:t>
            </a:r>
            <a:r>
              <a:rPr lang="en-GB" sz="2400" dirty="0"/>
              <a:t> data.</a:t>
            </a:r>
          </a:p>
          <a:p>
            <a:pPr lvl="0"/>
            <a:r>
              <a:rPr lang="en-US" sz="2400" dirty="0"/>
              <a:t>Appropriate display methods for differing data types; graphs, tables, icons.</a:t>
            </a:r>
          </a:p>
          <a:p>
            <a:pPr lvl="0"/>
            <a:r>
              <a:rPr lang="en-US" sz="2400" dirty="0"/>
              <a:t>Rearranging data to extract meaning from it; introducing distortion to provide clarity.</a:t>
            </a:r>
          </a:p>
          <a:p>
            <a:pPr lvl="0"/>
            <a:r>
              <a:rPr lang="en-GB" sz="2400" dirty="0"/>
              <a:t>Histograms, boxplots, scatterplots, </a:t>
            </a:r>
            <a:r>
              <a:rPr lang="en-GB" sz="2400" dirty="0" err="1"/>
              <a:t>barcharts</a:t>
            </a:r>
            <a:r>
              <a:rPr lang="en-GB" sz="2400" dirty="0"/>
              <a:t>, parallel coordinate plots, maps.</a:t>
            </a:r>
          </a:p>
          <a:p>
            <a:pPr lvl="0"/>
            <a:r>
              <a:rPr lang="en-US" sz="2400" dirty="0"/>
              <a:t>Software for statistical analysis and data visualization.</a:t>
            </a:r>
          </a:p>
          <a:p>
            <a:pPr lvl="0"/>
            <a:r>
              <a:rPr lang="en-GB" sz="2400" dirty="0"/>
              <a:t>Identifying problems with visualisations.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Indicative Content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Introduction to Big Data Concepts e.g. Hadoop</a:t>
            </a:r>
            <a:endParaRPr lang="en-GB" dirty="0"/>
          </a:p>
          <a:p>
            <a:pPr lvl="0"/>
            <a:r>
              <a:rPr lang="en-US" dirty="0"/>
              <a:t>Professional, legal and ethical issues related to data management and data governance.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details – Time Management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Scheduled learning is 40 hours in person.</a:t>
            </a:r>
          </a:p>
          <a:p>
            <a:pPr lvl="1"/>
            <a:r>
              <a:rPr lang="en-US" dirty="0"/>
              <a:t>This is considered to be 20% of total study time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/>
              <a:t>Independent learning is 160 hours of your time.</a:t>
            </a:r>
          </a:p>
          <a:p>
            <a:pPr lvl="1"/>
            <a:r>
              <a:rPr lang="en-GB" dirty="0"/>
              <a:t>This is considered to be 80% of total study time.</a:t>
            </a:r>
          </a:p>
          <a:p>
            <a:pPr lvl="1"/>
            <a:endParaRPr lang="en-GB" dirty="0"/>
          </a:p>
          <a:p>
            <a:r>
              <a:rPr lang="en-GB" dirty="0"/>
              <a:t>Total study time is factored to be 200 hours in total.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details – Assessments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Assessment will be coursework / Project.</a:t>
            </a:r>
          </a:p>
          <a:p>
            <a:pPr lvl="1"/>
            <a:r>
              <a:rPr lang="en-GB" dirty="0"/>
              <a:t>This will be 100% of the assessment – No exams.</a:t>
            </a:r>
          </a:p>
          <a:p>
            <a:pPr lvl="1"/>
            <a:r>
              <a:rPr lang="en-GB" dirty="0"/>
              <a:t>Project work will include practical application.</a:t>
            </a:r>
          </a:p>
          <a:p>
            <a:pPr lvl="1"/>
            <a:endParaRPr lang="en-GB" dirty="0"/>
          </a:p>
          <a:p>
            <a:r>
              <a:rPr lang="en-GB" dirty="0"/>
              <a:t>There will be two assessments:</a:t>
            </a:r>
          </a:p>
          <a:p>
            <a:pPr lvl="1"/>
            <a:r>
              <a:rPr lang="en-GB" dirty="0"/>
              <a:t>One for data visualisation – 50% of the full coursework.</a:t>
            </a:r>
          </a:p>
          <a:p>
            <a:pPr lvl="1"/>
            <a:r>
              <a:rPr lang="en-GB" dirty="0"/>
              <a:t>One for data analysis – 50% of the full coursework.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details – Assessments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3074791" cy="4144488"/>
          </a:xfrm>
        </p:spPr>
        <p:txBody>
          <a:bodyPr>
            <a:noAutofit/>
          </a:bodyPr>
          <a:lstStyle/>
          <a:p>
            <a:r>
              <a:rPr lang="en-GB" dirty="0"/>
              <a:t>Assessment 1;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19</a:t>
            </a:r>
            <a:r>
              <a:rPr lang="en-GB" baseline="30000" dirty="0"/>
              <a:t>th</a:t>
            </a:r>
            <a:r>
              <a:rPr lang="en-GB" dirty="0"/>
              <a:t> December.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620591-57AE-47AB-2ABF-444262AB17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3153"/>
          <a:stretch/>
        </p:blipFill>
        <p:spPr>
          <a:xfrm>
            <a:off x="2798516" y="2217036"/>
            <a:ext cx="9393484" cy="3459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84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details – Assessments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3074791" cy="4144488"/>
          </a:xfrm>
        </p:spPr>
        <p:txBody>
          <a:bodyPr>
            <a:noAutofit/>
          </a:bodyPr>
          <a:lstStyle/>
          <a:p>
            <a:r>
              <a:rPr lang="en-GB" dirty="0"/>
              <a:t>Assessment 2;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7</a:t>
            </a:r>
            <a:r>
              <a:rPr lang="en-GB" baseline="30000" dirty="0"/>
              <a:t>th</a:t>
            </a:r>
            <a:r>
              <a:rPr lang="en-GB" dirty="0"/>
              <a:t> January.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EFF9D-3B87-782F-63C0-16B25639A1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5472" y="1784183"/>
            <a:ext cx="9372454" cy="35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Reading List 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A521A0-D539-852C-0A13-3A012CBB0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 err="1"/>
              <a:t>Kranzler</a:t>
            </a:r>
            <a:r>
              <a:rPr lang="en-GB" sz="3600" b="1" dirty="0"/>
              <a:t>, J.H. (2017) Statistics for the Terrified.</a:t>
            </a:r>
          </a:p>
          <a:p>
            <a:endParaRPr lang="en-GB" sz="3600" b="1" dirty="0"/>
          </a:p>
          <a:p>
            <a:r>
              <a:rPr lang="en-GB" sz="3600" b="1" dirty="0"/>
              <a:t>Few, S. (2012), Show Me The Numbers, Analytics.</a:t>
            </a:r>
          </a:p>
          <a:p>
            <a:endParaRPr lang="en-GB" sz="3600" dirty="0"/>
          </a:p>
          <a:p>
            <a:r>
              <a:rPr lang="en-GB" sz="3600" dirty="0" err="1"/>
              <a:t>Schmuller</a:t>
            </a:r>
            <a:r>
              <a:rPr lang="en-GB" sz="3600" dirty="0"/>
              <a:t>, J. (2016), Statistical Analysis With Excel For Dummies (4th Ed.)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BD37F2-86DA-28C7-DB2E-9480B8572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1249" y="365125"/>
            <a:ext cx="1292532" cy="19378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43A91F-4A17-D29C-7C4C-7BD82C1131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9339" y="2460085"/>
            <a:ext cx="1516351" cy="193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520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Reading List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D3062-7690-8ADD-01D1-0670183A0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42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Spence, R. (2014), Information Visualization: An Introduction</a:t>
            </a:r>
          </a:p>
          <a:p>
            <a:endParaRPr lang="en-GB" sz="3200" dirty="0"/>
          </a:p>
          <a:p>
            <a:r>
              <a:rPr lang="en-GB" sz="3200" dirty="0"/>
              <a:t>Tufte, E. (2001) The Visual Display of Quantitative Information (2nd Ed.)</a:t>
            </a:r>
          </a:p>
          <a:p>
            <a:endParaRPr lang="en-GB" sz="3200" dirty="0"/>
          </a:p>
          <a:p>
            <a:r>
              <a:rPr lang="en-GB" sz="3200" dirty="0"/>
              <a:t>Tufte, E. (1997), Visual Explanations, Images and Quantities, Evidence and Narrative.</a:t>
            </a:r>
          </a:p>
          <a:p>
            <a:endParaRPr lang="en-GB" sz="3200" dirty="0"/>
          </a:p>
          <a:p>
            <a:r>
              <a:rPr lang="en-GB" sz="3200" dirty="0"/>
              <a:t>Tufte, E. (1990) Envisioning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Order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8777-23CF-4AAE-60B2-A863515A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sz="2400" b="1" dirty="0"/>
              <a:t>Weeks 1 to 3</a:t>
            </a:r>
          </a:p>
          <a:p>
            <a:pPr lvl="1"/>
            <a:r>
              <a:rPr lang="en-US" dirty="0"/>
              <a:t>Mathematics refreshers</a:t>
            </a:r>
          </a:p>
          <a:p>
            <a:pPr lvl="1"/>
            <a:r>
              <a:rPr lang="en-US" dirty="0"/>
              <a:t>Data and data types</a:t>
            </a:r>
          </a:p>
          <a:p>
            <a:pPr lvl="1"/>
            <a:r>
              <a:rPr lang="en-US" dirty="0"/>
              <a:t>Descriptive statistics</a:t>
            </a:r>
          </a:p>
          <a:p>
            <a:r>
              <a:rPr lang="en-US" sz="2400" b="1" dirty="0"/>
              <a:t>Weeks 4 to 7</a:t>
            </a:r>
          </a:p>
          <a:p>
            <a:pPr lvl="1"/>
            <a:r>
              <a:rPr lang="en-US" dirty="0" err="1"/>
              <a:t>Visualisation</a:t>
            </a:r>
            <a:endParaRPr lang="en-US" dirty="0"/>
          </a:p>
          <a:p>
            <a:pPr lvl="1"/>
            <a:r>
              <a:rPr lang="en-US" dirty="0"/>
              <a:t>Representation</a:t>
            </a:r>
          </a:p>
          <a:p>
            <a:r>
              <a:rPr lang="en-US" sz="2400" b="1" dirty="0"/>
              <a:t>Weeks 8 to 10</a:t>
            </a:r>
          </a:p>
          <a:p>
            <a:pPr lvl="1"/>
            <a:r>
              <a:rPr lang="en-GB" dirty="0"/>
              <a:t>Inferential statistics</a:t>
            </a:r>
          </a:p>
          <a:p>
            <a:pPr lvl="1"/>
            <a:r>
              <a:rPr lang="en-GB" dirty="0"/>
              <a:t>Experimental design</a:t>
            </a:r>
          </a:p>
          <a:p>
            <a:pPr lvl="1"/>
            <a:r>
              <a:rPr lang="en-GB" dirty="0"/>
              <a:t>Statistical experiments</a:t>
            </a:r>
          </a:p>
        </p:txBody>
      </p:sp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622</Words>
  <Application>Microsoft Office PowerPoint</Application>
  <PresentationFormat>Widescreen</PresentationFormat>
  <Paragraphs>97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Module Aims</vt:lpstr>
      <vt:lpstr>Learning Outcomes</vt:lpstr>
      <vt:lpstr>Indicative Content</vt:lpstr>
      <vt:lpstr>Indicative Content</vt:lpstr>
      <vt:lpstr>Module details – Time Management</vt:lpstr>
      <vt:lpstr>Module details – Assessments</vt:lpstr>
      <vt:lpstr>Module details – Assessments</vt:lpstr>
      <vt:lpstr>Module details – Assessments</vt:lpstr>
      <vt:lpstr>Reading List </vt:lpstr>
      <vt:lpstr>Reading List</vt:lpstr>
      <vt:lpstr>Module Order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60</cp:revision>
  <dcterms:created xsi:type="dcterms:W3CDTF">2021-03-09T15:35:42Z</dcterms:created>
  <dcterms:modified xsi:type="dcterms:W3CDTF">2024-09-24T17:35:32Z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